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7" r:id="rId2"/>
    <p:sldId id="258" r:id="rId3"/>
    <p:sldId id="259" r:id="rId4"/>
    <p:sldId id="260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77" r:id="rId37"/>
    <p:sldId id="278" r:id="rId38"/>
    <p:sldId id="279" r:id="rId39"/>
    <p:sldId id="280" r:id="rId40"/>
    <p:sldId id="281" r:id="rId41"/>
    <p:sldId id="282" r:id="rId42"/>
    <p:sldId id="283" r:id="rId43"/>
    <p:sldId id="284" r:id="rId44"/>
    <p:sldId id="285" r:id="rId45"/>
    <p:sldId id="286" r:id="rId46"/>
    <p:sldId id="287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6ED4F-707D-4DEA-817D-627F00D39D18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89BAA-5FCC-45F5-9A20-77899CB37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95B87-1EB2-4A41-B558-E2D31367037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732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95B87-1EB2-4A41-B558-E2D31367037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89BAA-5FCC-45F5-9A20-77899CB376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5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89BAA-5FCC-45F5-9A20-77899CB376D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21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9DA0-B505-4DCE-B610-F44F2D66ECB0}" type="datetime1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780F-5C1D-49FE-A66B-EC3680188FCC}" type="datetime1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4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657F-B083-46FC-9F03-AEFB22FC4333}" type="datetime1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06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0FD8B18-82C2-40DB-B753-083DBB4250C2}" type="datetime1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46E059-3054-45A8-BF19-1FCBBC23C7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4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F2660-74F4-4FEA-8F57-5A96B4C7A835}" type="datetime1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0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4604-4ABD-41BA-B601-41CE6D9630F3}" type="datetime1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6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A8CD-E140-4BF5-A25E-4C6AD8594F42}" type="datetime1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2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6492-E89C-41F7-83B8-FECA4153DC69}" type="datetime1">
              <a:rPr lang="en-US" smtClean="0"/>
              <a:t>6/18/2020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5A8A-5BF0-4BE4-818D-FB60C76B57F4}" type="datetime1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0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6C9A-0198-4F75-8D3C-D09CFF5752B9}" type="datetime1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9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BC16-9AD4-42B4-89CC-05D266124E2E}" type="datetime1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5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E3DC-1821-47EB-B06F-12F500E30BD2}" type="datetime1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843F3-CBBC-47C2-8AC6-AA5FFD1CC251}" type="datetime1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5C7B0-4709-4807-A5F0-634D4F342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9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Digital Logic</a:t>
            </a:r>
            <a:br>
              <a:rPr lang="en-GB" dirty="0" smtClean="0"/>
            </a:br>
            <a:r>
              <a:rPr lang="en-GB" dirty="0" smtClean="0"/>
              <a:t>Basic ideas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Dr.</a:t>
            </a:r>
            <a:r>
              <a:rPr lang="en-GB" dirty="0" smtClean="0"/>
              <a:t> </a:t>
            </a:r>
            <a:r>
              <a:rPr lang="en-GB" dirty="0" smtClean="0"/>
              <a:t>Kin Hong Wong</a:t>
            </a:r>
          </a:p>
          <a:p>
            <a:r>
              <a:rPr lang="en-GB" dirty="0" smtClean="0"/>
              <a:t>Department of Computer Science and Engineering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Stem0 V.0.a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C7B0-4709-4807-A5F0-634D4F342B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1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C95A-6488-4554-94F7-6EB5DEA916C7}" type="slidenum">
              <a:rPr lang="en-US"/>
              <a:pPr/>
              <a:t>10</a:t>
            </a:fld>
            <a:endParaRPr 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2’s Complement</a:t>
            </a:r>
          </a:p>
        </p:txBody>
      </p:sp>
      <p:grpSp>
        <p:nvGrpSpPr>
          <p:cNvPr id="584707" name="Group 3"/>
          <p:cNvGrpSpPr>
            <a:grpSpLocks/>
          </p:cNvGrpSpPr>
          <p:nvPr/>
        </p:nvGrpSpPr>
        <p:grpSpPr bwMode="auto">
          <a:xfrm>
            <a:off x="1090613" y="3055938"/>
            <a:ext cx="2871787" cy="2792412"/>
            <a:chOff x="1335" y="672"/>
            <a:chExt cx="1809" cy="1759"/>
          </a:xfrm>
        </p:grpSpPr>
        <p:sp>
          <p:nvSpPr>
            <p:cNvPr id="584708" name="Line 4"/>
            <p:cNvSpPr>
              <a:spLocks noChangeShapeType="1"/>
            </p:cNvSpPr>
            <p:nvPr/>
          </p:nvSpPr>
          <p:spPr bwMode="auto">
            <a:xfrm flipV="1">
              <a:off x="2160" y="827"/>
              <a:ext cx="1" cy="683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09" name="Line 5"/>
            <p:cNvSpPr>
              <a:spLocks noChangeShapeType="1"/>
            </p:cNvSpPr>
            <p:nvPr/>
          </p:nvSpPr>
          <p:spPr bwMode="auto">
            <a:xfrm flipH="1">
              <a:off x="2160" y="1024"/>
              <a:ext cx="486" cy="486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10" name="Line 6"/>
            <p:cNvSpPr>
              <a:spLocks noChangeShapeType="1"/>
            </p:cNvSpPr>
            <p:nvPr/>
          </p:nvSpPr>
          <p:spPr bwMode="auto">
            <a:xfrm flipH="1">
              <a:off x="2160" y="879"/>
              <a:ext cx="259" cy="631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11" name="Line 7"/>
            <p:cNvSpPr>
              <a:spLocks noChangeShapeType="1"/>
            </p:cNvSpPr>
            <p:nvPr/>
          </p:nvSpPr>
          <p:spPr bwMode="auto">
            <a:xfrm flipH="1" flipV="1">
              <a:off x="1901" y="879"/>
              <a:ext cx="259" cy="631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12" name="Line 8"/>
            <p:cNvSpPr>
              <a:spLocks noChangeShapeType="1"/>
            </p:cNvSpPr>
            <p:nvPr/>
          </p:nvSpPr>
          <p:spPr bwMode="auto">
            <a:xfrm flipH="1" flipV="1">
              <a:off x="1674" y="1024"/>
              <a:ext cx="486" cy="486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13" name="Freeform 9"/>
            <p:cNvSpPr>
              <a:spLocks/>
            </p:cNvSpPr>
            <p:nvPr/>
          </p:nvSpPr>
          <p:spPr bwMode="auto">
            <a:xfrm>
              <a:off x="1601" y="951"/>
              <a:ext cx="1118" cy="1117"/>
            </a:xfrm>
            <a:custGeom>
              <a:avLst/>
              <a:gdLst>
                <a:gd name="T0" fmla="*/ 559 w 1118"/>
                <a:gd name="T1" fmla="*/ 559 h 1117"/>
                <a:gd name="T2" fmla="*/ 559 w 1118"/>
                <a:gd name="T3" fmla="*/ 0 h 1117"/>
                <a:gd name="T4" fmla="*/ 445 w 1118"/>
                <a:gd name="T5" fmla="*/ 11 h 1117"/>
                <a:gd name="T6" fmla="*/ 342 w 1118"/>
                <a:gd name="T7" fmla="*/ 42 h 1117"/>
                <a:gd name="T8" fmla="*/ 249 w 1118"/>
                <a:gd name="T9" fmla="*/ 93 h 1117"/>
                <a:gd name="T10" fmla="*/ 166 w 1118"/>
                <a:gd name="T11" fmla="*/ 166 h 1117"/>
                <a:gd name="T12" fmla="*/ 94 w 1118"/>
                <a:gd name="T13" fmla="*/ 248 h 1117"/>
                <a:gd name="T14" fmla="*/ 42 w 1118"/>
                <a:gd name="T15" fmla="*/ 342 h 1117"/>
                <a:gd name="T16" fmla="*/ 11 w 1118"/>
                <a:gd name="T17" fmla="*/ 445 h 1117"/>
                <a:gd name="T18" fmla="*/ 0 w 1118"/>
                <a:gd name="T19" fmla="*/ 559 h 1117"/>
                <a:gd name="T20" fmla="*/ 11 w 1118"/>
                <a:gd name="T21" fmla="*/ 672 h 1117"/>
                <a:gd name="T22" fmla="*/ 42 w 1118"/>
                <a:gd name="T23" fmla="*/ 776 h 1117"/>
                <a:gd name="T24" fmla="*/ 94 w 1118"/>
                <a:gd name="T25" fmla="*/ 869 h 1117"/>
                <a:gd name="T26" fmla="*/ 166 w 1118"/>
                <a:gd name="T27" fmla="*/ 952 h 1117"/>
                <a:gd name="T28" fmla="*/ 249 w 1118"/>
                <a:gd name="T29" fmla="*/ 1024 h 1117"/>
                <a:gd name="T30" fmla="*/ 342 w 1118"/>
                <a:gd name="T31" fmla="*/ 1076 h 1117"/>
                <a:gd name="T32" fmla="*/ 445 w 1118"/>
                <a:gd name="T33" fmla="*/ 1107 h 1117"/>
                <a:gd name="T34" fmla="*/ 559 w 1118"/>
                <a:gd name="T35" fmla="*/ 1117 h 1117"/>
                <a:gd name="T36" fmla="*/ 673 w 1118"/>
                <a:gd name="T37" fmla="*/ 1107 h 1117"/>
                <a:gd name="T38" fmla="*/ 776 w 1118"/>
                <a:gd name="T39" fmla="*/ 1076 h 1117"/>
                <a:gd name="T40" fmla="*/ 869 w 1118"/>
                <a:gd name="T41" fmla="*/ 1024 h 1117"/>
                <a:gd name="T42" fmla="*/ 952 w 1118"/>
                <a:gd name="T43" fmla="*/ 952 h 1117"/>
                <a:gd name="T44" fmla="*/ 1024 w 1118"/>
                <a:gd name="T45" fmla="*/ 869 h 1117"/>
                <a:gd name="T46" fmla="*/ 1076 w 1118"/>
                <a:gd name="T47" fmla="*/ 776 h 1117"/>
                <a:gd name="T48" fmla="*/ 1107 w 1118"/>
                <a:gd name="T49" fmla="*/ 672 h 1117"/>
                <a:gd name="T50" fmla="*/ 1118 w 1118"/>
                <a:gd name="T51" fmla="*/ 559 h 1117"/>
                <a:gd name="T52" fmla="*/ 1107 w 1118"/>
                <a:gd name="T53" fmla="*/ 445 h 1117"/>
                <a:gd name="T54" fmla="*/ 1076 w 1118"/>
                <a:gd name="T55" fmla="*/ 342 h 1117"/>
                <a:gd name="T56" fmla="*/ 1024 w 1118"/>
                <a:gd name="T57" fmla="*/ 248 h 1117"/>
                <a:gd name="T58" fmla="*/ 952 w 1118"/>
                <a:gd name="T59" fmla="*/ 166 h 1117"/>
                <a:gd name="T60" fmla="*/ 869 w 1118"/>
                <a:gd name="T61" fmla="*/ 93 h 1117"/>
                <a:gd name="T62" fmla="*/ 776 w 1118"/>
                <a:gd name="T63" fmla="*/ 42 h 1117"/>
                <a:gd name="T64" fmla="*/ 673 w 1118"/>
                <a:gd name="T65" fmla="*/ 11 h 1117"/>
                <a:gd name="T66" fmla="*/ 559 w 1118"/>
                <a:gd name="T67" fmla="*/ 0 h 1117"/>
                <a:gd name="T68" fmla="*/ 559 w 1118"/>
                <a:gd name="T69" fmla="*/ 559 h 1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18" h="1117">
                  <a:moveTo>
                    <a:pt x="559" y="559"/>
                  </a:moveTo>
                  <a:lnTo>
                    <a:pt x="559" y="0"/>
                  </a:lnTo>
                  <a:lnTo>
                    <a:pt x="445" y="11"/>
                  </a:lnTo>
                  <a:lnTo>
                    <a:pt x="342" y="42"/>
                  </a:lnTo>
                  <a:lnTo>
                    <a:pt x="249" y="93"/>
                  </a:lnTo>
                  <a:lnTo>
                    <a:pt x="166" y="166"/>
                  </a:lnTo>
                  <a:lnTo>
                    <a:pt x="94" y="248"/>
                  </a:lnTo>
                  <a:lnTo>
                    <a:pt x="42" y="342"/>
                  </a:lnTo>
                  <a:lnTo>
                    <a:pt x="11" y="445"/>
                  </a:lnTo>
                  <a:lnTo>
                    <a:pt x="0" y="559"/>
                  </a:lnTo>
                  <a:lnTo>
                    <a:pt x="11" y="672"/>
                  </a:lnTo>
                  <a:lnTo>
                    <a:pt x="42" y="776"/>
                  </a:lnTo>
                  <a:lnTo>
                    <a:pt x="94" y="869"/>
                  </a:lnTo>
                  <a:lnTo>
                    <a:pt x="166" y="952"/>
                  </a:lnTo>
                  <a:lnTo>
                    <a:pt x="249" y="1024"/>
                  </a:lnTo>
                  <a:lnTo>
                    <a:pt x="342" y="1076"/>
                  </a:lnTo>
                  <a:lnTo>
                    <a:pt x="445" y="1107"/>
                  </a:lnTo>
                  <a:lnTo>
                    <a:pt x="559" y="1117"/>
                  </a:lnTo>
                  <a:lnTo>
                    <a:pt x="673" y="1107"/>
                  </a:lnTo>
                  <a:lnTo>
                    <a:pt x="776" y="1076"/>
                  </a:lnTo>
                  <a:lnTo>
                    <a:pt x="869" y="1024"/>
                  </a:lnTo>
                  <a:lnTo>
                    <a:pt x="952" y="952"/>
                  </a:lnTo>
                  <a:lnTo>
                    <a:pt x="1024" y="869"/>
                  </a:lnTo>
                  <a:lnTo>
                    <a:pt x="1076" y="776"/>
                  </a:lnTo>
                  <a:lnTo>
                    <a:pt x="1107" y="672"/>
                  </a:lnTo>
                  <a:lnTo>
                    <a:pt x="1118" y="559"/>
                  </a:lnTo>
                  <a:lnTo>
                    <a:pt x="1107" y="445"/>
                  </a:lnTo>
                  <a:lnTo>
                    <a:pt x="1076" y="342"/>
                  </a:lnTo>
                  <a:lnTo>
                    <a:pt x="1024" y="248"/>
                  </a:lnTo>
                  <a:lnTo>
                    <a:pt x="952" y="166"/>
                  </a:lnTo>
                  <a:lnTo>
                    <a:pt x="869" y="93"/>
                  </a:lnTo>
                  <a:lnTo>
                    <a:pt x="776" y="42"/>
                  </a:lnTo>
                  <a:lnTo>
                    <a:pt x="673" y="11"/>
                  </a:lnTo>
                  <a:lnTo>
                    <a:pt x="559" y="0"/>
                  </a:lnTo>
                  <a:lnTo>
                    <a:pt x="559" y="55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14" name="Freeform 10"/>
            <p:cNvSpPr>
              <a:spLocks/>
            </p:cNvSpPr>
            <p:nvPr/>
          </p:nvSpPr>
          <p:spPr bwMode="auto">
            <a:xfrm>
              <a:off x="1601" y="951"/>
              <a:ext cx="1118" cy="1117"/>
            </a:xfrm>
            <a:custGeom>
              <a:avLst/>
              <a:gdLst>
                <a:gd name="T0" fmla="*/ 54 w 108"/>
                <a:gd name="T1" fmla="*/ 0 h 108"/>
                <a:gd name="T2" fmla="*/ 43 w 108"/>
                <a:gd name="T3" fmla="*/ 1 h 108"/>
                <a:gd name="T4" fmla="*/ 33 w 108"/>
                <a:gd name="T5" fmla="*/ 4 h 108"/>
                <a:gd name="T6" fmla="*/ 24 w 108"/>
                <a:gd name="T7" fmla="*/ 9 h 108"/>
                <a:gd name="T8" fmla="*/ 16 w 108"/>
                <a:gd name="T9" fmla="*/ 16 h 108"/>
                <a:gd name="T10" fmla="*/ 9 w 108"/>
                <a:gd name="T11" fmla="*/ 24 h 108"/>
                <a:gd name="T12" fmla="*/ 4 w 108"/>
                <a:gd name="T13" fmla="*/ 33 h 108"/>
                <a:gd name="T14" fmla="*/ 1 w 108"/>
                <a:gd name="T15" fmla="*/ 43 h 108"/>
                <a:gd name="T16" fmla="*/ 0 w 108"/>
                <a:gd name="T17" fmla="*/ 54 h 108"/>
                <a:gd name="T18" fmla="*/ 1 w 108"/>
                <a:gd name="T19" fmla="*/ 65 h 108"/>
                <a:gd name="T20" fmla="*/ 4 w 108"/>
                <a:gd name="T21" fmla="*/ 75 h 108"/>
                <a:gd name="T22" fmla="*/ 9 w 108"/>
                <a:gd name="T23" fmla="*/ 84 h 108"/>
                <a:gd name="T24" fmla="*/ 16 w 108"/>
                <a:gd name="T25" fmla="*/ 92 h 108"/>
                <a:gd name="T26" fmla="*/ 24 w 108"/>
                <a:gd name="T27" fmla="*/ 99 h 108"/>
                <a:gd name="T28" fmla="*/ 33 w 108"/>
                <a:gd name="T29" fmla="*/ 104 h 108"/>
                <a:gd name="T30" fmla="*/ 43 w 108"/>
                <a:gd name="T31" fmla="*/ 107 h 108"/>
                <a:gd name="T32" fmla="*/ 54 w 108"/>
                <a:gd name="T33" fmla="*/ 108 h 108"/>
                <a:gd name="T34" fmla="*/ 65 w 108"/>
                <a:gd name="T35" fmla="*/ 107 h 108"/>
                <a:gd name="T36" fmla="*/ 75 w 108"/>
                <a:gd name="T37" fmla="*/ 104 h 108"/>
                <a:gd name="T38" fmla="*/ 84 w 108"/>
                <a:gd name="T39" fmla="*/ 99 h 108"/>
                <a:gd name="T40" fmla="*/ 92 w 108"/>
                <a:gd name="T41" fmla="*/ 92 h 108"/>
                <a:gd name="T42" fmla="*/ 99 w 108"/>
                <a:gd name="T43" fmla="*/ 84 h 108"/>
                <a:gd name="T44" fmla="*/ 104 w 108"/>
                <a:gd name="T45" fmla="*/ 75 h 108"/>
                <a:gd name="T46" fmla="*/ 107 w 108"/>
                <a:gd name="T47" fmla="*/ 65 h 108"/>
                <a:gd name="T48" fmla="*/ 108 w 108"/>
                <a:gd name="T49" fmla="*/ 54 h 108"/>
                <a:gd name="T50" fmla="*/ 107 w 108"/>
                <a:gd name="T51" fmla="*/ 43 h 108"/>
                <a:gd name="T52" fmla="*/ 104 w 108"/>
                <a:gd name="T53" fmla="*/ 33 h 108"/>
                <a:gd name="T54" fmla="*/ 99 w 108"/>
                <a:gd name="T55" fmla="*/ 24 h 108"/>
                <a:gd name="T56" fmla="*/ 92 w 108"/>
                <a:gd name="T57" fmla="*/ 16 h 108"/>
                <a:gd name="T58" fmla="*/ 84 w 108"/>
                <a:gd name="T59" fmla="*/ 9 h 108"/>
                <a:gd name="T60" fmla="*/ 75 w 108"/>
                <a:gd name="T61" fmla="*/ 4 h 108"/>
                <a:gd name="T62" fmla="*/ 65 w 108"/>
                <a:gd name="T63" fmla="*/ 1 h 108"/>
                <a:gd name="T64" fmla="*/ 54 w 108"/>
                <a:gd name="T6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8" h="108">
                  <a:moveTo>
                    <a:pt x="54" y="0"/>
                  </a:moveTo>
                  <a:lnTo>
                    <a:pt x="43" y="1"/>
                  </a:lnTo>
                  <a:lnTo>
                    <a:pt x="33" y="4"/>
                  </a:lnTo>
                  <a:lnTo>
                    <a:pt x="24" y="9"/>
                  </a:lnTo>
                  <a:lnTo>
                    <a:pt x="16" y="16"/>
                  </a:lnTo>
                  <a:lnTo>
                    <a:pt x="9" y="24"/>
                  </a:lnTo>
                  <a:lnTo>
                    <a:pt x="4" y="33"/>
                  </a:lnTo>
                  <a:lnTo>
                    <a:pt x="1" y="43"/>
                  </a:lnTo>
                  <a:lnTo>
                    <a:pt x="0" y="54"/>
                  </a:lnTo>
                  <a:lnTo>
                    <a:pt x="1" y="65"/>
                  </a:lnTo>
                  <a:lnTo>
                    <a:pt x="4" y="75"/>
                  </a:lnTo>
                  <a:lnTo>
                    <a:pt x="9" y="84"/>
                  </a:lnTo>
                  <a:lnTo>
                    <a:pt x="16" y="92"/>
                  </a:lnTo>
                  <a:lnTo>
                    <a:pt x="24" y="99"/>
                  </a:lnTo>
                  <a:lnTo>
                    <a:pt x="33" y="104"/>
                  </a:lnTo>
                  <a:lnTo>
                    <a:pt x="43" y="107"/>
                  </a:lnTo>
                  <a:lnTo>
                    <a:pt x="54" y="108"/>
                  </a:lnTo>
                  <a:lnTo>
                    <a:pt x="65" y="107"/>
                  </a:lnTo>
                  <a:lnTo>
                    <a:pt x="75" y="104"/>
                  </a:lnTo>
                  <a:lnTo>
                    <a:pt x="84" y="99"/>
                  </a:lnTo>
                  <a:lnTo>
                    <a:pt x="92" y="92"/>
                  </a:lnTo>
                  <a:lnTo>
                    <a:pt x="99" y="84"/>
                  </a:lnTo>
                  <a:lnTo>
                    <a:pt x="104" y="75"/>
                  </a:lnTo>
                  <a:lnTo>
                    <a:pt x="107" y="65"/>
                  </a:lnTo>
                  <a:lnTo>
                    <a:pt x="108" y="54"/>
                  </a:lnTo>
                  <a:lnTo>
                    <a:pt x="107" y="43"/>
                  </a:lnTo>
                  <a:lnTo>
                    <a:pt x="104" y="33"/>
                  </a:lnTo>
                  <a:lnTo>
                    <a:pt x="99" y="24"/>
                  </a:lnTo>
                  <a:lnTo>
                    <a:pt x="92" y="16"/>
                  </a:lnTo>
                  <a:lnTo>
                    <a:pt x="84" y="9"/>
                  </a:lnTo>
                  <a:lnTo>
                    <a:pt x="75" y="4"/>
                  </a:lnTo>
                  <a:lnTo>
                    <a:pt x="65" y="1"/>
                  </a:lnTo>
                  <a:lnTo>
                    <a:pt x="54" y="0"/>
                  </a:lnTo>
                </a:path>
              </a:pathLst>
            </a:custGeom>
            <a:noFill/>
            <a:ln w="1587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15" name="Freeform 11"/>
            <p:cNvSpPr>
              <a:spLocks/>
            </p:cNvSpPr>
            <p:nvPr/>
          </p:nvSpPr>
          <p:spPr bwMode="auto">
            <a:xfrm>
              <a:off x="2853" y="1499"/>
              <a:ext cx="21" cy="21"/>
            </a:xfrm>
            <a:custGeom>
              <a:avLst/>
              <a:gdLst>
                <a:gd name="T0" fmla="*/ 10 w 21"/>
                <a:gd name="T1" fmla="*/ 11 h 21"/>
                <a:gd name="T2" fmla="*/ 10 w 21"/>
                <a:gd name="T3" fmla="*/ 0 h 21"/>
                <a:gd name="T4" fmla="*/ 0 w 21"/>
                <a:gd name="T5" fmla="*/ 0 h 21"/>
                <a:gd name="T6" fmla="*/ 0 w 21"/>
                <a:gd name="T7" fmla="*/ 11 h 21"/>
                <a:gd name="T8" fmla="*/ 0 w 21"/>
                <a:gd name="T9" fmla="*/ 21 h 21"/>
                <a:gd name="T10" fmla="*/ 10 w 21"/>
                <a:gd name="T11" fmla="*/ 21 h 21"/>
                <a:gd name="T12" fmla="*/ 21 w 21"/>
                <a:gd name="T13" fmla="*/ 21 h 21"/>
                <a:gd name="T14" fmla="*/ 21 w 21"/>
                <a:gd name="T15" fmla="*/ 11 h 21"/>
                <a:gd name="T16" fmla="*/ 21 w 21"/>
                <a:gd name="T17" fmla="*/ 0 h 21"/>
                <a:gd name="T18" fmla="*/ 10 w 21"/>
                <a:gd name="T19" fmla="*/ 0 h 21"/>
                <a:gd name="T20" fmla="*/ 10 w 21"/>
                <a:gd name="T21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21">
                  <a:moveTo>
                    <a:pt x="10" y="11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1"/>
                  </a:lnTo>
                  <a:lnTo>
                    <a:pt x="10" y="21"/>
                  </a:lnTo>
                  <a:lnTo>
                    <a:pt x="21" y="21"/>
                  </a:lnTo>
                  <a:lnTo>
                    <a:pt x="21" y="11"/>
                  </a:lnTo>
                  <a:lnTo>
                    <a:pt x="21" y="0"/>
                  </a:lnTo>
                  <a:lnTo>
                    <a:pt x="10" y="0"/>
                  </a:lnTo>
                  <a:lnTo>
                    <a:pt x="10" y="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16" name="Freeform 12"/>
            <p:cNvSpPr>
              <a:spLocks/>
            </p:cNvSpPr>
            <p:nvPr/>
          </p:nvSpPr>
          <p:spPr bwMode="auto">
            <a:xfrm>
              <a:off x="2843" y="1489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17" name="Freeform 13"/>
            <p:cNvSpPr>
              <a:spLocks/>
            </p:cNvSpPr>
            <p:nvPr/>
          </p:nvSpPr>
          <p:spPr bwMode="auto">
            <a:xfrm>
              <a:off x="2801" y="1230"/>
              <a:ext cx="21" cy="21"/>
            </a:xfrm>
            <a:custGeom>
              <a:avLst/>
              <a:gdLst>
                <a:gd name="T0" fmla="*/ 11 w 21"/>
                <a:gd name="T1" fmla="*/ 11 h 21"/>
                <a:gd name="T2" fmla="*/ 11 w 21"/>
                <a:gd name="T3" fmla="*/ 0 h 21"/>
                <a:gd name="T4" fmla="*/ 0 w 21"/>
                <a:gd name="T5" fmla="*/ 0 h 21"/>
                <a:gd name="T6" fmla="*/ 0 w 21"/>
                <a:gd name="T7" fmla="*/ 11 h 21"/>
                <a:gd name="T8" fmla="*/ 0 w 21"/>
                <a:gd name="T9" fmla="*/ 21 h 21"/>
                <a:gd name="T10" fmla="*/ 11 w 21"/>
                <a:gd name="T11" fmla="*/ 21 h 21"/>
                <a:gd name="T12" fmla="*/ 21 w 21"/>
                <a:gd name="T13" fmla="*/ 21 h 21"/>
                <a:gd name="T14" fmla="*/ 21 w 21"/>
                <a:gd name="T15" fmla="*/ 11 h 21"/>
                <a:gd name="T16" fmla="*/ 21 w 21"/>
                <a:gd name="T17" fmla="*/ 0 h 21"/>
                <a:gd name="T18" fmla="*/ 11 w 21"/>
                <a:gd name="T19" fmla="*/ 0 h 21"/>
                <a:gd name="T20" fmla="*/ 11 w 21"/>
                <a:gd name="T21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21">
                  <a:moveTo>
                    <a:pt x="11" y="11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1"/>
                  </a:lnTo>
                  <a:lnTo>
                    <a:pt x="11" y="21"/>
                  </a:lnTo>
                  <a:lnTo>
                    <a:pt x="21" y="21"/>
                  </a:lnTo>
                  <a:lnTo>
                    <a:pt x="21" y="11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11" y="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18" name="Freeform 14"/>
            <p:cNvSpPr>
              <a:spLocks/>
            </p:cNvSpPr>
            <p:nvPr/>
          </p:nvSpPr>
          <p:spPr bwMode="auto">
            <a:xfrm>
              <a:off x="2791" y="1220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19" name="Freeform 15"/>
            <p:cNvSpPr>
              <a:spLocks/>
            </p:cNvSpPr>
            <p:nvPr/>
          </p:nvSpPr>
          <p:spPr bwMode="auto">
            <a:xfrm>
              <a:off x="1446" y="1499"/>
              <a:ext cx="21" cy="21"/>
            </a:xfrm>
            <a:custGeom>
              <a:avLst/>
              <a:gdLst>
                <a:gd name="T0" fmla="*/ 11 w 21"/>
                <a:gd name="T1" fmla="*/ 11 h 21"/>
                <a:gd name="T2" fmla="*/ 11 w 21"/>
                <a:gd name="T3" fmla="*/ 0 h 21"/>
                <a:gd name="T4" fmla="*/ 0 w 21"/>
                <a:gd name="T5" fmla="*/ 0 h 21"/>
                <a:gd name="T6" fmla="*/ 0 w 21"/>
                <a:gd name="T7" fmla="*/ 11 h 21"/>
                <a:gd name="T8" fmla="*/ 0 w 21"/>
                <a:gd name="T9" fmla="*/ 21 h 21"/>
                <a:gd name="T10" fmla="*/ 11 w 21"/>
                <a:gd name="T11" fmla="*/ 21 h 21"/>
                <a:gd name="T12" fmla="*/ 21 w 21"/>
                <a:gd name="T13" fmla="*/ 21 h 21"/>
                <a:gd name="T14" fmla="*/ 21 w 21"/>
                <a:gd name="T15" fmla="*/ 11 h 21"/>
                <a:gd name="T16" fmla="*/ 21 w 21"/>
                <a:gd name="T17" fmla="*/ 0 h 21"/>
                <a:gd name="T18" fmla="*/ 11 w 21"/>
                <a:gd name="T19" fmla="*/ 0 h 21"/>
                <a:gd name="T20" fmla="*/ 11 w 21"/>
                <a:gd name="T21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21">
                  <a:moveTo>
                    <a:pt x="11" y="11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1"/>
                  </a:lnTo>
                  <a:lnTo>
                    <a:pt x="11" y="21"/>
                  </a:lnTo>
                  <a:lnTo>
                    <a:pt x="21" y="21"/>
                  </a:lnTo>
                  <a:lnTo>
                    <a:pt x="21" y="11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11" y="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20" name="Freeform 16"/>
            <p:cNvSpPr>
              <a:spLocks/>
            </p:cNvSpPr>
            <p:nvPr/>
          </p:nvSpPr>
          <p:spPr bwMode="auto">
            <a:xfrm>
              <a:off x="1436" y="1489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21" name="Freeform 17"/>
            <p:cNvSpPr>
              <a:spLocks/>
            </p:cNvSpPr>
            <p:nvPr/>
          </p:nvSpPr>
          <p:spPr bwMode="auto">
            <a:xfrm>
              <a:off x="1498" y="1230"/>
              <a:ext cx="21" cy="21"/>
            </a:xfrm>
            <a:custGeom>
              <a:avLst/>
              <a:gdLst>
                <a:gd name="T0" fmla="*/ 10 w 21"/>
                <a:gd name="T1" fmla="*/ 11 h 21"/>
                <a:gd name="T2" fmla="*/ 10 w 21"/>
                <a:gd name="T3" fmla="*/ 0 h 21"/>
                <a:gd name="T4" fmla="*/ 0 w 21"/>
                <a:gd name="T5" fmla="*/ 0 h 21"/>
                <a:gd name="T6" fmla="*/ 0 w 21"/>
                <a:gd name="T7" fmla="*/ 11 h 21"/>
                <a:gd name="T8" fmla="*/ 0 w 21"/>
                <a:gd name="T9" fmla="*/ 21 h 21"/>
                <a:gd name="T10" fmla="*/ 10 w 21"/>
                <a:gd name="T11" fmla="*/ 21 h 21"/>
                <a:gd name="T12" fmla="*/ 21 w 21"/>
                <a:gd name="T13" fmla="*/ 21 h 21"/>
                <a:gd name="T14" fmla="*/ 21 w 21"/>
                <a:gd name="T15" fmla="*/ 11 h 21"/>
                <a:gd name="T16" fmla="*/ 21 w 21"/>
                <a:gd name="T17" fmla="*/ 0 h 21"/>
                <a:gd name="T18" fmla="*/ 10 w 21"/>
                <a:gd name="T19" fmla="*/ 0 h 21"/>
                <a:gd name="T20" fmla="*/ 10 w 21"/>
                <a:gd name="T21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21">
                  <a:moveTo>
                    <a:pt x="10" y="11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1"/>
                  </a:lnTo>
                  <a:lnTo>
                    <a:pt x="10" y="21"/>
                  </a:lnTo>
                  <a:lnTo>
                    <a:pt x="21" y="21"/>
                  </a:lnTo>
                  <a:lnTo>
                    <a:pt x="21" y="11"/>
                  </a:lnTo>
                  <a:lnTo>
                    <a:pt x="21" y="0"/>
                  </a:lnTo>
                  <a:lnTo>
                    <a:pt x="10" y="0"/>
                  </a:lnTo>
                  <a:lnTo>
                    <a:pt x="10" y="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22" name="Freeform 18"/>
            <p:cNvSpPr>
              <a:spLocks/>
            </p:cNvSpPr>
            <p:nvPr/>
          </p:nvSpPr>
          <p:spPr bwMode="auto">
            <a:xfrm>
              <a:off x="1498" y="1220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23" name="Freeform 19"/>
            <p:cNvSpPr>
              <a:spLocks/>
            </p:cNvSpPr>
            <p:nvPr/>
          </p:nvSpPr>
          <p:spPr bwMode="auto">
            <a:xfrm>
              <a:off x="2801" y="1768"/>
              <a:ext cx="21" cy="21"/>
            </a:xfrm>
            <a:custGeom>
              <a:avLst/>
              <a:gdLst>
                <a:gd name="T0" fmla="*/ 11 w 21"/>
                <a:gd name="T1" fmla="*/ 11 h 21"/>
                <a:gd name="T2" fmla="*/ 11 w 21"/>
                <a:gd name="T3" fmla="*/ 0 h 21"/>
                <a:gd name="T4" fmla="*/ 0 w 21"/>
                <a:gd name="T5" fmla="*/ 0 h 21"/>
                <a:gd name="T6" fmla="*/ 0 w 21"/>
                <a:gd name="T7" fmla="*/ 11 h 21"/>
                <a:gd name="T8" fmla="*/ 0 w 21"/>
                <a:gd name="T9" fmla="*/ 21 h 21"/>
                <a:gd name="T10" fmla="*/ 11 w 21"/>
                <a:gd name="T11" fmla="*/ 21 h 21"/>
                <a:gd name="T12" fmla="*/ 21 w 21"/>
                <a:gd name="T13" fmla="*/ 21 h 21"/>
                <a:gd name="T14" fmla="*/ 21 w 21"/>
                <a:gd name="T15" fmla="*/ 11 h 21"/>
                <a:gd name="T16" fmla="*/ 21 w 21"/>
                <a:gd name="T17" fmla="*/ 0 h 21"/>
                <a:gd name="T18" fmla="*/ 11 w 21"/>
                <a:gd name="T19" fmla="*/ 0 h 21"/>
                <a:gd name="T20" fmla="*/ 11 w 21"/>
                <a:gd name="T21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21">
                  <a:moveTo>
                    <a:pt x="11" y="11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1"/>
                  </a:lnTo>
                  <a:lnTo>
                    <a:pt x="11" y="21"/>
                  </a:lnTo>
                  <a:lnTo>
                    <a:pt x="21" y="21"/>
                  </a:lnTo>
                  <a:lnTo>
                    <a:pt x="21" y="11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11" y="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24" name="Freeform 20"/>
            <p:cNvSpPr>
              <a:spLocks/>
            </p:cNvSpPr>
            <p:nvPr/>
          </p:nvSpPr>
          <p:spPr bwMode="auto">
            <a:xfrm>
              <a:off x="2791" y="1758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25" name="Freeform 21"/>
            <p:cNvSpPr>
              <a:spLocks/>
            </p:cNvSpPr>
            <p:nvPr/>
          </p:nvSpPr>
          <p:spPr bwMode="auto">
            <a:xfrm>
              <a:off x="2646" y="1996"/>
              <a:ext cx="21" cy="20"/>
            </a:xfrm>
            <a:custGeom>
              <a:avLst/>
              <a:gdLst>
                <a:gd name="T0" fmla="*/ 10 w 21"/>
                <a:gd name="T1" fmla="*/ 10 h 20"/>
                <a:gd name="T2" fmla="*/ 10 w 21"/>
                <a:gd name="T3" fmla="*/ 0 h 20"/>
                <a:gd name="T4" fmla="*/ 0 w 21"/>
                <a:gd name="T5" fmla="*/ 0 h 20"/>
                <a:gd name="T6" fmla="*/ 0 w 21"/>
                <a:gd name="T7" fmla="*/ 10 h 20"/>
                <a:gd name="T8" fmla="*/ 0 w 21"/>
                <a:gd name="T9" fmla="*/ 20 h 20"/>
                <a:gd name="T10" fmla="*/ 10 w 21"/>
                <a:gd name="T11" fmla="*/ 20 h 20"/>
                <a:gd name="T12" fmla="*/ 21 w 21"/>
                <a:gd name="T13" fmla="*/ 20 h 20"/>
                <a:gd name="T14" fmla="*/ 21 w 21"/>
                <a:gd name="T15" fmla="*/ 10 h 20"/>
                <a:gd name="T16" fmla="*/ 21 w 21"/>
                <a:gd name="T17" fmla="*/ 0 h 20"/>
                <a:gd name="T18" fmla="*/ 10 w 21"/>
                <a:gd name="T19" fmla="*/ 0 h 20"/>
                <a:gd name="T20" fmla="*/ 10 w 21"/>
                <a:gd name="T21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20">
                  <a:moveTo>
                    <a:pt x="10" y="1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10" y="20"/>
                  </a:lnTo>
                  <a:lnTo>
                    <a:pt x="21" y="20"/>
                  </a:lnTo>
                  <a:lnTo>
                    <a:pt x="21" y="10"/>
                  </a:lnTo>
                  <a:lnTo>
                    <a:pt x="21" y="0"/>
                  </a:lnTo>
                  <a:lnTo>
                    <a:pt x="10" y="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26" name="Freeform 22"/>
            <p:cNvSpPr>
              <a:spLocks/>
            </p:cNvSpPr>
            <p:nvPr/>
          </p:nvSpPr>
          <p:spPr bwMode="auto">
            <a:xfrm>
              <a:off x="2636" y="1985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27" name="Freeform 23"/>
            <p:cNvSpPr>
              <a:spLocks/>
            </p:cNvSpPr>
            <p:nvPr/>
          </p:nvSpPr>
          <p:spPr bwMode="auto">
            <a:xfrm>
              <a:off x="2419" y="2151"/>
              <a:ext cx="20" cy="21"/>
            </a:xfrm>
            <a:custGeom>
              <a:avLst/>
              <a:gdLst>
                <a:gd name="T0" fmla="*/ 10 w 20"/>
                <a:gd name="T1" fmla="*/ 10 h 21"/>
                <a:gd name="T2" fmla="*/ 10 w 20"/>
                <a:gd name="T3" fmla="*/ 0 h 21"/>
                <a:gd name="T4" fmla="*/ 0 w 20"/>
                <a:gd name="T5" fmla="*/ 0 h 21"/>
                <a:gd name="T6" fmla="*/ 0 w 20"/>
                <a:gd name="T7" fmla="*/ 10 h 21"/>
                <a:gd name="T8" fmla="*/ 0 w 20"/>
                <a:gd name="T9" fmla="*/ 21 h 21"/>
                <a:gd name="T10" fmla="*/ 10 w 20"/>
                <a:gd name="T11" fmla="*/ 21 h 21"/>
                <a:gd name="T12" fmla="*/ 20 w 20"/>
                <a:gd name="T13" fmla="*/ 21 h 21"/>
                <a:gd name="T14" fmla="*/ 20 w 20"/>
                <a:gd name="T15" fmla="*/ 10 h 21"/>
                <a:gd name="T16" fmla="*/ 20 w 20"/>
                <a:gd name="T17" fmla="*/ 0 h 21"/>
                <a:gd name="T18" fmla="*/ 10 w 20"/>
                <a:gd name="T19" fmla="*/ 0 h 21"/>
                <a:gd name="T20" fmla="*/ 10 w 20"/>
                <a:gd name="T21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1">
                  <a:moveTo>
                    <a:pt x="10" y="1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21"/>
                  </a:lnTo>
                  <a:lnTo>
                    <a:pt x="10" y="21"/>
                  </a:lnTo>
                  <a:lnTo>
                    <a:pt x="20" y="21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28" name="Freeform 24"/>
            <p:cNvSpPr>
              <a:spLocks/>
            </p:cNvSpPr>
            <p:nvPr/>
          </p:nvSpPr>
          <p:spPr bwMode="auto">
            <a:xfrm>
              <a:off x="2408" y="2141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29" name="Freeform 25"/>
            <p:cNvSpPr>
              <a:spLocks/>
            </p:cNvSpPr>
            <p:nvPr/>
          </p:nvSpPr>
          <p:spPr bwMode="auto">
            <a:xfrm>
              <a:off x="2150" y="2203"/>
              <a:ext cx="20" cy="20"/>
            </a:xfrm>
            <a:custGeom>
              <a:avLst/>
              <a:gdLst>
                <a:gd name="T0" fmla="*/ 10 w 20"/>
                <a:gd name="T1" fmla="*/ 10 h 20"/>
                <a:gd name="T2" fmla="*/ 10 w 20"/>
                <a:gd name="T3" fmla="*/ 0 h 20"/>
                <a:gd name="T4" fmla="*/ 0 w 20"/>
                <a:gd name="T5" fmla="*/ 0 h 20"/>
                <a:gd name="T6" fmla="*/ 0 w 20"/>
                <a:gd name="T7" fmla="*/ 10 h 20"/>
                <a:gd name="T8" fmla="*/ 0 w 20"/>
                <a:gd name="T9" fmla="*/ 20 h 20"/>
                <a:gd name="T10" fmla="*/ 10 w 20"/>
                <a:gd name="T11" fmla="*/ 20 h 20"/>
                <a:gd name="T12" fmla="*/ 20 w 20"/>
                <a:gd name="T13" fmla="*/ 20 h 20"/>
                <a:gd name="T14" fmla="*/ 20 w 20"/>
                <a:gd name="T15" fmla="*/ 10 h 20"/>
                <a:gd name="T16" fmla="*/ 20 w 20"/>
                <a:gd name="T17" fmla="*/ 0 h 20"/>
                <a:gd name="T18" fmla="*/ 10 w 20"/>
                <a:gd name="T19" fmla="*/ 0 h 20"/>
                <a:gd name="T20" fmla="*/ 10 w 20"/>
                <a:gd name="T21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0">
                  <a:moveTo>
                    <a:pt x="10" y="1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10" y="20"/>
                  </a:lnTo>
                  <a:lnTo>
                    <a:pt x="20" y="20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30" name="Freeform 26"/>
            <p:cNvSpPr>
              <a:spLocks/>
            </p:cNvSpPr>
            <p:nvPr/>
          </p:nvSpPr>
          <p:spPr bwMode="auto">
            <a:xfrm>
              <a:off x="2150" y="2192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31" name="Freeform 27"/>
            <p:cNvSpPr>
              <a:spLocks/>
            </p:cNvSpPr>
            <p:nvPr/>
          </p:nvSpPr>
          <p:spPr bwMode="auto">
            <a:xfrm>
              <a:off x="1498" y="1768"/>
              <a:ext cx="21" cy="21"/>
            </a:xfrm>
            <a:custGeom>
              <a:avLst/>
              <a:gdLst>
                <a:gd name="T0" fmla="*/ 10 w 21"/>
                <a:gd name="T1" fmla="*/ 11 h 21"/>
                <a:gd name="T2" fmla="*/ 10 w 21"/>
                <a:gd name="T3" fmla="*/ 0 h 21"/>
                <a:gd name="T4" fmla="*/ 0 w 21"/>
                <a:gd name="T5" fmla="*/ 0 h 21"/>
                <a:gd name="T6" fmla="*/ 0 w 21"/>
                <a:gd name="T7" fmla="*/ 11 h 21"/>
                <a:gd name="T8" fmla="*/ 0 w 21"/>
                <a:gd name="T9" fmla="*/ 21 h 21"/>
                <a:gd name="T10" fmla="*/ 10 w 21"/>
                <a:gd name="T11" fmla="*/ 21 h 21"/>
                <a:gd name="T12" fmla="*/ 21 w 21"/>
                <a:gd name="T13" fmla="*/ 21 h 21"/>
                <a:gd name="T14" fmla="*/ 21 w 21"/>
                <a:gd name="T15" fmla="*/ 11 h 21"/>
                <a:gd name="T16" fmla="*/ 21 w 21"/>
                <a:gd name="T17" fmla="*/ 0 h 21"/>
                <a:gd name="T18" fmla="*/ 10 w 21"/>
                <a:gd name="T19" fmla="*/ 0 h 21"/>
                <a:gd name="T20" fmla="*/ 10 w 21"/>
                <a:gd name="T21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21">
                  <a:moveTo>
                    <a:pt x="10" y="11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1"/>
                  </a:lnTo>
                  <a:lnTo>
                    <a:pt x="10" y="21"/>
                  </a:lnTo>
                  <a:lnTo>
                    <a:pt x="21" y="21"/>
                  </a:lnTo>
                  <a:lnTo>
                    <a:pt x="21" y="11"/>
                  </a:lnTo>
                  <a:lnTo>
                    <a:pt x="21" y="0"/>
                  </a:lnTo>
                  <a:lnTo>
                    <a:pt x="10" y="0"/>
                  </a:lnTo>
                  <a:lnTo>
                    <a:pt x="10" y="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32" name="Freeform 28"/>
            <p:cNvSpPr>
              <a:spLocks/>
            </p:cNvSpPr>
            <p:nvPr/>
          </p:nvSpPr>
          <p:spPr bwMode="auto">
            <a:xfrm>
              <a:off x="1498" y="1758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33" name="Freeform 29"/>
            <p:cNvSpPr>
              <a:spLocks/>
            </p:cNvSpPr>
            <p:nvPr/>
          </p:nvSpPr>
          <p:spPr bwMode="auto">
            <a:xfrm>
              <a:off x="1653" y="1996"/>
              <a:ext cx="21" cy="20"/>
            </a:xfrm>
            <a:custGeom>
              <a:avLst/>
              <a:gdLst>
                <a:gd name="T0" fmla="*/ 11 w 21"/>
                <a:gd name="T1" fmla="*/ 10 h 20"/>
                <a:gd name="T2" fmla="*/ 11 w 21"/>
                <a:gd name="T3" fmla="*/ 0 h 20"/>
                <a:gd name="T4" fmla="*/ 0 w 21"/>
                <a:gd name="T5" fmla="*/ 0 h 20"/>
                <a:gd name="T6" fmla="*/ 0 w 21"/>
                <a:gd name="T7" fmla="*/ 10 h 20"/>
                <a:gd name="T8" fmla="*/ 0 w 21"/>
                <a:gd name="T9" fmla="*/ 20 h 20"/>
                <a:gd name="T10" fmla="*/ 11 w 21"/>
                <a:gd name="T11" fmla="*/ 20 h 20"/>
                <a:gd name="T12" fmla="*/ 21 w 21"/>
                <a:gd name="T13" fmla="*/ 20 h 20"/>
                <a:gd name="T14" fmla="*/ 21 w 21"/>
                <a:gd name="T15" fmla="*/ 10 h 20"/>
                <a:gd name="T16" fmla="*/ 21 w 21"/>
                <a:gd name="T17" fmla="*/ 0 h 20"/>
                <a:gd name="T18" fmla="*/ 11 w 21"/>
                <a:gd name="T19" fmla="*/ 0 h 20"/>
                <a:gd name="T20" fmla="*/ 11 w 21"/>
                <a:gd name="T21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20">
                  <a:moveTo>
                    <a:pt x="11" y="1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11" y="20"/>
                  </a:lnTo>
                  <a:lnTo>
                    <a:pt x="21" y="20"/>
                  </a:lnTo>
                  <a:lnTo>
                    <a:pt x="21" y="1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11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34" name="Freeform 30"/>
            <p:cNvSpPr>
              <a:spLocks/>
            </p:cNvSpPr>
            <p:nvPr/>
          </p:nvSpPr>
          <p:spPr bwMode="auto">
            <a:xfrm>
              <a:off x="1643" y="1985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35" name="Freeform 31"/>
            <p:cNvSpPr>
              <a:spLocks/>
            </p:cNvSpPr>
            <p:nvPr/>
          </p:nvSpPr>
          <p:spPr bwMode="auto">
            <a:xfrm>
              <a:off x="1881" y="2151"/>
              <a:ext cx="20" cy="21"/>
            </a:xfrm>
            <a:custGeom>
              <a:avLst/>
              <a:gdLst>
                <a:gd name="T0" fmla="*/ 10 w 20"/>
                <a:gd name="T1" fmla="*/ 10 h 21"/>
                <a:gd name="T2" fmla="*/ 10 w 20"/>
                <a:gd name="T3" fmla="*/ 0 h 21"/>
                <a:gd name="T4" fmla="*/ 0 w 20"/>
                <a:gd name="T5" fmla="*/ 0 h 21"/>
                <a:gd name="T6" fmla="*/ 0 w 20"/>
                <a:gd name="T7" fmla="*/ 10 h 21"/>
                <a:gd name="T8" fmla="*/ 0 w 20"/>
                <a:gd name="T9" fmla="*/ 21 h 21"/>
                <a:gd name="T10" fmla="*/ 10 w 20"/>
                <a:gd name="T11" fmla="*/ 21 h 21"/>
                <a:gd name="T12" fmla="*/ 20 w 20"/>
                <a:gd name="T13" fmla="*/ 21 h 21"/>
                <a:gd name="T14" fmla="*/ 20 w 20"/>
                <a:gd name="T15" fmla="*/ 10 h 21"/>
                <a:gd name="T16" fmla="*/ 20 w 20"/>
                <a:gd name="T17" fmla="*/ 0 h 21"/>
                <a:gd name="T18" fmla="*/ 10 w 20"/>
                <a:gd name="T19" fmla="*/ 0 h 21"/>
                <a:gd name="T20" fmla="*/ 10 w 20"/>
                <a:gd name="T21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1">
                  <a:moveTo>
                    <a:pt x="10" y="1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21"/>
                  </a:lnTo>
                  <a:lnTo>
                    <a:pt x="10" y="21"/>
                  </a:lnTo>
                  <a:lnTo>
                    <a:pt x="20" y="21"/>
                  </a:lnTo>
                  <a:lnTo>
                    <a:pt x="20" y="1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36" name="Freeform 32"/>
            <p:cNvSpPr>
              <a:spLocks/>
            </p:cNvSpPr>
            <p:nvPr/>
          </p:nvSpPr>
          <p:spPr bwMode="auto">
            <a:xfrm>
              <a:off x="1881" y="2141"/>
              <a:ext cx="31" cy="31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1 w 3"/>
                <a:gd name="T7" fmla="*/ 2 h 3"/>
                <a:gd name="T8" fmla="*/ 2 w 3"/>
                <a:gd name="T9" fmla="*/ 3 h 3"/>
                <a:gd name="T10" fmla="*/ 2 w 3"/>
                <a:gd name="T11" fmla="*/ 2 h 3"/>
                <a:gd name="T12" fmla="*/ 3 w 3"/>
                <a:gd name="T13" fmla="*/ 2 h 3"/>
                <a:gd name="T14" fmla="*/ 2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37" name="Rectangle 33"/>
            <p:cNvSpPr>
              <a:spLocks noChangeArrowheads="1"/>
            </p:cNvSpPr>
            <p:nvPr/>
          </p:nvSpPr>
          <p:spPr bwMode="auto">
            <a:xfrm>
              <a:off x="1529" y="889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 i="1">
                  <a:solidFill>
                    <a:srgbClr val="000000"/>
                  </a:solidFill>
                  <a:latin typeface="Nimbus Roman No9 L" charset="0"/>
                </a:rPr>
                <a:t>N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38" name="Rectangle 34"/>
            <p:cNvSpPr>
              <a:spLocks noChangeArrowheads="1"/>
            </p:cNvSpPr>
            <p:nvPr/>
          </p:nvSpPr>
          <p:spPr bwMode="auto">
            <a:xfrm>
              <a:off x="1684" y="889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39" name="Rectangle 35"/>
            <p:cNvSpPr>
              <a:spLocks noChangeArrowheads="1"/>
            </p:cNvSpPr>
            <p:nvPr/>
          </p:nvSpPr>
          <p:spPr bwMode="auto">
            <a:xfrm>
              <a:off x="1622" y="889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40" name="Rectangle 36"/>
            <p:cNvSpPr>
              <a:spLocks noChangeArrowheads="1"/>
            </p:cNvSpPr>
            <p:nvPr/>
          </p:nvSpPr>
          <p:spPr bwMode="auto">
            <a:xfrm>
              <a:off x="1777" y="755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 i="1">
                  <a:solidFill>
                    <a:srgbClr val="000000"/>
                  </a:solidFill>
                  <a:latin typeface="Nimbus Roman No9 L" charset="0"/>
                </a:rPr>
                <a:t>N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41" name="Rectangle 37"/>
            <p:cNvSpPr>
              <a:spLocks noChangeArrowheads="1"/>
            </p:cNvSpPr>
            <p:nvPr/>
          </p:nvSpPr>
          <p:spPr bwMode="auto">
            <a:xfrm>
              <a:off x="1943" y="75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42" name="Rectangle 38"/>
            <p:cNvSpPr>
              <a:spLocks noChangeArrowheads="1"/>
            </p:cNvSpPr>
            <p:nvPr/>
          </p:nvSpPr>
          <p:spPr bwMode="auto">
            <a:xfrm>
              <a:off x="1870" y="755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43" name="Rectangle 39"/>
            <p:cNvSpPr>
              <a:spLocks noChangeArrowheads="1"/>
            </p:cNvSpPr>
            <p:nvPr/>
          </p:nvSpPr>
          <p:spPr bwMode="auto">
            <a:xfrm>
              <a:off x="2139" y="672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44" name="Rectangle 40"/>
            <p:cNvSpPr>
              <a:spLocks noChangeArrowheads="1"/>
            </p:cNvSpPr>
            <p:nvPr/>
          </p:nvSpPr>
          <p:spPr bwMode="auto">
            <a:xfrm>
              <a:off x="2429" y="74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45" name="Rectangle 41"/>
            <p:cNvSpPr>
              <a:spLocks noChangeArrowheads="1"/>
            </p:cNvSpPr>
            <p:nvPr/>
          </p:nvSpPr>
          <p:spPr bwMode="auto">
            <a:xfrm>
              <a:off x="2667" y="910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46" name="Rectangle 42"/>
            <p:cNvSpPr>
              <a:spLocks noChangeArrowheads="1"/>
            </p:cNvSpPr>
            <p:nvPr/>
          </p:nvSpPr>
          <p:spPr bwMode="auto">
            <a:xfrm>
              <a:off x="1335" y="2316"/>
              <a:ext cx="180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(a) Circle representation of integers mod</a:t>
              </a:r>
              <a:r>
                <a:rPr lang="en-US" sz="1200">
                  <a:solidFill>
                    <a:srgbClr val="000000"/>
                  </a:solidFill>
                  <a:latin typeface="Nimbus Sans L" charset="0"/>
                </a:rPr>
                <a:t> </a:t>
              </a:r>
              <a:r>
                <a:rPr lang="en-CA" sz="1200" i="1">
                  <a:solidFill>
                    <a:srgbClr val="000000"/>
                  </a:solidFill>
                  <a:latin typeface="Nimbus Sans L" charset="0"/>
                </a:rPr>
                <a:t>N</a:t>
              </a:r>
            </a:p>
          </p:txBody>
        </p:sp>
        <p:sp>
          <p:nvSpPr>
            <p:cNvPr id="584747" name="Oval 43"/>
            <p:cNvSpPr>
              <a:spLocks noChangeArrowheads="1"/>
            </p:cNvSpPr>
            <p:nvPr/>
          </p:nvSpPr>
          <p:spPr bwMode="auto">
            <a:xfrm>
              <a:off x="1536" y="894"/>
              <a:ext cx="1248" cy="1248"/>
            </a:xfrm>
            <a:prstGeom prst="ellips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4748" name="Group 44"/>
          <p:cNvGrpSpPr>
            <a:grpSpLocks/>
          </p:cNvGrpSpPr>
          <p:nvPr/>
        </p:nvGrpSpPr>
        <p:grpSpPr bwMode="auto">
          <a:xfrm>
            <a:off x="5207000" y="2979738"/>
            <a:ext cx="3251200" cy="2887662"/>
            <a:chOff x="1240" y="2782"/>
            <a:chExt cx="2048" cy="1819"/>
          </a:xfrm>
        </p:grpSpPr>
        <p:sp>
          <p:nvSpPr>
            <p:cNvPr id="584749" name="Line 45"/>
            <p:cNvSpPr>
              <a:spLocks noChangeShapeType="1"/>
            </p:cNvSpPr>
            <p:nvPr/>
          </p:nvSpPr>
          <p:spPr bwMode="auto">
            <a:xfrm flipH="1">
              <a:off x="1477" y="3609"/>
              <a:ext cx="1366" cy="1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50" name="Line 46"/>
            <p:cNvSpPr>
              <a:spLocks noChangeShapeType="1"/>
            </p:cNvSpPr>
            <p:nvPr/>
          </p:nvSpPr>
          <p:spPr bwMode="auto">
            <a:xfrm flipV="1">
              <a:off x="2160" y="2916"/>
              <a:ext cx="1" cy="1376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51" name="Line 47"/>
            <p:cNvSpPr>
              <a:spLocks noChangeShapeType="1"/>
            </p:cNvSpPr>
            <p:nvPr/>
          </p:nvSpPr>
          <p:spPr bwMode="auto">
            <a:xfrm flipH="1" flipV="1">
              <a:off x="1901" y="2968"/>
              <a:ext cx="518" cy="1272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52" name="Line 48"/>
            <p:cNvSpPr>
              <a:spLocks noChangeShapeType="1"/>
            </p:cNvSpPr>
            <p:nvPr/>
          </p:nvSpPr>
          <p:spPr bwMode="auto">
            <a:xfrm flipV="1">
              <a:off x="1901" y="2968"/>
              <a:ext cx="518" cy="1272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53" name="Line 49"/>
            <p:cNvSpPr>
              <a:spLocks noChangeShapeType="1"/>
            </p:cNvSpPr>
            <p:nvPr/>
          </p:nvSpPr>
          <p:spPr bwMode="auto">
            <a:xfrm flipH="1" flipV="1">
              <a:off x="1529" y="3340"/>
              <a:ext cx="1262" cy="528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54" name="Line 50"/>
            <p:cNvSpPr>
              <a:spLocks noChangeShapeType="1"/>
            </p:cNvSpPr>
            <p:nvPr/>
          </p:nvSpPr>
          <p:spPr bwMode="auto">
            <a:xfrm flipH="1">
              <a:off x="1529" y="3340"/>
              <a:ext cx="1262" cy="528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55" name="Line 51"/>
            <p:cNvSpPr>
              <a:spLocks noChangeShapeType="1"/>
            </p:cNvSpPr>
            <p:nvPr/>
          </p:nvSpPr>
          <p:spPr bwMode="auto">
            <a:xfrm flipH="1">
              <a:off x="1674" y="3123"/>
              <a:ext cx="972" cy="962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56" name="Line 52"/>
            <p:cNvSpPr>
              <a:spLocks noChangeShapeType="1"/>
            </p:cNvSpPr>
            <p:nvPr/>
          </p:nvSpPr>
          <p:spPr bwMode="auto">
            <a:xfrm flipH="1" flipV="1">
              <a:off x="1674" y="3123"/>
              <a:ext cx="972" cy="972"/>
            </a:xfrm>
            <a:prstGeom prst="line">
              <a:avLst/>
            </a:prstGeom>
            <a:noFill/>
            <a:ln w="158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57" name="Freeform 53"/>
            <p:cNvSpPr>
              <a:spLocks/>
            </p:cNvSpPr>
            <p:nvPr/>
          </p:nvSpPr>
          <p:spPr bwMode="auto">
            <a:xfrm>
              <a:off x="1601" y="3051"/>
              <a:ext cx="1118" cy="1117"/>
            </a:xfrm>
            <a:custGeom>
              <a:avLst/>
              <a:gdLst>
                <a:gd name="T0" fmla="*/ 559 w 1118"/>
                <a:gd name="T1" fmla="*/ 558 h 1117"/>
                <a:gd name="T2" fmla="*/ 559 w 1118"/>
                <a:gd name="T3" fmla="*/ 0 h 1117"/>
                <a:gd name="T4" fmla="*/ 445 w 1118"/>
                <a:gd name="T5" fmla="*/ 10 h 1117"/>
                <a:gd name="T6" fmla="*/ 342 w 1118"/>
                <a:gd name="T7" fmla="*/ 41 h 1117"/>
                <a:gd name="T8" fmla="*/ 249 w 1118"/>
                <a:gd name="T9" fmla="*/ 93 h 1117"/>
                <a:gd name="T10" fmla="*/ 166 w 1118"/>
                <a:gd name="T11" fmla="*/ 165 h 1117"/>
                <a:gd name="T12" fmla="*/ 94 w 1118"/>
                <a:gd name="T13" fmla="*/ 248 h 1117"/>
                <a:gd name="T14" fmla="*/ 42 w 1118"/>
                <a:gd name="T15" fmla="*/ 341 h 1117"/>
                <a:gd name="T16" fmla="*/ 11 w 1118"/>
                <a:gd name="T17" fmla="*/ 444 h 1117"/>
                <a:gd name="T18" fmla="*/ 0 w 1118"/>
                <a:gd name="T19" fmla="*/ 558 h 1117"/>
                <a:gd name="T20" fmla="*/ 11 w 1118"/>
                <a:gd name="T21" fmla="*/ 672 h 1117"/>
                <a:gd name="T22" fmla="*/ 42 w 1118"/>
                <a:gd name="T23" fmla="*/ 775 h 1117"/>
                <a:gd name="T24" fmla="*/ 94 w 1118"/>
                <a:gd name="T25" fmla="*/ 868 h 1117"/>
                <a:gd name="T26" fmla="*/ 166 w 1118"/>
                <a:gd name="T27" fmla="*/ 951 h 1117"/>
                <a:gd name="T28" fmla="*/ 249 w 1118"/>
                <a:gd name="T29" fmla="*/ 1023 h 1117"/>
                <a:gd name="T30" fmla="*/ 342 w 1118"/>
                <a:gd name="T31" fmla="*/ 1075 h 1117"/>
                <a:gd name="T32" fmla="*/ 445 w 1118"/>
                <a:gd name="T33" fmla="*/ 1106 h 1117"/>
                <a:gd name="T34" fmla="*/ 559 w 1118"/>
                <a:gd name="T35" fmla="*/ 1117 h 1117"/>
                <a:gd name="T36" fmla="*/ 673 w 1118"/>
                <a:gd name="T37" fmla="*/ 1106 h 1117"/>
                <a:gd name="T38" fmla="*/ 776 w 1118"/>
                <a:gd name="T39" fmla="*/ 1075 h 1117"/>
                <a:gd name="T40" fmla="*/ 869 w 1118"/>
                <a:gd name="T41" fmla="*/ 1023 h 1117"/>
                <a:gd name="T42" fmla="*/ 952 w 1118"/>
                <a:gd name="T43" fmla="*/ 951 h 1117"/>
                <a:gd name="T44" fmla="*/ 1024 w 1118"/>
                <a:gd name="T45" fmla="*/ 868 h 1117"/>
                <a:gd name="T46" fmla="*/ 1076 w 1118"/>
                <a:gd name="T47" fmla="*/ 775 h 1117"/>
                <a:gd name="T48" fmla="*/ 1107 w 1118"/>
                <a:gd name="T49" fmla="*/ 672 h 1117"/>
                <a:gd name="T50" fmla="*/ 1118 w 1118"/>
                <a:gd name="T51" fmla="*/ 558 h 1117"/>
                <a:gd name="T52" fmla="*/ 1107 w 1118"/>
                <a:gd name="T53" fmla="*/ 444 h 1117"/>
                <a:gd name="T54" fmla="*/ 1076 w 1118"/>
                <a:gd name="T55" fmla="*/ 341 h 1117"/>
                <a:gd name="T56" fmla="*/ 1024 w 1118"/>
                <a:gd name="T57" fmla="*/ 248 h 1117"/>
                <a:gd name="T58" fmla="*/ 952 w 1118"/>
                <a:gd name="T59" fmla="*/ 165 h 1117"/>
                <a:gd name="T60" fmla="*/ 869 w 1118"/>
                <a:gd name="T61" fmla="*/ 93 h 1117"/>
                <a:gd name="T62" fmla="*/ 776 w 1118"/>
                <a:gd name="T63" fmla="*/ 41 h 1117"/>
                <a:gd name="T64" fmla="*/ 673 w 1118"/>
                <a:gd name="T65" fmla="*/ 10 h 1117"/>
                <a:gd name="T66" fmla="*/ 559 w 1118"/>
                <a:gd name="T67" fmla="*/ 0 h 1117"/>
                <a:gd name="T68" fmla="*/ 559 w 1118"/>
                <a:gd name="T69" fmla="*/ 558 h 1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18" h="1117">
                  <a:moveTo>
                    <a:pt x="559" y="558"/>
                  </a:moveTo>
                  <a:lnTo>
                    <a:pt x="559" y="0"/>
                  </a:lnTo>
                  <a:lnTo>
                    <a:pt x="445" y="10"/>
                  </a:lnTo>
                  <a:lnTo>
                    <a:pt x="342" y="41"/>
                  </a:lnTo>
                  <a:lnTo>
                    <a:pt x="249" y="93"/>
                  </a:lnTo>
                  <a:lnTo>
                    <a:pt x="166" y="165"/>
                  </a:lnTo>
                  <a:lnTo>
                    <a:pt x="94" y="248"/>
                  </a:lnTo>
                  <a:lnTo>
                    <a:pt x="42" y="341"/>
                  </a:lnTo>
                  <a:lnTo>
                    <a:pt x="11" y="444"/>
                  </a:lnTo>
                  <a:lnTo>
                    <a:pt x="0" y="558"/>
                  </a:lnTo>
                  <a:lnTo>
                    <a:pt x="11" y="672"/>
                  </a:lnTo>
                  <a:lnTo>
                    <a:pt x="42" y="775"/>
                  </a:lnTo>
                  <a:lnTo>
                    <a:pt x="94" y="868"/>
                  </a:lnTo>
                  <a:lnTo>
                    <a:pt x="166" y="951"/>
                  </a:lnTo>
                  <a:lnTo>
                    <a:pt x="249" y="1023"/>
                  </a:lnTo>
                  <a:lnTo>
                    <a:pt x="342" y="1075"/>
                  </a:lnTo>
                  <a:lnTo>
                    <a:pt x="445" y="1106"/>
                  </a:lnTo>
                  <a:lnTo>
                    <a:pt x="559" y="1117"/>
                  </a:lnTo>
                  <a:lnTo>
                    <a:pt x="673" y="1106"/>
                  </a:lnTo>
                  <a:lnTo>
                    <a:pt x="776" y="1075"/>
                  </a:lnTo>
                  <a:lnTo>
                    <a:pt x="869" y="1023"/>
                  </a:lnTo>
                  <a:lnTo>
                    <a:pt x="952" y="951"/>
                  </a:lnTo>
                  <a:lnTo>
                    <a:pt x="1024" y="868"/>
                  </a:lnTo>
                  <a:lnTo>
                    <a:pt x="1076" y="775"/>
                  </a:lnTo>
                  <a:lnTo>
                    <a:pt x="1107" y="672"/>
                  </a:lnTo>
                  <a:lnTo>
                    <a:pt x="1118" y="558"/>
                  </a:lnTo>
                  <a:lnTo>
                    <a:pt x="1107" y="444"/>
                  </a:lnTo>
                  <a:lnTo>
                    <a:pt x="1076" y="341"/>
                  </a:lnTo>
                  <a:lnTo>
                    <a:pt x="1024" y="248"/>
                  </a:lnTo>
                  <a:lnTo>
                    <a:pt x="952" y="165"/>
                  </a:lnTo>
                  <a:lnTo>
                    <a:pt x="869" y="93"/>
                  </a:lnTo>
                  <a:lnTo>
                    <a:pt x="776" y="41"/>
                  </a:lnTo>
                  <a:lnTo>
                    <a:pt x="673" y="10"/>
                  </a:lnTo>
                  <a:lnTo>
                    <a:pt x="559" y="0"/>
                  </a:lnTo>
                  <a:lnTo>
                    <a:pt x="559" y="55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758" name="Freeform 54"/>
            <p:cNvSpPr>
              <a:spLocks/>
            </p:cNvSpPr>
            <p:nvPr/>
          </p:nvSpPr>
          <p:spPr bwMode="auto">
            <a:xfrm>
              <a:off x="1601" y="3051"/>
              <a:ext cx="1118" cy="1117"/>
            </a:xfrm>
            <a:custGeom>
              <a:avLst/>
              <a:gdLst>
                <a:gd name="T0" fmla="*/ 54 w 108"/>
                <a:gd name="T1" fmla="*/ 0 h 108"/>
                <a:gd name="T2" fmla="*/ 43 w 108"/>
                <a:gd name="T3" fmla="*/ 1 h 108"/>
                <a:gd name="T4" fmla="*/ 33 w 108"/>
                <a:gd name="T5" fmla="*/ 4 h 108"/>
                <a:gd name="T6" fmla="*/ 24 w 108"/>
                <a:gd name="T7" fmla="*/ 9 h 108"/>
                <a:gd name="T8" fmla="*/ 16 w 108"/>
                <a:gd name="T9" fmla="*/ 16 h 108"/>
                <a:gd name="T10" fmla="*/ 9 w 108"/>
                <a:gd name="T11" fmla="*/ 24 h 108"/>
                <a:gd name="T12" fmla="*/ 4 w 108"/>
                <a:gd name="T13" fmla="*/ 33 h 108"/>
                <a:gd name="T14" fmla="*/ 1 w 108"/>
                <a:gd name="T15" fmla="*/ 43 h 108"/>
                <a:gd name="T16" fmla="*/ 0 w 108"/>
                <a:gd name="T17" fmla="*/ 54 h 108"/>
                <a:gd name="T18" fmla="*/ 1 w 108"/>
                <a:gd name="T19" fmla="*/ 65 h 108"/>
                <a:gd name="T20" fmla="*/ 4 w 108"/>
                <a:gd name="T21" fmla="*/ 75 h 108"/>
                <a:gd name="T22" fmla="*/ 9 w 108"/>
                <a:gd name="T23" fmla="*/ 84 h 108"/>
                <a:gd name="T24" fmla="*/ 16 w 108"/>
                <a:gd name="T25" fmla="*/ 92 h 108"/>
                <a:gd name="T26" fmla="*/ 24 w 108"/>
                <a:gd name="T27" fmla="*/ 99 h 108"/>
                <a:gd name="T28" fmla="*/ 33 w 108"/>
                <a:gd name="T29" fmla="*/ 104 h 108"/>
                <a:gd name="T30" fmla="*/ 43 w 108"/>
                <a:gd name="T31" fmla="*/ 107 h 108"/>
                <a:gd name="T32" fmla="*/ 54 w 108"/>
                <a:gd name="T33" fmla="*/ 108 h 108"/>
                <a:gd name="T34" fmla="*/ 65 w 108"/>
                <a:gd name="T35" fmla="*/ 107 h 108"/>
                <a:gd name="T36" fmla="*/ 75 w 108"/>
                <a:gd name="T37" fmla="*/ 104 h 108"/>
                <a:gd name="T38" fmla="*/ 84 w 108"/>
                <a:gd name="T39" fmla="*/ 99 h 108"/>
                <a:gd name="T40" fmla="*/ 92 w 108"/>
                <a:gd name="T41" fmla="*/ 92 h 108"/>
                <a:gd name="T42" fmla="*/ 99 w 108"/>
                <a:gd name="T43" fmla="*/ 84 h 108"/>
                <a:gd name="T44" fmla="*/ 104 w 108"/>
                <a:gd name="T45" fmla="*/ 75 h 108"/>
                <a:gd name="T46" fmla="*/ 107 w 108"/>
                <a:gd name="T47" fmla="*/ 65 h 108"/>
                <a:gd name="T48" fmla="*/ 108 w 108"/>
                <a:gd name="T49" fmla="*/ 54 h 108"/>
                <a:gd name="T50" fmla="*/ 107 w 108"/>
                <a:gd name="T51" fmla="*/ 43 h 108"/>
                <a:gd name="T52" fmla="*/ 104 w 108"/>
                <a:gd name="T53" fmla="*/ 33 h 108"/>
                <a:gd name="T54" fmla="*/ 99 w 108"/>
                <a:gd name="T55" fmla="*/ 24 h 108"/>
                <a:gd name="T56" fmla="*/ 92 w 108"/>
                <a:gd name="T57" fmla="*/ 16 h 108"/>
                <a:gd name="T58" fmla="*/ 84 w 108"/>
                <a:gd name="T59" fmla="*/ 9 h 108"/>
                <a:gd name="T60" fmla="*/ 75 w 108"/>
                <a:gd name="T61" fmla="*/ 4 h 108"/>
                <a:gd name="T62" fmla="*/ 65 w 108"/>
                <a:gd name="T63" fmla="*/ 1 h 108"/>
                <a:gd name="T64" fmla="*/ 54 w 108"/>
                <a:gd name="T6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8" h="108">
                  <a:moveTo>
                    <a:pt x="54" y="0"/>
                  </a:moveTo>
                  <a:lnTo>
                    <a:pt x="43" y="1"/>
                  </a:lnTo>
                  <a:lnTo>
                    <a:pt x="33" y="4"/>
                  </a:lnTo>
                  <a:lnTo>
                    <a:pt x="24" y="9"/>
                  </a:lnTo>
                  <a:lnTo>
                    <a:pt x="16" y="16"/>
                  </a:lnTo>
                  <a:lnTo>
                    <a:pt x="9" y="24"/>
                  </a:lnTo>
                  <a:lnTo>
                    <a:pt x="4" y="33"/>
                  </a:lnTo>
                  <a:lnTo>
                    <a:pt x="1" y="43"/>
                  </a:lnTo>
                  <a:lnTo>
                    <a:pt x="0" y="54"/>
                  </a:lnTo>
                  <a:lnTo>
                    <a:pt x="1" y="65"/>
                  </a:lnTo>
                  <a:lnTo>
                    <a:pt x="4" y="75"/>
                  </a:lnTo>
                  <a:lnTo>
                    <a:pt x="9" y="84"/>
                  </a:lnTo>
                  <a:lnTo>
                    <a:pt x="16" y="92"/>
                  </a:lnTo>
                  <a:lnTo>
                    <a:pt x="24" y="99"/>
                  </a:lnTo>
                  <a:lnTo>
                    <a:pt x="33" y="104"/>
                  </a:lnTo>
                  <a:lnTo>
                    <a:pt x="43" y="107"/>
                  </a:lnTo>
                  <a:lnTo>
                    <a:pt x="54" y="108"/>
                  </a:lnTo>
                  <a:lnTo>
                    <a:pt x="65" y="107"/>
                  </a:lnTo>
                  <a:lnTo>
                    <a:pt x="75" y="104"/>
                  </a:lnTo>
                  <a:lnTo>
                    <a:pt x="84" y="99"/>
                  </a:lnTo>
                  <a:lnTo>
                    <a:pt x="92" y="92"/>
                  </a:lnTo>
                  <a:lnTo>
                    <a:pt x="99" y="84"/>
                  </a:lnTo>
                  <a:lnTo>
                    <a:pt x="104" y="75"/>
                  </a:lnTo>
                  <a:lnTo>
                    <a:pt x="107" y="65"/>
                  </a:lnTo>
                  <a:lnTo>
                    <a:pt x="108" y="54"/>
                  </a:lnTo>
                  <a:lnTo>
                    <a:pt x="107" y="43"/>
                  </a:lnTo>
                  <a:lnTo>
                    <a:pt x="104" y="33"/>
                  </a:lnTo>
                  <a:lnTo>
                    <a:pt x="99" y="24"/>
                  </a:lnTo>
                  <a:lnTo>
                    <a:pt x="92" y="16"/>
                  </a:lnTo>
                  <a:lnTo>
                    <a:pt x="84" y="9"/>
                  </a:lnTo>
                  <a:lnTo>
                    <a:pt x="75" y="4"/>
                  </a:lnTo>
                  <a:lnTo>
                    <a:pt x="65" y="1"/>
                  </a:lnTo>
                  <a:lnTo>
                    <a:pt x="54" y="0"/>
                  </a:lnTo>
                </a:path>
              </a:pathLst>
            </a:custGeom>
            <a:noFill/>
            <a:ln w="1587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59" name="Rectangle 55"/>
            <p:cNvSpPr>
              <a:spLocks noChangeArrowheads="1"/>
            </p:cNvSpPr>
            <p:nvPr/>
          </p:nvSpPr>
          <p:spPr bwMode="auto">
            <a:xfrm>
              <a:off x="2057" y="2782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0000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60" name="Rectangle 56"/>
            <p:cNvSpPr>
              <a:spLocks noChangeArrowheads="1"/>
            </p:cNvSpPr>
            <p:nvPr/>
          </p:nvSpPr>
          <p:spPr bwMode="auto">
            <a:xfrm>
              <a:off x="2408" y="2854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0001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61" name="Rectangle 57"/>
            <p:cNvSpPr>
              <a:spLocks noChangeArrowheads="1"/>
            </p:cNvSpPr>
            <p:nvPr/>
          </p:nvSpPr>
          <p:spPr bwMode="auto">
            <a:xfrm>
              <a:off x="2656" y="3009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0010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62" name="Rectangle 58"/>
            <p:cNvSpPr>
              <a:spLocks noChangeArrowheads="1"/>
            </p:cNvSpPr>
            <p:nvPr/>
          </p:nvSpPr>
          <p:spPr bwMode="auto">
            <a:xfrm>
              <a:off x="2822" y="3258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0011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63" name="Rectangle 59"/>
            <p:cNvSpPr>
              <a:spLocks noChangeArrowheads="1"/>
            </p:cNvSpPr>
            <p:nvPr/>
          </p:nvSpPr>
          <p:spPr bwMode="auto">
            <a:xfrm>
              <a:off x="2884" y="3547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0100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64" name="Rectangle 60"/>
            <p:cNvSpPr>
              <a:spLocks noChangeArrowheads="1"/>
            </p:cNvSpPr>
            <p:nvPr/>
          </p:nvSpPr>
          <p:spPr bwMode="auto">
            <a:xfrm>
              <a:off x="2822" y="3826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0101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65" name="Rectangle 61"/>
            <p:cNvSpPr>
              <a:spLocks noChangeArrowheads="1"/>
            </p:cNvSpPr>
            <p:nvPr/>
          </p:nvSpPr>
          <p:spPr bwMode="auto">
            <a:xfrm>
              <a:off x="2656" y="4075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0110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66" name="Rectangle 62"/>
            <p:cNvSpPr>
              <a:spLocks noChangeArrowheads="1"/>
            </p:cNvSpPr>
            <p:nvPr/>
          </p:nvSpPr>
          <p:spPr bwMode="auto">
            <a:xfrm>
              <a:off x="2408" y="4230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0111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67" name="Rectangle 63"/>
            <p:cNvSpPr>
              <a:spLocks noChangeArrowheads="1"/>
            </p:cNvSpPr>
            <p:nvPr/>
          </p:nvSpPr>
          <p:spPr bwMode="auto">
            <a:xfrm>
              <a:off x="2057" y="4312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1000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68" name="Rectangle 64"/>
            <p:cNvSpPr>
              <a:spLocks noChangeArrowheads="1"/>
            </p:cNvSpPr>
            <p:nvPr/>
          </p:nvSpPr>
          <p:spPr bwMode="auto">
            <a:xfrm>
              <a:off x="1695" y="4230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1001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69" name="Rectangle 65"/>
            <p:cNvSpPr>
              <a:spLocks noChangeArrowheads="1"/>
            </p:cNvSpPr>
            <p:nvPr/>
          </p:nvSpPr>
          <p:spPr bwMode="auto">
            <a:xfrm>
              <a:off x="1446" y="4075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1010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70" name="Rectangle 66"/>
            <p:cNvSpPr>
              <a:spLocks noChangeArrowheads="1"/>
            </p:cNvSpPr>
            <p:nvPr/>
          </p:nvSpPr>
          <p:spPr bwMode="auto">
            <a:xfrm>
              <a:off x="1302" y="3826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1011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71" name="Rectangle 67"/>
            <p:cNvSpPr>
              <a:spLocks noChangeArrowheads="1"/>
            </p:cNvSpPr>
            <p:nvPr/>
          </p:nvSpPr>
          <p:spPr bwMode="auto">
            <a:xfrm>
              <a:off x="1240" y="3547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1100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72" name="Rectangle 68"/>
            <p:cNvSpPr>
              <a:spLocks noChangeArrowheads="1"/>
            </p:cNvSpPr>
            <p:nvPr/>
          </p:nvSpPr>
          <p:spPr bwMode="auto">
            <a:xfrm>
              <a:off x="1302" y="3258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1101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73" name="Rectangle 69"/>
            <p:cNvSpPr>
              <a:spLocks noChangeArrowheads="1"/>
            </p:cNvSpPr>
            <p:nvPr/>
          </p:nvSpPr>
          <p:spPr bwMode="auto">
            <a:xfrm>
              <a:off x="1467" y="3009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1110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74" name="Rectangle 70"/>
            <p:cNvSpPr>
              <a:spLocks noChangeArrowheads="1"/>
            </p:cNvSpPr>
            <p:nvPr/>
          </p:nvSpPr>
          <p:spPr bwMode="auto">
            <a:xfrm>
              <a:off x="1715" y="2854"/>
              <a:ext cx="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1111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75" name="Rectangle 71"/>
            <p:cNvSpPr>
              <a:spLocks noChangeArrowheads="1"/>
            </p:cNvSpPr>
            <p:nvPr/>
          </p:nvSpPr>
          <p:spPr bwMode="auto">
            <a:xfrm>
              <a:off x="2346" y="3092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76" name="Rectangle 72"/>
            <p:cNvSpPr>
              <a:spLocks noChangeArrowheads="1"/>
            </p:cNvSpPr>
            <p:nvPr/>
          </p:nvSpPr>
          <p:spPr bwMode="auto">
            <a:xfrm>
              <a:off x="2294" y="3092"/>
              <a:ext cx="5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77" name="Rectangle 73"/>
            <p:cNvSpPr>
              <a:spLocks noChangeArrowheads="1"/>
            </p:cNvSpPr>
            <p:nvPr/>
          </p:nvSpPr>
          <p:spPr bwMode="auto">
            <a:xfrm>
              <a:off x="1984" y="3092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78" name="Rectangle 74"/>
            <p:cNvSpPr>
              <a:spLocks noChangeArrowheads="1"/>
            </p:cNvSpPr>
            <p:nvPr/>
          </p:nvSpPr>
          <p:spPr bwMode="auto">
            <a:xfrm>
              <a:off x="1943" y="3092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79" name="Rectangle 75"/>
            <p:cNvSpPr>
              <a:spLocks noChangeArrowheads="1"/>
            </p:cNvSpPr>
            <p:nvPr/>
          </p:nvSpPr>
          <p:spPr bwMode="auto">
            <a:xfrm>
              <a:off x="2501" y="3206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80" name="Rectangle 76"/>
            <p:cNvSpPr>
              <a:spLocks noChangeArrowheads="1"/>
            </p:cNvSpPr>
            <p:nvPr/>
          </p:nvSpPr>
          <p:spPr bwMode="auto">
            <a:xfrm>
              <a:off x="2429" y="3206"/>
              <a:ext cx="5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81" name="Rectangle 77"/>
            <p:cNvSpPr>
              <a:spLocks noChangeArrowheads="1"/>
            </p:cNvSpPr>
            <p:nvPr/>
          </p:nvSpPr>
          <p:spPr bwMode="auto">
            <a:xfrm>
              <a:off x="2615" y="3340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82" name="Rectangle 78"/>
            <p:cNvSpPr>
              <a:spLocks noChangeArrowheads="1"/>
            </p:cNvSpPr>
            <p:nvPr/>
          </p:nvSpPr>
          <p:spPr bwMode="auto">
            <a:xfrm>
              <a:off x="2532" y="3340"/>
              <a:ext cx="5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83" name="Rectangle 79"/>
            <p:cNvSpPr>
              <a:spLocks noChangeArrowheads="1"/>
            </p:cNvSpPr>
            <p:nvPr/>
          </p:nvSpPr>
          <p:spPr bwMode="auto">
            <a:xfrm>
              <a:off x="2656" y="3537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84" name="Rectangle 80"/>
            <p:cNvSpPr>
              <a:spLocks noChangeArrowheads="1"/>
            </p:cNvSpPr>
            <p:nvPr/>
          </p:nvSpPr>
          <p:spPr bwMode="auto">
            <a:xfrm>
              <a:off x="2584" y="3537"/>
              <a:ext cx="5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85" name="Rectangle 81"/>
            <p:cNvSpPr>
              <a:spLocks noChangeArrowheads="1"/>
            </p:cNvSpPr>
            <p:nvPr/>
          </p:nvSpPr>
          <p:spPr bwMode="auto">
            <a:xfrm>
              <a:off x="2615" y="3733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86" name="Rectangle 82"/>
            <p:cNvSpPr>
              <a:spLocks noChangeArrowheads="1"/>
            </p:cNvSpPr>
            <p:nvPr/>
          </p:nvSpPr>
          <p:spPr bwMode="auto">
            <a:xfrm>
              <a:off x="2543" y="3733"/>
              <a:ext cx="5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87" name="Rectangle 83"/>
            <p:cNvSpPr>
              <a:spLocks noChangeArrowheads="1"/>
            </p:cNvSpPr>
            <p:nvPr/>
          </p:nvSpPr>
          <p:spPr bwMode="auto">
            <a:xfrm>
              <a:off x="2532" y="3878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6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88" name="Rectangle 84"/>
            <p:cNvSpPr>
              <a:spLocks noChangeArrowheads="1"/>
            </p:cNvSpPr>
            <p:nvPr/>
          </p:nvSpPr>
          <p:spPr bwMode="auto">
            <a:xfrm>
              <a:off x="2460" y="3878"/>
              <a:ext cx="5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89" name="Rectangle 85"/>
            <p:cNvSpPr>
              <a:spLocks noChangeArrowheads="1"/>
            </p:cNvSpPr>
            <p:nvPr/>
          </p:nvSpPr>
          <p:spPr bwMode="auto">
            <a:xfrm>
              <a:off x="2367" y="3992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90" name="Rectangle 86"/>
            <p:cNvSpPr>
              <a:spLocks noChangeArrowheads="1"/>
            </p:cNvSpPr>
            <p:nvPr/>
          </p:nvSpPr>
          <p:spPr bwMode="auto">
            <a:xfrm>
              <a:off x="2294" y="3992"/>
              <a:ext cx="5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91" name="Rectangle 87"/>
            <p:cNvSpPr>
              <a:spLocks noChangeArrowheads="1"/>
            </p:cNvSpPr>
            <p:nvPr/>
          </p:nvSpPr>
          <p:spPr bwMode="auto">
            <a:xfrm>
              <a:off x="1798" y="3206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92" name="Rectangle 88"/>
            <p:cNvSpPr>
              <a:spLocks noChangeArrowheads="1"/>
            </p:cNvSpPr>
            <p:nvPr/>
          </p:nvSpPr>
          <p:spPr bwMode="auto">
            <a:xfrm>
              <a:off x="1726" y="3206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93" name="Rectangle 89"/>
            <p:cNvSpPr>
              <a:spLocks noChangeArrowheads="1"/>
            </p:cNvSpPr>
            <p:nvPr/>
          </p:nvSpPr>
          <p:spPr bwMode="auto">
            <a:xfrm>
              <a:off x="1726" y="3340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94" name="Rectangle 90"/>
            <p:cNvSpPr>
              <a:spLocks noChangeArrowheads="1"/>
            </p:cNvSpPr>
            <p:nvPr/>
          </p:nvSpPr>
          <p:spPr bwMode="auto">
            <a:xfrm>
              <a:off x="1653" y="3340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95" name="Rectangle 91"/>
            <p:cNvSpPr>
              <a:spLocks noChangeArrowheads="1"/>
            </p:cNvSpPr>
            <p:nvPr/>
          </p:nvSpPr>
          <p:spPr bwMode="auto">
            <a:xfrm>
              <a:off x="1695" y="3537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96" name="Rectangle 92"/>
            <p:cNvSpPr>
              <a:spLocks noChangeArrowheads="1"/>
            </p:cNvSpPr>
            <p:nvPr/>
          </p:nvSpPr>
          <p:spPr bwMode="auto">
            <a:xfrm>
              <a:off x="1633" y="3537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97" name="Rectangle 93"/>
            <p:cNvSpPr>
              <a:spLocks noChangeArrowheads="1"/>
            </p:cNvSpPr>
            <p:nvPr/>
          </p:nvSpPr>
          <p:spPr bwMode="auto">
            <a:xfrm>
              <a:off x="1726" y="3733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98" name="Rectangle 94"/>
            <p:cNvSpPr>
              <a:spLocks noChangeArrowheads="1"/>
            </p:cNvSpPr>
            <p:nvPr/>
          </p:nvSpPr>
          <p:spPr bwMode="auto">
            <a:xfrm>
              <a:off x="1664" y="3733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799" name="Rectangle 95"/>
            <p:cNvSpPr>
              <a:spLocks noChangeArrowheads="1"/>
            </p:cNvSpPr>
            <p:nvPr/>
          </p:nvSpPr>
          <p:spPr bwMode="auto">
            <a:xfrm>
              <a:off x="1819" y="3878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6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800" name="Rectangle 96"/>
            <p:cNvSpPr>
              <a:spLocks noChangeArrowheads="1"/>
            </p:cNvSpPr>
            <p:nvPr/>
          </p:nvSpPr>
          <p:spPr bwMode="auto">
            <a:xfrm>
              <a:off x="1746" y="3878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801" name="Rectangle 97"/>
            <p:cNvSpPr>
              <a:spLocks noChangeArrowheads="1"/>
            </p:cNvSpPr>
            <p:nvPr/>
          </p:nvSpPr>
          <p:spPr bwMode="auto">
            <a:xfrm>
              <a:off x="1995" y="3992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802" name="Rectangle 98"/>
            <p:cNvSpPr>
              <a:spLocks noChangeArrowheads="1"/>
            </p:cNvSpPr>
            <p:nvPr/>
          </p:nvSpPr>
          <p:spPr bwMode="auto">
            <a:xfrm>
              <a:off x="1922" y="3992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803" name="Rectangle 99"/>
            <p:cNvSpPr>
              <a:spLocks noChangeArrowheads="1"/>
            </p:cNvSpPr>
            <p:nvPr/>
          </p:nvSpPr>
          <p:spPr bwMode="auto">
            <a:xfrm>
              <a:off x="2170" y="4033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8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804" name="Rectangle 100"/>
            <p:cNvSpPr>
              <a:spLocks noChangeArrowheads="1"/>
            </p:cNvSpPr>
            <p:nvPr/>
          </p:nvSpPr>
          <p:spPr bwMode="auto">
            <a:xfrm>
              <a:off x="2098" y="4033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805" name="Rectangle 101"/>
            <p:cNvSpPr>
              <a:spLocks noChangeArrowheads="1"/>
            </p:cNvSpPr>
            <p:nvPr/>
          </p:nvSpPr>
          <p:spPr bwMode="auto">
            <a:xfrm>
              <a:off x="2139" y="3061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806" name="Rectangle 102"/>
            <p:cNvSpPr>
              <a:spLocks noChangeArrowheads="1"/>
            </p:cNvSpPr>
            <p:nvPr/>
          </p:nvSpPr>
          <p:spPr bwMode="auto">
            <a:xfrm>
              <a:off x="1255" y="4476"/>
              <a:ext cx="203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(b) Mod 16 system</a:t>
              </a:r>
              <a:r>
                <a:rPr lang="en-US" sz="1200">
                  <a:solidFill>
                    <a:srgbClr val="000000"/>
                  </a:solidFill>
                  <a:latin typeface="Nimbus Sans L" charset="0"/>
                </a:rPr>
                <a:t> f</a:t>
              </a:r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or</a:t>
              </a:r>
              <a:r>
                <a:rPr lang="en-US" sz="1200">
                  <a:solidFill>
                    <a:srgbClr val="000000"/>
                  </a:solidFill>
                  <a:latin typeface="Nimbus Sans L" charset="0"/>
                </a:rPr>
                <a:t> 2</a:t>
              </a:r>
              <a:r>
                <a:rPr lang="en-CA" sz="1300">
                  <a:solidFill>
                    <a:srgbClr val="000000"/>
                  </a:solidFill>
                  <a:latin typeface="Nimbus Roman No9 L" charset="0"/>
                </a:rPr>
                <a:t>'</a:t>
              </a:r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s-complement</a:t>
              </a:r>
              <a:r>
                <a:rPr lang="en-US" sz="1200">
                  <a:solidFill>
                    <a:srgbClr val="000000"/>
                  </a:solidFill>
                  <a:latin typeface="Nimbus Sans L" charset="0"/>
                </a:rPr>
                <a:t> n</a:t>
              </a:r>
              <a:r>
                <a:rPr lang="en-CA" sz="1200">
                  <a:solidFill>
                    <a:srgbClr val="000000"/>
                  </a:solidFill>
                  <a:latin typeface="Nimbus Sans L" charset="0"/>
                </a:rPr>
                <a:t>umbers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4807" name="Oval 103"/>
            <p:cNvSpPr>
              <a:spLocks noChangeArrowheads="1"/>
            </p:cNvSpPr>
            <p:nvPr/>
          </p:nvSpPr>
          <p:spPr bwMode="auto">
            <a:xfrm>
              <a:off x="1536" y="2982"/>
              <a:ext cx="1260" cy="1254"/>
            </a:xfrm>
            <a:prstGeom prst="ellips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4808" name="Text Box 104"/>
          <p:cNvSpPr txBox="1">
            <a:spLocks noChangeArrowheads="1"/>
          </p:cNvSpPr>
          <p:nvPr/>
        </p:nvSpPr>
        <p:spPr bwMode="auto">
          <a:xfrm>
            <a:off x="609600" y="1524000"/>
            <a:ext cx="79248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2’s complement numbers actually make sense since they follow normal modulo arithmetic except when they overflow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Range is -2</a:t>
            </a:r>
            <a:r>
              <a:rPr lang="en-US" baseline="30000"/>
              <a:t>n-1</a:t>
            </a:r>
            <a:r>
              <a:rPr lang="en-US"/>
              <a:t> to 2</a:t>
            </a:r>
            <a:r>
              <a:rPr lang="en-US" baseline="30000"/>
              <a:t>n-1</a:t>
            </a:r>
            <a:r>
              <a:rPr lang="en-US"/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3051588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A8F-2116-4A3C-8CDD-45ED70726C70}" type="slidenum">
              <a:rPr lang="en-US"/>
              <a:pPr/>
              <a:t>11</a:t>
            </a:fld>
            <a:endParaRPr lang="en-US"/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>
                <a:ea typeface="新細明體" pitchFamily="18" charset="-120"/>
              </a:rPr>
              <a:t>Convert decimal to 2’s complement</a:t>
            </a:r>
            <a:br>
              <a:rPr lang="en-US" altLang="zh-TW" sz="4000">
                <a:ea typeface="新細明體" pitchFamily="18" charset="-120"/>
              </a:rPr>
            </a:br>
            <a:endParaRPr lang="en-US" sz="4000"/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Negative number to 2’s complement</a:t>
            </a:r>
          </a:p>
          <a:p>
            <a:pPr lvl="1"/>
            <a:r>
              <a:rPr lang="en-US" altLang="zh-TW">
                <a:ea typeface="新細明體" pitchFamily="18" charset="-120"/>
              </a:rPr>
              <a:t>From the positive value to binary</a:t>
            </a:r>
          </a:p>
          <a:p>
            <a:pPr lvl="1"/>
            <a:r>
              <a:rPr lang="en-US" altLang="zh-TW">
                <a:ea typeface="新細明體" pitchFamily="18" charset="-120"/>
              </a:rPr>
              <a:t>Reverse all bits and add 1</a:t>
            </a:r>
          </a:p>
          <a:p>
            <a:pPr lvl="1"/>
            <a:r>
              <a:rPr lang="en-US" altLang="zh-TW">
                <a:ea typeface="新細明體" pitchFamily="18" charset="-120"/>
              </a:rPr>
              <a:t>E.g. convert -5</a:t>
            </a:r>
          </a:p>
          <a:p>
            <a:pPr lvl="1"/>
            <a:r>
              <a:rPr lang="en-US" altLang="zh-TW">
                <a:ea typeface="新細明體" pitchFamily="18" charset="-120"/>
              </a:rPr>
              <a:t>Positive value of 5 is 0101</a:t>
            </a:r>
          </a:p>
          <a:p>
            <a:pPr lvl="1"/>
            <a:r>
              <a:rPr lang="en-US" altLang="zh-TW">
                <a:ea typeface="新細明體" pitchFamily="18" charset="-120"/>
              </a:rPr>
              <a:t>Reverse all bits 1010 and add one becomes</a:t>
            </a:r>
          </a:p>
          <a:p>
            <a:pPr lvl="1"/>
            <a:r>
              <a:rPr lang="en-US" altLang="zh-TW">
                <a:ea typeface="新細明體" pitchFamily="18" charset="-120"/>
              </a:rPr>
              <a:t>1011, SO the 2’s complement of -5 of 1011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98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B529-D8D8-424D-801B-C2B88DC69885}" type="slidenum">
              <a:rPr lang="en-US"/>
              <a:pPr/>
              <a:t>12</a:t>
            </a:fld>
            <a:endParaRPr lang="en-US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>
                <a:ea typeface="新細明體" pitchFamily="18" charset="-120"/>
              </a:rPr>
              <a:t>Convert 2’s complement to decimal</a:t>
            </a:r>
            <a:endParaRPr lang="en-US" sz="4000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If the first MSB is 0, convert binary to decimal as usual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If the first MSB is 1, it is negative, the value can be found by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itchFamily="18" charset="-120"/>
              </a:rPr>
              <a:t>Subtract 1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itchFamily="18" charset="-120"/>
              </a:rPr>
              <a:t>Reverse all bit and get the value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pitchFamily="18" charset="-120"/>
              </a:rPr>
              <a:t>Add –ve sign to the value, e.g.</a:t>
            </a:r>
          </a:p>
          <a:p>
            <a:pPr lvl="2">
              <a:lnSpc>
                <a:spcPct val="90000"/>
              </a:lnSpc>
            </a:pPr>
            <a:r>
              <a:rPr lang="en-US" altLang="zh-TW" sz="1800">
                <a:ea typeface="新細明體" pitchFamily="18" charset="-120"/>
              </a:rPr>
              <a:t>Convert 1011, it is negative because MSB is 1</a:t>
            </a:r>
          </a:p>
          <a:p>
            <a:pPr lvl="2">
              <a:lnSpc>
                <a:spcPct val="90000"/>
              </a:lnSpc>
            </a:pPr>
            <a:r>
              <a:rPr lang="en-US" altLang="zh-TW" sz="1800">
                <a:ea typeface="新細明體" pitchFamily="18" charset="-120"/>
              </a:rPr>
              <a:t>Subtract 1 from 1011 becomes 1010, </a:t>
            </a:r>
          </a:p>
          <a:p>
            <a:pPr lvl="2">
              <a:lnSpc>
                <a:spcPct val="90000"/>
              </a:lnSpc>
            </a:pPr>
            <a:r>
              <a:rPr lang="en-US" altLang="zh-TW" sz="1800">
                <a:ea typeface="新細明體" pitchFamily="18" charset="-120"/>
              </a:rPr>
              <a:t>reverse all bits becomes 0101, so the value is 5</a:t>
            </a:r>
          </a:p>
          <a:p>
            <a:pPr lvl="2">
              <a:lnSpc>
                <a:spcPct val="90000"/>
              </a:lnSpc>
            </a:pPr>
            <a:r>
              <a:rPr lang="en-US" altLang="zh-TW" sz="1800">
                <a:ea typeface="新細明體" pitchFamily="18" charset="-120"/>
              </a:rPr>
              <a:t>Add –ve sign so the decimal value of the 2’s complement number 1011 is -5.</a:t>
            </a:r>
          </a:p>
          <a:p>
            <a:pPr lvl="2">
              <a:lnSpc>
                <a:spcPct val="90000"/>
              </a:lnSpc>
            </a:pPr>
            <a:r>
              <a:rPr lang="en-US" altLang="zh-TW" sz="1800">
                <a:ea typeface="新細明體" pitchFamily="18" charset="-120"/>
              </a:rPr>
              <a:t>Reference: </a:t>
            </a:r>
            <a:r>
              <a:rPr lang="en-US" altLang="zh-TW" sz="1800" b="1">
                <a:ea typeface="新細明體" pitchFamily="18" charset="-120"/>
              </a:rPr>
              <a:t>Introduction to Computing Systems: From Bits and Gates to C and Beyond,</a:t>
            </a:r>
            <a:r>
              <a:rPr lang="en-US" altLang="zh-TW" sz="1800">
                <a:ea typeface="新細明體" pitchFamily="18" charset="-120"/>
              </a:rPr>
              <a:t> By Yale N. Patt </a:t>
            </a:r>
          </a:p>
          <a:p>
            <a:pPr lvl="2">
              <a:lnSpc>
                <a:spcPct val="90000"/>
              </a:lnSpc>
            </a:pPr>
            <a:endParaRPr lang="en-US" altLang="zh-TW" sz="180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0682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38F-A558-451A-ADF1-B09C4D4C2CC5}" type="slidenum">
              <a:rPr lang="en-US"/>
              <a:pPr/>
              <a:t>13</a:t>
            </a:fld>
            <a:endParaRPr 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Add/sub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X+Y – use 1-bit addition propagating carry to the next most significant bit</a:t>
            </a:r>
          </a:p>
          <a:p>
            <a:r>
              <a:rPr lang="en-US"/>
              <a:t>X-Y – add X to the 2’s complement of Y</a:t>
            </a:r>
          </a:p>
        </p:txBody>
      </p:sp>
    </p:spTree>
    <p:extLst>
      <p:ext uri="{BB962C8B-B14F-4D97-AF65-F5344CB8AC3E}">
        <p14:creationId xmlns:p14="http://schemas.microsoft.com/office/powerpoint/2010/main" val="4101608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2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4314-10A4-41DC-BFAC-010096A668DC}" type="slidenum">
              <a:rPr lang="en-US"/>
              <a:pPr/>
              <a:t>14</a:t>
            </a:fld>
            <a:endParaRPr 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Add/Sub (2’s comp)</a:t>
            </a:r>
          </a:p>
        </p:txBody>
      </p:sp>
      <p:grpSp>
        <p:nvGrpSpPr>
          <p:cNvPr id="586755" name="Group 3"/>
          <p:cNvGrpSpPr>
            <a:grpSpLocks/>
          </p:cNvGrpSpPr>
          <p:nvPr/>
        </p:nvGrpSpPr>
        <p:grpSpPr bwMode="auto">
          <a:xfrm>
            <a:off x="2825750" y="1371600"/>
            <a:ext cx="3511550" cy="5251450"/>
            <a:chOff x="957" y="720"/>
            <a:chExt cx="2693" cy="3935"/>
          </a:xfrm>
        </p:grpSpPr>
        <p:sp>
          <p:nvSpPr>
            <p:cNvPr id="586756" name="Rectangle 4"/>
            <p:cNvSpPr>
              <a:spLocks noChangeArrowheads="1"/>
            </p:cNvSpPr>
            <p:nvPr/>
          </p:nvSpPr>
          <p:spPr bwMode="auto">
            <a:xfrm>
              <a:off x="1151" y="1222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1 0 1 1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57" name="Rectangle 5"/>
            <p:cNvSpPr>
              <a:spLocks noChangeArrowheads="1"/>
            </p:cNvSpPr>
            <p:nvPr/>
          </p:nvSpPr>
          <p:spPr bwMode="auto">
            <a:xfrm>
              <a:off x="1151" y="1345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58" name="Rectangle 6"/>
            <p:cNvSpPr>
              <a:spLocks noChangeArrowheads="1"/>
            </p:cNvSpPr>
            <p:nvPr/>
          </p:nvSpPr>
          <p:spPr bwMode="auto">
            <a:xfrm>
              <a:off x="1151" y="1529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1 0 0 1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59" name="Rectangle 7"/>
            <p:cNvSpPr>
              <a:spLocks noChangeArrowheads="1"/>
            </p:cNvSpPr>
            <p:nvPr/>
          </p:nvSpPr>
          <p:spPr bwMode="auto">
            <a:xfrm>
              <a:off x="1151" y="1713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60" name="Rectangle 8"/>
            <p:cNvSpPr>
              <a:spLocks noChangeArrowheads="1"/>
            </p:cNvSpPr>
            <p:nvPr/>
          </p:nvSpPr>
          <p:spPr bwMode="auto">
            <a:xfrm>
              <a:off x="1151" y="1836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1 0 0 1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61" name="Rectangle 9"/>
            <p:cNvSpPr>
              <a:spLocks noChangeArrowheads="1"/>
            </p:cNvSpPr>
            <p:nvPr/>
          </p:nvSpPr>
          <p:spPr bwMode="auto">
            <a:xfrm>
              <a:off x="1151" y="2215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0 0 1 0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62" name="Rectangle 10"/>
            <p:cNvSpPr>
              <a:spLocks noChangeArrowheads="1"/>
            </p:cNvSpPr>
            <p:nvPr/>
          </p:nvSpPr>
          <p:spPr bwMode="auto">
            <a:xfrm>
              <a:off x="1151" y="2338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0 1 0 0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63" name="Rectangle 11"/>
            <p:cNvSpPr>
              <a:spLocks noChangeArrowheads="1"/>
            </p:cNvSpPr>
            <p:nvPr/>
          </p:nvSpPr>
          <p:spPr bwMode="auto">
            <a:xfrm>
              <a:off x="1151" y="2716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64" name="Rectangle 12"/>
            <p:cNvSpPr>
              <a:spLocks noChangeArrowheads="1"/>
            </p:cNvSpPr>
            <p:nvPr/>
          </p:nvSpPr>
          <p:spPr bwMode="auto">
            <a:xfrm>
              <a:off x="1151" y="2839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0 0 1 1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65" name="Rectangle 13"/>
            <p:cNvSpPr>
              <a:spLocks noChangeArrowheads="1"/>
            </p:cNvSpPr>
            <p:nvPr/>
          </p:nvSpPr>
          <p:spPr bwMode="auto">
            <a:xfrm>
              <a:off x="1151" y="3218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1 0 0 1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66" name="Rectangle 14"/>
            <p:cNvSpPr>
              <a:spLocks noChangeArrowheads="1"/>
            </p:cNvSpPr>
            <p:nvPr/>
          </p:nvSpPr>
          <p:spPr bwMode="auto">
            <a:xfrm>
              <a:off x="1151" y="3341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1 0 1 1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67" name="Rectangle 15"/>
            <p:cNvSpPr>
              <a:spLocks noChangeArrowheads="1"/>
            </p:cNvSpPr>
            <p:nvPr/>
          </p:nvSpPr>
          <p:spPr bwMode="auto">
            <a:xfrm>
              <a:off x="1151" y="3709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1 0 0 1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68" name="Rectangle 16"/>
            <p:cNvSpPr>
              <a:spLocks noChangeArrowheads="1"/>
            </p:cNvSpPr>
            <p:nvPr/>
          </p:nvSpPr>
          <p:spPr bwMode="auto">
            <a:xfrm>
              <a:off x="1151" y="3832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0 0 0 1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69" name="Rectangle 17"/>
            <p:cNvSpPr>
              <a:spLocks noChangeArrowheads="1"/>
            </p:cNvSpPr>
            <p:nvPr/>
          </p:nvSpPr>
          <p:spPr bwMode="auto">
            <a:xfrm>
              <a:off x="1151" y="4211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0 0 1 0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70" name="Rectangle 18"/>
            <p:cNvSpPr>
              <a:spLocks noChangeArrowheads="1"/>
            </p:cNvSpPr>
            <p:nvPr/>
          </p:nvSpPr>
          <p:spPr bwMode="auto">
            <a:xfrm>
              <a:off x="1151" y="4334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71" name="Line 19"/>
            <p:cNvSpPr>
              <a:spLocks noChangeShapeType="1"/>
            </p:cNvSpPr>
            <p:nvPr/>
          </p:nvSpPr>
          <p:spPr bwMode="auto">
            <a:xfrm flipH="1">
              <a:off x="957" y="1488"/>
              <a:ext cx="51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72" name="Line 20"/>
            <p:cNvSpPr>
              <a:spLocks noChangeShapeType="1"/>
            </p:cNvSpPr>
            <p:nvPr/>
          </p:nvSpPr>
          <p:spPr bwMode="auto">
            <a:xfrm flipH="1">
              <a:off x="957" y="1989"/>
              <a:ext cx="51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73" name="Line 21"/>
            <p:cNvSpPr>
              <a:spLocks noChangeShapeType="1"/>
            </p:cNvSpPr>
            <p:nvPr/>
          </p:nvSpPr>
          <p:spPr bwMode="auto">
            <a:xfrm flipH="1">
              <a:off x="957" y="2491"/>
              <a:ext cx="51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74" name="Line 22"/>
            <p:cNvSpPr>
              <a:spLocks noChangeShapeType="1"/>
            </p:cNvSpPr>
            <p:nvPr/>
          </p:nvSpPr>
          <p:spPr bwMode="auto">
            <a:xfrm flipH="1">
              <a:off x="957" y="2982"/>
              <a:ext cx="51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75" name="Line 23"/>
            <p:cNvSpPr>
              <a:spLocks noChangeShapeType="1"/>
            </p:cNvSpPr>
            <p:nvPr/>
          </p:nvSpPr>
          <p:spPr bwMode="auto">
            <a:xfrm flipH="1">
              <a:off x="957" y="3484"/>
              <a:ext cx="51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76" name="Line 24"/>
            <p:cNvSpPr>
              <a:spLocks noChangeShapeType="1"/>
            </p:cNvSpPr>
            <p:nvPr/>
          </p:nvSpPr>
          <p:spPr bwMode="auto">
            <a:xfrm flipH="1">
              <a:off x="957" y="3986"/>
              <a:ext cx="51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77" name="Line 25"/>
            <p:cNvSpPr>
              <a:spLocks noChangeShapeType="1"/>
            </p:cNvSpPr>
            <p:nvPr/>
          </p:nvSpPr>
          <p:spPr bwMode="auto">
            <a:xfrm flipH="1">
              <a:off x="957" y="4477"/>
              <a:ext cx="51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78" name="Rectangle 26"/>
            <p:cNvSpPr>
              <a:spLocks noChangeArrowheads="1"/>
            </p:cNvSpPr>
            <p:nvPr/>
          </p:nvSpPr>
          <p:spPr bwMode="auto">
            <a:xfrm>
              <a:off x="2892" y="1036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79" name="Rectangle 27"/>
            <p:cNvSpPr>
              <a:spLocks noChangeArrowheads="1"/>
            </p:cNvSpPr>
            <p:nvPr/>
          </p:nvSpPr>
          <p:spPr bwMode="auto">
            <a:xfrm>
              <a:off x="2892" y="730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0 1 0 0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80" name="Rectangle 28"/>
            <p:cNvSpPr>
              <a:spLocks noChangeArrowheads="1"/>
            </p:cNvSpPr>
            <p:nvPr/>
          </p:nvSpPr>
          <p:spPr bwMode="auto">
            <a:xfrm>
              <a:off x="2892" y="843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1 0 1 0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81" name="Line 29"/>
            <p:cNvSpPr>
              <a:spLocks noChangeShapeType="1"/>
            </p:cNvSpPr>
            <p:nvPr/>
          </p:nvSpPr>
          <p:spPr bwMode="auto">
            <a:xfrm flipH="1">
              <a:off x="2708" y="986"/>
              <a:ext cx="50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82" name="Rectangle 30"/>
            <p:cNvSpPr>
              <a:spLocks noChangeArrowheads="1"/>
            </p:cNvSpPr>
            <p:nvPr/>
          </p:nvSpPr>
          <p:spPr bwMode="auto">
            <a:xfrm>
              <a:off x="2892" y="1222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0 1 1 1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83" name="Rectangle 31"/>
            <p:cNvSpPr>
              <a:spLocks noChangeArrowheads="1"/>
            </p:cNvSpPr>
            <p:nvPr/>
          </p:nvSpPr>
          <p:spPr bwMode="auto">
            <a:xfrm>
              <a:off x="2892" y="1345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84" name="Rectangle 32"/>
            <p:cNvSpPr>
              <a:spLocks noChangeArrowheads="1"/>
            </p:cNvSpPr>
            <p:nvPr/>
          </p:nvSpPr>
          <p:spPr bwMode="auto">
            <a:xfrm>
              <a:off x="2892" y="1529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0 1 0 0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85" name="Line 33"/>
            <p:cNvSpPr>
              <a:spLocks noChangeShapeType="1"/>
            </p:cNvSpPr>
            <p:nvPr/>
          </p:nvSpPr>
          <p:spPr bwMode="auto">
            <a:xfrm flipH="1">
              <a:off x="2708" y="1488"/>
              <a:ext cx="50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86" name="Rectangle 34"/>
            <p:cNvSpPr>
              <a:spLocks noChangeArrowheads="1"/>
            </p:cNvSpPr>
            <p:nvPr/>
          </p:nvSpPr>
          <p:spPr bwMode="auto">
            <a:xfrm>
              <a:off x="2892" y="1713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87" name="Rectangle 35"/>
            <p:cNvSpPr>
              <a:spLocks noChangeArrowheads="1"/>
            </p:cNvSpPr>
            <p:nvPr/>
          </p:nvSpPr>
          <p:spPr bwMode="auto">
            <a:xfrm>
              <a:off x="2892" y="1836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0 1 1 1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88" name="Rectangle 36"/>
            <p:cNvSpPr>
              <a:spLocks noChangeArrowheads="1"/>
            </p:cNvSpPr>
            <p:nvPr/>
          </p:nvSpPr>
          <p:spPr bwMode="auto">
            <a:xfrm>
              <a:off x="2892" y="2020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0 1 0 0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89" name="Line 37"/>
            <p:cNvSpPr>
              <a:spLocks noChangeShapeType="1"/>
            </p:cNvSpPr>
            <p:nvPr/>
          </p:nvSpPr>
          <p:spPr bwMode="auto">
            <a:xfrm flipH="1">
              <a:off x="2708" y="1979"/>
              <a:ext cx="50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90" name="Rectangle 38"/>
            <p:cNvSpPr>
              <a:spLocks noChangeArrowheads="1"/>
            </p:cNvSpPr>
            <p:nvPr/>
          </p:nvSpPr>
          <p:spPr bwMode="auto">
            <a:xfrm>
              <a:off x="2892" y="2225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0 0 1 0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91" name="Rectangle 39"/>
            <p:cNvSpPr>
              <a:spLocks noChangeArrowheads="1"/>
            </p:cNvSpPr>
            <p:nvPr/>
          </p:nvSpPr>
          <p:spPr bwMode="auto">
            <a:xfrm>
              <a:off x="2892" y="2348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1 1 0 0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92" name="Rectangle 40"/>
            <p:cNvSpPr>
              <a:spLocks noChangeArrowheads="1"/>
            </p:cNvSpPr>
            <p:nvPr/>
          </p:nvSpPr>
          <p:spPr bwMode="auto">
            <a:xfrm>
              <a:off x="2892" y="2532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93" name="Line 41"/>
            <p:cNvSpPr>
              <a:spLocks noChangeShapeType="1"/>
            </p:cNvSpPr>
            <p:nvPr/>
          </p:nvSpPr>
          <p:spPr bwMode="auto">
            <a:xfrm flipH="1">
              <a:off x="2708" y="2491"/>
              <a:ext cx="50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94" name="Rectangle 42"/>
            <p:cNvSpPr>
              <a:spLocks noChangeArrowheads="1"/>
            </p:cNvSpPr>
            <p:nvPr/>
          </p:nvSpPr>
          <p:spPr bwMode="auto">
            <a:xfrm>
              <a:off x="2892" y="2716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95" name="Rectangle 43"/>
            <p:cNvSpPr>
              <a:spLocks noChangeArrowheads="1"/>
            </p:cNvSpPr>
            <p:nvPr/>
          </p:nvSpPr>
          <p:spPr bwMode="auto">
            <a:xfrm>
              <a:off x="2892" y="2839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96" name="Rectangle 44"/>
            <p:cNvSpPr>
              <a:spLocks noChangeArrowheads="1"/>
            </p:cNvSpPr>
            <p:nvPr/>
          </p:nvSpPr>
          <p:spPr bwMode="auto">
            <a:xfrm>
              <a:off x="2892" y="3023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0 0 1 1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97" name="Line 45"/>
            <p:cNvSpPr>
              <a:spLocks noChangeShapeType="1"/>
            </p:cNvSpPr>
            <p:nvPr/>
          </p:nvSpPr>
          <p:spPr bwMode="auto">
            <a:xfrm flipH="1">
              <a:off x="2708" y="2982"/>
              <a:ext cx="50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98" name="Rectangle 46"/>
            <p:cNvSpPr>
              <a:spLocks noChangeArrowheads="1"/>
            </p:cNvSpPr>
            <p:nvPr/>
          </p:nvSpPr>
          <p:spPr bwMode="auto">
            <a:xfrm>
              <a:off x="2892" y="3209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1 0 0 1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799" name="Rectangle 47"/>
            <p:cNvSpPr>
              <a:spLocks noChangeArrowheads="1"/>
            </p:cNvSpPr>
            <p:nvPr/>
          </p:nvSpPr>
          <p:spPr bwMode="auto">
            <a:xfrm>
              <a:off x="2892" y="3331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00" name="Rectangle 48"/>
            <p:cNvSpPr>
              <a:spLocks noChangeArrowheads="1"/>
            </p:cNvSpPr>
            <p:nvPr/>
          </p:nvSpPr>
          <p:spPr bwMode="auto">
            <a:xfrm>
              <a:off x="2892" y="3525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01" name="Line 49"/>
            <p:cNvSpPr>
              <a:spLocks noChangeShapeType="1"/>
            </p:cNvSpPr>
            <p:nvPr/>
          </p:nvSpPr>
          <p:spPr bwMode="auto">
            <a:xfrm flipH="1">
              <a:off x="2708" y="3484"/>
              <a:ext cx="50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02" name="Rectangle 50"/>
            <p:cNvSpPr>
              <a:spLocks noChangeArrowheads="1"/>
            </p:cNvSpPr>
            <p:nvPr/>
          </p:nvSpPr>
          <p:spPr bwMode="auto">
            <a:xfrm>
              <a:off x="2892" y="3720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1 0 0 1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03" name="Rectangle 51"/>
            <p:cNvSpPr>
              <a:spLocks noChangeArrowheads="1"/>
            </p:cNvSpPr>
            <p:nvPr/>
          </p:nvSpPr>
          <p:spPr bwMode="auto">
            <a:xfrm>
              <a:off x="2892" y="3843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1 1 1 1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04" name="Rectangle 52"/>
            <p:cNvSpPr>
              <a:spLocks noChangeArrowheads="1"/>
            </p:cNvSpPr>
            <p:nvPr/>
          </p:nvSpPr>
          <p:spPr bwMode="auto">
            <a:xfrm>
              <a:off x="2892" y="4027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1 0 0 0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05" name="Line 53"/>
            <p:cNvSpPr>
              <a:spLocks noChangeShapeType="1"/>
            </p:cNvSpPr>
            <p:nvPr/>
          </p:nvSpPr>
          <p:spPr bwMode="auto">
            <a:xfrm flipH="1">
              <a:off x="2708" y="3986"/>
              <a:ext cx="50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06" name="Rectangle 54"/>
            <p:cNvSpPr>
              <a:spLocks noChangeArrowheads="1"/>
            </p:cNvSpPr>
            <p:nvPr/>
          </p:nvSpPr>
          <p:spPr bwMode="auto">
            <a:xfrm>
              <a:off x="2892" y="4211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0 0 1 0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07" name="Rectangle 55"/>
            <p:cNvSpPr>
              <a:spLocks noChangeArrowheads="1"/>
            </p:cNvSpPr>
            <p:nvPr/>
          </p:nvSpPr>
          <p:spPr bwMode="auto">
            <a:xfrm>
              <a:off x="2892" y="4334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0 0 1 1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08" name="Rectangle 56"/>
            <p:cNvSpPr>
              <a:spLocks noChangeArrowheads="1"/>
            </p:cNvSpPr>
            <p:nvPr/>
          </p:nvSpPr>
          <p:spPr bwMode="auto">
            <a:xfrm>
              <a:off x="2892" y="4518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09" name="Line 57"/>
            <p:cNvSpPr>
              <a:spLocks noChangeShapeType="1"/>
            </p:cNvSpPr>
            <p:nvPr/>
          </p:nvSpPr>
          <p:spPr bwMode="auto">
            <a:xfrm flipH="1">
              <a:off x="2708" y="4477"/>
              <a:ext cx="50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10" name="Rectangle 58"/>
            <p:cNvSpPr>
              <a:spLocks noChangeArrowheads="1"/>
            </p:cNvSpPr>
            <p:nvPr/>
          </p:nvSpPr>
          <p:spPr bwMode="auto">
            <a:xfrm>
              <a:off x="1151" y="1036"/>
              <a:ext cx="356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0 1 0 1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11" name="Rectangle 59"/>
            <p:cNvSpPr>
              <a:spLocks noChangeArrowheads="1"/>
            </p:cNvSpPr>
            <p:nvPr/>
          </p:nvSpPr>
          <p:spPr bwMode="auto">
            <a:xfrm>
              <a:off x="1151" y="730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0 0 1 0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12" name="Rectangle 60"/>
            <p:cNvSpPr>
              <a:spLocks noChangeArrowheads="1"/>
            </p:cNvSpPr>
            <p:nvPr/>
          </p:nvSpPr>
          <p:spPr bwMode="auto">
            <a:xfrm>
              <a:off x="1151" y="843"/>
              <a:ext cx="3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0 0 1 1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13" name="Line 61"/>
            <p:cNvSpPr>
              <a:spLocks noChangeShapeType="1"/>
            </p:cNvSpPr>
            <p:nvPr/>
          </p:nvSpPr>
          <p:spPr bwMode="auto">
            <a:xfrm flipH="1">
              <a:off x="957" y="986"/>
              <a:ext cx="51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14" name="Line 62"/>
            <p:cNvSpPr>
              <a:spLocks noChangeShapeType="1"/>
            </p:cNvSpPr>
            <p:nvPr/>
          </p:nvSpPr>
          <p:spPr bwMode="auto">
            <a:xfrm flipH="1">
              <a:off x="1622" y="986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15" name="Rectangle 63"/>
            <p:cNvSpPr>
              <a:spLocks noChangeArrowheads="1"/>
            </p:cNvSpPr>
            <p:nvPr/>
          </p:nvSpPr>
          <p:spPr bwMode="auto">
            <a:xfrm>
              <a:off x="1807" y="1222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16" name="Rectangle 64"/>
            <p:cNvSpPr>
              <a:spLocks noChangeArrowheads="1"/>
            </p:cNvSpPr>
            <p:nvPr/>
          </p:nvSpPr>
          <p:spPr bwMode="auto">
            <a:xfrm>
              <a:off x="1745" y="1222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17" name="Rectangle 65"/>
            <p:cNvSpPr>
              <a:spLocks noChangeArrowheads="1"/>
            </p:cNvSpPr>
            <p:nvPr/>
          </p:nvSpPr>
          <p:spPr bwMode="auto">
            <a:xfrm>
              <a:off x="1715" y="1222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18" name="Rectangle 66"/>
            <p:cNvSpPr>
              <a:spLocks noChangeArrowheads="1"/>
            </p:cNvSpPr>
            <p:nvPr/>
          </p:nvSpPr>
          <p:spPr bwMode="auto">
            <a:xfrm>
              <a:off x="1858" y="1222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19" name="Rectangle 67"/>
            <p:cNvSpPr>
              <a:spLocks noChangeArrowheads="1"/>
            </p:cNvSpPr>
            <p:nvPr/>
          </p:nvSpPr>
          <p:spPr bwMode="auto">
            <a:xfrm>
              <a:off x="1786" y="730"/>
              <a:ext cx="6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20" name="Rectangle 68"/>
            <p:cNvSpPr>
              <a:spLocks noChangeArrowheads="1"/>
            </p:cNvSpPr>
            <p:nvPr/>
          </p:nvSpPr>
          <p:spPr bwMode="auto">
            <a:xfrm>
              <a:off x="1725" y="730"/>
              <a:ext cx="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21" name="Rectangle 69"/>
            <p:cNvSpPr>
              <a:spLocks noChangeArrowheads="1"/>
            </p:cNvSpPr>
            <p:nvPr/>
          </p:nvSpPr>
          <p:spPr bwMode="auto">
            <a:xfrm>
              <a:off x="1684" y="730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22" name="Rectangle 70"/>
            <p:cNvSpPr>
              <a:spLocks noChangeArrowheads="1"/>
            </p:cNvSpPr>
            <p:nvPr/>
          </p:nvSpPr>
          <p:spPr bwMode="auto">
            <a:xfrm>
              <a:off x="1837" y="730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23" name="Rectangle 71"/>
            <p:cNvSpPr>
              <a:spLocks noChangeArrowheads="1"/>
            </p:cNvSpPr>
            <p:nvPr/>
          </p:nvSpPr>
          <p:spPr bwMode="auto">
            <a:xfrm>
              <a:off x="1786" y="843"/>
              <a:ext cx="6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24" name="Rectangle 72"/>
            <p:cNvSpPr>
              <a:spLocks noChangeArrowheads="1"/>
            </p:cNvSpPr>
            <p:nvPr/>
          </p:nvSpPr>
          <p:spPr bwMode="auto">
            <a:xfrm>
              <a:off x="1725" y="843"/>
              <a:ext cx="6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25" name="Rectangle 73"/>
            <p:cNvSpPr>
              <a:spLocks noChangeArrowheads="1"/>
            </p:cNvSpPr>
            <p:nvPr/>
          </p:nvSpPr>
          <p:spPr bwMode="auto">
            <a:xfrm>
              <a:off x="1684" y="833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26" name="Rectangle 74"/>
            <p:cNvSpPr>
              <a:spLocks noChangeArrowheads="1"/>
            </p:cNvSpPr>
            <p:nvPr/>
          </p:nvSpPr>
          <p:spPr bwMode="auto">
            <a:xfrm>
              <a:off x="1837" y="833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27" name="Rectangle 75"/>
            <p:cNvSpPr>
              <a:spLocks noChangeArrowheads="1"/>
            </p:cNvSpPr>
            <p:nvPr/>
          </p:nvSpPr>
          <p:spPr bwMode="auto">
            <a:xfrm>
              <a:off x="1786" y="1036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28" name="Rectangle 76"/>
            <p:cNvSpPr>
              <a:spLocks noChangeArrowheads="1"/>
            </p:cNvSpPr>
            <p:nvPr/>
          </p:nvSpPr>
          <p:spPr bwMode="auto">
            <a:xfrm>
              <a:off x="1725" y="1036"/>
              <a:ext cx="6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29" name="Rectangle 77"/>
            <p:cNvSpPr>
              <a:spLocks noChangeArrowheads="1"/>
            </p:cNvSpPr>
            <p:nvPr/>
          </p:nvSpPr>
          <p:spPr bwMode="auto">
            <a:xfrm>
              <a:off x="1684" y="1036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30" name="Rectangle 78"/>
            <p:cNvSpPr>
              <a:spLocks noChangeArrowheads="1"/>
            </p:cNvSpPr>
            <p:nvPr/>
          </p:nvSpPr>
          <p:spPr bwMode="auto">
            <a:xfrm>
              <a:off x="1837" y="1036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31" name="Line 79"/>
            <p:cNvSpPr>
              <a:spLocks noChangeShapeType="1"/>
            </p:cNvSpPr>
            <p:nvPr/>
          </p:nvSpPr>
          <p:spPr bwMode="auto">
            <a:xfrm flipH="1">
              <a:off x="1622" y="2491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32" name="Rectangle 80"/>
            <p:cNvSpPr>
              <a:spLocks noChangeArrowheads="1"/>
            </p:cNvSpPr>
            <p:nvPr/>
          </p:nvSpPr>
          <p:spPr bwMode="auto">
            <a:xfrm>
              <a:off x="1786" y="2225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33" name="Rectangle 81"/>
            <p:cNvSpPr>
              <a:spLocks noChangeArrowheads="1"/>
            </p:cNvSpPr>
            <p:nvPr/>
          </p:nvSpPr>
          <p:spPr bwMode="auto">
            <a:xfrm>
              <a:off x="1725" y="2225"/>
              <a:ext cx="6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34" name="Rectangle 82"/>
            <p:cNvSpPr>
              <a:spLocks noChangeArrowheads="1"/>
            </p:cNvSpPr>
            <p:nvPr/>
          </p:nvSpPr>
          <p:spPr bwMode="auto">
            <a:xfrm>
              <a:off x="1684" y="2225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35" name="Rectangle 83"/>
            <p:cNvSpPr>
              <a:spLocks noChangeArrowheads="1"/>
            </p:cNvSpPr>
            <p:nvPr/>
          </p:nvSpPr>
          <p:spPr bwMode="auto">
            <a:xfrm>
              <a:off x="1837" y="2225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36" name="Rectangle 84"/>
            <p:cNvSpPr>
              <a:spLocks noChangeArrowheads="1"/>
            </p:cNvSpPr>
            <p:nvPr/>
          </p:nvSpPr>
          <p:spPr bwMode="auto">
            <a:xfrm>
              <a:off x="1797" y="2338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37" name="Rectangle 85"/>
            <p:cNvSpPr>
              <a:spLocks noChangeArrowheads="1"/>
            </p:cNvSpPr>
            <p:nvPr/>
          </p:nvSpPr>
          <p:spPr bwMode="auto">
            <a:xfrm>
              <a:off x="1725" y="2338"/>
              <a:ext cx="6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38" name="Rectangle 86"/>
            <p:cNvSpPr>
              <a:spLocks noChangeArrowheads="1"/>
            </p:cNvSpPr>
            <p:nvPr/>
          </p:nvSpPr>
          <p:spPr bwMode="auto">
            <a:xfrm>
              <a:off x="1684" y="2327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39" name="Rectangle 87"/>
            <p:cNvSpPr>
              <a:spLocks noChangeArrowheads="1"/>
            </p:cNvSpPr>
            <p:nvPr/>
          </p:nvSpPr>
          <p:spPr bwMode="auto">
            <a:xfrm>
              <a:off x="1837" y="2327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40" name="Rectangle 88"/>
            <p:cNvSpPr>
              <a:spLocks noChangeArrowheads="1"/>
            </p:cNvSpPr>
            <p:nvPr/>
          </p:nvSpPr>
          <p:spPr bwMode="auto">
            <a:xfrm>
              <a:off x="1807" y="1345"/>
              <a:ext cx="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41" name="Rectangle 89"/>
            <p:cNvSpPr>
              <a:spLocks noChangeArrowheads="1"/>
            </p:cNvSpPr>
            <p:nvPr/>
          </p:nvSpPr>
          <p:spPr bwMode="auto">
            <a:xfrm>
              <a:off x="1745" y="1345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42" name="Rectangle 90"/>
            <p:cNvSpPr>
              <a:spLocks noChangeArrowheads="1"/>
            </p:cNvSpPr>
            <p:nvPr/>
          </p:nvSpPr>
          <p:spPr bwMode="auto">
            <a:xfrm>
              <a:off x="1715" y="1345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43" name="Rectangle 91"/>
            <p:cNvSpPr>
              <a:spLocks noChangeArrowheads="1"/>
            </p:cNvSpPr>
            <p:nvPr/>
          </p:nvSpPr>
          <p:spPr bwMode="auto">
            <a:xfrm>
              <a:off x="1848" y="1345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44" name="Rectangle 92"/>
            <p:cNvSpPr>
              <a:spLocks noChangeArrowheads="1"/>
            </p:cNvSpPr>
            <p:nvPr/>
          </p:nvSpPr>
          <p:spPr bwMode="auto">
            <a:xfrm>
              <a:off x="1807" y="1529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45" name="Rectangle 93"/>
            <p:cNvSpPr>
              <a:spLocks noChangeArrowheads="1"/>
            </p:cNvSpPr>
            <p:nvPr/>
          </p:nvSpPr>
          <p:spPr bwMode="auto">
            <a:xfrm>
              <a:off x="1745" y="1529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46" name="Rectangle 94"/>
            <p:cNvSpPr>
              <a:spLocks noChangeArrowheads="1"/>
            </p:cNvSpPr>
            <p:nvPr/>
          </p:nvSpPr>
          <p:spPr bwMode="auto">
            <a:xfrm>
              <a:off x="1715" y="1529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47" name="Rectangle 95"/>
            <p:cNvSpPr>
              <a:spLocks noChangeArrowheads="1"/>
            </p:cNvSpPr>
            <p:nvPr/>
          </p:nvSpPr>
          <p:spPr bwMode="auto">
            <a:xfrm>
              <a:off x="1848" y="1529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48" name="Line 96"/>
            <p:cNvSpPr>
              <a:spLocks noChangeShapeType="1"/>
            </p:cNvSpPr>
            <p:nvPr/>
          </p:nvSpPr>
          <p:spPr bwMode="auto">
            <a:xfrm flipH="1">
              <a:off x="1622" y="1488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49" name="Rectangle 97"/>
            <p:cNvSpPr>
              <a:spLocks noChangeArrowheads="1"/>
            </p:cNvSpPr>
            <p:nvPr/>
          </p:nvSpPr>
          <p:spPr bwMode="auto">
            <a:xfrm>
              <a:off x="1807" y="1723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50" name="Rectangle 98"/>
            <p:cNvSpPr>
              <a:spLocks noChangeArrowheads="1"/>
            </p:cNvSpPr>
            <p:nvPr/>
          </p:nvSpPr>
          <p:spPr bwMode="auto">
            <a:xfrm>
              <a:off x="1745" y="1723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51" name="Rectangle 99"/>
            <p:cNvSpPr>
              <a:spLocks noChangeArrowheads="1"/>
            </p:cNvSpPr>
            <p:nvPr/>
          </p:nvSpPr>
          <p:spPr bwMode="auto">
            <a:xfrm>
              <a:off x="1715" y="1723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52" name="Rectangle 100"/>
            <p:cNvSpPr>
              <a:spLocks noChangeArrowheads="1"/>
            </p:cNvSpPr>
            <p:nvPr/>
          </p:nvSpPr>
          <p:spPr bwMode="auto">
            <a:xfrm>
              <a:off x="1858" y="1723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53" name="Rectangle 101"/>
            <p:cNvSpPr>
              <a:spLocks noChangeArrowheads="1"/>
            </p:cNvSpPr>
            <p:nvPr/>
          </p:nvSpPr>
          <p:spPr bwMode="auto">
            <a:xfrm>
              <a:off x="1797" y="1846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54" name="Rectangle 102"/>
            <p:cNvSpPr>
              <a:spLocks noChangeArrowheads="1"/>
            </p:cNvSpPr>
            <p:nvPr/>
          </p:nvSpPr>
          <p:spPr bwMode="auto">
            <a:xfrm>
              <a:off x="1745" y="1846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55" name="Rectangle 103"/>
            <p:cNvSpPr>
              <a:spLocks noChangeArrowheads="1"/>
            </p:cNvSpPr>
            <p:nvPr/>
          </p:nvSpPr>
          <p:spPr bwMode="auto">
            <a:xfrm>
              <a:off x="1715" y="1846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56" name="Rectangle 104"/>
            <p:cNvSpPr>
              <a:spLocks noChangeArrowheads="1"/>
            </p:cNvSpPr>
            <p:nvPr/>
          </p:nvSpPr>
          <p:spPr bwMode="auto">
            <a:xfrm>
              <a:off x="1848" y="1846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57" name="Line 105"/>
            <p:cNvSpPr>
              <a:spLocks noChangeShapeType="1"/>
            </p:cNvSpPr>
            <p:nvPr/>
          </p:nvSpPr>
          <p:spPr bwMode="auto">
            <a:xfrm flipH="1">
              <a:off x="1622" y="1989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58" name="Line 106"/>
            <p:cNvSpPr>
              <a:spLocks noChangeShapeType="1"/>
            </p:cNvSpPr>
            <p:nvPr/>
          </p:nvSpPr>
          <p:spPr bwMode="auto">
            <a:xfrm flipH="1">
              <a:off x="1622" y="2982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59" name="Rectangle 107"/>
            <p:cNvSpPr>
              <a:spLocks noChangeArrowheads="1"/>
            </p:cNvSpPr>
            <p:nvPr/>
          </p:nvSpPr>
          <p:spPr bwMode="auto">
            <a:xfrm>
              <a:off x="1786" y="2727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6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60" name="Rectangle 108"/>
            <p:cNvSpPr>
              <a:spLocks noChangeArrowheads="1"/>
            </p:cNvSpPr>
            <p:nvPr/>
          </p:nvSpPr>
          <p:spPr bwMode="auto">
            <a:xfrm>
              <a:off x="1725" y="2727"/>
              <a:ext cx="6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61" name="Rectangle 109"/>
            <p:cNvSpPr>
              <a:spLocks noChangeArrowheads="1"/>
            </p:cNvSpPr>
            <p:nvPr/>
          </p:nvSpPr>
          <p:spPr bwMode="auto">
            <a:xfrm>
              <a:off x="1684" y="2727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62" name="Rectangle 110"/>
            <p:cNvSpPr>
              <a:spLocks noChangeArrowheads="1"/>
            </p:cNvSpPr>
            <p:nvPr/>
          </p:nvSpPr>
          <p:spPr bwMode="auto">
            <a:xfrm>
              <a:off x="1837" y="2727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63" name="Rectangle 111"/>
            <p:cNvSpPr>
              <a:spLocks noChangeArrowheads="1"/>
            </p:cNvSpPr>
            <p:nvPr/>
          </p:nvSpPr>
          <p:spPr bwMode="auto">
            <a:xfrm>
              <a:off x="1786" y="2829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64" name="Rectangle 112"/>
            <p:cNvSpPr>
              <a:spLocks noChangeArrowheads="1"/>
            </p:cNvSpPr>
            <p:nvPr/>
          </p:nvSpPr>
          <p:spPr bwMode="auto">
            <a:xfrm>
              <a:off x="1725" y="2829"/>
              <a:ext cx="6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65" name="Rectangle 113"/>
            <p:cNvSpPr>
              <a:spLocks noChangeArrowheads="1"/>
            </p:cNvSpPr>
            <p:nvPr/>
          </p:nvSpPr>
          <p:spPr bwMode="auto">
            <a:xfrm>
              <a:off x="1684" y="2829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66" name="Rectangle 114"/>
            <p:cNvSpPr>
              <a:spLocks noChangeArrowheads="1"/>
            </p:cNvSpPr>
            <p:nvPr/>
          </p:nvSpPr>
          <p:spPr bwMode="auto">
            <a:xfrm>
              <a:off x="1837" y="2829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67" name="Rectangle 115"/>
            <p:cNvSpPr>
              <a:spLocks noChangeArrowheads="1"/>
            </p:cNvSpPr>
            <p:nvPr/>
          </p:nvSpPr>
          <p:spPr bwMode="auto">
            <a:xfrm>
              <a:off x="1786" y="3832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68" name="Rectangle 116"/>
            <p:cNvSpPr>
              <a:spLocks noChangeArrowheads="1"/>
            </p:cNvSpPr>
            <p:nvPr/>
          </p:nvSpPr>
          <p:spPr bwMode="auto">
            <a:xfrm>
              <a:off x="1725" y="3832"/>
              <a:ext cx="6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69" name="Rectangle 117"/>
            <p:cNvSpPr>
              <a:spLocks noChangeArrowheads="1"/>
            </p:cNvSpPr>
            <p:nvPr/>
          </p:nvSpPr>
          <p:spPr bwMode="auto">
            <a:xfrm>
              <a:off x="1684" y="3832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70" name="Rectangle 118"/>
            <p:cNvSpPr>
              <a:spLocks noChangeArrowheads="1"/>
            </p:cNvSpPr>
            <p:nvPr/>
          </p:nvSpPr>
          <p:spPr bwMode="auto">
            <a:xfrm>
              <a:off x="1837" y="3832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71" name="Rectangle 119"/>
            <p:cNvSpPr>
              <a:spLocks noChangeArrowheads="1"/>
            </p:cNvSpPr>
            <p:nvPr/>
          </p:nvSpPr>
          <p:spPr bwMode="auto">
            <a:xfrm>
              <a:off x="1786" y="3218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72" name="Rectangle 120"/>
            <p:cNvSpPr>
              <a:spLocks noChangeArrowheads="1"/>
            </p:cNvSpPr>
            <p:nvPr/>
          </p:nvSpPr>
          <p:spPr bwMode="auto">
            <a:xfrm>
              <a:off x="1735" y="3218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73" name="Rectangle 121"/>
            <p:cNvSpPr>
              <a:spLocks noChangeArrowheads="1"/>
            </p:cNvSpPr>
            <p:nvPr/>
          </p:nvSpPr>
          <p:spPr bwMode="auto">
            <a:xfrm>
              <a:off x="1694" y="3218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74" name="Rectangle 122"/>
            <p:cNvSpPr>
              <a:spLocks noChangeArrowheads="1"/>
            </p:cNvSpPr>
            <p:nvPr/>
          </p:nvSpPr>
          <p:spPr bwMode="auto">
            <a:xfrm>
              <a:off x="1837" y="3218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75" name="Rectangle 123"/>
            <p:cNvSpPr>
              <a:spLocks noChangeArrowheads="1"/>
            </p:cNvSpPr>
            <p:nvPr/>
          </p:nvSpPr>
          <p:spPr bwMode="auto">
            <a:xfrm>
              <a:off x="1807" y="3341"/>
              <a:ext cx="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76" name="Rectangle 124"/>
            <p:cNvSpPr>
              <a:spLocks noChangeArrowheads="1"/>
            </p:cNvSpPr>
            <p:nvPr/>
          </p:nvSpPr>
          <p:spPr bwMode="auto">
            <a:xfrm>
              <a:off x="1745" y="3341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77" name="Rectangle 125"/>
            <p:cNvSpPr>
              <a:spLocks noChangeArrowheads="1"/>
            </p:cNvSpPr>
            <p:nvPr/>
          </p:nvSpPr>
          <p:spPr bwMode="auto">
            <a:xfrm>
              <a:off x="1715" y="3341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78" name="Rectangle 126"/>
            <p:cNvSpPr>
              <a:spLocks noChangeArrowheads="1"/>
            </p:cNvSpPr>
            <p:nvPr/>
          </p:nvSpPr>
          <p:spPr bwMode="auto">
            <a:xfrm>
              <a:off x="1848" y="3341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79" name="Line 127"/>
            <p:cNvSpPr>
              <a:spLocks noChangeShapeType="1"/>
            </p:cNvSpPr>
            <p:nvPr/>
          </p:nvSpPr>
          <p:spPr bwMode="auto">
            <a:xfrm flipH="1">
              <a:off x="1622" y="3484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80" name="Rectangle 128"/>
            <p:cNvSpPr>
              <a:spLocks noChangeArrowheads="1"/>
            </p:cNvSpPr>
            <p:nvPr/>
          </p:nvSpPr>
          <p:spPr bwMode="auto">
            <a:xfrm>
              <a:off x="1807" y="3720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81" name="Rectangle 129"/>
            <p:cNvSpPr>
              <a:spLocks noChangeArrowheads="1"/>
            </p:cNvSpPr>
            <p:nvPr/>
          </p:nvSpPr>
          <p:spPr bwMode="auto">
            <a:xfrm>
              <a:off x="1745" y="3720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82" name="Rectangle 130"/>
            <p:cNvSpPr>
              <a:spLocks noChangeArrowheads="1"/>
            </p:cNvSpPr>
            <p:nvPr/>
          </p:nvSpPr>
          <p:spPr bwMode="auto">
            <a:xfrm>
              <a:off x="1715" y="3720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83" name="Rectangle 131"/>
            <p:cNvSpPr>
              <a:spLocks noChangeArrowheads="1"/>
            </p:cNvSpPr>
            <p:nvPr/>
          </p:nvSpPr>
          <p:spPr bwMode="auto">
            <a:xfrm>
              <a:off x="1858" y="3720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84" name="Line 132"/>
            <p:cNvSpPr>
              <a:spLocks noChangeShapeType="1"/>
            </p:cNvSpPr>
            <p:nvPr/>
          </p:nvSpPr>
          <p:spPr bwMode="auto">
            <a:xfrm flipH="1">
              <a:off x="1622" y="3986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85" name="Line 133"/>
            <p:cNvSpPr>
              <a:spLocks noChangeShapeType="1"/>
            </p:cNvSpPr>
            <p:nvPr/>
          </p:nvSpPr>
          <p:spPr bwMode="auto">
            <a:xfrm flipH="1">
              <a:off x="1622" y="4477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86" name="Rectangle 134"/>
            <p:cNvSpPr>
              <a:spLocks noChangeArrowheads="1"/>
            </p:cNvSpPr>
            <p:nvPr/>
          </p:nvSpPr>
          <p:spPr bwMode="auto">
            <a:xfrm>
              <a:off x="1786" y="4221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87" name="Rectangle 135"/>
            <p:cNvSpPr>
              <a:spLocks noChangeArrowheads="1"/>
            </p:cNvSpPr>
            <p:nvPr/>
          </p:nvSpPr>
          <p:spPr bwMode="auto">
            <a:xfrm>
              <a:off x="1725" y="4221"/>
              <a:ext cx="6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88" name="Rectangle 136"/>
            <p:cNvSpPr>
              <a:spLocks noChangeArrowheads="1"/>
            </p:cNvSpPr>
            <p:nvPr/>
          </p:nvSpPr>
          <p:spPr bwMode="auto">
            <a:xfrm>
              <a:off x="1684" y="4221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89" name="Rectangle 137"/>
            <p:cNvSpPr>
              <a:spLocks noChangeArrowheads="1"/>
            </p:cNvSpPr>
            <p:nvPr/>
          </p:nvSpPr>
          <p:spPr bwMode="auto">
            <a:xfrm>
              <a:off x="1837" y="4221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90" name="Rectangle 138"/>
            <p:cNvSpPr>
              <a:spLocks noChangeArrowheads="1"/>
            </p:cNvSpPr>
            <p:nvPr/>
          </p:nvSpPr>
          <p:spPr bwMode="auto">
            <a:xfrm>
              <a:off x="1786" y="4345"/>
              <a:ext cx="6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91" name="Rectangle 139"/>
            <p:cNvSpPr>
              <a:spLocks noChangeArrowheads="1"/>
            </p:cNvSpPr>
            <p:nvPr/>
          </p:nvSpPr>
          <p:spPr bwMode="auto">
            <a:xfrm>
              <a:off x="1735" y="4345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92" name="Rectangle 140"/>
            <p:cNvSpPr>
              <a:spLocks noChangeArrowheads="1"/>
            </p:cNvSpPr>
            <p:nvPr/>
          </p:nvSpPr>
          <p:spPr bwMode="auto">
            <a:xfrm>
              <a:off x="1694" y="4345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93" name="Rectangle 141"/>
            <p:cNvSpPr>
              <a:spLocks noChangeArrowheads="1"/>
            </p:cNvSpPr>
            <p:nvPr/>
          </p:nvSpPr>
          <p:spPr bwMode="auto">
            <a:xfrm>
              <a:off x="1837" y="4345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94" name="Rectangle 142"/>
            <p:cNvSpPr>
              <a:spLocks noChangeArrowheads="1"/>
            </p:cNvSpPr>
            <p:nvPr/>
          </p:nvSpPr>
          <p:spPr bwMode="auto">
            <a:xfrm>
              <a:off x="3547" y="853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6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95" name="Rectangle 143"/>
            <p:cNvSpPr>
              <a:spLocks noChangeArrowheads="1"/>
            </p:cNvSpPr>
            <p:nvPr/>
          </p:nvSpPr>
          <p:spPr bwMode="auto">
            <a:xfrm>
              <a:off x="3486" y="853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96" name="Rectangle 144"/>
            <p:cNvSpPr>
              <a:spLocks noChangeArrowheads="1"/>
            </p:cNvSpPr>
            <p:nvPr/>
          </p:nvSpPr>
          <p:spPr bwMode="auto">
            <a:xfrm>
              <a:off x="3455" y="853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97" name="Rectangle 145"/>
            <p:cNvSpPr>
              <a:spLocks noChangeArrowheads="1"/>
            </p:cNvSpPr>
            <p:nvPr/>
          </p:nvSpPr>
          <p:spPr bwMode="auto">
            <a:xfrm>
              <a:off x="3599" y="853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98" name="Rectangle 146"/>
            <p:cNvSpPr>
              <a:spLocks noChangeArrowheads="1"/>
            </p:cNvSpPr>
            <p:nvPr/>
          </p:nvSpPr>
          <p:spPr bwMode="auto">
            <a:xfrm>
              <a:off x="3547" y="1027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899" name="Rectangle 147"/>
            <p:cNvSpPr>
              <a:spLocks noChangeArrowheads="1"/>
            </p:cNvSpPr>
            <p:nvPr/>
          </p:nvSpPr>
          <p:spPr bwMode="auto">
            <a:xfrm>
              <a:off x="3486" y="1027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00" name="Rectangle 148"/>
            <p:cNvSpPr>
              <a:spLocks noChangeArrowheads="1"/>
            </p:cNvSpPr>
            <p:nvPr/>
          </p:nvSpPr>
          <p:spPr bwMode="auto">
            <a:xfrm>
              <a:off x="3455" y="1027"/>
              <a:ext cx="3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01" name="Rectangle 149"/>
            <p:cNvSpPr>
              <a:spLocks noChangeArrowheads="1"/>
            </p:cNvSpPr>
            <p:nvPr/>
          </p:nvSpPr>
          <p:spPr bwMode="auto">
            <a:xfrm>
              <a:off x="3599" y="1027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02" name="Line 150"/>
            <p:cNvSpPr>
              <a:spLocks noChangeShapeType="1"/>
            </p:cNvSpPr>
            <p:nvPr/>
          </p:nvSpPr>
          <p:spPr bwMode="auto">
            <a:xfrm flipH="1">
              <a:off x="3363" y="986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03" name="Rectangle 151"/>
            <p:cNvSpPr>
              <a:spLocks noChangeArrowheads="1"/>
            </p:cNvSpPr>
            <p:nvPr/>
          </p:nvSpPr>
          <p:spPr bwMode="auto">
            <a:xfrm>
              <a:off x="3528" y="720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04" name="Rectangle 152"/>
            <p:cNvSpPr>
              <a:spLocks noChangeArrowheads="1"/>
            </p:cNvSpPr>
            <p:nvPr/>
          </p:nvSpPr>
          <p:spPr bwMode="auto">
            <a:xfrm>
              <a:off x="3465" y="720"/>
              <a:ext cx="6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05" name="Rectangle 153"/>
            <p:cNvSpPr>
              <a:spLocks noChangeArrowheads="1"/>
            </p:cNvSpPr>
            <p:nvPr/>
          </p:nvSpPr>
          <p:spPr bwMode="auto">
            <a:xfrm>
              <a:off x="3425" y="720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06" name="Rectangle 154"/>
            <p:cNvSpPr>
              <a:spLocks noChangeArrowheads="1"/>
            </p:cNvSpPr>
            <p:nvPr/>
          </p:nvSpPr>
          <p:spPr bwMode="auto">
            <a:xfrm>
              <a:off x="3577" y="720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07" name="Rectangle 155"/>
            <p:cNvSpPr>
              <a:spLocks noChangeArrowheads="1"/>
            </p:cNvSpPr>
            <p:nvPr/>
          </p:nvSpPr>
          <p:spPr bwMode="auto">
            <a:xfrm>
              <a:off x="3528" y="1345"/>
              <a:ext cx="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08" name="Rectangle 156"/>
            <p:cNvSpPr>
              <a:spLocks noChangeArrowheads="1"/>
            </p:cNvSpPr>
            <p:nvPr/>
          </p:nvSpPr>
          <p:spPr bwMode="auto">
            <a:xfrm>
              <a:off x="3476" y="1345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09" name="Rectangle 157"/>
            <p:cNvSpPr>
              <a:spLocks noChangeArrowheads="1"/>
            </p:cNvSpPr>
            <p:nvPr/>
          </p:nvSpPr>
          <p:spPr bwMode="auto">
            <a:xfrm>
              <a:off x="3435" y="1345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10" name="Rectangle 158"/>
            <p:cNvSpPr>
              <a:spLocks noChangeArrowheads="1"/>
            </p:cNvSpPr>
            <p:nvPr/>
          </p:nvSpPr>
          <p:spPr bwMode="auto">
            <a:xfrm>
              <a:off x="3577" y="1345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11" name="Line 159"/>
            <p:cNvSpPr>
              <a:spLocks noChangeShapeType="1"/>
            </p:cNvSpPr>
            <p:nvPr/>
          </p:nvSpPr>
          <p:spPr bwMode="auto">
            <a:xfrm flipH="1">
              <a:off x="3363" y="1488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12" name="Rectangle 160"/>
            <p:cNvSpPr>
              <a:spLocks noChangeArrowheads="1"/>
            </p:cNvSpPr>
            <p:nvPr/>
          </p:nvSpPr>
          <p:spPr bwMode="auto">
            <a:xfrm>
              <a:off x="3528" y="1529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13" name="Rectangle 161"/>
            <p:cNvSpPr>
              <a:spLocks noChangeArrowheads="1"/>
            </p:cNvSpPr>
            <p:nvPr/>
          </p:nvSpPr>
          <p:spPr bwMode="auto">
            <a:xfrm>
              <a:off x="3465" y="1529"/>
              <a:ext cx="6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14" name="Rectangle 162"/>
            <p:cNvSpPr>
              <a:spLocks noChangeArrowheads="1"/>
            </p:cNvSpPr>
            <p:nvPr/>
          </p:nvSpPr>
          <p:spPr bwMode="auto">
            <a:xfrm>
              <a:off x="3425" y="1529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15" name="Rectangle 163"/>
            <p:cNvSpPr>
              <a:spLocks noChangeArrowheads="1"/>
            </p:cNvSpPr>
            <p:nvPr/>
          </p:nvSpPr>
          <p:spPr bwMode="auto">
            <a:xfrm>
              <a:off x="3577" y="1529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16" name="Rectangle 164"/>
            <p:cNvSpPr>
              <a:spLocks noChangeArrowheads="1"/>
            </p:cNvSpPr>
            <p:nvPr/>
          </p:nvSpPr>
          <p:spPr bwMode="auto">
            <a:xfrm>
              <a:off x="3528" y="1212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17" name="Rectangle 165"/>
            <p:cNvSpPr>
              <a:spLocks noChangeArrowheads="1"/>
            </p:cNvSpPr>
            <p:nvPr/>
          </p:nvSpPr>
          <p:spPr bwMode="auto">
            <a:xfrm>
              <a:off x="3465" y="1212"/>
              <a:ext cx="6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18" name="Rectangle 166"/>
            <p:cNvSpPr>
              <a:spLocks noChangeArrowheads="1"/>
            </p:cNvSpPr>
            <p:nvPr/>
          </p:nvSpPr>
          <p:spPr bwMode="auto">
            <a:xfrm>
              <a:off x="3425" y="1201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19" name="Rectangle 167"/>
            <p:cNvSpPr>
              <a:spLocks noChangeArrowheads="1"/>
            </p:cNvSpPr>
            <p:nvPr/>
          </p:nvSpPr>
          <p:spPr bwMode="auto">
            <a:xfrm>
              <a:off x="3577" y="1201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20" name="Line 168"/>
            <p:cNvSpPr>
              <a:spLocks noChangeShapeType="1"/>
            </p:cNvSpPr>
            <p:nvPr/>
          </p:nvSpPr>
          <p:spPr bwMode="auto">
            <a:xfrm flipH="1">
              <a:off x="3363" y="1989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21" name="Rectangle 169"/>
            <p:cNvSpPr>
              <a:spLocks noChangeArrowheads="1"/>
            </p:cNvSpPr>
            <p:nvPr/>
          </p:nvSpPr>
          <p:spPr bwMode="auto">
            <a:xfrm>
              <a:off x="3528" y="2020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22" name="Rectangle 170"/>
            <p:cNvSpPr>
              <a:spLocks noChangeArrowheads="1"/>
            </p:cNvSpPr>
            <p:nvPr/>
          </p:nvSpPr>
          <p:spPr bwMode="auto">
            <a:xfrm>
              <a:off x="3465" y="2020"/>
              <a:ext cx="6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23" name="Rectangle 171"/>
            <p:cNvSpPr>
              <a:spLocks noChangeArrowheads="1"/>
            </p:cNvSpPr>
            <p:nvPr/>
          </p:nvSpPr>
          <p:spPr bwMode="auto">
            <a:xfrm>
              <a:off x="3425" y="2020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24" name="Rectangle 172"/>
            <p:cNvSpPr>
              <a:spLocks noChangeArrowheads="1"/>
            </p:cNvSpPr>
            <p:nvPr/>
          </p:nvSpPr>
          <p:spPr bwMode="auto">
            <a:xfrm>
              <a:off x="3577" y="2020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25" name="Line 173"/>
            <p:cNvSpPr>
              <a:spLocks noChangeShapeType="1"/>
            </p:cNvSpPr>
            <p:nvPr/>
          </p:nvSpPr>
          <p:spPr bwMode="auto">
            <a:xfrm flipH="1">
              <a:off x="3363" y="2491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26" name="Rectangle 174"/>
            <p:cNvSpPr>
              <a:spLocks noChangeArrowheads="1"/>
            </p:cNvSpPr>
            <p:nvPr/>
          </p:nvSpPr>
          <p:spPr bwMode="auto">
            <a:xfrm>
              <a:off x="3528" y="2532"/>
              <a:ext cx="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27" name="Rectangle 175"/>
            <p:cNvSpPr>
              <a:spLocks noChangeArrowheads="1"/>
            </p:cNvSpPr>
            <p:nvPr/>
          </p:nvSpPr>
          <p:spPr bwMode="auto">
            <a:xfrm>
              <a:off x="3476" y="2532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28" name="Rectangle 176"/>
            <p:cNvSpPr>
              <a:spLocks noChangeArrowheads="1"/>
            </p:cNvSpPr>
            <p:nvPr/>
          </p:nvSpPr>
          <p:spPr bwMode="auto">
            <a:xfrm>
              <a:off x="3435" y="2532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29" name="Rectangle 177"/>
            <p:cNvSpPr>
              <a:spLocks noChangeArrowheads="1"/>
            </p:cNvSpPr>
            <p:nvPr/>
          </p:nvSpPr>
          <p:spPr bwMode="auto">
            <a:xfrm>
              <a:off x="3577" y="2532"/>
              <a:ext cx="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30" name="Rectangle 178"/>
            <p:cNvSpPr>
              <a:spLocks noChangeArrowheads="1"/>
            </p:cNvSpPr>
            <p:nvPr/>
          </p:nvSpPr>
          <p:spPr bwMode="auto">
            <a:xfrm>
              <a:off x="3528" y="3023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31" name="Rectangle 179"/>
            <p:cNvSpPr>
              <a:spLocks noChangeArrowheads="1"/>
            </p:cNvSpPr>
            <p:nvPr/>
          </p:nvSpPr>
          <p:spPr bwMode="auto">
            <a:xfrm>
              <a:off x="3465" y="3023"/>
              <a:ext cx="6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32" name="Rectangle 180"/>
            <p:cNvSpPr>
              <a:spLocks noChangeArrowheads="1"/>
            </p:cNvSpPr>
            <p:nvPr/>
          </p:nvSpPr>
          <p:spPr bwMode="auto">
            <a:xfrm>
              <a:off x="3425" y="3023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33" name="Rectangle 181"/>
            <p:cNvSpPr>
              <a:spLocks noChangeArrowheads="1"/>
            </p:cNvSpPr>
            <p:nvPr/>
          </p:nvSpPr>
          <p:spPr bwMode="auto">
            <a:xfrm>
              <a:off x="3577" y="3023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34" name="Line 182"/>
            <p:cNvSpPr>
              <a:spLocks noChangeShapeType="1"/>
            </p:cNvSpPr>
            <p:nvPr/>
          </p:nvSpPr>
          <p:spPr bwMode="auto">
            <a:xfrm flipH="1">
              <a:off x="3363" y="2982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35" name="Line 183"/>
            <p:cNvSpPr>
              <a:spLocks noChangeShapeType="1"/>
            </p:cNvSpPr>
            <p:nvPr/>
          </p:nvSpPr>
          <p:spPr bwMode="auto">
            <a:xfrm flipH="1">
              <a:off x="3363" y="3484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36" name="Line 184"/>
            <p:cNvSpPr>
              <a:spLocks noChangeShapeType="1"/>
            </p:cNvSpPr>
            <p:nvPr/>
          </p:nvSpPr>
          <p:spPr bwMode="auto">
            <a:xfrm flipH="1">
              <a:off x="3363" y="3986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37" name="Rectangle 185"/>
            <p:cNvSpPr>
              <a:spLocks noChangeArrowheads="1"/>
            </p:cNvSpPr>
            <p:nvPr/>
          </p:nvSpPr>
          <p:spPr bwMode="auto">
            <a:xfrm>
              <a:off x="3528" y="3525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38" name="Rectangle 186"/>
            <p:cNvSpPr>
              <a:spLocks noChangeArrowheads="1"/>
            </p:cNvSpPr>
            <p:nvPr/>
          </p:nvSpPr>
          <p:spPr bwMode="auto">
            <a:xfrm>
              <a:off x="3476" y="3525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39" name="Rectangle 187"/>
            <p:cNvSpPr>
              <a:spLocks noChangeArrowheads="1"/>
            </p:cNvSpPr>
            <p:nvPr/>
          </p:nvSpPr>
          <p:spPr bwMode="auto">
            <a:xfrm>
              <a:off x="3435" y="3525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40" name="Rectangle 188"/>
            <p:cNvSpPr>
              <a:spLocks noChangeArrowheads="1"/>
            </p:cNvSpPr>
            <p:nvPr/>
          </p:nvSpPr>
          <p:spPr bwMode="auto">
            <a:xfrm>
              <a:off x="3577" y="3525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41" name="Rectangle 189"/>
            <p:cNvSpPr>
              <a:spLocks noChangeArrowheads="1"/>
            </p:cNvSpPr>
            <p:nvPr/>
          </p:nvSpPr>
          <p:spPr bwMode="auto">
            <a:xfrm>
              <a:off x="3528" y="4036"/>
              <a:ext cx="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8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42" name="Rectangle 190"/>
            <p:cNvSpPr>
              <a:spLocks noChangeArrowheads="1"/>
            </p:cNvSpPr>
            <p:nvPr/>
          </p:nvSpPr>
          <p:spPr bwMode="auto">
            <a:xfrm>
              <a:off x="3476" y="4036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43" name="Rectangle 191"/>
            <p:cNvSpPr>
              <a:spLocks noChangeArrowheads="1"/>
            </p:cNvSpPr>
            <p:nvPr/>
          </p:nvSpPr>
          <p:spPr bwMode="auto">
            <a:xfrm>
              <a:off x="3435" y="4036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44" name="Rectangle 192"/>
            <p:cNvSpPr>
              <a:spLocks noChangeArrowheads="1"/>
            </p:cNvSpPr>
            <p:nvPr/>
          </p:nvSpPr>
          <p:spPr bwMode="auto">
            <a:xfrm>
              <a:off x="3577" y="4036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Symbol" panose="05050102010706020507" pitchFamily="18" charset="2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45" name="Rectangle 193"/>
            <p:cNvSpPr>
              <a:spLocks noChangeArrowheads="1"/>
            </p:cNvSpPr>
            <p:nvPr/>
          </p:nvSpPr>
          <p:spPr bwMode="auto">
            <a:xfrm>
              <a:off x="3537" y="4518"/>
              <a:ext cx="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46" name="Rectangle 194"/>
            <p:cNvSpPr>
              <a:spLocks noChangeArrowheads="1"/>
            </p:cNvSpPr>
            <p:nvPr/>
          </p:nvSpPr>
          <p:spPr bwMode="auto">
            <a:xfrm>
              <a:off x="3465" y="4518"/>
              <a:ext cx="6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47" name="Rectangle 195"/>
            <p:cNvSpPr>
              <a:spLocks noChangeArrowheads="1"/>
            </p:cNvSpPr>
            <p:nvPr/>
          </p:nvSpPr>
          <p:spPr bwMode="auto">
            <a:xfrm>
              <a:off x="3425" y="4508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(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48" name="Rectangle 196"/>
            <p:cNvSpPr>
              <a:spLocks noChangeArrowheads="1"/>
            </p:cNvSpPr>
            <p:nvPr/>
          </p:nvSpPr>
          <p:spPr bwMode="auto">
            <a:xfrm>
              <a:off x="3577" y="4508"/>
              <a:ext cx="3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200">
                  <a:solidFill>
                    <a:srgbClr val="000000"/>
                  </a:solidFill>
                  <a:latin typeface="Nimbus Roman No9 L" charset="0"/>
                </a:rPr>
                <a:t>)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6949" name="Line 197"/>
            <p:cNvSpPr>
              <a:spLocks noChangeShapeType="1"/>
            </p:cNvSpPr>
            <p:nvPr/>
          </p:nvSpPr>
          <p:spPr bwMode="auto">
            <a:xfrm flipH="1">
              <a:off x="3363" y="4477"/>
              <a:ext cx="287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50" name="Freeform 198"/>
            <p:cNvSpPr>
              <a:spLocks/>
            </p:cNvSpPr>
            <p:nvPr/>
          </p:nvSpPr>
          <p:spPr bwMode="auto">
            <a:xfrm>
              <a:off x="2196" y="1826"/>
              <a:ext cx="215" cy="143"/>
            </a:xfrm>
            <a:custGeom>
              <a:avLst/>
              <a:gdLst>
                <a:gd name="T0" fmla="*/ 0 w 21"/>
                <a:gd name="T1" fmla="*/ 11 h 14"/>
                <a:gd name="T2" fmla="*/ 14 w 21"/>
                <a:gd name="T3" fmla="*/ 11 h 14"/>
                <a:gd name="T4" fmla="*/ 14 w 21"/>
                <a:gd name="T5" fmla="*/ 14 h 14"/>
                <a:gd name="T6" fmla="*/ 21 w 21"/>
                <a:gd name="T7" fmla="*/ 7 h 14"/>
                <a:gd name="T8" fmla="*/ 14 w 21"/>
                <a:gd name="T9" fmla="*/ 0 h 14"/>
                <a:gd name="T10" fmla="*/ 14 w 21"/>
                <a:gd name="T11" fmla="*/ 4 h 14"/>
                <a:gd name="T12" fmla="*/ 0 w 21"/>
                <a:gd name="T1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4">
                  <a:moveTo>
                    <a:pt x="0" y="11"/>
                  </a:moveTo>
                  <a:lnTo>
                    <a:pt x="14" y="11"/>
                  </a:lnTo>
                  <a:lnTo>
                    <a:pt x="14" y="14"/>
                  </a:lnTo>
                  <a:lnTo>
                    <a:pt x="21" y="7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0" y="4"/>
                  </a:lnTo>
                </a:path>
              </a:pathLst>
            </a:custGeom>
            <a:noFill/>
            <a:ln w="15875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51" name="Freeform 199"/>
            <p:cNvSpPr>
              <a:spLocks/>
            </p:cNvSpPr>
            <p:nvPr/>
          </p:nvSpPr>
          <p:spPr bwMode="auto">
            <a:xfrm>
              <a:off x="2196" y="2337"/>
              <a:ext cx="215" cy="144"/>
            </a:xfrm>
            <a:custGeom>
              <a:avLst/>
              <a:gdLst>
                <a:gd name="T0" fmla="*/ 0 w 21"/>
                <a:gd name="T1" fmla="*/ 10 h 14"/>
                <a:gd name="T2" fmla="*/ 14 w 21"/>
                <a:gd name="T3" fmla="*/ 10 h 14"/>
                <a:gd name="T4" fmla="*/ 14 w 21"/>
                <a:gd name="T5" fmla="*/ 14 h 14"/>
                <a:gd name="T6" fmla="*/ 21 w 21"/>
                <a:gd name="T7" fmla="*/ 7 h 14"/>
                <a:gd name="T8" fmla="*/ 14 w 21"/>
                <a:gd name="T9" fmla="*/ 0 h 14"/>
                <a:gd name="T10" fmla="*/ 14 w 21"/>
                <a:gd name="T11" fmla="*/ 3 h 14"/>
                <a:gd name="T12" fmla="*/ 0 w 21"/>
                <a:gd name="T13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4">
                  <a:moveTo>
                    <a:pt x="0" y="10"/>
                  </a:moveTo>
                  <a:lnTo>
                    <a:pt x="14" y="10"/>
                  </a:lnTo>
                  <a:lnTo>
                    <a:pt x="14" y="14"/>
                  </a:lnTo>
                  <a:lnTo>
                    <a:pt x="21" y="7"/>
                  </a:lnTo>
                  <a:lnTo>
                    <a:pt x="14" y="0"/>
                  </a:lnTo>
                  <a:lnTo>
                    <a:pt x="14" y="3"/>
                  </a:lnTo>
                  <a:lnTo>
                    <a:pt x="0" y="3"/>
                  </a:lnTo>
                </a:path>
              </a:pathLst>
            </a:custGeom>
            <a:noFill/>
            <a:ln w="15875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52" name="Freeform 200"/>
            <p:cNvSpPr>
              <a:spLocks/>
            </p:cNvSpPr>
            <p:nvPr/>
          </p:nvSpPr>
          <p:spPr bwMode="auto">
            <a:xfrm>
              <a:off x="2196" y="2829"/>
              <a:ext cx="215" cy="143"/>
            </a:xfrm>
            <a:custGeom>
              <a:avLst/>
              <a:gdLst>
                <a:gd name="T0" fmla="*/ 0 w 21"/>
                <a:gd name="T1" fmla="*/ 10 h 14"/>
                <a:gd name="T2" fmla="*/ 14 w 21"/>
                <a:gd name="T3" fmla="*/ 10 h 14"/>
                <a:gd name="T4" fmla="*/ 14 w 21"/>
                <a:gd name="T5" fmla="*/ 14 h 14"/>
                <a:gd name="T6" fmla="*/ 21 w 21"/>
                <a:gd name="T7" fmla="*/ 7 h 14"/>
                <a:gd name="T8" fmla="*/ 14 w 21"/>
                <a:gd name="T9" fmla="*/ 0 h 14"/>
                <a:gd name="T10" fmla="*/ 14 w 21"/>
                <a:gd name="T11" fmla="*/ 3 h 14"/>
                <a:gd name="T12" fmla="*/ 0 w 21"/>
                <a:gd name="T13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4">
                  <a:moveTo>
                    <a:pt x="0" y="10"/>
                  </a:moveTo>
                  <a:lnTo>
                    <a:pt x="14" y="10"/>
                  </a:lnTo>
                  <a:lnTo>
                    <a:pt x="14" y="14"/>
                  </a:lnTo>
                  <a:lnTo>
                    <a:pt x="21" y="7"/>
                  </a:lnTo>
                  <a:lnTo>
                    <a:pt x="14" y="0"/>
                  </a:lnTo>
                  <a:lnTo>
                    <a:pt x="14" y="3"/>
                  </a:lnTo>
                  <a:lnTo>
                    <a:pt x="0" y="3"/>
                  </a:lnTo>
                </a:path>
              </a:pathLst>
            </a:custGeom>
            <a:noFill/>
            <a:ln w="15875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53" name="Freeform 201"/>
            <p:cNvSpPr>
              <a:spLocks/>
            </p:cNvSpPr>
            <p:nvPr/>
          </p:nvSpPr>
          <p:spPr bwMode="auto">
            <a:xfrm>
              <a:off x="2196" y="3320"/>
              <a:ext cx="215" cy="144"/>
            </a:xfrm>
            <a:custGeom>
              <a:avLst/>
              <a:gdLst>
                <a:gd name="T0" fmla="*/ 0 w 21"/>
                <a:gd name="T1" fmla="*/ 11 h 14"/>
                <a:gd name="T2" fmla="*/ 14 w 21"/>
                <a:gd name="T3" fmla="*/ 11 h 14"/>
                <a:gd name="T4" fmla="*/ 14 w 21"/>
                <a:gd name="T5" fmla="*/ 14 h 14"/>
                <a:gd name="T6" fmla="*/ 21 w 21"/>
                <a:gd name="T7" fmla="*/ 7 h 14"/>
                <a:gd name="T8" fmla="*/ 14 w 21"/>
                <a:gd name="T9" fmla="*/ 0 h 14"/>
                <a:gd name="T10" fmla="*/ 14 w 21"/>
                <a:gd name="T11" fmla="*/ 4 h 14"/>
                <a:gd name="T12" fmla="*/ 0 w 21"/>
                <a:gd name="T1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4">
                  <a:moveTo>
                    <a:pt x="0" y="11"/>
                  </a:moveTo>
                  <a:lnTo>
                    <a:pt x="14" y="11"/>
                  </a:lnTo>
                  <a:lnTo>
                    <a:pt x="14" y="14"/>
                  </a:lnTo>
                  <a:lnTo>
                    <a:pt x="21" y="7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0" y="4"/>
                  </a:lnTo>
                </a:path>
              </a:pathLst>
            </a:custGeom>
            <a:noFill/>
            <a:ln w="15875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54" name="Freeform 202"/>
            <p:cNvSpPr>
              <a:spLocks/>
            </p:cNvSpPr>
            <p:nvPr/>
          </p:nvSpPr>
          <p:spPr bwMode="auto">
            <a:xfrm>
              <a:off x="2196" y="3832"/>
              <a:ext cx="215" cy="143"/>
            </a:xfrm>
            <a:custGeom>
              <a:avLst/>
              <a:gdLst>
                <a:gd name="T0" fmla="*/ 0 w 21"/>
                <a:gd name="T1" fmla="*/ 11 h 14"/>
                <a:gd name="T2" fmla="*/ 14 w 21"/>
                <a:gd name="T3" fmla="*/ 11 h 14"/>
                <a:gd name="T4" fmla="*/ 14 w 21"/>
                <a:gd name="T5" fmla="*/ 14 h 14"/>
                <a:gd name="T6" fmla="*/ 21 w 21"/>
                <a:gd name="T7" fmla="*/ 7 h 14"/>
                <a:gd name="T8" fmla="*/ 14 w 21"/>
                <a:gd name="T9" fmla="*/ 0 h 14"/>
                <a:gd name="T10" fmla="*/ 14 w 21"/>
                <a:gd name="T11" fmla="*/ 3 h 14"/>
                <a:gd name="T12" fmla="*/ 0 w 21"/>
                <a:gd name="T13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4">
                  <a:moveTo>
                    <a:pt x="0" y="11"/>
                  </a:moveTo>
                  <a:lnTo>
                    <a:pt x="14" y="11"/>
                  </a:lnTo>
                  <a:lnTo>
                    <a:pt x="14" y="14"/>
                  </a:lnTo>
                  <a:lnTo>
                    <a:pt x="21" y="7"/>
                  </a:lnTo>
                  <a:lnTo>
                    <a:pt x="14" y="0"/>
                  </a:lnTo>
                  <a:lnTo>
                    <a:pt x="14" y="3"/>
                  </a:lnTo>
                  <a:lnTo>
                    <a:pt x="0" y="3"/>
                  </a:lnTo>
                </a:path>
              </a:pathLst>
            </a:custGeom>
            <a:noFill/>
            <a:ln w="15875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55" name="Freeform 203"/>
            <p:cNvSpPr>
              <a:spLocks/>
            </p:cNvSpPr>
            <p:nvPr/>
          </p:nvSpPr>
          <p:spPr bwMode="auto">
            <a:xfrm>
              <a:off x="2196" y="4323"/>
              <a:ext cx="215" cy="144"/>
            </a:xfrm>
            <a:custGeom>
              <a:avLst/>
              <a:gdLst>
                <a:gd name="T0" fmla="*/ 0 w 21"/>
                <a:gd name="T1" fmla="*/ 10 h 14"/>
                <a:gd name="T2" fmla="*/ 14 w 21"/>
                <a:gd name="T3" fmla="*/ 10 h 14"/>
                <a:gd name="T4" fmla="*/ 14 w 21"/>
                <a:gd name="T5" fmla="*/ 14 h 14"/>
                <a:gd name="T6" fmla="*/ 21 w 21"/>
                <a:gd name="T7" fmla="*/ 7 h 14"/>
                <a:gd name="T8" fmla="*/ 14 w 21"/>
                <a:gd name="T9" fmla="*/ 0 h 14"/>
                <a:gd name="T10" fmla="*/ 14 w 21"/>
                <a:gd name="T11" fmla="*/ 3 h 14"/>
                <a:gd name="T12" fmla="*/ 0 w 21"/>
                <a:gd name="T13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4">
                  <a:moveTo>
                    <a:pt x="0" y="10"/>
                  </a:moveTo>
                  <a:lnTo>
                    <a:pt x="14" y="10"/>
                  </a:lnTo>
                  <a:lnTo>
                    <a:pt x="14" y="14"/>
                  </a:lnTo>
                  <a:lnTo>
                    <a:pt x="21" y="7"/>
                  </a:lnTo>
                  <a:lnTo>
                    <a:pt x="14" y="0"/>
                  </a:lnTo>
                  <a:lnTo>
                    <a:pt x="14" y="3"/>
                  </a:lnTo>
                  <a:lnTo>
                    <a:pt x="0" y="3"/>
                  </a:lnTo>
                </a:path>
              </a:pathLst>
            </a:custGeom>
            <a:noFill/>
            <a:ln w="15875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6956" name="Rectangle 204"/>
          <p:cNvSpPr>
            <a:spLocks noChangeArrowheads="1"/>
          </p:cNvSpPr>
          <p:nvPr/>
        </p:nvSpPr>
        <p:spPr bwMode="auto">
          <a:xfrm>
            <a:off x="5214938" y="6194425"/>
            <a:ext cx="889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+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57" name="Rectangle 205"/>
          <p:cNvSpPr>
            <a:spLocks noChangeArrowheads="1"/>
          </p:cNvSpPr>
          <p:nvPr/>
        </p:nvSpPr>
        <p:spPr bwMode="auto">
          <a:xfrm>
            <a:off x="5214938" y="5538788"/>
            <a:ext cx="889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+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58" name="Rectangle 206"/>
          <p:cNvSpPr>
            <a:spLocks noChangeArrowheads="1"/>
          </p:cNvSpPr>
          <p:nvPr/>
        </p:nvSpPr>
        <p:spPr bwMode="auto">
          <a:xfrm>
            <a:off x="5214938" y="4870450"/>
            <a:ext cx="889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+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59" name="Rectangle 207"/>
          <p:cNvSpPr>
            <a:spLocks noChangeArrowheads="1"/>
          </p:cNvSpPr>
          <p:nvPr/>
        </p:nvSpPr>
        <p:spPr bwMode="auto">
          <a:xfrm>
            <a:off x="5214938" y="4198938"/>
            <a:ext cx="889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+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60" name="Rectangle 208"/>
          <p:cNvSpPr>
            <a:spLocks noChangeArrowheads="1"/>
          </p:cNvSpPr>
          <p:nvPr/>
        </p:nvSpPr>
        <p:spPr bwMode="auto">
          <a:xfrm>
            <a:off x="5214938" y="3544888"/>
            <a:ext cx="889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+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61" name="Rectangle 209"/>
          <p:cNvSpPr>
            <a:spLocks noChangeArrowheads="1"/>
          </p:cNvSpPr>
          <p:nvPr/>
        </p:nvSpPr>
        <p:spPr bwMode="auto">
          <a:xfrm>
            <a:off x="5214938" y="2860675"/>
            <a:ext cx="889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+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62" name="Rectangle 210"/>
          <p:cNvSpPr>
            <a:spLocks noChangeArrowheads="1"/>
          </p:cNvSpPr>
          <p:nvPr/>
        </p:nvSpPr>
        <p:spPr bwMode="auto">
          <a:xfrm>
            <a:off x="5214938" y="2205038"/>
            <a:ext cx="889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+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63" name="Rectangle 211"/>
          <p:cNvSpPr>
            <a:spLocks noChangeArrowheads="1"/>
          </p:cNvSpPr>
          <p:nvPr/>
        </p:nvSpPr>
        <p:spPr bwMode="auto">
          <a:xfrm>
            <a:off x="5214938" y="1535113"/>
            <a:ext cx="889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+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64" name="Rectangle 212"/>
          <p:cNvSpPr>
            <a:spLocks noChangeArrowheads="1"/>
          </p:cNvSpPr>
          <p:nvPr/>
        </p:nvSpPr>
        <p:spPr bwMode="auto">
          <a:xfrm>
            <a:off x="2944813" y="2205038"/>
            <a:ext cx="889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+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65" name="Rectangle 213"/>
          <p:cNvSpPr>
            <a:spLocks noChangeArrowheads="1"/>
          </p:cNvSpPr>
          <p:nvPr/>
        </p:nvSpPr>
        <p:spPr bwMode="auto">
          <a:xfrm>
            <a:off x="2944813" y="1535113"/>
            <a:ext cx="889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+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66" name="Rectangle 214"/>
          <p:cNvSpPr>
            <a:spLocks noChangeArrowheads="1"/>
          </p:cNvSpPr>
          <p:nvPr/>
        </p:nvSpPr>
        <p:spPr bwMode="auto">
          <a:xfrm>
            <a:off x="2944813" y="2874963"/>
            <a:ext cx="508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-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67" name="Rectangle 215"/>
          <p:cNvSpPr>
            <a:spLocks noChangeArrowheads="1"/>
          </p:cNvSpPr>
          <p:nvPr/>
        </p:nvSpPr>
        <p:spPr bwMode="auto">
          <a:xfrm>
            <a:off x="2944813" y="3530600"/>
            <a:ext cx="508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-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68" name="Rectangle 216"/>
          <p:cNvSpPr>
            <a:spLocks noChangeArrowheads="1"/>
          </p:cNvSpPr>
          <p:nvPr/>
        </p:nvSpPr>
        <p:spPr bwMode="auto">
          <a:xfrm>
            <a:off x="2944813" y="4198938"/>
            <a:ext cx="508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-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69" name="Rectangle 217"/>
          <p:cNvSpPr>
            <a:spLocks noChangeArrowheads="1"/>
          </p:cNvSpPr>
          <p:nvPr/>
        </p:nvSpPr>
        <p:spPr bwMode="auto">
          <a:xfrm>
            <a:off x="2944813" y="4870450"/>
            <a:ext cx="508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-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70" name="Rectangle 218"/>
          <p:cNvSpPr>
            <a:spLocks noChangeArrowheads="1"/>
          </p:cNvSpPr>
          <p:nvPr/>
        </p:nvSpPr>
        <p:spPr bwMode="auto">
          <a:xfrm>
            <a:off x="2944813" y="5524500"/>
            <a:ext cx="508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-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71" name="Rectangle 219"/>
          <p:cNvSpPr>
            <a:spLocks noChangeArrowheads="1"/>
          </p:cNvSpPr>
          <p:nvPr/>
        </p:nvSpPr>
        <p:spPr bwMode="auto">
          <a:xfrm>
            <a:off x="2944813" y="6194425"/>
            <a:ext cx="508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-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72" name="Rectangle 220"/>
          <p:cNvSpPr>
            <a:spLocks noChangeArrowheads="1"/>
          </p:cNvSpPr>
          <p:nvPr/>
        </p:nvSpPr>
        <p:spPr bwMode="auto">
          <a:xfrm>
            <a:off x="2438400" y="1384300"/>
            <a:ext cx="1857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(a)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73" name="Rectangle 221"/>
          <p:cNvSpPr>
            <a:spLocks noChangeArrowheads="1"/>
          </p:cNvSpPr>
          <p:nvPr/>
        </p:nvSpPr>
        <p:spPr bwMode="auto">
          <a:xfrm>
            <a:off x="2438400" y="2041525"/>
            <a:ext cx="1778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(c)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74" name="Rectangle 222"/>
          <p:cNvSpPr>
            <a:spLocks noChangeArrowheads="1"/>
          </p:cNvSpPr>
          <p:nvPr/>
        </p:nvSpPr>
        <p:spPr bwMode="auto">
          <a:xfrm>
            <a:off x="4708525" y="1384300"/>
            <a:ext cx="1857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(b)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75" name="Rectangle 223"/>
          <p:cNvSpPr>
            <a:spLocks noChangeArrowheads="1"/>
          </p:cNvSpPr>
          <p:nvPr/>
        </p:nvSpPr>
        <p:spPr bwMode="auto">
          <a:xfrm>
            <a:off x="4708525" y="2041525"/>
            <a:ext cx="1857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(d)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76" name="Rectangle 224"/>
          <p:cNvSpPr>
            <a:spLocks noChangeArrowheads="1"/>
          </p:cNvSpPr>
          <p:nvPr/>
        </p:nvSpPr>
        <p:spPr bwMode="auto">
          <a:xfrm>
            <a:off x="2438400" y="2697163"/>
            <a:ext cx="18573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(e)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77" name="Rectangle 225"/>
          <p:cNvSpPr>
            <a:spLocks noChangeArrowheads="1"/>
          </p:cNvSpPr>
          <p:nvPr/>
        </p:nvSpPr>
        <p:spPr bwMode="auto">
          <a:xfrm>
            <a:off x="2451100" y="3367088"/>
            <a:ext cx="1444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(f)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78" name="Rectangle 226"/>
          <p:cNvSpPr>
            <a:spLocks noChangeArrowheads="1"/>
          </p:cNvSpPr>
          <p:nvPr/>
        </p:nvSpPr>
        <p:spPr bwMode="auto">
          <a:xfrm>
            <a:off x="2438400" y="4035425"/>
            <a:ext cx="1857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(g)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79" name="Rectangle 227"/>
          <p:cNvSpPr>
            <a:spLocks noChangeArrowheads="1"/>
          </p:cNvSpPr>
          <p:nvPr/>
        </p:nvSpPr>
        <p:spPr bwMode="auto">
          <a:xfrm>
            <a:off x="2438400" y="4705350"/>
            <a:ext cx="1857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(h)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80" name="Rectangle 228"/>
          <p:cNvSpPr>
            <a:spLocks noChangeArrowheads="1"/>
          </p:cNvSpPr>
          <p:nvPr/>
        </p:nvSpPr>
        <p:spPr bwMode="auto">
          <a:xfrm>
            <a:off x="2451100" y="5360988"/>
            <a:ext cx="13493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(i)</a:t>
            </a:r>
            <a:endParaRPr lang="en-CA" sz="2400">
              <a:latin typeface="Times New Roman" panose="02020603050405020304" pitchFamily="18" charset="0"/>
            </a:endParaRPr>
          </a:p>
        </p:txBody>
      </p:sp>
      <p:sp>
        <p:nvSpPr>
          <p:cNvPr id="586981" name="Rectangle 229"/>
          <p:cNvSpPr>
            <a:spLocks noChangeArrowheads="1"/>
          </p:cNvSpPr>
          <p:nvPr/>
        </p:nvSpPr>
        <p:spPr bwMode="auto">
          <a:xfrm>
            <a:off x="2451100" y="6030913"/>
            <a:ext cx="13493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CA" sz="1200">
                <a:solidFill>
                  <a:srgbClr val="000000"/>
                </a:solidFill>
                <a:latin typeface="Nimbus Roman No9 L" charset="0"/>
              </a:rPr>
              <a:t>(j)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363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E6D4F-2ACE-4949-9105-0E39F911DDB1}" type="slidenum">
              <a:rPr lang="en-US"/>
              <a:pPr/>
              <a:t>15</a:t>
            </a:fld>
            <a:endParaRPr 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 Extension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Suppose I have a 4-bit 2’s complement number and I want to make it into an 8-bit number</a:t>
            </a:r>
          </a:p>
          <a:p>
            <a:r>
              <a:rPr lang="en-US" altLang="zh-TW" sz="2800">
                <a:ea typeface="新細明體" pitchFamily="18" charset="-120"/>
              </a:rPr>
              <a:t>The reason to extend the bits is to avoid overflow (see following  slides)</a:t>
            </a:r>
          </a:p>
          <a:p>
            <a:r>
              <a:rPr lang="en-US" sz="2800"/>
              <a:t>Positive number – add 0’s to LHS </a:t>
            </a:r>
          </a:p>
          <a:p>
            <a:pPr lvl="1"/>
            <a:r>
              <a:rPr lang="en-US" sz="2400"/>
              <a:t>e.g. 0111 -&gt; 00000111</a:t>
            </a:r>
          </a:p>
          <a:p>
            <a:r>
              <a:rPr lang="en-US" sz="2800"/>
              <a:t>Negative number – add 1’s to LHS </a:t>
            </a:r>
          </a:p>
          <a:p>
            <a:pPr lvl="1"/>
            <a:r>
              <a:rPr lang="en-US" sz="2400"/>
              <a:t>e.g. 1010 -&gt;11111010</a:t>
            </a:r>
          </a:p>
          <a:p>
            <a:pPr lvl="1"/>
            <a:r>
              <a:rPr lang="en-US" sz="2400"/>
              <a:t>c.f. circle representation</a:t>
            </a:r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97834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C99F-3D12-4543-93F2-0F313C1B2035}" type="slidenum">
              <a:rPr lang="en-US"/>
              <a:pPr/>
              <a:t>16</a:t>
            </a:fld>
            <a:endParaRPr lang="en-US"/>
          </a:p>
        </p:txBody>
      </p:sp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Overflow</a:t>
            </a:r>
            <a:br>
              <a:rPr lang="en-US" sz="4000"/>
            </a:br>
            <a:r>
              <a:rPr lang="en-US" sz="4000"/>
              <a:t>The result is too big for the bits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 2’s complement arithmetic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addition of </a:t>
            </a:r>
            <a:r>
              <a:rPr lang="en-US" sz="2400">
                <a:solidFill>
                  <a:srgbClr val="CC0000"/>
                </a:solidFill>
              </a:rPr>
              <a:t>opposite</a:t>
            </a:r>
            <a:r>
              <a:rPr lang="en-US" sz="2400"/>
              <a:t> sign numbers never overflow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If the numbers are the same sign and the result is the opposite sign, overflow has occurred</a:t>
            </a:r>
            <a:r>
              <a:rPr lang="en-US" altLang="zh-TW" sz="2400">
                <a:ea typeface="新細明體" pitchFamily="18" charset="-120"/>
              </a:rPr>
              <a:t> </a:t>
            </a:r>
            <a:r>
              <a:rPr lang="en-US" sz="2400"/>
              <a:t> </a:t>
            </a:r>
            <a:r>
              <a:rPr lang="en-US" altLang="zh-TW" sz="2400">
                <a:ea typeface="新細明體" pitchFamily="18" charset="-120"/>
              </a:rPr>
              <a:t>(</a:t>
            </a:r>
            <a:r>
              <a:rPr lang="en-US" sz="2400"/>
              <a:t>Range is -2</a:t>
            </a:r>
            <a:r>
              <a:rPr lang="en-US" sz="2400" baseline="30000"/>
              <a:t>n-1</a:t>
            </a:r>
            <a:r>
              <a:rPr lang="en-US" sz="2400"/>
              <a:t> to 2</a:t>
            </a:r>
            <a:r>
              <a:rPr lang="en-US" sz="2400" baseline="30000"/>
              <a:t>n-1</a:t>
            </a:r>
            <a:r>
              <a:rPr lang="en-US" sz="2400"/>
              <a:t>-1</a:t>
            </a:r>
            <a:r>
              <a:rPr lang="en-US" altLang="zh-TW" sz="2400">
                <a:ea typeface="新細明體" pitchFamily="18" charset="-120"/>
              </a:rPr>
              <a:t>). Usually CPU overflow status bit will be setup and use software to deal with it.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E.g. 0111+0100=1011 (but 1011 is -5)</a:t>
            </a:r>
            <a:endParaRPr lang="en-US" altLang="zh-TW" sz="2400">
              <a:ea typeface="新細明體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         7   +     4= 12 (too large to be inside the 4-bit 2’s)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Because 4-BIT 2’S complement range is only -2</a:t>
            </a:r>
            <a:r>
              <a:rPr lang="en-US" altLang="zh-TW" sz="2400" baseline="30000">
                <a:ea typeface="新細明體" pitchFamily="18" charset="-120"/>
              </a:rPr>
              <a:t>3 </a:t>
            </a:r>
            <a:r>
              <a:rPr lang="en-US" altLang="zh-TW" sz="2400">
                <a:ea typeface="新細明體" pitchFamily="18" charset="-120"/>
              </a:rPr>
              <a:t>to 2</a:t>
            </a:r>
            <a:r>
              <a:rPr lang="en-US" altLang="zh-TW" sz="2400" baseline="30000">
                <a:ea typeface="新細明體" pitchFamily="18" charset="-120"/>
              </a:rPr>
              <a:t>3</a:t>
            </a:r>
            <a:r>
              <a:rPr lang="en-US" altLang="zh-TW" sz="2400">
                <a:ea typeface="新細明體" pitchFamily="18" charset="-120"/>
              </a:rPr>
              <a:t>-1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Or -8 to 7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62581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5BF0-8B53-4C70-B685-281895177656}" type="slidenum">
              <a:rPr lang="en-US"/>
              <a:pPr/>
              <a:t>17</a:t>
            </a:fld>
            <a:endParaRPr lang="en-US"/>
          </a:p>
        </p:txBody>
      </p:sp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>
                <a:ea typeface="新細明體" pitchFamily="18" charset="-120"/>
              </a:rPr>
              <a:t>Range of 2’s complement numbers</a:t>
            </a:r>
            <a:br>
              <a:rPr lang="en-US" altLang="zh-TW" sz="4000">
                <a:ea typeface="新細明體" pitchFamily="18" charset="-120"/>
              </a:rPr>
            </a:br>
            <a:r>
              <a:rPr lang="en-US" altLang="zh-TW" sz="2000">
                <a:ea typeface="新細明體" pitchFamily="18" charset="-120"/>
              </a:rPr>
              <a:t>See http://en.wikipedia.org/wiki/Integer_(computer_science)</a:t>
            </a:r>
            <a:endParaRPr lang="en-US" sz="4000"/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Previous examples are small numbers. In our usual programs they are bigger.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 What is the range for a signed char type -- -- char (8-bit number)?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What is the range for a signed integer type -- int</a:t>
            </a:r>
            <a:r>
              <a:rPr lang="en-US" altLang="zh-TW" sz="2400" baseline="-25000">
                <a:ea typeface="新細明體" pitchFamily="18" charset="-120"/>
              </a:rPr>
              <a:t>32 </a:t>
            </a:r>
            <a:r>
              <a:rPr lang="en-US" altLang="zh-TW" sz="2400">
                <a:ea typeface="新細明體" pitchFamily="18" charset="-120"/>
              </a:rPr>
              <a:t>(32-bit number)?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What will you do if the result is overflowed?</a:t>
            </a:r>
          </a:p>
          <a:p>
            <a:pPr>
              <a:lnSpc>
                <a:spcPct val="90000"/>
              </a:lnSpc>
            </a:pPr>
            <a:r>
              <a:rPr lang="en-US" altLang="zh-TW" sz="2000">
                <a:solidFill>
                  <a:srgbClr val="CC0000"/>
                </a:solidFill>
                <a:ea typeface="新細明體" pitchFamily="18" charset="-120"/>
              </a:rPr>
              <a:t>Answer: sign extension, see previous slides, e.g., turn a 4-bit number to 8-bit etc.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CC0000"/>
                </a:solidFill>
              </a:rPr>
              <a:t>Positive number – add 0’s to LHS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solidFill>
                  <a:srgbClr val="CC0000"/>
                </a:solidFill>
              </a:rPr>
              <a:t>e.g. 0111 -&gt; 00000111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CC0000"/>
                </a:solidFill>
              </a:rPr>
              <a:t>Negative number – add 1’s to LHS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solidFill>
                  <a:srgbClr val="CC0000"/>
                </a:solidFill>
              </a:rPr>
              <a:t>e.g. 1010 -&gt;11111010</a:t>
            </a:r>
          </a:p>
          <a:p>
            <a:pPr>
              <a:lnSpc>
                <a:spcPct val="90000"/>
              </a:lnSpc>
            </a:pPr>
            <a:endParaRPr lang="en-US" altLang="zh-TW" sz="1800">
              <a:solidFill>
                <a:srgbClr val="CC0000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6662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D0975-A860-49F0-9D6A-BC5BDDF9D00F}" type="slidenum">
              <a:rPr lang="en-US"/>
              <a:pPr/>
              <a:t>18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Characters	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96200" cy="760413"/>
          </a:xfrm>
        </p:spPr>
        <p:txBody>
          <a:bodyPr/>
          <a:lstStyle/>
          <a:p>
            <a:r>
              <a:rPr lang="en-US" sz="2800"/>
              <a:t>Typically represented by 8-bit numbers</a:t>
            </a:r>
          </a:p>
        </p:txBody>
      </p:sp>
      <p:pic>
        <p:nvPicPr>
          <p:cNvPr id="5898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" t="15094" r="43283" b="6918"/>
          <a:stretch>
            <a:fillRect/>
          </a:stretch>
        </p:blipFill>
        <p:spPr>
          <a:xfrm>
            <a:off x="2286000" y="2209800"/>
            <a:ext cx="4191000" cy="44958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9184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42C7-2084-438F-91AD-F29FB9F3E102}" type="slidenum">
              <a:rPr lang="en-US"/>
              <a:pPr/>
              <a:t>19</a:t>
            </a:fld>
            <a:endParaRPr 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exercise</a:t>
            </a:r>
            <a:endParaRPr lang="en-US"/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Assuming 4-bit 2’s complement numbers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What is the binary for -2?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Calculate 2+3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Calculate -2-3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Calculate 5+5</a:t>
            </a:r>
          </a:p>
          <a:p>
            <a:pPr>
              <a:lnSpc>
                <a:spcPct val="80000"/>
              </a:lnSpc>
            </a:pPr>
            <a:r>
              <a:rPr lang="en-US" sz="2000"/>
              <a:t>Assuming 5-bit numbers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What is the largest 2’s complement number?</a:t>
            </a:r>
            <a:r>
              <a:rPr lang="en-US" altLang="zh-TW" sz="1800">
                <a:ea typeface="新細明體" pitchFamily="18" charset="-12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What is the smallest 2’s complement number?</a:t>
            </a:r>
          </a:p>
          <a:p>
            <a:pPr>
              <a:lnSpc>
                <a:spcPct val="80000"/>
              </a:lnSpc>
            </a:pPr>
            <a:r>
              <a:rPr lang="en-US" sz="2000"/>
              <a:t>Convert 56 to unsigned binary</a:t>
            </a:r>
            <a:endParaRPr lang="en-US" altLang="zh-TW" sz="2000"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r>
              <a:rPr lang="en-US" altLang="zh-TW" sz="2000">
                <a:ea typeface="新細明體" pitchFamily="18" charset="-120"/>
              </a:rPr>
              <a:t>(</a:t>
            </a:r>
            <a:r>
              <a:rPr lang="en-US" sz="2000"/>
              <a:t>http://www.wikihow.com/Convert-from-Decimal-to-Binary</a:t>
            </a:r>
            <a:r>
              <a:rPr lang="en-US" altLang="zh-TW" sz="2000">
                <a:ea typeface="新細明體" pitchFamily="18" charset="-120"/>
              </a:rPr>
              <a:t>)</a:t>
            </a: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What is the decimal value of 10110101 in 2’s complement? What is the unsigned value of the same binary number?</a:t>
            </a:r>
            <a:endParaRPr lang="en-US" altLang="zh-TW" sz="200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953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Part 1: Introduction</a:t>
            </a:r>
          </a:p>
          <a:p>
            <a:pPr lvl="1"/>
            <a:r>
              <a:rPr lang="en-US" dirty="0"/>
              <a:t>1.1 What is Digital logic?</a:t>
            </a:r>
          </a:p>
          <a:p>
            <a:pPr lvl="1"/>
            <a:r>
              <a:rPr lang="en-US" dirty="0"/>
              <a:t>1.2 Digital operations (AND, OR, NOT)</a:t>
            </a:r>
          </a:p>
          <a:p>
            <a:pPr lvl="1"/>
            <a:r>
              <a:rPr lang="en-US" dirty="0"/>
              <a:t>1.3 Truth table</a:t>
            </a:r>
          </a:p>
          <a:p>
            <a:pPr lvl="1"/>
            <a:r>
              <a:rPr lang="en-US" dirty="0"/>
              <a:t>1.4 Robot Hardware</a:t>
            </a:r>
          </a:p>
          <a:p>
            <a:pPr lvl="1"/>
            <a:r>
              <a:rPr lang="en-US" dirty="0"/>
              <a:t>1.5 Software implementation of digital operations</a:t>
            </a:r>
          </a:p>
          <a:p>
            <a:r>
              <a:rPr lang="en-US" dirty="0">
                <a:solidFill>
                  <a:srgbClr val="FFC000"/>
                </a:solidFill>
              </a:rPr>
              <a:t>Part 2 (next week): Hardware/software Implementation</a:t>
            </a:r>
          </a:p>
          <a:p>
            <a:pPr lvl="1"/>
            <a:r>
              <a:rPr lang="en-US" altLang="zh-HK" dirty="0">
                <a:solidFill>
                  <a:srgbClr val="FFC000"/>
                </a:solidFill>
              </a:rPr>
              <a:t>2.1 Robot system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2.1 Use of If-then-else (software method 1)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2.2 Use of switch case (software method 2)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2.3 Finite state </a:t>
            </a:r>
            <a:r>
              <a:rPr lang="en-US" dirty="0" smtClean="0">
                <a:solidFill>
                  <a:srgbClr val="FFC000"/>
                </a:solidFill>
              </a:rPr>
              <a:t>machines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42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 What is digital logic?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Understanding the difference between Digital and Analog operations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60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 and digital signals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547141" y="1357122"/>
            <a:ext cx="3967709" cy="4819841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sz="2400" dirty="0"/>
              <a:t>Analog signals: the signal can be any values within the valid  range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2000" dirty="0"/>
              <a:t>Example: Range =0 </a:t>
            </a:r>
            <a:r>
              <a:rPr lang="en-US" sz="2000" dirty="0">
                <a:sym typeface="Wingdings" pitchFamily="2" charset="2"/>
              </a:rPr>
              <a:t> 10 Volts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2000" dirty="0">
                <a:sym typeface="Wingdings" pitchFamily="2" charset="2"/>
              </a:rPr>
              <a:t>E.g. The signal can be 1.356 Volts or 2.432 Volts</a:t>
            </a:r>
            <a:endParaRPr lang="en-US" sz="2000" dirty="0"/>
          </a:p>
          <a:p>
            <a:pPr>
              <a:defRPr/>
            </a:pPr>
            <a:r>
              <a:rPr lang="en-US" sz="2400" dirty="0"/>
              <a:t>Digital signals: It can only be  HIGH (or called ‘1’ )or LOW (or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called ‘0’). Examples: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2000" dirty="0"/>
              <a:t>In TTL Transistor-transistor-logic standard:</a:t>
            </a:r>
          </a:p>
          <a:p>
            <a:pPr lvl="2">
              <a:defRPr/>
            </a:pPr>
            <a:r>
              <a:rPr lang="en-US" sz="1600" dirty="0"/>
              <a:t>High=‘1’ </a:t>
            </a:r>
            <a:r>
              <a:rPr lang="en-US" sz="1600" dirty="0">
                <a:sym typeface="Symbol"/>
              </a:rPr>
              <a:t></a:t>
            </a:r>
            <a:r>
              <a:rPr lang="en-US" sz="1600" dirty="0"/>
              <a:t> 5 volts, Low=‘0’ </a:t>
            </a:r>
            <a:r>
              <a:rPr lang="en-US" sz="1600" dirty="0">
                <a:sym typeface="Symbol"/>
              </a:rPr>
              <a:t> </a:t>
            </a:r>
            <a:r>
              <a:rPr lang="en-US" sz="1600" dirty="0"/>
              <a:t>0 Volt</a:t>
            </a:r>
          </a:p>
          <a:p>
            <a:pPr lvl="1">
              <a:defRPr/>
            </a:pPr>
            <a:r>
              <a:rPr lang="en-US" sz="2000" dirty="0"/>
              <a:t>Usually </a:t>
            </a:r>
            <a:r>
              <a:rPr lang="en-US" sz="2000" dirty="0" smtClean="0"/>
              <a:t>several bits (more </a:t>
            </a:r>
            <a:r>
              <a:rPr lang="en-US" sz="2000" dirty="0"/>
              <a:t>than one digital </a:t>
            </a:r>
            <a:r>
              <a:rPr lang="en-US" sz="2000" dirty="0" smtClean="0"/>
              <a:t>bit) are </a:t>
            </a:r>
            <a:r>
              <a:rPr lang="en-US" sz="2000" dirty="0"/>
              <a:t>used to represent a </a:t>
            </a:r>
            <a:r>
              <a:rPr lang="en-US" sz="2000" dirty="0" smtClean="0"/>
              <a:t>number corresponding to an analog value</a:t>
            </a:r>
            <a:endParaRPr lang="en-US" sz="2000" dirty="0"/>
          </a:p>
          <a:p>
            <a:pPr lvl="2">
              <a:defRPr/>
            </a:pPr>
            <a:r>
              <a:rPr lang="en-US" sz="1600" dirty="0" smtClean="0"/>
              <a:t>E.g. </a:t>
            </a:r>
            <a:r>
              <a:rPr lang="en-US" sz="1600" dirty="0"/>
              <a:t>8-bit to  represent a value from 0 to 2</a:t>
            </a:r>
            <a:r>
              <a:rPr lang="en-US" sz="1600" baseline="30000" dirty="0"/>
              <a:t>8</a:t>
            </a:r>
            <a:r>
              <a:rPr lang="en-US" sz="1600" dirty="0"/>
              <a:t>-1 =255, or 32-bit to represent a value from 0 to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32</a:t>
            </a:r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21</a:t>
            </a:fld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5657850" y="2036354"/>
            <a:ext cx="2625725" cy="1571625"/>
          </a:xfrm>
          <a:custGeom>
            <a:avLst/>
            <a:gdLst>
              <a:gd name="connsiteX0" fmla="*/ 0 w 2625754"/>
              <a:gd name="connsiteY0" fmla="*/ 656980 h 1571409"/>
              <a:gd name="connsiteX1" fmla="*/ 520118 w 2625754"/>
              <a:gd name="connsiteY1" fmla="*/ 2639 h 1571409"/>
              <a:gd name="connsiteX2" fmla="*/ 1174459 w 2625754"/>
              <a:gd name="connsiteY2" fmla="*/ 875094 h 1571409"/>
              <a:gd name="connsiteX3" fmla="*/ 1778466 w 2625754"/>
              <a:gd name="connsiteY3" fmla="*/ 1571380 h 1571409"/>
              <a:gd name="connsiteX4" fmla="*/ 2105637 w 2625754"/>
              <a:gd name="connsiteY4" fmla="*/ 849927 h 1571409"/>
              <a:gd name="connsiteX5" fmla="*/ 2197916 w 2625754"/>
              <a:gd name="connsiteY5" fmla="*/ 975762 h 1571409"/>
              <a:gd name="connsiteX6" fmla="*/ 2332140 w 2625754"/>
              <a:gd name="connsiteY6" fmla="*/ 1009318 h 1571409"/>
              <a:gd name="connsiteX7" fmla="*/ 2483142 w 2625754"/>
              <a:gd name="connsiteY7" fmla="*/ 589868 h 1571409"/>
              <a:gd name="connsiteX8" fmla="*/ 2625754 w 2625754"/>
              <a:gd name="connsiteY8" fmla="*/ 975762 h 1571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5754" h="1571409">
                <a:moveTo>
                  <a:pt x="0" y="656980"/>
                </a:moveTo>
                <a:cubicBezTo>
                  <a:pt x="162187" y="311633"/>
                  <a:pt x="324375" y="-33713"/>
                  <a:pt x="520118" y="2639"/>
                </a:cubicBezTo>
                <a:cubicBezTo>
                  <a:pt x="715861" y="38991"/>
                  <a:pt x="964734" y="613637"/>
                  <a:pt x="1174459" y="875094"/>
                </a:cubicBezTo>
                <a:cubicBezTo>
                  <a:pt x="1384184" y="1136551"/>
                  <a:pt x="1623270" y="1575575"/>
                  <a:pt x="1778466" y="1571380"/>
                </a:cubicBezTo>
                <a:cubicBezTo>
                  <a:pt x="1933662" y="1567186"/>
                  <a:pt x="2035729" y="949197"/>
                  <a:pt x="2105637" y="849927"/>
                </a:cubicBezTo>
                <a:cubicBezTo>
                  <a:pt x="2175545" y="750657"/>
                  <a:pt x="2160166" y="949197"/>
                  <a:pt x="2197916" y="975762"/>
                </a:cubicBezTo>
                <a:cubicBezTo>
                  <a:pt x="2235667" y="1002327"/>
                  <a:pt x="2284602" y="1073634"/>
                  <a:pt x="2332140" y="1009318"/>
                </a:cubicBezTo>
                <a:cubicBezTo>
                  <a:pt x="2379678" y="945002"/>
                  <a:pt x="2434206" y="595461"/>
                  <a:pt x="2483142" y="589868"/>
                </a:cubicBezTo>
                <a:cubicBezTo>
                  <a:pt x="2532078" y="584275"/>
                  <a:pt x="2578916" y="780018"/>
                  <a:pt x="2625754" y="9757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657850" y="3644492"/>
            <a:ext cx="2825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57850" y="1756954"/>
            <a:ext cx="0" cy="1887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2"/>
          <p:cNvSpPr txBox="1">
            <a:spLocks noChangeArrowheads="1"/>
          </p:cNvSpPr>
          <p:nvPr/>
        </p:nvSpPr>
        <p:spPr bwMode="auto">
          <a:xfrm>
            <a:off x="5816600" y="1680754"/>
            <a:ext cx="88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Voltage</a:t>
            </a:r>
          </a:p>
        </p:txBody>
      </p:sp>
      <p:sp>
        <p:nvSpPr>
          <p:cNvPr id="15" name="TextBox 13"/>
          <p:cNvSpPr txBox="1">
            <a:spLocks noChangeArrowheads="1"/>
          </p:cNvSpPr>
          <p:nvPr/>
        </p:nvSpPr>
        <p:spPr bwMode="auto">
          <a:xfrm>
            <a:off x="7188200" y="3814354"/>
            <a:ext cx="111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Time (ms)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40388" y="5338354"/>
            <a:ext cx="2825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640388" y="4550954"/>
            <a:ext cx="0" cy="78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816600" y="4162017"/>
            <a:ext cx="889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Voltage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226300" y="5414554"/>
            <a:ext cx="111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Time (ms)</a:t>
            </a:r>
          </a:p>
        </p:txBody>
      </p:sp>
      <p:cxnSp>
        <p:nvCxnSpPr>
          <p:cNvPr id="20" name="Elbow Connector 19"/>
          <p:cNvCxnSpPr/>
          <p:nvPr/>
        </p:nvCxnSpPr>
        <p:spPr>
          <a:xfrm>
            <a:off x="5640388" y="4804954"/>
            <a:ext cx="914400" cy="533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>
            <a:off x="6426200" y="4804954"/>
            <a:ext cx="914400" cy="533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>
            <a:off x="7092950" y="4804954"/>
            <a:ext cx="914400" cy="533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426200" y="4804954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085013" y="4797017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30"/>
          <p:cNvSpPr txBox="1">
            <a:spLocks noChangeArrowheads="1"/>
          </p:cNvSpPr>
          <p:nvPr/>
        </p:nvSpPr>
        <p:spPr bwMode="auto">
          <a:xfrm>
            <a:off x="5207000" y="4695417"/>
            <a:ext cx="48577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5 V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0 V</a:t>
            </a:r>
          </a:p>
        </p:txBody>
      </p:sp>
      <p:sp>
        <p:nvSpPr>
          <p:cNvPr id="26" name="TextBox 31"/>
          <p:cNvSpPr txBox="1">
            <a:spLocks noChangeArrowheads="1"/>
          </p:cNvSpPr>
          <p:nvPr/>
        </p:nvSpPr>
        <p:spPr bwMode="auto">
          <a:xfrm>
            <a:off x="5149850" y="1844267"/>
            <a:ext cx="603250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10 V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0 V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613400" y="2050642"/>
            <a:ext cx="139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34"/>
          <p:cNvSpPr txBox="1">
            <a:spLocks noChangeArrowheads="1"/>
          </p:cNvSpPr>
          <p:nvPr/>
        </p:nvSpPr>
        <p:spPr bwMode="auto">
          <a:xfrm>
            <a:off x="7942263" y="3663542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29" name="TextBox 35"/>
          <p:cNvSpPr txBox="1">
            <a:spLocks noChangeArrowheads="1"/>
          </p:cNvSpPr>
          <p:nvPr/>
        </p:nvSpPr>
        <p:spPr bwMode="auto">
          <a:xfrm>
            <a:off x="7942263" y="5230404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</a:t>
            </a:r>
          </a:p>
        </p:txBody>
      </p:sp>
      <p:cxnSp>
        <p:nvCxnSpPr>
          <p:cNvPr id="30" name="Straight Connector 29"/>
          <p:cNvCxnSpPr>
            <a:endCxn id="28" idx="0"/>
          </p:cNvCxnSpPr>
          <p:nvPr/>
        </p:nvCxnSpPr>
        <p:spPr>
          <a:xfrm>
            <a:off x="8093075" y="3585754"/>
            <a:ext cx="0" cy="77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0"/>
          </p:cNvCxnSpPr>
          <p:nvPr/>
        </p:nvCxnSpPr>
        <p:spPr>
          <a:xfrm>
            <a:off x="8093075" y="5230404"/>
            <a:ext cx="0" cy="184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53263" y="2214154"/>
            <a:ext cx="1388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Analog value</a:t>
            </a:r>
            <a:endParaRPr lang="en-US" u="sng" dirty="0"/>
          </a:p>
        </p:txBody>
      </p:sp>
      <p:sp>
        <p:nvSpPr>
          <p:cNvPr id="33" name="TextBox 32"/>
          <p:cNvSpPr txBox="1"/>
          <p:nvPr/>
        </p:nvSpPr>
        <p:spPr>
          <a:xfrm>
            <a:off x="6955385" y="4326085"/>
            <a:ext cx="1529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One Digital Bit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1104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meaning of digital logic?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signal is represented  by ‘1’ or ‘0’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Advantages: </a:t>
            </a:r>
          </a:p>
          <a:p>
            <a:pPr lvl="2">
              <a:defRPr/>
            </a:pPr>
            <a:r>
              <a:rPr lang="en-US" dirty="0"/>
              <a:t>Easy to be implemented in a circuit. </a:t>
            </a:r>
          </a:p>
          <a:p>
            <a:pPr lvl="2">
              <a:defRPr/>
            </a:pPr>
            <a:r>
              <a:rPr lang="en-US" dirty="0"/>
              <a:t>Less likely to be interfered by noise, temperature and radiation.</a:t>
            </a:r>
          </a:p>
          <a:p>
            <a:pPr>
              <a:defRPr/>
            </a:pPr>
            <a:r>
              <a:rPr lang="en-US" dirty="0"/>
              <a:t>Application, digital music 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buFont typeface="Arial" pitchFamily="34" charset="0"/>
              <a:buChar char="–"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22</a:t>
            </a:fld>
            <a:endParaRPr lang="en-GB"/>
          </a:p>
        </p:txBody>
      </p:sp>
      <p:pic>
        <p:nvPicPr>
          <p:cNvPr id="9" name="Picture 2" descr="C:\Users\khwong.PC91075\AppData\Local\Microsoft\Windows\Temporary Internet Files\Content.IE5\0A7ZXNPT\MM900336563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087639"/>
            <a:ext cx="76200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505200" y="4005902"/>
            <a:ext cx="2286000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Analog to Digital conversion (ADC)</a:t>
            </a:r>
            <a:endParaRPr lang="en-US" dirty="0"/>
          </a:p>
        </p:txBody>
      </p:sp>
      <p:pic>
        <p:nvPicPr>
          <p:cNvPr id="11" name="Picture 3" descr="C:\Users\khwong.PC91075\AppData\Local\Microsoft\Windows\Temporary Internet Files\Content.IE5\IBQ8HXAY\MC90043153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140" y="3905205"/>
            <a:ext cx="772370" cy="84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2743200" y="4282902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91200" y="4329067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72200" y="3535873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Digital data saved in CDs</a:t>
            </a:r>
            <a:endParaRPr lang="en-US" dirty="0"/>
          </a:p>
        </p:txBody>
      </p:sp>
      <p:pic>
        <p:nvPicPr>
          <p:cNvPr id="15" name="Picture 3" descr="C:\Users\khwong.PC91075\AppData\Local\Microsoft\Windows\Temporary Internet Files\Content.IE5\IBQ8HXAY\MC90043153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230" y="4889581"/>
            <a:ext cx="772370" cy="84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524250" y="5060255"/>
            <a:ext cx="2286000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Digital  to Analog conversion (DAC)</a:t>
            </a:r>
            <a:endParaRPr lang="en-US" dirty="0"/>
          </a:p>
        </p:txBody>
      </p:sp>
      <p:pic>
        <p:nvPicPr>
          <p:cNvPr id="17" name="Picture 4" descr="C:\Users\khwong.PC91075\AppData\Local\Microsoft\Windows\Temporary Internet Files\Content.IE5\0A7ZXNPT\MC900432577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39" y="4866149"/>
            <a:ext cx="1213372" cy="121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Arrow Connector 17"/>
          <p:cNvCxnSpPr/>
          <p:nvPr/>
        </p:nvCxnSpPr>
        <p:spPr>
          <a:xfrm>
            <a:off x="5791200" y="5410535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743200" y="5410535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5" descr="C:\Users\khwong.PC91075\AppData\Local\Microsoft\Windows\Temporary Internet Files\Content.IE5\YSXMM6KD\MP900390095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213" y="3950686"/>
            <a:ext cx="1311106" cy="93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khwong.PC91075\AppData\Local\Microsoft\Windows\Temporary Internet Files\Content.IE5\YSXMM6KD\MP900390095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627341"/>
            <a:ext cx="1311106" cy="93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71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1.2 Digital Operations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AND, OR, NOT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3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Operations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Study how to combine inputs to generate outputs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In </a:t>
            </a:r>
            <a:r>
              <a:rPr lang="en-US" u="sng" dirty="0"/>
              <a:t>arithmetic</a:t>
            </a:r>
            <a:r>
              <a:rPr lang="en-US" dirty="0"/>
              <a:t> operations: 2 Add 3= 5, result is 5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In </a:t>
            </a:r>
            <a:r>
              <a:rPr lang="en-US" u="sng" dirty="0"/>
              <a:t>digital</a:t>
            </a:r>
            <a:r>
              <a:rPr lang="en-US" dirty="0"/>
              <a:t> operations: we need a truth table to see the result </a:t>
            </a:r>
          </a:p>
          <a:p>
            <a:pPr>
              <a:defRPr/>
            </a:pPr>
            <a:r>
              <a:rPr lang="en-US" dirty="0"/>
              <a:t>3 popular digital operations you will learn here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AND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OR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NOT (</a:t>
            </a:r>
            <a:r>
              <a:rPr lang="en-US" dirty="0" smtClean="0"/>
              <a:t>Negation)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24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11044" y="3991110"/>
            <a:ext cx="11430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Digital operation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353844" y="414351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53844" y="490551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954044" y="4576898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4575969" y="3978410"/>
            <a:ext cx="80168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Digital</a:t>
            </a:r>
          </a:p>
          <a:p>
            <a:r>
              <a:rPr lang="en-US">
                <a:latin typeface="Calibri" pitchFamily="34" charset="0"/>
              </a:rPr>
              <a:t>Input1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Digital</a:t>
            </a:r>
          </a:p>
          <a:p>
            <a:r>
              <a:rPr lang="en-US">
                <a:latin typeface="Calibri" pitchFamily="34" charset="0"/>
              </a:rPr>
              <a:t>Input2</a:t>
            </a: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7447757" y="4416560"/>
            <a:ext cx="855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Digital</a:t>
            </a:r>
          </a:p>
          <a:p>
            <a:r>
              <a:rPr lang="en-US">
                <a:latin typeface="Calibri" pitchFamily="34" charset="0"/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67200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dirty="0"/>
              <a:t>Multiple choice questions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en-US" dirty="0"/>
              <a:t>Are these values digital or analog?</a:t>
            </a:r>
          </a:p>
          <a:p>
            <a:pPr lvl="1">
              <a:defRPr/>
            </a:pPr>
            <a:r>
              <a:rPr lang="en-US" dirty="0"/>
              <a:t>Temperature : </a:t>
            </a:r>
            <a:r>
              <a:rPr lang="en-US" dirty="0" err="1"/>
              <a:t>Ans</a:t>
            </a:r>
            <a:r>
              <a:rPr lang="en-US" dirty="0"/>
              <a:t>: _________?</a:t>
            </a:r>
          </a:p>
          <a:p>
            <a:pPr lvl="1">
              <a:defRPr/>
            </a:pPr>
            <a:r>
              <a:rPr lang="en-US" dirty="0"/>
              <a:t>Humidity : </a:t>
            </a:r>
            <a:r>
              <a:rPr lang="en-US" dirty="0" err="1"/>
              <a:t>Ans</a:t>
            </a:r>
            <a:r>
              <a:rPr lang="en-US" dirty="0"/>
              <a:t>: _________?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en-US" dirty="0"/>
              <a:t>Are you a Chinese Univ. student,</a:t>
            </a:r>
          </a:p>
          <a:p>
            <a:pPr lvl="1">
              <a:defRPr/>
            </a:pPr>
            <a:r>
              <a:rPr lang="en-US" dirty="0"/>
              <a:t>the answer is : </a:t>
            </a:r>
            <a:r>
              <a:rPr lang="en-US" dirty="0" err="1"/>
              <a:t>Ans</a:t>
            </a:r>
            <a:r>
              <a:rPr lang="en-US" dirty="0"/>
              <a:t>_____? </a:t>
            </a:r>
          </a:p>
          <a:p>
            <a:pPr lvl="1">
              <a:defRPr/>
            </a:pPr>
            <a:r>
              <a:rPr lang="en-US" dirty="0"/>
              <a:t>Is the above answer Analog or digital? : </a:t>
            </a:r>
            <a:r>
              <a:rPr lang="en-US" dirty="0" err="1"/>
              <a:t>Ans</a:t>
            </a:r>
            <a:r>
              <a:rPr lang="en-US" dirty="0"/>
              <a:t>:_________?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en-US" dirty="0"/>
              <a:t>Do you have a mobile phone in your pocket, </a:t>
            </a:r>
          </a:p>
          <a:p>
            <a:pPr lvl="1">
              <a:defRPr/>
            </a:pPr>
            <a:r>
              <a:rPr lang="en-US" dirty="0"/>
              <a:t>the answer is : </a:t>
            </a:r>
            <a:r>
              <a:rPr lang="en-US" dirty="0" err="1"/>
              <a:t>Ans</a:t>
            </a:r>
            <a:r>
              <a:rPr lang="en-US" dirty="0"/>
              <a:t>:______? </a:t>
            </a:r>
          </a:p>
          <a:p>
            <a:pPr lvl="1">
              <a:defRPr/>
            </a:pPr>
            <a:r>
              <a:rPr lang="en-US" dirty="0"/>
              <a:t>Is the above answer Analog or digital? </a:t>
            </a:r>
            <a:r>
              <a:rPr lang="en-US" dirty="0" err="1"/>
              <a:t>Ans</a:t>
            </a:r>
            <a:r>
              <a:rPr lang="en-US" dirty="0"/>
              <a:t>: ________?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en-US" dirty="0"/>
              <a:t>What is the temperature in this room,</a:t>
            </a:r>
          </a:p>
          <a:p>
            <a:pPr lvl="1">
              <a:defRPr/>
            </a:pPr>
            <a:r>
              <a:rPr lang="en-US" dirty="0"/>
              <a:t>the answer is </a:t>
            </a:r>
            <a:r>
              <a:rPr lang="en-US" dirty="0" err="1"/>
              <a:t>Ans</a:t>
            </a:r>
            <a:r>
              <a:rPr lang="en-US" dirty="0"/>
              <a:t>:___?</a:t>
            </a:r>
          </a:p>
          <a:p>
            <a:pPr lvl="1">
              <a:defRPr/>
            </a:pPr>
            <a:r>
              <a:rPr lang="en-US" dirty="0"/>
              <a:t>Is the above answer Analog or digital? </a:t>
            </a:r>
            <a:r>
              <a:rPr lang="en-US" dirty="0" err="1"/>
              <a:t>Ans</a:t>
            </a:r>
            <a:r>
              <a:rPr lang="en-US" dirty="0"/>
              <a:t>: </a:t>
            </a:r>
            <a:r>
              <a:rPr lang="en-US" dirty="0" smtClean="0"/>
              <a:t>________?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94069" y="5747702"/>
            <a:ext cx="4271553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Answers:	1) </a:t>
            </a:r>
            <a:r>
              <a:rPr lang="en-US" sz="1100" dirty="0" smtClean="0">
                <a:sym typeface="Wingdings" pitchFamily="2" charset="2"/>
              </a:rPr>
              <a:t>Analog, analog	2) Yes, digital</a:t>
            </a:r>
            <a:r>
              <a:rPr lang="en-US" sz="1100" dirty="0">
                <a:sym typeface="Wingdings" pitchFamily="2" charset="2"/>
              </a:rPr>
              <a:t/>
            </a:r>
            <a:br>
              <a:rPr lang="en-US" sz="1100" dirty="0">
                <a:sym typeface="Wingdings" pitchFamily="2" charset="2"/>
              </a:rPr>
            </a:br>
            <a:r>
              <a:rPr lang="en-US" sz="1100" dirty="0">
                <a:sym typeface="Wingdings" pitchFamily="2" charset="2"/>
              </a:rPr>
              <a:t>	</a:t>
            </a:r>
            <a:r>
              <a:rPr lang="en-US" sz="1100" dirty="0" smtClean="0">
                <a:sym typeface="Wingdings" pitchFamily="2" charset="2"/>
              </a:rPr>
              <a:t>3) Yes, digital		4) 20 Degrees, analog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6699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AND operation</a:t>
            </a:r>
            <a:r>
              <a:rPr lang="en-US" dirty="0" smtClean="0"/>
              <a:t>, example in real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You get a Degree from CUHK if you take 123 units and your GPA is greater than 1.5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You may write a formula</a:t>
            </a:r>
          </a:p>
          <a:p>
            <a:pPr lvl="2">
              <a:defRPr/>
            </a:pPr>
            <a:r>
              <a:rPr lang="en-US" dirty="0"/>
              <a:t>(X=take 123 units) </a:t>
            </a:r>
            <a:r>
              <a:rPr lang="en-US" dirty="0">
                <a:solidFill>
                  <a:srgbClr val="FF0000"/>
                </a:solidFill>
              </a:rPr>
              <a:t>AND</a:t>
            </a:r>
            <a:r>
              <a:rPr lang="en-US" dirty="0"/>
              <a:t> (Y=GPA&gt;1.5) then you can get a Degree from CUHK (W)</a:t>
            </a:r>
          </a:p>
          <a:p>
            <a:pPr>
              <a:defRPr/>
            </a:pPr>
            <a:r>
              <a:rPr lang="en-US" dirty="0"/>
              <a:t>You must eat and drink in order to live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You may write a formula</a:t>
            </a:r>
          </a:p>
          <a:p>
            <a:pPr lvl="2">
              <a:defRPr/>
            </a:pPr>
            <a:r>
              <a:rPr lang="en-US" dirty="0"/>
              <a:t>(</a:t>
            </a:r>
            <a:r>
              <a:rPr lang="en-US" dirty="0" smtClean="0"/>
              <a:t>X=eat ) </a:t>
            </a:r>
            <a:r>
              <a:rPr lang="en-US" dirty="0">
                <a:solidFill>
                  <a:srgbClr val="FF0000"/>
                </a:solidFill>
              </a:rPr>
              <a:t>AND</a:t>
            </a:r>
            <a:r>
              <a:rPr lang="en-US" dirty="0"/>
              <a:t> (Y=drink) then you can live (</a:t>
            </a:r>
            <a:r>
              <a:rPr lang="en-US" dirty="0" smtClean="0"/>
              <a:t>W</a:t>
            </a:r>
            <a:r>
              <a:rPr lang="en-US" dirty="0"/>
              <a:t>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26</a:t>
            </a:fld>
            <a:endParaRPr lang="en-GB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58941" y="5118939"/>
            <a:ext cx="11223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584279" y="5090364"/>
            <a:ext cx="3111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  <a:p>
            <a:endParaRPr lang="en-US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Y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7049541" y="5130051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W=X AND Y</a:t>
            </a: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6114504" y="4904626"/>
            <a:ext cx="1011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Notation</a:t>
            </a:r>
          </a:p>
        </p:txBody>
      </p:sp>
    </p:spTree>
    <p:extLst>
      <p:ext uri="{BB962C8B-B14F-4D97-AF65-F5344CB8AC3E}">
        <p14:creationId xmlns:p14="http://schemas.microsoft.com/office/powerpoint/2010/main" val="395759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OR operation, </a:t>
            </a:r>
            <a:r>
              <a:rPr lang="en-US" sz="4000" dirty="0"/>
              <a:t>example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If you live in </a:t>
            </a:r>
            <a:r>
              <a:rPr lang="en-US" dirty="0" err="1"/>
              <a:t>Mongkok</a:t>
            </a:r>
            <a:r>
              <a:rPr lang="en-US" dirty="0"/>
              <a:t>, you either take a bus or train to come to the Chinese University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You may write a formula</a:t>
            </a:r>
          </a:p>
          <a:p>
            <a:pPr lvl="2">
              <a:defRPr/>
            </a:pPr>
            <a:r>
              <a:rPr lang="en-US" dirty="0"/>
              <a:t>(X=take bus)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(Y=take train) then you can come to the University (W)</a:t>
            </a:r>
          </a:p>
          <a:p>
            <a:pPr>
              <a:defRPr/>
            </a:pPr>
            <a:r>
              <a:rPr lang="en-US" dirty="0"/>
              <a:t>You can ride on a bus if you pay cash or pay using octopus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You may write a formula</a:t>
            </a:r>
          </a:p>
          <a:p>
            <a:pPr lvl="2">
              <a:defRPr/>
            </a:pPr>
            <a:r>
              <a:rPr lang="en-US" dirty="0"/>
              <a:t>(X=pay by cash)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(Y=pay by octopus) then you can ride on the bus (W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27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4700" y="5051425"/>
            <a:ext cx="1347788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537200" y="5186363"/>
            <a:ext cx="3111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  <a:p>
            <a:endParaRPr lang="en-US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Y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7175500" y="5105400"/>
            <a:ext cx="149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W=X OR Y</a:t>
            </a: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6022975" y="4921250"/>
            <a:ext cx="1011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Notation</a:t>
            </a:r>
          </a:p>
        </p:txBody>
      </p:sp>
    </p:spTree>
    <p:extLst>
      <p:ext uri="{BB962C8B-B14F-4D97-AF65-F5344CB8AC3E}">
        <p14:creationId xmlns:p14="http://schemas.microsoft.com/office/powerpoint/2010/main" val="372981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 operation, </a:t>
            </a:r>
            <a:r>
              <a:rPr lang="en-US" dirty="0"/>
              <a:t>example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 don’t love you = Not (I love you)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You may write a formula</a:t>
            </a: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</a:rPr>
              <a:t>NOT </a:t>
            </a:r>
            <a:r>
              <a:rPr lang="en-US" dirty="0"/>
              <a:t>(X=I love you) means I don’t love you (W)</a:t>
            </a:r>
          </a:p>
          <a:p>
            <a:pPr>
              <a:defRPr/>
            </a:pPr>
            <a:r>
              <a:rPr lang="en-US" dirty="0"/>
              <a:t>You are not rich = NOT (you are rich)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You may write a formula</a:t>
            </a: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(X=you are rich)  that means you are poor (W)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28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4" y="5091067"/>
            <a:ext cx="8175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532437" y="5275081"/>
            <a:ext cx="311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6757987" y="5254444"/>
            <a:ext cx="1106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W=NOT X</a:t>
            </a: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5745162" y="4749619"/>
            <a:ext cx="1012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Notation</a:t>
            </a:r>
          </a:p>
        </p:txBody>
      </p:sp>
    </p:spTree>
    <p:extLst>
      <p:ext uri="{BB962C8B-B14F-4D97-AF65-F5344CB8AC3E}">
        <p14:creationId xmlns:p14="http://schemas.microsoft.com/office/powerpoint/2010/main" val="47133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Exercise for robot control to follow the magnetic path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Sensors: S2 S1</a:t>
            </a:r>
          </a:p>
          <a:p>
            <a:r>
              <a:rPr lang="en-US" dirty="0"/>
              <a:t>If S2 detects the magnetic strip, but not S1, has the robot deviated to the </a:t>
            </a:r>
            <a:r>
              <a:rPr lang="en-US" dirty="0">
                <a:sym typeface="Wingdings" pitchFamily="2" charset="2"/>
              </a:rPr>
              <a:t>right or left of the path?  </a:t>
            </a:r>
          </a:p>
          <a:p>
            <a:r>
              <a:rPr lang="en-US" dirty="0">
                <a:sym typeface="Wingdings" pitchFamily="2" charset="2"/>
              </a:rPr>
              <a:t>Answer (right or left) : ______?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29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144747" y="5766708"/>
            <a:ext cx="139012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Answer: left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6084888" y="1398902"/>
            <a:ext cx="889000" cy="3506788"/>
          </a:xfrm>
          <a:custGeom>
            <a:avLst/>
            <a:gdLst>
              <a:gd name="connsiteX0" fmla="*/ 388343 w 890171"/>
              <a:gd name="connsiteY0" fmla="*/ 0 h 2854713"/>
              <a:gd name="connsiteX1" fmla="*/ 16636 w 890171"/>
              <a:gd name="connsiteY1" fmla="*/ 1256371 h 2854713"/>
              <a:gd name="connsiteX2" fmla="*/ 871563 w 890171"/>
              <a:gd name="connsiteY2" fmla="*/ 2014654 h 2854713"/>
              <a:gd name="connsiteX3" fmla="*/ 522158 w 890171"/>
              <a:gd name="connsiteY3" fmla="*/ 2854713 h 285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171" h="2854713">
                <a:moveTo>
                  <a:pt x="388343" y="0"/>
                </a:moveTo>
                <a:cubicBezTo>
                  <a:pt x="162221" y="460298"/>
                  <a:pt x="-63901" y="920596"/>
                  <a:pt x="16636" y="1256371"/>
                </a:cubicBezTo>
                <a:cubicBezTo>
                  <a:pt x="97173" y="1592146"/>
                  <a:pt x="787309" y="1748264"/>
                  <a:pt x="871563" y="2014654"/>
                </a:cubicBezTo>
                <a:cubicBezTo>
                  <a:pt x="955817" y="2281044"/>
                  <a:pt x="738987" y="2567878"/>
                  <a:pt x="522158" y="28547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24" descr="IMG_20140214_1429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3764277"/>
            <a:ext cx="1828800" cy="1762125"/>
          </a:xfrm>
          <a:prstGeom prst="rect">
            <a:avLst/>
          </a:prstGeom>
          <a:noFill/>
        </p:spPr>
      </p:pic>
      <p:sp>
        <p:nvSpPr>
          <p:cNvPr id="12" name="Oval 11"/>
          <p:cNvSpPr/>
          <p:nvPr/>
        </p:nvSpPr>
        <p:spPr>
          <a:xfrm>
            <a:off x="5691188" y="2694302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491288" y="2680015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" name="Straight Connector 13"/>
          <p:cNvCxnSpPr>
            <a:stCxn id="12" idx="6"/>
            <a:endCxn id="13" idx="2"/>
          </p:cNvCxnSpPr>
          <p:nvPr/>
        </p:nvCxnSpPr>
        <p:spPr>
          <a:xfrm flipV="1">
            <a:off x="5767388" y="2832415"/>
            <a:ext cx="723900" cy="1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005513" y="2389502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62688" y="2389502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5351463" y="1544952"/>
            <a:ext cx="18113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sensors</a:t>
            </a:r>
          </a:p>
          <a:p>
            <a:r>
              <a:rPr lang="en-US">
                <a:latin typeface="Calibri" pitchFamily="34" charset="0"/>
              </a:rPr>
              <a:t>S1             S2</a:t>
            </a:r>
          </a:p>
          <a:p>
            <a:endParaRPr lang="en-US">
              <a:latin typeface="Calibri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576888" y="2092640"/>
            <a:ext cx="428625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45238" y="2092640"/>
            <a:ext cx="222250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284913" y="1398902"/>
            <a:ext cx="3270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6448425" y="1060765"/>
            <a:ext cx="995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Terminal</a:t>
            </a:r>
          </a:p>
        </p:txBody>
      </p: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7018338" y="5778815"/>
            <a:ext cx="887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S2     S1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7175500" y="5397815"/>
            <a:ext cx="381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7653338" y="5372415"/>
            <a:ext cx="0" cy="40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850730" y="2566905"/>
            <a:ext cx="494507" cy="5853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9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Motivations and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brain of our robot is a set of digital logic functions</a:t>
            </a:r>
          </a:p>
          <a:p>
            <a:pPr>
              <a:defRPr/>
            </a:pPr>
            <a:r>
              <a:rPr lang="en-US" dirty="0"/>
              <a:t>We will introduce three techniques in digital logic design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Logic formula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Truth table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Finite state machine</a:t>
            </a:r>
          </a:p>
          <a:p>
            <a:pPr>
              <a:defRPr/>
            </a:pPr>
            <a:r>
              <a:rPr lang="en-US" dirty="0"/>
              <a:t>We will use a program in a micro-controller system to implement these </a:t>
            </a:r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51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1.3 Truth table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method to represent logic functions for digital signals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/>
              <a:t>The idea is to have all different combinations of inputs arranged in a table </a:t>
            </a:r>
          </a:p>
          <a:p>
            <a:pPr>
              <a:defRPr/>
            </a:pPr>
            <a:r>
              <a:rPr lang="en-US" dirty="0"/>
              <a:t>Each combination gives one output</a:t>
            </a:r>
          </a:p>
          <a:p>
            <a:pPr>
              <a:defRPr/>
            </a:pPr>
            <a:r>
              <a:rPr lang="en-US" dirty="0"/>
              <a:t>For n digital inputs , there will be 2</a:t>
            </a:r>
            <a:r>
              <a:rPr lang="en-US" baseline="30000" dirty="0"/>
              <a:t>n</a:t>
            </a:r>
            <a:r>
              <a:rPr lang="en-US" dirty="0"/>
              <a:t> different combinations </a:t>
            </a:r>
          </a:p>
          <a:p>
            <a:pPr>
              <a:defRPr/>
            </a:pPr>
            <a:r>
              <a:rPr lang="en-US" dirty="0"/>
              <a:t>The truth table has 2</a:t>
            </a:r>
            <a:r>
              <a:rPr lang="en-US" baseline="30000" dirty="0"/>
              <a:t>n</a:t>
            </a:r>
            <a:r>
              <a:rPr lang="en-US" dirty="0"/>
              <a:t> rows</a:t>
            </a:r>
          </a:p>
          <a:p>
            <a:pPr>
              <a:defRPr/>
            </a:pPr>
            <a:r>
              <a:rPr lang="en-US" dirty="0"/>
              <a:t>Example: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n=2 (X and Y as inputs), so there are 2</a:t>
            </a:r>
            <a:r>
              <a:rPr lang="en-US" baseline="30000" dirty="0"/>
              <a:t>n</a:t>
            </a:r>
            <a:r>
              <a:rPr lang="en-US" dirty="0"/>
              <a:t>=4 rows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You can see that no two rows have the same combination of </a:t>
            </a:r>
            <a:r>
              <a:rPr lang="en-US" dirty="0" smtClean="0"/>
              <a:t>inputs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All possible combinations of the inputs (X,Y)  are found in the truth table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Example 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31</a:t>
            </a:fld>
            <a:endParaRPr lang="en-GB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extLst/>
          </p:nvPr>
        </p:nvGraphicFramePr>
        <p:xfrm>
          <a:off x="5105400" y="1883225"/>
          <a:ext cx="3581400" cy="3482975"/>
        </p:xfrm>
        <a:graphic>
          <a:graphicData uri="http://schemas.openxmlformats.org/drawingml/2006/table">
            <a:tbl>
              <a:tblPr/>
              <a:tblGrid>
                <a:gridCol w="1193800"/>
                <a:gridCol w="1193800"/>
                <a:gridCol w="1193800"/>
              </a:tblGrid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Input: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Input: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W=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Output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for the 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5521235" y="5647735"/>
            <a:ext cx="295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? = depends on the operation</a:t>
            </a:r>
          </a:p>
        </p:txBody>
      </p:sp>
    </p:spTree>
    <p:extLst>
      <p:ext uri="{BB962C8B-B14F-4D97-AF65-F5344CB8AC3E}">
        <p14:creationId xmlns:p14="http://schemas.microsoft.com/office/powerpoint/2010/main" val="294788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0525"/>
            <a:ext cx="4886325" cy="1300164"/>
          </a:xfrm>
        </p:spPr>
        <p:txBody>
          <a:bodyPr>
            <a:normAutofit/>
          </a:bodyPr>
          <a:lstStyle/>
          <a:p>
            <a:r>
              <a:rPr lang="en-US" sz="3600" dirty="0"/>
              <a:t>Truth table example for “</a:t>
            </a:r>
            <a:r>
              <a:rPr lang="en-US" sz="3600" dirty="0" smtClean="0"/>
              <a:t>AND” operation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X , Y are 2 digital input signals</a:t>
            </a:r>
          </a:p>
          <a:p>
            <a:pPr>
              <a:defRPr/>
            </a:pPr>
            <a:r>
              <a:rPr lang="en-US" dirty="0"/>
              <a:t>We can use a “Truth table” to find the output</a:t>
            </a:r>
          </a:p>
          <a:p>
            <a:pPr>
              <a:defRPr/>
            </a:pPr>
            <a:r>
              <a:rPr lang="en-US" dirty="0"/>
              <a:t>Because there are n=2 inputs: X,Y</a:t>
            </a:r>
          </a:p>
          <a:p>
            <a:pPr>
              <a:defRPr/>
            </a:pPr>
            <a:r>
              <a:rPr lang="en-US" dirty="0"/>
              <a:t>So there are 2</a:t>
            </a:r>
            <a:r>
              <a:rPr lang="en-US" baseline="30000" dirty="0"/>
              <a:t>n</a:t>
            </a:r>
            <a:r>
              <a:rPr lang="en-US" dirty="0"/>
              <a:t>=4 rows in the  truth table</a:t>
            </a:r>
          </a:p>
          <a:p>
            <a:pPr>
              <a:defRPr/>
            </a:pPr>
            <a:r>
              <a:rPr lang="en-US" dirty="0"/>
              <a:t>Steps to fill in the table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Fill in Y: 0,1,0,1 (from top)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Fill in X: 0,0,1,1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Fill in the outputs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Compute output: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/>
              <a:t>Output=1 only when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both </a:t>
            </a:r>
            <a:r>
              <a:rPr lang="en-US" dirty="0"/>
              <a:t>inputs are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32</a:t>
            </a:fld>
            <a:endParaRPr lang="en-GB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724400" y="3657600"/>
          <a:ext cx="3987303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101"/>
                <a:gridCol w="1329101"/>
                <a:gridCol w="1329101"/>
              </a:tblGrid>
              <a:tr h="440635">
                <a:tc>
                  <a:txBody>
                    <a:bodyPr/>
                    <a:lstStyle/>
                    <a:p>
                      <a:r>
                        <a:rPr lang="en-US" dirty="0" smtClean="0"/>
                        <a:t>Input : </a:t>
                      </a:r>
                    </a:p>
                    <a:p>
                      <a:r>
                        <a:rPr lang="en-US" dirty="0" smtClean="0"/>
                        <a:t>X=eat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Input:</a:t>
                      </a:r>
                    </a:p>
                    <a:p>
                      <a:r>
                        <a:rPr lang="en-US" dirty="0" smtClean="0"/>
                        <a:t>Y=drink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 W= </a:t>
                      </a:r>
                    </a:p>
                    <a:p>
                      <a:r>
                        <a:rPr lang="en-US" dirty="0" smtClean="0"/>
                        <a:t>X AND Y =live</a:t>
                      </a:r>
                      <a:endParaRPr lang="en-US" dirty="0"/>
                    </a:p>
                  </a:txBody>
                  <a:tcPr/>
                </a:tc>
              </a:tr>
              <a:tr h="251791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51791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5179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5179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008063"/>
            <a:ext cx="11223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6307138" y="1102518"/>
            <a:ext cx="3111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  <a:p>
            <a:endParaRPr lang="en-US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Y</a:t>
            </a:r>
          </a:p>
        </p:txBody>
      </p: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7950200" y="1102518"/>
            <a:ext cx="111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W=</a:t>
            </a:r>
          </a:p>
          <a:p>
            <a:r>
              <a:rPr lang="en-US" b="1" dirty="0">
                <a:latin typeface="Calibri" pitchFamily="34" charset="0"/>
              </a:rPr>
              <a:t>X AND Y</a:t>
            </a:r>
          </a:p>
        </p:txBody>
      </p:sp>
    </p:spTree>
    <p:extLst>
      <p:ext uri="{BB962C8B-B14F-4D97-AF65-F5344CB8AC3E}">
        <p14:creationId xmlns:p14="http://schemas.microsoft.com/office/powerpoint/2010/main" val="238946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9550"/>
            <a:ext cx="5438931" cy="1481139"/>
          </a:xfrm>
        </p:spPr>
        <p:txBody>
          <a:bodyPr>
            <a:normAutofit/>
          </a:bodyPr>
          <a:lstStyle/>
          <a:p>
            <a:r>
              <a:rPr lang="en-US" sz="3600" dirty="0"/>
              <a:t>Truth table example for “OR”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 X ,  Y are 2 digital input signals</a:t>
            </a:r>
          </a:p>
          <a:p>
            <a:pPr>
              <a:defRPr/>
            </a:pPr>
            <a:r>
              <a:rPr lang="en-US" dirty="0"/>
              <a:t>We can use a “Truth table” to find the output</a:t>
            </a:r>
          </a:p>
          <a:p>
            <a:pPr>
              <a:defRPr/>
            </a:pPr>
            <a:r>
              <a:rPr lang="en-US" dirty="0"/>
              <a:t>Because there are n=2 inputs: X,Y</a:t>
            </a:r>
          </a:p>
          <a:p>
            <a:pPr>
              <a:defRPr/>
            </a:pPr>
            <a:r>
              <a:rPr lang="en-US" dirty="0"/>
              <a:t>So there are 2</a:t>
            </a:r>
            <a:r>
              <a:rPr lang="en-US" baseline="30000" dirty="0"/>
              <a:t>n</a:t>
            </a:r>
            <a:r>
              <a:rPr lang="en-US" dirty="0"/>
              <a:t>=4 rows in the  truth table</a:t>
            </a:r>
          </a:p>
          <a:p>
            <a:pPr>
              <a:defRPr/>
            </a:pPr>
            <a:r>
              <a:rPr lang="en-US" dirty="0"/>
              <a:t>Steps: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Fill in Y: 0,1,0,1(from top)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Fill in X: 0,0,1,1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Fill in the outputs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Compute output: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/>
              <a:t>Output=1 only when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either </a:t>
            </a:r>
            <a:r>
              <a:rPr lang="en-US" dirty="0"/>
              <a:t>input is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33</a:t>
            </a:fld>
            <a:endParaRPr lang="en-GB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extLst/>
          </p:nvPr>
        </p:nvGraphicFramePr>
        <p:xfrm>
          <a:off x="4859381" y="3429000"/>
          <a:ext cx="3866606" cy="2651760"/>
        </p:xfrm>
        <a:graphic>
          <a:graphicData uri="http://schemas.openxmlformats.org/drawingml/2006/table">
            <a:tbl>
              <a:tblPr/>
              <a:tblGrid>
                <a:gridCol w="1288302"/>
                <a:gridCol w="1290003"/>
                <a:gridCol w="1288301"/>
              </a:tblGrid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Input: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X(pay by cash)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Input: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 (pay by Octopus)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Output W=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 OR Y=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(ride on a bus)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002949"/>
            <a:ext cx="1171731" cy="879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6388100" y="1128868"/>
            <a:ext cx="27050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  <a:p>
            <a:endParaRPr lang="en-US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Y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8026400" y="1119463"/>
            <a:ext cx="111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W=</a:t>
            </a:r>
          </a:p>
          <a:p>
            <a:r>
              <a:rPr lang="en-US" b="1" dirty="0">
                <a:latin typeface="Calibri" pitchFamily="34" charset="0"/>
              </a:rPr>
              <a:t>X OR Y</a:t>
            </a:r>
          </a:p>
        </p:txBody>
      </p:sp>
    </p:spTree>
    <p:extLst>
      <p:ext uri="{BB962C8B-B14F-4D97-AF65-F5344CB8AC3E}">
        <p14:creationId xmlns:p14="http://schemas.microsoft.com/office/powerpoint/2010/main" val="20269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(or called negation)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  is a digital input signal</a:t>
            </a:r>
          </a:p>
          <a:p>
            <a:r>
              <a:rPr lang="en-US" dirty="0"/>
              <a:t>We can use a “Truth table” to find the output</a:t>
            </a:r>
          </a:p>
          <a:p>
            <a:r>
              <a:rPr lang="en-US" dirty="0"/>
              <a:t>Because there are n=1 input: X</a:t>
            </a:r>
          </a:p>
          <a:p>
            <a:r>
              <a:rPr lang="en-US" dirty="0"/>
              <a:t>So there are 2</a:t>
            </a:r>
            <a:r>
              <a:rPr lang="en-US" baseline="30000" dirty="0"/>
              <a:t>n</a:t>
            </a:r>
            <a:r>
              <a:rPr lang="en-US" dirty="0"/>
              <a:t>=2 rows in the  truth table</a:t>
            </a:r>
          </a:p>
          <a:p>
            <a:r>
              <a:rPr lang="en-US" dirty="0"/>
              <a:t>Step:</a:t>
            </a:r>
          </a:p>
          <a:p>
            <a:pPr lvl="1"/>
            <a:r>
              <a:rPr lang="en-US" dirty="0"/>
              <a:t>Fill in X: 0,1</a:t>
            </a:r>
          </a:p>
          <a:p>
            <a:pPr lvl="1"/>
            <a:r>
              <a:rPr lang="en-US" dirty="0"/>
              <a:t>Fill in the outputs</a:t>
            </a:r>
          </a:p>
          <a:p>
            <a:pPr lvl="1"/>
            <a:r>
              <a:rPr lang="en-US" dirty="0"/>
              <a:t>Compute output:</a:t>
            </a:r>
          </a:p>
          <a:p>
            <a:pPr lvl="2"/>
            <a:r>
              <a:rPr lang="en-US" dirty="0" smtClean="0"/>
              <a:t>Output=Reverse the input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34</a:t>
            </a:fld>
            <a:endParaRPr lang="en-GB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/>
          </p:nvPr>
        </p:nvGraphicFramePr>
        <p:xfrm>
          <a:off x="5424488" y="4343400"/>
          <a:ext cx="2895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</a:tblGrid>
              <a:tr h="245180">
                <a:tc>
                  <a:txBody>
                    <a:bodyPr/>
                    <a:lstStyle/>
                    <a:p>
                      <a:r>
                        <a:rPr lang="en-US" dirty="0" smtClean="0"/>
                        <a:t>X= you are rich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X</a:t>
                      </a:r>
                    </a:p>
                    <a:p>
                      <a:r>
                        <a:rPr lang="en-US" dirty="0" smtClean="0"/>
                        <a:t>(you are not</a:t>
                      </a:r>
                      <a:r>
                        <a:rPr lang="en-US" baseline="0" dirty="0" smtClean="0"/>
                        <a:t> rich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24858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4858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1048590"/>
            <a:ext cx="8175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705600" y="1204165"/>
            <a:ext cx="311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7929563" y="1183528"/>
            <a:ext cx="781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W=</a:t>
            </a:r>
          </a:p>
          <a:p>
            <a:r>
              <a:rPr lang="en-US" b="1">
                <a:latin typeface="Calibri" pitchFamily="34" charset="0"/>
              </a:rPr>
              <a:t>NOT X</a:t>
            </a:r>
          </a:p>
        </p:txBody>
      </p:sp>
    </p:spTree>
    <p:extLst>
      <p:ext uri="{BB962C8B-B14F-4D97-AF65-F5344CB8AC3E}">
        <p14:creationId xmlns:p14="http://schemas.microsoft.com/office/powerpoint/2010/main" val="265789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rows are required in the truth table for 3 inputs?</a:t>
            </a:r>
          </a:p>
          <a:p>
            <a:r>
              <a:rPr lang="en-US" dirty="0"/>
              <a:t>Give examples of </a:t>
            </a:r>
          </a:p>
          <a:p>
            <a:pPr lvl="1"/>
            <a:r>
              <a:rPr lang="en-US" dirty="0"/>
              <a:t>AND</a:t>
            </a:r>
          </a:p>
          <a:p>
            <a:pPr lvl="1"/>
            <a:r>
              <a:rPr lang="en-US" dirty="0"/>
              <a:t>OR</a:t>
            </a:r>
          </a:p>
          <a:p>
            <a:pPr lvl="1"/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6852" y="5773783"/>
            <a:ext cx="2286000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Answer: 2</a:t>
            </a:r>
            <a:r>
              <a:rPr lang="en-US" sz="1400" baseline="30000" dirty="0" smtClean="0"/>
              <a:t>3</a:t>
            </a:r>
            <a:r>
              <a:rPr lang="en-US" sz="1400" dirty="0" smtClean="0"/>
              <a:t>=8 rows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4865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Combinational logic</a:t>
            </a:r>
            <a:br>
              <a:rPr lang="en-US" dirty="0" smtClean="0"/>
            </a:br>
            <a:r>
              <a:rPr lang="en-US" dirty="0" smtClean="0"/>
              <a:t>(Combine NOT, AND, 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X ,  Y , Z are 3 digital input signals</a:t>
            </a:r>
          </a:p>
          <a:p>
            <a:pPr>
              <a:defRPr/>
            </a:pPr>
            <a:r>
              <a:rPr lang="en-US" dirty="0"/>
              <a:t>We can use a “Truth table” to find the output</a:t>
            </a:r>
          </a:p>
          <a:p>
            <a:pPr>
              <a:defRPr/>
            </a:pPr>
            <a:r>
              <a:rPr lang="en-US" dirty="0"/>
              <a:t>Because there are n=3 inputs: X,Y,Z</a:t>
            </a:r>
          </a:p>
          <a:p>
            <a:pPr>
              <a:defRPr/>
            </a:pPr>
            <a:r>
              <a:rPr lang="en-US" dirty="0"/>
              <a:t>So there are 2</a:t>
            </a:r>
            <a:r>
              <a:rPr lang="en-US" baseline="30000" dirty="0"/>
              <a:t>n</a:t>
            </a:r>
            <a:r>
              <a:rPr lang="en-US" dirty="0"/>
              <a:t>=8 rows in the  truth table</a:t>
            </a:r>
          </a:p>
          <a:p>
            <a:pPr>
              <a:defRPr/>
            </a:pPr>
            <a:r>
              <a:rPr lang="en-US" dirty="0"/>
              <a:t>Fill in Z: 0,1,0,1,0,1,0,1</a:t>
            </a:r>
          </a:p>
          <a:p>
            <a:pPr>
              <a:defRPr/>
            </a:pPr>
            <a:r>
              <a:rPr lang="en-US" dirty="0"/>
              <a:t>Fill in Y: 0,0,1,1,0,0,1,1</a:t>
            </a:r>
          </a:p>
          <a:p>
            <a:pPr>
              <a:defRPr/>
            </a:pPr>
            <a:r>
              <a:rPr lang="en-US" dirty="0"/>
              <a:t>Fill in X: </a:t>
            </a:r>
            <a:r>
              <a:rPr lang="en-US" dirty="0" smtClean="0"/>
              <a:t>0,0,0,0,1,1,1,1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36</a:t>
            </a:fld>
            <a:endParaRPr lang="en-GB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2484" y="4801779"/>
            <a:ext cx="45783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90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find : W=X OR (NOT (Y) AND Z)</a:t>
            </a:r>
          </a:p>
          <a:p>
            <a:r>
              <a:rPr lang="en-US" dirty="0"/>
              <a:t>Step 1: fill in different combinations of inputs</a:t>
            </a:r>
          </a:p>
          <a:p>
            <a:r>
              <a:rPr lang="en-US" dirty="0"/>
              <a:t>2 inputs, so </a:t>
            </a:r>
            <a:r>
              <a:rPr lang="en-US" dirty="0" smtClean="0"/>
              <a:t>2</a:t>
            </a:r>
            <a:r>
              <a:rPr lang="en-US" baseline="30000" dirty="0" smtClean="0"/>
              <a:t>3</a:t>
            </a:r>
            <a:r>
              <a:rPr lang="en-US" dirty="0" smtClean="0"/>
              <a:t>=8 </a:t>
            </a:r>
            <a:r>
              <a:rPr lang="en-US" dirty="0"/>
              <a:t>rows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37</a:t>
            </a:fld>
            <a:endParaRPr lang="en-GB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extLst/>
          </p:nvPr>
        </p:nvGraphicFramePr>
        <p:xfrm>
          <a:off x="289378" y="2832462"/>
          <a:ext cx="7038884" cy="3417138"/>
        </p:xfrm>
        <a:graphic>
          <a:graphicData uri="http://schemas.openxmlformats.org/drawingml/2006/table">
            <a:tbl>
              <a:tblPr/>
              <a:tblGrid>
                <a:gridCol w="1181479"/>
                <a:gridCol w="1181479"/>
                <a:gridCol w="1156484"/>
                <a:gridCol w="1156484"/>
                <a:gridCol w="1158150"/>
                <a:gridCol w="1204808"/>
              </a:tblGrid>
              <a:tr h="804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W=X OR (NOT ( Y) AND Z)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?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21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?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1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?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21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?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1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21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1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21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80444" marR="80444" marT="40222" marB="402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141333" y="3106782"/>
            <a:ext cx="3659959" cy="3127601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718457" y="2344783"/>
            <a:ext cx="313509" cy="1430383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2"/>
          <a:srcRect t="19222"/>
          <a:stretch/>
        </p:blipFill>
        <p:spPr bwMode="auto">
          <a:xfrm>
            <a:off x="4763589" y="490286"/>
            <a:ext cx="4099167" cy="88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8421189" y="383720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41031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solve it step by 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38</a:t>
            </a:fld>
            <a:endParaRPr lang="en-GB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219200"/>
            <a:ext cx="45783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2743200" y="1676400"/>
            <a:ext cx="2324100" cy="53340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Arrow Connector 8"/>
          <p:cNvCxnSpPr>
            <a:endCxn id="8" idx="2"/>
          </p:cNvCxnSpPr>
          <p:nvPr/>
        </p:nvCxnSpPr>
        <p:spPr>
          <a:xfrm>
            <a:off x="1905000" y="1676400"/>
            <a:ext cx="8382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8"/>
          <p:cNvSpPr txBox="1">
            <a:spLocks noChangeArrowheads="1"/>
          </p:cNvSpPr>
          <p:nvPr/>
        </p:nvSpPr>
        <p:spPr bwMode="auto">
          <a:xfrm>
            <a:off x="7848600" y="179546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W</a:t>
            </a:r>
          </a:p>
        </p:txBody>
      </p:sp>
      <p:graphicFrame>
        <p:nvGraphicFramePr>
          <p:cNvPr id="12" name="Content Placeholder 3"/>
          <p:cNvGraphicFramePr>
            <a:graphicFrameLocks noGrp="1"/>
          </p:cNvGraphicFramePr>
          <p:nvPr/>
        </p:nvGraphicFramePr>
        <p:xfrm>
          <a:off x="1524000" y="2667000"/>
          <a:ext cx="4114800" cy="3606804"/>
        </p:xfrm>
        <a:graphic>
          <a:graphicData uri="http://schemas.openxmlformats.org/drawingml/2006/table">
            <a:tbl>
              <a:tblPr/>
              <a:tblGrid>
                <a:gridCol w="1039813"/>
                <a:gridCol w="1038225"/>
                <a:gridCol w="1019175"/>
                <a:gridCol w="1017587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NOT(Y)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4343400" y="3200400"/>
            <a:ext cx="1235775" cy="32138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362200" y="3200400"/>
            <a:ext cx="746760" cy="3213837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7" idx="1"/>
            <a:endCxn id="14" idx="5"/>
          </p:cNvCxnSpPr>
          <p:nvPr/>
        </p:nvCxnSpPr>
        <p:spPr>
          <a:xfrm flipH="1" flipV="1">
            <a:off x="2999600" y="5943581"/>
            <a:ext cx="283280" cy="403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5943600" y="3124200"/>
            <a:ext cx="3200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Produce NOT (Y)</a:t>
            </a:r>
          </a:p>
          <a:p>
            <a:r>
              <a:rPr lang="en-US" sz="2400" dirty="0">
                <a:latin typeface="Calibri" pitchFamily="34" charset="0"/>
              </a:rPr>
              <a:t>f</a:t>
            </a:r>
            <a:r>
              <a:rPr lang="en-US" sz="2400" dirty="0" smtClean="0">
                <a:latin typeface="Calibri" pitchFamily="34" charset="0"/>
              </a:rPr>
              <a:t>rom </a:t>
            </a:r>
            <a:r>
              <a:rPr lang="en-US" sz="2400" dirty="0">
                <a:latin typeface="Calibri" pitchFamily="34" charset="0"/>
              </a:rPr>
              <a:t>Y first.</a:t>
            </a:r>
          </a:p>
          <a:p>
            <a:r>
              <a:rPr lang="en-US" sz="2400" dirty="0">
                <a:latin typeface="Calibri" pitchFamily="34" charset="0"/>
              </a:rPr>
              <a:t>X,Z are not used in this step.</a:t>
            </a:r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3282880" y="6161783"/>
            <a:ext cx="679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input</a:t>
            </a:r>
          </a:p>
        </p:txBody>
      </p:sp>
      <p:sp>
        <p:nvSpPr>
          <p:cNvPr id="18" name="TextBox 14"/>
          <p:cNvSpPr txBox="1">
            <a:spLocks noChangeArrowheads="1"/>
          </p:cNvSpPr>
          <p:nvPr/>
        </p:nvSpPr>
        <p:spPr bwMode="auto">
          <a:xfrm>
            <a:off x="5530852" y="5730428"/>
            <a:ext cx="825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output</a:t>
            </a:r>
          </a:p>
        </p:txBody>
      </p:sp>
      <p:cxnSp>
        <p:nvCxnSpPr>
          <p:cNvPr id="19" name="Straight Arrow Connector 18"/>
          <p:cNvCxnSpPr>
            <a:endCxn id="13" idx="7"/>
          </p:cNvCxnSpPr>
          <p:nvPr/>
        </p:nvCxnSpPr>
        <p:spPr>
          <a:xfrm flipH="1">
            <a:off x="5398200" y="3352800"/>
            <a:ext cx="545402" cy="31825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5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solve it step by 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39</a:t>
            </a:fld>
            <a:endParaRPr lang="en-GB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219200"/>
            <a:ext cx="45783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2743200" y="1600200"/>
            <a:ext cx="3276600" cy="99060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905000" y="1600200"/>
            <a:ext cx="8382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24"/>
          <p:cNvSpPr txBox="1">
            <a:spLocks noChangeArrowheads="1"/>
          </p:cNvSpPr>
          <p:nvPr/>
        </p:nvSpPr>
        <p:spPr bwMode="auto">
          <a:xfrm>
            <a:off x="7848600" y="179546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W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286500" y="2165350"/>
            <a:ext cx="114300" cy="42545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graphicFrame>
        <p:nvGraphicFramePr>
          <p:cNvPr id="14" name="Content Placeholder 3"/>
          <p:cNvGraphicFramePr>
            <a:graphicFrameLocks noGrp="1"/>
          </p:cNvGraphicFramePr>
          <p:nvPr>
            <p:extLst/>
          </p:nvPr>
        </p:nvGraphicFramePr>
        <p:xfrm>
          <a:off x="152402" y="2647176"/>
          <a:ext cx="6873873" cy="3649121"/>
        </p:xfrm>
        <a:graphic>
          <a:graphicData uri="http://schemas.openxmlformats.org/drawingml/2006/table">
            <a:tbl>
              <a:tblPr/>
              <a:tblGrid>
                <a:gridCol w="1390844"/>
                <a:gridCol w="1392629"/>
                <a:gridCol w="1364062"/>
                <a:gridCol w="1362276"/>
                <a:gridCol w="1364062"/>
              </a:tblGrid>
              <a:tr h="723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NOT(Y)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 AND (NOT(Y))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3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5" name="Oval 14"/>
          <p:cNvSpPr/>
          <p:nvPr/>
        </p:nvSpPr>
        <p:spPr>
          <a:xfrm>
            <a:off x="3940175" y="3505200"/>
            <a:ext cx="1357313" cy="285115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900" y="3505200"/>
            <a:ext cx="1447800" cy="28511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3379606" y="6007145"/>
            <a:ext cx="681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input</a:t>
            </a:r>
          </a:p>
        </p:txBody>
      </p:sp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6261100" y="6171406"/>
            <a:ext cx="825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output</a:t>
            </a:r>
          </a:p>
        </p:txBody>
      </p:sp>
      <p:sp>
        <p:nvSpPr>
          <p:cNvPr id="19" name="Oval 18"/>
          <p:cNvSpPr/>
          <p:nvPr/>
        </p:nvSpPr>
        <p:spPr>
          <a:xfrm>
            <a:off x="2743200" y="3462338"/>
            <a:ext cx="1190625" cy="289401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15"/>
          <p:cNvSpPr txBox="1">
            <a:spLocks noChangeArrowheads="1"/>
          </p:cNvSpPr>
          <p:nvPr/>
        </p:nvSpPr>
        <p:spPr bwMode="auto">
          <a:xfrm>
            <a:off x="4810125" y="6002111"/>
            <a:ext cx="679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input</a:t>
            </a:r>
          </a:p>
        </p:txBody>
      </p:sp>
      <p:sp>
        <p:nvSpPr>
          <p:cNvPr id="21" name="TextBox 16"/>
          <p:cNvSpPr txBox="1">
            <a:spLocks noChangeArrowheads="1"/>
          </p:cNvSpPr>
          <p:nvPr/>
        </p:nvSpPr>
        <p:spPr bwMode="auto">
          <a:xfrm>
            <a:off x="7086600" y="3048000"/>
            <a:ext cx="2057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Then, produce </a:t>
            </a:r>
          </a:p>
          <a:p>
            <a:r>
              <a:rPr lang="en-US" sz="2400">
                <a:latin typeface="Calibri" pitchFamily="34" charset="0"/>
              </a:rPr>
              <a:t>[Z AND (NOT (Y))].</a:t>
            </a:r>
          </a:p>
          <a:p>
            <a:r>
              <a:rPr lang="en-US" sz="2400">
                <a:latin typeface="Calibri" pitchFamily="34" charset="0"/>
              </a:rPr>
              <a:t>X , Y are not used directly in this step.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781800" y="3048000"/>
            <a:ext cx="457200" cy="4572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19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to keep the robot to move forward? Method: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If the robot deviates to the left, turn right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/>
              <a:t>If the robot deviates to the right, turn left</a:t>
            </a:r>
          </a:p>
          <a:p>
            <a:pPr>
              <a:defRPr/>
            </a:pPr>
            <a:r>
              <a:rPr lang="en-US" dirty="0"/>
              <a:t>The above rules are logic functions and operations.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4</a:t>
            </a:fld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6563850" y="833526"/>
            <a:ext cx="890588" cy="3506788"/>
          </a:xfrm>
          <a:custGeom>
            <a:avLst/>
            <a:gdLst>
              <a:gd name="connsiteX0" fmla="*/ 388343 w 890171"/>
              <a:gd name="connsiteY0" fmla="*/ 0 h 2854713"/>
              <a:gd name="connsiteX1" fmla="*/ 16636 w 890171"/>
              <a:gd name="connsiteY1" fmla="*/ 1256371 h 2854713"/>
              <a:gd name="connsiteX2" fmla="*/ 871563 w 890171"/>
              <a:gd name="connsiteY2" fmla="*/ 2014654 h 2854713"/>
              <a:gd name="connsiteX3" fmla="*/ 522158 w 890171"/>
              <a:gd name="connsiteY3" fmla="*/ 2854713 h 285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171" h="2854713">
                <a:moveTo>
                  <a:pt x="388343" y="0"/>
                </a:moveTo>
                <a:cubicBezTo>
                  <a:pt x="162221" y="460298"/>
                  <a:pt x="-63901" y="920596"/>
                  <a:pt x="16636" y="1256371"/>
                </a:cubicBezTo>
                <a:cubicBezTo>
                  <a:pt x="97173" y="1592146"/>
                  <a:pt x="787309" y="1748264"/>
                  <a:pt x="871563" y="2014654"/>
                </a:cubicBezTo>
                <a:cubicBezTo>
                  <a:pt x="955817" y="2281044"/>
                  <a:pt x="738987" y="2567878"/>
                  <a:pt x="522158" y="28547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70150" y="2128926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70250" y="2114639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1" idx="6"/>
            <a:endCxn id="12" idx="2"/>
          </p:cNvCxnSpPr>
          <p:nvPr/>
        </p:nvCxnSpPr>
        <p:spPr>
          <a:xfrm flipV="1">
            <a:off x="6246350" y="2267039"/>
            <a:ext cx="723900" cy="1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486063" y="1824126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41650" y="1824126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5854238" y="977989"/>
            <a:ext cx="18113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>
                <a:latin typeface="Calibri" pitchFamily="34" charset="0"/>
              </a:rPr>
              <a:t>Magnetic sensors</a:t>
            </a:r>
          </a:p>
          <a:p>
            <a:r>
              <a:rPr lang="en-US">
                <a:latin typeface="Calibri" pitchFamily="34" charset="0"/>
              </a:rPr>
              <a:t>S1              S2</a:t>
            </a:r>
          </a:p>
          <a:p>
            <a:endParaRPr lang="en-US">
              <a:latin typeface="Calibri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7122650" y="3043326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55850" y="1527264"/>
            <a:ext cx="430213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825788" y="1527264"/>
            <a:ext cx="220662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63875" y="833526"/>
            <a:ext cx="3270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6927388" y="495389"/>
            <a:ext cx="995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>
                <a:latin typeface="Calibri" pitchFamily="34" charset="0"/>
              </a:rPr>
              <a:t>Terminal</a:t>
            </a:r>
          </a:p>
        </p:txBody>
      </p:sp>
      <p:sp>
        <p:nvSpPr>
          <p:cNvPr id="22" name="Oval 21"/>
          <p:cNvSpPr/>
          <p:nvPr/>
        </p:nvSpPr>
        <p:spPr>
          <a:xfrm>
            <a:off x="6297943" y="1955095"/>
            <a:ext cx="635000" cy="652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3" name="Picture 22" descr="C:\Users\khwong.PC91075\Google Drive\__2014_09\engg1100_14.09.25\pics\sphere_sid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085" y="4995951"/>
            <a:ext cx="1448978" cy="112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C:\Users\khwong.PC91075\AppData\Local\Microsoft\Windows\Temporary Internet Files\Content.IE5\0A7ZXNPT\MC90039116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850" y="4557801"/>
            <a:ext cx="935038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>
            <a:off x="4872370" y="4340314"/>
            <a:ext cx="388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6703550" y="5111441"/>
            <a:ext cx="495300" cy="419100"/>
          </a:xfrm>
          <a:custGeom>
            <a:avLst/>
            <a:gdLst>
              <a:gd name="connsiteX0" fmla="*/ 0 w 495300"/>
              <a:gd name="connsiteY0" fmla="*/ 419100 h 419100"/>
              <a:gd name="connsiteX1" fmla="*/ 352425 w 495300"/>
              <a:gd name="connsiteY1" fmla="*/ 238125 h 419100"/>
              <a:gd name="connsiteX2" fmla="*/ 495300 w 495300"/>
              <a:gd name="connsiteY2" fmla="*/ 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300" h="419100">
                <a:moveTo>
                  <a:pt x="0" y="419100"/>
                </a:moveTo>
                <a:cubicBezTo>
                  <a:pt x="134937" y="363537"/>
                  <a:pt x="269875" y="307975"/>
                  <a:pt x="352425" y="238125"/>
                </a:cubicBezTo>
                <a:cubicBezTo>
                  <a:pt x="434975" y="168275"/>
                  <a:pt x="465137" y="84137"/>
                  <a:pt x="495300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TextBox 20"/>
          <p:cNvSpPr txBox="1"/>
          <p:nvPr/>
        </p:nvSpPr>
        <p:spPr>
          <a:xfrm>
            <a:off x="5253370" y="3195726"/>
            <a:ext cx="2172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Magnetic</a:t>
            </a:r>
          </a:p>
          <a:p>
            <a:r>
              <a:rPr lang="en-US" dirty="0" smtClean="0"/>
              <a:t>strip following robot</a:t>
            </a:r>
          </a:p>
          <a:p>
            <a:r>
              <a:rPr lang="en-US" dirty="0"/>
              <a:t>(2013-4)</a:t>
            </a:r>
          </a:p>
        </p:txBody>
      </p:sp>
      <p:sp>
        <p:nvSpPr>
          <p:cNvPr id="28" name="TextBox 25"/>
          <p:cNvSpPr txBox="1"/>
          <p:nvPr/>
        </p:nvSpPr>
        <p:spPr>
          <a:xfrm>
            <a:off x="6625761" y="5530541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Light following robot</a:t>
            </a:r>
          </a:p>
          <a:p>
            <a:r>
              <a:rPr lang="en-US" dirty="0"/>
              <a:t>(</a:t>
            </a:r>
            <a:r>
              <a:rPr lang="en-US" dirty="0" smtClean="0"/>
              <a:t>2014-5)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7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solve it step by 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4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40</a:t>
            </a:fld>
            <a:endParaRPr lang="en-GB"/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extLst/>
          </p:nvPr>
        </p:nvGraphicFramePr>
        <p:xfrm>
          <a:off x="152401" y="2444750"/>
          <a:ext cx="8586787" cy="3700599"/>
        </p:xfrm>
        <a:graphic>
          <a:graphicData uri="http://schemas.openxmlformats.org/drawingml/2006/table">
            <a:tbl>
              <a:tblPr/>
              <a:tblGrid>
                <a:gridCol w="1218704"/>
                <a:gridCol w="1056210"/>
                <a:gridCol w="1137457"/>
                <a:gridCol w="1462445"/>
                <a:gridCol w="1787433"/>
                <a:gridCol w="1924538"/>
              </a:tblGrid>
              <a:tr h="703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NOT(Y)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Z AND (NOT(Y)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W=X OR (Z AND (NOT(Y)))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219200"/>
            <a:ext cx="45783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val 11"/>
          <p:cNvSpPr/>
          <p:nvPr/>
        </p:nvSpPr>
        <p:spPr>
          <a:xfrm>
            <a:off x="4841875" y="3109545"/>
            <a:ext cx="1295400" cy="307181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-11838" y="3121451"/>
            <a:ext cx="976312" cy="3048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584950" y="3109545"/>
            <a:ext cx="1193800" cy="31829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964474" y="5933615"/>
            <a:ext cx="679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input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5771424" y="5871703"/>
            <a:ext cx="679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input</a:t>
            </a:r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7758974" y="5865353"/>
            <a:ext cx="825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output</a:t>
            </a:r>
          </a:p>
        </p:txBody>
      </p:sp>
      <p:sp>
        <p:nvSpPr>
          <p:cNvPr id="18" name="Oval 17"/>
          <p:cNvSpPr/>
          <p:nvPr/>
        </p:nvSpPr>
        <p:spPr>
          <a:xfrm>
            <a:off x="5867400" y="1325563"/>
            <a:ext cx="1524000" cy="99060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905000" y="1371601"/>
            <a:ext cx="4511675" cy="2246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9"/>
          <p:cNvSpPr txBox="1">
            <a:spLocks noChangeArrowheads="1"/>
          </p:cNvSpPr>
          <p:nvPr/>
        </p:nvSpPr>
        <p:spPr bwMode="auto">
          <a:xfrm>
            <a:off x="7696200" y="1325563"/>
            <a:ext cx="144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W=X OR (Z AND (NOT(Y)))</a:t>
            </a:r>
          </a:p>
          <a:p>
            <a:endParaRPr lang="en-US">
              <a:latin typeface="Calibri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7010400" y="2057400"/>
            <a:ext cx="609600" cy="468313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75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truth table to find the output of </a:t>
            </a:r>
          </a:p>
          <a:p>
            <a:r>
              <a:rPr lang="en-US" dirty="0"/>
              <a:t>NOT( X AND Y ) OR </a:t>
            </a:r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41</a:t>
            </a:fld>
            <a:endParaRPr lang="en-GB"/>
          </a:p>
        </p:txBody>
      </p:sp>
      <p:pic>
        <p:nvPicPr>
          <p:cNvPr id="7" name="Picture 22" descr="pic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429000"/>
            <a:ext cx="67818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40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Exercise1.1: NOT( X AND Y ) OR </a:t>
            </a:r>
            <a:r>
              <a:rPr lang="en-US" sz="2800" dirty="0" smtClean="0"/>
              <a:t>Z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Fill the blanks in X,Y, Z columns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42</a:t>
            </a:fld>
            <a:endParaRPr lang="en-GB"/>
          </a:p>
        </p:txBody>
      </p:sp>
      <p:pic>
        <p:nvPicPr>
          <p:cNvPr id="7" name="Picture 81" descr="pic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34483" y="941387"/>
            <a:ext cx="2976563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/>
          </p:nvPr>
        </p:nvGraphicFramePr>
        <p:xfrm>
          <a:off x="309154" y="1889761"/>
          <a:ext cx="8587284" cy="4224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219"/>
                <a:gridCol w="649973"/>
                <a:gridCol w="893713"/>
                <a:gridCol w="1543686"/>
                <a:gridCol w="1868673"/>
                <a:gridCol w="2900020"/>
              </a:tblGrid>
              <a:tr h="1220357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AND 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(X AND 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W=(NOT (Z AND Y)) OR Z</a:t>
                      </a:r>
                      <a:endParaRPr lang="en-US" dirty="0"/>
                    </a:p>
                  </a:txBody>
                  <a:tcPr/>
                </a:tc>
              </a:tr>
              <a:tr h="375494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54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54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54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54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54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54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54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232954" y="1707195"/>
            <a:ext cx="22860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1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87" y="228148"/>
            <a:ext cx="7886700" cy="899522"/>
          </a:xfrm>
        </p:spPr>
        <p:txBody>
          <a:bodyPr>
            <a:normAutofit/>
          </a:bodyPr>
          <a:lstStyle/>
          <a:p>
            <a:r>
              <a:rPr lang="en-US" dirty="0"/>
              <a:t>Exercise1.1: NOT( X AND Y ) OR </a:t>
            </a:r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087" y="1127670"/>
            <a:ext cx="7886700" cy="4351338"/>
          </a:xfrm>
        </p:spPr>
        <p:txBody>
          <a:bodyPr/>
          <a:lstStyle/>
          <a:p>
            <a:r>
              <a:rPr lang="en-US" dirty="0"/>
              <a:t>Fill the blanks</a:t>
            </a:r>
          </a:p>
          <a:p>
            <a:r>
              <a:rPr lang="en-US" sz="2000" dirty="0"/>
              <a:t>The answer is in the appendix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43</a:t>
            </a:fld>
            <a:endParaRPr lang="en-GB"/>
          </a:p>
        </p:txBody>
      </p:sp>
      <p:pic>
        <p:nvPicPr>
          <p:cNvPr id="7" name="Picture 80" descr="pic001"/>
          <p:cNvPicPr>
            <a:picLocks noChangeAspect="1" noChangeArrowheads="1"/>
          </p:cNvPicPr>
          <p:nvPr/>
        </p:nvPicPr>
        <p:blipFill rotWithShape="1">
          <a:blip r:embed="rId2"/>
          <a:srcRect t="12237" b="12237"/>
          <a:stretch/>
        </p:blipFill>
        <p:spPr bwMode="auto">
          <a:xfrm>
            <a:off x="4643437" y="1329236"/>
            <a:ext cx="4424363" cy="992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Content Placeholder 3"/>
          <p:cNvGraphicFramePr>
            <a:graphicFrameLocks noGrp="1"/>
          </p:cNvGraphicFramePr>
          <p:nvPr>
            <p:extLst/>
          </p:nvPr>
        </p:nvGraphicFramePr>
        <p:xfrm>
          <a:off x="165463" y="2521130"/>
          <a:ext cx="8739189" cy="3499935"/>
        </p:xfrm>
        <a:graphic>
          <a:graphicData uri="http://schemas.openxmlformats.org/drawingml/2006/table">
            <a:tbl>
              <a:tblPr/>
              <a:tblGrid>
                <a:gridCol w="744201"/>
                <a:gridCol w="661512"/>
                <a:gridCol w="909578"/>
                <a:gridCol w="1571090"/>
                <a:gridCol w="1901846"/>
                <a:gridCol w="2950962"/>
              </a:tblGrid>
              <a:tr h="565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X AND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NOT (X AND 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W=(NOT (Z AND Y)) OR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6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6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6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6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6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6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6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6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04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Learned </a:t>
            </a:r>
          </a:p>
          <a:p>
            <a:pPr lvl="1"/>
            <a:r>
              <a:rPr lang="en-US" dirty="0"/>
              <a:t>Digital logic</a:t>
            </a:r>
          </a:p>
          <a:p>
            <a:pPr lvl="1"/>
            <a:r>
              <a:rPr lang="en-US" dirty="0"/>
              <a:t>The use of the truth table</a:t>
            </a:r>
          </a:p>
          <a:p>
            <a:pPr lvl="1"/>
            <a:r>
              <a:rPr lang="en-US" dirty="0"/>
              <a:t>Our robot system design</a:t>
            </a:r>
          </a:p>
          <a:p>
            <a:pPr lvl="1"/>
            <a:r>
              <a:rPr lang="en-US" dirty="0"/>
              <a:t>To implement logic functions using </a:t>
            </a:r>
            <a:r>
              <a:rPr lang="en-US" dirty="0" smtClean="0"/>
              <a:t>if-then-else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4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45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88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Appendix 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23875" y="1560876"/>
            <a:ext cx="7886700" cy="4351338"/>
          </a:xfrm>
        </p:spPr>
        <p:txBody>
          <a:bodyPr/>
          <a:lstStyle/>
          <a:p>
            <a:r>
              <a:rPr lang="en-US" dirty="0" smtClean="0"/>
              <a:t>ANSWER1.1</a:t>
            </a:r>
            <a:r>
              <a:rPr lang="en-US" dirty="0"/>
              <a:t>: W=(NOT( X AND Y )) OR </a:t>
            </a:r>
            <a:r>
              <a:rPr lang="en-US" dirty="0" smtClean="0"/>
              <a:t>Z</a:t>
            </a:r>
          </a:p>
          <a:p>
            <a:r>
              <a:rPr lang="en-US" dirty="0" smtClean="0"/>
              <a:t>Fill </a:t>
            </a:r>
            <a:r>
              <a:rPr lang="en-US" dirty="0"/>
              <a:t>the blanks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Stem0 V.0.a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46</a:t>
            </a:fld>
            <a:endParaRPr lang="en-GB"/>
          </a:p>
        </p:txBody>
      </p:sp>
      <p:pic>
        <p:nvPicPr>
          <p:cNvPr id="9" name="Picture 80" descr="pic001"/>
          <p:cNvPicPr>
            <a:picLocks noChangeAspect="1" noChangeArrowheads="1"/>
          </p:cNvPicPr>
          <p:nvPr/>
        </p:nvPicPr>
        <p:blipFill rotWithShape="1">
          <a:blip r:embed="rId2"/>
          <a:srcRect t="15782" b="10203"/>
          <a:stretch/>
        </p:blipFill>
        <p:spPr bwMode="auto">
          <a:xfrm>
            <a:off x="4759779" y="282622"/>
            <a:ext cx="4038600" cy="88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884527"/>
              </p:ext>
            </p:extLst>
          </p:nvPr>
        </p:nvGraphicFramePr>
        <p:xfrm>
          <a:off x="620485" y="2657473"/>
          <a:ext cx="8037740" cy="3446691"/>
        </p:xfrm>
        <a:graphic>
          <a:graphicData uri="http://schemas.openxmlformats.org/drawingml/2006/table">
            <a:tbl>
              <a:tblPr/>
              <a:tblGrid>
                <a:gridCol w="684467"/>
                <a:gridCol w="608416"/>
                <a:gridCol w="836571"/>
                <a:gridCol w="1444987"/>
                <a:gridCol w="1749195"/>
                <a:gridCol w="2714104"/>
              </a:tblGrid>
              <a:tr h="488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 AND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NOT (X AND 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W=(NOT (X AND Y)) OR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0F035-B04F-42A2-98C3-42261638659B}" type="slidenum">
              <a:rPr lang="en-US"/>
              <a:pPr/>
              <a:t>5</a:t>
            </a:fld>
            <a:endParaRPr lang="en-US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sz="4100"/>
              <a:t>Numbers and Arithmetic Operations</a:t>
            </a:r>
            <a:br>
              <a:rPr lang="en-US" sz="4100"/>
            </a:br>
            <a:endParaRPr lang="en-US" sz="4100"/>
          </a:p>
        </p:txBody>
      </p:sp>
    </p:spTree>
    <p:extLst>
      <p:ext uri="{BB962C8B-B14F-4D97-AF65-F5344CB8AC3E}">
        <p14:creationId xmlns:p14="http://schemas.microsoft.com/office/powerpoint/2010/main" val="3493192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22E0-89FE-453B-B481-9A2925188959}" type="slidenum">
              <a:rPr lang="en-US"/>
              <a:pPr/>
              <a:t>6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Counting to 1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Binary numbers (0, 1) are used in computers as they are easily represented as off/on electrical signals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Different number systems are used in computers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Numbers represented as binary vectors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B=b</a:t>
            </a:r>
            <a:r>
              <a:rPr lang="en-US" altLang="zh-TW" sz="2400" baseline="-25000">
                <a:ea typeface="新細明體" pitchFamily="18" charset="-120"/>
              </a:rPr>
              <a:t>n-1</a:t>
            </a:r>
            <a:r>
              <a:rPr lang="en-US" altLang="zh-TW" sz="2400">
                <a:ea typeface="新細明體" pitchFamily="18" charset="-120"/>
              </a:rPr>
              <a:t>…b</a:t>
            </a:r>
            <a:r>
              <a:rPr lang="en-US" altLang="zh-TW" sz="2400" baseline="-25000">
                <a:ea typeface="新細明體" pitchFamily="18" charset="-120"/>
              </a:rPr>
              <a:t>1</a:t>
            </a:r>
            <a:r>
              <a:rPr lang="en-US" altLang="zh-TW" sz="2400">
                <a:ea typeface="新細明體" pitchFamily="18" charset="-120"/>
              </a:rPr>
              <a:t>b</a:t>
            </a:r>
            <a:r>
              <a:rPr lang="en-US" altLang="zh-TW" sz="2400" baseline="-25000">
                <a:ea typeface="新細明體" pitchFamily="18" charset="-120"/>
              </a:rPr>
              <a:t>0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Unsigned numbers are in range 0 to 2</a:t>
            </a:r>
            <a:r>
              <a:rPr lang="en-US" altLang="zh-TW" sz="2400" baseline="30000">
                <a:ea typeface="新細明體" pitchFamily="18" charset="-120"/>
              </a:rPr>
              <a:t>n</a:t>
            </a:r>
            <a:r>
              <a:rPr lang="en-US" altLang="zh-TW" sz="2400">
                <a:ea typeface="新細明體" pitchFamily="18" charset="-120"/>
              </a:rPr>
              <a:t>-1 and are represented by V(B)=b</a:t>
            </a:r>
            <a:r>
              <a:rPr lang="en-US" altLang="zh-TW" sz="2400" baseline="-25000">
                <a:ea typeface="新細明體" pitchFamily="18" charset="-120"/>
              </a:rPr>
              <a:t>n-1</a:t>
            </a:r>
            <a:r>
              <a:rPr lang="en-US" altLang="zh-TW" sz="2400">
                <a:ea typeface="新細明體" pitchFamily="18" charset="-120"/>
                <a:sym typeface="Symbol" panose="05050102010706020507" pitchFamily="18" charset="2"/>
              </a:rPr>
              <a:t></a:t>
            </a:r>
            <a:r>
              <a:rPr lang="en-US" altLang="zh-TW" sz="2400">
                <a:ea typeface="新細明體" pitchFamily="18" charset="-120"/>
              </a:rPr>
              <a:t>2</a:t>
            </a:r>
            <a:r>
              <a:rPr lang="en-US" altLang="zh-TW" sz="2400" baseline="30000">
                <a:ea typeface="新細明體" pitchFamily="18" charset="-120"/>
              </a:rPr>
              <a:t>n-1</a:t>
            </a:r>
            <a:r>
              <a:rPr lang="en-US" altLang="zh-TW" sz="2400">
                <a:ea typeface="新細明體" pitchFamily="18" charset="-120"/>
                <a:sym typeface="Symbol" panose="05050102010706020507" pitchFamily="18" charset="2"/>
              </a:rPr>
              <a:t> +</a:t>
            </a:r>
            <a:r>
              <a:rPr lang="en-US" altLang="zh-TW" sz="2400">
                <a:ea typeface="新細明體" pitchFamily="18" charset="-120"/>
              </a:rPr>
              <a:t>…+b</a:t>
            </a:r>
            <a:r>
              <a:rPr lang="en-US" altLang="zh-TW" sz="2400" baseline="-25000">
                <a:ea typeface="新細明體" pitchFamily="18" charset="-120"/>
              </a:rPr>
              <a:t>1 </a:t>
            </a:r>
            <a:r>
              <a:rPr lang="en-US" altLang="zh-TW" sz="2400">
                <a:ea typeface="新細明體" pitchFamily="18" charset="-120"/>
                <a:sym typeface="Symbol" panose="05050102010706020507" pitchFamily="18" charset="2"/>
              </a:rPr>
              <a:t></a:t>
            </a:r>
            <a:r>
              <a:rPr lang="en-US" altLang="zh-TW" sz="2400">
                <a:ea typeface="新細明體" pitchFamily="18" charset="-120"/>
              </a:rPr>
              <a:t>2</a:t>
            </a:r>
            <a:r>
              <a:rPr lang="en-US" altLang="zh-TW" sz="2400" baseline="30000">
                <a:ea typeface="新細明體" pitchFamily="18" charset="-120"/>
              </a:rPr>
              <a:t>1</a:t>
            </a:r>
            <a:r>
              <a:rPr lang="en-US" altLang="zh-TW" sz="2400">
                <a:ea typeface="新細明體" pitchFamily="18" charset="-120"/>
                <a:sym typeface="Symbol" panose="05050102010706020507" pitchFamily="18" charset="2"/>
              </a:rPr>
              <a:t> +</a:t>
            </a:r>
            <a:r>
              <a:rPr lang="en-US" altLang="zh-TW" sz="2400">
                <a:ea typeface="新細明體" pitchFamily="18" charset="-120"/>
              </a:rPr>
              <a:t>b</a:t>
            </a:r>
            <a:r>
              <a:rPr lang="en-US" altLang="zh-TW" sz="2400" baseline="-25000">
                <a:ea typeface="新細明體" pitchFamily="18" charset="-120"/>
              </a:rPr>
              <a:t>0 </a:t>
            </a:r>
            <a:r>
              <a:rPr lang="en-US" altLang="zh-TW" sz="2400">
                <a:ea typeface="新細明體" pitchFamily="18" charset="-120"/>
                <a:sym typeface="Symbol" panose="05050102010706020507" pitchFamily="18" charset="2"/>
              </a:rPr>
              <a:t></a:t>
            </a:r>
            <a:r>
              <a:rPr lang="en-US" altLang="zh-TW" sz="2400">
                <a:ea typeface="新細明體" pitchFamily="18" charset="-120"/>
              </a:rPr>
              <a:t>2</a:t>
            </a:r>
            <a:r>
              <a:rPr lang="en-US" altLang="zh-TW" sz="2400" baseline="30000">
                <a:ea typeface="新細明體" pitchFamily="18" charset="-120"/>
              </a:rPr>
              <a:t>0</a:t>
            </a:r>
            <a:r>
              <a:rPr lang="en-US" altLang="zh-TW" sz="2400">
                <a:ea typeface="新細明體" pitchFamily="18" charset="-120"/>
                <a:sym typeface="Symbol" panose="05050102010706020507" pitchFamily="18" charset="2"/>
              </a:rPr>
              <a:t> </a:t>
            </a:r>
            <a:endParaRPr lang="en-US" altLang="zh-TW" sz="2400" baseline="-2500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MSB=Most significant bit (leftmost digit in a binary vector)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LSB=Least significant bit (rightmost digit in a binary vector)</a:t>
            </a:r>
          </a:p>
          <a:p>
            <a:pPr>
              <a:lnSpc>
                <a:spcPct val="90000"/>
              </a:lnSpc>
            </a:pPr>
            <a:endParaRPr lang="en-US" altLang="zh-TW" sz="2400">
              <a:ea typeface="新細明體" pitchFamily="18" charset="-12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40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014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EBAEF-8D2F-4BCC-8158-619C9D778D6F}" type="slidenum">
              <a:rPr lang="en-US"/>
              <a:pPr/>
              <a:t>7</a:t>
            </a:fld>
            <a:endParaRPr lang="en-US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Negative Numbers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800">
                <a:ea typeface="新細明體" pitchFamily="18" charset="-120"/>
              </a:rPr>
              <a:t>Sign-and-magnitude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新細明體" pitchFamily="18" charset="-120"/>
              </a:rPr>
              <a:t>Most significant bit determines sign, remaining unsigned bits represent magnitude</a:t>
            </a:r>
          </a:p>
          <a:p>
            <a:pPr>
              <a:lnSpc>
                <a:spcPct val="80000"/>
              </a:lnSpc>
            </a:pPr>
            <a:r>
              <a:rPr lang="en-US" altLang="zh-TW" sz="2800">
                <a:ea typeface="新細明體" pitchFamily="18" charset="-120"/>
              </a:rPr>
              <a:t>1’s complement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新細明體" pitchFamily="18" charset="-120"/>
              </a:rPr>
              <a:t>Most significant bit determines sign. To change sign from unsigned to negative, invert all the bits</a:t>
            </a:r>
          </a:p>
          <a:p>
            <a:pPr>
              <a:lnSpc>
                <a:spcPct val="80000"/>
              </a:lnSpc>
            </a:pPr>
            <a:r>
              <a:rPr lang="en-US" altLang="zh-TW" sz="2800">
                <a:ea typeface="新細明體" pitchFamily="18" charset="-120"/>
              </a:rPr>
              <a:t>2’s complement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新細明體" pitchFamily="18" charset="-120"/>
              </a:rPr>
              <a:t>Most significant bit determines sign. To change sign from unsigned to negative, invert all the bits and add 1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新細明體" pitchFamily="18" charset="-120"/>
              </a:rPr>
              <a:t>This is equivalent to subtracting the positive number from 2</a:t>
            </a:r>
            <a:r>
              <a:rPr lang="en-US" altLang="zh-TW" sz="2400" baseline="30000">
                <a:ea typeface="新細明體" pitchFamily="18" charset="-120"/>
              </a:rPr>
              <a:t>n</a:t>
            </a:r>
            <a:endParaRPr lang="en-US" altLang="zh-TW" sz="2400"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800"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16813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1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858B-BD62-4948-B193-E85A3BAA7780}" type="slidenum">
              <a:rPr lang="en-US"/>
              <a:pPr/>
              <a:t>8</a:t>
            </a:fld>
            <a:endParaRPr lang="en-US"/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Number Systems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582660" name="Group 4"/>
          <p:cNvGrpSpPr>
            <a:grpSpLocks/>
          </p:cNvGrpSpPr>
          <p:nvPr/>
        </p:nvGrpSpPr>
        <p:grpSpPr bwMode="auto">
          <a:xfrm>
            <a:off x="1757363" y="1620838"/>
            <a:ext cx="5578475" cy="4932362"/>
            <a:chOff x="1107" y="441"/>
            <a:chExt cx="3514" cy="3107"/>
          </a:xfrm>
        </p:grpSpPr>
        <p:sp>
          <p:nvSpPr>
            <p:cNvPr id="582661" name="Rectangle 5"/>
            <p:cNvSpPr>
              <a:spLocks noChangeArrowheads="1"/>
            </p:cNvSpPr>
            <p:nvPr/>
          </p:nvSpPr>
          <p:spPr bwMode="auto">
            <a:xfrm>
              <a:off x="1234" y="120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62" name="Rectangle 6"/>
            <p:cNvSpPr>
              <a:spLocks noChangeArrowheads="1"/>
            </p:cNvSpPr>
            <p:nvPr/>
          </p:nvSpPr>
          <p:spPr bwMode="auto">
            <a:xfrm>
              <a:off x="1234" y="134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63" name="Rectangle 7"/>
            <p:cNvSpPr>
              <a:spLocks noChangeArrowheads="1"/>
            </p:cNvSpPr>
            <p:nvPr/>
          </p:nvSpPr>
          <p:spPr bwMode="auto">
            <a:xfrm>
              <a:off x="1234" y="148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64" name="Rectangle 8"/>
            <p:cNvSpPr>
              <a:spLocks noChangeArrowheads="1"/>
            </p:cNvSpPr>
            <p:nvPr/>
          </p:nvSpPr>
          <p:spPr bwMode="auto">
            <a:xfrm>
              <a:off x="1234" y="162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65" name="Rectangle 9"/>
            <p:cNvSpPr>
              <a:spLocks noChangeArrowheads="1"/>
            </p:cNvSpPr>
            <p:nvPr/>
          </p:nvSpPr>
          <p:spPr bwMode="auto">
            <a:xfrm>
              <a:off x="1234" y="176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66" name="Rectangle 10"/>
            <p:cNvSpPr>
              <a:spLocks noChangeArrowheads="1"/>
            </p:cNvSpPr>
            <p:nvPr/>
          </p:nvSpPr>
          <p:spPr bwMode="auto">
            <a:xfrm>
              <a:off x="1234" y="190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67" name="Rectangle 11"/>
            <p:cNvSpPr>
              <a:spLocks noChangeArrowheads="1"/>
            </p:cNvSpPr>
            <p:nvPr/>
          </p:nvSpPr>
          <p:spPr bwMode="auto">
            <a:xfrm>
              <a:off x="1234" y="204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68" name="Rectangle 12"/>
            <p:cNvSpPr>
              <a:spLocks noChangeArrowheads="1"/>
            </p:cNvSpPr>
            <p:nvPr/>
          </p:nvSpPr>
          <p:spPr bwMode="auto">
            <a:xfrm>
              <a:off x="1234" y="218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69" name="Rectangle 13"/>
            <p:cNvSpPr>
              <a:spLocks noChangeArrowheads="1"/>
            </p:cNvSpPr>
            <p:nvPr/>
          </p:nvSpPr>
          <p:spPr bwMode="auto">
            <a:xfrm>
              <a:off x="1234" y="232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70" name="Rectangle 14"/>
            <p:cNvSpPr>
              <a:spLocks noChangeArrowheads="1"/>
            </p:cNvSpPr>
            <p:nvPr/>
          </p:nvSpPr>
          <p:spPr bwMode="auto">
            <a:xfrm>
              <a:off x="1234" y="246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71" name="Rectangle 15"/>
            <p:cNvSpPr>
              <a:spLocks noChangeArrowheads="1"/>
            </p:cNvSpPr>
            <p:nvPr/>
          </p:nvSpPr>
          <p:spPr bwMode="auto">
            <a:xfrm>
              <a:off x="1234" y="260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72" name="Rectangle 16"/>
            <p:cNvSpPr>
              <a:spLocks noChangeArrowheads="1"/>
            </p:cNvSpPr>
            <p:nvPr/>
          </p:nvSpPr>
          <p:spPr bwMode="auto">
            <a:xfrm>
              <a:off x="1234" y="274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73" name="Rectangle 17"/>
            <p:cNvSpPr>
              <a:spLocks noChangeArrowheads="1"/>
            </p:cNvSpPr>
            <p:nvPr/>
          </p:nvSpPr>
          <p:spPr bwMode="auto">
            <a:xfrm>
              <a:off x="1234" y="288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74" name="Rectangle 18"/>
            <p:cNvSpPr>
              <a:spLocks noChangeArrowheads="1"/>
            </p:cNvSpPr>
            <p:nvPr/>
          </p:nvSpPr>
          <p:spPr bwMode="auto">
            <a:xfrm>
              <a:off x="1234" y="302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75" name="Rectangle 19"/>
            <p:cNvSpPr>
              <a:spLocks noChangeArrowheads="1"/>
            </p:cNvSpPr>
            <p:nvPr/>
          </p:nvSpPr>
          <p:spPr bwMode="auto">
            <a:xfrm>
              <a:off x="1234" y="316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76" name="Rectangle 20"/>
            <p:cNvSpPr>
              <a:spLocks noChangeArrowheads="1"/>
            </p:cNvSpPr>
            <p:nvPr/>
          </p:nvSpPr>
          <p:spPr bwMode="auto">
            <a:xfrm>
              <a:off x="1234" y="330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77" name="Rectangle 21"/>
            <p:cNvSpPr>
              <a:spLocks noChangeArrowheads="1"/>
            </p:cNvSpPr>
            <p:nvPr/>
          </p:nvSpPr>
          <p:spPr bwMode="auto">
            <a:xfrm>
              <a:off x="1349" y="176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78" name="Rectangle 22"/>
            <p:cNvSpPr>
              <a:spLocks noChangeArrowheads="1"/>
            </p:cNvSpPr>
            <p:nvPr/>
          </p:nvSpPr>
          <p:spPr bwMode="auto">
            <a:xfrm>
              <a:off x="1349" y="190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79" name="Rectangle 23"/>
            <p:cNvSpPr>
              <a:spLocks noChangeArrowheads="1"/>
            </p:cNvSpPr>
            <p:nvPr/>
          </p:nvSpPr>
          <p:spPr bwMode="auto">
            <a:xfrm>
              <a:off x="1349" y="204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80" name="Rectangle 24"/>
            <p:cNvSpPr>
              <a:spLocks noChangeArrowheads="1"/>
            </p:cNvSpPr>
            <p:nvPr/>
          </p:nvSpPr>
          <p:spPr bwMode="auto">
            <a:xfrm>
              <a:off x="1349" y="218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81" name="Rectangle 25"/>
            <p:cNvSpPr>
              <a:spLocks noChangeArrowheads="1"/>
            </p:cNvSpPr>
            <p:nvPr/>
          </p:nvSpPr>
          <p:spPr bwMode="auto">
            <a:xfrm>
              <a:off x="1349" y="232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82" name="Rectangle 26"/>
            <p:cNvSpPr>
              <a:spLocks noChangeArrowheads="1"/>
            </p:cNvSpPr>
            <p:nvPr/>
          </p:nvSpPr>
          <p:spPr bwMode="auto">
            <a:xfrm>
              <a:off x="1349" y="246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83" name="Rectangle 27"/>
            <p:cNvSpPr>
              <a:spLocks noChangeArrowheads="1"/>
            </p:cNvSpPr>
            <p:nvPr/>
          </p:nvSpPr>
          <p:spPr bwMode="auto">
            <a:xfrm>
              <a:off x="1349" y="260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84" name="Rectangle 28"/>
            <p:cNvSpPr>
              <a:spLocks noChangeArrowheads="1"/>
            </p:cNvSpPr>
            <p:nvPr/>
          </p:nvSpPr>
          <p:spPr bwMode="auto">
            <a:xfrm>
              <a:off x="1349" y="274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85" name="Rectangle 29"/>
            <p:cNvSpPr>
              <a:spLocks noChangeArrowheads="1"/>
            </p:cNvSpPr>
            <p:nvPr/>
          </p:nvSpPr>
          <p:spPr bwMode="auto">
            <a:xfrm>
              <a:off x="1349" y="120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86" name="Rectangle 30"/>
            <p:cNvSpPr>
              <a:spLocks noChangeArrowheads="1"/>
            </p:cNvSpPr>
            <p:nvPr/>
          </p:nvSpPr>
          <p:spPr bwMode="auto">
            <a:xfrm>
              <a:off x="1349" y="134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87" name="Rectangle 31"/>
            <p:cNvSpPr>
              <a:spLocks noChangeArrowheads="1"/>
            </p:cNvSpPr>
            <p:nvPr/>
          </p:nvSpPr>
          <p:spPr bwMode="auto">
            <a:xfrm>
              <a:off x="1349" y="148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88" name="Rectangle 32"/>
            <p:cNvSpPr>
              <a:spLocks noChangeArrowheads="1"/>
            </p:cNvSpPr>
            <p:nvPr/>
          </p:nvSpPr>
          <p:spPr bwMode="auto">
            <a:xfrm>
              <a:off x="1349" y="162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89" name="Rectangle 33"/>
            <p:cNvSpPr>
              <a:spLocks noChangeArrowheads="1"/>
            </p:cNvSpPr>
            <p:nvPr/>
          </p:nvSpPr>
          <p:spPr bwMode="auto">
            <a:xfrm>
              <a:off x="1349" y="288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90" name="Rectangle 34"/>
            <p:cNvSpPr>
              <a:spLocks noChangeArrowheads="1"/>
            </p:cNvSpPr>
            <p:nvPr/>
          </p:nvSpPr>
          <p:spPr bwMode="auto">
            <a:xfrm>
              <a:off x="1349" y="302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91" name="Rectangle 35"/>
            <p:cNvSpPr>
              <a:spLocks noChangeArrowheads="1"/>
            </p:cNvSpPr>
            <p:nvPr/>
          </p:nvSpPr>
          <p:spPr bwMode="auto">
            <a:xfrm>
              <a:off x="1349" y="316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92" name="Rectangle 36"/>
            <p:cNvSpPr>
              <a:spLocks noChangeArrowheads="1"/>
            </p:cNvSpPr>
            <p:nvPr/>
          </p:nvSpPr>
          <p:spPr bwMode="auto">
            <a:xfrm>
              <a:off x="1349" y="330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93" name="Rectangle 37"/>
            <p:cNvSpPr>
              <a:spLocks noChangeArrowheads="1"/>
            </p:cNvSpPr>
            <p:nvPr/>
          </p:nvSpPr>
          <p:spPr bwMode="auto">
            <a:xfrm>
              <a:off x="1463" y="120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94" name="Rectangle 38"/>
            <p:cNvSpPr>
              <a:spLocks noChangeArrowheads="1"/>
            </p:cNvSpPr>
            <p:nvPr/>
          </p:nvSpPr>
          <p:spPr bwMode="auto">
            <a:xfrm>
              <a:off x="1463" y="134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95" name="Rectangle 39"/>
            <p:cNvSpPr>
              <a:spLocks noChangeArrowheads="1"/>
            </p:cNvSpPr>
            <p:nvPr/>
          </p:nvSpPr>
          <p:spPr bwMode="auto">
            <a:xfrm>
              <a:off x="1463" y="148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96" name="Rectangle 40"/>
            <p:cNvSpPr>
              <a:spLocks noChangeArrowheads="1"/>
            </p:cNvSpPr>
            <p:nvPr/>
          </p:nvSpPr>
          <p:spPr bwMode="auto">
            <a:xfrm>
              <a:off x="1463" y="162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97" name="Rectangle 41"/>
            <p:cNvSpPr>
              <a:spLocks noChangeArrowheads="1"/>
            </p:cNvSpPr>
            <p:nvPr/>
          </p:nvSpPr>
          <p:spPr bwMode="auto">
            <a:xfrm>
              <a:off x="1463" y="176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98" name="Rectangle 42"/>
            <p:cNvSpPr>
              <a:spLocks noChangeArrowheads="1"/>
            </p:cNvSpPr>
            <p:nvPr/>
          </p:nvSpPr>
          <p:spPr bwMode="auto">
            <a:xfrm>
              <a:off x="1463" y="190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699" name="Rectangle 43"/>
            <p:cNvSpPr>
              <a:spLocks noChangeArrowheads="1"/>
            </p:cNvSpPr>
            <p:nvPr/>
          </p:nvSpPr>
          <p:spPr bwMode="auto">
            <a:xfrm>
              <a:off x="1463" y="204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00" name="Rectangle 44"/>
            <p:cNvSpPr>
              <a:spLocks noChangeArrowheads="1"/>
            </p:cNvSpPr>
            <p:nvPr/>
          </p:nvSpPr>
          <p:spPr bwMode="auto">
            <a:xfrm>
              <a:off x="1463" y="218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01" name="Rectangle 45"/>
            <p:cNvSpPr>
              <a:spLocks noChangeArrowheads="1"/>
            </p:cNvSpPr>
            <p:nvPr/>
          </p:nvSpPr>
          <p:spPr bwMode="auto">
            <a:xfrm>
              <a:off x="1463" y="232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02" name="Rectangle 46"/>
            <p:cNvSpPr>
              <a:spLocks noChangeArrowheads="1"/>
            </p:cNvSpPr>
            <p:nvPr/>
          </p:nvSpPr>
          <p:spPr bwMode="auto">
            <a:xfrm>
              <a:off x="1463" y="246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03" name="Rectangle 47"/>
            <p:cNvSpPr>
              <a:spLocks noChangeArrowheads="1"/>
            </p:cNvSpPr>
            <p:nvPr/>
          </p:nvSpPr>
          <p:spPr bwMode="auto">
            <a:xfrm>
              <a:off x="1463" y="260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04" name="Rectangle 48"/>
            <p:cNvSpPr>
              <a:spLocks noChangeArrowheads="1"/>
            </p:cNvSpPr>
            <p:nvPr/>
          </p:nvSpPr>
          <p:spPr bwMode="auto">
            <a:xfrm>
              <a:off x="1463" y="274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05" name="Rectangle 49"/>
            <p:cNvSpPr>
              <a:spLocks noChangeArrowheads="1"/>
            </p:cNvSpPr>
            <p:nvPr/>
          </p:nvSpPr>
          <p:spPr bwMode="auto">
            <a:xfrm>
              <a:off x="1463" y="288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06" name="Rectangle 50"/>
            <p:cNvSpPr>
              <a:spLocks noChangeArrowheads="1"/>
            </p:cNvSpPr>
            <p:nvPr/>
          </p:nvSpPr>
          <p:spPr bwMode="auto">
            <a:xfrm>
              <a:off x="1463" y="302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07" name="Rectangle 51"/>
            <p:cNvSpPr>
              <a:spLocks noChangeArrowheads="1"/>
            </p:cNvSpPr>
            <p:nvPr/>
          </p:nvSpPr>
          <p:spPr bwMode="auto">
            <a:xfrm>
              <a:off x="1463" y="316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08" name="Rectangle 52"/>
            <p:cNvSpPr>
              <a:spLocks noChangeArrowheads="1"/>
            </p:cNvSpPr>
            <p:nvPr/>
          </p:nvSpPr>
          <p:spPr bwMode="auto">
            <a:xfrm>
              <a:off x="1463" y="330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09" name="Rectangle 53"/>
            <p:cNvSpPr>
              <a:spLocks noChangeArrowheads="1"/>
            </p:cNvSpPr>
            <p:nvPr/>
          </p:nvSpPr>
          <p:spPr bwMode="auto">
            <a:xfrm>
              <a:off x="1578" y="120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10" name="Rectangle 54"/>
            <p:cNvSpPr>
              <a:spLocks noChangeArrowheads="1"/>
            </p:cNvSpPr>
            <p:nvPr/>
          </p:nvSpPr>
          <p:spPr bwMode="auto">
            <a:xfrm>
              <a:off x="1578" y="134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11" name="Rectangle 55"/>
            <p:cNvSpPr>
              <a:spLocks noChangeArrowheads="1"/>
            </p:cNvSpPr>
            <p:nvPr/>
          </p:nvSpPr>
          <p:spPr bwMode="auto">
            <a:xfrm>
              <a:off x="1578" y="148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12" name="Rectangle 56"/>
            <p:cNvSpPr>
              <a:spLocks noChangeArrowheads="1"/>
            </p:cNvSpPr>
            <p:nvPr/>
          </p:nvSpPr>
          <p:spPr bwMode="auto">
            <a:xfrm>
              <a:off x="1578" y="162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13" name="Rectangle 57"/>
            <p:cNvSpPr>
              <a:spLocks noChangeArrowheads="1"/>
            </p:cNvSpPr>
            <p:nvPr/>
          </p:nvSpPr>
          <p:spPr bwMode="auto">
            <a:xfrm>
              <a:off x="1578" y="176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14" name="Rectangle 58"/>
            <p:cNvSpPr>
              <a:spLocks noChangeArrowheads="1"/>
            </p:cNvSpPr>
            <p:nvPr/>
          </p:nvSpPr>
          <p:spPr bwMode="auto">
            <a:xfrm>
              <a:off x="1578" y="1904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15" name="Rectangle 59"/>
            <p:cNvSpPr>
              <a:spLocks noChangeArrowheads="1"/>
            </p:cNvSpPr>
            <p:nvPr/>
          </p:nvSpPr>
          <p:spPr bwMode="auto">
            <a:xfrm>
              <a:off x="1578" y="204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16" name="Rectangle 60"/>
            <p:cNvSpPr>
              <a:spLocks noChangeArrowheads="1"/>
            </p:cNvSpPr>
            <p:nvPr/>
          </p:nvSpPr>
          <p:spPr bwMode="auto">
            <a:xfrm>
              <a:off x="1578" y="218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17" name="Rectangle 61"/>
            <p:cNvSpPr>
              <a:spLocks noChangeArrowheads="1"/>
            </p:cNvSpPr>
            <p:nvPr/>
          </p:nvSpPr>
          <p:spPr bwMode="auto">
            <a:xfrm>
              <a:off x="1578" y="232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18" name="Rectangle 62"/>
            <p:cNvSpPr>
              <a:spLocks noChangeArrowheads="1"/>
            </p:cNvSpPr>
            <p:nvPr/>
          </p:nvSpPr>
          <p:spPr bwMode="auto">
            <a:xfrm>
              <a:off x="1578" y="246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19" name="Rectangle 63"/>
            <p:cNvSpPr>
              <a:spLocks noChangeArrowheads="1"/>
            </p:cNvSpPr>
            <p:nvPr/>
          </p:nvSpPr>
          <p:spPr bwMode="auto">
            <a:xfrm>
              <a:off x="1578" y="260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20" name="Rectangle 64"/>
            <p:cNvSpPr>
              <a:spLocks noChangeArrowheads="1"/>
            </p:cNvSpPr>
            <p:nvPr/>
          </p:nvSpPr>
          <p:spPr bwMode="auto">
            <a:xfrm>
              <a:off x="1578" y="274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21" name="Rectangle 65"/>
            <p:cNvSpPr>
              <a:spLocks noChangeArrowheads="1"/>
            </p:cNvSpPr>
            <p:nvPr/>
          </p:nvSpPr>
          <p:spPr bwMode="auto">
            <a:xfrm>
              <a:off x="1578" y="288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22" name="Rectangle 66"/>
            <p:cNvSpPr>
              <a:spLocks noChangeArrowheads="1"/>
            </p:cNvSpPr>
            <p:nvPr/>
          </p:nvSpPr>
          <p:spPr bwMode="auto">
            <a:xfrm>
              <a:off x="1578" y="302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23" name="Rectangle 67"/>
            <p:cNvSpPr>
              <a:spLocks noChangeArrowheads="1"/>
            </p:cNvSpPr>
            <p:nvPr/>
          </p:nvSpPr>
          <p:spPr bwMode="auto">
            <a:xfrm>
              <a:off x="1578" y="316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24" name="Rectangle 68"/>
            <p:cNvSpPr>
              <a:spLocks noChangeArrowheads="1"/>
            </p:cNvSpPr>
            <p:nvPr/>
          </p:nvSpPr>
          <p:spPr bwMode="auto">
            <a:xfrm>
              <a:off x="1578" y="3305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25" name="Rectangle 69"/>
            <p:cNvSpPr>
              <a:spLocks noChangeArrowheads="1"/>
            </p:cNvSpPr>
            <p:nvPr/>
          </p:nvSpPr>
          <p:spPr bwMode="auto">
            <a:xfrm>
              <a:off x="2266" y="203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26" name="Rectangle 70"/>
            <p:cNvSpPr>
              <a:spLocks noChangeArrowheads="1"/>
            </p:cNvSpPr>
            <p:nvPr/>
          </p:nvSpPr>
          <p:spPr bwMode="auto">
            <a:xfrm>
              <a:off x="2164" y="203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27" name="Rectangle 71"/>
            <p:cNvSpPr>
              <a:spLocks noChangeArrowheads="1"/>
            </p:cNvSpPr>
            <p:nvPr/>
          </p:nvSpPr>
          <p:spPr bwMode="auto">
            <a:xfrm>
              <a:off x="2266" y="245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28" name="Rectangle 72"/>
            <p:cNvSpPr>
              <a:spLocks noChangeArrowheads="1"/>
            </p:cNvSpPr>
            <p:nvPr/>
          </p:nvSpPr>
          <p:spPr bwMode="auto">
            <a:xfrm>
              <a:off x="2176" y="245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29" name="Rectangle 73"/>
            <p:cNvSpPr>
              <a:spLocks noChangeArrowheads="1"/>
            </p:cNvSpPr>
            <p:nvPr/>
          </p:nvSpPr>
          <p:spPr bwMode="auto">
            <a:xfrm>
              <a:off x="2266" y="189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30" name="Rectangle 74"/>
            <p:cNvSpPr>
              <a:spLocks noChangeArrowheads="1"/>
            </p:cNvSpPr>
            <p:nvPr/>
          </p:nvSpPr>
          <p:spPr bwMode="auto">
            <a:xfrm>
              <a:off x="2164" y="189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31" name="Rectangle 75"/>
            <p:cNvSpPr>
              <a:spLocks noChangeArrowheads="1"/>
            </p:cNvSpPr>
            <p:nvPr/>
          </p:nvSpPr>
          <p:spPr bwMode="auto">
            <a:xfrm>
              <a:off x="2266" y="175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32" name="Rectangle 76"/>
            <p:cNvSpPr>
              <a:spLocks noChangeArrowheads="1"/>
            </p:cNvSpPr>
            <p:nvPr/>
          </p:nvSpPr>
          <p:spPr bwMode="auto">
            <a:xfrm>
              <a:off x="2164" y="175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33" name="Rectangle 77"/>
            <p:cNvSpPr>
              <a:spLocks noChangeArrowheads="1"/>
            </p:cNvSpPr>
            <p:nvPr/>
          </p:nvSpPr>
          <p:spPr bwMode="auto">
            <a:xfrm>
              <a:off x="2266" y="161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34" name="Rectangle 78"/>
            <p:cNvSpPr>
              <a:spLocks noChangeArrowheads="1"/>
            </p:cNvSpPr>
            <p:nvPr/>
          </p:nvSpPr>
          <p:spPr bwMode="auto">
            <a:xfrm>
              <a:off x="2164" y="161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35" name="Rectangle 79"/>
            <p:cNvSpPr>
              <a:spLocks noChangeArrowheads="1"/>
            </p:cNvSpPr>
            <p:nvPr/>
          </p:nvSpPr>
          <p:spPr bwMode="auto">
            <a:xfrm>
              <a:off x="2266" y="147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36" name="Rectangle 80"/>
            <p:cNvSpPr>
              <a:spLocks noChangeArrowheads="1"/>
            </p:cNvSpPr>
            <p:nvPr/>
          </p:nvSpPr>
          <p:spPr bwMode="auto">
            <a:xfrm>
              <a:off x="2164" y="147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37" name="Rectangle 81"/>
            <p:cNvSpPr>
              <a:spLocks noChangeArrowheads="1"/>
            </p:cNvSpPr>
            <p:nvPr/>
          </p:nvSpPr>
          <p:spPr bwMode="auto">
            <a:xfrm>
              <a:off x="2266" y="133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6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38" name="Rectangle 82"/>
            <p:cNvSpPr>
              <a:spLocks noChangeArrowheads="1"/>
            </p:cNvSpPr>
            <p:nvPr/>
          </p:nvSpPr>
          <p:spPr bwMode="auto">
            <a:xfrm>
              <a:off x="2164" y="133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39" name="Rectangle 83"/>
            <p:cNvSpPr>
              <a:spLocks noChangeArrowheads="1"/>
            </p:cNvSpPr>
            <p:nvPr/>
          </p:nvSpPr>
          <p:spPr bwMode="auto">
            <a:xfrm>
              <a:off x="2266" y="1191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40" name="Rectangle 84"/>
            <p:cNvSpPr>
              <a:spLocks noChangeArrowheads="1"/>
            </p:cNvSpPr>
            <p:nvPr/>
          </p:nvSpPr>
          <p:spPr bwMode="auto">
            <a:xfrm>
              <a:off x="2164" y="1191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41" name="Rectangle 85"/>
            <p:cNvSpPr>
              <a:spLocks noChangeArrowheads="1"/>
            </p:cNvSpPr>
            <p:nvPr/>
          </p:nvSpPr>
          <p:spPr bwMode="auto">
            <a:xfrm>
              <a:off x="2266" y="259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42" name="Rectangle 86"/>
            <p:cNvSpPr>
              <a:spLocks noChangeArrowheads="1"/>
            </p:cNvSpPr>
            <p:nvPr/>
          </p:nvSpPr>
          <p:spPr bwMode="auto">
            <a:xfrm>
              <a:off x="2176" y="259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43" name="Rectangle 87"/>
            <p:cNvSpPr>
              <a:spLocks noChangeArrowheads="1"/>
            </p:cNvSpPr>
            <p:nvPr/>
          </p:nvSpPr>
          <p:spPr bwMode="auto">
            <a:xfrm>
              <a:off x="2266" y="273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44" name="Rectangle 88"/>
            <p:cNvSpPr>
              <a:spLocks noChangeArrowheads="1"/>
            </p:cNvSpPr>
            <p:nvPr/>
          </p:nvSpPr>
          <p:spPr bwMode="auto">
            <a:xfrm>
              <a:off x="2176" y="273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45" name="Rectangle 89"/>
            <p:cNvSpPr>
              <a:spLocks noChangeArrowheads="1"/>
            </p:cNvSpPr>
            <p:nvPr/>
          </p:nvSpPr>
          <p:spPr bwMode="auto">
            <a:xfrm>
              <a:off x="2266" y="287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46" name="Rectangle 90"/>
            <p:cNvSpPr>
              <a:spLocks noChangeArrowheads="1"/>
            </p:cNvSpPr>
            <p:nvPr/>
          </p:nvSpPr>
          <p:spPr bwMode="auto">
            <a:xfrm>
              <a:off x="2176" y="287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47" name="Rectangle 91"/>
            <p:cNvSpPr>
              <a:spLocks noChangeArrowheads="1"/>
            </p:cNvSpPr>
            <p:nvPr/>
          </p:nvSpPr>
          <p:spPr bwMode="auto">
            <a:xfrm>
              <a:off x="2266" y="301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48" name="Rectangle 92"/>
            <p:cNvSpPr>
              <a:spLocks noChangeArrowheads="1"/>
            </p:cNvSpPr>
            <p:nvPr/>
          </p:nvSpPr>
          <p:spPr bwMode="auto">
            <a:xfrm>
              <a:off x="2176" y="301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49" name="Rectangle 93"/>
            <p:cNvSpPr>
              <a:spLocks noChangeArrowheads="1"/>
            </p:cNvSpPr>
            <p:nvPr/>
          </p:nvSpPr>
          <p:spPr bwMode="auto">
            <a:xfrm>
              <a:off x="2266" y="315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6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50" name="Rectangle 94"/>
            <p:cNvSpPr>
              <a:spLocks noChangeArrowheads="1"/>
            </p:cNvSpPr>
            <p:nvPr/>
          </p:nvSpPr>
          <p:spPr bwMode="auto">
            <a:xfrm>
              <a:off x="2176" y="315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51" name="Rectangle 95"/>
            <p:cNvSpPr>
              <a:spLocks noChangeArrowheads="1"/>
            </p:cNvSpPr>
            <p:nvPr/>
          </p:nvSpPr>
          <p:spPr bwMode="auto">
            <a:xfrm>
              <a:off x="2253" y="329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52" name="Rectangle 96"/>
            <p:cNvSpPr>
              <a:spLocks noChangeArrowheads="1"/>
            </p:cNvSpPr>
            <p:nvPr/>
          </p:nvSpPr>
          <p:spPr bwMode="auto">
            <a:xfrm>
              <a:off x="2164" y="329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53" name="Rectangle 97"/>
            <p:cNvSpPr>
              <a:spLocks noChangeArrowheads="1"/>
            </p:cNvSpPr>
            <p:nvPr/>
          </p:nvSpPr>
          <p:spPr bwMode="auto">
            <a:xfrm>
              <a:off x="4227" y="231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8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54" name="Rectangle 98"/>
            <p:cNvSpPr>
              <a:spLocks noChangeArrowheads="1"/>
            </p:cNvSpPr>
            <p:nvPr/>
          </p:nvSpPr>
          <p:spPr bwMode="auto">
            <a:xfrm>
              <a:off x="4137" y="231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55" name="Rectangle 99"/>
            <p:cNvSpPr>
              <a:spLocks noChangeArrowheads="1"/>
            </p:cNvSpPr>
            <p:nvPr/>
          </p:nvSpPr>
          <p:spPr bwMode="auto">
            <a:xfrm>
              <a:off x="2266" y="217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56" name="Rectangle 100"/>
            <p:cNvSpPr>
              <a:spLocks noChangeArrowheads="1"/>
            </p:cNvSpPr>
            <p:nvPr/>
          </p:nvSpPr>
          <p:spPr bwMode="auto">
            <a:xfrm>
              <a:off x="2164" y="217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57" name="Rectangle 101"/>
            <p:cNvSpPr>
              <a:spLocks noChangeArrowheads="1"/>
            </p:cNvSpPr>
            <p:nvPr/>
          </p:nvSpPr>
          <p:spPr bwMode="auto">
            <a:xfrm>
              <a:off x="2266" y="231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58" name="Rectangle 102"/>
            <p:cNvSpPr>
              <a:spLocks noChangeArrowheads="1"/>
            </p:cNvSpPr>
            <p:nvPr/>
          </p:nvSpPr>
          <p:spPr bwMode="auto">
            <a:xfrm>
              <a:off x="2176" y="231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59" name="Rectangle 103"/>
            <p:cNvSpPr>
              <a:spLocks noChangeArrowheads="1"/>
            </p:cNvSpPr>
            <p:nvPr/>
          </p:nvSpPr>
          <p:spPr bwMode="auto">
            <a:xfrm>
              <a:off x="3195" y="203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60" name="Rectangle 104"/>
            <p:cNvSpPr>
              <a:spLocks noChangeArrowheads="1"/>
            </p:cNvSpPr>
            <p:nvPr/>
          </p:nvSpPr>
          <p:spPr bwMode="auto">
            <a:xfrm>
              <a:off x="3093" y="203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61" name="Rectangle 105"/>
            <p:cNvSpPr>
              <a:spLocks noChangeArrowheads="1"/>
            </p:cNvSpPr>
            <p:nvPr/>
          </p:nvSpPr>
          <p:spPr bwMode="auto">
            <a:xfrm>
              <a:off x="3182" y="189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62" name="Rectangle 106"/>
            <p:cNvSpPr>
              <a:spLocks noChangeArrowheads="1"/>
            </p:cNvSpPr>
            <p:nvPr/>
          </p:nvSpPr>
          <p:spPr bwMode="auto">
            <a:xfrm>
              <a:off x="3093" y="189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63" name="Rectangle 107"/>
            <p:cNvSpPr>
              <a:spLocks noChangeArrowheads="1"/>
            </p:cNvSpPr>
            <p:nvPr/>
          </p:nvSpPr>
          <p:spPr bwMode="auto">
            <a:xfrm>
              <a:off x="3182" y="175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64" name="Rectangle 108"/>
            <p:cNvSpPr>
              <a:spLocks noChangeArrowheads="1"/>
            </p:cNvSpPr>
            <p:nvPr/>
          </p:nvSpPr>
          <p:spPr bwMode="auto">
            <a:xfrm>
              <a:off x="3093" y="175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65" name="Rectangle 109"/>
            <p:cNvSpPr>
              <a:spLocks noChangeArrowheads="1"/>
            </p:cNvSpPr>
            <p:nvPr/>
          </p:nvSpPr>
          <p:spPr bwMode="auto">
            <a:xfrm>
              <a:off x="3182" y="161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66" name="Rectangle 110"/>
            <p:cNvSpPr>
              <a:spLocks noChangeArrowheads="1"/>
            </p:cNvSpPr>
            <p:nvPr/>
          </p:nvSpPr>
          <p:spPr bwMode="auto">
            <a:xfrm>
              <a:off x="3093" y="161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67" name="Rectangle 111"/>
            <p:cNvSpPr>
              <a:spLocks noChangeArrowheads="1"/>
            </p:cNvSpPr>
            <p:nvPr/>
          </p:nvSpPr>
          <p:spPr bwMode="auto">
            <a:xfrm>
              <a:off x="3182" y="147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68" name="Rectangle 112"/>
            <p:cNvSpPr>
              <a:spLocks noChangeArrowheads="1"/>
            </p:cNvSpPr>
            <p:nvPr/>
          </p:nvSpPr>
          <p:spPr bwMode="auto">
            <a:xfrm>
              <a:off x="3093" y="147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69" name="Rectangle 113"/>
            <p:cNvSpPr>
              <a:spLocks noChangeArrowheads="1"/>
            </p:cNvSpPr>
            <p:nvPr/>
          </p:nvSpPr>
          <p:spPr bwMode="auto">
            <a:xfrm>
              <a:off x="3182" y="133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6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70" name="Rectangle 114"/>
            <p:cNvSpPr>
              <a:spLocks noChangeArrowheads="1"/>
            </p:cNvSpPr>
            <p:nvPr/>
          </p:nvSpPr>
          <p:spPr bwMode="auto">
            <a:xfrm>
              <a:off x="3093" y="133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71" name="Rectangle 115"/>
            <p:cNvSpPr>
              <a:spLocks noChangeArrowheads="1"/>
            </p:cNvSpPr>
            <p:nvPr/>
          </p:nvSpPr>
          <p:spPr bwMode="auto">
            <a:xfrm>
              <a:off x="3182" y="1191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72" name="Rectangle 116"/>
            <p:cNvSpPr>
              <a:spLocks noChangeArrowheads="1"/>
            </p:cNvSpPr>
            <p:nvPr/>
          </p:nvSpPr>
          <p:spPr bwMode="auto">
            <a:xfrm>
              <a:off x="3093" y="1191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73" name="Rectangle 117"/>
            <p:cNvSpPr>
              <a:spLocks noChangeArrowheads="1"/>
            </p:cNvSpPr>
            <p:nvPr/>
          </p:nvSpPr>
          <p:spPr bwMode="auto">
            <a:xfrm>
              <a:off x="3182" y="217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74" name="Rectangle 118"/>
            <p:cNvSpPr>
              <a:spLocks noChangeArrowheads="1"/>
            </p:cNvSpPr>
            <p:nvPr/>
          </p:nvSpPr>
          <p:spPr bwMode="auto">
            <a:xfrm>
              <a:off x="3093" y="217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75" name="Rectangle 119"/>
            <p:cNvSpPr>
              <a:spLocks noChangeArrowheads="1"/>
            </p:cNvSpPr>
            <p:nvPr/>
          </p:nvSpPr>
          <p:spPr bwMode="auto">
            <a:xfrm>
              <a:off x="3182" y="231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76" name="Rectangle 120"/>
            <p:cNvSpPr>
              <a:spLocks noChangeArrowheads="1"/>
            </p:cNvSpPr>
            <p:nvPr/>
          </p:nvSpPr>
          <p:spPr bwMode="auto">
            <a:xfrm>
              <a:off x="3106" y="231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77" name="Rectangle 121"/>
            <p:cNvSpPr>
              <a:spLocks noChangeArrowheads="1"/>
            </p:cNvSpPr>
            <p:nvPr/>
          </p:nvSpPr>
          <p:spPr bwMode="auto">
            <a:xfrm>
              <a:off x="3182" y="245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6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78" name="Rectangle 122"/>
            <p:cNvSpPr>
              <a:spLocks noChangeArrowheads="1"/>
            </p:cNvSpPr>
            <p:nvPr/>
          </p:nvSpPr>
          <p:spPr bwMode="auto">
            <a:xfrm>
              <a:off x="3106" y="245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79" name="Rectangle 123"/>
            <p:cNvSpPr>
              <a:spLocks noChangeArrowheads="1"/>
            </p:cNvSpPr>
            <p:nvPr/>
          </p:nvSpPr>
          <p:spPr bwMode="auto">
            <a:xfrm>
              <a:off x="3182" y="259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80" name="Rectangle 124"/>
            <p:cNvSpPr>
              <a:spLocks noChangeArrowheads="1"/>
            </p:cNvSpPr>
            <p:nvPr/>
          </p:nvSpPr>
          <p:spPr bwMode="auto">
            <a:xfrm>
              <a:off x="3106" y="259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81" name="Rectangle 125"/>
            <p:cNvSpPr>
              <a:spLocks noChangeArrowheads="1"/>
            </p:cNvSpPr>
            <p:nvPr/>
          </p:nvSpPr>
          <p:spPr bwMode="auto">
            <a:xfrm>
              <a:off x="3182" y="273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82" name="Rectangle 126"/>
            <p:cNvSpPr>
              <a:spLocks noChangeArrowheads="1"/>
            </p:cNvSpPr>
            <p:nvPr/>
          </p:nvSpPr>
          <p:spPr bwMode="auto">
            <a:xfrm>
              <a:off x="3106" y="273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83" name="Rectangle 127"/>
            <p:cNvSpPr>
              <a:spLocks noChangeArrowheads="1"/>
            </p:cNvSpPr>
            <p:nvPr/>
          </p:nvSpPr>
          <p:spPr bwMode="auto">
            <a:xfrm>
              <a:off x="3182" y="287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84" name="Rectangle 128"/>
            <p:cNvSpPr>
              <a:spLocks noChangeArrowheads="1"/>
            </p:cNvSpPr>
            <p:nvPr/>
          </p:nvSpPr>
          <p:spPr bwMode="auto">
            <a:xfrm>
              <a:off x="3106" y="287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85" name="Rectangle 129"/>
            <p:cNvSpPr>
              <a:spLocks noChangeArrowheads="1"/>
            </p:cNvSpPr>
            <p:nvPr/>
          </p:nvSpPr>
          <p:spPr bwMode="auto">
            <a:xfrm>
              <a:off x="3182" y="301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86" name="Rectangle 130"/>
            <p:cNvSpPr>
              <a:spLocks noChangeArrowheads="1"/>
            </p:cNvSpPr>
            <p:nvPr/>
          </p:nvSpPr>
          <p:spPr bwMode="auto">
            <a:xfrm>
              <a:off x="3106" y="301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87" name="Rectangle 131"/>
            <p:cNvSpPr>
              <a:spLocks noChangeArrowheads="1"/>
            </p:cNvSpPr>
            <p:nvPr/>
          </p:nvSpPr>
          <p:spPr bwMode="auto">
            <a:xfrm>
              <a:off x="3195" y="315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88" name="Rectangle 132"/>
            <p:cNvSpPr>
              <a:spLocks noChangeArrowheads="1"/>
            </p:cNvSpPr>
            <p:nvPr/>
          </p:nvSpPr>
          <p:spPr bwMode="auto">
            <a:xfrm>
              <a:off x="3106" y="315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89" name="Rectangle 133"/>
            <p:cNvSpPr>
              <a:spLocks noChangeArrowheads="1"/>
            </p:cNvSpPr>
            <p:nvPr/>
          </p:nvSpPr>
          <p:spPr bwMode="auto">
            <a:xfrm>
              <a:off x="3182" y="329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90" name="Rectangle 134"/>
            <p:cNvSpPr>
              <a:spLocks noChangeArrowheads="1"/>
            </p:cNvSpPr>
            <p:nvPr/>
          </p:nvSpPr>
          <p:spPr bwMode="auto">
            <a:xfrm>
              <a:off x="3106" y="329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91" name="Rectangle 135"/>
            <p:cNvSpPr>
              <a:spLocks noChangeArrowheads="1"/>
            </p:cNvSpPr>
            <p:nvPr/>
          </p:nvSpPr>
          <p:spPr bwMode="auto">
            <a:xfrm>
              <a:off x="4227" y="203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92" name="Rectangle 136"/>
            <p:cNvSpPr>
              <a:spLocks noChangeArrowheads="1"/>
            </p:cNvSpPr>
            <p:nvPr/>
          </p:nvSpPr>
          <p:spPr bwMode="auto">
            <a:xfrm>
              <a:off x="4125" y="203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93" name="Rectangle 137"/>
            <p:cNvSpPr>
              <a:spLocks noChangeArrowheads="1"/>
            </p:cNvSpPr>
            <p:nvPr/>
          </p:nvSpPr>
          <p:spPr bwMode="auto">
            <a:xfrm>
              <a:off x="4227" y="189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94" name="Rectangle 138"/>
            <p:cNvSpPr>
              <a:spLocks noChangeArrowheads="1"/>
            </p:cNvSpPr>
            <p:nvPr/>
          </p:nvSpPr>
          <p:spPr bwMode="auto">
            <a:xfrm>
              <a:off x="4125" y="189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95" name="Rectangle 139"/>
            <p:cNvSpPr>
              <a:spLocks noChangeArrowheads="1"/>
            </p:cNvSpPr>
            <p:nvPr/>
          </p:nvSpPr>
          <p:spPr bwMode="auto">
            <a:xfrm>
              <a:off x="4227" y="175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96" name="Rectangle 140"/>
            <p:cNvSpPr>
              <a:spLocks noChangeArrowheads="1"/>
            </p:cNvSpPr>
            <p:nvPr/>
          </p:nvSpPr>
          <p:spPr bwMode="auto">
            <a:xfrm>
              <a:off x="4125" y="175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97" name="Rectangle 141"/>
            <p:cNvSpPr>
              <a:spLocks noChangeArrowheads="1"/>
            </p:cNvSpPr>
            <p:nvPr/>
          </p:nvSpPr>
          <p:spPr bwMode="auto">
            <a:xfrm>
              <a:off x="4227" y="161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98" name="Rectangle 142"/>
            <p:cNvSpPr>
              <a:spLocks noChangeArrowheads="1"/>
            </p:cNvSpPr>
            <p:nvPr/>
          </p:nvSpPr>
          <p:spPr bwMode="auto">
            <a:xfrm>
              <a:off x="4125" y="161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799" name="Rectangle 143"/>
            <p:cNvSpPr>
              <a:spLocks noChangeArrowheads="1"/>
            </p:cNvSpPr>
            <p:nvPr/>
          </p:nvSpPr>
          <p:spPr bwMode="auto">
            <a:xfrm>
              <a:off x="4227" y="147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00" name="Rectangle 144"/>
            <p:cNvSpPr>
              <a:spLocks noChangeArrowheads="1"/>
            </p:cNvSpPr>
            <p:nvPr/>
          </p:nvSpPr>
          <p:spPr bwMode="auto">
            <a:xfrm>
              <a:off x="4125" y="147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01" name="Rectangle 145"/>
            <p:cNvSpPr>
              <a:spLocks noChangeArrowheads="1"/>
            </p:cNvSpPr>
            <p:nvPr/>
          </p:nvSpPr>
          <p:spPr bwMode="auto">
            <a:xfrm>
              <a:off x="4227" y="133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6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02" name="Rectangle 146"/>
            <p:cNvSpPr>
              <a:spLocks noChangeArrowheads="1"/>
            </p:cNvSpPr>
            <p:nvPr/>
          </p:nvSpPr>
          <p:spPr bwMode="auto">
            <a:xfrm>
              <a:off x="4125" y="133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03" name="Rectangle 147"/>
            <p:cNvSpPr>
              <a:spLocks noChangeArrowheads="1"/>
            </p:cNvSpPr>
            <p:nvPr/>
          </p:nvSpPr>
          <p:spPr bwMode="auto">
            <a:xfrm>
              <a:off x="4227" y="1191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04" name="Rectangle 148"/>
            <p:cNvSpPr>
              <a:spLocks noChangeArrowheads="1"/>
            </p:cNvSpPr>
            <p:nvPr/>
          </p:nvSpPr>
          <p:spPr bwMode="auto">
            <a:xfrm>
              <a:off x="4125" y="1191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05" name="Rectangle 149"/>
            <p:cNvSpPr>
              <a:spLocks noChangeArrowheads="1"/>
            </p:cNvSpPr>
            <p:nvPr/>
          </p:nvSpPr>
          <p:spPr bwMode="auto">
            <a:xfrm>
              <a:off x="4227" y="217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06" name="Rectangle 150"/>
            <p:cNvSpPr>
              <a:spLocks noChangeArrowheads="1"/>
            </p:cNvSpPr>
            <p:nvPr/>
          </p:nvSpPr>
          <p:spPr bwMode="auto">
            <a:xfrm>
              <a:off x="4125" y="2172"/>
              <a:ext cx="6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07" name="Rectangle 151"/>
            <p:cNvSpPr>
              <a:spLocks noChangeArrowheads="1"/>
            </p:cNvSpPr>
            <p:nvPr/>
          </p:nvSpPr>
          <p:spPr bwMode="auto">
            <a:xfrm>
              <a:off x="4227" y="245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7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08" name="Rectangle 152"/>
            <p:cNvSpPr>
              <a:spLocks noChangeArrowheads="1"/>
            </p:cNvSpPr>
            <p:nvPr/>
          </p:nvSpPr>
          <p:spPr bwMode="auto">
            <a:xfrm>
              <a:off x="4137" y="245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09" name="Rectangle 153"/>
            <p:cNvSpPr>
              <a:spLocks noChangeArrowheads="1"/>
            </p:cNvSpPr>
            <p:nvPr/>
          </p:nvSpPr>
          <p:spPr bwMode="auto">
            <a:xfrm>
              <a:off x="4227" y="259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6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10" name="Rectangle 154"/>
            <p:cNvSpPr>
              <a:spLocks noChangeArrowheads="1"/>
            </p:cNvSpPr>
            <p:nvPr/>
          </p:nvSpPr>
          <p:spPr bwMode="auto">
            <a:xfrm>
              <a:off x="4137" y="259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11" name="Rectangle 155"/>
            <p:cNvSpPr>
              <a:spLocks noChangeArrowheads="1"/>
            </p:cNvSpPr>
            <p:nvPr/>
          </p:nvSpPr>
          <p:spPr bwMode="auto">
            <a:xfrm>
              <a:off x="4227" y="273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5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12" name="Rectangle 156"/>
            <p:cNvSpPr>
              <a:spLocks noChangeArrowheads="1"/>
            </p:cNvSpPr>
            <p:nvPr/>
          </p:nvSpPr>
          <p:spPr bwMode="auto">
            <a:xfrm>
              <a:off x="4137" y="273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13" name="Rectangle 157"/>
            <p:cNvSpPr>
              <a:spLocks noChangeArrowheads="1"/>
            </p:cNvSpPr>
            <p:nvPr/>
          </p:nvSpPr>
          <p:spPr bwMode="auto">
            <a:xfrm>
              <a:off x="4227" y="287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4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14" name="Rectangle 158"/>
            <p:cNvSpPr>
              <a:spLocks noChangeArrowheads="1"/>
            </p:cNvSpPr>
            <p:nvPr/>
          </p:nvSpPr>
          <p:spPr bwMode="auto">
            <a:xfrm>
              <a:off x="4137" y="287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15" name="Rectangle 159"/>
            <p:cNvSpPr>
              <a:spLocks noChangeArrowheads="1"/>
            </p:cNvSpPr>
            <p:nvPr/>
          </p:nvSpPr>
          <p:spPr bwMode="auto">
            <a:xfrm>
              <a:off x="4227" y="301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16" name="Rectangle 160"/>
            <p:cNvSpPr>
              <a:spLocks noChangeArrowheads="1"/>
            </p:cNvSpPr>
            <p:nvPr/>
          </p:nvSpPr>
          <p:spPr bwMode="auto">
            <a:xfrm>
              <a:off x="4137" y="301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17" name="Rectangle 161"/>
            <p:cNvSpPr>
              <a:spLocks noChangeArrowheads="1"/>
            </p:cNvSpPr>
            <p:nvPr/>
          </p:nvSpPr>
          <p:spPr bwMode="auto">
            <a:xfrm>
              <a:off x="4227" y="315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18" name="Rectangle 162"/>
            <p:cNvSpPr>
              <a:spLocks noChangeArrowheads="1"/>
            </p:cNvSpPr>
            <p:nvPr/>
          </p:nvSpPr>
          <p:spPr bwMode="auto">
            <a:xfrm>
              <a:off x="4137" y="315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19" name="Rectangle 163"/>
            <p:cNvSpPr>
              <a:spLocks noChangeArrowheads="1"/>
            </p:cNvSpPr>
            <p:nvPr/>
          </p:nvSpPr>
          <p:spPr bwMode="auto">
            <a:xfrm>
              <a:off x="4227" y="3292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20" name="Rectangle 164"/>
            <p:cNvSpPr>
              <a:spLocks noChangeArrowheads="1"/>
            </p:cNvSpPr>
            <p:nvPr/>
          </p:nvSpPr>
          <p:spPr bwMode="auto">
            <a:xfrm>
              <a:off x="4137" y="3292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-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21" name="Line 165"/>
            <p:cNvSpPr>
              <a:spLocks noChangeShapeType="1"/>
            </p:cNvSpPr>
            <p:nvPr/>
          </p:nvSpPr>
          <p:spPr bwMode="auto">
            <a:xfrm flipH="1">
              <a:off x="1107" y="3547"/>
              <a:ext cx="3514" cy="1"/>
            </a:xfrm>
            <a:prstGeom prst="line">
              <a:avLst/>
            </a:prstGeom>
            <a:noFill/>
            <a:ln w="20638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822" name="Line 166"/>
            <p:cNvSpPr>
              <a:spLocks noChangeShapeType="1"/>
            </p:cNvSpPr>
            <p:nvPr/>
          </p:nvSpPr>
          <p:spPr bwMode="auto">
            <a:xfrm flipH="1">
              <a:off x="1107" y="1090"/>
              <a:ext cx="3514" cy="1"/>
            </a:xfrm>
            <a:prstGeom prst="line">
              <a:avLst/>
            </a:prstGeom>
            <a:noFill/>
            <a:ln w="20638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823" name="Line 167"/>
            <p:cNvSpPr>
              <a:spLocks noChangeShapeType="1"/>
            </p:cNvSpPr>
            <p:nvPr/>
          </p:nvSpPr>
          <p:spPr bwMode="auto">
            <a:xfrm flipH="1">
              <a:off x="1107" y="734"/>
              <a:ext cx="3514" cy="1"/>
            </a:xfrm>
            <a:prstGeom prst="line">
              <a:avLst/>
            </a:prstGeom>
            <a:noFill/>
            <a:ln w="20638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824" name="Line 168"/>
            <p:cNvSpPr>
              <a:spLocks noChangeShapeType="1"/>
            </p:cNvSpPr>
            <p:nvPr/>
          </p:nvSpPr>
          <p:spPr bwMode="auto">
            <a:xfrm flipH="1">
              <a:off x="1107" y="441"/>
              <a:ext cx="3514" cy="1"/>
            </a:xfrm>
            <a:prstGeom prst="line">
              <a:avLst/>
            </a:prstGeom>
            <a:noFill/>
            <a:ln w="20638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825" name="Rectangle 169"/>
            <p:cNvSpPr>
              <a:spLocks noChangeArrowheads="1"/>
            </p:cNvSpPr>
            <p:nvPr/>
          </p:nvSpPr>
          <p:spPr bwMode="auto">
            <a:xfrm>
              <a:off x="1196" y="860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26" name="Rectangle 170"/>
            <p:cNvSpPr>
              <a:spLocks noChangeArrowheads="1"/>
            </p:cNvSpPr>
            <p:nvPr/>
          </p:nvSpPr>
          <p:spPr bwMode="auto">
            <a:xfrm>
              <a:off x="1260" y="925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100">
                  <a:solidFill>
                    <a:srgbClr val="000000"/>
                  </a:solidFill>
                  <a:latin typeface="Nimbus Roman No9 L" charset="0"/>
                </a:rPr>
                <a:t>3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27" name="Rectangle 171"/>
            <p:cNvSpPr>
              <a:spLocks noChangeArrowheads="1"/>
            </p:cNvSpPr>
            <p:nvPr/>
          </p:nvSpPr>
          <p:spPr bwMode="auto">
            <a:xfrm>
              <a:off x="1323" y="860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28" name="Rectangle 172"/>
            <p:cNvSpPr>
              <a:spLocks noChangeArrowheads="1"/>
            </p:cNvSpPr>
            <p:nvPr/>
          </p:nvSpPr>
          <p:spPr bwMode="auto">
            <a:xfrm>
              <a:off x="1387" y="925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100">
                  <a:solidFill>
                    <a:srgbClr val="000000"/>
                  </a:solidFill>
                  <a:latin typeface="Nimbus Roman No9 L" charset="0"/>
                </a:rPr>
                <a:t>2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29" name="Rectangle 173"/>
            <p:cNvSpPr>
              <a:spLocks noChangeArrowheads="1"/>
            </p:cNvSpPr>
            <p:nvPr/>
          </p:nvSpPr>
          <p:spPr bwMode="auto">
            <a:xfrm>
              <a:off x="1438" y="860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30" name="Rectangle 174"/>
            <p:cNvSpPr>
              <a:spLocks noChangeArrowheads="1"/>
            </p:cNvSpPr>
            <p:nvPr/>
          </p:nvSpPr>
          <p:spPr bwMode="auto">
            <a:xfrm>
              <a:off x="1501" y="925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1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31" name="Rectangle 175"/>
            <p:cNvSpPr>
              <a:spLocks noChangeArrowheads="1"/>
            </p:cNvSpPr>
            <p:nvPr/>
          </p:nvSpPr>
          <p:spPr bwMode="auto">
            <a:xfrm>
              <a:off x="1552" y="860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32" name="Rectangle 176"/>
            <p:cNvSpPr>
              <a:spLocks noChangeArrowheads="1"/>
            </p:cNvSpPr>
            <p:nvPr/>
          </p:nvSpPr>
          <p:spPr bwMode="auto">
            <a:xfrm>
              <a:off x="1616" y="925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1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33" name="Rectangle 177"/>
            <p:cNvSpPr>
              <a:spLocks noChangeArrowheads="1"/>
            </p:cNvSpPr>
            <p:nvPr/>
          </p:nvSpPr>
          <p:spPr bwMode="auto">
            <a:xfrm>
              <a:off x="2011" y="771"/>
              <a:ext cx="44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Sign and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34" name="Rectangle 178"/>
            <p:cNvSpPr>
              <a:spLocks noChangeArrowheads="1"/>
            </p:cNvSpPr>
            <p:nvPr/>
          </p:nvSpPr>
          <p:spPr bwMode="auto">
            <a:xfrm>
              <a:off x="1973" y="860"/>
              <a:ext cx="52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magnitude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35" name="Rectangle 179"/>
            <p:cNvSpPr>
              <a:spLocks noChangeArrowheads="1"/>
            </p:cNvSpPr>
            <p:nvPr/>
          </p:nvSpPr>
          <p:spPr bwMode="auto">
            <a:xfrm>
              <a:off x="2762" y="886"/>
              <a:ext cx="8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1'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36" name="Rectangle 180"/>
            <p:cNvSpPr>
              <a:spLocks noChangeArrowheads="1"/>
            </p:cNvSpPr>
            <p:nvPr/>
          </p:nvSpPr>
          <p:spPr bwMode="auto">
            <a:xfrm>
              <a:off x="2851" y="886"/>
              <a:ext cx="69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s complement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37" name="Rectangle 181"/>
            <p:cNvSpPr>
              <a:spLocks noChangeArrowheads="1"/>
            </p:cNvSpPr>
            <p:nvPr/>
          </p:nvSpPr>
          <p:spPr bwMode="auto">
            <a:xfrm>
              <a:off x="3806" y="886"/>
              <a:ext cx="8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2'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38" name="Rectangle 182"/>
            <p:cNvSpPr>
              <a:spLocks noChangeArrowheads="1"/>
            </p:cNvSpPr>
            <p:nvPr/>
          </p:nvSpPr>
          <p:spPr bwMode="auto">
            <a:xfrm>
              <a:off x="3895" y="886"/>
              <a:ext cx="69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s complement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39" name="Rectangle 183"/>
            <p:cNvSpPr>
              <a:spLocks noChangeArrowheads="1"/>
            </p:cNvSpPr>
            <p:nvPr/>
          </p:nvSpPr>
          <p:spPr bwMode="auto">
            <a:xfrm>
              <a:off x="1400" y="504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 i="1">
                  <a:solidFill>
                    <a:srgbClr val="000000"/>
                  </a:solidFill>
                  <a:latin typeface="Nimbus Roman No9 L" charset="0"/>
                </a:rPr>
                <a:t>B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40" name="Rectangle 184"/>
            <p:cNvSpPr>
              <a:spLocks noChangeArrowheads="1"/>
            </p:cNvSpPr>
            <p:nvPr/>
          </p:nvSpPr>
          <p:spPr bwMode="auto">
            <a:xfrm>
              <a:off x="2578" y="504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V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2841" name="Rectangle 185"/>
            <p:cNvSpPr>
              <a:spLocks noChangeArrowheads="1"/>
            </p:cNvSpPr>
            <p:nvPr/>
          </p:nvSpPr>
          <p:spPr bwMode="auto">
            <a:xfrm>
              <a:off x="2648" y="504"/>
              <a:ext cx="8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1400">
                  <a:solidFill>
                    <a:srgbClr val="000000"/>
                  </a:solidFill>
                  <a:latin typeface="Nimbus Roman No9 L" charset="0"/>
                </a:rPr>
                <a:t>alues represented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930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Stem0 V.0.a</a:t>
            </a:r>
            <a:endParaRPr lang="en-US" altLang="zh-TW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3F1A8-F5E9-424A-896C-2D66C7FA209A}" type="slidenum">
              <a:rPr lang="en-US"/>
              <a:pPr/>
              <a:t>9</a:t>
            </a:fld>
            <a:endParaRPr 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 (1-bit)</a:t>
            </a:r>
          </a:p>
        </p:txBody>
      </p:sp>
      <p:grpSp>
        <p:nvGrpSpPr>
          <p:cNvPr id="583683" name="Group 3"/>
          <p:cNvGrpSpPr>
            <a:grpSpLocks/>
          </p:cNvGrpSpPr>
          <p:nvPr/>
        </p:nvGrpSpPr>
        <p:grpSpPr bwMode="auto">
          <a:xfrm>
            <a:off x="946150" y="1931988"/>
            <a:ext cx="7375525" cy="2563812"/>
            <a:chOff x="596" y="917"/>
            <a:chExt cx="4646" cy="1615"/>
          </a:xfrm>
        </p:grpSpPr>
        <p:sp>
          <p:nvSpPr>
            <p:cNvPr id="583684" name="Rectangle 4"/>
            <p:cNvSpPr>
              <a:spLocks noChangeArrowheads="1"/>
            </p:cNvSpPr>
            <p:nvPr/>
          </p:nvSpPr>
          <p:spPr bwMode="auto">
            <a:xfrm>
              <a:off x="4477" y="2311"/>
              <a:ext cx="765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Carry-out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85" name="Line 5"/>
            <p:cNvSpPr>
              <a:spLocks noChangeShapeType="1"/>
            </p:cNvSpPr>
            <p:nvPr/>
          </p:nvSpPr>
          <p:spPr bwMode="auto">
            <a:xfrm flipH="1">
              <a:off x="4537" y="1503"/>
              <a:ext cx="586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686" name="Rectangle 6"/>
            <p:cNvSpPr>
              <a:spLocks noChangeArrowheads="1"/>
            </p:cNvSpPr>
            <p:nvPr/>
          </p:nvSpPr>
          <p:spPr bwMode="auto">
            <a:xfrm>
              <a:off x="4941" y="1220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87" name="Rectangle 7"/>
            <p:cNvSpPr>
              <a:spLocks noChangeArrowheads="1"/>
            </p:cNvSpPr>
            <p:nvPr/>
          </p:nvSpPr>
          <p:spPr bwMode="auto">
            <a:xfrm>
              <a:off x="4941" y="917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88" name="Rectangle 8"/>
            <p:cNvSpPr>
              <a:spLocks noChangeArrowheads="1"/>
            </p:cNvSpPr>
            <p:nvPr/>
          </p:nvSpPr>
          <p:spPr bwMode="auto">
            <a:xfrm>
              <a:off x="4618" y="1220"/>
              <a:ext cx="107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89" name="Rectangle 9"/>
            <p:cNvSpPr>
              <a:spLocks noChangeArrowheads="1"/>
            </p:cNvSpPr>
            <p:nvPr/>
          </p:nvSpPr>
          <p:spPr bwMode="auto">
            <a:xfrm>
              <a:off x="4941" y="1584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90" name="Rectangle 10"/>
            <p:cNvSpPr>
              <a:spLocks noChangeArrowheads="1"/>
            </p:cNvSpPr>
            <p:nvPr/>
          </p:nvSpPr>
          <p:spPr bwMode="auto">
            <a:xfrm>
              <a:off x="4780" y="1584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91" name="Line 11"/>
            <p:cNvSpPr>
              <a:spLocks noChangeShapeType="1"/>
            </p:cNvSpPr>
            <p:nvPr/>
          </p:nvSpPr>
          <p:spPr bwMode="auto">
            <a:xfrm flipH="1">
              <a:off x="3224" y="1503"/>
              <a:ext cx="586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692" name="Rectangle 12"/>
            <p:cNvSpPr>
              <a:spLocks noChangeArrowheads="1"/>
            </p:cNvSpPr>
            <p:nvPr/>
          </p:nvSpPr>
          <p:spPr bwMode="auto">
            <a:xfrm>
              <a:off x="3628" y="1584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93" name="Rectangle 13"/>
            <p:cNvSpPr>
              <a:spLocks noChangeArrowheads="1"/>
            </p:cNvSpPr>
            <p:nvPr/>
          </p:nvSpPr>
          <p:spPr bwMode="auto">
            <a:xfrm>
              <a:off x="3628" y="917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94" name="Rectangle 14"/>
            <p:cNvSpPr>
              <a:spLocks noChangeArrowheads="1"/>
            </p:cNvSpPr>
            <p:nvPr/>
          </p:nvSpPr>
          <p:spPr bwMode="auto">
            <a:xfrm>
              <a:off x="3628" y="1220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95" name="Rectangle 15"/>
            <p:cNvSpPr>
              <a:spLocks noChangeArrowheads="1"/>
            </p:cNvSpPr>
            <p:nvPr/>
          </p:nvSpPr>
          <p:spPr bwMode="auto">
            <a:xfrm>
              <a:off x="3325" y="1220"/>
              <a:ext cx="107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96" name="Line 16"/>
            <p:cNvSpPr>
              <a:spLocks noChangeShapeType="1"/>
            </p:cNvSpPr>
            <p:nvPr/>
          </p:nvSpPr>
          <p:spPr bwMode="auto">
            <a:xfrm flipH="1">
              <a:off x="596" y="1503"/>
              <a:ext cx="586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697" name="Rectangle 17"/>
            <p:cNvSpPr>
              <a:spLocks noChangeArrowheads="1"/>
            </p:cNvSpPr>
            <p:nvPr/>
          </p:nvSpPr>
          <p:spPr bwMode="auto">
            <a:xfrm>
              <a:off x="1000" y="1584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98" name="Rectangle 18"/>
            <p:cNvSpPr>
              <a:spLocks noChangeArrowheads="1"/>
            </p:cNvSpPr>
            <p:nvPr/>
          </p:nvSpPr>
          <p:spPr bwMode="auto">
            <a:xfrm>
              <a:off x="1000" y="1220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699" name="Rectangle 19"/>
            <p:cNvSpPr>
              <a:spLocks noChangeArrowheads="1"/>
            </p:cNvSpPr>
            <p:nvPr/>
          </p:nvSpPr>
          <p:spPr bwMode="auto">
            <a:xfrm>
              <a:off x="1000" y="917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700" name="Rectangle 20"/>
            <p:cNvSpPr>
              <a:spLocks noChangeArrowheads="1"/>
            </p:cNvSpPr>
            <p:nvPr/>
          </p:nvSpPr>
          <p:spPr bwMode="auto">
            <a:xfrm>
              <a:off x="697" y="1220"/>
              <a:ext cx="107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701" name="Line 21"/>
            <p:cNvSpPr>
              <a:spLocks noChangeShapeType="1"/>
            </p:cNvSpPr>
            <p:nvPr/>
          </p:nvSpPr>
          <p:spPr bwMode="auto">
            <a:xfrm flipH="1">
              <a:off x="1910" y="1503"/>
              <a:ext cx="586" cy="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702" name="Rectangle 22"/>
            <p:cNvSpPr>
              <a:spLocks noChangeArrowheads="1"/>
            </p:cNvSpPr>
            <p:nvPr/>
          </p:nvSpPr>
          <p:spPr bwMode="auto">
            <a:xfrm>
              <a:off x="2314" y="1584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703" name="Rectangle 23"/>
            <p:cNvSpPr>
              <a:spLocks noChangeArrowheads="1"/>
            </p:cNvSpPr>
            <p:nvPr/>
          </p:nvSpPr>
          <p:spPr bwMode="auto">
            <a:xfrm>
              <a:off x="2314" y="1220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704" name="Rectangle 24"/>
            <p:cNvSpPr>
              <a:spLocks noChangeArrowheads="1"/>
            </p:cNvSpPr>
            <p:nvPr/>
          </p:nvSpPr>
          <p:spPr bwMode="auto">
            <a:xfrm>
              <a:off x="2314" y="917"/>
              <a:ext cx="10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705" name="Rectangle 25"/>
            <p:cNvSpPr>
              <a:spLocks noChangeArrowheads="1"/>
            </p:cNvSpPr>
            <p:nvPr/>
          </p:nvSpPr>
          <p:spPr bwMode="auto">
            <a:xfrm>
              <a:off x="2011" y="1220"/>
              <a:ext cx="107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CA" sz="2300">
                  <a:solidFill>
                    <a:srgbClr val="000000"/>
                  </a:solidFill>
                  <a:latin typeface="Nimbus Roman No9 L" charset="0"/>
                </a:rPr>
                <a:t>+</a:t>
              </a:r>
              <a:endParaRPr lang="en-CA" sz="2400">
                <a:latin typeface="Times New Roman" panose="02020603050405020304" pitchFamily="18" charset="0"/>
              </a:endParaRPr>
            </a:p>
          </p:txBody>
        </p:sp>
        <p:sp>
          <p:nvSpPr>
            <p:cNvPr id="583706" name="Freeform 26"/>
            <p:cNvSpPr>
              <a:spLocks/>
            </p:cNvSpPr>
            <p:nvPr/>
          </p:nvSpPr>
          <p:spPr bwMode="auto">
            <a:xfrm>
              <a:off x="4800" y="1887"/>
              <a:ext cx="61" cy="121"/>
            </a:xfrm>
            <a:custGeom>
              <a:avLst/>
              <a:gdLst>
                <a:gd name="T0" fmla="*/ 3 w 3"/>
                <a:gd name="T1" fmla="*/ 6 h 6"/>
                <a:gd name="T2" fmla="*/ 2 w 3"/>
                <a:gd name="T3" fmla="*/ 0 h 6"/>
                <a:gd name="T4" fmla="*/ 0 w 3"/>
                <a:gd name="T5" fmla="*/ 6 h 6"/>
                <a:gd name="T6" fmla="*/ 2 w 3"/>
                <a:gd name="T7" fmla="*/ 6 h 6"/>
                <a:gd name="T8" fmla="*/ 3 w 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2" y="0"/>
                  </a:lnTo>
                  <a:lnTo>
                    <a:pt x="0" y="6"/>
                  </a:lnTo>
                  <a:lnTo>
                    <a:pt x="2" y="6"/>
                  </a:lnTo>
                  <a:lnTo>
                    <a:pt x="3" y="6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707" name="Freeform 27"/>
            <p:cNvSpPr>
              <a:spLocks/>
            </p:cNvSpPr>
            <p:nvPr/>
          </p:nvSpPr>
          <p:spPr bwMode="auto">
            <a:xfrm>
              <a:off x="4800" y="1887"/>
              <a:ext cx="61" cy="121"/>
            </a:xfrm>
            <a:custGeom>
              <a:avLst/>
              <a:gdLst>
                <a:gd name="T0" fmla="*/ 61 w 61"/>
                <a:gd name="T1" fmla="*/ 121 h 121"/>
                <a:gd name="T2" fmla="*/ 40 w 61"/>
                <a:gd name="T3" fmla="*/ 0 h 121"/>
                <a:gd name="T4" fmla="*/ 0 w 61"/>
                <a:gd name="T5" fmla="*/ 121 h 121"/>
                <a:gd name="T6" fmla="*/ 40 w 61"/>
                <a:gd name="T7" fmla="*/ 121 h 121"/>
                <a:gd name="T8" fmla="*/ 61 w 61"/>
                <a:gd name="T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21">
                  <a:moveTo>
                    <a:pt x="61" y="121"/>
                  </a:moveTo>
                  <a:lnTo>
                    <a:pt x="40" y="0"/>
                  </a:lnTo>
                  <a:lnTo>
                    <a:pt x="0" y="121"/>
                  </a:lnTo>
                  <a:lnTo>
                    <a:pt x="40" y="121"/>
                  </a:lnTo>
                  <a:lnTo>
                    <a:pt x="61" y="12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3708" name="Line 28"/>
            <p:cNvSpPr>
              <a:spLocks noChangeShapeType="1"/>
            </p:cNvSpPr>
            <p:nvPr/>
          </p:nvSpPr>
          <p:spPr bwMode="auto">
            <a:xfrm>
              <a:off x="4840" y="2001"/>
              <a:ext cx="1" cy="242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709" name="Text Box 29"/>
          <p:cNvSpPr txBox="1">
            <a:spLocks noChangeArrowheads="1"/>
          </p:cNvSpPr>
          <p:nvPr/>
        </p:nvSpPr>
        <p:spPr bwMode="auto">
          <a:xfrm>
            <a:off x="990600" y="4953000"/>
            <a:ext cx="762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477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3416</Words>
  <Application>Microsoft Office PowerPoint</Application>
  <PresentationFormat>On-screen Show (4:3)</PresentationFormat>
  <Paragraphs>1222</Paragraphs>
  <Slides>46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6" baseType="lpstr">
      <vt:lpstr>Arial</vt:lpstr>
      <vt:lpstr>Calibri</vt:lpstr>
      <vt:lpstr>Calibri Light</vt:lpstr>
      <vt:lpstr>Nimbus Roman No9 L</vt:lpstr>
      <vt:lpstr>Nimbus Sans L</vt:lpstr>
      <vt:lpstr>新細明體</vt:lpstr>
      <vt:lpstr>Symbol</vt:lpstr>
      <vt:lpstr>Times New Roman</vt:lpstr>
      <vt:lpstr>Wingdings</vt:lpstr>
      <vt:lpstr>Office Theme</vt:lpstr>
      <vt:lpstr>Digital Logic Basic ideas </vt:lpstr>
      <vt:lpstr>Overview</vt:lpstr>
      <vt:lpstr>Motivations and plans</vt:lpstr>
      <vt:lpstr>Example</vt:lpstr>
      <vt:lpstr>Numbers and Arithmetic Operations </vt:lpstr>
      <vt:lpstr>Counting to 1</vt:lpstr>
      <vt:lpstr>Negative Numbers</vt:lpstr>
      <vt:lpstr>Number Systems</vt:lpstr>
      <vt:lpstr>Addition (1-bit)</vt:lpstr>
      <vt:lpstr>2’s Complement</vt:lpstr>
      <vt:lpstr>Convert decimal to 2’s complement </vt:lpstr>
      <vt:lpstr>Convert 2’s complement to decimal</vt:lpstr>
      <vt:lpstr>Add/sub</vt:lpstr>
      <vt:lpstr>Add/Sub (2’s comp)</vt:lpstr>
      <vt:lpstr>Sign Extension</vt:lpstr>
      <vt:lpstr>Overflow The result is too big for the bits</vt:lpstr>
      <vt:lpstr>Range of 2’s complement numbers See http://en.wikipedia.org/wiki/Integer_(computer_science)</vt:lpstr>
      <vt:lpstr>Characters </vt:lpstr>
      <vt:lpstr>exercise</vt:lpstr>
      <vt:lpstr>1.1 What is digital logic?</vt:lpstr>
      <vt:lpstr>Analog and digital signals</vt:lpstr>
      <vt:lpstr>What is the meaning of digital logic?</vt:lpstr>
      <vt:lpstr>1.2 Digital Operations</vt:lpstr>
      <vt:lpstr>Digital Operations</vt:lpstr>
      <vt:lpstr>Exercises</vt:lpstr>
      <vt:lpstr>AND operation, example in real life</vt:lpstr>
      <vt:lpstr>OR operation, example in real life</vt:lpstr>
      <vt:lpstr>NOT operation, example in real life</vt:lpstr>
      <vt:lpstr>Exercise for robot control to follow the magnetic path</vt:lpstr>
      <vt:lpstr>1.3 Truth table</vt:lpstr>
      <vt:lpstr>Truth table</vt:lpstr>
      <vt:lpstr>Truth table example for “AND” operation</vt:lpstr>
      <vt:lpstr>Truth table example for “OR” operation</vt:lpstr>
      <vt:lpstr>NOT (or called negation)</vt:lpstr>
      <vt:lpstr>Exercises</vt:lpstr>
      <vt:lpstr>Combinational logic (Combine NOT, AND, OR)</vt:lpstr>
      <vt:lpstr>Truth table</vt:lpstr>
      <vt:lpstr>We can solve it step by step</vt:lpstr>
      <vt:lpstr>We can solve it step by step</vt:lpstr>
      <vt:lpstr>We can solve it step by step</vt:lpstr>
      <vt:lpstr>Exercise 1.1</vt:lpstr>
      <vt:lpstr>Exercise1.1: NOT( X AND Y ) OR Z</vt:lpstr>
      <vt:lpstr>Exercise1.1: NOT( X AND Y ) OR Z</vt:lpstr>
      <vt:lpstr>Summary</vt:lpstr>
      <vt:lpstr>END</vt:lpstr>
      <vt:lpstr>Appendix 1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khwong</dc:creator>
  <cp:lastModifiedBy>khwong</cp:lastModifiedBy>
  <cp:revision>10</cp:revision>
  <dcterms:created xsi:type="dcterms:W3CDTF">2020-01-21T13:28:34Z</dcterms:created>
  <dcterms:modified xsi:type="dcterms:W3CDTF">2020-06-18T01:40:42Z</dcterms:modified>
</cp:coreProperties>
</file>