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0" r:id="rId2"/>
    <p:sldId id="261" r:id="rId3"/>
    <p:sldId id="262" r:id="rId4"/>
    <p:sldId id="292" r:id="rId5"/>
    <p:sldId id="293" r:id="rId6"/>
    <p:sldId id="266" r:id="rId7"/>
    <p:sldId id="267" r:id="rId8"/>
    <p:sldId id="268" r:id="rId9"/>
    <p:sldId id="290" r:id="rId10"/>
    <p:sldId id="294" r:id="rId11"/>
    <p:sldId id="270" r:id="rId12"/>
    <p:sldId id="271" r:id="rId13"/>
    <p:sldId id="291" r:id="rId14"/>
    <p:sldId id="272" r:id="rId15"/>
    <p:sldId id="273" r:id="rId16"/>
    <p:sldId id="274" r:id="rId17"/>
    <p:sldId id="288" r:id="rId18"/>
    <p:sldId id="275" r:id="rId19"/>
    <p:sldId id="28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6" r:id="rId32"/>
    <p:sldId id="256" r:id="rId33"/>
    <p:sldId id="257" r:id="rId34"/>
    <p:sldId id="258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D25BE-66DB-46A6-B866-EFB82FF8F424}" type="datetimeFigureOut">
              <a:rPr lang="en-HK" smtClean="0"/>
              <a:t>20/5/2025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E7DF4-1200-457A-A6AE-68DE5F32AA2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15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430DD-3ED4-EDFD-5374-31D415FDC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B8C87-8234-4AF0-C314-E4100CBBE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58FE3-E753-807C-DC35-C504002F7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2D3E7-8B50-56E7-88D0-8D6D126A8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E7DF4-1200-457A-A6AE-68DE5F32AA26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0436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EA93-138B-45DC-9BD5-6EC485C7C031}" type="datetime1">
              <a:rPr lang="en-HK" smtClean="0"/>
              <a:t>20/5/2025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43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F69-774E-41DF-B705-CDAF075BCA7F}" type="datetime1">
              <a:rPr lang="en-HK" smtClean="0"/>
              <a:t>20/5/2025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495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BCB7-3696-4795-B638-1C92791125C1}" type="datetime1">
              <a:rPr lang="en-HK" smtClean="0"/>
              <a:t>20/5/2025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9041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1ADD-EFBC-4DB6-AD12-228445B6DAF4}" type="datetime1">
              <a:rPr lang="en-HK" smtClean="0"/>
              <a:t>20/5/2025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507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728D-A067-451A-B8B5-9F79E203CAB2}" type="datetime1">
              <a:rPr lang="en-HK" smtClean="0"/>
              <a:t>20/5/2025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165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B41B-77DF-4FCE-A58A-F263835764F6}" type="datetime1">
              <a:rPr lang="en-HK" smtClean="0"/>
              <a:t>20/5/2025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952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A14F-D399-4C6A-B99F-164D16843C8B}" type="datetime1">
              <a:rPr lang="en-HK" smtClean="0"/>
              <a:t>20/5/2025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737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85F4-2865-477C-BEF2-2E2D365B6A9B}" type="datetime1">
              <a:rPr lang="en-HK" smtClean="0"/>
              <a:t>20/5/2025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125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10CB-CD1F-4E20-ACD0-488ACF9AFA8C}" type="datetime1">
              <a:rPr lang="en-HK" smtClean="0"/>
              <a:t>20/5/2025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8137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6E6D-402D-48E2-8528-843C11D72BBE}" type="datetime1">
              <a:rPr lang="en-HK" smtClean="0"/>
              <a:t>20/5/2025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080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7D62-F4B4-4F84-B4C9-F1AEF7500498}" type="datetime1">
              <a:rPr lang="en-HK" smtClean="0"/>
              <a:t>20/5/2025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113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A3E6-35B4-4ABD-B1FC-6694A3E0197C}" type="datetime1">
              <a:rPr lang="en-HK" smtClean="0"/>
              <a:t>20/5/2025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EF39E-FEF9-4B3D-A0BC-4790D412BD1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32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owardsdatascience.com/what-are-stable-diffusion-models-and-why-are-they-a-step-forward-for-image-generation-aa1182801d46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3.03585" TargetMode="External"/><Relationship Id="rId2" Type="http://schemas.openxmlformats.org/officeDocument/2006/relationships/hyperlink" Target="https://arxiv.org/abs/2006.112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heaisummer.com/diffusion-model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12.1075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ai.com/index/clip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bledifffusion.com/tools/ai-image-generator" TargetMode="External"/><Relationship Id="rId2" Type="http://schemas.openxmlformats.org/officeDocument/2006/relationships/hyperlink" Target="https://theaisummer.com/diffusion-mode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ai.com/index/clip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yimagesearch.com/2022/02/21/u-net-image-segmentation-in-kera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zdata.medium.com/intro-to-diffusion-model-part-5-d0af833187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stackoverflow.com/questions/53068877/u-net-copy-and-cro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stats.stackexchange.com/questions/595852/how-is-the-variance-for-a-diffusion-kernel-derived-for-a-diffusion-model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hyperlink" Target="https://math.stackexchange.com/questions/1991961/gaussian-distribution-is-isotropic#:~:text=TLDR%3A%20An%20isotropic%20gaussian%20is,%CE%A3%20is%20the%20covariance%20matrix.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D25-94B8-1B04-BCDE-F524C1B03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Diffusion model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871E7-15BE-D45C-5393-6889EA1D3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only</a:t>
            </a:r>
          </a:p>
          <a:p>
            <a:r>
              <a:rPr lang="en-US" dirty="0"/>
              <a:t>KH Wong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3F1BE-6C65-AB82-08CA-0D663FE9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9B4CE-5C17-24CF-1036-194CC564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21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4C48-D012-F742-D0FE-7A1680D3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Diffusion with </a:t>
            </a:r>
            <a:r>
              <a:rPr lang="en-US" dirty="0" err="1"/>
              <a:t>Unet</a:t>
            </a:r>
            <a:br>
              <a:rPr lang="en-US" dirty="0"/>
            </a:br>
            <a:r>
              <a:rPr lang="en-US" sz="1600" dirty="0">
                <a:hlinkClick r:id="rId2"/>
              </a:rPr>
              <a:t>https://towardsdatascience.com/what-are-stable-diffusion-models-and-why-are-they-a-step-forward-for-image-generation-aa1182801d46/</a:t>
            </a:r>
            <a:r>
              <a:rPr lang="en-US" sz="1600" dirty="0"/>
              <a:t> </a:t>
            </a:r>
            <a:endParaRPr lang="en-HK" sz="1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21ECF7-9768-843E-F917-7F4D0A8E1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822" y="1825625"/>
            <a:ext cx="6790356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39A54-46CC-B086-0465-EFCB23CD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15072-63B7-B606-F7E1-7C5D89AB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7420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3F9C-46D5-7ABC-C6AA-287A54A6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diffusion model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5F6E-AC4A-9F9B-B0FC-876AC9F49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If we take a step back, we can notice that the combination of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Work Sans" pitchFamily="2" charset="0"/>
              </a:rPr>
              <a:t>q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and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KaTeX_Math"/>
              </a:rPr>
              <a:t>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is very similar to a variational autoencoder (VAE). Thus, we can train it by optimizing the negative log-likelihood of the training data. After a series of calculations, which we won't analyze here, we can write the evidence lower bound (ELBO) as follows:</a:t>
            </a:r>
            <a:endParaRPr lang="en-H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CF691-617B-97F9-3774-6227FE27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CC1A4-8831-A368-1C7C-7BC24342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11</a:t>
            </a:fld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3FF1C-E9B8-6E25-A206-457B48C3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53" y="3557588"/>
            <a:ext cx="7486650" cy="2981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F408E-7952-F491-2A31-A9992E3B6999}"/>
                  </a:ext>
                </a:extLst>
              </p:cNvPr>
              <p:cNvSpPr txBox="1"/>
              <p:nvPr/>
            </p:nvSpPr>
            <p:spPr>
              <a:xfrm>
                <a:off x="1176092" y="4086277"/>
                <a:ext cx="6058390" cy="1972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𝑙𝑜𝑔𝑝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HK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=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endParaRPr lang="en-HK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F408E-7952-F491-2A31-A9992E3B6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92" y="4086277"/>
                <a:ext cx="6058390" cy="1972207"/>
              </a:xfrm>
              <a:prstGeom prst="rect">
                <a:avLst/>
              </a:prstGeom>
              <a:blipFill>
                <a:blip r:embed="rId3"/>
                <a:stretch>
                  <a:fillRect l="-2414" t="-2469" r="-302" b="-833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64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FA4-083D-2379-22F9-E0BFB53C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97026"/>
          </a:xfrm>
        </p:spPr>
        <p:txBody>
          <a:bodyPr>
            <a:normAutofit fontScale="90000"/>
          </a:bodyPr>
          <a:lstStyle/>
          <a:p>
            <a:r>
              <a:rPr lang="en-HK" b="0" i="0" dirty="0">
                <a:solidFill>
                  <a:srgbClr val="000000"/>
                </a:solidFill>
                <a:effectLst/>
                <a:latin typeface="Work Sans" pitchFamily="2" charset="0"/>
              </a:rPr>
              <a:t>Let's analyse these terms: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A8B1-1B0D-A881-F9D1-3F1BD656B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84" y="926989"/>
            <a:ext cx="7886700" cy="560781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Let's analyze these terms: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The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Eq(x1∣x0)[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logpθ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(x0∣x1)]</a:t>
            </a:r>
            <a:r>
              <a:rPr lang="en-US" b="0" i="0" dirty="0">
                <a:solidFill>
                  <a:srgbClr val="000000"/>
                </a:solidFill>
                <a:effectLst/>
                <a:latin typeface="KaTeX_AMS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term can been as a reconstruction term, similar to the one in the ELBO of a variational autoencoder. In</a:t>
            </a:r>
            <a:r>
              <a:rPr lang="en-US" b="0" i="0" u="none" strike="noStrike" dirty="0">
                <a:solidFill>
                  <a:srgbClr val="1A73E8"/>
                </a:solidFill>
                <a:effectLst/>
                <a:latin typeface="Work Sans" pitchFamily="2" charset="0"/>
                <a:hlinkClick r:id="rId2"/>
              </a:rPr>
              <a:t> Ho et al 2020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, this term is learned using a separate decoder.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DKL(q(xT∣x0)∣∣p(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xT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))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shows how close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xT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is to the standard Gaussian. Note that the entire term has no trainable parameters so it's ignored during training.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The third term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Size1"/>
              </a:rPr>
              <a:t>∑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=2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Lt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−1​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, also referred as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Lt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KaTeX_Math"/>
              </a:rPr>
              <a:t>Lt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, formulate the difference between the desired denoising steps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pθ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(xt−1∣xt))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and the approximated ones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q(xt−1∣xt,x0)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It is evident that through the ELBO, maximizing the likelihood boils down to learning the denoising steps 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Lt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Work Sans" pitchFamily="2" charset="0"/>
              </a:rPr>
              <a:t>Important note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: Even though 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(</a:t>
            </a:r>
            <a:r>
              <a:rPr lang="en-US" b="1" i="0" dirty="0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−1​∣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​)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is intractable </a:t>
            </a:r>
            <a:r>
              <a:rPr lang="en-US" b="0" i="0" u="none" strike="noStrike" dirty="0">
                <a:solidFill>
                  <a:srgbClr val="1A73E8"/>
                </a:solidFill>
                <a:effectLst/>
                <a:latin typeface="Work Sans" pitchFamily="2" charset="0"/>
                <a:hlinkClick r:id="rId3"/>
              </a:rPr>
              <a:t>Sohl-Dickstein et al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illustrated that by additionally conditioning on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x0</a:t>
            </a:r>
            <a:r>
              <a:rPr lang="en-US" b="1" i="0" dirty="0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0​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makes it tractable.</a:t>
            </a:r>
          </a:p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Intuitively, a painter (our generative model) needs a reference image (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x0​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) to slowly draw (reverse diffusion step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q(xt−1∣xt,x0)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 an image. Thus, we can take a small step backwards, meaning from noise to generate an image, if and only if we have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x0</a:t>
            </a:r>
            <a:r>
              <a:rPr lang="en-US" b="1" i="0" dirty="0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0​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as a reference.</a:t>
            </a:r>
          </a:p>
          <a:p>
            <a:pPr>
              <a:lnSpc>
                <a:spcPct val="100000"/>
              </a:lnSpc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75068-2596-ECF6-E516-F41A8F7B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57AA8-C762-B712-6FD1-96B87B40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12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5FBC6-F761-4D1D-53C6-33898F3E9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803" y="1923393"/>
            <a:ext cx="4103331" cy="31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350D-5B24-312F-A68D-72E4364E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42065-ED36-08D2-DC84-BA9638E8B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In other words, we can sample </a:t>
                </a:r>
                <a:r>
                  <a:rPr lang="en-US" b="1" i="0" dirty="0" err="1">
                    <a:solidFill>
                      <a:srgbClr val="000000"/>
                    </a:solidFill>
                    <a:effectLst/>
                    <a:latin typeface="KaTeX_Main"/>
                  </a:rPr>
                  <a:t>x</a:t>
                </a:r>
                <a:r>
                  <a:rPr lang="en-US" b="0" i="1" dirty="0" err="1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 at noise level 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 conditioned on </a:t>
                </a:r>
                <a:r>
                  <a:rPr lang="en-US" b="1" i="0" dirty="0">
                    <a:solidFill>
                      <a:srgbClr val="000000"/>
                    </a:solidFill>
                    <a:effectLst/>
                    <a:latin typeface="KaTeX_Main"/>
                  </a:rPr>
                  <a:t>x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0​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. Since 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αt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​=1−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βt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 and 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α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ˉ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​=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Size1"/>
                  </a:rPr>
                  <a:t>∏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s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=0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αs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, we can prove that: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HK" sz="2800" dirty="0"/>
                  <a:t>;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)),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sz="2800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HK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HK" sz="2800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sz="2800" b="0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HK" dirty="0"/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HK" sz="2800" b="0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HK" sz="2800" dirty="0"/>
              </a:p>
              <a:p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Note that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depend only on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​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, so they can be precomputed.</a:t>
                </a:r>
              </a:p>
              <a:p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This little trick provides us with a fully tractable ELBO. The above property has one more important side effect, as we already saw in the reparameterization trick, we can represent 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x0</a:t>
                </a:r>
                <a:r>
                  <a:rPr lang="en-US" b="1" i="0" dirty="0">
                    <a:solidFill>
                      <a:srgbClr val="000000"/>
                    </a:solidFill>
                    <a:effectLst/>
                    <a:latin typeface="KaTeX_Main"/>
                  </a:rPr>
                  <a:t>x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0​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 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rad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N(0,</a:t>
                </a:r>
                <a:r>
                  <a:rPr lang="en-US" b="0" i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I)</a:t>
                </a:r>
              </a:p>
              <a:p>
                <a:endParaRPr lang="en-US" b="0" i="0" dirty="0">
                  <a:solidFill>
                    <a:srgbClr val="000000"/>
                  </a:solidFill>
                  <a:effectLst/>
                  <a:latin typeface="Work Sans" pitchFamily="2" charset="0"/>
                </a:endParaRPr>
              </a:p>
              <a:p>
                <a:endParaRPr lang="en-US" b="0" i="0" dirty="0">
                  <a:solidFill>
                    <a:srgbClr val="000000"/>
                  </a:solidFill>
                  <a:effectLst/>
                  <a:latin typeface="Work Sans" pitchFamily="2" charset="0"/>
                </a:endParaRPr>
              </a:p>
              <a:p>
                <a:endParaRPr lang="en-US" b="0" i="0" dirty="0">
                  <a:solidFill>
                    <a:srgbClr val="000000"/>
                  </a:solidFill>
                  <a:effectLst/>
                  <a:latin typeface="Work Sans" pitchFamily="2" charset="0"/>
                </a:endParaRPr>
              </a:p>
              <a:p>
                <a:endParaRPr lang="en-HK" sz="2800" dirty="0"/>
              </a:p>
              <a:p>
                <a:endParaRPr lang="en-US" b="0" i="0" dirty="0">
                  <a:solidFill>
                    <a:srgbClr val="000000"/>
                  </a:solidFill>
                  <a:effectLst/>
                  <a:latin typeface="Work Sans" pitchFamily="2" charset="0"/>
                </a:endParaRPr>
              </a:p>
              <a:p>
                <a:endParaRPr lang="en-US" b="0" i="0" dirty="0">
                  <a:solidFill>
                    <a:srgbClr val="000000"/>
                  </a:solidFill>
                  <a:effectLst/>
                  <a:latin typeface="Work Sans" pitchFamily="2" charset="0"/>
                </a:endParaRP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42065-ED36-08D2-DC84-BA9638E8B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661" r="-146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34D21-0A0D-053C-522B-ECB7F09D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5AEB9-DC98-DC7A-7ED5-DCA1E738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13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C1F5A-31E1-6A40-F0B6-CF95159E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67" y="1883978"/>
            <a:ext cx="4091415" cy="31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94EE-9D3E-E6A3-7E31-4EEF200F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66FB-50A9-FB79-77FF-2905C500A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10DA-5E81-2E7F-3A86-F2F9F3D5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2C5E6-F011-3A5A-436B-25A11065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3702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87AF-A939-C318-AA7F-DBFF5F9F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126C-6BD6-D69D-C707-1E6470F1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82D9F-3216-6FE9-2A12-7107F734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B22A-9EA6-5833-EBDA-64F58291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15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79E6C-0C15-4910-4A68-8C87F29C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8" y="0"/>
            <a:ext cx="885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0355-FAB7-0C80-BE6D-966C2B71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B018-000D-7CB2-22DF-033AD290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EE193-01AA-036B-2BA2-9118D2AA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C711B-BD9B-EAD8-4617-8B1E25FC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16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18479-6E37-8168-93B6-CD116E39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525"/>
            <a:ext cx="8763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0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29EC-DB2D-FF01-A7A2-09A8F95F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4A1D-800E-B413-1258-6F2B562C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0" y="2041451"/>
            <a:ext cx="4889647" cy="4135512"/>
          </a:xfrm>
        </p:spPr>
        <p:txBody>
          <a:bodyPr>
            <a:normAutofit/>
          </a:bodyPr>
          <a:lstStyle/>
          <a:p>
            <a:r>
              <a:rPr lang="en-US" sz="2000" dirty="0"/>
              <a:t>This is how to get the next image by adding noise at x0, </a:t>
            </a:r>
            <a:r>
              <a:rPr lang="en-US" sz="2000" dirty="0">
                <a:sym typeface="Symbol" panose="05050102010706020507" pitchFamily="18" charset="2"/>
              </a:rPr>
              <a:t>1, 2, 3,…, t, </a:t>
            </a:r>
          </a:p>
          <a:p>
            <a:r>
              <a:rPr lang="en-US" sz="2000" dirty="0">
                <a:sym typeface="Symbol" panose="05050102010706020507" pitchFamily="18" charset="2"/>
              </a:rPr>
              <a:t>=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1* 2* 3*… 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t</a:t>
            </a:r>
          </a:p>
          <a:p>
            <a:r>
              <a:rPr lang="en-US" sz="2000" dirty="0">
                <a:sym typeface="Symbol" panose="05050102010706020507" pitchFamily="18" charset="2"/>
              </a:rPr>
              <a:t>=noise N(0,1)</a:t>
            </a:r>
          </a:p>
          <a:p>
            <a:r>
              <a:rPr lang="en-US" sz="2000" dirty="0">
                <a:sym typeface="Symbol" panose="05050102010706020507" pitchFamily="18" charset="2"/>
              </a:rPr>
              <a:t>So </a:t>
            </a:r>
            <a:r>
              <a:rPr lang="en-US" sz="2000" dirty="0" err="1">
                <a:sym typeface="Symbol" panose="05050102010706020507" pitchFamily="18" charset="2"/>
              </a:rPr>
              <a:t>xt</a:t>
            </a:r>
            <a:r>
              <a:rPr lang="en-US" sz="2000" dirty="0">
                <a:sym typeface="Symbol" panose="05050102010706020507" pitchFamily="18" charset="2"/>
              </a:rPr>
              <a:t>=sqrt()*x0+sqrt(1- )*</a:t>
            </a:r>
          </a:p>
          <a:p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baseline="-25000" dirty="0">
                <a:sym typeface="Symbol" panose="05050102010706020507" pitchFamily="18" charset="2"/>
              </a:rPr>
              <a:t></a:t>
            </a:r>
            <a:r>
              <a:rPr lang="en-US" sz="2000" dirty="0">
                <a:sym typeface="Symbol" panose="05050102010706020507" pitchFamily="18" charset="2"/>
              </a:rPr>
              <a:t>=neural network() to be learned, so that it will produce a random number similar to  </a:t>
            </a:r>
          </a:p>
          <a:p>
            <a:r>
              <a:rPr lang="en-US" sz="2000" dirty="0">
                <a:sym typeface="Symbol" panose="05050102010706020507" pitchFamily="18" charset="2"/>
              </a:rPr>
              <a:t>The gradient decent target is to minimize</a:t>
            </a:r>
          </a:p>
          <a:p>
            <a:endParaRPr lang="en-HK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D2271-2444-0466-B692-8915498B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68" y="2575708"/>
            <a:ext cx="3621494" cy="1928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CCE3CF-CF6D-D7A8-218C-1B0529C2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83" y="5296785"/>
            <a:ext cx="5493102" cy="62554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6E5B90D-3454-0542-D9A0-2D3B4299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A47A03-D5A0-E0D0-CBA5-63EB1C4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122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CF82-3406-E0B2-D4FD-3714BD3B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A41B-0F12-79E5-F6A6-F546075DC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07989-FB5F-08AD-8CAD-09F5409F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AB7A-797D-851E-38AA-084B8C1C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18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0043B-A502-1831-A3F4-D5058F78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00025"/>
            <a:ext cx="86582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E963-5565-8DCD-2894-DCFDD461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UNET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05398-5334-1AFC-CEE4-8C100F15D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https://ai.stackexchange.com/questions/37178/why-diffusion-model-always-use-u-net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EB6C4-3E56-45A9-CCEA-C7996CCE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F2029-1176-CC20-35F1-7D6FDDEA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133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B9A0-68C5-A673-0D34-521E7ECD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0A3-E68D-35C8-B1BB-36659C57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models of diffusion</a:t>
            </a:r>
          </a:p>
          <a:p>
            <a:r>
              <a:rPr lang="en-US" dirty="0" err="1"/>
              <a:t>Unet</a:t>
            </a:r>
            <a:endParaRPr lang="en-US" dirty="0"/>
          </a:p>
          <a:p>
            <a:r>
              <a:rPr lang="en-US" dirty="0"/>
              <a:t>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AC275-3574-181B-F9D2-EC6C9811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47AE7-701D-72B8-1C92-9B4DF50F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2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2A354-1BBB-721C-92CF-6E4F4FE80C9B}"/>
              </a:ext>
            </a:extLst>
          </p:cNvPr>
          <p:cNvSpPr txBox="1"/>
          <p:nvPr/>
        </p:nvSpPr>
        <p:spPr>
          <a:xfrm>
            <a:off x="1148317" y="54131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How diffusion models work: the math from scratch | AI Summer</a:t>
            </a:r>
            <a:r>
              <a:rPr lang="en-US" sz="1800" dirty="0"/>
              <a:t> </a:t>
            </a:r>
            <a:endParaRPr lang="en-HK" sz="1800" dirty="0"/>
          </a:p>
        </p:txBody>
      </p:sp>
    </p:spTree>
    <p:extLst>
      <p:ext uri="{BB962C8B-B14F-4D97-AF65-F5344CB8AC3E}">
        <p14:creationId xmlns:p14="http://schemas.microsoft.com/office/powerpoint/2010/main" val="68271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0214-5984-DA1C-144F-5543A9FE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0FC6-AAAA-E327-9EEC-44CC2FA3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66" y="156313"/>
            <a:ext cx="7886700" cy="4936682"/>
          </a:xfrm>
        </p:spPr>
        <p:txBody>
          <a:bodyPr>
            <a:normAutofit fontScale="92500"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HK" sz="1000" b="1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Conditional Image Generation: Guided Diffusion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A crucial aspect of image generation is conditioning the sampling process to manipulate the generated samples. Here, this is also referred to as guided diffusion.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There have even been methods that incorporate image embeddings into the diffusion in order to "guide" the generation. Mathematically, guidance refers to conditioning a prior data distribution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p(x)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p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(</a:t>
            </a:r>
            <a:r>
              <a:rPr lang="en-HK" sz="1000" b="1" i="0" dirty="0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 with a condition 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y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, i.e. the class label or an image/text embedding, resulting in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p(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x∣y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p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(</a:t>
            </a:r>
            <a:r>
              <a:rPr lang="en-HK" sz="1000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∣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To turn a diffusion model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p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KaTeX_Main"/>
              </a:rPr>
              <a:t>θ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000000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KaTeX_Main"/>
              </a:rPr>
              <a:t>​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into a conditional diffusion model, we can add conditioning information 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y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 at each diffusion step.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x0:T∣y)=p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)∏t=1Tp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xt−1∣xt,y)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0: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​∣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)=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=1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Size2"/>
              </a:rPr>
              <a:t>∏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−1​∣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​,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</a:t>
            </a:r>
            <a:endParaRPr lang="en-HK" sz="1000" b="0" i="0" dirty="0">
              <a:solidFill>
                <a:srgbClr val="2F4858"/>
              </a:solidFill>
              <a:effectLst/>
              <a:latin typeface="Work Sans" panose="020F0502020204030204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The fact that the conditioning is being seen at each timestep may be a good justification for the excellent samples from a text prompt.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In general, guided diffusion models aim to learn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∇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log⁡p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xt∣y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)∇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log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000000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​∣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. So using the Bayes rule, we can write: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xtlog⁡p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xt∣y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)=∇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xtlog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⁡(p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y∣xt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y))=∇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xtlogp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)+∇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xtlog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(p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y∣xt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))∇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​​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log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​∣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)​=∇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​​log(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∣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​)​)=∇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​​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logp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​)+∇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​​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log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(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∣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​))​</a:t>
            </a:r>
            <a:endParaRPr lang="en-HK" sz="1000" b="0" i="0" dirty="0">
              <a:solidFill>
                <a:srgbClr val="2F4858"/>
              </a:solidFill>
              <a:effectLst/>
              <a:latin typeface="Work Sans" panose="020F0502020204030204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p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KaTeX_Main"/>
              </a:rPr>
              <a:t>θ(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y)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000000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000000"/>
                </a:solidFill>
                <a:effectLst/>
                <a:latin typeface="KaTeX_Main"/>
              </a:rPr>
              <a:t>​(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 is removed since the gradient operator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∇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xt∇</a:t>
            </a:r>
            <a:r>
              <a:rPr lang="en-HK" sz="1000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​​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 refers only to 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xt</a:t>
            </a:r>
            <a:r>
              <a:rPr lang="en-HK" sz="1000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​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, so no gradient for 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KaTeX_Main"/>
              </a:rPr>
              <a:t>y</a:t>
            </a:r>
            <a:r>
              <a:rPr lang="en-HK" sz="1000" b="0" i="1" dirty="0" err="1">
                <a:solidFill>
                  <a:srgbClr val="000000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. Moreover remember that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log⁡(ab)=log⁡(a)+log⁡(b)log(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ab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)=log(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a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)+log(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b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And by adding a guidance scalar term 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KaTeX_Main"/>
              </a:rPr>
              <a:t>s</a:t>
            </a:r>
            <a:r>
              <a:rPr lang="en-HK" sz="1000" b="0" i="1" dirty="0">
                <a:solidFill>
                  <a:srgbClr val="000000"/>
                </a:solidFill>
                <a:effectLst/>
                <a:latin typeface="KaTeX_Math"/>
              </a:rPr>
              <a:t>s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, we have: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log⁡p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xt∣y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)=∇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log⁡p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)+s⋅∇log⁡(p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θ(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y∣xt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))∇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log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​∣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)=∇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log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​)+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s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⋅∇log(</a:t>
            </a:r>
            <a:r>
              <a:rPr lang="en-HK" sz="1000" b="0" i="1" dirty="0">
                <a:solidFill>
                  <a:srgbClr val="2F4858"/>
                </a:solidFill>
                <a:effectLst/>
                <a:latin typeface="KaTeX_Math"/>
              </a:rPr>
              <a:t>p</a:t>
            </a:r>
            <a:r>
              <a:rPr lang="el-GR" sz="1000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l-GR" sz="1000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y</a:t>
            </a:r>
            <a:r>
              <a:rPr lang="en-HK" sz="1000" b="0" i="0" dirty="0" err="1">
                <a:solidFill>
                  <a:srgbClr val="2F4858"/>
                </a:solidFill>
                <a:effectLst/>
                <a:latin typeface="KaTeX_Main"/>
              </a:rPr>
              <a:t>∣</a:t>
            </a:r>
            <a:r>
              <a:rPr lang="en-HK" sz="1000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HK" sz="1000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HK" sz="1000" b="0" i="0" dirty="0">
                <a:solidFill>
                  <a:srgbClr val="2F4858"/>
                </a:solidFill>
                <a:effectLst/>
                <a:latin typeface="KaTeX_Main"/>
              </a:rPr>
              <a:t>​))</a:t>
            </a:r>
            <a:endParaRPr lang="en-HK" sz="1000" b="0" i="0" dirty="0">
              <a:solidFill>
                <a:srgbClr val="2F4858"/>
              </a:solidFill>
              <a:effectLst/>
              <a:latin typeface="Work Sans" panose="020F0502020204030204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HK" sz="1000" b="0" i="0" dirty="0">
                <a:solidFill>
                  <a:srgbClr val="000000"/>
                </a:solidFill>
                <a:effectLst/>
                <a:latin typeface="Work Sans" panose="020F0502020204030204" pitchFamily="2" charset="0"/>
              </a:rPr>
              <a:t>Using this formulation, let's make a distinction between classifier and classifier-free guidance. Next, we will present two family of methods aiming at injecting label information.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HK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5A8FA-2DA1-8421-1AF6-28B232E9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74" y="4469464"/>
            <a:ext cx="6499484" cy="23246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F974C-C1A0-F961-6531-B80B0062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9BB8-6BC3-15BD-313F-5D31EF0E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76362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1370-1E51-CC92-5058-CCF4D34F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EFEC-71BC-EB6C-14E7-3DB784AE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67931-FC13-10A5-8A46-B6D128BD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90662"/>
            <a:ext cx="8905875" cy="3876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60A10-32C8-9543-2688-EBBBEA04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DA59-6929-52B7-1A8E-BD6CD764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9261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5166-A14E-1B3A-9DE9-B327EAA9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E70F-B6DE-F509-8B58-2C80D188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0F2C6-B12B-CE3C-2D94-8C30A306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80975"/>
            <a:ext cx="8620125" cy="6496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3F8F9-D41E-983E-F963-334ED43D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892F-41B9-94F0-C6C1-9AD2BEA1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7336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89CE-1C5A-2EA1-B959-5FE15367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E1FA-665D-2EBA-5161-741C6501E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18CD1-85E3-2242-F639-F30CB920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3" y="0"/>
            <a:ext cx="8336814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CF551-338F-D96B-3F42-FCA4855C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9250-5BFB-B07E-DE2B-396EF13D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437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5CB7-EBD8-D555-86E1-2CFCB50A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79CC-50FD-0FAA-F290-EB2963B4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lnSpc>
                <a:spcPts val="2400"/>
              </a:lnSpc>
            </a:pPr>
            <a:r>
              <a:rPr lang="en-US" dirty="0" err="1"/>
              <a:t>d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Work Sans" pitchFamily="2" charset="0"/>
              </a:rPr>
              <a:t>Stable</a:t>
            </a:r>
            <a:r>
              <a:rPr lang="en-US" b="1" i="0" dirty="0">
                <a:solidFill>
                  <a:srgbClr val="000000"/>
                </a:solidFill>
                <a:effectLst/>
                <a:latin typeface="Work Sans" pitchFamily="2" charset="0"/>
              </a:rPr>
              <a:t> diffusion: Latent diffusion models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Latent diffusion models are based on a rather simple idea: instead of applying the diffusion process directly on a high-dimensional input, we project the input into a smaller latent space and apply the diffusion there.</a:t>
            </a:r>
          </a:p>
          <a:p>
            <a:pPr algn="just">
              <a:lnSpc>
                <a:spcPts val="165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In more detail, </a:t>
            </a:r>
            <a:r>
              <a:rPr lang="en-US" b="0" i="0" u="none" strike="noStrike" dirty="0">
                <a:solidFill>
                  <a:srgbClr val="1A73E8"/>
                </a:solidFill>
                <a:effectLst/>
                <a:latin typeface="Work Sans" pitchFamily="2" charset="0"/>
                <a:hlinkClick r:id="rId2"/>
              </a:rPr>
              <a:t>Rombach et al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. proposed to use an encoder network to encode the input into a latent representation i.e.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zt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=g(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xt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)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KaTeX_Main"/>
              </a:rPr>
              <a:t>z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​=</a:t>
            </a:r>
            <a:r>
              <a:rPr lang="en-US" b="0" i="1" dirty="0">
                <a:solidFill>
                  <a:srgbClr val="000000"/>
                </a:solidFill>
                <a:effectLst/>
                <a:latin typeface="KaTeX_Math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(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KaTeX_Main"/>
              </a:rPr>
              <a:t>x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​)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. The intuition behind this decision is to lower the computational demands of training diffusion models by processing the input in a lower dimensional space. Afterward, a standard diffusion model (U-Net) is applied to generate new data, which are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Work Sans" pitchFamily="2" charset="0"/>
              </a:rPr>
              <a:t>upsampled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 by a decoder network.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If the loss for a typical diffusion model (DM) is formulated as:</a:t>
            </a:r>
          </a:p>
          <a:p>
            <a:pPr algn="l">
              <a:lnSpc>
                <a:spcPts val="1650"/>
              </a:lnSpc>
            </a:pP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LDM=</a:t>
            </a:r>
            <a:r>
              <a:rPr lang="en-US" b="0" i="0" dirty="0" err="1">
                <a:solidFill>
                  <a:srgbClr val="2F4858"/>
                </a:solidFill>
                <a:effectLst/>
                <a:latin typeface="KaTeX_Main"/>
              </a:rPr>
              <a:t>Ex,t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,ϵ[∥ϵ−ϵθ(</a:t>
            </a:r>
            <a:r>
              <a:rPr lang="en-US" b="0" i="0" dirty="0" err="1">
                <a:solidFill>
                  <a:srgbClr val="2F4858"/>
                </a:solidFill>
                <a:effectLst/>
                <a:latin typeface="KaTeX_Main"/>
              </a:rPr>
              <a:t>xt,t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)∣∣2]</a:t>
            </a:r>
            <a:r>
              <a:rPr lang="en-US" b="0" i="1" dirty="0">
                <a:solidFill>
                  <a:srgbClr val="2F4858"/>
                </a:solidFill>
                <a:effectLst/>
                <a:latin typeface="KaTeX_Math"/>
              </a:rPr>
              <a:t>LDM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​=</a:t>
            </a:r>
            <a:r>
              <a:rPr lang="en-US" b="0" i="0" dirty="0" err="1">
                <a:solidFill>
                  <a:srgbClr val="2F4858"/>
                </a:solidFill>
                <a:effectLst/>
                <a:latin typeface="KaTeX_AMS"/>
              </a:rPr>
              <a:t>E</a:t>
            </a:r>
            <a:r>
              <a:rPr lang="en-US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US" b="0" i="0" dirty="0" err="1">
                <a:solidFill>
                  <a:srgbClr val="2F4858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,</a:t>
            </a:r>
            <a:r>
              <a:rPr lang="en-US" b="1" i="1" dirty="0">
                <a:solidFill>
                  <a:srgbClr val="2F4858"/>
                </a:solidFill>
                <a:effectLst/>
                <a:latin typeface="KaTeX_Math"/>
              </a:rPr>
              <a:t>ϵ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​</a:t>
            </a:r>
            <a:r>
              <a:rPr lang="en-US" b="0" i="0" dirty="0">
                <a:solidFill>
                  <a:srgbClr val="2F4858"/>
                </a:solidFill>
                <a:effectLst/>
                <a:latin typeface="KaTeX_Size2"/>
              </a:rPr>
              <a:t>[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∥</a:t>
            </a:r>
            <a:r>
              <a:rPr lang="en-US" b="1" i="1" dirty="0">
                <a:solidFill>
                  <a:srgbClr val="2F4858"/>
                </a:solidFill>
                <a:effectLst/>
                <a:latin typeface="KaTeX_Math"/>
              </a:rPr>
              <a:t>ϵ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−</a:t>
            </a:r>
            <a:r>
              <a:rPr lang="en-US" b="1" i="1" dirty="0">
                <a:solidFill>
                  <a:srgbClr val="2F4858"/>
                </a:solidFill>
                <a:effectLst/>
                <a:latin typeface="KaTeX_Math"/>
              </a:rPr>
              <a:t>ϵ</a:t>
            </a:r>
            <a:r>
              <a:rPr lang="en-US" b="0" i="1" dirty="0">
                <a:solidFill>
                  <a:srgbClr val="2F4858"/>
                </a:solidFill>
                <a:effectLst/>
                <a:latin typeface="KaTeX_Math"/>
              </a:rPr>
              <a:t>θ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​(</a:t>
            </a:r>
            <a:r>
              <a:rPr lang="en-US" b="1" i="0" dirty="0" err="1">
                <a:solidFill>
                  <a:srgbClr val="2F4858"/>
                </a:solidFill>
                <a:effectLst/>
                <a:latin typeface="KaTeX_Main"/>
              </a:rPr>
              <a:t>x</a:t>
            </a:r>
            <a:r>
              <a:rPr lang="en-US" b="0" i="1" dirty="0" err="1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​,</a:t>
            </a:r>
            <a:r>
              <a:rPr lang="en-US" b="0" i="1" dirty="0">
                <a:solidFill>
                  <a:srgbClr val="2F4858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2F4858"/>
                </a:solidFill>
                <a:effectLst/>
                <a:latin typeface="KaTeX_Main"/>
              </a:rPr>
              <a:t>)∣∣2</a:t>
            </a:r>
            <a:r>
              <a:rPr lang="en-US" b="0" i="0" dirty="0">
                <a:solidFill>
                  <a:srgbClr val="2F4858"/>
                </a:solidFill>
                <a:effectLst/>
                <a:latin typeface="KaTeX_Size2"/>
              </a:rPr>
              <a:t>]</a:t>
            </a:r>
            <a:endParaRPr lang="en-US" b="0" i="0" dirty="0">
              <a:solidFill>
                <a:srgbClr val="2F4858"/>
              </a:solidFill>
              <a:effectLst/>
              <a:latin typeface="Work Sans" pitchFamily="2" charset="0"/>
            </a:endParaRPr>
          </a:p>
          <a:p>
            <a:pPr algn="just">
              <a:lnSpc>
                <a:spcPts val="165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then given an encoder </a:t>
            </a:r>
            <a:r>
              <a:rPr lang="en-US" b="0" i="0" dirty="0">
                <a:solidFill>
                  <a:srgbClr val="000000"/>
                </a:solidFill>
                <a:effectLst/>
                <a:latin typeface="KaTeX_Main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KaTeX_Caligraphic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 and a latent representation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KaTeX_Main"/>
              </a:rPr>
              <a:t>z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KaTeX_Math"/>
              </a:rPr>
              <a:t>z</a:t>
            </a:r>
            <a:r>
              <a:rPr lang="en-US" b="0" i="0" dirty="0">
                <a:solidFill>
                  <a:srgbClr val="000000"/>
                </a:solidFill>
                <a:effectLst/>
                <a:latin typeface="Work Sans" pitchFamily="2" charset="0"/>
              </a:rPr>
              <a:t>, the loss for a latent diffusion model (LDM) is: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E862D-CC00-03DB-A29B-FF781BD5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80555-76CF-D785-23C9-A4AF922E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7870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0EBA-5F16-B358-AD45-1C2E4613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7B94-C718-B6DD-47B5-07D649D6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A8CC-4E7A-8939-6D89-0AEBE834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95287"/>
            <a:ext cx="8905875" cy="6067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5A4AF-F1DB-3CD2-CBE1-6648A4AA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7C5C-615A-0CCC-41E0-3936410B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002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8092-C6BE-9F97-F8FE-14998497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D2FB-6784-E41E-E518-8A702D95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8AFE5-827B-F83A-7C1D-7DC56389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42887"/>
            <a:ext cx="8705850" cy="6372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F4183-0D0D-3279-9634-CAA7F31D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6BDC-675A-185C-9A8E-B7E06B0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7762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37B3-4DFC-C440-EA7B-CC39EE6A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A934-07AB-332B-6C96-29D2BD6C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86CFF-CDB3-9F41-D4A2-33C40D89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19087"/>
            <a:ext cx="8963025" cy="6219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DA842-D0B5-CFAD-67D2-59DA8B98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26BDE-DE0B-26C9-1BAD-0107916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69503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C604-C559-5924-05C9-7A05958D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517E-6C8F-5048-2357-9D21385E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4A832-AAEE-3EDE-1B55-DCDD78EC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671512"/>
            <a:ext cx="8791575" cy="5514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E0E77-F8A4-1042-9FA0-599183E2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EE5D-A94E-010C-ED89-EDF6475E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0220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24D7-F326-93DE-7BFC-27891A54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8BD2-FF5E-2F2D-76EE-A331553E1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06FF0-0C81-9E5D-1FEB-6843C5D5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14337"/>
            <a:ext cx="8877300" cy="6029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883AA-D4B9-958E-59D3-E46843E2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EE8BD-93C2-0DB9-D6B4-92B15CC5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29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05D701-28EB-7660-5436-F4A8852F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1" y="4302487"/>
            <a:ext cx="8458200" cy="2495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95BEE-5D87-8F7B-AFB6-018D9795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823"/>
          </a:xfrm>
        </p:spPr>
        <p:txBody>
          <a:bodyPr>
            <a:normAutofit/>
          </a:bodyPr>
          <a:lstStyle/>
          <a:p>
            <a:r>
              <a:rPr lang="en-US" dirty="0"/>
              <a:t>Diffusion from a clear picture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44522-1CF7-5280-4F66-3DF99EAB0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910" y="1037144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In multidimensions, variances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a vector of many variances .The current 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 is calculated from the current variance and the previous step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logic of this equation is if we allow a little variance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of the data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 the 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 of the next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will also be changed accordingly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HK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44522-1CF7-5280-4F66-3DF99EAB0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910" y="1037144"/>
                <a:ext cx="7886700" cy="4351338"/>
              </a:xfrm>
              <a:blipFill>
                <a:blip r:embed="rId3"/>
                <a:stretch>
                  <a:fillRect l="-69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92AB-8EFE-E205-89A3-0DFBB95A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CDB45-D0A2-11B3-FAAB-0B546E63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3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2D97A0-44C4-1CF8-78A2-47076238FD94}"/>
                  </a:ext>
                </a:extLst>
              </p:cNvPr>
              <p:cNvSpPr txBox="1"/>
              <p:nvPr/>
            </p:nvSpPr>
            <p:spPr>
              <a:xfrm>
                <a:off x="628650" y="1978869"/>
                <a:ext cx="7667805" cy="1546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b="0" i="0" dirty="0" smtClean="0"/>
                      <m:t>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 smtClean="0"/>
                      <m:t>Forward</m:t>
                    </m:r>
                    <m:r>
                      <m:rPr>
                        <m:nor/>
                      </m:rPr>
                      <a:rPr lang="en-US" sz="2000" dirty="0" smtClean="0"/>
                      <m:t> </m:t>
                    </m:r>
                    <m:r>
                      <m:rPr>
                        <m:nor/>
                      </m:rPr>
                      <a:rPr lang="en-US" sz="2000" dirty="0" smtClean="0"/>
                      <m:t>process</m:t>
                    </m:r>
                    <m:r>
                      <m:rPr>
                        <m:nor/>
                      </m:rPr>
                      <a:rPr lang="en-US" sz="2000" b="0" i="0" dirty="0" smtClean="0"/>
                      <m:t>: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sz="2000" dirty="0"/>
                  <a:t>;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HK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=1: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HK" sz="2000" dirty="0"/>
              </a:p>
              <a:p>
                <a:endParaRPr lang="en-HK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2D97A0-44C4-1CF8-78A2-47076238F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78869"/>
                <a:ext cx="7667805" cy="1546001"/>
              </a:xfrm>
              <a:prstGeom prst="rect">
                <a:avLst/>
              </a:prstGeom>
              <a:blipFill>
                <a:blip r:embed="rId4"/>
                <a:stretch>
                  <a:fillRect l="-1113" t="-1186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506195-6A92-8C8B-CAD3-091067E8C92F}"/>
                  </a:ext>
                </a:extLst>
              </p:cNvPr>
              <p:cNvSpPr txBox="1"/>
              <p:nvPr/>
            </p:nvSpPr>
            <p:spPr>
              <a:xfrm>
                <a:off x="1035257" y="4544459"/>
                <a:ext cx="62678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506195-6A92-8C8B-CAD3-091067E8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7" y="4544459"/>
                <a:ext cx="626789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8C6EE-1007-BBA6-C251-85B0196836B2}"/>
                  </a:ext>
                </a:extLst>
              </p:cNvPr>
              <p:cNvSpPr txBox="1"/>
              <p:nvPr/>
            </p:nvSpPr>
            <p:spPr>
              <a:xfrm>
                <a:off x="5017149" y="254605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h𝑒𝑛𝑐𝑒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8C6EE-1007-BBA6-C251-85B019683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49" y="2546052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1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4741-5D95-5BFD-5C4F-6A5DE32F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162F-53A7-62A5-A6E9-40974414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80808"/>
                </a:solidFill>
                <a:effectLst/>
                <a:latin typeface="Söhne"/>
              </a:rPr>
              <a:t>CLIP: Connecting text and images</a:t>
            </a:r>
          </a:p>
          <a:p>
            <a:r>
              <a:rPr lang="en-HK" sz="1100" dirty="0">
                <a:hlinkClick r:id="rId2"/>
              </a:rPr>
              <a:t> https://towardsdatascience.com/simple-implementation-of-openai-clip-model-a-tutorial-ace6ff01d9f2 </a:t>
            </a:r>
          </a:p>
          <a:p>
            <a:r>
              <a:rPr lang="en-HK" sz="1100" dirty="0">
                <a:hlinkClick r:id="rId2"/>
              </a:rPr>
              <a:t>https://openai.com/index/clip/</a:t>
            </a:r>
            <a:r>
              <a:rPr lang="en-HK" sz="11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8729C-4AFB-1338-F5F0-DF3E201A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3C1F-F438-3687-4A6B-D58C764D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30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75960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8A2E-0CCF-E0E0-A8A6-2ED2045E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BA2DD-5EFB-F942-F09E-7F266FCF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https://theaisummer.com/diffusion-models/</a:t>
            </a:r>
            <a:r>
              <a:rPr lang="en-US" dirty="0"/>
              <a:t> </a:t>
            </a:r>
          </a:p>
          <a:p>
            <a:r>
              <a:rPr lang="en-HK" dirty="0">
                <a:hlinkClick r:id="rId3"/>
              </a:rPr>
              <a:t>https://stabledifffusion.com/tools/ai-image-generator</a:t>
            </a:r>
            <a:r>
              <a:rPr lang="en-US" dirty="0"/>
              <a:t> </a:t>
            </a:r>
          </a:p>
          <a:p>
            <a:r>
              <a:rPr lang="en-HK" dirty="0">
                <a:hlinkClick r:id="rId4"/>
              </a:rPr>
              <a:t>https://openai.com/index/clip/</a:t>
            </a:r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CB1B5-1788-293B-B476-864E9F2D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EF180-0087-78FA-A721-E527B3B4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31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60305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E790-0D63-15BB-9BAB-78B0B706C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UNET, Diffusion model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0BC9B-351E-A6EE-0697-5F883AF82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 Wong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09050-BAE8-EF30-DD7B-3E8BDB28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6681A-82E7-02C0-98ED-54538820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32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9833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B28C-5FB0-B319-B517-27E84E1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output of U-Net model?</a:t>
            </a:r>
            <a:br>
              <a:rPr lang="en-US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F2A3-77FA-3515-5488-62DCB79A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output has three channels corresponding to the three classes that the model will classify each pixel for: background, foreground object, and object outline. And we can visualize the model architecture with model.</a:t>
            </a:r>
          </a:p>
          <a:p>
            <a:r>
              <a:rPr lang="en-US" dirty="0">
                <a:hlinkClick r:id="rId2"/>
              </a:rPr>
              <a:t>https://pyimagesearch.com/2022/02/21/u-net-image-segmentation-in-keras/</a:t>
            </a:r>
            <a:r>
              <a:rPr lang="en-US" dirty="0"/>
              <a:t> 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332C5-CB82-110C-08BF-5824E2DE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BA8AD-FD38-D3FA-D897-974D4020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33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0862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7CC8-1949-2F94-7326-39D77F50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5564"/>
            <a:ext cx="5463338" cy="725125"/>
          </a:xfrm>
        </p:spPr>
        <p:txBody>
          <a:bodyPr>
            <a:noAutofit/>
          </a:bodyPr>
          <a:lstStyle/>
          <a:p>
            <a:r>
              <a:rPr lang="en-HK" sz="2000" dirty="0">
                <a:hlinkClick r:id="rId2"/>
              </a:rPr>
              <a:t>https://dzdata.medium.com/intro-to-diffusion-model-part-5-d0af8331871</a:t>
            </a:r>
            <a:r>
              <a:rPr lang="en-HK" sz="2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B7B9B-F3C0-76BA-DBF6-4EC1FB85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en-H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A84E1D-7818-664B-9563-A2FE17B7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107272"/>
            <a:ext cx="5765757" cy="47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40A3D-1601-7461-219F-DEB67CB2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FDAAB-BA57-57BF-C22C-E6BB7E54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34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60060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A2A6-4FA5-BBBF-8E12-69F1A187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0971-4725-82A6-792D-7BF403A1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Note that this concatenation must be cropped to match the expanding path's dimensions. Two 3x3 convolution layers (unpadded) are applied ...</a:t>
            </a:r>
          </a:p>
          <a:p>
            <a:r>
              <a:rPr lang="en-HK" dirty="0">
                <a:hlinkClick r:id="rId2"/>
              </a:rPr>
              <a:t>https://stackoverflow.com/questions/53068877/u-net-copy-and-crop</a:t>
            </a:r>
            <a:r>
              <a:rPr lang="en-HK" dirty="0"/>
              <a:t> </a:t>
            </a:r>
          </a:p>
        </p:txBody>
      </p:sp>
      <p:pic>
        <p:nvPicPr>
          <p:cNvPr id="2050" name="Picture 2" descr="enter image description here">
            <a:extLst>
              <a:ext uri="{FF2B5EF4-FFF2-40B4-BE49-F238E27FC236}">
                <a16:creationId xmlns:a16="http://schemas.microsoft.com/office/drawing/2014/main" id="{D1A40CEC-76C2-883A-69CF-034F15A3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0002"/>
            <a:ext cx="4157330" cy="31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7036B-191A-B7E0-CD5F-23182778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81B3-052C-08A9-AFDE-07F38D4A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35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8657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4A365-1345-BC34-F9C1-15CF1E701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277B08-57BD-12CC-0FF2-DC7F44C434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3604" y="74921"/>
                <a:ext cx="78867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Parametrict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trick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will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be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used</m:t>
                    </m:r>
                  </m:oMath>
                </a14:m>
                <a:r>
                  <a:rPr lang="en-HK" sz="2000" dirty="0"/>
                  <a:t> </a:t>
                </a:r>
                <a:br>
                  <a:rPr lang="en-HK" sz="2000" dirty="0"/>
                </a:br>
                <a:r>
                  <a:rPr lang="en-US" sz="900" dirty="0">
                    <a:hlinkClick r:id="rId3"/>
                  </a:rPr>
                  <a:t>https://en.wikipedia.org/wiki/Reparameterization_trick</a:t>
                </a:r>
                <a:br>
                  <a:rPr lang="en-US" sz="2000" dirty="0"/>
                </a:br>
                <a:endParaRPr lang="en-HK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277B08-57BD-12CC-0FF2-DC7F44C43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3604" y="74921"/>
                <a:ext cx="7886700" cy="13255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2A263-6816-8C65-5D16-9CC07C7C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1DF2B-6F30-8CC1-2136-B3CD9A66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4</a:t>
            </a:fld>
            <a:endParaRPr lang="en-H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06747-E4E7-A971-5387-3F2D472F27EB}"/>
                  </a:ext>
                </a:extLst>
              </p:cNvPr>
              <p:cNvSpPr txBox="1"/>
              <p:nvPr/>
            </p:nvSpPr>
            <p:spPr>
              <a:xfrm>
                <a:off x="716639" y="1062704"/>
                <a:ext cx="8142935" cy="4089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HK" sz="2000" dirty="0"/>
                  <a:t>;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HK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𝑠𝑡𝑎𝑛𝑑𝑟𝑎𝑑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𝑑𝑒𝑣𝑖𝑎𝑡𝑖𝑜𝑛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𝑣𝑎𝑟𝑖𝑎𝑛𝑐𝑒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ra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=mean + </a:t>
                </a:r>
                <a:r>
                  <a:rPr lang="en-US" sz="2000" i="1" dirty="0" err="1">
                    <a:latin typeface="Cambria Math" panose="02040503050406030204" pitchFamily="18" charset="0"/>
                  </a:rPr>
                  <a:t>standard_dev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*N(0,1)=</a:t>
                </a:r>
                <a:r>
                  <a:rPr lang="en-US" sz="20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+</a:t>
                </a:r>
                <a:r>
                  <a:rPr lang="en-US" sz="2000" dirty="0"/>
                  <a:t> </a:t>
                </a:r>
                <a:r>
                  <a:rPr lang="en-US" sz="20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---(*), (reparameterization trick)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i="0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0" i="0" dirty="0"/>
                  <a:t>, </a:t>
                </a:r>
              </a:p>
              <a:p>
                <a:r>
                  <a:rPr lang="en-US" sz="2000" b="0" i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,…..,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b="0" i="0" dirty="0"/>
                  <a:t>=Gaussian noise for all steps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, from (*)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:r>
                  <a:rPr lang="en-US" sz="20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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b="0" i="0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b="0" i="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06747-E4E7-A971-5387-3F2D472F2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9" y="1062704"/>
                <a:ext cx="8142935" cy="4089261"/>
              </a:xfrm>
              <a:prstGeom prst="rect">
                <a:avLst/>
              </a:prstGeom>
              <a:blipFill>
                <a:blip r:embed="rId5"/>
                <a:stretch>
                  <a:fillRect l="-1948" t="-447" r="-104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60D035-1739-8F19-D798-2DEF15B8224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495684" y="6193023"/>
            <a:ext cx="578755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BDA06-088B-DDC3-FE3F-BDA7D9151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71" y="4127705"/>
            <a:ext cx="5834607" cy="2711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87D0D0-D488-0DF1-96A1-75BE9DF3B976}"/>
              </a:ext>
            </a:extLst>
          </p:cNvPr>
          <p:cNvSpPr txBox="1"/>
          <p:nvPr/>
        </p:nvSpPr>
        <p:spPr>
          <a:xfrm>
            <a:off x="6569382" y="4147969"/>
            <a:ext cx="221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https://stats.stackexchange.com/questions/595852/how-is-the-variance-for-a-diffusion-kernel-derived-for-a-diffusion-model</a:t>
            </a:r>
            <a:r>
              <a:rPr lang="en-US" sz="14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99F54-C6B2-B043-E807-0734113E4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920" y="318007"/>
            <a:ext cx="3399058" cy="59285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5B05D-55D9-57B3-08D8-33E9737729D2}"/>
                  </a:ext>
                </a:extLst>
              </p:cNvPr>
              <p:cNvSpPr txBox="1"/>
              <p:nvPr/>
            </p:nvSpPr>
            <p:spPr>
              <a:xfrm>
                <a:off x="4415521" y="45773"/>
                <a:ext cx="3399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dirty="0" smtClean="0"/>
                      <m:t>The</m:t>
                    </m:r>
                    <m:r>
                      <m:rPr>
                        <m:nor/>
                      </m:rPr>
                      <a:rPr lang="en-US" sz="1800" b="0" i="0" dirty="0" smtClean="0"/>
                      <m:t> </m:t>
                    </m:r>
                    <m:r>
                      <m:rPr>
                        <m:nor/>
                      </m:rPr>
                      <a:rPr lang="en-US" sz="1800" b="0" i="0" dirty="0" smtClean="0"/>
                      <m:t>Parametrict</m:t>
                    </m:r>
                    <m:r>
                      <m:rPr>
                        <m:nor/>
                      </m:rPr>
                      <a:rPr lang="en-US" sz="1800" b="0" i="0" dirty="0" smtClean="0"/>
                      <m:t> </m:t>
                    </m:r>
                    <m:r>
                      <m:rPr>
                        <m:nor/>
                      </m:rPr>
                      <a:rPr lang="en-US" sz="1800" b="0" i="0" dirty="0" smtClean="0"/>
                      <m:t>trick</m:t>
                    </m:r>
                    <m:r>
                      <m:rPr>
                        <m:nor/>
                      </m:rPr>
                      <a:rPr lang="en-US" sz="1800" b="0" i="0" dirty="0" smtClean="0"/>
                      <m:t> </m:t>
                    </m:r>
                  </m:oMath>
                </a14:m>
                <a:r>
                  <a:rPr lang="en-US" dirty="0"/>
                  <a:t>ara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5B05D-55D9-57B3-08D8-33E97377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21" y="45773"/>
                <a:ext cx="3399058" cy="369332"/>
              </a:xfrm>
              <a:prstGeom prst="rect">
                <a:avLst/>
              </a:prstGeom>
              <a:blipFill>
                <a:blip r:embed="rId8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DD43FB6-DF20-C3B6-681B-6090D31A6B9B}"/>
              </a:ext>
            </a:extLst>
          </p:cNvPr>
          <p:cNvSpPr/>
          <p:nvPr/>
        </p:nvSpPr>
        <p:spPr>
          <a:xfrm>
            <a:off x="4387977" y="88230"/>
            <a:ext cx="3771964" cy="9196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3532E-03DD-12C9-F973-E4A2C887F5F5}"/>
                  </a:ext>
                </a:extLst>
              </p:cNvPr>
              <p:cNvSpPr txBox="1"/>
              <p:nvPr/>
            </p:nvSpPr>
            <p:spPr>
              <a:xfrm>
                <a:off x="5705117" y="5706473"/>
                <a:ext cx="2854092" cy="4277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0" i="0" dirty="0"/>
                  <a:t>+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03532E-03DD-12C9-F973-E4A2C887F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117" y="5706473"/>
                <a:ext cx="2854092" cy="427746"/>
              </a:xfrm>
              <a:prstGeom prst="rect">
                <a:avLst/>
              </a:prstGeom>
              <a:blipFill>
                <a:blip r:embed="rId9"/>
                <a:stretch>
                  <a:fillRect b="-180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9EC2D-41E5-F472-C48F-FC6042681F0E}"/>
                  </a:ext>
                </a:extLst>
              </p:cNvPr>
              <p:cNvSpPr txBox="1"/>
              <p:nvPr/>
            </p:nvSpPr>
            <p:spPr>
              <a:xfrm>
                <a:off x="4572000" y="2295043"/>
                <a:ext cx="4533853" cy="173752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𝛼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𝑎𝑛𝑑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HK" dirty="0" smtClean="0">
                          <a:latin typeface="+mj-lt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can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be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repcomputed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using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variance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schedule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to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be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discussed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later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for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all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timesteps</m:t>
                      </m:r>
                      <m:r>
                        <m:rPr>
                          <m:nor/>
                        </m:rPr>
                        <a:rPr lang="en-US" dirty="0">
                          <a:latin typeface="+mj-lt"/>
                          <a:ea typeface="+mj-ea"/>
                          <a:cs typeface="+mj-cs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Hence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we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can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sample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our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latent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variables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𝑎𝑡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+mj-lt"/>
                  <a:ea typeface="+mj-ea"/>
                  <a:cs typeface="+mj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𝑎𝑛𝑦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𝑎𝑟𝑏𝑖𝑡𝑟𝑦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𝑡𝑖𝑚𝑒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𝑠𝑡𝑒𝑝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.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𝑇h𝑖𝑠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𝑤𝑖𝑙𝑙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𝑏𝑒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𝑢𝑠𝑒𝑑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𝑓𝑜𝑟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+mj-lt"/>
                  <a:ea typeface="+mj-ea"/>
                  <a:cs typeface="+mj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𝑓𝑖𝑛𝑑𝑖𝑛𝑔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𝑜𝑏𝑗𝑒𝑐𝑡𝑖𝑣𝑒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𝑙𝑜𝑠𝑠</m:t>
                      </m:r>
                      <m:r>
                        <a:rPr lang="en-US"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𝐿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HK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9EC2D-41E5-F472-C48F-FC604268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95043"/>
                <a:ext cx="4533853" cy="1737528"/>
              </a:xfrm>
              <a:prstGeom prst="rect">
                <a:avLst/>
              </a:prstGeom>
              <a:blipFill>
                <a:blip r:embed="rId10"/>
                <a:stretch>
                  <a:fillRect l="-268" t="-24653" r="-2145" b="-1736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00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7C6B-B3D9-01BF-8B12-05ACFCBB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C233-CC1A-7070-C182-A3FAA10AF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65C76-5728-B0EF-48D6-4C388A49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5FC7B-BA76-9C27-EE23-A0E59254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5</a:t>
            </a:fld>
            <a:endParaRPr lang="en-H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EC1E3-1099-867D-2488-A4AF4FA9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6" y="28899"/>
            <a:ext cx="6885503" cy="227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22DB0-9E49-EE21-F2B7-8281B058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22" y="2240480"/>
            <a:ext cx="7130052" cy="250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6148B5-1567-7CC6-D55C-44D83A387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1" y="4199242"/>
            <a:ext cx="7017488" cy="22936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8FD7B9-78B1-7743-EB2E-6E65A3976ACE}"/>
              </a:ext>
            </a:extLst>
          </p:cNvPr>
          <p:cNvSpPr txBox="1"/>
          <p:nvPr/>
        </p:nvSpPr>
        <p:spPr>
          <a:xfrm>
            <a:off x="6457950" y="914400"/>
            <a:ext cx="144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copilot</a:t>
            </a:r>
            <a:endParaRPr lang="en-HK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A9047C-9C92-02DE-45E4-CA4BB5E74FF9}"/>
              </a:ext>
            </a:extLst>
          </p:cNvPr>
          <p:cNvCxnSpPr/>
          <p:nvPr/>
        </p:nvCxnSpPr>
        <p:spPr>
          <a:xfrm flipH="1">
            <a:off x="3028950" y="4093535"/>
            <a:ext cx="37546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18998A-73E7-9090-1574-128F58E6D51D}"/>
              </a:ext>
            </a:extLst>
          </p:cNvPr>
          <p:cNvSpPr txBox="1"/>
          <p:nvPr/>
        </p:nvSpPr>
        <p:spPr>
          <a:xfrm>
            <a:off x="6783572" y="3807149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mean from beta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8336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D5F3-2F50-3D76-05BA-B224AA5A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i="0" dirty="0">
                <a:solidFill>
                  <a:srgbClr val="000000"/>
                </a:solidFill>
                <a:effectLst/>
                <a:latin typeface="Work Sans" pitchFamily="2" charset="0"/>
              </a:rPr>
              <a:t>Variance schedule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DAD0C-57A0-FA7E-984C-C9FBDA65FF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defTabSz="457200"/>
                <a:r>
                  <a:rPr lang="en-US" sz="2400" dirty="0"/>
                  <a:t>The variance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​ can be fixed to a constant or chosen as a schedule over the T timesteps. In fact, one can define a variance schedule, which can be linear, quadratic, cosine etc. A possible scheme is a linear schedule increasing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10^-4 to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DAD0C-57A0-FA7E-984C-C9FBDA65F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2D103-E724-542C-CA5E-1F31DF5F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739E6-54FE-7996-C4BB-7C5D120F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6</a:t>
            </a:fld>
            <a:endParaRPr lang="en-HK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3FFA20-8B95-CC60-C854-20DA9565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89060"/>
            <a:ext cx="7448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2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2EAB-4EEC-D57E-B0FC-36AC873C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diffusion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C4E79-286E-5A6D-0587-CE435E892A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defTabSz="457200">
                  <a:lnSpc>
                    <a:spcPct val="100000"/>
                  </a:lnSpc>
                </a:pPr>
                <a:r>
                  <a:rPr lang="en-US" sz="2400" dirty="0"/>
                  <a:t>As T→∞, the latent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nearly an </a:t>
                </a:r>
                <a:r>
                  <a:rPr lang="en-US" sz="2400" dirty="0"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isotropic</a:t>
                </a:r>
                <a:r>
                  <a:rPr lang="en-US" sz="2400" dirty="0"/>
                  <a:t> Gaussian distribution. Therefore, if we manage to learn the reverse distribution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 , we can sample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N(0,I)</a:t>
                </a:r>
                <a:r>
                  <a:rPr lang="en-US" sz="2400" dirty="0"/>
                  <a:t>, run the reverse process and acquire a sample from 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generating a novel data point from the original data distribution.</a:t>
                </a:r>
              </a:p>
              <a:p>
                <a:pPr marL="0" defTabSz="457200">
                  <a:lnSpc>
                    <a:spcPct val="100000"/>
                  </a:lnSpc>
                </a:pPr>
                <a:r>
                  <a:rPr lang="en-US" sz="2400" dirty="0"/>
                  <a:t>The question is how we can model the reverse diffusion process.</a:t>
                </a: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C4E79-286E-5A6D-0587-CE435E892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F3C01-D2F9-9F70-5619-5CBCDF2B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2C811-56C1-7E27-E68A-0B5CC4AA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403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DD55-3919-39FC-DA16-7BFFE8F2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847"/>
          </a:xfrm>
        </p:spPr>
        <p:txBody>
          <a:bodyPr>
            <a:normAutofit/>
          </a:bodyPr>
          <a:lstStyle/>
          <a:p>
            <a:r>
              <a:rPr lang="en-US" sz="2400" b="1" dirty="0"/>
              <a:t>Approximating the reverse process with a neural network</a:t>
            </a:r>
            <a:endParaRPr lang="en-HK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F8802-6FEC-0D7A-F7A7-78A738D73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815973"/>
                <a:ext cx="7886700" cy="4351338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en-HK" sz="2400" dirty="0"/>
                  <a:t>In practical terms, we don't know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sz="2400" dirty="0"/>
                  <a:t>. It's intractable since statistical estimates of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 </a:t>
                </a:r>
                <a:r>
                  <a:rPr lang="en-HK" sz="2400" dirty="0"/>
                  <a:t> require computations involving the data distribution. Instead, we approximate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sz="2400" dirty="0"/>
                  <a:t>with a parameterized model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​ (</a:t>
                </a:r>
                <a:r>
                  <a:rPr lang="en-HK" sz="2400" dirty="0"/>
                  <a:t>e.g. a neural network). Since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sz="2400" dirty="0"/>
                  <a:t>will also be Gaussian, for small enough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sz="2400" dirty="0"/>
                  <a:t>we can choose 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HK" sz="2400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sz="2400" dirty="0"/>
                  <a:t>  </a:t>
                </a:r>
                <a:r>
                  <a:rPr lang="en-HK" sz="2400" dirty="0"/>
                  <a:t>to be Gaussian and just parameterize the mean and variance:</a:t>
                </a:r>
              </a:p>
              <a:p>
                <a:pPr>
                  <a:lnSpc>
                    <a:spcPct val="100000"/>
                  </a:lnSpc>
                </a:pP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F8802-6FEC-0D7A-F7A7-78A738D73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815973"/>
                <a:ext cx="7886700" cy="4351338"/>
              </a:xfrm>
              <a:blipFill>
                <a:blip r:embed="rId2"/>
                <a:stretch>
                  <a:fillRect l="-1005" t="-1120" r="-123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72F9F-507A-3858-4CC6-4B5D99BD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9C521-A26E-D0B9-C7C4-7A8A769B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FCBD-ABA8-45B3-B15A-829738463AD6}" type="slidenum">
              <a:rPr lang="en-HK" smtClean="0"/>
              <a:t>8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F28FA-0207-AD15-481E-E727E35F9A6E}"/>
                  </a:ext>
                </a:extLst>
              </p:cNvPr>
              <p:cNvSpPr txBox="1"/>
              <p:nvPr/>
            </p:nvSpPr>
            <p:spPr>
              <a:xfrm>
                <a:off x="2158077" y="3958219"/>
                <a:ext cx="41759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HK" dirty="0"/>
                  <a:t>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BF28FA-0207-AD15-481E-E727E35F9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77" y="3958219"/>
                <a:ext cx="4175937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2CB8A16-7B3A-6C43-32D2-73651C4DD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2" y="4450035"/>
            <a:ext cx="818197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9086DA-46D4-7655-0F96-CF1FED008D6E}"/>
                  </a:ext>
                </a:extLst>
              </p:cNvPr>
              <p:cNvSpPr txBox="1"/>
              <p:nvPr/>
            </p:nvSpPr>
            <p:spPr>
              <a:xfrm>
                <a:off x="1112100" y="4527272"/>
                <a:ext cx="62678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9086DA-46D4-7655-0F96-CF1FED008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00" y="4527272"/>
                <a:ext cx="626789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F53678-4F6B-ADDF-9A9C-F92039086A2A}"/>
                  </a:ext>
                </a:extLst>
              </p:cNvPr>
              <p:cNvSpPr txBox="1"/>
              <p:nvPr/>
            </p:nvSpPr>
            <p:spPr>
              <a:xfrm>
                <a:off x="1112100" y="5277275"/>
                <a:ext cx="62678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F53678-4F6B-ADDF-9A9C-F92039086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00" y="5277275"/>
                <a:ext cx="6267892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22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321F-6866-D852-E1E8-A7FA93EC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4A9D2-EAEF-D6EA-78C3-A89F77F8E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If we apply the reverse formula for all timesteps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, also called trajectory), we can go from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 to the data distribution:</a:t>
                </a:r>
              </a:p>
              <a:p>
                <a:endParaRPr lang="en-US" dirty="0">
                  <a:solidFill>
                    <a:srgbClr val="000000"/>
                  </a:solidFill>
                  <a:latin typeface="Work Sans" pitchFamily="2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By additionally conditioning the model on timestep </a:t>
                </a:r>
                <a:r>
                  <a:rPr lang="en-US" b="0" i="1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, it will learn to predict the Gaussian parameters (meaning the mean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 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and the covariance matrix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for each timestep.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b="0" i="0" dirty="0">
                    <a:solidFill>
                      <a:srgbClr val="000000"/>
                    </a:solidFill>
                    <a:effectLst/>
                    <a:latin typeface="Work Sans" pitchFamily="2" charset="0"/>
                  </a:rPr>
                  <a:t>But how do we train such a model?</a:t>
                </a: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4A9D2-EAEF-D6EA-78C3-A89F77F8E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241" r="-2705" b="-182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1193F-52C5-0E9F-0143-A9516D5F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Diffusion model v.250520a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4233D-16B3-C272-88E6-730F3FC5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F39E-FEF9-4B3D-A0BC-4790D412BD15}" type="slidenum">
              <a:rPr lang="en-HK" smtClean="0"/>
              <a:t>9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E42FE2-6FF7-54C8-B558-2AE3D83C0D60}"/>
                  </a:ext>
                </a:extLst>
              </p:cNvPr>
              <p:cNvSpPr txBox="1"/>
              <p:nvPr/>
            </p:nvSpPr>
            <p:spPr>
              <a:xfrm>
                <a:off x="3381154" y="3054923"/>
                <a:ext cx="4572000" cy="374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E42FE2-6FF7-54C8-B558-2AE3D83C0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154" y="3054923"/>
                <a:ext cx="4572000" cy="374077"/>
              </a:xfrm>
              <a:prstGeom prst="rect">
                <a:avLst/>
              </a:prstGeom>
              <a:blipFill>
                <a:blip r:embed="rId3"/>
                <a:stretch>
                  <a:fillRect t="-116129" b="-18064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01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2404</Words>
  <Application>Microsoft Office PowerPoint</Application>
  <PresentationFormat>On-screen Show (4:3)</PresentationFormat>
  <Paragraphs>203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KaTeX_AMS</vt:lpstr>
      <vt:lpstr>KaTeX_Caligraphic</vt:lpstr>
      <vt:lpstr>KaTeX_Main</vt:lpstr>
      <vt:lpstr>KaTeX_Math</vt:lpstr>
      <vt:lpstr>KaTeX_Size1</vt:lpstr>
      <vt:lpstr>KaTeX_Size2</vt:lpstr>
      <vt:lpstr>Söhne</vt:lpstr>
      <vt:lpstr>Aptos</vt:lpstr>
      <vt:lpstr>Aptos Display</vt:lpstr>
      <vt:lpstr>Arial</vt:lpstr>
      <vt:lpstr>Cambria Math</vt:lpstr>
      <vt:lpstr>Symbol</vt:lpstr>
      <vt:lpstr>Work Sans</vt:lpstr>
      <vt:lpstr>Office Theme</vt:lpstr>
      <vt:lpstr>Diffusion model</vt:lpstr>
      <vt:lpstr>Introduction</vt:lpstr>
      <vt:lpstr>Diffusion from a clear picture</vt:lpstr>
      <vt:lpstr>"The Parametrict trick will be used"  https://en.wikipedia.org/wiki/Reparameterization_trick </vt:lpstr>
      <vt:lpstr>PowerPoint Presentation</vt:lpstr>
      <vt:lpstr>Variance schedule</vt:lpstr>
      <vt:lpstr>Reverse diffusion</vt:lpstr>
      <vt:lpstr>Approximating the reverse process with a neural network</vt:lpstr>
      <vt:lpstr>PowerPoint Presentation</vt:lpstr>
      <vt:lpstr>Diffusion with Unet https://towardsdatascience.com/what-are-stable-diffusion-models-and-why-are-they-a-step-forward-for-image-generation-aa1182801d46/ </vt:lpstr>
      <vt:lpstr>Training the diffusion model</vt:lpstr>
      <vt:lpstr>Let's analyse these terms:</vt:lpstr>
      <vt:lpstr>PowerPoint Presentation</vt:lpstr>
      <vt:lpstr>PowerPoint Presentation</vt:lpstr>
      <vt:lpstr>PowerPoint Presentation</vt:lpstr>
      <vt:lpstr>PowerPoint Presentation</vt:lpstr>
      <vt:lpstr>Training</vt:lpstr>
      <vt:lpstr>PowerPoint Presentation</vt:lpstr>
      <vt:lpstr>Why use UNET</vt:lpstr>
      <vt:lpstr>PowerPoint Presentation</vt:lpstr>
      <vt:lpstr>PowerPoint Presentation</vt:lpstr>
      <vt:lpstr>d</vt:lpstr>
      <vt:lpstr>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CLIP</vt:lpstr>
      <vt:lpstr>Reference</vt:lpstr>
      <vt:lpstr>UNET, Diffusion model</vt:lpstr>
      <vt:lpstr>What is the output of U-Net model? </vt:lpstr>
      <vt:lpstr>https://dzdata.medium.com/intro-to-diffusion-model-part-5-d0af8331871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 Hong Wong (CCO)</dc:creator>
  <cp:lastModifiedBy>Kin Hong Wong (CCO)</cp:lastModifiedBy>
  <cp:revision>37</cp:revision>
  <dcterms:created xsi:type="dcterms:W3CDTF">2024-11-05T07:54:11Z</dcterms:created>
  <dcterms:modified xsi:type="dcterms:W3CDTF">2025-05-20T05:36:03Z</dcterms:modified>
</cp:coreProperties>
</file>