
<file path=[Content_Types].xml><?xml version="1.0" encoding="utf-8"?>
<Types xmlns="http://schemas.openxmlformats.org/package/2006/content-types">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sldIdLst>
    <p:sldId id="256" r:id="rId2"/>
    <p:sldId id="257" r:id="rId3"/>
    <p:sldId id="456" r:id="rId4"/>
    <p:sldId id="457" r:id="rId5"/>
    <p:sldId id="258" r:id="rId6"/>
    <p:sldId id="298" r:id="rId7"/>
    <p:sldId id="356" r:id="rId8"/>
    <p:sldId id="362" r:id="rId9"/>
    <p:sldId id="412" r:id="rId10"/>
    <p:sldId id="425" r:id="rId11"/>
    <p:sldId id="360" r:id="rId12"/>
    <p:sldId id="347" r:id="rId13"/>
    <p:sldId id="344" r:id="rId14"/>
    <p:sldId id="451" r:id="rId15"/>
    <p:sldId id="453" r:id="rId16"/>
    <p:sldId id="454" r:id="rId17"/>
    <p:sldId id="455" r:id="rId18"/>
    <p:sldId id="286" r:id="rId19"/>
    <p:sldId id="264" r:id="rId20"/>
    <p:sldId id="262" r:id="rId21"/>
    <p:sldId id="266" r:id="rId22"/>
    <p:sldId id="341" r:id="rId23"/>
    <p:sldId id="446" r:id="rId24"/>
    <p:sldId id="342" r:id="rId25"/>
    <p:sldId id="295" r:id="rId26"/>
    <p:sldId id="334" r:id="rId27"/>
    <p:sldId id="335" r:id="rId28"/>
    <p:sldId id="459" r:id="rId29"/>
    <p:sldId id="277" r:id="rId30"/>
    <p:sldId id="343" r:id="rId31"/>
    <p:sldId id="280" r:id="rId32"/>
    <p:sldId id="458" r:id="rId33"/>
    <p:sldId id="283" r:id="rId34"/>
    <p:sldId id="284" r:id="rId35"/>
    <p:sldId id="352" r:id="rId36"/>
    <p:sldId id="273" r:id="rId37"/>
    <p:sldId id="285" r:id="rId38"/>
    <p:sldId id="410" r:id="rId39"/>
    <p:sldId id="371" r:id="rId40"/>
    <p:sldId id="287" r:id="rId41"/>
    <p:sldId id="263" r:id="rId42"/>
    <p:sldId id="429" r:id="rId43"/>
    <p:sldId id="345" r:id="rId44"/>
    <p:sldId id="376" r:id="rId45"/>
    <p:sldId id="421" r:id="rId46"/>
    <p:sldId id="460" r:id="rId47"/>
    <p:sldId id="430" r:id="rId48"/>
    <p:sldId id="422" r:id="rId49"/>
    <p:sldId id="431" r:id="rId50"/>
    <p:sldId id="466" r:id="rId51"/>
    <p:sldId id="467" r:id="rId52"/>
    <p:sldId id="468" r:id="rId53"/>
    <p:sldId id="415" r:id="rId54"/>
    <p:sldId id="392" r:id="rId55"/>
    <p:sldId id="423" r:id="rId56"/>
    <p:sldId id="399" r:id="rId57"/>
    <p:sldId id="465" r:id="rId58"/>
    <p:sldId id="400" r:id="rId59"/>
    <p:sldId id="432" r:id="rId60"/>
    <p:sldId id="433" r:id="rId61"/>
    <p:sldId id="434" r:id="rId62"/>
    <p:sldId id="435" r:id="rId63"/>
    <p:sldId id="436" r:id="rId64"/>
    <p:sldId id="259" r:id="rId65"/>
    <p:sldId id="260" r:id="rId66"/>
    <p:sldId id="470" r:id="rId67"/>
    <p:sldId id="469" r:id="rId68"/>
    <p:sldId id="464" r:id="rId69"/>
    <p:sldId id="403" r:id="rId70"/>
    <p:sldId id="419" r:id="rId71"/>
    <p:sldId id="420" r:id="rId72"/>
    <p:sldId id="438" r:id="rId73"/>
    <p:sldId id="439" r:id="rId74"/>
    <p:sldId id="349" r:id="rId75"/>
    <p:sldId id="350" r:id="rId76"/>
    <p:sldId id="351" r:id="rId77"/>
    <p:sldId id="440" r:id="rId78"/>
    <p:sldId id="348" r:id="rId79"/>
    <p:sldId id="441" r:id="rId80"/>
    <p:sldId id="353" r:id="rId81"/>
    <p:sldId id="355" r:id="rId82"/>
    <p:sldId id="442" r:id="rId83"/>
    <p:sldId id="443" r:id="rId84"/>
    <p:sldId id="357" r:id="rId85"/>
    <p:sldId id="367" r:id="rId86"/>
    <p:sldId id="444" r:id="rId87"/>
    <p:sldId id="471" r:id="rId8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87" autoAdjust="0"/>
    <p:restoredTop sz="94660"/>
  </p:normalViewPr>
  <p:slideViewPr>
    <p:cSldViewPr snapToGrid="0">
      <p:cViewPr varScale="1">
        <p:scale>
          <a:sx n="60" d="100"/>
          <a:sy n="60" d="100"/>
        </p:scale>
        <p:origin x="9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HK"/>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E522A7-78A5-48FF-99B5-C6EFE0A88CB3}" type="datetimeFigureOut">
              <a:rPr lang="en-HK" smtClean="0"/>
              <a:t>2/4/2025</a:t>
            </a:fld>
            <a:endParaRPr lang="en-HK"/>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HK"/>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HK"/>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098F2C9-7361-4DBF-9D41-82AD47341F1E}" type="slidenum">
              <a:rPr lang="en-HK" smtClean="0"/>
              <a:t>‹#›</a:t>
            </a:fld>
            <a:endParaRPr lang="en-HK"/>
          </a:p>
        </p:txBody>
      </p:sp>
    </p:spTree>
    <p:extLst>
      <p:ext uri="{BB962C8B-B14F-4D97-AF65-F5344CB8AC3E}">
        <p14:creationId xmlns:p14="http://schemas.microsoft.com/office/powerpoint/2010/main" val="19651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D30891-1E0B-4E7E-A2BA-0032EA4A2F09}" type="datetime1">
              <a:rPr lang="en-HK" smtClean="0"/>
              <a:t>2/4/2025</a:t>
            </a:fld>
            <a:endParaRPr lang="en-HK"/>
          </a:p>
        </p:txBody>
      </p:sp>
      <p:sp>
        <p:nvSpPr>
          <p:cNvPr id="5" name="Footer Placeholder 4"/>
          <p:cNvSpPr>
            <a:spLocks noGrp="1"/>
          </p:cNvSpPr>
          <p:nvPr>
            <p:ph type="ftr" sz="quarter" idx="11"/>
          </p:nvPr>
        </p:nvSpPr>
        <p:spPr/>
        <p:txBody>
          <a:bodyPr/>
          <a:lstStyle/>
          <a:p>
            <a:r>
              <a:rPr lang="en-HK"/>
              <a:t>Nerfs v.250402d</a:t>
            </a:r>
          </a:p>
        </p:txBody>
      </p:sp>
      <p:sp>
        <p:nvSpPr>
          <p:cNvPr id="6" name="Slide Number Placeholder 5"/>
          <p:cNvSpPr>
            <a:spLocks noGrp="1"/>
          </p:cNvSpPr>
          <p:nvPr>
            <p:ph type="sldNum" sz="quarter" idx="12"/>
          </p:nvPr>
        </p:nvSpPr>
        <p:spPr/>
        <p:txBody>
          <a:bodyPr/>
          <a:lstStyle/>
          <a:p>
            <a:fld id="{B9DE3C8B-EA53-454F-9CCE-3711613342D8}" type="slidenum">
              <a:rPr lang="en-HK" smtClean="0"/>
              <a:t>‹#›</a:t>
            </a:fld>
            <a:endParaRPr lang="en-HK"/>
          </a:p>
        </p:txBody>
      </p:sp>
    </p:spTree>
    <p:extLst>
      <p:ext uri="{BB962C8B-B14F-4D97-AF65-F5344CB8AC3E}">
        <p14:creationId xmlns:p14="http://schemas.microsoft.com/office/powerpoint/2010/main" val="509172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C455B0-9695-42DE-9974-794BDBC2811F}" type="datetime1">
              <a:rPr lang="en-HK" smtClean="0"/>
              <a:t>2/4/2025</a:t>
            </a:fld>
            <a:endParaRPr lang="en-HK"/>
          </a:p>
        </p:txBody>
      </p:sp>
      <p:sp>
        <p:nvSpPr>
          <p:cNvPr id="5" name="Footer Placeholder 4"/>
          <p:cNvSpPr>
            <a:spLocks noGrp="1"/>
          </p:cNvSpPr>
          <p:nvPr>
            <p:ph type="ftr" sz="quarter" idx="11"/>
          </p:nvPr>
        </p:nvSpPr>
        <p:spPr/>
        <p:txBody>
          <a:bodyPr/>
          <a:lstStyle/>
          <a:p>
            <a:r>
              <a:rPr lang="en-HK"/>
              <a:t>Nerfs v.250402d</a:t>
            </a:r>
          </a:p>
        </p:txBody>
      </p:sp>
      <p:sp>
        <p:nvSpPr>
          <p:cNvPr id="6" name="Slide Number Placeholder 5"/>
          <p:cNvSpPr>
            <a:spLocks noGrp="1"/>
          </p:cNvSpPr>
          <p:nvPr>
            <p:ph type="sldNum" sz="quarter" idx="12"/>
          </p:nvPr>
        </p:nvSpPr>
        <p:spPr/>
        <p:txBody>
          <a:bodyPr/>
          <a:lstStyle/>
          <a:p>
            <a:fld id="{B9DE3C8B-EA53-454F-9CCE-3711613342D8}" type="slidenum">
              <a:rPr lang="en-HK" smtClean="0"/>
              <a:t>‹#›</a:t>
            </a:fld>
            <a:endParaRPr lang="en-HK"/>
          </a:p>
        </p:txBody>
      </p:sp>
    </p:spTree>
    <p:extLst>
      <p:ext uri="{BB962C8B-B14F-4D97-AF65-F5344CB8AC3E}">
        <p14:creationId xmlns:p14="http://schemas.microsoft.com/office/powerpoint/2010/main" val="239994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83F7C8-BEAB-4076-B553-D8E732F55B78}" type="datetime1">
              <a:rPr lang="en-HK" smtClean="0"/>
              <a:t>2/4/2025</a:t>
            </a:fld>
            <a:endParaRPr lang="en-HK"/>
          </a:p>
        </p:txBody>
      </p:sp>
      <p:sp>
        <p:nvSpPr>
          <p:cNvPr id="5" name="Footer Placeholder 4"/>
          <p:cNvSpPr>
            <a:spLocks noGrp="1"/>
          </p:cNvSpPr>
          <p:nvPr>
            <p:ph type="ftr" sz="quarter" idx="11"/>
          </p:nvPr>
        </p:nvSpPr>
        <p:spPr/>
        <p:txBody>
          <a:bodyPr/>
          <a:lstStyle/>
          <a:p>
            <a:r>
              <a:rPr lang="en-HK"/>
              <a:t>Nerfs v.250402d</a:t>
            </a:r>
          </a:p>
        </p:txBody>
      </p:sp>
      <p:sp>
        <p:nvSpPr>
          <p:cNvPr id="6" name="Slide Number Placeholder 5"/>
          <p:cNvSpPr>
            <a:spLocks noGrp="1"/>
          </p:cNvSpPr>
          <p:nvPr>
            <p:ph type="sldNum" sz="quarter" idx="12"/>
          </p:nvPr>
        </p:nvSpPr>
        <p:spPr/>
        <p:txBody>
          <a:bodyPr/>
          <a:lstStyle/>
          <a:p>
            <a:fld id="{B9DE3C8B-EA53-454F-9CCE-3711613342D8}" type="slidenum">
              <a:rPr lang="en-HK" smtClean="0"/>
              <a:t>‹#›</a:t>
            </a:fld>
            <a:endParaRPr lang="en-HK"/>
          </a:p>
        </p:txBody>
      </p:sp>
    </p:spTree>
    <p:extLst>
      <p:ext uri="{BB962C8B-B14F-4D97-AF65-F5344CB8AC3E}">
        <p14:creationId xmlns:p14="http://schemas.microsoft.com/office/powerpoint/2010/main" val="22080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087574-7BED-45D7-9469-A46DA3753AC2}" type="datetime1">
              <a:rPr lang="en-HK" smtClean="0"/>
              <a:t>2/4/2025</a:t>
            </a:fld>
            <a:endParaRPr lang="en-HK"/>
          </a:p>
        </p:txBody>
      </p:sp>
      <p:sp>
        <p:nvSpPr>
          <p:cNvPr id="5" name="Footer Placeholder 4"/>
          <p:cNvSpPr>
            <a:spLocks noGrp="1"/>
          </p:cNvSpPr>
          <p:nvPr>
            <p:ph type="ftr" sz="quarter" idx="11"/>
          </p:nvPr>
        </p:nvSpPr>
        <p:spPr/>
        <p:txBody>
          <a:bodyPr/>
          <a:lstStyle/>
          <a:p>
            <a:r>
              <a:rPr lang="en-HK"/>
              <a:t>Nerfs v.250402d</a:t>
            </a:r>
          </a:p>
        </p:txBody>
      </p:sp>
      <p:sp>
        <p:nvSpPr>
          <p:cNvPr id="6" name="Slide Number Placeholder 5"/>
          <p:cNvSpPr>
            <a:spLocks noGrp="1"/>
          </p:cNvSpPr>
          <p:nvPr>
            <p:ph type="sldNum" sz="quarter" idx="12"/>
          </p:nvPr>
        </p:nvSpPr>
        <p:spPr/>
        <p:txBody>
          <a:bodyPr/>
          <a:lstStyle/>
          <a:p>
            <a:fld id="{B9DE3C8B-EA53-454F-9CCE-3711613342D8}" type="slidenum">
              <a:rPr lang="en-HK" smtClean="0"/>
              <a:t>‹#›</a:t>
            </a:fld>
            <a:endParaRPr lang="en-HK"/>
          </a:p>
        </p:txBody>
      </p:sp>
    </p:spTree>
    <p:extLst>
      <p:ext uri="{BB962C8B-B14F-4D97-AF65-F5344CB8AC3E}">
        <p14:creationId xmlns:p14="http://schemas.microsoft.com/office/powerpoint/2010/main" val="3173209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240178-A6F9-49B0-8EB8-F503EE045701}" type="datetime1">
              <a:rPr lang="en-HK" smtClean="0"/>
              <a:t>2/4/2025</a:t>
            </a:fld>
            <a:endParaRPr lang="en-HK"/>
          </a:p>
        </p:txBody>
      </p:sp>
      <p:sp>
        <p:nvSpPr>
          <p:cNvPr id="5" name="Footer Placeholder 4"/>
          <p:cNvSpPr>
            <a:spLocks noGrp="1"/>
          </p:cNvSpPr>
          <p:nvPr>
            <p:ph type="ftr" sz="quarter" idx="11"/>
          </p:nvPr>
        </p:nvSpPr>
        <p:spPr/>
        <p:txBody>
          <a:bodyPr/>
          <a:lstStyle/>
          <a:p>
            <a:r>
              <a:rPr lang="en-HK"/>
              <a:t>Nerfs v.250402d</a:t>
            </a:r>
          </a:p>
        </p:txBody>
      </p:sp>
      <p:sp>
        <p:nvSpPr>
          <p:cNvPr id="6" name="Slide Number Placeholder 5"/>
          <p:cNvSpPr>
            <a:spLocks noGrp="1"/>
          </p:cNvSpPr>
          <p:nvPr>
            <p:ph type="sldNum" sz="quarter" idx="12"/>
          </p:nvPr>
        </p:nvSpPr>
        <p:spPr/>
        <p:txBody>
          <a:bodyPr/>
          <a:lstStyle/>
          <a:p>
            <a:fld id="{B9DE3C8B-EA53-454F-9CCE-3711613342D8}" type="slidenum">
              <a:rPr lang="en-HK" smtClean="0"/>
              <a:t>‹#›</a:t>
            </a:fld>
            <a:endParaRPr lang="en-HK"/>
          </a:p>
        </p:txBody>
      </p:sp>
    </p:spTree>
    <p:extLst>
      <p:ext uri="{BB962C8B-B14F-4D97-AF65-F5344CB8AC3E}">
        <p14:creationId xmlns:p14="http://schemas.microsoft.com/office/powerpoint/2010/main" val="1594196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097A7E-CCFC-4EE5-AAD6-F596B60BBA16}" type="datetime1">
              <a:rPr lang="en-HK" smtClean="0"/>
              <a:t>2/4/2025</a:t>
            </a:fld>
            <a:endParaRPr lang="en-HK"/>
          </a:p>
        </p:txBody>
      </p:sp>
      <p:sp>
        <p:nvSpPr>
          <p:cNvPr id="6" name="Footer Placeholder 5"/>
          <p:cNvSpPr>
            <a:spLocks noGrp="1"/>
          </p:cNvSpPr>
          <p:nvPr>
            <p:ph type="ftr" sz="quarter" idx="11"/>
          </p:nvPr>
        </p:nvSpPr>
        <p:spPr/>
        <p:txBody>
          <a:bodyPr/>
          <a:lstStyle/>
          <a:p>
            <a:r>
              <a:rPr lang="en-HK"/>
              <a:t>Nerfs v.250402d</a:t>
            </a:r>
          </a:p>
        </p:txBody>
      </p:sp>
      <p:sp>
        <p:nvSpPr>
          <p:cNvPr id="7" name="Slide Number Placeholder 6"/>
          <p:cNvSpPr>
            <a:spLocks noGrp="1"/>
          </p:cNvSpPr>
          <p:nvPr>
            <p:ph type="sldNum" sz="quarter" idx="12"/>
          </p:nvPr>
        </p:nvSpPr>
        <p:spPr/>
        <p:txBody>
          <a:bodyPr/>
          <a:lstStyle/>
          <a:p>
            <a:fld id="{B9DE3C8B-EA53-454F-9CCE-3711613342D8}" type="slidenum">
              <a:rPr lang="en-HK" smtClean="0"/>
              <a:t>‹#›</a:t>
            </a:fld>
            <a:endParaRPr lang="en-HK"/>
          </a:p>
        </p:txBody>
      </p:sp>
    </p:spTree>
    <p:extLst>
      <p:ext uri="{BB962C8B-B14F-4D97-AF65-F5344CB8AC3E}">
        <p14:creationId xmlns:p14="http://schemas.microsoft.com/office/powerpoint/2010/main" val="3470450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6CEF75-4CAE-429A-8EE6-EAA753F90AB8}" type="datetime1">
              <a:rPr lang="en-HK" smtClean="0"/>
              <a:t>2/4/2025</a:t>
            </a:fld>
            <a:endParaRPr lang="en-HK"/>
          </a:p>
        </p:txBody>
      </p:sp>
      <p:sp>
        <p:nvSpPr>
          <p:cNvPr id="8" name="Footer Placeholder 7"/>
          <p:cNvSpPr>
            <a:spLocks noGrp="1"/>
          </p:cNvSpPr>
          <p:nvPr>
            <p:ph type="ftr" sz="quarter" idx="11"/>
          </p:nvPr>
        </p:nvSpPr>
        <p:spPr/>
        <p:txBody>
          <a:bodyPr/>
          <a:lstStyle/>
          <a:p>
            <a:r>
              <a:rPr lang="en-HK"/>
              <a:t>Nerfs v.250402d</a:t>
            </a:r>
          </a:p>
        </p:txBody>
      </p:sp>
      <p:sp>
        <p:nvSpPr>
          <p:cNvPr id="9" name="Slide Number Placeholder 8"/>
          <p:cNvSpPr>
            <a:spLocks noGrp="1"/>
          </p:cNvSpPr>
          <p:nvPr>
            <p:ph type="sldNum" sz="quarter" idx="12"/>
          </p:nvPr>
        </p:nvSpPr>
        <p:spPr/>
        <p:txBody>
          <a:bodyPr/>
          <a:lstStyle/>
          <a:p>
            <a:fld id="{B9DE3C8B-EA53-454F-9CCE-3711613342D8}" type="slidenum">
              <a:rPr lang="en-HK" smtClean="0"/>
              <a:t>‹#›</a:t>
            </a:fld>
            <a:endParaRPr lang="en-HK"/>
          </a:p>
        </p:txBody>
      </p:sp>
    </p:spTree>
    <p:extLst>
      <p:ext uri="{BB962C8B-B14F-4D97-AF65-F5344CB8AC3E}">
        <p14:creationId xmlns:p14="http://schemas.microsoft.com/office/powerpoint/2010/main" val="1020087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E32998-13A4-4ADE-A464-9108E8BF948C}" type="datetime1">
              <a:rPr lang="en-HK" smtClean="0"/>
              <a:t>2/4/2025</a:t>
            </a:fld>
            <a:endParaRPr lang="en-HK"/>
          </a:p>
        </p:txBody>
      </p:sp>
      <p:sp>
        <p:nvSpPr>
          <p:cNvPr id="4" name="Footer Placeholder 3"/>
          <p:cNvSpPr>
            <a:spLocks noGrp="1"/>
          </p:cNvSpPr>
          <p:nvPr>
            <p:ph type="ftr" sz="quarter" idx="11"/>
          </p:nvPr>
        </p:nvSpPr>
        <p:spPr/>
        <p:txBody>
          <a:bodyPr/>
          <a:lstStyle/>
          <a:p>
            <a:r>
              <a:rPr lang="en-HK"/>
              <a:t>Nerfs v.250402d</a:t>
            </a:r>
          </a:p>
        </p:txBody>
      </p:sp>
      <p:sp>
        <p:nvSpPr>
          <p:cNvPr id="5" name="Slide Number Placeholder 4"/>
          <p:cNvSpPr>
            <a:spLocks noGrp="1"/>
          </p:cNvSpPr>
          <p:nvPr>
            <p:ph type="sldNum" sz="quarter" idx="12"/>
          </p:nvPr>
        </p:nvSpPr>
        <p:spPr/>
        <p:txBody>
          <a:bodyPr/>
          <a:lstStyle/>
          <a:p>
            <a:fld id="{B9DE3C8B-EA53-454F-9CCE-3711613342D8}" type="slidenum">
              <a:rPr lang="en-HK" smtClean="0"/>
              <a:t>‹#›</a:t>
            </a:fld>
            <a:endParaRPr lang="en-HK"/>
          </a:p>
        </p:txBody>
      </p:sp>
    </p:spTree>
    <p:extLst>
      <p:ext uri="{BB962C8B-B14F-4D97-AF65-F5344CB8AC3E}">
        <p14:creationId xmlns:p14="http://schemas.microsoft.com/office/powerpoint/2010/main" val="3933179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3E9CB7-3DAC-42F8-99DC-465E9CCB3BCA}" type="datetime1">
              <a:rPr lang="en-HK" smtClean="0"/>
              <a:t>2/4/2025</a:t>
            </a:fld>
            <a:endParaRPr lang="en-HK"/>
          </a:p>
        </p:txBody>
      </p:sp>
      <p:sp>
        <p:nvSpPr>
          <p:cNvPr id="3" name="Footer Placeholder 2"/>
          <p:cNvSpPr>
            <a:spLocks noGrp="1"/>
          </p:cNvSpPr>
          <p:nvPr>
            <p:ph type="ftr" sz="quarter" idx="11"/>
          </p:nvPr>
        </p:nvSpPr>
        <p:spPr/>
        <p:txBody>
          <a:bodyPr/>
          <a:lstStyle/>
          <a:p>
            <a:r>
              <a:rPr lang="en-HK"/>
              <a:t>Nerfs v.250402d</a:t>
            </a:r>
          </a:p>
        </p:txBody>
      </p:sp>
      <p:sp>
        <p:nvSpPr>
          <p:cNvPr id="4" name="Slide Number Placeholder 3"/>
          <p:cNvSpPr>
            <a:spLocks noGrp="1"/>
          </p:cNvSpPr>
          <p:nvPr>
            <p:ph type="sldNum" sz="quarter" idx="12"/>
          </p:nvPr>
        </p:nvSpPr>
        <p:spPr/>
        <p:txBody>
          <a:bodyPr/>
          <a:lstStyle/>
          <a:p>
            <a:fld id="{B9DE3C8B-EA53-454F-9CCE-3711613342D8}" type="slidenum">
              <a:rPr lang="en-HK" smtClean="0"/>
              <a:t>‹#›</a:t>
            </a:fld>
            <a:endParaRPr lang="en-HK"/>
          </a:p>
        </p:txBody>
      </p:sp>
    </p:spTree>
    <p:extLst>
      <p:ext uri="{BB962C8B-B14F-4D97-AF65-F5344CB8AC3E}">
        <p14:creationId xmlns:p14="http://schemas.microsoft.com/office/powerpoint/2010/main" val="2367503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86CED-1CD9-421F-93D1-648F9CF073A8}" type="datetime1">
              <a:rPr lang="en-HK" smtClean="0"/>
              <a:t>2/4/2025</a:t>
            </a:fld>
            <a:endParaRPr lang="en-HK"/>
          </a:p>
        </p:txBody>
      </p:sp>
      <p:sp>
        <p:nvSpPr>
          <p:cNvPr id="6" name="Footer Placeholder 5"/>
          <p:cNvSpPr>
            <a:spLocks noGrp="1"/>
          </p:cNvSpPr>
          <p:nvPr>
            <p:ph type="ftr" sz="quarter" idx="11"/>
          </p:nvPr>
        </p:nvSpPr>
        <p:spPr/>
        <p:txBody>
          <a:bodyPr/>
          <a:lstStyle/>
          <a:p>
            <a:r>
              <a:rPr lang="en-HK"/>
              <a:t>Nerfs v.250402d</a:t>
            </a:r>
          </a:p>
        </p:txBody>
      </p:sp>
      <p:sp>
        <p:nvSpPr>
          <p:cNvPr id="7" name="Slide Number Placeholder 6"/>
          <p:cNvSpPr>
            <a:spLocks noGrp="1"/>
          </p:cNvSpPr>
          <p:nvPr>
            <p:ph type="sldNum" sz="quarter" idx="12"/>
          </p:nvPr>
        </p:nvSpPr>
        <p:spPr/>
        <p:txBody>
          <a:bodyPr/>
          <a:lstStyle/>
          <a:p>
            <a:fld id="{B9DE3C8B-EA53-454F-9CCE-3711613342D8}" type="slidenum">
              <a:rPr lang="en-HK" smtClean="0"/>
              <a:t>‹#›</a:t>
            </a:fld>
            <a:endParaRPr lang="en-HK"/>
          </a:p>
        </p:txBody>
      </p:sp>
    </p:spTree>
    <p:extLst>
      <p:ext uri="{BB962C8B-B14F-4D97-AF65-F5344CB8AC3E}">
        <p14:creationId xmlns:p14="http://schemas.microsoft.com/office/powerpoint/2010/main" val="2899822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37F63-8CFE-426A-961C-8CD011B04B70}" type="datetime1">
              <a:rPr lang="en-HK" smtClean="0"/>
              <a:t>2/4/2025</a:t>
            </a:fld>
            <a:endParaRPr lang="en-HK"/>
          </a:p>
        </p:txBody>
      </p:sp>
      <p:sp>
        <p:nvSpPr>
          <p:cNvPr id="6" name="Footer Placeholder 5"/>
          <p:cNvSpPr>
            <a:spLocks noGrp="1"/>
          </p:cNvSpPr>
          <p:nvPr>
            <p:ph type="ftr" sz="quarter" idx="11"/>
          </p:nvPr>
        </p:nvSpPr>
        <p:spPr/>
        <p:txBody>
          <a:bodyPr/>
          <a:lstStyle/>
          <a:p>
            <a:r>
              <a:rPr lang="en-HK"/>
              <a:t>Nerfs v.250402d</a:t>
            </a:r>
          </a:p>
        </p:txBody>
      </p:sp>
      <p:sp>
        <p:nvSpPr>
          <p:cNvPr id="7" name="Slide Number Placeholder 6"/>
          <p:cNvSpPr>
            <a:spLocks noGrp="1"/>
          </p:cNvSpPr>
          <p:nvPr>
            <p:ph type="sldNum" sz="quarter" idx="12"/>
          </p:nvPr>
        </p:nvSpPr>
        <p:spPr/>
        <p:txBody>
          <a:bodyPr/>
          <a:lstStyle/>
          <a:p>
            <a:fld id="{B9DE3C8B-EA53-454F-9CCE-3711613342D8}" type="slidenum">
              <a:rPr lang="en-HK" smtClean="0"/>
              <a:t>‹#›</a:t>
            </a:fld>
            <a:endParaRPr lang="en-HK"/>
          </a:p>
        </p:txBody>
      </p:sp>
    </p:spTree>
    <p:extLst>
      <p:ext uri="{BB962C8B-B14F-4D97-AF65-F5344CB8AC3E}">
        <p14:creationId xmlns:p14="http://schemas.microsoft.com/office/powerpoint/2010/main" val="3894814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D2136D-397C-4D06-B39B-D09E64775D7B}" type="datetime1">
              <a:rPr lang="en-HK" smtClean="0"/>
              <a:t>2/4/2025</a:t>
            </a:fld>
            <a:endParaRPr lang="en-H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HK"/>
              <a:t>Nerfs v.250402d</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DE3C8B-EA53-454F-9CCE-3711613342D8}" type="slidenum">
              <a:rPr lang="en-HK" smtClean="0"/>
              <a:t>‹#›</a:t>
            </a:fld>
            <a:endParaRPr lang="en-HK"/>
          </a:p>
        </p:txBody>
      </p:sp>
    </p:spTree>
    <p:extLst>
      <p:ext uri="{BB962C8B-B14F-4D97-AF65-F5344CB8AC3E}">
        <p14:creationId xmlns:p14="http://schemas.microsoft.com/office/powerpoint/2010/main" val="2495727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180.png"/><Relationship Id="rId7" Type="http://schemas.openxmlformats.org/officeDocument/2006/relationships/image" Target="../media/image10.png"/><Relationship Id="rId12" Type="http://schemas.openxmlformats.org/officeDocument/2006/relationships/image" Target="../media/image19.png"/><Relationship Id="rId17" Type="http://schemas.openxmlformats.org/officeDocument/2006/relationships/image" Target="../media/image20.png"/><Relationship Id="rId2" Type="http://schemas.openxmlformats.org/officeDocument/2006/relationships/image" Target="../media/image18.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4.png"/><Relationship Id="rId5" Type="http://schemas.openxmlformats.org/officeDocument/2006/relationships/image" Target="../media/image8.png"/><Relationship Id="rId15" Type="http://schemas.microsoft.com/office/2017/06/relationships/model3d" Target="../media/model3d1.glb"/><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cs.utexas.edu/~robertom/cs391r_fall2022/slides/2022-09-06-NeRF-Elvin-Yang.pdf" TargetMode="External"/><Relationship Id="rId1" Type="http://schemas.openxmlformats.org/officeDocument/2006/relationships/slideLayout" Target="../slideLayouts/slideLayout2.xml"/><Relationship Id="rId4" Type="http://schemas.openxmlformats.org/officeDocument/2006/relationships/hyperlink" Target="https://medium.com/@rparikshat1998/nerf-from-scratch-fe21c08b145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0.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1.png"/><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0.png"/><Relationship Id="rId4" Type="http://schemas.openxmlformats.org/officeDocument/2006/relationships/image" Target="../media/image250.png"/><Relationship Id="rId9" Type="http://schemas.openxmlformats.org/officeDocument/2006/relationships/image" Target="../media/image5.jpe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1.pn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0.png"/><Relationship Id="rId4" Type="http://schemas.openxmlformats.org/officeDocument/2006/relationships/image" Target="../media/image250.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270.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0.png"/><Relationship Id="rId10" Type="http://schemas.openxmlformats.org/officeDocument/2006/relationships/image" Target="../media/image5.jpeg"/><Relationship Id="rId4" Type="http://schemas.openxmlformats.org/officeDocument/2006/relationships/image" Target="../media/image34.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27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0.png"/><Relationship Id="rId10"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tthewtancik.com/nerf" TargetMode="External"/><Relationship Id="rId2" Type="http://schemas.openxmlformats.org/officeDocument/2006/relationships/hyperlink" Target="https://arxiv.org/pdf/2003.08934" TargetMode="External"/><Relationship Id="rId1" Type="http://schemas.openxmlformats.org/officeDocument/2006/relationships/slideLayout" Target="../slideLayouts/slideLayout2.xml"/><Relationship Id="rId4" Type="http://schemas.openxmlformats.org/officeDocument/2006/relationships/hyperlink" Target="https://www.youtube.com/watch?v=JuH79E8rdKc&amp;t=5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www.sciencedirect.com/topics/engineering/plenoptic-function" TargetMode="External"/><Relationship Id="rId2" Type="http://schemas.openxmlformats.org/officeDocument/2006/relationships/hyperlink" Target="https://www.matthewtancik.com/nerf" TargetMode="External"/><Relationship Id="rId1" Type="http://schemas.openxmlformats.org/officeDocument/2006/relationships/slideLayout" Target="../slideLayouts/slideLayout2.xml"/><Relationship Id="rId6" Type="http://schemas.openxmlformats.org/officeDocument/2006/relationships/hyperlink" Target="https://dtransposed.github.io/blog/2022/08/06/NeRF/" TargetMode="External"/><Relationship Id="rId5" Type="http://schemas.openxmlformats.org/officeDocument/2006/relationships/hyperlink" Target="https://en.wikipedia.org/wiki/Light_field" TargetMode="Externa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hyperlink" Target="https://theaisummer.com/nerf/" TargetMode="External"/><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17/06/relationships/model3d" Target="../media/model3d1.glb"/><Relationship Id="rId4" Type="http://schemas.openxmlformats.org/officeDocument/2006/relationships/hyperlink" Target="https://dtransposed.github.io/blog/2022/08/06/NeRF/"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cameronrwolfe.substack.com/p/understanding-nerf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ameronrwolfe.substack.com/p/beyond-nerfs-part-one" TargetMode="External"/><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cameronrwolfe.substack.com/p/understanding-nerfs"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5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skannai.medium.com/neural-radiance-fields-a3d4206832e5"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atthewtancik.com/ner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theaisummer.com/nerf/" TargetMode="Externa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hyperlink" Target="https://pyimagesearch.com/2024/10/28/nerfs-explained-goodbye-photogrammetry/"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yconquesty.github.io/blog/ml/nerf/nerf_rendering.html#numerical-quadrature" TargetMode="External"/><Relationship Id="rId3" Type="http://schemas.openxmlformats.org/officeDocument/2006/relationships/hyperlink" Target="https://ucladeepvision.github.io/CS188-Projects-2023Winter/2023/03/26/team50-intro-to-NeRF.html" TargetMode="External"/><Relationship Id="rId7" Type="http://schemas.openxmlformats.org/officeDocument/2006/relationships/hyperlink" Target="https://www.peterstefek.me/nerf.html" TargetMode="External"/><Relationship Id="rId2" Type="http://schemas.openxmlformats.org/officeDocument/2006/relationships/hyperlink" Target="https://medium.com/@rparikshat1998/nerf-from-scratch-fe21c08b145d" TargetMode="External"/><Relationship Id="rId1" Type="http://schemas.openxmlformats.org/officeDocument/2006/relationships/slideLayout" Target="../slideLayouts/slideLayout2.xml"/><Relationship Id="rId6" Type="http://schemas.openxmlformats.org/officeDocument/2006/relationships/hyperlink" Target="https://yconquesty.github.io/blog/ml/nerf/nerf_rendering.html#the-rendering-formula" TargetMode="External"/><Relationship Id="rId5" Type="http://schemas.openxmlformats.org/officeDocument/2006/relationships/hyperlink" Target="https://radiancefields.com/understanding-nerf-on-a-small-scale" TargetMode="External"/><Relationship Id="rId10" Type="http://schemas.openxmlformats.org/officeDocument/2006/relationships/hyperlink" Target="https://www.youtube.com/watch?v=2SQUMYw0h0A&amp;t=9s" TargetMode="External"/><Relationship Id="rId4" Type="http://schemas.openxmlformats.org/officeDocument/2006/relationships/hyperlink" Target="https://www.sush.one/docs/Computer%20Vision/NERF.html" TargetMode="External"/><Relationship Id="rId9" Type="http://schemas.openxmlformats.org/officeDocument/2006/relationships/hyperlink" Target="https://yconquesty.github.io/blog/ml/nerf/nerf_rendering.html#background"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lzhnb.github.io/project-pages/gs-ir.html" TargetMode="External"/><Relationship Id="rId2" Type="http://schemas.openxmlformats.org/officeDocument/2006/relationships/hyperlink" Target="https://repo-sam.inria.fr/fungraph/3d-gaussian-splatting/"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repo-sam.inria.fr/fungraph/3d-gaussian-splattin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media.reshot.ai/uploads/PmK_zDEAe-bjKSqszCsqy.mp4" TargetMode="External"/><Relationship Id="rId3" Type="http://schemas.openxmlformats.org/officeDocument/2006/relationships/hyperlink" Target="https://towardsdatascience.com/a-comprehensive-overview-of-gaussian-splatting-e7d570081362" TargetMode="External"/><Relationship Id="rId7" Type="http://schemas.openxmlformats.org/officeDocument/2006/relationships/image" Target="../media/image59.jpeg"/><Relationship Id="rId2" Type="http://schemas.openxmlformats.org/officeDocument/2006/relationships/hyperlink" Target="https://www.reshot.ai/3d-gaussian-splatting" TargetMode="Externa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hyperlink" Target="https://github.com/colmap/colmap" TargetMode="External"/><Relationship Id="rId4" Type="http://schemas.openxmlformats.org/officeDocument/2006/relationships/hyperlink" Target="https://logessiva.medium.com/understanding-and-exploring-3d-gaussian-splatting-a-comprehensive-overview-b4004f28ef1c"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mr-for-example.medium.com/from-nerf-to-3d-gaussian-splatting-the-frontiers-of-text-to-3d-3fd543696f66"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arxiv.org/abs/2308.04079"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colmap.github.io/"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learnopencv.com/3d-gaussian-splattin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1100.pn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hyperlink" Target="https://towardsdatascience.com/a-comprehensive-overview-of-gaussian-splatting-e7d570081362/" TargetMode="External"/><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17/06/relationships/model3d" Target="../media/model3d1.glb"/><Relationship Id="rId4" Type="http://schemas.openxmlformats.org/officeDocument/2006/relationships/image" Target="../media/image65.gif"/></Relationships>
</file>

<file path=ppt/slides/_rels/slide49.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hyperlink" Target="https://learnopencv.com/3d-gaussian-splatting/" TargetMode="External"/><Relationship Id="rId7" Type="http://schemas.openxmlformats.org/officeDocument/2006/relationships/image" Target="../media/image290.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710.png"/><Relationship Id="rId10" Type="http://schemas.openxmlformats.org/officeDocument/2006/relationships/image" Target="../media/image310.png"/><Relationship Id="rId9"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hyperlink" Target="https://colab.research.google.com/drive/1TppdSsLz8uKoNwqJqDGg8se8BHQcvg_K?usp=sharing#scrollTo=ptTYjWao3VsM" TargetMode="External"/><Relationship Id="rId2" Type="http://schemas.openxmlformats.org/officeDocument/2006/relationships/hyperlink" Target="https://github.com/colmap/colmap"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79.png"/><Relationship Id="rId7" Type="http://schemas.openxmlformats.org/officeDocument/2006/relationships/image" Target="../media/image341.png"/><Relationship Id="rId12" Type="http://schemas.openxmlformats.org/officeDocument/2006/relationships/image" Target="../media/image390.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331.png"/><Relationship Id="rId11"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371.png"/><Relationship Id="rId4" Type="http://schemas.openxmlformats.org/officeDocument/2006/relationships/image" Target="../media/image85.png"/><Relationship Id="rId9" Type="http://schemas.openxmlformats.org/officeDocument/2006/relationships/image" Target="../media/image360.png"/></Relationships>
</file>

<file path=ppt/slides/_rels/slide54.xml.rels><?xml version="1.0" encoding="UTF-8" standalone="yes"?>
<Relationships xmlns="http://schemas.openxmlformats.org/package/2006/relationships"><Relationship Id="rId3" Type="http://schemas.openxmlformats.org/officeDocument/2006/relationships/image" Target="../media/image410.png"/><Relationship Id="rId21" Type="http://schemas.openxmlformats.org/officeDocument/2006/relationships/image" Target="../media/image79.png"/><Relationship Id="rId25" Type="http://schemas.openxmlformats.org/officeDocument/2006/relationships/image" Target="../media/image460.png"/><Relationship Id="rId2" Type="http://schemas.openxmlformats.org/officeDocument/2006/relationships/image" Target="../media/image88.png"/><Relationship Id="rId20" Type="http://schemas.openxmlformats.org/officeDocument/2006/relationships/image" Target="../media/image470.png"/><Relationship Id="rId1" Type="http://schemas.openxmlformats.org/officeDocument/2006/relationships/slideLayout" Target="../slideLayouts/slideLayout2.xml"/><Relationship Id="rId11" Type="http://schemas.openxmlformats.org/officeDocument/2006/relationships/image" Target="../media/image84.png"/><Relationship Id="rId24" Type="http://schemas.openxmlformats.org/officeDocument/2006/relationships/image" Target="../media/image450.png"/><Relationship Id="rId23" Type="http://schemas.openxmlformats.org/officeDocument/2006/relationships/image" Target="../media/image440.png"/><Relationship Id="rId10" Type="http://schemas.openxmlformats.org/officeDocument/2006/relationships/hyperlink" Target="https://www.cs.umd.edu/~zwicker/publications/EWAVolumeSplatting-VIS01.pdf" TargetMode="External"/><Relationship Id="rId19" Type="http://schemas.openxmlformats.org/officeDocument/2006/relationships/image" Target="../media/image420.png"/><Relationship Id="rId9" Type="http://schemas.openxmlformats.org/officeDocument/2006/relationships/image" Target="../media/image301.png"/><Relationship Id="rId22" Type="http://schemas.openxmlformats.org/officeDocument/2006/relationships/image" Target="../media/image430.png"/></Relationships>
</file>

<file path=ppt/slides/_rels/slide55.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hyperlink" Target="https://math.stackexchange.com/questions/332441/affine-transformation-applied-to-a-multivariate-gaussian-random-variable-wha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0.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3" Type="http://schemas.openxmlformats.org/officeDocument/2006/relationships/image" Target="../../clipboard/media/image2.png"/><Relationship Id="rId2" Type="http://schemas.openxmlformats.org/officeDocument/2006/relationships/hyperlink" Target="https://math.stackexchange.com/questions/332441/affine-transformation-applied-to-a-multivariate-gaussian-random-variable-what"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93.png"/><Relationship Id="rId7" Type="http://schemas.openxmlformats.org/officeDocument/2006/relationships/image" Target="../media/image290.png"/><Relationship Id="rId2" Type="http://schemas.microsoft.com/office/2017/06/relationships/model3d" Target="../media/model3d2.glb"/><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320.png"/><Relationship Id="rId5" Type="http://schemas.openxmlformats.org/officeDocument/2006/relationships/hyperlink" Target="https://learnopencv.com/3d-gaussian-splatting/" TargetMode="External"/><Relationship Id="rId10" Type="http://schemas.openxmlformats.org/officeDocument/2006/relationships/image" Target="../media/image310.png"/><Relationship Id="rId4" Type="http://schemas.openxmlformats.org/officeDocument/2006/relationships/image" Target="../media/image70.png"/><Relationship Id="rId9"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sciencedirect.com/topics/engineering/plenoptic-function"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500.png"/></Relationships>
</file>

<file path=ppt/slides/_rels/slide61.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learnopencv.com/3d-gaussian-splatting/" TargetMode="External"/><Relationship Id="rId2" Type="http://schemas.openxmlformats.org/officeDocument/2006/relationships/image" Target="../media/image94.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en.wikipedia.org/wiki/Spherical_harmonics" TargetMode="External"/><Relationship Id="rId2" Type="http://schemas.openxmlformats.org/officeDocument/2006/relationships/hyperlink" Target="https://en.wikipedia.org/wiki/Associated_Legendre_polynomials" TargetMode="External"/><Relationship Id="rId1" Type="http://schemas.openxmlformats.org/officeDocument/2006/relationships/slideLayout" Target="../slideLayouts/slideLayout2.xml"/><Relationship Id="rId5" Type="http://schemas.openxmlformats.org/officeDocument/2006/relationships/image" Target="../media/image96.gif"/><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hyperlink" Target="https://learnopencv.com/3d-gaussian-splatting/#View-dependant-Colors-with-Spherical-Harmonics" TargetMode="External"/><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learnopencv.com/3d-gaussian-splatting/" TargetMode="External"/><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hyperlink" Target="https://arxiv.org/abs/2308.04079"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en.wikipedia.org/wiki/Ray_tracing_(graphics)"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leeyngdo.github.io/blog/computer-graphics/2024-04-09-gaussian-splatting/"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1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hyperlink" Target="https://arxiv.org/pdf/2308.04079"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learnopengl.com/Guest-Articles/2021/Scene/Frustum-Culling" TargetMode="External"/><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towardsdatascience.com/a-comprehensive-overview-of-gaussian-splatting-e7d570081362/"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cs.umd.edu/~zwicker/publications/EWASplatting-TVCG02.pdf" TargetMode="External"/><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docs.nerf.studio/nerfology/model_components/visualize_samples.html#d-frustum" TargetMode="External"/><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docs.nerf.studio/nerfology/model_components/visualize_samples.html#d-frustum" TargetMode="External"/><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hyperlink" Target="https://towardsdatascience.com/a-comprehensive-overview-of-gaussian-splatting-e7d570081362/"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jpe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7.svg"/><Relationship Id="rId2" Type="http://schemas.openxmlformats.org/officeDocument/2006/relationships/image" Target="../media/image5.png"/><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2.png"/><Relationship Id="rId14" Type="http://schemas.microsoft.com/office/2017/06/relationships/model3d" Target="../media/model3d1.glb"/></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004AA-A002-A46A-55A0-77B30F2A218E}"/>
              </a:ext>
            </a:extLst>
          </p:cNvPr>
          <p:cNvSpPr>
            <a:spLocks noGrp="1"/>
          </p:cNvSpPr>
          <p:nvPr>
            <p:ph type="ctrTitle"/>
          </p:nvPr>
        </p:nvSpPr>
        <p:spPr/>
        <p:txBody>
          <a:bodyPr>
            <a:normAutofit fontScale="90000"/>
          </a:bodyPr>
          <a:lstStyle/>
          <a:p>
            <a:pPr algn="l"/>
            <a:r>
              <a:rPr lang="en-HK" sz="5400" b="0" i="0" dirty="0">
                <a:solidFill>
                  <a:srgbClr val="1F1F1F"/>
                </a:solidFill>
                <a:effectLst/>
                <a:latin typeface="Arial" panose="020B0604020202020204" pitchFamily="34" charset="0"/>
              </a:rPr>
              <a:t> Radiance </a:t>
            </a:r>
            <a:r>
              <a:rPr lang="en-HK" sz="5400" dirty="0">
                <a:solidFill>
                  <a:srgbClr val="1F1F1F"/>
                </a:solidFill>
                <a:latin typeface="Arial" panose="020B0604020202020204" pitchFamily="34" charset="0"/>
              </a:rPr>
              <a:t>F</a:t>
            </a:r>
            <a:r>
              <a:rPr lang="en-HK" sz="5400" b="0" i="0" dirty="0">
                <a:solidFill>
                  <a:srgbClr val="1F1F1F"/>
                </a:solidFill>
                <a:effectLst/>
                <a:latin typeface="Arial" panose="020B0604020202020204" pitchFamily="34" charset="0"/>
              </a:rPr>
              <a:t>ield Rendering techniques: </a:t>
            </a:r>
            <a:br>
              <a:rPr lang="en-HK" sz="1100" b="0" i="0" dirty="0">
                <a:solidFill>
                  <a:srgbClr val="1F1F1F"/>
                </a:solidFill>
                <a:effectLst/>
                <a:latin typeface="Arial" panose="020B0604020202020204" pitchFamily="34" charset="0"/>
              </a:rPr>
            </a:br>
            <a:r>
              <a:rPr lang="en-HK" sz="4000" b="0" i="0" dirty="0">
                <a:effectLst/>
                <a:latin typeface="Arial" panose="020B0604020202020204" pitchFamily="34" charset="0"/>
              </a:rPr>
              <a:t>1) Neural Radiance Fields (Nerfs)</a:t>
            </a:r>
            <a:br>
              <a:rPr lang="en-HK" sz="4000" u="sng" dirty="0">
                <a:latin typeface="Arial" panose="020B0604020202020204" pitchFamily="34" charset="0"/>
              </a:rPr>
            </a:br>
            <a:r>
              <a:rPr lang="en-HK" sz="4000" b="0" i="0" dirty="0">
                <a:effectLst/>
                <a:latin typeface="Arial" panose="020B0604020202020204" pitchFamily="34" charset="0"/>
              </a:rPr>
              <a:t>2) Gaussian splatting (3dGS)</a:t>
            </a:r>
            <a:endParaRPr lang="en-HK" sz="4000" dirty="0"/>
          </a:p>
        </p:txBody>
      </p:sp>
      <p:sp>
        <p:nvSpPr>
          <p:cNvPr id="3" name="Subtitle 2">
            <a:extLst>
              <a:ext uri="{FF2B5EF4-FFF2-40B4-BE49-F238E27FC236}">
                <a16:creationId xmlns:a16="http://schemas.microsoft.com/office/drawing/2014/main" id="{FADAC603-D6C0-5CC9-F7EE-C99737FCF6EC}"/>
              </a:ext>
            </a:extLst>
          </p:cNvPr>
          <p:cNvSpPr>
            <a:spLocks noGrp="1"/>
          </p:cNvSpPr>
          <p:nvPr>
            <p:ph type="subTitle" idx="1"/>
          </p:nvPr>
        </p:nvSpPr>
        <p:spPr/>
        <p:txBody>
          <a:bodyPr/>
          <a:lstStyle/>
          <a:p>
            <a:r>
              <a:rPr lang="en-US" dirty="0"/>
              <a:t>KH Wong</a:t>
            </a:r>
            <a:endParaRPr lang="en-HK" dirty="0"/>
          </a:p>
        </p:txBody>
      </p:sp>
      <p:sp>
        <p:nvSpPr>
          <p:cNvPr id="4" name="Footer Placeholder 3">
            <a:extLst>
              <a:ext uri="{FF2B5EF4-FFF2-40B4-BE49-F238E27FC236}">
                <a16:creationId xmlns:a16="http://schemas.microsoft.com/office/drawing/2014/main" id="{D7BBC74B-88D5-6462-DB86-76EC4EC6408B}"/>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EDEA5083-91D0-1E0C-9A3B-16F6099EC6EC}"/>
              </a:ext>
            </a:extLst>
          </p:cNvPr>
          <p:cNvSpPr>
            <a:spLocks noGrp="1"/>
          </p:cNvSpPr>
          <p:nvPr>
            <p:ph type="sldNum" sz="quarter" idx="12"/>
          </p:nvPr>
        </p:nvSpPr>
        <p:spPr/>
        <p:txBody>
          <a:bodyPr/>
          <a:lstStyle/>
          <a:p>
            <a:fld id="{B9DE3C8B-EA53-454F-9CCE-3711613342D8}" type="slidenum">
              <a:rPr lang="en-HK" smtClean="0"/>
              <a:t>1</a:t>
            </a:fld>
            <a:endParaRPr lang="en-HK"/>
          </a:p>
        </p:txBody>
      </p:sp>
    </p:spTree>
    <p:extLst>
      <p:ext uri="{BB962C8B-B14F-4D97-AF65-F5344CB8AC3E}">
        <p14:creationId xmlns:p14="http://schemas.microsoft.com/office/powerpoint/2010/main" val="663349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83B0C-7684-FF07-5646-1A51F6DC3B0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5921423-2141-F3E5-F448-844CFE01F603}"/>
                  </a:ext>
                </a:extLst>
              </p:cNvPr>
              <p:cNvSpPr>
                <a:spLocks noGrp="1"/>
              </p:cNvSpPr>
              <p:nvPr>
                <p:ph idx="1"/>
              </p:nvPr>
            </p:nvSpPr>
            <p:spPr>
              <a:xfrm>
                <a:off x="130264" y="1090547"/>
                <a:ext cx="5105164" cy="5584155"/>
              </a:xfrm>
            </p:spPr>
            <p:txBody>
              <a:bodyPr>
                <a:normAutofit fontScale="92500" lnSpcReduction="10000"/>
              </a:bodyPr>
              <a:lstStyle/>
              <a:p>
                <a:r>
                  <a:rPr lang="en-US" sz="1700" dirty="0"/>
                  <a:t>Basic equation:  </a:t>
                </a:r>
                <a14:m>
                  <m:oMath xmlns:m="http://schemas.openxmlformats.org/officeDocument/2006/math">
                    <m:r>
                      <m:rPr>
                        <m:sty m:val="p"/>
                      </m:rPr>
                      <a:rPr lang="en-US" sz="1700" b="0" i="0" smtClean="0">
                        <a:latin typeface="Cambria Math" panose="02040503050406030204" pitchFamily="18" charset="0"/>
                      </a:rPr>
                      <m:t>C</m:t>
                    </m:r>
                    <m:r>
                      <a:rPr lang="en-US" sz="1700" b="0" i="0" smtClean="0">
                        <a:latin typeface="Cambria Math" panose="02040503050406030204" pitchFamily="18" charset="0"/>
                      </a:rPr>
                      <m:t>=</m:t>
                    </m:r>
                    <m:sSub>
                      <m:sSubPr>
                        <m:ctrlPr>
                          <a:rPr lang="en-US" sz="1700" i="1">
                            <a:latin typeface="Cambria Math" panose="02040503050406030204" pitchFamily="18" charset="0"/>
                          </a:rPr>
                        </m:ctrlPr>
                      </m:sSubPr>
                      <m:e>
                        <m:sSub>
                          <m:sSubPr>
                            <m:ctrlPr>
                              <a:rPr lang="en-US" sz="1700" i="1">
                                <a:latin typeface="Cambria Math" panose="02040503050406030204" pitchFamily="18" charset="0"/>
                              </a:rPr>
                            </m:ctrlPr>
                          </m:sSubPr>
                          <m:e>
                            <m:r>
                              <a:rPr lang="en-US" sz="1700" b="0" i="1" smtClean="0">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𝑓</m:t>
                            </m:r>
                          </m:sub>
                        </m:sSub>
                        <m:r>
                          <a:rPr lang="en-US" sz="1700" b="0" i="1" smtClean="0">
                            <a:latin typeface="Cambria Math" panose="02040503050406030204" pitchFamily="18" charset="0"/>
                            <a:ea typeface="Cambria Math" panose="02040503050406030204" pitchFamily="18" charset="0"/>
                          </a:rPr>
                          <m:t>𝐶</m:t>
                        </m:r>
                      </m:e>
                      <m:sub>
                        <m:r>
                          <a:rPr lang="en-US" sz="1700" b="0" i="1" smtClean="0">
                            <a:latin typeface="Cambria Math" panose="02040503050406030204" pitchFamily="18" charset="0"/>
                            <a:ea typeface="Cambria Math" panose="02040503050406030204" pitchFamily="18" charset="0"/>
                          </a:rPr>
                          <m:t>𝑓</m:t>
                        </m:r>
                      </m:sub>
                    </m:sSub>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1</m:t>
                    </m:r>
                    <m:r>
                      <a:rPr lang="en-US" sz="1700" b="0" i="1" smtClean="0">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sym typeface="Symbol" panose="05050102010706020507" pitchFamily="18" charset="2"/>
                          </a:rPr>
                          <m:t>𝑓</m:t>
                        </m:r>
                      </m:sub>
                    </m:sSub>
                  </m:oMath>
                </a14:m>
                <a:r>
                  <a:rPr lang="en-US" sz="1700" dirty="0"/>
                  <a:t>)</a:t>
                </a:r>
                <a14:m>
                  <m:oMath xmlns:m="http://schemas.openxmlformats.org/officeDocument/2006/math">
                    <m:sSub>
                      <m:sSubPr>
                        <m:ctrlPr>
                          <a:rPr lang="en-US" sz="1700" i="1">
                            <a:latin typeface="Cambria Math" panose="02040503050406030204" pitchFamily="18" charset="0"/>
                          </a:rPr>
                        </m:ctrlPr>
                      </m:sSubPr>
                      <m:e>
                        <m:r>
                          <a:rPr lang="en-US" sz="1700" b="0" i="1" smtClean="0">
                            <a:latin typeface="Cambria Math" panose="02040503050406030204" pitchFamily="18" charset="0"/>
                          </a:rPr>
                          <m:t>𝐶</m:t>
                        </m:r>
                      </m:e>
                      <m:sub>
                        <m:r>
                          <a:rPr lang="en-US" sz="1700" b="0" i="1" smtClean="0">
                            <a:latin typeface="Cambria Math" panose="02040503050406030204" pitchFamily="18" charset="0"/>
                          </a:rPr>
                          <m:t>𝑏</m:t>
                        </m:r>
                      </m:sub>
                    </m:sSub>
                  </m:oMath>
                </a14:m>
                <a:r>
                  <a:rPr lang="en-US" sz="1700" dirty="0"/>
                  <a:t>, where </a:t>
                </a:r>
                <a14:m>
                  <m:oMath xmlns:m="http://schemas.openxmlformats.org/officeDocument/2006/math">
                    <m:r>
                      <a:rPr lang="en-US" sz="1700" i="1">
                        <a:latin typeface="Cambria Math" panose="02040503050406030204" pitchFamily="18" charset="0"/>
                        <a:sym typeface="Symbol" panose="05050102010706020507" pitchFamily="18" charset="2"/>
                      </a:rPr>
                      <m:t>=</m:t>
                    </m:r>
                    <m:r>
                      <a:rPr lang="en-US" sz="1700" i="1">
                        <a:latin typeface="Cambria Math" panose="02040503050406030204" pitchFamily="18" charset="0"/>
                        <a:sym typeface="Symbol" panose="05050102010706020507" pitchFamily="18" charset="2"/>
                      </a:rPr>
                      <m:t>𝑜𝑝𝑎𝑐𝑖𝑡𝑦</m:t>
                    </m:r>
                    <m:r>
                      <a:rPr lang="en-US" sz="1700" i="1">
                        <a:latin typeface="Cambria Math" panose="02040503050406030204" pitchFamily="18" charset="0"/>
                        <a:sym typeface="Symbol" panose="05050102010706020507" pitchFamily="18" charset="2"/>
                      </a:rPr>
                      <m:t>, </m:t>
                    </m:r>
                    <m:r>
                      <a:rPr lang="en-US" sz="1700" i="1">
                        <a:latin typeface="Cambria Math" panose="02040503050406030204" pitchFamily="18" charset="0"/>
                        <a:sym typeface="Symbol" panose="05050102010706020507" pitchFamily="18" charset="2"/>
                      </a:rPr>
                      <m:t>𝐶</m:t>
                    </m:r>
                    <m:r>
                      <a:rPr lang="en-US" sz="1700" i="1">
                        <a:latin typeface="Cambria Math" panose="02040503050406030204" pitchFamily="18" charset="0"/>
                        <a:sym typeface="Symbol" panose="05050102010706020507" pitchFamily="18" charset="2"/>
                      </a:rPr>
                      <m:t>=</m:t>
                    </m:r>
                    <m:r>
                      <a:rPr lang="en-US" sz="1700" i="1">
                        <a:latin typeface="Cambria Math" panose="02040503050406030204" pitchFamily="18" charset="0"/>
                        <a:sym typeface="Symbol" panose="05050102010706020507" pitchFamily="18" charset="2"/>
                      </a:rPr>
                      <m:t>𝑐𝑜𝑙𝑜𝑟</m:t>
                    </m:r>
                    <m:r>
                      <a:rPr lang="en-US" sz="1700" i="1">
                        <a:latin typeface="Cambria Math" panose="02040503050406030204" pitchFamily="18" charset="0"/>
                        <a:sym typeface="Symbol" panose="05050102010706020507" pitchFamily="18" charset="2"/>
                      </a:rPr>
                      <m:t> </m:t>
                    </m:r>
                  </m:oMath>
                </a14:m>
                <a:r>
                  <a:rPr lang="en-US" sz="1700" dirty="0"/>
                  <a:t>, </a:t>
                </a:r>
                <a14:m>
                  <m:oMath xmlns:m="http://schemas.openxmlformats.org/officeDocument/2006/math">
                    <m:r>
                      <a:rPr lang="en-US" sz="1700" b="0" i="1" smtClean="0">
                        <a:latin typeface="Cambria Math" panose="02040503050406030204" pitchFamily="18" charset="0"/>
                      </a:rPr>
                      <m:t>𝑓</m:t>
                    </m:r>
                  </m:oMath>
                </a14:m>
                <a:r>
                  <a:rPr lang="en-US" sz="1700" dirty="0"/>
                  <a:t>=foreground,</a:t>
                </a:r>
                <a:r>
                  <a:rPr lang="en-US" sz="1700" dirty="0">
                    <a:sym typeface="Symbol" panose="05050102010706020507" pitchFamily="18" charset="2"/>
                  </a:rPr>
                  <a:t> </a:t>
                </a:r>
                <a14:m>
                  <m:oMath xmlns:m="http://schemas.openxmlformats.org/officeDocument/2006/math">
                    <m:r>
                      <a:rPr lang="en-US" sz="1700" b="0" i="1" smtClean="0">
                        <a:latin typeface="Cambria Math" panose="02040503050406030204" pitchFamily="18" charset="0"/>
                        <a:sym typeface="Symbol" panose="05050102010706020507" pitchFamily="18" charset="2"/>
                      </a:rPr>
                      <m:t>𝑏</m:t>
                    </m:r>
                    <m:r>
                      <a:rPr lang="en-US" sz="1700" i="1">
                        <a:latin typeface="Cambria Math" panose="02040503050406030204" pitchFamily="18" charset="0"/>
                        <a:sym typeface="Symbol" panose="05050102010706020507" pitchFamily="18" charset="2"/>
                      </a:rPr>
                      <m:t> </m:t>
                    </m:r>
                  </m:oMath>
                </a14:m>
                <a:r>
                  <a:rPr lang="en-US" sz="1700" dirty="0"/>
                  <a:t>=background</a:t>
                </a:r>
                <a:endParaRPr lang="en-US" sz="1700" b="0" i="0" dirty="0">
                  <a:latin typeface="Cambria Math" panose="02040503050406030204" pitchFamily="18" charset="0"/>
                </a:endParaRPr>
              </a:p>
              <a:p>
                <a14:m>
                  <m:oMath xmlns:m="http://schemas.openxmlformats.org/officeDocument/2006/math">
                    <m:sSub>
                      <m:sSubPr>
                        <m:ctrlPr>
                          <a:rPr lang="en-US" sz="1700" i="1" smtClean="0">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sym typeface="Symbol" panose="05050102010706020507" pitchFamily="18" charset="2"/>
                          </a:rPr>
                          <m:t>𝑓</m:t>
                        </m:r>
                      </m:sub>
                    </m:sSub>
                    <m:r>
                      <a:rPr lang="en-US" sz="1700" b="0" i="1" smtClean="0">
                        <a:latin typeface="Cambria Math" panose="02040503050406030204" pitchFamily="18" charset="0"/>
                        <a:sym typeface="Symbol" panose="05050102010706020507" pitchFamily="18" charset="2"/>
                      </a:rPr>
                      <m:t> </m:t>
                    </m:r>
                  </m:oMath>
                </a14:m>
                <a:r>
                  <a:rPr lang="en-US" sz="1700" dirty="0"/>
                  <a:t>= opacity or foreground , that is how much light can pass and reaching the object with color </a:t>
                </a:r>
                <a14:m>
                  <m:oMath xmlns:m="http://schemas.openxmlformats.org/officeDocument/2006/math">
                    <m:sSub>
                      <m:sSubPr>
                        <m:ctrlPr>
                          <a:rPr lang="en-US" sz="1700" i="1" smtClean="0">
                            <a:latin typeface="Cambria Math" panose="02040503050406030204" pitchFamily="18" charset="0"/>
                          </a:rPr>
                        </m:ctrlPr>
                      </m:sSubPr>
                      <m:e>
                        <m:r>
                          <a:rPr lang="en-US" sz="1700" i="1">
                            <a:latin typeface="Cambria Math" panose="02040503050406030204" pitchFamily="18" charset="0"/>
                          </a:rPr>
                          <m:t>𝐶</m:t>
                        </m:r>
                      </m:e>
                      <m:sub>
                        <m:r>
                          <a:rPr lang="en-US" sz="1700" b="0" i="1" smtClean="0">
                            <a:latin typeface="Cambria Math" panose="02040503050406030204" pitchFamily="18" charset="0"/>
                          </a:rPr>
                          <m:t>𝑓</m:t>
                        </m:r>
                      </m:sub>
                    </m:sSub>
                  </m:oMath>
                </a14:m>
                <a:r>
                  <a:rPr lang="en-US" sz="1700" dirty="0"/>
                  <a:t>.</a:t>
                </a:r>
              </a:p>
              <a:p>
                <a:r>
                  <a:rPr lang="en-US" sz="1700" dirty="0"/>
                  <a:t>For object </a:t>
                </a:r>
                <a14:m>
                  <m:oMath xmlns:m="http://schemas.openxmlformats.org/officeDocument/2006/math">
                    <m:r>
                      <a:rPr lang="en-US" sz="1700" i="1">
                        <a:latin typeface="Cambria Math" panose="02040503050406030204" pitchFamily="18" charset="0"/>
                        <a:sym typeface="Symbol" panose="05050102010706020507" pitchFamily="18" charset="2"/>
                      </a:rPr>
                      <m:t>𝑖</m:t>
                    </m:r>
                    <m:r>
                      <a:rPr lang="en-US" sz="1700" i="1">
                        <a:latin typeface="Cambria Math" panose="02040503050406030204" pitchFamily="18" charset="0"/>
                        <a:sym typeface="Symbol" panose="05050102010706020507" pitchFamily="18" charset="2"/>
                      </a:rPr>
                      <m:t>=</m:t>
                    </m:r>
                    <m:r>
                      <a:rPr lang="en-US" sz="1700" i="1">
                        <a:latin typeface="Cambria Math" panose="02040503050406030204" pitchFamily="18" charset="0"/>
                        <a:sym typeface="Symbol" panose="05050102010706020507" pitchFamily="18" charset="2"/>
                      </a:rPr>
                      <m:t>1</m:t>
                    </m:r>
                  </m:oMath>
                </a14:m>
                <a:r>
                  <a:rPr lang="en-US" sz="1700" dirty="0">
                    <a:ea typeface="Cambria Math" panose="02040503050406030204" pitchFamily="18" charset="0"/>
                  </a:rPr>
                  <a:t> ,</a:t>
                </a:r>
                <a:r>
                  <a:rPr lang="en-US" sz="1700" dirty="0"/>
                  <a:t> color =</a:t>
                </a:r>
                <a14:m>
                  <m:oMath xmlns:m="http://schemas.openxmlformats.org/officeDocument/2006/math">
                    <m:sSub>
                      <m:sSubPr>
                        <m:ctrlPr>
                          <a:rPr lang="en-US" sz="1700" i="1" smtClean="0">
                            <a:latin typeface="Cambria Math" panose="02040503050406030204" pitchFamily="18" charset="0"/>
                          </a:rPr>
                        </m:ctrlPr>
                      </m:sSubPr>
                      <m:e>
                        <m:r>
                          <a:rPr lang="en-US" sz="1700" b="0" i="1" smtClean="0">
                            <a:latin typeface="Cambria Math" panose="02040503050406030204" pitchFamily="18" charset="0"/>
                            <a:ea typeface="Cambria Math" panose="02040503050406030204" pitchFamily="18" charset="0"/>
                          </a:rPr>
                          <m:t>𝐶</m:t>
                        </m:r>
                      </m:e>
                      <m:sub>
                        <m:r>
                          <a:rPr lang="en-US" sz="1700" b="0" i="1" smtClean="0">
                            <a:latin typeface="Cambria Math" panose="02040503050406030204" pitchFamily="18" charset="0"/>
                            <a:ea typeface="Cambria Math" panose="02040503050406030204" pitchFamily="18" charset="0"/>
                          </a:rPr>
                          <m:t>𝑖</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1</m:t>
                        </m:r>
                      </m:sub>
                    </m:sSub>
                    <m:r>
                      <a:rPr lang="en-US" sz="1700" b="0" i="1" smtClean="0">
                        <a:latin typeface="Cambria Math" panose="02040503050406030204" pitchFamily="18" charset="0"/>
                        <a:ea typeface="Cambria Math" panose="02040503050406030204" pitchFamily="18" charset="0"/>
                      </a:rPr>
                      <m:t> , </m:t>
                    </m:r>
                    <m:r>
                      <a:rPr lang="en-US" sz="1700" b="0" i="1" smtClean="0">
                        <a:latin typeface="Cambria Math" panose="02040503050406030204" pitchFamily="18" charset="0"/>
                        <a:ea typeface="Cambria Math" panose="02040503050406030204" pitchFamily="18" charset="0"/>
                      </a:rPr>
                      <m:t>𝑂𝑝𝑎𝑐𝑖𝑡𝑦</m:t>
                    </m:r>
                    <m:r>
                      <a:rPr lang="en-US" sz="1700" b="0" i="1" smtClean="0">
                        <a:latin typeface="Cambria Math" panose="02040503050406030204" pitchFamily="18" charset="0"/>
                        <a:ea typeface="Cambria Math" panose="02040503050406030204" pitchFamily="18" charset="0"/>
                      </a:rPr>
                      <m:t>=</m:t>
                    </m:r>
                    <m:sSub>
                      <m:sSubPr>
                        <m:ctrlPr>
                          <a:rPr lang="en-US" sz="1700" i="1" smtClean="0">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ea typeface="Cambria Math" panose="02040503050406030204" pitchFamily="18" charset="0"/>
                          </a:rPr>
                          <m:t>𝑖</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1</m:t>
                        </m:r>
                      </m:sub>
                    </m:sSub>
                  </m:oMath>
                </a14:m>
                <a:r>
                  <a:rPr lang="en-US" sz="1700" dirty="0"/>
                  <a:t>, background color= </a:t>
                </a:r>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𝐶</m:t>
                        </m:r>
                      </m:e>
                      <m:sub>
                        <m:r>
                          <a:rPr lang="en-US" sz="1700" i="1">
                            <a:latin typeface="Cambria Math" panose="02040503050406030204" pitchFamily="18" charset="0"/>
                          </a:rPr>
                          <m:t>𝑏</m:t>
                        </m:r>
                        <m:r>
                          <a:rPr lang="en-US" sz="1700" b="0" i="1" smtClean="0">
                            <a:latin typeface="Cambria Math" panose="02040503050406030204" pitchFamily="18" charset="0"/>
                          </a:rPr>
                          <m:t>,</m:t>
                        </m:r>
                        <m:r>
                          <a:rPr lang="en-US" sz="1700" b="0" i="1" smtClean="0">
                            <a:latin typeface="Cambria Math" panose="02040503050406030204" pitchFamily="18" charset="0"/>
                          </a:rPr>
                          <m:t>𝑖</m:t>
                        </m:r>
                        <m:r>
                          <a:rPr lang="en-US" sz="1700" b="0" i="1" smtClean="0">
                            <a:latin typeface="Cambria Math" panose="02040503050406030204" pitchFamily="18" charset="0"/>
                          </a:rPr>
                          <m:t>=</m:t>
                        </m:r>
                        <m:r>
                          <a:rPr lang="en-US" sz="1700" b="0" i="1" smtClean="0">
                            <a:latin typeface="Cambria Math" panose="02040503050406030204" pitchFamily="18" charset="0"/>
                          </a:rPr>
                          <m:t>1</m:t>
                        </m:r>
                      </m:sub>
                    </m:sSub>
                  </m:oMath>
                </a14:m>
                <a:endParaRPr lang="en-US" sz="1700" dirty="0"/>
              </a:p>
              <a:p>
                <a:r>
                  <a:rPr lang="en-US" sz="1700" dirty="0"/>
                  <a:t>For object </a:t>
                </a:r>
                <a14:m>
                  <m:oMath xmlns:m="http://schemas.openxmlformats.org/officeDocument/2006/math">
                    <m:r>
                      <a:rPr lang="en-US" sz="1700" i="1">
                        <a:latin typeface="Cambria Math" panose="02040503050406030204" pitchFamily="18" charset="0"/>
                        <a:sym typeface="Symbol" panose="05050102010706020507" pitchFamily="18" charset="2"/>
                      </a:rPr>
                      <m:t>𝑖</m:t>
                    </m:r>
                    <m:r>
                      <a:rPr lang="en-US" sz="1700" i="1">
                        <a:latin typeface="Cambria Math" panose="02040503050406030204" pitchFamily="18" charset="0"/>
                        <a:sym typeface="Symbol" panose="05050102010706020507" pitchFamily="18" charset="2"/>
                      </a:rPr>
                      <m:t>=</m:t>
                    </m:r>
                    <m:r>
                      <a:rPr lang="en-US" sz="1700" i="1">
                        <a:latin typeface="Cambria Math" panose="02040503050406030204" pitchFamily="18" charset="0"/>
                        <a:sym typeface="Symbol" panose="05050102010706020507" pitchFamily="18" charset="2"/>
                      </a:rPr>
                      <m:t>2</m:t>
                    </m:r>
                    <m:r>
                      <a:rPr lang="en-US" sz="1700" i="1">
                        <a:latin typeface="Cambria Math" panose="02040503050406030204" pitchFamily="18" charset="0"/>
                        <a:sym typeface="Symbol" panose="05050102010706020507" pitchFamily="18" charset="2"/>
                      </a:rPr>
                      <m:t> </m:t>
                    </m:r>
                  </m:oMath>
                </a14:m>
                <a:r>
                  <a:rPr lang="en-US" sz="1700" dirty="0">
                    <a:ea typeface="Cambria Math" panose="02040503050406030204" pitchFamily="18" charset="0"/>
                  </a:rPr>
                  <a:t>,</a:t>
                </a:r>
                <a:r>
                  <a:rPr lang="en-US" sz="1700" dirty="0"/>
                  <a:t> color =</a:t>
                </a:r>
                <a14:m>
                  <m:oMath xmlns:m="http://schemas.openxmlformats.org/officeDocument/2006/math">
                    <m:sSub>
                      <m:sSubPr>
                        <m:ctrlPr>
                          <a:rPr lang="en-US" sz="1700" i="1" smtClean="0">
                            <a:latin typeface="Cambria Math" panose="02040503050406030204" pitchFamily="18" charset="0"/>
                          </a:rPr>
                        </m:ctrlPr>
                      </m:sSubPr>
                      <m:e>
                        <m:r>
                          <a:rPr lang="en-US" sz="1700" b="0" i="1" smtClean="0">
                            <a:latin typeface="Cambria Math" panose="02040503050406030204" pitchFamily="18" charset="0"/>
                            <a:ea typeface="Cambria Math" panose="02040503050406030204" pitchFamily="18" charset="0"/>
                          </a:rPr>
                          <m:t>𝐶</m:t>
                        </m:r>
                      </m:e>
                      <m:sub>
                        <m:r>
                          <a:rPr lang="en-US" sz="1700" b="0" i="1" smtClean="0">
                            <a:latin typeface="Cambria Math" panose="02040503050406030204" pitchFamily="18" charset="0"/>
                            <a:ea typeface="Cambria Math" panose="02040503050406030204" pitchFamily="18" charset="0"/>
                          </a:rPr>
                          <m:t>𝑖</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2</m:t>
                        </m:r>
                      </m:sub>
                    </m:sSub>
                    <m:r>
                      <a:rPr lang="en-US" sz="1700" b="0" i="1" smtClean="0">
                        <a:latin typeface="Cambria Math" panose="02040503050406030204" pitchFamily="18" charset="0"/>
                        <a:ea typeface="Cambria Math" panose="02040503050406030204" pitchFamily="18" charset="0"/>
                      </a:rPr>
                      <m:t> , </m:t>
                    </m:r>
                    <m:r>
                      <a:rPr lang="en-US" sz="1700" b="0" i="1" smtClean="0">
                        <a:latin typeface="Cambria Math" panose="02040503050406030204" pitchFamily="18" charset="0"/>
                        <a:ea typeface="Cambria Math" panose="02040503050406030204" pitchFamily="18" charset="0"/>
                      </a:rPr>
                      <m:t>𝑂𝑝𝑎𝑐𝑖𝑡𝑦</m:t>
                    </m:r>
                    <m:r>
                      <a:rPr lang="en-US" sz="1700" b="0" i="1" smtClean="0">
                        <a:latin typeface="Cambria Math" panose="02040503050406030204" pitchFamily="18" charset="0"/>
                        <a:ea typeface="Cambria Math" panose="02040503050406030204" pitchFamily="18" charset="0"/>
                      </a:rPr>
                      <m:t>=</m:t>
                    </m:r>
                    <m:sSub>
                      <m:sSubPr>
                        <m:ctrlPr>
                          <a:rPr lang="en-US" sz="1700" i="1" smtClean="0">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ea typeface="Cambria Math" panose="02040503050406030204" pitchFamily="18" charset="0"/>
                          </a:rPr>
                          <m:t>𝑖</m:t>
                        </m:r>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2</m:t>
                        </m:r>
                      </m:sub>
                    </m:sSub>
                  </m:oMath>
                </a14:m>
                <a:r>
                  <a:rPr lang="en-US" sz="1700" dirty="0"/>
                  <a:t>, background color= </a:t>
                </a:r>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𝐶</m:t>
                        </m:r>
                      </m:e>
                      <m:sub>
                        <m:r>
                          <a:rPr lang="en-US" sz="1700" i="1">
                            <a:latin typeface="Cambria Math" panose="02040503050406030204" pitchFamily="18" charset="0"/>
                          </a:rPr>
                          <m:t>𝑏</m:t>
                        </m:r>
                        <m:r>
                          <a:rPr lang="en-US" sz="1700" b="0" i="1" smtClean="0">
                            <a:latin typeface="Cambria Math" panose="02040503050406030204" pitchFamily="18" charset="0"/>
                          </a:rPr>
                          <m:t>,</m:t>
                        </m:r>
                        <m:r>
                          <a:rPr lang="en-US" sz="1700" b="0" i="1" smtClean="0">
                            <a:latin typeface="Cambria Math" panose="02040503050406030204" pitchFamily="18" charset="0"/>
                          </a:rPr>
                          <m:t>𝑖</m:t>
                        </m:r>
                        <m:r>
                          <a:rPr lang="en-US" sz="1700" b="0" i="1" smtClean="0">
                            <a:latin typeface="Cambria Math" panose="02040503050406030204" pitchFamily="18" charset="0"/>
                          </a:rPr>
                          <m:t>=</m:t>
                        </m:r>
                        <m:r>
                          <a:rPr lang="en-US" sz="1700" b="0" i="1" smtClean="0">
                            <a:latin typeface="Cambria Math" panose="02040503050406030204" pitchFamily="18" charset="0"/>
                          </a:rPr>
                          <m:t>2</m:t>
                        </m:r>
                      </m:sub>
                    </m:sSub>
                    <m:r>
                      <a:rPr lang="en-US" sz="1700" b="0" i="1" smtClean="0">
                        <a:latin typeface="Cambria Math" panose="02040503050406030204" pitchFamily="18" charset="0"/>
                      </a:rPr>
                      <m:t>=</m:t>
                    </m:r>
                    <m:r>
                      <a:rPr lang="en-US" sz="1700" b="0" i="1" smtClean="0">
                        <a:latin typeface="Cambria Math" panose="02040503050406030204" pitchFamily="18" charset="0"/>
                      </a:rPr>
                      <m:t>0</m:t>
                    </m:r>
                  </m:oMath>
                </a14:m>
                <a:endParaRPr lang="en-US" sz="1700" dirty="0"/>
              </a:p>
              <a:p>
                <a14:m>
                  <m:oMath xmlns:m="http://schemas.openxmlformats.org/officeDocument/2006/math">
                    <m:sSub>
                      <m:sSubPr>
                        <m:ctrlPr>
                          <a:rPr lang="en-US" sz="1700" b="0" i="1" smtClean="0">
                            <a:latin typeface="Cambria Math" panose="02040503050406030204" pitchFamily="18" charset="0"/>
                          </a:rPr>
                        </m:ctrlPr>
                      </m:sSubPr>
                      <m:e>
                        <m:r>
                          <a:rPr lang="en-US" sz="1700" b="0" i="1" smtClean="0">
                            <a:latin typeface="Cambria Math" panose="02040503050406030204" pitchFamily="18" charset="0"/>
                          </a:rPr>
                          <m:t>𝐶</m:t>
                        </m:r>
                      </m:e>
                      <m:sub>
                        <m:r>
                          <a:rPr lang="en-US" sz="1700" b="0" i="1" smtClean="0">
                            <a:latin typeface="Cambria Math" panose="02040503050406030204" pitchFamily="18" charset="0"/>
                          </a:rPr>
                          <m:t>𝑡𝑜𝑡𝑎𝑙</m:t>
                        </m:r>
                      </m:sub>
                    </m:sSub>
                    <m:r>
                      <a:rPr lang="en-US" sz="1700" b="0" i="0" smtClean="0">
                        <a:latin typeface="Cambria Math" panose="02040503050406030204" pitchFamily="18" charset="0"/>
                      </a:rPr>
                      <m:t>=</m:t>
                    </m:r>
                    <m:sSub>
                      <m:sSubPr>
                        <m:ctrlPr>
                          <a:rPr lang="en-US" sz="1700" i="1">
                            <a:latin typeface="Cambria Math" panose="02040503050406030204" pitchFamily="18" charset="0"/>
                          </a:rPr>
                        </m:ctrlPr>
                      </m:sSubPr>
                      <m:e>
                        <m:sSub>
                          <m:sSubPr>
                            <m:ctrlPr>
                              <a:rPr lang="en-US" sz="1700" i="1">
                                <a:latin typeface="Cambria Math" panose="02040503050406030204" pitchFamily="18" charset="0"/>
                              </a:rPr>
                            </m:ctrlPr>
                          </m:sSubPr>
                          <m:e>
                            <m:r>
                              <a:rPr lang="en-US" sz="1700" b="0" i="1" smtClean="0">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1</m:t>
                            </m:r>
                          </m:sub>
                        </m:sSub>
                        <m:r>
                          <a:rPr lang="en-US" sz="1700" b="0" i="1" smtClean="0">
                            <a:latin typeface="Cambria Math" panose="02040503050406030204" pitchFamily="18" charset="0"/>
                            <a:ea typeface="Cambria Math" panose="02040503050406030204" pitchFamily="18" charset="0"/>
                          </a:rPr>
                          <m:t>𝐶</m:t>
                        </m:r>
                      </m:e>
                      <m:sub>
                        <m:r>
                          <a:rPr lang="en-US" sz="1700" b="0" i="1" smtClean="0">
                            <a:latin typeface="Cambria Math" panose="02040503050406030204" pitchFamily="18" charset="0"/>
                            <a:ea typeface="Cambria Math" panose="02040503050406030204" pitchFamily="18" charset="0"/>
                          </a:rPr>
                          <m:t>1</m:t>
                        </m:r>
                      </m:sub>
                    </m:sSub>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1</m:t>
                    </m:r>
                    <m:r>
                      <a:rPr lang="en-US" sz="1700" b="0" i="1" smtClean="0">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i="1">
                            <a:latin typeface="Cambria Math" panose="02040503050406030204" pitchFamily="18" charset="0"/>
                          </a:rPr>
                          <m:t>1</m:t>
                        </m:r>
                      </m:sub>
                    </m:sSub>
                  </m:oMath>
                </a14:m>
                <a:r>
                  <a:rPr lang="en-US" sz="1700" dirty="0"/>
                  <a:t>)</a:t>
                </a:r>
                <a14:m>
                  <m:oMath xmlns:m="http://schemas.openxmlformats.org/officeDocument/2006/math">
                    <m:sSub>
                      <m:sSubPr>
                        <m:ctrlPr>
                          <a:rPr lang="en-US" sz="1700" i="1" smtClean="0">
                            <a:latin typeface="Cambria Math" panose="02040503050406030204" pitchFamily="18" charset="0"/>
                          </a:rPr>
                        </m:ctrlPr>
                      </m:sSubPr>
                      <m:e>
                        <m:r>
                          <a:rPr lang="en-US" sz="1700" b="0" i="1" smtClean="0">
                            <a:latin typeface="Cambria Math" panose="02040503050406030204" pitchFamily="18" charset="0"/>
                          </a:rPr>
                          <m:t>𝐶</m:t>
                        </m:r>
                      </m:e>
                      <m:sub>
                        <m:r>
                          <a:rPr lang="en-US" sz="1700" b="0" i="1" smtClean="0">
                            <a:latin typeface="Cambria Math" panose="02040503050406030204" pitchFamily="18" charset="0"/>
                          </a:rPr>
                          <m:t>𝑏</m:t>
                        </m:r>
                        <m:r>
                          <a:rPr lang="en-US" sz="1700" b="0" i="1" smtClean="0">
                            <a:latin typeface="Cambria Math" panose="02040503050406030204" pitchFamily="18" charset="0"/>
                          </a:rPr>
                          <m:t>1</m:t>
                        </m:r>
                      </m:sub>
                    </m:sSub>
                  </m:oMath>
                </a14:m>
                <a:r>
                  <a:rPr lang="en-US" sz="1700" dirty="0"/>
                  <a:t>, where</a:t>
                </a:r>
              </a:p>
              <a:p>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𝐶</m:t>
                        </m:r>
                      </m:e>
                      <m:sub>
                        <m:r>
                          <a:rPr lang="en-US" sz="1700" i="1">
                            <a:latin typeface="Cambria Math" panose="02040503050406030204" pitchFamily="18" charset="0"/>
                          </a:rPr>
                          <m:t>𝑏</m:t>
                        </m:r>
                        <m:r>
                          <a:rPr lang="en-US" sz="1700" b="0" i="1" smtClean="0">
                            <a:latin typeface="Cambria Math" panose="02040503050406030204" pitchFamily="18" charset="0"/>
                          </a:rPr>
                          <m:t>1</m:t>
                        </m:r>
                      </m:sub>
                    </m:sSub>
                    <m:r>
                      <a:rPr lang="en-US" sz="1700" b="0" i="0" smtClean="0">
                        <a:latin typeface="Cambria Math" panose="02040503050406030204" pitchFamily="18" charset="0"/>
                      </a:rPr>
                      <m:t>=</m:t>
                    </m:r>
                    <m:sSub>
                      <m:sSubPr>
                        <m:ctrlPr>
                          <a:rPr lang="en-US" sz="1700" i="1">
                            <a:latin typeface="Cambria Math" panose="02040503050406030204" pitchFamily="18" charset="0"/>
                          </a:rPr>
                        </m:ctrlPr>
                      </m:sSubPr>
                      <m:e>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2</m:t>
                            </m:r>
                          </m:sub>
                        </m:sSub>
                        <m:r>
                          <a:rPr lang="en-US" sz="1700" i="1">
                            <a:latin typeface="Cambria Math" panose="02040503050406030204" pitchFamily="18" charset="0"/>
                            <a:ea typeface="Cambria Math" panose="02040503050406030204" pitchFamily="18" charset="0"/>
                          </a:rPr>
                          <m:t>𝐶</m:t>
                        </m:r>
                      </m:e>
                      <m:sub>
                        <m:r>
                          <a:rPr lang="en-US" sz="1700" b="0" i="1" smtClean="0">
                            <a:latin typeface="Cambria Math" panose="02040503050406030204" pitchFamily="18" charset="0"/>
                            <a:ea typeface="Cambria Math" panose="02040503050406030204" pitchFamily="18" charset="0"/>
                          </a:rPr>
                          <m:t>2</m:t>
                        </m:r>
                      </m:sub>
                    </m:sSub>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1</m:t>
                    </m:r>
                    <m:r>
                      <a:rPr lang="en-US" sz="1700" i="1">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2</m:t>
                        </m:r>
                      </m:sub>
                    </m:sSub>
                    <m:r>
                      <m:rPr>
                        <m:nor/>
                      </m:rPr>
                      <a:rPr lang="en-US" sz="1700" dirty="0"/>
                      <m:t>)</m:t>
                    </m:r>
                  </m:oMath>
                </a14:m>
                <a:r>
                  <a:rPr lang="en-US" sz="1700" dirty="0"/>
                  <a:t> 0</a:t>
                </a:r>
                <a:r>
                  <a:rPr lang="en-US" sz="1700" b="0" i="0" dirty="0">
                    <a:latin typeface="Cambria Math" panose="02040503050406030204" pitchFamily="18" charset="0"/>
                  </a:rPr>
                  <a:t>, hence</a:t>
                </a:r>
              </a:p>
              <a:p>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𝐶</m:t>
                        </m:r>
                      </m:e>
                      <m:sub>
                        <m:r>
                          <a:rPr lang="en-US" sz="1700" i="1">
                            <a:latin typeface="Cambria Math" panose="02040503050406030204" pitchFamily="18" charset="0"/>
                          </a:rPr>
                          <m:t>𝑡𝑜𝑡𝑎𝑙</m:t>
                        </m:r>
                      </m:sub>
                    </m:sSub>
                    <m:r>
                      <a:rPr lang="en-US" sz="1700">
                        <a:latin typeface="Cambria Math" panose="02040503050406030204" pitchFamily="18" charset="0"/>
                      </a:rPr>
                      <m:t>=</m:t>
                    </m:r>
                    <m:sSub>
                      <m:sSubPr>
                        <m:ctrlPr>
                          <a:rPr lang="en-US" sz="1700" i="1">
                            <a:latin typeface="Cambria Math" panose="02040503050406030204" pitchFamily="18" charset="0"/>
                          </a:rPr>
                        </m:ctrlPr>
                      </m:sSubPr>
                      <m:e>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i="1">
                                <a:latin typeface="Cambria Math" panose="02040503050406030204" pitchFamily="18" charset="0"/>
                              </a:rPr>
                              <m:t>1</m:t>
                            </m:r>
                          </m:sub>
                        </m:sSub>
                        <m:r>
                          <a:rPr lang="en-US" sz="1700" i="1">
                            <a:latin typeface="Cambria Math" panose="02040503050406030204" pitchFamily="18" charset="0"/>
                            <a:ea typeface="Cambria Math" panose="02040503050406030204" pitchFamily="18" charset="0"/>
                          </a:rPr>
                          <m:t>𝐶</m:t>
                        </m:r>
                      </m:e>
                      <m:sub>
                        <m:r>
                          <a:rPr lang="en-US" sz="1700" i="1">
                            <a:latin typeface="Cambria Math" panose="02040503050406030204" pitchFamily="18" charset="0"/>
                            <a:ea typeface="Cambria Math" panose="02040503050406030204" pitchFamily="18" charset="0"/>
                          </a:rPr>
                          <m:t>1</m:t>
                        </m:r>
                      </m:sub>
                    </m:sSub>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1</m:t>
                    </m:r>
                    <m:r>
                      <a:rPr lang="en-US" sz="1700" i="1">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i="1">
                            <a:latin typeface="Cambria Math" panose="02040503050406030204" pitchFamily="18" charset="0"/>
                          </a:rPr>
                          <m:t>1</m:t>
                        </m:r>
                      </m:sub>
                    </m:sSub>
                  </m:oMath>
                </a14:m>
                <a:r>
                  <a:rPr lang="en-US" sz="1700" dirty="0"/>
                  <a:t>) (</a:t>
                </a:r>
                <a14:m>
                  <m:oMath xmlns:m="http://schemas.openxmlformats.org/officeDocument/2006/math">
                    <m:sSub>
                      <m:sSubPr>
                        <m:ctrlPr>
                          <a:rPr lang="en-US" sz="1700" i="1">
                            <a:latin typeface="Cambria Math" panose="02040503050406030204" pitchFamily="18" charset="0"/>
                          </a:rPr>
                        </m:ctrlPr>
                      </m:sSubPr>
                      <m:e>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i="1">
                                <a:latin typeface="Cambria Math" panose="02040503050406030204" pitchFamily="18" charset="0"/>
                              </a:rPr>
                              <m:t>2</m:t>
                            </m:r>
                          </m:sub>
                        </m:sSub>
                        <m:r>
                          <a:rPr lang="en-US" sz="1700" i="1">
                            <a:latin typeface="Cambria Math" panose="02040503050406030204" pitchFamily="18" charset="0"/>
                            <a:ea typeface="Cambria Math" panose="02040503050406030204" pitchFamily="18" charset="0"/>
                          </a:rPr>
                          <m:t>𝐶</m:t>
                        </m:r>
                      </m:e>
                      <m:sub>
                        <m:r>
                          <a:rPr lang="en-US" sz="1700" i="1">
                            <a:latin typeface="Cambria Math" panose="02040503050406030204" pitchFamily="18" charset="0"/>
                            <a:ea typeface="Cambria Math" panose="02040503050406030204" pitchFamily="18" charset="0"/>
                          </a:rPr>
                          <m:t>2</m:t>
                        </m:r>
                      </m:sub>
                    </m:sSub>
                    <m:r>
                      <m:rPr>
                        <m:nor/>
                      </m:rPr>
                      <a:rPr lang="en-US" sz="1700" dirty="0"/>
                      <m:t>)</m:t>
                    </m:r>
                  </m:oMath>
                </a14:m>
                <a:endParaRPr lang="en-US" sz="1700" dirty="0"/>
              </a:p>
              <a:p>
                <a:r>
                  <a:rPr lang="en-US" sz="1700" dirty="0"/>
                  <a:t>If  </a:t>
                </a:r>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𝐶</m:t>
                        </m:r>
                      </m:e>
                      <m:sub>
                        <m:r>
                          <a:rPr lang="en-US" sz="1700" i="1">
                            <a:latin typeface="Cambria Math" panose="02040503050406030204" pitchFamily="18" charset="0"/>
                          </a:rPr>
                          <m:t>𝑏</m:t>
                        </m:r>
                        <m:r>
                          <a:rPr lang="en-US" sz="1700" b="0" i="1" smtClean="0">
                            <a:latin typeface="Cambria Math" panose="02040503050406030204" pitchFamily="18" charset="0"/>
                          </a:rPr>
                          <m:t>,</m:t>
                        </m:r>
                        <m:r>
                          <a:rPr lang="en-US" sz="1700" b="0" i="1" smtClean="0">
                            <a:latin typeface="Cambria Math" panose="02040503050406030204" pitchFamily="18" charset="0"/>
                          </a:rPr>
                          <m:t>𝑖</m:t>
                        </m:r>
                        <m:r>
                          <a:rPr lang="en-US" sz="1700" b="0" i="1" smtClean="0">
                            <a:latin typeface="Cambria Math" panose="02040503050406030204" pitchFamily="18" charset="0"/>
                          </a:rPr>
                          <m:t>=</m:t>
                        </m:r>
                        <m:r>
                          <a:rPr lang="en-US" sz="1700" b="0" i="1" smtClean="0">
                            <a:latin typeface="Cambria Math" panose="02040503050406030204" pitchFamily="18" charset="0"/>
                          </a:rPr>
                          <m:t>2</m:t>
                        </m:r>
                      </m:sub>
                    </m:sSub>
                    <m:r>
                      <a:rPr lang="en-US" sz="1700" b="0" i="1" smtClean="0">
                        <a:latin typeface="Cambria Math" panose="02040503050406030204" pitchFamily="18" charset="0"/>
                      </a:rPr>
                      <m:t> </m:t>
                    </m:r>
                    <m:r>
                      <a:rPr lang="en-US" sz="1700" b="0" i="1" smtClean="0">
                        <a:latin typeface="Cambria Math" panose="02040503050406030204" pitchFamily="18" charset="0"/>
                      </a:rPr>
                      <m:t>𝑖𝑠</m:t>
                    </m:r>
                    <m:r>
                      <a:rPr lang="en-US" sz="1700" b="0" i="1" smtClean="0">
                        <a:latin typeface="Cambria Math" panose="02040503050406030204" pitchFamily="18" charset="0"/>
                      </a:rPr>
                      <m:t> </m:t>
                    </m:r>
                    <m:r>
                      <a:rPr lang="en-US" sz="1700" b="0" i="1" smtClean="0">
                        <a:latin typeface="Cambria Math" panose="02040503050406030204" pitchFamily="18" charset="0"/>
                      </a:rPr>
                      <m:t>𝑛𝑜𝑡</m:t>
                    </m:r>
                    <m:r>
                      <a:rPr lang="en-US" sz="1700" b="0" i="1" smtClean="0">
                        <a:latin typeface="Cambria Math" panose="02040503050406030204" pitchFamily="18" charset="0"/>
                      </a:rPr>
                      <m:t> </m:t>
                    </m:r>
                    <m:r>
                      <a:rPr lang="en-US" sz="1700" b="0" i="1" smtClean="0">
                        <a:latin typeface="Cambria Math" panose="02040503050406030204" pitchFamily="18" charset="0"/>
                      </a:rPr>
                      <m:t>0</m:t>
                    </m:r>
                    <m:r>
                      <a:rPr lang="en-US" sz="1700" b="0" i="1" smtClean="0">
                        <a:latin typeface="Cambria Math" panose="02040503050406030204" pitchFamily="18" charset="0"/>
                      </a:rPr>
                      <m:t>, </m:t>
                    </m:r>
                    <m:r>
                      <a:rPr lang="en-US" sz="1700" b="0" i="1" smtClean="0">
                        <a:latin typeface="Cambria Math" panose="02040503050406030204" pitchFamily="18" charset="0"/>
                      </a:rPr>
                      <m:t>𝑤𝑒</m:t>
                    </m:r>
                    <m:r>
                      <a:rPr lang="en-US" sz="1700" b="0" i="1" smtClean="0">
                        <a:latin typeface="Cambria Math" panose="02040503050406030204" pitchFamily="18" charset="0"/>
                      </a:rPr>
                      <m:t> </m:t>
                    </m:r>
                    <m:r>
                      <a:rPr lang="en-US" sz="1700" b="0" i="1" smtClean="0">
                        <a:latin typeface="Cambria Math" panose="02040503050406030204" pitchFamily="18" charset="0"/>
                      </a:rPr>
                      <m:t>𝑐𝑎𝑛</m:t>
                    </m:r>
                    <m:r>
                      <a:rPr lang="en-US" sz="1700" b="0" i="1" smtClean="0">
                        <a:latin typeface="Cambria Math" panose="02040503050406030204" pitchFamily="18" charset="0"/>
                      </a:rPr>
                      <m:t> </m:t>
                    </m:r>
                    <m:r>
                      <a:rPr lang="en-US" sz="1700" b="0" i="1" smtClean="0">
                        <a:latin typeface="Cambria Math" panose="02040503050406030204" pitchFamily="18" charset="0"/>
                      </a:rPr>
                      <m:t>𝑒𝑥𝑡𝑒𝑛𝑑</m:t>
                    </m:r>
                    <m:r>
                      <a:rPr lang="en-US" sz="1700" b="0" i="1" smtClean="0">
                        <a:latin typeface="Cambria Math" panose="02040503050406030204" pitchFamily="18" charset="0"/>
                      </a:rPr>
                      <m:t> </m:t>
                    </m:r>
                    <m:r>
                      <a:rPr lang="en-US" sz="1700" b="0" i="1" smtClean="0">
                        <a:latin typeface="Cambria Math" panose="02040503050406030204" pitchFamily="18" charset="0"/>
                      </a:rPr>
                      <m:t>𝑡</m:t>
                    </m:r>
                    <m:r>
                      <a:rPr lang="en-US" sz="1700" b="0" i="1" smtClean="0">
                        <a:latin typeface="Cambria Math" panose="02040503050406030204" pitchFamily="18" charset="0"/>
                      </a:rPr>
                      <m:t>h</m:t>
                    </m:r>
                    <m:r>
                      <a:rPr lang="en-US" sz="1700" b="0" i="1" smtClean="0">
                        <a:latin typeface="Cambria Math" panose="02040503050406030204" pitchFamily="18" charset="0"/>
                      </a:rPr>
                      <m:t>𝑖𝑠</m:t>
                    </m:r>
                    <m:r>
                      <a:rPr lang="en-US" sz="1700" b="0" i="1" smtClean="0">
                        <a:latin typeface="Cambria Math" panose="02040503050406030204" pitchFamily="18" charset="0"/>
                      </a:rPr>
                      <m:t> </m:t>
                    </m:r>
                    <m:r>
                      <a:rPr lang="en-US" sz="1700" b="0" i="1" smtClean="0">
                        <a:latin typeface="Cambria Math" panose="02040503050406030204" pitchFamily="18" charset="0"/>
                      </a:rPr>
                      <m:t>𝑖𝑑𝑒𝑎</m:t>
                    </m:r>
                    <m:r>
                      <a:rPr lang="en-US" sz="1700" b="0" i="1" smtClean="0">
                        <a:latin typeface="Cambria Math" panose="02040503050406030204" pitchFamily="18" charset="0"/>
                      </a:rPr>
                      <m:t> </m:t>
                    </m:r>
                    <m:r>
                      <a:rPr lang="en-US" sz="1700" b="0" i="1" smtClean="0">
                        <a:latin typeface="Cambria Math" panose="02040503050406030204" pitchFamily="18" charset="0"/>
                      </a:rPr>
                      <m:t>𝑡𝑜</m:t>
                    </m:r>
                    <m:r>
                      <a:rPr lang="en-US" sz="1700" b="0" i="1" smtClean="0">
                        <a:latin typeface="Cambria Math" panose="02040503050406030204" pitchFamily="18" charset="0"/>
                      </a:rPr>
                      <m:t> </m:t>
                    </m:r>
                  </m:oMath>
                </a14:m>
                <a:endParaRPr lang="en-US" sz="1700" dirty="0"/>
              </a:p>
              <a:p>
                <a14:m>
                  <m:oMath xmlns:m="http://schemas.openxmlformats.org/officeDocument/2006/math">
                    <m:sSub>
                      <m:sSubPr>
                        <m:ctrlPr>
                          <a:rPr lang="en-US" sz="1700" i="1" smtClean="0">
                            <a:latin typeface="Cambria Math" panose="02040503050406030204" pitchFamily="18" charset="0"/>
                          </a:rPr>
                        </m:ctrlPr>
                      </m:sSubPr>
                      <m:e>
                        <m:sSub>
                          <m:sSubPr>
                            <m:ctrlPr>
                              <a:rPr lang="en-US" sz="1700" i="1">
                                <a:latin typeface="Cambria Math" panose="02040503050406030204" pitchFamily="18" charset="0"/>
                              </a:rPr>
                            </m:ctrlPr>
                          </m:sSubPr>
                          <m:e>
                            <m:sSub>
                              <m:sSubPr>
                                <m:ctrlPr>
                                  <a:rPr lang="en-US" sz="1700" b="0" i="1" smtClean="0">
                                    <a:latin typeface="Cambria Math" panose="02040503050406030204" pitchFamily="18" charset="0"/>
                                  </a:rPr>
                                </m:ctrlPr>
                              </m:sSubPr>
                              <m:e>
                                <m:r>
                                  <a:rPr lang="en-US" sz="1700" b="0" i="1" smtClean="0">
                                    <a:latin typeface="Cambria Math" panose="02040503050406030204" pitchFamily="18" charset="0"/>
                                  </a:rPr>
                                  <m:t>𝐶</m:t>
                                </m:r>
                              </m:e>
                              <m:sub>
                                <m:r>
                                  <a:rPr lang="en-US" sz="1700" b="0" i="1" smtClean="0">
                                    <a:latin typeface="Cambria Math" panose="02040503050406030204" pitchFamily="18" charset="0"/>
                                  </a:rPr>
                                  <m:t>𝑡𝑜𝑡𝑎𝑙</m:t>
                                </m:r>
                              </m:sub>
                            </m:sSub>
                            <m:r>
                              <a:rPr lang="en-US" sz="1700" b="0" i="1" smtClean="0">
                                <a:latin typeface="Cambria Math" panose="02040503050406030204" pitchFamily="18" charset="0"/>
                              </a:rPr>
                              <m:t>=</m:t>
                            </m:r>
                            <m:r>
                              <a:rPr lang="en-US" sz="1700" b="0" i="1" smtClean="0">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1</m:t>
                            </m:r>
                          </m:sub>
                        </m:sSub>
                        <m:r>
                          <a:rPr lang="en-US" sz="1700" b="0" i="1" smtClean="0">
                            <a:latin typeface="Cambria Math" panose="02040503050406030204" pitchFamily="18" charset="0"/>
                          </a:rPr>
                          <m:t>𝑐</m:t>
                        </m:r>
                      </m:e>
                      <m:sub>
                        <m:r>
                          <a:rPr lang="en-US" sz="1700" b="0" i="1" smtClean="0">
                            <a:latin typeface="Cambria Math" panose="02040503050406030204" pitchFamily="18" charset="0"/>
                            <a:ea typeface="Cambria Math" panose="02040503050406030204" pitchFamily="18" charset="0"/>
                          </a:rPr>
                          <m:t>1</m:t>
                        </m:r>
                      </m:sub>
                    </m:sSub>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1</m:t>
                    </m:r>
                    <m:r>
                      <a:rPr lang="en-US" sz="1700" b="0" i="1" smtClean="0">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i="1">
                            <a:latin typeface="Cambria Math" panose="02040503050406030204" pitchFamily="18" charset="0"/>
                          </a:rPr>
                          <m:t>1</m:t>
                        </m:r>
                      </m:sub>
                    </m:sSub>
                  </m:oMath>
                </a14:m>
                <a:r>
                  <a:rPr lang="en-US" sz="1700" dirty="0"/>
                  <a:t>)</a:t>
                </a:r>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2</m:t>
                        </m:r>
                      </m:sub>
                    </m:sSub>
                    <m:sSub>
                      <m:sSubPr>
                        <m:ctrlPr>
                          <a:rPr lang="en-US" sz="1700" i="1">
                            <a:latin typeface="Cambria Math" panose="02040503050406030204" pitchFamily="18" charset="0"/>
                          </a:rPr>
                        </m:ctrlPr>
                      </m:sSubPr>
                      <m:e>
                        <m:r>
                          <a:rPr lang="en-US" sz="1700" b="0" i="1" smtClean="0">
                            <a:latin typeface="Cambria Math" panose="02040503050406030204" pitchFamily="18" charset="0"/>
                          </a:rPr>
                          <m:t>𝑐</m:t>
                        </m:r>
                      </m:e>
                      <m:sub>
                        <m:r>
                          <a:rPr lang="en-US" sz="1700" b="0" i="1" smtClean="0">
                            <a:latin typeface="Cambria Math" panose="02040503050406030204" pitchFamily="18" charset="0"/>
                            <a:sym typeface="Symbol" panose="05050102010706020507" pitchFamily="18" charset="2"/>
                          </a:rPr>
                          <m:t>2</m:t>
                        </m:r>
                      </m:sub>
                    </m:sSub>
                  </m:oMath>
                </a14:m>
                <a:endParaRPr lang="en-US" sz="1700" dirty="0">
                  <a:latin typeface="Cambria Math" panose="02040503050406030204" pitchFamily="18" charset="0"/>
                </a:endParaRPr>
              </a:p>
              <a:p>
                <a:r>
                  <a:rPr lang="en-US" sz="1700" dirty="0">
                    <a:latin typeface="Cambria Math" panose="02040503050406030204" pitchFamily="18" charset="0"/>
                  </a:rPr>
                  <a:t>+</a:t>
                </a:r>
                <a14:m>
                  <m:oMath xmlns:m="http://schemas.openxmlformats.org/officeDocument/2006/math">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1</m:t>
                    </m:r>
                    <m:r>
                      <a:rPr lang="en-US" sz="1700" i="1">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i="1">
                            <a:latin typeface="Cambria Math" panose="02040503050406030204" pitchFamily="18" charset="0"/>
                          </a:rPr>
                          <m:t>1</m:t>
                        </m:r>
                      </m:sub>
                    </m:sSub>
                  </m:oMath>
                </a14:m>
                <a:r>
                  <a:rPr lang="en-US" sz="1700" dirty="0"/>
                  <a:t>)</a:t>
                </a:r>
                <a:r>
                  <a:rPr lang="en-US" sz="1700" dirty="0">
                    <a:ea typeface="Cambria Math" panose="02040503050406030204" pitchFamily="18" charset="0"/>
                  </a:rPr>
                  <a:t> </a:t>
                </a:r>
                <a14:m>
                  <m:oMath xmlns:m="http://schemas.openxmlformats.org/officeDocument/2006/math">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1</m:t>
                    </m:r>
                    <m:r>
                      <a:rPr lang="en-US" sz="1700" i="1">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2</m:t>
                        </m:r>
                      </m:sub>
                    </m:sSub>
                  </m:oMath>
                </a14:m>
                <a:r>
                  <a:rPr lang="en-US" sz="1700" dirty="0"/>
                  <a:t>) </a:t>
                </a:r>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3</m:t>
                        </m:r>
                      </m:sub>
                    </m:sSub>
                    <m:sSub>
                      <m:sSubPr>
                        <m:ctrlPr>
                          <a:rPr lang="en-US" sz="1700" i="1">
                            <a:latin typeface="Cambria Math" panose="02040503050406030204" pitchFamily="18" charset="0"/>
                          </a:rPr>
                        </m:ctrlPr>
                      </m:sSubPr>
                      <m:e>
                        <m:r>
                          <a:rPr lang="en-US" sz="1700" b="0" i="1" smtClean="0">
                            <a:latin typeface="Cambria Math" panose="02040503050406030204" pitchFamily="18" charset="0"/>
                          </a:rPr>
                          <m:t>𝑐</m:t>
                        </m:r>
                      </m:e>
                      <m:sub>
                        <m:r>
                          <a:rPr lang="en-US" sz="1700" i="1">
                            <a:latin typeface="Cambria Math" panose="02040503050406030204" pitchFamily="18" charset="0"/>
                          </a:rPr>
                          <m:t>3</m:t>
                        </m:r>
                      </m:sub>
                    </m:sSub>
                  </m:oMath>
                </a14:m>
                <a:endParaRPr lang="en-US" sz="1700" b="0" i="0" dirty="0">
                  <a:latin typeface="Cambria Math" panose="02040503050406030204" pitchFamily="18" charset="0"/>
                </a:endParaRPr>
              </a:p>
              <a:p>
                <a:r>
                  <a:rPr lang="en-US" sz="1700" b="0" i="0" dirty="0">
                    <a:latin typeface="Cambria Math" panose="02040503050406030204" pitchFamily="18" charset="0"/>
                  </a:rPr>
                  <a:t>+</a:t>
                </a:r>
                <a14:m>
                  <m:oMath xmlns:m="http://schemas.openxmlformats.org/officeDocument/2006/math">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1</m:t>
                    </m:r>
                    <m:r>
                      <a:rPr lang="en-US" sz="1700" i="1">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i="1">
                            <a:latin typeface="Cambria Math" panose="02040503050406030204" pitchFamily="18" charset="0"/>
                          </a:rPr>
                          <m:t>1</m:t>
                        </m:r>
                      </m:sub>
                    </m:sSub>
                  </m:oMath>
                </a14:m>
                <a:r>
                  <a:rPr lang="en-US" sz="1700" dirty="0"/>
                  <a:t>)</a:t>
                </a:r>
                <a:r>
                  <a:rPr lang="en-US" sz="1700" dirty="0">
                    <a:ea typeface="Cambria Math" panose="02040503050406030204" pitchFamily="18" charset="0"/>
                  </a:rPr>
                  <a:t> </a:t>
                </a:r>
                <a14:m>
                  <m:oMath xmlns:m="http://schemas.openxmlformats.org/officeDocument/2006/math">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1</m:t>
                    </m:r>
                    <m:r>
                      <a:rPr lang="en-US" sz="1700" i="1">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i="1">
                            <a:latin typeface="Cambria Math" panose="02040503050406030204" pitchFamily="18" charset="0"/>
                          </a:rPr>
                          <m:t>2</m:t>
                        </m:r>
                      </m:sub>
                    </m:sSub>
                  </m:oMath>
                </a14:m>
                <a:r>
                  <a:rPr lang="en-US" sz="1700" dirty="0"/>
                  <a:t>)</a:t>
                </a:r>
                <a:r>
                  <a:rPr lang="en-US" sz="1700" dirty="0">
                    <a:ea typeface="Cambria Math" panose="02040503050406030204" pitchFamily="18" charset="0"/>
                  </a:rPr>
                  <a:t> </a:t>
                </a:r>
                <a14:m>
                  <m:oMath xmlns:m="http://schemas.openxmlformats.org/officeDocument/2006/math">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1</m:t>
                    </m:r>
                    <m:r>
                      <a:rPr lang="en-US" sz="1700" i="1">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3</m:t>
                        </m:r>
                      </m:sub>
                    </m:sSub>
                  </m:oMath>
                </a14:m>
                <a:r>
                  <a:rPr lang="en-US" sz="1700" dirty="0"/>
                  <a:t>) </a:t>
                </a:r>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4</m:t>
                        </m:r>
                      </m:sub>
                    </m:sSub>
                    <m:sSub>
                      <m:sSubPr>
                        <m:ctrlPr>
                          <a:rPr lang="en-US" sz="1700" i="1">
                            <a:latin typeface="Cambria Math" panose="02040503050406030204" pitchFamily="18" charset="0"/>
                          </a:rPr>
                        </m:ctrlPr>
                      </m:sSubPr>
                      <m:e>
                        <m:r>
                          <a:rPr lang="en-US" sz="1700" i="1">
                            <a:latin typeface="Cambria Math" panose="02040503050406030204" pitchFamily="18" charset="0"/>
                          </a:rPr>
                          <m:t>𝑐</m:t>
                        </m:r>
                      </m:e>
                      <m:sub>
                        <m:r>
                          <a:rPr lang="en-US" sz="1700" b="0" i="1" smtClean="0">
                            <a:latin typeface="Cambria Math" panose="02040503050406030204" pitchFamily="18" charset="0"/>
                          </a:rPr>
                          <m:t>4</m:t>
                        </m:r>
                      </m:sub>
                    </m:sSub>
                    <m:r>
                      <a:rPr lang="en-US" sz="1700" b="0" i="1" smtClean="0">
                        <a:latin typeface="Cambria Math" panose="02040503050406030204" pitchFamily="18" charset="0"/>
                      </a:rPr>
                      <m:t>+…</m:t>
                    </m:r>
                  </m:oMath>
                </a14:m>
                <a:endParaRPr lang="en-US" sz="1700" b="0" i="1" dirty="0">
                  <a:latin typeface="Cambria Math" panose="02040503050406030204" pitchFamily="18" charset="0"/>
                </a:endParaRPr>
              </a:p>
              <a:p>
                <a14:m>
                  <m:oMath xmlns:m="http://schemas.openxmlformats.org/officeDocument/2006/math">
                    <m:r>
                      <a:rPr lang="en-US" sz="1700" b="0" i="1" smtClean="0">
                        <a:latin typeface="Cambria Math" panose="02040503050406030204" pitchFamily="18" charset="0"/>
                      </a:rPr>
                      <m:t>+</m:t>
                    </m:r>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1</m:t>
                    </m:r>
                    <m:r>
                      <a:rPr lang="en-US" sz="1700" i="1">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i="1">
                            <a:latin typeface="Cambria Math" panose="02040503050406030204" pitchFamily="18" charset="0"/>
                          </a:rPr>
                          <m:t>1</m:t>
                        </m:r>
                      </m:sub>
                    </m:sSub>
                    <m:r>
                      <m:rPr>
                        <m:nor/>
                      </m:rPr>
                      <a:rPr lang="en-US" sz="1700" dirty="0"/>
                      <m:t>)</m:t>
                    </m:r>
                  </m:oMath>
                </a14:m>
                <a:r>
                  <a:rPr lang="en-US" sz="1700" dirty="0">
                    <a:ea typeface="Cambria Math" panose="02040503050406030204" pitchFamily="18" charset="0"/>
                  </a:rPr>
                  <a:t> </a:t>
                </a:r>
                <a14:m>
                  <m:oMath xmlns:m="http://schemas.openxmlformats.org/officeDocument/2006/math">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1</m:t>
                    </m:r>
                    <m:r>
                      <a:rPr lang="en-US" sz="1700" i="1">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2</m:t>
                        </m:r>
                      </m:sub>
                    </m:sSub>
                  </m:oMath>
                </a14:m>
                <a:r>
                  <a:rPr lang="en-US" sz="1700" dirty="0"/>
                  <a:t>)</a:t>
                </a:r>
                <a:r>
                  <a:rPr lang="en-US" sz="1700" dirty="0">
                    <a:ea typeface="Cambria Math" panose="02040503050406030204" pitchFamily="18" charset="0"/>
                  </a:rPr>
                  <a:t> </a:t>
                </a:r>
                <a14:m>
                  <m:oMath xmlns:m="http://schemas.openxmlformats.org/officeDocument/2006/math">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1</m:t>
                    </m:r>
                    <m:r>
                      <a:rPr lang="en-US" sz="1700" i="1">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3</m:t>
                        </m:r>
                      </m:sub>
                    </m:sSub>
                  </m:oMath>
                </a14:m>
                <a:r>
                  <a:rPr lang="en-US" sz="1700" dirty="0"/>
                  <a:t>)(1</a:t>
                </a:r>
                <a14:m>
                  <m:oMath xmlns:m="http://schemas.openxmlformats.org/officeDocument/2006/math">
                    <m:r>
                      <a:rPr lang="en-US" sz="1700" i="1">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4</m:t>
                        </m:r>
                      </m:sub>
                    </m:sSub>
                    <m:r>
                      <a:rPr lang="en-US" sz="1700" i="1">
                        <a:latin typeface="Cambria Math" panose="02040503050406030204" pitchFamily="18" charset="0"/>
                      </a:rPr>
                      <m:t> </m:t>
                    </m:r>
                  </m:oMath>
                </a14:m>
                <a:r>
                  <a:rPr lang="en-US" sz="1700" dirty="0"/>
                  <a:t>) </a:t>
                </a:r>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5</m:t>
                        </m:r>
                      </m:sub>
                    </m:sSub>
                    <m:sSub>
                      <m:sSubPr>
                        <m:ctrlPr>
                          <a:rPr lang="en-US" sz="1700" i="1">
                            <a:latin typeface="Cambria Math" panose="02040503050406030204" pitchFamily="18" charset="0"/>
                          </a:rPr>
                        </m:ctrlPr>
                      </m:sSubPr>
                      <m:e>
                        <m:r>
                          <a:rPr lang="en-US" sz="1700" i="1">
                            <a:latin typeface="Cambria Math" panose="02040503050406030204" pitchFamily="18" charset="0"/>
                          </a:rPr>
                          <m:t>𝑐</m:t>
                        </m:r>
                      </m:e>
                      <m:sub>
                        <m:r>
                          <a:rPr lang="en-US" sz="1700" b="0" i="1" smtClean="0">
                            <a:latin typeface="Cambria Math" panose="02040503050406030204" pitchFamily="18" charset="0"/>
                          </a:rPr>
                          <m:t>5</m:t>
                        </m:r>
                      </m:sub>
                    </m:sSub>
                    <m:r>
                      <a:rPr lang="en-US" sz="1700" b="0" i="1" smtClean="0">
                        <a:latin typeface="Cambria Math" panose="02040503050406030204" pitchFamily="18" charset="0"/>
                      </a:rPr>
                      <m:t>+</m:t>
                    </m:r>
                  </m:oMath>
                </a14:m>
                <a:r>
                  <a:rPr lang="en-US" sz="1700" dirty="0"/>
                  <a:t>…</a:t>
                </a:r>
              </a:p>
              <a:p>
                <a14:m>
                  <m:oMath xmlns:m="http://schemas.openxmlformats.org/officeDocument/2006/math">
                    <m:r>
                      <a:rPr lang="en-US" sz="1700" i="1">
                        <a:latin typeface="Cambria Math" panose="02040503050406030204" pitchFamily="18" charset="0"/>
                      </a:rPr>
                      <m:t>+</m:t>
                    </m:r>
                  </m:oMath>
                </a14:m>
                <a:r>
                  <a:rPr lang="en-US" sz="1700" dirty="0">
                    <a:ea typeface="Cambria Math" panose="02040503050406030204" pitchFamily="18" charset="0"/>
                  </a:rPr>
                  <a:t>………………………………</a:t>
                </a:r>
                <a14:m>
                  <m:oMath xmlns:m="http://schemas.openxmlformats.org/officeDocument/2006/math">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1</m:t>
                    </m:r>
                    <m:r>
                      <a:rPr lang="en-US" sz="1700" i="1">
                        <a:latin typeface="Cambria Math" panose="02040503050406030204" pitchFamily="18" charset="0"/>
                        <a:ea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𝑁</m:t>
                        </m:r>
                        <m:r>
                          <a:rPr lang="en-US" sz="1700" b="0" i="1" smtClean="0">
                            <a:latin typeface="Cambria Math" panose="02040503050406030204" pitchFamily="18" charset="0"/>
                          </a:rPr>
                          <m:t>−</m:t>
                        </m:r>
                        <m:r>
                          <a:rPr lang="en-US" sz="1700" b="0" i="1" smtClean="0">
                            <a:latin typeface="Cambria Math" panose="02040503050406030204" pitchFamily="18" charset="0"/>
                          </a:rPr>
                          <m:t>1</m:t>
                        </m:r>
                      </m:sub>
                    </m:sSub>
                  </m:oMath>
                </a14:m>
                <a:r>
                  <a:rPr lang="en-US" sz="1700" dirty="0"/>
                  <a:t>)</a:t>
                </a:r>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𝑐</m:t>
                        </m:r>
                      </m:e>
                      <m:sub>
                        <m:r>
                          <a:rPr lang="en-US" sz="1700" b="0" i="1" smtClean="0">
                            <a:latin typeface="Cambria Math" panose="02040503050406030204" pitchFamily="18" charset="0"/>
                            <a:sym typeface="Symbol" panose="05050102010706020507" pitchFamily="18" charset="2"/>
                          </a:rPr>
                          <m:t>𝑁</m:t>
                        </m:r>
                      </m:sub>
                    </m:sSub>
                  </m:oMath>
                </a14:m>
                <a:endParaRPr lang="en-US" sz="1700" dirty="0"/>
              </a:p>
              <a:p>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𝐶</m:t>
                        </m:r>
                      </m:e>
                      <m:sub>
                        <m:r>
                          <a:rPr lang="en-US" sz="1700" b="0" i="1" smtClean="0">
                            <a:latin typeface="Cambria Math" panose="02040503050406030204" pitchFamily="18" charset="0"/>
                          </a:rPr>
                          <m:t>𝑡𝑜𝑡𝑎𝑙</m:t>
                        </m:r>
                      </m:sub>
                    </m:sSub>
                    <m:r>
                      <a:rPr lang="en-US" sz="1700" i="1">
                        <a:latin typeface="Cambria Math" panose="02040503050406030204" pitchFamily="18" charset="0"/>
                      </a:rPr>
                      <m:t>= </m:t>
                    </m:r>
                    <m:nary>
                      <m:naryPr>
                        <m:chr m:val="∑"/>
                        <m:ctrlPr>
                          <a:rPr lang="en-US" sz="1700" i="1" dirty="0" smtClean="0">
                            <a:latin typeface="Cambria Math" panose="02040503050406030204" pitchFamily="18" charset="0"/>
                          </a:rPr>
                        </m:ctrlPr>
                      </m:naryPr>
                      <m:sub>
                        <m:r>
                          <m:rPr>
                            <m:brk m:alnAt="23"/>
                          </m:rPr>
                          <a:rPr lang="en-US" sz="1700" b="0" i="1" dirty="0" smtClean="0">
                            <a:latin typeface="Cambria Math" panose="02040503050406030204" pitchFamily="18" charset="0"/>
                          </a:rPr>
                          <m:t>𝑖</m:t>
                        </m:r>
                        <m:r>
                          <a:rPr lang="en-US" sz="1700" b="0" i="1" dirty="0" smtClean="0">
                            <a:latin typeface="Cambria Math" panose="02040503050406030204" pitchFamily="18" charset="0"/>
                          </a:rPr>
                          <m:t>=</m:t>
                        </m:r>
                        <m:r>
                          <a:rPr lang="en-US" sz="1700" b="0" i="1" dirty="0" smtClean="0">
                            <a:latin typeface="Cambria Math" panose="02040503050406030204" pitchFamily="18" charset="0"/>
                          </a:rPr>
                          <m:t>1</m:t>
                        </m:r>
                      </m:sub>
                      <m:sup>
                        <m:r>
                          <a:rPr lang="en-US" sz="1700" b="0" i="1" dirty="0" smtClean="0">
                            <a:latin typeface="Cambria Math" panose="02040503050406030204" pitchFamily="18" charset="0"/>
                          </a:rPr>
                          <m:t>𝑁</m:t>
                        </m:r>
                      </m:sup>
                      <m:e>
                        <m:d>
                          <m:dPr>
                            <m:ctrlPr>
                              <a:rPr lang="en-US" sz="1700" i="1" dirty="0" smtClean="0">
                                <a:latin typeface="Cambria Math" panose="02040503050406030204" pitchFamily="18" charset="0"/>
                              </a:rPr>
                            </m:ctrlPr>
                          </m:dPr>
                          <m:e>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𝑖</m:t>
                                </m:r>
                              </m:sub>
                            </m:sSub>
                            <m:sSub>
                              <m:sSubPr>
                                <m:ctrlPr>
                                  <a:rPr lang="en-US" sz="1700" i="1">
                                    <a:latin typeface="Cambria Math" panose="02040503050406030204" pitchFamily="18" charset="0"/>
                                  </a:rPr>
                                </m:ctrlPr>
                              </m:sSubPr>
                              <m:e>
                                <m:r>
                                  <a:rPr lang="en-US" sz="1700" b="0" i="1" smtClean="0">
                                    <a:latin typeface="Cambria Math" panose="02040503050406030204" pitchFamily="18" charset="0"/>
                                  </a:rPr>
                                  <m:t>𝑐</m:t>
                                </m:r>
                              </m:e>
                              <m:sub>
                                <m:r>
                                  <a:rPr lang="en-US" sz="1700" b="0" i="1" smtClean="0">
                                    <a:latin typeface="Cambria Math" panose="02040503050406030204" pitchFamily="18" charset="0"/>
                                  </a:rPr>
                                  <m:t>𝑖</m:t>
                                </m:r>
                              </m:sub>
                            </m:sSub>
                            <m:nary>
                              <m:naryPr>
                                <m:chr m:val="∏"/>
                                <m:limLoc m:val="subSup"/>
                                <m:ctrlPr>
                                  <a:rPr lang="en-US" sz="1700" i="1" smtClean="0">
                                    <a:latin typeface="Cambria Math" panose="02040503050406030204" pitchFamily="18" charset="0"/>
                                  </a:rPr>
                                </m:ctrlPr>
                              </m:naryPr>
                              <m:sub>
                                <m:r>
                                  <m:rPr>
                                    <m:brk m:alnAt="25"/>
                                  </m:rPr>
                                  <a:rPr lang="en-US" sz="1700" b="0" i="1" smtClean="0">
                                    <a:latin typeface="Cambria Math" panose="02040503050406030204" pitchFamily="18" charset="0"/>
                                  </a:rPr>
                                  <m:t>𝑗</m:t>
                                </m:r>
                                <m:r>
                                  <a:rPr lang="en-US" sz="1700" b="0" i="1" smtClean="0">
                                    <a:latin typeface="Cambria Math" panose="02040503050406030204" pitchFamily="18" charset="0"/>
                                  </a:rPr>
                                  <m:t>=</m:t>
                                </m:r>
                                <m:r>
                                  <a:rPr lang="en-US" sz="1700" b="0" i="1" smtClean="0">
                                    <a:latin typeface="Cambria Math" panose="02040503050406030204" pitchFamily="18" charset="0"/>
                                  </a:rPr>
                                  <m:t>1</m:t>
                                </m:r>
                              </m:sub>
                              <m:sup>
                                <m:r>
                                  <a:rPr lang="en-US" sz="1700" b="0" i="1" smtClean="0">
                                    <a:latin typeface="Cambria Math" panose="02040503050406030204" pitchFamily="18" charset="0"/>
                                  </a:rPr>
                                  <m:t>𝑖</m:t>
                                </m:r>
                                <m:r>
                                  <a:rPr lang="en-US" sz="1700" b="0" i="1" smtClean="0">
                                    <a:latin typeface="Cambria Math" panose="02040503050406030204" pitchFamily="18" charset="0"/>
                                  </a:rPr>
                                  <m:t>−</m:t>
                                </m:r>
                                <m:r>
                                  <a:rPr lang="en-US" sz="1700" b="0" i="1" smtClean="0">
                                    <a:latin typeface="Cambria Math" panose="02040503050406030204" pitchFamily="18" charset="0"/>
                                  </a:rPr>
                                  <m:t>1</m:t>
                                </m:r>
                              </m:sup>
                              <m:e>
                                <m:d>
                                  <m:dPr>
                                    <m:ctrlPr>
                                      <a:rPr lang="en-US" sz="1700" i="1" smtClean="0">
                                        <a:latin typeface="Cambria Math" panose="02040503050406030204" pitchFamily="18" charset="0"/>
                                      </a:rPr>
                                    </m:ctrlPr>
                                  </m:dPr>
                                  <m:e>
                                    <m:r>
                                      <a:rPr lang="en-US" sz="1700" b="0" i="1" smtClean="0">
                                        <a:latin typeface="Cambria Math" panose="02040503050406030204" pitchFamily="18" charset="0"/>
                                      </a:rPr>
                                      <m:t>1</m:t>
                                    </m:r>
                                    <m:r>
                                      <a:rPr lang="en-US" sz="1700" b="0" i="1" smtClean="0">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sym typeface="Symbol" panose="05050102010706020507" pitchFamily="18" charset="2"/>
                                          </a:rPr>
                                          <m:t>𝑗</m:t>
                                        </m:r>
                                      </m:sub>
                                    </m:sSub>
                                  </m:e>
                                </m:d>
                              </m:e>
                            </m:nary>
                          </m:e>
                        </m:d>
                      </m:e>
                    </m:nary>
                  </m:oMath>
                </a14:m>
                <a:endParaRPr lang="en-US" sz="1700" dirty="0"/>
              </a:p>
              <a:p>
                <a:endParaRPr lang="en-US" sz="2000" dirty="0">
                  <a:latin typeface="Cambria Math" panose="02040503050406030204" pitchFamily="18" charset="0"/>
                </a:endParaRPr>
              </a:p>
              <a:p>
                <a:endParaRPr lang="en-US" sz="2000" b="0" i="0" dirty="0">
                  <a:latin typeface="Cambria Math" panose="02040503050406030204" pitchFamily="18" charset="0"/>
                </a:endParaRPr>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C5921423-2141-F3E5-F448-844CFE01F603}"/>
                  </a:ext>
                </a:extLst>
              </p:cNvPr>
              <p:cNvSpPr>
                <a:spLocks noGrp="1" noRot="1" noChangeAspect="1" noMove="1" noResize="1" noEditPoints="1" noAdjustHandles="1" noChangeArrowheads="1" noChangeShapeType="1" noTextEdit="1"/>
              </p:cNvSpPr>
              <p:nvPr>
                <p:ph idx="1"/>
              </p:nvPr>
            </p:nvSpPr>
            <p:spPr>
              <a:xfrm>
                <a:off x="130264" y="1090547"/>
                <a:ext cx="5105164" cy="5584155"/>
              </a:xfrm>
              <a:blipFill>
                <a:blip r:embed="rId2"/>
                <a:stretch>
                  <a:fillRect l="-477" t="-983" b="-665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32DDE870-FA48-5FE1-3FE6-A409EE6B5115}"/>
              </a:ext>
            </a:extLst>
          </p:cNvPr>
          <p:cNvSpPr>
            <a:spLocks noGrp="1"/>
          </p:cNvSpPr>
          <p:nvPr>
            <p:ph type="title"/>
          </p:nvPr>
        </p:nvSpPr>
        <p:spPr>
          <a:xfrm>
            <a:off x="628650" y="365126"/>
            <a:ext cx="7886700" cy="646331"/>
          </a:xfrm>
        </p:spPr>
        <p:txBody>
          <a:bodyPr>
            <a:normAutofit/>
          </a:bodyPr>
          <a:lstStyle/>
          <a:p>
            <a:r>
              <a:rPr lang="en-US" sz="3200" dirty="0"/>
              <a:t>Basic idea of Alpha composing (blending)</a:t>
            </a:r>
          </a:p>
        </p:txBody>
      </p:sp>
      <p:sp>
        <p:nvSpPr>
          <p:cNvPr id="4" name="Footer Placeholder 3">
            <a:extLst>
              <a:ext uri="{FF2B5EF4-FFF2-40B4-BE49-F238E27FC236}">
                <a16:creationId xmlns:a16="http://schemas.microsoft.com/office/drawing/2014/main" id="{C633F008-5514-4C6C-8C4A-9A47A853C161}"/>
              </a:ext>
            </a:extLst>
          </p:cNvPr>
          <p:cNvSpPr>
            <a:spLocks noGrp="1"/>
          </p:cNvSpPr>
          <p:nvPr>
            <p:ph type="ftr" sz="quarter" idx="11"/>
          </p:nvPr>
        </p:nvSpPr>
        <p:spPr/>
        <p:txBody>
          <a:bodyPr/>
          <a:lstStyle/>
          <a:p>
            <a:r>
              <a:rPr lang="en-HK"/>
              <a:t>Nerfs v.250402d</a:t>
            </a:r>
            <a:endParaRPr lang="en-HK" dirty="0"/>
          </a:p>
        </p:txBody>
      </p:sp>
      <p:sp>
        <p:nvSpPr>
          <p:cNvPr id="5" name="Slide Number Placeholder 4">
            <a:extLst>
              <a:ext uri="{FF2B5EF4-FFF2-40B4-BE49-F238E27FC236}">
                <a16:creationId xmlns:a16="http://schemas.microsoft.com/office/drawing/2014/main" id="{807F3B5F-0C8F-257C-D62A-32E79CB4C10A}"/>
              </a:ext>
            </a:extLst>
          </p:cNvPr>
          <p:cNvSpPr>
            <a:spLocks noGrp="1"/>
          </p:cNvSpPr>
          <p:nvPr>
            <p:ph type="sldNum" sz="quarter" idx="12"/>
          </p:nvPr>
        </p:nvSpPr>
        <p:spPr/>
        <p:txBody>
          <a:bodyPr/>
          <a:lstStyle/>
          <a:p>
            <a:fld id="{B9DE3C8B-EA53-454F-9CCE-3711613342D8}" type="slidenum">
              <a:rPr lang="en-HK" smtClean="0"/>
              <a:t>10</a:t>
            </a:fld>
            <a:endParaRPr lang="en-HK" dirty="0"/>
          </a:p>
        </p:txBody>
      </p:sp>
      <p:grpSp>
        <p:nvGrpSpPr>
          <p:cNvPr id="15" name="Group 14">
            <a:extLst>
              <a:ext uri="{FF2B5EF4-FFF2-40B4-BE49-F238E27FC236}">
                <a16:creationId xmlns:a16="http://schemas.microsoft.com/office/drawing/2014/main" id="{7FB0B4DA-BEB7-E886-872B-D9D78C2C6245}"/>
              </a:ext>
            </a:extLst>
          </p:cNvPr>
          <p:cNvGrpSpPr/>
          <p:nvPr/>
        </p:nvGrpSpPr>
        <p:grpSpPr>
          <a:xfrm>
            <a:off x="4730410" y="1326115"/>
            <a:ext cx="4081938" cy="3066061"/>
            <a:chOff x="-3765714" y="1711985"/>
            <a:chExt cx="4081938" cy="3066061"/>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2B497CB-99AF-7ACC-1CC6-1099BCFF8824}"/>
                    </a:ext>
                  </a:extLst>
                </p:cNvPr>
                <p:cNvSpPr txBox="1"/>
                <p:nvPr/>
              </p:nvSpPr>
              <p:spPr>
                <a:xfrm>
                  <a:off x="-2977231" y="1711985"/>
                  <a:ext cx="3293455" cy="1200329"/>
                </a:xfrm>
                <a:prstGeom prst="rect">
                  <a:avLst/>
                </a:prstGeom>
                <a:noFill/>
              </p:spPr>
              <p:txBody>
                <a:bodyPr wrap="square">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𝑡𝑜𝑡𝑎𝑙</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b="0" i="1" smtClean="0">
                                  <a:latin typeface="Cambria Math" panose="02040503050406030204" pitchFamily="18" charset="0"/>
                                  <a:sym typeface="Symbol" panose="05050102010706020507" pitchFamily="18" charset="2"/>
                                </a:rPr>
                                <m:t></m:t>
                              </m:r>
                            </m:e>
                            <m:sub>
                              <m:r>
                                <a:rPr lang="en-US" b="0" i="1" smtClean="0">
                                  <a:latin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sym typeface="Symbol" panose="05050102010706020507" pitchFamily="18" charset="2"/>
                            </a:rPr>
                            <m:t></m:t>
                          </m:r>
                        </m:e>
                        <m:sub>
                          <m:r>
                            <a:rPr lang="en-US" i="1">
                              <a:latin typeface="Cambria Math" panose="02040503050406030204" pitchFamily="18" charset="0"/>
                            </a:rPr>
                            <m:t>1</m:t>
                          </m:r>
                        </m:sub>
                      </m:sSub>
                    </m:oMath>
                  </a14:m>
                  <a:r>
                    <a:rPr lang="en-US" dirty="0"/>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𝑏</m:t>
                          </m:r>
                          <m:r>
                            <a:rPr lang="en-US" b="0" i="1" smtClean="0">
                              <a:latin typeface="Cambria Math" panose="02040503050406030204" pitchFamily="18" charset="0"/>
                            </a:rPr>
                            <m:t>1</m:t>
                          </m:r>
                        </m:sub>
                      </m:sSub>
                    </m:oMath>
                  </a14:m>
                  <a:r>
                    <a:rPr lang="en-US" dirty="0"/>
                    <a:t>,</a:t>
                  </a:r>
                </a:p>
                <a:p>
                  <a:endParaRPr lang="en-US" dirty="0"/>
                </a:p>
                <a:p>
                  <a:endParaRPr lang="en-US" i="1" dirty="0">
                    <a:latin typeface="Cambria Math" panose="02040503050406030204" pitchFamily="18" charset="0"/>
                  </a:endParaRPr>
                </a:p>
                <a:p>
                  <a:pPr/>
                  <a14:m>
                    <m:oMathPara xmlns:m="http://schemas.openxmlformats.org/officeDocument/2006/math">
                      <m:oMathParaPr>
                        <m:jc m:val="righ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𝑏</m:t>
                            </m:r>
                            <m:r>
                              <a:rPr lang="en-US" b="0" i="1" smtClean="0">
                                <a:latin typeface="Cambria Math" panose="02040503050406030204" pitchFamily="18" charset="0"/>
                              </a:rPr>
                              <m:t>1</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sym typeface="Symbol" panose="05050102010706020507" pitchFamily="18" charset="2"/>
                                  </a:rPr>
                                  <m:t></m:t>
                                </m:r>
                              </m:e>
                              <m:sub>
                                <m:r>
                                  <a:rPr lang="en-US" b="0" i="1" smtClean="0">
                                    <a:latin typeface="Cambria Math" panose="02040503050406030204" pitchFamily="18" charset="0"/>
                                  </a:rPr>
                                  <m:t>2</m:t>
                                </m:r>
                              </m:sub>
                            </m:sSub>
                            <m:r>
                              <a:rPr lang="en-US" i="1">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sym typeface="Symbol" panose="05050102010706020507" pitchFamily="18" charset="2"/>
                              </a:rPr>
                              <m:t></m:t>
                            </m:r>
                          </m:e>
                          <m:sub>
                            <m:r>
                              <a:rPr lang="en-US" b="0" i="1" smtClean="0">
                                <a:latin typeface="Cambria Math" panose="02040503050406030204" pitchFamily="18" charset="0"/>
                              </a:rPr>
                              <m:t>2</m:t>
                            </m:r>
                          </m:sub>
                        </m:sSub>
                        <m:r>
                          <m:rPr>
                            <m:nor/>
                          </m:rPr>
                          <a:rPr lang="en-US" dirty="0"/>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𝑏</m:t>
                            </m:r>
                            <m:r>
                              <a:rPr lang="en-US" b="0" i="1" smtClean="0">
                                <a:latin typeface="Cambria Math" panose="02040503050406030204" pitchFamily="18" charset="0"/>
                              </a:rPr>
                              <m:t>2</m:t>
                            </m:r>
                          </m:sub>
                        </m:sSub>
                      </m:oMath>
                    </m:oMathPara>
                  </a14:m>
                  <a:endParaRPr lang="en-US" b="0" i="0" dirty="0">
                    <a:latin typeface="Cambria Math" panose="02040503050406030204" pitchFamily="18" charset="0"/>
                  </a:endParaRPr>
                </a:p>
              </p:txBody>
            </p:sp>
          </mc:Choice>
          <mc:Fallback xmlns="">
            <p:sp>
              <p:nvSpPr>
                <p:cNvPr id="6" name="TextBox 5">
                  <a:extLst>
                    <a:ext uri="{FF2B5EF4-FFF2-40B4-BE49-F238E27FC236}">
                      <a16:creationId xmlns:a16="http://schemas.microsoft.com/office/drawing/2014/main" id="{02B497CB-99AF-7ACC-1CC6-1099BCFF8824}"/>
                    </a:ext>
                  </a:extLst>
                </p:cNvPr>
                <p:cNvSpPr txBox="1">
                  <a:spLocks noRot="1" noChangeAspect="1" noMove="1" noResize="1" noEditPoints="1" noAdjustHandles="1" noChangeArrowheads="1" noChangeShapeType="1" noTextEdit="1"/>
                </p:cNvSpPr>
                <p:nvPr/>
              </p:nvSpPr>
              <p:spPr>
                <a:xfrm>
                  <a:off x="-2977231" y="1711985"/>
                  <a:ext cx="3293455" cy="1200329"/>
                </a:xfrm>
                <a:prstGeom prst="rect">
                  <a:avLst/>
                </a:prstGeom>
                <a:blipFill>
                  <a:blip r:embed="rId3"/>
                  <a:stretch>
                    <a:fillRect t="-2551"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45C6F90-50B2-8AC0-3E04-3FE0A485249D}"/>
                    </a:ext>
                  </a:extLst>
                </p:cNvPr>
                <p:cNvSpPr txBox="1"/>
                <p:nvPr/>
              </p:nvSpPr>
              <p:spPr>
                <a:xfrm>
                  <a:off x="-2550936" y="4013057"/>
                  <a:ext cx="42920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b>
                              <m:sSubPr>
                                <m:ctrlPr>
                                  <a:rPr lang="en-US" i="1">
                                    <a:latin typeface="Cambria Math" panose="02040503050406030204" pitchFamily="18" charset="0"/>
                                  </a:rPr>
                                </m:ctrlPr>
                              </m:sSubPr>
                              <m:e>
                                <m:r>
                                  <a:rPr lang="en-US" b="0" i="1" smtClean="0">
                                    <a:latin typeface="Cambria Math" panose="02040503050406030204" pitchFamily="18" charset="0"/>
                                    <a:sym typeface="Symbol" panose="05050102010706020507" pitchFamily="18" charset="2"/>
                                  </a:rPr>
                                  <m:t></m:t>
                                </m:r>
                              </m:e>
                              <m:sub>
                                <m:r>
                                  <a:rPr lang="en-US" b="0" i="1" smtClean="0">
                                    <a:latin typeface="Cambria Math" panose="02040503050406030204" pitchFamily="18" charset="0"/>
                                    <a:sym typeface="Symbol" panose="05050102010706020507" pitchFamily="18" charset="2"/>
                                  </a:rPr>
                                  <m:t>𝑖</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1</m:t>
                                </m:r>
                              </m:sub>
                            </m:sSub>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9" name="TextBox 8">
                  <a:extLst>
                    <a:ext uri="{FF2B5EF4-FFF2-40B4-BE49-F238E27FC236}">
                      <a16:creationId xmlns:a16="http://schemas.microsoft.com/office/drawing/2014/main" id="{488EFAA0-F214-B831-2FD0-C6B604FAC64D}"/>
                    </a:ext>
                  </a:extLst>
                </p:cNvPr>
                <p:cNvSpPr txBox="1">
                  <a:spLocks noRot="1" noChangeAspect="1" noMove="1" noResize="1" noEditPoints="1" noAdjustHandles="1" noChangeArrowheads="1" noChangeShapeType="1" noTextEdit="1"/>
                </p:cNvSpPr>
                <p:nvPr/>
              </p:nvSpPr>
              <p:spPr>
                <a:xfrm>
                  <a:off x="-2550936" y="4013057"/>
                  <a:ext cx="429203" cy="369332"/>
                </a:xfrm>
                <a:prstGeom prst="rect">
                  <a:avLst/>
                </a:prstGeom>
                <a:blipFill>
                  <a:blip r:embed="rId4"/>
                  <a:stretch>
                    <a:fillRect r="-129577"/>
                  </a:stretch>
                </a:blipFill>
              </p:spPr>
              <p:txBody>
                <a:bodyPr/>
                <a:lstStyle/>
                <a:p>
                  <a:r>
                    <a:rPr lang="en-US">
                      <a:noFill/>
                    </a:rPr>
                    <a:t> </a:t>
                  </a:r>
                </a:p>
              </p:txBody>
            </p:sp>
          </mc:Fallback>
        </mc:AlternateContent>
        <p:sp>
          <p:nvSpPr>
            <p:cNvPr id="10" name="Freeform: Shape 9">
              <a:extLst>
                <a:ext uri="{FF2B5EF4-FFF2-40B4-BE49-F238E27FC236}">
                  <a16:creationId xmlns:a16="http://schemas.microsoft.com/office/drawing/2014/main" id="{B622B8F4-6E1D-4B87-1DD1-0E470F5F10ED}"/>
                </a:ext>
              </a:extLst>
            </p:cNvPr>
            <p:cNvSpPr/>
            <p:nvPr/>
          </p:nvSpPr>
          <p:spPr>
            <a:xfrm>
              <a:off x="-2640444" y="3091259"/>
              <a:ext cx="1117999" cy="1671964"/>
            </a:xfrm>
            <a:custGeom>
              <a:avLst/>
              <a:gdLst>
                <a:gd name="connsiteX0" fmla="*/ 287320 w 1266223"/>
                <a:gd name="connsiteY0" fmla="*/ 266269 h 1605972"/>
                <a:gd name="connsiteX1" fmla="*/ 287320 w 1266223"/>
                <a:gd name="connsiteY1" fmla="*/ 266269 h 1605972"/>
                <a:gd name="connsiteX2" fmla="*/ 297952 w 1266223"/>
                <a:gd name="connsiteY2" fmla="*/ 489553 h 1605972"/>
                <a:gd name="connsiteX3" fmla="*/ 266054 w 1266223"/>
                <a:gd name="connsiteY3" fmla="*/ 595879 h 1605972"/>
                <a:gd name="connsiteX4" fmla="*/ 32138 w 1266223"/>
                <a:gd name="connsiteY4" fmla="*/ 936121 h 1605972"/>
                <a:gd name="connsiteX5" fmla="*/ 241 w 1266223"/>
                <a:gd name="connsiteY5" fmla="*/ 1031814 h 1605972"/>
                <a:gd name="connsiteX6" fmla="*/ 138464 w 1266223"/>
                <a:gd name="connsiteY6" fmla="*/ 1297628 h 1605972"/>
                <a:gd name="connsiteX7" fmla="*/ 340482 w 1266223"/>
                <a:gd name="connsiteY7" fmla="*/ 1574074 h 1605972"/>
                <a:gd name="connsiteX8" fmla="*/ 425543 w 1266223"/>
                <a:gd name="connsiteY8" fmla="*/ 1605972 h 1605972"/>
                <a:gd name="connsiteX9" fmla="*/ 818948 w 1266223"/>
                <a:gd name="connsiteY9" fmla="*/ 1584707 h 1605972"/>
                <a:gd name="connsiteX10" fmla="*/ 1127292 w 1266223"/>
                <a:gd name="connsiteY10" fmla="*/ 1510279 h 1605972"/>
                <a:gd name="connsiteX11" fmla="*/ 1137924 w 1266223"/>
                <a:gd name="connsiteY11" fmla="*/ 1435851 h 1605972"/>
                <a:gd name="connsiteX12" fmla="*/ 1233617 w 1266223"/>
                <a:gd name="connsiteY12" fmla="*/ 893590 h 1605972"/>
                <a:gd name="connsiteX13" fmla="*/ 1244250 w 1266223"/>
                <a:gd name="connsiteY13" fmla="*/ 425758 h 1605972"/>
                <a:gd name="connsiteX14" fmla="*/ 1169822 w 1266223"/>
                <a:gd name="connsiteY14" fmla="*/ 330065 h 1605972"/>
                <a:gd name="connsiteX15" fmla="*/ 1074129 w 1266223"/>
                <a:gd name="connsiteY15" fmla="*/ 276902 h 1605972"/>
                <a:gd name="connsiteX16" fmla="*/ 999701 w 1266223"/>
                <a:gd name="connsiteY16" fmla="*/ 213107 h 1605972"/>
                <a:gd name="connsiteX17" fmla="*/ 840213 w 1266223"/>
                <a:gd name="connsiteY17" fmla="*/ 159944 h 1605972"/>
                <a:gd name="connsiteX18" fmla="*/ 744520 w 1266223"/>
                <a:gd name="connsiteY18" fmla="*/ 74883 h 1605972"/>
                <a:gd name="connsiteX19" fmla="*/ 712622 w 1266223"/>
                <a:gd name="connsiteY19" fmla="*/ 42986 h 1605972"/>
                <a:gd name="connsiteX20" fmla="*/ 659459 w 1266223"/>
                <a:gd name="connsiteY20" fmla="*/ 32353 h 1605972"/>
                <a:gd name="connsiteX21" fmla="*/ 606296 w 1266223"/>
                <a:gd name="connsiteY21" fmla="*/ 455 h 1605972"/>
                <a:gd name="connsiteX22" fmla="*/ 404278 w 1266223"/>
                <a:gd name="connsiteY22" fmla="*/ 42986 h 1605972"/>
                <a:gd name="connsiteX23" fmla="*/ 351115 w 1266223"/>
                <a:gd name="connsiteY23" fmla="*/ 128046 h 1605972"/>
                <a:gd name="connsiteX24" fmla="*/ 319217 w 1266223"/>
                <a:gd name="connsiteY24" fmla="*/ 181209 h 1605972"/>
                <a:gd name="connsiteX25" fmla="*/ 287320 w 1266223"/>
                <a:gd name="connsiteY25" fmla="*/ 266269 h 160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6223" h="1605972">
                  <a:moveTo>
                    <a:pt x="287320" y="266269"/>
                  </a:moveTo>
                  <a:lnTo>
                    <a:pt x="287320" y="266269"/>
                  </a:lnTo>
                  <a:cubicBezTo>
                    <a:pt x="290864" y="340697"/>
                    <a:pt x="302749" y="415195"/>
                    <a:pt x="297952" y="489553"/>
                  </a:cubicBezTo>
                  <a:cubicBezTo>
                    <a:pt x="295570" y="526479"/>
                    <a:pt x="280472" y="561801"/>
                    <a:pt x="266054" y="595879"/>
                  </a:cubicBezTo>
                  <a:cubicBezTo>
                    <a:pt x="182670" y="792968"/>
                    <a:pt x="180702" y="766334"/>
                    <a:pt x="32138" y="936121"/>
                  </a:cubicBezTo>
                  <a:cubicBezTo>
                    <a:pt x="21506" y="968019"/>
                    <a:pt x="-2672" y="998317"/>
                    <a:pt x="241" y="1031814"/>
                  </a:cubicBezTo>
                  <a:cubicBezTo>
                    <a:pt x="11861" y="1165448"/>
                    <a:pt x="75256" y="1193522"/>
                    <a:pt x="138464" y="1297628"/>
                  </a:cubicBezTo>
                  <a:cubicBezTo>
                    <a:pt x="232150" y="1451934"/>
                    <a:pt x="200492" y="1480747"/>
                    <a:pt x="340482" y="1574074"/>
                  </a:cubicBezTo>
                  <a:cubicBezTo>
                    <a:pt x="365678" y="1590871"/>
                    <a:pt x="397189" y="1595339"/>
                    <a:pt x="425543" y="1605972"/>
                  </a:cubicBezTo>
                  <a:cubicBezTo>
                    <a:pt x="556678" y="1598884"/>
                    <a:pt x="688826" y="1602451"/>
                    <a:pt x="818948" y="1584707"/>
                  </a:cubicBezTo>
                  <a:cubicBezTo>
                    <a:pt x="923712" y="1570421"/>
                    <a:pt x="1031478" y="1554992"/>
                    <a:pt x="1127292" y="1510279"/>
                  </a:cubicBezTo>
                  <a:cubicBezTo>
                    <a:pt x="1150002" y="1499681"/>
                    <a:pt x="1134683" y="1460702"/>
                    <a:pt x="1137924" y="1435851"/>
                  </a:cubicBezTo>
                  <a:cubicBezTo>
                    <a:pt x="1198469" y="971671"/>
                    <a:pt x="1146479" y="1155007"/>
                    <a:pt x="1233617" y="893590"/>
                  </a:cubicBezTo>
                  <a:cubicBezTo>
                    <a:pt x="1249455" y="756332"/>
                    <a:pt x="1291963" y="568898"/>
                    <a:pt x="1244250" y="425758"/>
                  </a:cubicBezTo>
                  <a:cubicBezTo>
                    <a:pt x="1231471" y="387422"/>
                    <a:pt x="1200234" y="356675"/>
                    <a:pt x="1169822" y="330065"/>
                  </a:cubicBezTo>
                  <a:cubicBezTo>
                    <a:pt x="1142361" y="306036"/>
                    <a:pt x="1104198" y="297574"/>
                    <a:pt x="1074129" y="276902"/>
                  </a:cubicBezTo>
                  <a:cubicBezTo>
                    <a:pt x="1047203" y="258390"/>
                    <a:pt x="1028927" y="227720"/>
                    <a:pt x="999701" y="213107"/>
                  </a:cubicBezTo>
                  <a:cubicBezTo>
                    <a:pt x="949579" y="188046"/>
                    <a:pt x="840213" y="159944"/>
                    <a:pt x="840213" y="159944"/>
                  </a:cubicBezTo>
                  <a:cubicBezTo>
                    <a:pt x="808315" y="131590"/>
                    <a:pt x="775980" y="103721"/>
                    <a:pt x="744520" y="74883"/>
                  </a:cubicBezTo>
                  <a:cubicBezTo>
                    <a:pt x="733436" y="64722"/>
                    <a:pt x="726071" y="49711"/>
                    <a:pt x="712622" y="42986"/>
                  </a:cubicBezTo>
                  <a:cubicBezTo>
                    <a:pt x="696458" y="34904"/>
                    <a:pt x="677180" y="35897"/>
                    <a:pt x="659459" y="32353"/>
                  </a:cubicBezTo>
                  <a:cubicBezTo>
                    <a:pt x="641738" y="21720"/>
                    <a:pt x="626930" y="1601"/>
                    <a:pt x="606296" y="455"/>
                  </a:cubicBezTo>
                  <a:cubicBezTo>
                    <a:pt x="532278" y="-3657"/>
                    <a:pt x="470772" y="20821"/>
                    <a:pt x="404278" y="42986"/>
                  </a:cubicBezTo>
                  <a:cubicBezTo>
                    <a:pt x="386557" y="71339"/>
                    <a:pt x="368318" y="99375"/>
                    <a:pt x="351115" y="128046"/>
                  </a:cubicBezTo>
                  <a:cubicBezTo>
                    <a:pt x="340482" y="145767"/>
                    <a:pt x="332666" y="165518"/>
                    <a:pt x="319217" y="181209"/>
                  </a:cubicBezTo>
                  <a:cubicBezTo>
                    <a:pt x="278473" y="228744"/>
                    <a:pt x="292636" y="252092"/>
                    <a:pt x="287320" y="266269"/>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5601274-9F01-418E-15E2-2B6A6A8B64CB}"/>
                </a:ext>
              </a:extLst>
            </p:cNvPr>
            <p:cNvSpPr/>
            <p:nvPr/>
          </p:nvSpPr>
          <p:spPr>
            <a:xfrm>
              <a:off x="-1179769" y="3318530"/>
              <a:ext cx="1107611" cy="1459516"/>
            </a:xfrm>
            <a:custGeom>
              <a:avLst/>
              <a:gdLst>
                <a:gd name="connsiteX0" fmla="*/ 563526 w 903767"/>
                <a:gd name="connsiteY0" fmla="*/ 0 h 1415181"/>
                <a:gd name="connsiteX1" fmla="*/ 563526 w 903767"/>
                <a:gd name="connsiteY1" fmla="*/ 0 h 1415181"/>
                <a:gd name="connsiteX2" fmla="*/ 202019 w 903767"/>
                <a:gd name="connsiteY2" fmla="*/ 53163 h 1415181"/>
                <a:gd name="connsiteX3" fmla="*/ 148856 w 903767"/>
                <a:gd name="connsiteY3" fmla="*/ 74428 h 1415181"/>
                <a:gd name="connsiteX4" fmla="*/ 116958 w 903767"/>
                <a:gd name="connsiteY4" fmla="*/ 287079 h 1415181"/>
                <a:gd name="connsiteX5" fmla="*/ 95693 w 903767"/>
                <a:gd name="connsiteY5" fmla="*/ 382772 h 1415181"/>
                <a:gd name="connsiteX6" fmla="*/ 106326 w 903767"/>
                <a:gd name="connsiteY6" fmla="*/ 595423 h 1415181"/>
                <a:gd name="connsiteX7" fmla="*/ 31898 w 903767"/>
                <a:gd name="connsiteY7" fmla="*/ 967563 h 1415181"/>
                <a:gd name="connsiteX8" fmla="*/ 0 w 903767"/>
                <a:gd name="connsiteY8" fmla="*/ 1222744 h 1415181"/>
                <a:gd name="connsiteX9" fmla="*/ 53163 w 903767"/>
                <a:gd name="connsiteY9" fmla="*/ 1350335 h 1415181"/>
                <a:gd name="connsiteX10" fmla="*/ 467833 w 903767"/>
                <a:gd name="connsiteY10" fmla="*/ 1297172 h 1415181"/>
                <a:gd name="connsiteX11" fmla="*/ 584791 w 903767"/>
                <a:gd name="connsiteY11" fmla="*/ 1180214 h 1415181"/>
                <a:gd name="connsiteX12" fmla="*/ 712381 w 903767"/>
                <a:gd name="connsiteY12" fmla="*/ 1073889 h 1415181"/>
                <a:gd name="connsiteX13" fmla="*/ 850605 w 903767"/>
                <a:gd name="connsiteY13" fmla="*/ 765544 h 1415181"/>
                <a:gd name="connsiteX14" fmla="*/ 871870 w 903767"/>
                <a:gd name="connsiteY14" fmla="*/ 701749 h 1415181"/>
                <a:gd name="connsiteX15" fmla="*/ 903767 w 903767"/>
                <a:gd name="connsiteY15" fmla="*/ 531628 h 1415181"/>
                <a:gd name="connsiteX16" fmla="*/ 871870 w 903767"/>
                <a:gd name="connsiteY16" fmla="*/ 382772 h 1415181"/>
                <a:gd name="connsiteX17" fmla="*/ 754912 w 903767"/>
                <a:gd name="connsiteY17" fmla="*/ 191386 h 1415181"/>
                <a:gd name="connsiteX18" fmla="*/ 669851 w 903767"/>
                <a:gd name="connsiteY18" fmla="*/ 106326 h 1415181"/>
                <a:gd name="connsiteX19" fmla="*/ 606056 w 903767"/>
                <a:gd name="connsiteY19" fmla="*/ 31898 h 1415181"/>
                <a:gd name="connsiteX20" fmla="*/ 563526 w 903767"/>
                <a:gd name="connsiteY20" fmla="*/ 0 h 141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3767" h="1415181">
                  <a:moveTo>
                    <a:pt x="563526" y="0"/>
                  </a:moveTo>
                  <a:lnTo>
                    <a:pt x="563526" y="0"/>
                  </a:lnTo>
                  <a:cubicBezTo>
                    <a:pt x="443024" y="17721"/>
                    <a:pt x="321902" y="31646"/>
                    <a:pt x="202019" y="53163"/>
                  </a:cubicBezTo>
                  <a:cubicBezTo>
                    <a:pt x="183233" y="56535"/>
                    <a:pt x="155379" y="56491"/>
                    <a:pt x="148856" y="74428"/>
                  </a:cubicBezTo>
                  <a:cubicBezTo>
                    <a:pt x="124361" y="141789"/>
                    <a:pt x="129136" y="216444"/>
                    <a:pt x="116958" y="287079"/>
                  </a:cubicBezTo>
                  <a:cubicBezTo>
                    <a:pt x="111406" y="319280"/>
                    <a:pt x="102781" y="350874"/>
                    <a:pt x="95693" y="382772"/>
                  </a:cubicBezTo>
                  <a:cubicBezTo>
                    <a:pt x="99237" y="453656"/>
                    <a:pt x="114023" y="524869"/>
                    <a:pt x="106326" y="595423"/>
                  </a:cubicBezTo>
                  <a:cubicBezTo>
                    <a:pt x="92607" y="721180"/>
                    <a:pt x="53038" y="842839"/>
                    <a:pt x="31898" y="967563"/>
                  </a:cubicBezTo>
                  <a:cubicBezTo>
                    <a:pt x="17573" y="1052080"/>
                    <a:pt x="10633" y="1137684"/>
                    <a:pt x="0" y="1222744"/>
                  </a:cubicBezTo>
                  <a:cubicBezTo>
                    <a:pt x="17721" y="1265274"/>
                    <a:pt x="23667" y="1314940"/>
                    <a:pt x="53163" y="1350335"/>
                  </a:cubicBezTo>
                  <a:cubicBezTo>
                    <a:pt x="177544" y="1499593"/>
                    <a:pt x="323522" y="1351910"/>
                    <a:pt x="467833" y="1297172"/>
                  </a:cubicBezTo>
                  <a:cubicBezTo>
                    <a:pt x="506819" y="1258186"/>
                    <a:pt x="542000" y="1214981"/>
                    <a:pt x="584791" y="1180214"/>
                  </a:cubicBezTo>
                  <a:cubicBezTo>
                    <a:pt x="677941" y="1104530"/>
                    <a:pt x="615503" y="1253114"/>
                    <a:pt x="712381" y="1073889"/>
                  </a:cubicBezTo>
                  <a:cubicBezTo>
                    <a:pt x="765941" y="974802"/>
                    <a:pt x="814986" y="872400"/>
                    <a:pt x="850605" y="765544"/>
                  </a:cubicBezTo>
                  <a:cubicBezTo>
                    <a:pt x="857693" y="744279"/>
                    <a:pt x="866902" y="723607"/>
                    <a:pt x="871870" y="701749"/>
                  </a:cubicBezTo>
                  <a:cubicBezTo>
                    <a:pt x="884656" y="645489"/>
                    <a:pt x="893135" y="588335"/>
                    <a:pt x="903767" y="531628"/>
                  </a:cubicBezTo>
                  <a:cubicBezTo>
                    <a:pt x="893135" y="482009"/>
                    <a:pt x="889058" y="430517"/>
                    <a:pt x="871870" y="382772"/>
                  </a:cubicBezTo>
                  <a:cubicBezTo>
                    <a:pt x="856507" y="340096"/>
                    <a:pt x="790612" y="232578"/>
                    <a:pt x="754912" y="191386"/>
                  </a:cubicBezTo>
                  <a:cubicBezTo>
                    <a:pt x="728651" y="161084"/>
                    <a:pt x="697211" y="135640"/>
                    <a:pt x="669851" y="106326"/>
                  </a:cubicBezTo>
                  <a:cubicBezTo>
                    <a:pt x="647556" y="82438"/>
                    <a:pt x="629161" y="55003"/>
                    <a:pt x="606056" y="31898"/>
                  </a:cubicBezTo>
                  <a:cubicBezTo>
                    <a:pt x="586482" y="12324"/>
                    <a:pt x="570614" y="5316"/>
                    <a:pt x="563526" y="0"/>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F12E17-4D42-2631-A652-BBE4AE0ACA18}"/>
                    </a:ext>
                  </a:extLst>
                </p:cNvPr>
                <p:cNvSpPr txBox="1"/>
                <p:nvPr/>
              </p:nvSpPr>
              <p:spPr>
                <a:xfrm>
                  <a:off x="-1522445" y="3667603"/>
                  <a:ext cx="53350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𝑏</m:t>
                            </m:r>
                            <m:r>
                              <a:rPr lang="en-US" b="0" i="1" smtClean="0">
                                <a:latin typeface="Cambria Math" panose="02040503050406030204" pitchFamily="18" charset="0"/>
                              </a:rPr>
                              <m:t>1</m:t>
                            </m:r>
                          </m:sub>
                        </m:sSub>
                      </m:oMath>
                    </m:oMathPara>
                  </a14:m>
                  <a:endParaRPr lang="en-US" dirty="0"/>
                </a:p>
              </p:txBody>
            </p:sp>
          </mc:Choice>
          <mc:Fallback xmlns="">
            <p:sp>
              <p:nvSpPr>
                <p:cNvPr id="12" name="TextBox 11">
                  <a:extLst>
                    <a:ext uri="{FF2B5EF4-FFF2-40B4-BE49-F238E27FC236}">
                      <a16:creationId xmlns:a16="http://schemas.microsoft.com/office/drawing/2014/main" id="{76E0CE9C-4F63-2C64-0647-211B65626A7D}"/>
                    </a:ext>
                  </a:extLst>
                </p:cNvPr>
                <p:cNvSpPr txBox="1">
                  <a:spLocks noRot="1" noChangeAspect="1" noMove="1" noResize="1" noEditPoints="1" noAdjustHandles="1" noChangeArrowheads="1" noChangeShapeType="1" noTextEdit="1"/>
                </p:cNvSpPr>
                <p:nvPr/>
              </p:nvSpPr>
              <p:spPr>
                <a:xfrm>
                  <a:off x="-1522445" y="3667603"/>
                  <a:ext cx="533508"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981A17F-6115-FE90-87A8-577D63841FCA}"/>
                    </a:ext>
                  </a:extLst>
                </p:cNvPr>
                <p:cNvSpPr txBox="1"/>
                <p:nvPr/>
              </p:nvSpPr>
              <p:spPr>
                <a:xfrm>
                  <a:off x="-3765714" y="3846177"/>
                  <a:ext cx="533508"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𝑡𝑜𝑡𝑎𝑙</m:t>
                            </m:r>
                          </m:sub>
                        </m:sSub>
                      </m:oMath>
                    </m:oMathPara>
                  </a14:m>
                  <a:endParaRPr lang="en-US" dirty="0"/>
                </a:p>
              </p:txBody>
            </p:sp>
          </mc:Choice>
          <mc:Fallback xmlns="">
            <p:sp>
              <p:nvSpPr>
                <p:cNvPr id="13" name="TextBox 12">
                  <a:extLst>
                    <a:ext uri="{FF2B5EF4-FFF2-40B4-BE49-F238E27FC236}">
                      <a16:creationId xmlns:a16="http://schemas.microsoft.com/office/drawing/2014/main" id="{4981A17F-6115-FE90-87A8-577D63841FCA}"/>
                    </a:ext>
                  </a:extLst>
                </p:cNvPr>
                <p:cNvSpPr txBox="1">
                  <a:spLocks noRot="1" noChangeAspect="1" noMove="1" noResize="1" noEditPoints="1" noAdjustHandles="1" noChangeArrowheads="1" noChangeShapeType="1" noTextEdit="1"/>
                </p:cNvSpPr>
                <p:nvPr/>
              </p:nvSpPr>
              <p:spPr>
                <a:xfrm>
                  <a:off x="-3765714" y="3846177"/>
                  <a:ext cx="533508" cy="381515"/>
                </a:xfrm>
                <a:prstGeom prst="rect">
                  <a:avLst/>
                </a:prstGeom>
                <a:blipFill>
                  <a:blip r:embed="rId6"/>
                  <a:stretch>
                    <a:fillRect r="-284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073114E-5B41-5C18-7CCD-55E7384ACBB5}"/>
                    </a:ext>
                  </a:extLst>
                </p:cNvPr>
                <p:cNvSpPr txBox="1"/>
                <p:nvPr/>
              </p:nvSpPr>
              <p:spPr>
                <a:xfrm>
                  <a:off x="-1203539" y="4089791"/>
                  <a:ext cx="42920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b>
                              <m:sSubPr>
                                <m:ctrlPr>
                                  <a:rPr lang="en-US" i="1">
                                    <a:latin typeface="Cambria Math" panose="02040503050406030204" pitchFamily="18" charset="0"/>
                                  </a:rPr>
                                </m:ctrlPr>
                              </m:sSubPr>
                              <m:e>
                                <m:r>
                                  <a:rPr lang="en-US" b="0" i="1" smtClean="0">
                                    <a:latin typeface="Cambria Math" panose="02040503050406030204" pitchFamily="18" charset="0"/>
                                    <a:sym typeface="Symbol" panose="05050102010706020507" pitchFamily="18" charset="2"/>
                                  </a:rPr>
                                  <m:t></m:t>
                                </m:r>
                              </m:e>
                              <m:sub>
                                <m:r>
                                  <a:rPr lang="en-US" b="0" i="1" smtClean="0">
                                    <a:latin typeface="Cambria Math" panose="02040503050406030204" pitchFamily="18" charset="0"/>
                                    <a:sym typeface="Symbol" panose="05050102010706020507" pitchFamily="18" charset="2"/>
                                  </a:rPr>
                                  <m:t>𝑖</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2</m:t>
                                </m:r>
                              </m:sub>
                            </m:sSub>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m:t>
                            </m:r>
                          </m:sub>
                        </m:sSub>
                      </m:oMath>
                    </m:oMathPara>
                  </a14:m>
                  <a:endParaRPr lang="en-US" dirty="0"/>
                </a:p>
              </p:txBody>
            </p:sp>
          </mc:Choice>
          <mc:Fallback xmlns="">
            <p:sp>
              <p:nvSpPr>
                <p:cNvPr id="14" name="TextBox 13">
                  <a:extLst>
                    <a:ext uri="{FF2B5EF4-FFF2-40B4-BE49-F238E27FC236}">
                      <a16:creationId xmlns:a16="http://schemas.microsoft.com/office/drawing/2014/main" id="{B30CB133-DEDD-9A78-8064-C8C893758C52}"/>
                    </a:ext>
                  </a:extLst>
                </p:cNvPr>
                <p:cNvSpPr txBox="1">
                  <a:spLocks noRot="1" noChangeAspect="1" noMove="1" noResize="1" noEditPoints="1" noAdjustHandles="1" noChangeArrowheads="1" noChangeShapeType="1" noTextEdit="1"/>
                </p:cNvSpPr>
                <p:nvPr/>
              </p:nvSpPr>
              <p:spPr>
                <a:xfrm>
                  <a:off x="-1203539" y="4089791"/>
                  <a:ext cx="429203" cy="369332"/>
                </a:xfrm>
                <a:prstGeom prst="rect">
                  <a:avLst/>
                </a:prstGeom>
                <a:blipFill>
                  <a:blip r:embed="rId7"/>
                  <a:stretch>
                    <a:fillRect r="-129577" b="-1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11F7C8D-DFF6-BCDC-8206-DAD42F2671C4}"/>
                  </a:ext>
                </a:extLst>
              </p:cNvPr>
              <p:cNvSpPr txBox="1"/>
              <p:nvPr/>
            </p:nvSpPr>
            <p:spPr>
              <a:xfrm>
                <a:off x="5965089" y="3028170"/>
                <a:ext cx="1107611" cy="923330"/>
              </a:xfrm>
              <a:prstGeom prst="rect">
                <a:avLst/>
              </a:prstGeom>
              <a:noFill/>
            </p:spPr>
            <p:txBody>
              <a:bodyPr wrap="none" rtlCol="0">
                <a:spAutoFit/>
              </a:bodyPr>
              <a:lstStyle/>
              <a:p>
                <a:r>
                  <a:rPr lang="en-US" dirty="0"/>
                  <a:t>Object</a:t>
                </a:r>
                <a:r>
                  <a:rPr lang="en-US" b="0" dirty="0">
                    <a:sym typeface="Symbol" panose="05050102010706020507" pitchFamily="18" charset="2"/>
                  </a:rPr>
                  <a:t> </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sym typeface="Symbol" panose="05050102010706020507" pitchFamily="18" charset="2"/>
                        </a:rPr>
                        <m:t>𝑖</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1</m:t>
                      </m:r>
                    </m:oMath>
                  </m:oMathPara>
                </a14:m>
                <a:endParaRPr lang="en-US" dirty="0"/>
              </a:p>
              <a:p>
                <a:endParaRPr lang="en-US" dirty="0"/>
              </a:p>
            </p:txBody>
          </p:sp>
        </mc:Choice>
        <mc:Fallback xmlns="">
          <p:sp>
            <p:nvSpPr>
              <p:cNvPr id="16" name="TextBox 15">
                <a:extLst>
                  <a:ext uri="{FF2B5EF4-FFF2-40B4-BE49-F238E27FC236}">
                    <a16:creationId xmlns:a16="http://schemas.microsoft.com/office/drawing/2014/main" id="{5BBFF577-93A5-FEC7-3A72-CEC0CF124519}"/>
                  </a:ext>
                </a:extLst>
              </p:cNvPr>
              <p:cNvSpPr txBox="1">
                <a:spLocks noRot="1" noChangeAspect="1" noMove="1" noResize="1" noEditPoints="1" noAdjustHandles="1" noChangeArrowheads="1" noChangeShapeType="1" noTextEdit="1"/>
              </p:cNvSpPr>
              <p:nvPr/>
            </p:nvSpPr>
            <p:spPr>
              <a:xfrm>
                <a:off x="5965089" y="3028170"/>
                <a:ext cx="1107611" cy="923330"/>
              </a:xfrm>
              <a:prstGeom prst="rect">
                <a:avLst/>
              </a:prstGeom>
              <a:blipFill>
                <a:blip r:embed="rId8"/>
                <a:stretch>
                  <a:fillRect l="-4972" t="-33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A136F07-CC2D-8259-C24C-394CDB14A79F}"/>
                  </a:ext>
                </a:extLst>
              </p:cNvPr>
              <p:cNvSpPr txBox="1"/>
              <p:nvPr/>
            </p:nvSpPr>
            <p:spPr>
              <a:xfrm>
                <a:off x="7436494" y="2988245"/>
                <a:ext cx="902811" cy="646331"/>
              </a:xfrm>
              <a:prstGeom prst="rect">
                <a:avLst/>
              </a:prstGeom>
              <a:noFill/>
            </p:spPr>
            <p:txBody>
              <a:bodyPr wrap="none" rtlCol="0">
                <a:spAutoFit/>
              </a:bodyPr>
              <a:lstStyle/>
              <a:p>
                <a:r>
                  <a:rPr lang="en-US" dirty="0"/>
                  <a:t>Object</a:t>
                </a:r>
                <a:r>
                  <a:rPr lang="en-US" b="0" dirty="0">
                    <a:sym typeface="Symbol" panose="05050102010706020507" pitchFamily="18" charset="2"/>
                  </a:rPr>
                  <a:t> </a:t>
                </a:r>
                <a:endParaRPr lang="en-US" b="0" i="1" dirty="0">
                  <a:latin typeface="Cambria Math" panose="02040503050406030204" pitchFamily="18" charset="0"/>
                  <a:sym typeface="Symbol" panose="05050102010706020507" pitchFamily="18" charset="2"/>
                </a:endParaRPr>
              </a:p>
              <a:p>
                <a14:m>
                  <m:oMath xmlns:m="http://schemas.openxmlformats.org/officeDocument/2006/math">
                    <m:r>
                      <a:rPr lang="en-US" b="0" i="1" smtClean="0">
                        <a:latin typeface="Cambria Math" panose="02040503050406030204" pitchFamily="18" charset="0"/>
                        <a:sym typeface="Symbol" panose="05050102010706020507" pitchFamily="18" charset="2"/>
                      </a:rPr>
                      <m:t>𝑖</m:t>
                    </m:r>
                  </m:oMath>
                </a14:m>
                <a:r>
                  <a:rPr lang="en-US" dirty="0"/>
                  <a:t>=2</a:t>
                </a:r>
              </a:p>
            </p:txBody>
          </p:sp>
        </mc:Choice>
        <mc:Fallback xmlns="">
          <p:sp>
            <p:nvSpPr>
              <p:cNvPr id="17" name="TextBox 16">
                <a:extLst>
                  <a:ext uri="{FF2B5EF4-FFF2-40B4-BE49-F238E27FC236}">
                    <a16:creationId xmlns:a16="http://schemas.microsoft.com/office/drawing/2014/main" id="{E3F51F91-AC68-AF5E-FDF8-D364D870A3E1}"/>
                  </a:ext>
                </a:extLst>
              </p:cNvPr>
              <p:cNvSpPr txBox="1">
                <a:spLocks noRot="1" noChangeAspect="1" noMove="1" noResize="1" noEditPoints="1" noAdjustHandles="1" noChangeArrowheads="1" noChangeShapeType="1" noTextEdit="1"/>
              </p:cNvSpPr>
              <p:nvPr/>
            </p:nvSpPr>
            <p:spPr>
              <a:xfrm>
                <a:off x="7436494" y="2988245"/>
                <a:ext cx="902811" cy="646331"/>
              </a:xfrm>
              <a:prstGeom prst="rect">
                <a:avLst/>
              </a:prstGeom>
              <a:blipFill>
                <a:blip r:embed="rId9"/>
                <a:stretch>
                  <a:fillRect l="-6081" t="-3774" b="-1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9D84A82-4991-71BF-7AF5-8842BED62D9A}"/>
                  </a:ext>
                </a:extLst>
              </p:cNvPr>
              <p:cNvSpPr txBox="1"/>
              <p:nvPr/>
            </p:nvSpPr>
            <p:spPr>
              <a:xfrm>
                <a:off x="8448897" y="3328722"/>
                <a:ext cx="53350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𝑏</m:t>
                          </m:r>
                          <m:r>
                            <a:rPr lang="en-US" b="0" i="1" smtClean="0">
                              <a:latin typeface="Cambria Math" panose="02040503050406030204" pitchFamily="18" charset="0"/>
                            </a:rPr>
                            <m:t>2</m:t>
                          </m:r>
                        </m:sub>
                      </m:sSub>
                    </m:oMath>
                  </m:oMathPara>
                </a14:m>
                <a:endParaRPr lang="en-US" dirty="0"/>
              </a:p>
            </p:txBody>
          </p:sp>
        </mc:Choice>
        <mc:Fallback xmlns="">
          <p:sp>
            <p:nvSpPr>
              <p:cNvPr id="20" name="TextBox 19">
                <a:extLst>
                  <a:ext uri="{FF2B5EF4-FFF2-40B4-BE49-F238E27FC236}">
                    <a16:creationId xmlns:a16="http://schemas.microsoft.com/office/drawing/2014/main" id="{504D9D89-AC6A-8446-5F82-0F677835727F}"/>
                  </a:ext>
                </a:extLst>
              </p:cNvPr>
              <p:cNvSpPr txBox="1">
                <a:spLocks noRot="1" noChangeAspect="1" noMove="1" noResize="1" noEditPoints="1" noAdjustHandles="1" noChangeArrowheads="1" noChangeShapeType="1" noTextEdit="1"/>
              </p:cNvSpPr>
              <p:nvPr/>
            </p:nvSpPr>
            <p:spPr>
              <a:xfrm>
                <a:off x="8448897" y="3328722"/>
                <a:ext cx="533508" cy="369332"/>
              </a:xfrm>
              <a:prstGeom prst="rect">
                <a:avLst/>
              </a:prstGeom>
              <a:blipFill>
                <a:blip r:embed="rId11"/>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EA35F5FD-D554-28D7-CBEC-A7A4254DD0F9}"/>
              </a:ext>
            </a:extLst>
          </p:cNvPr>
          <p:cNvCxnSpPr>
            <a:cxnSpLocks/>
          </p:cNvCxnSpPr>
          <p:nvPr/>
        </p:nvCxnSpPr>
        <p:spPr>
          <a:xfrm flipH="1" flipV="1">
            <a:off x="5440763" y="3721857"/>
            <a:ext cx="3371585" cy="67431"/>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BF60A6B2-9A22-F0F0-19DC-45EE80CF7C9F}"/>
              </a:ext>
            </a:extLst>
          </p:cNvPr>
          <p:cNvSpPr txBox="1"/>
          <p:nvPr/>
        </p:nvSpPr>
        <p:spPr>
          <a:xfrm>
            <a:off x="5365776" y="3668660"/>
            <a:ext cx="697190" cy="381515"/>
          </a:xfrm>
          <a:prstGeom prst="rect">
            <a:avLst/>
          </a:prstGeom>
          <a:noFill/>
        </p:spPr>
        <p:txBody>
          <a:bodyPr wrap="square">
            <a:spAutoFit/>
          </a:bodyPr>
          <a:lstStyle/>
          <a:p>
            <a:r>
              <a:rPr lang="en-US" sz="1800" dirty="0"/>
              <a:t>ray</a:t>
            </a:r>
            <a:endParaRPr lang="en-US" dirty="0"/>
          </a:p>
        </p:txBody>
      </p:sp>
      <p:sp>
        <p:nvSpPr>
          <p:cNvPr id="7" name="TextBox 6">
            <a:extLst>
              <a:ext uri="{FF2B5EF4-FFF2-40B4-BE49-F238E27FC236}">
                <a16:creationId xmlns:a16="http://schemas.microsoft.com/office/drawing/2014/main" id="{25E29F20-F224-F0FF-F381-7494F7412426}"/>
              </a:ext>
            </a:extLst>
          </p:cNvPr>
          <p:cNvSpPr txBox="1"/>
          <p:nvPr/>
        </p:nvSpPr>
        <p:spPr>
          <a:xfrm>
            <a:off x="628650" y="276447"/>
            <a:ext cx="184731" cy="369332"/>
          </a:xfrm>
          <a:prstGeom prst="rect">
            <a:avLst/>
          </a:prstGeom>
          <a:noFill/>
        </p:spPr>
        <p:txBody>
          <a:bodyPr wrap="none" rtlCol="0">
            <a:spAutoFit/>
          </a:bodyPr>
          <a:lstStyle/>
          <a:p>
            <a:endParaRPr lang="en-HK"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B7B509B-F0C9-71AC-C727-7A9E7FD981F4}"/>
                  </a:ext>
                </a:extLst>
              </p:cNvPr>
              <p:cNvSpPr txBox="1"/>
              <p:nvPr/>
            </p:nvSpPr>
            <p:spPr>
              <a:xfrm>
                <a:off x="35398" y="69382"/>
                <a:ext cx="8977171" cy="338554"/>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𝐴𝑛𝑠𝑤𝑒𝑟</m:t>
                          </m:r>
                          <m:r>
                            <a:rPr lang="en-US" sz="1600" b="0" i="1" smtClean="0">
                              <a:solidFill>
                                <a:srgbClr val="FF0000"/>
                              </a:solidFill>
                              <a:latin typeface="Cambria Math" panose="02040503050406030204" pitchFamily="18" charset="0"/>
                            </a:rPr>
                            <m:t> </m:t>
                          </m:r>
                          <m:r>
                            <a:rPr lang="en-US" sz="1600" b="0" i="1" smtClean="0">
                              <a:solidFill>
                                <a:srgbClr val="FF0000"/>
                              </a:solidFill>
                              <a:latin typeface="Cambria Math" panose="02040503050406030204" pitchFamily="18" charset="0"/>
                            </a:rPr>
                            <m:t>𝐸𝑥</m:t>
                          </m:r>
                          <m:r>
                            <a:rPr lang="en-US" sz="1600" b="0" i="1" smtClean="0">
                              <a:solidFill>
                                <a:srgbClr val="FF0000"/>
                              </a:solidFill>
                              <a:latin typeface="Cambria Math" panose="02040503050406030204" pitchFamily="18" charset="0"/>
                            </a:rPr>
                            <m:t>.</m:t>
                          </m:r>
                          <m:r>
                            <a:rPr lang="en-US" sz="1600" b="0" i="1" smtClean="0">
                              <a:solidFill>
                                <a:srgbClr val="FF0000"/>
                              </a:solidFill>
                              <a:latin typeface="Cambria Math" panose="02040503050406030204" pitchFamily="18" charset="0"/>
                            </a:rPr>
                            <m:t>1</m:t>
                          </m:r>
                          <m:r>
                            <a:rPr lang="en-US" sz="1600" b="0" i="1" smtClean="0">
                              <a:solidFill>
                                <a:srgbClr val="FF0000"/>
                              </a:solidFill>
                              <a:latin typeface="Cambria Math" panose="02040503050406030204" pitchFamily="18" charset="0"/>
                            </a:rPr>
                            <m:t>: </m:t>
                          </m:r>
                          <m:r>
                            <a:rPr lang="en-US" sz="1600" b="0" i="1" smtClean="0">
                              <a:solidFill>
                                <a:srgbClr val="FF0000"/>
                              </a:solidFill>
                              <a:latin typeface="Cambria Math" panose="02040503050406030204" pitchFamily="18" charset="0"/>
                              <a:sym typeface="Symbol" panose="05050102010706020507" pitchFamily="18" charset="2"/>
                            </a:rPr>
                            <m:t>𝐶</m:t>
                          </m:r>
                        </m:e>
                        <m:sub>
                          <m:r>
                            <a:rPr lang="en-US" sz="1600" b="0" i="1" smtClean="0">
                              <a:solidFill>
                                <a:srgbClr val="FF0000"/>
                              </a:solidFill>
                              <a:latin typeface="Cambria Math" panose="02040503050406030204" pitchFamily="18" charset="0"/>
                            </a:rPr>
                            <m:t>𝑡𝑜𝑡𝑎𝑙</m:t>
                          </m:r>
                          <m:r>
                            <a:rPr lang="en-US" sz="1600" b="0" i="1" smtClean="0">
                              <a:solidFill>
                                <a:srgbClr val="FF0000"/>
                              </a:solidFill>
                              <a:latin typeface="Cambria Math" panose="02040503050406030204" pitchFamily="18" charset="0"/>
                            </a:rPr>
                            <m:t>=</m:t>
                          </m:r>
                        </m:sub>
                      </m:sSub>
                      <m:r>
                        <a:rPr lang="en-US" sz="1600" b="0" i="1" smtClean="0">
                          <a:solidFill>
                            <a:srgbClr val="FF0000"/>
                          </a:solidFill>
                          <a:latin typeface="Cambria Math" panose="02040503050406030204" pitchFamily="18" charset="0"/>
                        </a:rPr>
                        <m:t>=</m:t>
                      </m:r>
                      <m:r>
                        <m:rPr>
                          <m:nor/>
                        </m:rPr>
                        <a:rPr lang="en-US" sz="1600" b="0" i="0" smtClean="0">
                          <a:solidFill>
                            <a:srgbClr val="FF0000"/>
                          </a:solidFill>
                          <a:latin typeface="Cambria Math" panose="02040503050406030204" pitchFamily="18" charset="0"/>
                        </a:rPr>
                        <m:t> </m:t>
                      </m:r>
                      <m:r>
                        <m:rPr>
                          <m:nor/>
                        </m:rPr>
                        <a:rPr lang="en-US" sz="1600" dirty="0">
                          <a:solidFill>
                            <a:srgbClr val="FF0000"/>
                          </a:solidFill>
                          <a:ea typeface="Cambria Math" panose="02040503050406030204" pitchFamily="18" charset="0"/>
                        </a:rPr>
                        <m:t>0</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13</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0</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15</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1</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0</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13</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m:t>
                      </m:r>
                      <m:r>
                        <m:rPr>
                          <m:nor/>
                        </m:rPr>
                        <a:rPr lang="en-US" sz="1600" b="0" i="0" dirty="0" smtClean="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0</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26</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0</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24</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1</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0</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26</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0</m:t>
                      </m:r>
                      <m:r>
                        <m:rPr>
                          <m:nor/>
                        </m:rPr>
                        <a:rPr lang="en-US" sz="1600" dirty="0">
                          <a:solidFill>
                            <a:srgbClr val="FF0000"/>
                          </a:solidFill>
                          <a:ea typeface="Cambria Math" panose="02040503050406030204" pitchFamily="18" charset="0"/>
                        </a:rPr>
                        <m:t>.</m:t>
                      </m:r>
                      <m:r>
                        <m:rPr>
                          <m:nor/>
                        </m:rPr>
                        <a:rPr lang="en-US" sz="1600" dirty="0">
                          <a:solidFill>
                            <a:srgbClr val="FF0000"/>
                          </a:solidFill>
                          <a:ea typeface="Cambria Math" panose="02040503050406030204" pitchFamily="18" charset="0"/>
                        </a:rPr>
                        <m:t>22</m:t>
                      </m:r>
                      <m:r>
                        <m:rPr>
                          <m:nor/>
                        </m:rPr>
                        <a:rPr lang="en-US" sz="1600" b="0" i="0" dirty="0" smtClean="0">
                          <a:solidFill>
                            <a:srgbClr val="FF0000"/>
                          </a:solidFill>
                          <a:ea typeface="Cambria Math" panose="02040503050406030204" pitchFamily="18" charset="0"/>
                        </a:rPr>
                        <m:t>) (</m:t>
                      </m:r>
                      <m:r>
                        <m:rPr>
                          <m:nor/>
                        </m:rPr>
                        <a:rPr lang="en-US" sz="1600" b="0" i="0" dirty="0" smtClean="0">
                          <a:solidFill>
                            <a:srgbClr val="FF0000"/>
                          </a:solidFill>
                          <a:ea typeface="Cambria Math" panose="02040503050406030204" pitchFamily="18" charset="0"/>
                        </a:rPr>
                        <m:t>answer</m:t>
                      </m:r>
                      <m:r>
                        <m:rPr>
                          <m:nor/>
                        </m:rPr>
                        <a:rPr lang="en-US" sz="1600" b="0" i="0" dirty="0" smtClean="0">
                          <a:solidFill>
                            <a:srgbClr val="FF0000"/>
                          </a:solidFill>
                          <a:ea typeface="Cambria Math" panose="02040503050406030204" pitchFamily="18" charset="0"/>
                        </a:rPr>
                        <m:t> </m:t>
                      </m:r>
                      <m:r>
                        <m:rPr>
                          <m:nor/>
                        </m:rPr>
                        <a:rPr lang="en-US" sz="1600" b="0" i="0" dirty="0" smtClean="0">
                          <a:solidFill>
                            <a:srgbClr val="FF0000"/>
                          </a:solidFill>
                          <a:ea typeface="Cambria Math" panose="02040503050406030204" pitchFamily="18" charset="0"/>
                        </a:rPr>
                        <m:t>3 </m:t>
                      </m:r>
                      <m:r>
                        <m:rPr>
                          <m:nor/>
                        </m:rPr>
                        <a:rPr lang="en-US" sz="1600" b="0" i="0" dirty="0" smtClean="0">
                          <a:solidFill>
                            <a:srgbClr val="FF0000"/>
                          </a:solidFill>
                          <a:ea typeface="Cambria Math" panose="02040503050406030204" pitchFamily="18" charset="0"/>
                        </a:rPr>
                        <m:t>is</m:t>
                      </m:r>
                      <m:r>
                        <m:rPr>
                          <m:nor/>
                        </m:rPr>
                        <a:rPr lang="en-US" sz="1600" b="0" i="0" dirty="0" smtClean="0">
                          <a:solidFill>
                            <a:srgbClr val="FF0000"/>
                          </a:solidFill>
                          <a:ea typeface="Cambria Math" panose="02040503050406030204" pitchFamily="18" charset="0"/>
                        </a:rPr>
                        <m:t> </m:t>
                      </m:r>
                      <m:r>
                        <m:rPr>
                          <m:nor/>
                        </m:rPr>
                        <a:rPr lang="en-US" sz="1600" b="0" i="0" dirty="0" smtClean="0">
                          <a:solidFill>
                            <a:srgbClr val="FF0000"/>
                          </a:solidFill>
                          <a:ea typeface="Cambria Math" panose="02040503050406030204" pitchFamily="18" charset="0"/>
                        </a:rPr>
                        <m:t>correct</m:t>
                      </m:r>
                      <m:r>
                        <m:rPr>
                          <m:nor/>
                        </m:rPr>
                        <a:rPr lang="en-US" sz="1600" b="0" i="0" dirty="0" smtClean="0">
                          <a:solidFill>
                            <a:srgbClr val="FF0000"/>
                          </a:solidFill>
                          <a:ea typeface="Cambria Math" panose="02040503050406030204" pitchFamily="18" charset="0"/>
                        </a:rPr>
                        <m:t>)</m:t>
                      </m:r>
                    </m:oMath>
                  </m:oMathPara>
                </a14:m>
                <a:endParaRPr lang="en-US" sz="1600" dirty="0">
                  <a:solidFill>
                    <a:srgbClr val="FF0000"/>
                  </a:solidFill>
                  <a:ea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6B7B509B-F0C9-71AC-C727-7A9E7FD981F4}"/>
                  </a:ext>
                </a:extLst>
              </p:cNvPr>
              <p:cNvSpPr txBox="1">
                <a:spLocks noRot="1" noChangeAspect="1" noMove="1" noResize="1" noEditPoints="1" noAdjustHandles="1" noChangeArrowheads="1" noChangeShapeType="1" noTextEdit="1"/>
              </p:cNvSpPr>
              <p:nvPr/>
            </p:nvSpPr>
            <p:spPr>
              <a:xfrm>
                <a:off x="35398" y="69382"/>
                <a:ext cx="8977171" cy="338554"/>
              </a:xfrm>
              <a:prstGeom prst="rect">
                <a:avLst/>
              </a:prstGeom>
              <a:blipFill>
                <a:blip r:embed="rId12"/>
                <a:stretch>
                  <a:fillRect b="-535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49EEA1E-E565-4F61-36D5-EE442F6C0952}"/>
              </a:ext>
            </a:extLst>
          </p:cNvPr>
          <p:cNvSpPr txBox="1"/>
          <p:nvPr/>
        </p:nvSpPr>
        <p:spPr>
          <a:xfrm>
            <a:off x="8050754" y="4039545"/>
            <a:ext cx="1093246" cy="1200329"/>
          </a:xfrm>
          <a:prstGeom prst="rect">
            <a:avLst/>
          </a:prstGeom>
          <a:noFill/>
        </p:spPr>
        <p:txBody>
          <a:bodyPr wrap="square" rtlCol="0">
            <a:spAutoFit/>
          </a:bodyPr>
          <a:lstStyle/>
          <a:p>
            <a:r>
              <a:rPr lang="en-US" dirty="0"/>
              <a:t>Direct or reflected light</a:t>
            </a:r>
          </a:p>
          <a:p>
            <a:r>
              <a:rPr lang="en-US" dirty="0"/>
              <a:t>source</a:t>
            </a:r>
            <a:endParaRPr lang="en-HK" dirty="0"/>
          </a:p>
        </p:txBody>
      </p:sp>
      <p:sp>
        <p:nvSpPr>
          <p:cNvPr id="22" name="TextBox 21">
            <a:extLst>
              <a:ext uri="{FF2B5EF4-FFF2-40B4-BE49-F238E27FC236}">
                <a16:creationId xmlns:a16="http://schemas.microsoft.com/office/drawing/2014/main" id="{39E42E2D-AED3-A0DE-F519-BB3E5BE41125}"/>
              </a:ext>
            </a:extLst>
          </p:cNvPr>
          <p:cNvSpPr txBox="1"/>
          <p:nvPr/>
        </p:nvSpPr>
        <p:spPr>
          <a:xfrm>
            <a:off x="6115051" y="4684339"/>
            <a:ext cx="1571376" cy="1200329"/>
          </a:xfrm>
          <a:prstGeom prst="rect">
            <a:avLst/>
          </a:prstGeom>
          <a:noFill/>
        </p:spPr>
        <p:txBody>
          <a:bodyPr wrap="square" rtlCol="0">
            <a:spAutoFit/>
          </a:bodyPr>
          <a:lstStyle/>
          <a:p>
            <a:r>
              <a:rPr lang="en-US" dirty="0"/>
              <a:t>Opaque or transparent objects</a:t>
            </a:r>
          </a:p>
          <a:p>
            <a:r>
              <a:rPr lang="en-US" dirty="0"/>
              <a:t>source</a:t>
            </a:r>
            <a:endParaRPr lang="en-HK" dirty="0"/>
          </a:p>
        </p:txBody>
      </p:sp>
      <p:pic>
        <p:nvPicPr>
          <p:cNvPr id="21" name="Graphic 20" descr="Lights On with solid fill">
            <a:extLst>
              <a:ext uri="{FF2B5EF4-FFF2-40B4-BE49-F238E27FC236}">
                <a16:creationId xmlns:a16="http://schemas.microsoft.com/office/drawing/2014/main" id="{BE5231D0-38F4-D7AC-3138-D2EB20AF631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92269" y="3592436"/>
            <a:ext cx="359064" cy="359064"/>
          </a:xfrm>
          <a:prstGeom prst="rect">
            <a:avLst/>
          </a:prstGeom>
        </p:spPr>
      </p:pic>
      <mc:AlternateContent xmlns:mc="http://schemas.openxmlformats.org/markup-compatibility/2006">
        <mc:Choice xmlns:am3d="http://schemas.microsoft.com/office/drawing/2017/model3d" Requires="am3d">
          <p:graphicFrame>
            <p:nvGraphicFramePr>
              <p:cNvPr id="18" name="3D Model 17" descr="Camera">
                <a:extLst>
                  <a:ext uri="{FF2B5EF4-FFF2-40B4-BE49-F238E27FC236}">
                    <a16:creationId xmlns:a16="http://schemas.microsoft.com/office/drawing/2014/main" id="{8F10FE76-D9A0-8D9C-9A82-2911DE84B6CA}"/>
                  </a:ext>
                </a:extLst>
              </p:cNvPr>
              <p:cNvGraphicFramePr>
                <a:graphicFrameLocks noChangeAspect="1"/>
              </p:cNvGraphicFramePr>
              <p:nvPr/>
            </p:nvGraphicFramePr>
            <p:xfrm rot="1718000">
              <a:off x="4150713" y="3161510"/>
              <a:ext cx="746542" cy="990081"/>
            </p:xfrm>
            <a:graphic>
              <a:graphicData uri="http://schemas.microsoft.com/office/drawing/2017/model3d">
                <am3d:model3d r:embed="rId15">
                  <am3d:spPr>
                    <a:xfrm rot="1718000">
                      <a:off x="0" y="0"/>
                      <a:ext cx="746542" cy="990081"/>
                    </a:xfrm>
                    <a:prstGeom prst="rect">
                      <a:avLst/>
                    </a:prstGeom>
                  </am3d:spPr>
                  <am3d:camera>
                    <am3d:pos x="0" y="0" z="61078722"/>
                    <am3d:up dx="0" dy="36000000" dz="0"/>
                    <am3d:lookAt x="0" y="0" z="0"/>
                    <am3d:perspective fov="2700000"/>
                  </am3d:camera>
                  <am3d:trans>
                    <am3d:meterPerModelUnit n="5696654" d="1000000"/>
                    <am3d:preTrans dx="0" dy="-10239108" dz="0"/>
                    <am3d:scale>
                      <am3d:sx n="1000000" d="1000000"/>
                      <am3d:sy n="1000000" d="1000000"/>
                      <am3d:sz n="1000000" d="1000000"/>
                    </am3d:scale>
                    <am3d:rot ax="6661782" ay="1887473" az="7582720"/>
                    <am3d:postTrans dx="0" dy="0" dz="0"/>
                  </am3d:trans>
                  <am3d:raster rName="Office3DRenderer" rVer="16.0.8326">
                    <am3d:blip r:embed="rId16"/>
                  </am3d:raster>
                  <am3d:objViewport viewportSz="10111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Camera">
                <a:extLst>
                  <a:ext uri="{FF2B5EF4-FFF2-40B4-BE49-F238E27FC236}">
                    <a16:creationId xmlns:a16="http://schemas.microsoft.com/office/drawing/2014/main" id="{8F10FE76-D9A0-8D9C-9A82-2911DE84B6CA}"/>
                  </a:ext>
                </a:extLst>
              </p:cNvPr>
              <p:cNvPicPr>
                <a:picLocks noGrp="1" noRot="1" noChangeAspect="1" noMove="1" noResize="1" noEditPoints="1" noAdjustHandles="1" noChangeArrowheads="1" noChangeShapeType="1" noCrop="1"/>
              </p:cNvPicPr>
              <p:nvPr/>
            </p:nvPicPr>
            <p:blipFill>
              <a:blip r:embed="rId16"/>
              <a:stretch>
                <a:fillRect/>
              </a:stretch>
            </p:blipFill>
            <p:spPr>
              <a:xfrm rot="1718000">
                <a:off x="4150713" y="3161510"/>
                <a:ext cx="746542" cy="990081"/>
              </a:xfrm>
              <a:prstGeom prst="rect">
                <a:avLst/>
              </a:prstGeom>
            </p:spPr>
          </p:pic>
        </mc:Fallback>
      </mc:AlternateContent>
      <p:sp>
        <p:nvSpPr>
          <p:cNvPr id="23" name="Right Brace 22">
            <a:extLst>
              <a:ext uri="{FF2B5EF4-FFF2-40B4-BE49-F238E27FC236}">
                <a16:creationId xmlns:a16="http://schemas.microsoft.com/office/drawing/2014/main" id="{506B0AE9-084B-3A40-59D6-982567F20A8B}"/>
              </a:ext>
            </a:extLst>
          </p:cNvPr>
          <p:cNvSpPr/>
          <p:nvPr/>
        </p:nvSpPr>
        <p:spPr>
          <a:xfrm rot="5400000" flipH="1">
            <a:off x="7221920" y="751776"/>
            <a:ext cx="484649" cy="262857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Shape 31">
            <a:extLst>
              <a:ext uri="{FF2B5EF4-FFF2-40B4-BE49-F238E27FC236}">
                <a16:creationId xmlns:a16="http://schemas.microsoft.com/office/drawing/2014/main" id="{1D75C42B-7544-B94B-3B00-8EE7614B71F1}"/>
              </a:ext>
            </a:extLst>
          </p:cNvPr>
          <p:cNvSpPr/>
          <p:nvPr/>
        </p:nvSpPr>
        <p:spPr>
          <a:xfrm>
            <a:off x="7432158" y="1648047"/>
            <a:ext cx="680484" cy="265813"/>
          </a:xfrm>
          <a:custGeom>
            <a:avLst/>
            <a:gdLst>
              <a:gd name="connsiteX0" fmla="*/ 0 w 680484"/>
              <a:gd name="connsiteY0" fmla="*/ 265813 h 265813"/>
              <a:gd name="connsiteX1" fmla="*/ 116958 w 680484"/>
              <a:gd name="connsiteY1" fmla="*/ 180753 h 265813"/>
              <a:gd name="connsiteX2" fmla="*/ 414670 w 680484"/>
              <a:gd name="connsiteY2" fmla="*/ 127590 h 265813"/>
              <a:gd name="connsiteX3" fmla="*/ 680484 w 680484"/>
              <a:gd name="connsiteY3" fmla="*/ 0 h 265813"/>
            </a:gdLst>
            <a:ahLst/>
            <a:cxnLst>
              <a:cxn ang="0">
                <a:pos x="connsiteX0" y="connsiteY0"/>
              </a:cxn>
              <a:cxn ang="0">
                <a:pos x="connsiteX1" y="connsiteY1"/>
              </a:cxn>
              <a:cxn ang="0">
                <a:pos x="connsiteX2" y="connsiteY2"/>
              </a:cxn>
              <a:cxn ang="0">
                <a:pos x="connsiteX3" y="connsiteY3"/>
              </a:cxn>
            </a:cxnLst>
            <a:rect l="l" t="t" r="r" b="b"/>
            <a:pathLst>
              <a:path w="680484" h="265813">
                <a:moveTo>
                  <a:pt x="0" y="265813"/>
                </a:moveTo>
                <a:cubicBezTo>
                  <a:pt x="23923" y="234801"/>
                  <a:pt x="47847" y="203790"/>
                  <a:pt x="116958" y="180753"/>
                </a:cubicBezTo>
                <a:cubicBezTo>
                  <a:pt x="186069" y="157716"/>
                  <a:pt x="320749" y="157716"/>
                  <a:pt x="414670" y="127590"/>
                </a:cubicBezTo>
                <a:cubicBezTo>
                  <a:pt x="508591" y="97464"/>
                  <a:pt x="594537" y="48732"/>
                  <a:pt x="680484" y="0"/>
                </a:cubicBez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0A96287-4121-CEC9-CBB2-541B548FF180}"/>
                  </a:ext>
                </a:extLst>
              </p:cNvPr>
              <p:cNvSpPr txBox="1"/>
              <p:nvPr/>
            </p:nvSpPr>
            <p:spPr>
              <a:xfrm>
                <a:off x="4778156" y="4290125"/>
                <a:ext cx="1316877" cy="1477328"/>
              </a:xfrm>
              <a:prstGeom prst="rect">
                <a:avLst/>
              </a:prstGeom>
              <a:noFill/>
              <a:ln>
                <a:solidFill>
                  <a:srgbClr val="00B0F0"/>
                </a:solidFill>
              </a:ln>
            </p:spPr>
            <p:txBody>
              <a:bodyPr wrap="square" rtlCol="0">
                <a:spAutoFit/>
              </a:bodyPr>
              <a:lstStyle/>
              <a:p>
                <a14:m>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sym typeface="Symbol" panose="05050102010706020507" pitchFamily="18" charset="2"/>
                          </a:rPr>
                          <m:t></m:t>
                        </m:r>
                      </m:e>
                      <m:sub>
                        <m:r>
                          <a:rPr lang="en-US" sz="1800" b="0" i="1" smtClean="0">
                            <a:solidFill>
                              <a:srgbClr val="FF0000"/>
                            </a:solidFill>
                            <a:latin typeface="Cambria Math" panose="02040503050406030204" pitchFamily="18" charset="0"/>
                            <a:sym typeface="Symbol" panose="05050102010706020507" pitchFamily="18" charset="2"/>
                          </a:rPr>
                          <m:t>𝑖</m:t>
                        </m:r>
                      </m:sub>
                    </m:sSub>
                    <m:r>
                      <a:rPr lang="en-US" sz="1800" b="0" i="1" smtClean="0">
                        <a:solidFill>
                          <a:srgbClr val="FF0000"/>
                        </a:solidFill>
                        <a:latin typeface="Cambria Math" panose="02040503050406030204" pitchFamily="18" charset="0"/>
                      </a:rPr>
                      <m:t> </m:t>
                    </m:r>
                  </m:oMath>
                </a14:m>
                <a:r>
                  <a:rPr lang="en-US" dirty="0">
                    <a:solidFill>
                      <a:srgbClr val="FF0000"/>
                    </a:solidFill>
                  </a:rPr>
                  <a:t>= how much light can pass and reach object </a:t>
                </a:r>
                <a14:m>
                  <m:oMath xmlns:m="http://schemas.openxmlformats.org/officeDocument/2006/math">
                    <m:r>
                      <a:rPr lang="en-US" b="0" i="1" smtClean="0">
                        <a:solidFill>
                          <a:srgbClr val="FF0000"/>
                        </a:solidFill>
                        <a:latin typeface="Cambria Math" panose="02040503050406030204" pitchFamily="18" charset="0"/>
                        <a:sym typeface="Symbol" panose="05050102010706020507" pitchFamily="18" charset="2"/>
                      </a:rPr>
                      <m:t>𝑖</m:t>
                    </m:r>
                    <m:r>
                      <a:rPr lang="en-US" i="1">
                        <a:solidFill>
                          <a:srgbClr val="FF0000"/>
                        </a:solidFill>
                        <a:latin typeface="Cambria Math" panose="02040503050406030204" pitchFamily="18" charset="0"/>
                        <a:sym typeface="Symbol" panose="05050102010706020507" pitchFamily="18" charset="2"/>
                      </a:rPr>
                      <m:t> </m:t>
                    </m:r>
                  </m:oMath>
                </a14:m>
                <a:endParaRPr lang="en-US" dirty="0"/>
              </a:p>
            </p:txBody>
          </p:sp>
        </mc:Choice>
        <mc:Fallback xmlns="">
          <p:sp>
            <p:nvSpPr>
              <p:cNvPr id="24" name="TextBox 23">
                <a:extLst>
                  <a:ext uri="{FF2B5EF4-FFF2-40B4-BE49-F238E27FC236}">
                    <a16:creationId xmlns:a16="http://schemas.microsoft.com/office/drawing/2014/main" id="{D0A96287-4121-CEC9-CBB2-541B548FF180}"/>
                  </a:ext>
                </a:extLst>
              </p:cNvPr>
              <p:cNvSpPr txBox="1">
                <a:spLocks noRot="1" noChangeAspect="1" noMove="1" noResize="1" noEditPoints="1" noAdjustHandles="1" noChangeArrowheads="1" noChangeShapeType="1" noTextEdit="1"/>
              </p:cNvSpPr>
              <p:nvPr/>
            </p:nvSpPr>
            <p:spPr>
              <a:xfrm>
                <a:off x="4778156" y="4290125"/>
                <a:ext cx="1316877" cy="1477328"/>
              </a:xfrm>
              <a:prstGeom prst="rect">
                <a:avLst/>
              </a:prstGeom>
              <a:blipFill>
                <a:blip r:embed="rId17"/>
                <a:stretch>
                  <a:fillRect l="-3670" t="-1639" b="-5738"/>
                </a:stretch>
              </a:blipFill>
              <a:ln>
                <a:solidFill>
                  <a:srgbClr val="00B0F0"/>
                </a:solidFill>
              </a:ln>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95256E99-4A19-B9CB-5EDC-3EB5D49325D9}"/>
              </a:ext>
            </a:extLst>
          </p:cNvPr>
          <p:cNvCxnSpPr>
            <a:cxnSpLocks/>
          </p:cNvCxnSpPr>
          <p:nvPr/>
        </p:nvCxnSpPr>
        <p:spPr>
          <a:xfrm flipV="1">
            <a:off x="5756659" y="4039545"/>
            <a:ext cx="403130" cy="2303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0404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F570-A63E-F862-9F20-0A4C073EBA36}"/>
              </a:ext>
            </a:extLst>
          </p:cNvPr>
          <p:cNvSpPr>
            <a:spLocks noGrp="1"/>
          </p:cNvSpPr>
          <p:nvPr>
            <p:ph type="title"/>
          </p:nvPr>
        </p:nvSpPr>
        <p:spPr>
          <a:xfrm>
            <a:off x="522324" y="403373"/>
            <a:ext cx="7886700" cy="528009"/>
          </a:xfrm>
        </p:spPr>
        <p:txBody>
          <a:bodyPr>
            <a:noAutofit/>
          </a:bodyPr>
          <a:lstStyle/>
          <a:p>
            <a:r>
              <a:rPr lang="en-US" sz="2800" dirty="0"/>
              <a:t>Important parameters to model alpha composing</a:t>
            </a:r>
          </a:p>
        </p:txBody>
      </p:sp>
      <p:sp>
        <p:nvSpPr>
          <p:cNvPr id="4" name="Footer Placeholder 3">
            <a:extLst>
              <a:ext uri="{FF2B5EF4-FFF2-40B4-BE49-F238E27FC236}">
                <a16:creationId xmlns:a16="http://schemas.microsoft.com/office/drawing/2014/main" id="{7D8C3F59-C8B0-7C31-239A-60B9BF57CB06}"/>
              </a:ext>
            </a:extLst>
          </p:cNvPr>
          <p:cNvSpPr>
            <a:spLocks noGrp="1"/>
          </p:cNvSpPr>
          <p:nvPr>
            <p:ph type="ftr" sz="quarter" idx="11"/>
          </p:nvPr>
        </p:nvSpPr>
        <p:spPr>
          <a:xfrm>
            <a:off x="4081573" y="6356351"/>
            <a:ext cx="3086100" cy="365125"/>
          </a:xfrm>
        </p:spPr>
        <p:txBody>
          <a:bodyPr/>
          <a:lstStyle/>
          <a:p>
            <a:r>
              <a:rPr lang="en-HK"/>
              <a:t>Nerfs v.250402d</a:t>
            </a:r>
          </a:p>
        </p:txBody>
      </p:sp>
      <p:sp>
        <p:nvSpPr>
          <p:cNvPr id="5" name="Slide Number Placeholder 4">
            <a:extLst>
              <a:ext uri="{FF2B5EF4-FFF2-40B4-BE49-F238E27FC236}">
                <a16:creationId xmlns:a16="http://schemas.microsoft.com/office/drawing/2014/main" id="{F2A8B23F-34CE-9DD1-BCD8-AE8A8916A5EE}"/>
              </a:ext>
            </a:extLst>
          </p:cNvPr>
          <p:cNvSpPr>
            <a:spLocks noGrp="1"/>
          </p:cNvSpPr>
          <p:nvPr>
            <p:ph type="sldNum" sz="quarter" idx="12"/>
          </p:nvPr>
        </p:nvSpPr>
        <p:spPr/>
        <p:txBody>
          <a:bodyPr/>
          <a:lstStyle/>
          <a:p>
            <a:fld id="{B9DE3C8B-EA53-454F-9CCE-3711613342D8}" type="slidenum">
              <a:rPr lang="en-HK" smtClean="0"/>
              <a:t>11</a:t>
            </a:fld>
            <a:endParaRPr lang="en-HK"/>
          </a:p>
        </p:txBody>
      </p:sp>
      <mc:AlternateContent xmlns:mc="http://schemas.openxmlformats.org/markup-compatibility/2006" xmlns:a14="http://schemas.microsoft.com/office/drawing/2010/main">
        <mc:Choice Requires="a14">
          <p:sp>
            <p:nvSpPr>
              <p:cNvPr id="6" name="Rectangle 1">
                <a:extLst>
                  <a:ext uri="{FF2B5EF4-FFF2-40B4-BE49-F238E27FC236}">
                    <a16:creationId xmlns:a16="http://schemas.microsoft.com/office/drawing/2014/main" id="{D8B4A6D0-D991-CFD7-2FD4-E9B1DA5E233E}"/>
                  </a:ext>
                </a:extLst>
              </p:cNvPr>
              <p:cNvSpPr>
                <a:spLocks noGrp="1" noChangeArrowheads="1"/>
              </p:cNvSpPr>
              <p:nvPr>
                <p:ph idx="1"/>
              </p:nvPr>
            </p:nvSpPr>
            <p:spPr bwMode="auto">
              <a:xfrm>
                <a:off x="523997" y="1424507"/>
                <a:ext cx="8196375" cy="400898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Font typeface="+mj-lt"/>
                  <a:buAutoNum type="arabicPeriod"/>
                </a:pPr>
                <a:r>
                  <a:rPr lang="en-US" sz="2400" b="1" dirty="0"/>
                  <a:t>Alpha (α)</a:t>
                </a:r>
                <a:r>
                  <a:rPr lang="en-US" sz="2400" dirty="0"/>
                  <a:t>: </a:t>
                </a:r>
                <a:r>
                  <a:rPr lang="en-US" sz="1800" dirty="0"/>
                  <a:t>Represents opacity of an object. Determine how much light can pass. E.g. Fully transparent , α =0 . If α=higher  value , it is an opaque object</a:t>
                </a:r>
              </a:p>
              <a:p>
                <a:pPr>
                  <a:buFont typeface="+mj-lt"/>
                  <a:buAutoNum type="arabicPeriod"/>
                </a:pPr>
                <a:r>
                  <a:rPr lang="en-US" sz="2400" b="1" dirty="0"/>
                  <a:t>Density (</a:t>
                </a:r>
                <a14:m>
                  <m:oMath xmlns:m="http://schemas.openxmlformats.org/officeDocument/2006/math">
                    <m:r>
                      <a:rPr lang="en-US" sz="2400" b="1">
                        <a:latin typeface="Cambria Math" panose="02040503050406030204" pitchFamily="18" charset="0"/>
                      </a:rPr>
                      <m:t>𝜎</m:t>
                    </m:r>
                  </m:oMath>
                </a14:m>
                <a:r>
                  <a:rPr lang="en-US" sz="2400" b="1" dirty="0"/>
                  <a:t>): </a:t>
                </a:r>
                <a14:m>
                  <m:oMath xmlns:m="http://schemas.openxmlformats.org/officeDocument/2006/math">
                    <m:r>
                      <a:rPr lang="en-US" sz="2400" b="1">
                        <a:latin typeface="Cambria Math" panose="02040503050406030204" pitchFamily="18" charset="0"/>
                      </a:rPr>
                      <m:t> </m:t>
                    </m:r>
                    <m:r>
                      <a:rPr lang="en-US" sz="2400" b="1">
                        <a:latin typeface="Cambria Math" panose="02040503050406030204" pitchFamily="18" charset="0"/>
                      </a:rPr>
                      <m:t>𝛼</m:t>
                    </m:r>
                    <m:r>
                      <a:rPr lang="en-US" sz="2400" b="1">
                        <a:latin typeface="Cambria Math" panose="02040503050406030204" pitchFamily="18" charset="0"/>
                      </a:rPr>
                      <m:t>=1−</m:t>
                    </m:r>
                    <m:func>
                      <m:funcPr>
                        <m:ctrlPr>
                          <a:rPr lang="en-US" sz="2400" b="1" i="1">
                            <a:latin typeface="Cambria Math" panose="02040503050406030204" pitchFamily="18" charset="0"/>
                          </a:rPr>
                        </m:ctrlPr>
                      </m:funcPr>
                      <m:fName>
                        <m:r>
                          <m:rPr>
                            <m:sty m:val="p"/>
                          </m:rPr>
                          <a:rPr lang="en-US" sz="2400" b="1">
                            <a:latin typeface="Cambria Math" panose="02040503050406030204" pitchFamily="18" charset="0"/>
                          </a:rPr>
                          <m:t>exp</m:t>
                        </m:r>
                      </m:fName>
                      <m:e>
                        <m:d>
                          <m:dPr>
                            <m:ctrlPr>
                              <a:rPr lang="en-US" sz="2400" b="1" i="1">
                                <a:latin typeface="Cambria Math" panose="02040503050406030204" pitchFamily="18" charset="0"/>
                              </a:rPr>
                            </m:ctrlPr>
                          </m:dPr>
                          <m:e>
                            <m:r>
                              <a:rPr lang="en-US" sz="2400" b="1">
                                <a:latin typeface="Cambria Math" panose="02040503050406030204" pitchFamily="18" charset="0"/>
                              </a:rPr>
                              <m:t>−</m:t>
                            </m:r>
                            <m:r>
                              <a:rPr lang="en-US" sz="2400" b="1">
                                <a:latin typeface="Cambria Math" panose="02040503050406030204" pitchFamily="18" charset="0"/>
                              </a:rPr>
                              <m:t>𝜎</m:t>
                            </m:r>
                            <m:r>
                              <a:rPr lang="en-US" sz="2400" b="1">
                                <a:latin typeface="Cambria Math" panose="02040503050406030204" pitchFamily="18" charset="0"/>
                              </a:rPr>
                              <m:t>∙∆</m:t>
                            </m:r>
                            <m:r>
                              <a:rPr lang="en-US" sz="2400" b="1">
                                <a:latin typeface="Cambria Math" panose="02040503050406030204" pitchFamily="18" charset="0"/>
                              </a:rPr>
                              <m:t>𝑡</m:t>
                            </m:r>
                          </m:e>
                        </m:d>
                      </m:e>
                    </m:func>
                  </m:oMath>
                </a14:m>
                <a:r>
                  <a:rPr lang="en-US" sz="2400" b="1" dirty="0"/>
                  <a:t>, </a:t>
                </a:r>
                <a14:m>
                  <m:oMath xmlns:m="http://schemas.openxmlformats.org/officeDocument/2006/math">
                    <m:r>
                      <a:rPr lang="en-US" sz="2400" b="1">
                        <a:latin typeface="Cambria Math" panose="02040503050406030204" pitchFamily="18" charset="0"/>
                      </a:rPr>
                      <m:t>∆</m:t>
                    </m:r>
                    <m:r>
                      <a:rPr lang="en-US" sz="2400" b="1">
                        <a:latin typeface="Cambria Math" panose="02040503050406030204" pitchFamily="18" charset="0"/>
                      </a:rPr>
                      <m:t>𝑡</m:t>
                    </m:r>
                  </m:oMath>
                </a14:m>
                <a:r>
                  <a:rPr lang="en-US" sz="1800" dirty="0"/>
                  <a:t>=width of the object</a:t>
                </a:r>
              </a:p>
              <a:p>
                <a:pPr>
                  <a:buFont typeface="+mj-lt"/>
                  <a:buAutoNum type="arabicPeriod"/>
                </a:pPr>
                <a:r>
                  <a:rPr lang="en-US" sz="2000" b="1" dirty="0"/>
                  <a:t>Transmittance (T)</a:t>
                </a:r>
                <a:r>
                  <a:rPr lang="en-US" sz="2000" dirty="0"/>
                  <a:t>: </a:t>
                </a:r>
                <a:r>
                  <a:rPr lang="en-US" sz="1800" dirty="0"/>
                  <a:t>Fraction of light that passes through a region without being absorbed.</a:t>
                </a:r>
                <a:endParaRPr lang="en-US" sz="1800" b="0" i="0" dirty="0">
                  <a:latin typeface="Cambria Math" panose="02040503050406030204" pitchFamily="18" charset="0"/>
                </a:endParaRPr>
              </a:p>
              <a:p>
                <a:pPr lvl="1"/>
                <a14:m>
                  <m:oMath xmlns:m="http://schemas.openxmlformats.org/officeDocument/2006/math">
                    <m:r>
                      <a:rPr lang="en-US" sz="1800" b="0" i="0" smtClean="0">
                        <a:latin typeface="Cambria Math" panose="02040503050406030204" pitchFamily="18" charset="0"/>
                      </a:rPr>
                      <m:t> </m:t>
                    </m:r>
                    <m:r>
                      <a:rPr lang="en-US" sz="1800" b="0" i="1" smtClean="0">
                        <a:latin typeface="Cambria Math" panose="02040503050406030204" pitchFamily="18" charset="0"/>
                      </a:rPr>
                      <m:t>𝑇</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e>
                    </m:d>
                    <m:r>
                      <a:rPr lang="en-US" sz="1800" b="0" i="1" smtClean="0">
                        <a:latin typeface="Cambria Math" panose="02040503050406030204" pitchFamily="18" charset="0"/>
                      </a:rPr>
                      <m:t>=</m:t>
                    </m:r>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exp</m:t>
                        </m:r>
                      </m:fName>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m:t>
                            </m:r>
                            <m:nary>
                              <m:naryPr>
                                <m:ctrlPr>
                                  <a:rPr lang="en-US" sz="1800" b="0" i="1" smtClean="0">
                                    <a:latin typeface="Cambria Math" panose="02040503050406030204" pitchFamily="18" charset="0"/>
                                  </a:rPr>
                                </m:ctrlPr>
                              </m:naryPr>
                              <m:sub>
                                <m:r>
                                  <m:rPr>
                                    <m:brk m:alnAt="23"/>
                                  </m:rPr>
                                  <a:rPr lang="en-US" sz="1800" b="0" i="1" smtClean="0">
                                    <a:latin typeface="Cambria Math" panose="02040503050406030204" pitchFamily="18" charset="0"/>
                                  </a:rPr>
                                  <m:t>0</m:t>
                                </m:r>
                              </m:sub>
                              <m:sup>
                                <m:r>
                                  <a:rPr lang="en-US" sz="1800" b="0" i="1" smtClean="0">
                                    <a:latin typeface="Cambria Math" panose="02040503050406030204" pitchFamily="18" charset="0"/>
                                  </a:rPr>
                                  <m:t>𝑡</m:t>
                                </m:r>
                              </m:sup>
                              <m:e>
                                <m:r>
                                  <a:rPr lang="en-US" sz="1800" b="0" i="1" smtClean="0">
                                    <a:latin typeface="Cambria Math" panose="02040503050406030204" pitchFamily="18" charset="0"/>
                                    <a:ea typeface="Cambria Math" panose="02040503050406030204" pitchFamily="18" charset="0"/>
                                  </a:rPr>
                                  <m:t>𝜎</m:t>
                                </m:r>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𝑠</m:t>
                                    </m:r>
                                  </m:e>
                                </m:d>
                                <m:r>
                                  <a:rPr lang="en-US" sz="1800" b="0" i="1" smtClean="0">
                                    <a:latin typeface="Cambria Math" panose="02040503050406030204" pitchFamily="18" charset="0"/>
                                    <a:ea typeface="Cambria Math" panose="02040503050406030204" pitchFamily="18" charset="0"/>
                                  </a:rPr>
                                  <m:t>𝑑𝑠</m:t>
                                </m:r>
                              </m:e>
                            </m:nary>
                          </m:e>
                        </m:d>
                      </m:e>
                    </m:func>
                    <m:r>
                      <a:rPr lang="en-US" sz="1800" b="0" i="1" smtClean="0">
                        <a:latin typeface="Cambria Math" panose="02040503050406030204" pitchFamily="18" charset="0"/>
                      </a:rPr>
                      <m:t>,</m:t>
                    </m:r>
                  </m:oMath>
                </a14:m>
                <a:r>
                  <a:rPr lang="en-US" sz="2000" dirty="0"/>
                  <a:t> where σ(s) is the density along the ray. </a:t>
                </a:r>
              </a:p>
              <a:p>
                <a:pPr lvl="1"/>
                <a:r>
                  <a:rPr lang="en-US" sz="1800" dirty="0"/>
                  <a:t>Transmittance decreases as density increases, meaning less light gets through.</a:t>
                </a:r>
                <a14:m>
                  <m:oMath xmlns:m="http://schemas.openxmlformats.org/officeDocument/2006/math">
                    <m:r>
                      <a:rPr lang="en-US" sz="1800" b="0" i="0" smtClean="0">
                        <a:latin typeface="Cambria Math" panose="02040503050406030204" pitchFamily="18" charset="0"/>
                        <a:ea typeface="Cambria Math" panose="02040503050406030204" pitchFamily="18" charset="0"/>
                      </a:rPr>
                      <m:t>  </m:t>
                    </m:r>
                    <m:r>
                      <a:rPr lang="en-US" sz="1800" i="1" smtClean="0">
                        <a:latin typeface="Cambria Math" panose="02040503050406030204" pitchFamily="18" charset="0"/>
                        <a:ea typeface="Cambria Math" panose="02040503050406030204" pitchFamily="18" charset="0"/>
                      </a:rPr>
                      <m:t>𝛼</m:t>
                    </m:r>
                    <m:r>
                      <a:rPr lang="en-US" sz="1800" b="0" i="1" smtClean="0">
                        <a:latin typeface="Cambria Math" panose="02040503050406030204" pitchFamily="18" charset="0"/>
                        <a:ea typeface="Cambria Math" panose="02040503050406030204" pitchFamily="18" charset="0"/>
                      </a:rPr>
                      <m:t>=1−</m:t>
                    </m:r>
                    <m:func>
                      <m:funcPr>
                        <m:ctrlPr>
                          <a:rPr lang="en-US" sz="1800" b="0" i="1" smtClean="0">
                            <a:latin typeface="Cambria Math" panose="02040503050406030204" pitchFamily="18" charset="0"/>
                            <a:ea typeface="Cambria Math" panose="02040503050406030204" pitchFamily="18" charset="0"/>
                          </a:rPr>
                        </m:ctrlPr>
                      </m:funcPr>
                      <m:fName>
                        <m:r>
                          <m:rPr>
                            <m:sty m:val="p"/>
                          </m:rPr>
                          <a:rPr lang="en-US" sz="1800" b="0" i="0" smtClean="0">
                            <a:latin typeface="Cambria Math" panose="02040503050406030204" pitchFamily="18" charset="0"/>
                            <a:ea typeface="Cambria Math" panose="02040503050406030204" pitchFamily="18" charset="0"/>
                          </a:rPr>
                          <m:t>exp</m:t>
                        </m:r>
                      </m:fName>
                      <m:e>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d>
                      </m:e>
                    </m:func>
                    <m:r>
                      <a:rPr lang="en-US" sz="1800" b="0" i="1" smtClean="0">
                        <a:latin typeface="Cambria Math" panose="02040503050406030204" pitchFamily="18" charset="0"/>
                        <a:ea typeface="Cambria Math" panose="02040503050406030204" pitchFamily="18" charset="0"/>
                      </a:rPr>
                      <m:t>, </m:t>
                    </m:r>
                    <m:r>
                      <m:rPr>
                        <m:nor/>
                      </m:rPr>
                      <a:rPr lang="en-US" sz="1800" dirty="0"/>
                      <m:t>where</m:t>
                    </m:r>
                    <m:r>
                      <m:rPr>
                        <m:nor/>
                      </m:rPr>
                      <a:rPr lang="en-US" sz="1800" dirty="0"/>
                      <m:t> </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𝑡</m:t>
                    </m:r>
                    <m:r>
                      <m:rPr>
                        <m:nor/>
                      </m:rPr>
                      <a:rPr lang="en-US" sz="1800" dirty="0"/>
                      <m:t> </m:t>
                    </m:r>
                    <m:r>
                      <m:rPr>
                        <m:nor/>
                      </m:rPr>
                      <a:rPr lang="en-US" sz="1800" dirty="0"/>
                      <m:t>is</m:t>
                    </m:r>
                    <m:r>
                      <m:rPr>
                        <m:nor/>
                      </m:rPr>
                      <a:rPr lang="en-US" sz="1800" dirty="0"/>
                      <m:t> </m:t>
                    </m:r>
                    <m:r>
                      <m:rPr>
                        <m:nor/>
                      </m:rPr>
                      <a:rPr lang="en-US" sz="1800" dirty="0"/>
                      <m:t>the</m:t>
                    </m:r>
                    <m:r>
                      <m:rPr>
                        <m:nor/>
                      </m:rPr>
                      <a:rPr lang="en-US" sz="1800" dirty="0"/>
                      <m:t> </m:t>
                    </m:r>
                    <m:r>
                      <m:rPr>
                        <m:nor/>
                      </m:rPr>
                      <a:rPr lang="en-US" sz="1800" dirty="0"/>
                      <m:t>step</m:t>
                    </m:r>
                    <m:r>
                      <m:rPr>
                        <m:nor/>
                      </m:rPr>
                      <a:rPr lang="en-US" sz="1800" dirty="0"/>
                      <m:t> </m:t>
                    </m:r>
                    <m:r>
                      <m:rPr>
                        <m:nor/>
                      </m:rPr>
                      <a:rPr lang="en-US" sz="1800" dirty="0"/>
                      <m:t>size</m:t>
                    </m:r>
                    <m:r>
                      <m:rPr>
                        <m:nor/>
                      </m:rPr>
                      <a:rPr lang="en-US" sz="1800" dirty="0"/>
                      <m:t> </m:t>
                    </m:r>
                    <m:r>
                      <m:rPr>
                        <m:nor/>
                      </m:rPr>
                      <a:rPr lang="en-US" sz="1800" dirty="0"/>
                      <m:t>along</m:t>
                    </m:r>
                    <m:r>
                      <m:rPr>
                        <m:nor/>
                      </m:rPr>
                      <a:rPr lang="en-US" sz="1800" dirty="0"/>
                      <m:t> </m:t>
                    </m:r>
                    <m:r>
                      <m:rPr>
                        <m:nor/>
                      </m:rPr>
                      <a:rPr lang="en-US" sz="1800" dirty="0"/>
                      <m:t>the</m:t>
                    </m:r>
                    <m:r>
                      <m:rPr>
                        <m:nor/>
                      </m:rPr>
                      <a:rPr lang="en-US" sz="1800" dirty="0"/>
                      <m:t> </m:t>
                    </m:r>
                    <m:r>
                      <m:rPr>
                        <m:nor/>
                      </m:rPr>
                      <a:rPr lang="en-US" sz="1800" dirty="0"/>
                      <m:t>ray</m:t>
                    </m:r>
                    <m:r>
                      <m:rPr>
                        <m:nor/>
                      </m:rPr>
                      <a:rPr lang="en-US" sz="1800" dirty="0"/>
                      <m:t>.</m:t>
                    </m:r>
                  </m:oMath>
                </a14:m>
                <a:endParaRPr lang="en-US" sz="1800" b="0" dirty="0">
                  <a:ea typeface="Cambria Math" panose="02040503050406030204" pitchFamily="18" charset="0"/>
                </a:endParaRPr>
              </a:p>
              <a:p>
                <a:pPr lvl="1"/>
                <a:r>
                  <a:rPr lang="en-US" sz="1800" dirty="0"/>
                  <a:t>E.g. For a fully transparent object </a:t>
                </a:r>
                <a14:m>
                  <m:oMath xmlns:m="http://schemas.openxmlformats.org/officeDocument/2006/math">
                    <m:r>
                      <a:rPr lang="en-US" sz="1800">
                        <a:latin typeface="Cambria Math" panose="02040503050406030204" pitchFamily="18" charset="0"/>
                      </a:rPr>
                      <m:t>𝜎</m:t>
                    </m:r>
                  </m:oMath>
                </a14:m>
                <a:r>
                  <a:rPr lang="en-US" sz="1800" dirty="0"/>
                  <a:t>=0, </a:t>
                </a:r>
                <a14:m>
                  <m:oMath xmlns:m="http://schemas.openxmlformats.org/officeDocument/2006/math">
                    <m:r>
                      <a:rPr lang="en-US" sz="1800">
                        <a:latin typeface="Cambria Math" panose="02040503050406030204" pitchFamily="18" charset="0"/>
                      </a:rPr>
                      <m:t>𝛼</m:t>
                    </m:r>
                    <m:r>
                      <a:rPr lang="en-US" sz="1800">
                        <a:latin typeface="Cambria Math" panose="02040503050406030204" pitchFamily="18" charset="0"/>
                      </a:rPr>
                      <m:t> </m:t>
                    </m:r>
                  </m:oMath>
                </a14:m>
                <a:r>
                  <a:rPr lang="en-US" sz="1800" dirty="0"/>
                  <a:t>=1-exp(0)=0,</a:t>
                </a:r>
              </a:p>
              <a:p>
                <a:pPr>
                  <a:buFont typeface="+mj-lt"/>
                  <a:buAutoNum type="arabicPeriod" startAt="3"/>
                </a:pPr>
                <a:r>
                  <a:rPr lang="en-US" sz="2000" b="1" dirty="0"/>
                  <a:t>Alpha (α) and Transmittance (T) relation :  </a:t>
                </a:r>
                <a:r>
                  <a:rPr lang="el-GR" sz="2000" i="1" dirty="0"/>
                  <a:t>α=1−</a:t>
                </a:r>
                <a:r>
                  <a:rPr lang="en-US" sz="2000" i="1" dirty="0"/>
                  <a:t>T</a:t>
                </a:r>
                <a:r>
                  <a:rPr lang="en-US" sz="2000" dirty="0"/>
                  <a:t>. </a:t>
                </a:r>
              </a:p>
              <a:p>
                <a:pPr marL="457200" lvl="1" indent="0">
                  <a:buNone/>
                </a:pPr>
                <a:endParaRPr lang="en-US" sz="16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mc:Choice>
        <mc:Fallback xmlns="">
          <p:sp>
            <p:nvSpPr>
              <p:cNvPr id="6" name="Rectangle 1">
                <a:extLst>
                  <a:ext uri="{FF2B5EF4-FFF2-40B4-BE49-F238E27FC236}">
                    <a16:creationId xmlns:a16="http://schemas.microsoft.com/office/drawing/2014/main" id="{D8B4A6D0-D991-CFD7-2FD4-E9B1DA5E233E}"/>
                  </a:ext>
                </a:extLst>
              </p:cNvPr>
              <p:cNvSpPr>
                <a:spLocks noGrp="1" noRot="1" noChangeAspect="1" noMove="1" noResize="1" noEditPoints="1" noAdjustHandles="1" noChangeArrowheads="1" noChangeShapeType="1" noTextEdit="1"/>
              </p:cNvSpPr>
              <p:nvPr>
                <p:ph idx="1"/>
              </p:nvPr>
            </p:nvSpPr>
            <p:spPr bwMode="auto">
              <a:xfrm>
                <a:off x="523997" y="1424507"/>
                <a:ext cx="8196375" cy="4008983"/>
              </a:xfrm>
              <a:prstGeom prst="rect">
                <a:avLst/>
              </a:prstGeom>
              <a:blipFill>
                <a:blip r:embed="rId2"/>
                <a:stretch>
                  <a:fillRect l="-1190" t="-167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B3273B7-7FBB-1BAE-80C7-3AE84AF1A34F}"/>
                  </a:ext>
                </a:extLst>
              </p:cNvPr>
              <p:cNvSpPr txBox="1"/>
              <p:nvPr/>
            </p:nvSpPr>
            <p:spPr>
              <a:xfrm>
                <a:off x="2489348" y="4903690"/>
                <a:ext cx="3721395" cy="1550937"/>
              </a:xfrm>
              <a:prstGeom prst="rect">
                <a:avLst/>
              </a:prstGeom>
              <a:noFill/>
              <a:ln>
                <a:solidFill>
                  <a:schemeClr val="accent1"/>
                </a:solidFill>
              </a:ln>
            </p:spPr>
            <p:txBody>
              <a:bodyPr wrap="square" rtlCol="0">
                <a:spAutoFit/>
              </a:bodyPr>
              <a:lstStyle/>
              <a:p>
                <a:pPr algn="ctr"/>
                <a:r>
                  <a:rPr lang="en-US" sz="1800" dirty="0">
                    <a:ea typeface="Cambria Math" panose="02040503050406030204" pitchFamily="18" charset="0"/>
                  </a:rPr>
                  <a:t>Summary:</a:t>
                </a:r>
              </a:p>
              <a:p>
                <a:pPr algn="ct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𝛼</m:t>
                      </m:r>
                      <m:r>
                        <a:rPr lang="en-US" sz="1800" b="0" i="1" smtClean="0">
                          <a:latin typeface="Cambria Math" panose="02040503050406030204" pitchFamily="18" charset="0"/>
                          <a:ea typeface="Cambria Math" panose="02040503050406030204" pitchFamily="18" charset="0"/>
                        </a:rPr>
                        <m:t>=1−</m:t>
                      </m:r>
                      <m:func>
                        <m:funcPr>
                          <m:ctrlPr>
                            <a:rPr lang="en-US" sz="1800" b="0" i="1" smtClean="0">
                              <a:latin typeface="Cambria Math" panose="02040503050406030204" pitchFamily="18" charset="0"/>
                              <a:ea typeface="Cambria Math" panose="02040503050406030204" pitchFamily="18" charset="0"/>
                            </a:rPr>
                          </m:ctrlPr>
                        </m:funcPr>
                        <m:fName>
                          <m:r>
                            <m:rPr>
                              <m:sty m:val="p"/>
                            </m:rPr>
                            <a:rPr lang="en-US" sz="1800" b="0" i="0" smtClean="0">
                              <a:latin typeface="Cambria Math" panose="02040503050406030204" pitchFamily="18" charset="0"/>
                              <a:ea typeface="Cambria Math" panose="02040503050406030204" pitchFamily="18" charset="0"/>
                            </a:rPr>
                            <m:t>exp</m:t>
                          </m:r>
                        </m:fName>
                        <m:e>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d>
                        </m:e>
                      </m:func>
                    </m:oMath>
                  </m:oMathPara>
                </a14:m>
                <a:endParaRPr lang="en-US" sz="1800" b="0" dirty="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𝑇</m:t>
                      </m:r>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𝑡</m:t>
                          </m:r>
                        </m:e>
                      </m:d>
                      <m:r>
                        <a:rPr lang="en-US" sz="1800" i="1">
                          <a:latin typeface="Cambria Math" panose="02040503050406030204" pitchFamily="18" charset="0"/>
                          <a:ea typeface="Cambria Math" panose="02040503050406030204" pitchFamily="18" charset="0"/>
                        </a:rPr>
                        <m:t>=</m:t>
                      </m:r>
                      <m:func>
                        <m:funcPr>
                          <m:ctrlPr>
                            <a:rPr lang="en-US" sz="1800" i="1">
                              <a:latin typeface="Cambria Math" panose="02040503050406030204" pitchFamily="18" charset="0"/>
                              <a:ea typeface="Cambria Math" panose="02040503050406030204" pitchFamily="18" charset="0"/>
                            </a:rPr>
                          </m:ctrlPr>
                        </m:funcPr>
                        <m:fName>
                          <m:r>
                            <m:rPr>
                              <m:sty m:val="p"/>
                            </m:rPr>
                            <a:rPr lang="en-US" sz="1800" i="1">
                              <a:latin typeface="Cambria Math" panose="02040503050406030204" pitchFamily="18" charset="0"/>
                              <a:ea typeface="Cambria Math" panose="02040503050406030204" pitchFamily="18" charset="0"/>
                            </a:rPr>
                            <m:t>exp</m:t>
                          </m:r>
                        </m:fName>
                        <m:e>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m:t>
                              </m:r>
                              <m:nary>
                                <m:naryPr>
                                  <m:ctrlPr>
                                    <a:rPr lang="en-US" sz="1800" i="1">
                                      <a:latin typeface="Cambria Math" panose="02040503050406030204" pitchFamily="18" charset="0"/>
                                      <a:ea typeface="Cambria Math" panose="02040503050406030204" pitchFamily="18" charset="0"/>
                                    </a:rPr>
                                  </m:ctrlPr>
                                </m:naryPr>
                                <m:sub>
                                  <m:r>
                                    <m:rPr>
                                      <m:brk m:alnAt="23"/>
                                    </m:rPr>
                                    <a:rPr lang="en-US" sz="1800" i="1">
                                      <a:latin typeface="Cambria Math" panose="02040503050406030204" pitchFamily="18" charset="0"/>
                                      <a:ea typeface="Cambria Math" panose="02040503050406030204" pitchFamily="18" charset="0"/>
                                    </a:rPr>
                                    <m:t>0</m:t>
                                  </m:r>
                                </m:sub>
                                <m:sup>
                                  <m:r>
                                    <a:rPr lang="en-US" sz="1800" i="1">
                                      <a:latin typeface="Cambria Math" panose="02040503050406030204" pitchFamily="18" charset="0"/>
                                      <a:ea typeface="Cambria Math" panose="02040503050406030204" pitchFamily="18" charset="0"/>
                                    </a:rPr>
                                    <m:t>𝑡</m:t>
                                  </m:r>
                                </m:sup>
                                <m:e>
                                  <m:r>
                                    <a:rPr lang="en-US" sz="1800" i="1">
                                      <a:latin typeface="Cambria Math" panose="02040503050406030204" pitchFamily="18" charset="0"/>
                                      <a:ea typeface="Cambria Math" panose="02040503050406030204" pitchFamily="18" charset="0"/>
                                    </a:rPr>
                                    <m:t>𝜎</m:t>
                                  </m:r>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𝑠</m:t>
                                      </m:r>
                                    </m:e>
                                  </m:d>
                                  <m:r>
                                    <a:rPr lang="en-US" sz="1800" i="1">
                                      <a:latin typeface="Cambria Math" panose="02040503050406030204" pitchFamily="18" charset="0"/>
                                      <a:ea typeface="Cambria Math" panose="02040503050406030204" pitchFamily="18" charset="0"/>
                                    </a:rPr>
                                    <m:t>𝑑𝑠</m:t>
                                  </m:r>
                                </m:e>
                              </m:nary>
                            </m:e>
                          </m:d>
                        </m:e>
                      </m:func>
                    </m:oMath>
                  </m:oMathPara>
                </a14:m>
                <a:endParaRPr lang="en-US" sz="1800" i="1" dirty="0">
                  <a:latin typeface="Cambria Math" panose="02040503050406030204" pitchFamily="18" charset="0"/>
                  <a:ea typeface="Cambria Math" panose="02040503050406030204" pitchFamily="18" charset="0"/>
                </a:endParaRPr>
              </a:p>
              <a:p>
                <a:pPr algn="ctr"/>
                <a:r>
                  <a:rPr lang="en-US" i="1" dirty="0">
                    <a:latin typeface="Cambria Math" panose="02040503050406030204" pitchFamily="18" charset="0"/>
                    <a:ea typeface="Cambria Math" panose="02040503050406030204" pitchFamily="18" charset="0"/>
                  </a:rPr>
                  <a:t>α =1 </a:t>
                </a:r>
                <a14:m>
                  <m:oMath xmlns:m="http://schemas.openxmlformats.org/officeDocument/2006/math">
                    <m:r>
                      <a:rPr lang="en-US" i="1">
                        <a:latin typeface="Cambria Math" panose="02040503050406030204" pitchFamily="18" charset="0"/>
                        <a:ea typeface="Cambria Math" panose="02040503050406030204" pitchFamily="18" charset="0"/>
                      </a:rPr>
                      <m:t>− </m:t>
                    </m:r>
                  </m:oMath>
                </a14:m>
                <a:r>
                  <a:rPr lang="en-US" i="1" dirty="0">
                    <a:latin typeface="Cambria Math" panose="02040503050406030204" pitchFamily="18" charset="0"/>
                    <a:ea typeface="Cambria Math" panose="02040503050406030204" pitchFamily="18" charset="0"/>
                  </a:rPr>
                  <a:t>T</a:t>
                </a:r>
                <a14:m>
                  <m:oMath xmlns:m="http://schemas.openxmlformats.org/officeDocument/2006/math">
                    <m:r>
                      <a:rPr lang="en-US" sz="1800" i="1">
                        <a:latin typeface="Cambria Math" panose="02040503050406030204" pitchFamily="18" charset="0"/>
                        <a:ea typeface="Cambria Math" panose="02040503050406030204" pitchFamily="18" charset="0"/>
                      </a:rPr>
                      <m:t> </m:t>
                    </m:r>
                  </m:oMath>
                </a14:m>
                <a:endParaRPr lang="en-US" sz="1800" i="1" dirty="0">
                  <a:latin typeface="Cambria Math" panose="02040503050406030204" pitchFamily="18" charset="0"/>
                  <a:ea typeface="Cambria Math" panose="02040503050406030204" pitchFamily="18" charset="0"/>
                </a:endParaRPr>
              </a:p>
            </p:txBody>
          </p:sp>
        </mc:Choice>
        <mc:Fallback xmlns="">
          <p:sp>
            <p:nvSpPr>
              <p:cNvPr id="3" name="TextBox 2">
                <a:extLst>
                  <a:ext uri="{FF2B5EF4-FFF2-40B4-BE49-F238E27FC236}">
                    <a16:creationId xmlns:a16="http://schemas.microsoft.com/office/drawing/2014/main" id="{AB3273B7-7FBB-1BAE-80C7-3AE84AF1A34F}"/>
                  </a:ext>
                </a:extLst>
              </p:cNvPr>
              <p:cNvSpPr txBox="1">
                <a:spLocks noRot="1" noChangeAspect="1" noMove="1" noResize="1" noEditPoints="1" noAdjustHandles="1" noChangeArrowheads="1" noChangeShapeType="1" noTextEdit="1"/>
              </p:cNvSpPr>
              <p:nvPr/>
            </p:nvSpPr>
            <p:spPr>
              <a:xfrm>
                <a:off x="2489348" y="4903690"/>
                <a:ext cx="3721395" cy="1550937"/>
              </a:xfrm>
              <a:prstGeom prst="rect">
                <a:avLst/>
              </a:prstGeom>
              <a:blipFill>
                <a:blip r:embed="rId3"/>
                <a:stretch>
                  <a:fillRect t="-1167" b="-4280"/>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2125881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8C066-DDDE-FBFD-61D1-C0EDA62AA6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D1ECFF-BF8A-C54E-D571-F2BB17977A7E}"/>
              </a:ext>
            </a:extLst>
          </p:cNvPr>
          <p:cNvSpPr>
            <a:spLocks noGrp="1"/>
          </p:cNvSpPr>
          <p:nvPr>
            <p:ph type="title"/>
          </p:nvPr>
        </p:nvSpPr>
        <p:spPr>
          <a:xfrm>
            <a:off x="628650" y="365126"/>
            <a:ext cx="8398392" cy="1325563"/>
          </a:xfrm>
        </p:spPr>
        <p:txBody>
          <a:bodyPr>
            <a:normAutofit/>
          </a:bodyPr>
          <a:lstStyle/>
          <a:p>
            <a:r>
              <a:rPr lang="en-US" dirty="0" err="1"/>
              <a:t>NeRFS</a:t>
            </a:r>
            <a:r>
              <a:rPr lang="en-US" dirty="0"/>
              <a:t> : volume rendering</a:t>
            </a:r>
            <a:br>
              <a:rPr lang="en-US" dirty="0"/>
            </a:br>
            <a:r>
              <a:rPr lang="en-US" sz="1600" dirty="0">
                <a:hlinkClick r:id="rId2"/>
              </a:rPr>
              <a:t>https://www.cs.utexas.edu/~robertom/cs391r_fall2022/slides/2022-09-06-NeRF-Elvin-Yang.pdf</a:t>
            </a:r>
            <a:r>
              <a:rPr lang="en-US" sz="1600" dirty="0"/>
              <a:t> </a:t>
            </a:r>
            <a:endParaRPr lang="en-HK" dirty="0"/>
          </a:p>
        </p:txBody>
      </p:sp>
      <p:sp>
        <p:nvSpPr>
          <p:cNvPr id="3" name="Content Placeholder 2">
            <a:extLst>
              <a:ext uri="{FF2B5EF4-FFF2-40B4-BE49-F238E27FC236}">
                <a16:creationId xmlns:a16="http://schemas.microsoft.com/office/drawing/2014/main" id="{FE85E45B-81E4-DE84-5147-2CA70AD96F6E}"/>
              </a:ext>
            </a:extLst>
          </p:cNvPr>
          <p:cNvSpPr>
            <a:spLocks noGrp="1"/>
          </p:cNvSpPr>
          <p:nvPr>
            <p:ph idx="1"/>
          </p:nvPr>
        </p:nvSpPr>
        <p:spPr/>
        <p:txBody>
          <a:bodyPr/>
          <a:lstStyle/>
          <a:p>
            <a:r>
              <a:rPr lang="en-US" dirty="0"/>
              <a:t> </a:t>
            </a:r>
            <a:endParaRPr lang="en-HK" dirty="0"/>
          </a:p>
        </p:txBody>
      </p:sp>
      <p:sp>
        <p:nvSpPr>
          <p:cNvPr id="4" name="Footer Placeholder 3">
            <a:extLst>
              <a:ext uri="{FF2B5EF4-FFF2-40B4-BE49-F238E27FC236}">
                <a16:creationId xmlns:a16="http://schemas.microsoft.com/office/drawing/2014/main" id="{6EFA24A4-FBA2-2A90-25E7-E9479C5874FB}"/>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A6FFB2CA-85F9-481F-4928-F7AE242772BA}"/>
              </a:ext>
            </a:extLst>
          </p:cNvPr>
          <p:cNvSpPr>
            <a:spLocks noGrp="1"/>
          </p:cNvSpPr>
          <p:nvPr>
            <p:ph type="sldNum" sz="quarter" idx="12"/>
          </p:nvPr>
        </p:nvSpPr>
        <p:spPr/>
        <p:txBody>
          <a:bodyPr/>
          <a:lstStyle/>
          <a:p>
            <a:fld id="{B9DE3C8B-EA53-454F-9CCE-3711613342D8}" type="slidenum">
              <a:rPr lang="en-HK" smtClean="0"/>
              <a:t>12</a:t>
            </a:fld>
            <a:endParaRPr lang="en-HK"/>
          </a:p>
        </p:txBody>
      </p:sp>
      <p:pic>
        <p:nvPicPr>
          <p:cNvPr id="7" name="Picture 6">
            <a:extLst>
              <a:ext uri="{FF2B5EF4-FFF2-40B4-BE49-F238E27FC236}">
                <a16:creationId xmlns:a16="http://schemas.microsoft.com/office/drawing/2014/main" id="{A17BECB8-E433-54E8-D1E8-06D675C2F697}"/>
              </a:ext>
            </a:extLst>
          </p:cNvPr>
          <p:cNvPicPr>
            <a:picLocks noChangeAspect="1"/>
          </p:cNvPicPr>
          <p:nvPr/>
        </p:nvPicPr>
        <p:blipFill>
          <a:blip r:embed="rId3"/>
          <a:stretch>
            <a:fillRect/>
          </a:stretch>
        </p:blipFill>
        <p:spPr>
          <a:xfrm>
            <a:off x="382772" y="1690689"/>
            <a:ext cx="8761228" cy="4551385"/>
          </a:xfrm>
          <a:prstGeom prst="rect">
            <a:avLst/>
          </a:prstGeom>
        </p:spPr>
      </p:pic>
      <p:sp>
        <p:nvSpPr>
          <p:cNvPr id="6" name="TextBox 5">
            <a:extLst>
              <a:ext uri="{FF2B5EF4-FFF2-40B4-BE49-F238E27FC236}">
                <a16:creationId xmlns:a16="http://schemas.microsoft.com/office/drawing/2014/main" id="{1F8EE2C7-6FAE-0FAB-EA46-372AC93C0346}"/>
              </a:ext>
            </a:extLst>
          </p:cNvPr>
          <p:cNvSpPr txBox="1"/>
          <p:nvPr/>
        </p:nvSpPr>
        <p:spPr>
          <a:xfrm>
            <a:off x="6836735" y="-57627"/>
            <a:ext cx="2020186" cy="1200329"/>
          </a:xfrm>
          <a:prstGeom prst="rect">
            <a:avLst/>
          </a:prstGeom>
          <a:noFill/>
        </p:spPr>
        <p:txBody>
          <a:bodyPr wrap="square" rtlCol="0">
            <a:spAutoFit/>
          </a:bodyPr>
          <a:lstStyle/>
          <a:p>
            <a:r>
              <a:rPr lang="en-US" dirty="0">
                <a:solidFill>
                  <a:srgbClr val="FF0000"/>
                </a:solidFill>
              </a:rPr>
              <a:t>In Nerfs these calculations will be modeled by a neural network</a:t>
            </a:r>
            <a:endParaRPr lang="en-HK" dirty="0">
              <a:solidFill>
                <a:srgbClr val="FF0000"/>
              </a:solidFill>
            </a:endParaRPr>
          </a:p>
        </p:txBody>
      </p:sp>
      <p:sp>
        <p:nvSpPr>
          <p:cNvPr id="8" name="TextBox 7">
            <a:extLst>
              <a:ext uri="{FF2B5EF4-FFF2-40B4-BE49-F238E27FC236}">
                <a16:creationId xmlns:a16="http://schemas.microsoft.com/office/drawing/2014/main" id="{593CAC92-FDF6-8519-311E-3CDB4EE9CF18}"/>
              </a:ext>
            </a:extLst>
          </p:cNvPr>
          <p:cNvSpPr txBox="1"/>
          <p:nvPr/>
        </p:nvSpPr>
        <p:spPr>
          <a:xfrm>
            <a:off x="3028950" y="2831586"/>
            <a:ext cx="1016625" cy="369332"/>
          </a:xfrm>
          <a:prstGeom prst="rect">
            <a:avLst/>
          </a:prstGeom>
          <a:noFill/>
        </p:spPr>
        <p:txBody>
          <a:bodyPr wrap="none" rtlCol="0">
            <a:spAutoFit/>
          </a:bodyPr>
          <a:lstStyle/>
          <a:p>
            <a:r>
              <a:rPr lang="en-US" dirty="0">
                <a:solidFill>
                  <a:srgbClr val="FF0000"/>
                </a:solidFill>
                <a:sym typeface="Symbol" panose="05050102010706020507" pitchFamily="18" charset="2"/>
              </a:rPr>
              <a:t>=</a:t>
            </a:r>
            <a:r>
              <a:rPr lang="en-US" dirty="0">
                <a:solidFill>
                  <a:srgbClr val="FF0000"/>
                </a:solidFill>
              </a:rPr>
              <a:t>alpha</a:t>
            </a:r>
            <a:endParaRPr lang="en-HK" dirty="0">
              <a:solidFill>
                <a:srgbClr val="FF0000"/>
              </a:solidFill>
            </a:endParaRPr>
          </a:p>
        </p:txBody>
      </p:sp>
      <p:sp>
        <p:nvSpPr>
          <p:cNvPr id="9" name="TextBox 8">
            <a:extLst>
              <a:ext uri="{FF2B5EF4-FFF2-40B4-BE49-F238E27FC236}">
                <a16:creationId xmlns:a16="http://schemas.microsoft.com/office/drawing/2014/main" id="{7282C97C-63DF-A2CE-3C55-1887B9C8899C}"/>
              </a:ext>
            </a:extLst>
          </p:cNvPr>
          <p:cNvSpPr txBox="1"/>
          <p:nvPr/>
        </p:nvSpPr>
        <p:spPr>
          <a:xfrm>
            <a:off x="543590" y="6192344"/>
            <a:ext cx="7395999" cy="369332"/>
          </a:xfrm>
          <a:prstGeom prst="rect">
            <a:avLst/>
          </a:prstGeom>
          <a:noFill/>
        </p:spPr>
        <p:txBody>
          <a:bodyPr wrap="none" rtlCol="0">
            <a:spAutoFit/>
          </a:bodyPr>
          <a:lstStyle/>
          <a:p>
            <a:r>
              <a:rPr lang="en-HK" dirty="0">
                <a:hlinkClick r:id="rId4"/>
              </a:rPr>
              <a:t>https://medium.com/@rparikshat1998/nerf-from-scratch-fe21c08b145d</a:t>
            </a:r>
            <a:r>
              <a:rPr lang="en-HK" dirty="0"/>
              <a:t> </a:t>
            </a:r>
          </a:p>
        </p:txBody>
      </p:sp>
    </p:spTree>
    <p:extLst>
      <p:ext uri="{BB962C8B-B14F-4D97-AF65-F5344CB8AC3E}">
        <p14:creationId xmlns:p14="http://schemas.microsoft.com/office/powerpoint/2010/main" val="4053331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600BFEA-53A8-E361-A744-F261AC0631DA}"/>
              </a:ext>
            </a:extLst>
          </p:cNvPr>
          <p:cNvSpPr/>
          <p:nvPr/>
        </p:nvSpPr>
        <p:spPr>
          <a:xfrm>
            <a:off x="7155338" y="418361"/>
            <a:ext cx="957743" cy="916677"/>
          </a:xfrm>
          <a:custGeom>
            <a:avLst/>
            <a:gdLst>
              <a:gd name="connsiteX0" fmla="*/ 446568 w 804027"/>
              <a:gd name="connsiteY0" fmla="*/ 11301 h 744948"/>
              <a:gd name="connsiteX1" fmla="*/ 446568 w 804027"/>
              <a:gd name="connsiteY1" fmla="*/ 11301 h 744948"/>
              <a:gd name="connsiteX2" fmla="*/ 42530 w 804027"/>
              <a:gd name="connsiteY2" fmla="*/ 64464 h 744948"/>
              <a:gd name="connsiteX3" fmla="*/ 0 w 804027"/>
              <a:gd name="connsiteY3" fmla="*/ 138892 h 744948"/>
              <a:gd name="connsiteX4" fmla="*/ 42530 w 804027"/>
              <a:gd name="connsiteY4" fmla="*/ 457869 h 744948"/>
              <a:gd name="connsiteX5" fmla="*/ 53163 w 804027"/>
              <a:gd name="connsiteY5" fmla="*/ 500399 h 744948"/>
              <a:gd name="connsiteX6" fmla="*/ 85061 w 804027"/>
              <a:gd name="connsiteY6" fmla="*/ 521664 h 744948"/>
              <a:gd name="connsiteX7" fmla="*/ 180754 w 804027"/>
              <a:gd name="connsiteY7" fmla="*/ 617357 h 744948"/>
              <a:gd name="connsiteX8" fmla="*/ 244549 w 804027"/>
              <a:gd name="connsiteY8" fmla="*/ 659888 h 744948"/>
              <a:gd name="connsiteX9" fmla="*/ 435935 w 804027"/>
              <a:gd name="connsiteY9" fmla="*/ 702418 h 744948"/>
              <a:gd name="connsiteX10" fmla="*/ 637954 w 804027"/>
              <a:gd name="connsiteY10" fmla="*/ 744948 h 744948"/>
              <a:gd name="connsiteX11" fmla="*/ 648586 w 804027"/>
              <a:gd name="connsiteY11" fmla="*/ 702418 h 744948"/>
              <a:gd name="connsiteX12" fmla="*/ 691116 w 804027"/>
              <a:gd name="connsiteY12" fmla="*/ 564194 h 744948"/>
              <a:gd name="connsiteX13" fmla="*/ 776177 w 804027"/>
              <a:gd name="connsiteY13" fmla="*/ 521664 h 744948"/>
              <a:gd name="connsiteX14" fmla="*/ 786809 w 804027"/>
              <a:gd name="connsiteY14" fmla="*/ 351543 h 744948"/>
              <a:gd name="connsiteX15" fmla="*/ 680484 w 804027"/>
              <a:gd name="connsiteY15" fmla="*/ 117627 h 744948"/>
              <a:gd name="connsiteX16" fmla="*/ 616689 w 804027"/>
              <a:gd name="connsiteY16" fmla="*/ 96362 h 744948"/>
              <a:gd name="connsiteX17" fmla="*/ 520995 w 804027"/>
              <a:gd name="connsiteY17" fmla="*/ 43199 h 744948"/>
              <a:gd name="connsiteX18" fmla="*/ 446568 w 804027"/>
              <a:gd name="connsiteY18" fmla="*/ 11301 h 74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4027" h="744948">
                <a:moveTo>
                  <a:pt x="446568" y="11301"/>
                </a:moveTo>
                <a:lnTo>
                  <a:pt x="446568" y="11301"/>
                </a:lnTo>
                <a:cubicBezTo>
                  <a:pt x="371678" y="14075"/>
                  <a:pt x="139600" y="-6721"/>
                  <a:pt x="42530" y="64464"/>
                </a:cubicBezTo>
                <a:cubicBezTo>
                  <a:pt x="19488" y="81362"/>
                  <a:pt x="14177" y="114083"/>
                  <a:pt x="0" y="138892"/>
                </a:cubicBezTo>
                <a:cubicBezTo>
                  <a:pt x="14177" y="245218"/>
                  <a:pt x="26923" y="351744"/>
                  <a:pt x="42530" y="457869"/>
                </a:cubicBezTo>
                <a:cubicBezTo>
                  <a:pt x="44656" y="472327"/>
                  <a:pt x="45057" y="488240"/>
                  <a:pt x="53163" y="500399"/>
                </a:cubicBezTo>
                <a:cubicBezTo>
                  <a:pt x="60252" y="511032"/>
                  <a:pt x="74428" y="514576"/>
                  <a:pt x="85061" y="521664"/>
                </a:cubicBezTo>
                <a:cubicBezTo>
                  <a:pt x="126488" y="576901"/>
                  <a:pt x="114401" y="567592"/>
                  <a:pt x="180754" y="617357"/>
                </a:cubicBezTo>
                <a:cubicBezTo>
                  <a:pt x="201200" y="632692"/>
                  <a:pt x="220729" y="650625"/>
                  <a:pt x="244549" y="659888"/>
                </a:cubicBezTo>
                <a:cubicBezTo>
                  <a:pt x="322257" y="690108"/>
                  <a:pt x="363713" y="687973"/>
                  <a:pt x="435935" y="702418"/>
                </a:cubicBezTo>
                <a:cubicBezTo>
                  <a:pt x="503414" y="715914"/>
                  <a:pt x="637954" y="744948"/>
                  <a:pt x="637954" y="744948"/>
                </a:cubicBezTo>
                <a:cubicBezTo>
                  <a:pt x="641498" y="730771"/>
                  <a:pt x="645972" y="716795"/>
                  <a:pt x="648586" y="702418"/>
                </a:cubicBezTo>
                <a:cubicBezTo>
                  <a:pt x="656356" y="659682"/>
                  <a:pt x="653917" y="598011"/>
                  <a:pt x="691116" y="564194"/>
                </a:cubicBezTo>
                <a:cubicBezTo>
                  <a:pt x="714572" y="542870"/>
                  <a:pt x="747823" y="535841"/>
                  <a:pt x="776177" y="521664"/>
                </a:cubicBezTo>
                <a:cubicBezTo>
                  <a:pt x="822705" y="451873"/>
                  <a:pt x="799762" y="500499"/>
                  <a:pt x="786809" y="351543"/>
                </a:cubicBezTo>
                <a:cubicBezTo>
                  <a:pt x="776116" y="228571"/>
                  <a:pt x="789744" y="219603"/>
                  <a:pt x="680484" y="117627"/>
                </a:cubicBezTo>
                <a:cubicBezTo>
                  <a:pt x="664097" y="102333"/>
                  <a:pt x="637954" y="103450"/>
                  <a:pt x="616689" y="96362"/>
                </a:cubicBezTo>
                <a:cubicBezTo>
                  <a:pt x="508313" y="132487"/>
                  <a:pt x="584570" y="130615"/>
                  <a:pt x="520995" y="43199"/>
                </a:cubicBezTo>
                <a:cubicBezTo>
                  <a:pt x="465065" y="-33705"/>
                  <a:pt x="458972" y="16617"/>
                  <a:pt x="446568" y="11301"/>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Object</a:t>
            </a:r>
          </a:p>
          <a:p>
            <a:pPr algn="ctr"/>
            <a:endParaRPr lang="en-HK" dirty="0"/>
          </a:p>
        </p:txBody>
      </p:sp>
      <p:sp>
        <p:nvSpPr>
          <p:cNvPr id="2" name="Title 1">
            <a:extLst>
              <a:ext uri="{FF2B5EF4-FFF2-40B4-BE49-F238E27FC236}">
                <a16:creationId xmlns:a16="http://schemas.microsoft.com/office/drawing/2014/main" id="{51977BAA-385A-2940-C6C5-4CD388E71F60}"/>
              </a:ext>
            </a:extLst>
          </p:cNvPr>
          <p:cNvSpPr>
            <a:spLocks noGrp="1"/>
          </p:cNvSpPr>
          <p:nvPr>
            <p:ph type="title"/>
          </p:nvPr>
        </p:nvSpPr>
        <p:spPr>
          <a:xfrm>
            <a:off x="531651" y="47734"/>
            <a:ext cx="7886700" cy="326942"/>
          </a:xfrm>
        </p:spPr>
        <p:txBody>
          <a:bodyPr>
            <a:noAutofit/>
          </a:bodyPr>
          <a:lstStyle/>
          <a:p>
            <a:r>
              <a:rPr lang="en-US" sz="2000" dirty="0"/>
              <a:t>In  </a:t>
            </a:r>
            <a:r>
              <a:rPr lang="en-US" sz="2000" dirty="0" err="1"/>
              <a:t>NeRF</a:t>
            </a:r>
            <a:r>
              <a:rPr lang="en-US" sz="2000" dirty="0"/>
              <a:t>:</a:t>
            </a:r>
            <a:endParaRPr lang="en-HK" sz="2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758666A-F650-E738-54E4-10CFF612EA4D}"/>
                  </a:ext>
                </a:extLst>
              </p:cNvPr>
              <p:cNvSpPr>
                <a:spLocks noGrp="1"/>
              </p:cNvSpPr>
              <p:nvPr>
                <p:ph idx="1"/>
              </p:nvPr>
            </p:nvSpPr>
            <p:spPr>
              <a:xfrm>
                <a:off x="0" y="1480240"/>
                <a:ext cx="9143626" cy="5241236"/>
              </a:xfrm>
            </p:spPr>
            <p:txBody>
              <a:bodyPr>
                <a:normAutofit fontScale="85000" lnSpcReduction="10000"/>
              </a:bodyPr>
              <a:lstStyle/>
              <a:p>
                <a14:m>
                  <m:oMath xmlns:m="http://schemas.openxmlformats.org/officeDocument/2006/math">
                    <m:acc>
                      <m:accPr>
                        <m:chr m:val="̂"/>
                        <m:ctrlPr>
                          <a:rPr lang="en-US" sz="2200" i="1" smtClean="0">
                            <a:latin typeface="Cambria Math" panose="02040503050406030204" pitchFamily="18" charset="0"/>
                          </a:rPr>
                        </m:ctrlPr>
                      </m:accPr>
                      <m:e>
                        <m:r>
                          <a:rPr lang="en-US" sz="2200" b="0" i="1" smtClean="0">
                            <a:latin typeface="Cambria Math" panose="02040503050406030204" pitchFamily="18" charset="0"/>
                          </a:rPr>
                          <m:t>𝐶</m:t>
                        </m:r>
                      </m:e>
                    </m:acc>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𝑟</m:t>
                        </m:r>
                      </m:e>
                    </m:d>
                    <m:r>
                      <a:rPr lang="en-US" sz="2200" b="0" i="1" smtClean="0">
                        <a:latin typeface="Cambria Math" panose="02040503050406030204" pitchFamily="18" charset="0"/>
                      </a:rPr>
                      <m:t>=</m:t>
                    </m:r>
                    <m:nary>
                      <m:naryPr>
                        <m:chr m:val="∑"/>
                        <m:ctrlPr>
                          <a:rPr lang="en-US" sz="2200" b="0" i="1" smtClean="0">
                            <a:latin typeface="Cambria Math" panose="02040503050406030204" pitchFamily="18" charset="0"/>
                          </a:rPr>
                        </m:ctrlPr>
                      </m:naryPr>
                      <m:sub>
                        <m:r>
                          <m:rPr>
                            <m:brk m:alnAt="23"/>
                          </m:rPr>
                          <a:rPr lang="en-US" sz="2200" b="0" i="1" smtClean="0">
                            <a:latin typeface="Cambria Math" panose="02040503050406030204" pitchFamily="18" charset="0"/>
                          </a:rPr>
                          <m:t>𝑖</m:t>
                        </m:r>
                        <m:r>
                          <a:rPr lang="en-US" sz="2200" b="0" i="1" smtClean="0">
                            <a:latin typeface="Cambria Math" panose="02040503050406030204" pitchFamily="18" charset="0"/>
                          </a:rPr>
                          <m:t>=</m:t>
                        </m:r>
                        <m:r>
                          <a:rPr lang="en-US" sz="2200" b="0" i="1" smtClean="0">
                            <a:latin typeface="Cambria Math" panose="02040503050406030204" pitchFamily="18" charset="0"/>
                          </a:rPr>
                          <m:t>1</m:t>
                        </m:r>
                      </m:sub>
                      <m:sup>
                        <m:r>
                          <a:rPr lang="en-US" sz="2200" b="0" i="1" smtClean="0">
                            <a:latin typeface="Cambria Math" panose="02040503050406030204" pitchFamily="18" charset="0"/>
                          </a:rPr>
                          <m:t>𝑁</m:t>
                        </m:r>
                        <m:r>
                          <a:rPr lang="en-US" sz="2200" b="0" i="1" smtClean="0">
                            <a:latin typeface="Cambria Math" panose="02040503050406030204" pitchFamily="18" charset="0"/>
                          </a:rPr>
                          <m:t>=</m:t>
                        </m:r>
                        <m:r>
                          <a:rPr lang="en-US" sz="2200" b="0" i="1" smtClean="0">
                            <a:latin typeface="Cambria Math" panose="02040503050406030204" pitchFamily="18" charset="0"/>
                          </a:rPr>
                          <m:t>1</m:t>
                        </m:r>
                      </m:sup>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𝑇</m:t>
                            </m:r>
                          </m:e>
                          <m:sub>
                            <m:r>
                              <a:rPr lang="en-US" sz="2200" b="0" i="1" smtClean="0">
                                <a:latin typeface="Cambria Math" panose="02040503050406030204" pitchFamily="18" charset="0"/>
                              </a:rPr>
                              <m:t>𝑖</m:t>
                            </m:r>
                          </m:sub>
                        </m:sSub>
                        <m:r>
                          <a:rPr lang="en-US" sz="2200" b="0" i="1" smtClean="0">
                            <a:latin typeface="Cambria Math" panose="02040503050406030204" pitchFamily="18" charset="0"/>
                          </a:rPr>
                          <m:t>∗</m:t>
                        </m:r>
                        <m:r>
                          <a:rPr lang="en-US" sz="2200" i="1">
                            <a:latin typeface="Cambria Math" panose="02040503050406030204" pitchFamily="18" charset="0"/>
                          </a:rPr>
                          <m:t>(</m:t>
                        </m:r>
                        <m:r>
                          <a:rPr lang="en-US" sz="2200" i="1">
                            <a:latin typeface="Cambria Math" panose="02040503050406030204" pitchFamily="18" charset="0"/>
                          </a:rPr>
                          <m:t>1</m:t>
                        </m:r>
                        <m:r>
                          <a:rPr lang="en-US" sz="2200" i="1">
                            <a:latin typeface="Cambria Math" panose="02040503050406030204" pitchFamily="18" charset="0"/>
                          </a:rPr>
                          <m:t>−</m:t>
                        </m:r>
                        <m:r>
                          <m:rPr>
                            <m:sty m:val="p"/>
                          </m:rPr>
                          <a:rPr lang="en-US" sz="2200">
                            <a:latin typeface="Cambria Math" panose="02040503050406030204" pitchFamily="18" charset="0"/>
                          </a:rPr>
                          <m:t>exp</m:t>
                        </m:r>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b="0" i="1" smtClean="0">
                                <a:latin typeface="Cambria Math" panose="02040503050406030204" pitchFamily="18" charset="0"/>
                              </a:rPr>
                              <m:t>−</m:t>
                            </m:r>
                            <m:r>
                              <a:rPr lang="en-US" sz="2200" i="1">
                                <a:latin typeface="Cambria Math" panose="02040503050406030204" pitchFamily="18" charset="0"/>
                                <a:ea typeface="Cambria Math" panose="02040503050406030204" pitchFamily="18" charset="0"/>
                              </a:rPr>
                              <m:t>𝜎</m:t>
                            </m:r>
                          </m:e>
                          <m:sub>
                            <m:r>
                              <a:rPr lang="en-US" sz="2200" i="1">
                                <a:latin typeface="Cambria Math" panose="02040503050406030204" pitchFamily="18" charset="0"/>
                              </a:rPr>
                              <m:t>𝑗</m:t>
                            </m:r>
                          </m:sub>
                        </m:sSub>
                        <m:r>
                          <m:rPr>
                            <m:nor/>
                          </m:rPr>
                          <a:rPr lang="en-US" sz="2200" dirty="0"/>
                          <m:t> </m:t>
                        </m:r>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𝛿</m:t>
                            </m:r>
                          </m:e>
                          <m:sub>
                            <m:r>
                              <a:rPr lang="en-US" sz="2200" i="1">
                                <a:latin typeface="Cambria Math" panose="02040503050406030204" pitchFamily="18" charset="0"/>
                              </a:rPr>
                              <m:t>𝑗</m:t>
                            </m:r>
                          </m:sub>
                        </m:sSub>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b="0" i="1" smtClean="0">
                                <a:latin typeface="Cambria Math" panose="02040503050406030204" pitchFamily="18" charset="0"/>
                              </a:rPr>
                              <m:t>∗</m:t>
                            </m:r>
                            <m:r>
                              <a:rPr lang="en-US" sz="2200" b="0" i="1" smtClean="0">
                                <a:latin typeface="Cambria Math" panose="02040503050406030204" pitchFamily="18" charset="0"/>
                              </a:rPr>
                              <m:t>𝑐</m:t>
                            </m:r>
                          </m:e>
                          <m:sub>
                            <m:r>
                              <a:rPr lang="en-US" sz="2200" b="0" i="1" smtClean="0">
                                <a:latin typeface="Cambria Math" panose="02040503050406030204" pitchFamily="18" charset="0"/>
                                <a:ea typeface="Cambria Math" panose="02040503050406030204" pitchFamily="18" charset="0"/>
                              </a:rPr>
                              <m:t>𝑖</m:t>
                            </m:r>
                          </m:sub>
                        </m:sSub>
                      </m:e>
                    </m:nary>
                  </m:oMath>
                </a14:m>
                <a:r>
                  <a:rPr lang="en-US" sz="2200" dirty="0"/>
                  <a:t>, where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𝑇</m:t>
                        </m:r>
                      </m:e>
                      <m:sub>
                        <m:r>
                          <a:rPr lang="en-US" sz="2200" i="1">
                            <a:latin typeface="Cambria Math" panose="02040503050406030204" pitchFamily="18" charset="0"/>
                          </a:rPr>
                          <m:t>𝑖</m:t>
                        </m:r>
                      </m:sub>
                    </m:sSub>
                    <m:r>
                      <a:rPr lang="en-US" sz="2200" b="0" i="0" smtClean="0">
                        <a:latin typeface="Cambria Math" panose="02040503050406030204" pitchFamily="18" charset="0"/>
                      </a:rPr>
                      <m:t>=</m:t>
                    </m:r>
                  </m:oMath>
                </a14:m>
                <a:r>
                  <a:rPr lang="en-US" sz="2200" dirty="0"/>
                  <a:t> </a:t>
                </a:r>
                <a14:m>
                  <m:oMath xmlns:m="http://schemas.openxmlformats.org/officeDocument/2006/math">
                    <m:r>
                      <m:rPr>
                        <m:sty m:val="p"/>
                      </m:rPr>
                      <a:rPr lang="en-US" sz="2200" b="0" i="0" smtClean="0">
                        <a:latin typeface="Cambria Math" panose="02040503050406030204" pitchFamily="18" charset="0"/>
                      </a:rPr>
                      <m:t>exp</m:t>
                    </m:r>
                    <m:r>
                      <a:rPr lang="en-US" sz="2200" b="0" i="0" smtClean="0">
                        <a:latin typeface="Cambria Math" panose="02040503050406030204" pitchFamily="18" charset="0"/>
                      </a:rPr>
                      <m:t>(</m:t>
                    </m:r>
                    <m:r>
                      <a:rPr lang="en-US" sz="2200" b="0" i="1" smtClean="0">
                        <a:latin typeface="Cambria Math" panose="02040503050406030204" pitchFamily="18" charset="0"/>
                      </a:rPr>
                      <m:t>−</m:t>
                    </m:r>
                    <m:nary>
                      <m:naryPr>
                        <m:chr m:val="∑"/>
                        <m:ctrlPr>
                          <a:rPr lang="en-US" sz="2200" i="1">
                            <a:latin typeface="Cambria Math" panose="02040503050406030204" pitchFamily="18" charset="0"/>
                          </a:rPr>
                        </m:ctrlPr>
                      </m:naryPr>
                      <m:sub>
                        <m:r>
                          <a:rPr lang="en-US" sz="2200" b="0" i="1" smtClean="0">
                            <a:latin typeface="Cambria Math" panose="02040503050406030204" pitchFamily="18" charset="0"/>
                          </a:rPr>
                          <m:t>𝑗</m:t>
                        </m:r>
                        <m:r>
                          <a:rPr lang="en-US" sz="2200" i="1">
                            <a:latin typeface="Cambria Math" panose="02040503050406030204" pitchFamily="18" charset="0"/>
                          </a:rPr>
                          <m:t>=</m:t>
                        </m:r>
                        <m:r>
                          <a:rPr lang="en-US" sz="2200" i="1">
                            <a:latin typeface="Cambria Math" panose="02040503050406030204" pitchFamily="18" charset="0"/>
                          </a:rPr>
                          <m:t>1</m:t>
                        </m:r>
                      </m:sub>
                      <m:sup>
                        <m:r>
                          <a:rPr lang="en-US" sz="2200" b="0" i="1" smtClean="0">
                            <a:latin typeface="Cambria Math" panose="02040503050406030204" pitchFamily="18" charset="0"/>
                          </a:rPr>
                          <m:t>𝑖</m:t>
                        </m:r>
                        <m:r>
                          <a:rPr lang="en-US" sz="2200" b="0" i="1" smtClean="0">
                            <a:latin typeface="Cambria Math" panose="02040503050406030204" pitchFamily="18" charset="0"/>
                          </a:rPr>
                          <m:t>−</m:t>
                        </m:r>
                        <m:r>
                          <a:rPr lang="en-US" sz="2200" b="0" i="1" smtClean="0">
                            <a:latin typeface="Cambria Math" panose="02040503050406030204" pitchFamily="18" charset="0"/>
                          </a:rPr>
                          <m:t>1</m:t>
                        </m:r>
                      </m:sup>
                      <m:e>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𝜎</m:t>
                            </m:r>
                          </m:e>
                          <m:sub>
                            <m:r>
                              <a:rPr lang="en-US" sz="2200" i="1">
                                <a:latin typeface="Cambria Math" panose="02040503050406030204" pitchFamily="18" charset="0"/>
                              </a:rPr>
                              <m:t>𝑗</m:t>
                            </m:r>
                          </m:sub>
                        </m:sSub>
                        <m:r>
                          <m:rPr>
                            <m:nor/>
                          </m:rPr>
                          <a:rPr lang="en-US" sz="2200" dirty="0"/>
                          <m:t> </m:t>
                        </m:r>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𝛿</m:t>
                            </m:r>
                          </m:e>
                          <m:sub>
                            <m:r>
                              <a:rPr lang="en-US" sz="2200" i="1">
                                <a:latin typeface="Cambria Math" panose="02040503050406030204" pitchFamily="18" charset="0"/>
                              </a:rPr>
                              <m:t>𝑗</m:t>
                            </m:r>
                          </m:sub>
                        </m:sSub>
                        <m:r>
                          <a:rPr lang="en-US" sz="2200" b="0" i="1" smtClean="0">
                            <a:latin typeface="Cambria Math" panose="02040503050406030204" pitchFamily="18" charset="0"/>
                          </a:rPr>
                          <m:t>)</m:t>
                        </m:r>
                        <m:r>
                          <a:rPr lang="en-US" sz="2200" i="1" smtClean="0">
                            <a:latin typeface="Cambria Math" panose="02040503050406030204" pitchFamily="18" charset="0"/>
                          </a:rPr>
                          <m:t> </m:t>
                        </m:r>
                      </m:e>
                    </m:nary>
                  </m:oMath>
                </a14:m>
                <a:endParaRPr lang="en-US" sz="2200" dirty="0"/>
              </a:p>
              <a:p>
                <a:endParaRPr lang="en-US" sz="2000" dirty="0"/>
              </a:p>
              <a:p>
                <a:endParaRPr lang="en-US" sz="2000" dirty="0"/>
              </a:p>
              <a:p>
                <a:endParaRPr lang="en-US" sz="2400" dirty="0"/>
              </a:p>
              <a:p>
                <a:r>
                  <a:rPr lang="en-US" sz="2400" dirty="0"/>
                  <a:t>Assume there is only one color (e.g. red) and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 </m:t>
                        </m:r>
                        <m:r>
                          <a:rPr lang="en-US" sz="2400" b="0" i="1" smtClean="0">
                            <a:latin typeface="Cambria Math" panose="02040503050406030204" pitchFamily="18" charset="0"/>
                          </a:rPr>
                          <m:t>𝑐</m:t>
                        </m:r>
                      </m:e>
                      <m:sub>
                        <m:r>
                          <a:rPr lang="en-US" sz="2400" b="0" i="1" smtClean="0">
                            <a:latin typeface="Cambria Math" panose="02040503050406030204" pitchFamily="18" charset="0"/>
                            <a:ea typeface="Cambria Math" panose="02040503050406030204" pitchFamily="18" charset="0"/>
                          </a:rPr>
                          <m:t>𝑖</m:t>
                        </m:r>
                      </m:sub>
                    </m:sSub>
                  </m:oMath>
                </a14:m>
                <a:r>
                  <a:rPr lang="en-US" sz="1600" dirty="0"/>
                  <a:t>  </a:t>
                </a:r>
                <a:r>
                  <a:rPr lang="en-US" sz="2100" dirty="0"/>
                  <a:t>represents the intensity of the color.</a:t>
                </a:r>
                <a:endParaRPr lang="en-US" sz="3300" dirty="0"/>
              </a:p>
              <a:p>
                <a:r>
                  <a:rPr lang="en-US" sz="2400" dirty="0"/>
                  <a:t>Term1: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𝑖</m:t>
                        </m:r>
                      </m:sub>
                    </m:sSub>
                    <m:r>
                      <a:rPr lang="en-US" sz="2400">
                        <a:latin typeface="Cambria Math" panose="02040503050406030204" pitchFamily="18" charset="0"/>
                      </a:rPr>
                      <m:t>=</m:t>
                    </m:r>
                    <m:r>
                      <m:rPr>
                        <m:nor/>
                      </m:rPr>
                      <a:rPr lang="en-US" sz="2400" dirty="0"/>
                      <m:t> </m:t>
                    </m:r>
                    <m:r>
                      <m:rPr>
                        <m:sty m:val="p"/>
                      </m:rPr>
                      <a:rPr lang="en-US" sz="2400">
                        <a:latin typeface="Cambria Math" panose="02040503050406030204" pitchFamily="18" charset="0"/>
                      </a:rPr>
                      <m:t>exp</m:t>
                    </m:r>
                    <m:r>
                      <a:rPr lang="en-US" sz="2400">
                        <a:latin typeface="Cambria Math" panose="02040503050406030204" pitchFamily="18" charset="0"/>
                      </a:rPr>
                      <m:t>(</m:t>
                    </m:r>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a:rPr lang="en-US" sz="2400" i="1">
                            <a:latin typeface="Cambria Math" panose="02040503050406030204" pitchFamily="18" charset="0"/>
                          </a:rPr>
                          <m:t>𝑗</m:t>
                        </m:r>
                        <m:r>
                          <a:rPr lang="en-US" sz="2400" i="1">
                            <a:latin typeface="Cambria Math" panose="02040503050406030204" pitchFamily="18" charset="0"/>
                          </a:rPr>
                          <m:t>=</m:t>
                        </m:r>
                        <m:r>
                          <a:rPr lang="en-US" sz="2400" i="1">
                            <a:latin typeface="Cambria Math" panose="02040503050406030204" pitchFamily="18" charset="0"/>
                          </a:rPr>
                          <m:t>1</m:t>
                        </m:r>
                      </m:sub>
                      <m:sup>
                        <m:r>
                          <a:rPr lang="en-US" sz="2400" i="1">
                            <a:latin typeface="Cambria Math" panose="02040503050406030204" pitchFamily="18" charset="0"/>
                          </a:rPr>
                          <m:t>𝑖</m:t>
                        </m:r>
                        <m:r>
                          <a:rPr lang="en-US" sz="2400" i="1">
                            <a:latin typeface="Cambria Math" panose="02040503050406030204" pitchFamily="18" charset="0"/>
                          </a:rPr>
                          <m:t>−</m:t>
                        </m:r>
                        <m:r>
                          <a:rPr lang="en-US" sz="2400" i="1">
                            <a:latin typeface="Cambria Math" panose="02040503050406030204" pitchFamily="18" charset="0"/>
                          </a:rPr>
                          <m:t>1</m:t>
                        </m:r>
                      </m:sup>
                      <m:e>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rPr>
                              <m:t>𝑗</m:t>
                            </m:r>
                          </m:sub>
                        </m:sSub>
                        <m:r>
                          <m:rPr>
                            <m:nor/>
                          </m:rPr>
                          <a:rPr lang="en-US" sz="2400" dirty="0"/>
                          <m:t> </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𝛿</m:t>
                            </m:r>
                          </m:e>
                          <m:sub>
                            <m:r>
                              <a:rPr lang="en-US" sz="2400" i="1">
                                <a:latin typeface="Cambria Math" panose="02040503050406030204" pitchFamily="18" charset="0"/>
                              </a:rPr>
                              <m:t>𝑗</m:t>
                            </m:r>
                          </m:sub>
                        </m:sSub>
                        <m:r>
                          <a:rPr lang="en-US" sz="2400" i="1">
                            <a:latin typeface="Cambria Math" panose="02040503050406030204" pitchFamily="18" charset="0"/>
                          </a:rPr>
                          <m:t>) </m:t>
                        </m:r>
                      </m:e>
                    </m:nary>
                  </m:oMath>
                </a14:m>
                <a:r>
                  <a:rPr lang="en-US" sz="2400" dirty="0"/>
                  <a:t> =cumulated Transmission from sample 1 to </a:t>
                </a:r>
                <a14:m>
                  <m:oMath xmlns:m="http://schemas.openxmlformats.org/officeDocument/2006/math">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1</m:t>
                    </m:r>
                  </m:oMath>
                </a14:m>
                <a:r>
                  <a:rPr lang="en-US" sz="1600" dirty="0"/>
                  <a:t> </a:t>
                </a:r>
                <a:r>
                  <a:rPr lang="en-US" sz="2400" dirty="0"/>
                  <a:t>. </a:t>
                </a:r>
              </a:p>
              <a:p>
                <a:pPr lvl="1"/>
                <a14:m>
                  <m:oMath xmlns:m="http://schemas.openxmlformats.org/officeDocument/2006/math">
                    <m:r>
                      <a:rPr lang="en-US" sz="2000" b="0" i="1" smtClean="0">
                        <a:latin typeface="Cambria Math" panose="02040503050406030204" pitchFamily="18" charset="0"/>
                      </a:rPr>
                      <m:t>𝐴𝑡</m:t>
                    </m:r>
                    <m:r>
                      <a:rPr lang="en-US" sz="2000" b="0" i="1" smtClean="0">
                        <a:latin typeface="Cambria Math" panose="02040503050406030204" pitchFamily="18" charset="0"/>
                      </a:rPr>
                      <m:t> </m:t>
                    </m:r>
                    <m:r>
                      <a:rPr lang="en-US" sz="2000" b="0" i="1" smtClean="0">
                        <a:latin typeface="Cambria Math" panose="02040503050406030204" pitchFamily="18" charset="0"/>
                      </a:rPr>
                      <m:t>𝑖</m:t>
                    </m:r>
                    <m:r>
                      <a:rPr lang="en-US" sz="2000" b="0" i="1" smtClean="0">
                        <a:latin typeface="Cambria Math" panose="02040503050406030204" pitchFamily="18" charset="0"/>
                      </a:rPr>
                      <m:t>, </m:t>
                    </m:r>
                    <m:r>
                      <a:rPr lang="en-US" sz="2000" b="0" i="1" smtClean="0">
                        <a:latin typeface="Cambria Math" panose="02040503050406030204" pitchFamily="18" charset="0"/>
                      </a:rPr>
                      <m:t>𝑖𝑓</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panose="02040503050406030204" pitchFamily="18" charset="0"/>
                          </a:rPr>
                          <m:t>𝑡</m:t>
                        </m:r>
                        <m:r>
                          <a:rPr lang="en-US" sz="2000" b="0" i="1" smtClean="0">
                            <a:latin typeface="Cambria Math" panose="02040503050406030204" pitchFamily="18" charset="0"/>
                          </a:rPr>
                          <m:t>h</m:t>
                        </m:r>
                        <m:r>
                          <a:rPr lang="en-US" sz="2000" b="0" i="1" smtClean="0">
                            <a:latin typeface="Cambria Math" panose="02040503050406030204" pitchFamily="18" charset="0"/>
                          </a:rPr>
                          <m:t>𝑒</m:t>
                        </m:r>
                        <m:r>
                          <a:rPr lang="en-US" sz="2000" b="0" i="1" smtClean="0">
                            <a:latin typeface="Cambria Math" panose="02040503050406030204" pitchFamily="18" charset="0"/>
                          </a:rPr>
                          <m:t> </m:t>
                        </m:r>
                        <m:r>
                          <a:rPr lang="en-US" sz="2000" b="0" i="1" smtClean="0">
                            <a:latin typeface="Cambria Math" panose="02040503050406030204" pitchFamily="18" charset="0"/>
                          </a:rPr>
                          <m:t>𝑝𝑟𝑒𝑣𝑖𝑜𝑢𝑠</m:t>
                        </m:r>
                        <m:r>
                          <a:rPr lang="en-US" sz="2000" b="0" i="1" smtClean="0">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rPr>
                          <m:t>𝑗</m:t>
                        </m:r>
                        <m:r>
                          <a:rPr lang="en-US" sz="2000" b="0" i="1" smtClean="0">
                            <a:latin typeface="Cambria Math" panose="02040503050406030204" pitchFamily="18" charset="0"/>
                          </a:rPr>
                          <m:t>=</m:t>
                        </m:r>
                        <m:r>
                          <a:rPr lang="en-US" sz="2000" b="0" i="1" smtClean="0">
                            <a:latin typeface="Cambria Math" panose="02040503050406030204" pitchFamily="18" charset="0"/>
                          </a:rPr>
                          <m:t>1</m:t>
                        </m:r>
                        <m:r>
                          <a:rPr lang="en-US" sz="2000" b="0" i="1" smtClean="0">
                            <a:latin typeface="Cambria Math" panose="02040503050406030204" pitchFamily="18" charset="0"/>
                          </a:rPr>
                          <m:t>,</m:t>
                        </m:r>
                        <m:r>
                          <a:rPr lang="en-US" sz="2000" b="0" i="1" smtClean="0">
                            <a:latin typeface="Cambria Math" panose="02040503050406030204" pitchFamily="18" charset="0"/>
                          </a:rPr>
                          <m:t>2</m:t>
                        </m:r>
                        <m:r>
                          <a:rPr lang="en-US" sz="2000" b="0" i="1" smtClean="0">
                            <a:latin typeface="Cambria Math" panose="02040503050406030204" pitchFamily="18" charset="0"/>
                          </a:rPr>
                          <m:t>,</m:t>
                        </m:r>
                        <m:r>
                          <a:rPr lang="en-US" sz="2000" b="0" i="1" smtClean="0">
                            <a:latin typeface="Cambria Math" panose="02040503050406030204" pitchFamily="18" charset="0"/>
                          </a:rPr>
                          <m:t>3</m:t>
                        </m:r>
                        <m:r>
                          <a:rPr lang="en-US" sz="2000" b="0" i="1" smtClean="0">
                            <a:latin typeface="Cambria Math" panose="02040503050406030204" pitchFamily="18" charset="0"/>
                          </a:rPr>
                          <m:t>,..,</m:t>
                        </m:r>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r>
                      <a:rPr lang="en-US" sz="2000" b="0" i="1" smtClean="0">
                        <a:latin typeface="Cambria Math" panose="02040503050406030204" pitchFamily="18" charset="0"/>
                      </a:rPr>
                      <m:t>0</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𝑓𝑢𝑙𝑙𝑦</m:t>
                        </m:r>
                        <m:r>
                          <a:rPr lang="en-US" sz="2000" b="0" i="1" smtClean="0">
                            <a:latin typeface="Cambria Math" panose="02040503050406030204" pitchFamily="18" charset="0"/>
                          </a:rPr>
                          <m:t> </m:t>
                        </m:r>
                        <m:r>
                          <a:rPr lang="en-US" sz="2000" b="0" i="1" smtClean="0">
                            <a:latin typeface="Cambria Math" panose="02040503050406030204" pitchFamily="18" charset="0"/>
                          </a:rPr>
                          <m:t>𝑡𝑟𝑎𝑛𝑠𝑝𝑎𝑟𝑒𝑛𝑡</m:t>
                        </m:r>
                      </m:e>
                    </m:d>
                    <m:r>
                      <a:rPr lang="en-US" sz="2000" b="0" i="1" smtClean="0">
                        <a:latin typeface="Cambria Math" panose="02040503050406030204" pitchFamily="18" charset="0"/>
                      </a:rPr>
                      <m:t>,</m:t>
                    </m:r>
                  </m:oMath>
                </a14:m>
                <a:endParaRPr lang="en-US" sz="2000" b="0" i="1" dirty="0">
                  <a:latin typeface="Cambria Math" panose="02040503050406030204" pitchFamily="18" charset="0"/>
                </a:endParaRPr>
              </a:p>
              <a:p>
                <a:pPr lvl="1"/>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𝑇</m:t>
                        </m:r>
                      </m:e>
                      <m:sub>
                        <m:r>
                          <a:rPr lang="en-US" sz="2000" i="1">
                            <a:latin typeface="Cambria Math" panose="02040503050406030204" pitchFamily="18" charset="0"/>
                          </a:rPr>
                          <m:t>𝑖</m:t>
                        </m:r>
                      </m:sub>
                    </m:sSub>
                    <m:r>
                      <a:rPr lang="en-US" sz="2000">
                        <a:latin typeface="Cambria Math" panose="02040503050406030204" pitchFamily="18" charset="0"/>
                      </a:rPr>
                      <m:t>=</m:t>
                    </m:r>
                    <m:r>
                      <m:rPr>
                        <m:nor/>
                      </m:rPr>
                      <a:rPr lang="en-US" sz="2000" dirty="0"/>
                      <m:t> </m:t>
                    </m:r>
                    <m:r>
                      <m:rPr>
                        <m:sty m:val="p"/>
                      </m:rPr>
                      <a:rPr lang="en-US" sz="2000">
                        <a:latin typeface="Cambria Math" panose="02040503050406030204" pitchFamily="18" charset="0"/>
                      </a:rPr>
                      <m:t>exp</m:t>
                    </m:r>
                    <m:r>
                      <a:rPr lang="en-US" sz="2000">
                        <a:latin typeface="Cambria Math" panose="02040503050406030204" pitchFamily="18" charset="0"/>
                      </a:rPr>
                      <m:t>(</m:t>
                    </m:r>
                    <m:r>
                      <a:rPr lang="en-US" sz="2000" i="1">
                        <a:latin typeface="Cambria Math" panose="02040503050406030204" pitchFamily="18" charset="0"/>
                      </a:rPr>
                      <m:t>−</m:t>
                    </m:r>
                    <m:nary>
                      <m:naryPr>
                        <m:chr m:val="∑"/>
                        <m:ctrlPr>
                          <a:rPr lang="en-US" sz="2000" i="1">
                            <a:latin typeface="Cambria Math" panose="02040503050406030204" pitchFamily="18" charset="0"/>
                          </a:rPr>
                        </m:ctrlPr>
                      </m:naryPr>
                      <m:sub>
                        <m:r>
                          <a:rPr lang="en-US" sz="2000" i="1">
                            <a:latin typeface="Cambria Math" panose="02040503050406030204" pitchFamily="18" charset="0"/>
                          </a:rPr>
                          <m:t>𝑗</m:t>
                        </m:r>
                        <m:r>
                          <a:rPr lang="en-US" sz="2000" i="1">
                            <a:latin typeface="Cambria Math" panose="02040503050406030204" pitchFamily="18" charset="0"/>
                          </a:rPr>
                          <m:t>=</m:t>
                        </m:r>
                        <m:r>
                          <a:rPr lang="en-US" sz="2000" i="1">
                            <a:latin typeface="Cambria Math" panose="02040503050406030204" pitchFamily="18" charset="0"/>
                          </a:rPr>
                          <m:t>1</m:t>
                        </m:r>
                      </m:sub>
                      <m:sup>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1</m:t>
                        </m:r>
                      </m:sup>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rPr>
                              <m:t>𝑗</m:t>
                            </m:r>
                          </m:sub>
                        </m:sSub>
                        <m:r>
                          <m:rPr>
                            <m:nor/>
                          </m:rPr>
                          <a:rPr lang="en-US" sz="2000" dirty="0"/>
                          <m:t> </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𝛿</m:t>
                            </m:r>
                          </m:e>
                          <m:sub>
                            <m:r>
                              <a:rPr lang="en-US" sz="2000" i="1">
                                <a:latin typeface="Cambria Math" panose="02040503050406030204" pitchFamily="18" charset="0"/>
                              </a:rPr>
                              <m:t>𝑗</m:t>
                            </m:r>
                          </m:sub>
                        </m:sSub>
                        <m:r>
                          <a:rPr lang="en-US" sz="2000" i="1">
                            <a:latin typeface="Cambria Math" panose="02040503050406030204" pitchFamily="18" charset="0"/>
                          </a:rPr>
                          <m:t>) </m:t>
                        </m:r>
                      </m:e>
                    </m:nary>
                  </m:oMath>
                </a14:m>
                <a:r>
                  <a:rPr lang="en-US" sz="2000" i="1" dirty="0">
                    <a:latin typeface="Cambria Math" panose="02040503050406030204" pitchFamily="18" charset="0"/>
                  </a:rPr>
                  <a:t>=exp(0)=1 that means,  the current color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  </m:t>
                        </m:r>
                      </m:sub>
                    </m:sSub>
                    <m:r>
                      <a:rPr lang="en-US" sz="2000" b="0" i="1" smtClean="0">
                        <a:latin typeface="Cambria Math" panose="02040503050406030204" pitchFamily="18" charset="0"/>
                        <a:ea typeface="Cambria Math" panose="02040503050406030204" pitchFamily="18" charset="0"/>
                      </a:rPr>
                      <m:t>𝑤𝑖𝑙𝑙</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𝑐𝑜𝑛𝑡𝑟𝑖𝑏𝑡𝑒</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𝑓𝑢𝑙𝑙</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𝑡𝑜</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𝑡</m:t>
                    </m:r>
                    <m:r>
                      <a:rPr lang="en-US" sz="2000" b="0" i="1" smtClean="0">
                        <a:latin typeface="Cambria Math" panose="02040503050406030204" pitchFamily="18" charset="0"/>
                        <a:ea typeface="Cambria Math" panose="02040503050406030204" pitchFamily="18" charset="0"/>
                      </a:rPr>
                      <m:t>h</m:t>
                    </m:r>
                    <m:r>
                      <a:rPr lang="en-US" sz="2000" b="0" i="1" smtClean="0">
                        <a:latin typeface="Cambria Math" panose="02040503050406030204" pitchFamily="18" charset="0"/>
                        <a:ea typeface="Cambria Math" panose="02040503050406030204" pitchFamily="18" charset="0"/>
                      </a:rPr>
                      <m:t>𝑖𝑠</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𝑟𝑎𝑦</m:t>
                    </m:r>
                    <m:r>
                      <a:rPr lang="en-US" sz="2000" b="0" i="1" smtClean="0">
                        <a:latin typeface="Cambria Math" panose="02040503050406030204" pitchFamily="18" charset="0"/>
                        <a:ea typeface="Cambria Math" panose="02040503050406030204" pitchFamily="18" charset="0"/>
                      </a:rPr>
                      <m:t>.</m:t>
                    </m:r>
                  </m:oMath>
                </a14:m>
                <a:endParaRPr lang="en-US" sz="2000" b="0" i="1" dirty="0">
                  <a:latin typeface="Cambria Math" panose="02040503050406030204" pitchFamily="18" charset="0"/>
                  <a:ea typeface="Cambria Math" panose="02040503050406030204" pitchFamily="18" charset="0"/>
                </a:endParaRPr>
              </a:p>
              <a:p>
                <a:pPr lvl="1"/>
                <a:r>
                  <a:rPr lang="en-US" sz="2000" i="1" dirty="0">
                    <a:latin typeface="Cambria Math" panose="02040503050406030204" pitchFamily="18" charset="0"/>
                    <a:ea typeface="Cambria Math" panose="02040503050406030204" pitchFamily="18" charset="0"/>
                  </a:rPr>
                  <a:t>If i-1 density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r>
                      <a:rPr lang="en-US" sz="2000" b="0" i="1" smtClean="0">
                        <a:latin typeface="Cambria Math" panose="02040503050406030204" pitchFamily="18" charset="0"/>
                      </a:rPr>
                      <m:t>10</m:t>
                    </m:r>
                  </m:oMath>
                </a14:m>
                <a:r>
                  <a:rPr lang="en-US" sz="2000" i="1" dirty="0">
                    <a:latin typeface="Cambria Math" panose="02040503050406030204" pitchFamily="18" charset="0"/>
                    <a:ea typeface="Cambria Math" panose="02040503050406030204" pitchFamily="18" charset="0"/>
                  </a:rPr>
                  <a:t> is high,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𝑇</m:t>
                        </m:r>
                      </m:e>
                      <m:sub>
                        <m:r>
                          <a:rPr lang="en-US" sz="2000" i="1">
                            <a:latin typeface="Cambria Math" panose="02040503050406030204" pitchFamily="18" charset="0"/>
                          </a:rPr>
                          <m:t>𝑖</m:t>
                        </m:r>
                      </m:sub>
                    </m:sSub>
                    <m:r>
                      <a:rPr lang="en-US" sz="2000">
                        <a:latin typeface="Cambria Math" panose="02040503050406030204" pitchFamily="18" charset="0"/>
                      </a:rPr>
                      <m:t>=</m:t>
                    </m:r>
                    <m:r>
                      <m:rPr>
                        <m:nor/>
                      </m:rPr>
                      <a:rPr lang="en-US" sz="2000" dirty="0"/>
                      <m:t> </m:t>
                    </m:r>
                    <m:r>
                      <m:rPr>
                        <m:sty m:val="p"/>
                      </m:rPr>
                      <a:rPr lang="en-US" sz="2000">
                        <a:latin typeface="Cambria Math" panose="02040503050406030204" pitchFamily="18" charset="0"/>
                      </a:rPr>
                      <m:t>exp</m:t>
                    </m:r>
                    <m:r>
                      <a:rPr lang="en-US" sz="2000">
                        <a:latin typeface="Cambria Math" panose="02040503050406030204" pitchFamily="18" charset="0"/>
                      </a:rPr>
                      <m:t>(</m:t>
                    </m:r>
                    <m:r>
                      <a:rPr lang="en-US" sz="2000" i="1">
                        <a:latin typeface="Cambria Math" panose="02040503050406030204" pitchFamily="18" charset="0"/>
                      </a:rPr>
                      <m:t>−</m:t>
                    </m:r>
                    <m:r>
                      <a:rPr lang="en-US" sz="2000" b="0" i="1" smtClean="0">
                        <a:latin typeface="Cambria Math" panose="02040503050406030204" pitchFamily="18" charset="0"/>
                      </a:rPr>
                      <m:t>10</m:t>
                    </m:r>
                    <m:r>
                      <a:rPr lang="en-US" sz="2000" b="0" i="1" smtClean="0">
                        <a:latin typeface="Cambria Math" panose="02040503050406030204" pitchFamily="18" charset="0"/>
                      </a:rPr>
                      <m:t>)</m:t>
                    </m:r>
                  </m:oMath>
                </a14:m>
                <a:r>
                  <a:rPr lang="en-US" sz="2000" i="1" dirty="0">
                    <a:latin typeface="Cambria Math" panose="02040503050406030204" pitchFamily="18" charset="0"/>
                  </a:rPr>
                  <a:t>=0, hence current and later sample color  will be blocked. I.e.</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 </m:t>
                        </m:r>
                        <m:r>
                          <a:rPr lang="en-US" sz="2000" b="0" i="1" smtClean="0">
                            <a:latin typeface="Cambria Math" panose="02040503050406030204" pitchFamily="18" charset="0"/>
                          </a:rPr>
                          <m:t>𝑐</m:t>
                        </m:r>
                      </m:e>
                      <m:sub>
                        <m:r>
                          <a:rPr lang="en-US" sz="2000" i="1">
                            <a:latin typeface="Cambria Math" panose="02040503050406030204" pitchFamily="18" charset="0"/>
                          </a:rPr>
                          <m:t>𝑖</m:t>
                        </m:r>
                      </m:sub>
                    </m:sSub>
                    <m:r>
                      <a:rPr lang="en-US" sz="2000" i="1">
                        <a:latin typeface="Cambria Math" panose="02040503050406030204" pitchFamily="18" charset="0"/>
                      </a:rPr>
                      <m:t> </m:t>
                    </m:r>
                  </m:oMath>
                </a14:m>
                <a:r>
                  <a:rPr lang="en-US" sz="2000" i="1" dirty="0">
                    <a:latin typeface="Cambria Math" panose="02040503050406030204" pitchFamily="18" charset="0"/>
                  </a:rPr>
                  <a:t>,</a:t>
                </a:r>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 </m:t>
                        </m:r>
                        <m:r>
                          <a:rPr lang="en-US" sz="2000" i="1">
                            <a:latin typeface="Cambria Math" panose="02040503050406030204" pitchFamily="18" charset="0"/>
                          </a:rPr>
                          <m:t>𝑐</m:t>
                        </m:r>
                      </m:e>
                      <m:sub>
                        <m:r>
                          <a:rPr lang="en-US" sz="2000" i="1">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1</m:t>
                        </m:r>
                      </m:sub>
                    </m:sSub>
                  </m:oMath>
                </a14:m>
                <a:r>
                  <a:rPr lang="en-US" sz="2000" i="1" dirty="0">
                    <a:latin typeface="Cambria Math" panose="02040503050406030204" pitchFamily="18" charset="0"/>
                  </a:rPr>
                  <a:t>,</a:t>
                </a:r>
                <a14:m>
                  <m:oMath xmlns:m="http://schemas.openxmlformats.org/officeDocument/2006/math">
                    <m:r>
                      <a:rPr lang="en-US" sz="2000" b="0" i="1" smtClean="0">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 </m:t>
                        </m:r>
                        <m:r>
                          <a:rPr lang="en-US" sz="2000" i="1">
                            <a:latin typeface="Cambria Math" panose="02040503050406030204" pitchFamily="18" charset="0"/>
                          </a:rPr>
                          <m:t>𝑐</m:t>
                        </m:r>
                      </m:e>
                      <m:sub>
                        <m:r>
                          <a:rPr lang="en-US" sz="2000" i="1">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2</m:t>
                        </m:r>
                      </m:sub>
                    </m:sSub>
                    <m:r>
                      <a:rPr lang="en-US" sz="2000" b="0" i="1" smtClean="0">
                        <a:latin typeface="Cambria Math" panose="02040503050406030204" pitchFamily="18" charset="0"/>
                      </a:rPr>
                      <m:t>,…. </m:t>
                    </m:r>
                    <m:r>
                      <a:rPr lang="en-US" sz="2000" b="0" i="1" smtClean="0">
                        <a:latin typeface="Cambria Math" panose="02040503050406030204" pitchFamily="18" charset="0"/>
                      </a:rPr>
                      <m:t>h</m:t>
                    </m:r>
                    <m:r>
                      <a:rPr lang="en-US" sz="2000" b="0" i="1" smtClean="0">
                        <a:latin typeface="Cambria Math" panose="02040503050406030204" pitchFamily="18" charset="0"/>
                      </a:rPr>
                      <m:t>𝑎𝑠</m:t>
                    </m:r>
                    <m:r>
                      <a:rPr lang="en-US" sz="2000" b="0" i="1" smtClean="0">
                        <a:latin typeface="Cambria Math" panose="02040503050406030204" pitchFamily="18" charset="0"/>
                      </a:rPr>
                      <m:t> </m:t>
                    </m:r>
                    <m:r>
                      <a:rPr lang="en-US" sz="2000" b="0" i="1" smtClean="0">
                        <a:latin typeface="Cambria Math" panose="02040503050406030204" pitchFamily="18" charset="0"/>
                      </a:rPr>
                      <m:t>𝑛𝑜</m:t>
                    </m:r>
                    <m:r>
                      <a:rPr lang="en-US" sz="2000" b="0" i="1" smtClean="0">
                        <a:latin typeface="Cambria Math" panose="02040503050406030204" pitchFamily="18" charset="0"/>
                      </a:rPr>
                      <m:t> </m:t>
                    </m:r>
                    <m:r>
                      <a:rPr lang="en-US" sz="2000" b="0" i="1" smtClean="0">
                        <a:latin typeface="Cambria Math" panose="02040503050406030204" pitchFamily="18" charset="0"/>
                      </a:rPr>
                      <m:t>𝑐𝑜𝑛𝑡𝑟𝑖𝑏𝑢𝑡𝑖𝑜𝑛</m:t>
                    </m:r>
                    <m:r>
                      <a:rPr lang="en-US" sz="2000" b="0" i="1" smtClean="0">
                        <a:latin typeface="Cambria Math" panose="02040503050406030204" pitchFamily="18" charset="0"/>
                      </a:rPr>
                      <m:t> </m:t>
                    </m:r>
                    <m:r>
                      <a:rPr lang="en-US" sz="2000" b="0" i="1" smtClean="0">
                        <a:latin typeface="Cambria Math" panose="02040503050406030204" pitchFamily="18" charset="0"/>
                      </a:rPr>
                      <m:t>𝑡𝑜</m:t>
                    </m:r>
                    <m:r>
                      <a:rPr lang="en-US" sz="2000" b="0" i="1" smtClean="0">
                        <a:latin typeface="Cambria Math" panose="02040503050406030204" pitchFamily="18" charset="0"/>
                      </a:rPr>
                      <m:t> </m:t>
                    </m:r>
                    <m:r>
                      <a:rPr lang="en-US" sz="2000" b="0" i="1" smtClean="0">
                        <a:latin typeface="Cambria Math" panose="02040503050406030204" pitchFamily="18" charset="0"/>
                      </a:rPr>
                      <m:t>𝑡</m:t>
                    </m:r>
                    <m:r>
                      <a:rPr lang="en-US" sz="2000" b="0" i="1" smtClean="0">
                        <a:latin typeface="Cambria Math" panose="02040503050406030204" pitchFamily="18" charset="0"/>
                      </a:rPr>
                      <m:t>h</m:t>
                    </m:r>
                    <m:r>
                      <a:rPr lang="en-US" sz="2000" b="0" i="1" smtClean="0">
                        <a:latin typeface="Cambria Math" panose="02040503050406030204" pitchFamily="18" charset="0"/>
                      </a:rPr>
                      <m:t>𝑒</m:t>
                    </m:r>
                    <m:r>
                      <a:rPr lang="en-US" sz="2000" b="0" i="1" smtClean="0">
                        <a:latin typeface="Cambria Math" panose="02040503050406030204" pitchFamily="18" charset="0"/>
                      </a:rPr>
                      <m:t> </m:t>
                    </m:r>
                    <m:r>
                      <a:rPr lang="en-US" sz="2000" b="0" i="1" smtClean="0">
                        <a:latin typeface="Cambria Math" panose="02040503050406030204" pitchFamily="18" charset="0"/>
                      </a:rPr>
                      <m:t>𝑟𝑎𝑦</m:t>
                    </m:r>
                  </m:oMath>
                </a14:m>
                <a:endParaRPr lang="en-US" sz="2000" b="0" dirty="0"/>
              </a:p>
              <a:p>
                <a:r>
                  <a:rPr lang="en-US" sz="2400" b="0" dirty="0"/>
                  <a:t>Term2: </a:t>
                </a:r>
                <a14:m>
                  <m:oMath xmlns:m="http://schemas.openxmlformats.org/officeDocument/2006/math">
                    <m:r>
                      <m:rPr>
                        <m:sty m:val="p"/>
                      </m:rPr>
                      <a:rPr lang="en-US" sz="2400" b="0" i="0" smtClean="0">
                        <a:latin typeface="Cambria Math" panose="02040503050406030204" pitchFamily="18" charset="0"/>
                      </a:rPr>
                      <m:t>At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current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sample</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i</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current</m:t>
                    </m:r>
                    <m:r>
                      <m:rPr>
                        <m:nor/>
                      </m:rPr>
                      <a:rPr lang="en-US" sz="2400" b="0" i="0" smtClean="0">
                        <a:latin typeface="Cambria Math" panose="02040503050406030204" pitchFamily="18" charset="0"/>
                      </a:rPr>
                      <m:t> </m:t>
                    </m:r>
                    <m:r>
                      <m:rPr>
                        <m:nor/>
                      </m:rPr>
                      <a:rPr lang="en-US" sz="2400" b="0" i="0" smtClean="0">
                        <a:latin typeface="Cambria Math" panose="02040503050406030204" pitchFamily="18" charset="0"/>
                      </a:rPr>
                      <m:t>alpha</m:t>
                    </m:r>
                    <m:sSub>
                      <m:sSubPr>
                        <m:ctrlPr>
                          <a:rPr lang="en-US" sz="2400" i="1">
                            <a:latin typeface="Cambria Math" panose="02040503050406030204" pitchFamily="18" charset="0"/>
                          </a:rPr>
                        </m:ctrlPr>
                      </m:sSubPr>
                      <m:e>
                        <m:r>
                          <a:rPr lang="en-US" sz="2400" b="0" i="1" smtClean="0">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𝛼</m:t>
                        </m:r>
                      </m:e>
                      <m:sub>
                        <m:r>
                          <a:rPr lang="en-US" sz="2400" i="1">
                            <a:latin typeface="Cambria Math" panose="02040503050406030204" pitchFamily="18" charset="0"/>
                          </a:rPr>
                          <m:t>𝑖</m:t>
                        </m:r>
                      </m:sub>
                    </m:sSub>
                    <m:r>
                      <a:rPr lang="en-US" sz="2400" b="0" i="0" smtClean="0">
                        <a:latin typeface="Cambria Math" panose="02040503050406030204" pitchFamily="18" charset="0"/>
                      </a:rPr>
                      <m:t>=</m:t>
                    </m:r>
                    <m:r>
                      <a:rPr lang="en-US" sz="2400" b="0" i="1" smtClean="0">
                        <a:latin typeface="Cambria Math" panose="02040503050406030204" pitchFamily="18" charset="0"/>
                      </a:rPr>
                      <m:t> (</m:t>
                    </m:r>
                    <m:r>
                      <a:rPr lang="en-US" sz="2400" b="0" i="1" smtClean="0">
                        <a:latin typeface="Cambria Math" panose="02040503050406030204" pitchFamily="18" charset="0"/>
                      </a:rPr>
                      <m:t>1</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exp</m:t>
                    </m:r>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b="0" i="1" smtClean="0">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rPr>
                          <m:t>𝑖</m:t>
                        </m:r>
                      </m:sub>
                    </m:sSub>
                  </m:oMath>
                </a14:m>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𝛿</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oMath>
                </a14:m>
                <a:r>
                  <a:rPr lang="en-US" sz="2400" baseline="-25000" dirty="0"/>
                  <a:t>, </a:t>
                </a:r>
                <a:endParaRPr lang="en-US" sz="2400" i="1" dirty="0">
                  <a:latin typeface="Cambria Math" panose="02040503050406030204" pitchFamily="18" charset="0"/>
                </a:endParaRPr>
              </a:p>
              <a:p>
                <a:pPr lvl="1"/>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𝑖𝑓</m:t>
                        </m:r>
                        <m:r>
                          <a:rPr lang="en-US" sz="2000" i="1">
                            <a:latin typeface="Cambria Math" panose="02040503050406030204" pitchFamily="18" charset="0"/>
                          </a:rPr>
                          <m:t> </m:t>
                        </m:r>
                        <m:r>
                          <a:rPr lang="en-US" sz="2000" b="0" i="1" smtClean="0">
                            <a:latin typeface="Cambria Math" panose="02040503050406030204" pitchFamily="18" charset="0"/>
                          </a:rPr>
                          <m:t>𝑐𝑢𝑟𝑟𝑒𝑛𝑡</m:t>
                        </m:r>
                        <m:r>
                          <a:rPr lang="en-US" sz="2000" b="0" i="1" smtClean="0">
                            <a:latin typeface="Cambria Math" panose="02040503050406030204" pitchFamily="18" charset="0"/>
                          </a:rPr>
                          <m:t> </m:t>
                        </m:r>
                        <m:r>
                          <a:rPr lang="en-US" sz="2000" b="0" i="1" smtClean="0">
                            <a:latin typeface="Cambria Math" panose="02040503050406030204" pitchFamily="18" charset="0"/>
                          </a:rPr>
                          <m:t>𝑑𝑒𝑛𝑠𝑖𝑡𝑦</m:t>
                        </m:r>
                        <m:r>
                          <a:rPr lang="en-US" sz="2000" b="0" i="1" smtClean="0">
                            <a:latin typeface="Cambria Math" panose="02040503050406030204" pitchFamily="18" charset="0"/>
                          </a:rPr>
                          <m:t> </m:t>
                        </m:r>
                        <m:r>
                          <a:rPr lang="en-US" sz="2000" b="0" i="1" smtClean="0">
                            <a:latin typeface="Cambria Math" panose="02040503050406030204" pitchFamily="18" charset="0"/>
                          </a:rPr>
                          <m:t>𝑖𝑠</m:t>
                        </m:r>
                        <m:r>
                          <a:rPr lang="en-US" sz="2000" b="0" i="1" smtClean="0">
                            <a:latin typeface="Cambria Math" panose="02040503050406030204" pitchFamily="18" charset="0"/>
                          </a:rPr>
                          <m:t> </m:t>
                        </m:r>
                        <m:r>
                          <a:rPr lang="en-US" sz="2000" b="0" i="1" smtClean="0">
                            <a:latin typeface="Cambria Math" panose="02040503050406030204" pitchFamily="18" charset="0"/>
                          </a:rPr>
                          <m:t>𝑡𝑟𝑎𝑛𝑠𝑝𝑎𝑟𝑒𝑛𝑡</m:t>
                        </m:r>
                        <m:r>
                          <a:rPr lang="en-US" sz="2000" i="1">
                            <a:latin typeface="Cambria Math" panose="02040503050406030204" pitchFamily="18" charset="0"/>
                          </a:rPr>
                          <m:t> , </m:t>
                        </m:r>
                        <m:r>
                          <a:rPr lang="en-US" sz="2000" i="1">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rPr>
                          <m:t>𝑖</m:t>
                        </m:r>
                      </m:sub>
                    </m:sSub>
                    <m:r>
                      <a:rPr lang="en-US" sz="2000" i="1">
                        <a:latin typeface="Cambria Math" panose="02040503050406030204" pitchFamily="18" charset="0"/>
                      </a:rPr>
                      <m:t> </m:t>
                    </m:r>
                  </m:oMath>
                </a14:m>
                <a:r>
                  <a:rPr lang="en-US" sz="2000" dirty="0"/>
                  <a:t>=0,</a:t>
                </a:r>
                <a14:m>
                  <m:oMath xmlns:m="http://schemas.openxmlformats.org/officeDocument/2006/math">
                    <m:r>
                      <a:rPr lang="en-US" sz="2000" b="0" i="0" smtClean="0">
                        <a:latin typeface="Cambria Math" panose="02040503050406030204" pitchFamily="18" charset="0"/>
                      </a:rPr>
                      <m:t> </m:t>
                    </m:r>
                    <m:r>
                      <a:rPr lang="en-US" sz="2000" b="0" i="1" smtClean="0">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𝛼</m:t>
                        </m:r>
                      </m:e>
                      <m:sub>
                        <m:r>
                          <a:rPr lang="en-US" sz="2000" i="1">
                            <a:latin typeface="Cambria Math" panose="02040503050406030204" pitchFamily="18" charset="0"/>
                          </a:rPr>
                          <m:t>𝑖</m:t>
                        </m:r>
                      </m:sub>
                    </m:sSub>
                    <m:r>
                      <a:rPr lang="en-US" sz="2000" i="1">
                        <a:latin typeface="Cambria Math" panose="02040503050406030204" pitchFamily="18" charset="0"/>
                      </a:rPr>
                      <m:t>=(</m:t>
                    </m:r>
                    <m:r>
                      <a:rPr lang="en-US" sz="2000" i="1">
                        <a:latin typeface="Cambria Math" panose="02040503050406030204" pitchFamily="18" charset="0"/>
                      </a:rPr>
                      <m:t>1</m:t>
                    </m:r>
                    <m:r>
                      <a:rPr lang="en-US" sz="2000" i="1">
                        <a:latin typeface="Cambria Math" panose="02040503050406030204" pitchFamily="18" charset="0"/>
                      </a:rPr>
                      <m:t>−</m:t>
                    </m:r>
                    <m:r>
                      <m:rPr>
                        <m:sty m:val="p"/>
                      </m:rPr>
                      <a:rPr lang="en-US" sz="2000">
                        <a:latin typeface="Cambria Math" panose="02040503050406030204" pitchFamily="18" charset="0"/>
                      </a:rPr>
                      <m:t>exp</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rPr>
                          <m:t>𝑖</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𝛿</m:t>
                        </m:r>
                      </m:e>
                      <m:sub>
                        <m:r>
                          <a:rPr lang="en-US" sz="2000" i="1">
                            <a:latin typeface="Cambria Math" panose="02040503050406030204" pitchFamily="18" charset="0"/>
                          </a:rPr>
                          <m:t>𝑖</m:t>
                        </m:r>
                      </m:sub>
                    </m:sSub>
                    <m:r>
                      <a:rPr lang="en-US" sz="2000" i="1">
                        <a:latin typeface="Cambria Math" panose="02040503050406030204" pitchFamily="18" charset="0"/>
                      </a:rPr>
                      <m:t>))</m:t>
                    </m:r>
                    <m:r>
                      <a:rPr lang="en-US" sz="2000" b="0" i="1" smtClean="0">
                        <a:latin typeface="Cambria Math" panose="02040503050406030204" pitchFamily="18" charset="0"/>
                      </a:rPr>
                      <m:t>=(</m:t>
                    </m:r>
                    <m:r>
                      <a:rPr lang="en-US" sz="2000" b="0" i="1" smtClean="0">
                        <a:latin typeface="Cambria Math" panose="02040503050406030204" pitchFamily="18" charset="0"/>
                      </a:rPr>
                      <m:t>1</m:t>
                    </m:r>
                    <m:r>
                      <a:rPr lang="en-US" sz="2000" b="0" i="1" smtClean="0">
                        <a:latin typeface="Cambria Math" panose="02040503050406030204" pitchFamily="18" charset="0"/>
                      </a:rPr>
                      <m:t>−</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exp</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0</m:t>
                            </m:r>
                          </m:e>
                        </m:d>
                      </m:e>
                    </m:func>
                    <m:r>
                      <a:rPr lang="en-US" sz="2000" b="0" i="1" smtClean="0">
                        <a:latin typeface="Cambria Math" panose="02040503050406030204" pitchFamily="18" charset="0"/>
                      </a:rPr>
                      <m:t>)=</m:t>
                    </m:r>
                    <m:r>
                      <a:rPr lang="en-US" sz="2000" b="0" i="1" smtClean="0">
                        <a:latin typeface="Cambria Math" panose="02040503050406030204" pitchFamily="18" charset="0"/>
                      </a:rPr>
                      <m:t>0</m:t>
                    </m:r>
                    <m:r>
                      <a:rPr lang="en-US" sz="2000" b="0" i="1" smtClean="0">
                        <a:latin typeface="Cambria Math" panose="02040503050406030204" pitchFamily="18" charset="0"/>
                      </a:rPr>
                      <m:t> , </m:t>
                    </m:r>
                    <m:r>
                      <a:rPr lang="en-US" sz="2000" b="0" i="1" smtClean="0">
                        <a:latin typeface="Cambria Math" panose="02040503050406030204" pitchFamily="18" charset="0"/>
                      </a:rPr>
                      <m:t>𝑐𝑢𝑟𝑟𝑒𝑛𝑡</m:t>
                    </m:r>
                    <m:r>
                      <a:rPr lang="en-US" sz="2000" b="0" i="1" smtClean="0">
                        <a:latin typeface="Cambria Math" panose="02040503050406030204" pitchFamily="18" charset="0"/>
                      </a:rPr>
                      <m:t> </m:t>
                    </m:r>
                    <m:r>
                      <a:rPr lang="en-US" sz="2000" b="0" i="1" smtClean="0">
                        <a:latin typeface="Cambria Math" panose="02040503050406030204" pitchFamily="18" charset="0"/>
                      </a:rPr>
                      <m:t>𝑐𝑜𝑙𝑜𝑟</m:t>
                    </m:r>
                    <m:sSub>
                      <m:sSubPr>
                        <m:ctrlPr>
                          <a:rPr lang="en-US" sz="2000" i="1">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panose="02040503050406030204" pitchFamily="18" charset="0"/>
                          </a:rPr>
                          <m:t>𝑐</m:t>
                        </m:r>
                      </m:e>
                      <m:sub>
                        <m:r>
                          <a:rPr lang="en-US" sz="2000" i="1">
                            <a:latin typeface="Cambria Math" panose="02040503050406030204" pitchFamily="18" charset="0"/>
                          </a:rPr>
                          <m:t>𝑖</m:t>
                        </m:r>
                      </m:sub>
                    </m:sSub>
                    <m:r>
                      <a:rPr lang="en-US" sz="2000" b="0" i="1" smtClean="0">
                        <a:latin typeface="Cambria Math" panose="02040503050406030204" pitchFamily="18" charset="0"/>
                      </a:rPr>
                      <m:t> </m:t>
                    </m:r>
                    <m:r>
                      <a:rPr lang="en-US" sz="2000" b="0" i="1" smtClean="0">
                        <a:latin typeface="Cambria Math" panose="02040503050406030204" pitchFamily="18" charset="0"/>
                      </a:rPr>
                      <m:t>h</m:t>
                    </m:r>
                    <m:r>
                      <a:rPr lang="en-US" sz="2000" b="0" i="1" smtClean="0">
                        <a:latin typeface="Cambria Math" panose="02040503050406030204" pitchFamily="18" charset="0"/>
                      </a:rPr>
                      <m:t>𝑎𝑠</m:t>
                    </m:r>
                    <m:r>
                      <a:rPr lang="en-US" sz="2000" b="0" i="1" smtClean="0">
                        <a:latin typeface="Cambria Math" panose="02040503050406030204" pitchFamily="18" charset="0"/>
                      </a:rPr>
                      <m:t> </m:t>
                    </m:r>
                    <m:r>
                      <a:rPr lang="en-US" sz="2000" b="0" i="1" smtClean="0">
                        <a:latin typeface="Cambria Math" panose="02040503050406030204" pitchFamily="18" charset="0"/>
                      </a:rPr>
                      <m:t>𝑛𝑜</m:t>
                    </m:r>
                    <m:r>
                      <a:rPr lang="en-US" sz="2000" b="0" i="1" smtClean="0">
                        <a:latin typeface="Cambria Math" panose="02040503050406030204" pitchFamily="18" charset="0"/>
                      </a:rPr>
                      <m:t> </m:t>
                    </m:r>
                    <m:r>
                      <a:rPr lang="en-US" sz="2000" b="0" i="1" smtClean="0">
                        <a:latin typeface="Cambria Math" panose="02040503050406030204" pitchFamily="18" charset="0"/>
                      </a:rPr>
                      <m:t>𝑐𝑜𝑛𝑡𝑟𝑖𝑛𝑡𝑖𝑜𝑛</m:t>
                    </m:r>
                    <m:r>
                      <a:rPr lang="en-US" sz="2000" b="0" i="1" smtClean="0">
                        <a:latin typeface="Cambria Math" panose="02040503050406030204" pitchFamily="18" charset="0"/>
                      </a:rPr>
                      <m:t> </m:t>
                    </m:r>
                    <m:r>
                      <a:rPr lang="en-US" sz="2000" b="0" i="1" smtClean="0">
                        <a:latin typeface="Cambria Math" panose="02040503050406030204" pitchFamily="18" charset="0"/>
                      </a:rPr>
                      <m:t>𝑡𝑜</m:t>
                    </m:r>
                    <m:r>
                      <a:rPr lang="en-US" sz="2000" b="0" i="1" smtClean="0">
                        <a:latin typeface="Cambria Math" panose="02040503050406030204" pitchFamily="18" charset="0"/>
                      </a:rPr>
                      <m:t> </m:t>
                    </m:r>
                    <m:r>
                      <a:rPr lang="en-US" sz="2000" b="0" i="1" smtClean="0">
                        <a:latin typeface="Cambria Math" panose="02040503050406030204" pitchFamily="18" charset="0"/>
                      </a:rPr>
                      <m:t>𝑡</m:t>
                    </m:r>
                    <m:r>
                      <a:rPr lang="en-US" sz="2000" b="0" i="1" smtClean="0">
                        <a:latin typeface="Cambria Math" panose="02040503050406030204" pitchFamily="18" charset="0"/>
                      </a:rPr>
                      <m:t>h</m:t>
                    </m:r>
                    <m:r>
                      <a:rPr lang="en-US" sz="2000" b="0" i="1" smtClean="0">
                        <a:latin typeface="Cambria Math" panose="02040503050406030204" pitchFamily="18" charset="0"/>
                      </a:rPr>
                      <m:t>𝑒</m:t>
                    </m:r>
                    <m:r>
                      <a:rPr lang="en-US" sz="2000" b="0" i="1" smtClean="0">
                        <a:latin typeface="Cambria Math" panose="02040503050406030204" pitchFamily="18" charset="0"/>
                      </a:rPr>
                      <m:t> </m:t>
                    </m:r>
                    <m:r>
                      <a:rPr lang="en-US" sz="2000" b="0" i="1" smtClean="0">
                        <a:latin typeface="Cambria Math" panose="02040503050406030204" pitchFamily="18" charset="0"/>
                      </a:rPr>
                      <m:t>𝑟𝑎𝑦</m:t>
                    </m:r>
                  </m:oMath>
                </a14:m>
                <a:r>
                  <a:rPr lang="en-US" sz="2000" b="0" i="1" dirty="0">
                    <a:latin typeface="Cambria Math" panose="02040503050406030204" pitchFamily="18" charset="0"/>
                  </a:rPr>
                  <a:t>.(transparent object has no color)</a:t>
                </a:r>
              </a:p>
              <a:p>
                <a:pPr lvl="1"/>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𝑖𝑓</m:t>
                        </m:r>
                        <m:r>
                          <a:rPr lang="en-US" sz="2000" i="1">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rPr>
                          <m:t>𝑖</m:t>
                        </m:r>
                      </m:sub>
                    </m:sSub>
                    <m:r>
                      <a:rPr lang="en-US" sz="2000" i="1">
                        <a:latin typeface="Cambria Math" panose="02040503050406030204" pitchFamily="18" charset="0"/>
                      </a:rPr>
                      <m:t> </m:t>
                    </m:r>
                  </m:oMath>
                </a14:m>
                <a:r>
                  <a:rPr lang="en-US" sz="2000" dirty="0"/>
                  <a:t>=high=10,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𝛼</m:t>
                        </m:r>
                      </m:e>
                      <m:sub>
                        <m:r>
                          <a:rPr lang="en-US" sz="2000" i="1">
                            <a:latin typeface="Cambria Math" panose="02040503050406030204" pitchFamily="18" charset="0"/>
                          </a:rPr>
                          <m:t>𝑖</m:t>
                        </m:r>
                      </m:sub>
                    </m:sSub>
                    <m:r>
                      <a:rPr lang="en-US" sz="2000" i="1">
                        <a:latin typeface="Cambria Math" panose="02040503050406030204" pitchFamily="18" charset="0"/>
                      </a:rPr>
                      <m:t>=</m:t>
                    </m:r>
                    <m:d>
                      <m:dPr>
                        <m:ctrlPr>
                          <a:rPr lang="en-US" sz="2000" i="1">
                            <a:latin typeface="Cambria Math" panose="02040503050406030204" pitchFamily="18" charset="0"/>
                          </a:rPr>
                        </m:ctrlPr>
                      </m:dPr>
                      <m:e>
                        <m:r>
                          <a:rPr lang="en-US" sz="2000" i="1">
                            <a:latin typeface="Cambria Math" panose="02040503050406030204" pitchFamily="18" charset="0"/>
                          </a:rPr>
                          <m:t>1</m:t>
                        </m:r>
                        <m:r>
                          <a:rPr lang="en-US" sz="2000" i="1">
                            <a:latin typeface="Cambria Math" panose="02040503050406030204" pitchFamily="18" charset="0"/>
                          </a:rPr>
                          <m:t>−</m:t>
                        </m:r>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exp</m:t>
                            </m:r>
                          </m:fName>
                          <m:e>
                            <m:d>
                              <m:dPr>
                                <m:ctrlPr>
                                  <a:rPr lang="en-US" sz="2000" i="1">
                                    <a:latin typeface="Cambria Math" panose="02040503050406030204" pitchFamily="18" charset="0"/>
                                  </a:rPr>
                                </m:ctrlPr>
                              </m:dPr>
                              <m:e>
                                <m:r>
                                  <a:rPr lang="en-US" sz="2000" b="0" i="1" smtClean="0">
                                    <a:latin typeface="Cambria Math" panose="02040503050406030204" pitchFamily="18" charset="0"/>
                                  </a:rPr>
                                  <m:t>−</m:t>
                                </m:r>
                                <m:r>
                                  <a:rPr lang="en-US" sz="2000" b="0" i="1" smtClean="0">
                                    <a:latin typeface="Cambria Math" panose="02040503050406030204" pitchFamily="18" charset="0"/>
                                  </a:rPr>
                                  <m:t>10</m:t>
                                </m:r>
                              </m:e>
                            </m:d>
                          </m:e>
                        </m:func>
                      </m:e>
                    </m:d>
                    <m:r>
                      <a:rPr lang="en-US" sz="2000" b="0" i="1" smtClean="0">
                        <a:latin typeface="Cambria Math" panose="02040503050406030204" pitchFamily="18" charset="0"/>
                      </a:rPr>
                      <m:t>=</m:t>
                    </m:r>
                    <m:r>
                      <a:rPr lang="en-US" sz="2000" i="1" smtClean="0">
                        <a:latin typeface="Cambria Math" panose="02040503050406030204" pitchFamily="18" charset="0"/>
                      </a:rPr>
                      <m:t>0</m:t>
                    </m:r>
                    <m:r>
                      <a:rPr lang="en-US" sz="2000" b="0" i="1" smtClean="0">
                        <a:latin typeface="Cambria Math" panose="02040503050406030204" pitchFamily="18" charset="0"/>
                      </a:rPr>
                      <m:t>.</m:t>
                    </m:r>
                    <m:r>
                      <a:rPr lang="en-US" sz="2000" b="0" i="1" smtClean="0">
                        <a:latin typeface="Cambria Math" panose="02040503050406030204" pitchFamily="18" charset="0"/>
                      </a:rPr>
                      <m:t>999</m:t>
                    </m:r>
                    <m:r>
                      <a:rPr lang="en-US" sz="2000" b="0" i="1" smtClean="0">
                        <a:latin typeface="Cambria Math" panose="02040503050406030204" pitchFamily="18" charset="0"/>
                      </a:rPr>
                      <m:t>,  </m:t>
                    </m:r>
                    <m:r>
                      <a:rPr lang="en-US" sz="2000" b="0" i="1" smtClean="0">
                        <a:latin typeface="Cambria Math" panose="02040503050406030204" pitchFamily="18" charset="0"/>
                      </a:rPr>
                      <m:t>𝑐𝑢𝑟𝑟𝑒𝑛𝑡</m:t>
                    </m:r>
                    <m:r>
                      <a:rPr lang="en-US" sz="2000" b="0" i="1" smtClean="0">
                        <a:latin typeface="Cambria Math" panose="02040503050406030204" pitchFamily="18" charset="0"/>
                      </a:rPr>
                      <m:t> </m:t>
                    </m:r>
                    <m:r>
                      <a:rPr lang="en-US" sz="2000" b="0" i="1" smtClean="0">
                        <a:latin typeface="Cambria Math" panose="02040503050406030204" pitchFamily="18" charset="0"/>
                      </a:rPr>
                      <m:t>𝑐𝑜𝑙𝑜𝑟</m:t>
                    </m:r>
                    <m:sSub>
                      <m:sSubPr>
                        <m:ctrlPr>
                          <a:rPr lang="en-US" sz="2000" i="1">
                            <a:latin typeface="Cambria Math" panose="02040503050406030204" pitchFamily="18" charset="0"/>
                          </a:rPr>
                        </m:ctrlPr>
                      </m:sSubPr>
                      <m:e>
                        <m:r>
                          <a:rPr lang="en-US" sz="2000" i="1">
                            <a:latin typeface="Cambria Math" panose="02040503050406030204" pitchFamily="18" charset="0"/>
                          </a:rPr>
                          <m:t> </m:t>
                        </m:r>
                        <m:r>
                          <a:rPr lang="en-US" sz="2000" i="1">
                            <a:latin typeface="Cambria Math" panose="02040503050406030204" pitchFamily="18" charset="0"/>
                          </a:rPr>
                          <m:t>𝑐</m:t>
                        </m:r>
                      </m:e>
                      <m:sub>
                        <m:r>
                          <a:rPr lang="en-US" sz="2000" i="1">
                            <a:latin typeface="Cambria Math" panose="02040503050406030204" pitchFamily="18" charset="0"/>
                            <a:ea typeface="Cambria Math" panose="02040503050406030204" pitchFamily="18" charset="0"/>
                          </a:rPr>
                          <m:t>𝑖</m:t>
                        </m:r>
                      </m:sub>
                    </m:sSub>
                    <m:r>
                      <a:rPr lang="en-US" sz="2000" b="0" i="1" smtClean="0">
                        <a:latin typeface="Cambria Math" panose="02040503050406030204" pitchFamily="18" charset="0"/>
                      </a:rPr>
                      <m:t> </m:t>
                    </m:r>
                    <m:r>
                      <a:rPr lang="en-US" sz="2000" b="0" i="1" smtClean="0">
                        <a:latin typeface="Cambria Math" panose="02040503050406030204" pitchFamily="18" charset="0"/>
                      </a:rPr>
                      <m:t>𝑤𝑖𝑙𝑙</m:t>
                    </m:r>
                    <m:r>
                      <a:rPr lang="en-US" sz="2000" b="0" i="1" smtClean="0">
                        <a:latin typeface="Cambria Math" panose="02040503050406030204" pitchFamily="18" charset="0"/>
                      </a:rPr>
                      <m:t> </m:t>
                    </m:r>
                    <m:r>
                      <a:rPr lang="en-US" sz="2000" b="0" i="1" smtClean="0">
                        <a:latin typeface="Cambria Math" panose="02040503050406030204" pitchFamily="18" charset="0"/>
                      </a:rPr>
                      <m:t>𝑚𝑎𝑘𝑒</m:t>
                    </m:r>
                    <m:r>
                      <a:rPr lang="en-US" sz="2000" b="0" i="1" smtClean="0">
                        <a:latin typeface="Cambria Math" panose="02040503050406030204" pitchFamily="18" charset="0"/>
                      </a:rPr>
                      <m:t> </m:t>
                    </m:r>
                    <m:r>
                      <a:rPr lang="en-US" sz="2000" b="0" i="1" smtClean="0">
                        <a:latin typeface="Cambria Math" panose="02040503050406030204" pitchFamily="18" charset="0"/>
                      </a:rPr>
                      <m:t>h</m:t>
                    </m:r>
                    <m:r>
                      <a:rPr lang="en-US" sz="2000" b="0" i="1" smtClean="0">
                        <a:latin typeface="Cambria Math" panose="02040503050406030204" pitchFamily="18" charset="0"/>
                      </a:rPr>
                      <m:t>𝑖𝑔</m:t>
                    </m:r>
                    <m:r>
                      <a:rPr lang="en-US" sz="2000" b="0" i="1" smtClean="0">
                        <a:latin typeface="Cambria Math" panose="02040503050406030204" pitchFamily="18" charset="0"/>
                      </a:rPr>
                      <m:t>h</m:t>
                    </m:r>
                    <m:r>
                      <a:rPr lang="en-US" sz="2000" b="0" i="1" smtClean="0">
                        <a:latin typeface="Cambria Math" panose="02040503050406030204" pitchFamily="18" charset="0"/>
                      </a:rPr>
                      <m:t> </m:t>
                    </m:r>
                    <m:r>
                      <a:rPr lang="en-US" sz="2000" b="0" i="1" smtClean="0">
                        <a:latin typeface="Cambria Math" panose="02040503050406030204" pitchFamily="18" charset="0"/>
                      </a:rPr>
                      <m:t>𝑐𝑜𝑛𝑡𝑟𝑖𝑏𝑢𝑡𝑖𝑜𝑛</m:t>
                    </m:r>
                  </m:oMath>
                </a14:m>
                <a:r>
                  <a:rPr lang="en-US" sz="2000" b="0" i="1" dirty="0">
                    <a:latin typeface="Cambria Math" panose="02040503050406030204" pitchFamily="18" charset="0"/>
                  </a:rPr>
                  <a:t> to the ray. But  term 1 of next sample will be 0, that means it will block color of later samples **.</a:t>
                </a:r>
              </a:p>
            </p:txBody>
          </p:sp>
        </mc:Choice>
        <mc:Fallback xmlns="">
          <p:sp>
            <p:nvSpPr>
              <p:cNvPr id="3" name="Content Placeholder 2">
                <a:extLst>
                  <a:ext uri="{FF2B5EF4-FFF2-40B4-BE49-F238E27FC236}">
                    <a16:creationId xmlns:a16="http://schemas.microsoft.com/office/drawing/2014/main" id="{0758666A-F650-E738-54E4-10CFF612EA4D}"/>
                  </a:ext>
                </a:extLst>
              </p:cNvPr>
              <p:cNvSpPr>
                <a:spLocks noGrp="1" noRot="1" noChangeAspect="1" noMove="1" noResize="1" noEditPoints="1" noAdjustHandles="1" noChangeArrowheads="1" noChangeShapeType="1" noTextEdit="1"/>
              </p:cNvSpPr>
              <p:nvPr>
                <p:ph idx="1"/>
              </p:nvPr>
            </p:nvSpPr>
            <p:spPr>
              <a:xfrm>
                <a:off x="0" y="1480240"/>
                <a:ext cx="9143626" cy="5241236"/>
              </a:xfrm>
              <a:blipFill>
                <a:blip r:embed="rId2"/>
                <a:stretch>
                  <a:fillRect l="-600" t="-9186" r="-533"/>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CF558310-24EC-FB71-BB22-2C1C88D0D070}"/>
              </a:ext>
            </a:extLst>
          </p:cNvPr>
          <p:cNvSpPr>
            <a:spLocks noGrp="1"/>
          </p:cNvSpPr>
          <p:nvPr>
            <p:ph type="ftr" sz="quarter" idx="11"/>
          </p:nvPr>
        </p:nvSpPr>
        <p:spPr>
          <a:xfrm>
            <a:off x="5911881" y="6335472"/>
            <a:ext cx="3086100" cy="365125"/>
          </a:xfrm>
        </p:spPr>
        <p:txBody>
          <a:bodyPr/>
          <a:lstStyle/>
          <a:p>
            <a:r>
              <a:rPr lang="en-HK"/>
              <a:t>Nerfs v.250402d</a:t>
            </a:r>
            <a:endParaRPr lang="en-HK" dirty="0"/>
          </a:p>
        </p:txBody>
      </p:sp>
      <p:sp>
        <p:nvSpPr>
          <p:cNvPr id="5" name="Slide Number Placeholder 4">
            <a:extLst>
              <a:ext uri="{FF2B5EF4-FFF2-40B4-BE49-F238E27FC236}">
                <a16:creationId xmlns:a16="http://schemas.microsoft.com/office/drawing/2014/main" id="{85FE30C9-1B46-DAA5-B675-AF34B379DCEE}"/>
              </a:ext>
            </a:extLst>
          </p:cNvPr>
          <p:cNvSpPr>
            <a:spLocks noGrp="1"/>
          </p:cNvSpPr>
          <p:nvPr>
            <p:ph type="sldNum" sz="quarter" idx="12"/>
          </p:nvPr>
        </p:nvSpPr>
        <p:spPr/>
        <p:txBody>
          <a:bodyPr/>
          <a:lstStyle/>
          <a:p>
            <a:fld id="{B9DE3C8B-EA53-454F-9CCE-3711613342D8}" type="slidenum">
              <a:rPr lang="en-HK" smtClean="0"/>
              <a:t>13</a:t>
            </a:fld>
            <a:endParaRPr lang="en-HK"/>
          </a:p>
        </p:txBody>
      </p:sp>
      <p:cxnSp>
        <p:nvCxnSpPr>
          <p:cNvPr id="14" name="Straight Connector 13">
            <a:extLst>
              <a:ext uri="{FF2B5EF4-FFF2-40B4-BE49-F238E27FC236}">
                <a16:creationId xmlns:a16="http://schemas.microsoft.com/office/drawing/2014/main" id="{74439699-9C14-3A81-D559-193F27D4F4DA}"/>
              </a:ext>
            </a:extLst>
          </p:cNvPr>
          <p:cNvCxnSpPr>
            <a:cxnSpLocks/>
          </p:cNvCxnSpPr>
          <p:nvPr/>
        </p:nvCxnSpPr>
        <p:spPr>
          <a:xfrm>
            <a:off x="6452635" y="742527"/>
            <a:ext cx="751367" cy="1"/>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97927F2-D8FB-288F-122A-C50858356928}"/>
              </a:ext>
            </a:extLst>
          </p:cNvPr>
          <p:cNvCxnSpPr/>
          <p:nvPr/>
        </p:nvCxnSpPr>
        <p:spPr>
          <a:xfrm>
            <a:off x="2243471" y="563139"/>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861AE1A-9C8A-03E2-3A00-1C076C7CF514}"/>
              </a:ext>
            </a:extLst>
          </p:cNvPr>
          <p:cNvCxnSpPr/>
          <p:nvPr/>
        </p:nvCxnSpPr>
        <p:spPr>
          <a:xfrm>
            <a:off x="2796364" y="563139"/>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122E08E-33D7-5F4A-D714-D523E6F371C3}"/>
              </a:ext>
            </a:extLst>
          </p:cNvPr>
          <p:cNvCxnSpPr/>
          <p:nvPr/>
        </p:nvCxnSpPr>
        <p:spPr>
          <a:xfrm>
            <a:off x="3331536" y="563139"/>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1D65F31-7B1B-7AA9-AF04-342C76D69C63}"/>
              </a:ext>
            </a:extLst>
          </p:cNvPr>
          <p:cNvCxnSpPr/>
          <p:nvPr/>
        </p:nvCxnSpPr>
        <p:spPr>
          <a:xfrm>
            <a:off x="7139343" y="584479"/>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0BA3D46-F33D-1BB2-E176-4A4560E7F14F}"/>
              </a:ext>
            </a:extLst>
          </p:cNvPr>
          <p:cNvCxnSpPr/>
          <p:nvPr/>
        </p:nvCxnSpPr>
        <p:spPr>
          <a:xfrm>
            <a:off x="6678576" y="530761"/>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43040C5-4CA7-6468-5EAD-EF78A9967433}"/>
              </a:ext>
            </a:extLst>
          </p:cNvPr>
          <p:cNvCxnSpPr/>
          <p:nvPr/>
        </p:nvCxnSpPr>
        <p:spPr>
          <a:xfrm>
            <a:off x="6317955" y="584478"/>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F9C8450-0660-2EAB-0930-01A074EBFD2C}"/>
              </a:ext>
            </a:extLst>
          </p:cNvPr>
          <p:cNvCxnSpPr/>
          <p:nvPr/>
        </p:nvCxnSpPr>
        <p:spPr>
          <a:xfrm>
            <a:off x="2261193" y="742527"/>
            <a:ext cx="19787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E8FB877-1D4F-D810-830A-1DC3FDBC9D93}"/>
              </a:ext>
            </a:extLst>
          </p:cNvPr>
          <p:cNvCxnSpPr>
            <a:cxnSpLocks/>
          </p:cNvCxnSpPr>
          <p:nvPr/>
        </p:nvCxnSpPr>
        <p:spPr>
          <a:xfrm>
            <a:off x="4239956" y="742527"/>
            <a:ext cx="219495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67B70BE-7D92-A7F8-B14D-BD7529074E32}"/>
              </a:ext>
            </a:extLst>
          </p:cNvPr>
          <p:cNvCxnSpPr/>
          <p:nvPr/>
        </p:nvCxnSpPr>
        <p:spPr>
          <a:xfrm>
            <a:off x="3951769" y="481030"/>
            <a:ext cx="0" cy="434089"/>
          </a:xfrm>
          <a:prstGeom prst="line">
            <a:avLst/>
          </a:prstGeom>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8CD9DDDA-963D-3757-9E4D-D574D4C07E26}"/>
              </a:ext>
            </a:extLst>
          </p:cNvPr>
          <p:cNvSpPr txBox="1"/>
          <p:nvPr/>
        </p:nvSpPr>
        <p:spPr>
          <a:xfrm>
            <a:off x="4432810" y="247194"/>
            <a:ext cx="1145763" cy="369332"/>
          </a:xfrm>
          <a:prstGeom prst="rect">
            <a:avLst/>
          </a:prstGeom>
          <a:noFill/>
        </p:spPr>
        <p:txBody>
          <a:bodyPr wrap="none" rtlCol="0">
            <a:spAutoFit/>
          </a:bodyPr>
          <a:lstStyle/>
          <a:p>
            <a:r>
              <a:rPr lang="en-US" dirty="0"/>
              <a:t>The ray (r)</a:t>
            </a:r>
            <a:endParaRPr lang="en-HK" dirty="0"/>
          </a:p>
        </p:txBody>
      </p:sp>
      <p:sp>
        <p:nvSpPr>
          <p:cNvPr id="29" name="TextBox 28">
            <a:extLst>
              <a:ext uri="{FF2B5EF4-FFF2-40B4-BE49-F238E27FC236}">
                <a16:creationId xmlns:a16="http://schemas.microsoft.com/office/drawing/2014/main" id="{81746958-38D2-7889-CBCD-7186F7D0D970}"/>
              </a:ext>
            </a:extLst>
          </p:cNvPr>
          <p:cNvSpPr txBox="1"/>
          <p:nvPr/>
        </p:nvSpPr>
        <p:spPr>
          <a:xfrm>
            <a:off x="1270148" y="1028854"/>
            <a:ext cx="6257098" cy="369332"/>
          </a:xfrm>
          <a:prstGeom prst="rect">
            <a:avLst/>
          </a:prstGeom>
          <a:noFill/>
        </p:spPr>
        <p:txBody>
          <a:bodyPr wrap="none" rtlCol="0">
            <a:spAutoFit/>
          </a:bodyPr>
          <a:lstStyle/>
          <a:p>
            <a:r>
              <a:rPr lang="en-US" dirty="0"/>
              <a:t>                  0          1       2          3                                                              N-1   N</a:t>
            </a:r>
            <a:endParaRPr lang="en-HK" dirty="0"/>
          </a:p>
        </p:txBody>
      </p:sp>
      <p:sp>
        <p:nvSpPr>
          <p:cNvPr id="37" name="TextBox 36">
            <a:extLst>
              <a:ext uri="{FF2B5EF4-FFF2-40B4-BE49-F238E27FC236}">
                <a16:creationId xmlns:a16="http://schemas.microsoft.com/office/drawing/2014/main" id="{44D2E884-3CD9-58E4-1214-BB2ACDFE3841}"/>
              </a:ext>
            </a:extLst>
          </p:cNvPr>
          <p:cNvSpPr txBox="1"/>
          <p:nvPr/>
        </p:nvSpPr>
        <p:spPr>
          <a:xfrm>
            <a:off x="1880635" y="47734"/>
            <a:ext cx="4572000" cy="369332"/>
          </a:xfrm>
          <a:prstGeom prst="rect">
            <a:avLst/>
          </a:prstGeom>
          <a:noFill/>
        </p:spPr>
        <p:txBody>
          <a:bodyPr wrap="square">
            <a:spAutoFit/>
          </a:bodyPr>
          <a:lstStyle/>
          <a:p>
            <a:r>
              <a:rPr lang="en-HK" dirty="0"/>
              <a:t>sampling points</a:t>
            </a:r>
          </a:p>
        </p:txBody>
      </p:sp>
      <p:cxnSp>
        <p:nvCxnSpPr>
          <p:cNvPr id="40" name="Straight Arrow Connector 39">
            <a:extLst>
              <a:ext uri="{FF2B5EF4-FFF2-40B4-BE49-F238E27FC236}">
                <a16:creationId xmlns:a16="http://schemas.microsoft.com/office/drawing/2014/main" id="{E5569C97-827A-5BB8-BE0E-BABFFC5594A2}"/>
              </a:ext>
            </a:extLst>
          </p:cNvPr>
          <p:cNvCxnSpPr>
            <a:cxnSpLocks/>
          </p:cNvCxnSpPr>
          <p:nvPr/>
        </p:nvCxnSpPr>
        <p:spPr>
          <a:xfrm>
            <a:off x="2778643" y="356369"/>
            <a:ext cx="0" cy="972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2B26BDCC-9E3B-4EEC-919E-21B71D2A7916}"/>
              </a:ext>
            </a:extLst>
          </p:cNvPr>
          <p:cNvCxnSpPr>
            <a:cxnSpLocks/>
          </p:cNvCxnSpPr>
          <p:nvPr/>
        </p:nvCxnSpPr>
        <p:spPr>
          <a:xfrm>
            <a:off x="3062177" y="315473"/>
            <a:ext cx="269359" cy="1920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EDCE3B6-9979-2AA1-3D1C-E13EE251E8A2}"/>
              </a:ext>
            </a:extLst>
          </p:cNvPr>
          <p:cNvSpPr txBox="1"/>
          <p:nvPr/>
        </p:nvSpPr>
        <p:spPr>
          <a:xfrm>
            <a:off x="683099" y="360540"/>
            <a:ext cx="1560372" cy="646331"/>
          </a:xfrm>
          <a:prstGeom prst="rect">
            <a:avLst/>
          </a:prstGeom>
          <a:noFill/>
          <a:ln>
            <a:solidFill>
              <a:schemeClr val="accent1"/>
            </a:solidFill>
          </a:ln>
        </p:spPr>
        <p:txBody>
          <a:bodyPr wrap="square" rtlCol="0">
            <a:spAutoFit/>
          </a:bodyPr>
          <a:lstStyle/>
          <a:p>
            <a:r>
              <a:rPr lang="en-US" dirty="0"/>
              <a:t>Viewing </a:t>
            </a:r>
          </a:p>
          <a:p>
            <a:r>
              <a:rPr lang="en-US" dirty="0"/>
              <a:t>Image pixel</a:t>
            </a:r>
          </a:p>
        </p:txBody>
      </p:sp>
      <p:sp>
        <p:nvSpPr>
          <p:cNvPr id="9" name="TextBox 8">
            <a:extLst>
              <a:ext uri="{FF2B5EF4-FFF2-40B4-BE49-F238E27FC236}">
                <a16:creationId xmlns:a16="http://schemas.microsoft.com/office/drawing/2014/main" id="{0C298F0A-1582-108E-11F5-2C1B866ADF55}"/>
              </a:ext>
            </a:extLst>
          </p:cNvPr>
          <p:cNvSpPr txBox="1"/>
          <p:nvPr/>
        </p:nvSpPr>
        <p:spPr>
          <a:xfrm>
            <a:off x="7988631" y="481030"/>
            <a:ext cx="814647" cy="369332"/>
          </a:xfrm>
          <a:prstGeom prst="rect">
            <a:avLst/>
          </a:prstGeom>
          <a:noFill/>
        </p:spPr>
        <p:txBody>
          <a:bodyPr wrap="none" rtlCol="0">
            <a:spAutoFit/>
          </a:bodyPr>
          <a:lstStyle/>
          <a:p>
            <a:r>
              <a:rPr lang="en-US" dirty="0"/>
              <a:t>object</a:t>
            </a:r>
            <a:endParaRPr lang="en-HK"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3061683-F0EB-7A78-C7EE-AAE9E44CE62F}"/>
                  </a:ext>
                </a:extLst>
              </p:cNvPr>
              <p:cNvSpPr txBox="1"/>
              <p:nvPr/>
            </p:nvSpPr>
            <p:spPr>
              <a:xfrm>
                <a:off x="7123349" y="503924"/>
                <a:ext cx="788999" cy="646331"/>
              </a:xfrm>
              <a:prstGeom prst="rect">
                <a:avLst/>
              </a:prstGeom>
              <a:noFill/>
            </p:spPr>
            <p:txBody>
              <a:bodyPr wrap="none" rtlCol="0">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 </m:t>
                        </m:r>
                        <m:r>
                          <a:rPr lang="en-US" sz="1800" b="0" i="1" smtClean="0">
                            <a:latin typeface="Cambria Math" panose="02040503050406030204" pitchFamily="18" charset="0"/>
                          </a:rPr>
                          <m:t>𝑐</m:t>
                        </m:r>
                      </m:e>
                      <m:sub>
                        <m:r>
                          <a:rPr lang="en-US" sz="1800" b="0" i="1" smtClean="0">
                            <a:latin typeface="Cambria Math" panose="02040503050406030204" pitchFamily="18" charset="0"/>
                            <a:ea typeface="Cambria Math" panose="02040503050406030204" pitchFamily="18" charset="0"/>
                          </a:rPr>
                          <m:t>𝑖</m:t>
                        </m:r>
                      </m:sub>
                    </m:sSub>
                  </m:oMath>
                </a14:m>
                <a:r>
                  <a:rPr lang="en-US" dirty="0"/>
                  <a:t> </a:t>
                </a:r>
              </a:p>
              <a:p>
                <a:r>
                  <a:rPr lang="en-US" dirty="0"/>
                  <a:t>color  </a:t>
                </a:r>
                <a:endParaRPr lang="en-HK" dirty="0"/>
              </a:p>
            </p:txBody>
          </p:sp>
        </mc:Choice>
        <mc:Fallback xmlns="">
          <p:sp>
            <p:nvSpPr>
              <p:cNvPr id="10" name="TextBox 9">
                <a:extLst>
                  <a:ext uri="{FF2B5EF4-FFF2-40B4-BE49-F238E27FC236}">
                    <a16:creationId xmlns:a16="http://schemas.microsoft.com/office/drawing/2014/main" id="{33061683-F0EB-7A78-C7EE-AAE9E44CE62F}"/>
                  </a:ext>
                </a:extLst>
              </p:cNvPr>
              <p:cNvSpPr txBox="1">
                <a:spLocks noRot="1" noChangeAspect="1" noMove="1" noResize="1" noEditPoints="1" noAdjustHandles="1" noChangeArrowheads="1" noChangeShapeType="1" noTextEdit="1"/>
              </p:cNvSpPr>
              <p:nvPr/>
            </p:nvSpPr>
            <p:spPr>
              <a:xfrm>
                <a:off x="7123349" y="503924"/>
                <a:ext cx="788999" cy="646331"/>
              </a:xfrm>
              <a:prstGeom prst="rect">
                <a:avLst/>
              </a:prstGeom>
              <a:blipFill>
                <a:blip r:embed="rId3"/>
                <a:stretch>
                  <a:fillRect l="-6977" r="-6202" b="-15094"/>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0FBA6610-9159-302C-3771-CC2FBA092F7B}"/>
              </a:ext>
            </a:extLst>
          </p:cNvPr>
          <p:cNvSpPr txBox="1"/>
          <p:nvPr/>
        </p:nvSpPr>
        <p:spPr>
          <a:xfrm>
            <a:off x="3728530" y="44656"/>
            <a:ext cx="2853025" cy="369332"/>
          </a:xfrm>
          <a:prstGeom prst="rect">
            <a:avLst/>
          </a:prstGeom>
          <a:noFill/>
        </p:spPr>
        <p:txBody>
          <a:bodyPr wrap="none" rtlCol="0">
            <a:spAutoFit/>
          </a:bodyPr>
          <a:lstStyle/>
          <a:p>
            <a:r>
              <a:rPr lang="en-US" sz="1800" dirty="0"/>
              <a:t>stratified sampling method</a:t>
            </a:r>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E5285F0-4B46-B4DB-4A39-3B6B4E0969B0}"/>
                  </a:ext>
                </a:extLst>
              </p:cNvPr>
              <p:cNvSpPr txBox="1"/>
              <p:nvPr/>
            </p:nvSpPr>
            <p:spPr>
              <a:xfrm flipH="1">
                <a:off x="6296581" y="1790755"/>
                <a:ext cx="2701400" cy="945643"/>
              </a:xfrm>
              <a:prstGeom prst="rect">
                <a:avLst/>
              </a:prstGeom>
              <a:noFill/>
            </p:spPr>
            <p:txBody>
              <a:bodyPr wrap="square" rtlCol="0">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𝑆𝑎𝑚𝑝𝑙𝑖𝑛𝑔</m:t>
                        </m:r>
                        <m:r>
                          <a:rPr lang="en-US" sz="1800" b="0" i="1" smtClean="0">
                            <a:latin typeface="Cambria Math" panose="02040503050406030204" pitchFamily="18" charset="0"/>
                          </a:rPr>
                          <m:t> </m:t>
                        </m:r>
                        <m:r>
                          <a:rPr lang="en-US" sz="1800" b="0" i="1" smtClean="0">
                            <a:latin typeface="Cambria Math" panose="02040503050406030204" pitchFamily="18" charset="0"/>
                          </a:rPr>
                          <m:t>𝑚𝑒𝑎𝑛𝑠</m:t>
                        </m:r>
                        <m:r>
                          <a:rPr lang="en-US" sz="1800" b="0" i="1" smtClean="0">
                            <a:latin typeface="Cambria Math" panose="02040503050406030204" pitchFamily="18" charset="0"/>
                          </a:rPr>
                          <m:t>: </m:t>
                        </m:r>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oMath>
                </a14:m>
                <a:r>
                  <a:rPr lang="en-HK" dirty="0"/>
                  <a:t>=1 at the sampling  point j, otherwise 0</a:t>
                </a:r>
                <a:endParaRPr lang="en-US" dirty="0"/>
              </a:p>
            </p:txBody>
          </p:sp>
        </mc:Choice>
        <mc:Fallback xmlns="">
          <p:sp>
            <p:nvSpPr>
              <p:cNvPr id="11" name="TextBox 10">
                <a:extLst>
                  <a:ext uri="{FF2B5EF4-FFF2-40B4-BE49-F238E27FC236}">
                    <a16:creationId xmlns:a16="http://schemas.microsoft.com/office/drawing/2014/main" id="{BE5285F0-4B46-B4DB-4A39-3B6B4E0969B0}"/>
                  </a:ext>
                </a:extLst>
              </p:cNvPr>
              <p:cNvSpPr txBox="1">
                <a:spLocks noRot="1" noChangeAspect="1" noMove="1" noResize="1" noEditPoints="1" noAdjustHandles="1" noChangeArrowheads="1" noChangeShapeType="1" noTextEdit="1"/>
              </p:cNvSpPr>
              <p:nvPr/>
            </p:nvSpPr>
            <p:spPr>
              <a:xfrm flipH="1">
                <a:off x="6296581" y="1790755"/>
                <a:ext cx="2701400" cy="945643"/>
              </a:xfrm>
              <a:prstGeom prst="rect">
                <a:avLst/>
              </a:prstGeom>
              <a:blipFill>
                <a:blip r:embed="rId4"/>
                <a:stretch>
                  <a:fillRect l="-2032" t="-2581"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FAE4695-CA59-9BCC-DFEB-CF3110451688}"/>
                  </a:ext>
                </a:extLst>
              </p:cNvPr>
              <p:cNvSpPr txBox="1"/>
              <p:nvPr/>
            </p:nvSpPr>
            <p:spPr>
              <a:xfrm>
                <a:off x="629976" y="1988056"/>
                <a:ext cx="1820829" cy="738664"/>
              </a:xfrm>
              <a:prstGeom prst="rect">
                <a:avLst/>
              </a:prstGeom>
              <a:noFill/>
            </p:spPr>
            <p:txBody>
              <a:bodyPr wrap="square" rtlCol="0">
                <a:spAutoFit/>
              </a:bodyPr>
              <a:lstStyle/>
              <a:p>
                <a:pPr algn="r"/>
                <a:r>
                  <a:rPr lang="en-US" sz="1400" dirty="0"/>
                  <a:t>Term1</a:t>
                </a:r>
              </a:p>
              <a:p>
                <a:pPr algn="r"/>
                <a:r>
                  <a:rPr lang="en-US" sz="1400" dirty="0"/>
                  <a:t>Transmission</a:t>
                </a:r>
              </a:p>
              <a:p>
                <a:pPr algn="r"/>
                <a:r>
                  <a:rPr lang="en-US" sz="1400" dirty="0"/>
                  <a:t>Up to sample  </a:t>
                </a:r>
                <a14:m>
                  <m:oMath xmlns:m="http://schemas.openxmlformats.org/officeDocument/2006/math">
                    <m:r>
                      <a:rPr lang="en-US" sz="1400" b="0" i="1" smtClean="0">
                        <a:latin typeface="Cambria Math" panose="02040503050406030204" pitchFamily="18" charset="0"/>
                      </a:rPr>
                      <m:t>𝑖</m:t>
                    </m:r>
                    <m:r>
                      <a:rPr lang="en-US" sz="1400" b="0" i="1" smtClean="0">
                        <a:latin typeface="Cambria Math" panose="02040503050406030204" pitchFamily="18" charset="0"/>
                      </a:rPr>
                      <m:t>−</m:t>
                    </m:r>
                    <m:r>
                      <a:rPr lang="en-US" sz="1400" b="0" i="1" smtClean="0">
                        <a:latin typeface="Cambria Math" panose="02040503050406030204" pitchFamily="18" charset="0"/>
                      </a:rPr>
                      <m:t>1</m:t>
                    </m:r>
                  </m:oMath>
                </a14:m>
                <a:endParaRPr lang="en-US" dirty="0"/>
              </a:p>
            </p:txBody>
          </p:sp>
        </mc:Choice>
        <mc:Fallback xmlns="">
          <p:sp>
            <p:nvSpPr>
              <p:cNvPr id="12" name="TextBox 11">
                <a:extLst>
                  <a:ext uri="{FF2B5EF4-FFF2-40B4-BE49-F238E27FC236}">
                    <a16:creationId xmlns:a16="http://schemas.microsoft.com/office/drawing/2014/main" id="{DFAE4695-CA59-9BCC-DFEB-CF3110451688}"/>
                  </a:ext>
                </a:extLst>
              </p:cNvPr>
              <p:cNvSpPr txBox="1">
                <a:spLocks noRot="1" noChangeAspect="1" noMove="1" noResize="1" noEditPoints="1" noAdjustHandles="1" noChangeArrowheads="1" noChangeShapeType="1" noTextEdit="1"/>
              </p:cNvSpPr>
              <p:nvPr/>
            </p:nvSpPr>
            <p:spPr>
              <a:xfrm>
                <a:off x="629976" y="1988056"/>
                <a:ext cx="1820829" cy="738664"/>
              </a:xfrm>
              <a:prstGeom prst="rect">
                <a:avLst/>
              </a:prstGeom>
              <a:blipFill>
                <a:blip r:embed="rId5"/>
                <a:stretch>
                  <a:fillRect t="-1653" r="-669" b="-82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9486379-C3D0-81A5-4942-5C316FF7D2B2}"/>
                  </a:ext>
                </a:extLst>
              </p:cNvPr>
              <p:cNvSpPr txBox="1"/>
              <p:nvPr/>
            </p:nvSpPr>
            <p:spPr>
              <a:xfrm>
                <a:off x="2897040" y="2043271"/>
                <a:ext cx="1745955" cy="523220"/>
              </a:xfrm>
              <a:prstGeom prst="rect">
                <a:avLst/>
              </a:prstGeom>
              <a:noFill/>
            </p:spPr>
            <p:txBody>
              <a:bodyPr wrap="square" rtlCol="0">
                <a:spAutoFit/>
              </a:bodyPr>
              <a:lstStyle/>
              <a:p>
                <a:r>
                  <a:rPr lang="en-US" sz="1400" dirty="0"/>
                  <a:t>Term2 Current </a:t>
                </a:r>
                <a14:m>
                  <m:oMath xmlns:m="http://schemas.openxmlformats.org/officeDocument/2006/math">
                    <m:r>
                      <a:rPr lang="en-US" sz="1400" b="0" i="1" smtClean="0">
                        <a:latin typeface="Cambria Math" panose="02040503050406030204" pitchFamily="18" charset="0"/>
                      </a:rPr>
                      <m:t>𝑖</m:t>
                    </m:r>
                  </m:oMath>
                </a14:m>
                <a:endParaRPr lang="en-US" sz="1400" dirty="0"/>
              </a:p>
              <a:p>
                <a:r>
                  <a:rPr lang="en-US" sz="1400" dirty="0"/>
                  <a:t>Alpha</a:t>
                </a:r>
              </a:p>
            </p:txBody>
          </p:sp>
        </mc:Choice>
        <mc:Fallback xmlns="">
          <p:sp>
            <p:nvSpPr>
              <p:cNvPr id="13" name="TextBox 12">
                <a:extLst>
                  <a:ext uri="{FF2B5EF4-FFF2-40B4-BE49-F238E27FC236}">
                    <a16:creationId xmlns:a16="http://schemas.microsoft.com/office/drawing/2014/main" id="{C9486379-C3D0-81A5-4942-5C316FF7D2B2}"/>
                  </a:ext>
                </a:extLst>
              </p:cNvPr>
              <p:cNvSpPr txBox="1">
                <a:spLocks noRot="1" noChangeAspect="1" noMove="1" noResize="1" noEditPoints="1" noAdjustHandles="1" noChangeArrowheads="1" noChangeShapeType="1" noTextEdit="1"/>
              </p:cNvSpPr>
              <p:nvPr/>
            </p:nvSpPr>
            <p:spPr>
              <a:xfrm>
                <a:off x="2897040" y="2043271"/>
                <a:ext cx="1745955" cy="523220"/>
              </a:xfrm>
              <a:prstGeom prst="rect">
                <a:avLst/>
              </a:prstGeom>
              <a:blipFill>
                <a:blip r:embed="rId6"/>
                <a:stretch>
                  <a:fillRect l="-1045" t="-2326"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FE63C61-59C9-85D0-7448-0FB5A11B3812}"/>
                  </a:ext>
                </a:extLst>
              </p:cNvPr>
              <p:cNvSpPr txBox="1"/>
              <p:nvPr/>
            </p:nvSpPr>
            <p:spPr>
              <a:xfrm>
                <a:off x="4310377" y="2106218"/>
                <a:ext cx="1745955" cy="523220"/>
              </a:xfrm>
              <a:prstGeom prst="rect">
                <a:avLst/>
              </a:prstGeom>
              <a:noFill/>
            </p:spPr>
            <p:txBody>
              <a:bodyPr wrap="square" rtlCol="0">
                <a:spAutoFit/>
              </a:bodyPr>
              <a:lstStyle/>
              <a:p>
                <a:r>
                  <a:rPr lang="en-US" sz="1400" dirty="0"/>
                  <a:t>Term3 Current </a:t>
                </a:r>
                <a14:m>
                  <m:oMath xmlns:m="http://schemas.openxmlformats.org/officeDocument/2006/math">
                    <m:r>
                      <a:rPr lang="en-US" sz="1400" b="0" i="1" smtClean="0">
                        <a:latin typeface="Cambria Math" panose="02040503050406030204" pitchFamily="18" charset="0"/>
                      </a:rPr>
                      <m:t>𝑖</m:t>
                    </m:r>
                  </m:oMath>
                </a14:m>
                <a:endParaRPr lang="en-US" sz="1400" dirty="0"/>
              </a:p>
              <a:p>
                <a:r>
                  <a:rPr lang="en-US" sz="1400" dirty="0"/>
                  <a:t>object color</a:t>
                </a:r>
              </a:p>
            </p:txBody>
          </p:sp>
        </mc:Choice>
        <mc:Fallback xmlns="">
          <p:sp>
            <p:nvSpPr>
              <p:cNvPr id="15" name="TextBox 14">
                <a:extLst>
                  <a:ext uri="{FF2B5EF4-FFF2-40B4-BE49-F238E27FC236}">
                    <a16:creationId xmlns:a16="http://schemas.microsoft.com/office/drawing/2014/main" id="{4FE63C61-59C9-85D0-7448-0FB5A11B3812}"/>
                  </a:ext>
                </a:extLst>
              </p:cNvPr>
              <p:cNvSpPr txBox="1">
                <a:spLocks noRot="1" noChangeAspect="1" noMove="1" noResize="1" noEditPoints="1" noAdjustHandles="1" noChangeArrowheads="1" noChangeShapeType="1" noTextEdit="1"/>
              </p:cNvSpPr>
              <p:nvPr/>
            </p:nvSpPr>
            <p:spPr>
              <a:xfrm>
                <a:off x="4310377" y="2106218"/>
                <a:ext cx="1745955" cy="523220"/>
              </a:xfrm>
              <a:prstGeom prst="rect">
                <a:avLst/>
              </a:prstGeom>
              <a:blipFill>
                <a:blip r:embed="rId7"/>
                <a:stretch>
                  <a:fillRect l="-1049" t="-2353" b="-11765"/>
                </a:stretch>
              </a:blipFill>
            </p:spPr>
            <p:txBody>
              <a:bodyPr/>
              <a:lstStyle/>
              <a:p>
                <a:r>
                  <a:rPr lang="en-US">
                    <a:noFill/>
                  </a:rPr>
                  <a:t> </a:t>
                </a:r>
              </a:p>
            </p:txBody>
          </p:sp>
        </mc:Fallback>
      </mc:AlternateContent>
      <p:sp>
        <p:nvSpPr>
          <p:cNvPr id="22" name="Right Brace 21">
            <a:extLst>
              <a:ext uri="{FF2B5EF4-FFF2-40B4-BE49-F238E27FC236}">
                <a16:creationId xmlns:a16="http://schemas.microsoft.com/office/drawing/2014/main" id="{6BEA6D99-B28A-65F7-B60F-6B74651B72AD}"/>
              </a:ext>
            </a:extLst>
          </p:cNvPr>
          <p:cNvSpPr/>
          <p:nvPr/>
        </p:nvSpPr>
        <p:spPr>
          <a:xfrm rot="5400000">
            <a:off x="1893705" y="1732500"/>
            <a:ext cx="261470" cy="36007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ight Brace 22">
            <a:extLst>
              <a:ext uri="{FF2B5EF4-FFF2-40B4-BE49-F238E27FC236}">
                <a16:creationId xmlns:a16="http://schemas.microsoft.com/office/drawing/2014/main" id="{5CE3B73B-F4C8-E87B-A638-17557BD56DB6}"/>
              </a:ext>
            </a:extLst>
          </p:cNvPr>
          <p:cNvSpPr/>
          <p:nvPr/>
        </p:nvSpPr>
        <p:spPr>
          <a:xfrm rot="5400000">
            <a:off x="3327042" y="1068313"/>
            <a:ext cx="172929" cy="182082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ight Brace 25">
            <a:extLst>
              <a:ext uri="{FF2B5EF4-FFF2-40B4-BE49-F238E27FC236}">
                <a16:creationId xmlns:a16="http://schemas.microsoft.com/office/drawing/2014/main" id="{711AA3DA-8548-5797-710A-7FD619D50B62}"/>
              </a:ext>
            </a:extLst>
          </p:cNvPr>
          <p:cNvSpPr/>
          <p:nvPr/>
        </p:nvSpPr>
        <p:spPr>
          <a:xfrm rot="5400000">
            <a:off x="4772127" y="1688176"/>
            <a:ext cx="261470" cy="53856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95318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D536F-E93B-113E-A1E9-CB20A8514EB6}"/>
              </a:ext>
            </a:extLst>
          </p:cNvPr>
          <p:cNvSpPr>
            <a:spLocks noGrp="1"/>
          </p:cNvSpPr>
          <p:nvPr>
            <p:ph type="title"/>
          </p:nvPr>
        </p:nvSpPr>
        <p:spPr>
          <a:xfrm>
            <a:off x="591954" y="66517"/>
            <a:ext cx="7886700" cy="662782"/>
          </a:xfrm>
        </p:spPr>
        <p:txBody>
          <a:bodyPr>
            <a:normAutofit fontScale="90000"/>
          </a:bodyPr>
          <a:lstStyle/>
          <a:p>
            <a:r>
              <a:rPr lang="en-US" dirty="0"/>
              <a:t>Exercise 2</a:t>
            </a:r>
            <a:endParaRPr lang="en-HK"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9DCC88-68FF-A23F-3DF4-FCAB796CAD1D}"/>
                  </a:ext>
                </a:extLst>
              </p:cNvPr>
              <p:cNvSpPr>
                <a:spLocks noGrp="1"/>
              </p:cNvSpPr>
              <p:nvPr>
                <p:ph idx="1"/>
              </p:nvPr>
            </p:nvSpPr>
            <p:spPr>
              <a:xfrm>
                <a:off x="552893" y="3196222"/>
                <a:ext cx="7886700" cy="3595261"/>
              </a:xfrm>
            </p:spPr>
            <p:txBody>
              <a:bodyPr>
                <a:normAutofit lnSpcReduction="10000"/>
              </a:bodyPr>
              <a:lstStyle/>
              <a:p>
                <a:r>
                  <a:rPr lang="en-US" sz="1800" i="1" dirty="0"/>
                  <a:t>C(r)</a:t>
                </a:r>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=1</m:t>
                        </m:r>
                      </m:sub>
                    </m:sSub>
                    <m:r>
                      <a:rPr lang="en-US" sz="1800" i="1">
                        <a:latin typeface="Cambria Math" panose="02040503050406030204" pitchFamily="18" charset="0"/>
                      </a:rPr>
                      <m:t>∗</m:t>
                    </m:r>
                    <m:d>
                      <m:dPr>
                        <m:ctrlPr>
                          <a:rPr lang="en-US" sz="1800" i="1">
                            <a:latin typeface="Cambria Math" panose="02040503050406030204" pitchFamily="18" charset="0"/>
                          </a:rPr>
                        </m:ctrlPr>
                      </m:dPr>
                      <m:e>
                        <m:r>
                          <a:rPr lang="en-US" sz="1800" i="1">
                            <a:latin typeface="Cambria Math" panose="02040503050406030204" pitchFamily="18" charset="0"/>
                          </a:rPr>
                          <m:t>1−</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exp</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=1</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=1</m:t>
                                    </m:r>
                                  </m:sub>
                                </m:sSub>
                              </m:e>
                            </m:d>
                          </m:e>
                        </m:func>
                      </m:e>
                    </m:d>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=1</m:t>
                        </m:r>
                      </m:sub>
                    </m:sSub>
                    <m:r>
                      <a:rPr lang="en-US" sz="1800" b="0" i="0" smtClean="0">
                        <a:latin typeface="Cambria Math" panose="02040503050406030204" pitchFamily="18" charset="0"/>
                        <a:ea typeface="Cambria Math" panose="02040503050406030204" pitchFamily="18" charset="0"/>
                      </a:rPr>
                      <m:t>+</m:t>
                    </m:r>
                  </m:oMath>
                </a14:m>
                <a:endParaRPr lang="en-US" sz="1800" b="0" dirty="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=2</m:t>
                          </m:r>
                        </m:sub>
                      </m:sSub>
                      <m:r>
                        <a:rPr lang="en-US" sz="1800" i="1">
                          <a:latin typeface="Cambria Math" panose="02040503050406030204" pitchFamily="18" charset="0"/>
                        </a:rPr>
                        <m:t>∗</m:t>
                      </m:r>
                      <m:d>
                        <m:dPr>
                          <m:ctrlPr>
                            <a:rPr lang="en-US" sz="1800" i="1">
                              <a:latin typeface="Cambria Math" panose="02040503050406030204" pitchFamily="18" charset="0"/>
                            </a:rPr>
                          </m:ctrlPr>
                        </m:dPr>
                        <m:e>
                          <m:r>
                            <a:rPr lang="en-US" sz="1800" i="1">
                              <a:latin typeface="Cambria Math" panose="02040503050406030204" pitchFamily="18" charset="0"/>
                            </a:rPr>
                            <m:t>1−</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exp</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=2</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=2</m:t>
                                      </m:r>
                                    </m:sub>
                                  </m:sSub>
                                </m:e>
                              </m:d>
                            </m:e>
                          </m:func>
                        </m:e>
                      </m:d>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=2</m:t>
                          </m:r>
                        </m:sub>
                      </m:sSub>
                      <m:r>
                        <a:rPr lang="en-US" sz="1800" b="0" i="1" smtClean="0">
                          <a:latin typeface="Cambria Math" panose="02040503050406030204" pitchFamily="18" charset="0"/>
                          <a:ea typeface="Cambria Math" panose="02040503050406030204" pitchFamily="18" charset="0"/>
                        </a:rPr>
                        <m:t>+</m:t>
                      </m:r>
                    </m:oMath>
                  </m:oMathPara>
                </a14:m>
                <a:endParaRPr lang="en-HK" sz="1800" dirty="0"/>
              </a:p>
              <a:p>
                <a:pPr marL="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=3</m:t>
                          </m:r>
                        </m:sub>
                      </m:sSub>
                      <m:r>
                        <a:rPr lang="en-US" sz="1800" i="1">
                          <a:latin typeface="Cambria Math" panose="02040503050406030204" pitchFamily="18" charset="0"/>
                        </a:rPr>
                        <m:t>∗</m:t>
                      </m:r>
                      <m:d>
                        <m:dPr>
                          <m:ctrlPr>
                            <a:rPr lang="en-US" sz="1800" i="1">
                              <a:latin typeface="Cambria Math" panose="02040503050406030204" pitchFamily="18" charset="0"/>
                            </a:rPr>
                          </m:ctrlPr>
                        </m:dPr>
                        <m:e>
                          <m:r>
                            <a:rPr lang="en-US" sz="1800" i="1">
                              <a:latin typeface="Cambria Math" panose="02040503050406030204" pitchFamily="18" charset="0"/>
                            </a:rPr>
                            <m:t>1−</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exp</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=3</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=3</m:t>
                                      </m:r>
                                    </m:sub>
                                  </m:sSub>
                                </m:e>
                              </m:d>
                            </m:e>
                          </m:func>
                        </m:e>
                      </m:d>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=3</m:t>
                          </m:r>
                        </m:sub>
                      </m:sSub>
                      <m:r>
                        <a:rPr lang="en-US" sz="1800" b="0" i="1" smtClean="0">
                          <a:latin typeface="Cambria Math" panose="02040503050406030204" pitchFamily="18" charset="0"/>
                          <a:ea typeface="Cambria Math" panose="02040503050406030204" pitchFamily="18" charset="0"/>
                        </a:rPr>
                        <m:t>+</m:t>
                      </m:r>
                    </m:oMath>
                  </m:oMathPara>
                </a14:m>
                <a:endParaRPr lang="en-US" sz="1800"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=4</m:t>
                          </m:r>
                        </m:sub>
                      </m:sSub>
                      <m:r>
                        <a:rPr lang="en-US" sz="1800" i="1">
                          <a:latin typeface="Cambria Math" panose="02040503050406030204" pitchFamily="18" charset="0"/>
                        </a:rPr>
                        <m:t>∗(1−</m:t>
                      </m:r>
                      <m:r>
                        <m:rPr>
                          <m:sty m:val="p"/>
                        </m:rPr>
                        <a:rPr lang="en-US" sz="1800">
                          <a:latin typeface="Cambria Math" panose="02040503050406030204" pitchFamily="18" charset="0"/>
                        </a:rPr>
                        <m:t>exp</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=4</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=4</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=4</m:t>
                          </m:r>
                        </m:sub>
                      </m:sSub>
                    </m:oMath>
                  </m:oMathPara>
                </a14:m>
                <a:endParaRPr lang="en-HK" sz="1800" dirty="0"/>
              </a:p>
              <a:p>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=2</m:t>
                        </m:r>
                      </m:sub>
                    </m:sSub>
                  </m:oMath>
                </a14:m>
                <a:r>
                  <a:rPr lang="en-HK" sz="1800" dirty="0"/>
                  <a:t>=</a:t>
                </a:r>
                <a:r>
                  <a:rPr lang="en-US" sz="1800" dirty="0"/>
                  <a:t> </a:t>
                </a:r>
                <a14:m>
                  <m:oMath xmlns:m="http://schemas.openxmlformats.org/officeDocument/2006/math">
                    <m:r>
                      <m:rPr>
                        <m:sty m:val="p"/>
                      </m:rPr>
                      <a:rPr lang="en-US" sz="1800">
                        <a:latin typeface="Cambria Math" panose="02040503050406030204" pitchFamily="18" charset="0"/>
                      </a:rPr>
                      <m:t>exp</m:t>
                    </m:r>
                    <m:r>
                      <a:rPr lang="en-US" sz="1800">
                        <a:latin typeface="Cambria Math" panose="02040503050406030204" pitchFamily="18" charset="0"/>
                      </a:rPr>
                      <m:t>(</m:t>
                    </m:r>
                    <m:r>
                      <a:rPr lang="en-US" sz="1800" i="1">
                        <a:latin typeface="Cambria Math" panose="02040503050406030204" pitchFamily="18" charset="0"/>
                      </a:rPr>
                      <m:t>−</m:t>
                    </m:r>
                    <m:nary>
                      <m:naryPr>
                        <m:chr m:val="∑"/>
                        <m:ctrlPr>
                          <a:rPr lang="en-US" sz="1800" i="1">
                            <a:latin typeface="Cambria Math" panose="02040503050406030204" pitchFamily="18" charset="0"/>
                          </a:rPr>
                        </m:ctrlPr>
                      </m:naryPr>
                      <m:sub>
                        <m:r>
                          <a:rPr lang="en-US" sz="1800" i="1">
                            <a:latin typeface="Cambria Math" panose="02040503050406030204" pitchFamily="18" charset="0"/>
                          </a:rPr>
                          <m:t>𝑗</m:t>
                        </m:r>
                        <m:r>
                          <a:rPr lang="en-US" sz="1800" i="1">
                            <a:latin typeface="Cambria Math" panose="02040503050406030204" pitchFamily="18" charset="0"/>
                          </a:rPr>
                          <m:t>=1</m:t>
                        </m:r>
                      </m:sub>
                      <m:sup>
                        <m:r>
                          <a:rPr lang="en-US" sz="1800" i="1">
                            <a:latin typeface="Cambria Math" panose="02040503050406030204" pitchFamily="18" charset="0"/>
                          </a:rPr>
                          <m:t>𝑖</m:t>
                        </m:r>
                        <m:r>
                          <a:rPr lang="en-US" sz="1800" i="1">
                            <a:latin typeface="Cambria Math" panose="02040503050406030204" pitchFamily="18" charset="0"/>
                          </a:rPr>
                          <m:t>−1=1</m:t>
                        </m:r>
                      </m:sup>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i="1">
                            <a:latin typeface="Cambria Math" panose="02040503050406030204" pitchFamily="18" charset="0"/>
                          </a:rPr>
                          <m:t>) </m:t>
                        </m:r>
                      </m:e>
                    </m:nary>
                  </m:oMath>
                </a14:m>
                <a:r>
                  <a:rPr lang="en-HK" sz="1800" dirty="0"/>
                  <a:t>=exp(-</a:t>
                </a:r>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=1</m:t>
                        </m:r>
                      </m:sub>
                    </m:sSub>
                  </m:oMath>
                </a14:m>
                <a:r>
                  <a:rPr lang="en-HK" sz="1800" dirty="0"/>
                  <a:t>)</a:t>
                </a:r>
              </a:p>
              <a:p>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=3</m:t>
                        </m:r>
                      </m:sub>
                    </m:sSub>
                  </m:oMath>
                </a14:m>
                <a:r>
                  <a:rPr lang="en-HK" sz="1800" dirty="0"/>
                  <a:t>=</a:t>
                </a:r>
                <a:r>
                  <a:rPr lang="en-US" sz="1800" dirty="0"/>
                  <a:t> </a:t>
                </a:r>
                <a14:m>
                  <m:oMath xmlns:m="http://schemas.openxmlformats.org/officeDocument/2006/math">
                    <m:r>
                      <m:rPr>
                        <m:sty m:val="p"/>
                      </m:rPr>
                      <a:rPr lang="en-US" sz="1800">
                        <a:latin typeface="Cambria Math" panose="02040503050406030204" pitchFamily="18" charset="0"/>
                      </a:rPr>
                      <m:t>exp</m:t>
                    </m:r>
                    <m:r>
                      <a:rPr lang="en-US" sz="1800">
                        <a:latin typeface="Cambria Math" panose="02040503050406030204" pitchFamily="18" charset="0"/>
                      </a:rPr>
                      <m:t>(</m:t>
                    </m:r>
                    <m:r>
                      <a:rPr lang="en-US" sz="1800" i="1">
                        <a:latin typeface="Cambria Math" panose="02040503050406030204" pitchFamily="18" charset="0"/>
                      </a:rPr>
                      <m:t>−</m:t>
                    </m:r>
                    <m:nary>
                      <m:naryPr>
                        <m:chr m:val="∑"/>
                        <m:ctrlPr>
                          <a:rPr lang="en-US" sz="1800" i="1">
                            <a:latin typeface="Cambria Math" panose="02040503050406030204" pitchFamily="18" charset="0"/>
                          </a:rPr>
                        </m:ctrlPr>
                      </m:naryPr>
                      <m:sub>
                        <m:r>
                          <a:rPr lang="en-US" sz="1800" i="1">
                            <a:latin typeface="Cambria Math" panose="02040503050406030204" pitchFamily="18" charset="0"/>
                          </a:rPr>
                          <m:t>𝑗</m:t>
                        </m:r>
                        <m:r>
                          <a:rPr lang="en-US" sz="1800" i="1">
                            <a:latin typeface="Cambria Math" panose="02040503050406030204" pitchFamily="18" charset="0"/>
                          </a:rPr>
                          <m:t>=1</m:t>
                        </m:r>
                      </m:sub>
                      <m:sup>
                        <m:r>
                          <a:rPr lang="en-US" sz="1800" i="1">
                            <a:latin typeface="Cambria Math" panose="02040503050406030204" pitchFamily="18" charset="0"/>
                          </a:rPr>
                          <m:t>𝑖</m:t>
                        </m:r>
                        <m:r>
                          <a:rPr lang="en-US" sz="1800" i="1">
                            <a:latin typeface="Cambria Math" panose="02040503050406030204" pitchFamily="18" charset="0"/>
                          </a:rPr>
                          <m:t>−1=2</m:t>
                        </m:r>
                      </m:sup>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i="1">
                            <a:latin typeface="Cambria Math" panose="02040503050406030204" pitchFamily="18" charset="0"/>
                          </a:rPr>
                          <m:t>) </m:t>
                        </m:r>
                      </m:e>
                    </m:nary>
                  </m:oMath>
                </a14:m>
                <a:r>
                  <a:rPr lang="en-HK" sz="1800" dirty="0"/>
                  <a:t>=exp(-</a:t>
                </a:r>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=1</m:t>
                        </m:r>
                      </m:sub>
                    </m:sSub>
                    <m:r>
                      <m:rPr>
                        <m:nor/>
                      </m:rPr>
                      <a:rPr lang="en-HK" sz="1800" dirty="0"/>
                      <m:t>−</m:t>
                    </m:r>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i="1">
                            <a:latin typeface="Cambria Math" panose="02040503050406030204" pitchFamily="18" charset="0"/>
                          </a:rPr>
                          <m:t>=2</m:t>
                        </m:r>
                      </m:sub>
                    </m:sSub>
                  </m:oMath>
                </a14:m>
                <a:r>
                  <a:rPr lang="en-HK" sz="1800" dirty="0"/>
                  <a:t>)</a:t>
                </a:r>
              </a:p>
              <a:p>
                <a:r>
                  <a:rPr lang="en-HK" sz="1800" dirty="0"/>
                  <a:t>Exercise 2a: Calculate </a:t>
                </a:r>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=4</m:t>
                        </m:r>
                      </m:sub>
                    </m:sSub>
                  </m:oMath>
                </a14:m>
                <a:r>
                  <a:rPr lang="en-HK" sz="1800" dirty="0"/>
                  <a:t>=</a:t>
                </a:r>
                <a:r>
                  <a:rPr lang="en-US" sz="1800" dirty="0"/>
                  <a:t> </a:t>
                </a:r>
                <a14:m>
                  <m:oMath xmlns:m="http://schemas.openxmlformats.org/officeDocument/2006/math">
                    <m:r>
                      <m:rPr>
                        <m:sty m:val="p"/>
                      </m:rPr>
                      <a:rPr lang="en-US" sz="1800">
                        <a:latin typeface="Cambria Math" panose="02040503050406030204" pitchFamily="18" charset="0"/>
                      </a:rPr>
                      <m:t>exp</m:t>
                    </m:r>
                    <m:r>
                      <a:rPr lang="en-US" sz="1800">
                        <a:latin typeface="Cambria Math" panose="02040503050406030204" pitchFamily="18" charset="0"/>
                      </a:rPr>
                      <m:t>(</m:t>
                    </m:r>
                    <m:r>
                      <a:rPr lang="en-US" sz="1800" i="1">
                        <a:latin typeface="Cambria Math" panose="02040503050406030204" pitchFamily="18" charset="0"/>
                      </a:rPr>
                      <m:t>−</m:t>
                    </m:r>
                    <m:nary>
                      <m:naryPr>
                        <m:chr m:val="∑"/>
                        <m:ctrlPr>
                          <a:rPr lang="en-US" sz="1800" i="1">
                            <a:latin typeface="Cambria Math" panose="02040503050406030204" pitchFamily="18" charset="0"/>
                          </a:rPr>
                        </m:ctrlPr>
                      </m:naryPr>
                      <m:sub>
                        <m:r>
                          <a:rPr lang="en-US" sz="1800" i="1">
                            <a:latin typeface="Cambria Math" panose="02040503050406030204" pitchFamily="18" charset="0"/>
                          </a:rPr>
                          <m:t>𝑗</m:t>
                        </m:r>
                        <m:r>
                          <a:rPr lang="en-US" sz="1800" i="1">
                            <a:latin typeface="Cambria Math" panose="02040503050406030204" pitchFamily="18" charset="0"/>
                          </a:rPr>
                          <m:t>=1</m:t>
                        </m:r>
                      </m:sub>
                      <m:sup>
                        <m:r>
                          <a:rPr lang="en-US" sz="1800" i="1">
                            <a:latin typeface="Cambria Math" panose="02040503050406030204" pitchFamily="18" charset="0"/>
                          </a:rPr>
                          <m:t>𝑖</m:t>
                        </m:r>
                        <m:r>
                          <a:rPr lang="en-US" sz="1800" i="1">
                            <a:latin typeface="Cambria Math" panose="02040503050406030204" pitchFamily="18" charset="0"/>
                          </a:rPr>
                          <m:t>−1=3</m:t>
                        </m:r>
                      </m:sup>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i="1">
                            <a:latin typeface="Cambria Math" panose="02040503050406030204" pitchFamily="18" charset="0"/>
                          </a:rPr>
                          <m:t>) </m:t>
                        </m:r>
                      </m:e>
                    </m:nary>
                  </m:oMath>
                </a14:m>
                <a:r>
                  <a:rPr lang="en-HK" sz="1800" dirty="0"/>
                  <a:t>=exp(-</a:t>
                </a:r>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=1</m:t>
                        </m:r>
                      </m:sub>
                    </m:sSub>
                  </m:oMath>
                </a14:m>
                <a:r>
                  <a:rPr lang="en-HK" sz="1800" dirty="0"/>
                  <a:t>-</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i="1">
                            <a:latin typeface="Cambria Math" panose="02040503050406030204" pitchFamily="18" charset="0"/>
                          </a:rPr>
                          <m:t>=2</m:t>
                        </m:r>
                      </m:sub>
                    </m:sSub>
                    <m:r>
                      <m:rPr>
                        <m:nor/>
                      </m:rPr>
                      <a:rPr lang="en-HK" sz="1800" dirty="0"/>
                      <m:t>−</m:t>
                    </m:r>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i="1">
                            <a:latin typeface="Cambria Math" panose="02040503050406030204" pitchFamily="18" charset="0"/>
                          </a:rPr>
                          <m:t>=3</m:t>
                        </m:r>
                      </m:sub>
                    </m:sSub>
                  </m:oMath>
                </a14:m>
                <a:r>
                  <a:rPr lang="en-HK" sz="1800" dirty="0"/>
                  <a:t>)</a:t>
                </a:r>
              </a:p>
              <a:p>
                <a:r>
                  <a:rPr lang="en-HK" sz="1800" dirty="0"/>
                  <a:t>(1)</a:t>
                </a:r>
                <a:r>
                  <a:rPr lang="en-HK" sz="1800" b="0" i="0" dirty="0">
                    <a:effectLst/>
                    <a:latin typeface="Arial" panose="020B0604020202020204" pitchFamily="34" charset="0"/>
                  </a:rPr>
                  <a:t> </a:t>
                </a:r>
                <a:r>
                  <a:rPr lang="en-HK" sz="1800" dirty="0"/>
                  <a:t>exp(-0.12-0.22-0.41), (2) exp(-0.12-0.22-0.31),</a:t>
                </a:r>
              </a:p>
              <a:p>
                <a:r>
                  <a:rPr lang="en-HK" sz="1800" dirty="0"/>
                  <a:t>(3) exp(-0.12-0.22-0.32) ,</a:t>
                </a:r>
                <a:r>
                  <a:rPr lang="en-HK" sz="1800" b="0" i="0" dirty="0">
                    <a:effectLst/>
                    <a:latin typeface="Arial" panose="020B0604020202020204" pitchFamily="34" charset="0"/>
                  </a:rPr>
                  <a:t> (4) </a:t>
                </a:r>
                <a:r>
                  <a:rPr lang="en-HK" sz="1800" dirty="0"/>
                  <a:t>exp(-0.12-0.22-0.42), </a:t>
                </a:r>
              </a:p>
              <a:p>
                <a:r>
                  <a:rPr lang="en-HK" sz="1800" dirty="0"/>
                  <a:t>Exercise 2b: Calculate </a:t>
                </a:r>
                <a:r>
                  <a:rPr lang="en-US" sz="1800" i="1" dirty="0"/>
                  <a:t>C(r). (student exercise)</a:t>
                </a:r>
                <a:endParaRPr lang="en-HK" sz="1600" dirty="0"/>
              </a:p>
              <a:p>
                <a:endParaRPr lang="en-HK" sz="1600" dirty="0"/>
              </a:p>
            </p:txBody>
          </p:sp>
        </mc:Choice>
        <mc:Fallback xmlns="">
          <p:sp>
            <p:nvSpPr>
              <p:cNvPr id="3" name="Content Placeholder 2">
                <a:extLst>
                  <a:ext uri="{FF2B5EF4-FFF2-40B4-BE49-F238E27FC236}">
                    <a16:creationId xmlns:a16="http://schemas.microsoft.com/office/drawing/2014/main" id="{E29DCC88-68FF-A23F-3DF4-FCAB796CAD1D}"/>
                  </a:ext>
                </a:extLst>
              </p:cNvPr>
              <p:cNvSpPr>
                <a:spLocks noGrp="1" noRot="1" noChangeAspect="1" noMove="1" noResize="1" noEditPoints="1" noAdjustHandles="1" noChangeArrowheads="1" noChangeShapeType="1" noTextEdit="1"/>
              </p:cNvSpPr>
              <p:nvPr>
                <p:ph idx="1"/>
              </p:nvPr>
            </p:nvSpPr>
            <p:spPr>
              <a:xfrm>
                <a:off x="552893" y="3196222"/>
                <a:ext cx="7886700" cy="3595261"/>
              </a:xfrm>
              <a:blipFill>
                <a:blip r:embed="rId2"/>
                <a:stretch>
                  <a:fillRect l="-541" t="-135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EB3C4145-900D-0E33-4422-BBFFB42BDBF7}"/>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E17D5778-2012-769F-B108-8FBF1A097400}"/>
              </a:ext>
            </a:extLst>
          </p:cNvPr>
          <p:cNvSpPr>
            <a:spLocks noGrp="1"/>
          </p:cNvSpPr>
          <p:nvPr>
            <p:ph type="sldNum" sz="quarter" idx="12"/>
          </p:nvPr>
        </p:nvSpPr>
        <p:spPr/>
        <p:txBody>
          <a:bodyPr/>
          <a:lstStyle/>
          <a:p>
            <a:fld id="{B9DE3C8B-EA53-454F-9CCE-3711613342D8}" type="slidenum">
              <a:rPr lang="en-HK" smtClean="0"/>
              <a:t>14</a:t>
            </a:fld>
            <a:endParaRPr lang="en-HK"/>
          </a:p>
        </p:txBody>
      </p:sp>
      <p:cxnSp>
        <p:nvCxnSpPr>
          <p:cNvPr id="7" name="Straight Connector 6">
            <a:extLst>
              <a:ext uri="{FF2B5EF4-FFF2-40B4-BE49-F238E27FC236}">
                <a16:creationId xmlns:a16="http://schemas.microsoft.com/office/drawing/2014/main" id="{255C4431-0488-4477-65C7-A713D80644C2}"/>
              </a:ext>
            </a:extLst>
          </p:cNvPr>
          <p:cNvCxnSpPr>
            <a:cxnSpLocks/>
          </p:cNvCxnSpPr>
          <p:nvPr/>
        </p:nvCxnSpPr>
        <p:spPr>
          <a:xfrm>
            <a:off x="6782243" y="1199782"/>
            <a:ext cx="751367" cy="1"/>
          </a:xfrm>
          <a:prstGeom prst="line">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819D553-D2AF-9DB1-3FAC-C94FCE0D1436}"/>
              </a:ext>
            </a:extLst>
          </p:cNvPr>
          <p:cNvCxnSpPr/>
          <p:nvPr/>
        </p:nvCxnSpPr>
        <p:spPr>
          <a:xfrm>
            <a:off x="2573079" y="1020394"/>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EFFD3F8-2B64-F78F-40A4-4EADCC067002}"/>
              </a:ext>
            </a:extLst>
          </p:cNvPr>
          <p:cNvCxnSpPr/>
          <p:nvPr/>
        </p:nvCxnSpPr>
        <p:spPr>
          <a:xfrm>
            <a:off x="3661144" y="1020394"/>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BC9694F-A07A-22FF-5520-7A1F36A2FFBD}"/>
              </a:ext>
            </a:extLst>
          </p:cNvPr>
          <p:cNvCxnSpPr/>
          <p:nvPr/>
        </p:nvCxnSpPr>
        <p:spPr>
          <a:xfrm>
            <a:off x="7468951" y="1041734"/>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8A46253-3B48-0A6B-4DAB-B3989847659A}"/>
              </a:ext>
            </a:extLst>
          </p:cNvPr>
          <p:cNvCxnSpPr/>
          <p:nvPr/>
        </p:nvCxnSpPr>
        <p:spPr>
          <a:xfrm>
            <a:off x="2590801" y="1199782"/>
            <a:ext cx="1978763" cy="0"/>
          </a:xfrm>
          <a:prstGeom prst="line">
            <a:avLst/>
          </a:prstGeom>
          <a:ln>
            <a:head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89BCC5F-2AEB-584A-8EC1-3C4AAEB6B0B2}"/>
              </a:ext>
            </a:extLst>
          </p:cNvPr>
          <p:cNvCxnSpPr>
            <a:cxnSpLocks/>
          </p:cNvCxnSpPr>
          <p:nvPr/>
        </p:nvCxnSpPr>
        <p:spPr>
          <a:xfrm>
            <a:off x="4569564" y="1199782"/>
            <a:ext cx="219495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21768D4-CA3C-C1C4-6803-4F6A743CB79E}"/>
              </a:ext>
            </a:extLst>
          </p:cNvPr>
          <p:cNvSpPr txBox="1"/>
          <p:nvPr/>
        </p:nvSpPr>
        <p:spPr>
          <a:xfrm>
            <a:off x="4762418" y="704449"/>
            <a:ext cx="1145763" cy="369332"/>
          </a:xfrm>
          <a:prstGeom prst="rect">
            <a:avLst/>
          </a:prstGeom>
          <a:noFill/>
        </p:spPr>
        <p:txBody>
          <a:bodyPr wrap="none" rtlCol="0">
            <a:spAutoFit/>
          </a:bodyPr>
          <a:lstStyle/>
          <a:p>
            <a:r>
              <a:rPr lang="en-US" dirty="0"/>
              <a:t>The ray (r)</a:t>
            </a:r>
            <a:endParaRPr lang="en-HK" dirty="0"/>
          </a:p>
        </p:txBody>
      </p:sp>
      <p:sp>
        <p:nvSpPr>
          <p:cNvPr id="18" name="TextBox 17">
            <a:extLst>
              <a:ext uri="{FF2B5EF4-FFF2-40B4-BE49-F238E27FC236}">
                <a16:creationId xmlns:a16="http://schemas.microsoft.com/office/drawing/2014/main" id="{1896DC75-7433-21ED-92AD-D0754A6ADD37}"/>
              </a:ext>
            </a:extLst>
          </p:cNvPr>
          <p:cNvSpPr txBox="1"/>
          <p:nvPr/>
        </p:nvSpPr>
        <p:spPr>
          <a:xfrm>
            <a:off x="1599756" y="1486109"/>
            <a:ext cx="6042039" cy="369332"/>
          </a:xfrm>
          <a:prstGeom prst="rect">
            <a:avLst/>
          </a:prstGeom>
          <a:noFill/>
        </p:spPr>
        <p:txBody>
          <a:bodyPr wrap="none" rtlCol="0">
            <a:spAutoFit/>
          </a:bodyPr>
          <a:lstStyle/>
          <a:p>
            <a:r>
              <a:rPr lang="en-US" dirty="0"/>
              <a:t>Sample                         1                          2                          3                      4</a:t>
            </a:r>
            <a:endParaRPr lang="en-HK"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2B533B3-7C3D-A8B9-DC60-5D13A18C9067}"/>
                  </a:ext>
                </a:extLst>
              </p:cNvPr>
              <p:cNvSpPr txBox="1"/>
              <p:nvPr/>
            </p:nvSpPr>
            <p:spPr>
              <a:xfrm>
                <a:off x="2877878" y="85633"/>
                <a:ext cx="8250751" cy="391646"/>
              </a:xfrm>
              <a:prstGeom prst="rect">
                <a:avLst/>
              </a:prstGeom>
              <a:noFill/>
            </p:spPr>
            <p:txBody>
              <a:bodyPr wrap="square">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𝑆𝑎𝑚𝑝𝑙𝑖𝑛𝑔</m:t>
                        </m:r>
                        <m:r>
                          <a:rPr lang="en-US" sz="1800" b="0" i="1" smtClean="0">
                            <a:latin typeface="Cambria Math" panose="02040503050406030204" pitchFamily="18" charset="0"/>
                          </a:rPr>
                          <m:t> </m:t>
                        </m:r>
                        <m:r>
                          <a:rPr lang="en-US" sz="1800" b="0" i="1" smtClean="0">
                            <a:latin typeface="Cambria Math" panose="02040503050406030204" pitchFamily="18" charset="0"/>
                          </a:rPr>
                          <m:t>𝑚𝑒𝑎𝑛𝑠</m:t>
                        </m:r>
                        <m:r>
                          <a:rPr lang="en-US" sz="1800" b="0" i="1" smtClean="0">
                            <a:latin typeface="Cambria Math" panose="02040503050406030204" pitchFamily="18" charset="0"/>
                          </a:rPr>
                          <m:t>: </m:t>
                        </m:r>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oMath>
                </a14:m>
                <a:r>
                  <a:rPr lang="en-HK" dirty="0"/>
                  <a:t>=1 at the sampling  point j, otherwise 0</a:t>
                </a:r>
              </a:p>
            </p:txBody>
          </p:sp>
        </mc:Choice>
        <mc:Fallback xmlns="">
          <p:sp>
            <p:nvSpPr>
              <p:cNvPr id="19" name="TextBox 18">
                <a:extLst>
                  <a:ext uri="{FF2B5EF4-FFF2-40B4-BE49-F238E27FC236}">
                    <a16:creationId xmlns:a16="http://schemas.microsoft.com/office/drawing/2014/main" id="{32B533B3-7C3D-A8B9-DC60-5D13A18C9067}"/>
                  </a:ext>
                </a:extLst>
              </p:cNvPr>
              <p:cNvSpPr txBox="1">
                <a:spLocks noRot="1" noChangeAspect="1" noMove="1" noResize="1" noEditPoints="1" noAdjustHandles="1" noChangeArrowheads="1" noChangeShapeType="1" noTextEdit="1"/>
              </p:cNvSpPr>
              <p:nvPr/>
            </p:nvSpPr>
            <p:spPr>
              <a:xfrm>
                <a:off x="2877878" y="85633"/>
                <a:ext cx="8250751" cy="391646"/>
              </a:xfrm>
              <a:prstGeom prst="rect">
                <a:avLst/>
              </a:prstGeom>
              <a:blipFill>
                <a:blip r:embed="rId3"/>
                <a:stretch>
                  <a:fillRect l="-222" t="-4688" b="-21875"/>
                </a:stretch>
              </a:blipFill>
            </p:spPr>
            <p:txBody>
              <a:bodyPr/>
              <a:lstStyle/>
              <a:p>
                <a:r>
                  <a:rPr lang="en-HK">
                    <a:noFill/>
                  </a:rPr>
                  <a:t> </a:t>
                </a:r>
              </a:p>
            </p:txBody>
          </p:sp>
        </mc:Fallback>
      </mc:AlternateContent>
      <p:sp>
        <p:nvSpPr>
          <p:cNvPr id="20" name="TextBox 19">
            <a:extLst>
              <a:ext uri="{FF2B5EF4-FFF2-40B4-BE49-F238E27FC236}">
                <a16:creationId xmlns:a16="http://schemas.microsoft.com/office/drawing/2014/main" id="{8B48FE92-0926-7C42-341E-AC183DF97B1E}"/>
              </a:ext>
            </a:extLst>
          </p:cNvPr>
          <p:cNvSpPr txBox="1"/>
          <p:nvPr/>
        </p:nvSpPr>
        <p:spPr>
          <a:xfrm>
            <a:off x="2210243" y="504989"/>
            <a:ext cx="4572000" cy="369332"/>
          </a:xfrm>
          <a:prstGeom prst="rect">
            <a:avLst/>
          </a:prstGeom>
          <a:noFill/>
        </p:spPr>
        <p:txBody>
          <a:bodyPr wrap="square">
            <a:spAutoFit/>
          </a:bodyPr>
          <a:lstStyle/>
          <a:p>
            <a:r>
              <a:rPr lang="en-HK" dirty="0"/>
              <a:t>sampling points</a:t>
            </a:r>
          </a:p>
        </p:txBody>
      </p:sp>
      <p:cxnSp>
        <p:nvCxnSpPr>
          <p:cNvPr id="21" name="Straight Arrow Connector 20">
            <a:extLst>
              <a:ext uri="{FF2B5EF4-FFF2-40B4-BE49-F238E27FC236}">
                <a16:creationId xmlns:a16="http://schemas.microsoft.com/office/drawing/2014/main" id="{D2C4AB3E-27D1-35CF-764E-04F889046199}"/>
              </a:ext>
            </a:extLst>
          </p:cNvPr>
          <p:cNvCxnSpPr/>
          <p:nvPr/>
        </p:nvCxnSpPr>
        <p:spPr>
          <a:xfrm flipH="1">
            <a:off x="2668771" y="772728"/>
            <a:ext cx="223284" cy="2152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8D8E7E5-10DE-92D9-8E6E-35A8C169AFA8}"/>
              </a:ext>
            </a:extLst>
          </p:cNvPr>
          <p:cNvCxnSpPr>
            <a:cxnSpLocks/>
          </p:cNvCxnSpPr>
          <p:nvPr/>
        </p:nvCxnSpPr>
        <p:spPr>
          <a:xfrm>
            <a:off x="3108251" y="813624"/>
            <a:ext cx="0" cy="972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525B8E29-16C9-3C98-8550-79056878DD1B}"/>
              </a:ext>
            </a:extLst>
          </p:cNvPr>
          <p:cNvCxnSpPr>
            <a:cxnSpLocks/>
          </p:cNvCxnSpPr>
          <p:nvPr/>
        </p:nvCxnSpPr>
        <p:spPr>
          <a:xfrm>
            <a:off x="3391785" y="772728"/>
            <a:ext cx="269359" cy="1920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77CD206D-BAE8-4ECD-8F02-ABCBCE7C12C4}"/>
              </a:ext>
            </a:extLst>
          </p:cNvPr>
          <p:cNvSpPr txBox="1"/>
          <p:nvPr/>
        </p:nvSpPr>
        <p:spPr>
          <a:xfrm>
            <a:off x="1229835" y="812218"/>
            <a:ext cx="1304250" cy="646331"/>
          </a:xfrm>
          <a:prstGeom prst="rect">
            <a:avLst/>
          </a:prstGeom>
          <a:noFill/>
          <a:ln>
            <a:solidFill>
              <a:schemeClr val="accent1"/>
            </a:solidFill>
          </a:ln>
        </p:spPr>
        <p:txBody>
          <a:bodyPr wrap="square" rtlCol="0">
            <a:spAutoFit/>
          </a:bodyPr>
          <a:lstStyle/>
          <a:p>
            <a:r>
              <a:rPr lang="en-US" dirty="0"/>
              <a:t>Viewing image pixel</a:t>
            </a:r>
          </a:p>
        </p:txBody>
      </p:sp>
      <p:cxnSp>
        <p:nvCxnSpPr>
          <p:cNvPr id="27" name="Straight Connector 26">
            <a:extLst>
              <a:ext uri="{FF2B5EF4-FFF2-40B4-BE49-F238E27FC236}">
                <a16:creationId xmlns:a16="http://schemas.microsoft.com/office/drawing/2014/main" id="{A8152F0B-1DEF-DE20-13CB-91D9D936A852}"/>
              </a:ext>
            </a:extLst>
          </p:cNvPr>
          <p:cNvCxnSpPr/>
          <p:nvPr/>
        </p:nvCxnSpPr>
        <p:spPr>
          <a:xfrm>
            <a:off x="4951228" y="910916"/>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0D57806-E490-C538-85AF-B62B0A9E26EA}"/>
              </a:ext>
            </a:extLst>
          </p:cNvPr>
          <p:cNvCxnSpPr/>
          <p:nvPr/>
        </p:nvCxnSpPr>
        <p:spPr>
          <a:xfrm>
            <a:off x="6294474" y="961179"/>
            <a:ext cx="0" cy="434089"/>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809663F-DAE8-F6FC-2D88-0884EFAD66B3}"/>
                  </a:ext>
                </a:extLst>
              </p:cNvPr>
              <p:cNvSpPr txBox="1"/>
              <p:nvPr/>
            </p:nvSpPr>
            <p:spPr>
              <a:xfrm>
                <a:off x="4672874" y="1739568"/>
                <a:ext cx="1194109"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=2 </m:t>
                        </m:r>
                      </m:sub>
                    </m:sSub>
                  </m:oMath>
                </a14:m>
                <a:r>
                  <a:rPr lang="en-US" dirty="0">
                    <a:ea typeface="Cambria Math" panose="02040503050406030204" pitchFamily="18" charset="0"/>
                  </a:rPr>
                  <a:t>=0.21</a:t>
                </a:r>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𝜎</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=2 </m:t>
                        </m:r>
                      </m:sub>
                    </m:sSub>
                  </m:oMath>
                </a14:m>
                <a:r>
                  <a:rPr lang="en-HK" dirty="0"/>
                  <a:t>=0.22</a:t>
                </a:r>
              </a:p>
              <a:p>
                <a:endParaRPr lang="en-HK" dirty="0"/>
              </a:p>
            </p:txBody>
          </p:sp>
        </mc:Choice>
        <mc:Fallback xmlns="">
          <p:sp>
            <p:nvSpPr>
              <p:cNvPr id="30" name="TextBox 29">
                <a:extLst>
                  <a:ext uri="{FF2B5EF4-FFF2-40B4-BE49-F238E27FC236}">
                    <a16:creationId xmlns:a16="http://schemas.microsoft.com/office/drawing/2014/main" id="{C809663F-DAE8-F6FC-2D88-0884EFAD66B3}"/>
                  </a:ext>
                </a:extLst>
              </p:cNvPr>
              <p:cNvSpPr txBox="1">
                <a:spLocks noRot="1" noChangeAspect="1" noMove="1" noResize="1" noEditPoints="1" noAdjustHandles="1" noChangeArrowheads="1" noChangeShapeType="1" noTextEdit="1"/>
              </p:cNvSpPr>
              <p:nvPr/>
            </p:nvSpPr>
            <p:spPr>
              <a:xfrm>
                <a:off x="4672874" y="1739568"/>
                <a:ext cx="1194109" cy="923330"/>
              </a:xfrm>
              <a:prstGeom prst="rect">
                <a:avLst/>
              </a:prstGeom>
              <a:blipFill>
                <a:blip r:embed="rId4"/>
                <a:stretch>
                  <a:fillRect t="-2632" r="-3590"/>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32CC5D1-0BAA-82A6-6612-262B414BBAD3}"/>
                  </a:ext>
                </a:extLst>
              </p:cNvPr>
              <p:cNvSpPr txBox="1"/>
              <p:nvPr/>
            </p:nvSpPr>
            <p:spPr>
              <a:xfrm>
                <a:off x="3391785" y="1773868"/>
                <a:ext cx="1194109"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b="0" i="1" dirty="0" smtClean="0">
                            <a:latin typeface="Cambria Math" panose="02040503050406030204" pitchFamily="18" charset="0"/>
                            <a:ea typeface="Cambria Math" panose="02040503050406030204" pitchFamily="18" charset="0"/>
                          </a:rPr>
                          <m:t>𝑖</m:t>
                        </m:r>
                        <m:r>
                          <a:rPr lang="en-US" b="0" i="1" dirty="0" smtClean="0">
                            <a:latin typeface="Cambria Math" panose="02040503050406030204" pitchFamily="18" charset="0"/>
                            <a:ea typeface="Cambria Math" panose="02040503050406030204" pitchFamily="18" charset="0"/>
                          </a:rPr>
                          <m:t>=1 </m:t>
                        </m:r>
                      </m:sub>
                    </m:sSub>
                  </m:oMath>
                </a14:m>
                <a:r>
                  <a:rPr lang="en-US" b="0" dirty="0">
                    <a:ea typeface="Cambria Math" panose="02040503050406030204" pitchFamily="18" charset="0"/>
                  </a:rPr>
                  <a:t>=0.11</a:t>
                </a:r>
              </a:p>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𝜎</m:t>
                        </m:r>
                      </m:e>
                      <m:sub>
                        <m:r>
                          <a:rPr lang="en-US" b="0" i="1" dirty="0" smtClean="0">
                            <a:latin typeface="Cambria Math" panose="02040503050406030204" pitchFamily="18" charset="0"/>
                            <a:ea typeface="Cambria Math" panose="02040503050406030204" pitchFamily="18" charset="0"/>
                          </a:rPr>
                          <m:t>𝑖</m:t>
                        </m:r>
                        <m:r>
                          <a:rPr lang="en-US" b="0" i="1" dirty="0" smtClean="0">
                            <a:latin typeface="Cambria Math" panose="02040503050406030204" pitchFamily="18" charset="0"/>
                            <a:ea typeface="Cambria Math" panose="02040503050406030204" pitchFamily="18" charset="0"/>
                          </a:rPr>
                          <m:t>=1 </m:t>
                        </m:r>
                      </m:sub>
                    </m:sSub>
                  </m:oMath>
                </a14:m>
                <a:r>
                  <a:rPr lang="en-HK" dirty="0"/>
                  <a:t>=0.12</a:t>
                </a:r>
              </a:p>
              <a:p>
                <a:endParaRPr lang="en-HK" dirty="0"/>
              </a:p>
            </p:txBody>
          </p:sp>
        </mc:Choice>
        <mc:Fallback xmlns="">
          <p:sp>
            <p:nvSpPr>
              <p:cNvPr id="33" name="TextBox 32">
                <a:extLst>
                  <a:ext uri="{FF2B5EF4-FFF2-40B4-BE49-F238E27FC236}">
                    <a16:creationId xmlns:a16="http://schemas.microsoft.com/office/drawing/2014/main" id="{632CC5D1-0BAA-82A6-6612-262B414BBAD3}"/>
                  </a:ext>
                </a:extLst>
              </p:cNvPr>
              <p:cNvSpPr txBox="1">
                <a:spLocks noRot="1" noChangeAspect="1" noMove="1" noResize="1" noEditPoints="1" noAdjustHandles="1" noChangeArrowheads="1" noChangeShapeType="1" noTextEdit="1"/>
              </p:cNvSpPr>
              <p:nvPr/>
            </p:nvSpPr>
            <p:spPr>
              <a:xfrm>
                <a:off x="3391785" y="1773868"/>
                <a:ext cx="1194109" cy="923330"/>
              </a:xfrm>
              <a:prstGeom prst="rect">
                <a:avLst/>
              </a:prstGeom>
              <a:blipFill>
                <a:blip r:embed="rId5"/>
                <a:stretch>
                  <a:fillRect t="-3311" r="-3571"/>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4AA1E12-A7BF-8102-7341-2A05C5CBA08C}"/>
                  </a:ext>
                </a:extLst>
              </p:cNvPr>
              <p:cNvSpPr txBox="1"/>
              <p:nvPr/>
            </p:nvSpPr>
            <p:spPr>
              <a:xfrm>
                <a:off x="679150" y="2425822"/>
                <a:ext cx="8250751" cy="426912"/>
              </a:xfrm>
              <a:prstGeom prst="rect">
                <a:avLst/>
              </a:prstGeom>
              <a:noFill/>
            </p:spPr>
            <p:txBody>
              <a:bodyPr wrap="square">
                <a:spAutoFit/>
              </a:bodyPr>
              <a:lstStyle/>
              <a:p>
                <a14:m>
                  <m:oMath xmlns:m="http://schemas.openxmlformats.org/officeDocument/2006/math">
                    <m:acc>
                      <m:accPr>
                        <m:chr m:val="̂"/>
                        <m:ctrlPr>
                          <a:rPr lang="en-US" sz="1800" i="1" smtClean="0">
                            <a:latin typeface="Cambria Math" panose="02040503050406030204" pitchFamily="18" charset="0"/>
                          </a:rPr>
                        </m:ctrlPr>
                      </m:accPr>
                      <m:e>
                        <m:r>
                          <a:rPr lang="en-US" sz="1800" b="0" i="1" smtClean="0">
                            <a:latin typeface="Cambria Math" panose="02040503050406030204" pitchFamily="18" charset="0"/>
                          </a:rPr>
                          <m:t>𝐶</m:t>
                        </m:r>
                      </m:e>
                    </m:acc>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𝑟</m:t>
                        </m:r>
                      </m:e>
                    </m:d>
                    <m:r>
                      <a:rPr lang="en-US" sz="1800" b="0" i="1" smtClean="0">
                        <a:latin typeface="Cambria Math" panose="02040503050406030204" pitchFamily="18" charset="0"/>
                      </a:rPr>
                      <m:t>=</m:t>
                    </m:r>
                    <m:nary>
                      <m:naryPr>
                        <m:chr m:val="∑"/>
                        <m:ctrlPr>
                          <a:rPr lang="en-US" sz="1800" b="0" i="1" smtClean="0">
                            <a:latin typeface="Cambria Math" panose="02040503050406030204" pitchFamily="18" charset="0"/>
                          </a:rPr>
                        </m:ctrlPr>
                      </m:naryPr>
                      <m:sub>
                        <m:r>
                          <m:rPr>
                            <m:brk m:alnAt="23"/>
                          </m:rP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𝑁</m:t>
                        </m:r>
                        <m:r>
                          <a:rPr lang="en-US" sz="1800" b="0" i="1" smtClean="0">
                            <a:latin typeface="Cambria Math" panose="02040503050406030204" pitchFamily="18" charset="0"/>
                          </a:rPr>
                          <m:t>=1</m:t>
                        </m:r>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r>
                          <a:rPr lang="en-US" sz="1800" i="1">
                            <a:latin typeface="Cambria Math" panose="02040503050406030204" pitchFamily="18" charset="0"/>
                          </a:rPr>
                          <m:t>(1−</m:t>
                        </m:r>
                        <m:r>
                          <m:rPr>
                            <m:sty m:val="p"/>
                          </m:rPr>
                          <a:rPr lang="en-US" sz="1800">
                            <a:latin typeface="Cambria Math" panose="02040503050406030204" pitchFamily="18" charset="0"/>
                          </a:rPr>
                          <m:t>exp</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m:t>
                            </m:r>
                            <m:r>
                              <a:rPr lang="en-US" sz="1800" b="0" i="1" smtClean="0">
                                <a:latin typeface="Cambria Math" panose="02040503050406030204" pitchFamily="18" charset="0"/>
                              </a:rPr>
                              <m:t>𝑐</m:t>
                            </m:r>
                          </m:e>
                          <m:sub>
                            <m:r>
                              <a:rPr lang="en-US" sz="1800" b="0" i="1" smtClean="0">
                                <a:latin typeface="Cambria Math" panose="02040503050406030204" pitchFamily="18" charset="0"/>
                                <a:ea typeface="Cambria Math" panose="02040503050406030204" pitchFamily="18" charset="0"/>
                              </a:rPr>
                              <m:t>𝑖</m:t>
                            </m:r>
                          </m:sub>
                        </m:sSub>
                      </m:e>
                    </m:nary>
                  </m:oMath>
                </a14:m>
                <a:r>
                  <a:rPr lang="en-US" sz="1800" dirty="0"/>
                  <a:t>, where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sub>
                    </m:sSub>
                    <m:r>
                      <a:rPr lang="en-US" sz="1800" b="0" i="0" smtClean="0">
                        <a:latin typeface="Cambria Math" panose="02040503050406030204" pitchFamily="18" charset="0"/>
                      </a:rPr>
                      <m:t>=</m:t>
                    </m:r>
                  </m:oMath>
                </a14:m>
                <a:r>
                  <a:rPr lang="en-US" sz="1800" dirty="0"/>
                  <a:t> </a:t>
                </a:r>
                <a14:m>
                  <m:oMath xmlns:m="http://schemas.openxmlformats.org/officeDocument/2006/math">
                    <m:r>
                      <m:rPr>
                        <m:sty m:val="p"/>
                      </m:rPr>
                      <a:rPr lang="en-US" sz="1800" b="0" i="0" smtClean="0">
                        <a:latin typeface="Cambria Math" panose="02040503050406030204" pitchFamily="18" charset="0"/>
                      </a:rPr>
                      <m:t>exp</m:t>
                    </m:r>
                    <m:r>
                      <a:rPr lang="en-US" sz="1800" b="0" i="0" smtClean="0">
                        <a:latin typeface="Cambria Math" panose="02040503050406030204" pitchFamily="18" charset="0"/>
                      </a:rPr>
                      <m:t>(</m:t>
                    </m:r>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a:rPr lang="en-US" sz="1800" b="0" i="1" smtClean="0">
                            <a:latin typeface="Cambria Math" panose="02040503050406030204" pitchFamily="18" charset="0"/>
                          </a:rPr>
                          <m:t>𝑗</m:t>
                        </m:r>
                        <m:r>
                          <a:rPr lang="en-US" sz="1800" i="1">
                            <a:latin typeface="Cambria Math" panose="02040503050406030204" pitchFamily="18" charset="0"/>
                          </a:rPr>
                          <m:t>=1</m:t>
                        </m:r>
                      </m:sub>
                      <m:sup>
                        <m:r>
                          <a:rPr lang="en-US" sz="1800" b="0" i="1" smtClean="0">
                            <a:latin typeface="Cambria Math" panose="02040503050406030204" pitchFamily="18" charset="0"/>
                          </a:rPr>
                          <m:t>𝑖</m:t>
                        </m:r>
                        <m:r>
                          <a:rPr lang="en-US" sz="1800" b="0" i="1" smtClean="0">
                            <a:latin typeface="Cambria Math" panose="02040503050406030204" pitchFamily="18" charset="0"/>
                          </a:rPr>
                          <m:t>−1</m:t>
                        </m:r>
                      </m:sup>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b="0" i="1" smtClean="0">
                            <a:latin typeface="Cambria Math" panose="02040503050406030204" pitchFamily="18" charset="0"/>
                          </a:rPr>
                          <m:t>)</m:t>
                        </m:r>
                        <m:r>
                          <a:rPr lang="en-US" sz="1800" i="1" smtClean="0">
                            <a:latin typeface="Cambria Math" panose="02040503050406030204" pitchFamily="18" charset="0"/>
                          </a:rPr>
                          <m:t> </m:t>
                        </m:r>
                      </m:e>
                    </m:nary>
                  </m:oMath>
                </a14:m>
                <a:endParaRPr lang="en-US" sz="1800" dirty="0"/>
              </a:p>
            </p:txBody>
          </p:sp>
        </mc:Choice>
        <mc:Fallback xmlns="">
          <p:sp>
            <p:nvSpPr>
              <p:cNvPr id="37" name="TextBox 36">
                <a:extLst>
                  <a:ext uri="{FF2B5EF4-FFF2-40B4-BE49-F238E27FC236}">
                    <a16:creationId xmlns:a16="http://schemas.microsoft.com/office/drawing/2014/main" id="{24AA1E12-A7BF-8102-7341-2A05C5CBA08C}"/>
                  </a:ext>
                </a:extLst>
              </p:cNvPr>
              <p:cNvSpPr txBox="1">
                <a:spLocks noRot="1" noChangeAspect="1" noMove="1" noResize="1" noEditPoints="1" noAdjustHandles="1" noChangeArrowheads="1" noChangeShapeType="1" noTextEdit="1"/>
              </p:cNvSpPr>
              <p:nvPr/>
            </p:nvSpPr>
            <p:spPr>
              <a:xfrm>
                <a:off x="679150" y="2425822"/>
                <a:ext cx="8250751" cy="426912"/>
              </a:xfrm>
              <a:prstGeom prst="rect">
                <a:avLst/>
              </a:prstGeom>
              <a:blipFill>
                <a:blip r:embed="rId6"/>
                <a:stretch>
                  <a:fillRect t="-97143" b="-154286"/>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624910F-0DC9-8C83-63F5-CB23A8B70063}"/>
                  </a:ext>
                </a:extLst>
              </p:cNvPr>
              <p:cNvSpPr txBox="1"/>
              <p:nvPr/>
            </p:nvSpPr>
            <p:spPr>
              <a:xfrm>
                <a:off x="5866983" y="1773868"/>
                <a:ext cx="1194109"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i="1" dirty="0">
                            <a:latin typeface="Cambria Math" panose="02040503050406030204" pitchFamily="18" charset="0"/>
                            <a:ea typeface="Cambria Math" panose="02040503050406030204" pitchFamily="18" charset="0"/>
                          </a:rPr>
                          <m:t>𝑖</m:t>
                        </m:r>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3</m:t>
                        </m:r>
                        <m:r>
                          <a:rPr lang="en-US" i="1" dirty="0">
                            <a:latin typeface="Cambria Math" panose="02040503050406030204" pitchFamily="18" charset="0"/>
                            <a:ea typeface="Cambria Math" panose="02040503050406030204" pitchFamily="18" charset="0"/>
                          </a:rPr>
                          <m:t> </m:t>
                        </m:r>
                      </m:sub>
                    </m:sSub>
                  </m:oMath>
                </a14:m>
                <a:r>
                  <a:rPr lang="en-US" dirty="0">
                    <a:ea typeface="Cambria Math" panose="02040503050406030204" pitchFamily="18" charset="0"/>
                  </a:rPr>
                  <a:t>=0.31</a:t>
                </a:r>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𝜎</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=3 </m:t>
                        </m:r>
                      </m:sub>
                    </m:sSub>
                  </m:oMath>
                </a14:m>
                <a:r>
                  <a:rPr lang="en-HK" dirty="0"/>
                  <a:t>=0.32</a:t>
                </a:r>
              </a:p>
              <a:p>
                <a:endParaRPr lang="en-HK" dirty="0"/>
              </a:p>
            </p:txBody>
          </p:sp>
        </mc:Choice>
        <mc:Fallback xmlns="">
          <p:sp>
            <p:nvSpPr>
              <p:cNvPr id="38" name="TextBox 37">
                <a:extLst>
                  <a:ext uri="{FF2B5EF4-FFF2-40B4-BE49-F238E27FC236}">
                    <a16:creationId xmlns:a16="http://schemas.microsoft.com/office/drawing/2014/main" id="{4624910F-0DC9-8C83-63F5-CB23A8B70063}"/>
                  </a:ext>
                </a:extLst>
              </p:cNvPr>
              <p:cNvSpPr txBox="1">
                <a:spLocks noRot="1" noChangeAspect="1" noMove="1" noResize="1" noEditPoints="1" noAdjustHandles="1" noChangeArrowheads="1" noChangeShapeType="1" noTextEdit="1"/>
              </p:cNvSpPr>
              <p:nvPr/>
            </p:nvSpPr>
            <p:spPr>
              <a:xfrm>
                <a:off x="5866983" y="1773868"/>
                <a:ext cx="1194109" cy="923330"/>
              </a:xfrm>
              <a:prstGeom prst="rect">
                <a:avLst/>
              </a:prstGeom>
              <a:blipFill>
                <a:blip r:embed="rId7"/>
                <a:stretch>
                  <a:fillRect t="-3311" r="-3571"/>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ABBDE69-1285-4784-7643-B6723A89C959}"/>
                  </a:ext>
                </a:extLst>
              </p:cNvPr>
              <p:cNvSpPr txBox="1"/>
              <p:nvPr/>
            </p:nvSpPr>
            <p:spPr>
              <a:xfrm>
                <a:off x="7073490" y="1737264"/>
                <a:ext cx="1194109"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=4 </m:t>
                        </m:r>
                      </m:sub>
                    </m:sSub>
                  </m:oMath>
                </a14:m>
                <a:r>
                  <a:rPr lang="en-US" dirty="0">
                    <a:ea typeface="Cambria Math" panose="02040503050406030204" pitchFamily="18" charset="0"/>
                  </a:rPr>
                  <a:t>=0.41</a:t>
                </a:r>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𝜎</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=4 </m:t>
                        </m:r>
                      </m:sub>
                    </m:sSub>
                  </m:oMath>
                </a14:m>
                <a:r>
                  <a:rPr lang="en-HK" dirty="0"/>
                  <a:t>=0.42</a:t>
                </a:r>
              </a:p>
              <a:p>
                <a:endParaRPr lang="en-HK" dirty="0"/>
              </a:p>
            </p:txBody>
          </p:sp>
        </mc:Choice>
        <mc:Fallback xmlns="">
          <p:sp>
            <p:nvSpPr>
              <p:cNvPr id="39" name="TextBox 38">
                <a:extLst>
                  <a:ext uri="{FF2B5EF4-FFF2-40B4-BE49-F238E27FC236}">
                    <a16:creationId xmlns:a16="http://schemas.microsoft.com/office/drawing/2014/main" id="{DABBDE69-1285-4784-7643-B6723A89C959}"/>
                  </a:ext>
                </a:extLst>
              </p:cNvPr>
              <p:cNvSpPr txBox="1">
                <a:spLocks noRot="1" noChangeAspect="1" noMove="1" noResize="1" noEditPoints="1" noAdjustHandles="1" noChangeArrowheads="1" noChangeShapeType="1" noTextEdit="1"/>
              </p:cNvSpPr>
              <p:nvPr/>
            </p:nvSpPr>
            <p:spPr>
              <a:xfrm>
                <a:off x="7073490" y="1737264"/>
                <a:ext cx="1194109" cy="923330"/>
              </a:xfrm>
              <a:prstGeom prst="rect">
                <a:avLst/>
              </a:prstGeom>
              <a:blipFill>
                <a:blip r:embed="rId8"/>
                <a:stretch>
                  <a:fillRect t="-3311" r="-3571"/>
                </a:stretch>
              </a:blipFill>
            </p:spPr>
            <p:txBody>
              <a:bodyPr/>
              <a:lstStyle/>
              <a:p>
                <a:r>
                  <a:rPr lang="en-HK">
                    <a:noFill/>
                  </a:rPr>
                  <a:t> </a:t>
                </a:r>
              </a:p>
            </p:txBody>
          </p:sp>
        </mc:Fallback>
      </mc:AlternateContent>
      <p:pic>
        <p:nvPicPr>
          <p:cNvPr id="6" name="Picture 2">
            <a:extLst>
              <a:ext uri="{FF2B5EF4-FFF2-40B4-BE49-F238E27FC236}">
                <a16:creationId xmlns:a16="http://schemas.microsoft.com/office/drawing/2014/main" id="{6A582B40-5B61-BB21-25DB-62A0E7B82C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918" y="3110673"/>
            <a:ext cx="1847553" cy="1847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370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79A7-4ABE-9595-4F1C-7E233B24E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E98533-36B5-6F1B-153F-8F4E8B66DCEB}"/>
              </a:ext>
            </a:extLst>
          </p:cNvPr>
          <p:cNvSpPr>
            <a:spLocks noGrp="1"/>
          </p:cNvSpPr>
          <p:nvPr>
            <p:ph type="title"/>
          </p:nvPr>
        </p:nvSpPr>
        <p:spPr>
          <a:xfrm>
            <a:off x="269359" y="-7548"/>
            <a:ext cx="7886700" cy="662782"/>
          </a:xfrm>
        </p:spPr>
        <p:txBody>
          <a:bodyPr>
            <a:normAutofit fontScale="90000"/>
          </a:bodyPr>
          <a:lstStyle/>
          <a:p>
            <a:r>
              <a:rPr lang="en-US" dirty="0">
                <a:solidFill>
                  <a:srgbClr val="FF0000"/>
                </a:solidFill>
              </a:rPr>
              <a:t>Answer 2ab</a:t>
            </a:r>
            <a:endParaRPr lang="en-HK" dirty="0">
              <a:solidFill>
                <a:srgbClr val="FF0000"/>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AE118D-3FB9-AF45-9B5D-BF00B06B5970}"/>
                  </a:ext>
                </a:extLst>
              </p:cNvPr>
              <p:cNvSpPr>
                <a:spLocks noGrp="1"/>
              </p:cNvSpPr>
              <p:nvPr>
                <p:ph idx="1"/>
              </p:nvPr>
            </p:nvSpPr>
            <p:spPr>
              <a:xfrm>
                <a:off x="380899" y="2852734"/>
                <a:ext cx="7886700" cy="3919633"/>
              </a:xfrm>
            </p:spPr>
            <p:txBody>
              <a:bodyPr>
                <a:normAutofit/>
              </a:bodyPr>
              <a:lstStyle/>
              <a:p>
                <a:r>
                  <a:rPr lang="en-HK" sz="1800" dirty="0"/>
                  <a:t>Exercise 2a: Calculate </a:t>
                </a:r>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4</m:t>
                        </m:r>
                      </m:sub>
                    </m:sSub>
                  </m:oMath>
                </a14:m>
                <a:r>
                  <a:rPr lang="en-HK" sz="1800" dirty="0"/>
                  <a:t>=</a:t>
                </a:r>
                <a:r>
                  <a:rPr lang="en-US" sz="1800" dirty="0"/>
                  <a:t> </a:t>
                </a:r>
                <a14:m>
                  <m:oMath xmlns:m="http://schemas.openxmlformats.org/officeDocument/2006/math">
                    <m:r>
                      <m:rPr>
                        <m:sty m:val="p"/>
                      </m:rPr>
                      <a:rPr lang="en-US" sz="1800">
                        <a:latin typeface="Cambria Math" panose="02040503050406030204" pitchFamily="18" charset="0"/>
                      </a:rPr>
                      <m:t>exp</m:t>
                    </m:r>
                    <m:r>
                      <a:rPr lang="en-US" sz="1800">
                        <a:latin typeface="Cambria Math" panose="02040503050406030204" pitchFamily="18" charset="0"/>
                      </a:rPr>
                      <m:t>(</m:t>
                    </m:r>
                    <m:r>
                      <a:rPr lang="en-US" sz="1800" i="1">
                        <a:latin typeface="Cambria Math" panose="02040503050406030204" pitchFamily="18" charset="0"/>
                      </a:rPr>
                      <m:t>−</m:t>
                    </m:r>
                    <m:nary>
                      <m:naryPr>
                        <m:chr m:val="∑"/>
                        <m:ctrlPr>
                          <a:rPr lang="en-US" sz="1800" i="1">
                            <a:latin typeface="Cambria Math" panose="02040503050406030204" pitchFamily="18" charset="0"/>
                          </a:rPr>
                        </m:ctrlPr>
                      </m:naryPr>
                      <m:sub>
                        <m:r>
                          <a:rPr lang="en-US" sz="1800" i="1">
                            <a:latin typeface="Cambria Math" panose="02040503050406030204" pitchFamily="18" charset="0"/>
                          </a:rPr>
                          <m:t>𝑗</m:t>
                        </m:r>
                        <m:r>
                          <a:rPr lang="en-US" sz="1800" i="1">
                            <a:latin typeface="Cambria Math" panose="02040503050406030204" pitchFamily="18" charset="0"/>
                          </a:rPr>
                          <m:t>=</m:t>
                        </m:r>
                        <m:r>
                          <a:rPr lang="en-US" sz="1800" i="1">
                            <a:latin typeface="Cambria Math" panose="02040503050406030204" pitchFamily="18" charset="0"/>
                          </a:rPr>
                          <m:t>1</m:t>
                        </m:r>
                      </m:sub>
                      <m:sup>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1</m:t>
                        </m:r>
                        <m:r>
                          <a:rPr lang="en-US" sz="1800" i="1">
                            <a:latin typeface="Cambria Math" panose="02040503050406030204" pitchFamily="18" charset="0"/>
                          </a:rPr>
                          <m:t>=</m:t>
                        </m:r>
                        <m:r>
                          <a:rPr lang="en-US" sz="1800" i="1">
                            <a:latin typeface="Cambria Math" panose="02040503050406030204" pitchFamily="18" charset="0"/>
                          </a:rPr>
                          <m:t>3</m:t>
                        </m:r>
                      </m:sup>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i="1">
                            <a:latin typeface="Cambria Math" panose="02040503050406030204" pitchFamily="18" charset="0"/>
                          </a:rPr>
                          <m:t>) </m:t>
                        </m:r>
                      </m:e>
                    </m:nary>
                  </m:oMath>
                </a14:m>
                <a:r>
                  <a:rPr lang="en-HK" sz="1800" dirty="0"/>
                  <a:t>=exp(-</a:t>
                </a:r>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1</m:t>
                        </m:r>
                      </m:sub>
                    </m:sSub>
                  </m:oMath>
                </a14:m>
                <a:r>
                  <a:rPr lang="en-HK" sz="1800" dirty="0"/>
                  <a:t>-</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i="1">
                            <a:latin typeface="Cambria Math" panose="02040503050406030204" pitchFamily="18" charset="0"/>
                          </a:rPr>
                          <m:t>=</m:t>
                        </m:r>
                        <m:r>
                          <a:rPr lang="en-US" sz="1800" i="1">
                            <a:latin typeface="Cambria Math" panose="02040503050406030204" pitchFamily="18" charset="0"/>
                          </a:rPr>
                          <m:t>2</m:t>
                        </m:r>
                      </m:sub>
                    </m:sSub>
                    <m:r>
                      <m:rPr>
                        <m:nor/>
                      </m:rPr>
                      <a:rPr lang="en-HK" sz="1800" dirty="0"/>
                      <m:t>−</m:t>
                    </m:r>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i="1">
                            <a:latin typeface="Cambria Math" panose="02040503050406030204" pitchFamily="18" charset="0"/>
                          </a:rPr>
                          <m:t>=</m:t>
                        </m:r>
                        <m:r>
                          <a:rPr lang="en-US" sz="1800" i="1">
                            <a:latin typeface="Cambria Math" panose="02040503050406030204" pitchFamily="18" charset="0"/>
                          </a:rPr>
                          <m:t>3</m:t>
                        </m:r>
                      </m:sub>
                    </m:sSub>
                  </m:oMath>
                </a14:m>
                <a:r>
                  <a:rPr lang="en-HK" sz="1800" dirty="0"/>
                  <a:t>)</a:t>
                </a:r>
              </a:p>
              <a:p>
                <a:r>
                  <a:rPr lang="en-HK" sz="1800" dirty="0">
                    <a:solidFill>
                      <a:srgbClr val="FF0000"/>
                    </a:solidFill>
                  </a:rPr>
                  <a:t>Answer 2a(choice3 is correct)= exp(-0.12-0.22-0.32)=</a:t>
                </a:r>
                <a:r>
                  <a:rPr lang="en-HK" sz="1800" b="0" i="0" dirty="0">
                    <a:solidFill>
                      <a:srgbClr val="FF0000"/>
                    </a:solidFill>
                    <a:effectLst/>
                    <a:latin typeface="Arial" panose="020B0604020202020204" pitchFamily="34" charset="0"/>
                  </a:rPr>
                  <a:t>0.5168. </a:t>
                </a:r>
              </a:p>
              <a:p>
                <a:r>
                  <a:rPr lang="en-HK" sz="1800" dirty="0"/>
                  <a:t>Exercise 2b: find </a:t>
                </a:r>
                <a:r>
                  <a:rPr lang="en-US" sz="1800" i="1" dirty="0"/>
                  <a:t>C(r)</a:t>
                </a:r>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1</m:t>
                        </m:r>
                      </m:sub>
                    </m:sSub>
                    <m:r>
                      <a:rPr lang="en-US" sz="1800" i="1">
                        <a:latin typeface="Cambria Math" panose="02040503050406030204" pitchFamily="18" charset="0"/>
                      </a:rPr>
                      <m:t>∗</m:t>
                    </m:r>
                    <m:d>
                      <m:dPr>
                        <m:ctrlPr>
                          <a:rPr lang="en-US" sz="1800" i="1">
                            <a:latin typeface="Cambria Math" panose="02040503050406030204" pitchFamily="18" charset="0"/>
                          </a:rPr>
                        </m:ctrlPr>
                      </m:dPr>
                      <m:e>
                        <m:r>
                          <a:rPr lang="en-US" sz="1800" i="1">
                            <a:latin typeface="Cambria Math" panose="02040503050406030204" pitchFamily="18" charset="0"/>
                          </a:rPr>
                          <m:t>1</m:t>
                        </m:r>
                        <m:r>
                          <a:rPr lang="en-US" sz="1800" i="1">
                            <a:latin typeface="Cambria Math" panose="02040503050406030204" pitchFamily="18" charset="0"/>
                          </a:rPr>
                          <m:t>−</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exp</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1</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1</m:t>
                                    </m:r>
                                  </m:sub>
                                </m:sSub>
                              </m:e>
                            </m:d>
                          </m:e>
                        </m:func>
                      </m:e>
                    </m:d>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1</m:t>
                        </m:r>
                      </m:sub>
                    </m:sSub>
                    <m:r>
                      <a:rPr lang="en-US" sz="1800" b="0" i="0" smtClean="0">
                        <a:latin typeface="Cambria Math" panose="02040503050406030204" pitchFamily="18" charset="0"/>
                        <a:ea typeface="Cambria Math" panose="02040503050406030204" pitchFamily="18" charset="0"/>
                      </a:rPr>
                      <m:t>+</m:t>
                    </m:r>
                  </m:oMath>
                </a14:m>
                <a:endParaRPr lang="en-US" sz="1800" b="0" dirty="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2</m:t>
                          </m:r>
                        </m:sub>
                      </m:sSub>
                      <m:r>
                        <a:rPr lang="en-US" sz="1800" i="1">
                          <a:latin typeface="Cambria Math" panose="02040503050406030204" pitchFamily="18" charset="0"/>
                        </a:rPr>
                        <m:t>∗</m:t>
                      </m:r>
                      <m:d>
                        <m:dPr>
                          <m:ctrlPr>
                            <a:rPr lang="en-US" sz="1800" i="1">
                              <a:latin typeface="Cambria Math" panose="02040503050406030204" pitchFamily="18" charset="0"/>
                            </a:rPr>
                          </m:ctrlPr>
                        </m:dPr>
                        <m:e>
                          <m:r>
                            <a:rPr lang="en-US" sz="1800" i="1">
                              <a:latin typeface="Cambria Math" panose="02040503050406030204" pitchFamily="18" charset="0"/>
                            </a:rPr>
                            <m:t>1</m:t>
                          </m:r>
                          <m:r>
                            <a:rPr lang="en-US" sz="1800" i="1">
                              <a:latin typeface="Cambria Math" panose="02040503050406030204" pitchFamily="18" charset="0"/>
                            </a:rPr>
                            <m:t>−</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exp</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2</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2</m:t>
                                      </m:r>
                                    </m:sub>
                                  </m:sSub>
                                </m:e>
                              </m:d>
                            </m:e>
                          </m:func>
                        </m:e>
                      </m:d>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2</m:t>
                          </m:r>
                        </m:sub>
                      </m:sSub>
                      <m:r>
                        <a:rPr lang="en-US" sz="1800" b="0" i="1" smtClean="0">
                          <a:latin typeface="Cambria Math" panose="02040503050406030204" pitchFamily="18" charset="0"/>
                          <a:ea typeface="Cambria Math" panose="02040503050406030204" pitchFamily="18" charset="0"/>
                        </a:rPr>
                        <m:t>+</m:t>
                      </m:r>
                    </m:oMath>
                  </m:oMathPara>
                </a14:m>
                <a:endParaRPr lang="en-HK" sz="1800" dirty="0"/>
              </a:p>
              <a:p>
                <a:pPr marL="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3</m:t>
                          </m:r>
                        </m:sub>
                      </m:sSub>
                      <m:r>
                        <a:rPr lang="en-US" sz="1800" i="1">
                          <a:latin typeface="Cambria Math" panose="02040503050406030204" pitchFamily="18" charset="0"/>
                        </a:rPr>
                        <m:t>∗</m:t>
                      </m:r>
                      <m:d>
                        <m:dPr>
                          <m:ctrlPr>
                            <a:rPr lang="en-US" sz="1800" i="1">
                              <a:latin typeface="Cambria Math" panose="02040503050406030204" pitchFamily="18" charset="0"/>
                            </a:rPr>
                          </m:ctrlPr>
                        </m:dPr>
                        <m:e>
                          <m:r>
                            <a:rPr lang="en-US" sz="1800" i="1">
                              <a:latin typeface="Cambria Math" panose="02040503050406030204" pitchFamily="18" charset="0"/>
                            </a:rPr>
                            <m:t>1</m:t>
                          </m:r>
                          <m:r>
                            <a:rPr lang="en-US" sz="1800" i="1">
                              <a:latin typeface="Cambria Math" panose="02040503050406030204" pitchFamily="18" charset="0"/>
                            </a:rPr>
                            <m:t>−</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exp</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3</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3</m:t>
                                      </m:r>
                                    </m:sub>
                                  </m:sSub>
                                </m:e>
                              </m:d>
                            </m:e>
                          </m:func>
                        </m:e>
                      </m:d>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3</m:t>
                          </m:r>
                        </m:sub>
                      </m:sSub>
                      <m:r>
                        <a:rPr lang="en-US" sz="1800" b="0" i="1" smtClean="0">
                          <a:latin typeface="Cambria Math" panose="02040503050406030204" pitchFamily="18" charset="0"/>
                          <a:ea typeface="Cambria Math" panose="02040503050406030204" pitchFamily="18" charset="0"/>
                        </a:rPr>
                        <m:t>+</m:t>
                      </m:r>
                    </m:oMath>
                  </m:oMathPara>
                </a14:m>
                <a:endParaRPr lang="en-US" sz="1800"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4</m:t>
                          </m:r>
                        </m:sub>
                      </m:sSub>
                      <m:r>
                        <a:rPr lang="en-US" sz="1800" i="1">
                          <a:latin typeface="Cambria Math" panose="02040503050406030204" pitchFamily="18" charset="0"/>
                        </a:rPr>
                        <m:t>∗(</m:t>
                      </m:r>
                      <m:r>
                        <a:rPr lang="en-US" sz="1800" i="1">
                          <a:latin typeface="Cambria Math" panose="02040503050406030204" pitchFamily="18" charset="0"/>
                        </a:rPr>
                        <m:t>1</m:t>
                      </m:r>
                      <m:r>
                        <a:rPr lang="en-US" sz="1800" i="1">
                          <a:latin typeface="Cambria Math" panose="02040503050406030204" pitchFamily="18" charset="0"/>
                        </a:rPr>
                        <m:t>−</m:t>
                      </m:r>
                      <m:r>
                        <m:rPr>
                          <m:sty m:val="p"/>
                        </m:rPr>
                        <a:rPr lang="en-US" sz="1800">
                          <a:latin typeface="Cambria Math" panose="02040503050406030204" pitchFamily="18" charset="0"/>
                        </a:rPr>
                        <m:t>exp</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4</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4</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4</m:t>
                          </m:r>
                        </m:sub>
                      </m:sSub>
                    </m:oMath>
                  </m:oMathPara>
                </a14:m>
                <a:endParaRPr lang="en-HK" sz="1800" dirty="0"/>
              </a:p>
              <a:p>
                <a:endParaRPr lang="en-US" sz="1800" i="1" dirty="0">
                  <a:solidFill>
                    <a:srgbClr val="FF0000"/>
                  </a:solidFill>
                </a:endParaRPr>
              </a:p>
              <a:p>
                <a:endParaRPr lang="en-HK" sz="1600" dirty="0"/>
              </a:p>
            </p:txBody>
          </p:sp>
        </mc:Choice>
        <mc:Fallback xmlns="">
          <p:sp>
            <p:nvSpPr>
              <p:cNvPr id="3" name="Content Placeholder 2">
                <a:extLst>
                  <a:ext uri="{FF2B5EF4-FFF2-40B4-BE49-F238E27FC236}">
                    <a16:creationId xmlns:a16="http://schemas.microsoft.com/office/drawing/2014/main" id="{DDAE118D-3FB9-AF45-9B5D-BF00B06B5970}"/>
                  </a:ext>
                </a:extLst>
              </p:cNvPr>
              <p:cNvSpPr>
                <a:spLocks noGrp="1" noRot="1" noChangeAspect="1" noMove="1" noResize="1" noEditPoints="1" noAdjustHandles="1" noChangeArrowheads="1" noChangeShapeType="1" noTextEdit="1"/>
              </p:cNvSpPr>
              <p:nvPr>
                <p:ph idx="1"/>
              </p:nvPr>
            </p:nvSpPr>
            <p:spPr>
              <a:xfrm>
                <a:off x="380899" y="2852734"/>
                <a:ext cx="7886700" cy="3919633"/>
              </a:xfrm>
              <a:blipFill>
                <a:blip r:embed="rId2"/>
                <a:stretch>
                  <a:fillRect l="-464" t="-11198"/>
                </a:stretch>
              </a:blipFill>
            </p:spPr>
            <p:txBody>
              <a:bodyPr/>
              <a:lstStyle/>
              <a:p>
                <a:r>
                  <a:rPr lang="en-HK">
                    <a:noFill/>
                  </a:rPr>
                  <a:t> </a:t>
                </a:r>
              </a:p>
            </p:txBody>
          </p:sp>
        </mc:Fallback>
      </mc:AlternateContent>
      <p:sp>
        <p:nvSpPr>
          <p:cNvPr id="4" name="Footer Placeholder 3">
            <a:extLst>
              <a:ext uri="{FF2B5EF4-FFF2-40B4-BE49-F238E27FC236}">
                <a16:creationId xmlns:a16="http://schemas.microsoft.com/office/drawing/2014/main" id="{67F78A36-FC30-5412-DE5A-9ECF794BFAF9}"/>
              </a:ext>
            </a:extLst>
          </p:cNvPr>
          <p:cNvSpPr>
            <a:spLocks noGrp="1"/>
          </p:cNvSpPr>
          <p:nvPr>
            <p:ph type="ftr" sz="quarter" idx="11"/>
          </p:nvPr>
        </p:nvSpPr>
        <p:spPr>
          <a:xfrm>
            <a:off x="4447510" y="6480639"/>
            <a:ext cx="3086100" cy="365125"/>
          </a:xfrm>
        </p:spPr>
        <p:txBody>
          <a:bodyPr/>
          <a:lstStyle/>
          <a:p>
            <a:r>
              <a:rPr lang="en-HK"/>
              <a:t>Nerfs v.250402d</a:t>
            </a:r>
            <a:endParaRPr lang="en-HK" dirty="0"/>
          </a:p>
        </p:txBody>
      </p:sp>
      <p:sp>
        <p:nvSpPr>
          <p:cNvPr id="5" name="Slide Number Placeholder 4">
            <a:extLst>
              <a:ext uri="{FF2B5EF4-FFF2-40B4-BE49-F238E27FC236}">
                <a16:creationId xmlns:a16="http://schemas.microsoft.com/office/drawing/2014/main" id="{5945C8D0-8869-1CB0-BC89-438745CE1D18}"/>
              </a:ext>
            </a:extLst>
          </p:cNvPr>
          <p:cNvSpPr>
            <a:spLocks noGrp="1"/>
          </p:cNvSpPr>
          <p:nvPr>
            <p:ph type="sldNum" sz="quarter" idx="12"/>
          </p:nvPr>
        </p:nvSpPr>
        <p:spPr/>
        <p:txBody>
          <a:bodyPr/>
          <a:lstStyle/>
          <a:p>
            <a:fld id="{B9DE3C8B-EA53-454F-9CCE-3711613342D8}" type="slidenum">
              <a:rPr lang="en-HK" smtClean="0"/>
              <a:t>15</a:t>
            </a:fld>
            <a:endParaRPr lang="en-HK"/>
          </a:p>
        </p:txBody>
      </p:sp>
      <p:cxnSp>
        <p:nvCxnSpPr>
          <p:cNvPr id="8" name="Straight Connector 7">
            <a:extLst>
              <a:ext uri="{FF2B5EF4-FFF2-40B4-BE49-F238E27FC236}">
                <a16:creationId xmlns:a16="http://schemas.microsoft.com/office/drawing/2014/main" id="{83C98950-EE2A-5D41-B5DF-D1568F66C852}"/>
              </a:ext>
            </a:extLst>
          </p:cNvPr>
          <p:cNvCxnSpPr/>
          <p:nvPr/>
        </p:nvCxnSpPr>
        <p:spPr>
          <a:xfrm>
            <a:off x="2573079" y="1020394"/>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57D4CA6-158C-D946-A94F-D489E9C19256}"/>
              </a:ext>
            </a:extLst>
          </p:cNvPr>
          <p:cNvCxnSpPr/>
          <p:nvPr/>
        </p:nvCxnSpPr>
        <p:spPr>
          <a:xfrm>
            <a:off x="3661144" y="1020394"/>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5AACEC0-CE4F-3FB7-D53B-463F72EDAEC6}"/>
              </a:ext>
            </a:extLst>
          </p:cNvPr>
          <p:cNvCxnSpPr/>
          <p:nvPr/>
        </p:nvCxnSpPr>
        <p:spPr>
          <a:xfrm>
            <a:off x="7468951" y="1041734"/>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2F9F2F8-F1E8-884C-4E6D-AFF98156716F}"/>
              </a:ext>
            </a:extLst>
          </p:cNvPr>
          <p:cNvCxnSpPr/>
          <p:nvPr/>
        </p:nvCxnSpPr>
        <p:spPr>
          <a:xfrm>
            <a:off x="2590801" y="1199782"/>
            <a:ext cx="1978763" cy="0"/>
          </a:xfrm>
          <a:prstGeom prst="line">
            <a:avLst/>
          </a:prstGeom>
          <a:ln>
            <a:head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9073FDE-8812-CCE1-3302-8B8CD869A163}"/>
              </a:ext>
            </a:extLst>
          </p:cNvPr>
          <p:cNvCxnSpPr>
            <a:cxnSpLocks/>
          </p:cNvCxnSpPr>
          <p:nvPr/>
        </p:nvCxnSpPr>
        <p:spPr>
          <a:xfrm>
            <a:off x="4569564" y="1199782"/>
            <a:ext cx="3160306"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CE566ECA-F727-A2D4-F55B-4C13BEE078C3}"/>
              </a:ext>
            </a:extLst>
          </p:cNvPr>
          <p:cNvSpPr txBox="1"/>
          <p:nvPr/>
        </p:nvSpPr>
        <p:spPr>
          <a:xfrm>
            <a:off x="4762418" y="704449"/>
            <a:ext cx="1145763" cy="369332"/>
          </a:xfrm>
          <a:prstGeom prst="rect">
            <a:avLst/>
          </a:prstGeom>
          <a:noFill/>
        </p:spPr>
        <p:txBody>
          <a:bodyPr wrap="none" rtlCol="0">
            <a:spAutoFit/>
          </a:bodyPr>
          <a:lstStyle/>
          <a:p>
            <a:r>
              <a:rPr lang="en-US" dirty="0"/>
              <a:t>The ray (r)</a:t>
            </a:r>
            <a:endParaRPr lang="en-HK" dirty="0"/>
          </a:p>
        </p:txBody>
      </p:sp>
      <p:sp>
        <p:nvSpPr>
          <p:cNvPr id="18" name="TextBox 17">
            <a:extLst>
              <a:ext uri="{FF2B5EF4-FFF2-40B4-BE49-F238E27FC236}">
                <a16:creationId xmlns:a16="http://schemas.microsoft.com/office/drawing/2014/main" id="{7EDC618A-B4DC-2AB0-2B00-D8A3D18209B1}"/>
              </a:ext>
            </a:extLst>
          </p:cNvPr>
          <p:cNvSpPr txBox="1"/>
          <p:nvPr/>
        </p:nvSpPr>
        <p:spPr>
          <a:xfrm>
            <a:off x="1599756" y="1486109"/>
            <a:ext cx="6042039" cy="369332"/>
          </a:xfrm>
          <a:prstGeom prst="rect">
            <a:avLst/>
          </a:prstGeom>
          <a:noFill/>
        </p:spPr>
        <p:txBody>
          <a:bodyPr wrap="none" rtlCol="0">
            <a:spAutoFit/>
          </a:bodyPr>
          <a:lstStyle/>
          <a:p>
            <a:r>
              <a:rPr lang="en-US" dirty="0"/>
              <a:t>Sample                         1                          2                          3                      4</a:t>
            </a:r>
            <a:endParaRPr lang="en-HK"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4F29D35-8725-DA1D-6C6A-9F1C8A966402}"/>
                  </a:ext>
                </a:extLst>
              </p:cNvPr>
              <p:cNvSpPr txBox="1"/>
              <p:nvPr/>
            </p:nvSpPr>
            <p:spPr>
              <a:xfrm>
                <a:off x="2877878" y="85633"/>
                <a:ext cx="8250751" cy="391646"/>
              </a:xfrm>
              <a:prstGeom prst="rect">
                <a:avLst/>
              </a:prstGeom>
              <a:noFill/>
            </p:spPr>
            <p:txBody>
              <a:bodyPr wrap="square">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𝑆𝑎𝑚𝑝𝑙𝑖𝑛𝑔</m:t>
                        </m:r>
                        <m:r>
                          <a:rPr lang="en-US" sz="1800" b="0" i="1" smtClean="0">
                            <a:latin typeface="Cambria Math" panose="02040503050406030204" pitchFamily="18" charset="0"/>
                          </a:rPr>
                          <m:t> </m:t>
                        </m:r>
                        <m:r>
                          <a:rPr lang="en-US" sz="1800" b="0" i="1" smtClean="0">
                            <a:latin typeface="Cambria Math" panose="02040503050406030204" pitchFamily="18" charset="0"/>
                          </a:rPr>
                          <m:t>𝑚𝑒𝑎𝑛𝑠</m:t>
                        </m:r>
                        <m:r>
                          <a:rPr lang="en-US" sz="1800" b="0" i="1" smtClean="0">
                            <a:latin typeface="Cambria Math" panose="02040503050406030204" pitchFamily="18" charset="0"/>
                          </a:rPr>
                          <m:t>: </m:t>
                        </m:r>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oMath>
                </a14:m>
                <a:r>
                  <a:rPr lang="en-HK" dirty="0"/>
                  <a:t>=1 at the sampling  point j, otherwise 0</a:t>
                </a:r>
              </a:p>
            </p:txBody>
          </p:sp>
        </mc:Choice>
        <mc:Fallback xmlns="">
          <p:sp>
            <p:nvSpPr>
              <p:cNvPr id="19" name="TextBox 18">
                <a:extLst>
                  <a:ext uri="{FF2B5EF4-FFF2-40B4-BE49-F238E27FC236}">
                    <a16:creationId xmlns:a16="http://schemas.microsoft.com/office/drawing/2014/main" id="{24F29D35-8725-DA1D-6C6A-9F1C8A966402}"/>
                  </a:ext>
                </a:extLst>
              </p:cNvPr>
              <p:cNvSpPr txBox="1">
                <a:spLocks noRot="1" noChangeAspect="1" noMove="1" noResize="1" noEditPoints="1" noAdjustHandles="1" noChangeArrowheads="1" noChangeShapeType="1" noTextEdit="1"/>
              </p:cNvSpPr>
              <p:nvPr/>
            </p:nvSpPr>
            <p:spPr>
              <a:xfrm>
                <a:off x="2877878" y="85633"/>
                <a:ext cx="8250751" cy="391646"/>
              </a:xfrm>
              <a:prstGeom prst="rect">
                <a:avLst/>
              </a:prstGeom>
              <a:blipFill>
                <a:blip r:embed="rId3"/>
                <a:stretch>
                  <a:fillRect l="-222" t="-4688" b="-21875"/>
                </a:stretch>
              </a:blipFill>
            </p:spPr>
            <p:txBody>
              <a:bodyPr/>
              <a:lstStyle/>
              <a:p>
                <a:r>
                  <a:rPr lang="en-HK">
                    <a:noFill/>
                  </a:rPr>
                  <a:t> </a:t>
                </a:r>
              </a:p>
            </p:txBody>
          </p:sp>
        </mc:Fallback>
      </mc:AlternateContent>
      <p:sp>
        <p:nvSpPr>
          <p:cNvPr id="20" name="TextBox 19">
            <a:extLst>
              <a:ext uri="{FF2B5EF4-FFF2-40B4-BE49-F238E27FC236}">
                <a16:creationId xmlns:a16="http://schemas.microsoft.com/office/drawing/2014/main" id="{B7D3299A-7897-9467-97A8-7F1EB50915DE}"/>
              </a:ext>
            </a:extLst>
          </p:cNvPr>
          <p:cNvSpPr txBox="1"/>
          <p:nvPr/>
        </p:nvSpPr>
        <p:spPr>
          <a:xfrm>
            <a:off x="2210243" y="504989"/>
            <a:ext cx="4572000" cy="369332"/>
          </a:xfrm>
          <a:prstGeom prst="rect">
            <a:avLst/>
          </a:prstGeom>
          <a:noFill/>
        </p:spPr>
        <p:txBody>
          <a:bodyPr wrap="square">
            <a:spAutoFit/>
          </a:bodyPr>
          <a:lstStyle/>
          <a:p>
            <a:r>
              <a:rPr lang="en-HK" dirty="0"/>
              <a:t>sampling points</a:t>
            </a:r>
          </a:p>
        </p:txBody>
      </p:sp>
      <p:cxnSp>
        <p:nvCxnSpPr>
          <p:cNvPr id="21" name="Straight Arrow Connector 20">
            <a:extLst>
              <a:ext uri="{FF2B5EF4-FFF2-40B4-BE49-F238E27FC236}">
                <a16:creationId xmlns:a16="http://schemas.microsoft.com/office/drawing/2014/main" id="{ABF124F3-E505-7DE3-BC6A-10065224D965}"/>
              </a:ext>
            </a:extLst>
          </p:cNvPr>
          <p:cNvCxnSpPr/>
          <p:nvPr/>
        </p:nvCxnSpPr>
        <p:spPr>
          <a:xfrm flipH="1">
            <a:off x="2668771" y="772728"/>
            <a:ext cx="223284" cy="2152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E7A2C5C-EDF5-B443-CD60-115D7C3D94C3}"/>
              </a:ext>
            </a:extLst>
          </p:cNvPr>
          <p:cNvCxnSpPr>
            <a:cxnSpLocks/>
          </p:cNvCxnSpPr>
          <p:nvPr/>
        </p:nvCxnSpPr>
        <p:spPr>
          <a:xfrm>
            <a:off x="3108251" y="813624"/>
            <a:ext cx="0" cy="972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A4EACB4D-A376-275D-A029-88FAB0A57022}"/>
              </a:ext>
            </a:extLst>
          </p:cNvPr>
          <p:cNvCxnSpPr>
            <a:cxnSpLocks/>
          </p:cNvCxnSpPr>
          <p:nvPr/>
        </p:nvCxnSpPr>
        <p:spPr>
          <a:xfrm>
            <a:off x="3391785" y="772728"/>
            <a:ext cx="269359" cy="1920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6C1D163D-2660-A5EE-5F74-A3A04F2D25C2}"/>
              </a:ext>
            </a:extLst>
          </p:cNvPr>
          <p:cNvSpPr txBox="1"/>
          <p:nvPr/>
        </p:nvSpPr>
        <p:spPr>
          <a:xfrm>
            <a:off x="925033" y="812218"/>
            <a:ext cx="1609052" cy="646331"/>
          </a:xfrm>
          <a:prstGeom prst="rect">
            <a:avLst/>
          </a:prstGeom>
          <a:noFill/>
          <a:ln>
            <a:solidFill>
              <a:schemeClr val="accent1"/>
            </a:solidFill>
          </a:ln>
        </p:spPr>
        <p:txBody>
          <a:bodyPr wrap="square" rtlCol="0">
            <a:spAutoFit/>
          </a:bodyPr>
          <a:lstStyle/>
          <a:p>
            <a:r>
              <a:rPr lang="en-US" dirty="0"/>
              <a:t>Viewing image</a:t>
            </a:r>
          </a:p>
          <a:p>
            <a:r>
              <a:rPr lang="en-US" dirty="0"/>
              <a:t>Pixel</a:t>
            </a:r>
          </a:p>
        </p:txBody>
      </p:sp>
      <p:cxnSp>
        <p:nvCxnSpPr>
          <p:cNvPr id="27" name="Straight Connector 26">
            <a:extLst>
              <a:ext uri="{FF2B5EF4-FFF2-40B4-BE49-F238E27FC236}">
                <a16:creationId xmlns:a16="http://schemas.microsoft.com/office/drawing/2014/main" id="{85815AEF-03FE-808F-9FFD-EEDC25DA6028}"/>
              </a:ext>
            </a:extLst>
          </p:cNvPr>
          <p:cNvCxnSpPr/>
          <p:nvPr/>
        </p:nvCxnSpPr>
        <p:spPr>
          <a:xfrm>
            <a:off x="4951228" y="910916"/>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B176410-FFFC-C5A8-EDEF-470FC22F1CB4}"/>
              </a:ext>
            </a:extLst>
          </p:cNvPr>
          <p:cNvCxnSpPr/>
          <p:nvPr/>
        </p:nvCxnSpPr>
        <p:spPr>
          <a:xfrm>
            <a:off x="6294474" y="961179"/>
            <a:ext cx="0" cy="434089"/>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0375D08-73E7-45F8-91E5-F043FDD6B4AB}"/>
                  </a:ext>
                </a:extLst>
              </p:cNvPr>
              <p:cNvSpPr txBox="1"/>
              <p:nvPr/>
            </p:nvSpPr>
            <p:spPr>
              <a:xfrm>
                <a:off x="4672874" y="1739568"/>
                <a:ext cx="1194109"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2</m:t>
                        </m:r>
                        <m:r>
                          <a:rPr lang="en-US" i="1" dirty="0">
                            <a:latin typeface="Cambria Math" panose="02040503050406030204" pitchFamily="18" charset="0"/>
                            <a:ea typeface="Cambria Math" panose="02040503050406030204" pitchFamily="18" charset="0"/>
                          </a:rPr>
                          <m:t> </m:t>
                        </m:r>
                      </m:sub>
                    </m:sSub>
                  </m:oMath>
                </a14:m>
                <a:r>
                  <a:rPr lang="en-US" dirty="0">
                    <a:ea typeface="Cambria Math" panose="02040503050406030204" pitchFamily="18" charset="0"/>
                  </a:rPr>
                  <a:t>=0.21</a:t>
                </a:r>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𝜎</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2</m:t>
                        </m:r>
                        <m:r>
                          <a:rPr lang="en-US" i="1" dirty="0">
                            <a:latin typeface="Cambria Math" panose="02040503050406030204" pitchFamily="18" charset="0"/>
                            <a:ea typeface="Cambria Math" panose="02040503050406030204" pitchFamily="18" charset="0"/>
                          </a:rPr>
                          <m:t> </m:t>
                        </m:r>
                      </m:sub>
                    </m:sSub>
                  </m:oMath>
                </a14:m>
                <a:r>
                  <a:rPr lang="en-HK" dirty="0"/>
                  <a:t>=0.22</a:t>
                </a:r>
              </a:p>
              <a:p>
                <a:endParaRPr lang="en-HK" dirty="0"/>
              </a:p>
            </p:txBody>
          </p:sp>
        </mc:Choice>
        <mc:Fallback xmlns="">
          <p:sp>
            <p:nvSpPr>
              <p:cNvPr id="30" name="TextBox 29">
                <a:extLst>
                  <a:ext uri="{FF2B5EF4-FFF2-40B4-BE49-F238E27FC236}">
                    <a16:creationId xmlns:a16="http://schemas.microsoft.com/office/drawing/2014/main" id="{70375D08-73E7-45F8-91E5-F043FDD6B4AB}"/>
                  </a:ext>
                </a:extLst>
              </p:cNvPr>
              <p:cNvSpPr txBox="1">
                <a:spLocks noRot="1" noChangeAspect="1" noMove="1" noResize="1" noEditPoints="1" noAdjustHandles="1" noChangeArrowheads="1" noChangeShapeType="1" noTextEdit="1"/>
              </p:cNvSpPr>
              <p:nvPr/>
            </p:nvSpPr>
            <p:spPr>
              <a:xfrm>
                <a:off x="4672874" y="1739568"/>
                <a:ext cx="1194109" cy="923330"/>
              </a:xfrm>
              <a:prstGeom prst="rect">
                <a:avLst/>
              </a:prstGeom>
              <a:blipFill>
                <a:blip r:embed="rId4"/>
                <a:stretch>
                  <a:fillRect t="-2632" r="-3590"/>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FDA606C-2E05-CBE4-6B01-6807A18E6FA6}"/>
                  </a:ext>
                </a:extLst>
              </p:cNvPr>
              <p:cNvSpPr txBox="1"/>
              <p:nvPr/>
            </p:nvSpPr>
            <p:spPr>
              <a:xfrm>
                <a:off x="3391785" y="1773868"/>
                <a:ext cx="1194109"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b="0" i="1" dirty="0" smtClean="0">
                            <a:latin typeface="Cambria Math" panose="02040503050406030204" pitchFamily="18" charset="0"/>
                            <a:ea typeface="Cambria Math" panose="02040503050406030204" pitchFamily="18" charset="0"/>
                          </a:rPr>
                          <m:t>𝑖</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1</m:t>
                        </m:r>
                        <m:r>
                          <a:rPr lang="en-US" b="0" i="1" dirty="0" smtClean="0">
                            <a:latin typeface="Cambria Math" panose="02040503050406030204" pitchFamily="18" charset="0"/>
                            <a:ea typeface="Cambria Math" panose="02040503050406030204" pitchFamily="18" charset="0"/>
                          </a:rPr>
                          <m:t> </m:t>
                        </m:r>
                      </m:sub>
                    </m:sSub>
                  </m:oMath>
                </a14:m>
                <a:r>
                  <a:rPr lang="en-US" b="0" dirty="0">
                    <a:ea typeface="Cambria Math" panose="02040503050406030204" pitchFamily="18" charset="0"/>
                  </a:rPr>
                  <a:t>=0.11</a:t>
                </a:r>
              </a:p>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𝜎</m:t>
                        </m:r>
                      </m:e>
                      <m:sub>
                        <m:r>
                          <a:rPr lang="en-US" b="0" i="1" dirty="0" smtClean="0">
                            <a:latin typeface="Cambria Math" panose="02040503050406030204" pitchFamily="18" charset="0"/>
                            <a:ea typeface="Cambria Math" panose="02040503050406030204" pitchFamily="18" charset="0"/>
                          </a:rPr>
                          <m:t>𝑖</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1</m:t>
                        </m:r>
                        <m:r>
                          <a:rPr lang="en-US" b="0" i="1" dirty="0" smtClean="0">
                            <a:latin typeface="Cambria Math" panose="02040503050406030204" pitchFamily="18" charset="0"/>
                            <a:ea typeface="Cambria Math" panose="02040503050406030204" pitchFamily="18" charset="0"/>
                          </a:rPr>
                          <m:t> </m:t>
                        </m:r>
                      </m:sub>
                    </m:sSub>
                  </m:oMath>
                </a14:m>
                <a:r>
                  <a:rPr lang="en-HK" dirty="0"/>
                  <a:t>=0.12</a:t>
                </a:r>
              </a:p>
              <a:p>
                <a:endParaRPr lang="en-HK" dirty="0"/>
              </a:p>
            </p:txBody>
          </p:sp>
        </mc:Choice>
        <mc:Fallback xmlns="">
          <p:sp>
            <p:nvSpPr>
              <p:cNvPr id="33" name="TextBox 32">
                <a:extLst>
                  <a:ext uri="{FF2B5EF4-FFF2-40B4-BE49-F238E27FC236}">
                    <a16:creationId xmlns:a16="http://schemas.microsoft.com/office/drawing/2014/main" id="{1FDA606C-2E05-CBE4-6B01-6807A18E6FA6}"/>
                  </a:ext>
                </a:extLst>
              </p:cNvPr>
              <p:cNvSpPr txBox="1">
                <a:spLocks noRot="1" noChangeAspect="1" noMove="1" noResize="1" noEditPoints="1" noAdjustHandles="1" noChangeArrowheads="1" noChangeShapeType="1" noTextEdit="1"/>
              </p:cNvSpPr>
              <p:nvPr/>
            </p:nvSpPr>
            <p:spPr>
              <a:xfrm>
                <a:off x="3391785" y="1773868"/>
                <a:ext cx="1194109" cy="923330"/>
              </a:xfrm>
              <a:prstGeom prst="rect">
                <a:avLst/>
              </a:prstGeom>
              <a:blipFill>
                <a:blip r:embed="rId5"/>
                <a:stretch>
                  <a:fillRect t="-3311" r="-3571"/>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4BE8F9E-A554-595B-840D-F737287D2FCB}"/>
                  </a:ext>
                </a:extLst>
              </p:cNvPr>
              <p:cNvSpPr txBox="1"/>
              <p:nvPr/>
            </p:nvSpPr>
            <p:spPr>
              <a:xfrm>
                <a:off x="679150" y="2425822"/>
                <a:ext cx="8250751" cy="426912"/>
              </a:xfrm>
              <a:prstGeom prst="rect">
                <a:avLst/>
              </a:prstGeom>
              <a:noFill/>
            </p:spPr>
            <p:txBody>
              <a:bodyPr wrap="square">
                <a:spAutoFit/>
              </a:bodyPr>
              <a:lstStyle/>
              <a:p>
                <a14:m>
                  <m:oMath xmlns:m="http://schemas.openxmlformats.org/officeDocument/2006/math">
                    <m:acc>
                      <m:accPr>
                        <m:chr m:val="̂"/>
                        <m:ctrlPr>
                          <a:rPr lang="en-US" sz="1800" i="1" smtClean="0">
                            <a:latin typeface="Cambria Math" panose="02040503050406030204" pitchFamily="18" charset="0"/>
                          </a:rPr>
                        </m:ctrlPr>
                      </m:accPr>
                      <m:e>
                        <m:r>
                          <a:rPr lang="en-US" sz="1800" b="0" i="1" smtClean="0">
                            <a:latin typeface="Cambria Math" panose="02040503050406030204" pitchFamily="18" charset="0"/>
                          </a:rPr>
                          <m:t>𝐶</m:t>
                        </m:r>
                      </m:e>
                    </m:acc>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𝑟</m:t>
                        </m:r>
                      </m:e>
                    </m:d>
                    <m:r>
                      <a:rPr lang="en-US" sz="1800" b="0" i="1" smtClean="0">
                        <a:latin typeface="Cambria Math" panose="02040503050406030204" pitchFamily="18" charset="0"/>
                      </a:rPr>
                      <m:t>=</m:t>
                    </m:r>
                    <m:nary>
                      <m:naryPr>
                        <m:chr m:val="∑"/>
                        <m:ctrlPr>
                          <a:rPr lang="en-US" sz="1800" b="0" i="1" smtClean="0">
                            <a:latin typeface="Cambria Math" panose="02040503050406030204" pitchFamily="18" charset="0"/>
                          </a:rPr>
                        </m:ctrlPr>
                      </m:naryPr>
                      <m:sub>
                        <m:r>
                          <m:rPr>
                            <m:brk m:alnAt="23"/>
                          </m:rP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1</m:t>
                        </m:r>
                      </m:sub>
                      <m:sup>
                        <m:r>
                          <a:rPr lang="en-US" sz="1800" b="0" i="1" smtClean="0">
                            <a:latin typeface="Cambria Math" panose="02040503050406030204" pitchFamily="18" charset="0"/>
                          </a:rPr>
                          <m:t>𝑁</m:t>
                        </m:r>
                        <m:r>
                          <a:rPr lang="en-US" sz="1800" b="0" i="1" smtClean="0">
                            <a:latin typeface="Cambria Math" panose="02040503050406030204" pitchFamily="18" charset="0"/>
                          </a:rPr>
                          <m:t>=</m:t>
                        </m:r>
                        <m:r>
                          <a:rPr lang="en-US" sz="1800" b="0" i="1" smtClean="0">
                            <a:latin typeface="Cambria Math" panose="02040503050406030204" pitchFamily="18" charset="0"/>
                          </a:rPr>
                          <m:t>1</m:t>
                        </m:r>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r>
                          <a:rPr lang="en-US" sz="1800" i="1">
                            <a:latin typeface="Cambria Math" panose="02040503050406030204" pitchFamily="18" charset="0"/>
                          </a:rPr>
                          <m:t>(</m:t>
                        </m:r>
                        <m:r>
                          <a:rPr lang="en-US" sz="1800" i="1">
                            <a:latin typeface="Cambria Math" panose="02040503050406030204" pitchFamily="18" charset="0"/>
                          </a:rPr>
                          <m:t>1</m:t>
                        </m:r>
                        <m:r>
                          <a:rPr lang="en-US" sz="1800" i="1">
                            <a:latin typeface="Cambria Math" panose="02040503050406030204" pitchFamily="18" charset="0"/>
                          </a:rPr>
                          <m:t>−</m:t>
                        </m:r>
                        <m:r>
                          <m:rPr>
                            <m:sty m:val="p"/>
                          </m:rPr>
                          <a:rPr lang="en-US" sz="1800">
                            <a:latin typeface="Cambria Math" panose="02040503050406030204" pitchFamily="18" charset="0"/>
                          </a:rPr>
                          <m:t>exp</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m:t>
                            </m:r>
                            <m:r>
                              <a:rPr lang="en-US" sz="1800" b="0" i="1" smtClean="0">
                                <a:latin typeface="Cambria Math" panose="02040503050406030204" pitchFamily="18" charset="0"/>
                              </a:rPr>
                              <m:t>𝑐</m:t>
                            </m:r>
                          </m:e>
                          <m:sub>
                            <m:r>
                              <a:rPr lang="en-US" sz="1800" b="0" i="1" smtClean="0">
                                <a:latin typeface="Cambria Math" panose="02040503050406030204" pitchFamily="18" charset="0"/>
                                <a:ea typeface="Cambria Math" panose="02040503050406030204" pitchFamily="18" charset="0"/>
                              </a:rPr>
                              <m:t>𝑖</m:t>
                            </m:r>
                          </m:sub>
                        </m:sSub>
                      </m:e>
                    </m:nary>
                  </m:oMath>
                </a14:m>
                <a:r>
                  <a:rPr lang="en-US" sz="1800" dirty="0"/>
                  <a:t>, where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sub>
                    </m:sSub>
                    <m:r>
                      <a:rPr lang="en-US" sz="1800" b="0" i="0" smtClean="0">
                        <a:latin typeface="Cambria Math" panose="02040503050406030204" pitchFamily="18" charset="0"/>
                      </a:rPr>
                      <m:t>=</m:t>
                    </m:r>
                  </m:oMath>
                </a14:m>
                <a:r>
                  <a:rPr lang="en-US" sz="1800" dirty="0"/>
                  <a:t> </a:t>
                </a:r>
                <a14:m>
                  <m:oMath xmlns:m="http://schemas.openxmlformats.org/officeDocument/2006/math">
                    <m:r>
                      <m:rPr>
                        <m:sty m:val="p"/>
                      </m:rPr>
                      <a:rPr lang="en-US" sz="1800" b="0" i="0" smtClean="0">
                        <a:latin typeface="Cambria Math" panose="02040503050406030204" pitchFamily="18" charset="0"/>
                      </a:rPr>
                      <m:t>exp</m:t>
                    </m:r>
                    <m:r>
                      <a:rPr lang="en-US" sz="1800" b="0" i="0" smtClean="0">
                        <a:latin typeface="Cambria Math" panose="02040503050406030204" pitchFamily="18" charset="0"/>
                      </a:rPr>
                      <m:t>(</m:t>
                    </m:r>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a:rPr lang="en-US" sz="1800" b="0" i="1" smtClean="0">
                            <a:latin typeface="Cambria Math" panose="02040503050406030204" pitchFamily="18" charset="0"/>
                          </a:rPr>
                          <m:t>𝑗</m:t>
                        </m:r>
                        <m:r>
                          <a:rPr lang="en-US" sz="1800" i="1">
                            <a:latin typeface="Cambria Math" panose="02040503050406030204" pitchFamily="18" charset="0"/>
                          </a:rPr>
                          <m:t>=</m:t>
                        </m:r>
                        <m:r>
                          <a:rPr lang="en-US" sz="1800" i="1">
                            <a:latin typeface="Cambria Math" panose="02040503050406030204" pitchFamily="18" charset="0"/>
                          </a:rPr>
                          <m:t>1</m:t>
                        </m:r>
                      </m:sub>
                      <m:sup>
                        <m: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1</m:t>
                        </m:r>
                      </m:sup>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b="0" i="1" smtClean="0">
                            <a:latin typeface="Cambria Math" panose="02040503050406030204" pitchFamily="18" charset="0"/>
                          </a:rPr>
                          <m:t>)</m:t>
                        </m:r>
                        <m:r>
                          <a:rPr lang="en-US" sz="1800" i="1" smtClean="0">
                            <a:latin typeface="Cambria Math" panose="02040503050406030204" pitchFamily="18" charset="0"/>
                          </a:rPr>
                          <m:t> </m:t>
                        </m:r>
                      </m:e>
                    </m:nary>
                  </m:oMath>
                </a14:m>
                <a:endParaRPr lang="en-US" sz="1800" dirty="0"/>
              </a:p>
            </p:txBody>
          </p:sp>
        </mc:Choice>
        <mc:Fallback xmlns="">
          <p:sp>
            <p:nvSpPr>
              <p:cNvPr id="37" name="TextBox 36">
                <a:extLst>
                  <a:ext uri="{FF2B5EF4-FFF2-40B4-BE49-F238E27FC236}">
                    <a16:creationId xmlns:a16="http://schemas.microsoft.com/office/drawing/2014/main" id="{54BE8F9E-A554-595B-840D-F737287D2FCB}"/>
                  </a:ext>
                </a:extLst>
              </p:cNvPr>
              <p:cNvSpPr txBox="1">
                <a:spLocks noRot="1" noChangeAspect="1" noMove="1" noResize="1" noEditPoints="1" noAdjustHandles="1" noChangeArrowheads="1" noChangeShapeType="1" noTextEdit="1"/>
              </p:cNvSpPr>
              <p:nvPr/>
            </p:nvSpPr>
            <p:spPr>
              <a:xfrm>
                <a:off x="679150" y="2425822"/>
                <a:ext cx="8250751" cy="426912"/>
              </a:xfrm>
              <a:prstGeom prst="rect">
                <a:avLst/>
              </a:prstGeom>
              <a:blipFill>
                <a:blip r:embed="rId6"/>
                <a:stretch>
                  <a:fillRect t="-97143" b="-154286"/>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CFC0A79-6290-A324-8F0C-C3F14D0A9EE7}"/>
                  </a:ext>
                </a:extLst>
              </p:cNvPr>
              <p:cNvSpPr txBox="1"/>
              <p:nvPr/>
            </p:nvSpPr>
            <p:spPr>
              <a:xfrm>
                <a:off x="5866983" y="1773868"/>
                <a:ext cx="1194109"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3</m:t>
                        </m:r>
                        <m:r>
                          <a:rPr lang="en-US" i="1" dirty="0">
                            <a:latin typeface="Cambria Math" panose="02040503050406030204" pitchFamily="18" charset="0"/>
                            <a:ea typeface="Cambria Math" panose="02040503050406030204" pitchFamily="18" charset="0"/>
                          </a:rPr>
                          <m:t> </m:t>
                        </m:r>
                      </m:sub>
                    </m:sSub>
                  </m:oMath>
                </a14:m>
                <a:r>
                  <a:rPr lang="en-US" dirty="0">
                    <a:ea typeface="Cambria Math" panose="02040503050406030204" pitchFamily="18" charset="0"/>
                  </a:rPr>
                  <a:t>=0.31</a:t>
                </a:r>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𝜎</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3</m:t>
                        </m:r>
                      </m:sub>
                    </m:sSub>
                  </m:oMath>
                </a14:m>
                <a:r>
                  <a:rPr lang="en-HK" dirty="0"/>
                  <a:t>=0.32</a:t>
                </a:r>
              </a:p>
              <a:p>
                <a:endParaRPr lang="en-HK" dirty="0"/>
              </a:p>
            </p:txBody>
          </p:sp>
        </mc:Choice>
        <mc:Fallback xmlns="">
          <p:sp>
            <p:nvSpPr>
              <p:cNvPr id="38" name="TextBox 37">
                <a:extLst>
                  <a:ext uri="{FF2B5EF4-FFF2-40B4-BE49-F238E27FC236}">
                    <a16:creationId xmlns:a16="http://schemas.microsoft.com/office/drawing/2014/main" id="{4CFC0A79-6290-A324-8F0C-C3F14D0A9EE7}"/>
                  </a:ext>
                </a:extLst>
              </p:cNvPr>
              <p:cNvSpPr txBox="1">
                <a:spLocks noRot="1" noChangeAspect="1" noMove="1" noResize="1" noEditPoints="1" noAdjustHandles="1" noChangeArrowheads="1" noChangeShapeType="1" noTextEdit="1"/>
              </p:cNvSpPr>
              <p:nvPr/>
            </p:nvSpPr>
            <p:spPr>
              <a:xfrm>
                <a:off x="5866983" y="1773868"/>
                <a:ext cx="1194109" cy="923330"/>
              </a:xfrm>
              <a:prstGeom prst="rect">
                <a:avLst/>
              </a:prstGeom>
              <a:blipFill>
                <a:blip r:embed="rId7"/>
                <a:stretch>
                  <a:fillRect t="-3311" r="-2041"/>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77373CDC-DB8A-924C-5A25-72A4455AD1C3}"/>
                  </a:ext>
                </a:extLst>
              </p:cNvPr>
              <p:cNvSpPr txBox="1"/>
              <p:nvPr/>
            </p:nvSpPr>
            <p:spPr>
              <a:xfrm>
                <a:off x="7073490" y="1737264"/>
                <a:ext cx="1194109"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4</m:t>
                        </m:r>
                        <m:r>
                          <a:rPr lang="en-US" i="1" dirty="0">
                            <a:latin typeface="Cambria Math" panose="02040503050406030204" pitchFamily="18" charset="0"/>
                            <a:ea typeface="Cambria Math" panose="02040503050406030204" pitchFamily="18" charset="0"/>
                          </a:rPr>
                          <m:t> </m:t>
                        </m:r>
                      </m:sub>
                    </m:sSub>
                  </m:oMath>
                </a14:m>
                <a:r>
                  <a:rPr lang="en-US" dirty="0">
                    <a:ea typeface="Cambria Math" panose="02040503050406030204" pitchFamily="18" charset="0"/>
                  </a:rPr>
                  <a:t>=0.41</a:t>
                </a:r>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𝜎</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4</m:t>
                        </m:r>
                        <m:r>
                          <a:rPr lang="en-US" i="1" dirty="0">
                            <a:latin typeface="Cambria Math" panose="02040503050406030204" pitchFamily="18" charset="0"/>
                            <a:ea typeface="Cambria Math" panose="02040503050406030204" pitchFamily="18" charset="0"/>
                          </a:rPr>
                          <m:t> </m:t>
                        </m:r>
                      </m:sub>
                    </m:sSub>
                  </m:oMath>
                </a14:m>
                <a:r>
                  <a:rPr lang="en-HK" dirty="0"/>
                  <a:t>=0.42</a:t>
                </a:r>
              </a:p>
              <a:p>
                <a:endParaRPr lang="en-HK" dirty="0"/>
              </a:p>
            </p:txBody>
          </p:sp>
        </mc:Choice>
        <mc:Fallback xmlns="">
          <p:sp>
            <p:nvSpPr>
              <p:cNvPr id="39" name="TextBox 38">
                <a:extLst>
                  <a:ext uri="{FF2B5EF4-FFF2-40B4-BE49-F238E27FC236}">
                    <a16:creationId xmlns:a16="http://schemas.microsoft.com/office/drawing/2014/main" id="{77373CDC-DB8A-924C-5A25-72A4455AD1C3}"/>
                  </a:ext>
                </a:extLst>
              </p:cNvPr>
              <p:cNvSpPr txBox="1">
                <a:spLocks noRot="1" noChangeAspect="1" noMove="1" noResize="1" noEditPoints="1" noAdjustHandles="1" noChangeArrowheads="1" noChangeShapeType="1" noTextEdit="1"/>
              </p:cNvSpPr>
              <p:nvPr/>
            </p:nvSpPr>
            <p:spPr>
              <a:xfrm>
                <a:off x="7073490" y="1737264"/>
                <a:ext cx="1194109" cy="923330"/>
              </a:xfrm>
              <a:prstGeom prst="rect">
                <a:avLst/>
              </a:prstGeom>
              <a:blipFill>
                <a:blip r:embed="rId8"/>
                <a:stretch>
                  <a:fillRect t="-3311" r="-3571"/>
                </a:stretch>
              </a:blipFill>
            </p:spPr>
            <p:txBody>
              <a:bodyPr/>
              <a:lstStyle/>
              <a:p>
                <a:r>
                  <a:rPr lang="en-HK">
                    <a:noFill/>
                  </a:rPr>
                  <a:t> </a:t>
                </a:r>
              </a:p>
            </p:txBody>
          </p:sp>
        </mc:Fallback>
      </mc:AlternateContent>
      <p:sp>
        <p:nvSpPr>
          <p:cNvPr id="6" name="TextBox 5">
            <a:extLst>
              <a:ext uri="{FF2B5EF4-FFF2-40B4-BE49-F238E27FC236}">
                <a16:creationId xmlns:a16="http://schemas.microsoft.com/office/drawing/2014/main" id="{AED4A20A-C4DF-3698-B23C-DC6BEFB25B5A}"/>
              </a:ext>
            </a:extLst>
          </p:cNvPr>
          <p:cNvSpPr txBox="1"/>
          <p:nvPr/>
        </p:nvSpPr>
        <p:spPr>
          <a:xfrm>
            <a:off x="246085" y="4538821"/>
            <a:ext cx="8853578" cy="2308324"/>
          </a:xfrm>
          <a:prstGeom prst="rect">
            <a:avLst/>
          </a:prstGeom>
          <a:noFill/>
          <a:ln>
            <a:noFill/>
          </a:ln>
        </p:spPr>
        <p:txBody>
          <a:bodyPr wrap="none" rtlCol="0">
            <a:spAutoFit/>
          </a:bodyPr>
          <a:lstStyle/>
          <a:p>
            <a:r>
              <a:rPr lang="en-US" dirty="0">
                <a:solidFill>
                  <a:srgbClr val="FF0000"/>
                </a:solidFill>
              </a:rPr>
              <a:t>c</a:t>
            </a:r>
            <a:r>
              <a:rPr lang="en-US" sz="1800" dirty="0">
                <a:solidFill>
                  <a:srgbClr val="FF0000"/>
                </a:solidFill>
              </a:rPr>
              <a:t>lear %answer</a:t>
            </a:r>
          </a:p>
          <a:p>
            <a:r>
              <a:rPr lang="en-US" sz="1800" dirty="0">
                <a:solidFill>
                  <a:srgbClr val="FF0000"/>
                </a:solidFill>
              </a:rPr>
              <a:t>%%s0=0 %( no object)</a:t>
            </a:r>
          </a:p>
          <a:p>
            <a:r>
              <a:rPr lang="en-US" sz="1800" dirty="0">
                <a:solidFill>
                  <a:srgbClr val="FF0000"/>
                </a:solidFill>
              </a:rPr>
              <a:t>c1=0.11, s1=0.12,c2=0.21,s2=0.22,c3=0.31,s3=0.32,c4=0.41,s4=0.42</a:t>
            </a:r>
          </a:p>
          <a:p>
            <a:r>
              <a:rPr lang="en-US" sz="1800" dirty="0">
                <a:solidFill>
                  <a:srgbClr val="FF0000"/>
                </a:solidFill>
              </a:rPr>
              <a:t>t1=1 % fully transparent between sample 1 and the viewing pixel</a:t>
            </a:r>
          </a:p>
          <a:p>
            <a:r>
              <a:rPr lang="en-US" sz="1800" dirty="0">
                <a:solidFill>
                  <a:srgbClr val="FF0000"/>
                </a:solidFill>
              </a:rPr>
              <a:t>t2=exp(-s1), t3=exp(-s1-s2), t4=exp(-s1-s2-s3)</a:t>
            </a:r>
          </a:p>
          <a:p>
            <a:r>
              <a:rPr lang="en-US" sz="1800" dirty="0" err="1">
                <a:solidFill>
                  <a:srgbClr val="FF0000"/>
                </a:solidFill>
              </a:rPr>
              <a:t>ray_color</a:t>
            </a:r>
            <a:r>
              <a:rPr lang="en-US" sz="1800" dirty="0">
                <a:solidFill>
                  <a:srgbClr val="FF0000"/>
                </a:solidFill>
              </a:rPr>
              <a:t>=t1*(1-exp(-s1))*c1+ t2*(1-exp(-s2))*c2+t3*(1-exp(-s3))*c3+ t4*(1-exp(-s4))*c4</a:t>
            </a:r>
          </a:p>
          <a:p>
            <a:r>
              <a:rPr lang="en-US" sz="1800" dirty="0">
                <a:solidFill>
                  <a:srgbClr val="FF0000"/>
                </a:solidFill>
              </a:rPr>
              <a:t>%answer 2b=0.1823</a:t>
            </a:r>
          </a:p>
          <a:p>
            <a:endParaRPr lang="en-US" sz="1800" dirty="0">
              <a:solidFill>
                <a:srgbClr val="FF0000"/>
              </a:solidFill>
            </a:endParaRPr>
          </a:p>
        </p:txBody>
      </p:sp>
    </p:spTree>
    <p:extLst>
      <p:ext uri="{BB962C8B-B14F-4D97-AF65-F5344CB8AC3E}">
        <p14:creationId xmlns:p14="http://schemas.microsoft.com/office/powerpoint/2010/main" val="2561620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20D7E-AD03-7170-50AC-16511FA5C5F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D87C7C9-541F-857A-F235-8D0E9612A8B6}"/>
                  </a:ext>
                </a:extLst>
              </p:cNvPr>
              <p:cNvSpPr>
                <a:spLocks noGrp="1"/>
              </p:cNvSpPr>
              <p:nvPr>
                <p:ph type="title"/>
              </p:nvPr>
            </p:nvSpPr>
            <p:spPr>
              <a:xfrm>
                <a:off x="628650" y="-18430"/>
                <a:ext cx="7886700" cy="662782"/>
              </a:xfrm>
            </p:spPr>
            <p:txBody>
              <a:bodyPr>
                <a:normAutofit/>
              </a:bodyPr>
              <a:lstStyle/>
              <a:p>
                <a:r>
                  <a:rPr lang="en-US" sz="2400" dirty="0"/>
                  <a:t>Exercise 3</a:t>
                </a:r>
                <a:r>
                  <a:rPr lang="en-US" sz="2400" dirty="0">
                    <a:solidFill>
                      <a:srgbClr val="FF0000"/>
                    </a:solidFill>
                  </a:rPr>
                  <a:t> at sample3, </a:t>
                </a:r>
                <a:r>
                  <a:rPr lang="en-US" sz="2000" dirty="0">
                    <a:solidFill>
                      <a:srgbClr val="FF0000"/>
                    </a:solidFill>
                  </a:rPr>
                  <a:t>density </a:t>
                </a:r>
                <a14:m>
                  <m:oMath xmlns:m="http://schemas.openxmlformats.org/officeDocument/2006/math">
                    <m:sSub>
                      <m:sSubPr>
                        <m:ctrlPr>
                          <a:rPr lang="en-US" sz="2400" i="1" dirty="0" smtClean="0">
                            <a:solidFill>
                              <a:srgbClr val="FF0000"/>
                            </a:solidFill>
                            <a:latin typeface="Cambria Math" panose="02040503050406030204" pitchFamily="18" charset="0"/>
                            <a:ea typeface="Cambria Math" panose="02040503050406030204" pitchFamily="18" charset="0"/>
                          </a:rPr>
                        </m:ctrlPr>
                      </m:sSubPr>
                      <m:e>
                        <m:r>
                          <a:rPr lang="en-US" sz="2400" i="1" dirty="0">
                            <a:solidFill>
                              <a:srgbClr val="FF0000"/>
                            </a:solidFill>
                            <a:latin typeface="Cambria Math" panose="02040503050406030204" pitchFamily="18" charset="0"/>
                            <a:ea typeface="Cambria Math" panose="02040503050406030204" pitchFamily="18" charset="0"/>
                          </a:rPr>
                          <m:t>𝜎</m:t>
                        </m:r>
                      </m:e>
                      <m:sub>
                        <m:r>
                          <a:rPr lang="en-US" sz="2400" i="1" dirty="0">
                            <a:solidFill>
                              <a:srgbClr val="FF0000"/>
                            </a:solidFill>
                            <a:latin typeface="Cambria Math" panose="02040503050406030204" pitchFamily="18" charset="0"/>
                            <a:ea typeface="Cambria Math" panose="02040503050406030204" pitchFamily="18" charset="0"/>
                          </a:rPr>
                          <m:t>𝑖</m:t>
                        </m:r>
                        <m:r>
                          <a:rPr lang="en-US" sz="2400" i="1" dirty="0">
                            <a:solidFill>
                              <a:srgbClr val="FF0000"/>
                            </a:solidFill>
                            <a:latin typeface="Cambria Math" panose="02040503050406030204" pitchFamily="18" charset="0"/>
                            <a:ea typeface="Cambria Math" panose="02040503050406030204" pitchFamily="18" charset="0"/>
                          </a:rPr>
                          <m:t>=</m:t>
                        </m:r>
                        <m:r>
                          <a:rPr lang="en-US" sz="2400" i="1" dirty="0">
                            <a:solidFill>
                              <a:srgbClr val="FF0000"/>
                            </a:solidFill>
                            <a:latin typeface="Cambria Math" panose="02040503050406030204" pitchFamily="18" charset="0"/>
                            <a:ea typeface="Cambria Math" panose="02040503050406030204" pitchFamily="18" charset="0"/>
                          </a:rPr>
                          <m:t>3</m:t>
                        </m:r>
                      </m:sub>
                    </m:sSub>
                  </m:oMath>
                </a14:m>
                <a:r>
                  <a:rPr lang="en-US" sz="2400" dirty="0">
                    <a:solidFill>
                      <a:srgbClr val="FF0000"/>
                    </a:solidFill>
                  </a:rPr>
                  <a:t> is high</a:t>
                </a:r>
                <a:endParaRPr lang="en-HK" sz="2400" dirty="0"/>
              </a:p>
            </p:txBody>
          </p:sp>
        </mc:Choice>
        <mc:Fallback xmlns="">
          <p:sp>
            <p:nvSpPr>
              <p:cNvPr id="2" name="Title 1">
                <a:extLst>
                  <a:ext uri="{FF2B5EF4-FFF2-40B4-BE49-F238E27FC236}">
                    <a16:creationId xmlns:a16="http://schemas.microsoft.com/office/drawing/2014/main" id="{ED87C7C9-541F-857A-F235-8D0E9612A8B6}"/>
                  </a:ext>
                </a:extLst>
              </p:cNvPr>
              <p:cNvSpPr>
                <a:spLocks noGrp="1" noRot="1" noChangeAspect="1" noMove="1" noResize="1" noEditPoints="1" noAdjustHandles="1" noChangeArrowheads="1" noChangeShapeType="1" noTextEdit="1"/>
              </p:cNvSpPr>
              <p:nvPr>
                <p:ph type="title"/>
              </p:nvPr>
            </p:nvSpPr>
            <p:spPr>
              <a:xfrm>
                <a:off x="628650" y="-18430"/>
                <a:ext cx="7886700" cy="662782"/>
              </a:xfrm>
              <a:blipFill>
                <a:blip r:embed="rId2"/>
                <a:stretch>
                  <a:fillRect l="-1159" b="-3670"/>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3BB8C6-D5BE-D06B-6B71-7D55D9E2016D}"/>
                  </a:ext>
                </a:extLst>
              </p:cNvPr>
              <p:cNvSpPr>
                <a:spLocks noGrp="1"/>
              </p:cNvSpPr>
              <p:nvPr>
                <p:ph idx="1"/>
              </p:nvPr>
            </p:nvSpPr>
            <p:spPr>
              <a:xfrm>
                <a:off x="552893" y="3196222"/>
                <a:ext cx="7886700" cy="3525254"/>
              </a:xfrm>
            </p:spPr>
            <p:txBody>
              <a:bodyPr>
                <a:normAutofit/>
              </a:bodyPr>
              <a:lstStyle/>
              <a:p>
                <a:r>
                  <a:rPr lang="en-US" sz="1800" i="1" dirty="0"/>
                  <a:t>C(r)</a:t>
                </a:r>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1</m:t>
                        </m:r>
                      </m:sub>
                    </m:sSub>
                    <m:r>
                      <a:rPr lang="en-US" sz="1800" i="1">
                        <a:latin typeface="Cambria Math" panose="02040503050406030204" pitchFamily="18" charset="0"/>
                      </a:rPr>
                      <m:t>∗</m:t>
                    </m:r>
                    <m:d>
                      <m:dPr>
                        <m:ctrlPr>
                          <a:rPr lang="en-US" sz="1800" i="1">
                            <a:latin typeface="Cambria Math" panose="02040503050406030204" pitchFamily="18" charset="0"/>
                          </a:rPr>
                        </m:ctrlPr>
                      </m:dPr>
                      <m:e>
                        <m:r>
                          <a:rPr lang="en-US" sz="1800" i="1">
                            <a:latin typeface="Cambria Math" panose="02040503050406030204" pitchFamily="18" charset="0"/>
                          </a:rPr>
                          <m:t>1</m:t>
                        </m:r>
                        <m:r>
                          <a:rPr lang="en-US" sz="1800" i="1">
                            <a:latin typeface="Cambria Math" panose="02040503050406030204" pitchFamily="18" charset="0"/>
                          </a:rPr>
                          <m:t>−</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exp</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1</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1</m:t>
                                    </m:r>
                                  </m:sub>
                                </m:sSub>
                              </m:e>
                            </m:d>
                          </m:e>
                        </m:func>
                      </m:e>
                    </m:d>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1</m:t>
                        </m:r>
                      </m:sub>
                    </m:sSub>
                    <m:r>
                      <a:rPr lang="en-US" sz="1800" b="0" i="0" smtClean="0">
                        <a:latin typeface="Cambria Math" panose="02040503050406030204" pitchFamily="18" charset="0"/>
                        <a:ea typeface="Cambria Math" panose="02040503050406030204" pitchFamily="18" charset="0"/>
                      </a:rPr>
                      <m:t>+</m:t>
                    </m:r>
                  </m:oMath>
                </a14:m>
                <a:endParaRPr lang="en-US" sz="1800" b="0" dirty="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2</m:t>
                          </m:r>
                        </m:sub>
                      </m:sSub>
                      <m:r>
                        <a:rPr lang="en-US" sz="1800" i="1">
                          <a:latin typeface="Cambria Math" panose="02040503050406030204" pitchFamily="18" charset="0"/>
                        </a:rPr>
                        <m:t>∗</m:t>
                      </m:r>
                      <m:d>
                        <m:dPr>
                          <m:ctrlPr>
                            <a:rPr lang="en-US" sz="1800" i="1">
                              <a:latin typeface="Cambria Math" panose="02040503050406030204" pitchFamily="18" charset="0"/>
                            </a:rPr>
                          </m:ctrlPr>
                        </m:dPr>
                        <m:e>
                          <m:r>
                            <a:rPr lang="en-US" sz="1800" i="1">
                              <a:latin typeface="Cambria Math" panose="02040503050406030204" pitchFamily="18" charset="0"/>
                            </a:rPr>
                            <m:t>1</m:t>
                          </m:r>
                          <m:r>
                            <a:rPr lang="en-US" sz="1800" i="1">
                              <a:latin typeface="Cambria Math" panose="02040503050406030204" pitchFamily="18" charset="0"/>
                            </a:rPr>
                            <m:t>−</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exp</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2</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2</m:t>
                                      </m:r>
                                    </m:sub>
                                  </m:sSub>
                                </m:e>
                              </m:d>
                            </m:e>
                          </m:func>
                        </m:e>
                      </m:d>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2</m:t>
                          </m:r>
                        </m:sub>
                      </m:sSub>
                      <m:r>
                        <a:rPr lang="en-US" sz="1800" b="0" i="1" smtClean="0">
                          <a:latin typeface="Cambria Math" panose="02040503050406030204" pitchFamily="18" charset="0"/>
                          <a:ea typeface="Cambria Math" panose="02040503050406030204" pitchFamily="18" charset="0"/>
                        </a:rPr>
                        <m:t>+</m:t>
                      </m:r>
                    </m:oMath>
                  </m:oMathPara>
                </a14:m>
                <a:endParaRPr lang="en-HK" sz="1800" dirty="0"/>
              </a:p>
              <a:p>
                <a:pPr marL="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3</m:t>
                          </m:r>
                        </m:sub>
                      </m:sSub>
                      <m:r>
                        <a:rPr lang="en-US" sz="1800" i="1">
                          <a:latin typeface="Cambria Math" panose="02040503050406030204" pitchFamily="18" charset="0"/>
                        </a:rPr>
                        <m:t>∗</m:t>
                      </m:r>
                      <m:d>
                        <m:dPr>
                          <m:ctrlPr>
                            <a:rPr lang="en-US" sz="1800" i="1">
                              <a:latin typeface="Cambria Math" panose="02040503050406030204" pitchFamily="18" charset="0"/>
                            </a:rPr>
                          </m:ctrlPr>
                        </m:dPr>
                        <m:e>
                          <m:r>
                            <a:rPr lang="en-US" sz="1800" i="1">
                              <a:latin typeface="Cambria Math" panose="02040503050406030204" pitchFamily="18" charset="0"/>
                            </a:rPr>
                            <m:t>1</m:t>
                          </m:r>
                          <m:r>
                            <a:rPr lang="en-US" sz="1800" i="1">
                              <a:latin typeface="Cambria Math" panose="02040503050406030204" pitchFamily="18" charset="0"/>
                            </a:rPr>
                            <m:t>−</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exp</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3</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3</m:t>
                                      </m:r>
                                    </m:sub>
                                  </m:sSub>
                                </m:e>
                              </m:d>
                            </m:e>
                          </m:func>
                        </m:e>
                      </m:d>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3</m:t>
                          </m:r>
                        </m:sub>
                      </m:sSub>
                      <m:r>
                        <a:rPr lang="en-US" sz="1800" b="0" i="1" smtClean="0">
                          <a:latin typeface="Cambria Math" panose="02040503050406030204" pitchFamily="18" charset="0"/>
                          <a:ea typeface="Cambria Math" panose="02040503050406030204" pitchFamily="18" charset="0"/>
                        </a:rPr>
                        <m:t>+</m:t>
                      </m:r>
                    </m:oMath>
                  </m:oMathPara>
                </a14:m>
                <a:endParaRPr lang="en-US" sz="1800"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4</m:t>
                          </m:r>
                        </m:sub>
                      </m:sSub>
                      <m:r>
                        <a:rPr lang="en-US" sz="1800" i="1">
                          <a:latin typeface="Cambria Math" panose="02040503050406030204" pitchFamily="18" charset="0"/>
                        </a:rPr>
                        <m:t>∗(</m:t>
                      </m:r>
                      <m:r>
                        <a:rPr lang="en-US" sz="1800" i="1">
                          <a:latin typeface="Cambria Math" panose="02040503050406030204" pitchFamily="18" charset="0"/>
                        </a:rPr>
                        <m:t>1</m:t>
                      </m:r>
                      <m:r>
                        <a:rPr lang="en-US" sz="1800" i="1">
                          <a:latin typeface="Cambria Math" panose="02040503050406030204" pitchFamily="18" charset="0"/>
                        </a:rPr>
                        <m:t>−</m:t>
                      </m:r>
                      <m:r>
                        <m:rPr>
                          <m:sty m:val="p"/>
                        </m:rPr>
                        <a:rPr lang="en-US" sz="1800">
                          <a:latin typeface="Cambria Math" panose="02040503050406030204" pitchFamily="18" charset="0"/>
                        </a:rPr>
                        <m:t>exp</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4</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4</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4</m:t>
                          </m:r>
                        </m:sub>
                      </m:sSub>
                    </m:oMath>
                  </m:oMathPara>
                </a14:m>
                <a:endParaRPr lang="en-HK" sz="1800" dirty="0"/>
              </a:p>
              <a:p>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2</m:t>
                        </m:r>
                      </m:sub>
                    </m:sSub>
                  </m:oMath>
                </a14:m>
                <a:r>
                  <a:rPr lang="en-HK" sz="1800" dirty="0"/>
                  <a:t>=</a:t>
                </a:r>
                <a:r>
                  <a:rPr lang="en-US" sz="1800" dirty="0"/>
                  <a:t> </a:t>
                </a:r>
                <a14:m>
                  <m:oMath xmlns:m="http://schemas.openxmlformats.org/officeDocument/2006/math">
                    <m:r>
                      <m:rPr>
                        <m:sty m:val="p"/>
                      </m:rPr>
                      <a:rPr lang="en-US" sz="1800">
                        <a:latin typeface="Cambria Math" panose="02040503050406030204" pitchFamily="18" charset="0"/>
                      </a:rPr>
                      <m:t>exp</m:t>
                    </m:r>
                    <m:r>
                      <a:rPr lang="en-US" sz="1800">
                        <a:latin typeface="Cambria Math" panose="02040503050406030204" pitchFamily="18" charset="0"/>
                      </a:rPr>
                      <m:t>(</m:t>
                    </m:r>
                    <m:r>
                      <a:rPr lang="en-US" sz="1800" i="1">
                        <a:latin typeface="Cambria Math" panose="02040503050406030204" pitchFamily="18" charset="0"/>
                      </a:rPr>
                      <m:t>−</m:t>
                    </m:r>
                    <m:nary>
                      <m:naryPr>
                        <m:chr m:val="∑"/>
                        <m:ctrlPr>
                          <a:rPr lang="en-US" sz="1800" i="1">
                            <a:latin typeface="Cambria Math" panose="02040503050406030204" pitchFamily="18" charset="0"/>
                          </a:rPr>
                        </m:ctrlPr>
                      </m:naryPr>
                      <m:sub>
                        <m:r>
                          <a:rPr lang="en-US" sz="1800" i="1">
                            <a:latin typeface="Cambria Math" panose="02040503050406030204" pitchFamily="18" charset="0"/>
                          </a:rPr>
                          <m:t>𝑗</m:t>
                        </m:r>
                        <m:r>
                          <a:rPr lang="en-US" sz="1800" i="1">
                            <a:latin typeface="Cambria Math" panose="02040503050406030204" pitchFamily="18" charset="0"/>
                          </a:rPr>
                          <m:t>=</m:t>
                        </m:r>
                        <m:r>
                          <a:rPr lang="en-US" sz="1800" i="1">
                            <a:latin typeface="Cambria Math" panose="02040503050406030204" pitchFamily="18" charset="0"/>
                          </a:rPr>
                          <m:t>1</m:t>
                        </m:r>
                      </m:sub>
                      <m:sup>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1</m:t>
                        </m:r>
                        <m:r>
                          <a:rPr lang="en-US" sz="1800" i="1">
                            <a:latin typeface="Cambria Math" panose="02040503050406030204" pitchFamily="18" charset="0"/>
                          </a:rPr>
                          <m:t>=</m:t>
                        </m:r>
                        <m:r>
                          <a:rPr lang="en-US" sz="1800" i="1">
                            <a:latin typeface="Cambria Math" panose="02040503050406030204" pitchFamily="18" charset="0"/>
                          </a:rPr>
                          <m:t>1</m:t>
                        </m:r>
                      </m:sup>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i="1">
                            <a:latin typeface="Cambria Math" panose="02040503050406030204" pitchFamily="18" charset="0"/>
                          </a:rPr>
                          <m:t>) </m:t>
                        </m:r>
                      </m:e>
                    </m:nary>
                  </m:oMath>
                </a14:m>
                <a:r>
                  <a:rPr lang="en-HK" sz="1800" dirty="0"/>
                  <a:t>=exp(-</a:t>
                </a:r>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1</m:t>
                        </m:r>
                      </m:sub>
                    </m:sSub>
                  </m:oMath>
                </a14:m>
                <a:r>
                  <a:rPr lang="en-HK" sz="1800" dirty="0"/>
                  <a:t>)</a:t>
                </a:r>
              </a:p>
              <a:p>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3</m:t>
                        </m:r>
                      </m:sub>
                    </m:sSub>
                  </m:oMath>
                </a14:m>
                <a:r>
                  <a:rPr lang="en-HK" sz="1800" dirty="0"/>
                  <a:t>=</a:t>
                </a:r>
                <a:r>
                  <a:rPr lang="en-US" sz="1800" dirty="0"/>
                  <a:t> </a:t>
                </a:r>
                <a14:m>
                  <m:oMath xmlns:m="http://schemas.openxmlformats.org/officeDocument/2006/math">
                    <m:r>
                      <m:rPr>
                        <m:sty m:val="p"/>
                      </m:rPr>
                      <a:rPr lang="en-US" sz="1800">
                        <a:latin typeface="Cambria Math" panose="02040503050406030204" pitchFamily="18" charset="0"/>
                      </a:rPr>
                      <m:t>exp</m:t>
                    </m:r>
                    <m:r>
                      <a:rPr lang="en-US" sz="1800">
                        <a:latin typeface="Cambria Math" panose="02040503050406030204" pitchFamily="18" charset="0"/>
                      </a:rPr>
                      <m:t>(</m:t>
                    </m:r>
                    <m:r>
                      <a:rPr lang="en-US" sz="1800" i="1">
                        <a:latin typeface="Cambria Math" panose="02040503050406030204" pitchFamily="18" charset="0"/>
                      </a:rPr>
                      <m:t>−</m:t>
                    </m:r>
                    <m:nary>
                      <m:naryPr>
                        <m:chr m:val="∑"/>
                        <m:ctrlPr>
                          <a:rPr lang="en-US" sz="1800" i="1">
                            <a:latin typeface="Cambria Math" panose="02040503050406030204" pitchFamily="18" charset="0"/>
                          </a:rPr>
                        </m:ctrlPr>
                      </m:naryPr>
                      <m:sub>
                        <m:r>
                          <a:rPr lang="en-US" sz="1800" i="1">
                            <a:latin typeface="Cambria Math" panose="02040503050406030204" pitchFamily="18" charset="0"/>
                          </a:rPr>
                          <m:t>𝑗</m:t>
                        </m:r>
                        <m:r>
                          <a:rPr lang="en-US" sz="1800" i="1">
                            <a:latin typeface="Cambria Math" panose="02040503050406030204" pitchFamily="18" charset="0"/>
                          </a:rPr>
                          <m:t>=</m:t>
                        </m:r>
                        <m:r>
                          <a:rPr lang="en-US" sz="1800" i="1">
                            <a:latin typeface="Cambria Math" panose="02040503050406030204" pitchFamily="18" charset="0"/>
                          </a:rPr>
                          <m:t>1</m:t>
                        </m:r>
                      </m:sub>
                      <m:sup>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1</m:t>
                        </m:r>
                        <m:r>
                          <a:rPr lang="en-US" sz="1800" i="1">
                            <a:latin typeface="Cambria Math" panose="02040503050406030204" pitchFamily="18" charset="0"/>
                          </a:rPr>
                          <m:t>=</m:t>
                        </m:r>
                        <m:r>
                          <a:rPr lang="en-US" sz="1800" i="1">
                            <a:latin typeface="Cambria Math" panose="02040503050406030204" pitchFamily="18" charset="0"/>
                          </a:rPr>
                          <m:t>2</m:t>
                        </m:r>
                      </m:sup>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i="1">
                            <a:latin typeface="Cambria Math" panose="02040503050406030204" pitchFamily="18" charset="0"/>
                          </a:rPr>
                          <m:t>) </m:t>
                        </m:r>
                      </m:e>
                    </m:nary>
                  </m:oMath>
                </a14:m>
                <a:r>
                  <a:rPr lang="en-HK" sz="1800" dirty="0"/>
                  <a:t>=exp(-</a:t>
                </a:r>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1</m:t>
                        </m:r>
                      </m:sub>
                    </m:sSub>
                    <m:r>
                      <m:rPr>
                        <m:nor/>
                      </m:rPr>
                      <a:rPr lang="en-HK" sz="1800" dirty="0"/>
                      <m:t>−</m:t>
                    </m:r>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i="1">
                            <a:latin typeface="Cambria Math" panose="02040503050406030204" pitchFamily="18" charset="0"/>
                          </a:rPr>
                          <m:t>=</m:t>
                        </m:r>
                        <m:r>
                          <a:rPr lang="en-US" sz="1800" i="1">
                            <a:latin typeface="Cambria Math" panose="02040503050406030204" pitchFamily="18" charset="0"/>
                          </a:rPr>
                          <m:t>2</m:t>
                        </m:r>
                      </m:sub>
                    </m:sSub>
                  </m:oMath>
                </a14:m>
                <a:r>
                  <a:rPr lang="en-HK" sz="1800" dirty="0"/>
                  <a:t>)</a:t>
                </a:r>
              </a:p>
              <a:p>
                <a:r>
                  <a:rPr lang="en-HK" sz="1800" dirty="0"/>
                  <a:t>Exercise 3a: Find approx. </a:t>
                </a:r>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4</m:t>
                        </m:r>
                      </m:sub>
                    </m:sSub>
                  </m:oMath>
                </a14:m>
                <a:r>
                  <a:rPr lang="en-HK" sz="1800" dirty="0"/>
                  <a:t>=</a:t>
                </a:r>
                <a:r>
                  <a:rPr lang="en-US" sz="1800" dirty="0"/>
                  <a:t> </a:t>
                </a:r>
                <a14:m>
                  <m:oMath xmlns:m="http://schemas.openxmlformats.org/officeDocument/2006/math">
                    <m:r>
                      <m:rPr>
                        <m:sty m:val="p"/>
                      </m:rPr>
                      <a:rPr lang="en-US" sz="1800">
                        <a:latin typeface="Cambria Math" panose="02040503050406030204" pitchFamily="18" charset="0"/>
                      </a:rPr>
                      <m:t>exp</m:t>
                    </m:r>
                    <m:r>
                      <a:rPr lang="en-US" sz="1800">
                        <a:latin typeface="Cambria Math" panose="02040503050406030204" pitchFamily="18" charset="0"/>
                      </a:rPr>
                      <m:t>(</m:t>
                    </m:r>
                    <m:r>
                      <a:rPr lang="en-US" sz="1800" i="1">
                        <a:latin typeface="Cambria Math" panose="02040503050406030204" pitchFamily="18" charset="0"/>
                      </a:rPr>
                      <m:t>−</m:t>
                    </m:r>
                    <m:nary>
                      <m:naryPr>
                        <m:chr m:val="∑"/>
                        <m:ctrlPr>
                          <a:rPr lang="en-US" sz="1800" i="1">
                            <a:latin typeface="Cambria Math" panose="02040503050406030204" pitchFamily="18" charset="0"/>
                          </a:rPr>
                        </m:ctrlPr>
                      </m:naryPr>
                      <m:sub>
                        <m:r>
                          <a:rPr lang="en-US" sz="1800" i="1">
                            <a:latin typeface="Cambria Math" panose="02040503050406030204" pitchFamily="18" charset="0"/>
                          </a:rPr>
                          <m:t>𝑗</m:t>
                        </m:r>
                        <m:r>
                          <a:rPr lang="en-US" sz="1800" i="1">
                            <a:latin typeface="Cambria Math" panose="02040503050406030204" pitchFamily="18" charset="0"/>
                          </a:rPr>
                          <m:t>=</m:t>
                        </m:r>
                        <m:r>
                          <a:rPr lang="en-US" sz="1800" i="1">
                            <a:latin typeface="Cambria Math" panose="02040503050406030204" pitchFamily="18" charset="0"/>
                          </a:rPr>
                          <m:t>1</m:t>
                        </m:r>
                      </m:sub>
                      <m:sup>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1</m:t>
                        </m:r>
                        <m:r>
                          <a:rPr lang="en-US" sz="1800" i="1">
                            <a:latin typeface="Cambria Math" panose="02040503050406030204" pitchFamily="18" charset="0"/>
                          </a:rPr>
                          <m:t>=</m:t>
                        </m:r>
                        <m:r>
                          <a:rPr lang="en-US" sz="1800" i="1">
                            <a:latin typeface="Cambria Math" panose="02040503050406030204" pitchFamily="18" charset="0"/>
                          </a:rPr>
                          <m:t>3</m:t>
                        </m:r>
                      </m:sup>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i="1">
                            <a:latin typeface="Cambria Math" panose="02040503050406030204" pitchFamily="18" charset="0"/>
                          </a:rPr>
                          <m:t>) </m:t>
                        </m:r>
                      </m:e>
                    </m:nary>
                  </m:oMath>
                </a14:m>
                <a:r>
                  <a:rPr lang="en-HK" sz="1800" dirty="0"/>
                  <a:t>=exp(-</a:t>
                </a:r>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m:t>
                        </m:r>
                        <m:r>
                          <a:rPr lang="en-US" sz="1800" b="0" i="1" smtClean="0">
                            <a:latin typeface="Cambria Math" panose="02040503050406030204" pitchFamily="18" charset="0"/>
                          </a:rPr>
                          <m:t>1</m:t>
                        </m:r>
                      </m:sub>
                    </m:sSub>
                  </m:oMath>
                </a14:m>
                <a:r>
                  <a:rPr lang="en-HK" sz="1800" dirty="0"/>
                  <a:t>-</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i="1">
                            <a:latin typeface="Cambria Math" panose="02040503050406030204" pitchFamily="18" charset="0"/>
                          </a:rPr>
                          <m:t>=</m:t>
                        </m:r>
                        <m:r>
                          <a:rPr lang="en-US" sz="1800" i="1">
                            <a:latin typeface="Cambria Math" panose="02040503050406030204" pitchFamily="18" charset="0"/>
                          </a:rPr>
                          <m:t>2</m:t>
                        </m:r>
                      </m:sub>
                    </m:sSub>
                    <m:r>
                      <m:rPr>
                        <m:nor/>
                      </m:rPr>
                      <a:rPr lang="en-HK" sz="1800" dirty="0"/>
                      <m:t>−</m:t>
                    </m:r>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i="1">
                            <a:latin typeface="Cambria Math" panose="02040503050406030204" pitchFamily="18" charset="0"/>
                          </a:rPr>
                          <m:t>=</m:t>
                        </m:r>
                        <m:r>
                          <a:rPr lang="en-US" sz="1800" i="1">
                            <a:latin typeface="Cambria Math" panose="02040503050406030204" pitchFamily="18" charset="0"/>
                          </a:rPr>
                          <m:t>3</m:t>
                        </m:r>
                      </m:sub>
                    </m:sSub>
                  </m:oMath>
                </a14:m>
                <a:r>
                  <a:rPr lang="en-HK" sz="1800" dirty="0"/>
                  <a:t>)</a:t>
                </a:r>
              </a:p>
              <a:p>
                <a:r>
                  <a:rPr lang="en-HK" sz="1800" dirty="0"/>
                  <a:t>(1)</a:t>
                </a:r>
                <a:r>
                  <a:rPr lang="en-HK" sz="1800" b="0" i="0" dirty="0">
                    <a:solidFill>
                      <a:srgbClr val="1F1F1F"/>
                    </a:solidFill>
                    <a:effectLst/>
                    <a:latin typeface="Arial" panose="020B0604020202020204" pitchFamily="34" charset="0"/>
                  </a:rPr>
                  <a:t> -1, (2)0 ,  (3) 1, (4) 10.</a:t>
                </a:r>
              </a:p>
              <a:p>
                <a:r>
                  <a:rPr lang="en-HK" sz="1800" dirty="0"/>
                  <a:t>Exercise 3b: Calculate </a:t>
                </a:r>
                <a:r>
                  <a:rPr lang="en-US" sz="1800" i="1" dirty="0"/>
                  <a:t>C(r). (student exercise). Explain your answer</a:t>
                </a:r>
              </a:p>
              <a:p>
                <a:endParaRPr lang="en-HK" sz="1800" dirty="0"/>
              </a:p>
              <a:p>
                <a:endParaRPr lang="en-HK" sz="1600" dirty="0"/>
              </a:p>
              <a:p>
                <a:endParaRPr lang="en-HK" sz="1600" dirty="0"/>
              </a:p>
            </p:txBody>
          </p:sp>
        </mc:Choice>
        <mc:Fallback xmlns="">
          <p:sp>
            <p:nvSpPr>
              <p:cNvPr id="3" name="Content Placeholder 2">
                <a:extLst>
                  <a:ext uri="{FF2B5EF4-FFF2-40B4-BE49-F238E27FC236}">
                    <a16:creationId xmlns:a16="http://schemas.microsoft.com/office/drawing/2014/main" id="{A63BB8C6-D5BE-D06B-6B71-7D55D9E2016D}"/>
                  </a:ext>
                </a:extLst>
              </p:cNvPr>
              <p:cNvSpPr>
                <a:spLocks noGrp="1" noRot="1" noChangeAspect="1" noMove="1" noResize="1" noEditPoints="1" noAdjustHandles="1" noChangeArrowheads="1" noChangeShapeType="1" noTextEdit="1"/>
              </p:cNvSpPr>
              <p:nvPr>
                <p:ph idx="1"/>
              </p:nvPr>
            </p:nvSpPr>
            <p:spPr>
              <a:xfrm>
                <a:off x="552893" y="3196222"/>
                <a:ext cx="7886700" cy="3525254"/>
              </a:xfrm>
              <a:blipFill>
                <a:blip r:embed="rId3"/>
                <a:stretch>
                  <a:fillRect l="-541" t="-69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DB786078-98F3-FEFC-4D74-05AEDCC47F02}"/>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6F2C94F5-B9B7-4AEB-68E0-AD80B7AF7BBB}"/>
              </a:ext>
            </a:extLst>
          </p:cNvPr>
          <p:cNvSpPr>
            <a:spLocks noGrp="1"/>
          </p:cNvSpPr>
          <p:nvPr>
            <p:ph type="sldNum" sz="quarter" idx="12"/>
          </p:nvPr>
        </p:nvSpPr>
        <p:spPr/>
        <p:txBody>
          <a:bodyPr/>
          <a:lstStyle/>
          <a:p>
            <a:fld id="{B9DE3C8B-EA53-454F-9CCE-3711613342D8}" type="slidenum">
              <a:rPr lang="en-HK" smtClean="0"/>
              <a:t>16</a:t>
            </a:fld>
            <a:endParaRPr lang="en-HK"/>
          </a:p>
        </p:txBody>
      </p:sp>
      <p:cxnSp>
        <p:nvCxnSpPr>
          <p:cNvPr id="7" name="Straight Connector 6">
            <a:extLst>
              <a:ext uri="{FF2B5EF4-FFF2-40B4-BE49-F238E27FC236}">
                <a16:creationId xmlns:a16="http://schemas.microsoft.com/office/drawing/2014/main" id="{8698E68D-58EF-73EF-6623-B54EF5D280CD}"/>
              </a:ext>
            </a:extLst>
          </p:cNvPr>
          <p:cNvCxnSpPr>
            <a:cxnSpLocks/>
          </p:cNvCxnSpPr>
          <p:nvPr/>
        </p:nvCxnSpPr>
        <p:spPr>
          <a:xfrm>
            <a:off x="6782243" y="1199782"/>
            <a:ext cx="751367" cy="1"/>
          </a:xfrm>
          <a:prstGeom prst="line">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9083F14-C1B7-5231-E1A6-DF01E28028D8}"/>
              </a:ext>
            </a:extLst>
          </p:cNvPr>
          <p:cNvCxnSpPr/>
          <p:nvPr/>
        </p:nvCxnSpPr>
        <p:spPr>
          <a:xfrm>
            <a:off x="2573079" y="1020394"/>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16FC779-2A80-CE04-30B5-61D79E67CA37}"/>
              </a:ext>
            </a:extLst>
          </p:cNvPr>
          <p:cNvCxnSpPr/>
          <p:nvPr/>
        </p:nvCxnSpPr>
        <p:spPr>
          <a:xfrm>
            <a:off x="3661144" y="1020394"/>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D07350F-CFAF-6433-8B0D-FD1B9AA1D271}"/>
              </a:ext>
            </a:extLst>
          </p:cNvPr>
          <p:cNvCxnSpPr/>
          <p:nvPr/>
        </p:nvCxnSpPr>
        <p:spPr>
          <a:xfrm>
            <a:off x="7468951" y="1041734"/>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3C7152D-7881-9D7B-3C76-618EB3A63DB6}"/>
              </a:ext>
            </a:extLst>
          </p:cNvPr>
          <p:cNvCxnSpPr/>
          <p:nvPr/>
        </p:nvCxnSpPr>
        <p:spPr>
          <a:xfrm>
            <a:off x="2590801" y="1199782"/>
            <a:ext cx="1978763" cy="0"/>
          </a:xfrm>
          <a:prstGeom prst="line">
            <a:avLst/>
          </a:prstGeom>
          <a:ln>
            <a:head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32FB03E-E07C-198E-85B3-8123D64D69D4}"/>
              </a:ext>
            </a:extLst>
          </p:cNvPr>
          <p:cNvCxnSpPr>
            <a:cxnSpLocks/>
          </p:cNvCxnSpPr>
          <p:nvPr/>
        </p:nvCxnSpPr>
        <p:spPr>
          <a:xfrm>
            <a:off x="4569564" y="1199782"/>
            <a:ext cx="219495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34B5C56-7B51-3FA2-5C2D-B06317CF857F}"/>
              </a:ext>
            </a:extLst>
          </p:cNvPr>
          <p:cNvSpPr txBox="1"/>
          <p:nvPr/>
        </p:nvSpPr>
        <p:spPr>
          <a:xfrm>
            <a:off x="4762418" y="704449"/>
            <a:ext cx="1145763" cy="369332"/>
          </a:xfrm>
          <a:prstGeom prst="rect">
            <a:avLst/>
          </a:prstGeom>
          <a:noFill/>
        </p:spPr>
        <p:txBody>
          <a:bodyPr wrap="none" rtlCol="0">
            <a:spAutoFit/>
          </a:bodyPr>
          <a:lstStyle/>
          <a:p>
            <a:r>
              <a:rPr lang="en-US" dirty="0"/>
              <a:t>The ray (r)</a:t>
            </a:r>
            <a:endParaRPr lang="en-HK" dirty="0"/>
          </a:p>
        </p:txBody>
      </p:sp>
      <p:sp>
        <p:nvSpPr>
          <p:cNvPr id="18" name="TextBox 17">
            <a:extLst>
              <a:ext uri="{FF2B5EF4-FFF2-40B4-BE49-F238E27FC236}">
                <a16:creationId xmlns:a16="http://schemas.microsoft.com/office/drawing/2014/main" id="{F7CE7620-3EF2-F7A0-3666-EEDEA6C59E4A}"/>
              </a:ext>
            </a:extLst>
          </p:cNvPr>
          <p:cNvSpPr txBox="1"/>
          <p:nvPr/>
        </p:nvSpPr>
        <p:spPr>
          <a:xfrm>
            <a:off x="1599756" y="1486109"/>
            <a:ext cx="6042039" cy="369332"/>
          </a:xfrm>
          <a:prstGeom prst="rect">
            <a:avLst/>
          </a:prstGeom>
          <a:noFill/>
        </p:spPr>
        <p:txBody>
          <a:bodyPr wrap="none" rtlCol="0">
            <a:spAutoFit/>
          </a:bodyPr>
          <a:lstStyle/>
          <a:p>
            <a:r>
              <a:rPr lang="en-US" dirty="0"/>
              <a:t>Sample                         1                          2                          3                      4</a:t>
            </a:r>
            <a:endParaRPr lang="en-HK"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133D65E-F67A-D738-5441-CEB60112F378}"/>
                  </a:ext>
                </a:extLst>
              </p:cNvPr>
              <p:cNvSpPr txBox="1"/>
              <p:nvPr/>
            </p:nvSpPr>
            <p:spPr>
              <a:xfrm>
                <a:off x="2210243" y="362275"/>
                <a:ext cx="8250751" cy="391646"/>
              </a:xfrm>
              <a:prstGeom prst="rect">
                <a:avLst/>
              </a:prstGeom>
              <a:noFill/>
            </p:spPr>
            <p:txBody>
              <a:bodyPr wrap="square">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𝑆𝑎𝑚𝑝𝑙𝑖𝑛𝑔</m:t>
                        </m:r>
                        <m:r>
                          <a:rPr lang="en-US" sz="1800" b="0" i="1" smtClean="0">
                            <a:latin typeface="Cambria Math" panose="02040503050406030204" pitchFamily="18" charset="0"/>
                          </a:rPr>
                          <m:t> </m:t>
                        </m:r>
                        <m:r>
                          <a:rPr lang="en-US" sz="1800" b="0" i="1" smtClean="0">
                            <a:latin typeface="Cambria Math" panose="02040503050406030204" pitchFamily="18" charset="0"/>
                          </a:rPr>
                          <m:t>𝑚𝑒𝑎𝑛𝑠</m:t>
                        </m:r>
                        <m:r>
                          <a:rPr lang="en-US" sz="1800" b="0" i="1" smtClean="0">
                            <a:latin typeface="Cambria Math" panose="02040503050406030204" pitchFamily="18" charset="0"/>
                          </a:rPr>
                          <m:t>: </m:t>
                        </m:r>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oMath>
                </a14:m>
                <a:r>
                  <a:rPr lang="en-HK" dirty="0"/>
                  <a:t>=1 at the sampling  point j, otherwise 0</a:t>
                </a:r>
              </a:p>
            </p:txBody>
          </p:sp>
        </mc:Choice>
        <mc:Fallback xmlns="">
          <p:sp>
            <p:nvSpPr>
              <p:cNvPr id="19" name="TextBox 18">
                <a:extLst>
                  <a:ext uri="{FF2B5EF4-FFF2-40B4-BE49-F238E27FC236}">
                    <a16:creationId xmlns:a16="http://schemas.microsoft.com/office/drawing/2014/main" id="{4133D65E-F67A-D738-5441-CEB60112F378}"/>
                  </a:ext>
                </a:extLst>
              </p:cNvPr>
              <p:cNvSpPr txBox="1">
                <a:spLocks noRot="1" noChangeAspect="1" noMove="1" noResize="1" noEditPoints="1" noAdjustHandles="1" noChangeArrowheads="1" noChangeShapeType="1" noTextEdit="1"/>
              </p:cNvSpPr>
              <p:nvPr/>
            </p:nvSpPr>
            <p:spPr>
              <a:xfrm>
                <a:off x="2210243" y="362275"/>
                <a:ext cx="8250751" cy="391646"/>
              </a:xfrm>
              <a:prstGeom prst="rect">
                <a:avLst/>
              </a:prstGeom>
              <a:blipFill>
                <a:blip r:embed="rId4"/>
                <a:stretch>
                  <a:fillRect l="-222" t="-4615" b="-20000"/>
                </a:stretch>
              </a:blipFill>
            </p:spPr>
            <p:txBody>
              <a:bodyPr/>
              <a:lstStyle/>
              <a:p>
                <a:r>
                  <a:rPr lang="en-HK">
                    <a:noFill/>
                  </a:rPr>
                  <a:t> </a:t>
                </a:r>
              </a:p>
            </p:txBody>
          </p:sp>
        </mc:Fallback>
      </mc:AlternateContent>
      <p:sp>
        <p:nvSpPr>
          <p:cNvPr id="20" name="TextBox 19">
            <a:extLst>
              <a:ext uri="{FF2B5EF4-FFF2-40B4-BE49-F238E27FC236}">
                <a16:creationId xmlns:a16="http://schemas.microsoft.com/office/drawing/2014/main" id="{AD3408EE-0649-53FD-616E-77522799627E}"/>
              </a:ext>
            </a:extLst>
          </p:cNvPr>
          <p:cNvSpPr txBox="1"/>
          <p:nvPr/>
        </p:nvSpPr>
        <p:spPr>
          <a:xfrm>
            <a:off x="2210243" y="504989"/>
            <a:ext cx="4572000" cy="369332"/>
          </a:xfrm>
          <a:prstGeom prst="rect">
            <a:avLst/>
          </a:prstGeom>
          <a:noFill/>
        </p:spPr>
        <p:txBody>
          <a:bodyPr wrap="square">
            <a:spAutoFit/>
          </a:bodyPr>
          <a:lstStyle/>
          <a:p>
            <a:r>
              <a:rPr lang="en-HK" dirty="0"/>
              <a:t>sampling points</a:t>
            </a:r>
          </a:p>
        </p:txBody>
      </p:sp>
      <p:cxnSp>
        <p:nvCxnSpPr>
          <p:cNvPr id="21" name="Straight Arrow Connector 20">
            <a:extLst>
              <a:ext uri="{FF2B5EF4-FFF2-40B4-BE49-F238E27FC236}">
                <a16:creationId xmlns:a16="http://schemas.microsoft.com/office/drawing/2014/main" id="{C5A552BB-C09E-2C27-0CD2-E6ED2531BCCE}"/>
              </a:ext>
            </a:extLst>
          </p:cNvPr>
          <p:cNvCxnSpPr/>
          <p:nvPr/>
        </p:nvCxnSpPr>
        <p:spPr>
          <a:xfrm flipH="1">
            <a:off x="2668771" y="772728"/>
            <a:ext cx="223284" cy="2152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9DD44E0-AC69-77D1-AEB9-256BEDA79821}"/>
              </a:ext>
            </a:extLst>
          </p:cNvPr>
          <p:cNvCxnSpPr>
            <a:cxnSpLocks/>
          </p:cNvCxnSpPr>
          <p:nvPr/>
        </p:nvCxnSpPr>
        <p:spPr>
          <a:xfrm>
            <a:off x="3108251" y="813624"/>
            <a:ext cx="0" cy="972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BB25192-AD7C-7AD5-951C-0143789AA315}"/>
              </a:ext>
            </a:extLst>
          </p:cNvPr>
          <p:cNvCxnSpPr>
            <a:cxnSpLocks/>
          </p:cNvCxnSpPr>
          <p:nvPr/>
        </p:nvCxnSpPr>
        <p:spPr>
          <a:xfrm>
            <a:off x="3391785" y="772728"/>
            <a:ext cx="269359" cy="1920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1E59897E-4AAA-032E-6304-37E5C143EDD6}"/>
              </a:ext>
            </a:extLst>
          </p:cNvPr>
          <p:cNvSpPr txBox="1"/>
          <p:nvPr/>
        </p:nvSpPr>
        <p:spPr>
          <a:xfrm>
            <a:off x="1142027" y="812218"/>
            <a:ext cx="1392058" cy="646331"/>
          </a:xfrm>
          <a:prstGeom prst="rect">
            <a:avLst/>
          </a:prstGeom>
          <a:noFill/>
          <a:ln>
            <a:solidFill>
              <a:schemeClr val="accent1"/>
            </a:solidFill>
          </a:ln>
        </p:spPr>
        <p:txBody>
          <a:bodyPr wrap="square" rtlCol="0">
            <a:spAutoFit/>
          </a:bodyPr>
          <a:lstStyle/>
          <a:p>
            <a:r>
              <a:rPr lang="en-US" dirty="0"/>
              <a:t>Viewing pixel Image</a:t>
            </a:r>
          </a:p>
        </p:txBody>
      </p:sp>
      <p:cxnSp>
        <p:nvCxnSpPr>
          <p:cNvPr id="27" name="Straight Connector 26">
            <a:extLst>
              <a:ext uri="{FF2B5EF4-FFF2-40B4-BE49-F238E27FC236}">
                <a16:creationId xmlns:a16="http://schemas.microsoft.com/office/drawing/2014/main" id="{045B09A6-BD7B-DB28-CC20-261E459AECBD}"/>
              </a:ext>
            </a:extLst>
          </p:cNvPr>
          <p:cNvCxnSpPr/>
          <p:nvPr/>
        </p:nvCxnSpPr>
        <p:spPr>
          <a:xfrm>
            <a:off x="4951228" y="910916"/>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D417DF1-301A-3606-A82B-AB51ABE85FEF}"/>
              </a:ext>
            </a:extLst>
          </p:cNvPr>
          <p:cNvCxnSpPr/>
          <p:nvPr/>
        </p:nvCxnSpPr>
        <p:spPr>
          <a:xfrm>
            <a:off x="6294474" y="961179"/>
            <a:ext cx="0" cy="434089"/>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E34F1C4-4BCE-69E9-212B-620BEC6B1571}"/>
                  </a:ext>
                </a:extLst>
              </p:cNvPr>
              <p:cNvSpPr txBox="1"/>
              <p:nvPr/>
            </p:nvSpPr>
            <p:spPr>
              <a:xfrm>
                <a:off x="4672874" y="1739568"/>
                <a:ext cx="1194109"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2</m:t>
                        </m:r>
                        <m:r>
                          <a:rPr lang="en-US" i="1" dirty="0">
                            <a:latin typeface="Cambria Math" panose="02040503050406030204" pitchFamily="18" charset="0"/>
                            <a:ea typeface="Cambria Math" panose="02040503050406030204" pitchFamily="18" charset="0"/>
                          </a:rPr>
                          <m:t> </m:t>
                        </m:r>
                      </m:sub>
                    </m:sSub>
                  </m:oMath>
                </a14:m>
                <a:r>
                  <a:rPr lang="en-US" dirty="0">
                    <a:ea typeface="Cambria Math" panose="02040503050406030204" pitchFamily="18" charset="0"/>
                  </a:rPr>
                  <a:t>=0.21</a:t>
                </a:r>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𝜎</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2</m:t>
                        </m:r>
                        <m:r>
                          <a:rPr lang="en-US" i="1" dirty="0">
                            <a:latin typeface="Cambria Math" panose="02040503050406030204" pitchFamily="18" charset="0"/>
                            <a:ea typeface="Cambria Math" panose="02040503050406030204" pitchFamily="18" charset="0"/>
                          </a:rPr>
                          <m:t> </m:t>
                        </m:r>
                      </m:sub>
                    </m:sSub>
                  </m:oMath>
                </a14:m>
                <a:r>
                  <a:rPr lang="en-HK" dirty="0"/>
                  <a:t>=0.22</a:t>
                </a:r>
              </a:p>
              <a:p>
                <a:endParaRPr lang="en-HK" dirty="0"/>
              </a:p>
            </p:txBody>
          </p:sp>
        </mc:Choice>
        <mc:Fallback xmlns="">
          <p:sp>
            <p:nvSpPr>
              <p:cNvPr id="30" name="TextBox 29">
                <a:extLst>
                  <a:ext uri="{FF2B5EF4-FFF2-40B4-BE49-F238E27FC236}">
                    <a16:creationId xmlns:a16="http://schemas.microsoft.com/office/drawing/2014/main" id="{1E34F1C4-4BCE-69E9-212B-620BEC6B1571}"/>
                  </a:ext>
                </a:extLst>
              </p:cNvPr>
              <p:cNvSpPr txBox="1">
                <a:spLocks noRot="1" noChangeAspect="1" noMove="1" noResize="1" noEditPoints="1" noAdjustHandles="1" noChangeArrowheads="1" noChangeShapeType="1" noTextEdit="1"/>
              </p:cNvSpPr>
              <p:nvPr/>
            </p:nvSpPr>
            <p:spPr>
              <a:xfrm>
                <a:off x="4672874" y="1739568"/>
                <a:ext cx="1194109" cy="923330"/>
              </a:xfrm>
              <a:prstGeom prst="rect">
                <a:avLst/>
              </a:prstGeom>
              <a:blipFill>
                <a:blip r:embed="rId5"/>
                <a:stretch>
                  <a:fillRect t="-2632" r="-3590"/>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04A1882-A05B-3DE9-A854-484CC11EB19F}"/>
                  </a:ext>
                </a:extLst>
              </p:cNvPr>
              <p:cNvSpPr txBox="1"/>
              <p:nvPr/>
            </p:nvSpPr>
            <p:spPr>
              <a:xfrm>
                <a:off x="3391785" y="1773868"/>
                <a:ext cx="1194109"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b="0" i="1" dirty="0" smtClean="0">
                            <a:latin typeface="Cambria Math" panose="02040503050406030204" pitchFamily="18" charset="0"/>
                            <a:ea typeface="Cambria Math" panose="02040503050406030204" pitchFamily="18" charset="0"/>
                          </a:rPr>
                          <m:t>𝑖</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1</m:t>
                        </m:r>
                        <m:r>
                          <a:rPr lang="en-US" b="0" i="1" dirty="0" smtClean="0">
                            <a:latin typeface="Cambria Math" panose="02040503050406030204" pitchFamily="18" charset="0"/>
                            <a:ea typeface="Cambria Math" panose="02040503050406030204" pitchFamily="18" charset="0"/>
                          </a:rPr>
                          <m:t> </m:t>
                        </m:r>
                      </m:sub>
                    </m:sSub>
                  </m:oMath>
                </a14:m>
                <a:r>
                  <a:rPr lang="en-US" b="0" dirty="0">
                    <a:ea typeface="Cambria Math" panose="02040503050406030204" pitchFamily="18" charset="0"/>
                  </a:rPr>
                  <a:t>=0.11</a:t>
                </a:r>
              </a:p>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𝜎</m:t>
                        </m:r>
                      </m:e>
                      <m:sub>
                        <m:r>
                          <a:rPr lang="en-US" b="0" i="1" dirty="0" smtClean="0">
                            <a:latin typeface="Cambria Math" panose="02040503050406030204" pitchFamily="18" charset="0"/>
                            <a:ea typeface="Cambria Math" panose="02040503050406030204" pitchFamily="18" charset="0"/>
                          </a:rPr>
                          <m:t>𝑖</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1</m:t>
                        </m:r>
                        <m:r>
                          <a:rPr lang="en-US" b="0" i="1" dirty="0" smtClean="0">
                            <a:latin typeface="Cambria Math" panose="02040503050406030204" pitchFamily="18" charset="0"/>
                            <a:ea typeface="Cambria Math" panose="02040503050406030204" pitchFamily="18" charset="0"/>
                          </a:rPr>
                          <m:t> </m:t>
                        </m:r>
                      </m:sub>
                    </m:sSub>
                  </m:oMath>
                </a14:m>
                <a:r>
                  <a:rPr lang="en-HK" dirty="0"/>
                  <a:t>=0.12</a:t>
                </a:r>
              </a:p>
              <a:p>
                <a:endParaRPr lang="en-HK" dirty="0"/>
              </a:p>
            </p:txBody>
          </p:sp>
        </mc:Choice>
        <mc:Fallback xmlns="">
          <p:sp>
            <p:nvSpPr>
              <p:cNvPr id="33" name="TextBox 32">
                <a:extLst>
                  <a:ext uri="{FF2B5EF4-FFF2-40B4-BE49-F238E27FC236}">
                    <a16:creationId xmlns:a16="http://schemas.microsoft.com/office/drawing/2014/main" id="{104A1882-A05B-3DE9-A854-484CC11EB19F}"/>
                  </a:ext>
                </a:extLst>
              </p:cNvPr>
              <p:cNvSpPr txBox="1">
                <a:spLocks noRot="1" noChangeAspect="1" noMove="1" noResize="1" noEditPoints="1" noAdjustHandles="1" noChangeArrowheads="1" noChangeShapeType="1" noTextEdit="1"/>
              </p:cNvSpPr>
              <p:nvPr/>
            </p:nvSpPr>
            <p:spPr>
              <a:xfrm>
                <a:off x="3391785" y="1773868"/>
                <a:ext cx="1194109" cy="923330"/>
              </a:xfrm>
              <a:prstGeom prst="rect">
                <a:avLst/>
              </a:prstGeom>
              <a:blipFill>
                <a:blip r:embed="rId6"/>
                <a:stretch>
                  <a:fillRect t="-3311" r="-3571"/>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F275F81-CB24-DFA1-A85D-0CCE067F4DE5}"/>
                  </a:ext>
                </a:extLst>
              </p:cNvPr>
              <p:cNvSpPr txBox="1"/>
              <p:nvPr/>
            </p:nvSpPr>
            <p:spPr>
              <a:xfrm>
                <a:off x="679150" y="2425822"/>
                <a:ext cx="8250751" cy="426912"/>
              </a:xfrm>
              <a:prstGeom prst="rect">
                <a:avLst/>
              </a:prstGeom>
              <a:noFill/>
            </p:spPr>
            <p:txBody>
              <a:bodyPr wrap="square">
                <a:spAutoFit/>
              </a:bodyPr>
              <a:lstStyle/>
              <a:p>
                <a14:m>
                  <m:oMath xmlns:m="http://schemas.openxmlformats.org/officeDocument/2006/math">
                    <m:acc>
                      <m:accPr>
                        <m:chr m:val="̂"/>
                        <m:ctrlPr>
                          <a:rPr lang="en-US" sz="1800" i="1" smtClean="0">
                            <a:latin typeface="Cambria Math" panose="02040503050406030204" pitchFamily="18" charset="0"/>
                          </a:rPr>
                        </m:ctrlPr>
                      </m:accPr>
                      <m:e>
                        <m:r>
                          <a:rPr lang="en-US" sz="1800" b="0" i="1" smtClean="0">
                            <a:latin typeface="Cambria Math" panose="02040503050406030204" pitchFamily="18" charset="0"/>
                          </a:rPr>
                          <m:t>𝐶</m:t>
                        </m:r>
                      </m:e>
                    </m:acc>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𝑟</m:t>
                        </m:r>
                      </m:e>
                    </m:d>
                    <m:r>
                      <a:rPr lang="en-US" sz="1800" b="0" i="1" smtClean="0">
                        <a:latin typeface="Cambria Math" panose="02040503050406030204" pitchFamily="18" charset="0"/>
                      </a:rPr>
                      <m:t>=</m:t>
                    </m:r>
                    <m:nary>
                      <m:naryPr>
                        <m:chr m:val="∑"/>
                        <m:ctrlPr>
                          <a:rPr lang="en-US" sz="1800" b="0" i="1" smtClean="0">
                            <a:latin typeface="Cambria Math" panose="02040503050406030204" pitchFamily="18" charset="0"/>
                          </a:rPr>
                        </m:ctrlPr>
                      </m:naryPr>
                      <m:sub>
                        <m:r>
                          <m:rPr>
                            <m:brk m:alnAt="23"/>
                          </m:rP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1</m:t>
                        </m:r>
                      </m:sub>
                      <m:sup>
                        <m:r>
                          <a:rPr lang="en-US" sz="1800" b="0" i="1" smtClean="0">
                            <a:latin typeface="Cambria Math" panose="02040503050406030204" pitchFamily="18" charset="0"/>
                          </a:rPr>
                          <m:t>𝑁</m:t>
                        </m:r>
                        <m:r>
                          <a:rPr lang="en-US" sz="1800" b="0" i="1" smtClean="0">
                            <a:latin typeface="Cambria Math" panose="02040503050406030204" pitchFamily="18" charset="0"/>
                          </a:rPr>
                          <m:t>=</m:t>
                        </m:r>
                        <m:r>
                          <a:rPr lang="en-US" sz="1800" b="0" i="1" smtClean="0">
                            <a:latin typeface="Cambria Math" panose="02040503050406030204" pitchFamily="18" charset="0"/>
                          </a:rPr>
                          <m:t>1</m:t>
                        </m:r>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r>
                          <a:rPr lang="en-US" sz="1800" i="1">
                            <a:latin typeface="Cambria Math" panose="02040503050406030204" pitchFamily="18" charset="0"/>
                          </a:rPr>
                          <m:t>(</m:t>
                        </m:r>
                        <m:r>
                          <a:rPr lang="en-US" sz="1800" i="1">
                            <a:latin typeface="Cambria Math" panose="02040503050406030204" pitchFamily="18" charset="0"/>
                          </a:rPr>
                          <m:t>1</m:t>
                        </m:r>
                        <m:r>
                          <a:rPr lang="en-US" sz="1800" i="1">
                            <a:latin typeface="Cambria Math" panose="02040503050406030204" pitchFamily="18" charset="0"/>
                          </a:rPr>
                          <m:t>−</m:t>
                        </m:r>
                        <m:r>
                          <m:rPr>
                            <m:sty m:val="p"/>
                          </m:rPr>
                          <a:rPr lang="en-US" sz="1800">
                            <a:latin typeface="Cambria Math" panose="02040503050406030204" pitchFamily="18" charset="0"/>
                          </a:rPr>
                          <m:t>exp</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m:t>
                            </m:r>
                            <m:r>
                              <a:rPr lang="en-US" sz="1800" b="0" i="1" smtClean="0">
                                <a:latin typeface="Cambria Math" panose="02040503050406030204" pitchFamily="18" charset="0"/>
                              </a:rPr>
                              <m:t>𝑐</m:t>
                            </m:r>
                          </m:e>
                          <m:sub>
                            <m:r>
                              <a:rPr lang="en-US" sz="1800" b="0" i="1" smtClean="0">
                                <a:latin typeface="Cambria Math" panose="02040503050406030204" pitchFamily="18" charset="0"/>
                                <a:ea typeface="Cambria Math" panose="02040503050406030204" pitchFamily="18" charset="0"/>
                              </a:rPr>
                              <m:t>𝑖</m:t>
                            </m:r>
                          </m:sub>
                        </m:sSub>
                      </m:e>
                    </m:nary>
                  </m:oMath>
                </a14:m>
                <a:r>
                  <a:rPr lang="en-US" sz="1800" dirty="0"/>
                  <a:t>, where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sub>
                    </m:sSub>
                    <m:r>
                      <a:rPr lang="en-US" sz="1800" b="0" i="0" smtClean="0">
                        <a:latin typeface="Cambria Math" panose="02040503050406030204" pitchFamily="18" charset="0"/>
                      </a:rPr>
                      <m:t>=</m:t>
                    </m:r>
                  </m:oMath>
                </a14:m>
                <a:r>
                  <a:rPr lang="en-US" sz="1800" dirty="0"/>
                  <a:t> </a:t>
                </a:r>
                <a14:m>
                  <m:oMath xmlns:m="http://schemas.openxmlformats.org/officeDocument/2006/math">
                    <m:r>
                      <m:rPr>
                        <m:sty m:val="p"/>
                      </m:rPr>
                      <a:rPr lang="en-US" sz="1800" b="0" i="0" smtClean="0">
                        <a:latin typeface="Cambria Math" panose="02040503050406030204" pitchFamily="18" charset="0"/>
                      </a:rPr>
                      <m:t>exp</m:t>
                    </m:r>
                    <m:r>
                      <a:rPr lang="en-US" sz="1800" b="0" i="0" smtClean="0">
                        <a:latin typeface="Cambria Math" panose="02040503050406030204" pitchFamily="18" charset="0"/>
                      </a:rPr>
                      <m:t>(</m:t>
                    </m:r>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a:rPr lang="en-US" sz="1800" b="0" i="1" smtClean="0">
                            <a:latin typeface="Cambria Math" panose="02040503050406030204" pitchFamily="18" charset="0"/>
                          </a:rPr>
                          <m:t>𝑗</m:t>
                        </m:r>
                        <m:r>
                          <a:rPr lang="en-US" sz="1800" i="1">
                            <a:latin typeface="Cambria Math" panose="02040503050406030204" pitchFamily="18" charset="0"/>
                          </a:rPr>
                          <m:t>=</m:t>
                        </m:r>
                        <m:r>
                          <a:rPr lang="en-US" sz="1800" i="1">
                            <a:latin typeface="Cambria Math" panose="02040503050406030204" pitchFamily="18" charset="0"/>
                          </a:rPr>
                          <m:t>1</m:t>
                        </m:r>
                      </m:sub>
                      <m:sup>
                        <m: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1</m:t>
                        </m:r>
                      </m:sup>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b="0" i="1" smtClean="0">
                            <a:latin typeface="Cambria Math" panose="02040503050406030204" pitchFamily="18" charset="0"/>
                          </a:rPr>
                          <m:t>)</m:t>
                        </m:r>
                        <m:r>
                          <a:rPr lang="en-US" sz="1800" i="1" smtClean="0">
                            <a:latin typeface="Cambria Math" panose="02040503050406030204" pitchFamily="18" charset="0"/>
                          </a:rPr>
                          <m:t> </m:t>
                        </m:r>
                      </m:e>
                    </m:nary>
                  </m:oMath>
                </a14:m>
                <a:endParaRPr lang="en-US" sz="1800" dirty="0"/>
              </a:p>
            </p:txBody>
          </p:sp>
        </mc:Choice>
        <mc:Fallback xmlns="">
          <p:sp>
            <p:nvSpPr>
              <p:cNvPr id="37" name="TextBox 36">
                <a:extLst>
                  <a:ext uri="{FF2B5EF4-FFF2-40B4-BE49-F238E27FC236}">
                    <a16:creationId xmlns:a16="http://schemas.microsoft.com/office/drawing/2014/main" id="{CF275F81-CB24-DFA1-A85D-0CCE067F4DE5}"/>
                  </a:ext>
                </a:extLst>
              </p:cNvPr>
              <p:cNvSpPr txBox="1">
                <a:spLocks noRot="1" noChangeAspect="1" noMove="1" noResize="1" noEditPoints="1" noAdjustHandles="1" noChangeArrowheads="1" noChangeShapeType="1" noTextEdit="1"/>
              </p:cNvSpPr>
              <p:nvPr/>
            </p:nvSpPr>
            <p:spPr>
              <a:xfrm>
                <a:off x="679150" y="2425822"/>
                <a:ext cx="8250751" cy="426912"/>
              </a:xfrm>
              <a:prstGeom prst="rect">
                <a:avLst/>
              </a:prstGeom>
              <a:blipFill>
                <a:blip r:embed="rId7"/>
                <a:stretch>
                  <a:fillRect t="-97143" b="-154286"/>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FC3A59B-3172-4206-9004-0C6B5BC58CE0}"/>
                  </a:ext>
                </a:extLst>
              </p:cNvPr>
              <p:cNvSpPr txBox="1"/>
              <p:nvPr/>
            </p:nvSpPr>
            <p:spPr>
              <a:xfrm>
                <a:off x="5866983" y="1773868"/>
                <a:ext cx="1175386"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3</m:t>
                        </m:r>
                        <m:r>
                          <a:rPr lang="en-US" i="1" dirty="0">
                            <a:latin typeface="Cambria Math" panose="02040503050406030204" pitchFamily="18" charset="0"/>
                            <a:ea typeface="Cambria Math" panose="02040503050406030204" pitchFamily="18" charset="0"/>
                          </a:rPr>
                          <m:t> </m:t>
                        </m:r>
                      </m:sub>
                    </m:sSub>
                  </m:oMath>
                </a14:m>
                <a:r>
                  <a:rPr lang="en-US" dirty="0">
                    <a:ea typeface="Cambria Math" panose="02040503050406030204" pitchFamily="18" charset="0"/>
                  </a:rPr>
                  <a:t>=0.31</a:t>
                </a:r>
              </a:p>
              <a:p>
                <a14:m>
                  <m:oMath xmlns:m="http://schemas.openxmlformats.org/officeDocument/2006/math">
                    <m:sSub>
                      <m:sSubPr>
                        <m:ctrlPr>
                          <a:rPr lang="en-US" i="1" dirty="0" smtClean="0">
                            <a:solidFill>
                              <a:srgbClr val="FF0000"/>
                            </a:solidFill>
                            <a:latin typeface="Cambria Math" panose="02040503050406030204" pitchFamily="18" charset="0"/>
                            <a:ea typeface="Cambria Math" panose="02040503050406030204" pitchFamily="18" charset="0"/>
                          </a:rPr>
                        </m:ctrlPr>
                      </m:sSubPr>
                      <m:e>
                        <m:r>
                          <a:rPr lang="en-US" i="1" dirty="0">
                            <a:solidFill>
                              <a:srgbClr val="FF0000"/>
                            </a:solidFill>
                            <a:latin typeface="Cambria Math" panose="02040503050406030204" pitchFamily="18" charset="0"/>
                            <a:ea typeface="Cambria Math" panose="02040503050406030204" pitchFamily="18" charset="0"/>
                          </a:rPr>
                          <m:t>𝜎</m:t>
                        </m:r>
                      </m:e>
                      <m:sub>
                        <m:r>
                          <a:rPr lang="en-US" i="1" dirty="0">
                            <a:solidFill>
                              <a:srgbClr val="FF0000"/>
                            </a:solidFill>
                            <a:latin typeface="Cambria Math" panose="02040503050406030204" pitchFamily="18" charset="0"/>
                            <a:ea typeface="Cambria Math" panose="02040503050406030204" pitchFamily="18" charset="0"/>
                          </a:rPr>
                          <m:t>𝑖</m:t>
                        </m:r>
                        <m:r>
                          <a:rPr lang="en-US" i="1" dirty="0">
                            <a:solidFill>
                              <a:srgbClr val="FF0000"/>
                            </a:solidFill>
                            <a:latin typeface="Cambria Math" panose="02040503050406030204" pitchFamily="18" charset="0"/>
                            <a:ea typeface="Cambria Math" panose="02040503050406030204" pitchFamily="18" charset="0"/>
                          </a:rPr>
                          <m:t>=</m:t>
                        </m:r>
                        <m:r>
                          <a:rPr lang="en-US" i="1" dirty="0">
                            <a:solidFill>
                              <a:srgbClr val="FF0000"/>
                            </a:solidFill>
                            <a:latin typeface="Cambria Math" panose="02040503050406030204" pitchFamily="18" charset="0"/>
                            <a:ea typeface="Cambria Math" panose="02040503050406030204" pitchFamily="18" charset="0"/>
                          </a:rPr>
                          <m:t>3</m:t>
                        </m:r>
                      </m:sub>
                    </m:sSub>
                  </m:oMath>
                </a14:m>
                <a:r>
                  <a:rPr lang="en-HK" dirty="0">
                    <a:solidFill>
                      <a:srgbClr val="FF0000"/>
                    </a:solidFill>
                  </a:rPr>
                  <a:t>=10</a:t>
                </a:r>
                <a:endParaRPr lang="en-HK" dirty="0"/>
              </a:p>
              <a:p>
                <a:endParaRPr lang="en-HK" dirty="0"/>
              </a:p>
            </p:txBody>
          </p:sp>
        </mc:Choice>
        <mc:Fallback xmlns="">
          <p:sp>
            <p:nvSpPr>
              <p:cNvPr id="38" name="TextBox 37">
                <a:extLst>
                  <a:ext uri="{FF2B5EF4-FFF2-40B4-BE49-F238E27FC236}">
                    <a16:creationId xmlns:a16="http://schemas.microsoft.com/office/drawing/2014/main" id="{5FC3A59B-3172-4206-9004-0C6B5BC58CE0}"/>
                  </a:ext>
                </a:extLst>
              </p:cNvPr>
              <p:cNvSpPr txBox="1">
                <a:spLocks noRot="1" noChangeAspect="1" noMove="1" noResize="1" noEditPoints="1" noAdjustHandles="1" noChangeArrowheads="1" noChangeShapeType="1" noTextEdit="1"/>
              </p:cNvSpPr>
              <p:nvPr/>
            </p:nvSpPr>
            <p:spPr>
              <a:xfrm>
                <a:off x="5866983" y="1773868"/>
                <a:ext cx="1175386" cy="923330"/>
              </a:xfrm>
              <a:prstGeom prst="rect">
                <a:avLst/>
              </a:prstGeom>
              <a:blipFill>
                <a:blip r:embed="rId8"/>
                <a:stretch>
                  <a:fillRect t="-3311" r="-3627"/>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0006CD6-4F55-8320-C446-6CE22FAB28C7}"/>
                  </a:ext>
                </a:extLst>
              </p:cNvPr>
              <p:cNvSpPr txBox="1"/>
              <p:nvPr/>
            </p:nvSpPr>
            <p:spPr>
              <a:xfrm>
                <a:off x="7073490" y="1737264"/>
                <a:ext cx="1194109"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4</m:t>
                        </m:r>
                        <m:r>
                          <a:rPr lang="en-US" i="1" dirty="0">
                            <a:latin typeface="Cambria Math" panose="02040503050406030204" pitchFamily="18" charset="0"/>
                            <a:ea typeface="Cambria Math" panose="02040503050406030204" pitchFamily="18" charset="0"/>
                          </a:rPr>
                          <m:t> </m:t>
                        </m:r>
                      </m:sub>
                    </m:sSub>
                  </m:oMath>
                </a14:m>
                <a:r>
                  <a:rPr lang="en-US" dirty="0">
                    <a:ea typeface="Cambria Math" panose="02040503050406030204" pitchFamily="18" charset="0"/>
                  </a:rPr>
                  <a:t>=0.41</a:t>
                </a:r>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𝜎</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4</m:t>
                        </m:r>
                        <m:r>
                          <a:rPr lang="en-US" i="1" dirty="0">
                            <a:latin typeface="Cambria Math" panose="02040503050406030204" pitchFamily="18" charset="0"/>
                            <a:ea typeface="Cambria Math" panose="02040503050406030204" pitchFamily="18" charset="0"/>
                          </a:rPr>
                          <m:t> </m:t>
                        </m:r>
                      </m:sub>
                    </m:sSub>
                  </m:oMath>
                </a14:m>
                <a:r>
                  <a:rPr lang="en-HK" dirty="0"/>
                  <a:t>=0.42</a:t>
                </a:r>
              </a:p>
              <a:p>
                <a:endParaRPr lang="en-HK" dirty="0"/>
              </a:p>
            </p:txBody>
          </p:sp>
        </mc:Choice>
        <mc:Fallback xmlns="">
          <p:sp>
            <p:nvSpPr>
              <p:cNvPr id="39" name="TextBox 38">
                <a:extLst>
                  <a:ext uri="{FF2B5EF4-FFF2-40B4-BE49-F238E27FC236}">
                    <a16:creationId xmlns:a16="http://schemas.microsoft.com/office/drawing/2014/main" id="{80006CD6-4F55-8320-C446-6CE22FAB28C7}"/>
                  </a:ext>
                </a:extLst>
              </p:cNvPr>
              <p:cNvSpPr txBox="1">
                <a:spLocks noRot="1" noChangeAspect="1" noMove="1" noResize="1" noEditPoints="1" noAdjustHandles="1" noChangeArrowheads="1" noChangeShapeType="1" noTextEdit="1"/>
              </p:cNvSpPr>
              <p:nvPr/>
            </p:nvSpPr>
            <p:spPr>
              <a:xfrm>
                <a:off x="7073490" y="1737264"/>
                <a:ext cx="1194109" cy="923330"/>
              </a:xfrm>
              <a:prstGeom prst="rect">
                <a:avLst/>
              </a:prstGeom>
              <a:blipFill>
                <a:blip r:embed="rId9"/>
                <a:stretch>
                  <a:fillRect t="-3311" r="-3571"/>
                </a:stretch>
              </a:blipFill>
            </p:spPr>
            <p:txBody>
              <a:bodyPr/>
              <a:lstStyle/>
              <a:p>
                <a:r>
                  <a:rPr lang="en-HK">
                    <a:noFill/>
                  </a:rPr>
                  <a:t> </a:t>
                </a:r>
              </a:p>
            </p:txBody>
          </p:sp>
        </mc:Fallback>
      </mc:AlternateContent>
      <p:cxnSp>
        <p:nvCxnSpPr>
          <p:cNvPr id="9" name="Straight Connector 8">
            <a:extLst>
              <a:ext uri="{FF2B5EF4-FFF2-40B4-BE49-F238E27FC236}">
                <a16:creationId xmlns:a16="http://schemas.microsoft.com/office/drawing/2014/main" id="{69D8ACF3-AB8E-99DF-C662-54459AE4A805}"/>
              </a:ext>
            </a:extLst>
          </p:cNvPr>
          <p:cNvCxnSpPr/>
          <p:nvPr/>
        </p:nvCxnSpPr>
        <p:spPr>
          <a:xfrm>
            <a:off x="5199321" y="362275"/>
            <a:ext cx="915729" cy="1806767"/>
          </a:xfrm>
          <a:prstGeom prst="line">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2">
            <a:extLst>
              <a:ext uri="{FF2B5EF4-FFF2-40B4-BE49-F238E27FC236}">
                <a16:creationId xmlns:a16="http://schemas.microsoft.com/office/drawing/2014/main" id="{AC6828EF-AC33-82FD-FFF2-6954791CC8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4522" y="3141699"/>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10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3B268-F806-B9C8-EBE7-6B8ADE69F5A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F74A95A-5C97-E912-2CFA-C46868020394}"/>
                  </a:ext>
                </a:extLst>
              </p:cNvPr>
              <p:cNvSpPr>
                <a:spLocks noGrp="1"/>
              </p:cNvSpPr>
              <p:nvPr>
                <p:ph type="title"/>
              </p:nvPr>
            </p:nvSpPr>
            <p:spPr>
              <a:xfrm>
                <a:off x="628650" y="-18430"/>
                <a:ext cx="7886700" cy="662782"/>
              </a:xfrm>
            </p:spPr>
            <p:txBody>
              <a:bodyPr>
                <a:normAutofit/>
              </a:bodyPr>
              <a:lstStyle/>
              <a:p>
                <a:r>
                  <a:rPr lang="en-US" sz="2400" dirty="0">
                    <a:solidFill>
                      <a:srgbClr val="FF0000"/>
                    </a:solidFill>
                  </a:rPr>
                  <a:t>Answer 3. at sample3, </a:t>
                </a:r>
                <a:r>
                  <a:rPr lang="en-US" sz="2000" dirty="0">
                    <a:solidFill>
                      <a:srgbClr val="FF0000"/>
                    </a:solidFill>
                  </a:rPr>
                  <a:t>density </a:t>
                </a:r>
                <a14:m>
                  <m:oMath xmlns:m="http://schemas.openxmlformats.org/officeDocument/2006/math">
                    <m:sSub>
                      <m:sSubPr>
                        <m:ctrlPr>
                          <a:rPr lang="en-US" sz="2400" i="1" dirty="0" smtClean="0">
                            <a:solidFill>
                              <a:srgbClr val="FF0000"/>
                            </a:solidFill>
                            <a:latin typeface="Cambria Math" panose="02040503050406030204" pitchFamily="18" charset="0"/>
                            <a:ea typeface="Cambria Math" panose="02040503050406030204" pitchFamily="18" charset="0"/>
                          </a:rPr>
                        </m:ctrlPr>
                      </m:sSubPr>
                      <m:e>
                        <m:r>
                          <a:rPr lang="en-US" sz="2400" i="1" dirty="0">
                            <a:solidFill>
                              <a:srgbClr val="FF0000"/>
                            </a:solidFill>
                            <a:latin typeface="Cambria Math" panose="02040503050406030204" pitchFamily="18" charset="0"/>
                            <a:ea typeface="Cambria Math" panose="02040503050406030204" pitchFamily="18" charset="0"/>
                          </a:rPr>
                          <m:t>𝜎</m:t>
                        </m:r>
                      </m:e>
                      <m:sub>
                        <m:r>
                          <a:rPr lang="en-US" sz="2400" i="1" dirty="0">
                            <a:solidFill>
                              <a:srgbClr val="FF0000"/>
                            </a:solidFill>
                            <a:latin typeface="Cambria Math" panose="02040503050406030204" pitchFamily="18" charset="0"/>
                            <a:ea typeface="Cambria Math" panose="02040503050406030204" pitchFamily="18" charset="0"/>
                          </a:rPr>
                          <m:t>𝑖</m:t>
                        </m:r>
                        <m:r>
                          <a:rPr lang="en-US" sz="2400" i="1" dirty="0">
                            <a:solidFill>
                              <a:srgbClr val="FF0000"/>
                            </a:solidFill>
                            <a:latin typeface="Cambria Math" panose="02040503050406030204" pitchFamily="18" charset="0"/>
                            <a:ea typeface="Cambria Math" panose="02040503050406030204" pitchFamily="18" charset="0"/>
                          </a:rPr>
                          <m:t>=3</m:t>
                        </m:r>
                      </m:sub>
                    </m:sSub>
                  </m:oMath>
                </a14:m>
                <a:r>
                  <a:rPr lang="en-US" sz="2400" dirty="0">
                    <a:solidFill>
                      <a:srgbClr val="FF0000"/>
                    </a:solidFill>
                  </a:rPr>
                  <a:t> is high</a:t>
                </a:r>
                <a:endParaRPr lang="en-HK" sz="2400" dirty="0">
                  <a:solidFill>
                    <a:srgbClr val="FF0000"/>
                  </a:solidFill>
                </a:endParaRPr>
              </a:p>
            </p:txBody>
          </p:sp>
        </mc:Choice>
        <mc:Fallback xmlns="">
          <p:sp>
            <p:nvSpPr>
              <p:cNvPr id="2" name="Title 1">
                <a:extLst>
                  <a:ext uri="{FF2B5EF4-FFF2-40B4-BE49-F238E27FC236}">
                    <a16:creationId xmlns:a16="http://schemas.microsoft.com/office/drawing/2014/main" id="{5F74A95A-5C97-E912-2CFA-C46868020394}"/>
                  </a:ext>
                </a:extLst>
              </p:cNvPr>
              <p:cNvSpPr>
                <a:spLocks noGrp="1" noRot="1" noChangeAspect="1" noMove="1" noResize="1" noEditPoints="1" noAdjustHandles="1" noChangeArrowheads="1" noChangeShapeType="1" noTextEdit="1"/>
              </p:cNvSpPr>
              <p:nvPr>
                <p:ph type="title"/>
              </p:nvPr>
            </p:nvSpPr>
            <p:spPr>
              <a:xfrm>
                <a:off x="628650" y="-18430"/>
                <a:ext cx="7886700" cy="662782"/>
              </a:xfrm>
              <a:blipFill>
                <a:blip r:embed="rId2"/>
                <a:stretch>
                  <a:fillRect l="-1159" b="-3670"/>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AE84E9-2D2C-C2C5-7D5F-048A6A1B9C21}"/>
                  </a:ext>
                </a:extLst>
              </p:cNvPr>
              <p:cNvSpPr>
                <a:spLocks noGrp="1"/>
              </p:cNvSpPr>
              <p:nvPr>
                <p:ph idx="1"/>
              </p:nvPr>
            </p:nvSpPr>
            <p:spPr>
              <a:xfrm>
                <a:off x="380899" y="2852734"/>
                <a:ext cx="7886700" cy="3919633"/>
              </a:xfrm>
            </p:spPr>
            <p:txBody>
              <a:bodyPr>
                <a:normAutofit/>
              </a:bodyPr>
              <a:lstStyle/>
              <a:p>
                <a:r>
                  <a:rPr lang="en-HK" sz="1800" dirty="0"/>
                  <a:t>Exercise 3a: Calculate </a:t>
                </a:r>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=4</m:t>
                        </m:r>
                      </m:sub>
                    </m:sSub>
                  </m:oMath>
                </a14:m>
                <a:r>
                  <a:rPr lang="en-HK" sz="1800" dirty="0"/>
                  <a:t>=</a:t>
                </a:r>
                <a:r>
                  <a:rPr lang="en-US" sz="1800" dirty="0"/>
                  <a:t> </a:t>
                </a:r>
                <a14:m>
                  <m:oMath xmlns:m="http://schemas.openxmlformats.org/officeDocument/2006/math">
                    <m:r>
                      <m:rPr>
                        <m:sty m:val="p"/>
                      </m:rPr>
                      <a:rPr lang="en-US" sz="1800">
                        <a:latin typeface="Cambria Math" panose="02040503050406030204" pitchFamily="18" charset="0"/>
                      </a:rPr>
                      <m:t>exp</m:t>
                    </m:r>
                    <m:r>
                      <a:rPr lang="en-US" sz="1800">
                        <a:latin typeface="Cambria Math" panose="02040503050406030204" pitchFamily="18" charset="0"/>
                      </a:rPr>
                      <m:t>(</m:t>
                    </m:r>
                    <m:r>
                      <a:rPr lang="en-US" sz="1800" i="1">
                        <a:latin typeface="Cambria Math" panose="02040503050406030204" pitchFamily="18" charset="0"/>
                      </a:rPr>
                      <m:t>−</m:t>
                    </m:r>
                    <m:nary>
                      <m:naryPr>
                        <m:chr m:val="∑"/>
                        <m:ctrlPr>
                          <a:rPr lang="en-US" sz="1800" i="1">
                            <a:latin typeface="Cambria Math" panose="02040503050406030204" pitchFamily="18" charset="0"/>
                          </a:rPr>
                        </m:ctrlPr>
                      </m:naryPr>
                      <m:sub>
                        <m:r>
                          <a:rPr lang="en-US" sz="1800" i="1">
                            <a:latin typeface="Cambria Math" panose="02040503050406030204" pitchFamily="18" charset="0"/>
                          </a:rPr>
                          <m:t>𝑗</m:t>
                        </m:r>
                        <m:r>
                          <a:rPr lang="en-US" sz="1800" i="1">
                            <a:latin typeface="Cambria Math" panose="02040503050406030204" pitchFamily="18" charset="0"/>
                          </a:rPr>
                          <m:t>=1</m:t>
                        </m:r>
                      </m:sub>
                      <m:sup>
                        <m:r>
                          <a:rPr lang="en-US" sz="1800" i="1">
                            <a:latin typeface="Cambria Math" panose="02040503050406030204" pitchFamily="18" charset="0"/>
                          </a:rPr>
                          <m:t>𝑖</m:t>
                        </m:r>
                        <m:r>
                          <a:rPr lang="en-US" sz="1800" i="1">
                            <a:latin typeface="Cambria Math" panose="02040503050406030204" pitchFamily="18" charset="0"/>
                          </a:rPr>
                          <m:t>−1=3</m:t>
                        </m:r>
                      </m:sup>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i="1">
                            <a:latin typeface="Cambria Math" panose="02040503050406030204" pitchFamily="18" charset="0"/>
                          </a:rPr>
                          <m:t>) </m:t>
                        </m:r>
                      </m:e>
                    </m:nary>
                  </m:oMath>
                </a14:m>
                <a:r>
                  <a:rPr lang="en-HK" sz="1800" dirty="0"/>
                  <a:t>=exp(-</a:t>
                </a:r>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=1</m:t>
                        </m:r>
                      </m:sub>
                    </m:sSub>
                  </m:oMath>
                </a14:m>
                <a:r>
                  <a:rPr lang="en-HK" sz="1800" dirty="0"/>
                  <a:t>-</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i="1">
                            <a:latin typeface="Cambria Math" panose="02040503050406030204" pitchFamily="18" charset="0"/>
                          </a:rPr>
                          <m:t>=2</m:t>
                        </m:r>
                      </m:sub>
                    </m:sSub>
                    <m:r>
                      <m:rPr>
                        <m:nor/>
                      </m:rPr>
                      <a:rPr lang="en-HK" sz="1800" dirty="0"/>
                      <m:t>−</m:t>
                    </m:r>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i="1">
                            <a:latin typeface="Cambria Math" panose="02040503050406030204" pitchFamily="18" charset="0"/>
                          </a:rPr>
                          <m:t>=3</m:t>
                        </m:r>
                      </m:sub>
                    </m:sSub>
                  </m:oMath>
                </a14:m>
                <a:r>
                  <a:rPr lang="en-HK" sz="1800" dirty="0"/>
                  <a:t>)</a:t>
                </a:r>
              </a:p>
              <a:p>
                <a:r>
                  <a:rPr lang="en-HK" sz="1800" dirty="0">
                    <a:solidFill>
                      <a:srgbClr val="FF0000"/>
                    </a:solidFill>
                  </a:rPr>
                  <a:t>Answer3a (choice2 is correct)=T4= exp(-0.12-0.22-10)=0.00003</a:t>
                </a:r>
                <a:r>
                  <a:rPr lang="en-HK" sz="1800" dirty="0">
                    <a:solidFill>
                      <a:srgbClr val="FF0000"/>
                    </a:solidFill>
                    <a:sym typeface="Symbol" panose="05050102010706020507" pitchFamily="18" charset="2"/>
                  </a:rPr>
                  <a:t>0</a:t>
                </a:r>
                <a:endParaRPr lang="en-HK" sz="1800" dirty="0">
                  <a:solidFill>
                    <a:srgbClr val="FF0000"/>
                  </a:solidFill>
                </a:endParaRPr>
              </a:p>
              <a:p>
                <a:r>
                  <a:rPr lang="en-HK" sz="1800" dirty="0"/>
                  <a:t>Exercise 3: find </a:t>
                </a:r>
                <a:r>
                  <a:rPr lang="en-US" sz="1800" i="1" dirty="0"/>
                  <a:t>C(r)</a:t>
                </a:r>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=1</m:t>
                        </m:r>
                      </m:sub>
                    </m:sSub>
                    <m:r>
                      <a:rPr lang="en-US" sz="1800" i="1">
                        <a:latin typeface="Cambria Math" panose="02040503050406030204" pitchFamily="18" charset="0"/>
                      </a:rPr>
                      <m:t>∗</m:t>
                    </m:r>
                    <m:d>
                      <m:dPr>
                        <m:ctrlPr>
                          <a:rPr lang="en-US" sz="1800" i="1">
                            <a:latin typeface="Cambria Math" panose="02040503050406030204" pitchFamily="18" charset="0"/>
                          </a:rPr>
                        </m:ctrlPr>
                      </m:dPr>
                      <m:e>
                        <m:r>
                          <a:rPr lang="en-US" sz="1800" i="1">
                            <a:latin typeface="Cambria Math" panose="02040503050406030204" pitchFamily="18" charset="0"/>
                          </a:rPr>
                          <m:t>1−</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exp</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=1</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=1</m:t>
                                    </m:r>
                                  </m:sub>
                                </m:sSub>
                              </m:e>
                            </m:d>
                          </m:e>
                        </m:func>
                      </m:e>
                    </m:d>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=1</m:t>
                        </m:r>
                      </m:sub>
                    </m:sSub>
                    <m:r>
                      <a:rPr lang="en-US" sz="1800" b="0" i="0" smtClean="0">
                        <a:latin typeface="Cambria Math" panose="02040503050406030204" pitchFamily="18" charset="0"/>
                        <a:ea typeface="Cambria Math" panose="02040503050406030204" pitchFamily="18" charset="0"/>
                      </a:rPr>
                      <m:t>+</m:t>
                    </m:r>
                  </m:oMath>
                </a14:m>
                <a:endParaRPr lang="en-US" sz="1800" b="0" dirty="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=2</m:t>
                          </m:r>
                        </m:sub>
                      </m:sSub>
                      <m:r>
                        <a:rPr lang="en-US" sz="1800" i="1">
                          <a:latin typeface="Cambria Math" panose="02040503050406030204" pitchFamily="18" charset="0"/>
                        </a:rPr>
                        <m:t>∗</m:t>
                      </m:r>
                      <m:d>
                        <m:dPr>
                          <m:ctrlPr>
                            <a:rPr lang="en-US" sz="1800" i="1">
                              <a:latin typeface="Cambria Math" panose="02040503050406030204" pitchFamily="18" charset="0"/>
                            </a:rPr>
                          </m:ctrlPr>
                        </m:dPr>
                        <m:e>
                          <m:r>
                            <a:rPr lang="en-US" sz="1800" i="1">
                              <a:latin typeface="Cambria Math" panose="02040503050406030204" pitchFamily="18" charset="0"/>
                            </a:rPr>
                            <m:t>1−</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exp</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=2</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=2</m:t>
                                      </m:r>
                                    </m:sub>
                                  </m:sSub>
                                </m:e>
                              </m:d>
                            </m:e>
                          </m:func>
                        </m:e>
                      </m:d>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=2</m:t>
                          </m:r>
                        </m:sub>
                      </m:sSub>
                      <m:r>
                        <a:rPr lang="en-US" sz="1800" b="0" i="1" smtClean="0">
                          <a:latin typeface="Cambria Math" panose="02040503050406030204" pitchFamily="18" charset="0"/>
                          <a:ea typeface="Cambria Math" panose="02040503050406030204" pitchFamily="18" charset="0"/>
                        </a:rPr>
                        <m:t>+</m:t>
                      </m:r>
                    </m:oMath>
                  </m:oMathPara>
                </a14:m>
                <a:endParaRPr lang="en-HK" sz="1800" dirty="0"/>
              </a:p>
              <a:p>
                <a:pPr marL="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=3</m:t>
                          </m:r>
                        </m:sub>
                      </m:sSub>
                      <m:r>
                        <a:rPr lang="en-US" sz="1800" i="1">
                          <a:latin typeface="Cambria Math" panose="02040503050406030204" pitchFamily="18" charset="0"/>
                        </a:rPr>
                        <m:t>∗</m:t>
                      </m:r>
                      <m:d>
                        <m:dPr>
                          <m:ctrlPr>
                            <a:rPr lang="en-US" sz="1800" i="1">
                              <a:latin typeface="Cambria Math" panose="02040503050406030204" pitchFamily="18" charset="0"/>
                            </a:rPr>
                          </m:ctrlPr>
                        </m:dPr>
                        <m:e>
                          <m:r>
                            <a:rPr lang="en-US" sz="1800" i="1">
                              <a:latin typeface="Cambria Math" panose="02040503050406030204" pitchFamily="18" charset="0"/>
                            </a:rPr>
                            <m:t>1−</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exp</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=3</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=3</m:t>
                                      </m:r>
                                    </m:sub>
                                  </m:sSub>
                                </m:e>
                              </m:d>
                            </m:e>
                          </m:func>
                        </m:e>
                      </m:d>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=3</m:t>
                          </m:r>
                        </m:sub>
                      </m:sSub>
                      <m:r>
                        <a:rPr lang="en-US" sz="1800" b="0" i="1" smtClean="0">
                          <a:latin typeface="Cambria Math" panose="02040503050406030204" pitchFamily="18" charset="0"/>
                          <a:ea typeface="Cambria Math" panose="02040503050406030204" pitchFamily="18" charset="0"/>
                        </a:rPr>
                        <m:t>+</m:t>
                      </m:r>
                    </m:oMath>
                  </m:oMathPara>
                </a14:m>
                <a:endParaRPr lang="en-US" sz="1800"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r>
                            <a:rPr lang="en-US" sz="1800" b="0" i="1" smtClean="0">
                              <a:latin typeface="Cambria Math" panose="02040503050406030204" pitchFamily="18" charset="0"/>
                            </a:rPr>
                            <m:t>=4</m:t>
                          </m:r>
                        </m:sub>
                      </m:sSub>
                      <m:r>
                        <a:rPr lang="en-US" sz="1800" i="1">
                          <a:latin typeface="Cambria Math" panose="02040503050406030204" pitchFamily="18" charset="0"/>
                        </a:rPr>
                        <m:t>∗(1−</m:t>
                      </m:r>
                      <m:r>
                        <m:rPr>
                          <m:sty m:val="p"/>
                        </m:rPr>
                        <a:rPr lang="en-US" sz="1800">
                          <a:latin typeface="Cambria Math" panose="02040503050406030204" pitchFamily="18" charset="0"/>
                        </a:rPr>
                        <m:t>exp</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r>
                            <a:rPr lang="en-US" sz="1800" b="0" i="1" smtClean="0">
                              <a:latin typeface="Cambria Math" panose="02040503050406030204" pitchFamily="18" charset="0"/>
                            </a:rPr>
                            <m:t>=4</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r>
                            <a:rPr lang="en-US" sz="1800" b="0" i="1" smtClean="0">
                              <a:latin typeface="Cambria Math" panose="02040503050406030204" pitchFamily="18" charset="0"/>
                            </a:rPr>
                            <m:t>=4</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𝑐</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=4</m:t>
                          </m:r>
                        </m:sub>
                      </m:sSub>
                    </m:oMath>
                  </m:oMathPara>
                </a14:m>
                <a:endParaRPr lang="en-HK" sz="1800" dirty="0"/>
              </a:p>
              <a:p>
                <a:endParaRPr lang="en-US" sz="1800" i="1" dirty="0">
                  <a:solidFill>
                    <a:srgbClr val="FF0000"/>
                  </a:solidFill>
                </a:endParaRPr>
              </a:p>
              <a:p>
                <a:endParaRPr lang="en-HK" sz="1600" dirty="0"/>
              </a:p>
            </p:txBody>
          </p:sp>
        </mc:Choice>
        <mc:Fallback xmlns="">
          <p:sp>
            <p:nvSpPr>
              <p:cNvPr id="3" name="Content Placeholder 2">
                <a:extLst>
                  <a:ext uri="{FF2B5EF4-FFF2-40B4-BE49-F238E27FC236}">
                    <a16:creationId xmlns:a16="http://schemas.microsoft.com/office/drawing/2014/main" id="{4DAE84E9-2D2C-C2C5-7D5F-048A6A1B9C21}"/>
                  </a:ext>
                </a:extLst>
              </p:cNvPr>
              <p:cNvSpPr>
                <a:spLocks noGrp="1" noRot="1" noChangeAspect="1" noMove="1" noResize="1" noEditPoints="1" noAdjustHandles="1" noChangeArrowheads="1" noChangeShapeType="1" noTextEdit="1"/>
              </p:cNvSpPr>
              <p:nvPr>
                <p:ph idx="1"/>
              </p:nvPr>
            </p:nvSpPr>
            <p:spPr>
              <a:xfrm>
                <a:off x="380899" y="2852734"/>
                <a:ext cx="7886700" cy="3919633"/>
              </a:xfrm>
              <a:blipFill>
                <a:blip r:embed="rId3"/>
                <a:stretch>
                  <a:fillRect l="-464" t="-11198"/>
                </a:stretch>
              </a:blipFill>
            </p:spPr>
            <p:txBody>
              <a:bodyPr/>
              <a:lstStyle/>
              <a:p>
                <a:r>
                  <a:rPr lang="en-HK">
                    <a:noFill/>
                  </a:rPr>
                  <a:t> </a:t>
                </a:r>
              </a:p>
            </p:txBody>
          </p:sp>
        </mc:Fallback>
      </mc:AlternateContent>
      <p:sp>
        <p:nvSpPr>
          <p:cNvPr id="4" name="Footer Placeholder 3">
            <a:extLst>
              <a:ext uri="{FF2B5EF4-FFF2-40B4-BE49-F238E27FC236}">
                <a16:creationId xmlns:a16="http://schemas.microsoft.com/office/drawing/2014/main" id="{156A6781-7F0D-8DA8-F58B-AE4B9BDD75D6}"/>
              </a:ext>
            </a:extLst>
          </p:cNvPr>
          <p:cNvSpPr>
            <a:spLocks noGrp="1"/>
          </p:cNvSpPr>
          <p:nvPr>
            <p:ph type="ftr" sz="quarter" idx="11"/>
          </p:nvPr>
        </p:nvSpPr>
        <p:spPr>
          <a:xfrm>
            <a:off x="5990560" y="6449801"/>
            <a:ext cx="3086100" cy="365125"/>
          </a:xfrm>
        </p:spPr>
        <p:txBody>
          <a:bodyPr/>
          <a:lstStyle/>
          <a:p>
            <a:r>
              <a:rPr lang="en-HK"/>
              <a:t>Nerfs v.250402d</a:t>
            </a:r>
            <a:endParaRPr lang="en-HK" dirty="0"/>
          </a:p>
        </p:txBody>
      </p:sp>
      <p:sp>
        <p:nvSpPr>
          <p:cNvPr id="5" name="Slide Number Placeholder 4">
            <a:extLst>
              <a:ext uri="{FF2B5EF4-FFF2-40B4-BE49-F238E27FC236}">
                <a16:creationId xmlns:a16="http://schemas.microsoft.com/office/drawing/2014/main" id="{78B4D01F-63B9-A84C-5829-E9B8648FE587}"/>
              </a:ext>
            </a:extLst>
          </p:cNvPr>
          <p:cNvSpPr>
            <a:spLocks noGrp="1"/>
          </p:cNvSpPr>
          <p:nvPr>
            <p:ph type="sldNum" sz="quarter" idx="12"/>
          </p:nvPr>
        </p:nvSpPr>
        <p:spPr/>
        <p:txBody>
          <a:bodyPr/>
          <a:lstStyle/>
          <a:p>
            <a:fld id="{B9DE3C8B-EA53-454F-9CCE-3711613342D8}" type="slidenum">
              <a:rPr lang="en-HK" smtClean="0"/>
              <a:t>17</a:t>
            </a:fld>
            <a:endParaRPr lang="en-HK"/>
          </a:p>
        </p:txBody>
      </p:sp>
      <p:cxnSp>
        <p:nvCxnSpPr>
          <p:cNvPr id="7" name="Straight Connector 6">
            <a:extLst>
              <a:ext uri="{FF2B5EF4-FFF2-40B4-BE49-F238E27FC236}">
                <a16:creationId xmlns:a16="http://schemas.microsoft.com/office/drawing/2014/main" id="{9C7EE1F5-BE63-58C9-E1B5-A678B4236C9F}"/>
              </a:ext>
            </a:extLst>
          </p:cNvPr>
          <p:cNvCxnSpPr>
            <a:cxnSpLocks/>
          </p:cNvCxnSpPr>
          <p:nvPr/>
        </p:nvCxnSpPr>
        <p:spPr>
          <a:xfrm>
            <a:off x="6782243" y="1199782"/>
            <a:ext cx="751367" cy="1"/>
          </a:xfrm>
          <a:prstGeom prst="line">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399FEA74-018D-A198-A194-254509703125}"/>
              </a:ext>
            </a:extLst>
          </p:cNvPr>
          <p:cNvCxnSpPr/>
          <p:nvPr/>
        </p:nvCxnSpPr>
        <p:spPr>
          <a:xfrm>
            <a:off x="2573079" y="1020394"/>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1E9C193-51FA-79EB-C547-F1A9BE4397A8}"/>
              </a:ext>
            </a:extLst>
          </p:cNvPr>
          <p:cNvCxnSpPr/>
          <p:nvPr/>
        </p:nvCxnSpPr>
        <p:spPr>
          <a:xfrm>
            <a:off x="3661144" y="1020394"/>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F6FBC90-7298-4133-9F25-213E74CF1691}"/>
              </a:ext>
            </a:extLst>
          </p:cNvPr>
          <p:cNvCxnSpPr/>
          <p:nvPr/>
        </p:nvCxnSpPr>
        <p:spPr>
          <a:xfrm>
            <a:off x="7468951" y="1041734"/>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A4CA68D-8D12-C49F-6D58-D5A83E7BB5FD}"/>
              </a:ext>
            </a:extLst>
          </p:cNvPr>
          <p:cNvCxnSpPr/>
          <p:nvPr/>
        </p:nvCxnSpPr>
        <p:spPr>
          <a:xfrm>
            <a:off x="2590801" y="1199782"/>
            <a:ext cx="1978763" cy="0"/>
          </a:xfrm>
          <a:prstGeom prst="line">
            <a:avLst/>
          </a:prstGeom>
          <a:ln>
            <a:head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30C3099-9616-496A-287A-B93940104E52}"/>
              </a:ext>
            </a:extLst>
          </p:cNvPr>
          <p:cNvCxnSpPr>
            <a:cxnSpLocks/>
          </p:cNvCxnSpPr>
          <p:nvPr/>
        </p:nvCxnSpPr>
        <p:spPr>
          <a:xfrm>
            <a:off x="4569564" y="1199782"/>
            <a:ext cx="219495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71B624B-666B-53EB-FE60-47F10DAD9AA4}"/>
              </a:ext>
            </a:extLst>
          </p:cNvPr>
          <p:cNvSpPr txBox="1"/>
          <p:nvPr/>
        </p:nvSpPr>
        <p:spPr>
          <a:xfrm>
            <a:off x="4762418" y="704449"/>
            <a:ext cx="1145763" cy="369332"/>
          </a:xfrm>
          <a:prstGeom prst="rect">
            <a:avLst/>
          </a:prstGeom>
          <a:noFill/>
        </p:spPr>
        <p:txBody>
          <a:bodyPr wrap="none" rtlCol="0">
            <a:spAutoFit/>
          </a:bodyPr>
          <a:lstStyle/>
          <a:p>
            <a:r>
              <a:rPr lang="en-US" dirty="0"/>
              <a:t>The ray (r)</a:t>
            </a:r>
            <a:endParaRPr lang="en-HK" dirty="0"/>
          </a:p>
        </p:txBody>
      </p:sp>
      <p:sp>
        <p:nvSpPr>
          <p:cNvPr id="18" name="TextBox 17">
            <a:extLst>
              <a:ext uri="{FF2B5EF4-FFF2-40B4-BE49-F238E27FC236}">
                <a16:creationId xmlns:a16="http://schemas.microsoft.com/office/drawing/2014/main" id="{DBF11D2A-97E0-C4C8-99B4-0FFC0D5217B9}"/>
              </a:ext>
            </a:extLst>
          </p:cNvPr>
          <p:cNvSpPr txBox="1"/>
          <p:nvPr/>
        </p:nvSpPr>
        <p:spPr>
          <a:xfrm>
            <a:off x="1599756" y="1486109"/>
            <a:ext cx="6042039" cy="369332"/>
          </a:xfrm>
          <a:prstGeom prst="rect">
            <a:avLst/>
          </a:prstGeom>
          <a:noFill/>
        </p:spPr>
        <p:txBody>
          <a:bodyPr wrap="none" rtlCol="0">
            <a:spAutoFit/>
          </a:bodyPr>
          <a:lstStyle/>
          <a:p>
            <a:r>
              <a:rPr lang="en-US" dirty="0"/>
              <a:t>Sample                         1                          2                          3                      4</a:t>
            </a:r>
            <a:endParaRPr lang="en-HK"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57B3ED5-310A-3B6E-7467-AC306B7DD625}"/>
                  </a:ext>
                </a:extLst>
              </p:cNvPr>
              <p:cNvSpPr txBox="1"/>
              <p:nvPr/>
            </p:nvSpPr>
            <p:spPr>
              <a:xfrm>
                <a:off x="2590801" y="340213"/>
                <a:ext cx="6356822" cy="391646"/>
              </a:xfrm>
              <a:prstGeom prst="rect">
                <a:avLst/>
              </a:prstGeom>
              <a:noFill/>
            </p:spPr>
            <p:txBody>
              <a:bodyPr wrap="square">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𝑆𝑎𝑚𝑝𝑙𝑖𝑛𝑔</m:t>
                        </m:r>
                        <m:r>
                          <a:rPr lang="en-US" sz="1800" b="0" i="1" smtClean="0">
                            <a:latin typeface="Cambria Math" panose="02040503050406030204" pitchFamily="18" charset="0"/>
                          </a:rPr>
                          <m:t> </m:t>
                        </m:r>
                        <m:r>
                          <a:rPr lang="en-US" sz="1800" b="0" i="1" smtClean="0">
                            <a:latin typeface="Cambria Math" panose="02040503050406030204" pitchFamily="18" charset="0"/>
                          </a:rPr>
                          <m:t>𝑚𝑒𝑎𝑛𝑠</m:t>
                        </m:r>
                        <m:r>
                          <a:rPr lang="en-US" sz="1800" b="0" i="1" smtClean="0">
                            <a:latin typeface="Cambria Math" panose="02040503050406030204" pitchFamily="18" charset="0"/>
                          </a:rPr>
                          <m:t>: </m:t>
                        </m:r>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oMath>
                </a14:m>
                <a:r>
                  <a:rPr lang="en-HK" dirty="0"/>
                  <a:t>=1 at the sampling  point j, otherwise 0</a:t>
                </a:r>
              </a:p>
            </p:txBody>
          </p:sp>
        </mc:Choice>
        <mc:Fallback xmlns="">
          <p:sp>
            <p:nvSpPr>
              <p:cNvPr id="19" name="TextBox 18">
                <a:extLst>
                  <a:ext uri="{FF2B5EF4-FFF2-40B4-BE49-F238E27FC236}">
                    <a16:creationId xmlns:a16="http://schemas.microsoft.com/office/drawing/2014/main" id="{C57B3ED5-310A-3B6E-7467-AC306B7DD625}"/>
                  </a:ext>
                </a:extLst>
              </p:cNvPr>
              <p:cNvSpPr txBox="1">
                <a:spLocks noRot="1" noChangeAspect="1" noMove="1" noResize="1" noEditPoints="1" noAdjustHandles="1" noChangeArrowheads="1" noChangeShapeType="1" noTextEdit="1"/>
              </p:cNvSpPr>
              <p:nvPr/>
            </p:nvSpPr>
            <p:spPr>
              <a:xfrm>
                <a:off x="2590801" y="340213"/>
                <a:ext cx="6356822" cy="391646"/>
              </a:xfrm>
              <a:prstGeom prst="rect">
                <a:avLst/>
              </a:prstGeom>
              <a:blipFill>
                <a:blip r:embed="rId4"/>
                <a:stretch>
                  <a:fillRect l="-288" t="-6250" b="-21875"/>
                </a:stretch>
              </a:blipFill>
            </p:spPr>
            <p:txBody>
              <a:bodyPr/>
              <a:lstStyle/>
              <a:p>
                <a:r>
                  <a:rPr lang="en-HK">
                    <a:noFill/>
                  </a:rPr>
                  <a:t> </a:t>
                </a:r>
              </a:p>
            </p:txBody>
          </p:sp>
        </mc:Fallback>
      </mc:AlternateContent>
      <p:sp>
        <p:nvSpPr>
          <p:cNvPr id="20" name="TextBox 19">
            <a:extLst>
              <a:ext uri="{FF2B5EF4-FFF2-40B4-BE49-F238E27FC236}">
                <a16:creationId xmlns:a16="http://schemas.microsoft.com/office/drawing/2014/main" id="{D6D62CC4-5641-558D-8C37-EFF6D92E392C}"/>
              </a:ext>
            </a:extLst>
          </p:cNvPr>
          <p:cNvSpPr txBox="1"/>
          <p:nvPr/>
        </p:nvSpPr>
        <p:spPr>
          <a:xfrm>
            <a:off x="2210243" y="504989"/>
            <a:ext cx="4572000" cy="369332"/>
          </a:xfrm>
          <a:prstGeom prst="rect">
            <a:avLst/>
          </a:prstGeom>
          <a:noFill/>
        </p:spPr>
        <p:txBody>
          <a:bodyPr wrap="square">
            <a:spAutoFit/>
          </a:bodyPr>
          <a:lstStyle/>
          <a:p>
            <a:r>
              <a:rPr lang="en-HK" dirty="0"/>
              <a:t>sampling points</a:t>
            </a:r>
          </a:p>
        </p:txBody>
      </p:sp>
      <p:cxnSp>
        <p:nvCxnSpPr>
          <p:cNvPr id="21" name="Straight Arrow Connector 20">
            <a:extLst>
              <a:ext uri="{FF2B5EF4-FFF2-40B4-BE49-F238E27FC236}">
                <a16:creationId xmlns:a16="http://schemas.microsoft.com/office/drawing/2014/main" id="{B530394F-EE55-DCE6-6E3D-45C750A07E33}"/>
              </a:ext>
            </a:extLst>
          </p:cNvPr>
          <p:cNvCxnSpPr/>
          <p:nvPr/>
        </p:nvCxnSpPr>
        <p:spPr>
          <a:xfrm flipH="1">
            <a:off x="2668771" y="772728"/>
            <a:ext cx="223284" cy="2152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AB15DA4-EC85-A954-E827-CB1423169753}"/>
              </a:ext>
            </a:extLst>
          </p:cNvPr>
          <p:cNvCxnSpPr>
            <a:cxnSpLocks/>
          </p:cNvCxnSpPr>
          <p:nvPr/>
        </p:nvCxnSpPr>
        <p:spPr>
          <a:xfrm>
            <a:off x="3108251" y="813624"/>
            <a:ext cx="0" cy="972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67A2E63A-2077-C9CD-4818-FA441AC2D296}"/>
              </a:ext>
            </a:extLst>
          </p:cNvPr>
          <p:cNvCxnSpPr>
            <a:cxnSpLocks/>
          </p:cNvCxnSpPr>
          <p:nvPr/>
        </p:nvCxnSpPr>
        <p:spPr>
          <a:xfrm>
            <a:off x="3391785" y="772728"/>
            <a:ext cx="269359" cy="1920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1F34ABED-1CFD-2912-7275-C3C41AF31E05}"/>
              </a:ext>
            </a:extLst>
          </p:cNvPr>
          <p:cNvSpPr txBox="1"/>
          <p:nvPr/>
        </p:nvSpPr>
        <p:spPr>
          <a:xfrm>
            <a:off x="1127051" y="812218"/>
            <a:ext cx="1407033" cy="646331"/>
          </a:xfrm>
          <a:prstGeom prst="rect">
            <a:avLst/>
          </a:prstGeom>
          <a:noFill/>
          <a:ln>
            <a:solidFill>
              <a:schemeClr val="accent1"/>
            </a:solidFill>
          </a:ln>
        </p:spPr>
        <p:txBody>
          <a:bodyPr wrap="square" rtlCol="0">
            <a:spAutoFit/>
          </a:bodyPr>
          <a:lstStyle/>
          <a:p>
            <a:r>
              <a:rPr lang="en-US" dirty="0"/>
              <a:t>Viewing image pixel)</a:t>
            </a:r>
          </a:p>
        </p:txBody>
      </p:sp>
      <p:cxnSp>
        <p:nvCxnSpPr>
          <p:cNvPr id="27" name="Straight Connector 26">
            <a:extLst>
              <a:ext uri="{FF2B5EF4-FFF2-40B4-BE49-F238E27FC236}">
                <a16:creationId xmlns:a16="http://schemas.microsoft.com/office/drawing/2014/main" id="{12FDB14F-E013-4A4D-C99F-36C661FB7B83}"/>
              </a:ext>
            </a:extLst>
          </p:cNvPr>
          <p:cNvCxnSpPr/>
          <p:nvPr/>
        </p:nvCxnSpPr>
        <p:spPr>
          <a:xfrm>
            <a:off x="4951228" y="910916"/>
            <a:ext cx="0" cy="434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5BC0006-5A90-A2AC-2305-653D10411665}"/>
              </a:ext>
            </a:extLst>
          </p:cNvPr>
          <p:cNvCxnSpPr/>
          <p:nvPr/>
        </p:nvCxnSpPr>
        <p:spPr>
          <a:xfrm>
            <a:off x="6294474" y="961179"/>
            <a:ext cx="0" cy="434089"/>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029C016-E77B-3910-9F84-35B06EAB24D1}"/>
                  </a:ext>
                </a:extLst>
              </p:cNvPr>
              <p:cNvSpPr txBox="1"/>
              <p:nvPr/>
            </p:nvSpPr>
            <p:spPr>
              <a:xfrm>
                <a:off x="4672874" y="1739568"/>
                <a:ext cx="1194109"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=2 </m:t>
                        </m:r>
                      </m:sub>
                    </m:sSub>
                  </m:oMath>
                </a14:m>
                <a:r>
                  <a:rPr lang="en-US" dirty="0">
                    <a:ea typeface="Cambria Math" panose="02040503050406030204" pitchFamily="18" charset="0"/>
                  </a:rPr>
                  <a:t>=0.21</a:t>
                </a:r>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𝜎</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=2 </m:t>
                        </m:r>
                      </m:sub>
                    </m:sSub>
                  </m:oMath>
                </a14:m>
                <a:r>
                  <a:rPr lang="en-HK" dirty="0"/>
                  <a:t>=0.22</a:t>
                </a:r>
              </a:p>
              <a:p>
                <a:endParaRPr lang="en-HK" dirty="0"/>
              </a:p>
            </p:txBody>
          </p:sp>
        </mc:Choice>
        <mc:Fallback xmlns="">
          <p:sp>
            <p:nvSpPr>
              <p:cNvPr id="30" name="TextBox 29">
                <a:extLst>
                  <a:ext uri="{FF2B5EF4-FFF2-40B4-BE49-F238E27FC236}">
                    <a16:creationId xmlns:a16="http://schemas.microsoft.com/office/drawing/2014/main" id="{B029C016-E77B-3910-9F84-35B06EAB24D1}"/>
                  </a:ext>
                </a:extLst>
              </p:cNvPr>
              <p:cNvSpPr txBox="1">
                <a:spLocks noRot="1" noChangeAspect="1" noMove="1" noResize="1" noEditPoints="1" noAdjustHandles="1" noChangeArrowheads="1" noChangeShapeType="1" noTextEdit="1"/>
              </p:cNvSpPr>
              <p:nvPr/>
            </p:nvSpPr>
            <p:spPr>
              <a:xfrm>
                <a:off x="4672874" y="1739568"/>
                <a:ext cx="1194109" cy="923330"/>
              </a:xfrm>
              <a:prstGeom prst="rect">
                <a:avLst/>
              </a:prstGeom>
              <a:blipFill>
                <a:blip r:embed="rId5"/>
                <a:stretch>
                  <a:fillRect t="-2632" r="-3590"/>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9922AB7-C053-5667-DAE1-3C333F0C38BB}"/>
                  </a:ext>
                </a:extLst>
              </p:cNvPr>
              <p:cNvSpPr txBox="1"/>
              <p:nvPr/>
            </p:nvSpPr>
            <p:spPr>
              <a:xfrm>
                <a:off x="3391785" y="1773868"/>
                <a:ext cx="1194109"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b="0" i="1" dirty="0" smtClean="0">
                            <a:latin typeface="Cambria Math" panose="02040503050406030204" pitchFamily="18" charset="0"/>
                            <a:ea typeface="Cambria Math" panose="02040503050406030204" pitchFamily="18" charset="0"/>
                          </a:rPr>
                          <m:t>𝑖</m:t>
                        </m:r>
                        <m:r>
                          <a:rPr lang="en-US" b="0" i="1" dirty="0" smtClean="0">
                            <a:latin typeface="Cambria Math" panose="02040503050406030204" pitchFamily="18" charset="0"/>
                            <a:ea typeface="Cambria Math" panose="02040503050406030204" pitchFamily="18" charset="0"/>
                          </a:rPr>
                          <m:t>=1 </m:t>
                        </m:r>
                      </m:sub>
                    </m:sSub>
                  </m:oMath>
                </a14:m>
                <a:r>
                  <a:rPr lang="en-US" b="0" dirty="0">
                    <a:ea typeface="Cambria Math" panose="02040503050406030204" pitchFamily="18" charset="0"/>
                  </a:rPr>
                  <a:t>=0.11</a:t>
                </a:r>
              </a:p>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𝜎</m:t>
                        </m:r>
                      </m:e>
                      <m:sub>
                        <m:r>
                          <a:rPr lang="en-US" b="0" i="1" dirty="0" smtClean="0">
                            <a:latin typeface="Cambria Math" panose="02040503050406030204" pitchFamily="18" charset="0"/>
                            <a:ea typeface="Cambria Math" panose="02040503050406030204" pitchFamily="18" charset="0"/>
                          </a:rPr>
                          <m:t>𝑖</m:t>
                        </m:r>
                        <m:r>
                          <a:rPr lang="en-US" b="0" i="1" dirty="0" smtClean="0">
                            <a:latin typeface="Cambria Math" panose="02040503050406030204" pitchFamily="18" charset="0"/>
                            <a:ea typeface="Cambria Math" panose="02040503050406030204" pitchFamily="18" charset="0"/>
                          </a:rPr>
                          <m:t>=1 </m:t>
                        </m:r>
                      </m:sub>
                    </m:sSub>
                  </m:oMath>
                </a14:m>
                <a:r>
                  <a:rPr lang="en-HK" dirty="0"/>
                  <a:t>=0.12</a:t>
                </a:r>
              </a:p>
              <a:p>
                <a:endParaRPr lang="en-HK" dirty="0"/>
              </a:p>
            </p:txBody>
          </p:sp>
        </mc:Choice>
        <mc:Fallback xmlns="">
          <p:sp>
            <p:nvSpPr>
              <p:cNvPr id="33" name="TextBox 32">
                <a:extLst>
                  <a:ext uri="{FF2B5EF4-FFF2-40B4-BE49-F238E27FC236}">
                    <a16:creationId xmlns:a16="http://schemas.microsoft.com/office/drawing/2014/main" id="{B9922AB7-C053-5667-DAE1-3C333F0C38BB}"/>
                  </a:ext>
                </a:extLst>
              </p:cNvPr>
              <p:cNvSpPr txBox="1">
                <a:spLocks noRot="1" noChangeAspect="1" noMove="1" noResize="1" noEditPoints="1" noAdjustHandles="1" noChangeArrowheads="1" noChangeShapeType="1" noTextEdit="1"/>
              </p:cNvSpPr>
              <p:nvPr/>
            </p:nvSpPr>
            <p:spPr>
              <a:xfrm>
                <a:off x="3391785" y="1773868"/>
                <a:ext cx="1194109" cy="923330"/>
              </a:xfrm>
              <a:prstGeom prst="rect">
                <a:avLst/>
              </a:prstGeom>
              <a:blipFill>
                <a:blip r:embed="rId6"/>
                <a:stretch>
                  <a:fillRect t="-3311" r="-3571"/>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FBA8997-F471-DE84-8140-6833BE4F5C1C}"/>
                  </a:ext>
                </a:extLst>
              </p:cNvPr>
              <p:cNvSpPr txBox="1"/>
              <p:nvPr/>
            </p:nvSpPr>
            <p:spPr>
              <a:xfrm>
                <a:off x="679150" y="2425822"/>
                <a:ext cx="8250751" cy="426912"/>
              </a:xfrm>
              <a:prstGeom prst="rect">
                <a:avLst/>
              </a:prstGeom>
              <a:noFill/>
            </p:spPr>
            <p:txBody>
              <a:bodyPr wrap="square">
                <a:spAutoFit/>
              </a:bodyPr>
              <a:lstStyle/>
              <a:p>
                <a14:m>
                  <m:oMath xmlns:m="http://schemas.openxmlformats.org/officeDocument/2006/math">
                    <m:acc>
                      <m:accPr>
                        <m:chr m:val="̂"/>
                        <m:ctrlPr>
                          <a:rPr lang="en-US" sz="1800" i="1" smtClean="0">
                            <a:latin typeface="Cambria Math" panose="02040503050406030204" pitchFamily="18" charset="0"/>
                          </a:rPr>
                        </m:ctrlPr>
                      </m:accPr>
                      <m:e>
                        <m:r>
                          <a:rPr lang="en-US" sz="1800" b="0" i="1" smtClean="0">
                            <a:latin typeface="Cambria Math" panose="02040503050406030204" pitchFamily="18" charset="0"/>
                          </a:rPr>
                          <m:t>𝐶</m:t>
                        </m:r>
                      </m:e>
                    </m:acc>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𝑟</m:t>
                        </m:r>
                      </m:e>
                    </m:d>
                    <m:r>
                      <a:rPr lang="en-US" sz="1800" b="0" i="1" smtClean="0">
                        <a:latin typeface="Cambria Math" panose="02040503050406030204" pitchFamily="18" charset="0"/>
                      </a:rPr>
                      <m:t>=</m:t>
                    </m:r>
                    <m:nary>
                      <m:naryPr>
                        <m:chr m:val="∑"/>
                        <m:ctrlPr>
                          <a:rPr lang="en-US" sz="1800" b="0" i="1" smtClean="0">
                            <a:latin typeface="Cambria Math" panose="02040503050406030204" pitchFamily="18" charset="0"/>
                          </a:rPr>
                        </m:ctrlPr>
                      </m:naryPr>
                      <m:sub>
                        <m:r>
                          <m:rPr>
                            <m:brk m:alnAt="23"/>
                          </m:rP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𝑁</m:t>
                        </m:r>
                        <m:r>
                          <a:rPr lang="en-US" sz="1800" b="0" i="1" smtClean="0">
                            <a:latin typeface="Cambria Math" panose="02040503050406030204" pitchFamily="18" charset="0"/>
                          </a:rPr>
                          <m:t>=1</m:t>
                        </m:r>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r>
                          <a:rPr lang="en-US" sz="1800" i="1">
                            <a:latin typeface="Cambria Math" panose="02040503050406030204" pitchFamily="18" charset="0"/>
                          </a:rPr>
                          <m:t>(1−</m:t>
                        </m:r>
                        <m:r>
                          <m:rPr>
                            <m:sty m:val="p"/>
                          </m:rPr>
                          <a:rPr lang="en-US" sz="1800">
                            <a:latin typeface="Cambria Math" panose="02040503050406030204" pitchFamily="18" charset="0"/>
                          </a:rPr>
                          <m:t>exp</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m:t>
                            </m:r>
                            <m:r>
                              <a:rPr lang="en-US" sz="1800" b="0" i="1" smtClean="0">
                                <a:latin typeface="Cambria Math" panose="02040503050406030204" pitchFamily="18" charset="0"/>
                              </a:rPr>
                              <m:t>𝑐</m:t>
                            </m:r>
                          </m:e>
                          <m:sub>
                            <m:r>
                              <a:rPr lang="en-US" sz="1800" b="0" i="1" smtClean="0">
                                <a:latin typeface="Cambria Math" panose="02040503050406030204" pitchFamily="18" charset="0"/>
                                <a:ea typeface="Cambria Math" panose="02040503050406030204" pitchFamily="18" charset="0"/>
                              </a:rPr>
                              <m:t>𝑖</m:t>
                            </m:r>
                          </m:sub>
                        </m:sSub>
                      </m:e>
                    </m:nary>
                  </m:oMath>
                </a14:m>
                <a:r>
                  <a:rPr lang="en-US" sz="1800" dirty="0"/>
                  <a:t>, where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𝑖</m:t>
                        </m:r>
                      </m:sub>
                    </m:sSub>
                    <m:r>
                      <a:rPr lang="en-US" sz="1800" b="0" i="0" smtClean="0">
                        <a:latin typeface="Cambria Math" panose="02040503050406030204" pitchFamily="18" charset="0"/>
                      </a:rPr>
                      <m:t>=</m:t>
                    </m:r>
                  </m:oMath>
                </a14:m>
                <a:r>
                  <a:rPr lang="en-US" sz="1800" dirty="0"/>
                  <a:t> </a:t>
                </a:r>
                <a14:m>
                  <m:oMath xmlns:m="http://schemas.openxmlformats.org/officeDocument/2006/math">
                    <m:r>
                      <m:rPr>
                        <m:sty m:val="p"/>
                      </m:rPr>
                      <a:rPr lang="en-US" sz="1800" b="0" i="0" smtClean="0">
                        <a:latin typeface="Cambria Math" panose="02040503050406030204" pitchFamily="18" charset="0"/>
                      </a:rPr>
                      <m:t>exp</m:t>
                    </m:r>
                    <m:r>
                      <a:rPr lang="en-US" sz="1800" b="0" i="0" smtClean="0">
                        <a:latin typeface="Cambria Math" panose="02040503050406030204" pitchFamily="18" charset="0"/>
                      </a:rPr>
                      <m:t>(</m:t>
                    </m:r>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a:rPr lang="en-US" sz="1800" b="0" i="1" smtClean="0">
                            <a:latin typeface="Cambria Math" panose="02040503050406030204" pitchFamily="18" charset="0"/>
                          </a:rPr>
                          <m:t>𝑗</m:t>
                        </m:r>
                        <m:r>
                          <a:rPr lang="en-US" sz="1800" i="1">
                            <a:latin typeface="Cambria Math" panose="02040503050406030204" pitchFamily="18" charset="0"/>
                          </a:rPr>
                          <m:t>=1</m:t>
                        </m:r>
                      </m:sub>
                      <m:sup>
                        <m:r>
                          <a:rPr lang="en-US" sz="1800" b="0" i="1" smtClean="0">
                            <a:latin typeface="Cambria Math" panose="02040503050406030204" pitchFamily="18" charset="0"/>
                          </a:rPr>
                          <m:t>𝑖</m:t>
                        </m:r>
                        <m:r>
                          <a:rPr lang="en-US" sz="1800" b="0" i="1" smtClean="0">
                            <a:latin typeface="Cambria Math" panose="02040503050406030204" pitchFamily="18" charset="0"/>
                          </a:rPr>
                          <m:t>−1</m:t>
                        </m:r>
                      </m:sup>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rPr>
                              <m:t>𝑗</m:t>
                            </m:r>
                          </m:sub>
                        </m:sSub>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𝑗</m:t>
                            </m:r>
                          </m:sub>
                        </m:sSub>
                        <m:r>
                          <a:rPr lang="en-US" sz="1800" b="0" i="1" smtClean="0">
                            <a:latin typeface="Cambria Math" panose="02040503050406030204" pitchFamily="18" charset="0"/>
                          </a:rPr>
                          <m:t>)</m:t>
                        </m:r>
                        <m:r>
                          <a:rPr lang="en-US" sz="1800" i="1" smtClean="0">
                            <a:latin typeface="Cambria Math" panose="02040503050406030204" pitchFamily="18" charset="0"/>
                          </a:rPr>
                          <m:t> </m:t>
                        </m:r>
                      </m:e>
                    </m:nary>
                  </m:oMath>
                </a14:m>
                <a:endParaRPr lang="en-US" sz="1800" dirty="0"/>
              </a:p>
            </p:txBody>
          </p:sp>
        </mc:Choice>
        <mc:Fallback xmlns="">
          <p:sp>
            <p:nvSpPr>
              <p:cNvPr id="37" name="TextBox 36">
                <a:extLst>
                  <a:ext uri="{FF2B5EF4-FFF2-40B4-BE49-F238E27FC236}">
                    <a16:creationId xmlns:a16="http://schemas.microsoft.com/office/drawing/2014/main" id="{5FBA8997-F471-DE84-8140-6833BE4F5C1C}"/>
                  </a:ext>
                </a:extLst>
              </p:cNvPr>
              <p:cNvSpPr txBox="1">
                <a:spLocks noRot="1" noChangeAspect="1" noMove="1" noResize="1" noEditPoints="1" noAdjustHandles="1" noChangeArrowheads="1" noChangeShapeType="1" noTextEdit="1"/>
              </p:cNvSpPr>
              <p:nvPr/>
            </p:nvSpPr>
            <p:spPr>
              <a:xfrm>
                <a:off x="679150" y="2425822"/>
                <a:ext cx="8250751" cy="426912"/>
              </a:xfrm>
              <a:prstGeom prst="rect">
                <a:avLst/>
              </a:prstGeom>
              <a:blipFill>
                <a:blip r:embed="rId7"/>
                <a:stretch>
                  <a:fillRect t="-97143" b="-154286"/>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71B7DF1-EA00-6A0A-7AB6-E59A94F0B1BF}"/>
                  </a:ext>
                </a:extLst>
              </p:cNvPr>
              <p:cNvSpPr txBox="1"/>
              <p:nvPr/>
            </p:nvSpPr>
            <p:spPr>
              <a:xfrm>
                <a:off x="5866983" y="1773868"/>
                <a:ext cx="1175386"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=3 </m:t>
                        </m:r>
                      </m:sub>
                    </m:sSub>
                  </m:oMath>
                </a14:m>
                <a:r>
                  <a:rPr lang="en-US" dirty="0">
                    <a:ea typeface="Cambria Math" panose="02040503050406030204" pitchFamily="18" charset="0"/>
                  </a:rPr>
                  <a:t>=0.31</a:t>
                </a:r>
              </a:p>
              <a:p>
                <a14:m>
                  <m:oMath xmlns:m="http://schemas.openxmlformats.org/officeDocument/2006/math">
                    <m:sSub>
                      <m:sSubPr>
                        <m:ctrlPr>
                          <a:rPr lang="en-US" i="1" dirty="0" smtClean="0">
                            <a:solidFill>
                              <a:srgbClr val="FF0000"/>
                            </a:solidFill>
                            <a:latin typeface="Cambria Math" panose="02040503050406030204" pitchFamily="18" charset="0"/>
                            <a:ea typeface="Cambria Math" panose="02040503050406030204" pitchFamily="18" charset="0"/>
                          </a:rPr>
                        </m:ctrlPr>
                      </m:sSubPr>
                      <m:e>
                        <m:r>
                          <a:rPr lang="en-US" i="1" dirty="0">
                            <a:solidFill>
                              <a:srgbClr val="FF0000"/>
                            </a:solidFill>
                            <a:latin typeface="Cambria Math" panose="02040503050406030204" pitchFamily="18" charset="0"/>
                            <a:ea typeface="Cambria Math" panose="02040503050406030204" pitchFamily="18" charset="0"/>
                          </a:rPr>
                          <m:t>𝜎</m:t>
                        </m:r>
                      </m:e>
                      <m:sub>
                        <m:r>
                          <a:rPr lang="en-US" i="1" dirty="0">
                            <a:solidFill>
                              <a:srgbClr val="FF0000"/>
                            </a:solidFill>
                            <a:latin typeface="Cambria Math" panose="02040503050406030204" pitchFamily="18" charset="0"/>
                            <a:ea typeface="Cambria Math" panose="02040503050406030204" pitchFamily="18" charset="0"/>
                          </a:rPr>
                          <m:t>𝑖</m:t>
                        </m:r>
                        <m:r>
                          <a:rPr lang="en-US" i="1" dirty="0">
                            <a:solidFill>
                              <a:srgbClr val="FF0000"/>
                            </a:solidFill>
                            <a:latin typeface="Cambria Math" panose="02040503050406030204" pitchFamily="18" charset="0"/>
                            <a:ea typeface="Cambria Math" panose="02040503050406030204" pitchFamily="18" charset="0"/>
                          </a:rPr>
                          <m:t>=3</m:t>
                        </m:r>
                      </m:sub>
                    </m:sSub>
                  </m:oMath>
                </a14:m>
                <a:r>
                  <a:rPr lang="en-HK" dirty="0">
                    <a:solidFill>
                      <a:srgbClr val="FF0000"/>
                    </a:solidFill>
                  </a:rPr>
                  <a:t>=10</a:t>
                </a:r>
                <a:endParaRPr lang="en-HK" dirty="0"/>
              </a:p>
              <a:p>
                <a:endParaRPr lang="en-HK" dirty="0"/>
              </a:p>
            </p:txBody>
          </p:sp>
        </mc:Choice>
        <mc:Fallback xmlns="">
          <p:sp>
            <p:nvSpPr>
              <p:cNvPr id="38" name="TextBox 37">
                <a:extLst>
                  <a:ext uri="{FF2B5EF4-FFF2-40B4-BE49-F238E27FC236}">
                    <a16:creationId xmlns:a16="http://schemas.microsoft.com/office/drawing/2014/main" id="{971B7DF1-EA00-6A0A-7AB6-E59A94F0B1BF}"/>
                  </a:ext>
                </a:extLst>
              </p:cNvPr>
              <p:cNvSpPr txBox="1">
                <a:spLocks noRot="1" noChangeAspect="1" noMove="1" noResize="1" noEditPoints="1" noAdjustHandles="1" noChangeArrowheads="1" noChangeShapeType="1" noTextEdit="1"/>
              </p:cNvSpPr>
              <p:nvPr/>
            </p:nvSpPr>
            <p:spPr>
              <a:xfrm>
                <a:off x="5866983" y="1773868"/>
                <a:ext cx="1175386" cy="923330"/>
              </a:xfrm>
              <a:prstGeom prst="rect">
                <a:avLst/>
              </a:prstGeom>
              <a:blipFill>
                <a:blip r:embed="rId8"/>
                <a:stretch>
                  <a:fillRect t="-3311" r="-3627"/>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731DD901-949E-8B77-4425-1BAE5BD375C3}"/>
                  </a:ext>
                </a:extLst>
              </p:cNvPr>
              <p:cNvSpPr txBox="1"/>
              <p:nvPr/>
            </p:nvSpPr>
            <p:spPr>
              <a:xfrm>
                <a:off x="7073490" y="1737264"/>
                <a:ext cx="1194109" cy="923330"/>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𝑐</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=4 </m:t>
                        </m:r>
                      </m:sub>
                    </m:sSub>
                  </m:oMath>
                </a14:m>
                <a:r>
                  <a:rPr lang="en-US" dirty="0">
                    <a:ea typeface="Cambria Math" panose="02040503050406030204" pitchFamily="18" charset="0"/>
                  </a:rPr>
                  <a:t>=0.41</a:t>
                </a:r>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𝜎</m:t>
                        </m:r>
                      </m:e>
                      <m:sub>
                        <m:r>
                          <a:rPr lang="en-US" i="1" dirty="0">
                            <a:latin typeface="Cambria Math" panose="02040503050406030204" pitchFamily="18" charset="0"/>
                            <a:ea typeface="Cambria Math" panose="02040503050406030204" pitchFamily="18" charset="0"/>
                          </a:rPr>
                          <m:t>𝑖</m:t>
                        </m:r>
                        <m:r>
                          <a:rPr lang="en-US" i="1" dirty="0">
                            <a:latin typeface="Cambria Math" panose="02040503050406030204" pitchFamily="18" charset="0"/>
                            <a:ea typeface="Cambria Math" panose="02040503050406030204" pitchFamily="18" charset="0"/>
                          </a:rPr>
                          <m:t>=4 </m:t>
                        </m:r>
                      </m:sub>
                    </m:sSub>
                  </m:oMath>
                </a14:m>
                <a:r>
                  <a:rPr lang="en-HK" dirty="0"/>
                  <a:t>=0.42</a:t>
                </a:r>
              </a:p>
              <a:p>
                <a:endParaRPr lang="en-HK" dirty="0"/>
              </a:p>
            </p:txBody>
          </p:sp>
        </mc:Choice>
        <mc:Fallback xmlns="">
          <p:sp>
            <p:nvSpPr>
              <p:cNvPr id="39" name="TextBox 38">
                <a:extLst>
                  <a:ext uri="{FF2B5EF4-FFF2-40B4-BE49-F238E27FC236}">
                    <a16:creationId xmlns:a16="http://schemas.microsoft.com/office/drawing/2014/main" id="{731DD901-949E-8B77-4425-1BAE5BD375C3}"/>
                  </a:ext>
                </a:extLst>
              </p:cNvPr>
              <p:cNvSpPr txBox="1">
                <a:spLocks noRot="1" noChangeAspect="1" noMove="1" noResize="1" noEditPoints="1" noAdjustHandles="1" noChangeArrowheads="1" noChangeShapeType="1" noTextEdit="1"/>
              </p:cNvSpPr>
              <p:nvPr/>
            </p:nvSpPr>
            <p:spPr>
              <a:xfrm>
                <a:off x="7073490" y="1737264"/>
                <a:ext cx="1194109" cy="923330"/>
              </a:xfrm>
              <a:prstGeom prst="rect">
                <a:avLst/>
              </a:prstGeom>
              <a:blipFill>
                <a:blip r:embed="rId9"/>
                <a:stretch>
                  <a:fillRect t="-3311" r="-3571"/>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556595-E5C8-CE9A-8DAF-4A20D58F1DFD}"/>
                  </a:ext>
                </a:extLst>
              </p:cNvPr>
              <p:cNvSpPr txBox="1"/>
              <p:nvPr/>
            </p:nvSpPr>
            <p:spPr>
              <a:xfrm>
                <a:off x="102145" y="4241419"/>
                <a:ext cx="8967497" cy="2585323"/>
              </a:xfrm>
              <a:prstGeom prst="rect">
                <a:avLst/>
              </a:prstGeom>
              <a:noFill/>
              <a:ln>
                <a:noFill/>
              </a:ln>
            </p:spPr>
            <p:txBody>
              <a:bodyPr wrap="square" rtlCol="0">
                <a:spAutoFit/>
              </a:bodyPr>
              <a:lstStyle/>
              <a:p>
                <a:r>
                  <a:rPr lang="en-US" dirty="0">
                    <a:solidFill>
                      <a:srgbClr val="FF0000"/>
                    </a:solidFill>
                  </a:rPr>
                  <a:t>c</a:t>
                </a:r>
                <a:r>
                  <a:rPr lang="en-US" sz="1800" dirty="0">
                    <a:solidFill>
                      <a:srgbClr val="FF0000"/>
                    </a:solidFill>
                  </a:rPr>
                  <a:t>lear %answer</a:t>
                </a:r>
              </a:p>
              <a:p>
                <a:r>
                  <a:rPr lang="en-US" sz="1800" dirty="0">
                    <a:solidFill>
                      <a:srgbClr val="FF0000"/>
                    </a:solidFill>
                  </a:rPr>
                  <a:t>%%s0=0 %( no object)</a:t>
                </a:r>
              </a:p>
              <a:p>
                <a:r>
                  <a:rPr lang="en-US" sz="1800" dirty="0">
                    <a:solidFill>
                      <a:srgbClr val="FF0000"/>
                    </a:solidFill>
                  </a:rPr>
                  <a:t>c1=0.11, s1=0.12,c2=0.21,s2=0.22,c3=0.31,s3=10,c4=0.41,s4=0.42</a:t>
                </a:r>
              </a:p>
              <a:p>
                <a:r>
                  <a:rPr lang="en-US" sz="1800" dirty="0">
                    <a:solidFill>
                      <a:srgbClr val="FF0000"/>
                    </a:solidFill>
                  </a:rPr>
                  <a:t>t1=1 % fully transparent between sample 1 and the viewing pixel</a:t>
                </a:r>
              </a:p>
              <a:p>
                <a:r>
                  <a:rPr lang="en-US" sz="1800" dirty="0">
                    <a:solidFill>
                      <a:srgbClr val="FF0000"/>
                    </a:solidFill>
                  </a:rPr>
                  <a:t>t2=exp(-s1), t3=exp(-s1-s2), t4=exp(-s1-s2-s3)</a:t>
                </a:r>
              </a:p>
              <a:p>
                <a:r>
                  <a:rPr lang="en-US" sz="1800" dirty="0" err="1">
                    <a:solidFill>
                      <a:srgbClr val="FF0000"/>
                    </a:solidFill>
                  </a:rPr>
                  <a:t>ray_color</a:t>
                </a:r>
                <a:r>
                  <a:rPr lang="en-US" sz="1800" dirty="0">
                    <a:solidFill>
                      <a:srgbClr val="FF0000"/>
                    </a:solidFill>
                  </a:rPr>
                  <a:t>=t1*(1-exp(-s1))*c1+ t2*(1-exp(-s2))*c2+t3*(1-exp(-s3))*c3+ t4*(1-exp(-s4))*c4, % answer3b= 0.2699. Explanation:T4=0, so</a:t>
                </a:r>
                <a:r>
                  <a:rPr lang="en-US" dirty="0">
                    <a:solidFill>
                      <a:srgbClr val="FF0000"/>
                    </a:solidFill>
                  </a:rPr>
                  <a:t>, </a:t>
                </a:r>
                <a:r>
                  <a:rPr lang="en-US" sz="1800" dirty="0">
                    <a:solidFill>
                      <a:srgbClr val="FF0000"/>
                    </a:solidFill>
                  </a:rPr>
                  <a:t>the last term (t4 = t4*(1-exp(-s4))*c4 =0) is gone.  But density 3 (</a:t>
                </a:r>
                <a14:m>
                  <m:oMath xmlns:m="http://schemas.openxmlformats.org/officeDocument/2006/math">
                    <m:sSub>
                      <m:sSubPr>
                        <m:ctrlPr>
                          <a:rPr lang="en-US" i="1" dirty="0" smtClean="0">
                            <a:solidFill>
                              <a:srgbClr val="FF0000"/>
                            </a:solidFill>
                            <a:latin typeface="Cambria Math" panose="02040503050406030204" pitchFamily="18" charset="0"/>
                            <a:ea typeface="Cambria Math" panose="02040503050406030204" pitchFamily="18" charset="0"/>
                          </a:rPr>
                        </m:ctrlPr>
                      </m:sSubPr>
                      <m:e>
                        <m:r>
                          <a:rPr lang="en-US" i="1" dirty="0">
                            <a:solidFill>
                              <a:srgbClr val="FF0000"/>
                            </a:solidFill>
                            <a:latin typeface="Cambria Math" panose="02040503050406030204" pitchFamily="18" charset="0"/>
                            <a:ea typeface="Cambria Math" panose="02040503050406030204" pitchFamily="18" charset="0"/>
                          </a:rPr>
                          <m:t>𝜎</m:t>
                        </m:r>
                      </m:e>
                      <m:sub>
                        <m:r>
                          <a:rPr lang="en-US" i="1" dirty="0">
                            <a:solidFill>
                              <a:srgbClr val="FF0000"/>
                            </a:solidFill>
                            <a:latin typeface="Cambria Math" panose="02040503050406030204" pitchFamily="18" charset="0"/>
                            <a:ea typeface="Cambria Math" panose="02040503050406030204" pitchFamily="18" charset="0"/>
                          </a:rPr>
                          <m:t>𝑖</m:t>
                        </m:r>
                        <m:r>
                          <a:rPr lang="en-US" i="1" dirty="0">
                            <a:solidFill>
                              <a:srgbClr val="FF0000"/>
                            </a:solidFill>
                            <a:latin typeface="Cambria Math" panose="02040503050406030204" pitchFamily="18" charset="0"/>
                            <a:ea typeface="Cambria Math" panose="02040503050406030204" pitchFamily="18" charset="0"/>
                          </a:rPr>
                          <m:t>=3</m:t>
                        </m:r>
                      </m:sub>
                    </m:sSub>
                    <m:r>
                      <a:rPr lang="en-US" b="0" i="1" dirty="0" smtClean="0">
                        <a:solidFill>
                          <a:srgbClr val="FF0000"/>
                        </a:solidFill>
                        <a:latin typeface="Cambria Math" panose="02040503050406030204" pitchFamily="18" charset="0"/>
                        <a:ea typeface="Cambria Math" panose="02040503050406030204" pitchFamily="18" charset="0"/>
                      </a:rPr>
                      <m:t>)</m:t>
                    </m:r>
                  </m:oMath>
                </a14:m>
                <a:r>
                  <a:rPr lang="en-US" sz="1800" dirty="0">
                    <a:solidFill>
                      <a:srgbClr val="FF0000"/>
                    </a:solidFill>
                  </a:rPr>
                  <a:t> is high so object 3 is not transparent, and object 3 has high color value, hence the total ray color is increased as a result</a:t>
                </a:r>
              </a:p>
            </p:txBody>
          </p:sp>
        </mc:Choice>
        <mc:Fallback xmlns="">
          <p:sp>
            <p:nvSpPr>
              <p:cNvPr id="6" name="TextBox 5">
                <a:extLst>
                  <a:ext uri="{FF2B5EF4-FFF2-40B4-BE49-F238E27FC236}">
                    <a16:creationId xmlns:a16="http://schemas.microsoft.com/office/drawing/2014/main" id="{AA556595-E5C8-CE9A-8DAF-4A20D58F1DFD}"/>
                  </a:ext>
                </a:extLst>
              </p:cNvPr>
              <p:cNvSpPr txBox="1">
                <a:spLocks noRot="1" noChangeAspect="1" noMove="1" noResize="1" noEditPoints="1" noAdjustHandles="1" noChangeArrowheads="1" noChangeShapeType="1" noTextEdit="1"/>
              </p:cNvSpPr>
              <p:nvPr/>
            </p:nvSpPr>
            <p:spPr>
              <a:xfrm>
                <a:off x="102145" y="4241419"/>
                <a:ext cx="8967497" cy="2585323"/>
              </a:xfrm>
              <a:prstGeom prst="rect">
                <a:avLst/>
              </a:prstGeom>
              <a:blipFill>
                <a:blip r:embed="rId10"/>
                <a:stretch>
                  <a:fillRect l="-612" t="-1179" b="-3066"/>
                </a:stretch>
              </a:blipFill>
              <a:ln>
                <a:noFill/>
              </a:ln>
            </p:spPr>
            <p:txBody>
              <a:bodyPr/>
              <a:lstStyle/>
              <a:p>
                <a:r>
                  <a:rPr lang="en-US">
                    <a:noFill/>
                  </a:rPr>
                  <a:t> </a:t>
                </a:r>
              </a:p>
            </p:txBody>
          </p:sp>
        </mc:Fallback>
      </mc:AlternateContent>
      <p:sp>
        <p:nvSpPr>
          <p:cNvPr id="13" name="Rectangle 3">
            <a:extLst>
              <a:ext uri="{FF2B5EF4-FFF2-40B4-BE49-F238E27FC236}">
                <a16:creationId xmlns:a16="http://schemas.microsoft.com/office/drawing/2014/main" id="{9A088066-5B8A-7911-1DF0-85645176B22D}"/>
              </a:ext>
            </a:extLst>
          </p:cNvPr>
          <p:cNvSpPr>
            <a:spLocks noChangeArrowheads="1"/>
          </p:cNvSpPr>
          <p:nvPr/>
        </p:nvSpPr>
        <p:spPr bwMode="auto">
          <a:xfrm>
            <a:off x="304800" y="235551"/>
            <a:ext cx="6412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ea typeface="Menlo"/>
              </a:rPr>
              <a:t>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32" name="Straight Arrow Connector 31">
            <a:extLst>
              <a:ext uri="{FF2B5EF4-FFF2-40B4-BE49-F238E27FC236}">
                <a16:creationId xmlns:a16="http://schemas.microsoft.com/office/drawing/2014/main" id="{4503D7B9-883E-A2D3-24CE-3E4FBBC376D2}"/>
              </a:ext>
            </a:extLst>
          </p:cNvPr>
          <p:cNvCxnSpPr>
            <a:cxnSpLocks/>
          </p:cNvCxnSpPr>
          <p:nvPr/>
        </p:nvCxnSpPr>
        <p:spPr>
          <a:xfrm>
            <a:off x="6060558" y="504989"/>
            <a:ext cx="379369" cy="1642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8453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93A3E-4A4E-640B-65DA-9D099F41AAB0}"/>
              </a:ext>
            </a:extLst>
          </p:cNvPr>
          <p:cNvSpPr>
            <a:spLocks noGrp="1"/>
          </p:cNvSpPr>
          <p:nvPr>
            <p:ph type="ctrTitle"/>
          </p:nvPr>
        </p:nvSpPr>
        <p:spPr/>
        <p:txBody>
          <a:bodyPr/>
          <a:lstStyle/>
          <a:p>
            <a:r>
              <a:rPr lang="en-US" dirty="0"/>
              <a:t>Part1 : Nerfs</a:t>
            </a:r>
          </a:p>
        </p:txBody>
      </p:sp>
      <p:sp>
        <p:nvSpPr>
          <p:cNvPr id="6" name="Subtitle 5">
            <a:extLst>
              <a:ext uri="{FF2B5EF4-FFF2-40B4-BE49-F238E27FC236}">
                <a16:creationId xmlns:a16="http://schemas.microsoft.com/office/drawing/2014/main" id="{B2212D21-BC72-0773-F1C3-4445F08452E6}"/>
              </a:ext>
            </a:extLst>
          </p:cNvPr>
          <p:cNvSpPr>
            <a:spLocks noGrp="1"/>
          </p:cNvSpPr>
          <p:nvPr>
            <p:ph type="subTitle" idx="1"/>
          </p:nvPr>
        </p:nvSpPr>
        <p:spPr/>
        <p:txBody>
          <a:bodyPr/>
          <a:lstStyle/>
          <a:p>
            <a:r>
              <a:rPr lang="en-US" dirty="0"/>
              <a:t>Use Neural networks, </a:t>
            </a:r>
          </a:p>
          <a:p>
            <a:r>
              <a:rPr lang="en-US" dirty="0"/>
              <a:t>Better results in rendering  </a:t>
            </a:r>
          </a:p>
          <a:p>
            <a:r>
              <a:rPr lang="en-US" dirty="0"/>
              <a:t>but slow in training and rendering</a:t>
            </a:r>
          </a:p>
        </p:txBody>
      </p:sp>
      <p:sp>
        <p:nvSpPr>
          <p:cNvPr id="4" name="Footer Placeholder 3">
            <a:extLst>
              <a:ext uri="{FF2B5EF4-FFF2-40B4-BE49-F238E27FC236}">
                <a16:creationId xmlns:a16="http://schemas.microsoft.com/office/drawing/2014/main" id="{DC5AD320-1084-C88E-610B-F9BAED84DC2C}"/>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60190E7E-8CA1-C888-3F99-EE9D8F3C6787}"/>
              </a:ext>
            </a:extLst>
          </p:cNvPr>
          <p:cNvSpPr>
            <a:spLocks noGrp="1"/>
          </p:cNvSpPr>
          <p:nvPr>
            <p:ph type="sldNum" sz="quarter" idx="12"/>
          </p:nvPr>
        </p:nvSpPr>
        <p:spPr/>
        <p:txBody>
          <a:bodyPr/>
          <a:lstStyle/>
          <a:p>
            <a:fld id="{B9DE3C8B-EA53-454F-9CCE-3711613342D8}" type="slidenum">
              <a:rPr lang="en-HK" smtClean="0"/>
              <a:t>18</a:t>
            </a:fld>
            <a:endParaRPr lang="en-HK"/>
          </a:p>
        </p:txBody>
      </p:sp>
    </p:spTree>
    <p:extLst>
      <p:ext uri="{BB962C8B-B14F-4D97-AF65-F5344CB8AC3E}">
        <p14:creationId xmlns:p14="http://schemas.microsoft.com/office/powerpoint/2010/main" val="2965517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5B71-C782-BC1C-A2C1-5939319708DE}"/>
              </a:ext>
            </a:extLst>
          </p:cNvPr>
          <p:cNvSpPr>
            <a:spLocks noGrp="1"/>
          </p:cNvSpPr>
          <p:nvPr>
            <p:ph type="title"/>
          </p:nvPr>
        </p:nvSpPr>
        <p:spPr/>
        <p:txBody>
          <a:bodyPr/>
          <a:lstStyle/>
          <a:p>
            <a:r>
              <a:rPr lang="en-US" dirty="0"/>
              <a:t>Nerfs paper and tutorials</a:t>
            </a:r>
            <a:endParaRPr lang="en-HK" dirty="0"/>
          </a:p>
        </p:txBody>
      </p:sp>
      <p:sp>
        <p:nvSpPr>
          <p:cNvPr id="3" name="Content Placeholder 2">
            <a:extLst>
              <a:ext uri="{FF2B5EF4-FFF2-40B4-BE49-F238E27FC236}">
                <a16:creationId xmlns:a16="http://schemas.microsoft.com/office/drawing/2014/main" id="{1C6FF05C-9274-F7F8-89AC-BDC680185CC6}"/>
              </a:ext>
            </a:extLst>
          </p:cNvPr>
          <p:cNvSpPr>
            <a:spLocks noGrp="1"/>
          </p:cNvSpPr>
          <p:nvPr>
            <p:ph idx="1"/>
          </p:nvPr>
        </p:nvSpPr>
        <p:spPr/>
        <p:txBody>
          <a:bodyPr>
            <a:normAutofit/>
          </a:bodyPr>
          <a:lstStyle/>
          <a:p>
            <a:r>
              <a:rPr lang="en-US" dirty="0"/>
              <a:t>Nerfs was first described by the paper </a:t>
            </a:r>
          </a:p>
          <a:p>
            <a:r>
              <a:rPr lang="en-US" dirty="0"/>
              <a:t>“</a:t>
            </a:r>
            <a:r>
              <a:rPr lang="en-US" dirty="0" err="1"/>
              <a:t>NeRF</a:t>
            </a:r>
            <a:r>
              <a:rPr lang="en-US" dirty="0"/>
              <a:t>: Representing Scenes as Neural Radiance Fields for View Synthesis” By Ben Mildenhall </a:t>
            </a:r>
            <a:r>
              <a:rPr lang="en-US" dirty="0" err="1"/>
              <a:t>etal</a:t>
            </a:r>
            <a:r>
              <a:rPr lang="en-US" dirty="0"/>
              <a:t>. </a:t>
            </a:r>
          </a:p>
          <a:p>
            <a:pPr lvl="1"/>
            <a:r>
              <a:rPr lang="en-US" dirty="0">
                <a:hlinkClick r:id="rId2"/>
              </a:rPr>
              <a:t>https://arxiv.org/pdf/2003.08934</a:t>
            </a:r>
            <a:r>
              <a:rPr lang="en-US" dirty="0"/>
              <a:t> </a:t>
            </a:r>
          </a:p>
          <a:p>
            <a:r>
              <a:rPr lang="en-US" dirty="0"/>
              <a:t>A tutorial can be found at </a:t>
            </a:r>
          </a:p>
          <a:p>
            <a:pPr lvl="1"/>
            <a:r>
              <a:rPr lang="en-HK" dirty="0">
                <a:hlinkClick r:id="rId3"/>
              </a:rPr>
              <a:t>https://www.matthewtancik.com/nerf</a:t>
            </a:r>
            <a:r>
              <a:rPr lang="en-US" dirty="0"/>
              <a:t> </a:t>
            </a:r>
          </a:p>
          <a:p>
            <a:r>
              <a:rPr lang="en-US" dirty="0"/>
              <a:t>Demo</a:t>
            </a:r>
          </a:p>
          <a:p>
            <a:pPr lvl="1"/>
            <a:r>
              <a:rPr lang="en-US" sz="1800" dirty="0">
                <a:hlinkClick r:id="rId4"/>
              </a:rPr>
              <a:t>https://www.youtube.com/watch?v=JuH79E8rdKc&amp;t=5s</a:t>
            </a:r>
            <a:r>
              <a:rPr lang="en-US" sz="1800" dirty="0"/>
              <a:t> </a:t>
            </a:r>
            <a:endParaRPr lang="en-HK" sz="1800" dirty="0"/>
          </a:p>
        </p:txBody>
      </p:sp>
      <p:sp>
        <p:nvSpPr>
          <p:cNvPr id="4" name="Footer Placeholder 3">
            <a:extLst>
              <a:ext uri="{FF2B5EF4-FFF2-40B4-BE49-F238E27FC236}">
                <a16:creationId xmlns:a16="http://schemas.microsoft.com/office/drawing/2014/main" id="{EF7709A0-C938-6882-9189-577765B02634}"/>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68E56E8C-932F-919D-DB66-EE44B7CB3571}"/>
              </a:ext>
            </a:extLst>
          </p:cNvPr>
          <p:cNvSpPr>
            <a:spLocks noGrp="1"/>
          </p:cNvSpPr>
          <p:nvPr>
            <p:ph type="sldNum" sz="quarter" idx="12"/>
          </p:nvPr>
        </p:nvSpPr>
        <p:spPr/>
        <p:txBody>
          <a:bodyPr/>
          <a:lstStyle/>
          <a:p>
            <a:fld id="{B9DE3C8B-EA53-454F-9CCE-3711613342D8}" type="slidenum">
              <a:rPr lang="en-HK" smtClean="0"/>
              <a:t>19</a:t>
            </a:fld>
            <a:endParaRPr lang="en-HK"/>
          </a:p>
        </p:txBody>
      </p:sp>
    </p:spTree>
    <p:extLst>
      <p:ext uri="{BB962C8B-B14F-4D97-AF65-F5344CB8AC3E}">
        <p14:creationId xmlns:p14="http://schemas.microsoft.com/office/powerpoint/2010/main" val="2193487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4E17E-1937-1291-5C70-540F90413715}"/>
              </a:ext>
            </a:extLst>
          </p:cNvPr>
          <p:cNvSpPr>
            <a:spLocks noGrp="1"/>
          </p:cNvSpPr>
          <p:nvPr>
            <p:ph type="title"/>
          </p:nvPr>
        </p:nvSpPr>
        <p:spPr/>
        <p:txBody>
          <a:bodyPr/>
          <a:lstStyle/>
          <a:p>
            <a:r>
              <a:rPr lang="en-US" dirty="0"/>
              <a:t>Introduction</a:t>
            </a:r>
            <a:endParaRPr lang="en-HK" dirty="0"/>
          </a:p>
        </p:txBody>
      </p:sp>
      <p:sp>
        <p:nvSpPr>
          <p:cNvPr id="3" name="Content Placeholder 2">
            <a:extLst>
              <a:ext uri="{FF2B5EF4-FFF2-40B4-BE49-F238E27FC236}">
                <a16:creationId xmlns:a16="http://schemas.microsoft.com/office/drawing/2014/main" id="{16E640C7-6930-E7B2-DA98-4295B07DF14A}"/>
              </a:ext>
            </a:extLst>
          </p:cNvPr>
          <p:cNvSpPr>
            <a:spLocks noGrp="1"/>
          </p:cNvSpPr>
          <p:nvPr>
            <p:ph idx="1"/>
          </p:nvPr>
        </p:nvSpPr>
        <p:spPr/>
        <p:txBody>
          <a:bodyPr/>
          <a:lstStyle/>
          <a:p>
            <a:r>
              <a:rPr lang="en-HK" dirty="0"/>
              <a:t>Nerfs and Gaussian Splatting are rendering techniques for creating virtual images of any viewing angles from real images</a:t>
            </a:r>
          </a:p>
          <a:p>
            <a:r>
              <a:rPr lang="en-US" dirty="0"/>
              <a:t>After training users can see objects in 3D in any selected viewing angles.</a:t>
            </a:r>
          </a:p>
          <a:p>
            <a:r>
              <a:rPr lang="en-US" dirty="0"/>
              <a:t>Useful in the virtual reality and gaming industries</a:t>
            </a:r>
          </a:p>
          <a:p>
            <a:r>
              <a:rPr lang="en-US" dirty="0"/>
              <a:t>Nerfs is neural network based, so it is slow.</a:t>
            </a:r>
          </a:p>
          <a:p>
            <a:r>
              <a:rPr lang="en-HK" dirty="0"/>
              <a:t>Gaussian Splatting</a:t>
            </a:r>
            <a:r>
              <a:rPr lang="en-US" dirty="0"/>
              <a:t> is non-neural based , it  works much fasters </a:t>
            </a:r>
          </a:p>
          <a:p>
            <a:endParaRPr lang="en-HK" dirty="0"/>
          </a:p>
        </p:txBody>
      </p:sp>
      <p:sp>
        <p:nvSpPr>
          <p:cNvPr id="4" name="Footer Placeholder 3">
            <a:extLst>
              <a:ext uri="{FF2B5EF4-FFF2-40B4-BE49-F238E27FC236}">
                <a16:creationId xmlns:a16="http://schemas.microsoft.com/office/drawing/2014/main" id="{B516E9C5-B3F5-E75F-4A25-306DD65B02E5}"/>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E7ADDE28-3700-63D6-807E-5010D26CE0ED}"/>
              </a:ext>
            </a:extLst>
          </p:cNvPr>
          <p:cNvSpPr>
            <a:spLocks noGrp="1"/>
          </p:cNvSpPr>
          <p:nvPr>
            <p:ph type="sldNum" sz="quarter" idx="12"/>
          </p:nvPr>
        </p:nvSpPr>
        <p:spPr/>
        <p:txBody>
          <a:bodyPr/>
          <a:lstStyle/>
          <a:p>
            <a:fld id="{B9DE3C8B-EA53-454F-9CCE-3711613342D8}" type="slidenum">
              <a:rPr lang="en-HK" smtClean="0"/>
              <a:t>2</a:t>
            </a:fld>
            <a:endParaRPr lang="en-HK"/>
          </a:p>
        </p:txBody>
      </p:sp>
    </p:spTree>
    <p:extLst>
      <p:ext uri="{BB962C8B-B14F-4D97-AF65-F5344CB8AC3E}">
        <p14:creationId xmlns:p14="http://schemas.microsoft.com/office/powerpoint/2010/main" val="1132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BA0C-0DB7-D6B8-DBC4-8F1313C650C8}"/>
              </a:ext>
            </a:extLst>
          </p:cNvPr>
          <p:cNvSpPr>
            <a:spLocks noGrp="1"/>
          </p:cNvSpPr>
          <p:nvPr>
            <p:ph type="title"/>
          </p:nvPr>
        </p:nvSpPr>
        <p:spPr>
          <a:xfrm>
            <a:off x="703078" y="71677"/>
            <a:ext cx="7886700" cy="723492"/>
          </a:xfrm>
        </p:spPr>
        <p:txBody>
          <a:bodyPr>
            <a:normAutofit fontScale="90000"/>
          </a:bodyPr>
          <a:lstStyle/>
          <a:p>
            <a:br>
              <a:rPr lang="en-US" dirty="0"/>
            </a:br>
            <a:r>
              <a:rPr lang="en-HK" b="0" i="0" u="sng" dirty="0">
                <a:effectLst/>
                <a:latin typeface="Arial" panose="020B0604020202020204" pitchFamily="34" charset="0"/>
                <a:hlinkClick r:id="rId2"/>
              </a:rPr>
              <a:t>Neural Radiance Fields</a:t>
            </a:r>
            <a:r>
              <a:rPr lang="en-US" dirty="0"/>
              <a:t>  (Nerfs)</a:t>
            </a:r>
            <a:br>
              <a:rPr lang="en-HK" b="0" i="0" u="sng" dirty="0">
                <a:effectLst/>
                <a:latin typeface="Arial" panose="020B0604020202020204" pitchFamily="34" charset="0"/>
              </a:rPr>
            </a:br>
            <a:endParaRPr lang="en-HK"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9426616-F709-E0B5-ECDC-040F085898DE}"/>
                  </a:ext>
                </a:extLst>
              </p:cNvPr>
              <p:cNvSpPr>
                <a:spLocks noGrp="1"/>
              </p:cNvSpPr>
              <p:nvPr>
                <p:ph idx="1"/>
              </p:nvPr>
            </p:nvSpPr>
            <p:spPr>
              <a:xfrm>
                <a:off x="0" y="3109913"/>
                <a:ext cx="8387095" cy="3429000"/>
              </a:xfrm>
            </p:spPr>
            <p:txBody>
              <a:bodyPr>
                <a:normAutofit fontScale="92500" lnSpcReduction="20000"/>
              </a:bodyPr>
              <a:lstStyle/>
              <a:p>
                <a:r>
                  <a:rPr lang="en-US" sz="1800" dirty="0">
                    <a:solidFill>
                      <a:srgbClr val="202122"/>
                    </a:solidFill>
                    <a:cs typeface="Times New Roman" panose="02020603050405020304" pitchFamily="18" charset="0"/>
                  </a:rPr>
                  <a:t>If we have a reference camera pose any rays can be described by a vector </a:t>
                </a:r>
                <a:r>
                  <a:rPr lang="en-US" sz="1800" b="0" i="0" dirty="0">
                    <a:solidFill>
                      <a:srgbClr val="202122"/>
                    </a:solidFill>
                    <a:effectLst/>
                    <a:cs typeface="Times New Roman" panose="02020603050405020304" pitchFamily="18" charset="0"/>
                  </a:rPr>
                  <a:t> </a:t>
                </a:r>
                <a:r>
                  <a:rPr lang="en-US" sz="1800" b="0" i="1" dirty="0">
                    <a:solidFill>
                      <a:srgbClr val="202122"/>
                    </a:solidFill>
                    <a:effectLst/>
                    <a:cs typeface="Times New Roman" panose="02020603050405020304" pitchFamily="18" charset="0"/>
                  </a:rPr>
                  <a:t>(</a:t>
                </a:r>
                <a:r>
                  <a:rPr lang="en-US" sz="1800" b="0" i="1" dirty="0" err="1">
                    <a:solidFill>
                      <a:srgbClr val="202122"/>
                    </a:solidFill>
                    <a:effectLst/>
                    <a:cs typeface="Times New Roman" panose="02020603050405020304" pitchFamily="18" charset="0"/>
                  </a:rPr>
                  <a:t>x,y,z,θ,ϕ</a:t>
                </a:r>
                <a:r>
                  <a:rPr lang="en-US" sz="1800" b="0" i="1" dirty="0">
                    <a:solidFill>
                      <a:srgbClr val="202122"/>
                    </a:solidFill>
                    <a:effectLst/>
                    <a:cs typeface="Times New Roman" panose="02020603050405020304" pitchFamily="18" charset="0"/>
                  </a:rPr>
                  <a:t>)</a:t>
                </a:r>
                <a:r>
                  <a:rPr lang="en-US" sz="1800" i="1" dirty="0">
                    <a:solidFill>
                      <a:srgbClr val="202122"/>
                    </a:solidFill>
                    <a:cs typeface="Times New Roman" panose="02020603050405020304" pitchFamily="18" charset="0"/>
                  </a:rPr>
                  <a:t> </a:t>
                </a:r>
                <a:r>
                  <a:rPr lang="en-US" sz="1800" dirty="0">
                    <a:solidFill>
                      <a:srgbClr val="202122"/>
                    </a:solidFill>
                    <a:cs typeface="Times New Roman" panose="02020603050405020304" pitchFamily="18" charset="0"/>
                  </a:rPr>
                  <a:t>, e.g.</a:t>
                </a:r>
              </a:p>
              <a:p>
                <a:r>
                  <a:rPr lang="en-US" sz="1800" dirty="0">
                    <a:solidFill>
                      <a:srgbClr val="202122"/>
                    </a:solidFill>
                    <a:cs typeface="Times New Roman" panose="02020603050405020304" pitchFamily="18" charset="0"/>
                  </a:rPr>
                  <a:t>Ray1 is a vector define by (</a:t>
                </a:r>
                <a:r>
                  <a:rPr lang="en-US" sz="1800" b="0" i="1" dirty="0">
                    <a:solidFill>
                      <a:srgbClr val="202122"/>
                    </a:solidFill>
                    <a:effectLst/>
                    <a:cs typeface="Times New Roman" panose="02020603050405020304" pitchFamily="18" charset="0"/>
                  </a:rPr>
                  <a:t>θ1,ϕ1)</a:t>
                </a:r>
              </a:p>
              <a:p>
                <a:r>
                  <a:rPr lang="en-US" sz="1800" dirty="0">
                    <a:solidFill>
                      <a:srgbClr val="202122"/>
                    </a:solidFill>
                    <a:cs typeface="Times New Roman" panose="02020603050405020304" pitchFamily="18" charset="0"/>
                  </a:rPr>
                  <a:t>Ray2 is a vector define by (</a:t>
                </a:r>
                <a:r>
                  <a:rPr lang="en-US" sz="1800" b="0" i="1" dirty="0">
                    <a:solidFill>
                      <a:srgbClr val="202122"/>
                    </a:solidFill>
                    <a:effectLst/>
                    <a:cs typeface="Times New Roman" panose="02020603050405020304" pitchFamily="18" charset="0"/>
                  </a:rPr>
                  <a:t>θ2,ϕ2)</a:t>
                </a:r>
              </a:p>
              <a:p>
                <a:r>
                  <a:rPr lang="en-US" sz="1800" b="0" i="1" dirty="0">
                    <a:solidFill>
                      <a:srgbClr val="474747"/>
                    </a:solidFill>
                    <a:effectLst/>
                    <a:latin typeface="Arial" panose="020B0604020202020204" pitchFamily="34" charset="0"/>
                  </a:rPr>
                  <a:t>Each ray is sampled at regular intervals, at each sampling point we measure the color (RGB) and Density (</a:t>
                </a:r>
                <a:r>
                  <a:rPr lang="en-HK" sz="1800" dirty="0">
                    <a:sym typeface="Symbol" panose="05050102010706020507" pitchFamily="18" charset="2"/>
                  </a:rPr>
                  <a:t> ).</a:t>
                </a:r>
              </a:p>
              <a:p>
                <a:r>
                  <a:rPr lang="en-US" sz="1800" b="0" i="1" dirty="0">
                    <a:solidFill>
                      <a:srgbClr val="474747"/>
                    </a:solidFill>
                    <a:effectLst/>
                    <a:latin typeface="Arial" panose="020B0604020202020204" pitchFamily="34" charset="0"/>
                  </a:rPr>
                  <a:t>Density (</a:t>
                </a:r>
                <a:r>
                  <a:rPr lang="en-HK" sz="1800" dirty="0">
                    <a:sym typeface="Symbol" panose="05050102010706020507" pitchFamily="18" charset="2"/>
                  </a:rPr>
                  <a:t> )</a:t>
                </a:r>
                <a:r>
                  <a:rPr lang="en-US" sz="1800" b="0" i="1" dirty="0">
                    <a:solidFill>
                      <a:srgbClr val="474747"/>
                    </a:solidFill>
                    <a:effectLst/>
                    <a:latin typeface="Arial" panose="020B0604020202020204" pitchFamily="34" charset="0"/>
                  </a:rPr>
                  <a:t> measures how light can pass/stop at that point by the object . Note: </a:t>
                </a:r>
                <a:r>
                  <a:rPr lang="en-US" sz="1800" dirty="0">
                    <a:solidFill>
                      <a:srgbClr val="2A2A2A"/>
                    </a:solidFill>
                    <a:latin typeface="Work Sans" pitchFamily="2" charset="0"/>
                  </a:rPr>
                  <a:t>Opacity </a:t>
                </a:r>
                <a14:m>
                  <m:oMath xmlns:m="http://schemas.openxmlformats.org/officeDocument/2006/math">
                    <m:r>
                      <a:rPr lang="en-US" sz="1800" i="1" smtClean="0">
                        <a:latin typeface="Cambria Math" panose="02040503050406030204" pitchFamily="18" charset="0"/>
                        <a:ea typeface="Cambria Math" panose="02040503050406030204" pitchFamily="18" charset="0"/>
                      </a:rPr>
                      <m:t>𝛼</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1</m:t>
                    </m:r>
                    <m:r>
                      <a:rPr lang="en-US" sz="1800" b="0" i="1" smtClean="0">
                        <a:latin typeface="Cambria Math" panose="02040503050406030204" pitchFamily="18" charset="0"/>
                        <a:ea typeface="Cambria Math" panose="02040503050406030204" pitchFamily="18" charset="0"/>
                      </a:rPr>
                      <m:t>−</m:t>
                    </m:r>
                    <m:func>
                      <m:funcPr>
                        <m:ctrlPr>
                          <a:rPr lang="en-US" sz="1800" b="0" i="1" smtClean="0">
                            <a:latin typeface="Cambria Math" panose="02040503050406030204" pitchFamily="18" charset="0"/>
                            <a:ea typeface="Cambria Math" panose="02040503050406030204" pitchFamily="18" charset="0"/>
                          </a:rPr>
                        </m:ctrlPr>
                      </m:funcPr>
                      <m:fName>
                        <m:r>
                          <m:rPr>
                            <m:sty m:val="p"/>
                          </m:rPr>
                          <a:rPr lang="en-US" sz="1800" b="0" i="0" smtClean="0">
                            <a:latin typeface="Cambria Math" panose="02040503050406030204" pitchFamily="18" charset="0"/>
                            <a:ea typeface="Cambria Math" panose="02040503050406030204" pitchFamily="18" charset="0"/>
                          </a:rPr>
                          <m:t>exp</m:t>
                        </m:r>
                      </m:fName>
                      <m:e>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d>
                      </m:e>
                    </m:func>
                    <m:r>
                      <a:rPr lang="en-US" sz="1800" b="0" i="1" smtClean="0">
                        <a:latin typeface="Cambria Math" panose="02040503050406030204" pitchFamily="18" charset="0"/>
                        <a:ea typeface="Cambria Math" panose="02040503050406030204" pitchFamily="18" charset="0"/>
                      </a:rPr>
                      <m:t> , </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𝑡</m:t>
                    </m:r>
                  </m:oMath>
                </a14:m>
                <a:r>
                  <a:rPr lang="en-US" sz="1800" b="0" i="1" dirty="0">
                    <a:solidFill>
                      <a:srgbClr val="474747"/>
                    </a:solidFill>
                    <a:effectLst/>
                    <a:latin typeface="Arial" panose="020B0604020202020204" pitchFamily="34" charset="0"/>
                  </a:rPr>
                  <a:t>=1 at the sampling position </a:t>
                </a:r>
              </a:p>
              <a:p>
                <a:pPr lvl="1"/>
                <a:r>
                  <a:rPr lang="en-US" sz="1600" b="0" i="1" dirty="0">
                    <a:effectLst/>
                    <a:latin typeface="Arial" panose="020B0604020202020204" pitchFamily="34" charset="0"/>
                  </a:rPr>
                  <a:t>If density</a:t>
                </a:r>
                <a:r>
                  <a:rPr lang="en-HK" sz="1600" dirty="0">
                    <a:sym typeface="Symbol" panose="05050102010706020507" pitchFamily="18" charset="2"/>
                  </a:rPr>
                  <a:t>()=0, the object is fully transparent. </a:t>
                </a:r>
                <a14:m>
                  <m:oMath xmlns:m="http://schemas.openxmlformats.org/officeDocument/2006/math">
                    <m:r>
                      <a:rPr lang="en-US" sz="1600" i="1" smtClean="0">
                        <a:latin typeface="Cambria Math" panose="02040503050406030204" pitchFamily="18" charset="0"/>
                        <a:ea typeface="Cambria Math" panose="02040503050406030204" pitchFamily="18" charset="0"/>
                      </a:rPr>
                      <m:t>𝛼</m:t>
                    </m:r>
                  </m:oMath>
                </a14:m>
                <a:r>
                  <a:rPr lang="en-HK" sz="1600" dirty="0">
                    <a:sym typeface="Symbol" panose="05050102010706020507" pitchFamily="18" charset="2"/>
                  </a:rPr>
                  <a:t>=(1-exp(-0))=0 (fully transparent). Samples beyond that sample (farther away from the camera) will pass through.</a:t>
                </a:r>
              </a:p>
              <a:p>
                <a:pPr lvl="1"/>
                <a:r>
                  <a:rPr lang="en-US" sz="1600" i="1" dirty="0">
                    <a:latin typeface="Arial" panose="020B0604020202020204" pitchFamily="34" charset="0"/>
                  </a:rPr>
                  <a:t>T</a:t>
                </a:r>
                <a:r>
                  <a:rPr lang="en-US" sz="1600" b="0" i="1" dirty="0">
                    <a:effectLst/>
                    <a:latin typeface="Arial" panose="020B0604020202020204" pitchFamily="34" charset="0"/>
                  </a:rPr>
                  <a:t>he higher the density</a:t>
                </a:r>
                <a:r>
                  <a:rPr lang="en-HK" sz="1600" dirty="0">
                    <a:sym typeface="Symbol" panose="05050102010706020507" pitchFamily="18" charset="2"/>
                  </a:rPr>
                  <a:t>() , the higher the </a:t>
                </a:r>
                <a:r>
                  <a:rPr lang="en-US" sz="1600" b="0" i="1" dirty="0">
                    <a:effectLst/>
                    <a:latin typeface="Arial" panose="020B0604020202020204" pitchFamily="34" charset="0"/>
                  </a:rPr>
                  <a:t>probability of the ray stopping at that point. E.g.  </a:t>
                </a:r>
                <a:r>
                  <a:rPr lang="en-US" sz="1600" dirty="0">
                    <a:ea typeface="Cambria Math" panose="020405030504060302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rPr>
                      <m:t>𝜎</m:t>
                    </m:r>
                  </m:oMath>
                </a14:m>
                <a:r>
                  <a:rPr lang="en-US" sz="1600" dirty="0">
                    <a:ea typeface="Cambria Math" panose="02040503050406030204" pitchFamily="18" charset="0"/>
                  </a:rPr>
                  <a:t>=10,  </a:t>
                </a:r>
                <a14:m>
                  <m:oMath xmlns:m="http://schemas.openxmlformats.org/officeDocument/2006/math">
                    <m:r>
                      <a:rPr lang="en-US" sz="1600" i="1" smtClean="0">
                        <a:latin typeface="Cambria Math" panose="02040503050406030204" pitchFamily="18" charset="0"/>
                        <a:ea typeface="Cambria Math" panose="02040503050406030204" pitchFamily="18" charset="0"/>
                      </a:rPr>
                      <m:t>𝛼</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r>
                      <a:rPr lang="en-US" sz="1600" b="0" i="1" smtClean="0">
                        <a:latin typeface="Cambria Math" panose="02040503050406030204" pitchFamily="18" charset="0"/>
                        <a:ea typeface="Cambria Math" panose="02040503050406030204" pitchFamily="18" charset="0"/>
                      </a:rPr>
                      <m:t>−</m:t>
                    </m:r>
                    <m:func>
                      <m:funcPr>
                        <m:ctrlPr>
                          <a:rPr lang="en-US" sz="1600" b="0" i="1" smtClean="0">
                            <a:latin typeface="Cambria Math" panose="02040503050406030204" pitchFamily="18" charset="0"/>
                            <a:ea typeface="Cambria Math" panose="02040503050406030204" pitchFamily="18" charset="0"/>
                          </a:rPr>
                        </m:ctrlPr>
                      </m:funcPr>
                      <m:fName>
                        <m:r>
                          <m:rPr>
                            <m:sty m:val="p"/>
                          </m:rPr>
                          <a:rPr lang="en-US" sz="1600" b="0" i="0" smtClean="0">
                            <a:latin typeface="Cambria Math" panose="02040503050406030204" pitchFamily="18" charset="0"/>
                            <a:ea typeface="Cambria Math" panose="02040503050406030204" pitchFamily="18" charset="0"/>
                          </a:rPr>
                          <m:t>exp</m:t>
                        </m:r>
                      </m:fName>
                      <m:e>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𝜎</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10</m:t>
                            </m:r>
                          </m:e>
                        </m:d>
                      </m:e>
                    </m:func>
                    <m:r>
                      <a:rPr lang="en-US" sz="1600" b="0" i="1" smtClean="0">
                        <a:latin typeface="Cambria Math" panose="02040503050406030204" pitchFamily="18" charset="0"/>
                        <a:ea typeface="Cambria Math" panose="02040503050406030204" pitchFamily="18" charset="0"/>
                      </a:rPr>
                      <m:t> </m:t>
                    </m:r>
                  </m:oMath>
                </a14:m>
                <a:r>
                  <a:rPr lang="en-US" sz="1800" i="1" dirty="0">
                    <a:cs typeface="Times New Roman" panose="02020603050405020304" pitchFamily="18" charset="0"/>
                  </a:rPr>
                  <a:t>=0.999</a:t>
                </a:r>
                <a:r>
                  <a:rPr lang="en-US" sz="1800" i="1" dirty="0">
                    <a:cs typeface="Times New Roman" panose="02020603050405020304" pitchFamily="18" charset="0"/>
                    <a:sym typeface="Symbol" panose="05050102010706020507" pitchFamily="18" charset="2"/>
                  </a:rPr>
                  <a:t>1. That means, color at this position will be contribute fully to the ray, but sampling points beyond that point will be blocked.</a:t>
                </a:r>
                <a:endParaRPr lang="en-US" sz="1800" i="1" dirty="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79426616-F709-E0B5-ECDC-040F085898DE}"/>
                  </a:ext>
                </a:extLst>
              </p:cNvPr>
              <p:cNvSpPr>
                <a:spLocks noGrp="1" noRot="1" noChangeAspect="1" noMove="1" noResize="1" noEditPoints="1" noAdjustHandles="1" noChangeArrowheads="1" noChangeShapeType="1" noTextEdit="1"/>
              </p:cNvSpPr>
              <p:nvPr>
                <p:ph idx="1"/>
              </p:nvPr>
            </p:nvSpPr>
            <p:spPr>
              <a:xfrm>
                <a:off x="0" y="3109913"/>
                <a:ext cx="8387095" cy="3429000"/>
              </a:xfrm>
              <a:blipFill>
                <a:blip r:embed="rId3"/>
                <a:stretch>
                  <a:fillRect l="-363" t="-2309" r="-727"/>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9A288FAE-700E-2CC8-F1FF-3F48EF75D475}"/>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4BB8E4C2-0869-29CA-6CE0-3D05C7CBA73D}"/>
              </a:ext>
            </a:extLst>
          </p:cNvPr>
          <p:cNvSpPr>
            <a:spLocks noGrp="1"/>
          </p:cNvSpPr>
          <p:nvPr>
            <p:ph type="sldNum" sz="quarter" idx="12"/>
          </p:nvPr>
        </p:nvSpPr>
        <p:spPr/>
        <p:txBody>
          <a:bodyPr/>
          <a:lstStyle/>
          <a:p>
            <a:fld id="{B9DE3C8B-EA53-454F-9CCE-3711613342D8}" type="slidenum">
              <a:rPr lang="en-HK" smtClean="0"/>
              <a:t>20</a:t>
            </a:fld>
            <a:endParaRPr lang="en-HK" dirty="0"/>
          </a:p>
        </p:txBody>
      </p:sp>
      <p:pic>
        <p:nvPicPr>
          <p:cNvPr id="10" name="Picture 9">
            <a:extLst>
              <a:ext uri="{FF2B5EF4-FFF2-40B4-BE49-F238E27FC236}">
                <a16:creationId xmlns:a16="http://schemas.microsoft.com/office/drawing/2014/main" id="{FFDD05B5-169A-7B8E-9C52-E289E1BD7611}"/>
              </a:ext>
            </a:extLst>
          </p:cNvPr>
          <p:cNvPicPr>
            <a:picLocks noChangeAspect="1"/>
          </p:cNvPicPr>
          <p:nvPr/>
        </p:nvPicPr>
        <p:blipFill>
          <a:blip r:embed="rId4"/>
          <a:stretch>
            <a:fillRect/>
          </a:stretch>
        </p:blipFill>
        <p:spPr>
          <a:xfrm>
            <a:off x="1561869" y="795170"/>
            <a:ext cx="4634377" cy="2179008"/>
          </a:xfrm>
          <a:prstGeom prst="rect">
            <a:avLst/>
          </a:prstGeom>
        </p:spPr>
      </p:pic>
      <p:sp>
        <p:nvSpPr>
          <p:cNvPr id="11" name="TextBox 10">
            <a:extLst>
              <a:ext uri="{FF2B5EF4-FFF2-40B4-BE49-F238E27FC236}">
                <a16:creationId xmlns:a16="http://schemas.microsoft.com/office/drawing/2014/main" id="{795D2B5E-D80C-3560-F769-32F95E74CE09}"/>
              </a:ext>
            </a:extLst>
          </p:cNvPr>
          <p:cNvSpPr txBox="1"/>
          <p:nvPr/>
        </p:nvSpPr>
        <p:spPr>
          <a:xfrm>
            <a:off x="359699" y="2583494"/>
            <a:ext cx="1434752" cy="369332"/>
          </a:xfrm>
          <a:prstGeom prst="rect">
            <a:avLst/>
          </a:prstGeom>
          <a:noFill/>
        </p:spPr>
        <p:txBody>
          <a:bodyPr wrap="none" rtlCol="0">
            <a:spAutoFit/>
          </a:bodyPr>
          <a:lstStyle/>
          <a:p>
            <a:r>
              <a:rPr lang="en-US" dirty="0"/>
              <a:t>View (</a:t>
            </a:r>
            <a:r>
              <a:rPr lang="en-US" sz="1800" b="0" i="1" dirty="0">
                <a:solidFill>
                  <a:srgbClr val="202122"/>
                </a:solidFill>
                <a:effectLst/>
                <a:cs typeface="Times New Roman" panose="02020603050405020304" pitchFamily="18" charset="0"/>
              </a:rPr>
              <a:t>θ1,ϕ1</a:t>
            </a:r>
            <a:r>
              <a:rPr lang="en-US" dirty="0"/>
              <a:t>)</a:t>
            </a:r>
            <a:endParaRPr lang="en-HK" dirty="0"/>
          </a:p>
        </p:txBody>
      </p:sp>
      <p:sp>
        <p:nvSpPr>
          <p:cNvPr id="12" name="TextBox 11">
            <a:extLst>
              <a:ext uri="{FF2B5EF4-FFF2-40B4-BE49-F238E27FC236}">
                <a16:creationId xmlns:a16="http://schemas.microsoft.com/office/drawing/2014/main" id="{F3F18C22-EE89-930F-E45D-86250A5D3722}"/>
              </a:ext>
            </a:extLst>
          </p:cNvPr>
          <p:cNvSpPr txBox="1"/>
          <p:nvPr/>
        </p:nvSpPr>
        <p:spPr>
          <a:xfrm>
            <a:off x="6417107" y="2096607"/>
            <a:ext cx="910827" cy="923330"/>
          </a:xfrm>
          <a:prstGeom prst="rect">
            <a:avLst/>
          </a:prstGeom>
          <a:noFill/>
        </p:spPr>
        <p:txBody>
          <a:bodyPr wrap="none" rtlCol="0">
            <a:spAutoFit/>
          </a:bodyPr>
          <a:lstStyle/>
          <a:p>
            <a:r>
              <a:rPr lang="en-US" dirty="0"/>
              <a:t>View2</a:t>
            </a:r>
          </a:p>
          <a:p>
            <a:r>
              <a:rPr lang="en-US" dirty="0"/>
              <a:t>(</a:t>
            </a:r>
            <a:r>
              <a:rPr lang="en-US" sz="1800" b="0" i="1" dirty="0">
                <a:solidFill>
                  <a:srgbClr val="202122"/>
                </a:solidFill>
                <a:effectLst/>
                <a:cs typeface="Times New Roman" panose="02020603050405020304" pitchFamily="18" charset="0"/>
              </a:rPr>
              <a:t>θ2,ϕ2</a:t>
            </a:r>
            <a:r>
              <a:rPr lang="en-US" dirty="0"/>
              <a:t>)</a:t>
            </a:r>
            <a:endParaRPr lang="en-HK" dirty="0"/>
          </a:p>
          <a:p>
            <a:endParaRPr lang="en-HK" dirty="0"/>
          </a:p>
        </p:txBody>
      </p:sp>
      <p:sp>
        <p:nvSpPr>
          <p:cNvPr id="17" name="TextBox 16">
            <a:extLst>
              <a:ext uri="{FF2B5EF4-FFF2-40B4-BE49-F238E27FC236}">
                <a16:creationId xmlns:a16="http://schemas.microsoft.com/office/drawing/2014/main" id="{7DDD468F-E7A3-D289-8DBD-CB24490C252F}"/>
              </a:ext>
            </a:extLst>
          </p:cNvPr>
          <p:cNvSpPr txBox="1"/>
          <p:nvPr/>
        </p:nvSpPr>
        <p:spPr>
          <a:xfrm>
            <a:off x="1443800" y="2128672"/>
            <a:ext cx="676275" cy="369332"/>
          </a:xfrm>
          <a:prstGeom prst="rect">
            <a:avLst/>
          </a:prstGeom>
          <a:noFill/>
        </p:spPr>
        <p:txBody>
          <a:bodyPr wrap="none" rtlCol="0">
            <a:spAutoFit/>
          </a:bodyPr>
          <a:lstStyle/>
          <a:p>
            <a:r>
              <a:rPr lang="en-US" dirty="0"/>
              <a:t>Ray1</a:t>
            </a:r>
            <a:endParaRPr lang="en-HK" dirty="0"/>
          </a:p>
        </p:txBody>
      </p:sp>
      <p:sp>
        <p:nvSpPr>
          <p:cNvPr id="18" name="TextBox 17">
            <a:extLst>
              <a:ext uri="{FF2B5EF4-FFF2-40B4-BE49-F238E27FC236}">
                <a16:creationId xmlns:a16="http://schemas.microsoft.com/office/drawing/2014/main" id="{F965177D-5777-BCCE-1E5C-3D47D643C7D9}"/>
              </a:ext>
            </a:extLst>
          </p:cNvPr>
          <p:cNvSpPr txBox="1"/>
          <p:nvPr/>
        </p:nvSpPr>
        <p:spPr>
          <a:xfrm>
            <a:off x="6196246" y="1678731"/>
            <a:ext cx="676275" cy="369332"/>
          </a:xfrm>
          <a:prstGeom prst="rect">
            <a:avLst/>
          </a:prstGeom>
          <a:noFill/>
        </p:spPr>
        <p:txBody>
          <a:bodyPr wrap="none" rtlCol="0">
            <a:spAutoFit/>
          </a:bodyPr>
          <a:lstStyle/>
          <a:p>
            <a:r>
              <a:rPr lang="en-US" dirty="0"/>
              <a:t>Ray2</a:t>
            </a:r>
            <a:endParaRPr lang="en-HK" dirty="0"/>
          </a:p>
        </p:txBody>
      </p:sp>
      <p:sp>
        <p:nvSpPr>
          <p:cNvPr id="7" name="TextBox 6">
            <a:extLst>
              <a:ext uri="{FF2B5EF4-FFF2-40B4-BE49-F238E27FC236}">
                <a16:creationId xmlns:a16="http://schemas.microsoft.com/office/drawing/2014/main" id="{966E26EB-617C-DDB1-14D3-52BE872E6340}"/>
              </a:ext>
            </a:extLst>
          </p:cNvPr>
          <p:cNvSpPr txBox="1"/>
          <p:nvPr/>
        </p:nvSpPr>
        <p:spPr>
          <a:xfrm>
            <a:off x="4796660" y="808003"/>
            <a:ext cx="3925626" cy="369332"/>
          </a:xfrm>
          <a:prstGeom prst="rect">
            <a:avLst/>
          </a:prstGeom>
          <a:noFill/>
        </p:spPr>
        <p:txBody>
          <a:bodyPr wrap="none" rtlCol="0">
            <a:spAutoFit/>
          </a:bodyPr>
          <a:lstStyle/>
          <a:p>
            <a:r>
              <a:rPr lang="en-US" dirty="0"/>
              <a:t>Sampling (</a:t>
            </a:r>
            <a:r>
              <a:rPr lang="en-US" dirty="0" err="1"/>
              <a:t>x,y,z</a:t>
            </a:r>
            <a:r>
              <a:rPr lang="en-US" dirty="0"/>
              <a:t>) at these dot-positions</a:t>
            </a:r>
          </a:p>
        </p:txBody>
      </p:sp>
      <p:sp>
        <p:nvSpPr>
          <p:cNvPr id="8" name="TextBox 7">
            <a:extLst>
              <a:ext uri="{FF2B5EF4-FFF2-40B4-BE49-F238E27FC236}">
                <a16:creationId xmlns:a16="http://schemas.microsoft.com/office/drawing/2014/main" id="{504D56FE-F62D-1C0E-1830-B803B20BE675}"/>
              </a:ext>
            </a:extLst>
          </p:cNvPr>
          <p:cNvSpPr txBox="1"/>
          <p:nvPr/>
        </p:nvSpPr>
        <p:spPr>
          <a:xfrm>
            <a:off x="7459282" y="1113062"/>
            <a:ext cx="1679944" cy="2585323"/>
          </a:xfrm>
          <a:prstGeom prst="rect">
            <a:avLst/>
          </a:prstGeom>
          <a:noFill/>
        </p:spPr>
        <p:txBody>
          <a:bodyPr wrap="square" rtlCol="0">
            <a:spAutoFit/>
          </a:bodyPr>
          <a:lstStyle/>
          <a:p>
            <a:r>
              <a:rPr lang="en-US" sz="1600" b="0" i="0" dirty="0">
                <a:solidFill>
                  <a:srgbClr val="202122"/>
                </a:solidFill>
                <a:effectLst/>
                <a:latin typeface="Arial" panose="020B0604020202020204" pitchFamily="34" charset="0"/>
                <a:hlinkClick r:id="rId5"/>
              </a:rPr>
              <a:t>https://en.wikipedia.org/wiki/Light_field</a:t>
            </a:r>
            <a:r>
              <a:rPr lang="en-US" sz="1600" b="0" i="0" dirty="0">
                <a:solidFill>
                  <a:srgbClr val="202122"/>
                </a:solidFill>
                <a:effectLst/>
                <a:latin typeface="Arial" panose="020B0604020202020204" pitchFamily="34" charset="0"/>
              </a:rPr>
              <a:t> , </a:t>
            </a:r>
            <a:r>
              <a:rPr lang="en-HK" sz="1600" dirty="0">
                <a:sym typeface="Symbol" panose="05050102010706020507" pitchFamily="18" charset="2"/>
                <a:hlinkClick r:id="rId6"/>
              </a:rPr>
              <a:t>https://dtransposed.github.io/blog/2022/08/06/NeRF/</a:t>
            </a:r>
            <a:r>
              <a:rPr lang="en-HK" sz="1600" dirty="0">
                <a:sym typeface="Symbol" panose="05050102010706020507" pitchFamily="18" charset="2"/>
              </a:rPr>
              <a:t>   </a:t>
            </a:r>
          </a:p>
          <a:p>
            <a:endParaRPr lang="en-HK" sz="1600" dirty="0">
              <a:sym typeface="Symbol" panose="05050102010706020507" pitchFamily="18" charset="2"/>
            </a:endParaRPr>
          </a:p>
          <a:p>
            <a:r>
              <a:rPr lang="en-US" sz="1600" b="0" i="0" dirty="0">
                <a:solidFill>
                  <a:srgbClr val="202122"/>
                </a:solidFill>
                <a:effectLst/>
                <a:latin typeface="Arial" panose="020B0604020202020204" pitchFamily="34" charset="0"/>
              </a:rPr>
              <a:t> </a:t>
            </a:r>
            <a:r>
              <a:rPr lang="en-HK" sz="1600" dirty="0"/>
              <a:t> </a:t>
            </a:r>
          </a:p>
          <a:p>
            <a:endParaRPr lang="en-US" dirty="0"/>
          </a:p>
        </p:txBody>
      </p:sp>
      <p:sp>
        <p:nvSpPr>
          <p:cNvPr id="9" name="TextBox 8">
            <a:extLst>
              <a:ext uri="{FF2B5EF4-FFF2-40B4-BE49-F238E27FC236}">
                <a16:creationId xmlns:a16="http://schemas.microsoft.com/office/drawing/2014/main" id="{4FD9F4BE-7C48-A4B1-8D7B-17A76FFF1E32}"/>
              </a:ext>
            </a:extLst>
          </p:cNvPr>
          <p:cNvSpPr txBox="1"/>
          <p:nvPr/>
        </p:nvSpPr>
        <p:spPr>
          <a:xfrm>
            <a:off x="7486650" y="3429000"/>
            <a:ext cx="1657350" cy="954107"/>
          </a:xfrm>
          <a:prstGeom prst="rect">
            <a:avLst/>
          </a:prstGeom>
          <a:noFill/>
        </p:spPr>
        <p:txBody>
          <a:bodyPr wrap="square">
            <a:spAutoFit/>
          </a:bodyPr>
          <a:lstStyle/>
          <a:p>
            <a:r>
              <a:rPr lang="en-US" sz="1400" b="0" i="0" dirty="0">
                <a:solidFill>
                  <a:srgbClr val="202122"/>
                </a:solidFill>
                <a:effectLst/>
                <a:latin typeface="Arial" panose="020B0604020202020204" pitchFamily="34" charset="0"/>
                <a:hlinkClick r:id="rId7"/>
              </a:rPr>
              <a:t>https://www.sciencedirect.com/topics/engineering/plenoptic-function</a:t>
            </a:r>
            <a:r>
              <a:rPr lang="en-US" sz="1400" b="0" i="0" dirty="0">
                <a:solidFill>
                  <a:srgbClr val="202122"/>
                </a:solidFill>
                <a:effectLst/>
                <a:latin typeface="Arial" panose="020B0604020202020204" pitchFamily="34" charset="0"/>
              </a:rPr>
              <a:t> </a:t>
            </a:r>
          </a:p>
        </p:txBody>
      </p:sp>
    </p:spTree>
    <p:extLst>
      <p:ext uri="{BB962C8B-B14F-4D97-AF65-F5344CB8AC3E}">
        <p14:creationId xmlns:p14="http://schemas.microsoft.com/office/powerpoint/2010/main" val="1297813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2536C-A418-9AFF-A6CA-32C4C5337F9B}"/>
              </a:ext>
            </a:extLst>
          </p:cNvPr>
          <p:cNvSpPr>
            <a:spLocks noGrp="1"/>
          </p:cNvSpPr>
          <p:nvPr>
            <p:ph type="title"/>
          </p:nvPr>
        </p:nvSpPr>
        <p:spPr>
          <a:xfrm>
            <a:off x="628650" y="136524"/>
            <a:ext cx="7886700" cy="517376"/>
          </a:xfrm>
        </p:spPr>
        <p:txBody>
          <a:bodyPr>
            <a:normAutofit fontScale="90000"/>
          </a:bodyPr>
          <a:lstStyle/>
          <a:p>
            <a:r>
              <a:rPr lang="en-US" dirty="0"/>
              <a:t>The idea</a:t>
            </a:r>
            <a:endParaRPr lang="en-HK" dirty="0"/>
          </a:p>
        </p:txBody>
      </p:sp>
      <p:sp>
        <p:nvSpPr>
          <p:cNvPr id="3" name="Content Placeholder 2">
            <a:extLst>
              <a:ext uri="{FF2B5EF4-FFF2-40B4-BE49-F238E27FC236}">
                <a16:creationId xmlns:a16="http://schemas.microsoft.com/office/drawing/2014/main" id="{B5A33E93-8647-B78E-2005-8FF19CF142B1}"/>
              </a:ext>
            </a:extLst>
          </p:cNvPr>
          <p:cNvSpPr>
            <a:spLocks noGrp="1"/>
          </p:cNvSpPr>
          <p:nvPr>
            <p:ph idx="1"/>
          </p:nvPr>
        </p:nvSpPr>
        <p:spPr>
          <a:xfrm>
            <a:off x="494476" y="632521"/>
            <a:ext cx="8340577" cy="4351338"/>
          </a:xfrm>
        </p:spPr>
        <p:txBody>
          <a:bodyPr>
            <a:normAutofit/>
          </a:bodyPr>
          <a:lstStyle/>
          <a:p>
            <a:r>
              <a:rPr lang="en-HK" sz="2000" dirty="0">
                <a:sym typeface="Symbol" panose="05050102010706020507" pitchFamily="18" charset="2"/>
              </a:rPr>
              <a:t>The </a:t>
            </a:r>
            <a:r>
              <a:rPr lang="en-HK" sz="2000" dirty="0" err="1">
                <a:sym typeface="Symbol" panose="05050102010706020507" pitchFamily="18" charset="2"/>
              </a:rPr>
              <a:t>color</a:t>
            </a:r>
            <a:r>
              <a:rPr lang="en-HK" sz="2000" dirty="0">
                <a:sym typeface="Symbol" panose="05050102010706020507" pitchFamily="18" charset="2"/>
              </a:rPr>
              <a:t> “</a:t>
            </a:r>
            <a:r>
              <a:rPr lang="en-HK" sz="2000" dirty="0" err="1">
                <a:sym typeface="Symbol" panose="05050102010706020507" pitchFamily="18" charset="2"/>
              </a:rPr>
              <a:t>g.t.</a:t>
            </a:r>
            <a:r>
              <a:rPr lang="en-HK" sz="2000" dirty="0">
                <a:sym typeface="Symbol" panose="05050102010706020507" pitchFamily="18" charset="2"/>
              </a:rPr>
              <a:t>” is the ground truth at a particular position (</a:t>
            </a:r>
            <a:r>
              <a:rPr lang="en-HK" sz="2000" i="1" dirty="0" err="1">
                <a:sym typeface="Symbol" panose="05050102010706020507" pitchFamily="18" charset="2"/>
              </a:rPr>
              <a:t>x,y,z</a:t>
            </a:r>
            <a:r>
              <a:rPr lang="en-HK" sz="2000" dirty="0">
                <a:sym typeface="Symbol" panose="05050102010706020507" pitchFamily="18" charset="2"/>
              </a:rPr>
              <a:t>) in 3D space, it is obtained by the Structure-from-motion SFM methods (e.g. </a:t>
            </a:r>
            <a:r>
              <a:rPr lang="en-HK" sz="2000" dirty="0" err="1">
                <a:sym typeface="Symbol" panose="05050102010706020507" pitchFamily="18" charset="2"/>
              </a:rPr>
              <a:t>Colmap</a:t>
            </a:r>
            <a:r>
              <a:rPr lang="en-HK" sz="2000" dirty="0">
                <a:sym typeface="Symbol" panose="05050102010706020507" pitchFamily="18" charset="2"/>
              </a:rPr>
              <a:t>) required to execute before the use of </a:t>
            </a:r>
            <a:r>
              <a:rPr lang="en-HK" sz="2000" dirty="0" err="1">
                <a:sym typeface="Symbol" panose="05050102010706020507" pitchFamily="18" charset="2"/>
              </a:rPr>
              <a:t>NeRF</a:t>
            </a:r>
            <a:r>
              <a:rPr lang="en-HK" sz="2000" dirty="0">
                <a:sym typeface="Symbol" panose="05050102010706020507" pitchFamily="18" charset="2"/>
              </a:rPr>
              <a:t> , </a:t>
            </a:r>
          </a:p>
          <a:p>
            <a:r>
              <a:rPr lang="en-HK" sz="2000" dirty="0">
                <a:sym typeface="Symbol" panose="05050102010706020507" pitchFamily="18" charset="2"/>
              </a:rPr>
              <a:t>By reading how </a:t>
            </a:r>
            <a:r>
              <a:rPr lang="en-HK" sz="2000" dirty="0" err="1">
                <a:sym typeface="Symbol" panose="05050102010706020507" pitchFamily="18" charset="2"/>
              </a:rPr>
              <a:t>color</a:t>
            </a:r>
            <a:r>
              <a:rPr lang="en-HK" sz="2000" dirty="0">
                <a:sym typeface="Symbol" panose="05050102010706020507" pitchFamily="18" charset="2"/>
              </a:rPr>
              <a:t> “</a:t>
            </a:r>
            <a:r>
              <a:rPr lang="en-HK" sz="2000" dirty="0" err="1">
                <a:sym typeface="Symbol" panose="05050102010706020507" pitchFamily="18" charset="2"/>
              </a:rPr>
              <a:t>g.t.</a:t>
            </a:r>
            <a:r>
              <a:rPr lang="en-HK" sz="2000" dirty="0">
                <a:sym typeface="Symbol" panose="05050102010706020507" pitchFamily="18" charset="2"/>
              </a:rPr>
              <a:t>” changes along the ray we can estimate </a:t>
            </a:r>
            <a:r>
              <a:rPr lang="en-HK" sz="2000" dirty="0"/>
              <a:t>Density (</a:t>
            </a:r>
            <a:r>
              <a:rPr lang="en-HK" sz="2000" dirty="0">
                <a:sym typeface="Symbol" panose="05050102010706020507" pitchFamily="18" charset="2"/>
              </a:rPr>
              <a:t>) at that point.</a:t>
            </a:r>
          </a:p>
        </p:txBody>
      </p:sp>
      <p:sp>
        <p:nvSpPr>
          <p:cNvPr id="4" name="Footer Placeholder 3">
            <a:extLst>
              <a:ext uri="{FF2B5EF4-FFF2-40B4-BE49-F238E27FC236}">
                <a16:creationId xmlns:a16="http://schemas.microsoft.com/office/drawing/2014/main" id="{B6DE5053-E65C-751D-6C22-8C2B60969128}"/>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26985831-59AB-0E6C-46F3-078F85D3F059}"/>
              </a:ext>
            </a:extLst>
          </p:cNvPr>
          <p:cNvSpPr>
            <a:spLocks noGrp="1"/>
          </p:cNvSpPr>
          <p:nvPr>
            <p:ph type="sldNum" sz="quarter" idx="12"/>
          </p:nvPr>
        </p:nvSpPr>
        <p:spPr/>
        <p:txBody>
          <a:bodyPr/>
          <a:lstStyle/>
          <a:p>
            <a:fld id="{B9DE3C8B-EA53-454F-9CCE-3711613342D8}" type="slidenum">
              <a:rPr lang="en-HK" smtClean="0"/>
              <a:t>21</a:t>
            </a:fld>
            <a:endParaRPr lang="en-HK"/>
          </a:p>
        </p:txBody>
      </p:sp>
      <p:pic>
        <p:nvPicPr>
          <p:cNvPr id="6" name="Picture 5">
            <a:extLst>
              <a:ext uri="{FF2B5EF4-FFF2-40B4-BE49-F238E27FC236}">
                <a16:creationId xmlns:a16="http://schemas.microsoft.com/office/drawing/2014/main" id="{D17B30F5-118D-C7E2-E6A6-506D5BE350F5}"/>
              </a:ext>
            </a:extLst>
          </p:cNvPr>
          <p:cNvPicPr>
            <a:picLocks noChangeAspect="1"/>
          </p:cNvPicPr>
          <p:nvPr/>
        </p:nvPicPr>
        <p:blipFill>
          <a:blip r:embed="rId2"/>
          <a:stretch>
            <a:fillRect/>
          </a:stretch>
        </p:blipFill>
        <p:spPr>
          <a:xfrm>
            <a:off x="792748" y="2949305"/>
            <a:ext cx="7037665" cy="2749884"/>
          </a:xfrm>
          <a:prstGeom prst="rect">
            <a:avLst/>
          </a:prstGeom>
        </p:spPr>
      </p:pic>
      <p:sp>
        <p:nvSpPr>
          <p:cNvPr id="7" name="TextBox 6">
            <a:extLst>
              <a:ext uri="{FF2B5EF4-FFF2-40B4-BE49-F238E27FC236}">
                <a16:creationId xmlns:a16="http://schemas.microsoft.com/office/drawing/2014/main" id="{BAF0B963-16D7-FAD9-31C6-B071E9DAADA0}"/>
              </a:ext>
            </a:extLst>
          </p:cNvPr>
          <p:cNvSpPr txBox="1"/>
          <p:nvPr/>
        </p:nvSpPr>
        <p:spPr>
          <a:xfrm>
            <a:off x="54492" y="4297085"/>
            <a:ext cx="1052622" cy="923330"/>
          </a:xfrm>
          <a:prstGeom prst="rect">
            <a:avLst/>
          </a:prstGeom>
          <a:noFill/>
        </p:spPr>
        <p:txBody>
          <a:bodyPr wrap="square" rtlCol="0">
            <a:spAutoFit/>
          </a:bodyPr>
          <a:lstStyle/>
          <a:p>
            <a:r>
              <a:rPr lang="en-US" dirty="0"/>
              <a:t>Ray1 reaching view1</a:t>
            </a:r>
            <a:endParaRPr lang="en-HK" dirty="0"/>
          </a:p>
        </p:txBody>
      </p:sp>
      <p:sp>
        <p:nvSpPr>
          <p:cNvPr id="8" name="TextBox 7">
            <a:extLst>
              <a:ext uri="{FF2B5EF4-FFF2-40B4-BE49-F238E27FC236}">
                <a16:creationId xmlns:a16="http://schemas.microsoft.com/office/drawing/2014/main" id="{187866D1-8D43-EFD1-C9FA-9F9B685F1691}"/>
              </a:ext>
            </a:extLst>
          </p:cNvPr>
          <p:cNvSpPr txBox="1"/>
          <p:nvPr/>
        </p:nvSpPr>
        <p:spPr>
          <a:xfrm>
            <a:off x="1933876" y="5812921"/>
            <a:ext cx="2377705" cy="369332"/>
          </a:xfrm>
          <a:prstGeom prst="rect">
            <a:avLst/>
          </a:prstGeom>
          <a:noFill/>
        </p:spPr>
        <p:txBody>
          <a:bodyPr wrap="square" rtlCol="0">
            <a:spAutoFit/>
          </a:bodyPr>
          <a:lstStyle/>
          <a:p>
            <a:r>
              <a:rPr lang="en-US" dirty="0"/>
              <a:t>Ray2 reaching view2</a:t>
            </a:r>
            <a:endParaRPr lang="en-HK" dirty="0"/>
          </a:p>
        </p:txBody>
      </p:sp>
      <p:cxnSp>
        <p:nvCxnSpPr>
          <p:cNvPr id="10" name="Straight Arrow Connector 9">
            <a:extLst>
              <a:ext uri="{FF2B5EF4-FFF2-40B4-BE49-F238E27FC236}">
                <a16:creationId xmlns:a16="http://schemas.microsoft.com/office/drawing/2014/main" id="{22D500C8-760D-6FE2-A136-CB991736D841}"/>
              </a:ext>
            </a:extLst>
          </p:cNvPr>
          <p:cNvCxnSpPr/>
          <p:nvPr/>
        </p:nvCxnSpPr>
        <p:spPr>
          <a:xfrm>
            <a:off x="682085" y="5053202"/>
            <a:ext cx="339578" cy="2082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B6E9D76-2482-40A0-A5BD-EDB2310EDE8E}"/>
              </a:ext>
            </a:extLst>
          </p:cNvPr>
          <p:cNvCxnSpPr>
            <a:cxnSpLocks/>
          </p:cNvCxnSpPr>
          <p:nvPr/>
        </p:nvCxnSpPr>
        <p:spPr>
          <a:xfrm flipV="1">
            <a:off x="2597504" y="5281876"/>
            <a:ext cx="276167" cy="6172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A1202768-201E-B70A-959E-B0843752755A}"/>
              </a:ext>
            </a:extLst>
          </p:cNvPr>
          <p:cNvSpPr txBox="1"/>
          <p:nvPr/>
        </p:nvSpPr>
        <p:spPr>
          <a:xfrm>
            <a:off x="1008112" y="5456970"/>
            <a:ext cx="785536" cy="369332"/>
          </a:xfrm>
          <a:prstGeom prst="rect">
            <a:avLst/>
          </a:prstGeom>
          <a:noFill/>
        </p:spPr>
        <p:txBody>
          <a:bodyPr wrap="none" rtlCol="0">
            <a:spAutoFit/>
          </a:bodyPr>
          <a:lstStyle/>
          <a:p>
            <a:r>
              <a:rPr lang="en-US" dirty="0"/>
              <a:t>View1</a:t>
            </a:r>
            <a:endParaRPr lang="en-HK" dirty="0"/>
          </a:p>
        </p:txBody>
      </p:sp>
      <p:sp>
        <p:nvSpPr>
          <p:cNvPr id="17" name="TextBox 16">
            <a:extLst>
              <a:ext uri="{FF2B5EF4-FFF2-40B4-BE49-F238E27FC236}">
                <a16:creationId xmlns:a16="http://schemas.microsoft.com/office/drawing/2014/main" id="{3C457E37-1F82-D3D1-3B91-A75084F71333}"/>
              </a:ext>
            </a:extLst>
          </p:cNvPr>
          <p:cNvSpPr txBox="1"/>
          <p:nvPr/>
        </p:nvSpPr>
        <p:spPr>
          <a:xfrm>
            <a:off x="1933876" y="5398969"/>
            <a:ext cx="785536" cy="369332"/>
          </a:xfrm>
          <a:prstGeom prst="rect">
            <a:avLst/>
          </a:prstGeom>
          <a:noFill/>
        </p:spPr>
        <p:txBody>
          <a:bodyPr wrap="none" rtlCol="0">
            <a:spAutoFit/>
          </a:bodyPr>
          <a:lstStyle/>
          <a:p>
            <a:r>
              <a:rPr lang="en-US" dirty="0"/>
              <a:t>View2</a:t>
            </a:r>
            <a:endParaRPr lang="en-HK" dirty="0"/>
          </a:p>
        </p:txBody>
      </p:sp>
      <p:sp>
        <p:nvSpPr>
          <p:cNvPr id="18" name="TextBox 17">
            <a:extLst>
              <a:ext uri="{FF2B5EF4-FFF2-40B4-BE49-F238E27FC236}">
                <a16:creationId xmlns:a16="http://schemas.microsoft.com/office/drawing/2014/main" id="{1DB40F52-22F4-CF09-4B6F-41F7E3DF2F81}"/>
              </a:ext>
            </a:extLst>
          </p:cNvPr>
          <p:cNvSpPr txBox="1"/>
          <p:nvPr/>
        </p:nvSpPr>
        <p:spPr>
          <a:xfrm>
            <a:off x="5911390" y="3800355"/>
            <a:ext cx="2019016" cy="369332"/>
          </a:xfrm>
          <a:prstGeom prst="rect">
            <a:avLst/>
          </a:prstGeom>
          <a:noFill/>
        </p:spPr>
        <p:txBody>
          <a:bodyPr wrap="square" rtlCol="0">
            <a:spAutoFit/>
          </a:bodyPr>
          <a:lstStyle/>
          <a:p>
            <a:r>
              <a:rPr lang="en-US" dirty="0"/>
              <a:t>RGB,</a:t>
            </a:r>
            <a:r>
              <a:rPr lang="en-HK" sz="1800" dirty="0">
                <a:sym typeface="Symbol" panose="05050102010706020507" pitchFamily="18" charset="2"/>
              </a:rPr>
              <a:t> </a:t>
            </a:r>
            <a:r>
              <a:rPr lang="en-US" dirty="0"/>
              <a:t> along ray</a:t>
            </a:r>
          </a:p>
        </p:txBody>
      </p:sp>
      <p:sp>
        <p:nvSpPr>
          <p:cNvPr id="21" name="TextBox 20">
            <a:extLst>
              <a:ext uri="{FF2B5EF4-FFF2-40B4-BE49-F238E27FC236}">
                <a16:creationId xmlns:a16="http://schemas.microsoft.com/office/drawing/2014/main" id="{F0E2E6C9-E26E-EEF7-4D07-5B456F81E838}"/>
              </a:ext>
            </a:extLst>
          </p:cNvPr>
          <p:cNvSpPr txBox="1"/>
          <p:nvPr/>
        </p:nvSpPr>
        <p:spPr>
          <a:xfrm>
            <a:off x="5151044" y="4242499"/>
            <a:ext cx="1319841" cy="369332"/>
          </a:xfrm>
          <a:prstGeom prst="rect">
            <a:avLst/>
          </a:prstGeom>
          <a:noFill/>
        </p:spPr>
        <p:txBody>
          <a:bodyPr wrap="square">
            <a:spAutoFit/>
          </a:bodyPr>
          <a:lstStyle/>
          <a:p>
            <a:r>
              <a:rPr lang="en-HK" sz="1800" dirty="0"/>
              <a:t>Density (</a:t>
            </a:r>
            <a:r>
              <a:rPr lang="en-HK" sz="1800" dirty="0">
                <a:sym typeface="Symbol" panose="05050102010706020507" pitchFamily="18" charset="2"/>
              </a:rPr>
              <a:t>). </a:t>
            </a:r>
          </a:p>
        </p:txBody>
      </p:sp>
      <p:sp>
        <p:nvSpPr>
          <p:cNvPr id="23" name="TextBox 22">
            <a:extLst>
              <a:ext uri="{FF2B5EF4-FFF2-40B4-BE49-F238E27FC236}">
                <a16:creationId xmlns:a16="http://schemas.microsoft.com/office/drawing/2014/main" id="{0362B7CA-C6CD-475B-2372-9F326D7DA1A1}"/>
              </a:ext>
            </a:extLst>
          </p:cNvPr>
          <p:cNvSpPr txBox="1"/>
          <p:nvPr/>
        </p:nvSpPr>
        <p:spPr>
          <a:xfrm>
            <a:off x="5379411" y="5667912"/>
            <a:ext cx="1460254" cy="646331"/>
          </a:xfrm>
          <a:prstGeom prst="rect">
            <a:avLst/>
          </a:prstGeom>
          <a:noFill/>
        </p:spPr>
        <p:txBody>
          <a:bodyPr wrap="square">
            <a:spAutoFit/>
          </a:bodyPr>
          <a:lstStyle/>
          <a:p>
            <a:r>
              <a:rPr lang="en-HK" sz="1800" dirty="0"/>
              <a:t>Ray Distance</a:t>
            </a:r>
            <a:r>
              <a:rPr lang="en-HK" sz="1800" dirty="0">
                <a:sym typeface="Symbol" panose="05050102010706020507" pitchFamily="18" charset="2"/>
              </a:rPr>
              <a:t> </a:t>
            </a:r>
          </a:p>
        </p:txBody>
      </p:sp>
      <p:sp>
        <p:nvSpPr>
          <p:cNvPr id="24" name="TextBox 23">
            <a:extLst>
              <a:ext uri="{FF2B5EF4-FFF2-40B4-BE49-F238E27FC236}">
                <a16:creationId xmlns:a16="http://schemas.microsoft.com/office/drawing/2014/main" id="{B33B0962-E25D-0268-852A-B2852576DD16}"/>
              </a:ext>
            </a:extLst>
          </p:cNvPr>
          <p:cNvSpPr txBox="1"/>
          <p:nvPr/>
        </p:nvSpPr>
        <p:spPr>
          <a:xfrm>
            <a:off x="2318638" y="6155481"/>
            <a:ext cx="7426571" cy="646331"/>
          </a:xfrm>
          <a:prstGeom prst="rect">
            <a:avLst/>
          </a:prstGeom>
          <a:noFill/>
        </p:spPr>
        <p:txBody>
          <a:bodyPr wrap="square">
            <a:spAutoFit/>
          </a:bodyPr>
          <a:lstStyle/>
          <a:p>
            <a:r>
              <a:rPr lang="en-HK" dirty="0">
                <a:hlinkClick r:id="rId3"/>
              </a:rPr>
              <a:t>https://theaisummer.com/nerf/</a:t>
            </a:r>
            <a:endParaRPr lang="en-HK" dirty="0"/>
          </a:p>
          <a:p>
            <a:r>
              <a:rPr lang="en-HK" sz="1800" dirty="0">
                <a:sym typeface="Symbol" panose="05050102010706020507" pitchFamily="18" charset="2"/>
                <a:hlinkClick r:id="rId4"/>
              </a:rPr>
              <a:t>https://dtransposed.github.io/blog/2022/08/06/NeRF/</a:t>
            </a:r>
            <a:r>
              <a:rPr lang="en-HK" sz="1800" dirty="0">
                <a:sym typeface="Symbol" panose="05050102010706020507" pitchFamily="18" charset="2"/>
              </a:rPr>
              <a:t>   </a:t>
            </a:r>
          </a:p>
        </p:txBody>
      </p:sp>
      <p:sp>
        <p:nvSpPr>
          <p:cNvPr id="9" name="TextBox 8">
            <a:extLst>
              <a:ext uri="{FF2B5EF4-FFF2-40B4-BE49-F238E27FC236}">
                <a16:creationId xmlns:a16="http://schemas.microsoft.com/office/drawing/2014/main" id="{19C6A229-1F47-628B-45F0-A4A4716246EA}"/>
              </a:ext>
            </a:extLst>
          </p:cNvPr>
          <p:cNvSpPr txBox="1"/>
          <p:nvPr/>
        </p:nvSpPr>
        <p:spPr>
          <a:xfrm>
            <a:off x="7204371" y="5716528"/>
            <a:ext cx="1630682" cy="646331"/>
          </a:xfrm>
          <a:prstGeom prst="rect">
            <a:avLst/>
          </a:prstGeom>
          <a:noFill/>
        </p:spPr>
        <p:txBody>
          <a:bodyPr wrap="square" rtlCol="0">
            <a:spAutoFit/>
          </a:bodyPr>
          <a:lstStyle/>
          <a:p>
            <a:r>
              <a:rPr lang="en-US" dirty="0"/>
              <a:t>Predicted color on View</a:t>
            </a:r>
            <a:endParaRPr lang="en-HK" dirty="0"/>
          </a:p>
        </p:txBody>
      </p:sp>
      <p:cxnSp>
        <p:nvCxnSpPr>
          <p:cNvPr id="13" name="Straight Arrow Connector 12">
            <a:extLst>
              <a:ext uri="{FF2B5EF4-FFF2-40B4-BE49-F238E27FC236}">
                <a16:creationId xmlns:a16="http://schemas.microsoft.com/office/drawing/2014/main" id="{A1FB63C5-651E-30C0-64F5-FCE814CE97BA}"/>
              </a:ext>
            </a:extLst>
          </p:cNvPr>
          <p:cNvCxnSpPr/>
          <p:nvPr/>
        </p:nvCxnSpPr>
        <p:spPr>
          <a:xfrm flipH="1" flipV="1">
            <a:off x="7123814" y="5456970"/>
            <a:ext cx="80557" cy="4422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FA296F2-CA09-4903-9297-A1C280ED59C9}"/>
              </a:ext>
            </a:extLst>
          </p:cNvPr>
          <p:cNvCxnSpPr>
            <a:cxnSpLocks/>
          </p:cNvCxnSpPr>
          <p:nvPr/>
        </p:nvCxnSpPr>
        <p:spPr>
          <a:xfrm flipH="1">
            <a:off x="6457950" y="4114800"/>
            <a:ext cx="339578" cy="5847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FB8E64B-CFC1-AE71-0317-4CA3365287AD}"/>
              </a:ext>
            </a:extLst>
          </p:cNvPr>
          <p:cNvSpPr txBox="1"/>
          <p:nvPr/>
        </p:nvSpPr>
        <p:spPr>
          <a:xfrm>
            <a:off x="2914651" y="3750497"/>
            <a:ext cx="2019016" cy="369332"/>
          </a:xfrm>
          <a:prstGeom prst="rect">
            <a:avLst/>
          </a:prstGeom>
          <a:noFill/>
        </p:spPr>
        <p:txBody>
          <a:bodyPr wrap="square" rtlCol="0">
            <a:spAutoFit/>
          </a:bodyPr>
          <a:lstStyle/>
          <a:p>
            <a:r>
              <a:rPr lang="en-US" dirty="0"/>
              <a:t>Neural net</a:t>
            </a:r>
          </a:p>
        </p:txBody>
      </p:sp>
      <p:sp>
        <p:nvSpPr>
          <p:cNvPr id="22" name="TextBox 21">
            <a:extLst>
              <a:ext uri="{FF2B5EF4-FFF2-40B4-BE49-F238E27FC236}">
                <a16:creationId xmlns:a16="http://schemas.microsoft.com/office/drawing/2014/main" id="{C7230620-4666-8318-0305-C04774994225}"/>
              </a:ext>
            </a:extLst>
          </p:cNvPr>
          <p:cNvSpPr txBox="1"/>
          <p:nvPr/>
        </p:nvSpPr>
        <p:spPr>
          <a:xfrm>
            <a:off x="7777791" y="4102829"/>
            <a:ext cx="1311717" cy="923330"/>
          </a:xfrm>
          <a:prstGeom prst="rect">
            <a:avLst/>
          </a:prstGeom>
          <a:noFill/>
        </p:spPr>
        <p:txBody>
          <a:bodyPr wrap="square" rtlCol="0">
            <a:spAutoFit/>
          </a:bodyPr>
          <a:lstStyle/>
          <a:p>
            <a:r>
              <a:rPr lang="en-US" dirty="0" err="1"/>
              <a:t>g.t.</a:t>
            </a:r>
            <a:r>
              <a:rPr lang="en-US" dirty="0"/>
              <a:t>=</a:t>
            </a:r>
          </a:p>
          <a:p>
            <a:r>
              <a:rPr lang="en-US" dirty="0"/>
              <a:t>Ground </a:t>
            </a:r>
            <a:r>
              <a:rPr lang="en-US" dirty="0" err="1"/>
              <a:t>turth</a:t>
            </a:r>
            <a:r>
              <a:rPr lang="en-US" dirty="0"/>
              <a:t>  color</a:t>
            </a:r>
            <a:endParaRPr lang="en-HK" dirty="0"/>
          </a:p>
        </p:txBody>
      </p:sp>
      <p:sp>
        <p:nvSpPr>
          <p:cNvPr id="12" name="TextBox 11">
            <a:extLst>
              <a:ext uri="{FF2B5EF4-FFF2-40B4-BE49-F238E27FC236}">
                <a16:creationId xmlns:a16="http://schemas.microsoft.com/office/drawing/2014/main" id="{1A545ABE-54FC-990F-3518-8136891E236F}"/>
              </a:ext>
            </a:extLst>
          </p:cNvPr>
          <p:cNvSpPr txBox="1"/>
          <p:nvPr/>
        </p:nvSpPr>
        <p:spPr>
          <a:xfrm flipH="1">
            <a:off x="368659" y="3421920"/>
            <a:ext cx="3071507" cy="646331"/>
          </a:xfrm>
          <a:prstGeom prst="rect">
            <a:avLst/>
          </a:prstGeom>
          <a:noFill/>
        </p:spPr>
        <p:txBody>
          <a:bodyPr wrap="square" rtlCol="0">
            <a:spAutoFit/>
          </a:bodyPr>
          <a:lstStyle/>
          <a:p>
            <a:r>
              <a:rPr lang="en-US" dirty="0"/>
              <a:t>Each sampling</a:t>
            </a:r>
          </a:p>
          <a:p>
            <a:r>
              <a:rPr lang="en-US" dirty="0"/>
              <a:t> position </a:t>
            </a:r>
            <a:r>
              <a:rPr lang="en-US" i="1" dirty="0"/>
              <a:t>(</a:t>
            </a:r>
            <a:r>
              <a:rPr lang="en-US" i="1" dirty="0" err="1"/>
              <a:t>x,y,z</a:t>
            </a:r>
            <a:r>
              <a:rPr lang="en-US" i="1" dirty="0"/>
              <a:t>)</a:t>
            </a:r>
          </a:p>
        </p:txBody>
      </p:sp>
      <p:cxnSp>
        <p:nvCxnSpPr>
          <p:cNvPr id="19" name="Straight Arrow Connector 18">
            <a:extLst>
              <a:ext uri="{FF2B5EF4-FFF2-40B4-BE49-F238E27FC236}">
                <a16:creationId xmlns:a16="http://schemas.microsoft.com/office/drawing/2014/main" id="{1C93EC66-CD98-4D25-80AA-5E6ACED370F3}"/>
              </a:ext>
            </a:extLst>
          </p:cNvPr>
          <p:cNvCxnSpPr/>
          <p:nvPr/>
        </p:nvCxnSpPr>
        <p:spPr>
          <a:xfrm>
            <a:off x="2041451" y="3777235"/>
            <a:ext cx="2255157" cy="981515"/>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0E1820CC-4BD9-CFB3-57F7-88C5A6D59655}"/>
              </a:ext>
            </a:extLst>
          </p:cNvPr>
          <p:cNvSpPr txBox="1"/>
          <p:nvPr/>
        </p:nvSpPr>
        <p:spPr>
          <a:xfrm>
            <a:off x="5007078" y="2438923"/>
            <a:ext cx="4572000" cy="923330"/>
          </a:xfrm>
          <a:prstGeom prst="rect">
            <a:avLst/>
          </a:prstGeom>
          <a:noFill/>
        </p:spPr>
        <p:txBody>
          <a:bodyPr wrap="square">
            <a:spAutoFit/>
          </a:bodyPr>
          <a:lstStyle/>
          <a:p>
            <a:r>
              <a:rPr lang="en-US" i="1" dirty="0"/>
              <a:t>Target:</a:t>
            </a:r>
          </a:p>
          <a:p>
            <a:r>
              <a:rPr lang="en-US" i="1" dirty="0"/>
              <a:t>RGB</a:t>
            </a:r>
            <a:r>
              <a:rPr lang="en-US" i="1" dirty="0">
                <a:sym typeface="Symbol" panose="05050102010706020507" pitchFamily="18" charset="2"/>
              </a:rPr>
              <a:t> </a:t>
            </a:r>
            <a:r>
              <a:rPr lang="en-US" dirty="0"/>
              <a:t> at the </a:t>
            </a:r>
          </a:p>
          <a:p>
            <a:r>
              <a:rPr lang="en-US" dirty="0"/>
              <a:t>sampling position</a:t>
            </a:r>
          </a:p>
        </p:txBody>
      </p:sp>
      <p:sp>
        <p:nvSpPr>
          <p:cNvPr id="29" name="TextBox 28">
            <a:extLst>
              <a:ext uri="{FF2B5EF4-FFF2-40B4-BE49-F238E27FC236}">
                <a16:creationId xmlns:a16="http://schemas.microsoft.com/office/drawing/2014/main" id="{A4E01ED2-E2B9-2A09-E0F5-247B3E2D6568}"/>
              </a:ext>
            </a:extLst>
          </p:cNvPr>
          <p:cNvSpPr txBox="1"/>
          <p:nvPr/>
        </p:nvSpPr>
        <p:spPr>
          <a:xfrm>
            <a:off x="102597" y="5768301"/>
            <a:ext cx="4763386" cy="646331"/>
          </a:xfrm>
          <a:prstGeom prst="rect">
            <a:avLst/>
          </a:prstGeom>
          <a:noFill/>
        </p:spPr>
        <p:txBody>
          <a:bodyPr wrap="square">
            <a:spAutoFit/>
          </a:bodyPr>
          <a:lstStyle/>
          <a:p>
            <a:r>
              <a:rPr lang="en-US" dirty="0"/>
              <a:t>Camera</a:t>
            </a:r>
          </a:p>
          <a:p>
            <a:r>
              <a:rPr lang="en-US" dirty="0"/>
              <a:t>viewing angle</a:t>
            </a:r>
            <a:r>
              <a:rPr lang="en-US" sz="1800" b="0" i="1" dirty="0">
                <a:solidFill>
                  <a:srgbClr val="202122"/>
                </a:solidFill>
                <a:effectLst/>
                <a:cs typeface="Times New Roman" panose="02020603050405020304" pitchFamily="18" charset="0"/>
              </a:rPr>
              <a:t> (</a:t>
            </a:r>
            <a:r>
              <a:rPr lang="en-US" sz="1800" b="0" i="1" dirty="0" err="1">
                <a:solidFill>
                  <a:srgbClr val="202122"/>
                </a:solidFill>
                <a:effectLst/>
                <a:cs typeface="Times New Roman" panose="02020603050405020304" pitchFamily="18" charset="0"/>
              </a:rPr>
              <a:t>θ,ϕ</a:t>
            </a:r>
            <a:r>
              <a:rPr lang="en-US" sz="1800" b="0" i="1" dirty="0">
                <a:solidFill>
                  <a:srgbClr val="202122"/>
                </a:solidFill>
                <a:effectLst/>
                <a:cs typeface="Times New Roman" panose="02020603050405020304" pitchFamily="18" charset="0"/>
              </a:rPr>
              <a:t>)</a:t>
            </a:r>
            <a:endParaRPr lang="en-US" dirty="0"/>
          </a:p>
        </p:txBody>
      </p:sp>
      <mc:AlternateContent xmlns:mc="http://schemas.openxmlformats.org/markup-compatibility/2006">
        <mc:Choice xmlns:am3d="http://schemas.microsoft.com/office/drawing/2017/model3d" Requires="am3d">
          <p:graphicFrame>
            <p:nvGraphicFramePr>
              <p:cNvPr id="30" name="3D Model 29" descr="Camera">
                <a:extLst>
                  <a:ext uri="{FF2B5EF4-FFF2-40B4-BE49-F238E27FC236}">
                    <a16:creationId xmlns:a16="http://schemas.microsoft.com/office/drawing/2014/main" id="{9EA4B948-FFBC-D841-76FF-7076408ED1B7}"/>
                  </a:ext>
                </a:extLst>
              </p:cNvPr>
              <p:cNvGraphicFramePr>
                <a:graphicFrameLocks noChangeAspect="1"/>
              </p:cNvGraphicFramePr>
              <p:nvPr>
                <p:extLst>
                  <p:ext uri="{D42A27DB-BD31-4B8C-83A1-F6EECF244321}">
                    <p14:modId xmlns:p14="http://schemas.microsoft.com/office/powerpoint/2010/main" val="3698894197"/>
                  </p:ext>
                </p:extLst>
              </p:nvPr>
            </p:nvGraphicFramePr>
            <p:xfrm>
              <a:off x="406565" y="5196474"/>
              <a:ext cx="585168" cy="758768"/>
            </p:xfrm>
            <a:graphic>
              <a:graphicData uri="http://schemas.microsoft.com/office/drawing/2017/model3d">
                <am3d:model3d r:embed="rId5">
                  <am3d:spPr>
                    <a:xfrm>
                      <a:off x="0" y="0"/>
                      <a:ext cx="585168" cy="758768"/>
                    </a:xfrm>
                    <a:prstGeom prst="rect">
                      <a:avLst/>
                    </a:prstGeom>
                  </am3d:spPr>
                  <am3d:camera>
                    <am3d:pos x="0" y="0" z="61078722"/>
                    <am3d:up dx="0" dy="36000000" dz="0"/>
                    <am3d:lookAt x="0" y="0" z="0"/>
                    <am3d:perspective fov="2700000"/>
                  </am3d:camera>
                  <am3d:trans>
                    <am3d:meterPerModelUnit n="5696654" d="1000000"/>
                    <am3d:preTrans dx="0" dy="-10239108" dz="0"/>
                    <am3d:scale>
                      <am3d:sx n="1000000" d="1000000"/>
                      <am3d:sy n="1000000" d="1000000"/>
                      <am3d:sz n="1000000" d="1000000"/>
                    </am3d:scale>
                    <am3d:rot ax="6764734" ay="1854808" az="7752978"/>
                    <am3d:postTrans dx="0" dy="0" dz="0"/>
                  </am3d:trans>
                  <am3d:raster rName="Office3DRenderer" rVer="16.0.8326">
                    <am3d:blip r:embed="rId6"/>
                  </am3d:raster>
                  <am3d:objViewport viewportSz="7739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Camera">
                <a:extLst>
                  <a:ext uri="{FF2B5EF4-FFF2-40B4-BE49-F238E27FC236}">
                    <a16:creationId xmlns:a16="http://schemas.microsoft.com/office/drawing/2014/main" id="{9EA4B948-FFBC-D841-76FF-7076408ED1B7}"/>
                  </a:ext>
                </a:extLst>
              </p:cNvPr>
              <p:cNvPicPr>
                <a:picLocks noGrp="1" noRot="1" noChangeAspect="1" noMove="1" noResize="1" noEditPoints="1" noAdjustHandles="1" noChangeArrowheads="1" noChangeShapeType="1" noCrop="1"/>
              </p:cNvPicPr>
              <p:nvPr/>
            </p:nvPicPr>
            <p:blipFill>
              <a:blip r:embed="rId6"/>
              <a:stretch>
                <a:fillRect/>
              </a:stretch>
            </p:blipFill>
            <p:spPr>
              <a:xfrm>
                <a:off x="406565" y="5196474"/>
                <a:ext cx="585168" cy="75876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1" name="3D Model 30" descr="Camera">
                <a:extLst>
                  <a:ext uri="{FF2B5EF4-FFF2-40B4-BE49-F238E27FC236}">
                    <a16:creationId xmlns:a16="http://schemas.microsoft.com/office/drawing/2014/main" id="{D9946665-6259-BCD8-0010-8221E9E491EE}"/>
                  </a:ext>
                </a:extLst>
              </p:cNvPr>
              <p:cNvGraphicFramePr>
                <a:graphicFrameLocks noChangeAspect="1"/>
              </p:cNvGraphicFramePr>
              <p:nvPr>
                <p:extLst>
                  <p:ext uri="{D42A27DB-BD31-4B8C-83A1-F6EECF244321}">
                    <p14:modId xmlns:p14="http://schemas.microsoft.com/office/powerpoint/2010/main" val="1639403367"/>
                  </p:ext>
                </p:extLst>
              </p:nvPr>
            </p:nvGraphicFramePr>
            <p:xfrm rot="13756149">
              <a:off x="2784196" y="4943816"/>
              <a:ext cx="599845" cy="683881"/>
            </p:xfrm>
            <a:graphic>
              <a:graphicData uri="http://schemas.microsoft.com/office/drawing/2017/model3d">
                <am3d:model3d r:embed="rId5">
                  <am3d:spPr>
                    <a:xfrm rot="13756149">
                      <a:off x="0" y="0"/>
                      <a:ext cx="599845" cy="683881"/>
                    </a:xfrm>
                    <a:prstGeom prst="rect">
                      <a:avLst/>
                    </a:prstGeom>
                  </am3d:spPr>
                  <am3d:camera>
                    <am3d:pos x="0" y="0" z="61078722"/>
                    <am3d:up dx="0" dy="36000000" dz="0"/>
                    <am3d:lookAt x="0" y="0" z="0"/>
                    <am3d:perspective fov="2700000"/>
                  </am3d:camera>
                  <am3d:trans>
                    <am3d:meterPerModelUnit n="5696654" d="1000000"/>
                    <am3d:preTrans dx="0" dy="-10239108" dz="0"/>
                    <am3d:scale>
                      <am3d:sx n="1000000" d="1000000"/>
                      <am3d:sy n="1000000" d="1000000"/>
                      <am3d:sz n="1000000" d="1000000"/>
                    </am3d:scale>
                    <am3d:rot ax="5935548" ay="1060518" az="7041075"/>
                    <am3d:postTrans dx="0" dy="0" dz="0"/>
                  </am3d:trans>
                  <am3d:raster rName="Office3DRenderer" rVer="16.0.8326">
                    <am3d:blip r:embed="rId7"/>
                  </am3d:raster>
                  <am3d:objViewport viewportSz="77392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3D Model 30" descr="Camera">
                <a:extLst>
                  <a:ext uri="{FF2B5EF4-FFF2-40B4-BE49-F238E27FC236}">
                    <a16:creationId xmlns:a16="http://schemas.microsoft.com/office/drawing/2014/main" id="{D9946665-6259-BCD8-0010-8221E9E491EE}"/>
                  </a:ext>
                </a:extLst>
              </p:cNvPr>
              <p:cNvPicPr>
                <a:picLocks noGrp="1" noRot="1" noChangeAspect="1" noMove="1" noResize="1" noEditPoints="1" noAdjustHandles="1" noChangeArrowheads="1" noChangeShapeType="1" noCrop="1"/>
              </p:cNvPicPr>
              <p:nvPr/>
            </p:nvPicPr>
            <p:blipFill>
              <a:blip r:embed="rId7"/>
              <a:stretch>
                <a:fillRect/>
              </a:stretch>
            </p:blipFill>
            <p:spPr>
              <a:xfrm rot="13756149">
                <a:off x="2784196" y="4943816"/>
                <a:ext cx="599845" cy="683881"/>
              </a:xfrm>
              <a:prstGeom prst="rect">
                <a:avLst/>
              </a:prstGeom>
            </p:spPr>
          </p:pic>
        </mc:Fallback>
      </mc:AlternateContent>
      <p:sp>
        <p:nvSpPr>
          <p:cNvPr id="32" name="TextBox 31">
            <a:extLst>
              <a:ext uri="{FF2B5EF4-FFF2-40B4-BE49-F238E27FC236}">
                <a16:creationId xmlns:a16="http://schemas.microsoft.com/office/drawing/2014/main" id="{DB5363C7-4810-F8BD-7520-09137531D4E9}"/>
              </a:ext>
            </a:extLst>
          </p:cNvPr>
          <p:cNvSpPr txBox="1"/>
          <p:nvPr/>
        </p:nvSpPr>
        <p:spPr>
          <a:xfrm>
            <a:off x="2717707" y="2953061"/>
            <a:ext cx="869330" cy="369332"/>
          </a:xfrm>
          <a:prstGeom prst="rect">
            <a:avLst/>
          </a:prstGeom>
          <a:noFill/>
        </p:spPr>
        <p:txBody>
          <a:bodyPr wrap="square" rtlCol="0">
            <a:spAutoFit/>
          </a:bodyPr>
          <a:lstStyle/>
          <a:p>
            <a:r>
              <a:rPr lang="en-US" dirty="0"/>
              <a:t>Input</a:t>
            </a:r>
          </a:p>
        </p:txBody>
      </p:sp>
      <p:sp>
        <p:nvSpPr>
          <p:cNvPr id="33" name="TextBox 32">
            <a:extLst>
              <a:ext uri="{FF2B5EF4-FFF2-40B4-BE49-F238E27FC236}">
                <a16:creationId xmlns:a16="http://schemas.microsoft.com/office/drawing/2014/main" id="{87A67BEF-BD32-958F-F8C9-01564F63577A}"/>
              </a:ext>
            </a:extLst>
          </p:cNvPr>
          <p:cNvSpPr txBox="1"/>
          <p:nvPr/>
        </p:nvSpPr>
        <p:spPr>
          <a:xfrm>
            <a:off x="3933169" y="2464711"/>
            <a:ext cx="1025602" cy="646331"/>
          </a:xfrm>
          <a:prstGeom prst="rect">
            <a:avLst/>
          </a:prstGeom>
          <a:noFill/>
        </p:spPr>
        <p:txBody>
          <a:bodyPr wrap="none" rtlCol="0">
            <a:spAutoFit/>
          </a:bodyPr>
          <a:lstStyle/>
          <a:p>
            <a:r>
              <a:rPr lang="en-US" dirty="0"/>
              <a:t>Neural </a:t>
            </a:r>
          </a:p>
          <a:p>
            <a:r>
              <a:rPr lang="en-US" dirty="0"/>
              <a:t>Network</a:t>
            </a:r>
          </a:p>
        </p:txBody>
      </p:sp>
      <p:sp>
        <p:nvSpPr>
          <p:cNvPr id="34" name="Rectangle 33">
            <a:extLst>
              <a:ext uri="{FF2B5EF4-FFF2-40B4-BE49-F238E27FC236}">
                <a16:creationId xmlns:a16="http://schemas.microsoft.com/office/drawing/2014/main" id="{0B216D8D-8F4B-61A9-D598-54FC8CB389DB}"/>
              </a:ext>
            </a:extLst>
          </p:cNvPr>
          <p:cNvSpPr/>
          <p:nvPr/>
        </p:nvSpPr>
        <p:spPr>
          <a:xfrm>
            <a:off x="2484290" y="2317898"/>
            <a:ext cx="4448138" cy="143259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3279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43AD7-39E8-FDB5-BEE1-496D9097A797}"/>
              </a:ext>
            </a:extLst>
          </p:cNvPr>
          <p:cNvSpPr>
            <a:spLocks noGrp="1"/>
          </p:cNvSpPr>
          <p:nvPr>
            <p:ph type="title"/>
          </p:nvPr>
        </p:nvSpPr>
        <p:spPr>
          <a:xfrm>
            <a:off x="628650" y="18256"/>
            <a:ext cx="7886700" cy="885512"/>
          </a:xfrm>
        </p:spPr>
        <p:txBody>
          <a:bodyPr/>
          <a:lstStyle/>
          <a:p>
            <a:r>
              <a:rPr lang="en-US" dirty="0"/>
              <a:t>Ideas of </a:t>
            </a:r>
            <a:r>
              <a:rPr lang="en-US" dirty="0" err="1"/>
              <a:t>NeRF</a:t>
            </a:r>
            <a:endParaRPr lang="en-HK" dirty="0"/>
          </a:p>
        </p:txBody>
      </p:sp>
      <p:sp>
        <p:nvSpPr>
          <p:cNvPr id="3" name="Content Placeholder 2">
            <a:extLst>
              <a:ext uri="{FF2B5EF4-FFF2-40B4-BE49-F238E27FC236}">
                <a16:creationId xmlns:a16="http://schemas.microsoft.com/office/drawing/2014/main" id="{BD57A3C7-887A-4BCE-689E-31748C5D7CCB}"/>
              </a:ext>
            </a:extLst>
          </p:cNvPr>
          <p:cNvSpPr>
            <a:spLocks noGrp="1"/>
          </p:cNvSpPr>
          <p:nvPr>
            <p:ph idx="1"/>
          </p:nvPr>
        </p:nvSpPr>
        <p:spPr>
          <a:xfrm>
            <a:off x="394733" y="933940"/>
            <a:ext cx="8450226" cy="5935978"/>
          </a:xfrm>
        </p:spPr>
        <p:txBody>
          <a:bodyPr>
            <a:noAutofit/>
          </a:bodyPr>
          <a:lstStyle/>
          <a:p>
            <a:r>
              <a:rPr lang="en-US" sz="2000" dirty="0"/>
              <a:t>N images are captured of an object</a:t>
            </a:r>
          </a:p>
          <a:p>
            <a:r>
              <a:rPr lang="en-US" sz="2000" dirty="0"/>
              <a:t>Rays are casted from each pixel of the image into 3D </a:t>
            </a:r>
          </a:p>
          <a:p>
            <a:r>
              <a:rPr lang="en-US" sz="2000" dirty="0"/>
              <a:t>Along each ray, points (</a:t>
            </a:r>
            <a:r>
              <a:rPr lang="en-US" sz="2000" i="1" dirty="0" err="1"/>
              <a:t>x,y,z</a:t>
            </a:r>
            <a:r>
              <a:rPr lang="en-US" sz="2000" dirty="0"/>
              <a:t>) are sampled at regular intervals </a:t>
            </a:r>
          </a:p>
          <a:p>
            <a:r>
              <a:rPr lang="en-US" sz="2000" dirty="0"/>
              <a:t>Use SFM, find ground truth color “</a:t>
            </a:r>
            <a:r>
              <a:rPr lang="en-US" sz="2000" dirty="0" err="1"/>
              <a:t>RGB_gt</a:t>
            </a:r>
            <a:r>
              <a:rPr lang="en-US" sz="2000" dirty="0"/>
              <a:t>” of sample points</a:t>
            </a:r>
          </a:p>
          <a:p>
            <a:r>
              <a:rPr lang="en-US" sz="2000" dirty="0"/>
              <a:t>For each sampled point </a:t>
            </a:r>
            <a:r>
              <a:rPr lang="en-US" sz="2000" dirty="0" err="1"/>
              <a:t>i</a:t>
            </a:r>
            <a:r>
              <a:rPr lang="en-US" sz="2000" dirty="0"/>
              <a:t>, </a:t>
            </a:r>
          </a:p>
          <a:p>
            <a:pPr lvl="1"/>
            <a:r>
              <a:rPr lang="en-US" sz="2000" dirty="0"/>
              <a:t>The sampling 3D positions (</a:t>
            </a:r>
            <a:r>
              <a:rPr lang="en-US" sz="2000" dirty="0" err="1"/>
              <a:t>x,y,z</a:t>
            </a:r>
            <a:r>
              <a:rPr lang="en-US" sz="2000" dirty="0"/>
              <a:t>)</a:t>
            </a:r>
            <a:r>
              <a:rPr lang="en-US" sz="2000" baseline="-25000" dirty="0" err="1"/>
              <a:t>i</a:t>
            </a:r>
            <a:r>
              <a:rPr lang="en-US" sz="2000" dirty="0"/>
              <a:t> and viewing axis-viewing angle</a:t>
            </a:r>
            <a:r>
              <a:rPr lang="en-US" sz="2000" b="0" i="1" dirty="0">
                <a:solidFill>
                  <a:srgbClr val="202122"/>
                </a:solidFill>
                <a:effectLst/>
                <a:cs typeface="Times New Roman" panose="02020603050405020304" pitchFamily="18" charset="0"/>
              </a:rPr>
              <a:t> (</a:t>
            </a:r>
            <a:r>
              <a:rPr lang="en-US" sz="2000" b="0" i="1" dirty="0" err="1">
                <a:solidFill>
                  <a:srgbClr val="202122"/>
                </a:solidFill>
                <a:effectLst/>
                <a:cs typeface="Times New Roman" panose="02020603050405020304" pitchFamily="18" charset="0"/>
              </a:rPr>
              <a:t>θ,ϕ</a:t>
            </a:r>
            <a:r>
              <a:rPr lang="en-US" sz="2000" b="0" i="1" dirty="0">
                <a:solidFill>
                  <a:srgbClr val="202122"/>
                </a:solidFill>
                <a:effectLst/>
                <a:cs typeface="Times New Roman" panose="02020603050405020304" pitchFamily="18" charset="0"/>
              </a:rPr>
              <a:t>)</a:t>
            </a:r>
            <a:r>
              <a:rPr lang="en-US" sz="2000" dirty="0"/>
              <a:t>  are passed into neural network (F(</a:t>
            </a:r>
            <a:r>
              <a:rPr lang="en-US" sz="2000" dirty="0">
                <a:sym typeface="Symbol" panose="05050102010706020507" pitchFamily="18" charset="2"/>
              </a:rPr>
              <a:t></a:t>
            </a:r>
            <a:r>
              <a:rPr lang="en-US" sz="2000" dirty="0"/>
              <a:t>)) as input</a:t>
            </a:r>
          </a:p>
          <a:p>
            <a:pPr lvl="1"/>
            <a:r>
              <a:rPr lang="en-US" sz="2000" dirty="0"/>
              <a:t>Color “</a:t>
            </a:r>
            <a:r>
              <a:rPr lang="en-US" sz="2000" dirty="0" err="1"/>
              <a:t>RGB_i</a:t>
            </a:r>
            <a:r>
              <a:rPr lang="en-US" sz="2000" dirty="0"/>
              <a:t>” and </a:t>
            </a:r>
            <a:r>
              <a:rPr lang="en-US" sz="2000" b="0" i="1" dirty="0">
                <a:effectLst/>
                <a:latin typeface="Arial" panose="020B0604020202020204" pitchFamily="34" charset="0"/>
              </a:rPr>
              <a:t>density “</a:t>
            </a:r>
            <a:r>
              <a:rPr lang="en-HK" sz="2000" dirty="0">
                <a:sym typeface="Symbol" panose="05050102010706020507" pitchFamily="18" charset="2"/>
              </a:rPr>
              <a:t>_</a:t>
            </a:r>
            <a:r>
              <a:rPr lang="en-HK" sz="2000" dirty="0" err="1">
                <a:sym typeface="Symbol" panose="05050102010706020507" pitchFamily="18" charset="2"/>
              </a:rPr>
              <a:t>i</a:t>
            </a:r>
            <a:r>
              <a:rPr lang="en-HK" sz="2000" dirty="0">
                <a:sym typeface="Symbol" panose="05050102010706020507" pitchFamily="18" charset="2"/>
              </a:rPr>
              <a:t>” are</a:t>
            </a:r>
            <a:r>
              <a:rPr lang="en-US" sz="2000" dirty="0"/>
              <a:t> generated by network (F(</a:t>
            </a:r>
            <a:r>
              <a:rPr lang="en-US" sz="2000" dirty="0">
                <a:sym typeface="Symbol" panose="05050102010706020507" pitchFamily="18" charset="2"/>
              </a:rPr>
              <a:t></a:t>
            </a:r>
            <a:r>
              <a:rPr lang="en-US" sz="2000" dirty="0"/>
              <a:t>)) . </a:t>
            </a:r>
          </a:p>
          <a:p>
            <a:r>
              <a:rPr lang="en-US" sz="2400" dirty="0"/>
              <a:t>For each ray</a:t>
            </a:r>
          </a:p>
          <a:p>
            <a:pPr lvl="1"/>
            <a:r>
              <a:rPr lang="en-US" sz="2000" dirty="0"/>
              <a:t>Use alpha composing to find </a:t>
            </a:r>
            <a:r>
              <a:rPr lang="en-US" sz="2000" dirty="0" err="1"/>
              <a:t>RGB_predicted</a:t>
            </a:r>
            <a:r>
              <a:rPr lang="en-US" sz="2000" dirty="0"/>
              <a:t> from “</a:t>
            </a:r>
            <a:r>
              <a:rPr lang="en-US" sz="2000" dirty="0" err="1"/>
              <a:t>RGB_i</a:t>
            </a:r>
            <a:r>
              <a:rPr lang="en-US" sz="2000" dirty="0"/>
              <a:t>” and </a:t>
            </a:r>
            <a:r>
              <a:rPr lang="en-US" sz="2000" b="0" i="1" dirty="0">
                <a:effectLst/>
                <a:latin typeface="Arial" panose="020B0604020202020204" pitchFamily="34" charset="0"/>
              </a:rPr>
              <a:t>density “</a:t>
            </a:r>
            <a:r>
              <a:rPr lang="en-HK" sz="2000" dirty="0">
                <a:sym typeface="Symbol" panose="05050102010706020507" pitchFamily="18" charset="2"/>
              </a:rPr>
              <a:t>_</a:t>
            </a:r>
            <a:r>
              <a:rPr lang="en-HK" sz="2000" dirty="0" err="1">
                <a:sym typeface="Symbol" panose="05050102010706020507" pitchFamily="18" charset="2"/>
              </a:rPr>
              <a:t>i</a:t>
            </a:r>
            <a:r>
              <a:rPr lang="en-HK" sz="2000" dirty="0">
                <a:sym typeface="Symbol" panose="05050102010706020507" pitchFamily="18" charset="2"/>
              </a:rPr>
              <a:t>” of that ray</a:t>
            </a:r>
            <a:endParaRPr lang="en-US" sz="2000" dirty="0"/>
          </a:p>
          <a:p>
            <a:pPr lvl="1"/>
            <a:r>
              <a:rPr lang="en-US" sz="2000" dirty="0"/>
              <a:t>Network Training F(</a:t>
            </a:r>
            <a:r>
              <a:rPr lang="en-US" sz="2000" dirty="0">
                <a:sym typeface="Symbol" panose="05050102010706020507" pitchFamily="18" charset="2"/>
              </a:rPr>
              <a:t></a:t>
            </a:r>
            <a:r>
              <a:rPr lang="en-US" sz="2000" dirty="0"/>
              <a:t>) : reduce error =|| </a:t>
            </a:r>
            <a:r>
              <a:rPr lang="en-US" sz="2000" dirty="0" err="1"/>
              <a:t>RGB_predicted</a:t>
            </a:r>
            <a:r>
              <a:rPr lang="en-US" sz="2000" dirty="0"/>
              <a:t> – </a:t>
            </a:r>
            <a:r>
              <a:rPr lang="en-US" sz="2000" dirty="0" err="1"/>
              <a:t>RGG_gt</a:t>
            </a:r>
            <a:r>
              <a:rPr lang="en-US" sz="2000" dirty="0"/>
              <a:t> || </a:t>
            </a:r>
          </a:p>
          <a:p>
            <a:pPr lvl="1"/>
            <a:r>
              <a:rPr lang="en-US" sz="2000" dirty="0"/>
              <a:t>Density (</a:t>
            </a:r>
            <a:r>
              <a:rPr lang="en-US" sz="1600" i="1" dirty="0">
                <a:sym typeface="Symbol" panose="05050102010706020507" pitchFamily="18" charset="2"/>
              </a:rPr>
              <a:t> ) </a:t>
            </a:r>
            <a:r>
              <a:rPr lang="en-US" sz="2000" dirty="0"/>
              <a:t>is also an output of F(</a:t>
            </a:r>
            <a:r>
              <a:rPr lang="en-US" sz="2000" dirty="0">
                <a:sym typeface="Symbol" panose="05050102010706020507" pitchFamily="18" charset="2"/>
              </a:rPr>
              <a:t></a:t>
            </a:r>
            <a:r>
              <a:rPr lang="en-US" sz="2000" dirty="0"/>
              <a:t>), </a:t>
            </a:r>
            <a:r>
              <a:rPr lang="en-US" sz="1600" i="1" dirty="0">
                <a:sym typeface="Symbol" panose="05050102010706020507" pitchFamily="18" charset="2"/>
              </a:rPr>
              <a:t></a:t>
            </a:r>
            <a:r>
              <a:rPr lang="en-US" sz="2000" dirty="0"/>
              <a:t> should also agree with the alpha composing mechanism along the ray.</a:t>
            </a:r>
          </a:p>
          <a:p>
            <a:pPr marL="0" indent="0">
              <a:buNone/>
            </a:pPr>
            <a:r>
              <a:rPr lang="en-US" sz="2400" dirty="0"/>
              <a:t>Rendering: </a:t>
            </a:r>
            <a:r>
              <a:rPr lang="en-US" sz="2000" dirty="0"/>
              <a:t>After training, given viewing angles</a:t>
            </a:r>
            <a:r>
              <a:rPr lang="en-US" sz="2000" b="0" i="1" dirty="0">
                <a:solidFill>
                  <a:srgbClr val="202122"/>
                </a:solidFill>
                <a:effectLst/>
                <a:cs typeface="Times New Roman" panose="02020603050405020304" pitchFamily="18" charset="0"/>
              </a:rPr>
              <a:t> (</a:t>
            </a:r>
            <a:r>
              <a:rPr lang="en-US" sz="2000" b="0" i="1" dirty="0" err="1">
                <a:solidFill>
                  <a:srgbClr val="202122"/>
                </a:solidFill>
                <a:effectLst/>
                <a:cs typeface="Times New Roman" panose="02020603050405020304" pitchFamily="18" charset="0"/>
              </a:rPr>
              <a:t>θ,ϕ</a:t>
            </a:r>
            <a:r>
              <a:rPr lang="en-US" sz="2000" b="0" i="1" dirty="0">
                <a:solidFill>
                  <a:srgbClr val="202122"/>
                </a:solidFill>
                <a:effectLst/>
                <a:cs typeface="Times New Roman" panose="02020603050405020304" pitchFamily="18" charset="0"/>
              </a:rPr>
              <a:t>),</a:t>
            </a:r>
            <a:r>
              <a:rPr lang="en-US" sz="2000" dirty="0"/>
              <a:t> network (F(</a:t>
            </a:r>
            <a:r>
              <a:rPr lang="en-US" sz="2000" dirty="0">
                <a:sym typeface="Symbol" panose="05050102010706020507" pitchFamily="18" charset="2"/>
              </a:rPr>
              <a:t></a:t>
            </a:r>
            <a:r>
              <a:rPr lang="en-US" sz="2000" dirty="0"/>
              <a:t>) can predict the color (R’G’B’) and density </a:t>
            </a:r>
            <a:r>
              <a:rPr lang="en-HK" sz="2000" dirty="0"/>
              <a:t>(</a:t>
            </a:r>
            <a:r>
              <a:rPr lang="en-HK" sz="2000" dirty="0">
                <a:sym typeface="Symbol" panose="05050102010706020507" pitchFamily="18" charset="2"/>
              </a:rPr>
              <a:t>’) along rays. We can use them to find </a:t>
            </a:r>
            <a:r>
              <a:rPr lang="en-US" sz="2000" dirty="0"/>
              <a:t>the color of the required image by alpha composing </a:t>
            </a:r>
            <a:endParaRPr lang="en-US" sz="2400" dirty="0"/>
          </a:p>
          <a:p>
            <a:endParaRPr lang="en-HK" sz="1600" dirty="0"/>
          </a:p>
        </p:txBody>
      </p:sp>
      <p:sp>
        <p:nvSpPr>
          <p:cNvPr id="4" name="Footer Placeholder 3">
            <a:extLst>
              <a:ext uri="{FF2B5EF4-FFF2-40B4-BE49-F238E27FC236}">
                <a16:creationId xmlns:a16="http://schemas.microsoft.com/office/drawing/2014/main" id="{69BF7582-1D89-C539-AC06-822D1B2F20D6}"/>
              </a:ext>
            </a:extLst>
          </p:cNvPr>
          <p:cNvSpPr>
            <a:spLocks noGrp="1"/>
          </p:cNvSpPr>
          <p:nvPr>
            <p:ph type="ftr" sz="quarter" idx="11"/>
          </p:nvPr>
        </p:nvSpPr>
        <p:spPr>
          <a:xfrm>
            <a:off x="5758859" y="6409487"/>
            <a:ext cx="3086100" cy="365125"/>
          </a:xfrm>
        </p:spPr>
        <p:txBody>
          <a:bodyPr/>
          <a:lstStyle/>
          <a:p>
            <a:r>
              <a:rPr lang="en-HK"/>
              <a:t>Nerfs v.250402d</a:t>
            </a:r>
            <a:endParaRPr lang="en-HK" dirty="0"/>
          </a:p>
        </p:txBody>
      </p:sp>
      <p:sp>
        <p:nvSpPr>
          <p:cNvPr id="5" name="Slide Number Placeholder 4">
            <a:extLst>
              <a:ext uri="{FF2B5EF4-FFF2-40B4-BE49-F238E27FC236}">
                <a16:creationId xmlns:a16="http://schemas.microsoft.com/office/drawing/2014/main" id="{1AF40944-2822-3BD6-C984-BA0F1697066D}"/>
              </a:ext>
            </a:extLst>
          </p:cNvPr>
          <p:cNvSpPr>
            <a:spLocks noGrp="1"/>
          </p:cNvSpPr>
          <p:nvPr>
            <p:ph type="sldNum" sz="quarter" idx="12"/>
          </p:nvPr>
        </p:nvSpPr>
        <p:spPr/>
        <p:txBody>
          <a:bodyPr/>
          <a:lstStyle/>
          <a:p>
            <a:fld id="{B9DE3C8B-EA53-454F-9CCE-3711613342D8}" type="slidenum">
              <a:rPr lang="en-HK" smtClean="0"/>
              <a:t>22</a:t>
            </a:fld>
            <a:endParaRPr lang="en-HK"/>
          </a:p>
        </p:txBody>
      </p:sp>
      <p:pic>
        <p:nvPicPr>
          <p:cNvPr id="9" name="Picture 8">
            <a:extLst>
              <a:ext uri="{FF2B5EF4-FFF2-40B4-BE49-F238E27FC236}">
                <a16:creationId xmlns:a16="http://schemas.microsoft.com/office/drawing/2014/main" id="{464FFAE8-7786-B414-AA4E-FA769BDE7109}"/>
              </a:ext>
            </a:extLst>
          </p:cNvPr>
          <p:cNvPicPr>
            <a:picLocks noChangeAspect="1"/>
          </p:cNvPicPr>
          <p:nvPr/>
        </p:nvPicPr>
        <p:blipFill>
          <a:blip r:embed="rId2"/>
          <a:stretch>
            <a:fillRect/>
          </a:stretch>
        </p:blipFill>
        <p:spPr>
          <a:xfrm>
            <a:off x="5390556" y="18256"/>
            <a:ext cx="3454403" cy="1092201"/>
          </a:xfrm>
          <a:prstGeom prst="rect">
            <a:avLst/>
          </a:prstGeom>
        </p:spPr>
      </p:pic>
      <p:sp>
        <p:nvSpPr>
          <p:cNvPr id="11" name="TextBox 10">
            <a:extLst>
              <a:ext uri="{FF2B5EF4-FFF2-40B4-BE49-F238E27FC236}">
                <a16:creationId xmlns:a16="http://schemas.microsoft.com/office/drawing/2014/main" id="{178F3C0A-B1F1-7430-D8F8-33108B2DD1E5}"/>
              </a:ext>
            </a:extLst>
          </p:cNvPr>
          <p:cNvSpPr txBox="1"/>
          <p:nvPr/>
        </p:nvSpPr>
        <p:spPr>
          <a:xfrm>
            <a:off x="5943600" y="91680"/>
            <a:ext cx="3200400" cy="369332"/>
          </a:xfrm>
          <a:prstGeom prst="rect">
            <a:avLst/>
          </a:prstGeom>
          <a:noFill/>
        </p:spPr>
        <p:txBody>
          <a:bodyPr wrap="square">
            <a:spAutoFit/>
          </a:bodyPr>
          <a:lstStyle/>
          <a:p>
            <a:r>
              <a:rPr lang="en-US" sz="1800" dirty="0"/>
              <a:t>F(</a:t>
            </a:r>
            <a:r>
              <a:rPr lang="en-US" sz="1800" dirty="0">
                <a:sym typeface="Symbol" panose="05050102010706020507" pitchFamily="18" charset="2"/>
              </a:rPr>
              <a:t></a:t>
            </a:r>
            <a:r>
              <a:rPr lang="en-US" sz="1800" dirty="0"/>
              <a:t>)</a:t>
            </a:r>
            <a:endParaRPr lang="en-HK" dirty="0"/>
          </a:p>
        </p:txBody>
      </p:sp>
    </p:spTree>
    <p:extLst>
      <p:ext uri="{BB962C8B-B14F-4D97-AF65-F5344CB8AC3E}">
        <p14:creationId xmlns:p14="http://schemas.microsoft.com/office/powerpoint/2010/main" val="4198750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95A74-B6F4-7877-01ED-08E6DB1A8F1D}"/>
              </a:ext>
            </a:extLst>
          </p:cNvPr>
          <p:cNvSpPr>
            <a:spLocks noGrp="1"/>
          </p:cNvSpPr>
          <p:nvPr>
            <p:ph type="title"/>
          </p:nvPr>
        </p:nvSpPr>
        <p:spPr/>
        <p:txBody>
          <a:bodyPr/>
          <a:lstStyle/>
          <a:p>
            <a:r>
              <a:rPr lang="en-US" dirty="0"/>
              <a:t>Exercise 4: Number of samples calculation example</a:t>
            </a:r>
            <a:endParaRPr lang="en-HK" dirty="0"/>
          </a:p>
        </p:txBody>
      </p:sp>
      <p:sp>
        <p:nvSpPr>
          <p:cNvPr id="3" name="Content Placeholder 2">
            <a:extLst>
              <a:ext uri="{FF2B5EF4-FFF2-40B4-BE49-F238E27FC236}">
                <a16:creationId xmlns:a16="http://schemas.microsoft.com/office/drawing/2014/main" id="{1916BDCF-CB09-88F4-28C6-0A4CE4601969}"/>
              </a:ext>
            </a:extLst>
          </p:cNvPr>
          <p:cNvSpPr>
            <a:spLocks noGrp="1"/>
          </p:cNvSpPr>
          <p:nvPr>
            <p:ph idx="1"/>
          </p:nvPr>
        </p:nvSpPr>
        <p:spPr/>
        <p:txBody>
          <a:bodyPr>
            <a:normAutofit fontScale="85000" lnSpcReduction="20000"/>
          </a:bodyPr>
          <a:lstStyle/>
          <a:p>
            <a:r>
              <a:rPr lang="en-US" sz="2800" dirty="0"/>
              <a:t>It is computationally intensive because it requires evaluating the neural network multiple times for each ray. E.g. you take N pictures of an object (or environment), image  resolution is H*W and each ray has S sampling points. Then, you have N*H*W*S sampling points to process.</a:t>
            </a:r>
          </a:p>
          <a:p>
            <a:r>
              <a:rPr lang="en-US" sz="2800" dirty="0"/>
              <a:t>Exercise : If image resolution is 1920x1080, capture 50 frames of an object, and 128 samples along a ray. How many sampling points the neural network is needed to handle?</a:t>
            </a:r>
          </a:p>
          <a:p>
            <a:r>
              <a:rPr lang="en-US" sz="2800" dirty="0"/>
              <a:t>1) Less than 1 million samples</a:t>
            </a:r>
          </a:p>
          <a:p>
            <a:r>
              <a:rPr lang="en-US" sz="2800" dirty="0"/>
              <a:t>2) More than 1 million samples</a:t>
            </a:r>
          </a:p>
          <a:p>
            <a:r>
              <a:rPr lang="en-US" sz="2800" dirty="0"/>
              <a:t>3) More than 100 million samples</a:t>
            </a:r>
          </a:p>
          <a:p>
            <a:r>
              <a:rPr lang="en-US" sz="2800" dirty="0"/>
              <a:t>4) More than 10000 million samples</a:t>
            </a:r>
          </a:p>
          <a:p>
            <a:endParaRPr lang="en-HK" dirty="0"/>
          </a:p>
        </p:txBody>
      </p:sp>
      <p:sp>
        <p:nvSpPr>
          <p:cNvPr id="4" name="Footer Placeholder 3">
            <a:extLst>
              <a:ext uri="{FF2B5EF4-FFF2-40B4-BE49-F238E27FC236}">
                <a16:creationId xmlns:a16="http://schemas.microsoft.com/office/drawing/2014/main" id="{CEC9D83A-B0A1-46E3-7003-79929E1E0AD3}"/>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13A92889-3CC7-5775-B24D-B44C8DE52F81}"/>
              </a:ext>
            </a:extLst>
          </p:cNvPr>
          <p:cNvSpPr>
            <a:spLocks noGrp="1"/>
          </p:cNvSpPr>
          <p:nvPr>
            <p:ph type="sldNum" sz="quarter" idx="12"/>
          </p:nvPr>
        </p:nvSpPr>
        <p:spPr/>
        <p:txBody>
          <a:bodyPr/>
          <a:lstStyle/>
          <a:p>
            <a:fld id="{B9DE3C8B-EA53-454F-9CCE-3711613342D8}" type="slidenum">
              <a:rPr lang="en-HK" smtClean="0"/>
              <a:t>23</a:t>
            </a:fld>
            <a:endParaRPr lang="en-HK"/>
          </a:p>
        </p:txBody>
      </p:sp>
      <p:pic>
        <p:nvPicPr>
          <p:cNvPr id="7" name="Picture 2">
            <a:extLst>
              <a:ext uri="{FF2B5EF4-FFF2-40B4-BE49-F238E27FC236}">
                <a16:creationId xmlns:a16="http://schemas.microsoft.com/office/drawing/2014/main" id="{B4228D36-0C65-4310-3977-D8C793492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173" y="4452032"/>
            <a:ext cx="132556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50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87FCF-1FEC-AC2B-3CA0-464BB59E3D7F}"/>
              </a:ext>
            </a:extLst>
          </p:cNvPr>
          <p:cNvSpPr>
            <a:spLocks noGrp="1"/>
          </p:cNvSpPr>
          <p:nvPr>
            <p:ph type="title"/>
          </p:nvPr>
        </p:nvSpPr>
        <p:spPr>
          <a:xfrm>
            <a:off x="628650" y="136525"/>
            <a:ext cx="7886700" cy="884202"/>
          </a:xfrm>
        </p:spPr>
        <p:txBody>
          <a:bodyPr>
            <a:noAutofit/>
          </a:bodyPr>
          <a:lstStyle/>
          <a:p>
            <a:r>
              <a:rPr lang="en-US" sz="2400" dirty="0"/>
              <a:t>Architecture of the network for color and density Generation</a:t>
            </a:r>
            <a:endParaRPr lang="en-HK" sz="1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1A1EA1-4A3A-C5EC-AF60-613BDC8AFE15}"/>
                  </a:ext>
                </a:extLst>
              </p:cNvPr>
              <p:cNvSpPr>
                <a:spLocks noGrp="1"/>
              </p:cNvSpPr>
              <p:nvPr>
                <p:ph idx="1"/>
              </p:nvPr>
            </p:nvSpPr>
            <p:spPr>
              <a:xfrm>
                <a:off x="348498" y="1105503"/>
                <a:ext cx="8515351" cy="3423573"/>
              </a:xfrm>
            </p:spPr>
            <p:txBody>
              <a:bodyPr>
                <a:normAutofit fontScale="70000" lnSpcReduction="20000"/>
              </a:bodyPr>
              <a:lstStyle/>
              <a:p>
                <a:pPr>
                  <a:buFont typeface="+mj-lt"/>
                  <a:buAutoNum type="arabicPeriod"/>
                </a:pPr>
                <a:r>
                  <a:rPr lang="en-US" sz="2700" b="1" dirty="0"/>
                  <a:t>Input1	 : A spatial Location (X,Y,Z) along the ray </a:t>
                </a:r>
              </a:p>
              <a:p>
                <a:pPr>
                  <a:buFont typeface="+mj-lt"/>
                  <a:buAutoNum type="arabicPeriod"/>
                </a:pPr>
                <a:r>
                  <a:rPr lang="en-US" sz="2700" b="1" dirty="0"/>
                  <a:t>Input2	 : Viewing Direction </a:t>
                </a:r>
                <a:r>
                  <a:rPr lang="en-US" sz="2700" b="1" i="1" dirty="0"/>
                  <a:t>d</a:t>
                </a:r>
                <a:r>
                  <a:rPr lang="en-US" sz="2700" b="1" dirty="0"/>
                  <a:t>=g(</a:t>
                </a:r>
                <a:r>
                  <a:rPr lang="en-US" sz="2800" b="0" i="1" dirty="0" err="1">
                    <a:solidFill>
                      <a:srgbClr val="202122"/>
                    </a:solidFill>
                    <a:effectLst/>
                    <a:cs typeface="Times New Roman" panose="02020603050405020304" pitchFamily="18" charset="0"/>
                  </a:rPr>
                  <a:t>θ,ϕ</a:t>
                </a:r>
                <a:r>
                  <a:rPr lang="en-US" sz="2700" b="1" dirty="0"/>
                  <a:t>), or d=[</a:t>
                </a:r>
                <a:r>
                  <a:rPr lang="en-US" sz="2700" b="1" dirty="0" err="1"/>
                  <a:t>dx,dy,dz</a:t>
                </a:r>
                <a:r>
                  <a:rPr lang="en-US" sz="2700" b="1" dirty="0"/>
                  <a:t>] ray unit vector</a:t>
                </a:r>
              </a:p>
              <a:p>
                <a:pPr>
                  <a:buFont typeface="+mj-lt"/>
                  <a:buAutoNum type="arabicPeriod"/>
                </a:pPr>
                <a:r>
                  <a:rPr lang="en-US" b="1" dirty="0"/>
                  <a:t>Output 1: Density</a:t>
                </a:r>
              </a:p>
              <a:p>
                <a:pPr lvl="1"/>
                <a:r>
                  <a:rPr lang="en-US" dirty="0"/>
                  <a:t>The encoded coordinates are passed through the neural network</a:t>
                </a:r>
                <a:r>
                  <a:rPr lang="en-US" dirty="0">
                    <a:ea typeface="Cambria Math" panose="02040503050406030204" pitchFamily="18" charset="0"/>
                  </a:rPr>
                  <a:t> </a:t>
                </a:r>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𝑓</m:t>
                        </m:r>
                      </m:e>
                      <m:sub>
                        <m:r>
                          <a:rPr lang="en-US" i="1" dirty="0">
                            <a:latin typeface="Cambria Math" panose="02040503050406030204" pitchFamily="18" charset="0"/>
                            <a:ea typeface="Cambria Math" panose="02040503050406030204" pitchFamily="18" charset="0"/>
                          </a:rPr>
                          <m:t>𝑑𝑒𝑛𝑠𝑖𝑡𝑦</m:t>
                        </m:r>
                      </m:sub>
                    </m:sSub>
                  </m:oMath>
                </a14:m>
                <a:r>
                  <a:rPr lang="en-US" dirty="0"/>
                  <a:t>, for predicting the density</a:t>
                </a:r>
              </a:p>
              <a:p>
                <a:pPr marL="457200" lvl="1" indent="0" algn="ctr">
                  <a:buNone/>
                </a:pPr>
                <a14:m>
                  <m:oMath xmlns:m="http://schemas.openxmlformats.org/officeDocument/2006/math">
                    <m:r>
                      <a:rPr lang="en-US" sz="2800" i="1" dirty="0" smtClean="0">
                        <a:latin typeface="Cambria Math" panose="02040503050406030204" pitchFamily="18" charset="0"/>
                        <a:ea typeface="Cambria Math" panose="02040503050406030204" pitchFamily="18" charset="0"/>
                      </a:rPr>
                      <m:t>𝜎</m:t>
                    </m:r>
                    <m:r>
                      <a:rPr lang="en-US" sz="2800" b="0" i="1" dirty="0" smtClean="0">
                        <a:latin typeface="Cambria Math" panose="02040503050406030204" pitchFamily="18" charset="0"/>
                        <a:ea typeface="Cambria Math" panose="02040503050406030204" pitchFamily="18" charset="0"/>
                      </a:rPr>
                      <m:t>=</m:t>
                    </m:r>
                    <m:r>
                      <a:rPr lang="en-US" sz="2800" b="0" i="1" dirty="0" smtClean="0">
                        <a:latin typeface="Cambria Math" panose="02040503050406030204" pitchFamily="18" charset="0"/>
                        <a:ea typeface="Cambria Math" panose="02040503050406030204" pitchFamily="18" charset="0"/>
                      </a:rPr>
                      <m:t>𝑅𝑒𝑙𝑢</m:t>
                    </m:r>
                    <m:r>
                      <a:rPr lang="en-US" sz="2800" b="0" i="1" dirty="0" smtClean="0">
                        <a:latin typeface="Cambria Math" panose="02040503050406030204" pitchFamily="18" charset="0"/>
                        <a:ea typeface="Cambria Math" panose="02040503050406030204" pitchFamily="18" charset="0"/>
                      </a:rPr>
                      <m:t>(</m:t>
                    </m:r>
                    <m:sSub>
                      <m:sSubPr>
                        <m:ctrlPr>
                          <a:rPr lang="en-US" sz="2800" b="0" i="1" dirty="0" smtClean="0">
                            <a:latin typeface="Cambria Math" panose="02040503050406030204" pitchFamily="18" charset="0"/>
                            <a:ea typeface="Cambria Math" panose="02040503050406030204" pitchFamily="18" charset="0"/>
                          </a:rPr>
                        </m:ctrlPr>
                      </m:sSubPr>
                      <m:e>
                        <m:r>
                          <a:rPr lang="en-US" sz="2800" b="0" i="1" dirty="0" smtClean="0">
                            <a:latin typeface="Cambria Math" panose="02040503050406030204" pitchFamily="18" charset="0"/>
                            <a:ea typeface="Cambria Math" panose="02040503050406030204" pitchFamily="18" charset="0"/>
                          </a:rPr>
                          <m:t>𝑓</m:t>
                        </m:r>
                      </m:e>
                      <m:sub>
                        <m:r>
                          <a:rPr lang="en-US" sz="2800" b="0" i="1" dirty="0" smtClean="0">
                            <a:latin typeface="Cambria Math" panose="02040503050406030204" pitchFamily="18" charset="0"/>
                            <a:ea typeface="Cambria Math" panose="02040503050406030204" pitchFamily="18" charset="0"/>
                          </a:rPr>
                          <m:t>𝑑𝑒𝑛𝑠𝑖𝑡𝑦</m:t>
                        </m:r>
                      </m:sub>
                    </m:sSub>
                    <m:r>
                      <a:rPr lang="en-US" sz="2800" b="0" i="1" dirty="0" smtClean="0">
                        <a:latin typeface="Cambria Math" panose="02040503050406030204" pitchFamily="18" charset="0"/>
                        <a:ea typeface="Cambria Math" panose="02040503050406030204" pitchFamily="18" charset="0"/>
                      </a:rPr>
                      <m:t>(</m:t>
                    </m:r>
                    <m:r>
                      <a:rPr lang="en-US" sz="2800" b="0" i="1" dirty="0" smtClean="0">
                        <a:latin typeface="Cambria Math" panose="02040503050406030204" pitchFamily="18" charset="0"/>
                        <a:ea typeface="Cambria Math" panose="02040503050406030204" pitchFamily="18" charset="0"/>
                      </a:rPr>
                      <m:t>𝑥</m:t>
                    </m:r>
                    <m:r>
                      <a:rPr lang="en-US" sz="2800" b="0" i="1" dirty="0" smtClean="0">
                        <a:latin typeface="Cambria Math" panose="02040503050406030204" pitchFamily="18" charset="0"/>
                        <a:ea typeface="Cambria Math" panose="02040503050406030204" pitchFamily="18" charset="0"/>
                      </a:rPr>
                      <m:t>,</m:t>
                    </m:r>
                    <m:r>
                      <a:rPr lang="en-US" sz="2800" b="0" i="1" dirty="0" smtClean="0">
                        <a:latin typeface="Cambria Math" panose="02040503050406030204" pitchFamily="18" charset="0"/>
                        <a:ea typeface="Cambria Math" panose="02040503050406030204" pitchFamily="18" charset="0"/>
                      </a:rPr>
                      <m:t>𝑦</m:t>
                    </m:r>
                    <m:r>
                      <a:rPr lang="en-US" sz="2800" b="0" i="1" dirty="0" smtClean="0">
                        <a:latin typeface="Cambria Math" panose="02040503050406030204" pitchFamily="18" charset="0"/>
                        <a:ea typeface="Cambria Math" panose="02040503050406030204" pitchFamily="18" charset="0"/>
                      </a:rPr>
                      <m:t>,</m:t>
                    </m:r>
                    <m:r>
                      <a:rPr lang="en-US" sz="2800" b="0" i="1" dirty="0" smtClean="0">
                        <a:latin typeface="Cambria Math" panose="02040503050406030204" pitchFamily="18" charset="0"/>
                        <a:ea typeface="Cambria Math" panose="02040503050406030204" pitchFamily="18" charset="0"/>
                      </a:rPr>
                      <m:t>𝑧</m:t>
                    </m:r>
                    <m:r>
                      <a:rPr lang="en-US" sz="2800" b="0" i="1" dirty="0" smtClean="0">
                        <a:latin typeface="Cambria Math" panose="02040503050406030204" pitchFamily="18" charset="0"/>
                        <a:ea typeface="Cambria Math" panose="02040503050406030204" pitchFamily="18" charset="0"/>
                      </a:rPr>
                      <m:t>)</m:t>
                    </m:r>
                  </m:oMath>
                </a14:m>
                <a:r>
                  <a:rPr lang="en-US" dirty="0"/>
                  <a:t>),</a:t>
                </a:r>
              </a:p>
              <a:p>
                <a:pPr>
                  <a:buFont typeface="+mj-lt"/>
                  <a:buAutoNum type="arabicPeriod"/>
                </a:pPr>
                <a:r>
                  <a:rPr lang="en-US" b="1" dirty="0"/>
                  <a:t>Output 2: Color (R,G,B)</a:t>
                </a:r>
              </a:p>
              <a:p>
                <a:pPr lvl="1"/>
                <a:r>
                  <a:rPr lang="en-US" dirty="0"/>
                  <a:t>The RGB color is predicted based on the density and the view direction </a:t>
                </a:r>
                <a:r>
                  <a:rPr lang="en-US" b="1" i="1" dirty="0"/>
                  <a:t>d</a:t>
                </a:r>
                <a:r>
                  <a:rPr lang="en-US" b="1" dirty="0"/>
                  <a:t> </a:t>
                </a:r>
                <a:r>
                  <a:rPr lang="en-US" dirty="0"/>
                  <a:t>using the network </a:t>
                </a:r>
                <a14:m>
                  <m:oMath xmlns:m="http://schemas.openxmlformats.org/officeDocument/2006/math">
                    <m:sSub>
                      <m:sSubPr>
                        <m:ctrlPr>
                          <a:rPr lang="en-US" i="1" dirty="0">
                            <a:latin typeface="Cambria Math" panose="02040503050406030204" pitchFamily="18" charset="0"/>
                          </a:rPr>
                        </m:ctrlPr>
                      </m:sSubPr>
                      <m:e>
                        <m:r>
                          <a:rPr lang="en-US" dirty="0">
                            <a:latin typeface="Cambria Math" panose="02040503050406030204" pitchFamily="18" charset="0"/>
                          </a:rPr>
                          <m:t>𝑓</m:t>
                        </m:r>
                      </m:e>
                      <m:sub>
                        <m:r>
                          <a:rPr lang="en-US" dirty="0">
                            <a:latin typeface="Cambria Math" panose="02040503050406030204" pitchFamily="18" charset="0"/>
                          </a:rPr>
                          <m:t>𝑐𝑜𝑙𝑜𝑟</m:t>
                        </m:r>
                      </m:sub>
                    </m:sSub>
                    <m:r>
                      <a:rPr lang="en-US" dirty="0">
                        <a:latin typeface="Cambria Math" panose="02040503050406030204" pitchFamily="18" charset="0"/>
                      </a:rPr>
                      <m:t> .</m:t>
                    </m:r>
                  </m:oMath>
                </a14:m>
                <a:endParaRPr lang="en-US" dirty="0"/>
              </a:p>
              <a:p>
                <a:pPr lvl="1"/>
                <a:r>
                  <a:rPr lang="en-US" dirty="0"/>
                  <a:t>Positional encoding </a:t>
                </a:r>
                <a14:m>
                  <m:oMath xmlns:m="http://schemas.openxmlformats.org/officeDocument/2006/math">
                    <m:r>
                      <a:rPr lang="en-US" i="1" dirty="0">
                        <a:latin typeface="Cambria Math" panose="02040503050406030204" pitchFamily="18" charset="0"/>
                        <a:ea typeface="Cambria Math" panose="02040503050406030204" pitchFamily="18" charset="0"/>
                      </a:rPr>
                      <m:t>𝛾</m:t>
                    </m:r>
                  </m:oMath>
                </a14:m>
                <a:r>
                  <a:rPr lang="en-US" dirty="0"/>
                  <a:t>() is used to calculate the data to be fed to the rest of the network (to be discussed later)</a:t>
                </a:r>
              </a:p>
              <a:p>
                <a:pPr marL="0" indent="0">
                  <a:buNone/>
                </a:pP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ea typeface="Cambria Math" panose="02040503050406030204" pitchFamily="18" charset="0"/>
                        </a:rPr>
                        <m:t>𝑐</m:t>
                      </m:r>
                      <m:r>
                        <a:rPr lang="en-US" sz="2800" b="0" i="1" dirty="0" smtClean="0">
                          <a:latin typeface="Cambria Math" panose="02040503050406030204" pitchFamily="18" charset="0"/>
                          <a:ea typeface="Cambria Math" panose="02040503050406030204" pitchFamily="18" charset="0"/>
                        </a:rPr>
                        <m:t>=</m:t>
                      </m:r>
                      <m:sSub>
                        <m:sSubPr>
                          <m:ctrlPr>
                            <a:rPr lang="en-US" sz="2800" b="0" i="1" dirty="0" smtClean="0">
                              <a:latin typeface="Cambria Math" panose="02040503050406030204" pitchFamily="18" charset="0"/>
                              <a:ea typeface="Cambria Math" panose="02040503050406030204" pitchFamily="18" charset="0"/>
                            </a:rPr>
                          </m:ctrlPr>
                        </m:sSubPr>
                        <m:e>
                          <m:r>
                            <a:rPr lang="en-US" sz="2800" b="0" i="1" dirty="0" smtClean="0">
                              <a:latin typeface="Cambria Math" panose="02040503050406030204" pitchFamily="18" charset="0"/>
                              <a:ea typeface="Cambria Math" panose="02040503050406030204" pitchFamily="18" charset="0"/>
                            </a:rPr>
                            <m:t>𝑓</m:t>
                          </m:r>
                        </m:e>
                        <m:sub>
                          <m:r>
                            <a:rPr lang="en-US" sz="2800" b="0" i="1" dirty="0" smtClean="0">
                              <a:latin typeface="Cambria Math" panose="02040503050406030204" pitchFamily="18" charset="0"/>
                              <a:ea typeface="Cambria Math" panose="02040503050406030204" pitchFamily="18" charset="0"/>
                            </a:rPr>
                            <m:t>𝑐𝑜𝑙𝑜𝑟</m:t>
                          </m:r>
                        </m:sub>
                      </m:sSub>
                      <m:r>
                        <a:rPr lang="en-US" sz="2800" b="0"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𝛾</m:t>
                      </m:r>
                      <m:r>
                        <a:rPr lang="en-US" b="0" i="1" dirty="0" smtClean="0">
                          <a:latin typeface="Cambria Math" panose="02040503050406030204" pitchFamily="18" charset="0"/>
                          <a:ea typeface="Cambria Math" panose="02040503050406030204" pitchFamily="18" charset="0"/>
                        </a:rPr>
                        <m:t>,</m:t>
                      </m:r>
                      <m:r>
                        <m:rPr>
                          <m:nor/>
                        </m:rPr>
                        <a:rPr lang="en-US" dirty="0"/>
                        <m:t>(</m:t>
                      </m:r>
                      <m:r>
                        <m:rPr>
                          <m:nor/>
                        </m:rPr>
                        <a:rPr lang="en-US" b="0" i="0" dirty="0" smtClean="0"/>
                        <m:t>d</m:t>
                      </m:r>
                      <m:r>
                        <m:rPr>
                          <m:nor/>
                        </m:rPr>
                        <a:rPr lang="en-US" dirty="0"/>
                        <m:t>)</m:t>
                      </m:r>
                      <m:r>
                        <m:rPr>
                          <m:nor/>
                        </m:rPr>
                        <a:rPr lang="en-US" b="0" i="0" dirty="0" smtClean="0"/>
                        <m:t>)</m:t>
                      </m:r>
                    </m:oMath>
                  </m:oMathPara>
                </a14:m>
                <a:endParaRPr lang="en-US" b="0" i="0" dirty="0"/>
              </a:p>
              <a:p>
                <a:endParaRPr lang="en-HK" dirty="0"/>
              </a:p>
            </p:txBody>
          </p:sp>
        </mc:Choice>
        <mc:Fallback xmlns="">
          <p:sp>
            <p:nvSpPr>
              <p:cNvPr id="3" name="Content Placeholder 2">
                <a:extLst>
                  <a:ext uri="{FF2B5EF4-FFF2-40B4-BE49-F238E27FC236}">
                    <a16:creationId xmlns:a16="http://schemas.microsoft.com/office/drawing/2014/main" id="{F31A1EA1-4A3A-C5EC-AF60-613BDC8AFE15}"/>
                  </a:ext>
                </a:extLst>
              </p:cNvPr>
              <p:cNvSpPr>
                <a:spLocks noGrp="1" noRot="1" noChangeAspect="1" noMove="1" noResize="1" noEditPoints="1" noAdjustHandles="1" noChangeArrowheads="1" noChangeShapeType="1" noTextEdit="1"/>
              </p:cNvSpPr>
              <p:nvPr>
                <p:ph idx="1"/>
              </p:nvPr>
            </p:nvSpPr>
            <p:spPr>
              <a:xfrm>
                <a:off x="348498" y="1105503"/>
                <a:ext cx="8515351" cy="3423573"/>
              </a:xfrm>
              <a:blipFill>
                <a:blip r:embed="rId2"/>
                <a:stretch>
                  <a:fillRect l="-787" t="-3203" r="-72"/>
                </a:stretch>
              </a:blipFill>
            </p:spPr>
            <p:txBody>
              <a:bodyPr/>
              <a:lstStyle/>
              <a:p>
                <a:r>
                  <a:rPr lang="en-HK">
                    <a:noFill/>
                  </a:rPr>
                  <a:t> </a:t>
                </a:r>
              </a:p>
            </p:txBody>
          </p:sp>
        </mc:Fallback>
      </mc:AlternateContent>
      <p:sp>
        <p:nvSpPr>
          <p:cNvPr id="4" name="Footer Placeholder 3">
            <a:extLst>
              <a:ext uri="{FF2B5EF4-FFF2-40B4-BE49-F238E27FC236}">
                <a16:creationId xmlns:a16="http://schemas.microsoft.com/office/drawing/2014/main" id="{9ED0F6C4-DB2C-4256-1EE0-B9613287B3C5}"/>
              </a:ext>
            </a:extLst>
          </p:cNvPr>
          <p:cNvSpPr>
            <a:spLocks noGrp="1"/>
          </p:cNvSpPr>
          <p:nvPr>
            <p:ph type="ftr" sz="quarter" idx="11"/>
          </p:nvPr>
        </p:nvSpPr>
        <p:spPr>
          <a:xfrm>
            <a:off x="6285351" y="6084095"/>
            <a:ext cx="3086100" cy="365125"/>
          </a:xfrm>
        </p:spPr>
        <p:txBody>
          <a:bodyPr/>
          <a:lstStyle/>
          <a:p>
            <a:r>
              <a:rPr lang="en-HK"/>
              <a:t>Nerfs v.250402d</a:t>
            </a:r>
            <a:endParaRPr lang="en-HK" dirty="0"/>
          </a:p>
        </p:txBody>
      </p:sp>
      <p:sp>
        <p:nvSpPr>
          <p:cNvPr id="5" name="Slide Number Placeholder 4">
            <a:extLst>
              <a:ext uri="{FF2B5EF4-FFF2-40B4-BE49-F238E27FC236}">
                <a16:creationId xmlns:a16="http://schemas.microsoft.com/office/drawing/2014/main" id="{2F7A0D35-6A44-52A6-C47E-486AEA1C3D33}"/>
              </a:ext>
            </a:extLst>
          </p:cNvPr>
          <p:cNvSpPr>
            <a:spLocks noGrp="1"/>
          </p:cNvSpPr>
          <p:nvPr>
            <p:ph type="sldNum" sz="quarter" idx="12"/>
          </p:nvPr>
        </p:nvSpPr>
        <p:spPr/>
        <p:txBody>
          <a:bodyPr/>
          <a:lstStyle/>
          <a:p>
            <a:fld id="{B9DE3C8B-EA53-454F-9CCE-3711613342D8}" type="slidenum">
              <a:rPr lang="en-HK" smtClean="0"/>
              <a:t>24</a:t>
            </a:fld>
            <a:endParaRPr lang="en-HK"/>
          </a:p>
        </p:txBody>
      </p:sp>
      <p:sp>
        <p:nvSpPr>
          <p:cNvPr id="10" name="TextBox 9">
            <a:extLst>
              <a:ext uri="{FF2B5EF4-FFF2-40B4-BE49-F238E27FC236}">
                <a16:creationId xmlns:a16="http://schemas.microsoft.com/office/drawing/2014/main" id="{350E8B5C-8C4D-FE4F-85A8-BC7C6C05DB94}"/>
              </a:ext>
            </a:extLst>
          </p:cNvPr>
          <p:cNvSpPr txBox="1"/>
          <p:nvPr/>
        </p:nvSpPr>
        <p:spPr>
          <a:xfrm>
            <a:off x="686840" y="4326435"/>
            <a:ext cx="2683681" cy="338554"/>
          </a:xfrm>
          <a:prstGeom prst="rect">
            <a:avLst/>
          </a:prstGeom>
          <a:solidFill>
            <a:schemeClr val="bg1"/>
          </a:solidFill>
        </p:spPr>
        <p:txBody>
          <a:bodyPr wrap="square">
            <a:spAutoFit/>
          </a:bodyPr>
          <a:lstStyle/>
          <a:p>
            <a:endParaRPr lang="en-US" sz="1600" dirty="0"/>
          </a:p>
        </p:txBody>
      </p:sp>
      <p:pic>
        <p:nvPicPr>
          <p:cNvPr id="16" name="Picture 15">
            <a:extLst>
              <a:ext uri="{FF2B5EF4-FFF2-40B4-BE49-F238E27FC236}">
                <a16:creationId xmlns:a16="http://schemas.microsoft.com/office/drawing/2014/main" id="{BE460C7C-CEE5-F668-3124-4D58F4624BB7}"/>
              </a:ext>
            </a:extLst>
          </p:cNvPr>
          <p:cNvPicPr>
            <a:picLocks noChangeAspect="1"/>
          </p:cNvPicPr>
          <p:nvPr/>
        </p:nvPicPr>
        <p:blipFill>
          <a:blip r:embed="rId3"/>
          <a:stretch>
            <a:fillRect/>
          </a:stretch>
        </p:blipFill>
        <p:spPr>
          <a:xfrm>
            <a:off x="964622" y="4625975"/>
            <a:ext cx="5734050" cy="2095500"/>
          </a:xfrm>
          <a:prstGeom prst="rect">
            <a:avLst/>
          </a:prstGeom>
        </p:spPr>
      </p:pic>
      <p:sp>
        <p:nvSpPr>
          <p:cNvPr id="18" name="TextBox 17">
            <a:extLst>
              <a:ext uri="{FF2B5EF4-FFF2-40B4-BE49-F238E27FC236}">
                <a16:creationId xmlns:a16="http://schemas.microsoft.com/office/drawing/2014/main" id="{EC6F2587-D8B5-BC15-3ABA-457026E17F37}"/>
              </a:ext>
            </a:extLst>
          </p:cNvPr>
          <p:cNvSpPr txBox="1"/>
          <p:nvPr/>
        </p:nvSpPr>
        <p:spPr>
          <a:xfrm>
            <a:off x="6514909" y="5567831"/>
            <a:ext cx="971741" cy="369332"/>
          </a:xfrm>
          <a:prstGeom prst="rect">
            <a:avLst/>
          </a:prstGeom>
          <a:noFill/>
        </p:spPr>
        <p:txBody>
          <a:bodyPr wrap="none" rtlCol="0">
            <a:spAutoFit/>
          </a:bodyPr>
          <a:lstStyle/>
          <a:p>
            <a:r>
              <a:rPr lang="en-US" dirty="0">
                <a:solidFill>
                  <a:srgbClr val="FF0000"/>
                </a:solidFill>
              </a:rPr>
              <a:t>output2</a:t>
            </a:r>
          </a:p>
        </p:txBody>
      </p:sp>
      <p:sp>
        <p:nvSpPr>
          <p:cNvPr id="19" name="TextBox 18">
            <a:extLst>
              <a:ext uri="{FF2B5EF4-FFF2-40B4-BE49-F238E27FC236}">
                <a16:creationId xmlns:a16="http://schemas.microsoft.com/office/drawing/2014/main" id="{1C934050-EE6E-24B8-8807-B64291753DB7}"/>
              </a:ext>
            </a:extLst>
          </p:cNvPr>
          <p:cNvSpPr txBox="1"/>
          <p:nvPr/>
        </p:nvSpPr>
        <p:spPr>
          <a:xfrm>
            <a:off x="3806902" y="6449042"/>
            <a:ext cx="971741" cy="369332"/>
          </a:xfrm>
          <a:prstGeom prst="rect">
            <a:avLst/>
          </a:prstGeom>
          <a:noFill/>
        </p:spPr>
        <p:txBody>
          <a:bodyPr wrap="none" rtlCol="0">
            <a:spAutoFit/>
          </a:bodyPr>
          <a:lstStyle/>
          <a:p>
            <a:r>
              <a:rPr lang="en-US" dirty="0">
                <a:solidFill>
                  <a:srgbClr val="FF0000"/>
                </a:solidFill>
              </a:rPr>
              <a:t>output1</a:t>
            </a:r>
          </a:p>
        </p:txBody>
      </p:sp>
      <p:sp>
        <p:nvSpPr>
          <p:cNvPr id="20" name="TextBox 19">
            <a:extLst>
              <a:ext uri="{FF2B5EF4-FFF2-40B4-BE49-F238E27FC236}">
                <a16:creationId xmlns:a16="http://schemas.microsoft.com/office/drawing/2014/main" id="{FB3DCFAB-ED8B-281F-363F-D819395DB816}"/>
              </a:ext>
            </a:extLst>
          </p:cNvPr>
          <p:cNvSpPr txBox="1"/>
          <p:nvPr/>
        </p:nvSpPr>
        <p:spPr>
          <a:xfrm>
            <a:off x="478751" y="5176504"/>
            <a:ext cx="827471" cy="369332"/>
          </a:xfrm>
          <a:prstGeom prst="rect">
            <a:avLst/>
          </a:prstGeom>
          <a:noFill/>
        </p:spPr>
        <p:txBody>
          <a:bodyPr wrap="none" rtlCol="0">
            <a:spAutoFit/>
          </a:bodyPr>
          <a:lstStyle/>
          <a:p>
            <a:r>
              <a:rPr lang="en-US" dirty="0">
                <a:solidFill>
                  <a:srgbClr val="FF0000"/>
                </a:solidFill>
              </a:rPr>
              <a:t>Input1</a:t>
            </a:r>
          </a:p>
        </p:txBody>
      </p:sp>
      <p:sp>
        <p:nvSpPr>
          <p:cNvPr id="22" name="TextBox 21">
            <a:extLst>
              <a:ext uri="{FF2B5EF4-FFF2-40B4-BE49-F238E27FC236}">
                <a16:creationId xmlns:a16="http://schemas.microsoft.com/office/drawing/2014/main" id="{4CF72B6B-5043-5F59-3D68-8C0546B6A38D}"/>
              </a:ext>
            </a:extLst>
          </p:cNvPr>
          <p:cNvSpPr txBox="1"/>
          <p:nvPr/>
        </p:nvSpPr>
        <p:spPr>
          <a:xfrm>
            <a:off x="4752622" y="6400593"/>
            <a:ext cx="1353256" cy="369332"/>
          </a:xfrm>
          <a:prstGeom prst="rect">
            <a:avLst/>
          </a:prstGeom>
          <a:noFill/>
        </p:spPr>
        <p:txBody>
          <a:bodyPr wrap="none" rtlCol="0">
            <a:spAutoFit/>
          </a:bodyPr>
          <a:lstStyle/>
          <a:p>
            <a:r>
              <a:rPr lang="en-US" dirty="0">
                <a:solidFill>
                  <a:srgbClr val="FF0000"/>
                </a:solidFill>
              </a:rPr>
              <a:t>Input2</a:t>
            </a:r>
            <a:r>
              <a:rPr lang="en-US" sz="1800" b="0" i="1" dirty="0">
                <a:solidFill>
                  <a:srgbClr val="FF0000"/>
                </a:solidFill>
                <a:effectLst/>
                <a:cs typeface="Times New Roman" panose="02020603050405020304" pitchFamily="18" charset="0"/>
              </a:rPr>
              <a:t> (</a:t>
            </a:r>
            <a:r>
              <a:rPr lang="en-US" sz="1800" b="0" i="1" dirty="0" err="1">
                <a:solidFill>
                  <a:srgbClr val="FF0000"/>
                </a:solidFill>
                <a:effectLst/>
                <a:cs typeface="Times New Roman" panose="02020603050405020304" pitchFamily="18" charset="0"/>
              </a:rPr>
              <a:t>θ,ϕ</a:t>
            </a:r>
            <a:r>
              <a:rPr lang="en-US" sz="1800" b="0" i="1" dirty="0">
                <a:solidFill>
                  <a:srgbClr val="FF0000"/>
                </a:solidFill>
                <a:effectLst/>
                <a:cs typeface="Times New Roman" panose="02020603050405020304" pitchFamily="18" charset="0"/>
              </a:rPr>
              <a:t>)</a:t>
            </a:r>
            <a:endParaRPr lang="en-US" dirty="0">
              <a:solidFill>
                <a:srgbClr val="FF0000"/>
              </a:solidFill>
            </a:endParaRPr>
          </a:p>
        </p:txBody>
      </p:sp>
      <p:sp>
        <p:nvSpPr>
          <p:cNvPr id="6" name="TextBox 5">
            <a:extLst>
              <a:ext uri="{FF2B5EF4-FFF2-40B4-BE49-F238E27FC236}">
                <a16:creationId xmlns:a16="http://schemas.microsoft.com/office/drawing/2014/main" id="{78CEFFDA-2FA7-3D83-0634-394C8F64D9D7}"/>
              </a:ext>
            </a:extLst>
          </p:cNvPr>
          <p:cNvSpPr txBox="1"/>
          <p:nvPr/>
        </p:nvSpPr>
        <p:spPr>
          <a:xfrm>
            <a:off x="52270" y="36093"/>
            <a:ext cx="8935010" cy="369332"/>
          </a:xfrm>
          <a:prstGeom prst="rect">
            <a:avLst/>
          </a:prstGeom>
          <a:noFill/>
        </p:spPr>
        <p:txBody>
          <a:bodyPr wrap="none" rtlCol="0">
            <a:spAutoFit/>
          </a:bodyPr>
          <a:lstStyle/>
          <a:p>
            <a:r>
              <a:rPr lang="en-US" dirty="0">
                <a:solidFill>
                  <a:srgbClr val="FF0000"/>
                </a:solidFill>
              </a:rPr>
              <a:t>Ex4.Answer4 is correct: 1920*1080*50*128=</a:t>
            </a:r>
            <a:r>
              <a:rPr lang="en-HK" b="0" i="0" dirty="0">
                <a:solidFill>
                  <a:srgbClr val="FF0000"/>
                </a:solidFill>
                <a:effectLst/>
                <a:latin typeface="Arial" panose="020B0604020202020204" pitchFamily="34" charset="0"/>
              </a:rPr>
              <a:t> 13,271,040,000=13,271 million samples </a:t>
            </a:r>
            <a:endParaRPr lang="en-HK" dirty="0">
              <a:solidFill>
                <a:srgbClr val="FF0000"/>
              </a:solidFill>
            </a:endParaRPr>
          </a:p>
        </p:txBody>
      </p:sp>
    </p:spTree>
    <p:extLst>
      <p:ext uri="{BB962C8B-B14F-4D97-AF65-F5344CB8AC3E}">
        <p14:creationId xmlns:p14="http://schemas.microsoft.com/office/powerpoint/2010/main" val="250142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13BD-C8DE-9BF8-E81D-2B9EC729404A}"/>
              </a:ext>
            </a:extLst>
          </p:cNvPr>
          <p:cNvSpPr>
            <a:spLocks noGrp="1"/>
          </p:cNvSpPr>
          <p:nvPr>
            <p:ph type="title"/>
          </p:nvPr>
        </p:nvSpPr>
        <p:spPr>
          <a:xfrm>
            <a:off x="343727" y="169381"/>
            <a:ext cx="5477217" cy="866773"/>
          </a:xfrm>
        </p:spPr>
        <p:txBody>
          <a:bodyPr>
            <a:normAutofit fontScale="90000"/>
          </a:bodyPr>
          <a:lstStyle/>
          <a:p>
            <a:r>
              <a:rPr lang="en-US" sz="3200" dirty="0"/>
              <a:t>Dat processing procedure of </a:t>
            </a:r>
            <a:r>
              <a:rPr lang="en-US" sz="3200" dirty="0" err="1"/>
              <a:t>NeRF</a:t>
            </a:r>
            <a:endParaRPr lang="en-US" sz="32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A0B6818-8189-11D8-51FA-0FB8CAA9FFB7}"/>
                  </a:ext>
                </a:extLst>
              </p:cNvPr>
              <p:cNvSpPr>
                <a:spLocks noGrp="1"/>
              </p:cNvSpPr>
              <p:nvPr>
                <p:ph idx="1"/>
              </p:nvPr>
            </p:nvSpPr>
            <p:spPr>
              <a:xfrm>
                <a:off x="257236" y="1017048"/>
                <a:ext cx="5679064" cy="5575138"/>
              </a:xfrm>
            </p:spPr>
            <p:txBody>
              <a:bodyPr>
                <a:normAutofit fontScale="25000" lnSpcReduction="20000"/>
              </a:bodyPr>
              <a:lstStyle/>
              <a:p>
                <a:pPr algn="l">
                  <a:lnSpc>
                    <a:spcPct val="120000"/>
                  </a:lnSpc>
                  <a:spcBef>
                    <a:spcPts val="600"/>
                  </a:spcBef>
                </a:pPr>
                <a:r>
                  <a:rPr lang="en-US" sz="7400" b="0" i="0" dirty="0">
                    <a:solidFill>
                      <a:srgbClr val="242424"/>
                    </a:solidFill>
                    <a:effectLst/>
                    <a:latin typeface="source-serif-pro"/>
                  </a:rPr>
                  <a:t>Capture N images and </a:t>
                </a:r>
                <a:r>
                  <a:rPr lang="en-US" sz="7400" dirty="0">
                    <a:solidFill>
                      <a:srgbClr val="242424"/>
                    </a:solidFill>
                    <a:latin typeface="source-serif-pro"/>
                  </a:rPr>
                  <a:t>u</a:t>
                </a:r>
                <a:r>
                  <a:rPr lang="en-US" sz="7400" b="0" i="0" dirty="0">
                    <a:solidFill>
                      <a:srgbClr val="242424"/>
                    </a:solidFill>
                    <a:effectLst/>
                    <a:latin typeface="source-serif-pro"/>
                  </a:rPr>
                  <a:t>se SFM to generate inputs for </a:t>
                </a:r>
                <a:r>
                  <a:rPr lang="en-US" sz="7400" dirty="0">
                    <a:solidFill>
                      <a:srgbClr val="242424"/>
                    </a:solidFill>
                    <a:latin typeface="source-serif-pro"/>
                  </a:rPr>
                  <a:t>each sampling point:</a:t>
                </a:r>
                <a:endParaRPr lang="en-US" sz="7400" b="0" i="0" dirty="0">
                  <a:solidFill>
                    <a:srgbClr val="242424"/>
                  </a:solidFill>
                  <a:effectLst/>
                  <a:latin typeface="source-serif-pro"/>
                </a:endParaRPr>
              </a:p>
              <a:p>
                <a:pPr lvl="1">
                  <a:lnSpc>
                    <a:spcPct val="120000"/>
                  </a:lnSpc>
                  <a:spcBef>
                    <a:spcPts val="600"/>
                  </a:spcBef>
                </a:pPr>
                <a:r>
                  <a:rPr lang="en-US" sz="7000" b="0" i="0" dirty="0">
                    <a:solidFill>
                      <a:srgbClr val="242424"/>
                    </a:solidFill>
                    <a:effectLst/>
                    <a:latin typeface="source-serif-pro"/>
                  </a:rPr>
                  <a:t>sampling points</a:t>
                </a:r>
                <a:r>
                  <a:rPr lang="en-US" sz="7000" dirty="0">
                    <a:solidFill>
                      <a:srgbClr val="242424"/>
                    </a:solidFill>
                    <a:latin typeface="source-serif-pro"/>
                  </a:rPr>
                  <a:t> (</a:t>
                </a:r>
                <a:r>
                  <a:rPr lang="en-US" sz="7000" dirty="0" err="1">
                    <a:solidFill>
                      <a:srgbClr val="242424"/>
                    </a:solidFill>
                    <a:latin typeface="source-serif-pro"/>
                  </a:rPr>
                  <a:t>x,y,z</a:t>
                </a:r>
                <a:r>
                  <a:rPr lang="en-US" sz="7000" dirty="0">
                    <a:solidFill>
                      <a:srgbClr val="242424"/>
                    </a:solidFill>
                    <a:latin typeface="source-serif-pro"/>
                  </a:rPr>
                  <a:t>) along the ray (</a:t>
                </a:r>
                <a:r>
                  <a:rPr lang="en-US" sz="7200" b="0" i="1" dirty="0" err="1">
                    <a:solidFill>
                      <a:srgbClr val="202122"/>
                    </a:solidFill>
                    <a:effectLst/>
                    <a:cs typeface="Times New Roman" panose="02020603050405020304" pitchFamily="18" charset="0"/>
                  </a:rPr>
                  <a:t>θ,ϕ</a:t>
                </a:r>
                <a:r>
                  <a:rPr lang="en-US" sz="7200" b="0" i="1" dirty="0">
                    <a:solidFill>
                      <a:srgbClr val="202122"/>
                    </a:solidFill>
                    <a:effectLst/>
                    <a:cs typeface="Times New Roman" panose="02020603050405020304" pitchFamily="18" charset="0"/>
                  </a:rPr>
                  <a:t>)</a:t>
                </a:r>
                <a:endParaRPr lang="en-US" sz="7000" dirty="0">
                  <a:solidFill>
                    <a:srgbClr val="242424"/>
                  </a:solidFill>
                  <a:latin typeface="source-serif-pro"/>
                </a:endParaRPr>
              </a:p>
              <a:p>
                <a:pPr lvl="1">
                  <a:lnSpc>
                    <a:spcPct val="120000"/>
                  </a:lnSpc>
                  <a:spcBef>
                    <a:spcPts val="600"/>
                  </a:spcBef>
                </a:pPr>
                <a:r>
                  <a:rPr lang="en-US" sz="7000" b="0" i="0" dirty="0">
                    <a:solidFill>
                      <a:srgbClr val="242424"/>
                    </a:solidFill>
                    <a:effectLst/>
                    <a:latin typeface="source-serif-pro"/>
                  </a:rPr>
                  <a:t>sampling point ground truth color (</a:t>
                </a:r>
                <a:r>
                  <a:rPr lang="en-US" sz="7000" b="0" i="0" dirty="0" err="1">
                    <a:solidFill>
                      <a:srgbClr val="242424"/>
                    </a:solidFill>
                    <a:effectLst/>
                    <a:latin typeface="source-serif-pro"/>
                  </a:rPr>
                  <a:t>g.t.</a:t>
                </a:r>
                <a:r>
                  <a:rPr lang="en-US" sz="7000" b="0" i="0" dirty="0">
                    <a:solidFill>
                      <a:srgbClr val="242424"/>
                    </a:solidFill>
                    <a:effectLst/>
                    <a:latin typeface="source-serif-pro"/>
                  </a:rPr>
                  <a:t>) RGB</a:t>
                </a:r>
                <a:r>
                  <a:rPr lang="en-US" sz="7400" dirty="0"/>
                  <a:t> =</a:t>
                </a:r>
                <a14:m>
                  <m:oMath xmlns:m="http://schemas.openxmlformats.org/officeDocument/2006/math">
                    <m:sSub>
                      <m:sSubPr>
                        <m:ctrlPr>
                          <a:rPr lang="en-US" sz="7400" i="1">
                            <a:latin typeface="Cambria Math" panose="02040503050406030204" pitchFamily="18" charset="0"/>
                          </a:rPr>
                        </m:ctrlPr>
                      </m:sSubPr>
                      <m:e>
                        <m:r>
                          <a:rPr lang="en-US" sz="7400" b="0" i="1" smtClean="0">
                            <a:latin typeface="Cambria Math" panose="02040503050406030204" pitchFamily="18" charset="0"/>
                            <a:ea typeface="Cambria Math" panose="02040503050406030204" pitchFamily="18" charset="0"/>
                          </a:rPr>
                          <m:t>𝑐</m:t>
                        </m:r>
                      </m:e>
                      <m:sub>
                        <m:r>
                          <a:rPr lang="en-US" sz="7400" b="0" i="1" smtClean="0">
                            <a:latin typeface="Cambria Math" panose="02040503050406030204" pitchFamily="18" charset="0"/>
                            <a:ea typeface="Cambria Math" panose="02040503050406030204" pitchFamily="18" charset="0"/>
                          </a:rPr>
                          <m:t>𝑖</m:t>
                        </m:r>
                      </m:sub>
                    </m:sSub>
                  </m:oMath>
                </a14:m>
                <a:endParaRPr lang="en-US" sz="7400" b="0" i="0" dirty="0">
                  <a:solidFill>
                    <a:srgbClr val="242424"/>
                  </a:solidFill>
                  <a:effectLst/>
                  <a:latin typeface="source-serif-pro"/>
                </a:endParaRPr>
              </a:p>
              <a:p>
                <a:pPr>
                  <a:lnSpc>
                    <a:spcPct val="120000"/>
                  </a:lnSpc>
                  <a:spcBef>
                    <a:spcPts val="600"/>
                  </a:spcBef>
                </a:pPr>
                <a:r>
                  <a:rPr lang="en-US" sz="7400" dirty="0">
                    <a:solidFill>
                      <a:srgbClr val="242424"/>
                    </a:solidFill>
                    <a:latin typeface="source-serif-pro"/>
                  </a:rPr>
                  <a:t>Training the neural net: for</a:t>
                </a:r>
                <a:r>
                  <a:rPr lang="en-US" sz="7400" b="0" i="0" dirty="0">
                    <a:solidFill>
                      <a:srgbClr val="242424"/>
                    </a:solidFill>
                    <a:effectLst/>
                    <a:latin typeface="source-serif-pro"/>
                  </a:rPr>
                  <a:t> each sampling point</a:t>
                </a:r>
                <a:endParaRPr lang="en-US" sz="7000" b="0" i="0" dirty="0">
                  <a:solidFill>
                    <a:srgbClr val="242424"/>
                  </a:solidFill>
                  <a:effectLst/>
                  <a:latin typeface="source-serif-pro"/>
                </a:endParaRPr>
              </a:p>
              <a:p>
                <a:pPr lvl="1">
                  <a:lnSpc>
                    <a:spcPct val="120000"/>
                  </a:lnSpc>
                  <a:spcBef>
                    <a:spcPts val="600"/>
                  </a:spcBef>
                </a:pPr>
                <a:r>
                  <a:rPr lang="en-US" sz="6600" dirty="0">
                    <a:solidFill>
                      <a:srgbClr val="242424"/>
                    </a:solidFill>
                    <a:latin typeface="source-serif-pro"/>
                  </a:rPr>
                  <a:t>Input: </a:t>
                </a:r>
                <a:r>
                  <a:rPr lang="en-US" sz="6600" dirty="0" err="1">
                    <a:solidFill>
                      <a:srgbClr val="242424"/>
                    </a:solidFill>
                    <a:latin typeface="source-serif-pro"/>
                  </a:rPr>
                  <a:t>x</a:t>
                </a:r>
                <a:r>
                  <a:rPr lang="en-US" sz="6600" b="0" i="0" dirty="0" err="1">
                    <a:solidFill>
                      <a:srgbClr val="242424"/>
                    </a:solidFill>
                    <a:effectLst/>
                    <a:latin typeface="source-serif-pro"/>
                  </a:rPr>
                  <a:t>,y,z</a:t>
                </a:r>
                <a:r>
                  <a:rPr lang="en-US" sz="6600" b="0" i="0" dirty="0">
                    <a:solidFill>
                      <a:srgbClr val="242424"/>
                    </a:solidFill>
                    <a:effectLst/>
                    <a:latin typeface="source-serif-pro"/>
                  </a:rPr>
                  <a:t> of a sampling point and related </a:t>
                </a:r>
                <a:r>
                  <a:rPr lang="en-US" sz="6600" b="0" i="1" dirty="0" err="1">
                    <a:solidFill>
                      <a:srgbClr val="202122"/>
                    </a:solidFill>
                    <a:effectLst/>
                    <a:cs typeface="Times New Roman" panose="02020603050405020304" pitchFamily="18" charset="0"/>
                  </a:rPr>
                  <a:t>θ,ϕ</a:t>
                </a:r>
                <a:r>
                  <a:rPr lang="en-US" sz="6600" b="0" i="1" dirty="0">
                    <a:solidFill>
                      <a:srgbClr val="202122"/>
                    </a:solidFill>
                    <a:effectLst/>
                    <a:cs typeface="Times New Roman" panose="02020603050405020304" pitchFamily="18" charset="0"/>
                  </a:rPr>
                  <a:t> </a:t>
                </a:r>
              </a:p>
              <a:p>
                <a:pPr lvl="1">
                  <a:lnSpc>
                    <a:spcPct val="120000"/>
                  </a:lnSpc>
                  <a:spcBef>
                    <a:spcPts val="600"/>
                  </a:spcBef>
                </a:pPr>
                <a:r>
                  <a:rPr lang="en-US" sz="6600" i="1" dirty="0">
                    <a:solidFill>
                      <a:srgbClr val="202122"/>
                    </a:solidFill>
                    <a:cs typeface="Times New Roman" panose="02020603050405020304" pitchFamily="18" charset="0"/>
                  </a:rPr>
                  <a:t>Output predicted color: </a:t>
                </a:r>
                <a14:m>
                  <m:oMath xmlns:m="http://schemas.openxmlformats.org/officeDocument/2006/math">
                    <m:sSub>
                      <m:sSubPr>
                        <m:ctrlPr>
                          <a:rPr lang="en-US" sz="6600" i="1" smtClean="0">
                            <a:latin typeface="Cambria Math" panose="02040503050406030204" pitchFamily="18" charset="0"/>
                          </a:rPr>
                        </m:ctrlPr>
                      </m:sSubPr>
                      <m:e>
                        <m:r>
                          <a:rPr lang="en-US" sz="6600" b="0" i="1" smtClean="0">
                            <a:latin typeface="Cambria Math" panose="02040503050406030204" pitchFamily="18" charset="0"/>
                            <a:ea typeface="Cambria Math" panose="02040503050406030204" pitchFamily="18" charset="0"/>
                          </a:rPr>
                          <m:t>𝑐</m:t>
                        </m:r>
                      </m:e>
                      <m:sub>
                        <m:r>
                          <a:rPr lang="en-US" sz="6600" b="0" i="1" smtClean="0">
                            <a:latin typeface="Cambria Math" panose="02040503050406030204" pitchFamily="18" charset="0"/>
                            <a:ea typeface="Cambria Math" panose="02040503050406030204" pitchFamily="18" charset="0"/>
                          </a:rPr>
                          <m:t>𝑝𝑟𝑒𝑑𝑖𝑐𝑡𝑒𝑑</m:t>
                        </m:r>
                      </m:sub>
                    </m:sSub>
                  </m:oMath>
                </a14:m>
                <a:endParaRPr lang="en-US" sz="6600" i="1" dirty="0">
                  <a:solidFill>
                    <a:srgbClr val="202122"/>
                  </a:solidFill>
                  <a:cs typeface="Times New Roman" panose="02020603050405020304" pitchFamily="18" charset="0"/>
                </a:endParaRPr>
              </a:p>
              <a:p>
                <a:pPr lvl="1">
                  <a:lnSpc>
                    <a:spcPct val="120000"/>
                  </a:lnSpc>
                  <a:spcBef>
                    <a:spcPts val="600"/>
                  </a:spcBef>
                </a:pPr>
                <a:r>
                  <a:rPr lang="en-US" sz="6600" i="1" dirty="0">
                    <a:solidFill>
                      <a:srgbClr val="202122"/>
                    </a:solidFill>
                    <a:cs typeface="Times New Roman" panose="02020603050405020304" pitchFamily="18" charset="0"/>
                  </a:rPr>
                  <a:t>Target: RGB</a:t>
                </a:r>
                <a:r>
                  <a:rPr lang="en-US" sz="6600" dirty="0"/>
                  <a:t> =</a:t>
                </a:r>
                <a14:m>
                  <m:oMath xmlns:m="http://schemas.openxmlformats.org/officeDocument/2006/math">
                    <m:sSub>
                      <m:sSubPr>
                        <m:ctrlPr>
                          <a:rPr lang="en-US" sz="6600" i="1">
                            <a:latin typeface="Cambria Math" panose="02040503050406030204" pitchFamily="18" charset="0"/>
                          </a:rPr>
                        </m:ctrlPr>
                      </m:sSubPr>
                      <m:e>
                        <m:r>
                          <a:rPr lang="en-US" sz="6600" b="0" i="1" smtClean="0">
                            <a:latin typeface="Cambria Math" panose="02040503050406030204" pitchFamily="18" charset="0"/>
                            <a:ea typeface="Cambria Math" panose="02040503050406030204" pitchFamily="18" charset="0"/>
                          </a:rPr>
                          <m:t>𝑐</m:t>
                        </m:r>
                      </m:e>
                      <m:sub>
                        <m:r>
                          <a:rPr lang="en-US" sz="6600" b="0" i="1" smtClean="0">
                            <a:latin typeface="Cambria Math" panose="02040503050406030204" pitchFamily="18" charset="0"/>
                            <a:ea typeface="Cambria Math" panose="02040503050406030204" pitchFamily="18" charset="0"/>
                          </a:rPr>
                          <m:t>𝑖</m:t>
                        </m:r>
                      </m:sub>
                    </m:sSub>
                  </m:oMath>
                </a14:m>
                <a:r>
                  <a:rPr lang="en-US" sz="6600" i="1" dirty="0">
                    <a:solidFill>
                      <a:srgbClr val="202122"/>
                    </a:solidFill>
                    <a:cs typeface="Times New Roman" panose="02020603050405020304" pitchFamily="18" charset="0"/>
                  </a:rPr>
                  <a:t> (Found by SFM)</a:t>
                </a:r>
              </a:p>
              <a:p>
                <a:pPr lvl="1">
                  <a:lnSpc>
                    <a:spcPct val="120000"/>
                  </a:lnSpc>
                  <a:spcBef>
                    <a:spcPts val="600"/>
                  </a:spcBef>
                </a:pPr>
                <a:r>
                  <a:rPr lang="en-US" sz="6600" b="0" i="0" dirty="0">
                    <a:solidFill>
                      <a:srgbClr val="242424"/>
                    </a:solidFill>
                    <a:effectLst/>
                    <a:latin typeface="source-serif-pro"/>
                  </a:rPr>
                  <a:t>Training is to minimize </a:t>
                </a:r>
                <a14:m>
                  <m:oMath xmlns:m="http://schemas.openxmlformats.org/officeDocument/2006/math">
                    <m:sSub>
                      <m:sSubPr>
                        <m:ctrlPr>
                          <a:rPr lang="en-US" sz="6600" i="1">
                            <a:latin typeface="Cambria Math" panose="02040503050406030204" pitchFamily="18" charset="0"/>
                          </a:rPr>
                        </m:ctrlPr>
                      </m:sSubPr>
                      <m:e>
                        <m:r>
                          <a:rPr lang="en-US" sz="6600" b="0" i="1" smtClean="0">
                            <a:latin typeface="Cambria Math" panose="02040503050406030204" pitchFamily="18" charset="0"/>
                          </a:rPr>
                          <m:t>𝑒</m:t>
                        </m:r>
                      </m:e>
                      <m:sub>
                        <m:r>
                          <a:rPr lang="en-US" sz="6600" b="0" i="1" smtClean="0">
                            <a:latin typeface="Cambria Math" panose="02040503050406030204" pitchFamily="18" charset="0"/>
                            <a:ea typeface="Cambria Math" panose="02040503050406030204" pitchFamily="18" charset="0"/>
                          </a:rPr>
                          <m:t>𝑖</m:t>
                        </m:r>
                      </m:sub>
                    </m:sSub>
                    <m:r>
                      <a:rPr lang="en-US" sz="6600" i="1">
                        <a:latin typeface="Cambria Math" panose="02040503050406030204" pitchFamily="18" charset="0"/>
                        <a:ea typeface="Cambria Math" panose="02040503050406030204" pitchFamily="18" charset="0"/>
                      </a:rPr>
                      <m:t> </m:t>
                    </m:r>
                  </m:oMath>
                </a14:m>
                <a:r>
                  <a:rPr lang="en-US" sz="6600" b="0" i="0" dirty="0">
                    <a:solidFill>
                      <a:srgbClr val="242424"/>
                    </a:solidFill>
                    <a:effectLst/>
                    <a:latin typeface="source-serif-pro"/>
                  </a:rPr>
                  <a:t>= </a:t>
                </a:r>
                <a14:m>
                  <m:oMath xmlns:m="http://schemas.openxmlformats.org/officeDocument/2006/math">
                    <m:sSub>
                      <m:sSubPr>
                        <m:ctrlPr>
                          <a:rPr lang="en-US" sz="6600" i="1">
                            <a:latin typeface="Cambria Math" panose="02040503050406030204" pitchFamily="18" charset="0"/>
                          </a:rPr>
                        </m:ctrlPr>
                      </m:sSubPr>
                      <m:e>
                        <m:r>
                          <a:rPr lang="en-US" sz="6600" b="0" i="1" smtClean="0">
                            <a:latin typeface="Cambria Math" panose="02040503050406030204" pitchFamily="18" charset="0"/>
                          </a:rPr>
                          <m:t>||</m:t>
                        </m:r>
                        <m:r>
                          <a:rPr lang="en-US" sz="6600" i="1">
                            <a:latin typeface="Cambria Math" panose="02040503050406030204" pitchFamily="18" charset="0"/>
                            <a:ea typeface="Cambria Math" panose="02040503050406030204" pitchFamily="18" charset="0"/>
                          </a:rPr>
                          <m:t>𝑐</m:t>
                        </m:r>
                      </m:e>
                      <m:sub>
                        <m:r>
                          <a:rPr lang="en-US" sz="6600" i="1">
                            <a:latin typeface="Cambria Math" panose="02040503050406030204" pitchFamily="18" charset="0"/>
                            <a:ea typeface="Cambria Math" panose="02040503050406030204" pitchFamily="18" charset="0"/>
                          </a:rPr>
                          <m:t>𝑖</m:t>
                        </m:r>
                      </m:sub>
                    </m:sSub>
                    <m:r>
                      <a:rPr lang="en-US" sz="6600" i="1">
                        <a:latin typeface="Cambria Math" panose="02040503050406030204" pitchFamily="18" charset="0"/>
                        <a:ea typeface="Cambria Math" panose="02040503050406030204" pitchFamily="18" charset="0"/>
                      </a:rPr>
                      <m:t> </m:t>
                    </m:r>
                    <m:r>
                      <a:rPr lang="en-US" sz="6600" b="0" i="1" smtClean="0">
                        <a:latin typeface="Cambria Math" panose="02040503050406030204" pitchFamily="18" charset="0"/>
                        <a:ea typeface="Cambria Math" panose="02040503050406030204" pitchFamily="18" charset="0"/>
                      </a:rPr>
                      <m:t>−</m:t>
                    </m:r>
                    <m:sSub>
                      <m:sSubPr>
                        <m:ctrlPr>
                          <a:rPr lang="en-US" sz="6600" i="1" smtClean="0">
                            <a:latin typeface="Cambria Math" panose="02040503050406030204" pitchFamily="18" charset="0"/>
                          </a:rPr>
                        </m:ctrlPr>
                      </m:sSubPr>
                      <m:e>
                        <m:r>
                          <a:rPr lang="en-US" sz="6600" b="0" i="1" smtClean="0">
                            <a:latin typeface="Cambria Math" panose="02040503050406030204" pitchFamily="18" charset="0"/>
                            <a:ea typeface="Cambria Math" panose="02040503050406030204" pitchFamily="18" charset="0"/>
                          </a:rPr>
                          <m:t>𝑐</m:t>
                        </m:r>
                      </m:e>
                      <m:sub>
                        <m:r>
                          <a:rPr lang="en-US" sz="6600" b="0" i="1" smtClean="0">
                            <a:latin typeface="Cambria Math" panose="02040503050406030204" pitchFamily="18" charset="0"/>
                            <a:ea typeface="Cambria Math" panose="02040503050406030204" pitchFamily="18" charset="0"/>
                          </a:rPr>
                          <m:t>𝑝𝑟𝑒𝑑𝑖𝑐𝑡𝑒𝑑</m:t>
                        </m:r>
                      </m:sub>
                    </m:sSub>
                    <m:r>
                      <a:rPr lang="en-US" sz="6600" i="1">
                        <a:latin typeface="Cambria Math" panose="02040503050406030204" pitchFamily="18" charset="0"/>
                        <a:ea typeface="Cambria Math" panose="02040503050406030204" pitchFamily="18" charset="0"/>
                      </a:rPr>
                      <m:t>||</m:t>
                    </m:r>
                  </m:oMath>
                </a14:m>
                <a:endParaRPr lang="en-US" sz="6600" b="0" i="0" dirty="0">
                  <a:solidFill>
                    <a:srgbClr val="242424"/>
                  </a:solidFill>
                  <a:effectLst/>
                  <a:latin typeface="source-serif-pro"/>
                </a:endParaRPr>
              </a:p>
              <a:p>
                <a:pPr>
                  <a:lnSpc>
                    <a:spcPct val="120000"/>
                  </a:lnSpc>
                  <a:spcBef>
                    <a:spcPts val="600"/>
                  </a:spcBef>
                </a:pPr>
                <a:r>
                  <a:rPr lang="en-US" sz="7000" dirty="0">
                    <a:solidFill>
                      <a:srgbClr val="242424"/>
                    </a:solidFill>
                    <a:latin typeface="source-serif-pro"/>
                  </a:rPr>
                  <a:t>Rendering (to produce an image of a given view):</a:t>
                </a:r>
              </a:p>
              <a:p>
                <a:pPr lvl="1">
                  <a:lnSpc>
                    <a:spcPct val="120000"/>
                  </a:lnSpc>
                  <a:spcBef>
                    <a:spcPts val="600"/>
                  </a:spcBef>
                </a:pPr>
                <a:r>
                  <a:rPr lang="en-US" sz="6600" dirty="0">
                    <a:solidFill>
                      <a:srgbClr val="242424"/>
                    </a:solidFill>
                    <a:latin typeface="source-serif-pro"/>
                  </a:rPr>
                  <a:t>You are given (</a:t>
                </a:r>
                <a:r>
                  <a:rPr lang="en-US" sz="6600" dirty="0" err="1">
                    <a:solidFill>
                      <a:srgbClr val="242424"/>
                    </a:solidFill>
                    <a:latin typeface="source-serif-pro"/>
                  </a:rPr>
                  <a:t>x’,y’,z’,</a:t>
                </a:r>
                <a:r>
                  <a:rPr lang="en-US" sz="6600" b="0" i="1" dirty="0" err="1">
                    <a:solidFill>
                      <a:srgbClr val="202122"/>
                    </a:solidFill>
                    <a:effectLst/>
                    <a:cs typeface="Times New Roman" panose="02020603050405020304" pitchFamily="18" charset="0"/>
                  </a:rPr>
                  <a:t>θ’,ϕ</a:t>
                </a:r>
                <a:r>
                  <a:rPr lang="en-US" sz="6600" b="0" i="1" dirty="0">
                    <a:solidFill>
                      <a:srgbClr val="202122"/>
                    </a:solidFill>
                    <a:effectLst/>
                    <a:cs typeface="Times New Roman" panose="02020603050405020304" pitchFamily="18" charset="0"/>
                  </a:rPr>
                  <a:t>’)</a:t>
                </a:r>
                <a:r>
                  <a:rPr lang="en-US" sz="6600" dirty="0">
                    <a:solidFill>
                      <a:srgbClr val="242424"/>
                    </a:solidFill>
                    <a:latin typeface="source-serif-pro"/>
                  </a:rPr>
                  <a:t> , you want the network to find the generated image.</a:t>
                </a:r>
              </a:p>
              <a:p>
                <a:pPr lvl="1">
                  <a:lnSpc>
                    <a:spcPct val="120000"/>
                  </a:lnSpc>
                  <a:spcBef>
                    <a:spcPts val="600"/>
                  </a:spcBef>
                </a:pPr>
                <a:r>
                  <a:rPr lang="en-US" sz="6600" dirty="0">
                    <a:solidFill>
                      <a:srgbClr val="242424"/>
                    </a:solidFill>
                    <a:latin typeface="source-serif-pro"/>
                  </a:rPr>
                  <a:t>After training , the neural network can produce the color and density of (</a:t>
                </a:r>
                <a:r>
                  <a:rPr lang="en-US" sz="6600" dirty="0" err="1">
                    <a:solidFill>
                      <a:srgbClr val="242424"/>
                    </a:solidFill>
                    <a:latin typeface="source-serif-pro"/>
                  </a:rPr>
                  <a:t>x’,y’,z’,</a:t>
                </a:r>
                <a:r>
                  <a:rPr lang="en-US" sz="6600" b="0" i="1" dirty="0" err="1">
                    <a:solidFill>
                      <a:srgbClr val="202122"/>
                    </a:solidFill>
                    <a:effectLst/>
                    <a:cs typeface="Times New Roman" panose="02020603050405020304" pitchFamily="18" charset="0"/>
                  </a:rPr>
                  <a:t>θ’,ϕ</a:t>
                </a:r>
                <a:r>
                  <a:rPr lang="en-US" sz="6600" b="0" i="1" dirty="0">
                    <a:solidFill>
                      <a:srgbClr val="202122"/>
                    </a:solidFill>
                    <a:effectLst/>
                    <a:cs typeface="Times New Roman" panose="02020603050405020304" pitchFamily="18" charset="0"/>
                  </a:rPr>
                  <a:t>’)</a:t>
                </a:r>
                <a:r>
                  <a:rPr lang="en-US" sz="6600" dirty="0">
                    <a:solidFill>
                      <a:srgbClr val="242424"/>
                    </a:solidFill>
                    <a:latin typeface="source-serif-pro"/>
                  </a:rPr>
                  <a:t>, hence you may use the color and density to estimate the color of the required image using alpha composing.</a:t>
                </a:r>
              </a:p>
            </p:txBody>
          </p:sp>
        </mc:Choice>
        <mc:Fallback xmlns="">
          <p:sp>
            <p:nvSpPr>
              <p:cNvPr id="3" name="Content Placeholder 2">
                <a:extLst>
                  <a:ext uri="{FF2B5EF4-FFF2-40B4-BE49-F238E27FC236}">
                    <a16:creationId xmlns:a16="http://schemas.microsoft.com/office/drawing/2014/main" id="{3A0B6818-8189-11D8-51FA-0FB8CAA9FFB7}"/>
                  </a:ext>
                </a:extLst>
              </p:cNvPr>
              <p:cNvSpPr>
                <a:spLocks noGrp="1" noRot="1" noChangeAspect="1" noMove="1" noResize="1" noEditPoints="1" noAdjustHandles="1" noChangeArrowheads="1" noChangeShapeType="1" noTextEdit="1"/>
              </p:cNvSpPr>
              <p:nvPr>
                <p:ph idx="1"/>
              </p:nvPr>
            </p:nvSpPr>
            <p:spPr>
              <a:xfrm>
                <a:off x="257236" y="1017048"/>
                <a:ext cx="5679064" cy="5575138"/>
              </a:xfrm>
              <a:blipFill>
                <a:blip r:embed="rId2"/>
                <a:stretch>
                  <a:fillRect l="-751" t="-547" r="-1180"/>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76BC5E80-5FEA-7D05-E994-20B775189018}"/>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4F03AE3C-FA0B-A856-A6A0-40F14215A558}"/>
              </a:ext>
            </a:extLst>
          </p:cNvPr>
          <p:cNvSpPr>
            <a:spLocks noGrp="1"/>
          </p:cNvSpPr>
          <p:nvPr>
            <p:ph type="sldNum" sz="quarter" idx="12"/>
          </p:nvPr>
        </p:nvSpPr>
        <p:spPr/>
        <p:txBody>
          <a:bodyPr/>
          <a:lstStyle/>
          <a:p>
            <a:fld id="{B9DE3C8B-EA53-454F-9CCE-3711613342D8}" type="slidenum">
              <a:rPr lang="en-HK" smtClean="0"/>
              <a:t>25</a:t>
            </a:fld>
            <a:endParaRPr lang="en-HK"/>
          </a:p>
        </p:txBody>
      </p:sp>
      <p:pic>
        <p:nvPicPr>
          <p:cNvPr id="7" name="Picture 6">
            <a:extLst>
              <a:ext uri="{FF2B5EF4-FFF2-40B4-BE49-F238E27FC236}">
                <a16:creationId xmlns:a16="http://schemas.microsoft.com/office/drawing/2014/main" id="{C6F281FC-BA29-17A9-2220-DC27A52376C5}"/>
              </a:ext>
            </a:extLst>
          </p:cNvPr>
          <p:cNvPicPr>
            <a:picLocks noChangeAspect="1"/>
          </p:cNvPicPr>
          <p:nvPr/>
        </p:nvPicPr>
        <p:blipFill>
          <a:blip r:embed="rId3"/>
          <a:stretch>
            <a:fillRect/>
          </a:stretch>
        </p:blipFill>
        <p:spPr>
          <a:xfrm>
            <a:off x="5949706" y="1098272"/>
            <a:ext cx="2866141" cy="2448615"/>
          </a:xfrm>
          <a:prstGeom prst="rect">
            <a:avLst/>
          </a:prstGeom>
        </p:spPr>
      </p:pic>
      <p:sp>
        <p:nvSpPr>
          <p:cNvPr id="8" name="TextBox 7">
            <a:extLst>
              <a:ext uri="{FF2B5EF4-FFF2-40B4-BE49-F238E27FC236}">
                <a16:creationId xmlns:a16="http://schemas.microsoft.com/office/drawing/2014/main" id="{8704C8FC-5348-1FCD-6B7F-7186D1CA0F67}"/>
              </a:ext>
            </a:extLst>
          </p:cNvPr>
          <p:cNvSpPr txBox="1"/>
          <p:nvPr/>
        </p:nvSpPr>
        <p:spPr>
          <a:xfrm>
            <a:off x="6985385" y="659828"/>
            <a:ext cx="794784" cy="369332"/>
          </a:xfrm>
          <a:prstGeom prst="rect">
            <a:avLst/>
          </a:prstGeom>
          <a:noFill/>
        </p:spPr>
        <p:txBody>
          <a:bodyPr wrap="square">
            <a:spAutoFit/>
          </a:bodyPr>
          <a:lstStyle/>
          <a:p>
            <a:r>
              <a:rPr lang="en-US" sz="1800" b="0" i="0">
                <a:solidFill>
                  <a:srgbClr val="242424"/>
                </a:solidFill>
                <a:effectLst/>
                <a:latin typeface="source-serif-pro"/>
              </a:rPr>
              <a:t>view1 </a:t>
            </a:r>
            <a:endParaRPr lang="en-HK" dirty="0"/>
          </a:p>
        </p:txBody>
      </p:sp>
      <p:sp>
        <p:nvSpPr>
          <p:cNvPr id="9" name="TextBox 8">
            <a:extLst>
              <a:ext uri="{FF2B5EF4-FFF2-40B4-BE49-F238E27FC236}">
                <a16:creationId xmlns:a16="http://schemas.microsoft.com/office/drawing/2014/main" id="{1E51FF48-168C-96B0-F36A-461585A00C84}"/>
              </a:ext>
            </a:extLst>
          </p:cNvPr>
          <p:cNvSpPr txBox="1"/>
          <p:nvPr/>
        </p:nvSpPr>
        <p:spPr>
          <a:xfrm>
            <a:off x="7780169" y="948283"/>
            <a:ext cx="794784" cy="369332"/>
          </a:xfrm>
          <a:prstGeom prst="rect">
            <a:avLst/>
          </a:prstGeom>
          <a:noFill/>
        </p:spPr>
        <p:txBody>
          <a:bodyPr wrap="square">
            <a:spAutoFit/>
          </a:bodyPr>
          <a:lstStyle/>
          <a:p>
            <a:r>
              <a:rPr lang="en-US" sz="1800" b="0" i="0" dirty="0">
                <a:solidFill>
                  <a:srgbClr val="242424"/>
                </a:solidFill>
                <a:effectLst/>
                <a:latin typeface="source-serif-pro"/>
              </a:rPr>
              <a:t>view2 </a:t>
            </a:r>
            <a:endParaRPr lang="en-HK" dirty="0"/>
          </a:p>
        </p:txBody>
      </p:sp>
      <p:sp>
        <p:nvSpPr>
          <p:cNvPr id="10" name="TextBox 9">
            <a:extLst>
              <a:ext uri="{FF2B5EF4-FFF2-40B4-BE49-F238E27FC236}">
                <a16:creationId xmlns:a16="http://schemas.microsoft.com/office/drawing/2014/main" id="{5C69101C-8417-9E76-7439-FB344D50EE64}"/>
              </a:ext>
            </a:extLst>
          </p:cNvPr>
          <p:cNvSpPr txBox="1"/>
          <p:nvPr/>
        </p:nvSpPr>
        <p:spPr>
          <a:xfrm>
            <a:off x="5854900" y="1555159"/>
            <a:ext cx="794784" cy="369332"/>
          </a:xfrm>
          <a:prstGeom prst="rect">
            <a:avLst/>
          </a:prstGeom>
          <a:noFill/>
        </p:spPr>
        <p:txBody>
          <a:bodyPr wrap="square">
            <a:spAutoFit/>
          </a:bodyPr>
          <a:lstStyle/>
          <a:p>
            <a:r>
              <a:rPr lang="en-US" sz="1800" b="0" i="0" dirty="0">
                <a:solidFill>
                  <a:srgbClr val="242424"/>
                </a:solidFill>
                <a:effectLst/>
                <a:latin typeface="source-serif-pro"/>
              </a:rPr>
              <a:t>view3 </a:t>
            </a:r>
            <a:endParaRPr lang="en-HK" dirty="0"/>
          </a:p>
        </p:txBody>
      </p:sp>
      <p:pic>
        <p:nvPicPr>
          <p:cNvPr id="6" name="Picture 5">
            <a:extLst>
              <a:ext uri="{FF2B5EF4-FFF2-40B4-BE49-F238E27FC236}">
                <a16:creationId xmlns:a16="http://schemas.microsoft.com/office/drawing/2014/main" id="{FB4A93FB-7195-16E2-1D42-487684F5847B}"/>
              </a:ext>
            </a:extLst>
          </p:cNvPr>
          <p:cNvPicPr>
            <a:picLocks noChangeAspect="1"/>
          </p:cNvPicPr>
          <p:nvPr/>
        </p:nvPicPr>
        <p:blipFill>
          <a:blip r:embed="rId4"/>
          <a:stretch>
            <a:fillRect/>
          </a:stretch>
        </p:blipFill>
        <p:spPr>
          <a:xfrm>
            <a:off x="5730072" y="3990544"/>
            <a:ext cx="3413928" cy="1234963"/>
          </a:xfrm>
          <a:prstGeom prst="rect">
            <a:avLst/>
          </a:prstGeom>
        </p:spPr>
      </p:pic>
      <p:sp>
        <p:nvSpPr>
          <p:cNvPr id="12" name="TextBox 11">
            <a:extLst>
              <a:ext uri="{FF2B5EF4-FFF2-40B4-BE49-F238E27FC236}">
                <a16:creationId xmlns:a16="http://schemas.microsoft.com/office/drawing/2014/main" id="{069A8FC1-1E11-ABE7-B6C4-26BA77874555}"/>
              </a:ext>
            </a:extLst>
          </p:cNvPr>
          <p:cNvSpPr txBox="1"/>
          <p:nvPr/>
        </p:nvSpPr>
        <p:spPr>
          <a:xfrm>
            <a:off x="6901945" y="412421"/>
            <a:ext cx="961662" cy="369332"/>
          </a:xfrm>
          <a:prstGeom prst="rect">
            <a:avLst/>
          </a:prstGeom>
          <a:noFill/>
        </p:spPr>
        <p:txBody>
          <a:bodyPr wrap="square">
            <a:spAutoFit/>
          </a:bodyPr>
          <a:lstStyle/>
          <a:p>
            <a:r>
              <a:rPr lang="en-US" sz="1800" b="0" i="1" dirty="0">
                <a:solidFill>
                  <a:srgbClr val="202122"/>
                </a:solidFill>
                <a:effectLst/>
                <a:cs typeface="Times New Roman" panose="02020603050405020304" pitchFamily="18" charset="0"/>
              </a:rPr>
              <a:t>θ1,ϕ1</a:t>
            </a:r>
            <a:endParaRPr lang="en-US" dirty="0"/>
          </a:p>
        </p:txBody>
      </p:sp>
      <p:sp>
        <p:nvSpPr>
          <p:cNvPr id="14" name="TextBox 13">
            <a:extLst>
              <a:ext uri="{FF2B5EF4-FFF2-40B4-BE49-F238E27FC236}">
                <a16:creationId xmlns:a16="http://schemas.microsoft.com/office/drawing/2014/main" id="{29BCA643-3917-50A4-E2AF-CB9C9790ACF6}"/>
              </a:ext>
            </a:extLst>
          </p:cNvPr>
          <p:cNvSpPr txBox="1"/>
          <p:nvPr/>
        </p:nvSpPr>
        <p:spPr>
          <a:xfrm>
            <a:off x="7738516" y="659828"/>
            <a:ext cx="1243960" cy="378025"/>
          </a:xfrm>
          <a:prstGeom prst="rect">
            <a:avLst/>
          </a:prstGeom>
          <a:noFill/>
        </p:spPr>
        <p:txBody>
          <a:bodyPr wrap="square">
            <a:spAutoFit/>
          </a:bodyPr>
          <a:lstStyle/>
          <a:p>
            <a:r>
              <a:rPr lang="en-US" sz="1800" b="0" i="1" dirty="0">
                <a:solidFill>
                  <a:srgbClr val="202122"/>
                </a:solidFill>
                <a:effectLst/>
                <a:cs typeface="Times New Roman" panose="02020603050405020304" pitchFamily="18" charset="0"/>
              </a:rPr>
              <a:t>θ2,ϕ2</a:t>
            </a:r>
            <a:endParaRPr lang="en-US" dirty="0"/>
          </a:p>
        </p:txBody>
      </p:sp>
      <p:sp>
        <p:nvSpPr>
          <p:cNvPr id="15" name="TextBox 14">
            <a:extLst>
              <a:ext uri="{FF2B5EF4-FFF2-40B4-BE49-F238E27FC236}">
                <a16:creationId xmlns:a16="http://schemas.microsoft.com/office/drawing/2014/main" id="{248CFF80-19E1-8B9B-6AF3-650195CF4513}"/>
              </a:ext>
            </a:extLst>
          </p:cNvPr>
          <p:cNvSpPr txBox="1"/>
          <p:nvPr/>
        </p:nvSpPr>
        <p:spPr>
          <a:xfrm>
            <a:off x="5793381" y="1341932"/>
            <a:ext cx="1243960" cy="378025"/>
          </a:xfrm>
          <a:prstGeom prst="rect">
            <a:avLst/>
          </a:prstGeom>
          <a:noFill/>
        </p:spPr>
        <p:txBody>
          <a:bodyPr wrap="square">
            <a:spAutoFit/>
          </a:bodyPr>
          <a:lstStyle/>
          <a:p>
            <a:r>
              <a:rPr lang="en-US" sz="1800" b="0" i="1" dirty="0">
                <a:solidFill>
                  <a:srgbClr val="202122"/>
                </a:solidFill>
                <a:effectLst/>
                <a:cs typeface="Times New Roman" panose="02020603050405020304" pitchFamily="18" charset="0"/>
              </a:rPr>
              <a:t>θ3,ϕ3</a:t>
            </a:r>
            <a:endParaRPr lang="en-US" dirty="0"/>
          </a:p>
        </p:txBody>
      </p:sp>
      <p:sp>
        <p:nvSpPr>
          <p:cNvPr id="16" name="TextBox 15">
            <a:extLst>
              <a:ext uri="{FF2B5EF4-FFF2-40B4-BE49-F238E27FC236}">
                <a16:creationId xmlns:a16="http://schemas.microsoft.com/office/drawing/2014/main" id="{E25DE8EC-7551-0EAA-EAD9-3F045F9C8DD2}"/>
              </a:ext>
            </a:extLst>
          </p:cNvPr>
          <p:cNvSpPr txBox="1"/>
          <p:nvPr/>
        </p:nvSpPr>
        <p:spPr>
          <a:xfrm>
            <a:off x="6649684" y="2860327"/>
            <a:ext cx="1780932" cy="1200329"/>
          </a:xfrm>
          <a:prstGeom prst="rect">
            <a:avLst/>
          </a:prstGeom>
          <a:noFill/>
        </p:spPr>
        <p:txBody>
          <a:bodyPr wrap="square" rtlCol="0">
            <a:spAutoFit/>
          </a:bodyPr>
          <a:lstStyle/>
          <a:p>
            <a:r>
              <a:rPr lang="en-US" dirty="0"/>
              <a:t>The meeting points are sampling points</a:t>
            </a:r>
          </a:p>
          <a:p>
            <a:r>
              <a:rPr lang="en-US" dirty="0"/>
              <a:t>(</a:t>
            </a:r>
            <a:r>
              <a:rPr lang="en-US" dirty="0" err="1"/>
              <a:t>x,y,z</a:t>
            </a:r>
            <a:r>
              <a:rPr lang="en-US" dirty="0"/>
              <a:t>)</a:t>
            </a:r>
          </a:p>
        </p:txBody>
      </p:sp>
    </p:spTree>
    <p:extLst>
      <p:ext uri="{BB962C8B-B14F-4D97-AF65-F5344CB8AC3E}">
        <p14:creationId xmlns:p14="http://schemas.microsoft.com/office/powerpoint/2010/main" val="1529899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7BE40-D288-2D61-A199-5546A83E1661}"/>
              </a:ext>
            </a:extLst>
          </p:cNvPr>
          <p:cNvSpPr>
            <a:spLocks noGrp="1"/>
          </p:cNvSpPr>
          <p:nvPr>
            <p:ph type="title"/>
          </p:nvPr>
        </p:nvSpPr>
        <p:spPr>
          <a:xfrm>
            <a:off x="714315" y="26341"/>
            <a:ext cx="7886700" cy="599142"/>
          </a:xfrm>
        </p:spPr>
        <p:txBody>
          <a:bodyPr>
            <a:noAutofit/>
          </a:bodyPr>
          <a:lstStyle/>
          <a:p>
            <a:r>
              <a:rPr lang="en-US" sz="2400" dirty="0"/>
              <a:t>Implementation example of a </a:t>
            </a:r>
            <a:r>
              <a:rPr lang="en-US" sz="2400" dirty="0" err="1"/>
              <a:t>NeRF</a:t>
            </a:r>
            <a:r>
              <a:rPr lang="en-US" sz="2400" dirty="0"/>
              <a:t> network</a:t>
            </a:r>
            <a:br>
              <a:rPr lang="en-US" sz="2400" dirty="0"/>
            </a:br>
            <a:r>
              <a:rPr lang="en-US" sz="1200" dirty="0">
                <a:hlinkClick r:id="rId2"/>
              </a:rPr>
              <a:t>https://cameronrwolfe.substack.com/p/understanding-nerfs</a:t>
            </a:r>
            <a:r>
              <a:rPr lang="en-US" sz="1200" dirty="0"/>
              <a:t> </a:t>
            </a:r>
            <a:endParaRPr lang="en-US" sz="2800" dirty="0"/>
          </a:p>
        </p:txBody>
      </p:sp>
      <p:sp>
        <p:nvSpPr>
          <p:cNvPr id="4" name="Footer Placeholder 3">
            <a:extLst>
              <a:ext uri="{FF2B5EF4-FFF2-40B4-BE49-F238E27FC236}">
                <a16:creationId xmlns:a16="http://schemas.microsoft.com/office/drawing/2014/main" id="{B84AAC6F-0D5E-B00D-46BF-D95D567608F3}"/>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2C478888-D36D-9CDE-2B75-1121ED1B58B8}"/>
              </a:ext>
            </a:extLst>
          </p:cNvPr>
          <p:cNvSpPr>
            <a:spLocks noGrp="1"/>
          </p:cNvSpPr>
          <p:nvPr>
            <p:ph type="sldNum" sz="quarter" idx="12"/>
          </p:nvPr>
        </p:nvSpPr>
        <p:spPr/>
        <p:txBody>
          <a:bodyPr/>
          <a:lstStyle/>
          <a:p>
            <a:fld id="{B9DE3C8B-EA53-454F-9CCE-3711613342D8}" type="slidenum">
              <a:rPr lang="en-HK" smtClean="0"/>
              <a:t>26</a:t>
            </a:fld>
            <a:endParaRPr lang="en-HK"/>
          </a:p>
        </p:txBody>
      </p:sp>
      <p:sp>
        <p:nvSpPr>
          <p:cNvPr id="6" name="Rectangle 1">
            <a:extLst>
              <a:ext uri="{FF2B5EF4-FFF2-40B4-BE49-F238E27FC236}">
                <a16:creationId xmlns:a16="http://schemas.microsoft.com/office/drawing/2014/main" id="{911B6143-24ED-B4BD-B2D4-1D2C1F83C56D}"/>
              </a:ext>
            </a:extLst>
          </p:cNvPr>
          <p:cNvSpPr>
            <a:spLocks noGrp="1" noChangeArrowheads="1"/>
          </p:cNvSpPr>
          <p:nvPr>
            <p:ph idx="1"/>
          </p:nvPr>
        </p:nvSpPr>
        <p:spPr bwMode="auto">
          <a:xfrm>
            <a:off x="680651" y="690518"/>
            <a:ext cx="835551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Run this for all pixels in all </a:t>
            </a:r>
            <a:r>
              <a:rPr lang="en-US" altLang="en-US" sz="1800" b="1" dirty="0">
                <a:latin typeface="Arial" panose="020B0604020202020204" pitchFamily="34" charset="0"/>
              </a:rPr>
              <a:t>sample images (so very slow). E.g.100 images of resolution 1000x1000. One pixel has one ray. Often, </a:t>
            </a:r>
            <a:r>
              <a:rPr kumimoji="0" lang="en-US" altLang="en-US" sz="1800" b="0" i="0" u="none" strike="noStrike" cap="none" normalizeH="0" baseline="0" dirty="0">
                <a:ln>
                  <a:noFill/>
                </a:ln>
                <a:solidFill>
                  <a:schemeClr val="tx1"/>
                </a:solidFill>
                <a:effectLst/>
                <a:latin typeface="Arial" panose="020B0604020202020204" pitchFamily="34" charset="0"/>
                <a:sym typeface="Symbol" panose="05050102010706020507" pitchFamily="18" charset="2"/>
              </a:rPr>
              <a:t>, is modeled by unit vector d =[d1,d2,d3]’</a:t>
            </a: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Input Layer</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a:ln>
                  <a:noFill/>
                </a:ln>
                <a:solidFill>
                  <a:schemeClr val="tx1"/>
                </a:solidFill>
                <a:effectLst/>
                <a:latin typeface="Arial" panose="020B0604020202020204" pitchFamily="34" charset="0"/>
              </a:rPr>
              <a:t>from a pixel (Target R,G,B color) of a picture of a calibrated camera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(camera center is at X,Y,Z) form the ray (viewing) direction (</a:t>
            </a:r>
            <a:r>
              <a:rPr kumimoji="0" lang="en-US" altLang="en-US" sz="1800" b="0" i="0" u="none" strike="noStrike" cap="none" normalizeH="0" baseline="0" dirty="0">
                <a:ln>
                  <a:noFill/>
                </a:ln>
                <a:solidFill>
                  <a:schemeClr val="tx1"/>
                </a:solidFill>
                <a:effectLst/>
                <a:latin typeface="Arial" panose="020B0604020202020204" pitchFamily="34" charset="0"/>
                <a:sym typeface="Symbol" panose="05050102010706020507" pitchFamily="18" charset="2"/>
              </a:rPr>
              <a:t>,</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Hidden Layers</a:t>
            </a:r>
            <a:r>
              <a:rPr kumimoji="0" lang="en-US" altLang="en-US" sz="1800" b="0" i="0" u="none" strike="noStrike" cap="none" normalizeH="0" baseline="0" dirty="0">
                <a:ln>
                  <a:noFill/>
                </a:ln>
                <a:solidFill>
                  <a:schemeClr val="tx1"/>
                </a:solidFill>
                <a:effectLst/>
                <a:latin typeface="Arial" panose="020B0604020202020204" pitchFamily="34" charset="0"/>
              </a:rPr>
              <a:t>: 8 (with a skip connection after the 4th layer)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Density Output Layer</a:t>
            </a:r>
            <a:r>
              <a:rPr kumimoji="0" lang="en-US" altLang="en-US" sz="1800" b="0" i="0" u="none" strike="noStrike" cap="none" normalizeH="0" baseline="0" dirty="0">
                <a:ln>
                  <a:noFill/>
                </a:ln>
                <a:solidFill>
                  <a:schemeClr val="tx1"/>
                </a:solidFill>
                <a:effectLst/>
                <a:latin typeface="Arial" panose="020B0604020202020204" pitchFamily="34" charset="0"/>
              </a:rPr>
              <a:t>: drive 2 outputs (see below)</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Intermediate Feature Vector</a:t>
            </a:r>
            <a:r>
              <a:rPr kumimoji="0" lang="en-US" altLang="en-US" sz="1800" b="0" i="0" u="none" strike="noStrike" cap="none" normalizeH="0" baseline="0" dirty="0">
                <a:ln>
                  <a:noFill/>
                </a:ln>
                <a:solidFill>
                  <a:schemeClr val="tx1"/>
                </a:solidFill>
                <a:effectLst/>
                <a:latin typeface="Arial" panose="020B0604020202020204" pitchFamily="34" charset="0"/>
              </a:rPr>
              <a:t>: 256x1 (vector) </a:t>
            </a:r>
            <a:r>
              <a:rPr lang="en-US" sz="1800" b="0" i="0" dirty="0">
                <a:solidFill>
                  <a:srgbClr val="363737"/>
                </a:solidFill>
                <a:effectLst/>
                <a:latin typeface="Spectral"/>
              </a:rPr>
              <a:t>concatenated with the viewing direction</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sym typeface="Symbol" panose="05050102010706020507" pitchFamily="18" charset="2"/>
              </a:rPr>
              <a:t>,</a:t>
            </a:r>
            <a:r>
              <a:rPr kumimoji="0" lang="en-US" altLang="en-US" sz="1800" b="0" i="0" u="none" strike="noStrike" cap="none" normalizeH="0" baseline="0" dirty="0">
                <a:ln>
                  <a:noFill/>
                </a:ln>
                <a:solidFill>
                  <a:schemeClr val="tx1"/>
                </a:solidFill>
                <a:effectLst/>
                <a:latin typeface="Arial" panose="020B0604020202020204" pitchFamily="34" charset="0"/>
              </a:rPr>
              <a:t>) </a:t>
            </a:r>
            <a:r>
              <a:rPr lang="en-US" sz="1800" b="0" i="0" dirty="0">
                <a:solidFill>
                  <a:srgbClr val="363737"/>
                </a:solidFill>
                <a:effectLst/>
                <a:latin typeface="Spectral"/>
              </a:rPr>
              <a:t>and passed to an extra feed-forward layer to predict RGB color</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Output</a:t>
            </a:r>
            <a:r>
              <a:rPr lang="en-US" altLang="en-US" sz="1800" b="1" dirty="0">
                <a:latin typeface="Arial" panose="020B0604020202020204" pitchFamily="34" charset="0"/>
              </a:rPr>
              <a:t>:</a:t>
            </a:r>
            <a:r>
              <a:rPr kumimoji="0" lang="en-US" altLang="en-US" sz="1800" b="1" i="0" u="none" strike="noStrike" cap="none" normalizeH="0" baseline="0" dirty="0">
                <a:ln>
                  <a:noFill/>
                </a:ln>
                <a:solidFill>
                  <a:schemeClr val="tx1"/>
                </a:solidFill>
                <a:effectLst/>
                <a:latin typeface="Arial" panose="020B0604020202020204" pitchFamily="34" charset="0"/>
              </a:rPr>
              <a:t> 4 neurons: 1 </a:t>
            </a:r>
            <a:r>
              <a:rPr lang="en-US" sz="1800" dirty="0"/>
              <a:t>Density (</a:t>
            </a:r>
            <a:r>
              <a:rPr lang="en-US" sz="1800" dirty="0">
                <a:sym typeface="Symbol" panose="05050102010706020507" pitchFamily="18" charset="2"/>
              </a:rPr>
              <a:t></a:t>
            </a:r>
            <a:r>
              <a:rPr lang="en-US" sz="1800" dirty="0"/>
              <a:t>) output neuron ,</a:t>
            </a:r>
            <a:r>
              <a:rPr lang="en-US" altLang="en-US" sz="1800" dirty="0"/>
              <a:t> 3 RGB neurons</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800" dirty="0"/>
              <a:t>Target for training :(target R,G,B in the image)</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800" dirty="0">
                <a:latin typeface="Arial" panose="020B0604020202020204" pitchFamily="34" charset="0"/>
              </a:rPr>
              <a:t>Note: there is no target </a:t>
            </a:r>
            <a:r>
              <a:rPr lang="en-US" sz="1800" dirty="0"/>
              <a:t>Volume Density (</a:t>
            </a:r>
            <a:r>
              <a:rPr lang="en-US" sz="1800" dirty="0">
                <a:sym typeface="Symbol" panose="05050102010706020507" pitchFamily="18" charset="2"/>
              </a:rPr>
              <a:t></a:t>
            </a:r>
            <a:r>
              <a:rPr lang="en-US" sz="1800" dirty="0"/>
              <a:t>), it is found  automatically by the network because the network adjusts itself to produce the correct color C(R,G,B)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3D83C514-29E5-1A91-A9D1-BD3F7FC16D51}"/>
              </a:ext>
            </a:extLst>
          </p:cNvPr>
          <p:cNvPicPr>
            <a:picLocks noChangeAspect="1"/>
          </p:cNvPicPr>
          <p:nvPr/>
        </p:nvPicPr>
        <p:blipFill>
          <a:blip r:embed="rId3"/>
          <a:stretch>
            <a:fillRect/>
          </a:stretch>
        </p:blipFill>
        <p:spPr>
          <a:xfrm>
            <a:off x="1771601" y="4553563"/>
            <a:ext cx="5441738" cy="1968508"/>
          </a:xfrm>
          <a:prstGeom prst="rect">
            <a:avLst/>
          </a:prstGeom>
        </p:spPr>
      </p:pic>
      <p:sp>
        <p:nvSpPr>
          <p:cNvPr id="8" name="TextBox 7">
            <a:extLst>
              <a:ext uri="{FF2B5EF4-FFF2-40B4-BE49-F238E27FC236}">
                <a16:creationId xmlns:a16="http://schemas.microsoft.com/office/drawing/2014/main" id="{ADFD0ED6-F3C1-1F5E-C97C-5DFCE63C3D28}"/>
              </a:ext>
            </a:extLst>
          </p:cNvPr>
          <p:cNvSpPr txBox="1"/>
          <p:nvPr/>
        </p:nvSpPr>
        <p:spPr>
          <a:xfrm>
            <a:off x="285884" y="6121311"/>
            <a:ext cx="3637530" cy="369332"/>
          </a:xfrm>
          <a:prstGeom prst="rect">
            <a:avLst/>
          </a:prstGeom>
          <a:noFill/>
        </p:spPr>
        <p:txBody>
          <a:bodyPr wrap="square" rtlCol="0">
            <a:spAutoFit/>
          </a:bodyPr>
          <a:lstStyle/>
          <a:p>
            <a:r>
              <a:rPr lang="en-US" dirty="0">
                <a:solidFill>
                  <a:srgbClr val="00B050"/>
                </a:solidFill>
              </a:rPr>
              <a:t>Input: Camera center</a:t>
            </a:r>
          </a:p>
        </p:txBody>
      </p:sp>
      <p:cxnSp>
        <p:nvCxnSpPr>
          <p:cNvPr id="10" name="Straight Arrow Connector 9">
            <a:extLst>
              <a:ext uri="{FF2B5EF4-FFF2-40B4-BE49-F238E27FC236}">
                <a16:creationId xmlns:a16="http://schemas.microsoft.com/office/drawing/2014/main" id="{7DD56CBC-9C60-C6D3-DEF0-9BD805AB24A8}"/>
              </a:ext>
            </a:extLst>
          </p:cNvPr>
          <p:cNvCxnSpPr>
            <a:cxnSpLocks/>
          </p:cNvCxnSpPr>
          <p:nvPr/>
        </p:nvCxnSpPr>
        <p:spPr>
          <a:xfrm flipV="1">
            <a:off x="714315" y="5422605"/>
            <a:ext cx="1359034" cy="8584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9FBFDB4-081D-8251-A852-2C51F9316504}"/>
              </a:ext>
            </a:extLst>
          </p:cNvPr>
          <p:cNvSpPr txBox="1"/>
          <p:nvPr/>
        </p:nvSpPr>
        <p:spPr>
          <a:xfrm>
            <a:off x="6053900" y="4298874"/>
            <a:ext cx="1645002" cy="369332"/>
          </a:xfrm>
          <a:prstGeom prst="rect">
            <a:avLst/>
          </a:prstGeom>
          <a:noFill/>
        </p:spPr>
        <p:txBody>
          <a:bodyPr wrap="none" rtlCol="0">
            <a:spAutoFit/>
          </a:bodyPr>
          <a:lstStyle/>
          <a:p>
            <a:r>
              <a:rPr lang="en-US" dirty="0">
                <a:solidFill>
                  <a:srgbClr val="FF0000"/>
                </a:solidFill>
              </a:rPr>
              <a:t>Output (R,G,B)</a:t>
            </a:r>
          </a:p>
        </p:txBody>
      </p:sp>
      <p:cxnSp>
        <p:nvCxnSpPr>
          <p:cNvPr id="19" name="Straight Arrow Connector 18">
            <a:extLst>
              <a:ext uri="{FF2B5EF4-FFF2-40B4-BE49-F238E27FC236}">
                <a16:creationId xmlns:a16="http://schemas.microsoft.com/office/drawing/2014/main" id="{6C9FA579-7D3E-7386-7A84-3996DAE03717}"/>
              </a:ext>
            </a:extLst>
          </p:cNvPr>
          <p:cNvCxnSpPr>
            <a:cxnSpLocks/>
          </p:cNvCxnSpPr>
          <p:nvPr/>
        </p:nvCxnSpPr>
        <p:spPr>
          <a:xfrm>
            <a:off x="6916067" y="4659302"/>
            <a:ext cx="0" cy="3927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BB27479E-121D-D02D-0461-2A8782BF3F6B}"/>
              </a:ext>
            </a:extLst>
          </p:cNvPr>
          <p:cNvSpPr txBox="1"/>
          <p:nvPr/>
        </p:nvSpPr>
        <p:spPr>
          <a:xfrm>
            <a:off x="7400624" y="4446290"/>
            <a:ext cx="1477230" cy="2031325"/>
          </a:xfrm>
          <a:prstGeom prst="rect">
            <a:avLst/>
          </a:prstGeom>
          <a:noFill/>
        </p:spPr>
        <p:txBody>
          <a:bodyPr wrap="square" rtlCol="0">
            <a:spAutoFit/>
          </a:bodyPr>
          <a:lstStyle/>
          <a:p>
            <a:r>
              <a:rPr lang="en-US" dirty="0"/>
              <a:t>C=</a:t>
            </a:r>
          </a:p>
          <a:p>
            <a:r>
              <a:rPr lang="en-US" dirty="0"/>
              <a:t>3 Target values</a:t>
            </a:r>
          </a:p>
          <a:p>
            <a:r>
              <a:rPr lang="en-US" dirty="0"/>
              <a:t>R</a:t>
            </a:r>
            <a:br>
              <a:rPr lang="en-US" dirty="0"/>
            </a:br>
            <a:r>
              <a:rPr lang="en-US" dirty="0"/>
              <a:t>G</a:t>
            </a:r>
          </a:p>
          <a:p>
            <a:r>
              <a:rPr lang="en-US" dirty="0"/>
              <a:t>B</a:t>
            </a:r>
          </a:p>
          <a:p>
            <a:r>
              <a:rPr lang="en-US" dirty="0"/>
              <a:t>For training</a:t>
            </a:r>
          </a:p>
        </p:txBody>
      </p:sp>
      <p:sp>
        <p:nvSpPr>
          <p:cNvPr id="45" name="TextBox 44">
            <a:extLst>
              <a:ext uri="{FF2B5EF4-FFF2-40B4-BE49-F238E27FC236}">
                <a16:creationId xmlns:a16="http://schemas.microsoft.com/office/drawing/2014/main" id="{A321510F-524A-5B32-D189-15B2024A8136}"/>
              </a:ext>
            </a:extLst>
          </p:cNvPr>
          <p:cNvSpPr txBox="1"/>
          <p:nvPr/>
        </p:nvSpPr>
        <p:spPr>
          <a:xfrm>
            <a:off x="3329102" y="5911729"/>
            <a:ext cx="1328563" cy="369332"/>
          </a:xfrm>
          <a:prstGeom prst="rect">
            <a:avLst/>
          </a:prstGeom>
          <a:noFill/>
        </p:spPr>
        <p:txBody>
          <a:bodyPr wrap="square">
            <a:spAutoFit/>
          </a:bodyPr>
          <a:lstStyle/>
          <a:p>
            <a:r>
              <a:rPr lang="en-US" dirty="0">
                <a:solidFill>
                  <a:srgbClr val="FF0000"/>
                </a:solidFill>
              </a:rPr>
              <a:t>Output(</a:t>
            </a:r>
            <a:r>
              <a:rPr lang="en-US" dirty="0">
                <a:solidFill>
                  <a:srgbClr val="FF0000"/>
                </a:solidFill>
                <a:sym typeface="Symbol" panose="05050102010706020507" pitchFamily="18" charset="2"/>
              </a:rPr>
              <a:t></a:t>
            </a:r>
            <a:r>
              <a:rPr lang="en-US" dirty="0">
                <a:solidFill>
                  <a:srgbClr val="FF0000"/>
                </a:solidFill>
              </a:rPr>
              <a:t>)</a:t>
            </a:r>
          </a:p>
        </p:txBody>
      </p:sp>
      <p:sp>
        <p:nvSpPr>
          <p:cNvPr id="14" name="TextBox 13">
            <a:extLst>
              <a:ext uri="{FF2B5EF4-FFF2-40B4-BE49-F238E27FC236}">
                <a16:creationId xmlns:a16="http://schemas.microsoft.com/office/drawing/2014/main" id="{52C4850D-19CC-2CE2-A049-EAE33A27876B}"/>
              </a:ext>
            </a:extLst>
          </p:cNvPr>
          <p:cNvSpPr txBox="1"/>
          <p:nvPr/>
        </p:nvSpPr>
        <p:spPr>
          <a:xfrm>
            <a:off x="2800399" y="4261624"/>
            <a:ext cx="4572000" cy="369332"/>
          </a:xfrm>
          <a:prstGeom prst="rect">
            <a:avLst/>
          </a:prstGeom>
          <a:noFill/>
        </p:spPr>
        <p:txBody>
          <a:bodyPr wrap="square">
            <a:spAutoFit/>
          </a:bodyPr>
          <a:lstStyle/>
          <a:p>
            <a:r>
              <a:rPr kumimoji="0" lang="en-US" altLang="en-US" sz="1800" b="1" i="0" u="none" strike="noStrike" cap="none" normalizeH="0" baseline="0" dirty="0">
                <a:ln>
                  <a:noFill/>
                </a:ln>
                <a:solidFill>
                  <a:schemeClr val="tx1"/>
                </a:solidFill>
                <a:effectLst/>
                <a:latin typeface="Arial" panose="020B0604020202020204" pitchFamily="34" charset="0"/>
              </a:rPr>
              <a:t>Intermediate Feature Vector</a:t>
            </a:r>
            <a:endParaRPr lang="en-US" dirty="0"/>
          </a:p>
        </p:txBody>
      </p:sp>
      <p:cxnSp>
        <p:nvCxnSpPr>
          <p:cNvPr id="15" name="Straight Arrow Connector 14">
            <a:extLst>
              <a:ext uri="{FF2B5EF4-FFF2-40B4-BE49-F238E27FC236}">
                <a16:creationId xmlns:a16="http://schemas.microsoft.com/office/drawing/2014/main" id="{2F4E63A9-0274-4863-B55A-AFF0B9E1C107}"/>
              </a:ext>
            </a:extLst>
          </p:cNvPr>
          <p:cNvCxnSpPr>
            <a:cxnSpLocks/>
          </p:cNvCxnSpPr>
          <p:nvPr/>
        </p:nvCxnSpPr>
        <p:spPr>
          <a:xfrm>
            <a:off x="4360353" y="4530365"/>
            <a:ext cx="383582" cy="2578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6A4EC468-966E-ACBD-82BC-B751B113BE7F}"/>
              </a:ext>
            </a:extLst>
          </p:cNvPr>
          <p:cNvSpPr txBox="1"/>
          <p:nvPr/>
        </p:nvSpPr>
        <p:spPr>
          <a:xfrm>
            <a:off x="5695914" y="6086244"/>
            <a:ext cx="3175141" cy="646331"/>
          </a:xfrm>
          <a:prstGeom prst="rect">
            <a:avLst/>
          </a:prstGeom>
          <a:noFill/>
        </p:spPr>
        <p:txBody>
          <a:bodyPr wrap="square" rtlCol="0">
            <a:spAutoFit/>
          </a:bodyPr>
          <a:lstStyle/>
          <a:p>
            <a:r>
              <a:rPr lang="en-US" dirty="0">
                <a:solidFill>
                  <a:srgbClr val="00B050"/>
                </a:solidFill>
              </a:rPr>
              <a:t>Input: </a:t>
            </a:r>
          </a:p>
          <a:p>
            <a:r>
              <a:rPr lang="en-US" dirty="0">
                <a:solidFill>
                  <a:srgbClr val="00B050"/>
                </a:solidFill>
              </a:rPr>
              <a:t>Ray viewing direction</a:t>
            </a:r>
            <a:r>
              <a:rPr kumimoji="0" lang="en-US" altLang="en-US" sz="1800" b="0" i="0" u="none" strike="noStrike" cap="none" normalizeH="0" baseline="0" dirty="0">
                <a:ln>
                  <a:noFill/>
                </a:ln>
                <a:solidFill>
                  <a:srgbClr val="00B050"/>
                </a:solidFill>
                <a:effectLst/>
                <a:latin typeface="Arial" panose="020B0604020202020204" pitchFamily="34" charset="0"/>
              </a:rPr>
              <a:t> (</a:t>
            </a:r>
            <a:r>
              <a:rPr kumimoji="0" lang="en-US" altLang="en-US" sz="1800" b="0" i="0" u="none" strike="noStrike" cap="none" normalizeH="0" baseline="0" dirty="0">
                <a:ln>
                  <a:noFill/>
                </a:ln>
                <a:solidFill>
                  <a:srgbClr val="00B050"/>
                </a:solidFill>
                <a:effectLst/>
                <a:latin typeface="Arial" panose="020B0604020202020204" pitchFamily="34" charset="0"/>
                <a:sym typeface="Symbol" panose="05050102010706020507" pitchFamily="18" charset="2"/>
              </a:rPr>
              <a:t>,</a:t>
            </a:r>
            <a:r>
              <a:rPr kumimoji="0" lang="en-US" altLang="en-US" sz="1800" b="0" i="0" u="none" strike="noStrike" cap="none" normalizeH="0" baseline="0" dirty="0">
                <a:ln>
                  <a:noFill/>
                </a:ln>
                <a:solidFill>
                  <a:srgbClr val="00B050"/>
                </a:solidFill>
                <a:effectLst/>
                <a:latin typeface="Arial" panose="020B0604020202020204" pitchFamily="34" charset="0"/>
              </a:rPr>
              <a:t>)</a:t>
            </a:r>
            <a:endParaRPr lang="en-US" dirty="0">
              <a:solidFill>
                <a:srgbClr val="00B050"/>
              </a:solidFill>
            </a:endParaRPr>
          </a:p>
        </p:txBody>
      </p:sp>
    </p:spTree>
    <p:extLst>
      <p:ext uri="{BB962C8B-B14F-4D97-AF65-F5344CB8AC3E}">
        <p14:creationId xmlns:p14="http://schemas.microsoft.com/office/powerpoint/2010/main" val="1910321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8E2DD5-0B19-360D-D5D6-9C9A8A6C679F}"/>
              </a:ext>
            </a:extLst>
          </p:cNvPr>
          <p:cNvPicPr>
            <a:picLocks noChangeAspect="1"/>
          </p:cNvPicPr>
          <p:nvPr/>
        </p:nvPicPr>
        <p:blipFill>
          <a:blip r:embed="rId2"/>
          <a:stretch>
            <a:fillRect/>
          </a:stretch>
        </p:blipFill>
        <p:spPr>
          <a:xfrm>
            <a:off x="697213" y="4258411"/>
            <a:ext cx="6192685" cy="2155269"/>
          </a:xfrm>
          <a:prstGeom prst="rect">
            <a:avLst/>
          </a:prstGeom>
        </p:spPr>
      </p:pic>
      <p:sp>
        <p:nvSpPr>
          <p:cNvPr id="2" name="Title 1">
            <a:extLst>
              <a:ext uri="{FF2B5EF4-FFF2-40B4-BE49-F238E27FC236}">
                <a16:creationId xmlns:a16="http://schemas.microsoft.com/office/drawing/2014/main" id="{1B1333FC-1D52-4331-E61E-0D19C4346111}"/>
              </a:ext>
            </a:extLst>
          </p:cNvPr>
          <p:cNvSpPr>
            <a:spLocks noGrp="1"/>
          </p:cNvSpPr>
          <p:nvPr>
            <p:ph type="title"/>
          </p:nvPr>
        </p:nvSpPr>
        <p:spPr>
          <a:xfrm>
            <a:off x="612459" y="0"/>
            <a:ext cx="7886700" cy="1093653"/>
          </a:xfrm>
        </p:spPr>
        <p:txBody>
          <a:bodyPr>
            <a:noAutofit/>
          </a:bodyPr>
          <a:lstStyle/>
          <a:p>
            <a:pPr algn="r"/>
            <a:r>
              <a:rPr lang="en-US" sz="2400" dirty="0"/>
              <a:t>Improvement Trick1: Positional encoding </a:t>
            </a:r>
            <a:r>
              <a:rPr lang="en-US" sz="2400" dirty="0">
                <a:sym typeface="Symbol" panose="05050102010706020507" pitchFamily="18" charset="2"/>
              </a:rPr>
              <a:t>(p) is used to add high frequency components to inputs to increase accuracy</a:t>
            </a:r>
            <a:endParaRPr lang="en-US" sz="2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9A1187-0473-1FFB-81A4-7C8D5A367F45}"/>
                  </a:ext>
                </a:extLst>
              </p:cNvPr>
              <p:cNvSpPr>
                <a:spLocks noGrp="1"/>
              </p:cNvSpPr>
              <p:nvPr>
                <p:ph idx="1"/>
              </p:nvPr>
            </p:nvSpPr>
            <p:spPr>
              <a:xfrm>
                <a:off x="455328" y="778499"/>
                <a:ext cx="8412225" cy="3723610"/>
              </a:xfrm>
            </p:spPr>
            <p:txBody>
              <a:bodyPr>
                <a:normAutofit fontScale="92500" lnSpcReduction="20000"/>
              </a:bodyPr>
              <a:lstStyle/>
              <a:p>
                <a:r>
                  <a:rPr lang="en-US" dirty="0"/>
                  <a:t>For each input p, which is one of the 5 input s :(X,Y,Z,</a:t>
                </a:r>
                <a:r>
                  <a:rPr lang="en-US" i="1" dirty="0">
                    <a:sym typeface="Symbol" panose="05050102010706020507" pitchFamily="18" charset="2"/>
                  </a:rPr>
                  <a:t>,)</a:t>
                </a:r>
                <a:r>
                  <a:rPr lang="en-US" dirty="0"/>
                  <a:t>, then add an L-order vector  </a:t>
                </a:r>
                <a:r>
                  <a:rPr lang="en-US" dirty="0">
                    <a:sym typeface="Symbol" panose="05050102010706020507" pitchFamily="18" charset="2"/>
                  </a:rPr>
                  <a:t>(p)</a:t>
                </a:r>
              </a:p>
              <a:p>
                <a:pPr lvl="1"/>
                <a:r>
                  <a:rPr lang="en-US" dirty="0">
                    <a:sym typeface="Symbol" panose="05050102010706020507" pitchFamily="18" charset="2"/>
                  </a:rPr>
                  <a:t>Note: some implementation uses a unit vector of 3 terms d=[d1, d2, d3] to represent (</a:t>
                </a:r>
                <a:r>
                  <a:rPr lang="en-US" i="1" dirty="0">
                    <a:sym typeface="Symbol" panose="05050102010706020507" pitchFamily="18" charset="2"/>
                  </a:rPr>
                  <a:t>, )for the viewing direction (d). Hence the input dimension is 6 in stead of 5. Each input is normalized to 1</a:t>
                </a:r>
                <a:endParaRPr lang="en-US" dirty="0">
                  <a:sym typeface="Symbol" panose="05050102010706020507" pitchFamily="18" charset="2"/>
                </a:endParaRPr>
              </a:p>
              <a:p>
                <a:r>
                  <a:rPr lang="en-US" dirty="0">
                    <a:sym typeface="Symbol" panose="05050102010706020507" pitchFamily="18" charset="2"/>
                  </a:rPr>
                  <a:t>In theory,  L=10, each p which is a scalar will  become 1+2L values. 2L because sin and cos elements. Hence total input is 6*(1+2L)=6*(1+20)</a:t>
                </a:r>
              </a:p>
              <a:p>
                <a14:m>
                  <m:oMath xmlns:m="http://schemas.openxmlformats.org/officeDocument/2006/math">
                    <m:r>
                      <a:rPr lang="en-US" sz="2400" i="1" smtClean="0">
                        <a:latin typeface="Cambria Math" panose="02040503050406030204" pitchFamily="18" charset="0"/>
                        <a:ea typeface="Cambria Math" panose="02040503050406030204" pitchFamily="18" charset="0"/>
                        <a:sym typeface="Symbol" panose="05050102010706020507" pitchFamily="18" charset="2"/>
                      </a:rPr>
                      <m:t>𝛾</m:t>
                    </m:r>
                    <m:d>
                      <m:dPr>
                        <m:ctrlPr>
                          <a:rPr lang="en-US" sz="2400" b="0" i="1" smtClean="0">
                            <a:latin typeface="Cambria Math" panose="02040503050406030204" pitchFamily="18" charset="0"/>
                            <a:ea typeface="Cambria Math" panose="02040503050406030204" pitchFamily="18" charset="0"/>
                            <a:sym typeface="Symbol" panose="05050102010706020507" pitchFamily="18" charset="2"/>
                          </a:rPr>
                        </m:ctrlPr>
                      </m:dPr>
                      <m:e>
                        <m:r>
                          <a:rPr lang="en-US" sz="2400" b="0" i="1" smtClean="0">
                            <a:latin typeface="Cambria Math" panose="02040503050406030204" pitchFamily="18" charset="0"/>
                            <a:ea typeface="Cambria Math" panose="02040503050406030204" pitchFamily="18" charset="0"/>
                            <a:sym typeface="Symbol" panose="05050102010706020507" pitchFamily="18" charset="2"/>
                          </a:rPr>
                          <m:t>𝑝</m:t>
                        </m:r>
                      </m:e>
                    </m:d>
                    <m:r>
                      <a:rPr lang="en-US" sz="2400" b="0" i="1" smtClean="0">
                        <a:latin typeface="Cambria Math" panose="02040503050406030204" pitchFamily="18" charset="0"/>
                        <a:ea typeface="Cambria Math" panose="02040503050406030204" pitchFamily="18" charset="0"/>
                        <a:sym typeface="Symbol" panose="05050102010706020507" pitchFamily="18" charset="2"/>
                      </a:rPr>
                      <m:t>=(</m:t>
                    </m:r>
                    <m:func>
                      <m:funcPr>
                        <m:ctrlPr>
                          <a:rPr lang="en-US" sz="2400" b="0" i="1" smtClean="0">
                            <a:latin typeface="Cambria Math" panose="02040503050406030204" pitchFamily="18" charset="0"/>
                            <a:ea typeface="Cambria Math" panose="02040503050406030204" pitchFamily="18" charset="0"/>
                            <a:sym typeface="Symbol" panose="05050102010706020507" pitchFamily="18" charset="2"/>
                          </a:rPr>
                        </m:ctrlPr>
                      </m:funcPr>
                      <m:fName>
                        <m:r>
                          <m:rPr>
                            <m:sty m:val="p"/>
                          </m:rPr>
                          <a:rPr lang="en-US" sz="2400" b="0" i="0" smtClean="0">
                            <a:latin typeface="Cambria Math" panose="02040503050406030204" pitchFamily="18" charset="0"/>
                            <a:ea typeface="Cambria Math" panose="02040503050406030204" pitchFamily="18" charset="0"/>
                            <a:sym typeface="Symbol" panose="05050102010706020507" pitchFamily="18" charset="2"/>
                          </a:rPr>
                          <m:t>sin</m:t>
                        </m:r>
                      </m:fName>
                      <m:e>
                        <m:d>
                          <m:dPr>
                            <m:ctrlPr>
                              <a:rPr lang="en-US" sz="2400" b="0" i="1" smtClean="0">
                                <a:latin typeface="Cambria Math" panose="02040503050406030204" pitchFamily="18" charset="0"/>
                                <a:ea typeface="Cambria Math" panose="02040503050406030204" pitchFamily="18" charset="0"/>
                                <a:sym typeface="Symbol" panose="05050102010706020507" pitchFamily="18" charset="2"/>
                              </a:rPr>
                            </m:ctrlPr>
                          </m:dPr>
                          <m:e>
                            <m:sSup>
                              <m:sSupPr>
                                <m:ctrlPr>
                                  <a:rPr lang="en-US" sz="2400" b="0" i="1" smtClean="0">
                                    <a:latin typeface="Cambria Math" panose="02040503050406030204" pitchFamily="18" charset="0"/>
                                    <a:ea typeface="Cambria Math" panose="02040503050406030204" pitchFamily="18" charset="0"/>
                                    <a:sym typeface="Symbol" panose="05050102010706020507" pitchFamily="18" charset="2"/>
                                  </a:rPr>
                                </m:ctrlPr>
                              </m:sSupPr>
                              <m:e>
                                <m:r>
                                  <a:rPr lang="en-US" sz="2400" b="0" i="1" smtClean="0">
                                    <a:latin typeface="Cambria Math" panose="02040503050406030204" pitchFamily="18" charset="0"/>
                                    <a:ea typeface="Cambria Math" panose="02040503050406030204" pitchFamily="18" charset="0"/>
                                    <a:sym typeface="Symbol" panose="05050102010706020507" pitchFamily="18" charset="2"/>
                                  </a:rPr>
                                  <m:t>2</m:t>
                                </m:r>
                              </m:e>
                              <m:sup>
                                <m:r>
                                  <a:rPr lang="en-US" sz="2400" b="0" i="1" smtClean="0">
                                    <a:latin typeface="Cambria Math" panose="02040503050406030204" pitchFamily="18" charset="0"/>
                                    <a:ea typeface="Cambria Math" panose="02040503050406030204" pitchFamily="18" charset="0"/>
                                    <a:sym typeface="Symbol" panose="05050102010706020507" pitchFamily="18" charset="2"/>
                                  </a:rPr>
                                  <m:t>0</m:t>
                                </m:r>
                              </m:sup>
                            </m:sSup>
                            <m:r>
                              <a:rPr lang="en-US" sz="2400" b="0" i="1" smtClean="0">
                                <a:latin typeface="Cambria Math" panose="02040503050406030204" pitchFamily="18" charset="0"/>
                                <a:ea typeface="Cambria Math" panose="02040503050406030204" pitchFamily="18" charset="0"/>
                                <a:sym typeface="Symbol" panose="05050102010706020507" pitchFamily="18" charset="2"/>
                              </a:rPr>
                              <m:t>𝜋</m:t>
                            </m:r>
                            <m:r>
                              <a:rPr lang="en-US" sz="2400" b="0" i="1" smtClean="0">
                                <a:latin typeface="Cambria Math" panose="02040503050406030204" pitchFamily="18" charset="0"/>
                                <a:ea typeface="Cambria Math" panose="02040503050406030204" pitchFamily="18" charset="0"/>
                                <a:sym typeface="Symbol" panose="05050102010706020507" pitchFamily="18" charset="2"/>
                              </a:rPr>
                              <m:t>𝑝</m:t>
                            </m:r>
                          </m:e>
                        </m:d>
                      </m:e>
                    </m:func>
                    <m:r>
                      <a:rPr lang="en-US" sz="2400" b="0" i="1" smtClean="0">
                        <a:latin typeface="Cambria Math" panose="02040503050406030204" pitchFamily="18" charset="0"/>
                        <a:ea typeface="Cambria Math" panose="02040503050406030204" pitchFamily="18" charset="0"/>
                        <a:sym typeface="Symbol" panose="05050102010706020507" pitchFamily="18" charset="2"/>
                      </a:rPr>
                      <m:t>,</m:t>
                    </m:r>
                    <m:func>
                      <m:funcPr>
                        <m:ctrlPr>
                          <a:rPr lang="en-US" sz="2400" i="1" smtClean="0">
                            <a:latin typeface="Cambria Math" panose="02040503050406030204" pitchFamily="18" charset="0"/>
                            <a:ea typeface="Cambria Math" panose="02040503050406030204" pitchFamily="18" charset="0"/>
                            <a:sym typeface="Symbol" panose="05050102010706020507" pitchFamily="18" charset="2"/>
                          </a:rPr>
                        </m:ctrlPr>
                      </m:funcPr>
                      <m:fName>
                        <m:r>
                          <a:rPr lang="en-US" sz="2400" b="0" i="1" smtClean="0">
                            <a:latin typeface="Cambria Math" panose="02040503050406030204" pitchFamily="18" charset="0"/>
                            <a:ea typeface="Cambria Math" panose="02040503050406030204" pitchFamily="18" charset="0"/>
                            <a:sym typeface="Symbol" panose="05050102010706020507" pitchFamily="18" charset="2"/>
                          </a:rPr>
                          <m:t>𝑐𝑜𝑠</m:t>
                        </m:r>
                      </m:fName>
                      <m:e>
                        <m:d>
                          <m:dPr>
                            <m:ctrlPr>
                              <a:rPr lang="en-US" sz="2400" i="1">
                                <a:latin typeface="Cambria Math" panose="02040503050406030204" pitchFamily="18" charset="0"/>
                                <a:ea typeface="Cambria Math" panose="02040503050406030204" pitchFamily="18" charset="0"/>
                                <a:sym typeface="Symbol" panose="05050102010706020507" pitchFamily="18" charset="2"/>
                              </a:rPr>
                            </m:ctrlPr>
                          </m:dPr>
                          <m:e>
                            <m:sSup>
                              <m:sSupPr>
                                <m:ctrlPr>
                                  <a:rPr lang="en-US" sz="2400" i="1">
                                    <a:latin typeface="Cambria Math" panose="02040503050406030204" pitchFamily="18" charset="0"/>
                                    <a:ea typeface="Cambria Math" panose="02040503050406030204" pitchFamily="18" charset="0"/>
                                    <a:sym typeface="Symbol" panose="05050102010706020507" pitchFamily="18" charset="2"/>
                                  </a:rPr>
                                </m:ctrlPr>
                              </m:sSupPr>
                              <m:e>
                                <m:r>
                                  <a:rPr lang="en-US" sz="2400" i="1">
                                    <a:latin typeface="Cambria Math" panose="02040503050406030204" pitchFamily="18" charset="0"/>
                                    <a:ea typeface="Cambria Math" panose="02040503050406030204" pitchFamily="18" charset="0"/>
                                    <a:sym typeface="Symbol" panose="05050102010706020507" pitchFamily="18" charset="2"/>
                                  </a:rPr>
                                  <m:t>2</m:t>
                                </m:r>
                              </m:e>
                              <m:sup>
                                <m:r>
                                  <a:rPr lang="en-US" sz="2400" i="1">
                                    <a:latin typeface="Cambria Math" panose="02040503050406030204" pitchFamily="18" charset="0"/>
                                    <a:ea typeface="Cambria Math" panose="02040503050406030204" pitchFamily="18" charset="0"/>
                                    <a:sym typeface="Symbol" panose="05050102010706020507" pitchFamily="18" charset="2"/>
                                  </a:rPr>
                                  <m:t>0</m:t>
                                </m:r>
                              </m:sup>
                            </m:sSup>
                            <m:r>
                              <a:rPr lang="en-US" sz="2400" i="1">
                                <a:latin typeface="Cambria Math" panose="02040503050406030204" pitchFamily="18" charset="0"/>
                                <a:ea typeface="Cambria Math" panose="02040503050406030204" pitchFamily="18" charset="0"/>
                                <a:sym typeface="Symbol" panose="05050102010706020507" pitchFamily="18" charset="2"/>
                              </a:rPr>
                              <m:t>𝜋</m:t>
                            </m:r>
                            <m:r>
                              <a:rPr lang="en-US" sz="2400" i="1">
                                <a:latin typeface="Cambria Math" panose="02040503050406030204" pitchFamily="18" charset="0"/>
                                <a:ea typeface="Cambria Math" panose="02040503050406030204" pitchFamily="18" charset="0"/>
                                <a:sym typeface="Symbol" panose="05050102010706020507" pitchFamily="18" charset="2"/>
                              </a:rPr>
                              <m:t>𝑝</m:t>
                            </m:r>
                          </m:e>
                        </m:d>
                      </m:e>
                    </m:func>
                    <m:r>
                      <a:rPr lang="en-US" sz="2400" i="1">
                        <a:latin typeface="Cambria Math" panose="02040503050406030204" pitchFamily="18" charset="0"/>
                        <a:ea typeface="Cambria Math" panose="02040503050406030204" pitchFamily="18" charset="0"/>
                        <a:sym typeface="Symbol" panose="05050102010706020507" pitchFamily="18" charset="2"/>
                      </a:rPr>
                      <m:t>,</m:t>
                    </m:r>
                    <m:r>
                      <a:rPr lang="en-US" sz="2400" b="0" i="1" smtClean="0">
                        <a:latin typeface="Cambria Math" panose="02040503050406030204" pitchFamily="18" charset="0"/>
                        <a:ea typeface="Cambria Math" panose="02040503050406030204" pitchFamily="18" charset="0"/>
                        <a:sym typeface="Symbol" panose="05050102010706020507" pitchFamily="18" charset="2"/>
                      </a:rPr>
                      <m:t>…,</m:t>
                    </m:r>
                    <m:func>
                      <m:funcPr>
                        <m:ctrlPr>
                          <a:rPr lang="en-US" sz="2400" i="1">
                            <a:latin typeface="Cambria Math" panose="02040503050406030204" pitchFamily="18" charset="0"/>
                            <a:ea typeface="Cambria Math" panose="02040503050406030204" pitchFamily="18" charset="0"/>
                            <a:sym typeface="Symbol" panose="05050102010706020507" pitchFamily="18" charset="2"/>
                          </a:rPr>
                        </m:ctrlPr>
                      </m:funcPr>
                      <m:fName>
                        <m:r>
                          <m:rPr>
                            <m:sty m:val="p"/>
                          </m:rPr>
                          <a:rPr lang="en-US" sz="2400">
                            <a:latin typeface="Cambria Math" panose="02040503050406030204" pitchFamily="18" charset="0"/>
                            <a:ea typeface="Cambria Math" panose="02040503050406030204" pitchFamily="18" charset="0"/>
                            <a:sym typeface="Symbol" panose="05050102010706020507" pitchFamily="18" charset="2"/>
                          </a:rPr>
                          <m:t>sin</m:t>
                        </m:r>
                      </m:fName>
                      <m:e>
                        <m:d>
                          <m:dPr>
                            <m:ctrlPr>
                              <a:rPr lang="en-US" sz="2400" i="1">
                                <a:latin typeface="Cambria Math" panose="02040503050406030204" pitchFamily="18" charset="0"/>
                                <a:ea typeface="Cambria Math" panose="02040503050406030204" pitchFamily="18" charset="0"/>
                                <a:sym typeface="Symbol" panose="05050102010706020507" pitchFamily="18" charset="2"/>
                              </a:rPr>
                            </m:ctrlPr>
                          </m:dPr>
                          <m:e>
                            <m:sSup>
                              <m:sSupPr>
                                <m:ctrlPr>
                                  <a:rPr lang="en-US" sz="2400" i="1">
                                    <a:latin typeface="Cambria Math" panose="02040503050406030204" pitchFamily="18" charset="0"/>
                                    <a:ea typeface="Cambria Math" panose="02040503050406030204" pitchFamily="18" charset="0"/>
                                    <a:sym typeface="Symbol" panose="05050102010706020507" pitchFamily="18" charset="2"/>
                                  </a:rPr>
                                </m:ctrlPr>
                              </m:sSupPr>
                              <m:e>
                                <m:r>
                                  <a:rPr lang="en-US" sz="2400" i="1">
                                    <a:latin typeface="Cambria Math" panose="02040503050406030204" pitchFamily="18" charset="0"/>
                                    <a:ea typeface="Cambria Math" panose="02040503050406030204" pitchFamily="18" charset="0"/>
                                    <a:sym typeface="Symbol" panose="05050102010706020507" pitchFamily="18" charset="2"/>
                                  </a:rPr>
                                  <m:t>2</m:t>
                                </m:r>
                              </m:e>
                              <m:sup>
                                <m:r>
                                  <a:rPr lang="en-US" sz="2400" b="0" i="1" smtClean="0">
                                    <a:latin typeface="Cambria Math" panose="02040503050406030204" pitchFamily="18" charset="0"/>
                                    <a:ea typeface="Cambria Math" panose="02040503050406030204" pitchFamily="18" charset="0"/>
                                    <a:sym typeface="Symbol" panose="05050102010706020507" pitchFamily="18" charset="2"/>
                                  </a:rPr>
                                  <m:t>𝐿</m:t>
                                </m:r>
                                <m:r>
                                  <a:rPr lang="en-US" sz="2400" b="0" i="1" smtClean="0">
                                    <a:latin typeface="Cambria Math" panose="02040503050406030204" pitchFamily="18" charset="0"/>
                                    <a:ea typeface="Cambria Math" panose="02040503050406030204" pitchFamily="18" charset="0"/>
                                    <a:sym typeface="Symbol" panose="05050102010706020507" pitchFamily="18" charset="2"/>
                                  </a:rPr>
                                  <m:t>−1</m:t>
                                </m:r>
                              </m:sup>
                            </m:sSup>
                            <m:r>
                              <a:rPr lang="en-US" sz="2400" i="1">
                                <a:latin typeface="Cambria Math" panose="02040503050406030204" pitchFamily="18" charset="0"/>
                                <a:ea typeface="Cambria Math" panose="02040503050406030204" pitchFamily="18" charset="0"/>
                                <a:sym typeface="Symbol" panose="05050102010706020507" pitchFamily="18" charset="2"/>
                              </a:rPr>
                              <m:t>𝜋</m:t>
                            </m:r>
                            <m:r>
                              <a:rPr lang="en-US" sz="2400" i="1">
                                <a:latin typeface="Cambria Math" panose="02040503050406030204" pitchFamily="18" charset="0"/>
                                <a:ea typeface="Cambria Math" panose="02040503050406030204" pitchFamily="18" charset="0"/>
                                <a:sym typeface="Symbol" panose="05050102010706020507" pitchFamily="18" charset="2"/>
                              </a:rPr>
                              <m:t>𝑝</m:t>
                            </m:r>
                          </m:e>
                        </m:d>
                      </m:e>
                    </m:func>
                    <m:r>
                      <a:rPr lang="en-US" sz="2400" i="1">
                        <a:latin typeface="Cambria Math" panose="02040503050406030204" pitchFamily="18" charset="0"/>
                        <a:ea typeface="Cambria Math" panose="02040503050406030204" pitchFamily="18" charset="0"/>
                        <a:sym typeface="Symbol" panose="05050102010706020507" pitchFamily="18" charset="2"/>
                      </a:rPr>
                      <m:t>,</m:t>
                    </m:r>
                    <m:func>
                      <m:funcPr>
                        <m:ctrlPr>
                          <a:rPr lang="en-US" sz="2400" i="1">
                            <a:latin typeface="Cambria Math" panose="02040503050406030204" pitchFamily="18" charset="0"/>
                            <a:ea typeface="Cambria Math" panose="02040503050406030204" pitchFamily="18" charset="0"/>
                            <a:sym typeface="Symbol" panose="05050102010706020507" pitchFamily="18" charset="2"/>
                          </a:rPr>
                        </m:ctrlPr>
                      </m:funcPr>
                      <m:fName>
                        <m:r>
                          <a:rPr lang="en-US" sz="2400" i="1">
                            <a:latin typeface="Cambria Math" panose="02040503050406030204" pitchFamily="18" charset="0"/>
                            <a:ea typeface="Cambria Math" panose="02040503050406030204" pitchFamily="18" charset="0"/>
                            <a:sym typeface="Symbol" panose="05050102010706020507" pitchFamily="18" charset="2"/>
                          </a:rPr>
                          <m:t>𝑐𝑜𝑠</m:t>
                        </m:r>
                      </m:fName>
                      <m:e>
                        <m:d>
                          <m:dPr>
                            <m:ctrlPr>
                              <a:rPr lang="en-US" sz="2400" i="1">
                                <a:latin typeface="Cambria Math" panose="02040503050406030204" pitchFamily="18" charset="0"/>
                                <a:ea typeface="Cambria Math" panose="02040503050406030204" pitchFamily="18" charset="0"/>
                                <a:sym typeface="Symbol" panose="05050102010706020507" pitchFamily="18" charset="2"/>
                              </a:rPr>
                            </m:ctrlPr>
                          </m:dPr>
                          <m:e>
                            <m:sSup>
                              <m:sSupPr>
                                <m:ctrlPr>
                                  <a:rPr lang="en-US" sz="2400" i="1">
                                    <a:latin typeface="Cambria Math" panose="02040503050406030204" pitchFamily="18" charset="0"/>
                                    <a:ea typeface="Cambria Math" panose="02040503050406030204" pitchFamily="18" charset="0"/>
                                    <a:sym typeface="Symbol" panose="05050102010706020507" pitchFamily="18" charset="2"/>
                                  </a:rPr>
                                </m:ctrlPr>
                              </m:sSupPr>
                              <m:e>
                                <m:r>
                                  <a:rPr lang="en-US" sz="2400" i="1">
                                    <a:latin typeface="Cambria Math" panose="02040503050406030204" pitchFamily="18" charset="0"/>
                                    <a:ea typeface="Cambria Math" panose="02040503050406030204" pitchFamily="18" charset="0"/>
                                    <a:sym typeface="Symbol" panose="05050102010706020507" pitchFamily="18" charset="2"/>
                                  </a:rPr>
                                  <m:t>2</m:t>
                                </m:r>
                              </m:e>
                              <m:sup>
                                <m:r>
                                  <a:rPr lang="en-US" sz="2400" b="0" i="1" smtClean="0">
                                    <a:latin typeface="Cambria Math" panose="02040503050406030204" pitchFamily="18" charset="0"/>
                                    <a:ea typeface="Cambria Math" panose="02040503050406030204" pitchFamily="18" charset="0"/>
                                    <a:sym typeface="Symbol" panose="05050102010706020507" pitchFamily="18" charset="2"/>
                                  </a:rPr>
                                  <m:t>𝐿</m:t>
                                </m:r>
                                <m:r>
                                  <a:rPr lang="en-US" sz="2400" b="0" i="1" smtClean="0">
                                    <a:latin typeface="Cambria Math" panose="02040503050406030204" pitchFamily="18" charset="0"/>
                                    <a:ea typeface="Cambria Math" panose="02040503050406030204" pitchFamily="18" charset="0"/>
                                    <a:sym typeface="Symbol" panose="05050102010706020507" pitchFamily="18" charset="2"/>
                                  </a:rPr>
                                  <m:t>−1</m:t>
                                </m:r>
                              </m:sup>
                            </m:sSup>
                            <m:r>
                              <a:rPr lang="en-US" sz="2400" i="1">
                                <a:latin typeface="Cambria Math" panose="02040503050406030204" pitchFamily="18" charset="0"/>
                                <a:ea typeface="Cambria Math" panose="02040503050406030204" pitchFamily="18" charset="0"/>
                                <a:sym typeface="Symbol" panose="05050102010706020507" pitchFamily="18" charset="2"/>
                              </a:rPr>
                              <m:t>𝜋</m:t>
                            </m:r>
                            <m:r>
                              <a:rPr lang="en-US" sz="2400" i="1">
                                <a:latin typeface="Cambria Math" panose="02040503050406030204" pitchFamily="18" charset="0"/>
                                <a:ea typeface="Cambria Math" panose="02040503050406030204" pitchFamily="18" charset="0"/>
                                <a:sym typeface="Symbol" panose="05050102010706020507" pitchFamily="18" charset="2"/>
                              </a:rPr>
                              <m:t>𝑝</m:t>
                            </m:r>
                          </m:e>
                        </m:d>
                      </m:e>
                    </m:func>
                    <m:r>
                      <a:rPr lang="en-US" sz="2400" b="0" i="1" smtClean="0">
                        <a:latin typeface="Cambria Math" panose="02040503050406030204" pitchFamily="18" charset="0"/>
                        <a:ea typeface="Cambria Math" panose="02040503050406030204" pitchFamily="18" charset="0"/>
                        <a:sym typeface="Symbol" panose="05050102010706020507" pitchFamily="18" charset="2"/>
                      </a:rPr>
                      <m:t>)</m:t>
                    </m:r>
                  </m:oMath>
                </a14:m>
                <a:endParaRPr lang="en-US" sz="2400" dirty="0">
                  <a:sym typeface="Symbol" panose="05050102010706020507" pitchFamily="18" charset="2"/>
                </a:endParaRPr>
              </a:p>
              <a:p>
                <a:r>
                  <a:rPr lang="en-US" sz="1600" dirty="0">
                    <a:hlinkClick r:id="rId3"/>
                  </a:rPr>
                  <a:t>https://cameronrwolfe.substack.com/p/beyond-nerfs-part-one</a:t>
                </a:r>
                <a:r>
                  <a:rPr lang="en-US" sz="1600" dirty="0"/>
                  <a:t> </a:t>
                </a:r>
              </a:p>
              <a:p>
                <a:r>
                  <a:rPr lang="en-US" sz="1600" dirty="0">
                    <a:hlinkClick r:id="rId4"/>
                  </a:rPr>
                  <a:t>https://cameronrwolfe.substack.com/p/understanding-nerfs</a:t>
                </a:r>
                <a:r>
                  <a:rPr lang="en-US" sz="1600" dirty="0"/>
                  <a:t> </a:t>
                </a:r>
              </a:p>
            </p:txBody>
          </p:sp>
        </mc:Choice>
        <mc:Fallback xmlns="">
          <p:sp>
            <p:nvSpPr>
              <p:cNvPr id="3" name="Content Placeholder 2">
                <a:extLst>
                  <a:ext uri="{FF2B5EF4-FFF2-40B4-BE49-F238E27FC236}">
                    <a16:creationId xmlns:a16="http://schemas.microsoft.com/office/drawing/2014/main" id="{5A9A1187-0473-1FFB-81A4-7C8D5A367F45}"/>
                  </a:ext>
                </a:extLst>
              </p:cNvPr>
              <p:cNvSpPr>
                <a:spLocks noGrp="1" noRot="1" noChangeAspect="1" noMove="1" noResize="1" noEditPoints="1" noAdjustHandles="1" noChangeArrowheads="1" noChangeShapeType="1" noTextEdit="1"/>
              </p:cNvSpPr>
              <p:nvPr>
                <p:ph idx="1"/>
              </p:nvPr>
            </p:nvSpPr>
            <p:spPr>
              <a:xfrm>
                <a:off x="455328" y="778499"/>
                <a:ext cx="8412225" cy="3723610"/>
              </a:xfrm>
              <a:blipFill>
                <a:blip r:embed="rId5"/>
                <a:stretch>
                  <a:fillRect l="-1159" t="-4746" r="-1884"/>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320D967F-030D-0564-8DBF-0F85A9CA3573}"/>
              </a:ext>
            </a:extLst>
          </p:cNvPr>
          <p:cNvSpPr>
            <a:spLocks noGrp="1"/>
          </p:cNvSpPr>
          <p:nvPr>
            <p:ph type="ftr" sz="quarter" idx="11"/>
          </p:nvPr>
        </p:nvSpPr>
        <p:spPr>
          <a:xfrm>
            <a:off x="455328" y="6356351"/>
            <a:ext cx="3086100" cy="365125"/>
          </a:xfrm>
        </p:spPr>
        <p:txBody>
          <a:bodyPr/>
          <a:lstStyle/>
          <a:p>
            <a:r>
              <a:rPr lang="en-HK"/>
              <a:t>Nerfs v.250402d</a:t>
            </a:r>
            <a:endParaRPr lang="en-HK" dirty="0"/>
          </a:p>
        </p:txBody>
      </p:sp>
      <p:sp>
        <p:nvSpPr>
          <p:cNvPr id="5" name="Slide Number Placeholder 4">
            <a:extLst>
              <a:ext uri="{FF2B5EF4-FFF2-40B4-BE49-F238E27FC236}">
                <a16:creationId xmlns:a16="http://schemas.microsoft.com/office/drawing/2014/main" id="{C0887C7D-F42D-7BDC-9A15-84FD6AD477F2}"/>
              </a:ext>
            </a:extLst>
          </p:cNvPr>
          <p:cNvSpPr>
            <a:spLocks noGrp="1"/>
          </p:cNvSpPr>
          <p:nvPr>
            <p:ph type="sldNum" sz="quarter" idx="12"/>
          </p:nvPr>
        </p:nvSpPr>
        <p:spPr/>
        <p:txBody>
          <a:bodyPr/>
          <a:lstStyle/>
          <a:p>
            <a:fld id="{B9DE3C8B-EA53-454F-9CCE-3711613342D8}" type="slidenum">
              <a:rPr lang="en-HK" smtClean="0"/>
              <a:t>27</a:t>
            </a:fld>
            <a:endParaRPr lang="en-HK"/>
          </a:p>
        </p:txBody>
      </p:sp>
      <p:sp>
        <p:nvSpPr>
          <p:cNvPr id="9" name="TextBox 8">
            <a:extLst>
              <a:ext uri="{FF2B5EF4-FFF2-40B4-BE49-F238E27FC236}">
                <a16:creationId xmlns:a16="http://schemas.microsoft.com/office/drawing/2014/main" id="{AE5EAA54-2A25-FBF4-00BA-67DD5EEA0AC5}"/>
              </a:ext>
            </a:extLst>
          </p:cNvPr>
          <p:cNvSpPr txBox="1"/>
          <p:nvPr/>
        </p:nvSpPr>
        <p:spPr>
          <a:xfrm>
            <a:off x="207188" y="5100754"/>
            <a:ext cx="810543" cy="646331"/>
          </a:xfrm>
          <a:prstGeom prst="rect">
            <a:avLst/>
          </a:prstGeom>
          <a:noFill/>
        </p:spPr>
        <p:txBody>
          <a:bodyPr wrap="none" rtlCol="0">
            <a:spAutoFit/>
          </a:bodyPr>
          <a:lstStyle/>
          <a:p>
            <a:r>
              <a:rPr lang="en-US" dirty="0"/>
              <a:t>3 </a:t>
            </a:r>
          </a:p>
          <a:p>
            <a:r>
              <a:rPr lang="en-US" dirty="0"/>
              <a:t>inputs</a:t>
            </a:r>
          </a:p>
        </p:txBody>
      </p:sp>
      <p:sp>
        <p:nvSpPr>
          <p:cNvPr id="10" name="TextBox 9">
            <a:extLst>
              <a:ext uri="{FF2B5EF4-FFF2-40B4-BE49-F238E27FC236}">
                <a16:creationId xmlns:a16="http://schemas.microsoft.com/office/drawing/2014/main" id="{13E42228-381B-45CC-B7E7-75C8EA966EF5}"/>
              </a:ext>
            </a:extLst>
          </p:cNvPr>
          <p:cNvSpPr txBox="1"/>
          <p:nvPr/>
        </p:nvSpPr>
        <p:spPr>
          <a:xfrm>
            <a:off x="2467671" y="4366827"/>
            <a:ext cx="3335208" cy="369332"/>
          </a:xfrm>
          <a:prstGeom prst="rect">
            <a:avLst/>
          </a:prstGeom>
          <a:noFill/>
        </p:spPr>
        <p:txBody>
          <a:bodyPr wrap="none" rtlCol="0">
            <a:spAutoFit/>
          </a:bodyPr>
          <a:lstStyle/>
          <a:p>
            <a:r>
              <a:rPr lang="en-US" dirty="0"/>
              <a:t>(Additional 3*2L inputs for X,Y,Z)</a:t>
            </a:r>
          </a:p>
        </p:txBody>
      </p:sp>
      <p:sp>
        <p:nvSpPr>
          <p:cNvPr id="11" name="TextBox 10">
            <a:extLst>
              <a:ext uri="{FF2B5EF4-FFF2-40B4-BE49-F238E27FC236}">
                <a16:creationId xmlns:a16="http://schemas.microsoft.com/office/drawing/2014/main" id="{B9483406-9058-DF05-BCF9-3A7794DE8DB5}"/>
              </a:ext>
            </a:extLst>
          </p:cNvPr>
          <p:cNvSpPr txBox="1"/>
          <p:nvPr/>
        </p:nvSpPr>
        <p:spPr>
          <a:xfrm>
            <a:off x="3840125" y="6120112"/>
            <a:ext cx="4659034" cy="646331"/>
          </a:xfrm>
          <a:prstGeom prst="rect">
            <a:avLst/>
          </a:prstGeom>
          <a:noFill/>
        </p:spPr>
        <p:txBody>
          <a:bodyPr wrap="square" rtlCol="0">
            <a:spAutoFit/>
          </a:bodyPr>
          <a:lstStyle/>
          <a:p>
            <a:r>
              <a:rPr lang="en-US" dirty="0"/>
              <a:t>Additional 2*2L inputs for </a:t>
            </a:r>
            <a:r>
              <a:rPr lang="en-US" i="1" dirty="0">
                <a:sym typeface="Symbol" panose="05050102010706020507" pitchFamily="18" charset="2"/>
              </a:rPr>
              <a:t>,</a:t>
            </a:r>
            <a:r>
              <a:rPr lang="en-US" dirty="0"/>
              <a:t> . </a:t>
            </a:r>
          </a:p>
          <a:p>
            <a:r>
              <a:rPr lang="en-US" dirty="0"/>
              <a:t>If using d1,d2,d3 format, it is 3*2L</a:t>
            </a:r>
          </a:p>
        </p:txBody>
      </p:sp>
    </p:spTree>
    <p:extLst>
      <p:ext uri="{BB962C8B-B14F-4D97-AF65-F5344CB8AC3E}">
        <p14:creationId xmlns:p14="http://schemas.microsoft.com/office/powerpoint/2010/main" val="123473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46FE-301A-6B90-B6B3-9FD2660A1550}"/>
              </a:ext>
            </a:extLst>
          </p:cNvPr>
          <p:cNvSpPr>
            <a:spLocks noGrp="1"/>
          </p:cNvSpPr>
          <p:nvPr>
            <p:ph type="title"/>
          </p:nvPr>
        </p:nvSpPr>
        <p:spPr>
          <a:xfrm>
            <a:off x="544254" y="136524"/>
            <a:ext cx="8216974" cy="1325563"/>
          </a:xfrm>
        </p:spPr>
        <p:txBody>
          <a:bodyPr>
            <a:noAutofit/>
          </a:bodyPr>
          <a:lstStyle/>
          <a:p>
            <a:r>
              <a:rPr lang="en-US" sz="2800" dirty="0"/>
              <a:t>Example: Positional encoding increase the complexity of the input (a common method in neural computing)</a:t>
            </a:r>
            <a:br>
              <a:rPr lang="en-US" sz="2800" dirty="0"/>
            </a:b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D5B833-921F-CE4B-2362-901EBB4DA3FF}"/>
                  </a:ext>
                </a:extLst>
              </p:cNvPr>
              <p:cNvSpPr>
                <a:spLocks noGrp="1"/>
              </p:cNvSpPr>
              <p:nvPr>
                <p:ph idx="1"/>
              </p:nvPr>
            </p:nvSpPr>
            <p:spPr>
              <a:xfrm>
                <a:off x="0" y="1054196"/>
                <a:ext cx="9144000" cy="5803804"/>
              </a:xfrm>
            </p:spPr>
            <p:txBody>
              <a:bodyPr>
                <a:normAutofit fontScale="92500"/>
              </a:bodyPr>
              <a:lstStyle/>
              <a:p>
                <a:r>
                  <a:rPr lang="en-US" sz="2000" dirty="0"/>
                  <a:t>If X=0.3,L=4, find the </a:t>
                </a:r>
                <a14:m>
                  <m:oMath xmlns:m="http://schemas.openxmlformats.org/officeDocument/2006/math">
                    <m:r>
                      <a:rPr lang="en-US" sz="2000" i="1" smtClean="0">
                        <a:latin typeface="Cambria Math" panose="02040503050406030204" pitchFamily="18" charset="0"/>
                        <a:ea typeface="Cambria Math" panose="02040503050406030204" pitchFamily="18" charset="0"/>
                        <a:sym typeface="Symbol" panose="05050102010706020507" pitchFamily="18" charset="2"/>
                      </a:rPr>
                      <m:t>𝛾</m:t>
                    </m:r>
                    <m:d>
                      <m:dPr>
                        <m:ctrlPr>
                          <a:rPr lang="en-US" sz="2000" b="0" i="1" smtClean="0">
                            <a:latin typeface="Cambria Math" panose="02040503050406030204" pitchFamily="18" charset="0"/>
                            <a:ea typeface="Cambria Math" panose="02040503050406030204" pitchFamily="18" charset="0"/>
                            <a:sym typeface="Symbol" panose="05050102010706020507" pitchFamily="18" charset="2"/>
                          </a:rPr>
                        </m:ctrlPr>
                      </m:dPr>
                      <m:e>
                        <m:r>
                          <a:rPr lang="en-US" sz="2000" b="0" i="1" smtClean="0">
                            <a:latin typeface="Cambria Math" panose="02040503050406030204" pitchFamily="18" charset="0"/>
                            <a:ea typeface="Cambria Math" panose="02040503050406030204" pitchFamily="18" charset="0"/>
                            <a:sym typeface="Symbol" panose="05050102010706020507" pitchFamily="18" charset="2"/>
                          </a:rPr>
                          <m:t>𝑝</m:t>
                        </m:r>
                      </m:e>
                    </m:d>
                  </m:oMath>
                </a14:m>
                <a:r>
                  <a:rPr lang="en-US" sz="2000" dirty="0"/>
                  <a:t> vector.</a:t>
                </a:r>
              </a:p>
              <a:p>
                <a:r>
                  <a:rPr lang="en-US" sz="2000" dirty="0"/>
                  <a:t>X=0.3 put in X=p (because p is one of (X,Y,Z,d1,d2,d3</a:t>
                </a:r>
                <a:r>
                  <a:rPr lang="en-US" sz="2000" i="1" dirty="0">
                    <a:sym typeface="Symbol" panose="05050102010706020507" pitchFamily="18" charset="2"/>
                  </a:rPr>
                  <a:t>) </a:t>
                </a:r>
                <a:endParaRPr lang="en-US" sz="2000" dirty="0"/>
              </a:p>
              <a:p>
                <a:r>
                  <a:rPr lang="en-US" sz="2000" dirty="0"/>
                  <a:t>Let's calculate the values for p=0.3 L=4:</a:t>
                </a:r>
              </a:p>
              <a:p>
                <a:r>
                  <a:rPr lang="en-US" sz="1800" dirty="0">
                    <a:ea typeface="Cambria Math" panose="02040503050406030204" pitchFamily="18" charset="0"/>
                    <a:sym typeface="Symbol" panose="05050102010706020507" pitchFamily="18" charset="2"/>
                  </a:rPr>
                  <a:t>Given </a:t>
                </a:r>
                <a14:m>
                  <m:oMath xmlns:m="http://schemas.openxmlformats.org/officeDocument/2006/math">
                    <m:r>
                      <a:rPr lang="en-US" sz="1800" i="1" smtClean="0">
                        <a:latin typeface="Cambria Math" panose="02040503050406030204" pitchFamily="18" charset="0"/>
                        <a:ea typeface="Cambria Math" panose="02040503050406030204" pitchFamily="18" charset="0"/>
                        <a:sym typeface="Symbol" panose="05050102010706020507" pitchFamily="18" charset="2"/>
                      </a:rPr>
                      <m:t>𝛾</m:t>
                    </m:r>
                    <m:d>
                      <m:dPr>
                        <m:ctrlPr>
                          <a:rPr lang="en-US" sz="1800" b="0" i="1" smtClean="0">
                            <a:latin typeface="Cambria Math" panose="02040503050406030204" pitchFamily="18" charset="0"/>
                            <a:ea typeface="Cambria Math" panose="02040503050406030204" pitchFamily="18" charset="0"/>
                            <a:sym typeface="Symbol" panose="05050102010706020507" pitchFamily="18" charset="2"/>
                          </a:rPr>
                        </m:ctrlPr>
                      </m:dPr>
                      <m:e>
                        <m:r>
                          <a:rPr lang="en-US" sz="1800" b="0" i="1" smtClean="0">
                            <a:latin typeface="Cambria Math" panose="02040503050406030204" pitchFamily="18" charset="0"/>
                            <a:ea typeface="Cambria Math" panose="02040503050406030204" pitchFamily="18" charset="0"/>
                            <a:sym typeface="Symbol" panose="05050102010706020507" pitchFamily="18" charset="2"/>
                          </a:rPr>
                          <m:t>𝑝</m:t>
                        </m:r>
                      </m:e>
                    </m:d>
                    <m:r>
                      <a:rPr lang="en-US" sz="1800" b="0" i="1" smtClean="0">
                        <a:latin typeface="Cambria Math" panose="02040503050406030204" pitchFamily="18" charset="0"/>
                        <a:ea typeface="Cambria Math" panose="02040503050406030204" pitchFamily="18" charset="0"/>
                        <a:sym typeface="Symbol" panose="05050102010706020507" pitchFamily="18" charset="2"/>
                      </a:rPr>
                      <m:t>=(</m:t>
                    </m:r>
                    <m:func>
                      <m:funcPr>
                        <m:ctrlPr>
                          <a:rPr lang="en-US" sz="1800" b="0" i="1" smtClean="0">
                            <a:latin typeface="Cambria Math" panose="02040503050406030204" pitchFamily="18" charset="0"/>
                            <a:ea typeface="Cambria Math" panose="02040503050406030204" pitchFamily="18" charset="0"/>
                            <a:sym typeface="Symbol" panose="05050102010706020507" pitchFamily="18" charset="2"/>
                          </a:rPr>
                        </m:ctrlPr>
                      </m:funcPr>
                      <m:fName>
                        <m:r>
                          <m:rPr>
                            <m:sty m:val="p"/>
                          </m:rPr>
                          <a:rPr lang="en-US" sz="1800" b="0" i="0" smtClean="0">
                            <a:latin typeface="Cambria Math" panose="02040503050406030204" pitchFamily="18" charset="0"/>
                            <a:ea typeface="Cambria Math" panose="02040503050406030204" pitchFamily="18" charset="0"/>
                            <a:sym typeface="Symbol" panose="05050102010706020507" pitchFamily="18" charset="2"/>
                          </a:rPr>
                          <m:t>sin</m:t>
                        </m:r>
                      </m:fName>
                      <m:e>
                        <m:d>
                          <m:dPr>
                            <m:ctrlPr>
                              <a:rPr lang="en-US" sz="1800" b="0" i="1" smtClean="0">
                                <a:latin typeface="Cambria Math" panose="02040503050406030204" pitchFamily="18" charset="0"/>
                                <a:ea typeface="Cambria Math" panose="02040503050406030204" pitchFamily="18" charset="0"/>
                                <a:sym typeface="Symbol" panose="05050102010706020507" pitchFamily="18" charset="2"/>
                              </a:rPr>
                            </m:ctrlPr>
                          </m:dPr>
                          <m:e>
                            <m:sSup>
                              <m:sSupPr>
                                <m:ctrlPr>
                                  <a:rPr lang="en-US" sz="1800" b="0" i="1" smtClean="0">
                                    <a:latin typeface="Cambria Math" panose="02040503050406030204" pitchFamily="18" charset="0"/>
                                    <a:ea typeface="Cambria Math" panose="02040503050406030204" pitchFamily="18" charset="0"/>
                                    <a:sym typeface="Symbol" panose="05050102010706020507" pitchFamily="18" charset="2"/>
                                  </a:rPr>
                                </m:ctrlPr>
                              </m:sSupPr>
                              <m:e>
                                <m:r>
                                  <a:rPr lang="en-US" sz="1800" b="0" i="1" smtClean="0">
                                    <a:latin typeface="Cambria Math" panose="02040503050406030204" pitchFamily="18" charset="0"/>
                                    <a:ea typeface="Cambria Math" panose="02040503050406030204" pitchFamily="18" charset="0"/>
                                    <a:sym typeface="Symbol" panose="05050102010706020507" pitchFamily="18" charset="2"/>
                                  </a:rPr>
                                  <m:t>2</m:t>
                                </m:r>
                              </m:e>
                              <m:sup>
                                <m:r>
                                  <a:rPr lang="en-US" sz="1800" b="0" i="1" smtClean="0">
                                    <a:latin typeface="Cambria Math" panose="02040503050406030204" pitchFamily="18" charset="0"/>
                                    <a:ea typeface="Cambria Math" panose="02040503050406030204" pitchFamily="18" charset="0"/>
                                    <a:sym typeface="Symbol" panose="05050102010706020507" pitchFamily="18" charset="2"/>
                                  </a:rPr>
                                  <m:t>0</m:t>
                                </m:r>
                              </m:sup>
                            </m:sSup>
                            <m:r>
                              <a:rPr lang="en-US" sz="1800" b="0" i="1" smtClean="0">
                                <a:latin typeface="Cambria Math" panose="02040503050406030204" pitchFamily="18" charset="0"/>
                                <a:ea typeface="Cambria Math" panose="02040503050406030204" pitchFamily="18" charset="0"/>
                                <a:sym typeface="Symbol" panose="05050102010706020507" pitchFamily="18" charset="2"/>
                              </a:rPr>
                              <m:t>𝜋</m:t>
                            </m:r>
                            <m:r>
                              <a:rPr lang="en-US" sz="1800" b="0" i="1" smtClean="0">
                                <a:latin typeface="Cambria Math" panose="02040503050406030204" pitchFamily="18" charset="0"/>
                                <a:ea typeface="Cambria Math" panose="02040503050406030204" pitchFamily="18" charset="0"/>
                                <a:sym typeface="Symbol" panose="05050102010706020507" pitchFamily="18" charset="2"/>
                              </a:rPr>
                              <m:t>𝑝</m:t>
                            </m:r>
                          </m:e>
                        </m:d>
                      </m:e>
                    </m:func>
                    <m:r>
                      <a:rPr lang="en-US" sz="1800" b="0" i="1" smtClean="0">
                        <a:latin typeface="Cambria Math" panose="02040503050406030204" pitchFamily="18" charset="0"/>
                        <a:ea typeface="Cambria Math" panose="02040503050406030204" pitchFamily="18" charset="0"/>
                        <a:sym typeface="Symbol" panose="05050102010706020507" pitchFamily="18" charset="2"/>
                      </a:rPr>
                      <m:t>,</m:t>
                    </m:r>
                    <m:func>
                      <m:funcPr>
                        <m:ctrlPr>
                          <a:rPr lang="en-US" sz="1800" i="1" smtClean="0">
                            <a:latin typeface="Cambria Math" panose="02040503050406030204" pitchFamily="18" charset="0"/>
                            <a:ea typeface="Cambria Math" panose="02040503050406030204" pitchFamily="18" charset="0"/>
                            <a:sym typeface="Symbol" panose="05050102010706020507" pitchFamily="18" charset="2"/>
                          </a:rPr>
                        </m:ctrlPr>
                      </m:funcPr>
                      <m:fName>
                        <m:r>
                          <a:rPr lang="en-US" sz="1800" b="0" i="1" smtClean="0">
                            <a:latin typeface="Cambria Math" panose="02040503050406030204" pitchFamily="18" charset="0"/>
                            <a:ea typeface="Cambria Math" panose="02040503050406030204" pitchFamily="18" charset="0"/>
                            <a:sym typeface="Symbol" panose="05050102010706020507" pitchFamily="18" charset="2"/>
                          </a:rPr>
                          <m:t>𝑐𝑜𝑠</m:t>
                        </m:r>
                      </m:fName>
                      <m:e>
                        <m:d>
                          <m:dPr>
                            <m:ctrlPr>
                              <a:rPr lang="en-US" sz="1800" i="1">
                                <a:latin typeface="Cambria Math" panose="02040503050406030204" pitchFamily="18" charset="0"/>
                                <a:ea typeface="Cambria Math" panose="02040503050406030204" pitchFamily="18" charset="0"/>
                                <a:sym typeface="Symbol" panose="05050102010706020507" pitchFamily="18" charset="2"/>
                              </a:rPr>
                            </m:ctrlPr>
                          </m:dPr>
                          <m:e>
                            <m:sSup>
                              <m:sSupPr>
                                <m:ctrlPr>
                                  <a:rPr lang="en-US" sz="1800" i="1">
                                    <a:latin typeface="Cambria Math" panose="02040503050406030204" pitchFamily="18" charset="0"/>
                                    <a:ea typeface="Cambria Math" panose="02040503050406030204" pitchFamily="18" charset="0"/>
                                    <a:sym typeface="Symbol" panose="05050102010706020507" pitchFamily="18" charset="2"/>
                                  </a:rPr>
                                </m:ctrlPr>
                              </m:sSupPr>
                              <m:e>
                                <m:r>
                                  <a:rPr lang="en-US" sz="1800" i="1">
                                    <a:latin typeface="Cambria Math" panose="02040503050406030204" pitchFamily="18" charset="0"/>
                                    <a:ea typeface="Cambria Math" panose="02040503050406030204" pitchFamily="18" charset="0"/>
                                    <a:sym typeface="Symbol" panose="05050102010706020507" pitchFamily="18" charset="2"/>
                                  </a:rPr>
                                  <m:t>2</m:t>
                                </m:r>
                              </m:e>
                              <m:sup>
                                <m:r>
                                  <a:rPr lang="en-US" sz="1800" i="1">
                                    <a:latin typeface="Cambria Math" panose="02040503050406030204" pitchFamily="18" charset="0"/>
                                    <a:ea typeface="Cambria Math" panose="02040503050406030204" pitchFamily="18" charset="0"/>
                                    <a:sym typeface="Symbol" panose="05050102010706020507" pitchFamily="18" charset="2"/>
                                  </a:rPr>
                                  <m:t>0</m:t>
                                </m:r>
                              </m:sup>
                            </m:sSup>
                            <m:r>
                              <a:rPr lang="en-US" sz="1800" i="1">
                                <a:latin typeface="Cambria Math" panose="02040503050406030204" pitchFamily="18" charset="0"/>
                                <a:ea typeface="Cambria Math" panose="02040503050406030204" pitchFamily="18" charset="0"/>
                                <a:sym typeface="Symbol" panose="05050102010706020507" pitchFamily="18" charset="2"/>
                              </a:rPr>
                              <m:t>𝜋</m:t>
                            </m:r>
                            <m:r>
                              <a:rPr lang="en-US" sz="1800" i="1">
                                <a:latin typeface="Cambria Math" panose="02040503050406030204" pitchFamily="18" charset="0"/>
                                <a:ea typeface="Cambria Math" panose="02040503050406030204" pitchFamily="18" charset="0"/>
                                <a:sym typeface="Symbol" panose="05050102010706020507" pitchFamily="18" charset="2"/>
                              </a:rPr>
                              <m:t>𝑝</m:t>
                            </m:r>
                          </m:e>
                        </m:d>
                      </m:e>
                    </m:func>
                    <m:r>
                      <a:rPr lang="en-US" sz="1800" i="1">
                        <a:latin typeface="Cambria Math" panose="02040503050406030204" pitchFamily="18" charset="0"/>
                        <a:ea typeface="Cambria Math" panose="02040503050406030204" pitchFamily="18" charset="0"/>
                        <a:sym typeface="Symbol" panose="05050102010706020507" pitchFamily="18" charset="2"/>
                      </a:rPr>
                      <m:t>,</m:t>
                    </m:r>
                    <m:r>
                      <a:rPr lang="en-US" sz="1800" b="0" i="1" smtClean="0">
                        <a:latin typeface="Cambria Math" panose="02040503050406030204" pitchFamily="18" charset="0"/>
                        <a:ea typeface="Cambria Math" panose="02040503050406030204" pitchFamily="18" charset="0"/>
                        <a:sym typeface="Symbol" panose="05050102010706020507" pitchFamily="18" charset="2"/>
                      </a:rPr>
                      <m:t>…,</m:t>
                    </m:r>
                    <m:func>
                      <m:funcPr>
                        <m:ctrlPr>
                          <a:rPr lang="en-US" sz="1800" i="1">
                            <a:latin typeface="Cambria Math" panose="02040503050406030204" pitchFamily="18" charset="0"/>
                            <a:ea typeface="Cambria Math" panose="02040503050406030204" pitchFamily="18" charset="0"/>
                            <a:sym typeface="Symbol" panose="05050102010706020507" pitchFamily="18" charset="2"/>
                          </a:rPr>
                        </m:ctrlPr>
                      </m:funcPr>
                      <m:fName>
                        <m:r>
                          <m:rPr>
                            <m:sty m:val="p"/>
                          </m:rPr>
                          <a:rPr lang="en-US" sz="1800">
                            <a:latin typeface="Cambria Math" panose="02040503050406030204" pitchFamily="18" charset="0"/>
                            <a:ea typeface="Cambria Math" panose="02040503050406030204" pitchFamily="18" charset="0"/>
                            <a:sym typeface="Symbol" panose="05050102010706020507" pitchFamily="18" charset="2"/>
                          </a:rPr>
                          <m:t>sin</m:t>
                        </m:r>
                      </m:fName>
                      <m:e>
                        <m:d>
                          <m:dPr>
                            <m:ctrlPr>
                              <a:rPr lang="en-US" sz="1800" i="1">
                                <a:latin typeface="Cambria Math" panose="02040503050406030204" pitchFamily="18" charset="0"/>
                                <a:ea typeface="Cambria Math" panose="02040503050406030204" pitchFamily="18" charset="0"/>
                                <a:sym typeface="Symbol" panose="05050102010706020507" pitchFamily="18" charset="2"/>
                              </a:rPr>
                            </m:ctrlPr>
                          </m:dPr>
                          <m:e>
                            <m:sSup>
                              <m:sSupPr>
                                <m:ctrlPr>
                                  <a:rPr lang="en-US" sz="1800" i="1">
                                    <a:latin typeface="Cambria Math" panose="02040503050406030204" pitchFamily="18" charset="0"/>
                                    <a:ea typeface="Cambria Math" panose="02040503050406030204" pitchFamily="18" charset="0"/>
                                    <a:sym typeface="Symbol" panose="05050102010706020507" pitchFamily="18" charset="2"/>
                                  </a:rPr>
                                </m:ctrlPr>
                              </m:sSupPr>
                              <m:e>
                                <m:r>
                                  <a:rPr lang="en-US" sz="1800" i="1">
                                    <a:latin typeface="Cambria Math" panose="02040503050406030204" pitchFamily="18" charset="0"/>
                                    <a:ea typeface="Cambria Math" panose="02040503050406030204" pitchFamily="18" charset="0"/>
                                    <a:sym typeface="Symbol" panose="05050102010706020507" pitchFamily="18" charset="2"/>
                                  </a:rPr>
                                  <m:t>2</m:t>
                                </m:r>
                              </m:e>
                              <m:sup>
                                <m:r>
                                  <a:rPr lang="en-US" sz="1800" b="0" i="1" smtClean="0">
                                    <a:latin typeface="Cambria Math" panose="02040503050406030204" pitchFamily="18" charset="0"/>
                                    <a:ea typeface="Cambria Math" panose="02040503050406030204" pitchFamily="18" charset="0"/>
                                    <a:sym typeface="Symbol" panose="05050102010706020507" pitchFamily="18" charset="2"/>
                                  </a:rPr>
                                  <m:t>𝐿</m:t>
                                </m:r>
                                <m:r>
                                  <a:rPr lang="en-US" sz="1800" b="0" i="1" smtClean="0">
                                    <a:latin typeface="Cambria Math" panose="02040503050406030204" pitchFamily="18" charset="0"/>
                                    <a:ea typeface="Cambria Math" panose="02040503050406030204" pitchFamily="18" charset="0"/>
                                    <a:sym typeface="Symbol" panose="05050102010706020507" pitchFamily="18" charset="2"/>
                                  </a:rPr>
                                  <m:t>−1</m:t>
                                </m:r>
                              </m:sup>
                            </m:sSup>
                            <m:r>
                              <a:rPr lang="en-US" sz="1800" i="1">
                                <a:latin typeface="Cambria Math" panose="02040503050406030204" pitchFamily="18" charset="0"/>
                                <a:ea typeface="Cambria Math" panose="02040503050406030204" pitchFamily="18" charset="0"/>
                                <a:sym typeface="Symbol" panose="05050102010706020507" pitchFamily="18" charset="2"/>
                              </a:rPr>
                              <m:t>𝜋</m:t>
                            </m:r>
                            <m:r>
                              <a:rPr lang="en-US" sz="1800" i="1">
                                <a:latin typeface="Cambria Math" panose="02040503050406030204" pitchFamily="18" charset="0"/>
                                <a:ea typeface="Cambria Math" panose="02040503050406030204" pitchFamily="18" charset="0"/>
                                <a:sym typeface="Symbol" panose="05050102010706020507" pitchFamily="18" charset="2"/>
                              </a:rPr>
                              <m:t>𝑝</m:t>
                            </m:r>
                          </m:e>
                        </m:d>
                      </m:e>
                    </m:func>
                    <m:r>
                      <a:rPr lang="en-US" sz="1800" i="1">
                        <a:latin typeface="Cambria Math" panose="02040503050406030204" pitchFamily="18" charset="0"/>
                        <a:ea typeface="Cambria Math" panose="02040503050406030204" pitchFamily="18" charset="0"/>
                        <a:sym typeface="Symbol" panose="05050102010706020507" pitchFamily="18" charset="2"/>
                      </a:rPr>
                      <m:t>,</m:t>
                    </m:r>
                    <m:func>
                      <m:funcPr>
                        <m:ctrlPr>
                          <a:rPr lang="en-US" sz="1800" i="1">
                            <a:latin typeface="Cambria Math" panose="02040503050406030204" pitchFamily="18" charset="0"/>
                            <a:ea typeface="Cambria Math" panose="02040503050406030204" pitchFamily="18" charset="0"/>
                            <a:sym typeface="Symbol" panose="05050102010706020507" pitchFamily="18" charset="2"/>
                          </a:rPr>
                        </m:ctrlPr>
                      </m:funcPr>
                      <m:fName>
                        <m:r>
                          <a:rPr lang="en-US" sz="1800" i="1">
                            <a:latin typeface="Cambria Math" panose="02040503050406030204" pitchFamily="18" charset="0"/>
                            <a:ea typeface="Cambria Math" panose="02040503050406030204" pitchFamily="18" charset="0"/>
                            <a:sym typeface="Symbol" panose="05050102010706020507" pitchFamily="18" charset="2"/>
                          </a:rPr>
                          <m:t>𝑐𝑜𝑠</m:t>
                        </m:r>
                      </m:fName>
                      <m:e>
                        <m:d>
                          <m:dPr>
                            <m:ctrlPr>
                              <a:rPr lang="en-US" sz="1800" i="1">
                                <a:latin typeface="Cambria Math" panose="02040503050406030204" pitchFamily="18" charset="0"/>
                                <a:ea typeface="Cambria Math" panose="02040503050406030204" pitchFamily="18" charset="0"/>
                                <a:sym typeface="Symbol" panose="05050102010706020507" pitchFamily="18" charset="2"/>
                              </a:rPr>
                            </m:ctrlPr>
                          </m:dPr>
                          <m:e>
                            <m:sSup>
                              <m:sSupPr>
                                <m:ctrlPr>
                                  <a:rPr lang="en-US" sz="1800" i="1">
                                    <a:latin typeface="Cambria Math" panose="02040503050406030204" pitchFamily="18" charset="0"/>
                                    <a:ea typeface="Cambria Math" panose="02040503050406030204" pitchFamily="18" charset="0"/>
                                    <a:sym typeface="Symbol" panose="05050102010706020507" pitchFamily="18" charset="2"/>
                                  </a:rPr>
                                </m:ctrlPr>
                              </m:sSupPr>
                              <m:e>
                                <m:r>
                                  <a:rPr lang="en-US" sz="1800" i="1">
                                    <a:latin typeface="Cambria Math" panose="02040503050406030204" pitchFamily="18" charset="0"/>
                                    <a:ea typeface="Cambria Math" panose="02040503050406030204" pitchFamily="18" charset="0"/>
                                    <a:sym typeface="Symbol" panose="05050102010706020507" pitchFamily="18" charset="2"/>
                                  </a:rPr>
                                  <m:t>2</m:t>
                                </m:r>
                              </m:e>
                              <m:sup>
                                <m:r>
                                  <a:rPr lang="en-US" sz="1800" b="0" i="1" smtClean="0">
                                    <a:latin typeface="Cambria Math" panose="02040503050406030204" pitchFamily="18" charset="0"/>
                                    <a:ea typeface="Cambria Math" panose="02040503050406030204" pitchFamily="18" charset="0"/>
                                    <a:sym typeface="Symbol" panose="05050102010706020507" pitchFamily="18" charset="2"/>
                                  </a:rPr>
                                  <m:t>𝐿</m:t>
                                </m:r>
                                <m:r>
                                  <a:rPr lang="en-US" sz="1800" b="0" i="1" smtClean="0">
                                    <a:latin typeface="Cambria Math" panose="02040503050406030204" pitchFamily="18" charset="0"/>
                                    <a:ea typeface="Cambria Math" panose="02040503050406030204" pitchFamily="18" charset="0"/>
                                    <a:sym typeface="Symbol" panose="05050102010706020507" pitchFamily="18" charset="2"/>
                                  </a:rPr>
                                  <m:t>−1</m:t>
                                </m:r>
                              </m:sup>
                            </m:sSup>
                            <m:r>
                              <a:rPr lang="en-US" sz="1800" i="1">
                                <a:latin typeface="Cambria Math" panose="02040503050406030204" pitchFamily="18" charset="0"/>
                                <a:ea typeface="Cambria Math" panose="02040503050406030204" pitchFamily="18" charset="0"/>
                                <a:sym typeface="Symbol" panose="05050102010706020507" pitchFamily="18" charset="2"/>
                              </a:rPr>
                              <m:t>𝜋</m:t>
                            </m:r>
                            <m:r>
                              <a:rPr lang="en-US" sz="1800" i="1">
                                <a:latin typeface="Cambria Math" panose="02040503050406030204" pitchFamily="18" charset="0"/>
                                <a:ea typeface="Cambria Math" panose="02040503050406030204" pitchFamily="18" charset="0"/>
                                <a:sym typeface="Symbol" panose="05050102010706020507" pitchFamily="18" charset="2"/>
                              </a:rPr>
                              <m:t>𝑝</m:t>
                            </m:r>
                          </m:e>
                        </m:d>
                      </m:e>
                    </m:func>
                    <m:r>
                      <a:rPr lang="en-US" sz="1800" b="0" i="1" smtClean="0">
                        <a:latin typeface="Cambria Math" panose="02040503050406030204" pitchFamily="18" charset="0"/>
                        <a:ea typeface="Cambria Math" panose="02040503050406030204" pitchFamily="18" charset="0"/>
                        <a:sym typeface="Symbol" panose="05050102010706020507" pitchFamily="18" charset="2"/>
                      </a:rPr>
                      <m:t>)</m:t>
                    </m:r>
                  </m:oMath>
                </a14:m>
                <a:endParaRPr lang="en-US" sz="1800" dirty="0">
                  <a:sym typeface="Symbol" panose="05050102010706020507" pitchFamily="18" charset="2"/>
                </a:endParaRPr>
              </a:p>
              <a:p>
                <a:pPr algn="l">
                  <a:spcBef>
                    <a:spcPts val="750"/>
                  </a:spcBef>
                  <a:spcAft>
                    <a:spcPts val="750"/>
                  </a:spcAft>
                  <a:buFont typeface="Arial" panose="020B0604020202020204" pitchFamily="34" charset="0"/>
                  <a:buChar char="•"/>
                </a:pPr>
                <a:r>
                  <a:rPr lang="en-HK" sz="1600" b="0" i="0" dirty="0">
                    <a:solidFill>
                      <a:srgbClr val="242424"/>
                    </a:solidFill>
                    <a:effectLst/>
                    <a:latin typeface="KaTeX_Main"/>
                  </a:rPr>
                  <a:t>sin(20</a:t>
                </a:r>
                <a:r>
                  <a:rPr lang="el-GR" sz="1600" b="0" i="1" dirty="0">
                    <a:solidFill>
                      <a:srgbClr val="242424"/>
                    </a:solidFill>
                    <a:effectLst/>
                    <a:latin typeface="KaTeX_Math"/>
                  </a:rPr>
                  <a:t>π</a:t>
                </a:r>
                <a:r>
                  <a:rPr lang="en-HK" sz="1600" b="0" i="1" dirty="0">
                    <a:solidFill>
                      <a:srgbClr val="242424"/>
                    </a:solidFill>
                    <a:effectLst/>
                    <a:latin typeface="KaTeX_Math"/>
                  </a:rPr>
                  <a:t>p</a:t>
                </a:r>
                <a:r>
                  <a:rPr lang="en-HK" sz="1600" b="0" i="0" dirty="0">
                    <a:solidFill>
                      <a:srgbClr val="242424"/>
                    </a:solidFill>
                    <a:effectLst/>
                    <a:latin typeface="KaTeX_Main"/>
                  </a:rPr>
                  <a:t>)=sin(1⋅0.3)=sin(</a:t>
                </a:r>
                <a:r>
                  <a:rPr lang="el-GR" sz="1600" b="0" i="1" dirty="0">
                    <a:solidFill>
                      <a:srgbClr val="242424"/>
                    </a:solidFill>
                    <a:effectLst/>
                    <a:latin typeface="KaTeX_Math"/>
                  </a:rPr>
                  <a:t>π</a:t>
                </a:r>
                <a:r>
                  <a:rPr lang="el-GR" sz="1600" b="0" i="0" dirty="0">
                    <a:solidFill>
                      <a:srgbClr val="242424"/>
                    </a:solidFill>
                    <a:effectLst/>
                    <a:latin typeface="KaTeX_Main"/>
                  </a:rPr>
                  <a:t>⋅0.3)≈</a:t>
                </a:r>
                <a:r>
                  <a:rPr lang="en-HK" sz="1600" b="0" i="0" dirty="0">
                    <a:solidFill>
                      <a:srgbClr val="242424"/>
                    </a:solidFill>
                    <a:effectLst/>
                    <a:latin typeface="KaTeX_Main"/>
                  </a:rPr>
                  <a:t>sin(0.9425)≈0.8090</a:t>
                </a:r>
                <a:endParaRPr lang="en-HK" sz="1600"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HK" sz="1600" b="0" i="0" dirty="0">
                    <a:solidFill>
                      <a:srgbClr val="242424"/>
                    </a:solidFill>
                    <a:effectLst/>
                    <a:latin typeface="KaTeX_Main"/>
                  </a:rPr>
                  <a:t>cos⁡(2^0</a:t>
                </a:r>
                <a:r>
                  <a:rPr lang="el-GR" sz="1600" b="0" i="0" dirty="0">
                    <a:solidFill>
                      <a:srgbClr val="242424"/>
                    </a:solidFill>
                    <a:effectLst/>
                    <a:latin typeface="KaTeX_Main"/>
                  </a:rPr>
                  <a:t>π</a:t>
                </a:r>
                <a:r>
                  <a:rPr lang="en-HK" sz="1600" b="0" i="0" dirty="0">
                    <a:solidFill>
                      <a:srgbClr val="242424"/>
                    </a:solidFill>
                    <a:effectLst/>
                    <a:latin typeface="KaTeX_Main"/>
                  </a:rPr>
                  <a:t>p)=cos⁡(1⋅0.3)=cos⁡(</a:t>
                </a:r>
                <a:r>
                  <a:rPr lang="el-GR" sz="1600" b="0" i="0" dirty="0">
                    <a:solidFill>
                      <a:srgbClr val="242424"/>
                    </a:solidFill>
                    <a:effectLst/>
                    <a:latin typeface="KaTeX_Main"/>
                  </a:rPr>
                  <a:t>π⋅0.3)≈</a:t>
                </a:r>
                <a:r>
                  <a:rPr lang="en-HK" sz="1600" b="0" i="0" dirty="0">
                    <a:solidFill>
                      <a:srgbClr val="242424"/>
                    </a:solidFill>
                    <a:effectLst/>
                    <a:latin typeface="KaTeX_Main"/>
                  </a:rPr>
                  <a:t>cos⁡(0.9425)≈0.5878cos(20</a:t>
                </a:r>
                <a:r>
                  <a:rPr lang="el-GR" sz="1600" b="0" i="1" dirty="0">
                    <a:solidFill>
                      <a:srgbClr val="242424"/>
                    </a:solidFill>
                    <a:effectLst/>
                    <a:latin typeface="KaTeX_Math"/>
                  </a:rPr>
                  <a:t>π</a:t>
                </a:r>
                <a:r>
                  <a:rPr lang="en-HK" sz="1600" b="0" i="1" dirty="0">
                    <a:solidFill>
                      <a:srgbClr val="242424"/>
                    </a:solidFill>
                    <a:effectLst/>
                    <a:latin typeface="KaTeX_Math"/>
                  </a:rPr>
                  <a:t>p</a:t>
                </a:r>
                <a:r>
                  <a:rPr lang="en-HK" sz="1600" b="0" i="0" dirty="0">
                    <a:solidFill>
                      <a:srgbClr val="242424"/>
                    </a:solidFill>
                    <a:effectLst/>
                    <a:latin typeface="KaTeX_Main"/>
                  </a:rPr>
                  <a:t>)=cos(1⋅0.3)=cos(</a:t>
                </a:r>
                <a:r>
                  <a:rPr lang="el-GR" sz="1600" b="0" i="1" dirty="0">
                    <a:solidFill>
                      <a:srgbClr val="242424"/>
                    </a:solidFill>
                    <a:effectLst/>
                    <a:latin typeface="KaTeX_Math"/>
                  </a:rPr>
                  <a:t>π</a:t>
                </a:r>
                <a:r>
                  <a:rPr lang="el-GR" sz="1600" b="0" i="0" dirty="0">
                    <a:solidFill>
                      <a:srgbClr val="242424"/>
                    </a:solidFill>
                    <a:effectLst/>
                    <a:latin typeface="KaTeX_Main"/>
                  </a:rPr>
                  <a:t>⋅0.3)≈</a:t>
                </a:r>
                <a:r>
                  <a:rPr lang="en-HK" sz="1600" b="0" i="0" dirty="0">
                    <a:solidFill>
                      <a:srgbClr val="242424"/>
                    </a:solidFill>
                    <a:effectLst/>
                    <a:latin typeface="KaTeX_Main"/>
                  </a:rPr>
                  <a:t>cos(0.9425)≈0.5878</a:t>
                </a:r>
                <a:endParaRPr lang="en-HK" sz="1600"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HK" sz="1600" b="0" i="0" dirty="0">
                    <a:solidFill>
                      <a:srgbClr val="242424"/>
                    </a:solidFill>
                    <a:effectLst/>
                    <a:latin typeface="KaTeX_Main"/>
                  </a:rPr>
                  <a:t>sin⁡(2^1</a:t>
                </a:r>
                <a:r>
                  <a:rPr lang="el-GR" sz="1600" b="0" i="0" dirty="0">
                    <a:solidFill>
                      <a:srgbClr val="242424"/>
                    </a:solidFill>
                    <a:effectLst/>
                    <a:latin typeface="KaTeX_Main"/>
                  </a:rPr>
                  <a:t>π</a:t>
                </a:r>
                <a:r>
                  <a:rPr lang="en-HK" sz="1600" b="0" i="0" dirty="0">
                    <a:solidFill>
                      <a:srgbClr val="242424"/>
                    </a:solidFill>
                    <a:effectLst/>
                    <a:latin typeface="KaTeX_Main"/>
                  </a:rPr>
                  <a:t>p)=sin⁡(2⋅</a:t>
                </a:r>
                <a:r>
                  <a:rPr lang="el-GR" sz="1600" b="0" i="0" dirty="0">
                    <a:solidFill>
                      <a:srgbClr val="242424"/>
                    </a:solidFill>
                    <a:effectLst/>
                    <a:latin typeface="KaTeX_Main"/>
                  </a:rPr>
                  <a:t>π⋅0.3)=</a:t>
                </a:r>
                <a:r>
                  <a:rPr lang="en-HK" sz="1600" b="0" i="0" dirty="0">
                    <a:solidFill>
                      <a:srgbClr val="242424"/>
                    </a:solidFill>
                    <a:effectLst/>
                    <a:latin typeface="KaTeX_Main"/>
                  </a:rPr>
                  <a:t>sin⁡(2</a:t>
                </a:r>
                <a:r>
                  <a:rPr lang="el-GR" sz="1600" b="0" i="0" dirty="0">
                    <a:solidFill>
                      <a:srgbClr val="242424"/>
                    </a:solidFill>
                    <a:effectLst/>
                    <a:latin typeface="KaTeX_Main"/>
                  </a:rPr>
                  <a:t>π⋅0.3)≈</a:t>
                </a:r>
                <a:r>
                  <a:rPr lang="en-HK" sz="1600" b="0" i="0" dirty="0">
                    <a:solidFill>
                      <a:srgbClr val="242424"/>
                    </a:solidFill>
                    <a:effectLst/>
                    <a:latin typeface="KaTeX_Main"/>
                  </a:rPr>
                  <a:t>sin⁡(1.885)≈0.9511sin(21</a:t>
                </a:r>
                <a:r>
                  <a:rPr lang="el-GR" sz="1600" b="0" i="1" dirty="0">
                    <a:solidFill>
                      <a:srgbClr val="242424"/>
                    </a:solidFill>
                    <a:effectLst/>
                    <a:latin typeface="KaTeX_Math"/>
                  </a:rPr>
                  <a:t>π</a:t>
                </a:r>
                <a:r>
                  <a:rPr lang="en-HK" sz="1600" b="0" i="1" dirty="0">
                    <a:solidFill>
                      <a:srgbClr val="242424"/>
                    </a:solidFill>
                    <a:effectLst/>
                    <a:latin typeface="KaTeX_Math"/>
                  </a:rPr>
                  <a:t>p</a:t>
                </a:r>
                <a:r>
                  <a:rPr lang="en-HK" sz="1600" b="0" i="0" dirty="0">
                    <a:solidFill>
                      <a:srgbClr val="242424"/>
                    </a:solidFill>
                    <a:effectLst/>
                    <a:latin typeface="KaTeX_Main"/>
                  </a:rPr>
                  <a:t>)=sin(2⋅</a:t>
                </a:r>
                <a:r>
                  <a:rPr lang="el-GR" sz="1600" b="0" i="1" dirty="0">
                    <a:solidFill>
                      <a:srgbClr val="242424"/>
                    </a:solidFill>
                    <a:effectLst/>
                    <a:latin typeface="KaTeX_Math"/>
                  </a:rPr>
                  <a:t>π</a:t>
                </a:r>
                <a:r>
                  <a:rPr lang="el-GR" sz="1600" b="0" i="0" dirty="0">
                    <a:solidFill>
                      <a:srgbClr val="242424"/>
                    </a:solidFill>
                    <a:effectLst/>
                    <a:latin typeface="KaTeX_Main"/>
                  </a:rPr>
                  <a:t>⋅0.3)=</a:t>
                </a:r>
                <a:r>
                  <a:rPr lang="en-HK" sz="1600" b="0" i="0" dirty="0">
                    <a:solidFill>
                      <a:srgbClr val="242424"/>
                    </a:solidFill>
                    <a:effectLst/>
                    <a:latin typeface="KaTeX_Main"/>
                  </a:rPr>
                  <a:t>sin(2</a:t>
                </a:r>
                <a:r>
                  <a:rPr lang="el-GR" sz="1600" b="0" i="1" dirty="0">
                    <a:solidFill>
                      <a:srgbClr val="242424"/>
                    </a:solidFill>
                    <a:effectLst/>
                    <a:latin typeface="KaTeX_Math"/>
                  </a:rPr>
                  <a:t>π</a:t>
                </a:r>
                <a:r>
                  <a:rPr lang="el-GR" sz="1600" b="0" i="0" dirty="0">
                    <a:solidFill>
                      <a:srgbClr val="242424"/>
                    </a:solidFill>
                    <a:effectLst/>
                    <a:latin typeface="KaTeX_Main"/>
                  </a:rPr>
                  <a:t>⋅0.3)≈</a:t>
                </a:r>
                <a:r>
                  <a:rPr lang="en-HK" sz="1600" b="0" i="0" dirty="0">
                    <a:solidFill>
                      <a:srgbClr val="242424"/>
                    </a:solidFill>
                    <a:effectLst/>
                    <a:latin typeface="KaTeX_Main"/>
                  </a:rPr>
                  <a:t>sin(1.885)≈0.9511</a:t>
                </a:r>
                <a:endParaRPr lang="en-HK" sz="1600"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HK" sz="1600" b="0" i="0" dirty="0">
                    <a:solidFill>
                      <a:srgbClr val="242424"/>
                    </a:solidFill>
                    <a:effectLst/>
                    <a:latin typeface="KaTeX_Main"/>
                  </a:rPr>
                  <a:t>cos⁡(2^1</a:t>
                </a:r>
                <a:r>
                  <a:rPr lang="el-GR" sz="1600" b="0" i="0" dirty="0">
                    <a:solidFill>
                      <a:srgbClr val="242424"/>
                    </a:solidFill>
                    <a:effectLst/>
                    <a:latin typeface="KaTeX_Main"/>
                  </a:rPr>
                  <a:t>π</a:t>
                </a:r>
                <a:r>
                  <a:rPr lang="en-HK" sz="1600" b="0" i="0" dirty="0">
                    <a:solidFill>
                      <a:srgbClr val="242424"/>
                    </a:solidFill>
                    <a:effectLst/>
                    <a:latin typeface="KaTeX_Main"/>
                  </a:rPr>
                  <a:t>p)=cos⁡(2⋅</a:t>
                </a:r>
                <a:r>
                  <a:rPr lang="el-GR" sz="1600" b="0" i="0" dirty="0">
                    <a:solidFill>
                      <a:srgbClr val="242424"/>
                    </a:solidFill>
                    <a:effectLst/>
                    <a:latin typeface="KaTeX_Main"/>
                  </a:rPr>
                  <a:t>π⋅0.3)=</a:t>
                </a:r>
                <a:r>
                  <a:rPr lang="en-HK" sz="1600" b="0" i="0" dirty="0">
                    <a:solidFill>
                      <a:srgbClr val="242424"/>
                    </a:solidFill>
                    <a:effectLst/>
                    <a:latin typeface="KaTeX_Main"/>
                  </a:rPr>
                  <a:t>cos⁡(2</a:t>
                </a:r>
                <a:r>
                  <a:rPr lang="el-GR" sz="1600" b="0" i="0" dirty="0">
                    <a:solidFill>
                      <a:srgbClr val="242424"/>
                    </a:solidFill>
                    <a:effectLst/>
                    <a:latin typeface="KaTeX_Main"/>
                  </a:rPr>
                  <a:t>π⋅0.3)≈</a:t>
                </a:r>
                <a:r>
                  <a:rPr lang="en-HK" sz="1600" b="0" i="0" dirty="0">
                    <a:solidFill>
                      <a:srgbClr val="242424"/>
                    </a:solidFill>
                    <a:effectLst/>
                    <a:latin typeface="KaTeX_Main"/>
                  </a:rPr>
                  <a:t>cos⁡(1.885)≈−0.3090cos(21</a:t>
                </a:r>
                <a:r>
                  <a:rPr lang="el-GR" sz="1600" b="0" i="1" dirty="0">
                    <a:solidFill>
                      <a:srgbClr val="242424"/>
                    </a:solidFill>
                    <a:effectLst/>
                    <a:latin typeface="KaTeX_Math"/>
                  </a:rPr>
                  <a:t>π</a:t>
                </a:r>
                <a:r>
                  <a:rPr lang="en-HK" sz="1600" b="0" i="1" dirty="0">
                    <a:solidFill>
                      <a:srgbClr val="242424"/>
                    </a:solidFill>
                    <a:effectLst/>
                    <a:latin typeface="KaTeX_Math"/>
                  </a:rPr>
                  <a:t>p</a:t>
                </a:r>
                <a:r>
                  <a:rPr lang="en-HK" sz="1600" b="0" i="0" dirty="0">
                    <a:solidFill>
                      <a:srgbClr val="242424"/>
                    </a:solidFill>
                    <a:effectLst/>
                    <a:latin typeface="KaTeX_Main"/>
                  </a:rPr>
                  <a:t>)=cos(2⋅</a:t>
                </a:r>
                <a:r>
                  <a:rPr lang="el-GR" sz="1600" b="0" i="1" dirty="0">
                    <a:solidFill>
                      <a:srgbClr val="242424"/>
                    </a:solidFill>
                    <a:effectLst/>
                    <a:latin typeface="KaTeX_Math"/>
                  </a:rPr>
                  <a:t>π</a:t>
                </a:r>
                <a:r>
                  <a:rPr lang="el-GR" sz="1600" b="0" i="0" dirty="0">
                    <a:solidFill>
                      <a:srgbClr val="242424"/>
                    </a:solidFill>
                    <a:effectLst/>
                    <a:latin typeface="KaTeX_Main"/>
                  </a:rPr>
                  <a:t>⋅0.3)=</a:t>
                </a:r>
                <a:r>
                  <a:rPr lang="en-HK" sz="1600" b="0" i="0" dirty="0">
                    <a:solidFill>
                      <a:srgbClr val="242424"/>
                    </a:solidFill>
                    <a:effectLst/>
                    <a:latin typeface="KaTeX_Main"/>
                  </a:rPr>
                  <a:t>cos(2</a:t>
                </a:r>
                <a:r>
                  <a:rPr lang="el-GR" sz="1600" b="0" i="1" dirty="0">
                    <a:solidFill>
                      <a:srgbClr val="242424"/>
                    </a:solidFill>
                    <a:effectLst/>
                    <a:latin typeface="KaTeX_Math"/>
                  </a:rPr>
                  <a:t>π</a:t>
                </a:r>
                <a:r>
                  <a:rPr lang="el-GR" sz="1600" b="0" i="0" dirty="0">
                    <a:solidFill>
                      <a:srgbClr val="242424"/>
                    </a:solidFill>
                    <a:effectLst/>
                    <a:latin typeface="KaTeX_Main"/>
                  </a:rPr>
                  <a:t>⋅0.3)≈</a:t>
                </a:r>
                <a:r>
                  <a:rPr lang="en-HK" sz="1600" b="0" i="0" dirty="0">
                    <a:solidFill>
                      <a:srgbClr val="242424"/>
                    </a:solidFill>
                    <a:effectLst/>
                    <a:latin typeface="KaTeX_Main"/>
                  </a:rPr>
                  <a:t>cos(1.885)≈−0.309</a:t>
                </a:r>
                <a:endParaRPr lang="en-HK" sz="1600"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HK" sz="1600" b="0" i="0" dirty="0">
                    <a:solidFill>
                      <a:srgbClr val="242424"/>
                    </a:solidFill>
                    <a:effectLst/>
                    <a:latin typeface="KaTeX_Main"/>
                  </a:rPr>
                  <a:t>sin⁡(2^2</a:t>
                </a:r>
                <a:r>
                  <a:rPr lang="el-GR" sz="1600" b="0" i="0" dirty="0">
                    <a:solidFill>
                      <a:srgbClr val="242424"/>
                    </a:solidFill>
                    <a:effectLst/>
                    <a:latin typeface="KaTeX_Main"/>
                  </a:rPr>
                  <a:t>π</a:t>
                </a:r>
                <a:r>
                  <a:rPr lang="en-HK" sz="1600" b="0" i="0" dirty="0">
                    <a:solidFill>
                      <a:srgbClr val="242424"/>
                    </a:solidFill>
                    <a:effectLst/>
                    <a:latin typeface="KaTeX_Main"/>
                  </a:rPr>
                  <a:t>p)=sin⁡(4⋅</a:t>
                </a:r>
                <a:r>
                  <a:rPr lang="el-GR" sz="1600" b="0" i="0" dirty="0">
                    <a:solidFill>
                      <a:srgbClr val="242424"/>
                    </a:solidFill>
                    <a:effectLst/>
                    <a:latin typeface="KaTeX_Main"/>
                  </a:rPr>
                  <a:t>π⋅0.3)=</a:t>
                </a:r>
                <a:r>
                  <a:rPr lang="en-HK" sz="1600" b="0" i="0" dirty="0">
                    <a:solidFill>
                      <a:srgbClr val="242424"/>
                    </a:solidFill>
                    <a:effectLst/>
                    <a:latin typeface="KaTeX_Main"/>
                  </a:rPr>
                  <a:t>sin⁡(4</a:t>
                </a:r>
                <a:r>
                  <a:rPr lang="el-GR" sz="1600" b="0" i="0" dirty="0">
                    <a:solidFill>
                      <a:srgbClr val="242424"/>
                    </a:solidFill>
                    <a:effectLst/>
                    <a:latin typeface="KaTeX_Main"/>
                  </a:rPr>
                  <a:t>π⋅0.3)≈</a:t>
                </a:r>
                <a:r>
                  <a:rPr lang="en-HK" sz="1600" b="0" i="0" dirty="0">
                    <a:solidFill>
                      <a:srgbClr val="242424"/>
                    </a:solidFill>
                    <a:effectLst/>
                    <a:latin typeface="KaTeX_Main"/>
                  </a:rPr>
                  <a:t>sin⁡(3.770)≈−0.5878sin(22</a:t>
                </a:r>
                <a:r>
                  <a:rPr lang="el-GR" sz="1600" b="0" i="1" dirty="0">
                    <a:solidFill>
                      <a:srgbClr val="242424"/>
                    </a:solidFill>
                    <a:effectLst/>
                    <a:latin typeface="KaTeX_Math"/>
                  </a:rPr>
                  <a:t>π</a:t>
                </a:r>
                <a:r>
                  <a:rPr lang="en-HK" sz="1600" b="0" i="1" dirty="0">
                    <a:solidFill>
                      <a:srgbClr val="242424"/>
                    </a:solidFill>
                    <a:effectLst/>
                    <a:latin typeface="KaTeX_Math"/>
                  </a:rPr>
                  <a:t>p</a:t>
                </a:r>
                <a:r>
                  <a:rPr lang="en-HK" sz="1600" b="0" i="0" dirty="0">
                    <a:solidFill>
                      <a:srgbClr val="242424"/>
                    </a:solidFill>
                    <a:effectLst/>
                    <a:latin typeface="KaTeX_Main"/>
                  </a:rPr>
                  <a:t>)=sin(4⋅</a:t>
                </a:r>
                <a:r>
                  <a:rPr lang="el-GR" sz="1600" b="0" i="1" dirty="0">
                    <a:solidFill>
                      <a:srgbClr val="242424"/>
                    </a:solidFill>
                    <a:effectLst/>
                    <a:latin typeface="KaTeX_Math"/>
                  </a:rPr>
                  <a:t>π</a:t>
                </a:r>
                <a:r>
                  <a:rPr lang="el-GR" sz="1600" b="0" i="0" dirty="0">
                    <a:solidFill>
                      <a:srgbClr val="242424"/>
                    </a:solidFill>
                    <a:effectLst/>
                    <a:latin typeface="KaTeX_Main"/>
                  </a:rPr>
                  <a:t>⋅0.3)=</a:t>
                </a:r>
                <a:r>
                  <a:rPr lang="en-HK" sz="1600" b="0" i="0" dirty="0">
                    <a:solidFill>
                      <a:srgbClr val="242424"/>
                    </a:solidFill>
                    <a:effectLst/>
                    <a:latin typeface="KaTeX_Main"/>
                  </a:rPr>
                  <a:t>sin(4</a:t>
                </a:r>
                <a:r>
                  <a:rPr lang="el-GR" sz="1600" b="0" i="1" dirty="0">
                    <a:solidFill>
                      <a:srgbClr val="242424"/>
                    </a:solidFill>
                    <a:effectLst/>
                    <a:latin typeface="KaTeX_Math"/>
                  </a:rPr>
                  <a:t>π</a:t>
                </a:r>
                <a:r>
                  <a:rPr lang="el-GR" sz="1600" b="0" i="0" dirty="0">
                    <a:solidFill>
                      <a:srgbClr val="242424"/>
                    </a:solidFill>
                    <a:effectLst/>
                    <a:latin typeface="KaTeX_Main"/>
                  </a:rPr>
                  <a:t>⋅0.3)≈</a:t>
                </a:r>
                <a:r>
                  <a:rPr lang="en-HK" sz="1600" b="0" i="0" dirty="0">
                    <a:solidFill>
                      <a:srgbClr val="242424"/>
                    </a:solidFill>
                    <a:effectLst/>
                    <a:latin typeface="KaTeX_Main"/>
                  </a:rPr>
                  <a:t>sin(3.770)≈−0.5878</a:t>
                </a:r>
                <a:endParaRPr lang="en-HK" sz="1600"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HK" sz="1600" b="0" i="0" dirty="0">
                    <a:solidFill>
                      <a:srgbClr val="242424"/>
                    </a:solidFill>
                    <a:effectLst/>
                    <a:latin typeface="KaTeX_Main"/>
                  </a:rPr>
                  <a:t>cos⁡(2^2</a:t>
                </a:r>
                <a:r>
                  <a:rPr lang="el-GR" sz="1600" b="0" i="0" dirty="0">
                    <a:solidFill>
                      <a:srgbClr val="242424"/>
                    </a:solidFill>
                    <a:effectLst/>
                    <a:latin typeface="KaTeX_Main"/>
                  </a:rPr>
                  <a:t>π</a:t>
                </a:r>
                <a:r>
                  <a:rPr lang="en-HK" sz="1600" b="0" i="0" dirty="0">
                    <a:solidFill>
                      <a:srgbClr val="242424"/>
                    </a:solidFill>
                    <a:effectLst/>
                    <a:latin typeface="KaTeX_Main"/>
                  </a:rPr>
                  <a:t>p)=cos⁡(4⋅</a:t>
                </a:r>
                <a:r>
                  <a:rPr lang="el-GR" sz="1600" b="0" i="0" dirty="0">
                    <a:solidFill>
                      <a:srgbClr val="242424"/>
                    </a:solidFill>
                    <a:effectLst/>
                    <a:latin typeface="KaTeX_Main"/>
                  </a:rPr>
                  <a:t>π⋅0.3)=</a:t>
                </a:r>
                <a:r>
                  <a:rPr lang="en-HK" sz="1600" b="0" i="0" dirty="0">
                    <a:solidFill>
                      <a:srgbClr val="242424"/>
                    </a:solidFill>
                    <a:effectLst/>
                    <a:latin typeface="KaTeX_Main"/>
                  </a:rPr>
                  <a:t>cos⁡(4</a:t>
                </a:r>
                <a:r>
                  <a:rPr lang="el-GR" sz="1600" b="0" i="0" dirty="0">
                    <a:solidFill>
                      <a:srgbClr val="242424"/>
                    </a:solidFill>
                    <a:effectLst/>
                    <a:latin typeface="KaTeX_Main"/>
                  </a:rPr>
                  <a:t>π⋅0.3)≈</a:t>
                </a:r>
                <a:r>
                  <a:rPr lang="en-HK" sz="1600" b="0" i="0" dirty="0">
                    <a:solidFill>
                      <a:srgbClr val="242424"/>
                    </a:solidFill>
                    <a:effectLst/>
                    <a:latin typeface="KaTeX_Main"/>
                  </a:rPr>
                  <a:t>cos⁡(3.770)≈−0.8090cos(22</a:t>
                </a:r>
                <a:r>
                  <a:rPr lang="el-GR" sz="1600" b="0" i="1" dirty="0">
                    <a:solidFill>
                      <a:srgbClr val="242424"/>
                    </a:solidFill>
                    <a:effectLst/>
                    <a:latin typeface="KaTeX_Math"/>
                  </a:rPr>
                  <a:t>π</a:t>
                </a:r>
                <a:r>
                  <a:rPr lang="en-HK" sz="1600" b="0" i="1" dirty="0">
                    <a:solidFill>
                      <a:srgbClr val="242424"/>
                    </a:solidFill>
                    <a:effectLst/>
                    <a:latin typeface="KaTeX_Math"/>
                  </a:rPr>
                  <a:t>p</a:t>
                </a:r>
                <a:r>
                  <a:rPr lang="en-HK" sz="1600" b="0" i="0" dirty="0">
                    <a:solidFill>
                      <a:srgbClr val="242424"/>
                    </a:solidFill>
                    <a:effectLst/>
                    <a:latin typeface="KaTeX_Main"/>
                  </a:rPr>
                  <a:t>)=cos(4⋅</a:t>
                </a:r>
                <a:r>
                  <a:rPr lang="el-GR" sz="1600" b="0" i="1" dirty="0">
                    <a:solidFill>
                      <a:srgbClr val="242424"/>
                    </a:solidFill>
                    <a:effectLst/>
                    <a:latin typeface="KaTeX_Math"/>
                  </a:rPr>
                  <a:t>π</a:t>
                </a:r>
                <a:r>
                  <a:rPr lang="el-GR" sz="1600" b="0" i="0" dirty="0">
                    <a:solidFill>
                      <a:srgbClr val="242424"/>
                    </a:solidFill>
                    <a:effectLst/>
                    <a:latin typeface="KaTeX_Main"/>
                  </a:rPr>
                  <a:t>⋅0.3)=</a:t>
                </a:r>
                <a:r>
                  <a:rPr lang="en-HK" sz="1600" b="0" i="0" dirty="0">
                    <a:solidFill>
                      <a:srgbClr val="242424"/>
                    </a:solidFill>
                    <a:effectLst/>
                    <a:latin typeface="KaTeX_Main"/>
                  </a:rPr>
                  <a:t>cos(4</a:t>
                </a:r>
                <a:r>
                  <a:rPr lang="el-GR" sz="1600" b="0" i="1" dirty="0">
                    <a:solidFill>
                      <a:srgbClr val="242424"/>
                    </a:solidFill>
                    <a:effectLst/>
                    <a:latin typeface="KaTeX_Math"/>
                  </a:rPr>
                  <a:t>π</a:t>
                </a:r>
                <a:r>
                  <a:rPr lang="el-GR" sz="1600" b="0" i="0" dirty="0">
                    <a:solidFill>
                      <a:srgbClr val="242424"/>
                    </a:solidFill>
                    <a:effectLst/>
                    <a:latin typeface="KaTeX_Main"/>
                  </a:rPr>
                  <a:t>⋅0.3)≈</a:t>
                </a:r>
                <a:r>
                  <a:rPr lang="en-HK" sz="1600" b="0" i="0" dirty="0">
                    <a:solidFill>
                      <a:srgbClr val="242424"/>
                    </a:solidFill>
                    <a:effectLst/>
                    <a:latin typeface="KaTeX_Main"/>
                  </a:rPr>
                  <a:t>cos(3.770)≈−0.809</a:t>
                </a:r>
                <a:endParaRPr lang="en-HK" sz="1600"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HK" sz="1600" b="0" i="0" dirty="0">
                    <a:solidFill>
                      <a:srgbClr val="242424"/>
                    </a:solidFill>
                    <a:effectLst/>
                    <a:latin typeface="KaTeX_Main"/>
                  </a:rPr>
                  <a:t>sin⁡(2^3</a:t>
                </a:r>
                <a:r>
                  <a:rPr lang="el-GR" sz="1600" b="0" i="0" dirty="0">
                    <a:solidFill>
                      <a:srgbClr val="242424"/>
                    </a:solidFill>
                    <a:effectLst/>
                    <a:latin typeface="KaTeX_Main"/>
                  </a:rPr>
                  <a:t>π</a:t>
                </a:r>
                <a:r>
                  <a:rPr lang="en-HK" sz="1600" b="0" i="0" dirty="0">
                    <a:solidFill>
                      <a:srgbClr val="242424"/>
                    </a:solidFill>
                    <a:effectLst/>
                    <a:latin typeface="KaTeX_Main"/>
                  </a:rPr>
                  <a:t>p)=sin⁡(8⋅</a:t>
                </a:r>
                <a:r>
                  <a:rPr lang="el-GR" sz="1600" b="0" i="0" dirty="0">
                    <a:solidFill>
                      <a:srgbClr val="242424"/>
                    </a:solidFill>
                    <a:effectLst/>
                    <a:latin typeface="KaTeX_Main"/>
                  </a:rPr>
                  <a:t>π⋅0.3)=</a:t>
                </a:r>
                <a:r>
                  <a:rPr lang="en-HK" sz="1600" b="0" i="0" dirty="0">
                    <a:solidFill>
                      <a:srgbClr val="242424"/>
                    </a:solidFill>
                    <a:effectLst/>
                    <a:latin typeface="KaTeX_Main"/>
                  </a:rPr>
                  <a:t>sin⁡(8</a:t>
                </a:r>
                <a:r>
                  <a:rPr lang="el-GR" sz="1600" b="0" i="0" dirty="0">
                    <a:solidFill>
                      <a:srgbClr val="242424"/>
                    </a:solidFill>
                    <a:effectLst/>
                    <a:latin typeface="KaTeX_Main"/>
                  </a:rPr>
                  <a:t>π⋅0.3)≈</a:t>
                </a:r>
                <a:r>
                  <a:rPr lang="en-HK" sz="1600" b="0" i="0" dirty="0">
                    <a:solidFill>
                      <a:srgbClr val="242424"/>
                    </a:solidFill>
                    <a:effectLst/>
                    <a:latin typeface="KaTeX_Main"/>
                  </a:rPr>
                  <a:t>sin⁡(7.540)≈0.9511sin(23</a:t>
                </a:r>
                <a:r>
                  <a:rPr lang="el-GR" sz="1600" b="0" i="1" dirty="0">
                    <a:solidFill>
                      <a:srgbClr val="242424"/>
                    </a:solidFill>
                    <a:effectLst/>
                    <a:latin typeface="KaTeX_Math"/>
                  </a:rPr>
                  <a:t>π</a:t>
                </a:r>
                <a:r>
                  <a:rPr lang="en-HK" sz="1600" b="0" i="1" dirty="0">
                    <a:solidFill>
                      <a:srgbClr val="242424"/>
                    </a:solidFill>
                    <a:effectLst/>
                    <a:latin typeface="KaTeX_Math"/>
                  </a:rPr>
                  <a:t>p</a:t>
                </a:r>
                <a:r>
                  <a:rPr lang="en-HK" sz="1600" b="0" i="0" dirty="0">
                    <a:solidFill>
                      <a:srgbClr val="242424"/>
                    </a:solidFill>
                    <a:effectLst/>
                    <a:latin typeface="KaTeX_Main"/>
                  </a:rPr>
                  <a:t>)=sin(8⋅</a:t>
                </a:r>
                <a:r>
                  <a:rPr lang="el-GR" sz="1600" b="0" i="1" dirty="0">
                    <a:solidFill>
                      <a:srgbClr val="242424"/>
                    </a:solidFill>
                    <a:effectLst/>
                    <a:latin typeface="KaTeX_Math"/>
                  </a:rPr>
                  <a:t>π</a:t>
                </a:r>
                <a:r>
                  <a:rPr lang="el-GR" sz="1600" b="0" i="0" dirty="0">
                    <a:solidFill>
                      <a:srgbClr val="242424"/>
                    </a:solidFill>
                    <a:effectLst/>
                    <a:latin typeface="KaTeX_Main"/>
                  </a:rPr>
                  <a:t>⋅0.3)=</a:t>
                </a:r>
                <a:r>
                  <a:rPr lang="en-HK" sz="1600" b="0" i="0" dirty="0">
                    <a:solidFill>
                      <a:srgbClr val="242424"/>
                    </a:solidFill>
                    <a:effectLst/>
                    <a:latin typeface="KaTeX_Main"/>
                  </a:rPr>
                  <a:t>sin(8</a:t>
                </a:r>
                <a:r>
                  <a:rPr lang="el-GR" sz="1600" b="0" i="1" dirty="0">
                    <a:solidFill>
                      <a:srgbClr val="242424"/>
                    </a:solidFill>
                    <a:effectLst/>
                    <a:latin typeface="KaTeX_Math"/>
                  </a:rPr>
                  <a:t>π</a:t>
                </a:r>
                <a:r>
                  <a:rPr lang="el-GR" sz="1600" b="0" i="0" dirty="0">
                    <a:solidFill>
                      <a:srgbClr val="242424"/>
                    </a:solidFill>
                    <a:effectLst/>
                    <a:latin typeface="KaTeX_Main"/>
                  </a:rPr>
                  <a:t>⋅0.3)≈</a:t>
                </a:r>
                <a:r>
                  <a:rPr lang="en-HK" sz="1600" b="0" i="0" dirty="0">
                    <a:solidFill>
                      <a:srgbClr val="242424"/>
                    </a:solidFill>
                    <a:effectLst/>
                    <a:latin typeface="KaTeX_Main"/>
                  </a:rPr>
                  <a:t>sin(7.540)≈0.9511</a:t>
                </a:r>
                <a:endParaRPr lang="en-HK" sz="1600"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HK" sz="1600" b="0" i="0" dirty="0">
                    <a:solidFill>
                      <a:srgbClr val="242424"/>
                    </a:solidFill>
                    <a:effectLst/>
                    <a:latin typeface="KaTeX_Main"/>
                  </a:rPr>
                  <a:t>cos⁡(2^3</a:t>
                </a:r>
                <a:r>
                  <a:rPr lang="el-GR" sz="1600" b="0" i="0" dirty="0">
                    <a:solidFill>
                      <a:srgbClr val="242424"/>
                    </a:solidFill>
                    <a:effectLst/>
                    <a:latin typeface="KaTeX_Main"/>
                  </a:rPr>
                  <a:t>π</a:t>
                </a:r>
                <a:r>
                  <a:rPr lang="en-HK" sz="1600" b="0" i="0" dirty="0">
                    <a:solidFill>
                      <a:srgbClr val="242424"/>
                    </a:solidFill>
                    <a:effectLst/>
                    <a:latin typeface="KaTeX_Main"/>
                  </a:rPr>
                  <a:t>p)=cos⁡(8⋅</a:t>
                </a:r>
                <a:r>
                  <a:rPr lang="el-GR" sz="1600" b="0" i="0" dirty="0">
                    <a:solidFill>
                      <a:srgbClr val="242424"/>
                    </a:solidFill>
                    <a:effectLst/>
                    <a:latin typeface="KaTeX_Main"/>
                  </a:rPr>
                  <a:t>π⋅0.3)=</a:t>
                </a:r>
                <a:r>
                  <a:rPr lang="en-HK" sz="1600" b="0" i="0" dirty="0">
                    <a:solidFill>
                      <a:srgbClr val="242424"/>
                    </a:solidFill>
                    <a:effectLst/>
                    <a:latin typeface="KaTeX_Main"/>
                  </a:rPr>
                  <a:t>cos⁡(8</a:t>
                </a:r>
                <a:r>
                  <a:rPr lang="el-GR" sz="1600" b="0" i="0" dirty="0">
                    <a:solidFill>
                      <a:srgbClr val="242424"/>
                    </a:solidFill>
                    <a:effectLst/>
                    <a:latin typeface="KaTeX_Main"/>
                  </a:rPr>
                  <a:t>π⋅0.3)≈</a:t>
                </a:r>
                <a:r>
                  <a:rPr lang="en-HK" sz="1600" b="0" i="0" dirty="0">
                    <a:solidFill>
                      <a:srgbClr val="242424"/>
                    </a:solidFill>
                    <a:effectLst/>
                    <a:latin typeface="KaTeX_Main"/>
                  </a:rPr>
                  <a:t>cos⁡(7.540)≈0.3090cos(23</a:t>
                </a:r>
                <a:r>
                  <a:rPr lang="el-GR" sz="1600" b="0" i="1" dirty="0">
                    <a:solidFill>
                      <a:srgbClr val="242424"/>
                    </a:solidFill>
                    <a:effectLst/>
                    <a:latin typeface="KaTeX_Math"/>
                  </a:rPr>
                  <a:t>π</a:t>
                </a:r>
                <a:r>
                  <a:rPr lang="en-HK" sz="1600" b="0" i="1" dirty="0">
                    <a:solidFill>
                      <a:srgbClr val="242424"/>
                    </a:solidFill>
                    <a:effectLst/>
                    <a:latin typeface="KaTeX_Math"/>
                  </a:rPr>
                  <a:t>p</a:t>
                </a:r>
                <a:r>
                  <a:rPr lang="en-HK" sz="1600" b="0" i="0" dirty="0">
                    <a:solidFill>
                      <a:srgbClr val="242424"/>
                    </a:solidFill>
                    <a:effectLst/>
                    <a:latin typeface="KaTeX_Main"/>
                  </a:rPr>
                  <a:t>)=cos(8⋅</a:t>
                </a:r>
                <a:r>
                  <a:rPr lang="el-GR" sz="1600" b="0" i="1" dirty="0">
                    <a:solidFill>
                      <a:srgbClr val="242424"/>
                    </a:solidFill>
                    <a:effectLst/>
                    <a:latin typeface="KaTeX_Math"/>
                  </a:rPr>
                  <a:t>π</a:t>
                </a:r>
                <a:r>
                  <a:rPr lang="el-GR" sz="1600" b="0" i="0" dirty="0">
                    <a:solidFill>
                      <a:srgbClr val="242424"/>
                    </a:solidFill>
                    <a:effectLst/>
                    <a:latin typeface="KaTeX_Main"/>
                  </a:rPr>
                  <a:t>⋅0.3)=</a:t>
                </a:r>
                <a:r>
                  <a:rPr lang="en-HK" sz="1600" b="0" i="0" dirty="0">
                    <a:solidFill>
                      <a:srgbClr val="242424"/>
                    </a:solidFill>
                    <a:effectLst/>
                    <a:latin typeface="KaTeX_Main"/>
                  </a:rPr>
                  <a:t>cos(8</a:t>
                </a:r>
                <a:r>
                  <a:rPr lang="el-GR" sz="1600" b="0" i="1" dirty="0">
                    <a:solidFill>
                      <a:srgbClr val="242424"/>
                    </a:solidFill>
                    <a:effectLst/>
                    <a:latin typeface="KaTeX_Math"/>
                  </a:rPr>
                  <a:t>π</a:t>
                </a:r>
                <a:r>
                  <a:rPr lang="el-GR" sz="1600" b="0" i="0" dirty="0">
                    <a:solidFill>
                      <a:srgbClr val="242424"/>
                    </a:solidFill>
                    <a:effectLst/>
                    <a:latin typeface="KaTeX_Main"/>
                  </a:rPr>
                  <a:t>⋅0.3)≈</a:t>
                </a:r>
                <a:r>
                  <a:rPr lang="en-HK" sz="1600" b="0" i="0" dirty="0">
                    <a:solidFill>
                      <a:srgbClr val="242424"/>
                    </a:solidFill>
                    <a:effectLst/>
                    <a:latin typeface="KaTeX_Main"/>
                  </a:rPr>
                  <a:t>cos(7.540)≈0.3090</a:t>
                </a:r>
                <a:endParaRPr lang="en-HK" sz="1600" b="0" i="0" dirty="0">
                  <a:solidFill>
                    <a:srgbClr val="242424"/>
                  </a:solidFill>
                  <a:effectLst/>
                  <a:latin typeface="Segoe UI" panose="020B0502040204020203" pitchFamily="34" charset="0"/>
                </a:endParaRPr>
              </a:p>
              <a:p>
                <a:endParaRPr lang="en-US" sz="1600" dirty="0">
                  <a:sym typeface="Symbol" panose="05050102010706020507" pitchFamily="18" charset="2"/>
                </a:endParaRPr>
              </a:p>
              <a:p>
                <a:endParaRPr lang="en-US" dirty="0"/>
              </a:p>
              <a:p>
                <a:endParaRPr lang="en-US" dirty="0"/>
              </a:p>
            </p:txBody>
          </p:sp>
        </mc:Choice>
        <mc:Fallback xmlns="">
          <p:sp>
            <p:nvSpPr>
              <p:cNvPr id="3" name="Content Placeholder 2">
                <a:extLst>
                  <a:ext uri="{FF2B5EF4-FFF2-40B4-BE49-F238E27FC236}">
                    <a16:creationId xmlns:a16="http://schemas.microsoft.com/office/drawing/2014/main" id="{EAD5B833-921F-CE4B-2362-901EBB4DA3FF}"/>
                  </a:ext>
                </a:extLst>
              </p:cNvPr>
              <p:cNvSpPr>
                <a:spLocks noGrp="1" noRot="1" noChangeAspect="1" noMove="1" noResize="1" noEditPoints="1" noAdjustHandles="1" noChangeArrowheads="1" noChangeShapeType="1" noTextEdit="1"/>
              </p:cNvSpPr>
              <p:nvPr>
                <p:ph idx="1"/>
              </p:nvPr>
            </p:nvSpPr>
            <p:spPr>
              <a:xfrm>
                <a:off x="0" y="1054196"/>
                <a:ext cx="9144000" cy="5803804"/>
              </a:xfrm>
              <a:blipFill>
                <a:blip r:embed="rId2"/>
                <a:stretch>
                  <a:fillRect l="-467" t="-1050"/>
                </a:stretch>
              </a:blipFill>
            </p:spPr>
            <p:txBody>
              <a:bodyPr/>
              <a:lstStyle/>
              <a:p>
                <a:r>
                  <a:rPr lang="en-HK">
                    <a:noFill/>
                  </a:rPr>
                  <a:t> </a:t>
                </a:r>
              </a:p>
            </p:txBody>
          </p:sp>
        </mc:Fallback>
      </mc:AlternateContent>
      <p:sp>
        <p:nvSpPr>
          <p:cNvPr id="4" name="Footer Placeholder 3">
            <a:extLst>
              <a:ext uri="{FF2B5EF4-FFF2-40B4-BE49-F238E27FC236}">
                <a16:creationId xmlns:a16="http://schemas.microsoft.com/office/drawing/2014/main" id="{A2D325B8-332F-A110-02DA-BD29A7CA6ACD}"/>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217F11E3-0117-9E00-1C0F-789127F2097B}"/>
              </a:ext>
            </a:extLst>
          </p:cNvPr>
          <p:cNvSpPr>
            <a:spLocks noGrp="1"/>
          </p:cNvSpPr>
          <p:nvPr>
            <p:ph type="sldNum" sz="quarter" idx="12"/>
          </p:nvPr>
        </p:nvSpPr>
        <p:spPr/>
        <p:txBody>
          <a:bodyPr/>
          <a:lstStyle/>
          <a:p>
            <a:fld id="{B9DE3C8B-EA53-454F-9CCE-3711613342D8}" type="slidenum">
              <a:rPr lang="en-HK" smtClean="0"/>
              <a:t>28</a:t>
            </a:fld>
            <a:endParaRPr lang="en-HK"/>
          </a:p>
        </p:txBody>
      </p:sp>
      <p:sp>
        <p:nvSpPr>
          <p:cNvPr id="13" name="TextBox 12">
            <a:extLst>
              <a:ext uri="{FF2B5EF4-FFF2-40B4-BE49-F238E27FC236}">
                <a16:creationId xmlns:a16="http://schemas.microsoft.com/office/drawing/2014/main" id="{38EAF37E-BD4B-D65B-B118-1B60247742D9}"/>
              </a:ext>
            </a:extLst>
          </p:cNvPr>
          <p:cNvSpPr txBox="1"/>
          <p:nvPr/>
        </p:nvSpPr>
        <p:spPr>
          <a:xfrm>
            <a:off x="213981" y="5799527"/>
            <a:ext cx="8547247" cy="400110"/>
          </a:xfrm>
          <a:prstGeom prst="rect">
            <a:avLst/>
          </a:prstGeom>
          <a:noFill/>
        </p:spPr>
        <p:txBody>
          <a:bodyPr wrap="square">
            <a:spAutoFit/>
          </a:bodyPr>
          <a:lstStyle/>
          <a:p>
            <a:r>
              <a:rPr lang="el-GR" sz="2000" dirty="0"/>
              <a:t>γ(0.3)=(0.8090,0.5878,0.9511,−0.3090,−0.5878,−0.8090,0.9511,0.3090)</a:t>
            </a:r>
            <a:endParaRPr lang="en-US" sz="2000" dirty="0"/>
          </a:p>
        </p:txBody>
      </p:sp>
    </p:spTree>
    <p:extLst>
      <p:ext uri="{BB962C8B-B14F-4D97-AF65-F5344CB8AC3E}">
        <p14:creationId xmlns:p14="http://schemas.microsoft.com/office/powerpoint/2010/main" val="4180569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5C82-4FEA-75F7-5792-C51BAC4C64C5}"/>
              </a:ext>
            </a:extLst>
          </p:cNvPr>
          <p:cNvSpPr>
            <a:spLocks noGrp="1"/>
          </p:cNvSpPr>
          <p:nvPr>
            <p:ph type="title"/>
          </p:nvPr>
        </p:nvSpPr>
        <p:spPr/>
        <p:txBody>
          <a:bodyPr>
            <a:normAutofit fontScale="90000"/>
          </a:bodyPr>
          <a:lstStyle/>
          <a:p>
            <a:r>
              <a:rPr lang="en-US" sz="4400" dirty="0"/>
              <a:t>Improvement </a:t>
            </a:r>
            <a:r>
              <a:rPr lang="en-HK" dirty="0"/>
              <a:t>Trick 2: Hierarchical sampling</a:t>
            </a:r>
            <a:br>
              <a:rPr lang="en-HK" dirty="0"/>
            </a:br>
            <a:r>
              <a:rPr lang="en-HK" sz="2000" dirty="0">
                <a:hlinkClick r:id="rId2"/>
              </a:rPr>
              <a:t>https://skannai.medium.com/neural-radiance-fields-a3d4206832e5</a:t>
            </a:r>
            <a:r>
              <a:rPr lang="en-HK" sz="2000" dirty="0"/>
              <a:t> </a:t>
            </a:r>
            <a:endParaRPr lang="en-HK" dirty="0"/>
          </a:p>
        </p:txBody>
      </p:sp>
      <p:sp>
        <p:nvSpPr>
          <p:cNvPr id="3" name="Content Placeholder 2">
            <a:extLst>
              <a:ext uri="{FF2B5EF4-FFF2-40B4-BE49-F238E27FC236}">
                <a16:creationId xmlns:a16="http://schemas.microsoft.com/office/drawing/2014/main" id="{2AFF12F1-AAF7-1A00-02A1-81795E6A235B}"/>
              </a:ext>
            </a:extLst>
          </p:cNvPr>
          <p:cNvSpPr>
            <a:spLocks noGrp="1"/>
          </p:cNvSpPr>
          <p:nvPr>
            <p:ph idx="1"/>
          </p:nvPr>
        </p:nvSpPr>
        <p:spPr>
          <a:xfrm>
            <a:off x="751047" y="4517873"/>
            <a:ext cx="7886700" cy="1882067"/>
          </a:xfrm>
        </p:spPr>
        <p:txBody>
          <a:bodyPr>
            <a:normAutofit fontScale="85000" lnSpcReduction="20000"/>
          </a:bodyPr>
          <a:lstStyle/>
          <a:p>
            <a:pPr marL="285750" indent="-285750">
              <a:buFont typeface="Arial" panose="020B0604020202020204" pitchFamily="34" charset="0"/>
              <a:buChar char="•"/>
            </a:pPr>
            <a:r>
              <a:rPr lang="en-US" sz="2400" dirty="0"/>
              <a:t>Coarse sampling: When density is 0 (air or completely transparent region) use coarse sampling . </a:t>
            </a:r>
          </a:p>
          <a:p>
            <a:pPr marL="742950" lvl="1" indent="-285750"/>
            <a:r>
              <a:rPr lang="en-US" sz="2000" dirty="0"/>
              <a:t>E.g. Coase sampling 100 points,  (typically 64-128)</a:t>
            </a:r>
          </a:p>
          <a:p>
            <a:pPr marL="285750" indent="-285750">
              <a:buFont typeface="Arial" panose="020B0604020202020204" pitchFamily="34" charset="0"/>
              <a:buChar char="•"/>
            </a:pPr>
            <a:r>
              <a:rPr lang="en-US" sz="2400" dirty="0"/>
              <a:t>Fine sampling : If density is high (object found, it may have some other object behind it ) use fine sampling for that section</a:t>
            </a:r>
          </a:p>
          <a:p>
            <a:pPr marL="742950" lvl="1" indent="-285750"/>
            <a:r>
              <a:rPr lang="en-US" sz="2100" dirty="0"/>
              <a:t>E.g. Fine sampling 100 points within one coarse sampling interval, (typically 64-128)</a:t>
            </a:r>
          </a:p>
          <a:p>
            <a:endParaRPr lang="en-HK" sz="2400" dirty="0"/>
          </a:p>
        </p:txBody>
      </p:sp>
      <p:sp>
        <p:nvSpPr>
          <p:cNvPr id="4" name="Footer Placeholder 3">
            <a:extLst>
              <a:ext uri="{FF2B5EF4-FFF2-40B4-BE49-F238E27FC236}">
                <a16:creationId xmlns:a16="http://schemas.microsoft.com/office/drawing/2014/main" id="{B3D1A33B-1991-F32E-988D-375B03B8430F}"/>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02852B8E-2AFA-25E8-B429-4D6ABCC9A173}"/>
              </a:ext>
            </a:extLst>
          </p:cNvPr>
          <p:cNvSpPr>
            <a:spLocks noGrp="1"/>
          </p:cNvSpPr>
          <p:nvPr>
            <p:ph type="sldNum" sz="quarter" idx="12"/>
          </p:nvPr>
        </p:nvSpPr>
        <p:spPr/>
        <p:txBody>
          <a:bodyPr/>
          <a:lstStyle/>
          <a:p>
            <a:fld id="{B9DE3C8B-EA53-454F-9CCE-3711613342D8}" type="slidenum">
              <a:rPr lang="en-HK" smtClean="0"/>
              <a:t>29</a:t>
            </a:fld>
            <a:endParaRPr lang="en-HK"/>
          </a:p>
        </p:txBody>
      </p:sp>
      <p:pic>
        <p:nvPicPr>
          <p:cNvPr id="9" name="Picture 8">
            <a:extLst>
              <a:ext uri="{FF2B5EF4-FFF2-40B4-BE49-F238E27FC236}">
                <a16:creationId xmlns:a16="http://schemas.microsoft.com/office/drawing/2014/main" id="{F2E2436D-26A2-D94C-A8D9-11456C61C3AF}"/>
              </a:ext>
            </a:extLst>
          </p:cNvPr>
          <p:cNvPicPr>
            <a:picLocks noChangeAspect="1"/>
          </p:cNvPicPr>
          <p:nvPr/>
        </p:nvPicPr>
        <p:blipFill>
          <a:blip r:embed="rId3"/>
          <a:stretch>
            <a:fillRect/>
          </a:stretch>
        </p:blipFill>
        <p:spPr>
          <a:xfrm>
            <a:off x="1275907" y="1782617"/>
            <a:ext cx="6836980" cy="2262698"/>
          </a:xfrm>
          <a:prstGeom prst="rect">
            <a:avLst/>
          </a:prstGeom>
        </p:spPr>
      </p:pic>
      <p:sp>
        <p:nvSpPr>
          <p:cNvPr id="10" name="TextBox 9">
            <a:extLst>
              <a:ext uri="{FF2B5EF4-FFF2-40B4-BE49-F238E27FC236}">
                <a16:creationId xmlns:a16="http://schemas.microsoft.com/office/drawing/2014/main" id="{345F7E77-0011-07CB-2FD2-14E5547EF266}"/>
              </a:ext>
            </a:extLst>
          </p:cNvPr>
          <p:cNvSpPr txBox="1"/>
          <p:nvPr/>
        </p:nvSpPr>
        <p:spPr>
          <a:xfrm>
            <a:off x="3303856" y="3618259"/>
            <a:ext cx="2134815" cy="646331"/>
          </a:xfrm>
          <a:prstGeom prst="rect">
            <a:avLst/>
          </a:prstGeom>
          <a:noFill/>
        </p:spPr>
        <p:txBody>
          <a:bodyPr wrap="none" rtlCol="0">
            <a:spAutoFit/>
          </a:bodyPr>
          <a:lstStyle/>
          <a:p>
            <a:r>
              <a:rPr lang="en-US" dirty="0"/>
              <a:t>Coarse sampling </a:t>
            </a:r>
          </a:p>
          <a:p>
            <a:r>
              <a:rPr lang="en-US" dirty="0"/>
              <a:t>(Uniform sampling) </a:t>
            </a:r>
            <a:endParaRPr lang="en-HK" dirty="0"/>
          </a:p>
        </p:txBody>
      </p:sp>
      <p:pic>
        <p:nvPicPr>
          <p:cNvPr id="11" name="Picture 10">
            <a:extLst>
              <a:ext uri="{FF2B5EF4-FFF2-40B4-BE49-F238E27FC236}">
                <a16:creationId xmlns:a16="http://schemas.microsoft.com/office/drawing/2014/main" id="{BFF93B46-969B-62B3-1FF5-B48992623511}"/>
              </a:ext>
            </a:extLst>
          </p:cNvPr>
          <p:cNvPicPr>
            <a:picLocks noChangeAspect="1"/>
          </p:cNvPicPr>
          <p:nvPr/>
        </p:nvPicPr>
        <p:blipFill>
          <a:blip r:embed="rId3"/>
          <a:stretch>
            <a:fillRect/>
          </a:stretch>
        </p:blipFill>
        <p:spPr>
          <a:xfrm>
            <a:off x="1275907" y="1472413"/>
            <a:ext cx="6836980" cy="2262698"/>
          </a:xfrm>
          <a:prstGeom prst="rect">
            <a:avLst/>
          </a:prstGeom>
        </p:spPr>
      </p:pic>
      <p:sp>
        <p:nvSpPr>
          <p:cNvPr id="12" name="TextBox 11">
            <a:extLst>
              <a:ext uri="{FF2B5EF4-FFF2-40B4-BE49-F238E27FC236}">
                <a16:creationId xmlns:a16="http://schemas.microsoft.com/office/drawing/2014/main" id="{5307E625-A857-DB5B-D69F-CE33C851E93B}"/>
              </a:ext>
            </a:extLst>
          </p:cNvPr>
          <p:cNvSpPr txBox="1"/>
          <p:nvPr/>
        </p:nvSpPr>
        <p:spPr>
          <a:xfrm>
            <a:off x="5741704" y="3445150"/>
            <a:ext cx="3402296" cy="923330"/>
          </a:xfrm>
          <a:prstGeom prst="rect">
            <a:avLst/>
          </a:prstGeom>
          <a:noFill/>
        </p:spPr>
        <p:txBody>
          <a:bodyPr wrap="square" rtlCol="0">
            <a:spAutoFit/>
          </a:bodyPr>
          <a:lstStyle/>
          <a:p>
            <a:r>
              <a:rPr lang="en-US" dirty="0"/>
              <a:t>If sampling encounter high density, use fine sampling </a:t>
            </a:r>
          </a:p>
          <a:p>
            <a:r>
              <a:rPr lang="en-US" dirty="0"/>
              <a:t>(Uniform sampling) </a:t>
            </a:r>
            <a:endParaRPr lang="en-HK" dirty="0"/>
          </a:p>
        </p:txBody>
      </p:sp>
      <p:sp>
        <p:nvSpPr>
          <p:cNvPr id="13" name="TextBox 12">
            <a:extLst>
              <a:ext uri="{FF2B5EF4-FFF2-40B4-BE49-F238E27FC236}">
                <a16:creationId xmlns:a16="http://schemas.microsoft.com/office/drawing/2014/main" id="{40B16726-69FE-9CF9-A43B-636510CE4979}"/>
              </a:ext>
            </a:extLst>
          </p:cNvPr>
          <p:cNvSpPr txBox="1"/>
          <p:nvPr/>
        </p:nvSpPr>
        <p:spPr>
          <a:xfrm>
            <a:off x="971772" y="3561338"/>
            <a:ext cx="2027949" cy="646331"/>
          </a:xfrm>
          <a:prstGeom prst="rect">
            <a:avLst/>
          </a:prstGeom>
          <a:noFill/>
        </p:spPr>
        <p:txBody>
          <a:bodyPr wrap="square" rtlCol="0">
            <a:spAutoFit/>
          </a:bodyPr>
          <a:lstStyle/>
          <a:p>
            <a:r>
              <a:rPr lang="en-US" dirty="0"/>
              <a:t>Uniform sampling at the beginning </a:t>
            </a:r>
            <a:endParaRPr lang="en-HK" dirty="0"/>
          </a:p>
        </p:txBody>
      </p:sp>
    </p:spTree>
    <p:extLst>
      <p:ext uri="{BB962C8B-B14F-4D97-AF65-F5344CB8AC3E}">
        <p14:creationId xmlns:p14="http://schemas.microsoft.com/office/powerpoint/2010/main" val="2190481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5063D-8E6A-CE2A-0693-03B9AEFE10EA}"/>
              </a:ext>
            </a:extLst>
          </p:cNvPr>
          <p:cNvSpPr>
            <a:spLocks noGrp="1"/>
          </p:cNvSpPr>
          <p:nvPr>
            <p:ph type="title"/>
          </p:nvPr>
        </p:nvSpPr>
        <p:spPr/>
        <p:txBody>
          <a:bodyPr/>
          <a:lstStyle/>
          <a:p>
            <a:r>
              <a:rPr lang="en-US" dirty="0" err="1"/>
              <a:t>NeRF</a:t>
            </a:r>
            <a:r>
              <a:rPr lang="en-US" dirty="0"/>
              <a:t> Demos </a:t>
            </a:r>
            <a:br>
              <a:rPr lang="en-US" dirty="0"/>
            </a:br>
            <a:r>
              <a:rPr lang="en-US" dirty="0"/>
              <a:t>(neural network approach)</a:t>
            </a:r>
            <a:endParaRPr lang="en-HK" dirty="0"/>
          </a:p>
        </p:txBody>
      </p:sp>
      <p:sp>
        <p:nvSpPr>
          <p:cNvPr id="3" name="Content Placeholder 2">
            <a:extLst>
              <a:ext uri="{FF2B5EF4-FFF2-40B4-BE49-F238E27FC236}">
                <a16:creationId xmlns:a16="http://schemas.microsoft.com/office/drawing/2014/main" id="{1A97924F-2215-E932-2CC7-C55D64B25AB6}"/>
              </a:ext>
            </a:extLst>
          </p:cNvPr>
          <p:cNvSpPr>
            <a:spLocks noGrp="1"/>
          </p:cNvSpPr>
          <p:nvPr>
            <p:ph idx="1"/>
          </p:nvPr>
        </p:nvSpPr>
        <p:spPr/>
        <p:txBody>
          <a:bodyPr/>
          <a:lstStyle/>
          <a:p>
            <a:r>
              <a:rPr lang="en-HK" dirty="0">
                <a:hlinkClick r:id="rId2"/>
              </a:rPr>
              <a:t>https://www.matthewtancik.com/nerf</a:t>
            </a:r>
            <a:r>
              <a:rPr lang="en-HK" dirty="0"/>
              <a:t> </a:t>
            </a:r>
          </a:p>
          <a:p>
            <a:r>
              <a:rPr lang="en-HK" dirty="0"/>
              <a:t>From a few shots of an environment, you can generate virtual images of any viewing directions of your choice</a:t>
            </a:r>
          </a:p>
        </p:txBody>
      </p:sp>
      <p:sp>
        <p:nvSpPr>
          <p:cNvPr id="4" name="Footer Placeholder 3">
            <a:extLst>
              <a:ext uri="{FF2B5EF4-FFF2-40B4-BE49-F238E27FC236}">
                <a16:creationId xmlns:a16="http://schemas.microsoft.com/office/drawing/2014/main" id="{3B429772-5034-DABC-21E9-59B22CB02BFC}"/>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CC8FEDB4-1BC4-7F9B-3972-8E95EDA20411}"/>
              </a:ext>
            </a:extLst>
          </p:cNvPr>
          <p:cNvSpPr>
            <a:spLocks noGrp="1"/>
          </p:cNvSpPr>
          <p:nvPr>
            <p:ph type="sldNum" sz="quarter" idx="12"/>
          </p:nvPr>
        </p:nvSpPr>
        <p:spPr/>
        <p:txBody>
          <a:bodyPr/>
          <a:lstStyle/>
          <a:p>
            <a:fld id="{B9DE3C8B-EA53-454F-9CCE-3711613342D8}" type="slidenum">
              <a:rPr lang="en-HK" smtClean="0"/>
              <a:t>3</a:t>
            </a:fld>
            <a:endParaRPr lang="en-HK"/>
          </a:p>
        </p:txBody>
      </p:sp>
      <p:pic>
        <p:nvPicPr>
          <p:cNvPr id="7" name="Picture 6">
            <a:extLst>
              <a:ext uri="{FF2B5EF4-FFF2-40B4-BE49-F238E27FC236}">
                <a16:creationId xmlns:a16="http://schemas.microsoft.com/office/drawing/2014/main" id="{27C377A8-5CF9-174E-49A2-4CF90C4AD99C}"/>
              </a:ext>
            </a:extLst>
          </p:cNvPr>
          <p:cNvPicPr>
            <a:picLocks noChangeAspect="1"/>
          </p:cNvPicPr>
          <p:nvPr/>
        </p:nvPicPr>
        <p:blipFill>
          <a:blip r:embed="rId3"/>
          <a:stretch>
            <a:fillRect/>
          </a:stretch>
        </p:blipFill>
        <p:spPr>
          <a:xfrm>
            <a:off x="0" y="3673474"/>
            <a:ext cx="9144000" cy="2819400"/>
          </a:xfrm>
          <a:prstGeom prst="rect">
            <a:avLst/>
          </a:prstGeom>
        </p:spPr>
      </p:pic>
    </p:spTree>
    <p:extLst>
      <p:ext uri="{BB962C8B-B14F-4D97-AF65-F5344CB8AC3E}">
        <p14:creationId xmlns:p14="http://schemas.microsoft.com/office/powerpoint/2010/main" val="771300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5F2C4-01EB-C7FE-78E6-BD5EA9346440}"/>
              </a:ext>
            </a:extLst>
          </p:cNvPr>
          <p:cNvSpPr>
            <a:spLocks noGrp="1"/>
          </p:cNvSpPr>
          <p:nvPr>
            <p:ph type="title"/>
          </p:nvPr>
        </p:nvSpPr>
        <p:spPr/>
        <p:txBody>
          <a:bodyPr>
            <a:noAutofit/>
          </a:bodyPr>
          <a:lstStyle/>
          <a:p>
            <a:r>
              <a:rPr lang="en-US" sz="2800" dirty="0"/>
              <a:t>In </a:t>
            </a:r>
            <a:r>
              <a:rPr lang="en-US" sz="2800" dirty="0" err="1"/>
              <a:t>NeRF</a:t>
            </a:r>
            <a:r>
              <a:rPr lang="en-US" sz="2800" dirty="0"/>
              <a:t>, the number of samples taken along a ray   involves two stages:</a:t>
            </a:r>
            <a:br>
              <a:rPr lang="en-US" sz="2800" dirty="0"/>
            </a:br>
            <a:endParaRPr lang="en-HK" sz="2800" dirty="0"/>
          </a:p>
        </p:txBody>
      </p:sp>
      <p:sp>
        <p:nvSpPr>
          <p:cNvPr id="3" name="Content Placeholder 2">
            <a:extLst>
              <a:ext uri="{FF2B5EF4-FFF2-40B4-BE49-F238E27FC236}">
                <a16:creationId xmlns:a16="http://schemas.microsoft.com/office/drawing/2014/main" id="{C380D7F5-E618-D25A-3A3D-B40D9F62D02F}"/>
              </a:ext>
            </a:extLst>
          </p:cNvPr>
          <p:cNvSpPr>
            <a:spLocks noGrp="1"/>
          </p:cNvSpPr>
          <p:nvPr>
            <p:ph idx="1"/>
          </p:nvPr>
        </p:nvSpPr>
        <p:spPr/>
        <p:txBody>
          <a:bodyPr>
            <a:normAutofit fontScale="92500" lnSpcReduction="20000"/>
          </a:bodyPr>
          <a:lstStyle/>
          <a:p>
            <a:pPr>
              <a:buFont typeface="+mj-lt"/>
              <a:buAutoNum type="arabicPeriod"/>
            </a:pPr>
            <a:r>
              <a:rPr lang="en-US" b="1" dirty="0"/>
              <a:t>Coarse Sampling</a:t>
            </a:r>
            <a:r>
              <a:rPr lang="en-US" dirty="0"/>
              <a:t>: </a:t>
            </a:r>
          </a:p>
          <a:p>
            <a:pPr lvl="1"/>
            <a:r>
              <a:rPr lang="en-US" dirty="0"/>
              <a:t>Fixed : around 64-128 at regular fixed positions</a:t>
            </a:r>
          </a:p>
          <a:p>
            <a:pPr>
              <a:buFont typeface="+mj-lt"/>
              <a:buAutoNum type="arabicPeriod"/>
            </a:pPr>
            <a:r>
              <a:rPr lang="en-US" b="1" dirty="0"/>
              <a:t>Fine Sampling</a:t>
            </a:r>
            <a:r>
              <a:rPr lang="en-US" dirty="0"/>
              <a:t>: </a:t>
            </a:r>
          </a:p>
          <a:p>
            <a:pPr lvl="1"/>
            <a:r>
              <a:rPr lang="en-US" dirty="0"/>
              <a:t>Based on the results from the coarse sampling, additional samples (often </a:t>
            </a:r>
            <a:r>
              <a:rPr lang="en-US" b="1" dirty="0"/>
              <a:t>64 to 128</a:t>
            </a:r>
            <a:r>
              <a:rPr lang="en-US" dirty="0"/>
              <a:t>, or more) are taken in regions with higher importance,</a:t>
            </a:r>
          </a:p>
          <a:p>
            <a:pPr lvl="1"/>
            <a:r>
              <a:rPr lang="en-US" dirty="0"/>
              <a:t>such as areas with more detail or higher density. </a:t>
            </a:r>
          </a:p>
          <a:p>
            <a:pPr lvl="1"/>
            <a:r>
              <a:rPr lang="en-US" dirty="0"/>
              <a:t>Actual number varies depending on the complexity of the scene and the resolution required.</a:t>
            </a:r>
          </a:p>
          <a:p>
            <a:pPr>
              <a:buFont typeface="+mj-lt"/>
              <a:buAutoNum type="arabicPeriod"/>
            </a:pPr>
            <a:r>
              <a:rPr lang="en-US" b="1" dirty="0"/>
              <a:t>In practice</a:t>
            </a:r>
          </a:p>
          <a:p>
            <a:pPr lvl="1"/>
            <a:r>
              <a:rPr lang="en-US" dirty="0"/>
              <a:t>many implementations use  </a:t>
            </a:r>
            <a:r>
              <a:rPr lang="en-US" b="1" dirty="0"/>
              <a:t>128 to 256 samples per ray</a:t>
            </a:r>
            <a:r>
              <a:rPr lang="en-US" dirty="0"/>
              <a:t> (coarse + fine sampling stages). </a:t>
            </a:r>
          </a:p>
          <a:p>
            <a:pPr lvl="1"/>
            <a:r>
              <a:rPr lang="en-US" dirty="0"/>
              <a:t>Can increase or decrease for performance considerations</a:t>
            </a:r>
          </a:p>
        </p:txBody>
      </p:sp>
      <p:sp>
        <p:nvSpPr>
          <p:cNvPr id="4" name="Footer Placeholder 3">
            <a:extLst>
              <a:ext uri="{FF2B5EF4-FFF2-40B4-BE49-F238E27FC236}">
                <a16:creationId xmlns:a16="http://schemas.microsoft.com/office/drawing/2014/main" id="{17DA154A-097E-3CB7-538C-78CE2CDBF03C}"/>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F116BA1A-FE1C-4C79-6421-1FB82F9041D1}"/>
              </a:ext>
            </a:extLst>
          </p:cNvPr>
          <p:cNvSpPr>
            <a:spLocks noGrp="1"/>
          </p:cNvSpPr>
          <p:nvPr>
            <p:ph type="sldNum" sz="quarter" idx="12"/>
          </p:nvPr>
        </p:nvSpPr>
        <p:spPr/>
        <p:txBody>
          <a:bodyPr/>
          <a:lstStyle/>
          <a:p>
            <a:fld id="{B9DE3C8B-EA53-454F-9CCE-3711613342D8}" type="slidenum">
              <a:rPr lang="en-HK" smtClean="0"/>
              <a:t>30</a:t>
            </a:fld>
            <a:endParaRPr lang="en-HK"/>
          </a:p>
        </p:txBody>
      </p:sp>
    </p:spTree>
    <p:extLst>
      <p:ext uri="{BB962C8B-B14F-4D97-AF65-F5344CB8AC3E}">
        <p14:creationId xmlns:p14="http://schemas.microsoft.com/office/powerpoint/2010/main" val="679946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5F35C-9009-53F2-2508-952ABDC3AF9E}"/>
              </a:ext>
            </a:extLst>
          </p:cNvPr>
          <p:cNvSpPr>
            <a:spLocks noGrp="1"/>
          </p:cNvSpPr>
          <p:nvPr>
            <p:ph type="title"/>
          </p:nvPr>
        </p:nvSpPr>
        <p:spPr>
          <a:xfrm>
            <a:off x="628650" y="365127"/>
            <a:ext cx="7886700" cy="591804"/>
          </a:xfrm>
        </p:spPr>
        <p:txBody>
          <a:bodyPr>
            <a:normAutofit fontScale="90000"/>
          </a:bodyPr>
          <a:lstStyle/>
          <a:p>
            <a:r>
              <a:rPr lang="en-US" dirty="0"/>
              <a:t>Training</a:t>
            </a:r>
            <a:endParaRPr lang="en-HK"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3246160-1F96-E39B-B239-4D6BF76E3B6C}"/>
                  </a:ext>
                </a:extLst>
              </p:cNvPr>
              <p:cNvSpPr>
                <a:spLocks noGrp="1"/>
              </p:cNvSpPr>
              <p:nvPr>
                <p:ph idx="1"/>
              </p:nvPr>
            </p:nvSpPr>
            <p:spPr>
              <a:xfrm>
                <a:off x="511027" y="1063532"/>
                <a:ext cx="8121945" cy="4351338"/>
              </a:xfrm>
            </p:spPr>
            <p:txBody>
              <a:bodyPr>
                <a:normAutofit lnSpcReduction="10000"/>
              </a:bodyPr>
              <a:lstStyle/>
              <a:p>
                <a:r>
                  <a:rPr lang="en-US" sz="2400" dirty="0"/>
                  <a:t>Sample a batch of camera rays from the dataset (may choose batch size=4096) </a:t>
                </a:r>
              </a:p>
              <a:p>
                <a:r>
                  <a:rPr lang="en-US" sz="2400" dirty="0"/>
                  <a:t>Use hierarchical sampling to query coarse and fine points </a:t>
                </a:r>
              </a:p>
              <a:p>
                <a:pPr lvl="1">
                  <a:lnSpc>
                    <a:spcPct val="100000"/>
                  </a:lnSpc>
                </a:pPr>
                <a14:m>
                  <m:oMath xmlns:m="http://schemas.openxmlformats.org/officeDocument/2006/math">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𝐶</m:t>
                        </m:r>
                      </m:e>
                    </m:acc>
                    <m:r>
                      <a:rPr lang="en-US" b="0" i="1" baseline="-25000" smtClean="0">
                        <a:latin typeface="Cambria Math" panose="02040503050406030204" pitchFamily="18" charset="0"/>
                      </a:rPr>
                      <m:t>𝑐</m:t>
                    </m:r>
                  </m:oMath>
                </a14:m>
                <a:r>
                  <a:rPr lang="en-US" dirty="0">
                    <a:latin typeface="Cambria Math" panose="02040503050406030204" pitchFamily="18" charset="0"/>
                  </a:rPr>
                  <a:t>(r)= predicted coarse resolution color of ray r, </a:t>
                </a:r>
              </a:p>
              <a:p>
                <a:pPr lvl="1"/>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𝐶</m:t>
                        </m:r>
                      </m:e>
                    </m:acc>
                    <m:r>
                      <a:rPr lang="en-US" b="0" i="1" baseline="-25000" smtClean="0">
                        <a:latin typeface="Cambria Math" panose="02040503050406030204" pitchFamily="18" charset="0"/>
                      </a:rPr>
                      <m:t>𝑓</m:t>
                    </m:r>
                  </m:oMath>
                </a14:m>
                <a:r>
                  <a:rPr lang="en-US" dirty="0">
                    <a:latin typeface="Cambria Math" panose="02040503050406030204" pitchFamily="18" charset="0"/>
                  </a:rPr>
                  <a:t>(r)=</a:t>
                </a:r>
                <a:r>
                  <a:rPr lang="en-US" sz="2400" dirty="0"/>
                  <a:t>predicted fine resolution color</a:t>
                </a:r>
                <a:r>
                  <a:rPr lang="en-US" dirty="0"/>
                  <a:t> of ray r</a:t>
                </a:r>
                <a:r>
                  <a:rPr lang="en-US" sz="2400" dirty="0"/>
                  <a:t>, </a:t>
                </a:r>
              </a:p>
              <a:p>
                <a:pPr lvl="1"/>
                <a14:m>
                  <m:oMath xmlns:m="http://schemas.openxmlformats.org/officeDocument/2006/math">
                    <m:r>
                      <a:rPr lang="en-US" sz="2400" b="0" i="1" smtClean="0">
                        <a:latin typeface="Cambria Math" panose="02040503050406030204" pitchFamily="18" charset="0"/>
                      </a:rPr>
                      <m:t>𝐶</m:t>
                    </m:r>
                  </m:oMath>
                </a14:m>
                <a:r>
                  <a:rPr lang="en-US" dirty="0">
                    <a:latin typeface="Cambria Math" panose="02040503050406030204" pitchFamily="18" charset="0"/>
                  </a:rPr>
                  <a:t>(r)</a:t>
                </a:r>
                <a:r>
                  <a:rPr lang="en-US" sz="2400" dirty="0"/>
                  <a:t>=measured (group truth) color of ray r.</a:t>
                </a:r>
              </a:p>
              <a:p>
                <a:r>
                  <a:rPr lang="en-US" sz="2400" dirty="0"/>
                  <a:t>Use the volume rendering equation to calculate the color of the ray </a:t>
                </a:r>
              </a:p>
              <a:p>
                <a:r>
                  <a:rPr lang="en-US" sz="2400" dirty="0"/>
                  <a:t>Compute the squared error between rendered and true pixel colors</a:t>
                </a:r>
              </a:p>
              <a:p>
                <a:r>
                  <a:rPr lang="en-US" sz="2400" dirty="0"/>
                  <a:t>Optimize network parameters using Adam</a:t>
                </a:r>
                <a:endParaRPr lang="en-HK" sz="2400" dirty="0"/>
              </a:p>
            </p:txBody>
          </p:sp>
        </mc:Choice>
        <mc:Fallback xmlns="">
          <p:sp>
            <p:nvSpPr>
              <p:cNvPr id="3" name="Content Placeholder 2">
                <a:extLst>
                  <a:ext uri="{FF2B5EF4-FFF2-40B4-BE49-F238E27FC236}">
                    <a16:creationId xmlns:a16="http://schemas.microsoft.com/office/drawing/2014/main" id="{43246160-1F96-E39B-B239-4D6BF76E3B6C}"/>
                  </a:ext>
                </a:extLst>
              </p:cNvPr>
              <p:cNvSpPr>
                <a:spLocks noGrp="1" noRot="1" noChangeAspect="1" noMove="1" noResize="1" noEditPoints="1" noAdjustHandles="1" noChangeArrowheads="1" noChangeShapeType="1" noTextEdit="1"/>
              </p:cNvSpPr>
              <p:nvPr>
                <p:ph idx="1"/>
              </p:nvPr>
            </p:nvSpPr>
            <p:spPr>
              <a:xfrm>
                <a:off x="511027" y="1063532"/>
                <a:ext cx="8121945" cy="4351338"/>
              </a:xfrm>
              <a:blipFill>
                <a:blip r:embed="rId2"/>
                <a:stretch>
                  <a:fillRect l="-1051" t="-252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16535520-D9A0-6601-C26F-362A07CB6DA9}"/>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32AF8969-2D8E-3D7E-CFAF-7D2300413A94}"/>
              </a:ext>
            </a:extLst>
          </p:cNvPr>
          <p:cNvSpPr>
            <a:spLocks noGrp="1"/>
          </p:cNvSpPr>
          <p:nvPr>
            <p:ph type="sldNum" sz="quarter" idx="12"/>
          </p:nvPr>
        </p:nvSpPr>
        <p:spPr/>
        <p:txBody>
          <a:bodyPr/>
          <a:lstStyle/>
          <a:p>
            <a:fld id="{B9DE3C8B-EA53-454F-9CCE-3711613342D8}" type="slidenum">
              <a:rPr lang="en-HK" smtClean="0"/>
              <a:t>31</a:t>
            </a:fld>
            <a:endParaRPr lang="en-HK"/>
          </a:p>
        </p:txBody>
      </p:sp>
      <p:pic>
        <p:nvPicPr>
          <p:cNvPr id="7" name="Picture 6">
            <a:extLst>
              <a:ext uri="{FF2B5EF4-FFF2-40B4-BE49-F238E27FC236}">
                <a16:creationId xmlns:a16="http://schemas.microsoft.com/office/drawing/2014/main" id="{2601F788-BA81-0EDD-1D68-0EBAFD64F8B7}"/>
              </a:ext>
            </a:extLst>
          </p:cNvPr>
          <p:cNvPicPr>
            <a:picLocks noChangeAspect="1"/>
          </p:cNvPicPr>
          <p:nvPr/>
        </p:nvPicPr>
        <p:blipFill>
          <a:blip r:embed="rId3"/>
          <a:stretch>
            <a:fillRect/>
          </a:stretch>
        </p:blipFill>
        <p:spPr>
          <a:xfrm>
            <a:off x="1158284" y="5053640"/>
            <a:ext cx="6257925" cy="1114425"/>
          </a:xfrm>
          <a:prstGeom prst="rect">
            <a:avLst/>
          </a:prstGeom>
        </p:spPr>
      </p:pic>
      <p:sp>
        <p:nvSpPr>
          <p:cNvPr id="6" name="TextBox 5">
            <a:extLst>
              <a:ext uri="{FF2B5EF4-FFF2-40B4-BE49-F238E27FC236}">
                <a16:creationId xmlns:a16="http://schemas.microsoft.com/office/drawing/2014/main" id="{DF3DED2E-B47E-87FA-4BC7-072104CFC64F}"/>
              </a:ext>
            </a:extLst>
          </p:cNvPr>
          <p:cNvSpPr txBox="1"/>
          <p:nvPr/>
        </p:nvSpPr>
        <p:spPr>
          <a:xfrm>
            <a:off x="2611782" y="5847246"/>
            <a:ext cx="1955407" cy="646331"/>
          </a:xfrm>
          <a:prstGeom prst="rect">
            <a:avLst/>
          </a:prstGeom>
          <a:noFill/>
        </p:spPr>
        <p:txBody>
          <a:bodyPr wrap="none" rtlCol="0">
            <a:spAutoFit/>
          </a:bodyPr>
          <a:lstStyle/>
          <a:p>
            <a:r>
              <a:rPr lang="en-US" dirty="0"/>
              <a:t>Coarse resolution</a:t>
            </a:r>
          </a:p>
          <a:p>
            <a:r>
              <a:rPr lang="en-US" dirty="0"/>
              <a:t>error</a:t>
            </a:r>
          </a:p>
        </p:txBody>
      </p:sp>
      <p:sp>
        <p:nvSpPr>
          <p:cNvPr id="10" name="TextBox 9">
            <a:extLst>
              <a:ext uri="{FF2B5EF4-FFF2-40B4-BE49-F238E27FC236}">
                <a16:creationId xmlns:a16="http://schemas.microsoft.com/office/drawing/2014/main" id="{6DF4EC39-F9B3-C514-3CD8-8ECDCF5DEEBA}"/>
              </a:ext>
            </a:extLst>
          </p:cNvPr>
          <p:cNvSpPr txBox="1"/>
          <p:nvPr/>
        </p:nvSpPr>
        <p:spPr>
          <a:xfrm>
            <a:off x="5168626" y="5847246"/>
            <a:ext cx="1704121" cy="646331"/>
          </a:xfrm>
          <a:prstGeom prst="rect">
            <a:avLst/>
          </a:prstGeom>
          <a:noFill/>
        </p:spPr>
        <p:txBody>
          <a:bodyPr wrap="none" rtlCol="0">
            <a:spAutoFit/>
          </a:bodyPr>
          <a:lstStyle/>
          <a:p>
            <a:r>
              <a:rPr lang="en-US" dirty="0"/>
              <a:t>Fine  resolution</a:t>
            </a:r>
          </a:p>
          <a:p>
            <a:r>
              <a:rPr lang="en-US" dirty="0"/>
              <a:t>error</a:t>
            </a:r>
          </a:p>
        </p:txBody>
      </p:sp>
    </p:spTree>
    <p:extLst>
      <p:ext uri="{BB962C8B-B14F-4D97-AF65-F5344CB8AC3E}">
        <p14:creationId xmlns:p14="http://schemas.microsoft.com/office/powerpoint/2010/main" val="3888938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3F2E5-C0E5-F62A-7DD3-16019F23D1D7}"/>
              </a:ext>
            </a:extLst>
          </p:cNvPr>
          <p:cNvSpPr>
            <a:spLocks noGrp="1"/>
          </p:cNvSpPr>
          <p:nvPr>
            <p:ph type="title"/>
          </p:nvPr>
        </p:nvSpPr>
        <p:spPr/>
        <p:txBody>
          <a:bodyPr/>
          <a:lstStyle/>
          <a:p>
            <a:r>
              <a:rPr lang="en-US" dirty="0"/>
              <a:t>How many rays are required?</a:t>
            </a:r>
          </a:p>
        </p:txBody>
      </p:sp>
      <p:sp>
        <p:nvSpPr>
          <p:cNvPr id="3" name="Content Placeholder 2">
            <a:extLst>
              <a:ext uri="{FF2B5EF4-FFF2-40B4-BE49-F238E27FC236}">
                <a16:creationId xmlns:a16="http://schemas.microsoft.com/office/drawing/2014/main" id="{18182797-791C-6A37-26DC-7DF53C952C3A}"/>
              </a:ext>
            </a:extLst>
          </p:cNvPr>
          <p:cNvSpPr>
            <a:spLocks noGrp="1"/>
          </p:cNvSpPr>
          <p:nvPr>
            <p:ph idx="1"/>
          </p:nvPr>
        </p:nvSpPr>
        <p:spPr>
          <a:xfrm>
            <a:off x="628650" y="1812903"/>
            <a:ext cx="4400550" cy="4351338"/>
          </a:xfrm>
        </p:spPr>
        <p:txBody>
          <a:bodyPr>
            <a:normAutofit fontScale="92500" lnSpcReduction="20000"/>
          </a:bodyPr>
          <a:lstStyle/>
          <a:p>
            <a:r>
              <a:rPr lang="en-US" dirty="0"/>
              <a:t>Example: capture 30 pictures of an object, all in 1920 * 1080 resolution. We need  30 *  1920 * 1080 =</a:t>
            </a:r>
            <a:r>
              <a:rPr lang="en-US" b="0" i="0" dirty="0">
                <a:solidFill>
                  <a:srgbClr val="1F1F1F"/>
                </a:solidFill>
                <a:effectLst/>
                <a:latin typeface="Arial" panose="020B0604020202020204" pitchFamily="34" charset="0"/>
              </a:rPr>
              <a:t> 62,208,000</a:t>
            </a:r>
            <a:r>
              <a:rPr lang="en-US" dirty="0"/>
              <a:t> </a:t>
            </a:r>
            <a:r>
              <a:rPr lang="en-US" b="0" i="0" dirty="0">
                <a:solidFill>
                  <a:srgbClr val="1F1F1F"/>
                </a:solidFill>
                <a:effectLst/>
                <a:latin typeface="Arial" panose="020B0604020202020204" pitchFamily="34" charset="0"/>
              </a:rPr>
              <a:t>=62.2 Million</a:t>
            </a:r>
            <a:r>
              <a:rPr lang="en-US" dirty="0"/>
              <a:t> rays.</a:t>
            </a:r>
          </a:p>
          <a:p>
            <a:r>
              <a:rPr lang="en-US" dirty="0"/>
              <a:t>If we take 128 samples along a ray , we need to handle 128 * </a:t>
            </a:r>
            <a:r>
              <a:rPr lang="en-US" b="0" i="0" dirty="0">
                <a:solidFill>
                  <a:srgbClr val="1F1F1F"/>
                </a:solidFill>
                <a:effectLst/>
                <a:latin typeface="Arial" panose="020B0604020202020204" pitchFamily="34" charset="0"/>
              </a:rPr>
              <a:t>62,208,000 </a:t>
            </a:r>
            <a:r>
              <a:rPr lang="en-US" dirty="0"/>
              <a:t>  =</a:t>
            </a:r>
            <a:r>
              <a:rPr lang="en-US" b="0" i="0" dirty="0">
                <a:solidFill>
                  <a:srgbClr val="1F1F1F"/>
                </a:solidFill>
                <a:effectLst/>
                <a:latin typeface="Arial" panose="020B0604020202020204" pitchFamily="34" charset="0"/>
              </a:rPr>
              <a:t> 7,962,624,000 , about 8 Billion samples</a:t>
            </a:r>
          </a:p>
          <a:p>
            <a:r>
              <a:rPr lang="en-US" sz="2800" dirty="0"/>
              <a:t>So, it is a very slow and painful process</a:t>
            </a:r>
          </a:p>
          <a:p>
            <a:endParaRPr lang="en-US" dirty="0"/>
          </a:p>
          <a:p>
            <a:endParaRPr lang="en-US" dirty="0"/>
          </a:p>
        </p:txBody>
      </p:sp>
      <p:sp>
        <p:nvSpPr>
          <p:cNvPr id="4" name="Footer Placeholder 3">
            <a:extLst>
              <a:ext uri="{FF2B5EF4-FFF2-40B4-BE49-F238E27FC236}">
                <a16:creationId xmlns:a16="http://schemas.microsoft.com/office/drawing/2014/main" id="{23730A52-F49A-E078-D474-948E878285CB}"/>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B01AD385-3A1C-F1C1-64FA-72AEFD174101}"/>
              </a:ext>
            </a:extLst>
          </p:cNvPr>
          <p:cNvSpPr>
            <a:spLocks noGrp="1"/>
          </p:cNvSpPr>
          <p:nvPr>
            <p:ph type="sldNum" sz="quarter" idx="12"/>
          </p:nvPr>
        </p:nvSpPr>
        <p:spPr/>
        <p:txBody>
          <a:bodyPr/>
          <a:lstStyle/>
          <a:p>
            <a:fld id="{B9DE3C8B-EA53-454F-9CCE-3711613342D8}" type="slidenum">
              <a:rPr lang="en-HK" smtClean="0"/>
              <a:t>32</a:t>
            </a:fld>
            <a:endParaRPr lang="en-HK"/>
          </a:p>
        </p:txBody>
      </p:sp>
      <p:pic>
        <p:nvPicPr>
          <p:cNvPr id="6" name="Picture 5">
            <a:extLst>
              <a:ext uri="{FF2B5EF4-FFF2-40B4-BE49-F238E27FC236}">
                <a16:creationId xmlns:a16="http://schemas.microsoft.com/office/drawing/2014/main" id="{07BCFA6D-A0BD-9C8B-925F-57958F49456B}"/>
              </a:ext>
            </a:extLst>
          </p:cNvPr>
          <p:cNvPicPr>
            <a:picLocks noChangeAspect="1"/>
          </p:cNvPicPr>
          <p:nvPr/>
        </p:nvPicPr>
        <p:blipFill>
          <a:blip r:embed="rId2"/>
          <a:stretch>
            <a:fillRect/>
          </a:stretch>
        </p:blipFill>
        <p:spPr>
          <a:xfrm>
            <a:off x="5485975" y="1753560"/>
            <a:ext cx="3424718" cy="2172141"/>
          </a:xfrm>
          <a:prstGeom prst="rect">
            <a:avLst/>
          </a:prstGeom>
        </p:spPr>
      </p:pic>
      <p:sp>
        <p:nvSpPr>
          <p:cNvPr id="8" name="TextBox 7">
            <a:extLst>
              <a:ext uri="{FF2B5EF4-FFF2-40B4-BE49-F238E27FC236}">
                <a16:creationId xmlns:a16="http://schemas.microsoft.com/office/drawing/2014/main" id="{9F8DA583-6507-1063-2E35-7DD05ACACF32}"/>
              </a:ext>
            </a:extLst>
          </p:cNvPr>
          <p:cNvSpPr txBox="1"/>
          <p:nvPr/>
        </p:nvSpPr>
        <p:spPr>
          <a:xfrm>
            <a:off x="5493710" y="3988572"/>
            <a:ext cx="3528680" cy="1477328"/>
          </a:xfrm>
          <a:prstGeom prst="rect">
            <a:avLst/>
          </a:prstGeom>
          <a:noFill/>
        </p:spPr>
        <p:txBody>
          <a:bodyPr wrap="square">
            <a:spAutoFit/>
          </a:bodyPr>
          <a:lstStyle/>
          <a:p>
            <a:r>
              <a:rPr lang="en-HK" dirty="0">
                <a:hlinkClick r:id="rId3"/>
              </a:rPr>
              <a:t>https://theaisummer.com/nerf/</a:t>
            </a:r>
            <a:endParaRPr lang="en-HK" dirty="0"/>
          </a:p>
          <a:p>
            <a:r>
              <a:rPr lang="en-US" sz="1800" dirty="0">
                <a:hlinkClick r:id="rId4"/>
              </a:rPr>
              <a:t>https://pyimagesearch.com/2024/10/28/nerfs-explained-goodbye-photogrammetry/</a:t>
            </a:r>
            <a:r>
              <a:rPr lang="en-US" sz="1800" dirty="0"/>
              <a:t>  </a:t>
            </a:r>
            <a:endParaRPr lang="en-HK" sz="1800" dirty="0"/>
          </a:p>
          <a:p>
            <a:endParaRPr lang="en-HK" dirty="0"/>
          </a:p>
        </p:txBody>
      </p:sp>
    </p:spTree>
    <p:extLst>
      <p:ext uri="{BB962C8B-B14F-4D97-AF65-F5344CB8AC3E}">
        <p14:creationId xmlns:p14="http://schemas.microsoft.com/office/powerpoint/2010/main" val="4218456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637E3-B656-1385-E5A2-F635A87EA154}"/>
              </a:ext>
            </a:extLst>
          </p:cNvPr>
          <p:cNvSpPr>
            <a:spLocks noGrp="1"/>
          </p:cNvSpPr>
          <p:nvPr>
            <p:ph type="title"/>
          </p:nvPr>
        </p:nvSpPr>
        <p:spPr/>
        <p:txBody>
          <a:bodyPr>
            <a:normAutofit fontScale="90000"/>
          </a:bodyPr>
          <a:lstStyle/>
          <a:p>
            <a:r>
              <a:rPr lang="en-HK" dirty="0"/>
              <a:t>Qualitative results: realistic synthesized objects</a:t>
            </a:r>
            <a:br>
              <a:rPr lang="en-HK" dirty="0"/>
            </a:br>
            <a:endParaRPr lang="en-HK" dirty="0"/>
          </a:p>
        </p:txBody>
      </p:sp>
      <p:sp>
        <p:nvSpPr>
          <p:cNvPr id="3" name="Content Placeholder 2">
            <a:extLst>
              <a:ext uri="{FF2B5EF4-FFF2-40B4-BE49-F238E27FC236}">
                <a16:creationId xmlns:a16="http://schemas.microsoft.com/office/drawing/2014/main" id="{60B61FFE-850A-2F89-AA9C-83A2DDAD9AF1}"/>
              </a:ext>
            </a:extLst>
          </p:cNvPr>
          <p:cNvSpPr>
            <a:spLocks noGrp="1"/>
          </p:cNvSpPr>
          <p:nvPr>
            <p:ph idx="1"/>
          </p:nvPr>
        </p:nvSpPr>
        <p:spPr/>
        <p:txBody>
          <a:bodyPr/>
          <a:lstStyle/>
          <a:p>
            <a:r>
              <a:rPr lang="en-HK" dirty="0"/>
              <a:t> </a:t>
            </a:r>
          </a:p>
        </p:txBody>
      </p:sp>
      <p:sp>
        <p:nvSpPr>
          <p:cNvPr id="4" name="Footer Placeholder 3">
            <a:extLst>
              <a:ext uri="{FF2B5EF4-FFF2-40B4-BE49-F238E27FC236}">
                <a16:creationId xmlns:a16="http://schemas.microsoft.com/office/drawing/2014/main" id="{6D7601AE-6B07-73EE-BF53-8BDDE352DB99}"/>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E0462E85-4C94-EE5A-FB26-D3459C4EE2D1}"/>
              </a:ext>
            </a:extLst>
          </p:cNvPr>
          <p:cNvSpPr>
            <a:spLocks noGrp="1"/>
          </p:cNvSpPr>
          <p:nvPr>
            <p:ph type="sldNum" sz="quarter" idx="12"/>
          </p:nvPr>
        </p:nvSpPr>
        <p:spPr/>
        <p:txBody>
          <a:bodyPr/>
          <a:lstStyle/>
          <a:p>
            <a:fld id="{B9DE3C8B-EA53-454F-9CCE-3711613342D8}" type="slidenum">
              <a:rPr lang="en-HK" smtClean="0"/>
              <a:t>33</a:t>
            </a:fld>
            <a:endParaRPr lang="en-HK"/>
          </a:p>
        </p:txBody>
      </p:sp>
      <p:pic>
        <p:nvPicPr>
          <p:cNvPr id="12" name="Picture 11">
            <a:extLst>
              <a:ext uri="{FF2B5EF4-FFF2-40B4-BE49-F238E27FC236}">
                <a16:creationId xmlns:a16="http://schemas.microsoft.com/office/drawing/2014/main" id="{7254D007-0F67-38F4-DF39-7BE0DC0700A0}"/>
              </a:ext>
            </a:extLst>
          </p:cNvPr>
          <p:cNvPicPr>
            <a:picLocks noChangeAspect="1"/>
          </p:cNvPicPr>
          <p:nvPr/>
        </p:nvPicPr>
        <p:blipFill>
          <a:blip r:embed="rId2"/>
          <a:stretch>
            <a:fillRect/>
          </a:stretch>
        </p:blipFill>
        <p:spPr>
          <a:xfrm>
            <a:off x="823912" y="1447007"/>
            <a:ext cx="7496175" cy="4819650"/>
          </a:xfrm>
          <a:prstGeom prst="rect">
            <a:avLst/>
          </a:prstGeom>
        </p:spPr>
      </p:pic>
    </p:spTree>
    <p:extLst>
      <p:ext uri="{BB962C8B-B14F-4D97-AF65-F5344CB8AC3E}">
        <p14:creationId xmlns:p14="http://schemas.microsoft.com/office/powerpoint/2010/main" val="2204077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18A9-41A6-7E45-10C0-9E1B0A0DB52C}"/>
              </a:ext>
            </a:extLst>
          </p:cNvPr>
          <p:cNvSpPr>
            <a:spLocks noGrp="1"/>
          </p:cNvSpPr>
          <p:nvPr>
            <p:ph type="title"/>
          </p:nvPr>
        </p:nvSpPr>
        <p:spPr/>
        <p:txBody>
          <a:bodyPr/>
          <a:lstStyle/>
          <a:p>
            <a:r>
              <a:rPr lang="en-US" dirty="0"/>
              <a:t>Limitations</a:t>
            </a:r>
            <a:endParaRPr lang="en-HK" dirty="0"/>
          </a:p>
        </p:txBody>
      </p:sp>
      <p:sp>
        <p:nvSpPr>
          <p:cNvPr id="3" name="Content Placeholder 2">
            <a:extLst>
              <a:ext uri="{FF2B5EF4-FFF2-40B4-BE49-F238E27FC236}">
                <a16:creationId xmlns:a16="http://schemas.microsoft.com/office/drawing/2014/main" id="{2E6883B1-14F5-8A92-ED03-5E43A1AA177F}"/>
              </a:ext>
            </a:extLst>
          </p:cNvPr>
          <p:cNvSpPr>
            <a:spLocks noGrp="1"/>
          </p:cNvSpPr>
          <p:nvPr>
            <p:ph idx="1"/>
          </p:nvPr>
        </p:nvSpPr>
        <p:spPr/>
        <p:txBody>
          <a:bodyPr>
            <a:normAutofit/>
          </a:bodyPr>
          <a:lstStyle/>
          <a:p>
            <a:r>
              <a:rPr lang="en-US" dirty="0" err="1"/>
              <a:t>NeRF</a:t>
            </a:r>
            <a:r>
              <a:rPr lang="en-US" dirty="0"/>
              <a:t> only works with static scenes (Not practice for making videos – too slow)</a:t>
            </a:r>
          </a:p>
          <a:p>
            <a:r>
              <a:rPr lang="en-US" dirty="0"/>
              <a:t>A trained </a:t>
            </a:r>
            <a:r>
              <a:rPr lang="en-US" dirty="0" err="1"/>
              <a:t>NeRF</a:t>
            </a:r>
            <a:r>
              <a:rPr lang="en-US" dirty="0"/>
              <a:t> model can work for one scene only. </a:t>
            </a:r>
          </a:p>
          <a:p>
            <a:r>
              <a:rPr lang="en-US" dirty="0"/>
              <a:t>Training is slow: Computationally expensive: 1-2 days to train each individual scene on a modern GPU </a:t>
            </a:r>
          </a:p>
          <a:p>
            <a:r>
              <a:rPr lang="en-US" dirty="0"/>
              <a:t>Rendering is slow too: each pixel in a synthesized image requires around one minute or more to generate a view.</a:t>
            </a:r>
          </a:p>
          <a:p>
            <a:endParaRPr lang="en-HK" dirty="0"/>
          </a:p>
        </p:txBody>
      </p:sp>
      <p:sp>
        <p:nvSpPr>
          <p:cNvPr id="4" name="Footer Placeholder 3">
            <a:extLst>
              <a:ext uri="{FF2B5EF4-FFF2-40B4-BE49-F238E27FC236}">
                <a16:creationId xmlns:a16="http://schemas.microsoft.com/office/drawing/2014/main" id="{ACB58F20-1B4E-4C69-67D5-9D440A7C268D}"/>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EF4A84B8-8535-B176-64BC-042DD1258F24}"/>
              </a:ext>
            </a:extLst>
          </p:cNvPr>
          <p:cNvSpPr>
            <a:spLocks noGrp="1"/>
          </p:cNvSpPr>
          <p:nvPr>
            <p:ph type="sldNum" sz="quarter" idx="12"/>
          </p:nvPr>
        </p:nvSpPr>
        <p:spPr/>
        <p:txBody>
          <a:bodyPr/>
          <a:lstStyle/>
          <a:p>
            <a:fld id="{B9DE3C8B-EA53-454F-9CCE-3711613342D8}" type="slidenum">
              <a:rPr lang="en-HK" smtClean="0"/>
              <a:t>34</a:t>
            </a:fld>
            <a:endParaRPr lang="en-HK"/>
          </a:p>
        </p:txBody>
      </p:sp>
    </p:spTree>
    <p:extLst>
      <p:ext uri="{BB962C8B-B14F-4D97-AF65-F5344CB8AC3E}">
        <p14:creationId xmlns:p14="http://schemas.microsoft.com/office/powerpoint/2010/main" val="4065959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74065-E1E6-9CE2-45FD-124B69C19C8E}"/>
              </a:ext>
            </a:extLst>
          </p:cNvPr>
          <p:cNvSpPr>
            <a:spLocks noGrp="1"/>
          </p:cNvSpPr>
          <p:nvPr>
            <p:ph type="title"/>
          </p:nvPr>
        </p:nvSpPr>
        <p:spPr/>
        <p:txBody>
          <a:bodyPr/>
          <a:lstStyle/>
          <a:p>
            <a:r>
              <a:rPr lang="en-US" dirty="0"/>
              <a:t>Summary of Neural Radiance Fields (</a:t>
            </a:r>
            <a:r>
              <a:rPr lang="en-US" dirty="0" err="1"/>
              <a:t>NeRF</a:t>
            </a:r>
            <a:r>
              <a:rPr lang="en-US" dirty="0"/>
              <a:t>)</a:t>
            </a:r>
          </a:p>
        </p:txBody>
      </p:sp>
      <p:sp>
        <p:nvSpPr>
          <p:cNvPr id="3" name="Content Placeholder 2">
            <a:extLst>
              <a:ext uri="{FF2B5EF4-FFF2-40B4-BE49-F238E27FC236}">
                <a16:creationId xmlns:a16="http://schemas.microsoft.com/office/drawing/2014/main" id="{F2DE0445-6095-3327-EA31-EE35E1AF24C3}"/>
              </a:ext>
            </a:extLst>
          </p:cNvPr>
          <p:cNvSpPr>
            <a:spLocks noGrp="1"/>
          </p:cNvSpPr>
          <p:nvPr>
            <p:ph idx="1"/>
          </p:nvPr>
        </p:nvSpPr>
        <p:spPr/>
        <p:txBody>
          <a:bodyPr/>
          <a:lstStyle/>
          <a:p>
            <a:r>
              <a:rPr lang="en-US" dirty="0"/>
              <a:t>Basic theory of  the Neural Radiance Fields (Nerf) 3D generative views method is discussed</a:t>
            </a:r>
          </a:p>
          <a:p>
            <a:r>
              <a:rPr lang="en-US" dirty="0"/>
              <a:t>Explained the architecture and optimization learning methods</a:t>
            </a:r>
          </a:p>
          <a:p>
            <a:r>
              <a:rPr lang="en-US" dirty="0"/>
              <a:t>Limitation of the approach is discussed</a:t>
            </a:r>
          </a:p>
          <a:p>
            <a:endParaRPr lang="en-US" dirty="0"/>
          </a:p>
          <a:p>
            <a:endParaRPr lang="en-US" dirty="0"/>
          </a:p>
        </p:txBody>
      </p:sp>
      <p:sp>
        <p:nvSpPr>
          <p:cNvPr id="4" name="Footer Placeholder 3">
            <a:extLst>
              <a:ext uri="{FF2B5EF4-FFF2-40B4-BE49-F238E27FC236}">
                <a16:creationId xmlns:a16="http://schemas.microsoft.com/office/drawing/2014/main" id="{77CC910A-DAEA-7056-4CF9-A4074CAE2F73}"/>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541E1C40-45EA-E7E6-E519-A7A80A03D7A7}"/>
              </a:ext>
            </a:extLst>
          </p:cNvPr>
          <p:cNvSpPr>
            <a:spLocks noGrp="1"/>
          </p:cNvSpPr>
          <p:nvPr>
            <p:ph type="sldNum" sz="quarter" idx="12"/>
          </p:nvPr>
        </p:nvSpPr>
        <p:spPr/>
        <p:txBody>
          <a:bodyPr/>
          <a:lstStyle/>
          <a:p>
            <a:fld id="{B9DE3C8B-EA53-454F-9CCE-3711613342D8}" type="slidenum">
              <a:rPr lang="en-HK" smtClean="0"/>
              <a:t>35</a:t>
            </a:fld>
            <a:endParaRPr lang="en-HK"/>
          </a:p>
        </p:txBody>
      </p:sp>
    </p:spTree>
    <p:extLst>
      <p:ext uri="{BB962C8B-B14F-4D97-AF65-F5344CB8AC3E}">
        <p14:creationId xmlns:p14="http://schemas.microsoft.com/office/powerpoint/2010/main" val="3831420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141AB-BAA4-6BAC-3828-49BECB44C1FE}"/>
              </a:ext>
            </a:extLst>
          </p:cNvPr>
          <p:cNvSpPr>
            <a:spLocks noGrp="1"/>
          </p:cNvSpPr>
          <p:nvPr>
            <p:ph type="title"/>
          </p:nvPr>
        </p:nvSpPr>
        <p:spPr/>
        <p:txBody>
          <a:bodyPr/>
          <a:lstStyle/>
          <a:p>
            <a:r>
              <a:rPr lang="en-US" dirty="0"/>
              <a:t>References </a:t>
            </a:r>
            <a:endParaRPr lang="en-HK" dirty="0"/>
          </a:p>
        </p:txBody>
      </p:sp>
      <p:sp>
        <p:nvSpPr>
          <p:cNvPr id="3" name="Content Placeholder 2">
            <a:extLst>
              <a:ext uri="{FF2B5EF4-FFF2-40B4-BE49-F238E27FC236}">
                <a16:creationId xmlns:a16="http://schemas.microsoft.com/office/drawing/2014/main" id="{7C08953B-92F5-F1F9-18BC-3C7981C4EEA1}"/>
              </a:ext>
            </a:extLst>
          </p:cNvPr>
          <p:cNvSpPr>
            <a:spLocks noGrp="1"/>
          </p:cNvSpPr>
          <p:nvPr>
            <p:ph idx="1"/>
          </p:nvPr>
        </p:nvSpPr>
        <p:spPr/>
        <p:txBody>
          <a:bodyPr>
            <a:normAutofit fontScale="55000" lnSpcReduction="20000"/>
          </a:bodyPr>
          <a:lstStyle/>
          <a:p>
            <a:r>
              <a:rPr lang="en-HK" dirty="0">
                <a:hlinkClick r:id="rId2"/>
              </a:rPr>
              <a:t>https://medium.com/@rparikshat1998/nerf-from-scratch-fe21c08b145d</a:t>
            </a:r>
            <a:endParaRPr lang="en-HK" dirty="0"/>
          </a:p>
          <a:p>
            <a:r>
              <a:rPr lang="en-HK" dirty="0">
                <a:hlinkClick r:id="rId3"/>
              </a:rPr>
              <a:t>https://ucladeepvision.github.io/CS188-Projects-2023Winter/2023/03/26/team50-intro-to-NeRF.html</a:t>
            </a:r>
            <a:r>
              <a:rPr lang="en-HK" dirty="0"/>
              <a:t> </a:t>
            </a:r>
          </a:p>
          <a:p>
            <a:r>
              <a:rPr lang="en-HK" dirty="0">
                <a:hlinkClick r:id="rId4"/>
              </a:rPr>
              <a:t>https://www.sush.one/docs/Computer%20Vision/NERF.html</a:t>
            </a:r>
            <a:r>
              <a:rPr lang="en-HK" dirty="0"/>
              <a:t>  </a:t>
            </a:r>
          </a:p>
          <a:p>
            <a:r>
              <a:rPr lang="en-HK" dirty="0"/>
              <a:t>chrome-extension://</a:t>
            </a:r>
            <a:r>
              <a:rPr lang="en-HK" dirty="0" err="1"/>
              <a:t>efaidnbmnnnibpcajpcglclefindmkaj</a:t>
            </a:r>
            <a:r>
              <a:rPr lang="en-HK" dirty="0"/>
              <a:t>/https://theialab.ca/pubs/tagliasacchi2022volume.pdf </a:t>
            </a:r>
          </a:p>
          <a:p>
            <a:r>
              <a:rPr lang="en-HK" dirty="0">
                <a:hlinkClick r:id="rId5"/>
              </a:rPr>
              <a:t>https://radiancefields.com/understanding-nerf-on-a-small-scale</a:t>
            </a:r>
            <a:r>
              <a:rPr lang="en-HK" dirty="0"/>
              <a:t> </a:t>
            </a:r>
          </a:p>
          <a:p>
            <a:r>
              <a:rPr lang="en-HK" b="0" i="0" dirty="0">
                <a:solidFill>
                  <a:srgbClr val="000000"/>
                </a:solidFill>
                <a:effectLst/>
                <a:latin typeface="Source Serif 4"/>
                <a:hlinkClick r:id="rId6"/>
              </a:rPr>
              <a:t>https://yconquesty.github.io/blog/ml/nerf/nerf_rendering.html#the-rendering-formula</a:t>
            </a:r>
            <a:r>
              <a:rPr lang="en-HK" b="0" i="0" dirty="0">
                <a:solidFill>
                  <a:srgbClr val="000000"/>
                </a:solidFill>
                <a:effectLst/>
                <a:latin typeface="Source Serif 4"/>
              </a:rPr>
              <a:t> </a:t>
            </a:r>
          </a:p>
          <a:p>
            <a:r>
              <a:rPr lang="en-HK" dirty="0">
                <a:hlinkClick r:id="rId7"/>
              </a:rPr>
              <a:t>https://www.peterstefek.me/nerf.html</a:t>
            </a:r>
            <a:r>
              <a:rPr lang="en-HK" dirty="0"/>
              <a:t> </a:t>
            </a:r>
          </a:p>
          <a:p>
            <a:r>
              <a:rPr lang="en-HK" dirty="0"/>
              <a:t>Volume density </a:t>
            </a:r>
            <a:r>
              <a:rPr lang="en-HK" dirty="0">
                <a:hlinkClick r:id="rId8"/>
              </a:rPr>
              <a:t>https://yconquesty.github.io/blog/ml/nerf/nerf_rendering.html#numerical-quadrature</a:t>
            </a:r>
            <a:r>
              <a:rPr lang="en-HK" dirty="0"/>
              <a:t> </a:t>
            </a:r>
          </a:p>
          <a:p>
            <a:r>
              <a:rPr lang="en-HK" dirty="0"/>
              <a:t>Very detailed about density calculation: </a:t>
            </a:r>
            <a:r>
              <a:rPr lang="en-HK" dirty="0">
                <a:hlinkClick r:id="rId9"/>
              </a:rPr>
              <a:t>https://yconquesty.github.io/blog/ml/nerf/nerf_rendering.html#background</a:t>
            </a:r>
            <a:endParaRPr lang="en-HK" dirty="0"/>
          </a:p>
          <a:p>
            <a:r>
              <a:rPr lang="en-HK" dirty="0"/>
              <a:t>Review the paper on </a:t>
            </a:r>
            <a:r>
              <a:rPr lang="en-HK" dirty="0" err="1"/>
              <a:t>youtube</a:t>
            </a:r>
            <a:r>
              <a:rPr lang="en-HK" dirty="0"/>
              <a:t> </a:t>
            </a:r>
            <a:r>
              <a:rPr lang="en-HK" dirty="0">
                <a:hlinkClick r:id="rId10"/>
              </a:rPr>
              <a:t>https://www.youtube.com/watch?v=2SQUMYw0h0A&amp;t=9s</a:t>
            </a:r>
            <a:r>
              <a:rPr lang="en-HK" dirty="0"/>
              <a:t>  </a:t>
            </a:r>
          </a:p>
        </p:txBody>
      </p:sp>
      <p:sp>
        <p:nvSpPr>
          <p:cNvPr id="4" name="Footer Placeholder 3">
            <a:extLst>
              <a:ext uri="{FF2B5EF4-FFF2-40B4-BE49-F238E27FC236}">
                <a16:creationId xmlns:a16="http://schemas.microsoft.com/office/drawing/2014/main" id="{4B5BF017-1758-7D78-000F-A4F08C29147D}"/>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5764944A-4DF6-77DA-EFB9-6D9554FFBD2B}"/>
              </a:ext>
            </a:extLst>
          </p:cNvPr>
          <p:cNvSpPr>
            <a:spLocks noGrp="1"/>
          </p:cNvSpPr>
          <p:nvPr>
            <p:ph type="sldNum" sz="quarter" idx="12"/>
          </p:nvPr>
        </p:nvSpPr>
        <p:spPr/>
        <p:txBody>
          <a:bodyPr/>
          <a:lstStyle/>
          <a:p>
            <a:fld id="{B9DE3C8B-EA53-454F-9CCE-3711613342D8}" type="slidenum">
              <a:rPr lang="en-HK" smtClean="0"/>
              <a:t>36</a:t>
            </a:fld>
            <a:endParaRPr lang="en-HK"/>
          </a:p>
        </p:txBody>
      </p:sp>
    </p:spTree>
    <p:extLst>
      <p:ext uri="{BB962C8B-B14F-4D97-AF65-F5344CB8AC3E}">
        <p14:creationId xmlns:p14="http://schemas.microsoft.com/office/powerpoint/2010/main" val="545982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79AE2-2E84-F45E-970B-CF0B11383203}"/>
              </a:ext>
            </a:extLst>
          </p:cNvPr>
          <p:cNvSpPr>
            <a:spLocks noGrp="1"/>
          </p:cNvSpPr>
          <p:nvPr>
            <p:ph type="ctrTitle"/>
          </p:nvPr>
        </p:nvSpPr>
        <p:spPr/>
        <p:txBody>
          <a:bodyPr>
            <a:normAutofit fontScale="90000"/>
          </a:bodyPr>
          <a:lstStyle/>
          <a:p>
            <a:r>
              <a:rPr lang="en-HK" dirty="0">
                <a:latin typeface="Arial" panose="020B0604020202020204" pitchFamily="34" charset="0"/>
              </a:rPr>
              <a:t>Part2: 3D G</a:t>
            </a:r>
            <a:r>
              <a:rPr lang="en-HK" b="0" i="0" dirty="0">
                <a:effectLst/>
                <a:latin typeface="Arial" panose="020B0604020202020204" pitchFamily="34" charset="0"/>
              </a:rPr>
              <a:t>aussian splatting</a:t>
            </a:r>
            <a:br>
              <a:rPr lang="en-HK" b="0" i="0" dirty="0">
                <a:effectLst/>
                <a:latin typeface="Arial" panose="020B0604020202020204" pitchFamily="34" charset="0"/>
              </a:rPr>
            </a:br>
            <a:r>
              <a:rPr lang="en-HK" b="0" i="0" dirty="0">
                <a:effectLst/>
                <a:latin typeface="Arial" panose="020B0604020202020204" pitchFamily="34" charset="0"/>
              </a:rPr>
              <a:t>(3dGS)</a:t>
            </a:r>
            <a:endParaRPr lang="en-US" dirty="0"/>
          </a:p>
        </p:txBody>
      </p:sp>
      <p:sp>
        <p:nvSpPr>
          <p:cNvPr id="6" name="Subtitle 5">
            <a:extLst>
              <a:ext uri="{FF2B5EF4-FFF2-40B4-BE49-F238E27FC236}">
                <a16:creationId xmlns:a16="http://schemas.microsoft.com/office/drawing/2014/main" id="{9870F330-4B7F-00E4-8080-15817493A2F3}"/>
              </a:ext>
            </a:extLst>
          </p:cNvPr>
          <p:cNvSpPr>
            <a:spLocks noGrp="1"/>
          </p:cNvSpPr>
          <p:nvPr>
            <p:ph type="subTitle" idx="1"/>
          </p:nvPr>
        </p:nvSpPr>
        <p:spPr/>
        <p:txBody>
          <a:bodyPr/>
          <a:lstStyle/>
          <a:p>
            <a:r>
              <a:rPr lang="en-US" dirty="0"/>
              <a:t>No neural networks, </a:t>
            </a:r>
          </a:p>
          <a:p>
            <a:r>
              <a:rPr lang="en-US" dirty="0"/>
              <a:t>run faster in training and rendering</a:t>
            </a:r>
          </a:p>
        </p:txBody>
      </p:sp>
      <p:sp>
        <p:nvSpPr>
          <p:cNvPr id="4" name="Footer Placeholder 3">
            <a:extLst>
              <a:ext uri="{FF2B5EF4-FFF2-40B4-BE49-F238E27FC236}">
                <a16:creationId xmlns:a16="http://schemas.microsoft.com/office/drawing/2014/main" id="{32FA2CA5-0534-A59E-76BE-AE32F10D0310}"/>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DF7C14E5-672D-2CC5-1477-558D67CB7979}"/>
              </a:ext>
            </a:extLst>
          </p:cNvPr>
          <p:cNvSpPr>
            <a:spLocks noGrp="1"/>
          </p:cNvSpPr>
          <p:nvPr>
            <p:ph type="sldNum" sz="quarter" idx="12"/>
          </p:nvPr>
        </p:nvSpPr>
        <p:spPr/>
        <p:txBody>
          <a:bodyPr/>
          <a:lstStyle/>
          <a:p>
            <a:fld id="{B9DE3C8B-EA53-454F-9CCE-3711613342D8}" type="slidenum">
              <a:rPr lang="en-HK" smtClean="0"/>
              <a:t>37</a:t>
            </a:fld>
            <a:endParaRPr lang="en-HK"/>
          </a:p>
        </p:txBody>
      </p:sp>
    </p:spTree>
    <p:extLst>
      <p:ext uri="{BB962C8B-B14F-4D97-AF65-F5344CB8AC3E}">
        <p14:creationId xmlns:p14="http://schemas.microsoft.com/office/powerpoint/2010/main" val="3608538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E91D-4C46-3211-1C4A-A6557F1A2005}"/>
              </a:ext>
            </a:extLst>
          </p:cNvPr>
          <p:cNvSpPr>
            <a:spLocks noGrp="1"/>
          </p:cNvSpPr>
          <p:nvPr>
            <p:ph type="title"/>
          </p:nvPr>
        </p:nvSpPr>
        <p:spPr/>
        <p:txBody>
          <a:bodyPr/>
          <a:lstStyle/>
          <a:p>
            <a:r>
              <a:rPr lang="en-US" dirty="0"/>
              <a:t>Overview of </a:t>
            </a:r>
            <a:r>
              <a:rPr lang="en-HK" dirty="0"/>
              <a:t>3D Gaussian Splatting </a:t>
            </a:r>
            <a:endParaRPr lang="en-US" dirty="0"/>
          </a:p>
        </p:txBody>
      </p:sp>
      <p:sp>
        <p:nvSpPr>
          <p:cNvPr id="3" name="Content Placeholder 2">
            <a:extLst>
              <a:ext uri="{FF2B5EF4-FFF2-40B4-BE49-F238E27FC236}">
                <a16:creationId xmlns:a16="http://schemas.microsoft.com/office/drawing/2014/main" id="{51235950-E943-4A4E-AC9B-5EFAFE33E49A}"/>
              </a:ext>
            </a:extLst>
          </p:cNvPr>
          <p:cNvSpPr>
            <a:spLocks noGrp="1"/>
          </p:cNvSpPr>
          <p:nvPr>
            <p:ph idx="1"/>
          </p:nvPr>
        </p:nvSpPr>
        <p:spPr/>
        <p:txBody>
          <a:bodyPr/>
          <a:lstStyle/>
          <a:p>
            <a:pPr marL="514350" indent="-514350">
              <a:buFont typeface="+mj-lt"/>
              <a:buAutoNum type="arabicParenR"/>
            </a:pPr>
            <a:r>
              <a:rPr lang="en-US" dirty="0"/>
              <a:t>Introduction</a:t>
            </a:r>
          </a:p>
          <a:p>
            <a:pPr marL="514350" indent="-514350">
              <a:buFont typeface="+mj-lt"/>
              <a:buAutoNum type="arabicParenR"/>
            </a:pPr>
            <a:r>
              <a:rPr lang="en-US" dirty="0"/>
              <a:t>3D gaussian splatting architecture</a:t>
            </a:r>
          </a:p>
          <a:p>
            <a:pPr marL="514350" indent="-514350">
              <a:buFont typeface="+mj-lt"/>
              <a:buAutoNum type="arabicParenR"/>
            </a:pPr>
            <a:r>
              <a:rPr lang="en-US" dirty="0"/>
              <a:t>Spherical harmonics color presentation</a:t>
            </a:r>
          </a:p>
          <a:p>
            <a:pPr marL="514350" indent="-514350">
              <a:buFont typeface="+mj-lt"/>
              <a:buAutoNum type="arabicParenR"/>
            </a:pPr>
            <a:r>
              <a:rPr lang="en-US" dirty="0"/>
              <a:t>Optimization  -- overall scheme</a:t>
            </a:r>
          </a:p>
          <a:p>
            <a:pPr marL="514350" indent="-514350">
              <a:buFont typeface="+mj-lt"/>
              <a:buAutoNum type="arabicParenR"/>
            </a:pPr>
            <a:r>
              <a:rPr lang="en-US" dirty="0"/>
              <a:t>Detailed algorithms</a:t>
            </a:r>
          </a:p>
          <a:p>
            <a:pPr marL="514350" indent="-514350">
              <a:buFont typeface="+mj-lt"/>
              <a:buAutoNum type="arabicParenR"/>
            </a:pPr>
            <a:r>
              <a:rPr lang="en-US" dirty="0"/>
              <a:t>Summary</a:t>
            </a:r>
          </a:p>
          <a:p>
            <a:endParaRPr lang="en-US" dirty="0"/>
          </a:p>
          <a:p>
            <a:endParaRPr lang="en-US" dirty="0"/>
          </a:p>
        </p:txBody>
      </p:sp>
      <p:sp>
        <p:nvSpPr>
          <p:cNvPr id="4" name="Footer Placeholder 3">
            <a:extLst>
              <a:ext uri="{FF2B5EF4-FFF2-40B4-BE49-F238E27FC236}">
                <a16:creationId xmlns:a16="http://schemas.microsoft.com/office/drawing/2014/main" id="{9DAE2B91-DCF7-E248-60CF-4E553E6E34AD}"/>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A1CD6DBA-DD99-FDC1-44DC-9986D9E4857C}"/>
              </a:ext>
            </a:extLst>
          </p:cNvPr>
          <p:cNvSpPr>
            <a:spLocks noGrp="1"/>
          </p:cNvSpPr>
          <p:nvPr>
            <p:ph type="sldNum" sz="quarter" idx="12"/>
          </p:nvPr>
        </p:nvSpPr>
        <p:spPr/>
        <p:txBody>
          <a:bodyPr/>
          <a:lstStyle/>
          <a:p>
            <a:fld id="{B9DE3C8B-EA53-454F-9CCE-3711613342D8}" type="slidenum">
              <a:rPr lang="en-HK" smtClean="0"/>
              <a:t>38</a:t>
            </a:fld>
            <a:endParaRPr lang="en-HK"/>
          </a:p>
        </p:txBody>
      </p:sp>
    </p:spTree>
    <p:extLst>
      <p:ext uri="{BB962C8B-B14F-4D97-AF65-F5344CB8AC3E}">
        <p14:creationId xmlns:p14="http://schemas.microsoft.com/office/powerpoint/2010/main" val="800076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62A2-8CEA-0843-4910-6667CE565F4F}"/>
              </a:ext>
            </a:extLst>
          </p:cNvPr>
          <p:cNvSpPr>
            <a:spLocks noGrp="1"/>
          </p:cNvSpPr>
          <p:nvPr>
            <p:ph type="title"/>
          </p:nvPr>
        </p:nvSpPr>
        <p:spPr/>
        <p:txBody>
          <a:bodyPr/>
          <a:lstStyle/>
          <a:p>
            <a:r>
              <a:rPr lang="en-US" dirty="0"/>
              <a:t>1) Introduction</a:t>
            </a:r>
            <a:br>
              <a:rPr lang="en-US" dirty="0"/>
            </a:br>
            <a:r>
              <a:rPr lang="en-US" dirty="0"/>
              <a:t>What is Gaussian splatting?</a:t>
            </a:r>
            <a:endParaRPr lang="en-HK" dirty="0"/>
          </a:p>
        </p:txBody>
      </p:sp>
      <p:sp>
        <p:nvSpPr>
          <p:cNvPr id="3" name="Content Placeholder 2">
            <a:extLst>
              <a:ext uri="{FF2B5EF4-FFF2-40B4-BE49-F238E27FC236}">
                <a16:creationId xmlns:a16="http://schemas.microsoft.com/office/drawing/2014/main" id="{EF3E45D8-3951-0669-A6AB-9C6C0A741090}"/>
              </a:ext>
            </a:extLst>
          </p:cNvPr>
          <p:cNvSpPr>
            <a:spLocks noGrp="1"/>
          </p:cNvSpPr>
          <p:nvPr>
            <p:ph idx="1"/>
          </p:nvPr>
        </p:nvSpPr>
        <p:spPr/>
        <p:txBody>
          <a:bodyPr/>
          <a:lstStyle/>
          <a:p>
            <a:r>
              <a:rPr lang="en-US" dirty="0"/>
              <a:t> </a:t>
            </a:r>
            <a:endParaRPr lang="en-HK" dirty="0"/>
          </a:p>
        </p:txBody>
      </p:sp>
      <p:sp>
        <p:nvSpPr>
          <p:cNvPr id="4" name="Footer Placeholder 3">
            <a:extLst>
              <a:ext uri="{FF2B5EF4-FFF2-40B4-BE49-F238E27FC236}">
                <a16:creationId xmlns:a16="http://schemas.microsoft.com/office/drawing/2014/main" id="{D1585CF3-7041-182A-F5F9-F882DAB985D6}"/>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DF88DC79-90D6-B22C-BA09-FC7C7FFB9C81}"/>
              </a:ext>
            </a:extLst>
          </p:cNvPr>
          <p:cNvSpPr>
            <a:spLocks noGrp="1"/>
          </p:cNvSpPr>
          <p:nvPr>
            <p:ph type="sldNum" sz="quarter" idx="12"/>
          </p:nvPr>
        </p:nvSpPr>
        <p:spPr/>
        <p:txBody>
          <a:bodyPr/>
          <a:lstStyle/>
          <a:p>
            <a:fld id="{B9DE3C8B-EA53-454F-9CCE-3711613342D8}" type="slidenum">
              <a:rPr lang="en-HK" smtClean="0"/>
              <a:t>39</a:t>
            </a:fld>
            <a:endParaRPr lang="en-HK"/>
          </a:p>
        </p:txBody>
      </p:sp>
      <p:sp>
        <p:nvSpPr>
          <p:cNvPr id="7" name="TextBox 6">
            <a:extLst>
              <a:ext uri="{FF2B5EF4-FFF2-40B4-BE49-F238E27FC236}">
                <a16:creationId xmlns:a16="http://schemas.microsoft.com/office/drawing/2014/main" id="{0C4EA684-1CC4-5A8D-9256-A616F2540DC8}"/>
              </a:ext>
            </a:extLst>
          </p:cNvPr>
          <p:cNvSpPr txBox="1"/>
          <p:nvPr/>
        </p:nvSpPr>
        <p:spPr>
          <a:xfrm>
            <a:off x="571500" y="5620326"/>
            <a:ext cx="4572000" cy="646331"/>
          </a:xfrm>
          <a:prstGeom prst="rect">
            <a:avLst/>
          </a:prstGeom>
          <a:noFill/>
        </p:spPr>
        <p:txBody>
          <a:bodyPr wrap="square">
            <a:spAutoFit/>
          </a:bodyPr>
          <a:lstStyle/>
          <a:p>
            <a:r>
              <a:rPr lang="en-HK" dirty="0">
                <a:hlinkClick r:id="rId2"/>
              </a:rPr>
              <a:t>https://repo-sam.inria.fr/fungraph/3d-gaussian-splatting/</a:t>
            </a:r>
            <a:r>
              <a:rPr lang="en-HK" dirty="0"/>
              <a:t> </a:t>
            </a:r>
          </a:p>
        </p:txBody>
      </p:sp>
      <p:sp>
        <p:nvSpPr>
          <p:cNvPr id="10" name="TextBox 9">
            <a:extLst>
              <a:ext uri="{FF2B5EF4-FFF2-40B4-BE49-F238E27FC236}">
                <a16:creationId xmlns:a16="http://schemas.microsoft.com/office/drawing/2014/main" id="{5D4276F7-0BED-A3F9-B1AE-9F51C6B3A35D}"/>
              </a:ext>
            </a:extLst>
          </p:cNvPr>
          <p:cNvSpPr txBox="1"/>
          <p:nvPr/>
        </p:nvSpPr>
        <p:spPr>
          <a:xfrm>
            <a:off x="4543425" y="5660035"/>
            <a:ext cx="4572000" cy="646331"/>
          </a:xfrm>
          <a:prstGeom prst="rect">
            <a:avLst/>
          </a:prstGeom>
          <a:noFill/>
        </p:spPr>
        <p:txBody>
          <a:bodyPr wrap="square">
            <a:spAutoFit/>
          </a:bodyPr>
          <a:lstStyle/>
          <a:p>
            <a:r>
              <a:rPr lang="en-HK" dirty="0">
                <a:hlinkClick r:id="rId3"/>
              </a:rPr>
              <a:t>https://lzhnb.github.io/project-pages/gs-ir.html</a:t>
            </a:r>
            <a:r>
              <a:rPr lang="en-HK" dirty="0"/>
              <a:t> </a:t>
            </a:r>
          </a:p>
        </p:txBody>
      </p:sp>
      <p:pic>
        <p:nvPicPr>
          <p:cNvPr id="1029" name="Picture 5">
            <a:extLst>
              <a:ext uri="{FF2B5EF4-FFF2-40B4-BE49-F238E27FC236}">
                <a16:creationId xmlns:a16="http://schemas.microsoft.com/office/drawing/2014/main" id="{873AF231-C13D-085D-9773-5E4ABF659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2475" y="1543817"/>
            <a:ext cx="6457950" cy="3981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52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46078-31D9-8E49-19CC-1DFE4F169C30}"/>
              </a:ext>
            </a:extLst>
          </p:cNvPr>
          <p:cNvSpPr>
            <a:spLocks noGrp="1"/>
          </p:cNvSpPr>
          <p:nvPr>
            <p:ph type="title"/>
          </p:nvPr>
        </p:nvSpPr>
        <p:spPr/>
        <p:txBody>
          <a:bodyPr>
            <a:normAutofit fontScale="90000"/>
          </a:bodyPr>
          <a:lstStyle/>
          <a:p>
            <a:r>
              <a:rPr lang="en-US" dirty="0"/>
              <a:t>3dGS demos (faster)</a:t>
            </a:r>
            <a:br>
              <a:rPr lang="en-US" dirty="0"/>
            </a:br>
            <a:r>
              <a:rPr lang="en-US" sz="3600" dirty="0"/>
              <a:t>Non neural network approach. Use iterative optimization method instead</a:t>
            </a:r>
            <a:endParaRPr lang="en-HK" sz="3600" dirty="0"/>
          </a:p>
        </p:txBody>
      </p:sp>
      <p:sp>
        <p:nvSpPr>
          <p:cNvPr id="3" name="Content Placeholder 2">
            <a:extLst>
              <a:ext uri="{FF2B5EF4-FFF2-40B4-BE49-F238E27FC236}">
                <a16:creationId xmlns:a16="http://schemas.microsoft.com/office/drawing/2014/main" id="{03162E19-1FF4-C462-9A49-F2F217151B04}"/>
              </a:ext>
            </a:extLst>
          </p:cNvPr>
          <p:cNvSpPr>
            <a:spLocks noGrp="1"/>
          </p:cNvSpPr>
          <p:nvPr>
            <p:ph idx="1"/>
          </p:nvPr>
        </p:nvSpPr>
        <p:spPr/>
        <p:txBody>
          <a:bodyPr/>
          <a:lstStyle/>
          <a:p>
            <a:r>
              <a:rPr lang="en-HK" dirty="0">
                <a:hlinkClick r:id="rId2"/>
              </a:rPr>
              <a:t>https://repo-sam.inria.fr/fungraph/3d-gaussian-splatting/</a:t>
            </a:r>
            <a:r>
              <a:rPr lang="en-HK" dirty="0"/>
              <a:t> </a:t>
            </a:r>
          </a:p>
          <a:p>
            <a:r>
              <a:rPr lang="en-HK" dirty="0"/>
              <a:t>Can produce similar result as </a:t>
            </a:r>
            <a:r>
              <a:rPr lang="en-HK" dirty="0" err="1"/>
              <a:t>NeRF</a:t>
            </a:r>
            <a:r>
              <a:rPr lang="en-HK" dirty="0"/>
              <a:t> but works much faster</a:t>
            </a:r>
          </a:p>
        </p:txBody>
      </p:sp>
      <p:sp>
        <p:nvSpPr>
          <p:cNvPr id="4" name="Footer Placeholder 3">
            <a:extLst>
              <a:ext uri="{FF2B5EF4-FFF2-40B4-BE49-F238E27FC236}">
                <a16:creationId xmlns:a16="http://schemas.microsoft.com/office/drawing/2014/main" id="{74CE6B36-AE9C-8253-F2D2-19C7372C513A}"/>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7507C9B0-3221-7AF1-93D0-EDE2B43029A0}"/>
              </a:ext>
            </a:extLst>
          </p:cNvPr>
          <p:cNvSpPr>
            <a:spLocks noGrp="1"/>
          </p:cNvSpPr>
          <p:nvPr>
            <p:ph type="sldNum" sz="quarter" idx="12"/>
          </p:nvPr>
        </p:nvSpPr>
        <p:spPr/>
        <p:txBody>
          <a:bodyPr/>
          <a:lstStyle/>
          <a:p>
            <a:fld id="{B9DE3C8B-EA53-454F-9CCE-3711613342D8}" type="slidenum">
              <a:rPr lang="en-HK" smtClean="0"/>
              <a:t>4</a:t>
            </a:fld>
            <a:endParaRPr lang="en-HK"/>
          </a:p>
        </p:txBody>
      </p:sp>
      <p:pic>
        <p:nvPicPr>
          <p:cNvPr id="7" name="Picture 6">
            <a:extLst>
              <a:ext uri="{FF2B5EF4-FFF2-40B4-BE49-F238E27FC236}">
                <a16:creationId xmlns:a16="http://schemas.microsoft.com/office/drawing/2014/main" id="{C5A62CD2-ED75-0628-1A27-A683822BA8E9}"/>
              </a:ext>
            </a:extLst>
          </p:cNvPr>
          <p:cNvPicPr>
            <a:picLocks noChangeAspect="1"/>
          </p:cNvPicPr>
          <p:nvPr/>
        </p:nvPicPr>
        <p:blipFill>
          <a:blip r:embed="rId3"/>
          <a:stretch>
            <a:fillRect/>
          </a:stretch>
        </p:blipFill>
        <p:spPr>
          <a:xfrm>
            <a:off x="233917" y="3935252"/>
            <a:ext cx="8515350" cy="1662008"/>
          </a:xfrm>
          <a:prstGeom prst="rect">
            <a:avLst/>
          </a:prstGeom>
        </p:spPr>
      </p:pic>
    </p:spTree>
    <p:extLst>
      <p:ext uri="{BB962C8B-B14F-4D97-AF65-F5344CB8AC3E}">
        <p14:creationId xmlns:p14="http://schemas.microsoft.com/office/powerpoint/2010/main" val="3621651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BB80F-49DC-AC3A-345F-942775A03101}"/>
              </a:ext>
            </a:extLst>
          </p:cNvPr>
          <p:cNvSpPr>
            <a:spLocks noGrp="1"/>
          </p:cNvSpPr>
          <p:nvPr>
            <p:ph type="title"/>
          </p:nvPr>
        </p:nvSpPr>
        <p:spPr/>
        <p:txBody>
          <a:bodyPr>
            <a:normAutofit fontScale="90000"/>
          </a:bodyPr>
          <a:lstStyle/>
          <a:p>
            <a:r>
              <a:rPr lang="en-US" dirty="0"/>
              <a:t>Gaussian splatting demos</a:t>
            </a:r>
            <a:br>
              <a:rPr lang="en-US" dirty="0"/>
            </a:br>
            <a:r>
              <a:rPr lang="en-US" sz="1600" dirty="0">
                <a:hlinkClick r:id="rId2"/>
              </a:rPr>
              <a:t>https://www.reshot.ai/3d-gaussian-splatting</a:t>
            </a:r>
            <a:br>
              <a:rPr lang="en-US" sz="1600" dirty="0"/>
            </a:br>
            <a:r>
              <a:rPr lang="en-US" sz="1600" dirty="0">
                <a:hlinkClick r:id="rId3"/>
              </a:rPr>
              <a:t>https://towardsdatascience.com/a-comprehensive-overview-of-gaussian-splatting-e7d570081362</a:t>
            </a:r>
            <a:br>
              <a:rPr lang="en-US" sz="1600" dirty="0"/>
            </a:br>
            <a:r>
              <a:rPr lang="en-US" sz="1600" dirty="0">
                <a:hlinkClick r:id="rId4"/>
              </a:rPr>
              <a:t>https://logessiva.medium.com/understanding-and-exploring-3d-gaussian-splatting-a-comprehensive-overview-b4004f28ef1c</a:t>
            </a:r>
            <a:r>
              <a:rPr lang="en-US" sz="1600" dirty="0"/>
              <a:t>   </a:t>
            </a:r>
            <a:endParaRPr lang="en-US" dirty="0"/>
          </a:p>
        </p:txBody>
      </p:sp>
      <p:sp>
        <p:nvSpPr>
          <p:cNvPr id="3" name="Content Placeholder 2">
            <a:extLst>
              <a:ext uri="{FF2B5EF4-FFF2-40B4-BE49-F238E27FC236}">
                <a16:creationId xmlns:a16="http://schemas.microsoft.com/office/drawing/2014/main" id="{8F6FFE9D-96FC-1E6A-93BD-FC9587D50165}"/>
              </a:ext>
            </a:extLst>
          </p:cNvPr>
          <p:cNvSpPr>
            <a:spLocks noGrp="1"/>
          </p:cNvSpPr>
          <p:nvPr>
            <p:ph idx="1"/>
          </p:nvPr>
        </p:nvSpPr>
        <p:spPr>
          <a:xfrm>
            <a:off x="611372" y="1690689"/>
            <a:ext cx="7886700" cy="4351338"/>
          </a:xfrm>
        </p:spPr>
        <p:txBody>
          <a:bodyPr/>
          <a:lstStyle/>
          <a:p>
            <a:r>
              <a:rPr lang="en-US" dirty="0"/>
              <a:t>The 3D point cloud can be obtained  by Structure from motion (SFM) , using  Laser LIDAR, or 2D images by </a:t>
            </a:r>
            <a:r>
              <a:rPr lang="en-US" dirty="0">
                <a:hlinkClick r:id="rId5"/>
              </a:rPr>
              <a:t>https://github.com/colmap/colmap</a:t>
            </a:r>
            <a:r>
              <a:rPr lang="en-US" dirty="0"/>
              <a:t> </a:t>
            </a:r>
          </a:p>
          <a:p>
            <a:endParaRPr lang="en-US" dirty="0"/>
          </a:p>
          <a:p>
            <a:endParaRPr lang="en-US" dirty="0"/>
          </a:p>
        </p:txBody>
      </p:sp>
      <p:sp>
        <p:nvSpPr>
          <p:cNvPr id="4" name="Footer Placeholder 3">
            <a:extLst>
              <a:ext uri="{FF2B5EF4-FFF2-40B4-BE49-F238E27FC236}">
                <a16:creationId xmlns:a16="http://schemas.microsoft.com/office/drawing/2014/main" id="{928BE9C6-D50E-87A7-6B3F-5DB3E893A21B}"/>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2C96A8E6-1756-5CAF-170A-85F6CA5BD430}"/>
              </a:ext>
            </a:extLst>
          </p:cNvPr>
          <p:cNvSpPr>
            <a:spLocks noGrp="1"/>
          </p:cNvSpPr>
          <p:nvPr>
            <p:ph type="sldNum" sz="quarter" idx="12"/>
          </p:nvPr>
        </p:nvSpPr>
        <p:spPr/>
        <p:txBody>
          <a:bodyPr/>
          <a:lstStyle/>
          <a:p>
            <a:fld id="{B9DE3C8B-EA53-454F-9CCE-3711613342D8}" type="slidenum">
              <a:rPr lang="en-HK" smtClean="0"/>
              <a:t>40</a:t>
            </a:fld>
            <a:endParaRPr lang="en-HK"/>
          </a:p>
        </p:txBody>
      </p:sp>
      <p:pic>
        <p:nvPicPr>
          <p:cNvPr id="2050" name="Picture 2" descr="3D Gaussian Splatting pointcloud visualization">
            <a:extLst>
              <a:ext uri="{FF2B5EF4-FFF2-40B4-BE49-F238E27FC236}">
                <a16:creationId xmlns:a16="http://schemas.microsoft.com/office/drawing/2014/main" id="{D9052337-2FFB-3830-1B50-A4FC2E7ABC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4943" y="2944935"/>
            <a:ext cx="2692634" cy="173674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2" name="Picture 4" descr="Input images for 3D Gaussian Splatting">
            <a:extLst>
              <a:ext uri="{FF2B5EF4-FFF2-40B4-BE49-F238E27FC236}">
                <a16:creationId xmlns:a16="http://schemas.microsoft.com/office/drawing/2014/main" id="{154EBEE7-0A55-1476-9FE2-3C760CE128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172" y="2986563"/>
            <a:ext cx="4395865" cy="234446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13C971-2F9D-B478-8D48-0B7E87804C01}"/>
              </a:ext>
            </a:extLst>
          </p:cNvPr>
          <p:cNvSpPr txBox="1"/>
          <p:nvPr/>
        </p:nvSpPr>
        <p:spPr>
          <a:xfrm>
            <a:off x="5870491" y="4648492"/>
            <a:ext cx="2562527" cy="2308324"/>
          </a:xfrm>
          <a:prstGeom prst="rect">
            <a:avLst/>
          </a:prstGeom>
          <a:noFill/>
        </p:spPr>
        <p:txBody>
          <a:bodyPr wrap="square" rtlCol="0">
            <a:spAutoFit/>
          </a:bodyPr>
          <a:lstStyle/>
          <a:p>
            <a:r>
              <a:rPr lang="en-US" dirty="0">
                <a:solidFill>
                  <a:srgbClr val="374151"/>
                </a:solidFill>
                <a:latin typeface="ui-sans-serif"/>
              </a:rPr>
              <a:t>3D features point cloud. Each point is represented by a gaussian (approx. by ellipsoid). The views (on the left) are generated by the lights emitted from the  episodes at different directions.</a:t>
            </a:r>
          </a:p>
        </p:txBody>
      </p:sp>
      <p:sp>
        <p:nvSpPr>
          <p:cNvPr id="7" name="TextBox 6">
            <a:extLst>
              <a:ext uri="{FF2B5EF4-FFF2-40B4-BE49-F238E27FC236}">
                <a16:creationId xmlns:a16="http://schemas.microsoft.com/office/drawing/2014/main" id="{D343C75D-4310-D955-7C58-6D1D89A8AA21}"/>
              </a:ext>
            </a:extLst>
          </p:cNvPr>
          <p:cNvSpPr txBox="1"/>
          <p:nvPr/>
        </p:nvSpPr>
        <p:spPr>
          <a:xfrm>
            <a:off x="466423" y="5331024"/>
            <a:ext cx="4150880" cy="1200329"/>
          </a:xfrm>
          <a:prstGeom prst="rect">
            <a:avLst/>
          </a:prstGeom>
          <a:noFill/>
        </p:spPr>
        <p:txBody>
          <a:bodyPr wrap="none" rtlCol="0">
            <a:spAutoFit/>
          </a:bodyPr>
          <a:lstStyle/>
          <a:p>
            <a:r>
              <a:rPr lang="en-US" dirty="0"/>
              <a:t>Images generated by 3DGS , </a:t>
            </a:r>
          </a:p>
          <a:p>
            <a:r>
              <a:rPr lang="en-US" dirty="0"/>
              <a:t>each is the image from a different views.</a:t>
            </a:r>
          </a:p>
          <a:p>
            <a:endParaRPr lang="en-US" dirty="0"/>
          </a:p>
          <a:p>
            <a:endParaRPr lang="en-US" dirty="0"/>
          </a:p>
        </p:txBody>
      </p:sp>
      <p:sp>
        <p:nvSpPr>
          <p:cNvPr id="8" name="TextBox 7">
            <a:extLst>
              <a:ext uri="{FF2B5EF4-FFF2-40B4-BE49-F238E27FC236}">
                <a16:creationId xmlns:a16="http://schemas.microsoft.com/office/drawing/2014/main" id="{55F4EF02-BB41-B20E-729D-7739E9550A12}"/>
              </a:ext>
            </a:extLst>
          </p:cNvPr>
          <p:cNvSpPr txBox="1"/>
          <p:nvPr/>
        </p:nvSpPr>
        <p:spPr>
          <a:xfrm>
            <a:off x="431867" y="5894686"/>
            <a:ext cx="4572000" cy="923330"/>
          </a:xfrm>
          <a:prstGeom prst="rect">
            <a:avLst/>
          </a:prstGeom>
          <a:noFill/>
        </p:spPr>
        <p:txBody>
          <a:bodyPr wrap="square">
            <a:spAutoFit/>
          </a:bodyPr>
          <a:lstStyle/>
          <a:p>
            <a:r>
              <a:rPr lang="en-US" dirty="0"/>
              <a:t>The video: </a:t>
            </a:r>
            <a:r>
              <a:rPr lang="en-US" dirty="0">
                <a:hlinkClick r:id="rId8"/>
              </a:rPr>
              <a:t>https://media.reshot.ai/uploads/PmK_zDEAe-bjKSqszCsqy.mp4</a:t>
            </a:r>
            <a:r>
              <a:rPr lang="en-US" dirty="0"/>
              <a:t> </a:t>
            </a:r>
          </a:p>
        </p:txBody>
      </p:sp>
    </p:spTree>
    <p:extLst>
      <p:ext uri="{BB962C8B-B14F-4D97-AF65-F5344CB8AC3E}">
        <p14:creationId xmlns:p14="http://schemas.microsoft.com/office/powerpoint/2010/main" val="4280692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7FCB9-75D9-3E7E-9F8F-3080E4A50B77}"/>
              </a:ext>
            </a:extLst>
          </p:cNvPr>
          <p:cNvSpPr>
            <a:spLocks noGrp="1"/>
          </p:cNvSpPr>
          <p:nvPr>
            <p:ph type="title"/>
          </p:nvPr>
        </p:nvSpPr>
        <p:spPr/>
        <p:txBody>
          <a:bodyPr>
            <a:normAutofit/>
          </a:bodyPr>
          <a:lstStyle/>
          <a:p>
            <a:r>
              <a:rPr lang="en-HK" sz="3600" dirty="0" err="1">
                <a:latin typeface="Arial" panose="020B0604020202020204" pitchFamily="34" charset="0"/>
              </a:rPr>
              <a:t>NeRF</a:t>
            </a:r>
            <a:r>
              <a:rPr lang="en-HK" sz="3600" dirty="0">
                <a:latin typeface="Arial" panose="020B0604020202020204" pitchFamily="34" charset="0"/>
              </a:rPr>
              <a:t> vs G</a:t>
            </a:r>
            <a:r>
              <a:rPr lang="en-HK" sz="3600" b="0" i="0" dirty="0">
                <a:effectLst/>
                <a:latin typeface="Arial" panose="020B0604020202020204" pitchFamily="34" charset="0"/>
              </a:rPr>
              <a:t>aussian splatting(3dGS) speed</a:t>
            </a:r>
            <a:endParaRPr lang="en-HK" sz="3600" dirty="0"/>
          </a:p>
        </p:txBody>
      </p:sp>
      <p:sp>
        <p:nvSpPr>
          <p:cNvPr id="3" name="Content Placeholder 2">
            <a:extLst>
              <a:ext uri="{FF2B5EF4-FFF2-40B4-BE49-F238E27FC236}">
                <a16:creationId xmlns:a16="http://schemas.microsoft.com/office/drawing/2014/main" id="{043F07BD-BC73-86DC-0CDB-050A26638EBA}"/>
              </a:ext>
            </a:extLst>
          </p:cNvPr>
          <p:cNvSpPr>
            <a:spLocks noGrp="1"/>
          </p:cNvSpPr>
          <p:nvPr>
            <p:ph idx="1"/>
          </p:nvPr>
        </p:nvSpPr>
        <p:spPr>
          <a:xfrm>
            <a:off x="543590" y="1528023"/>
            <a:ext cx="4028410" cy="4964851"/>
          </a:xfrm>
        </p:spPr>
        <p:txBody>
          <a:bodyPr>
            <a:normAutofit/>
          </a:bodyPr>
          <a:lstStyle/>
          <a:p>
            <a:r>
              <a:rPr lang="en-US" sz="2400" dirty="0"/>
              <a:t>Why Gaussian Splatting? </a:t>
            </a:r>
          </a:p>
          <a:p>
            <a:r>
              <a:rPr lang="en-US" dirty="0"/>
              <a:t>Original </a:t>
            </a:r>
            <a:r>
              <a:rPr lang="en-US" dirty="0" err="1"/>
              <a:t>NeRF</a:t>
            </a:r>
            <a:r>
              <a:rPr lang="en-US" dirty="0"/>
              <a:t> on </a:t>
            </a:r>
            <a:r>
              <a:rPr lang="en-US" sz="2800" dirty="0"/>
              <a:t>GPU</a:t>
            </a:r>
            <a:endParaRPr lang="en-US" dirty="0"/>
          </a:p>
          <a:p>
            <a:pPr lvl="1"/>
            <a:r>
              <a:rPr lang="en-US" sz="1800" dirty="0"/>
              <a:t>Training:, took </a:t>
            </a:r>
            <a:r>
              <a:rPr lang="en-US" sz="1800" b="1" dirty="0"/>
              <a:t>1-2 days</a:t>
            </a:r>
            <a:endParaRPr lang="en-US" sz="1800" dirty="0"/>
          </a:p>
          <a:p>
            <a:pPr lvl="1"/>
            <a:r>
              <a:rPr lang="en-US" sz="1800" dirty="0"/>
              <a:t>Render: </a:t>
            </a:r>
            <a:r>
              <a:rPr lang="en-US" sz="1800" b="1" dirty="0"/>
              <a:t>several minutes</a:t>
            </a:r>
            <a:r>
              <a:rPr lang="en-US" sz="1800" dirty="0"/>
              <a:t> per frame</a:t>
            </a:r>
          </a:p>
          <a:p>
            <a:r>
              <a:rPr lang="en-US" sz="2400" dirty="0"/>
              <a:t>3dGS is much faster </a:t>
            </a:r>
          </a:p>
          <a:p>
            <a:pPr lvl="1"/>
            <a:r>
              <a:rPr lang="en-US" sz="1800" dirty="0"/>
              <a:t>training 6.1 minutes per second</a:t>
            </a:r>
          </a:p>
          <a:p>
            <a:pPr lvl="1"/>
            <a:r>
              <a:rPr lang="en-US" sz="1800" dirty="0"/>
              <a:t>Render 167.9 frames per second </a:t>
            </a:r>
          </a:p>
          <a:p>
            <a:endParaRPr lang="en-US" sz="2000" dirty="0"/>
          </a:p>
        </p:txBody>
      </p:sp>
      <p:sp>
        <p:nvSpPr>
          <p:cNvPr id="4" name="Footer Placeholder 3">
            <a:extLst>
              <a:ext uri="{FF2B5EF4-FFF2-40B4-BE49-F238E27FC236}">
                <a16:creationId xmlns:a16="http://schemas.microsoft.com/office/drawing/2014/main" id="{FAC1A920-754B-C900-EAC9-D9B4142136C7}"/>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6A3A1DE5-A041-61FD-D1D1-DE854ADB272B}"/>
              </a:ext>
            </a:extLst>
          </p:cNvPr>
          <p:cNvSpPr>
            <a:spLocks noGrp="1"/>
          </p:cNvSpPr>
          <p:nvPr>
            <p:ph type="sldNum" sz="quarter" idx="12"/>
          </p:nvPr>
        </p:nvSpPr>
        <p:spPr/>
        <p:txBody>
          <a:bodyPr/>
          <a:lstStyle/>
          <a:p>
            <a:fld id="{B9DE3C8B-EA53-454F-9CCE-3711613342D8}" type="slidenum">
              <a:rPr lang="en-HK" smtClean="0"/>
              <a:t>41</a:t>
            </a:fld>
            <a:endParaRPr lang="en-HK"/>
          </a:p>
        </p:txBody>
      </p:sp>
      <p:pic>
        <p:nvPicPr>
          <p:cNvPr id="1026" name="Picture 2">
            <a:extLst>
              <a:ext uri="{FF2B5EF4-FFF2-40B4-BE49-F238E27FC236}">
                <a16:creationId xmlns:a16="http://schemas.microsoft.com/office/drawing/2014/main" id="{B0A92857-4352-50FA-3D1A-B96557831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108229"/>
            <a:ext cx="4369981" cy="31579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1F8D3C-8500-5871-3FFB-38CF5A456FD2}"/>
              </a:ext>
            </a:extLst>
          </p:cNvPr>
          <p:cNvSpPr txBox="1"/>
          <p:nvPr/>
        </p:nvSpPr>
        <p:spPr>
          <a:xfrm>
            <a:off x="628650" y="6135852"/>
            <a:ext cx="7167347" cy="261610"/>
          </a:xfrm>
          <a:prstGeom prst="rect">
            <a:avLst/>
          </a:prstGeom>
          <a:noFill/>
        </p:spPr>
        <p:txBody>
          <a:bodyPr wrap="none" rtlCol="0">
            <a:spAutoFit/>
          </a:bodyPr>
          <a:lstStyle/>
          <a:p>
            <a:r>
              <a:rPr lang="en-US" sz="1100" dirty="0">
                <a:hlinkClick r:id="rId3"/>
              </a:rPr>
              <a:t>https://mr-for-example.medium.com/from-nerf-to-3d-gaussian-splatting-the-frontiers-of-text-to-3d-3fd543696f66</a:t>
            </a:r>
            <a:r>
              <a:rPr lang="en-US" sz="1100" dirty="0"/>
              <a:t> </a:t>
            </a:r>
          </a:p>
        </p:txBody>
      </p:sp>
    </p:spTree>
    <p:extLst>
      <p:ext uri="{BB962C8B-B14F-4D97-AF65-F5344CB8AC3E}">
        <p14:creationId xmlns:p14="http://schemas.microsoft.com/office/powerpoint/2010/main" val="4032232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79FE8-7770-4CB9-5778-02FF7EDA7B73}"/>
              </a:ext>
            </a:extLst>
          </p:cNvPr>
          <p:cNvSpPr>
            <a:spLocks noGrp="1"/>
          </p:cNvSpPr>
          <p:nvPr>
            <p:ph type="title"/>
          </p:nvPr>
        </p:nvSpPr>
        <p:spPr>
          <a:xfrm>
            <a:off x="628650" y="365126"/>
            <a:ext cx="8414682" cy="1325563"/>
          </a:xfrm>
        </p:spPr>
        <p:txBody>
          <a:bodyPr>
            <a:normAutofit/>
          </a:bodyPr>
          <a:lstStyle/>
          <a:p>
            <a:r>
              <a:rPr lang="en-HK" dirty="0"/>
              <a:t>2) 3D Gaussian Splatting </a:t>
            </a:r>
            <a:r>
              <a:rPr lang="en-US" dirty="0"/>
              <a:t>architecture</a:t>
            </a:r>
            <a:endParaRPr lang="en-HK" dirty="0"/>
          </a:p>
        </p:txBody>
      </p:sp>
      <p:sp>
        <p:nvSpPr>
          <p:cNvPr id="3" name="Content Placeholder 2">
            <a:extLst>
              <a:ext uri="{FF2B5EF4-FFF2-40B4-BE49-F238E27FC236}">
                <a16:creationId xmlns:a16="http://schemas.microsoft.com/office/drawing/2014/main" id="{E518C71D-4CE6-EFAF-4649-41FE6AF7504D}"/>
              </a:ext>
            </a:extLst>
          </p:cNvPr>
          <p:cNvSpPr>
            <a:spLocks noGrp="1"/>
          </p:cNvSpPr>
          <p:nvPr>
            <p:ph idx="1"/>
          </p:nvPr>
        </p:nvSpPr>
        <p:spPr>
          <a:xfrm>
            <a:off x="578316" y="1691401"/>
            <a:ext cx="7886700" cy="4351338"/>
          </a:xfrm>
        </p:spPr>
        <p:txBody>
          <a:bodyPr/>
          <a:lstStyle/>
          <a:p>
            <a:r>
              <a:rPr lang="en-US" dirty="0"/>
              <a:t>The architecture: </a:t>
            </a:r>
            <a:r>
              <a:rPr lang="en-US" sz="2000" dirty="0"/>
              <a:t>From the paper “ 3D Gaussian Splatting for Real-Time Radiance Field Rendering” Bernhard </a:t>
            </a:r>
            <a:r>
              <a:rPr lang="en-US" sz="2000" dirty="0" err="1"/>
              <a:t>Kerbl</a:t>
            </a:r>
            <a:r>
              <a:rPr lang="en-US" sz="2000" dirty="0"/>
              <a:t> </a:t>
            </a:r>
            <a:r>
              <a:rPr lang="en-US" sz="2000" dirty="0" err="1"/>
              <a:t>etal</a:t>
            </a:r>
            <a:r>
              <a:rPr lang="en-US" sz="2000" dirty="0"/>
              <a:t>. </a:t>
            </a:r>
            <a:r>
              <a:rPr lang="en-HK" sz="1800" dirty="0">
                <a:hlinkClick r:id="rId2"/>
              </a:rPr>
              <a:t>https://arxiv.org/abs/2308.04079</a:t>
            </a:r>
            <a:r>
              <a:rPr lang="en-HK" sz="1800" dirty="0"/>
              <a:t> </a:t>
            </a:r>
          </a:p>
          <a:p>
            <a:endParaRPr lang="en-US" dirty="0"/>
          </a:p>
        </p:txBody>
      </p:sp>
      <p:sp>
        <p:nvSpPr>
          <p:cNvPr id="4" name="Footer Placeholder 3">
            <a:extLst>
              <a:ext uri="{FF2B5EF4-FFF2-40B4-BE49-F238E27FC236}">
                <a16:creationId xmlns:a16="http://schemas.microsoft.com/office/drawing/2014/main" id="{16E08309-559E-EC1A-1D30-CC9D35B5A772}"/>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4DF65249-0639-ED41-EACC-90324DCF8607}"/>
              </a:ext>
            </a:extLst>
          </p:cNvPr>
          <p:cNvSpPr>
            <a:spLocks noGrp="1"/>
          </p:cNvSpPr>
          <p:nvPr>
            <p:ph type="sldNum" sz="quarter" idx="12"/>
          </p:nvPr>
        </p:nvSpPr>
        <p:spPr/>
        <p:txBody>
          <a:bodyPr/>
          <a:lstStyle/>
          <a:p>
            <a:fld id="{B9DE3C8B-EA53-454F-9CCE-3711613342D8}" type="slidenum">
              <a:rPr lang="en-HK" smtClean="0"/>
              <a:t>42</a:t>
            </a:fld>
            <a:endParaRPr lang="en-HK"/>
          </a:p>
        </p:txBody>
      </p:sp>
      <p:pic>
        <p:nvPicPr>
          <p:cNvPr id="7" name="Picture 6">
            <a:extLst>
              <a:ext uri="{FF2B5EF4-FFF2-40B4-BE49-F238E27FC236}">
                <a16:creationId xmlns:a16="http://schemas.microsoft.com/office/drawing/2014/main" id="{7D6384AC-5B90-7101-F474-EA3295AE19DD}"/>
              </a:ext>
            </a:extLst>
          </p:cNvPr>
          <p:cNvPicPr>
            <a:picLocks noChangeAspect="1"/>
          </p:cNvPicPr>
          <p:nvPr/>
        </p:nvPicPr>
        <p:blipFill>
          <a:blip r:embed="rId3"/>
          <a:stretch>
            <a:fillRect/>
          </a:stretch>
        </p:blipFill>
        <p:spPr>
          <a:xfrm>
            <a:off x="0" y="3004990"/>
            <a:ext cx="9144000" cy="2482604"/>
          </a:xfrm>
          <a:prstGeom prst="rect">
            <a:avLst/>
          </a:prstGeom>
        </p:spPr>
      </p:pic>
    </p:spTree>
    <p:extLst>
      <p:ext uri="{BB962C8B-B14F-4D97-AF65-F5344CB8AC3E}">
        <p14:creationId xmlns:p14="http://schemas.microsoft.com/office/powerpoint/2010/main" val="218084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9A197-62B7-8565-A5B4-BAB443D60CB5}"/>
              </a:ext>
            </a:extLst>
          </p:cNvPr>
          <p:cNvSpPr>
            <a:spLocks noGrp="1"/>
          </p:cNvSpPr>
          <p:nvPr>
            <p:ph type="title"/>
          </p:nvPr>
        </p:nvSpPr>
        <p:spPr>
          <a:xfrm>
            <a:off x="628650" y="469783"/>
            <a:ext cx="4656414" cy="1220906"/>
          </a:xfrm>
        </p:spPr>
        <p:txBody>
          <a:bodyPr>
            <a:normAutofit/>
          </a:bodyPr>
          <a:lstStyle/>
          <a:p>
            <a:r>
              <a:rPr lang="en-HK" sz="3200" dirty="0"/>
              <a:t>Simplified 3D GS algorithm  </a:t>
            </a:r>
          </a:p>
        </p:txBody>
      </p:sp>
      <p:sp>
        <p:nvSpPr>
          <p:cNvPr id="3" name="Content Placeholder 2">
            <a:extLst>
              <a:ext uri="{FF2B5EF4-FFF2-40B4-BE49-F238E27FC236}">
                <a16:creationId xmlns:a16="http://schemas.microsoft.com/office/drawing/2014/main" id="{87F55E0B-3EDB-A439-66D3-E2E105986F78}"/>
              </a:ext>
            </a:extLst>
          </p:cNvPr>
          <p:cNvSpPr>
            <a:spLocks noGrp="1"/>
          </p:cNvSpPr>
          <p:nvPr>
            <p:ph idx="1"/>
          </p:nvPr>
        </p:nvSpPr>
        <p:spPr/>
        <p:txBody>
          <a:bodyPr>
            <a:normAutofit fontScale="85000" lnSpcReduction="20000"/>
          </a:bodyPr>
          <a:lstStyle/>
          <a:p>
            <a:r>
              <a:rPr lang="en-HK" dirty="0"/>
              <a:t>For a particular environment</a:t>
            </a:r>
          </a:p>
          <a:p>
            <a:r>
              <a:rPr lang="en-HK" dirty="0"/>
              <a:t>Get many views , use </a:t>
            </a:r>
            <a:r>
              <a:rPr lang="en-HK" dirty="0" err="1"/>
              <a:t>Stucture_from_motion</a:t>
            </a:r>
            <a:r>
              <a:rPr lang="en-HK" dirty="0"/>
              <a:t> tools (SFM) to capture 3D data points. </a:t>
            </a:r>
          </a:p>
          <a:p>
            <a:pPr lvl="1"/>
            <a:r>
              <a:rPr lang="en-US" dirty="0"/>
              <a:t>E.g. SFM tool </a:t>
            </a:r>
            <a:r>
              <a:rPr lang="en-US" dirty="0" err="1"/>
              <a:t>Colmap</a:t>
            </a:r>
            <a:r>
              <a:rPr lang="en-US" dirty="0"/>
              <a:t> (</a:t>
            </a:r>
            <a:r>
              <a:rPr lang="en-US" dirty="0">
                <a:hlinkClick r:id="rId2"/>
              </a:rPr>
              <a:t>https://colmap.github.io/</a:t>
            </a:r>
            <a:r>
              <a:rPr lang="en-US" dirty="0"/>
              <a:t> )</a:t>
            </a:r>
            <a:endParaRPr lang="en-HK" dirty="0"/>
          </a:p>
          <a:p>
            <a:r>
              <a:rPr lang="en-HK" dirty="0"/>
              <a:t>Turn each data point to a 3D Gaussian </a:t>
            </a:r>
            <a:r>
              <a:rPr lang="en-US" dirty="0"/>
              <a:t>(approx. by ellipsoid) </a:t>
            </a:r>
            <a:r>
              <a:rPr lang="en-HK" dirty="0"/>
              <a:t>with</a:t>
            </a:r>
            <a:r>
              <a:rPr lang="en-US" dirty="0"/>
              <a:t> major and minor axes (scales), </a:t>
            </a:r>
            <a:r>
              <a:rPr lang="en-HK" dirty="0"/>
              <a:t>orientation (Rotation) </a:t>
            </a:r>
            <a:r>
              <a:rPr lang="en-US" dirty="0"/>
              <a:t>, position, opacity and color etc.</a:t>
            </a:r>
            <a:endParaRPr lang="en-HK" dirty="0"/>
          </a:p>
          <a:p>
            <a:r>
              <a:rPr lang="en-HK" dirty="0"/>
              <a:t>Use captured views to train</a:t>
            </a:r>
          </a:p>
          <a:p>
            <a:pPr lvl="1"/>
            <a:r>
              <a:rPr lang="en-HK" dirty="0"/>
              <a:t>Gaussian parameters: major/minor axes ,orientation (Rotation) locations , opacity etc.</a:t>
            </a:r>
          </a:p>
          <a:p>
            <a:pPr lvl="1"/>
            <a:r>
              <a:rPr lang="en-HK" dirty="0"/>
              <a:t>Colour of the Gaussian using Spherical Harmonics (SH) </a:t>
            </a:r>
          </a:p>
          <a:p>
            <a:r>
              <a:rPr lang="en-HK" dirty="0"/>
              <a:t>Rendering: for a required viewing angle, generate pixels</a:t>
            </a:r>
          </a:p>
          <a:p>
            <a:pPr lvl="2"/>
            <a:r>
              <a:rPr lang="en-HK" dirty="0"/>
              <a:t>(1) use alpha composing based on the Gaussian and its opacity</a:t>
            </a:r>
          </a:p>
          <a:p>
            <a:pPr lvl="2"/>
            <a:r>
              <a:rPr lang="en-HK" dirty="0"/>
              <a:t>(2) use Spherical Harmonics (SH)  to find the colour</a:t>
            </a:r>
          </a:p>
          <a:p>
            <a:pPr lvl="2"/>
            <a:endParaRPr lang="en-HK" dirty="0"/>
          </a:p>
        </p:txBody>
      </p:sp>
      <p:sp>
        <p:nvSpPr>
          <p:cNvPr id="4" name="Footer Placeholder 3">
            <a:extLst>
              <a:ext uri="{FF2B5EF4-FFF2-40B4-BE49-F238E27FC236}">
                <a16:creationId xmlns:a16="http://schemas.microsoft.com/office/drawing/2014/main" id="{CFFB5040-9EB9-3568-C829-BE34C0AB6478}"/>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C06E91A0-0BA2-CFAC-5FCE-C993B6C71174}"/>
              </a:ext>
            </a:extLst>
          </p:cNvPr>
          <p:cNvSpPr>
            <a:spLocks noGrp="1"/>
          </p:cNvSpPr>
          <p:nvPr>
            <p:ph type="sldNum" sz="quarter" idx="12"/>
          </p:nvPr>
        </p:nvSpPr>
        <p:spPr/>
        <p:txBody>
          <a:bodyPr/>
          <a:lstStyle/>
          <a:p>
            <a:fld id="{B9DE3C8B-EA53-454F-9CCE-3711613342D8}" type="slidenum">
              <a:rPr lang="en-HK" smtClean="0"/>
              <a:t>43</a:t>
            </a:fld>
            <a:endParaRPr lang="en-HK"/>
          </a:p>
        </p:txBody>
      </p:sp>
      <p:pic>
        <p:nvPicPr>
          <p:cNvPr id="8" name="Picture 7">
            <a:extLst>
              <a:ext uri="{FF2B5EF4-FFF2-40B4-BE49-F238E27FC236}">
                <a16:creationId xmlns:a16="http://schemas.microsoft.com/office/drawing/2014/main" id="{F5815195-90CB-94AC-DC5F-D0572CAA307F}"/>
              </a:ext>
            </a:extLst>
          </p:cNvPr>
          <p:cNvPicPr>
            <a:picLocks noChangeAspect="1"/>
          </p:cNvPicPr>
          <p:nvPr/>
        </p:nvPicPr>
        <p:blipFill>
          <a:blip r:embed="rId3"/>
          <a:stretch>
            <a:fillRect/>
          </a:stretch>
        </p:blipFill>
        <p:spPr>
          <a:xfrm>
            <a:off x="5763062" y="0"/>
            <a:ext cx="2684651" cy="1752919"/>
          </a:xfrm>
          <a:prstGeom prst="rect">
            <a:avLst/>
          </a:prstGeom>
        </p:spPr>
      </p:pic>
    </p:spTree>
    <p:extLst>
      <p:ext uri="{BB962C8B-B14F-4D97-AF65-F5344CB8AC3E}">
        <p14:creationId xmlns:p14="http://schemas.microsoft.com/office/powerpoint/2010/main" val="4059529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CB57D-B426-6087-FE2E-C740797D6522}"/>
              </a:ext>
            </a:extLst>
          </p:cNvPr>
          <p:cNvSpPr>
            <a:spLocks noGrp="1"/>
          </p:cNvSpPr>
          <p:nvPr>
            <p:ph type="title"/>
          </p:nvPr>
        </p:nvSpPr>
        <p:spPr/>
        <p:txBody>
          <a:bodyPr/>
          <a:lstStyle/>
          <a:p>
            <a:r>
              <a:rPr lang="en-HK" dirty="0"/>
              <a:t>Demo</a:t>
            </a:r>
          </a:p>
        </p:txBody>
      </p:sp>
      <p:sp>
        <p:nvSpPr>
          <p:cNvPr id="3" name="Content Placeholder 2">
            <a:extLst>
              <a:ext uri="{FF2B5EF4-FFF2-40B4-BE49-F238E27FC236}">
                <a16:creationId xmlns:a16="http://schemas.microsoft.com/office/drawing/2014/main" id="{F0FF260A-D58F-7CF5-470D-3945EF4D1472}"/>
              </a:ext>
            </a:extLst>
          </p:cNvPr>
          <p:cNvSpPr>
            <a:spLocks noGrp="1"/>
          </p:cNvSpPr>
          <p:nvPr>
            <p:ph idx="1"/>
          </p:nvPr>
        </p:nvSpPr>
        <p:spPr/>
        <p:txBody>
          <a:bodyPr/>
          <a:lstStyle/>
          <a:p>
            <a:r>
              <a:rPr lang="en-HK" b="0" i="0" dirty="0">
                <a:solidFill>
                  <a:srgbClr val="1C1C1D"/>
                </a:solidFill>
                <a:effectLst/>
                <a:latin typeface="Poppins" panose="00000500000000000000" pitchFamily="2" charset="0"/>
              </a:rPr>
              <a:t>3D Gaussian Splatting</a:t>
            </a:r>
            <a:endParaRPr lang="en-HK" dirty="0"/>
          </a:p>
        </p:txBody>
      </p:sp>
      <p:sp>
        <p:nvSpPr>
          <p:cNvPr id="4" name="Footer Placeholder 3">
            <a:extLst>
              <a:ext uri="{FF2B5EF4-FFF2-40B4-BE49-F238E27FC236}">
                <a16:creationId xmlns:a16="http://schemas.microsoft.com/office/drawing/2014/main" id="{DFBA3630-BAB1-D1A2-C372-90A674FF7EEA}"/>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FA27166F-17B4-4F0B-8694-53BA7CCEB9F4}"/>
              </a:ext>
            </a:extLst>
          </p:cNvPr>
          <p:cNvSpPr>
            <a:spLocks noGrp="1"/>
          </p:cNvSpPr>
          <p:nvPr>
            <p:ph type="sldNum" sz="quarter" idx="12"/>
          </p:nvPr>
        </p:nvSpPr>
        <p:spPr/>
        <p:txBody>
          <a:bodyPr/>
          <a:lstStyle/>
          <a:p>
            <a:fld id="{B9DE3C8B-EA53-454F-9CCE-3711613342D8}" type="slidenum">
              <a:rPr lang="en-HK" smtClean="0"/>
              <a:t>44</a:t>
            </a:fld>
            <a:endParaRPr lang="en-HK"/>
          </a:p>
        </p:txBody>
      </p:sp>
      <p:sp>
        <p:nvSpPr>
          <p:cNvPr id="7" name="TextBox 6">
            <a:extLst>
              <a:ext uri="{FF2B5EF4-FFF2-40B4-BE49-F238E27FC236}">
                <a16:creationId xmlns:a16="http://schemas.microsoft.com/office/drawing/2014/main" id="{96299F29-7A06-C331-061E-E1C993F4D1C5}"/>
              </a:ext>
            </a:extLst>
          </p:cNvPr>
          <p:cNvSpPr txBox="1"/>
          <p:nvPr/>
        </p:nvSpPr>
        <p:spPr>
          <a:xfrm>
            <a:off x="658534" y="6132353"/>
            <a:ext cx="8082793" cy="369332"/>
          </a:xfrm>
          <a:prstGeom prst="rect">
            <a:avLst/>
          </a:prstGeom>
          <a:noFill/>
        </p:spPr>
        <p:txBody>
          <a:bodyPr wrap="square">
            <a:spAutoFit/>
          </a:bodyPr>
          <a:lstStyle/>
          <a:p>
            <a:r>
              <a:rPr lang="en-US" dirty="0">
                <a:hlinkClick r:id="rId2"/>
              </a:rPr>
              <a:t>3D Gaussian Splatting - Paper Explained, Training </a:t>
            </a:r>
            <a:r>
              <a:rPr lang="en-US" dirty="0" err="1">
                <a:hlinkClick r:id="rId2"/>
              </a:rPr>
              <a:t>NeRFStudio</a:t>
            </a:r>
            <a:endParaRPr lang="en-HK" dirty="0"/>
          </a:p>
        </p:txBody>
      </p:sp>
      <p:pic>
        <p:nvPicPr>
          <p:cNvPr id="9" name="Picture 8">
            <a:extLst>
              <a:ext uri="{FF2B5EF4-FFF2-40B4-BE49-F238E27FC236}">
                <a16:creationId xmlns:a16="http://schemas.microsoft.com/office/drawing/2014/main" id="{0EF87917-2891-AAAD-86DF-323A5F876FD9}"/>
              </a:ext>
            </a:extLst>
          </p:cNvPr>
          <p:cNvPicPr>
            <a:picLocks noChangeAspect="1"/>
          </p:cNvPicPr>
          <p:nvPr/>
        </p:nvPicPr>
        <p:blipFill>
          <a:blip r:embed="rId3"/>
          <a:stretch>
            <a:fillRect/>
          </a:stretch>
        </p:blipFill>
        <p:spPr>
          <a:xfrm>
            <a:off x="1329734" y="2401805"/>
            <a:ext cx="6287470" cy="3725667"/>
          </a:xfrm>
          <a:prstGeom prst="rect">
            <a:avLst/>
          </a:prstGeom>
        </p:spPr>
      </p:pic>
    </p:spTree>
    <p:extLst>
      <p:ext uri="{BB962C8B-B14F-4D97-AF65-F5344CB8AC3E}">
        <p14:creationId xmlns:p14="http://schemas.microsoft.com/office/powerpoint/2010/main" val="1286237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E4B0-2F4A-BA73-FD19-BB0A5CC42136}"/>
              </a:ext>
            </a:extLst>
          </p:cNvPr>
          <p:cNvSpPr>
            <a:spLocks noGrp="1"/>
          </p:cNvSpPr>
          <p:nvPr>
            <p:ph type="title"/>
          </p:nvPr>
        </p:nvSpPr>
        <p:spPr>
          <a:xfrm>
            <a:off x="808074" y="136524"/>
            <a:ext cx="7400260" cy="641635"/>
          </a:xfrm>
        </p:spPr>
        <p:txBody>
          <a:bodyPr>
            <a:normAutofit/>
          </a:bodyPr>
          <a:lstStyle/>
          <a:p>
            <a:r>
              <a:rPr lang="en-US" sz="3600" dirty="0"/>
              <a:t>3D Gaussian Parameters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D4E3C7B-CE82-6765-7107-82C21978B69B}"/>
                  </a:ext>
                </a:extLst>
              </p:cNvPr>
              <p:cNvSpPr>
                <a:spLocks noGrp="1"/>
              </p:cNvSpPr>
              <p:nvPr>
                <p:ph idx="1"/>
              </p:nvPr>
            </p:nvSpPr>
            <p:spPr>
              <a:xfrm>
                <a:off x="143166" y="1154910"/>
                <a:ext cx="4591748" cy="5466834"/>
              </a:xfrm>
            </p:spPr>
            <p:txBody>
              <a:bodyPr>
                <a:normAutofit fontScale="70000" lnSpcReduction="20000"/>
              </a:bodyPr>
              <a:lstStyle/>
              <a:p>
                <a:pPr>
                  <a:lnSpc>
                    <a:spcPct val="100000"/>
                  </a:lnSpc>
                </a:pPr>
                <a:r>
                  <a:rPr lang="en-US" sz="2600" dirty="0">
                    <a:solidFill>
                      <a:srgbClr val="2A2A2A"/>
                    </a:solidFill>
                    <a:latin typeface="Work Sans" pitchFamily="2" charset="0"/>
                  </a:rPr>
                  <a:t>P is a point in 3D space </a:t>
                </a:r>
              </a:p>
              <a:p>
                <a:pPr>
                  <a:lnSpc>
                    <a:spcPct val="100000"/>
                  </a:lnSpc>
                </a:pPr>
                <a:r>
                  <a:rPr lang="en-US" sz="2600" dirty="0">
                    <a:solidFill>
                      <a:srgbClr val="2A2A2A"/>
                    </a:solidFill>
                    <a:latin typeface="Work Sans" pitchFamily="2" charset="0"/>
                  </a:rPr>
                  <a:t>Mean μ(3x1) = location x, y, z;</a:t>
                </a:r>
              </a:p>
              <a:p>
                <a14:m>
                  <m:oMath xmlns:m="http://schemas.openxmlformats.org/officeDocument/2006/math">
                    <m:r>
                      <a:rPr lang="en-US" sz="2600" b="0" i="1" smtClean="0">
                        <a:latin typeface="Cambria Math" panose="02040503050406030204" pitchFamily="18" charset="0"/>
                        <a:ea typeface="Cambria Math" panose="02040503050406030204" pitchFamily="18" charset="0"/>
                      </a:rPr>
                      <m:t> </m:t>
                    </m:r>
                    <m:r>
                      <a:rPr lang="en-US" sz="2600" b="0" i="1" smtClean="0">
                        <a:latin typeface="Cambria Math" panose="02040503050406030204" pitchFamily="18" charset="0"/>
                        <a:ea typeface="Cambria Math" panose="02040503050406030204" pitchFamily="18" charset="0"/>
                      </a:rPr>
                      <m:t>𝑆</m:t>
                    </m:r>
                    <m:r>
                      <a:rPr lang="en-US" sz="2600" b="0" i="1" smtClean="0">
                        <a:latin typeface="Cambria Math" panose="02040503050406030204" pitchFamily="18" charset="0"/>
                        <a:ea typeface="Cambria Math" panose="02040503050406030204" pitchFamily="18" charset="0"/>
                      </a:rPr>
                      <m:t>=</m:t>
                    </m:r>
                    <m:d>
                      <m:dPr>
                        <m:begChr m:val="["/>
                        <m:endChr m:val="]"/>
                        <m:ctrlPr>
                          <a:rPr lang="en-US" sz="2600" i="1">
                            <a:latin typeface="Cambria Math" panose="02040503050406030204" pitchFamily="18" charset="0"/>
                            <a:ea typeface="Cambria Math" panose="02040503050406030204" pitchFamily="18" charset="0"/>
                          </a:rPr>
                        </m:ctrlPr>
                      </m:dPr>
                      <m:e>
                        <m:m>
                          <m:mPr>
                            <m:mcs>
                              <m:mc>
                                <m:mcPr>
                                  <m:count m:val="3"/>
                                  <m:mcJc m:val="center"/>
                                </m:mcPr>
                              </m:mc>
                            </m:mcs>
                            <m:ctrlPr>
                              <a:rPr lang="en-US" sz="2600" i="1" smtClean="0">
                                <a:latin typeface="Cambria Math" panose="02040503050406030204" pitchFamily="18" charset="0"/>
                                <a:ea typeface="Cambria Math" panose="02040503050406030204" pitchFamily="18" charset="0"/>
                              </a:rPr>
                            </m:ctrlPr>
                          </m:mPr>
                          <m:mr>
                            <m:e>
                              <m:sSub>
                                <m:sSubPr>
                                  <m:ctrlPr>
                                    <a:rPr lang="en-US" sz="2600" i="1">
                                      <a:latin typeface="Cambria Math" panose="02040503050406030204" pitchFamily="18" charset="0"/>
                                      <a:ea typeface="Cambria Math" panose="02040503050406030204" pitchFamily="18" charset="0"/>
                                    </a:rPr>
                                  </m:ctrlPr>
                                </m:sSubPr>
                                <m:e>
                                  <m:r>
                                    <a:rPr lang="en-US" sz="2600" b="0" i="1" smtClean="0">
                                      <a:latin typeface="Cambria Math" panose="02040503050406030204" pitchFamily="18" charset="0"/>
                                      <a:ea typeface="Cambria Math" panose="02040503050406030204" pitchFamily="18" charset="0"/>
                                    </a:rPr>
                                    <m:t>𝑠</m:t>
                                  </m:r>
                                </m:e>
                                <m:sub>
                                  <m:r>
                                    <a:rPr lang="en-US" sz="2600" i="1">
                                      <a:latin typeface="Cambria Math" panose="02040503050406030204" pitchFamily="18" charset="0"/>
                                      <a:ea typeface="Cambria Math" panose="02040503050406030204" pitchFamily="18" charset="0"/>
                                    </a:rPr>
                                    <m:t>𝑥</m:t>
                                  </m:r>
                                </m:sub>
                              </m:sSub>
                            </m:e>
                            <m:e>
                              <m:r>
                                <a:rPr lang="en-US" sz="2600" b="0" i="1" smtClean="0">
                                  <a:latin typeface="Cambria Math" panose="02040503050406030204" pitchFamily="18" charset="0"/>
                                  <a:ea typeface="Cambria Math" panose="02040503050406030204" pitchFamily="18" charset="0"/>
                                </a:rPr>
                                <m:t>0</m:t>
                              </m:r>
                            </m:e>
                            <m:e>
                              <m:r>
                                <a:rPr lang="en-US" sz="2600" b="0" i="1" smtClean="0">
                                  <a:latin typeface="Cambria Math" panose="02040503050406030204" pitchFamily="18" charset="0"/>
                                  <a:ea typeface="Cambria Math" panose="02040503050406030204" pitchFamily="18" charset="0"/>
                                </a:rPr>
                                <m:t>0</m:t>
                              </m:r>
                            </m:e>
                          </m:mr>
                          <m:mr>
                            <m:e>
                              <m:r>
                                <a:rPr lang="en-US" sz="2600" b="0" i="1" smtClean="0">
                                  <a:latin typeface="Cambria Math" panose="02040503050406030204" pitchFamily="18" charset="0"/>
                                  <a:ea typeface="Cambria Math" panose="02040503050406030204" pitchFamily="18" charset="0"/>
                                </a:rPr>
                                <m:t>0</m:t>
                              </m:r>
                            </m:e>
                            <m:e>
                              <m:sSub>
                                <m:sSubPr>
                                  <m:ctrlPr>
                                    <a:rPr lang="en-US" sz="2600" i="1">
                                      <a:latin typeface="Cambria Math" panose="02040503050406030204" pitchFamily="18" charset="0"/>
                                      <a:ea typeface="Cambria Math" panose="02040503050406030204" pitchFamily="18" charset="0"/>
                                    </a:rPr>
                                  </m:ctrlPr>
                                </m:sSubPr>
                                <m:e>
                                  <m:r>
                                    <a:rPr lang="en-US" sz="2600" b="0" i="1" smtClean="0">
                                      <a:latin typeface="Cambria Math" panose="02040503050406030204" pitchFamily="18" charset="0"/>
                                      <a:ea typeface="Cambria Math" panose="02040503050406030204" pitchFamily="18" charset="0"/>
                                    </a:rPr>
                                    <m:t>𝑠</m:t>
                                  </m:r>
                                </m:e>
                                <m:sub>
                                  <m:r>
                                    <a:rPr lang="en-US" sz="2600" b="0" i="1" smtClean="0">
                                      <a:latin typeface="Cambria Math" panose="02040503050406030204" pitchFamily="18" charset="0"/>
                                      <a:ea typeface="Cambria Math" panose="02040503050406030204" pitchFamily="18" charset="0"/>
                                    </a:rPr>
                                    <m:t>𝑦</m:t>
                                  </m:r>
                                </m:sub>
                              </m:sSub>
                            </m:e>
                            <m:e>
                              <m:r>
                                <a:rPr lang="en-US" sz="2600" b="0" i="1" smtClean="0">
                                  <a:latin typeface="Cambria Math" panose="02040503050406030204" pitchFamily="18" charset="0"/>
                                  <a:ea typeface="Cambria Math" panose="02040503050406030204" pitchFamily="18" charset="0"/>
                                </a:rPr>
                                <m:t>0</m:t>
                              </m:r>
                            </m:e>
                          </m:mr>
                          <m:mr>
                            <m:e>
                              <m:r>
                                <a:rPr lang="en-US" sz="2600" b="0" i="1" smtClean="0">
                                  <a:latin typeface="Cambria Math" panose="02040503050406030204" pitchFamily="18" charset="0"/>
                                  <a:ea typeface="Cambria Math" panose="02040503050406030204" pitchFamily="18" charset="0"/>
                                </a:rPr>
                                <m:t>0</m:t>
                              </m:r>
                            </m:e>
                            <m:e>
                              <m:r>
                                <a:rPr lang="en-US" sz="2600" i="1" smtClean="0">
                                  <a:latin typeface="Cambria Math" panose="02040503050406030204" pitchFamily="18" charset="0"/>
                                  <a:ea typeface="Cambria Math" panose="02040503050406030204" pitchFamily="18" charset="0"/>
                                </a:rPr>
                                <m:t>0</m:t>
                              </m:r>
                            </m:e>
                            <m:e>
                              <m:sSub>
                                <m:sSubPr>
                                  <m:ctrlPr>
                                    <a:rPr lang="en-US" sz="2600" i="1">
                                      <a:latin typeface="Cambria Math" panose="02040503050406030204" pitchFamily="18" charset="0"/>
                                      <a:ea typeface="Cambria Math" panose="02040503050406030204" pitchFamily="18" charset="0"/>
                                    </a:rPr>
                                  </m:ctrlPr>
                                </m:sSubPr>
                                <m:e>
                                  <m:r>
                                    <m:rPr>
                                      <m:brk m:alnAt="7"/>
                                    </m:rPr>
                                    <a:rPr lang="en-US" sz="2600" b="0" i="1" smtClean="0">
                                      <a:latin typeface="Cambria Math" panose="02040503050406030204" pitchFamily="18" charset="0"/>
                                      <a:ea typeface="Cambria Math" panose="02040503050406030204" pitchFamily="18" charset="0"/>
                                    </a:rPr>
                                    <m:t>𝑠</m:t>
                                  </m:r>
                                </m:e>
                                <m:sub>
                                  <m:r>
                                    <a:rPr lang="en-US" sz="2600" i="1">
                                      <a:latin typeface="Cambria Math" panose="02040503050406030204" pitchFamily="18" charset="0"/>
                                      <a:ea typeface="Cambria Math" panose="02040503050406030204" pitchFamily="18" charset="0"/>
                                    </a:rPr>
                                    <m:t>𝑧</m:t>
                                  </m:r>
                                </m:sub>
                              </m:sSub>
                            </m:e>
                          </m:mr>
                        </m:m>
                      </m:e>
                    </m:d>
                    <m:r>
                      <a:rPr lang="en-US" sz="2600" b="0" i="1" smtClean="0">
                        <a:latin typeface="Cambria Math" panose="02040503050406030204" pitchFamily="18" charset="0"/>
                        <a:ea typeface="Cambria Math" panose="02040503050406030204" pitchFamily="18" charset="0"/>
                      </a:rPr>
                      <m:t> </m:t>
                    </m:r>
                    <m:r>
                      <a:rPr lang="en-US" sz="2600" b="0" i="1" smtClean="0">
                        <a:latin typeface="Cambria Math" panose="02040503050406030204" pitchFamily="18" charset="0"/>
                        <a:ea typeface="Cambria Math" panose="02040503050406030204" pitchFamily="18" charset="0"/>
                      </a:rPr>
                      <m:t>𝐺𝑎𝑢𝑠𝑠𝑖𝑎𝑛</m:t>
                    </m:r>
                    <m:r>
                      <a:rPr lang="en-US" sz="2600" b="0" i="1" smtClean="0">
                        <a:latin typeface="Cambria Math" panose="02040503050406030204" pitchFamily="18" charset="0"/>
                        <a:ea typeface="Cambria Math" panose="02040503050406030204" pitchFamily="18" charset="0"/>
                      </a:rPr>
                      <m:t> </m:t>
                    </m:r>
                    <m:r>
                      <a:rPr lang="en-US" sz="2600" b="0" i="1" smtClean="0">
                        <a:latin typeface="Cambria Math" panose="02040503050406030204" pitchFamily="18" charset="0"/>
                        <a:ea typeface="Cambria Math" panose="02040503050406030204" pitchFamily="18" charset="0"/>
                      </a:rPr>
                      <m:t>𝑠𝑐𝑎𝑙𝑒</m:t>
                    </m:r>
                    <m:r>
                      <a:rPr lang="en-US" sz="2600" b="0" i="1" smtClean="0">
                        <a:latin typeface="Cambria Math" panose="02040503050406030204" pitchFamily="18" charset="0"/>
                        <a:ea typeface="Cambria Math" panose="02040503050406030204" pitchFamily="18" charset="0"/>
                      </a:rPr>
                      <m:t> </m:t>
                    </m:r>
                  </m:oMath>
                </a14:m>
                <a:endParaRPr lang="en-US" sz="2600" dirty="0">
                  <a:solidFill>
                    <a:srgbClr val="2A2A2A"/>
                  </a:solidFill>
                  <a:latin typeface="Work Sans" pitchFamily="2" charset="0"/>
                </a:endParaRPr>
              </a:p>
              <a:p>
                <a14:m>
                  <m:oMath xmlns:m="http://schemas.openxmlformats.org/officeDocument/2006/math">
                    <m:r>
                      <a:rPr lang="en-US" sz="2600" b="0" i="1" smtClean="0">
                        <a:latin typeface="Cambria Math" panose="02040503050406030204" pitchFamily="18" charset="0"/>
                        <a:ea typeface="Cambria Math" panose="02040503050406030204" pitchFamily="18" charset="0"/>
                      </a:rPr>
                      <m:t>𝑆</m:t>
                    </m:r>
                  </m:oMath>
                </a14:m>
                <a:r>
                  <a:rPr lang="en-US" sz="2600" dirty="0">
                    <a:solidFill>
                      <a:srgbClr val="2A2A2A"/>
                    </a:solidFill>
                    <a:latin typeface="Work Sans" pitchFamily="2" charset="0"/>
                  </a:rPr>
                  <a:t> controls the scale / shape of the  ellipsoid</a:t>
                </a:r>
              </a:p>
              <a:p>
                <a:r>
                  <a:rPr lang="en-US" sz="2600" dirty="0">
                    <a:solidFill>
                      <a:srgbClr val="2A2A2A"/>
                    </a:solidFill>
                    <a:latin typeface="Work Sans" pitchFamily="2" charset="0"/>
                  </a:rPr>
                  <a:t>R (3x3)=rotation of Gaussian (use Quaternion which uses 4 parameters q1,q2,q3,q4)</a:t>
                </a:r>
              </a:p>
              <a:p>
                <a14:m>
                  <m:oMath xmlns:m="http://schemas.openxmlformats.org/officeDocument/2006/math">
                    <m:r>
                      <a:rPr lang="en-US" sz="2600" b="0" i="1" smtClean="0">
                        <a:latin typeface="Cambria Math" panose="02040503050406030204" pitchFamily="18" charset="0"/>
                        <a:ea typeface="Cambria Math" panose="02040503050406030204" pitchFamily="18" charset="0"/>
                      </a:rPr>
                      <m:t>𝐵</m:t>
                    </m:r>
                    <m:r>
                      <a:rPr lang="en-US" sz="2600" i="1">
                        <a:latin typeface="Cambria Math" panose="02040503050406030204" pitchFamily="18" charset="0"/>
                        <a:ea typeface="Cambria Math" panose="02040503050406030204" pitchFamily="18" charset="0"/>
                      </a:rPr>
                      <m:t>𝑦</m:t>
                    </m:r>
                    <m:r>
                      <a:rPr lang="en-US" sz="2600" i="1">
                        <a:latin typeface="Cambria Math" panose="02040503050406030204" pitchFamily="18" charset="0"/>
                        <a:ea typeface="Cambria Math" panose="02040503050406030204" pitchFamily="18" charset="0"/>
                      </a:rPr>
                      <m:t> </m:t>
                    </m:r>
                    <m:r>
                      <a:rPr lang="en-US" sz="2600" i="1">
                        <a:latin typeface="Cambria Math" panose="02040503050406030204" pitchFamily="18" charset="0"/>
                        <a:ea typeface="Cambria Math" panose="02040503050406030204" pitchFamily="18" charset="0"/>
                      </a:rPr>
                      <m:t>𝑒𝑖𝑔𝑒𝑛</m:t>
                    </m:r>
                    <m:r>
                      <a:rPr lang="en-US" sz="2600" i="1">
                        <a:latin typeface="Cambria Math" panose="02040503050406030204" pitchFamily="18" charset="0"/>
                        <a:ea typeface="Cambria Math" panose="02040503050406030204" pitchFamily="18" charset="0"/>
                      </a:rPr>
                      <m:t> </m:t>
                    </m:r>
                    <m:r>
                      <a:rPr lang="en-US" sz="2600" i="1">
                        <a:latin typeface="Cambria Math" panose="02040503050406030204" pitchFamily="18" charset="0"/>
                        <a:ea typeface="Cambria Math" panose="02040503050406030204" pitchFamily="18" charset="0"/>
                      </a:rPr>
                      <m:t>𝑑𝑒𝑐𝑜𝑚𝑝𝑜𝑠𝑖𝑡𝑖𝑜𝑛</m:t>
                    </m:r>
                  </m:oMath>
                </a14:m>
                <a:endParaRPr lang="en-US" sz="2600" dirty="0">
                  <a:solidFill>
                    <a:srgbClr val="2A2A2A"/>
                  </a:solidFill>
                  <a:latin typeface="Work Sans" pitchFamily="2" charset="0"/>
                </a:endParaRPr>
              </a:p>
              <a:p>
                <a14:m>
                  <m:oMath xmlns:m="http://schemas.openxmlformats.org/officeDocument/2006/math">
                    <m:r>
                      <m:rPr>
                        <m:sty m:val="p"/>
                      </m:rPr>
                      <a:rPr lang="el-GR" sz="2600" i="1">
                        <a:latin typeface="Cambria Math" panose="02040503050406030204" pitchFamily="18" charset="0"/>
                        <a:ea typeface="Cambria Math" panose="02040503050406030204" pitchFamily="18" charset="0"/>
                      </a:rPr>
                      <m:t>Σ</m:t>
                    </m:r>
                    <m:r>
                      <a:rPr lang="en-US" sz="2600" b="0" i="1" smtClean="0">
                        <a:latin typeface="Cambria Math" panose="02040503050406030204" pitchFamily="18" charset="0"/>
                        <a:ea typeface="Cambria Math" panose="02040503050406030204" pitchFamily="18" charset="0"/>
                      </a:rPr>
                      <m:t>=</m:t>
                    </m:r>
                    <m:r>
                      <a:rPr lang="en-US" sz="2600" b="0" i="1" smtClean="0">
                        <a:latin typeface="Cambria Math" panose="02040503050406030204" pitchFamily="18" charset="0"/>
                        <a:ea typeface="Cambria Math" panose="02040503050406030204" pitchFamily="18" charset="0"/>
                      </a:rPr>
                      <m:t>𝑅𝑆</m:t>
                    </m:r>
                    <m:sSup>
                      <m:sSupPr>
                        <m:ctrlPr>
                          <a:rPr lang="en-US" sz="2600" i="1">
                            <a:latin typeface="Cambria Math" panose="02040503050406030204" pitchFamily="18" charset="0"/>
                            <a:ea typeface="Cambria Math" panose="02040503050406030204" pitchFamily="18" charset="0"/>
                          </a:rPr>
                        </m:ctrlPr>
                      </m:sSupPr>
                      <m:e>
                        <m:r>
                          <a:rPr lang="en-US" sz="2600" i="1">
                            <a:latin typeface="Cambria Math" panose="02040503050406030204" pitchFamily="18" charset="0"/>
                            <a:ea typeface="Cambria Math" panose="02040503050406030204" pitchFamily="18" charset="0"/>
                          </a:rPr>
                          <m:t>𝑆</m:t>
                        </m:r>
                      </m:e>
                      <m:sup>
                        <m:r>
                          <a:rPr lang="en-US" sz="2600" i="1">
                            <a:latin typeface="Cambria Math" panose="02040503050406030204" pitchFamily="18" charset="0"/>
                            <a:ea typeface="Cambria Math" panose="02040503050406030204" pitchFamily="18" charset="0"/>
                          </a:rPr>
                          <m:t>𝑇</m:t>
                        </m:r>
                      </m:sup>
                    </m:sSup>
                    <m:sSup>
                      <m:sSupPr>
                        <m:ctrlPr>
                          <a:rPr lang="en-US" sz="2600" i="1">
                            <a:latin typeface="Cambria Math" panose="02040503050406030204" pitchFamily="18" charset="0"/>
                            <a:ea typeface="Cambria Math" panose="02040503050406030204" pitchFamily="18" charset="0"/>
                          </a:rPr>
                        </m:ctrlPr>
                      </m:sSupPr>
                      <m:e>
                        <m:r>
                          <a:rPr lang="en-US" sz="2600" b="0" i="1" smtClean="0">
                            <a:latin typeface="Cambria Math" panose="02040503050406030204" pitchFamily="18" charset="0"/>
                            <a:ea typeface="Cambria Math" panose="02040503050406030204" pitchFamily="18" charset="0"/>
                          </a:rPr>
                          <m:t>𝑅</m:t>
                        </m:r>
                      </m:e>
                      <m:sup>
                        <m:r>
                          <a:rPr lang="en-US" sz="2600" i="1">
                            <a:latin typeface="Cambria Math" panose="02040503050406030204" pitchFamily="18" charset="0"/>
                            <a:ea typeface="Cambria Math" panose="02040503050406030204" pitchFamily="18" charset="0"/>
                          </a:rPr>
                          <m:t>𝑇</m:t>
                        </m:r>
                      </m:sup>
                    </m:sSup>
                    <m:r>
                      <a:rPr lang="en-US" sz="2600" b="0" i="1" smtClean="0">
                        <a:latin typeface="Cambria Math" panose="02040503050406030204" pitchFamily="18" charset="0"/>
                        <a:ea typeface="Cambria Math" panose="02040503050406030204" pitchFamily="18" charset="0"/>
                      </a:rPr>
                      <m:t>−−−</m:t>
                    </m:r>
                    <m:d>
                      <m:dPr>
                        <m:ctrlPr>
                          <a:rPr lang="en-US" sz="2600" b="0" i="1" smtClean="0">
                            <a:latin typeface="Cambria Math" panose="02040503050406030204" pitchFamily="18" charset="0"/>
                            <a:ea typeface="Cambria Math" panose="02040503050406030204" pitchFamily="18" charset="0"/>
                          </a:rPr>
                        </m:ctrlPr>
                      </m:dPr>
                      <m:e>
                        <m:r>
                          <a:rPr lang="en-US" sz="2600" b="0" i="1" smtClean="0">
                            <a:latin typeface="Cambria Math" panose="02040503050406030204" pitchFamily="18" charset="0"/>
                            <a:ea typeface="Cambria Math" panose="02040503050406030204" pitchFamily="18" charset="0"/>
                          </a:rPr>
                          <m:t>1</m:t>
                        </m:r>
                      </m:e>
                    </m:d>
                  </m:oMath>
                </a14:m>
                <a:r>
                  <a:rPr lang="en-US" sz="2600" b="0" i="1" dirty="0">
                    <a:latin typeface="Cambria Math" panose="02040503050406030204" pitchFamily="18" charset="0"/>
                    <a:ea typeface="Cambria Math" panose="02040503050406030204" pitchFamily="18" charset="0"/>
                  </a:rPr>
                  <a:t> Covariance in 3D</a:t>
                </a:r>
              </a:p>
              <a:p>
                <a:pPr marL="0" indent="0">
                  <a:buNone/>
                </a:pPr>
                <a:r>
                  <a:rPr lang="en-US" sz="2600" dirty="0">
                    <a:solidFill>
                      <a:srgbClr val="2A2A2A"/>
                    </a:solidFill>
                    <a:latin typeface="Work Sans" pitchFamily="2" charset="0"/>
                  </a:rPr>
                  <a:t>Entries of</a:t>
                </a:r>
                <a14:m>
                  <m:oMath xmlns:m="http://schemas.openxmlformats.org/officeDocument/2006/math">
                    <m:r>
                      <a:rPr lang="en-US" sz="2600" b="0" i="0" smtClean="0">
                        <a:latin typeface="Cambria Math" panose="02040503050406030204" pitchFamily="18" charset="0"/>
                        <a:ea typeface="Cambria Math" panose="02040503050406030204" pitchFamily="18" charset="0"/>
                      </a:rPr>
                      <m:t> </m:t>
                    </m:r>
                    <m:r>
                      <m:rPr>
                        <m:sty m:val="p"/>
                      </m:rPr>
                      <a:rPr lang="el-GR" sz="2600" i="1">
                        <a:latin typeface="Cambria Math" panose="02040503050406030204" pitchFamily="18" charset="0"/>
                        <a:ea typeface="Cambria Math" panose="02040503050406030204" pitchFamily="18" charset="0"/>
                      </a:rPr>
                      <m:t>Σ</m:t>
                    </m:r>
                    <m:r>
                      <a:rPr lang="en-US" sz="2600" b="0" i="1" smtClean="0">
                        <a:latin typeface="Cambria Math" panose="02040503050406030204" pitchFamily="18" charset="0"/>
                        <a:ea typeface="Cambria Math" panose="02040503050406030204" pitchFamily="18" charset="0"/>
                      </a:rPr>
                      <m:t> </m:t>
                    </m:r>
                  </m:oMath>
                </a14:m>
                <a:r>
                  <a:rPr lang="en-US" sz="2600" dirty="0">
                    <a:solidFill>
                      <a:srgbClr val="2A2A2A"/>
                    </a:solidFill>
                    <a:latin typeface="Work Sans" pitchFamily="2" charset="0"/>
                  </a:rPr>
                  <a:t>depend on </a:t>
                </a:r>
                <a14:m>
                  <m:oMath xmlns:m="http://schemas.openxmlformats.org/officeDocument/2006/math">
                    <m:r>
                      <a:rPr lang="en-US" sz="2600" i="1">
                        <a:latin typeface="Cambria Math" panose="02040503050406030204" pitchFamily="18" charset="0"/>
                        <a:ea typeface="Cambria Math" panose="02040503050406030204" pitchFamily="18" charset="0"/>
                      </a:rPr>
                      <m:t>𝑆</m:t>
                    </m:r>
                  </m:oMath>
                </a14:m>
                <a:r>
                  <a:rPr lang="en-US" sz="2600" dirty="0">
                    <a:solidFill>
                      <a:srgbClr val="2A2A2A"/>
                    </a:solidFill>
                    <a:latin typeface="Work Sans" pitchFamily="2" charset="0"/>
                  </a:rPr>
                  <a:t> and </a:t>
                </a:r>
                <a14:m>
                  <m:oMath xmlns:m="http://schemas.openxmlformats.org/officeDocument/2006/math">
                    <m:r>
                      <a:rPr lang="en-US" sz="2600" i="1">
                        <a:latin typeface="Cambria Math" panose="02040503050406030204" pitchFamily="18" charset="0"/>
                        <a:ea typeface="Cambria Math" panose="02040503050406030204" pitchFamily="18" charset="0"/>
                      </a:rPr>
                      <m:t>𝑅</m:t>
                    </m:r>
                  </m:oMath>
                </a14:m>
                <a:endParaRPr lang="en-US" sz="2600" dirty="0">
                  <a:latin typeface="Work Sans" pitchFamily="2" charset="0"/>
                  <a:ea typeface="Cambria Math" panose="02040503050406030204" pitchFamily="18" charset="0"/>
                </a:endParaRPr>
              </a:p>
              <a:p>
                <a:r>
                  <a:rPr lang="en-US" sz="2600" dirty="0">
                    <a:solidFill>
                      <a:srgbClr val="2A2A2A"/>
                    </a:solidFill>
                    <a:latin typeface="Work Sans" pitchFamily="2" charset="0"/>
                  </a:rPr>
                  <a:t>Opacity function σ(𝛼) is a sigmoid applied to 𝛼 (a scalar range in [0,1])</a:t>
                </a:r>
              </a:p>
              <a:p>
                <a:pPr>
                  <a:lnSpc>
                    <a:spcPct val="100000"/>
                  </a:lnSpc>
                </a:pPr>
                <a:r>
                  <a:rPr lang="en-US" sz="2600" dirty="0">
                    <a:solidFill>
                      <a:srgbClr val="2A2A2A"/>
                    </a:solidFill>
                    <a:latin typeface="Work Sans" pitchFamily="2" charset="0"/>
                  </a:rPr>
                  <a:t>Color parameters, spherical harmonics (SH) coefficients – will be discussed later</a:t>
                </a:r>
              </a:p>
            </p:txBody>
          </p:sp>
        </mc:Choice>
        <mc:Fallback>
          <p:sp>
            <p:nvSpPr>
              <p:cNvPr id="3" name="Content Placeholder 2">
                <a:extLst>
                  <a:ext uri="{FF2B5EF4-FFF2-40B4-BE49-F238E27FC236}">
                    <a16:creationId xmlns:a16="http://schemas.microsoft.com/office/drawing/2014/main" id="{CD4E3C7B-CE82-6765-7107-82C21978B69B}"/>
                  </a:ext>
                </a:extLst>
              </p:cNvPr>
              <p:cNvSpPr>
                <a:spLocks noGrp="1" noRot="1" noChangeAspect="1" noMove="1" noResize="1" noEditPoints="1" noAdjustHandles="1" noChangeArrowheads="1" noChangeShapeType="1" noTextEdit="1"/>
              </p:cNvSpPr>
              <p:nvPr>
                <p:ph idx="1"/>
              </p:nvPr>
            </p:nvSpPr>
            <p:spPr>
              <a:xfrm>
                <a:off x="143166" y="1154910"/>
                <a:ext cx="4591748" cy="5466834"/>
              </a:xfrm>
              <a:blipFill>
                <a:blip r:embed="rId2"/>
                <a:stretch>
                  <a:fillRect l="-1061" t="-1561" r="-2520"/>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ADDA2B3B-4994-2C38-938E-28C47817AE7C}"/>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F2F82B85-BC0B-B3C9-AE41-5D47CFB0DDAF}"/>
              </a:ext>
            </a:extLst>
          </p:cNvPr>
          <p:cNvSpPr>
            <a:spLocks noGrp="1"/>
          </p:cNvSpPr>
          <p:nvPr>
            <p:ph type="sldNum" sz="quarter" idx="12"/>
          </p:nvPr>
        </p:nvSpPr>
        <p:spPr/>
        <p:txBody>
          <a:bodyPr/>
          <a:lstStyle/>
          <a:p>
            <a:fld id="{B9DE3C8B-EA53-454F-9CCE-3711613342D8}" type="slidenum">
              <a:rPr lang="en-HK" smtClean="0"/>
              <a:t>45</a:t>
            </a:fld>
            <a:endParaRPr lang="en-HK"/>
          </a:p>
        </p:txBody>
      </p:sp>
      <p:pic>
        <p:nvPicPr>
          <p:cNvPr id="6" name="Picture 2" descr="Figure 3: An influence of a 3D Gaussian i on a point p in 3D [Source: Image by the author]">
            <a:extLst>
              <a:ext uri="{FF2B5EF4-FFF2-40B4-BE49-F238E27FC236}">
                <a16:creationId xmlns:a16="http://schemas.microsoft.com/office/drawing/2014/main" id="{9D2512D1-7E8B-513D-B91A-CF751D039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800" y="1768549"/>
            <a:ext cx="3631019" cy="170456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E7EF959-9C53-1BD8-C7E7-DB8783E3D85D}"/>
              </a:ext>
            </a:extLst>
          </p:cNvPr>
          <p:cNvSpPr txBox="1"/>
          <p:nvPr/>
        </p:nvSpPr>
        <p:spPr>
          <a:xfrm>
            <a:off x="4906364" y="1142590"/>
            <a:ext cx="4196213" cy="646331"/>
          </a:xfrm>
          <a:prstGeom prst="rect">
            <a:avLst/>
          </a:prstGeom>
          <a:noFill/>
        </p:spPr>
        <p:txBody>
          <a:bodyPr wrap="none" rtlCol="0">
            <a:spAutoFit/>
          </a:bodyPr>
          <a:lstStyle/>
          <a:p>
            <a:r>
              <a:rPr lang="en-US" dirty="0"/>
              <a:t>See the animation for </a:t>
            </a:r>
            <a:r>
              <a:rPr lang="en-US" dirty="0">
                <a:sym typeface="Symbol" panose="05050102010706020507" pitchFamily="18" charset="2"/>
              </a:rPr>
              <a:t>(opacity), </a:t>
            </a:r>
            <a:r>
              <a:rPr lang="en-US" dirty="0"/>
              <a:t>p,</a:t>
            </a:r>
            <a:r>
              <a:rPr lang="en-US" sz="1800" b="1" i="0" dirty="0">
                <a:solidFill>
                  <a:srgbClr val="2A2A2A"/>
                </a:solidFill>
                <a:effectLst/>
                <a:latin typeface="Work Sans" pitchFamily="2" charset="0"/>
              </a:rPr>
              <a:t> μ, Σ</a:t>
            </a:r>
          </a:p>
          <a:p>
            <a:r>
              <a:rPr lang="en-US" b="1" dirty="0">
                <a:solidFill>
                  <a:srgbClr val="2A2A2A"/>
                </a:solidFill>
                <a:latin typeface="Work Sans" pitchFamily="2" charset="0"/>
                <a:sym typeface="Symbol" panose="05050102010706020507" pitchFamily="18" charset="2"/>
              </a:rPr>
              <a:t></a:t>
            </a:r>
            <a:r>
              <a:rPr lang="en-US" dirty="0"/>
              <a:t> ()=sigmoid function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9E57A42-B0DE-E933-FDCB-AF5EDAF955ED}"/>
                  </a:ext>
                </a:extLst>
              </p:cNvPr>
              <p:cNvSpPr txBox="1"/>
              <p:nvPr/>
            </p:nvSpPr>
            <p:spPr>
              <a:xfrm>
                <a:off x="7113518" y="2354474"/>
                <a:ext cx="2013565" cy="923330"/>
              </a:xfrm>
              <a:prstGeom prst="rect">
                <a:avLst/>
              </a:prstGeom>
              <a:noFill/>
            </p:spPr>
            <p:txBody>
              <a:bodyPr wrap="none" rtlCol="0">
                <a:spAutoFit/>
              </a:bodyPr>
              <a:lstStyle/>
              <a:p>
                <a14:m>
                  <m:oMath xmlns:m="http://schemas.openxmlformats.org/officeDocument/2006/math">
                    <m:r>
                      <m:rPr>
                        <m:sty m:val="p"/>
                      </m:rPr>
                      <a:rPr lang="el-GR" sz="1800" i="1" smtClean="0">
                        <a:latin typeface="Cambria Math" panose="02040503050406030204" pitchFamily="18" charset="0"/>
                        <a:ea typeface="Cambria Math" panose="02040503050406030204" pitchFamily="18" charset="0"/>
                      </a:rPr>
                      <m:t>Σ</m:t>
                    </m:r>
                    <m:r>
                      <a:rPr lang="el-GR" sz="1800" i="1" smtClean="0">
                        <a:latin typeface="Cambria Math" panose="02040503050406030204" pitchFamily="18" charset="0"/>
                        <a:ea typeface="Cambria Math" panose="02040503050406030204" pitchFamily="18" charset="0"/>
                      </a:rPr>
                      <m:t> </m:t>
                    </m:r>
                  </m:oMath>
                </a14:m>
                <a:r>
                  <a:rPr lang="en-US" dirty="0"/>
                  <a:t> depends on </a:t>
                </a:r>
              </a:p>
              <a:p>
                <a:r>
                  <a:rPr lang="en-US" dirty="0"/>
                  <a:t>R=rotation matrix ,</a:t>
                </a:r>
              </a:p>
              <a:p>
                <a:r>
                  <a:rPr lang="en-US" dirty="0"/>
                  <a:t>S=scale matrix </a:t>
                </a:r>
              </a:p>
            </p:txBody>
          </p:sp>
        </mc:Choice>
        <mc:Fallback xmlns="">
          <p:sp>
            <p:nvSpPr>
              <p:cNvPr id="13" name="TextBox 12">
                <a:extLst>
                  <a:ext uri="{FF2B5EF4-FFF2-40B4-BE49-F238E27FC236}">
                    <a16:creationId xmlns:a16="http://schemas.microsoft.com/office/drawing/2014/main" id="{79E57A42-B0DE-E933-FDCB-AF5EDAF955ED}"/>
                  </a:ext>
                </a:extLst>
              </p:cNvPr>
              <p:cNvSpPr txBox="1">
                <a:spLocks noRot="1" noChangeAspect="1" noMove="1" noResize="1" noEditPoints="1" noAdjustHandles="1" noChangeArrowheads="1" noChangeShapeType="1" noTextEdit="1"/>
              </p:cNvSpPr>
              <p:nvPr/>
            </p:nvSpPr>
            <p:spPr>
              <a:xfrm>
                <a:off x="7113518" y="2354474"/>
                <a:ext cx="2013565" cy="923330"/>
              </a:xfrm>
              <a:prstGeom prst="rect">
                <a:avLst/>
              </a:prstGeom>
              <a:blipFill>
                <a:blip r:embed="rId4"/>
                <a:stretch>
                  <a:fillRect l="-2727" t="-2632" r="-1515" b="-9868"/>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DCC86E5E-00FB-7E06-E69E-B4AFD1632574}"/>
              </a:ext>
            </a:extLst>
          </p:cNvPr>
          <p:cNvGrpSpPr/>
          <p:nvPr/>
        </p:nvGrpSpPr>
        <p:grpSpPr>
          <a:xfrm>
            <a:off x="5771260" y="3888327"/>
            <a:ext cx="2298193" cy="1934862"/>
            <a:chOff x="5771260" y="3888327"/>
            <a:chExt cx="2298193" cy="1934862"/>
          </a:xfrm>
        </p:grpSpPr>
        <p:cxnSp>
          <p:nvCxnSpPr>
            <p:cNvPr id="15" name="Straight Arrow Connector 14">
              <a:extLst>
                <a:ext uri="{FF2B5EF4-FFF2-40B4-BE49-F238E27FC236}">
                  <a16:creationId xmlns:a16="http://schemas.microsoft.com/office/drawing/2014/main" id="{476C37E4-174D-D18B-B814-0C921027A21C}"/>
                </a:ext>
              </a:extLst>
            </p:cNvPr>
            <p:cNvCxnSpPr>
              <a:cxnSpLocks/>
            </p:cNvCxnSpPr>
            <p:nvPr/>
          </p:nvCxnSpPr>
          <p:spPr>
            <a:xfrm flipV="1">
              <a:off x="6975617" y="3888327"/>
              <a:ext cx="0" cy="10889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3603CE4-013C-9B98-6F89-FC473713AE15}"/>
                </a:ext>
              </a:extLst>
            </p:cNvPr>
            <p:cNvSpPr txBox="1"/>
            <p:nvPr/>
          </p:nvSpPr>
          <p:spPr>
            <a:xfrm>
              <a:off x="5771260" y="4899859"/>
              <a:ext cx="2298193" cy="923330"/>
            </a:xfrm>
            <a:prstGeom prst="rect">
              <a:avLst/>
            </a:prstGeom>
            <a:noFill/>
          </p:spPr>
          <p:txBody>
            <a:bodyPr wrap="square" rtlCol="0">
              <a:spAutoFit/>
            </a:bodyPr>
            <a:lstStyle/>
            <a:p>
              <a:r>
                <a:rPr lang="en-US" dirty="0"/>
                <a:t>Similar idea if it is in 1D: highest at the mean) </a:t>
              </a:r>
            </a:p>
          </p:txBody>
        </p:sp>
        <p:sp>
          <p:nvSpPr>
            <p:cNvPr id="20" name="TextBox 19">
              <a:extLst>
                <a:ext uri="{FF2B5EF4-FFF2-40B4-BE49-F238E27FC236}">
                  <a16:creationId xmlns:a16="http://schemas.microsoft.com/office/drawing/2014/main" id="{8492646E-F5CA-36BD-C2CD-E359C49D4F82}"/>
                </a:ext>
              </a:extLst>
            </p:cNvPr>
            <p:cNvSpPr txBox="1"/>
            <p:nvPr/>
          </p:nvSpPr>
          <p:spPr>
            <a:xfrm>
              <a:off x="6085945" y="4227876"/>
              <a:ext cx="314510" cy="369332"/>
            </a:xfrm>
            <a:prstGeom prst="rect">
              <a:avLst/>
            </a:prstGeom>
            <a:noFill/>
          </p:spPr>
          <p:txBody>
            <a:bodyPr wrap="none" rtlCol="0">
              <a:spAutoFit/>
            </a:bodyPr>
            <a:lstStyle/>
            <a:p>
              <a:r>
                <a:rPr lang="en-HK" dirty="0"/>
                <a:t>p</a:t>
              </a:r>
            </a:p>
          </p:txBody>
        </p:sp>
        <p:sp>
          <p:nvSpPr>
            <p:cNvPr id="21" name="TextBox 20">
              <a:extLst>
                <a:ext uri="{FF2B5EF4-FFF2-40B4-BE49-F238E27FC236}">
                  <a16:creationId xmlns:a16="http://schemas.microsoft.com/office/drawing/2014/main" id="{C9033427-189C-A488-4014-6558F0A7A1F5}"/>
                </a:ext>
              </a:extLst>
            </p:cNvPr>
            <p:cNvSpPr txBox="1"/>
            <p:nvPr/>
          </p:nvSpPr>
          <p:spPr>
            <a:xfrm>
              <a:off x="6819982" y="4513102"/>
              <a:ext cx="440422" cy="369332"/>
            </a:xfrm>
            <a:prstGeom prst="rect">
              <a:avLst/>
            </a:prstGeom>
            <a:noFill/>
          </p:spPr>
          <p:txBody>
            <a:bodyPr wrap="square">
              <a:spAutoFit/>
            </a:bodyPr>
            <a:lstStyle/>
            <a:p>
              <a:r>
                <a:rPr lang="en-HK" dirty="0">
                  <a:sym typeface="Symbol" panose="05050102010706020507" pitchFamily="18" charset="2"/>
                </a:rPr>
                <a:t></a:t>
              </a:r>
              <a:endParaRPr lang="en-HK" dirty="0"/>
            </a:p>
          </p:txBody>
        </p:sp>
        <p:cxnSp>
          <p:nvCxnSpPr>
            <p:cNvPr id="22" name="Straight Arrow Connector 21">
              <a:extLst>
                <a:ext uri="{FF2B5EF4-FFF2-40B4-BE49-F238E27FC236}">
                  <a16:creationId xmlns:a16="http://schemas.microsoft.com/office/drawing/2014/main" id="{F30B97B9-FA76-5E85-94D5-9BA686CC5B87}"/>
                </a:ext>
              </a:extLst>
            </p:cNvPr>
            <p:cNvCxnSpPr>
              <a:cxnSpLocks/>
            </p:cNvCxnSpPr>
            <p:nvPr/>
          </p:nvCxnSpPr>
          <p:spPr>
            <a:xfrm>
              <a:off x="6592186" y="4399701"/>
              <a:ext cx="792410" cy="339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74F5BCFD-95A4-6CAB-EC6B-A6B219B035CE}"/>
                </a:ext>
              </a:extLst>
            </p:cNvPr>
            <p:cNvSpPr txBox="1"/>
            <p:nvPr/>
          </p:nvSpPr>
          <p:spPr>
            <a:xfrm>
              <a:off x="6685758" y="4403095"/>
              <a:ext cx="427760" cy="369332"/>
            </a:xfrm>
            <a:prstGeom prst="rect">
              <a:avLst/>
            </a:prstGeom>
            <a:noFill/>
          </p:spPr>
          <p:txBody>
            <a:bodyPr wrap="square">
              <a:spAutoFit/>
            </a:bodyPr>
            <a:lstStyle/>
            <a:p>
              <a:r>
                <a:rPr lang="en-HK" dirty="0">
                  <a:sym typeface="Symbol" panose="05050102010706020507" pitchFamily="18" charset="2"/>
                </a:rPr>
                <a:t></a:t>
              </a:r>
              <a:endParaRPr lang="en-HK" dirty="0"/>
            </a:p>
          </p:txBody>
        </p:sp>
        <p:cxnSp>
          <p:nvCxnSpPr>
            <p:cNvPr id="24" name="Straight Arrow Connector 23">
              <a:extLst>
                <a:ext uri="{FF2B5EF4-FFF2-40B4-BE49-F238E27FC236}">
                  <a16:creationId xmlns:a16="http://schemas.microsoft.com/office/drawing/2014/main" id="{35C2A288-B181-63ED-8BBD-F81950960099}"/>
                </a:ext>
              </a:extLst>
            </p:cNvPr>
            <p:cNvCxnSpPr>
              <a:cxnSpLocks/>
            </p:cNvCxnSpPr>
            <p:nvPr/>
          </p:nvCxnSpPr>
          <p:spPr>
            <a:xfrm flipV="1">
              <a:off x="6253724" y="4772427"/>
              <a:ext cx="0" cy="1724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Freeform: Shape 24">
              <a:extLst>
                <a:ext uri="{FF2B5EF4-FFF2-40B4-BE49-F238E27FC236}">
                  <a16:creationId xmlns:a16="http://schemas.microsoft.com/office/drawing/2014/main" id="{DE8895EF-C453-BED2-1521-A49A275DB53C}"/>
                </a:ext>
              </a:extLst>
            </p:cNvPr>
            <p:cNvSpPr/>
            <p:nvPr/>
          </p:nvSpPr>
          <p:spPr>
            <a:xfrm>
              <a:off x="6144508" y="3910007"/>
              <a:ext cx="829340" cy="925033"/>
            </a:xfrm>
            <a:custGeom>
              <a:avLst/>
              <a:gdLst>
                <a:gd name="connsiteX0" fmla="*/ 0 w 829340"/>
                <a:gd name="connsiteY0" fmla="*/ 925033 h 925033"/>
                <a:gd name="connsiteX1" fmla="*/ 350874 w 829340"/>
                <a:gd name="connsiteY1" fmla="*/ 786810 h 925033"/>
                <a:gd name="connsiteX2" fmla="*/ 542261 w 829340"/>
                <a:gd name="connsiteY2" fmla="*/ 265814 h 925033"/>
                <a:gd name="connsiteX3" fmla="*/ 701749 w 829340"/>
                <a:gd name="connsiteY3" fmla="*/ 63796 h 925033"/>
                <a:gd name="connsiteX4" fmla="*/ 829340 w 829340"/>
                <a:gd name="connsiteY4" fmla="*/ 0 h 92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340" h="925033">
                  <a:moveTo>
                    <a:pt x="0" y="925033"/>
                  </a:moveTo>
                  <a:cubicBezTo>
                    <a:pt x="130248" y="910856"/>
                    <a:pt x="260497" y="896680"/>
                    <a:pt x="350874" y="786810"/>
                  </a:cubicBezTo>
                  <a:cubicBezTo>
                    <a:pt x="441251" y="676940"/>
                    <a:pt x="483782" y="386316"/>
                    <a:pt x="542261" y="265814"/>
                  </a:cubicBezTo>
                  <a:cubicBezTo>
                    <a:pt x="600740" y="145312"/>
                    <a:pt x="653902" y="108098"/>
                    <a:pt x="701749" y="63796"/>
                  </a:cubicBezTo>
                  <a:cubicBezTo>
                    <a:pt x="749596" y="19494"/>
                    <a:pt x="789468" y="9747"/>
                    <a:pt x="82934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3F9B1E6-AE8B-C390-7A85-36B88B2706EC}"/>
                </a:ext>
              </a:extLst>
            </p:cNvPr>
            <p:cNvSpPr/>
            <p:nvPr/>
          </p:nvSpPr>
          <p:spPr>
            <a:xfrm flipH="1">
              <a:off x="6966712" y="3904180"/>
              <a:ext cx="835768" cy="925033"/>
            </a:xfrm>
            <a:custGeom>
              <a:avLst/>
              <a:gdLst>
                <a:gd name="connsiteX0" fmla="*/ 0 w 829340"/>
                <a:gd name="connsiteY0" fmla="*/ 925033 h 925033"/>
                <a:gd name="connsiteX1" fmla="*/ 350874 w 829340"/>
                <a:gd name="connsiteY1" fmla="*/ 786810 h 925033"/>
                <a:gd name="connsiteX2" fmla="*/ 542261 w 829340"/>
                <a:gd name="connsiteY2" fmla="*/ 265814 h 925033"/>
                <a:gd name="connsiteX3" fmla="*/ 701749 w 829340"/>
                <a:gd name="connsiteY3" fmla="*/ 63796 h 925033"/>
                <a:gd name="connsiteX4" fmla="*/ 829340 w 829340"/>
                <a:gd name="connsiteY4" fmla="*/ 0 h 92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340" h="925033">
                  <a:moveTo>
                    <a:pt x="0" y="925033"/>
                  </a:moveTo>
                  <a:cubicBezTo>
                    <a:pt x="130248" y="910856"/>
                    <a:pt x="260497" y="896680"/>
                    <a:pt x="350874" y="786810"/>
                  </a:cubicBezTo>
                  <a:cubicBezTo>
                    <a:pt x="441251" y="676940"/>
                    <a:pt x="483782" y="386316"/>
                    <a:pt x="542261" y="265814"/>
                  </a:cubicBezTo>
                  <a:cubicBezTo>
                    <a:pt x="600740" y="145312"/>
                    <a:pt x="653902" y="108098"/>
                    <a:pt x="701749" y="63796"/>
                  </a:cubicBezTo>
                  <a:cubicBezTo>
                    <a:pt x="749596" y="19494"/>
                    <a:pt x="789468" y="9747"/>
                    <a:pt x="82934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67718B37-C637-6914-B9CC-2E97F94C66B0}"/>
              </a:ext>
            </a:extLst>
          </p:cNvPr>
          <p:cNvSpPr txBox="1"/>
          <p:nvPr/>
        </p:nvSpPr>
        <p:spPr>
          <a:xfrm>
            <a:off x="7486650" y="1639578"/>
            <a:ext cx="295274" cy="369332"/>
          </a:xfrm>
          <a:prstGeom prst="rect">
            <a:avLst/>
          </a:prstGeom>
          <a:noFill/>
        </p:spPr>
        <p:txBody>
          <a:bodyPr wrap="none" rtlCol="0">
            <a:spAutoFit/>
          </a:bodyPr>
          <a:lstStyle/>
          <a:p>
            <a:r>
              <a:rPr lang="en-US" dirty="0"/>
              <a:t>T</a:t>
            </a:r>
          </a:p>
        </p:txBody>
      </p:sp>
    </p:spTree>
    <p:extLst>
      <p:ext uri="{BB962C8B-B14F-4D97-AF65-F5344CB8AC3E}">
        <p14:creationId xmlns:p14="http://schemas.microsoft.com/office/powerpoint/2010/main" val="3209201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513EA-2E0F-173E-6093-13EB6F55ADE3}"/>
              </a:ext>
            </a:extLst>
          </p:cNvPr>
          <p:cNvSpPr>
            <a:spLocks noGrp="1"/>
          </p:cNvSpPr>
          <p:nvPr>
            <p:ph type="title"/>
          </p:nvPr>
        </p:nvSpPr>
        <p:spPr/>
        <p:txBody>
          <a:bodyPr/>
          <a:lstStyle/>
          <a:p>
            <a:r>
              <a:rPr lang="en-US" dirty="0"/>
              <a:t>Exercise 5</a:t>
            </a:r>
            <a:endParaRPr lang="en-HK"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8924DC1-97FD-6E1C-B58F-50CD5C7575DE}"/>
                  </a:ext>
                </a:extLst>
              </p:cNvPr>
              <p:cNvSpPr>
                <a:spLocks noGrp="1"/>
              </p:cNvSpPr>
              <p:nvPr>
                <p:ph idx="1"/>
              </p:nvPr>
            </p:nvSpPr>
            <p:spPr/>
            <p:txBody>
              <a:bodyPr>
                <a:normAutofit fontScale="92500" lnSpcReduction="20000"/>
              </a:bodyPr>
              <a:lstStyle/>
              <a:p>
                <a:r>
                  <a:rPr lang="en-US" sz="2800" dirty="0">
                    <a:solidFill>
                      <a:srgbClr val="2A2A2A"/>
                    </a:solidFill>
                    <a:latin typeface="Work Sans" pitchFamily="2" charset="0"/>
                  </a:rPr>
                  <a:t>Exercise 5a) What is the purpose of each of the followings</a:t>
                </a:r>
              </a:p>
              <a:p>
                <a:r>
                  <a:rPr lang="en-US" dirty="0">
                    <a:solidFill>
                      <a:srgbClr val="2A2A2A"/>
                    </a:solidFill>
                    <a:latin typeface="Work Sans" pitchFamily="2" charset="0"/>
                  </a:rPr>
                  <a:t>μ , S , R, </a:t>
                </a:r>
                <a14:m>
                  <m:oMath xmlns:m="http://schemas.openxmlformats.org/officeDocument/2006/math">
                    <m:r>
                      <m:rPr>
                        <m:sty m:val="p"/>
                      </m:rPr>
                      <a:rPr lang="el-GR" sz="2800" i="1" smtClean="0">
                        <a:latin typeface="Cambria Math" panose="02040503050406030204" pitchFamily="18" charset="0"/>
                        <a:ea typeface="Cambria Math" panose="02040503050406030204" pitchFamily="18" charset="0"/>
                      </a:rPr>
                      <m:t>Σ</m:t>
                    </m:r>
                    <m:r>
                      <a:rPr lang="el-GR" sz="2800" i="1" smtClean="0">
                        <a:latin typeface="Cambria Math" panose="02040503050406030204" pitchFamily="18" charset="0"/>
                        <a:ea typeface="Cambria Math" panose="02040503050406030204" pitchFamily="18" charset="0"/>
                      </a:rPr>
                      <m:t> </m:t>
                    </m:r>
                  </m:oMath>
                </a14:m>
                <a:r>
                  <a:rPr lang="en-US" dirty="0">
                    <a:solidFill>
                      <a:srgbClr val="2A2A2A"/>
                    </a:solidFill>
                    <a:latin typeface="Work Sans" pitchFamily="2" charset="0"/>
                  </a:rPr>
                  <a:t>, σ(), 𝛼 ?</a:t>
                </a:r>
              </a:p>
              <a:p>
                <a:r>
                  <a:rPr lang="en-US" sz="2800" dirty="0">
                    <a:solidFill>
                      <a:srgbClr val="2A2A2A"/>
                    </a:solidFill>
                    <a:latin typeface="Work Sans" pitchFamily="2" charset="0"/>
                  </a:rPr>
                  <a:t>Choices:</a:t>
                </a:r>
              </a:p>
              <a:p>
                <a:r>
                  <a:rPr lang="en-US" dirty="0">
                    <a:solidFill>
                      <a:srgbClr val="2A2A2A"/>
                    </a:solidFill>
                    <a:latin typeface="Work Sans" pitchFamily="2" charset="0"/>
                  </a:rPr>
                  <a:t>1) Scale in </a:t>
                </a:r>
                <a:r>
                  <a:rPr lang="en-US" dirty="0" err="1">
                    <a:solidFill>
                      <a:srgbClr val="2A2A2A"/>
                    </a:solidFill>
                    <a:latin typeface="Work Sans" pitchFamily="2" charset="0"/>
                  </a:rPr>
                  <a:t>x,y,z</a:t>
                </a:r>
                <a:r>
                  <a:rPr lang="en-US" dirty="0">
                    <a:solidFill>
                      <a:srgbClr val="2A2A2A"/>
                    </a:solidFill>
                    <a:latin typeface="Work Sans" pitchFamily="2" charset="0"/>
                  </a:rPr>
                  <a:t>, directions</a:t>
                </a:r>
              </a:p>
              <a:p>
                <a:r>
                  <a:rPr lang="en-US" sz="2800" dirty="0">
                    <a:solidFill>
                      <a:srgbClr val="2A2A2A"/>
                    </a:solidFill>
                    <a:latin typeface="Work Sans" pitchFamily="2" charset="0"/>
                  </a:rPr>
                  <a:t>2) Covariance of 3D Gaussian</a:t>
                </a:r>
              </a:p>
              <a:p>
                <a:r>
                  <a:rPr lang="en-US" dirty="0">
                    <a:solidFill>
                      <a:srgbClr val="2A2A2A"/>
                    </a:solidFill>
                    <a:latin typeface="Work Sans" pitchFamily="2" charset="0"/>
                  </a:rPr>
                  <a:t>3) Sigmoid function</a:t>
                </a:r>
              </a:p>
              <a:p>
                <a:r>
                  <a:rPr lang="en-HK" dirty="0"/>
                  <a:t>4)  Opacity</a:t>
                </a:r>
              </a:p>
              <a:p>
                <a:r>
                  <a:rPr lang="en-HK" dirty="0"/>
                  <a:t>5) Mean</a:t>
                </a:r>
              </a:p>
              <a:p>
                <a:r>
                  <a:rPr lang="en-HK" dirty="0"/>
                  <a:t>6) Rotation</a:t>
                </a:r>
              </a:p>
              <a:p>
                <a:r>
                  <a:rPr lang="en-HK" dirty="0"/>
                  <a:t>Exercise 5b) what are the matrix sizes?</a:t>
                </a:r>
              </a:p>
            </p:txBody>
          </p:sp>
        </mc:Choice>
        <mc:Fallback>
          <p:sp>
            <p:nvSpPr>
              <p:cNvPr id="3" name="Content Placeholder 2">
                <a:extLst>
                  <a:ext uri="{FF2B5EF4-FFF2-40B4-BE49-F238E27FC236}">
                    <a16:creationId xmlns:a16="http://schemas.microsoft.com/office/drawing/2014/main" id="{D8924DC1-97FD-6E1C-B58F-50CD5C7575DE}"/>
                  </a:ext>
                </a:extLst>
              </p:cNvPr>
              <p:cNvSpPr>
                <a:spLocks noGrp="1" noRot="1" noChangeAspect="1" noMove="1" noResize="1" noEditPoints="1" noAdjustHandles="1" noChangeArrowheads="1" noChangeShapeType="1" noTextEdit="1"/>
              </p:cNvSpPr>
              <p:nvPr>
                <p:ph idx="1"/>
              </p:nvPr>
            </p:nvSpPr>
            <p:spPr>
              <a:blipFill>
                <a:blip r:embed="rId2"/>
                <a:stretch>
                  <a:fillRect l="-1159" t="-3782" b="-266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97AFA61A-5294-4A57-32D8-A23A825FDA3A}"/>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E6C9C6AE-1723-B0E5-B400-1AF4042A17B6}"/>
              </a:ext>
            </a:extLst>
          </p:cNvPr>
          <p:cNvSpPr>
            <a:spLocks noGrp="1"/>
          </p:cNvSpPr>
          <p:nvPr>
            <p:ph type="sldNum" sz="quarter" idx="12"/>
          </p:nvPr>
        </p:nvSpPr>
        <p:spPr/>
        <p:txBody>
          <a:bodyPr/>
          <a:lstStyle/>
          <a:p>
            <a:fld id="{B9DE3C8B-EA53-454F-9CCE-3711613342D8}" type="slidenum">
              <a:rPr lang="en-HK" smtClean="0"/>
              <a:t>46</a:t>
            </a:fld>
            <a:endParaRPr lang="en-HK"/>
          </a:p>
        </p:txBody>
      </p:sp>
      <p:pic>
        <p:nvPicPr>
          <p:cNvPr id="9" name="Picture 2">
            <a:extLst>
              <a:ext uri="{FF2B5EF4-FFF2-40B4-BE49-F238E27FC236}">
                <a16:creationId xmlns:a16="http://schemas.microsoft.com/office/drawing/2014/main" id="{1248E5A5-39F4-2D99-F2FB-3582A93F0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988" y="3102614"/>
            <a:ext cx="2109362" cy="210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1325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5A9F-920F-09D8-9A05-B0C2321AEE94}"/>
              </a:ext>
            </a:extLst>
          </p:cNvPr>
          <p:cNvSpPr>
            <a:spLocks noGrp="1"/>
          </p:cNvSpPr>
          <p:nvPr>
            <p:ph type="title"/>
          </p:nvPr>
        </p:nvSpPr>
        <p:spPr>
          <a:xfrm>
            <a:off x="501059" y="563893"/>
            <a:ext cx="7886700" cy="761925"/>
          </a:xfrm>
        </p:spPr>
        <p:txBody>
          <a:bodyPr>
            <a:normAutofit/>
          </a:bodyPr>
          <a:lstStyle/>
          <a:p>
            <a:r>
              <a:rPr lang="en-US" dirty="0"/>
              <a:t>I</a:t>
            </a:r>
            <a:r>
              <a:rPr lang="en-US" b="1" i="0" dirty="0">
                <a:effectLst/>
                <a:latin typeface="Work Sans" pitchFamily="2" charset="0"/>
              </a:rPr>
              <a:t>mage formation model</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E27A12-E84E-5BFB-0C1A-0EF7DBD72060}"/>
                  </a:ext>
                </a:extLst>
              </p:cNvPr>
              <p:cNvSpPr>
                <a:spLocks noGrp="1"/>
              </p:cNvSpPr>
              <p:nvPr>
                <p:ph idx="1"/>
              </p:nvPr>
            </p:nvSpPr>
            <p:spPr>
              <a:xfrm>
                <a:off x="371052" y="1283258"/>
                <a:ext cx="8401896" cy="5288550"/>
              </a:xfrm>
            </p:spPr>
            <p:txBody>
              <a:bodyPr>
                <a:normAutofit/>
              </a:bodyPr>
              <a:lstStyle/>
              <a:p>
                <a:r>
                  <a:rPr lang="en-US" sz="2400" b="0" i="0" dirty="0">
                    <a:solidFill>
                      <a:srgbClr val="2A2A2A"/>
                    </a:solidFill>
                    <a:effectLst/>
                    <a:latin typeface="Work Sans" pitchFamily="2" charset="0"/>
                  </a:rPr>
                  <a:t>Revision: see the part on alpha composing (blending)</a:t>
                </a:r>
                <a:r>
                  <a:rPr lang="en-US" sz="2400" dirty="0"/>
                  <a:t> </a:t>
                </a:r>
              </a:p>
              <a:p>
                <a:r>
                  <a:rPr lang="en-US" sz="2400" dirty="0"/>
                  <a:t>Assume a ray is passing through object </a:t>
                </a:r>
                <a14:m>
                  <m:oMath xmlns:m="http://schemas.openxmlformats.org/officeDocument/2006/math">
                    <m:r>
                      <a:rPr lang="en-US" sz="2400" b="0" i="1" smtClean="0">
                        <a:latin typeface="Cambria Math" panose="02040503050406030204" pitchFamily="18" charset="0"/>
                        <a:sym typeface="Symbol" panose="05050102010706020507" pitchFamily="18" charset="2"/>
                      </a:rPr>
                      <m:t>𝑁</m:t>
                    </m:r>
                    <m:r>
                      <a:rPr lang="en-US" sz="2400" b="0" i="1" smtClean="0">
                        <a:latin typeface="Cambria Math" panose="02040503050406030204" pitchFamily="18" charset="0"/>
                        <a:sym typeface="Symbol" panose="05050102010706020507" pitchFamily="18" charset="2"/>
                      </a:rPr>
                      <m:t>. </m:t>
                    </m:r>
                  </m:oMath>
                </a14:m>
                <a:r>
                  <a:rPr lang="en-US" sz="2400" dirty="0"/>
                  <a:t>then </a:t>
                </a:r>
                <a14:m>
                  <m:oMath xmlns:m="http://schemas.openxmlformats.org/officeDocument/2006/math">
                    <m:r>
                      <a:rPr lang="en-US" sz="2400" b="0" i="1" smtClean="0">
                        <a:latin typeface="Cambria Math" panose="02040503050406030204" pitchFamily="18" charset="0"/>
                        <a:sym typeface="Symbol" panose="05050102010706020507" pitchFamily="18" charset="2"/>
                      </a:rPr>
                      <m:t>𝑁</m:t>
                    </m:r>
                  </m:oMath>
                </a14:m>
                <a:r>
                  <a:rPr lang="en-US" sz="2400" dirty="0"/>
                  <a:t>-1,,,.</a:t>
                </a:r>
                <a:r>
                  <a:rPr lang="en-US" sz="2400" dirty="0">
                    <a:sym typeface="Symbol" panose="05050102010706020507" pitchFamily="18" charset="2"/>
                  </a:rPr>
                  <a:t> </a:t>
                </a:r>
                <a14:m>
                  <m:oMath xmlns:m="http://schemas.openxmlformats.org/officeDocument/2006/math">
                    <m:r>
                      <a:rPr lang="en-US" sz="2400" b="0" i="1" smtClean="0">
                        <a:latin typeface="Cambria Math" panose="02040503050406030204" pitchFamily="18" charset="0"/>
                        <a:sym typeface="Symbol" panose="05050102010706020507" pitchFamily="18" charset="2"/>
                      </a:rPr>
                      <m:t>2,1</m:t>
                    </m:r>
                  </m:oMath>
                </a14:m>
                <a:r>
                  <a:rPr lang="en-US" sz="2400" dirty="0"/>
                  <a:t>.</a:t>
                </a:r>
              </a:p>
              <a:p>
                <a:r>
                  <a:rPr lang="en-US" sz="2400" dirty="0"/>
                  <a:t>C= </a:t>
                </a:r>
                <a14:m>
                  <m:oMath xmlns:m="http://schemas.openxmlformats.org/officeDocument/2006/math">
                    <m:sSub>
                      <m:sSubPr>
                        <m:ctrlPr>
                          <a:rPr lang="en-US" sz="2400" i="1">
                            <a:latin typeface="Cambria Math" panose="02040503050406030204" pitchFamily="18" charset="0"/>
                          </a:rPr>
                        </m:ctrlPr>
                      </m:sSubPr>
                      <m:e>
                        <m:sSub>
                          <m:sSubPr>
                            <m:ctrlPr>
                              <a:rPr lang="en-US" sz="2400" i="1">
                                <a:latin typeface="Cambria Math" panose="02040503050406030204" pitchFamily="18" charset="0"/>
                              </a:rPr>
                            </m:ctrlPr>
                          </m:sSubPr>
                          <m:e>
                            <m:r>
                              <a:rPr lang="en-US" sz="2400" b="0" i="1" smtClean="0">
                                <a:latin typeface="Cambria Math" panose="02040503050406030204" pitchFamily="18" charset="0"/>
                                <a:sym typeface="Symbol" panose="05050102010706020507" pitchFamily="18" charset="2"/>
                              </a:rPr>
                              <m:t></m:t>
                            </m:r>
                          </m:e>
                          <m:sub>
                            <m:r>
                              <a:rPr lang="en-US" sz="2400" b="0" i="1" smtClean="0">
                                <a:latin typeface="Cambria Math" panose="02040503050406030204" pitchFamily="18" charset="0"/>
                              </a:rPr>
                              <m:t>𝑓</m:t>
                            </m:r>
                          </m:sub>
                        </m:sSub>
                        <m:r>
                          <a:rPr lang="en-US" sz="2400" b="0" i="1" smtClean="0">
                            <a:latin typeface="Cambria Math" panose="02040503050406030204" pitchFamily="18" charset="0"/>
                            <a:ea typeface="Cambria Math" panose="02040503050406030204" pitchFamily="18" charset="0"/>
                          </a:rPr>
                          <m:t>𝐶</m:t>
                        </m:r>
                      </m:e>
                      <m:sub>
                        <m:r>
                          <a:rPr lang="en-US" sz="2400" b="0" i="1" smtClean="0">
                            <a:latin typeface="Cambria Math" panose="02040503050406030204" pitchFamily="18" charset="0"/>
                            <a:ea typeface="Cambria Math" panose="02040503050406030204" pitchFamily="18" charset="0"/>
                          </a:rPr>
                          <m:t>𝑓</m:t>
                        </m:r>
                      </m:sub>
                    </m:sSub>
                    <m:r>
                      <a:rPr lang="en-US" sz="2400" b="0" i="1" smtClean="0">
                        <a:latin typeface="Cambria Math" panose="02040503050406030204" pitchFamily="18" charset="0"/>
                        <a:ea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sym typeface="Symbol" panose="05050102010706020507" pitchFamily="18" charset="2"/>
                          </a:rPr>
                          <m:t></m:t>
                        </m:r>
                      </m:e>
                      <m:sub>
                        <m:r>
                          <a:rPr lang="en-US" sz="2400" b="0" i="1" smtClean="0">
                            <a:latin typeface="Cambria Math" panose="02040503050406030204" pitchFamily="18" charset="0"/>
                            <a:sym typeface="Symbol" panose="05050102010706020507" pitchFamily="18" charset="2"/>
                          </a:rPr>
                          <m:t>𝑓</m:t>
                        </m:r>
                      </m:sub>
                    </m:sSub>
                  </m:oMath>
                </a14:m>
                <a:r>
                  <a:rPr lang="en-US" sz="2400" dirty="0"/>
                  <a:t>)</a:t>
                </a:r>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𝑏</m:t>
                        </m:r>
                      </m:sub>
                    </m:sSub>
                  </m:oMath>
                </a14:m>
                <a:r>
                  <a:rPr lang="en-US" sz="2400" dirty="0"/>
                  <a:t>, where </a:t>
                </a:r>
                <a14:m>
                  <m:oMath xmlns:m="http://schemas.openxmlformats.org/officeDocument/2006/math">
                    <m:r>
                      <a:rPr lang="en-US" sz="2400" b="0" i="1" smtClean="0">
                        <a:latin typeface="Cambria Math" panose="02040503050406030204" pitchFamily="18" charset="0"/>
                        <a:sym typeface="Symbol" panose="05050102010706020507" pitchFamily="18" charset="2"/>
                      </a:rPr>
                      <m:t>𝑓</m:t>
                    </m:r>
                  </m:oMath>
                </a14:m>
                <a:r>
                  <a:rPr lang="en-US" sz="2400" dirty="0"/>
                  <a:t>=foreground,</a:t>
                </a:r>
                <a:r>
                  <a:rPr lang="en-US" sz="2400" dirty="0">
                    <a:sym typeface="Symbol" panose="05050102010706020507" pitchFamily="18" charset="2"/>
                  </a:rPr>
                  <a:t> </a:t>
                </a:r>
                <a14:m>
                  <m:oMath xmlns:m="http://schemas.openxmlformats.org/officeDocument/2006/math">
                    <m:r>
                      <a:rPr lang="en-US" sz="2400" b="0" i="1" smtClean="0">
                        <a:latin typeface="Cambria Math" panose="02040503050406030204" pitchFamily="18" charset="0"/>
                        <a:sym typeface="Symbol" panose="05050102010706020507" pitchFamily="18" charset="2"/>
                      </a:rPr>
                      <m:t>𝑏</m:t>
                    </m:r>
                    <m:r>
                      <a:rPr lang="en-US" sz="2400" i="1">
                        <a:latin typeface="Cambria Math" panose="02040503050406030204" pitchFamily="18" charset="0"/>
                        <a:sym typeface="Symbol" panose="05050102010706020507" pitchFamily="18" charset="2"/>
                      </a:rPr>
                      <m:t> </m:t>
                    </m:r>
                  </m:oMath>
                </a14:m>
                <a:r>
                  <a:rPr lang="en-US" sz="2400" dirty="0"/>
                  <a:t>=background</a:t>
                </a:r>
                <a:endParaRPr lang="en-US" sz="2400" b="0" i="0" dirty="0">
                  <a:latin typeface="Cambria Math" panose="02040503050406030204" pitchFamily="18" charset="0"/>
                </a:endParaRPr>
              </a:p>
              <a:p>
                <a14:m>
                  <m:oMath xmlns:m="http://schemas.openxmlformats.org/officeDocument/2006/math">
                    <m:r>
                      <m:rPr>
                        <m:nor/>
                      </m:rPr>
                      <a:rPr lang="en-US" sz="2400" dirty="0"/>
                      <m:t>C</m:t>
                    </m:r>
                    <m:r>
                      <a:rPr lang="en-US" sz="2400" i="1">
                        <a:latin typeface="Cambria Math" panose="02040503050406030204" pitchFamily="18" charset="0"/>
                      </a:rPr>
                      <m:t>= </m:t>
                    </m:r>
                    <m:nary>
                      <m:naryPr>
                        <m:chr m:val="∑"/>
                        <m:ctrlPr>
                          <a:rPr lang="en-US" sz="2400" i="1" dirty="0" smtClean="0">
                            <a:latin typeface="Cambria Math" panose="02040503050406030204" pitchFamily="18" charset="0"/>
                          </a:rPr>
                        </m:ctrlPr>
                      </m:naryPr>
                      <m:sub>
                        <m:r>
                          <m:rPr>
                            <m:brk m:alnAt="23"/>
                          </m:rPr>
                          <a:rPr lang="en-US" sz="2400" b="0" i="1" dirty="0" smtClean="0">
                            <a:latin typeface="Cambria Math" panose="02040503050406030204" pitchFamily="18" charset="0"/>
                          </a:rPr>
                          <m:t>𝑖</m:t>
                        </m:r>
                        <m:r>
                          <a:rPr lang="en-US" sz="2400" b="0" i="1" dirty="0" smtClean="0">
                            <a:latin typeface="Cambria Math" panose="02040503050406030204" pitchFamily="18" charset="0"/>
                          </a:rPr>
                          <m:t>=1</m:t>
                        </m:r>
                      </m:sub>
                      <m:sup>
                        <m:r>
                          <a:rPr lang="en-US" sz="2400" b="0" i="1" dirty="0" smtClean="0">
                            <a:latin typeface="Cambria Math" panose="02040503050406030204" pitchFamily="18" charset="0"/>
                          </a:rPr>
                          <m:t>𝑁</m:t>
                        </m:r>
                      </m:sup>
                      <m:e>
                        <m:d>
                          <m:dPr>
                            <m:ctrlPr>
                              <a:rPr lang="en-US" sz="2400" i="1" dirty="0"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sym typeface="Symbol" panose="05050102010706020507" pitchFamily="18" charset="2"/>
                                  </a:rPr>
                                  <m:t></m:t>
                                </m:r>
                              </m:e>
                              <m:sub>
                                <m:r>
                                  <a:rPr lang="en-US" sz="2400" b="0" i="1" smtClean="0">
                                    <a:latin typeface="Cambria Math" panose="02040503050406030204" pitchFamily="18" charset="0"/>
                                  </a:rPr>
                                  <m:t>𝑖</m:t>
                                </m:r>
                              </m:sub>
                            </m:sSub>
                            <m:sSub>
                              <m:sSubPr>
                                <m:ctrlPr>
                                  <a:rPr lang="en-US" sz="2400" i="1">
                                    <a:latin typeface="Cambria Math" panose="02040503050406030204" pitchFamily="18" charset="0"/>
                                  </a:rPr>
                                </m:ctrlPr>
                              </m:sSubPr>
                              <m:e>
                                <m:r>
                                  <a:rPr lang="en-US" sz="2400" b="0" i="1" smtClean="0">
                                    <a:latin typeface="Cambria Math" panose="02040503050406030204" pitchFamily="18" charset="0"/>
                                  </a:rPr>
                                  <m:t>𝑐</m:t>
                                </m:r>
                              </m:e>
                              <m:sub>
                                <m:r>
                                  <a:rPr lang="en-US" sz="2400" b="0" i="1" smtClean="0">
                                    <a:latin typeface="Cambria Math" panose="02040503050406030204" pitchFamily="18" charset="0"/>
                                  </a:rPr>
                                  <m:t>𝑖</m:t>
                                </m:r>
                              </m:sub>
                            </m:sSub>
                            <m:nary>
                              <m:naryPr>
                                <m:chr m:val="∏"/>
                                <m:limLoc m:val="subSup"/>
                                <m:ctrlPr>
                                  <a:rPr lang="en-US" sz="2400" i="1" smtClean="0">
                                    <a:latin typeface="Cambria Math" panose="02040503050406030204" pitchFamily="18" charset="0"/>
                                  </a:rPr>
                                </m:ctrlPr>
                              </m:naryPr>
                              <m:sub>
                                <m:r>
                                  <m:rPr>
                                    <m:brk m:alnAt="25"/>
                                  </m:rPr>
                                  <a:rPr lang="en-US" sz="2400" b="0" i="1" smtClean="0">
                                    <a:latin typeface="Cambria Math" panose="02040503050406030204" pitchFamily="18" charset="0"/>
                                  </a:rPr>
                                  <m:t>𝑗</m:t>
                                </m:r>
                                <m:r>
                                  <a:rPr lang="en-US" sz="2400" b="0" i="1" smtClean="0">
                                    <a:latin typeface="Cambria Math" panose="02040503050406030204" pitchFamily="18" charset="0"/>
                                  </a:rPr>
                                  <m:t>=1</m:t>
                                </m:r>
                              </m:sub>
                              <m:sup>
                                <m:r>
                                  <a:rPr lang="en-US" sz="2400" b="0" i="1" smtClean="0">
                                    <a:latin typeface="Cambria Math" panose="02040503050406030204" pitchFamily="18" charset="0"/>
                                  </a:rPr>
                                  <m:t>𝑖</m:t>
                                </m:r>
                                <m:r>
                                  <a:rPr lang="en-US" sz="2400" b="0" i="1" smtClean="0">
                                    <a:latin typeface="Cambria Math" panose="02040503050406030204" pitchFamily="18" charset="0"/>
                                  </a:rPr>
                                  <m:t>−1</m:t>
                                </m:r>
                              </m:sup>
                              <m:e>
                                <m:d>
                                  <m:dPr>
                                    <m:ctrlPr>
                                      <a:rPr lang="en-US" sz="2400" i="1" smtClean="0">
                                        <a:latin typeface="Cambria Math" panose="02040503050406030204" pitchFamily="18" charset="0"/>
                                      </a:rPr>
                                    </m:ctrlPr>
                                  </m:dPr>
                                  <m:e>
                                    <m:r>
                                      <a:rPr lang="en-US" sz="2400" b="0" i="1" smtClean="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sym typeface="Symbol" panose="05050102010706020507" pitchFamily="18" charset="2"/>
                                          </a:rPr>
                                          <m:t></m:t>
                                        </m:r>
                                      </m:e>
                                      <m:sub>
                                        <m:r>
                                          <a:rPr lang="en-US" sz="2400" b="0" i="1" smtClean="0">
                                            <a:latin typeface="Cambria Math" panose="02040503050406030204" pitchFamily="18" charset="0"/>
                                            <a:sym typeface="Symbol" panose="05050102010706020507" pitchFamily="18" charset="2"/>
                                          </a:rPr>
                                          <m:t>𝑗</m:t>
                                        </m:r>
                                      </m:sub>
                                    </m:sSub>
                                  </m:e>
                                </m:d>
                              </m:e>
                            </m:nary>
                          </m:e>
                        </m:d>
                      </m:e>
                    </m:nary>
                  </m:oMath>
                </a14:m>
                <a:r>
                  <a:rPr lang="en-US" sz="2400" b="0" dirty="0">
                    <a:sym typeface="Symbol" panose="05050102010706020507" pitchFamily="18" charset="2"/>
                  </a:rPr>
                  <a:t> discussed before.</a:t>
                </a:r>
              </a:p>
              <a:p>
                <a:r>
                  <a:rPr lang="en-US" sz="2000" dirty="0"/>
                  <a:t>For 3D gaussian object </a:t>
                </a:r>
                <a14:m>
                  <m:oMath xmlns:m="http://schemas.openxmlformats.org/officeDocument/2006/math">
                    <m:r>
                      <a:rPr lang="en-US" sz="2000" b="0" i="1" smtClean="0">
                        <a:latin typeface="Cambria Math" panose="02040503050406030204" pitchFamily="18" charset="0"/>
                        <a:sym typeface="Symbol" panose="05050102010706020507" pitchFamily="18" charset="2"/>
                      </a:rPr>
                      <m:t>𝑖</m:t>
                    </m:r>
                  </m:oMath>
                </a14:m>
                <a:r>
                  <a:rPr lang="en-US" sz="2000" dirty="0"/>
                  <a:t> with color </a:t>
                </a:r>
                <a14:m>
                  <m:oMath xmlns:m="http://schemas.openxmlformats.org/officeDocument/2006/math">
                    <m:sSub>
                      <m:sSubPr>
                        <m:ctrlPr>
                          <a:rPr lang="en-US" sz="2000" i="1">
                            <a:solidFill>
                              <a:srgbClr val="242424"/>
                            </a:solidFill>
                            <a:latin typeface="Cambria Math" panose="02040503050406030204" pitchFamily="18" charset="0"/>
                          </a:rPr>
                        </m:ctrlPr>
                      </m:sSubPr>
                      <m:e>
                        <m:r>
                          <a:rPr lang="en-US" sz="2000" i="1">
                            <a:solidFill>
                              <a:srgbClr val="242424"/>
                            </a:solidFill>
                            <a:latin typeface="Cambria Math" panose="02040503050406030204" pitchFamily="18" charset="0"/>
                          </a:rPr>
                          <m:t>𝑐</m:t>
                        </m:r>
                      </m:e>
                      <m:sub>
                        <m:r>
                          <a:rPr lang="en-US" sz="2000" i="1">
                            <a:solidFill>
                              <a:srgbClr val="242424"/>
                            </a:solidFill>
                            <a:latin typeface="Cambria Math" panose="02040503050406030204" pitchFamily="18" charset="0"/>
                          </a:rPr>
                          <m:t>𝑖</m:t>
                        </m:r>
                      </m:sub>
                    </m:sSub>
                  </m:oMath>
                </a14:m>
                <a:r>
                  <a:rPr lang="en-US" sz="2000" i="1" dirty="0">
                    <a:solidFill>
                      <a:srgbClr val="242424"/>
                    </a:solidFill>
                  </a:rPr>
                  <a:t>, </a:t>
                </a:r>
                <a:r>
                  <a:rPr lang="en-US" sz="2000" dirty="0"/>
                  <a:t> opacity </a:t>
                </a:r>
                <a14:m>
                  <m:oMath xmlns:m="http://schemas.openxmlformats.org/officeDocument/2006/math">
                    <m:sSub>
                      <m:sSubPr>
                        <m:ctrlPr>
                          <a:rPr lang="en-US" sz="2000" b="0" i="1" smtClean="0">
                            <a:latin typeface="Cambria Math" panose="02040503050406030204" pitchFamily="18" charset="0"/>
                            <a:sym typeface="Symbol" panose="05050102010706020507" pitchFamily="18" charset="2"/>
                          </a:rPr>
                        </m:ctrlPr>
                      </m:sSubPr>
                      <m:e>
                        <m:r>
                          <a:rPr lang="en-US" sz="2000" b="0" i="1" smtClean="0">
                            <a:latin typeface="Cambria Math" panose="02040503050406030204" pitchFamily="18" charset="0"/>
                            <a:sym typeface="Symbol" panose="05050102010706020507" pitchFamily="18" charset="2"/>
                          </a:rPr>
                          <m:t>𝑜𝑓</m:t>
                        </m:r>
                        <m:r>
                          <a:rPr lang="en-US" sz="2000" b="0" i="1" smtClean="0">
                            <a:latin typeface="Cambria Math" panose="02040503050406030204" pitchFamily="18" charset="0"/>
                            <a:sym typeface="Symbol" panose="05050102010706020507" pitchFamily="18" charset="2"/>
                          </a:rPr>
                          <m:t> </m:t>
                        </m:r>
                        <m:r>
                          <a:rPr lang="en-US" sz="2000" b="0" i="1" smtClean="0">
                            <a:latin typeface="Cambria Math" panose="02040503050406030204" pitchFamily="18" charset="0"/>
                            <a:sym typeface="Symbol" panose="05050102010706020507" pitchFamily="18" charset="2"/>
                          </a:rPr>
                          <m:t>𝑡h𝑒</m:t>
                        </m:r>
                        <m:r>
                          <a:rPr lang="en-US" sz="2000" b="0" i="1" smtClean="0">
                            <a:latin typeface="Cambria Math" panose="02040503050406030204" pitchFamily="18" charset="0"/>
                            <a:sym typeface="Symbol" panose="05050102010706020507" pitchFamily="18" charset="2"/>
                          </a:rPr>
                          <m:t> </m:t>
                        </m:r>
                        <m:r>
                          <a:rPr lang="en-US" sz="2000" b="0" i="1" smtClean="0">
                            <a:latin typeface="Cambria Math" panose="02040503050406030204" pitchFamily="18" charset="0"/>
                            <a:sym typeface="Symbol" panose="05050102010706020507" pitchFamily="18" charset="2"/>
                          </a:rPr>
                          <m:t>𝐺𝑎𝑢𝑠𝑠𝑎𝑖𝑛</m:t>
                        </m:r>
                        <m:r>
                          <a:rPr lang="en-US" sz="2000" b="0" i="1" smtClean="0">
                            <a:latin typeface="Cambria Math" panose="02040503050406030204" pitchFamily="18" charset="0"/>
                            <a:sym typeface="Symbol" panose="05050102010706020507" pitchFamily="18" charset="2"/>
                          </a:rPr>
                          <m:t> ′</m:t>
                        </m:r>
                      </m:e>
                      <m:sub>
                        <m:r>
                          <a:rPr lang="en-US" sz="2000" b="0" i="1" smtClean="0">
                            <a:latin typeface="Cambria Math" panose="02040503050406030204" pitchFamily="18" charset="0"/>
                            <a:sym typeface="Symbol" panose="05050102010706020507" pitchFamily="18" charset="2"/>
                          </a:rPr>
                          <m:t>𝑖</m:t>
                        </m:r>
                      </m:sub>
                    </m:sSub>
                  </m:oMath>
                </a14:m>
                <a:r>
                  <a:rPr lang="en-US" sz="2000" dirty="0"/>
                  <a:t> , </a:t>
                </a:r>
                <a14:m>
                  <m:oMath xmlns:m="http://schemas.openxmlformats.org/officeDocument/2006/math">
                    <m:r>
                      <m:rPr>
                        <m:sty m:val="p"/>
                      </m:rPr>
                      <a:rPr lang="en-US" sz="2000" b="0" i="0" smtClean="0">
                        <a:latin typeface="Cambria Math" panose="02040503050406030204" pitchFamily="18" charset="0"/>
                        <a:sym typeface="Symbol" panose="05050102010706020507" pitchFamily="18" charset="2"/>
                      </a:rPr>
                      <m:t>the</m:t>
                    </m:r>
                    <m:r>
                      <a:rPr lang="en-US" sz="2000" b="0" i="0" smtClean="0">
                        <a:latin typeface="Cambria Math" panose="02040503050406030204" pitchFamily="18" charset="0"/>
                        <a:sym typeface="Symbol" panose="05050102010706020507" pitchFamily="18" charset="2"/>
                      </a:rPr>
                      <m:t> </m:t>
                    </m:r>
                    <m:r>
                      <m:rPr>
                        <m:sty m:val="p"/>
                      </m:rPr>
                      <a:rPr lang="en-US" sz="2000" b="0" i="0" smtClean="0">
                        <a:latin typeface="Cambria Math" panose="02040503050406030204" pitchFamily="18" charset="0"/>
                        <a:sym typeface="Symbol" panose="05050102010706020507" pitchFamily="18" charset="2"/>
                      </a:rPr>
                      <m:t>function</m:t>
                    </m:r>
                  </m:oMath>
                </a14:m>
                <a:r>
                  <a:rPr lang="en-US" sz="2000" dirty="0"/>
                  <a:t> </a:t>
                </a:r>
                <a14:m>
                  <m:oMath xmlns:m="http://schemas.openxmlformats.org/officeDocument/2006/math">
                    <m:sSub>
                      <m:sSubPr>
                        <m:ctrlPr>
                          <a:rPr lang="en-US" sz="2000" i="1">
                            <a:solidFill>
                              <a:srgbClr val="242424"/>
                            </a:solidFill>
                            <a:latin typeface="Cambria Math" panose="02040503050406030204" pitchFamily="18" charset="0"/>
                          </a:rPr>
                        </m:ctrlPr>
                      </m:sSubPr>
                      <m:e>
                        <m:r>
                          <a:rPr lang="en-US" sz="2000" i="1">
                            <a:solidFill>
                              <a:srgbClr val="242424"/>
                            </a:solidFill>
                            <a:latin typeface="Cambria Math" panose="02040503050406030204" pitchFamily="18" charset="0"/>
                          </a:rPr>
                          <m:t>𝑓</m:t>
                        </m:r>
                      </m:e>
                      <m:sub>
                        <m:r>
                          <a:rPr lang="en-US" sz="2000" i="1">
                            <a:solidFill>
                              <a:srgbClr val="242424"/>
                            </a:solidFill>
                            <a:latin typeface="Cambria Math" panose="02040503050406030204" pitchFamily="18" charset="0"/>
                          </a:rPr>
                          <m:t>𝑖</m:t>
                        </m:r>
                      </m:sub>
                    </m:sSub>
                    <m:d>
                      <m:dPr>
                        <m:ctrlPr>
                          <a:rPr lang="en-US" sz="2000" i="1">
                            <a:solidFill>
                              <a:srgbClr val="242424"/>
                            </a:solidFill>
                            <a:latin typeface="Cambria Math" panose="02040503050406030204" pitchFamily="18" charset="0"/>
                          </a:rPr>
                        </m:ctrlPr>
                      </m:dPr>
                      <m:e>
                        <m:r>
                          <a:rPr lang="en-US" sz="2000" i="1">
                            <a:solidFill>
                              <a:srgbClr val="242424"/>
                            </a:solidFill>
                            <a:latin typeface="Cambria Math" panose="02040503050406030204" pitchFamily="18" charset="0"/>
                          </a:rPr>
                          <m:t>𝑝</m:t>
                        </m:r>
                      </m:e>
                    </m:d>
                  </m:oMath>
                </a14:m>
                <a:r>
                  <a:rPr lang="en-US" sz="2000" dirty="0"/>
                  <a:t> </a:t>
                </a:r>
                <a:r>
                  <a:rPr lang="en-US" sz="2000" i="1" dirty="0"/>
                  <a:t>governs how much light can pass through that object</a:t>
                </a:r>
                <a14:m>
                  <m:oMath xmlns:m="http://schemas.openxmlformats.org/officeDocument/2006/math">
                    <m:r>
                      <a:rPr lang="en-US" sz="1400" b="0" i="1" smtClean="0">
                        <a:solidFill>
                          <a:srgbClr val="242424"/>
                        </a:solidFill>
                        <a:latin typeface="Cambria Math" panose="02040503050406030204" pitchFamily="18" charset="0"/>
                      </a:rPr>
                      <m:t> </m:t>
                    </m:r>
                  </m:oMath>
                </a14:m>
                <a:endParaRPr lang="en-US" sz="1400" b="0" i="1" dirty="0">
                  <a:solidFill>
                    <a:srgbClr val="242424"/>
                  </a:solidFill>
                  <a:latin typeface="Cambria Math" panose="02040503050406030204" pitchFamily="18" charset="0"/>
                </a:endParaRPr>
              </a:p>
              <a:p>
                <a14:m>
                  <m:oMath xmlns:m="http://schemas.openxmlformats.org/officeDocument/2006/math">
                    <m:sSub>
                      <m:sSubPr>
                        <m:ctrlPr>
                          <a:rPr lang="en-US" sz="2000" i="1" smtClean="0">
                            <a:solidFill>
                              <a:srgbClr val="242424"/>
                            </a:solidFill>
                            <a:latin typeface="Cambria Math" panose="02040503050406030204" pitchFamily="18" charset="0"/>
                          </a:rPr>
                        </m:ctrlPr>
                      </m:sSubPr>
                      <m:e>
                        <m:r>
                          <a:rPr lang="en-US" sz="2000" b="0" i="1" smtClean="0">
                            <a:solidFill>
                              <a:srgbClr val="242424"/>
                            </a:solidFill>
                            <a:latin typeface="Cambria Math" panose="02040503050406030204" pitchFamily="18" charset="0"/>
                          </a:rPr>
                          <m:t>𝑓</m:t>
                        </m:r>
                      </m:e>
                      <m:sub>
                        <m:r>
                          <a:rPr lang="en-US" sz="2000" b="0" i="1" smtClean="0">
                            <a:solidFill>
                              <a:srgbClr val="242424"/>
                            </a:solidFill>
                            <a:latin typeface="Cambria Math" panose="02040503050406030204" pitchFamily="18" charset="0"/>
                          </a:rPr>
                          <m:t>𝑖</m:t>
                        </m:r>
                      </m:sub>
                    </m:sSub>
                    <m:d>
                      <m:dPr>
                        <m:ctrlPr>
                          <a:rPr lang="en-US" sz="2000" i="1">
                            <a:solidFill>
                              <a:srgbClr val="242424"/>
                            </a:solidFill>
                            <a:latin typeface="Cambria Math" panose="02040503050406030204" pitchFamily="18" charset="0"/>
                          </a:rPr>
                        </m:ctrlPr>
                      </m:dPr>
                      <m:e>
                        <m:r>
                          <a:rPr lang="en-US" sz="2000" i="1">
                            <a:solidFill>
                              <a:srgbClr val="242424"/>
                            </a:solidFill>
                            <a:latin typeface="Cambria Math" panose="02040503050406030204" pitchFamily="18" charset="0"/>
                          </a:rPr>
                          <m:t>𝑝</m:t>
                        </m:r>
                      </m:e>
                    </m:d>
                    <m:r>
                      <a:rPr lang="en-US" sz="2000" i="1">
                        <a:solidFill>
                          <a:srgbClr val="242424"/>
                        </a:solidFill>
                        <a:latin typeface="Cambria Math" panose="02040503050406030204" pitchFamily="18" charset="0"/>
                      </a:rPr>
                      <m:t>=</m:t>
                    </m:r>
                    <m:r>
                      <m:rPr>
                        <m:sty m:val="p"/>
                      </m:rPr>
                      <a:rPr lang="el-GR" sz="2000" i="1">
                        <a:solidFill>
                          <a:srgbClr val="242424"/>
                        </a:solidFill>
                        <a:latin typeface="Cambria Math" panose="02040503050406030204" pitchFamily="18" charset="0"/>
                        <a:ea typeface="Cambria Math" panose="02040503050406030204" pitchFamily="18" charset="0"/>
                      </a:rPr>
                      <m:t>σ</m:t>
                    </m:r>
                    <m:d>
                      <m:dPr>
                        <m:ctrlPr>
                          <a:rPr lang="el-GR" sz="2000" i="1">
                            <a:solidFill>
                              <a:srgbClr val="242424"/>
                            </a:solidFill>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sym typeface="Symbol" panose="05050102010706020507" pitchFamily="18" charset="2"/>
                              </a:rPr>
                            </m:ctrlPr>
                          </m:sSubPr>
                          <m:e>
                            <m:r>
                              <a:rPr lang="en-US" sz="2000" i="1">
                                <a:latin typeface="Cambria Math" panose="02040503050406030204" pitchFamily="18" charset="0"/>
                                <a:sym typeface="Symbol" panose="05050102010706020507" pitchFamily="18" charset="2"/>
                              </a:rPr>
                              <m:t></m:t>
                            </m:r>
                            <m:r>
                              <a:rPr lang="en-US" sz="2000" b="0" i="1" smtClean="0">
                                <a:latin typeface="Cambria Math" panose="02040503050406030204" pitchFamily="18" charset="0"/>
                                <a:sym typeface="Symbol" panose="05050102010706020507" pitchFamily="18" charset="2"/>
                              </a:rPr>
                              <m:t>′</m:t>
                            </m:r>
                          </m:e>
                          <m:sub>
                            <m:r>
                              <a:rPr lang="en-US" sz="2000" i="1">
                                <a:latin typeface="Cambria Math" panose="02040503050406030204" pitchFamily="18" charset="0"/>
                                <a:sym typeface="Symbol" panose="05050102010706020507" pitchFamily="18" charset="2"/>
                              </a:rPr>
                              <m:t>𝑖</m:t>
                            </m:r>
                          </m:sub>
                        </m:sSub>
                      </m:e>
                    </m:d>
                    <m:r>
                      <a:rPr lang="en-US" sz="2000">
                        <a:solidFill>
                          <a:srgbClr val="242424"/>
                        </a:solidFill>
                        <a:latin typeface="Cambria Math" panose="02040503050406030204" pitchFamily="18" charset="0"/>
                        <a:ea typeface="Cambria Math" panose="02040503050406030204" pitchFamily="18" charset="0"/>
                      </a:rPr>
                      <m:t>∗</m:t>
                    </m:r>
                    <m:func>
                      <m:funcPr>
                        <m:ctrlPr>
                          <a:rPr lang="en-US" sz="2000" i="1">
                            <a:solidFill>
                              <a:srgbClr val="242424"/>
                            </a:solidFill>
                            <a:latin typeface="Cambria Math" panose="02040503050406030204" pitchFamily="18" charset="0"/>
                          </a:rPr>
                        </m:ctrlPr>
                      </m:funcPr>
                      <m:fName>
                        <m:r>
                          <m:rPr>
                            <m:sty m:val="p"/>
                          </m:rPr>
                          <a:rPr lang="en-US" sz="2000">
                            <a:solidFill>
                              <a:srgbClr val="242424"/>
                            </a:solidFill>
                            <a:latin typeface="Cambria Math" panose="02040503050406030204" pitchFamily="18" charset="0"/>
                          </a:rPr>
                          <m:t>exp</m:t>
                        </m:r>
                      </m:fName>
                      <m:e>
                        <m:d>
                          <m:dPr>
                            <m:ctrlPr>
                              <a:rPr lang="el-GR" sz="2000" i="1">
                                <a:solidFill>
                                  <a:srgbClr val="242424"/>
                                </a:solidFill>
                                <a:latin typeface="Cambria Math" panose="02040503050406030204" pitchFamily="18" charset="0"/>
                                <a:ea typeface="Cambria Math" panose="02040503050406030204" pitchFamily="18" charset="0"/>
                              </a:rPr>
                            </m:ctrlPr>
                          </m:dPr>
                          <m:e>
                            <m:r>
                              <a:rPr lang="en-US" sz="2000" i="1">
                                <a:solidFill>
                                  <a:srgbClr val="242424"/>
                                </a:solidFill>
                                <a:latin typeface="Cambria Math" panose="02040503050406030204" pitchFamily="18" charset="0"/>
                                <a:ea typeface="Cambria Math" panose="02040503050406030204" pitchFamily="18" charset="0"/>
                              </a:rPr>
                              <m:t>−</m:t>
                            </m:r>
                            <m:f>
                              <m:fPr>
                                <m:ctrlPr>
                                  <a:rPr lang="el-GR" sz="2000" i="1">
                                    <a:solidFill>
                                      <a:srgbClr val="242424"/>
                                    </a:solidFill>
                                    <a:latin typeface="Cambria Math" panose="02040503050406030204" pitchFamily="18" charset="0"/>
                                    <a:ea typeface="Cambria Math" panose="02040503050406030204" pitchFamily="18" charset="0"/>
                                  </a:rPr>
                                </m:ctrlPr>
                              </m:fPr>
                              <m:num>
                                <m:r>
                                  <a:rPr lang="en-US" sz="2000" i="1">
                                    <a:solidFill>
                                      <a:srgbClr val="242424"/>
                                    </a:solidFill>
                                    <a:latin typeface="Cambria Math" panose="02040503050406030204" pitchFamily="18" charset="0"/>
                                    <a:ea typeface="Cambria Math" panose="02040503050406030204" pitchFamily="18" charset="0"/>
                                  </a:rPr>
                                  <m:t>1</m:t>
                                </m:r>
                              </m:num>
                              <m:den>
                                <m:r>
                                  <a:rPr lang="en-US" sz="2000" i="1">
                                    <a:solidFill>
                                      <a:srgbClr val="242424"/>
                                    </a:solidFill>
                                    <a:latin typeface="Cambria Math" panose="02040503050406030204" pitchFamily="18" charset="0"/>
                                    <a:ea typeface="Cambria Math" panose="02040503050406030204" pitchFamily="18" charset="0"/>
                                  </a:rPr>
                                  <m:t>2</m:t>
                                </m:r>
                              </m:den>
                            </m:f>
                            <m:d>
                              <m:dPr>
                                <m:ctrlPr>
                                  <a:rPr lang="el-GR" sz="2000" i="1">
                                    <a:solidFill>
                                      <a:srgbClr val="242424"/>
                                    </a:solidFill>
                                    <a:latin typeface="Cambria Math" panose="02040503050406030204" pitchFamily="18" charset="0"/>
                                    <a:ea typeface="Cambria Math" panose="02040503050406030204" pitchFamily="18" charset="0"/>
                                  </a:rPr>
                                </m:ctrlPr>
                              </m:dPr>
                              <m:e>
                                <m:sSup>
                                  <m:sSupPr>
                                    <m:ctrlPr>
                                      <a:rPr lang="el-GR" sz="2000" i="1" smtClean="0">
                                        <a:solidFill>
                                          <a:srgbClr val="242424"/>
                                        </a:solidFill>
                                        <a:latin typeface="Cambria Math" panose="02040503050406030204" pitchFamily="18" charset="0"/>
                                        <a:ea typeface="Cambria Math" panose="02040503050406030204" pitchFamily="18" charset="0"/>
                                      </a:rPr>
                                    </m:ctrlPr>
                                  </m:sSupPr>
                                  <m:e>
                                    <m:d>
                                      <m:dPr>
                                        <m:ctrlPr>
                                          <a:rPr lang="el-GR" sz="2000" i="1">
                                            <a:solidFill>
                                              <a:srgbClr val="242424"/>
                                            </a:solidFill>
                                            <a:latin typeface="Cambria Math" panose="02040503050406030204" pitchFamily="18" charset="0"/>
                                            <a:ea typeface="Cambria Math" panose="02040503050406030204" pitchFamily="18" charset="0"/>
                                          </a:rPr>
                                        </m:ctrlPr>
                                      </m:dPr>
                                      <m:e>
                                        <m:r>
                                          <a:rPr lang="en-US" sz="2000" i="1">
                                            <a:solidFill>
                                              <a:srgbClr val="242424"/>
                                            </a:solidFill>
                                            <a:latin typeface="Cambria Math" panose="02040503050406030204" pitchFamily="18" charset="0"/>
                                            <a:ea typeface="Cambria Math" panose="02040503050406030204" pitchFamily="18" charset="0"/>
                                          </a:rPr>
                                          <m:t>𝑝</m:t>
                                        </m:r>
                                        <m:r>
                                          <a:rPr lang="en-US" sz="2000" i="1">
                                            <a:solidFill>
                                              <a:srgbClr val="242424"/>
                                            </a:solidFill>
                                            <a:latin typeface="Cambria Math" panose="02040503050406030204" pitchFamily="18" charset="0"/>
                                            <a:ea typeface="Cambria Math" panose="02040503050406030204" pitchFamily="18" charset="0"/>
                                          </a:rPr>
                                          <m:t>−</m:t>
                                        </m:r>
                                        <m:sSub>
                                          <m:sSubPr>
                                            <m:ctrlPr>
                                              <a:rPr lang="en-US" sz="2000" i="1">
                                                <a:solidFill>
                                                  <a:srgbClr val="242424"/>
                                                </a:solidFill>
                                                <a:latin typeface="Cambria Math" panose="02040503050406030204" pitchFamily="18" charset="0"/>
                                                <a:ea typeface="Cambria Math" panose="02040503050406030204" pitchFamily="18" charset="0"/>
                                              </a:rPr>
                                            </m:ctrlPr>
                                          </m:sSubPr>
                                          <m:e>
                                            <m:r>
                                              <a:rPr lang="en-US" sz="2000" i="1">
                                                <a:solidFill>
                                                  <a:srgbClr val="242424"/>
                                                </a:solidFill>
                                                <a:latin typeface="Cambria Math" panose="02040503050406030204" pitchFamily="18" charset="0"/>
                                                <a:ea typeface="Cambria Math" panose="02040503050406030204" pitchFamily="18" charset="0"/>
                                              </a:rPr>
                                              <m:t>𝜇</m:t>
                                            </m:r>
                                          </m:e>
                                          <m:sub>
                                            <m:r>
                                              <a:rPr lang="en-US" sz="2000" i="1">
                                                <a:solidFill>
                                                  <a:srgbClr val="242424"/>
                                                </a:solidFill>
                                                <a:latin typeface="Cambria Math" panose="02040503050406030204" pitchFamily="18" charset="0"/>
                                                <a:ea typeface="Cambria Math" panose="02040503050406030204" pitchFamily="18" charset="0"/>
                                              </a:rPr>
                                              <m:t>𝑖</m:t>
                                            </m:r>
                                          </m:sub>
                                        </m:sSub>
                                      </m:e>
                                    </m:d>
                                  </m:e>
                                  <m:sup>
                                    <m:r>
                                      <a:rPr lang="en-US" sz="2000" b="0" i="1" smtClean="0">
                                        <a:solidFill>
                                          <a:srgbClr val="242424"/>
                                        </a:solidFill>
                                        <a:latin typeface="Cambria Math" panose="02040503050406030204" pitchFamily="18" charset="0"/>
                                        <a:ea typeface="Cambria Math" panose="02040503050406030204" pitchFamily="18" charset="0"/>
                                      </a:rPr>
                                      <m:t>𝑇</m:t>
                                    </m:r>
                                  </m:sup>
                                </m:sSup>
                                <m:sSup>
                                  <m:sSupPr>
                                    <m:ctrlPr>
                                      <a:rPr lang="el-GR" sz="2000" i="1">
                                        <a:solidFill>
                                          <a:srgbClr val="242424"/>
                                        </a:solidFill>
                                        <a:latin typeface="Cambria Math" panose="02040503050406030204" pitchFamily="18" charset="0"/>
                                        <a:ea typeface="Cambria Math" panose="02040503050406030204" pitchFamily="18" charset="0"/>
                                      </a:rPr>
                                    </m:ctrlPr>
                                  </m:sSupPr>
                                  <m:e>
                                    <m:r>
                                      <m:rPr>
                                        <m:sty m:val="p"/>
                                      </m:rPr>
                                      <a:rPr lang="el-GR" sz="2000" i="1">
                                        <a:solidFill>
                                          <a:srgbClr val="242424"/>
                                        </a:solidFill>
                                        <a:latin typeface="Cambria Math" panose="02040503050406030204" pitchFamily="18" charset="0"/>
                                        <a:ea typeface="Cambria Math" panose="02040503050406030204" pitchFamily="18" charset="0"/>
                                      </a:rPr>
                                      <m:t>Σ</m:t>
                                    </m:r>
                                  </m:e>
                                  <m:sup>
                                    <m:r>
                                      <a:rPr lang="en-US" sz="2000" i="1">
                                        <a:solidFill>
                                          <a:srgbClr val="242424"/>
                                        </a:solidFill>
                                        <a:latin typeface="Cambria Math" panose="02040503050406030204" pitchFamily="18" charset="0"/>
                                        <a:ea typeface="Cambria Math" panose="02040503050406030204" pitchFamily="18" charset="0"/>
                                      </a:rPr>
                                      <m:t>−1</m:t>
                                    </m:r>
                                  </m:sup>
                                </m:sSup>
                                <m:d>
                                  <m:dPr>
                                    <m:ctrlPr>
                                      <a:rPr lang="el-GR" sz="2000" i="1">
                                        <a:solidFill>
                                          <a:srgbClr val="242424"/>
                                        </a:solidFill>
                                        <a:latin typeface="Cambria Math" panose="02040503050406030204" pitchFamily="18" charset="0"/>
                                        <a:ea typeface="Cambria Math" panose="02040503050406030204" pitchFamily="18" charset="0"/>
                                      </a:rPr>
                                    </m:ctrlPr>
                                  </m:dPr>
                                  <m:e>
                                    <m:r>
                                      <a:rPr lang="en-US" sz="2000" i="1">
                                        <a:solidFill>
                                          <a:srgbClr val="242424"/>
                                        </a:solidFill>
                                        <a:latin typeface="Cambria Math" panose="02040503050406030204" pitchFamily="18" charset="0"/>
                                        <a:ea typeface="Cambria Math" panose="02040503050406030204" pitchFamily="18" charset="0"/>
                                      </a:rPr>
                                      <m:t>𝑝</m:t>
                                    </m:r>
                                    <m:r>
                                      <a:rPr lang="en-US" sz="2000" i="1">
                                        <a:solidFill>
                                          <a:srgbClr val="242424"/>
                                        </a:solidFill>
                                        <a:latin typeface="Cambria Math" panose="02040503050406030204" pitchFamily="18" charset="0"/>
                                        <a:ea typeface="Cambria Math" panose="02040503050406030204" pitchFamily="18" charset="0"/>
                                      </a:rPr>
                                      <m:t>−</m:t>
                                    </m:r>
                                    <m:sSub>
                                      <m:sSubPr>
                                        <m:ctrlPr>
                                          <a:rPr lang="en-US" sz="2000" i="1">
                                            <a:solidFill>
                                              <a:srgbClr val="242424"/>
                                            </a:solidFill>
                                            <a:latin typeface="Cambria Math" panose="02040503050406030204" pitchFamily="18" charset="0"/>
                                            <a:ea typeface="Cambria Math" panose="02040503050406030204" pitchFamily="18" charset="0"/>
                                          </a:rPr>
                                        </m:ctrlPr>
                                      </m:sSubPr>
                                      <m:e>
                                        <m:r>
                                          <a:rPr lang="en-US" sz="2000" i="1">
                                            <a:solidFill>
                                              <a:srgbClr val="242424"/>
                                            </a:solidFill>
                                            <a:latin typeface="Cambria Math" panose="02040503050406030204" pitchFamily="18" charset="0"/>
                                            <a:ea typeface="Cambria Math" panose="02040503050406030204" pitchFamily="18" charset="0"/>
                                          </a:rPr>
                                          <m:t>𝜇</m:t>
                                        </m:r>
                                      </m:e>
                                      <m:sub>
                                        <m:r>
                                          <a:rPr lang="en-US" sz="2000" i="1">
                                            <a:solidFill>
                                              <a:srgbClr val="242424"/>
                                            </a:solidFill>
                                            <a:latin typeface="Cambria Math" panose="02040503050406030204" pitchFamily="18" charset="0"/>
                                            <a:ea typeface="Cambria Math" panose="02040503050406030204" pitchFamily="18" charset="0"/>
                                          </a:rPr>
                                          <m:t>𝑖</m:t>
                                        </m:r>
                                      </m:sub>
                                    </m:sSub>
                                  </m:e>
                                </m:d>
                              </m:e>
                            </m:d>
                          </m:e>
                        </m:d>
                      </m:e>
                    </m:func>
                    <m:r>
                      <m:rPr>
                        <m:nor/>
                      </m:rPr>
                      <a:rPr lang="en-US" sz="2000" i="1" dirty="0">
                        <a:solidFill>
                          <a:srgbClr val="242424"/>
                        </a:solidFill>
                      </a:rPr>
                      <m:t>−−−</m:t>
                    </m:r>
                    <m:r>
                      <m:rPr>
                        <m:nor/>
                      </m:rPr>
                      <a:rPr lang="en-US" sz="2000" b="0" i="1" dirty="0" smtClean="0">
                        <a:solidFill>
                          <a:srgbClr val="242424"/>
                        </a:solidFill>
                      </a:rPr>
                      <m:t>(</m:t>
                    </m:r>
                    <m:r>
                      <m:rPr>
                        <m:nor/>
                      </m:rPr>
                      <a:rPr lang="en-US" sz="2000" b="0" i="1" dirty="0" smtClean="0">
                        <a:solidFill>
                          <a:srgbClr val="242424"/>
                        </a:solidFill>
                      </a:rPr>
                      <m:t>is</m:t>
                    </m:r>
                    <m:r>
                      <m:rPr>
                        <m:nor/>
                      </m:rPr>
                      <a:rPr lang="en-US" sz="2000" b="0" i="1" dirty="0" smtClean="0">
                        <a:solidFill>
                          <a:srgbClr val="242424"/>
                        </a:solidFill>
                      </a:rPr>
                      <m:t> </m:t>
                    </m:r>
                    <m:r>
                      <m:rPr>
                        <m:nor/>
                      </m:rPr>
                      <a:rPr lang="en-US" sz="2000" b="0" i="1" dirty="0" smtClean="0">
                        <a:solidFill>
                          <a:srgbClr val="242424"/>
                        </a:solidFill>
                      </a:rPr>
                      <m:t>a</m:t>
                    </m:r>
                    <m:r>
                      <m:rPr>
                        <m:nor/>
                      </m:rPr>
                      <a:rPr lang="en-US" sz="2000" b="0" i="1" dirty="0" smtClean="0">
                        <a:solidFill>
                          <a:srgbClr val="242424"/>
                        </a:solidFill>
                      </a:rPr>
                      <m:t> </m:t>
                    </m:r>
                    <m:r>
                      <m:rPr>
                        <m:nor/>
                      </m:rPr>
                      <a:rPr lang="en-US" sz="2000" b="0" i="1" dirty="0" smtClean="0">
                        <a:solidFill>
                          <a:srgbClr val="242424"/>
                        </a:solidFill>
                      </a:rPr>
                      <m:t>scalar</m:t>
                    </m:r>
                    <m:r>
                      <m:rPr>
                        <m:nor/>
                      </m:rPr>
                      <a:rPr lang="en-US" sz="2000" b="0" i="1" dirty="0" smtClean="0">
                        <a:solidFill>
                          <a:srgbClr val="242424"/>
                        </a:solidFill>
                      </a:rPr>
                      <m:t>)−−</m:t>
                    </m:r>
                    <m:r>
                      <a:rPr lang="en-US" sz="2000" b="0" i="1" smtClean="0">
                        <a:solidFill>
                          <a:srgbClr val="242424"/>
                        </a:solidFill>
                        <a:latin typeface="Cambria Math" panose="02040503050406030204" pitchFamily="18" charset="0"/>
                        <a:ea typeface="Cambria Math" panose="02040503050406030204" pitchFamily="18" charset="0"/>
                      </a:rPr>
                      <m:t>(2</m:t>
                    </m:r>
                    <m:r>
                      <a:rPr lang="en-US" sz="2000" b="0" i="1" smtClean="0">
                        <a:solidFill>
                          <a:srgbClr val="242424"/>
                        </a:solidFill>
                        <a:latin typeface="Cambria Math" panose="02040503050406030204" pitchFamily="18" charset="0"/>
                        <a:ea typeface="Cambria Math" panose="02040503050406030204" pitchFamily="18" charset="0"/>
                      </a:rPr>
                      <m:t>𝑎</m:t>
                    </m:r>
                    <m:r>
                      <a:rPr lang="en-US" sz="2000" b="0" i="1" smtClean="0">
                        <a:solidFill>
                          <a:srgbClr val="242424"/>
                        </a:solidFill>
                        <a:latin typeface="Cambria Math" panose="02040503050406030204" pitchFamily="18" charset="0"/>
                        <a:ea typeface="Cambria Math" panose="02040503050406030204" pitchFamily="18" charset="0"/>
                      </a:rPr>
                      <m:t>),</m:t>
                    </m:r>
                  </m:oMath>
                </a14:m>
                <a:endParaRPr lang="en-US" sz="2000" i="1" dirty="0"/>
              </a:p>
              <a:p>
                <a:r>
                  <a:rPr lang="en-US" sz="2000" i="1" dirty="0"/>
                  <a:t>Note:</a:t>
                </a:r>
                <a14:m>
                  <m:oMath xmlns:m="http://schemas.openxmlformats.org/officeDocument/2006/math">
                    <m:sSub>
                      <m:sSubPr>
                        <m:ctrlPr>
                          <a:rPr lang="el-GR" sz="2000" i="1">
                            <a:solidFill>
                              <a:srgbClr val="242424"/>
                            </a:solidFill>
                            <a:latin typeface="Cambria Math" panose="02040503050406030204" pitchFamily="18" charset="0"/>
                            <a:ea typeface="Cambria Math" panose="02040503050406030204" pitchFamily="18" charset="0"/>
                          </a:rPr>
                        </m:ctrlPr>
                      </m:sSubPr>
                      <m:e>
                        <m:sSup>
                          <m:sSupPr>
                            <m:ctrlPr>
                              <a:rPr lang="el-GR" sz="2000" i="1">
                                <a:solidFill>
                                  <a:srgbClr val="242424"/>
                                </a:solidFill>
                                <a:latin typeface="Cambria Math" panose="02040503050406030204" pitchFamily="18" charset="0"/>
                                <a:ea typeface="Cambria Math" panose="02040503050406030204" pitchFamily="18" charset="0"/>
                              </a:rPr>
                            </m:ctrlPr>
                          </m:sSupPr>
                          <m:e>
                            <m:d>
                              <m:dPr>
                                <m:ctrlPr>
                                  <a:rPr lang="el-GR" sz="2000" i="1">
                                    <a:solidFill>
                                      <a:srgbClr val="242424"/>
                                    </a:solidFill>
                                    <a:latin typeface="Cambria Math" panose="02040503050406030204" pitchFamily="18" charset="0"/>
                                    <a:ea typeface="Cambria Math" panose="02040503050406030204" pitchFamily="18" charset="0"/>
                                  </a:rPr>
                                </m:ctrlPr>
                              </m:dPr>
                              <m:e>
                                <m:r>
                                  <a:rPr lang="en-US" sz="2000" i="1">
                                    <a:solidFill>
                                      <a:srgbClr val="242424"/>
                                    </a:solidFill>
                                    <a:latin typeface="Cambria Math" panose="02040503050406030204" pitchFamily="18" charset="0"/>
                                    <a:ea typeface="Cambria Math" panose="02040503050406030204" pitchFamily="18" charset="0"/>
                                  </a:rPr>
                                  <m:t>𝑝</m:t>
                                </m:r>
                                <m:r>
                                  <a:rPr lang="en-US" sz="2000" i="1">
                                    <a:solidFill>
                                      <a:srgbClr val="242424"/>
                                    </a:solidFill>
                                    <a:latin typeface="Cambria Math" panose="02040503050406030204" pitchFamily="18" charset="0"/>
                                    <a:ea typeface="Cambria Math" panose="02040503050406030204" pitchFamily="18" charset="0"/>
                                  </a:rPr>
                                  <m:t>−</m:t>
                                </m:r>
                                <m:sSub>
                                  <m:sSubPr>
                                    <m:ctrlPr>
                                      <a:rPr lang="en-US" sz="2000" i="1">
                                        <a:solidFill>
                                          <a:srgbClr val="242424"/>
                                        </a:solidFill>
                                        <a:latin typeface="Cambria Math" panose="02040503050406030204" pitchFamily="18" charset="0"/>
                                        <a:ea typeface="Cambria Math" panose="02040503050406030204" pitchFamily="18" charset="0"/>
                                      </a:rPr>
                                    </m:ctrlPr>
                                  </m:sSubPr>
                                  <m:e>
                                    <m:r>
                                      <a:rPr lang="en-US" sz="2000" i="1">
                                        <a:solidFill>
                                          <a:srgbClr val="242424"/>
                                        </a:solidFill>
                                        <a:latin typeface="Cambria Math" panose="02040503050406030204" pitchFamily="18" charset="0"/>
                                        <a:ea typeface="Cambria Math" panose="02040503050406030204" pitchFamily="18" charset="0"/>
                                      </a:rPr>
                                      <m:t>𝜇</m:t>
                                    </m:r>
                                  </m:e>
                                  <m:sub>
                                    <m:r>
                                      <a:rPr lang="en-US" sz="2000" i="1">
                                        <a:solidFill>
                                          <a:srgbClr val="242424"/>
                                        </a:solidFill>
                                        <a:latin typeface="Cambria Math" panose="02040503050406030204" pitchFamily="18" charset="0"/>
                                        <a:ea typeface="Cambria Math" panose="02040503050406030204" pitchFamily="18" charset="0"/>
                                      </a:rPr>
                                      <m:t>𝑖</m:t>
                                    </m:r>
                                  </m:sub>
                                </m:sSub>
                              </m:e>
                            </m:d>
                          </m:e>
                          <m:sup>
                            <m:r>
                              <a:rPr lang="en-US" sz="2000" i="1">
                                <a:solidFill>
                                  <a:srgbClr val="242424"/>
                                </a:solidFill>
                                <a:latin typeface="Cambria Math" panose="02040503050406030204" pitchFamily="18" charset="0"/>
                                <a:ea typeface="Cambria Math" panose="02040503050406030204" pitchFamily="18" charset="0"/>
                              </a:rPr>
                              <m:t>𝑇</m:t>
                            </m:r>
                          </m:sup>
                        </m:sSup>
                      </m:e>
                      <m:sub>
                        <m:r>
                          <a:rPr lang="en-US" sz="2000" i="1">
                            <a:solidFill>
                              <a:srgbClr val="242424"/>
                            </a:solidFill>
                            <a:latin typeface="Cambria Math" panose="02040503050406030204" pitchFamily="18" charset="0"/>
                            <a:ea typeface="Cambria Math" panose="02040503050406030204" pitchFamily="18" charset="0"/>
                          </a:rPr>
                          <m:t>(1×3)</m:t>
                        </m:r>
                      </m:sub>
                    </m:sSub>
                    <m:sSubSup>
                      <m:sSubSupPr>
                        <m:ctrlPr>
                          <a:rPr lang="el-GR" sz="2000" i="1">
                            <a:solidFill>
                              <a:srgbClr val="242424"/>
                            </a:solidFill>
                            <a:latin typeface="Cambria Math" panose="02040503050406030204" pitchFamily="18" charset="0"/>
                            <a:ea typeface="Cambria Math" panose="02040503050406030204" pitchFamily="18" charset="0"/>
                          </a:rPr>
                        </m:ctrlPr>
                      </m:sSubSupPr>
                      <m:e>
                        <m:r>
                          <m:rPr>
                            <m:sty m:val="p"/>
                          </m:rPr>
                          <a:rPr lang="el-GR" sz="2000" i="1">
                            <a:solidFill>
                              <a:srgbClr val="242424"/>
                            </a:solidFill>
                            <a:latin typeface="Cambria Math" panose="02040503050406030204" pitchFamily="18" charset="0"/>
                            <a:ea typeface="Cambria Math" panose="02040503050406030204" pitchFamily="18" charset="0"/>
                          </a:rPr>
                          <m:t>Σ</m:t>
                        </m:r>
                      </m:e>
                      <m:sub>
                        <m:r>
                          <a:rPr lang="en-US" sz="2000" i="1">
                            <a:solidFill>
                              <a:srgbClr val="242424"/>
                            </a:solidFill>
                            <a:latin typeface="Cambria Math" panose="02040503050406030204" pitchFamily="18" charset="0"/>
                            <a:ea typeface="Cambria Math" panose="02040503050406030204" pitchFamily="18" charset="0"/>
                          </a:rPr>
                          <m:t>(3×3)</m:t>
                        </m:r>
                      </m:sub>
                      <m:sup>
                        <m:r>
                          <a:rPr lang="en-US" sz="2000" i="1">
                            <a:solidFill>
                              <a:srgbClr val="242424"/>
                            </a:solidFill>
                            <a:latin typeface="Cambria Math" panose="02040503050406030204" pitchFamily="18" charset="0"/>
                            <a:ea typeface="Cambria Math" panose="02040503050406030204" pitchFamily="18" charset="0"/>
                          </a:rPr>
                          <m:t>−1</m:t>
                        </m:r>
                      </m:sup>
                    </m:sSubSup>
                    <m:r>
                      <a:rPr lang="en-US" sz="2000" b="0" i="1" smtClean="0">
                        <a:solidFill>
                          <a:srgbClr val="242424"/>
                        </a:solidFill>
                        <a:latin typeface="Cambria Math" panose="02040503050406030204" pitchFamily="18" charset="0"/>
                        <a:ea typeface="Cambria Math" panose="02040503050406030204" pitchFamily="18" charset="0"/>
                      </a:rPr>
                      <m:t> </m:t>
                    </m:r>
                    <m:sSub>
                      <m:sSubPr>
                        <m:ctrlPr>
                          <a:rPr lang="en-US" sz="2000" b="0" i="1" smtClean="0">
                            <a:solidFill>
                              <a:srgbClr val="242424"/>
                            </a:solidFill>
                            <a:latin typeface="Cambria Math" panose="02040503050406030204" pitchFamily="18" charset="0"/>
                            <a:ea typeface="Cambria Math" panose="02040503050406030204" pitchFamily="18" charset="0"/>
                          </a:rPr>
                        </m:ctrlPr>
                      </m:sSubPr>
                      <m:e>
                        <m:d>
                          <m:dPr>
                            <m:ctrlPr>
                              <a:rPr lang="el-GR" sz="2000" i="1">
                                <a:solidFill>
                                  <a:srgbClr val="242424"/>
                                </a:solidFill>
                                <a:latin typeface="Cambria Math" panose="02040503050406030204" pitchFamily="18" charset="0"/>
                                <a:ea typeface="Cambria Math" panose="02040503050406030204" pitchFamily="18" charset="0"/>
                              </a:rPr>
                            </m:ctrlPr>
                          </m:dPr>
                          <m:e>
                            <m:r>
                              <a:rPr lang="en-US" sz="2000" i="1">
                                <a:solidFill>
                                  <a:srgbClr val="242424"/>
                                </a:solidFill>
                                <a:latin typeface="Cambria Math" panose="02040503050406030204" pitchFamily="18" charset="0"/>
                                <a:ea typeface="Cambria Math" panose="02040503050406030204" pitchFamily="18" charset="0"/>
                              </a:rPr>
                              <m:t>𝑝</m:t>
                            </m:r>
                            <m:r>
                              <a:rPr lang="en-US" sz="2000" i="1">
                                <a:solidFill>
                                  <a:srgbClr val="242424"/>
                                </a:solidFill>
                                <a:latin typeface="Cambria Math" panose="02040503050406030204" pitchFamily="18" charset="0"/>
                                <a:ea typeface="Cambria Math" panose="02040503050406030204" pitchFamily="18" charset="0"/>
                              </a:rPr>
                              <m:t>−</m:t>
                            </m:r>
                            <m:sSub>
                              <m:sSubPr>
                                <m:ctrlPr>
                                  <a:rPr lang="en-US" sz="2000" i="1">
                                    <a:solidFill>
                                      <a:srgbClr val="242424"/>
                                    </a:solidFill>
                                    <a:latin typeface="Cambria Math" panose="02040503050406030204" pitchFamily="18" charset="0"/>
                                    <a:ea typeface="Cambria Math" panose="02040503050406030204" pitchFamily="18" charset="0"/>
                                  </a:rPr>
                                </m:ctrlPr>
                              </m:sSubPr>
                              <m:e>
                                <m:r>
                                  <a:rPr lang="en-US" sz="2000" i="1">
                                    <a:solidFill>
                                      <a:srgbClr val="242424"/>
                                    </a:solidFill>
                                    <a:latin typeface="Cambria Math" panose="02040503050406030204" pitchFamily="18" charset="0"/>
                                    <a:ea typeface="Cambria Math" panose="02040503050406030204" pitchFamily="18" charset="0"/>
                                  </a:rPr>
                                  <m:t>𝜇</m:t>
                                </m:r>
                              </m:e>
                              <m:sub>
                                <m:r>
                                  <a:rPr lang="en-US" sz="2000" i="1">
                                    <a:solidFill>
                                      <a:srgbClr val="242424"/>
                                    </a:solidFill>
                                    <a:latin typeface="Cambria Math" panose="02040503050406030204" pitchFamily="18" charset="0"/>
                                    <a:ea typeface="Cambria Math" panose="02040503050406030204" pitchFamily="18" charset="0"/>
                                  </a:rPr>
                                  <m:t>𝑖</m:t>
                                </m:r>
                              </m:sub>
                            </m:sSub>
                          </m:e>
                        </m:d>
                      </m:e>
                      <m:sub>
                        <m:r>
                          <a:rPr lang="en-US" sz="2000" i="1">
                            <a:solidFill>
                              <a:srgbClr val="242424"/>
                            </a:solidFill>
                            <a:latin typeface="Cambria Math" panose="02040503050406030204" pitchFamily="18" charset="0"/>
                            <a:ea typeface="Cambria Math" panose="02040503050406030204" pitchFamily="18" charset="0"/>
                          </a:rPr>
                          <m:t>(3×</m:t>
                        </m:r>
                        <m:r>
                          <a:rPr lang="en-US" sz="2000" b="0" i="1" smtClean="0">
                            <a:solidFill>
                              <a:srgbClr val="242424"/>
                            </a:solidFill>
                            <a:latin typeface="Cambria Math" panose="02040503050406030204" pitchFamily="18" charset="0"/>
                            <a:ea typeface="Cambria Math" panose="02040503050406030204" pitchFamily="18" charset="0"/>
                          </a:rPr>
                          <m:t>1</m:t>
                        </m:r>
                        <m:r>
                          <a:rPr lang="en-US" sz="2000" i="1">
                            <a:solidFill>
                              <a:srgbClr val="242424"/>
                            </a:solidFill>
                            <a:latin typeface="Cambria Math" panose="02040503050406030204" pitchFamily="18" charset="0"/>
                            <a:ea typeface="Cambria Math" panose="02040503050406030204" pitchFamily="18" charset="0"/>
                          </a:rPr>
                          <m:t>)</m:t>
                        </m:r>
                      </m:sub>
                    </m:sSub>
                  </m:oMath>
                </a14:m>
                <a:r>
                  <a:rPr lang="en-US" sz="2000" i="1" dirty="0"/>
                  <a:t> is a scalar,</a:t>
                </a:r>
                <a14:m>
                  <m:oMath xmlns:m="http://schemas.openxmlformats.org/officeDocument/2006/math">
                    <m:r>
                      <a:rPr lang="en-US" sz="1600" b="0" i="1" smtClean="0">
                        <a:solidFill>
                          <a:srgbClr val="242424"/>
                        </a:solidFill>
                        <a:latin typeface="Cambria Math" panose="02040503050406030204" pitchFamily="18" charset="0"/>
                        <a:ea typeface="Cambria Math" panose="02040503050406030204" pitchFamily="18" charset="0"/>
                      </a:rPr>
                      <m:t>  </m:t>
                    </m:r>
                    <m:r>
                      <m:rPr>
                        <m:sty m:val="p"/>
                      </m:rPr>
                      <a:rPr lang="el-GR" sz="1600" i="1">
                        <a:solidFill>
                          <a:srgbClr val="242424"/>
                        </a:solidFill>
                        <a:latin typeface="Cambria Math" panose="02040503050406030204" pitchFamily="18" charset="0"/>
                        <a:ea typeface="Cambria Math" panose="02040503050406030204" pitchFamily="18" charset="0"/>
                      </a:rPr>
                      <m:t>σ</m:t>
                    </m:r>
                    <m:r>
                      <a:rPr lang="en-US" sz="1600" b="0" i="1" smtClean="0">
                        <a:solidFill>
                          <a:srgbClr val="242424"/>
                        </a:solidFill>
                        <a:latin typeface="Cambria Math" panose="02040503050406030204" pitchFamily="18" charset="0"/>
                        <a:ea typeface="Cambria Math" panose="02040503050406030204" pitchFamily="18" charset="0"/>
                      </a:rPr>
                      <m:t>( )</m:t>
                    </m:r>
                  </m:oMath>
                </a14:m>
                <a:r>
                  <a:rPr lang="en-US" sz="1600" i="1" dirty="0"/>
                  <a:t>=sigmoid function</a:t>
                </a:r>
              </a:p>
              <a:p>
                <a:pPr>
                  <a:spcBef>
                    <a:spcPts val="750"/>
                  </a:spcBef>
                  <a:spcAft>
                    <a:spcPts val="750"/>
                  </a:spcAft>
                </a:pPr>
                <a:r>
                  <a:rPr lang="en-US" sz="2200" i="1" dirty="0"/>
                  <a:t>A ray, sending out from a pixel to the 3D space, is passing though transparent objects N and the color of the pixel is</a:t>
                </a:r>
              </a:p>
              <a:p>
                <a:pPr>
                  <a:spcBef>
                    <a:spcPts val="750"/>
                  </a:spcBef>
                  <a:spcAft>
                    <a:spcPts val="750"/>
                  </a:spcAft>
                </a:pPr>
                <a14:m>
                  <m:oMath xmlns:m="http://schemas.openxmlformats.org/officeDocument/2006/math">
                    <m:r>
                      <a:rPr lang="en-US" sz="2200" b="0" i="1" smtClean="0">
                        <a:latin typeface="Cambria Math" panose="02040503050406030204" pitchFamily="18" charset="0"/>
                      </a:rPr>
                      <m:t>𝐶</m:t>
                    </m:r>
                    <m:r>
                      <a:rPr lang="en-US" sz="2200" b="0" i="1" smtClean="0">
                        <a:latin typeface="Cambria Math" panose="02040503050406030204" pitchFamily="18" charset="0"/>
                      </a:rPr>
                      <m:t>=</m:t>
                    </m:r>
                    <m:nary>
                      <m:naryPr>
                        <m:chr m:val="∑"/>
                        <m:supHide m:val="on"/>
                        <m:ctrlPr>
                          <a:rPr lang="en-US" sz="2200" i="1" smtClean="0">
                            <a:solidFill>
                              <a:srgbClr val="242424"/>
                            </a:solidFill>
                            <a:latin typeface="Cambria Math" panose="02040503050406030204" pitchFamily="18" charset="0"/>
                          </a:rPr>
                        </m:ctrlPr>
                      </m:naryPr>
                      <m:sub>
                        <m:r>
                          <m:rPr>
                            <m:brk m:alnAt="7"/>
                          </m:rPr>
                          <a:rPr lang="en-US" sz="2200" b="0" i="1" smtClean="0">
                            <a:solidFill>
                              <a:srgbClr val="242424"/>
                            </a:solidFill>
                            <a:latin typeface="Cambria Math" panose="02040503050406030204" pitchFamily="18" charset="0"/>
                          </a:rPr>
                          <m:t>𝑖</m:t>
                        </m:r>
                        <m:r>
                          <a:rPr lang="en-US" sz="2200" b="0" i="1" smtClean="0">
                            <a:solidFill>
                              <a:srgbClr val="242424"/>
                            </a:solidFill>
                            <a:latin typeface="Cambria Math" panose="02040503050406030204" pitchFamily="18" charset="0"/>
                            <a:ea typeface="Cambria Math" panose="02040503050406030204" pitchFamily="18" charset="0"/>
                          </a:rPr>
                          <m:t>𝜖</m:t>
                        </m:r>
                        <m:r>
                          <a:rPr lang="en-US" sz="2200" b="0" i="1" smtClean="0">
                            <a:solidFill>
                              <a:srgbClr val="242424"/>
                            </a:solidFill>
                            <a:latin typeface="Cambria Math" panose="02040503050406030204" pitchFamily="18" charset="0"/>
                          </a:rPr>
                          <m:t>𝑁</m:t>
                        </m:r>
                      </m:sub>
                      <m:sup/>
                      <m:e>
                        <m:sSub>
                          <m:sSubPr>
                            <m:ctrlPr>
                              <a:rPr lang="en-US" sz="2200" i="1">
                                <a:solidFill>
                                  <a:srgbClr val="242424"/>
                                </a:solidFill>
                                <a:latin typeface="Cambria Math" panose="02040503050406030204" pitchFamily="18" charset="0"/>
                              </a:rPr>
                            </m:ctrlPr>
                          </m:sSubPr>
                          <m:e>
                            <m:r>
                              <a:rPr lang="en-US" sz="2200" b="0" i="1" smtClean="0">
                                <a:solidFill>
                                  <a:srgbClr val="242424"/>
                                </a:solidFill>
                                <a:latin typeface="Cambria Math" panose="02040503050406030204" pitchFamily="18" charset="0"/>
                              </a:rPr>
                              <m:t>𝑐</m:t>
                            </m:r>
                          </m:e>
                          <m:sub>
                            <m:r>
                              <a:rPr lang="en-US" sz="2200" i="1">
                                <a:solidFill>
                                  <a:srgbClr val="242424"/>
                                </a:solidFill>
                                <a:latin typeface="Cambria Math" panose="02040503050406030204" pitchFamily="18" charset="0"/>
                              </a:rPr>
                              <m:t>𝑖</m:t>
                            </m:r>
                          </m:sub>
                        </m:sSub>
                        <m:sSub>
                          <m:sSubPr>
                            <m:ctrlPr>
                              <a:rPr lang="en-US" sz="2200" i="1">
                                <a:solidFill>
                                  <a:srgbClr val="242424"/>
                                </a:solidFill>
                                <a:latin typeface="Cambria Math" panose="02040503050406030204" pitchFamily="18" charset="0"/>
                              </a:rPr>
                            </m:ctrlPr>
                          </m:sSubPr>
                          <m:e>
                            <m:r>
                              <a:rPr lang="en-US" sz="2200" i="1">
                                <a:solidFill>
                                  <a:srgbClr val="242424"/>
                                </a:solidFill>
                                <a:latin typeface="Cambria Math" panose="02040503050406030204" pitchFamily="18" charset="0"/>
                              </a:rPr>
                              <m:t>𝑓</m:t>
                            </m:r>
                          </m:e>
                          <m:sub>
                            <m:r>
                              <a:rPr lang="en-US" sz="2200" i="1">
                                <a:solidFill>
                                  <a:srgbClr val="242424"/>
                                </a:solidFill>
                                <a:latin typeface="Cambria Math" panose="02040503050406030204" pitchFamily="18" charset="0"/>
                              </a:rPr>
                              <m:t>𝑖</m:t>
                            </m:r>
                          </m:sub>
                        </m:sSub>
                        <m:r>
                          <a:rPr lang="en-US" sz="2200" b="0" i="1" smtClean="0">
                            <a:solidFill>
                              <a:srgbClr val="242424"/>
                            </a:solidFill>
                            <a:latin typeface="Cambria Math" panose="02040503050406030204" pitchFamily="18" charset="0"/>
                          </a:rPr>
                          <m:t>(</m:t>
                        </m:r>
                        <m:r>
                          <a:rPr lang="en-US" sz="2200" b="0" i="1" smtClean="0">
                            <a:solidFill>
                              <a:srgbClr val="242424"/>
                            </a:solidFill>
                            <a:latin typeface="Cambria Math" panose="02040503050406030204" pitchFamily="18" charset="0"/>
                          </a:rPr>
                          <m:t>𝑝</m:t>
                        </m:r>
                        <m:r>
                          <a:rPr lang="en-US" sz="2200" b="0" i="1" smtClean="0">
                            <a:solidFill>
                              <a:srgbClr val="242424"/>
                            </a:solidFill>
                            <a:latin typeface="Cambria Math" panose="02040503050406030204" pitchFamily="18" charset="0"/>
                          </a:rPr>
                          <m:t>)</m:t>
                        </m:r>
                        <m:nary>
                          <m:naryPr>
                            <m:chr m:val="∏"/>
                            <m:ctrlPr>
                              <a:rPr lang="en-US" sz="2200" b="0" i="1" smtClean="0">
                                <a:solidFill>
                                  <a:srgbClr val="242424"/>
                                </a:solidFill>
                                <a:latin typeface="Cambria Math" panose="02040503050406030204" pitchFamily="18" charset="0"/>
                              </a:rPr>
                            </m:ctrlPr>
                          </m:naryPr>
                          <m:sub>
                            <m:r>
                              <m:rPr>
                                <m:brk m:alnAt="23"/>
                              </m:rPr>
                              <a:rPr lang="en-US" sz="2200" b="0" i="1" smtClean="0">
                                <a:solidFill>
                                  <a:srgbClr val="242424"/>
                                </a:solidFill>
                                <a:latin typeface="Cambria Math" panose="02040503050406030204" pitchFamily="18" charset="0"/>
                              </a:rPr>
                              <m:t>𝑗</m:t>
                            </m:r>
                            <m:r>
                              <a:rPr lang="en-US" sz="2200" b="0" i="1" smtClean="0">
                                <a:solidFill>
                                  <a:srgbClr val="242424"/>
                                </a:solidFill>
                                <a:latin typeface="Cambria Math" panose="02040503050406030204" pitchFamily="18" charset="0"/>
                              </a:rPr>
                              <m:t>=1</m:t>
                            </m:r>
                          </m:sub>
                          <m:sup>
                            <m:r>
                              <a:rPr lang="en-US" sz="2200" b="0" i="1" smtClean="0">
                                <a:solidFill>
                                  <a:srgbClr val="242424"/>
                                </a:solidFill>
                                <a:latin typeface="Cambria Math" panose="02040503050406030204" pitchFamily="18" charset="0"/>
                              </a:rPr>
                              <m:t>𝑖</m:t>
                            </m:r>
                            <m:r>
                              <a:rPr lang="en-US" sz="2200" b="0" i="1" smtClean="0">
                                <a:solidFill>
                                  <a:srgbClr val="242424"/>
                                </a:solidFill>
                                <a:latin typeface="Cambria Math" panose="02040503050406030204" pitchFamily="18" charset="0"/>
                              </a:rPr>
                              <m:t>−1</m:t>
                            </m:r>
                          </m:sup>
                          <m:e>
                            <m:r>
                              <a:rPr lang="en-US" sz="2200" b="0" i="1" smtClean="0">
                                <a:solidFill>
                                  <a:srgbClr val="242424"/>
                                </a:solidFill>
                                <a:latin typeface="Cambria Math" panose="02040503050406030204" pitchFamily="18" charset="0"/>
                              </a:rPr>
                              <m:t>(1−</m:t>
                            </m:r>
                          </m:e>
                        </m:nary>
                        <m:sSub>
                          <m:sSubPr>
                            <m:ctrlPr>
                              <a:rPr lang="en-US" sz="2200" i="1">
                                <a:solidFill>
                                  <a:srgbClr val="242424"/>
                                </a:solidFill>
                                <a:latin typeface="Cambria Math" panose="02040503050406030204" pitchFamily="18" charset="0"/>
                              </a:rPr>
                            </m:ctrlPr>
                          </m:sSubPr>
                          <m:e>
                            <m:r>
                              <a:rPr lang="en-US" sz="2200" i="1">
                                <a:solidFill>
                                  <a:srgbClr val="242424"/>
                                </a:solidFill>
                                <a:latin typeface="Cambria Math" panose="02040503050406030204" pitchFamily="18" charset="0"/>
                              </a:rPr>
                              <m:t>𝑓</m:t>
                            </m:r>
                          </m:e>
                          <m:sub>
                            <m:r>
                              <a:rPr lang="en-US" sz="2200" i="1">
                                <a:solidFill>
                                  <a:srgbClr val="242424"/>
                                </a:solidFill>
                                <a:latin typeface="Cambria Math" panose="02040503050406030204" pitchFamily="18" charset="0"/>
                              </a:rPr>
                              <m:t>𝑖</m:t>
                            </m:r>
                          </m:sub>
                        </m:sSub>
                        <m:r>
                          <a:rPr lang="en-US" sz="2200" i="1">
                            <a:solidFill>
                              <a:srgbClr val="242424"/>
                            </a:solidFill>
                            <a:latin typeface="Cambria Math" panose="02040503050406030204" pitchFamily="18" charset="0"/>
                          </a:rPr>
                          <m:t>(</m:t>
                        </m:r>
                        <m:r>
                          <a:rPr lang="en-US" sz="2200" i="1">
                            <a:solidFill>
                              <a:srgbClr val="242424"/>
                            </a:solidFill>
                            <a:latin typeface="Cambria Math" panose="02040503050406030204" pitchFamily="18" charset="0"/>
                          </a:rPr>
                          <m:t>𝑝</m:t>
                        </m:r>
                        <m:r>
                          <a:rPr lang="en-US" sz="2200" i="1">
                            <a:solidFill>
                              <a:srgbClr val="242424"/>
                            </a:solidFill>
                            <a:latin typeface="Cambria Math" panose="02040503050406030204" pitchFamily="18" charset="0"/>
                          </a:rPr>
                          <m:t>))</m:t>
                        </m:r>
                      </m:e>
                    </m:nary>
                  </m:oMath>
                </a14:m>
                <a:r>
                  <a:rPr lang="en-US" sz="2200" i="1" dirty="0">
                    <a:solidFill>
                      <a:srgbClr val="242424"/>
                    </a:solidFill>
                  </a:rPr>
                  <a:t>--------------------(2b)</a:t>
                </a:r>
              </a:p>
              <a:p>
                <a:endParaRPr lang="en-US" sz="1800" dirty="0"/>
              </a:p>
              <a:p>
                <a:endParaRPr lang="en-US" sz="1800" dirty="0"/>
              </a:p>
              <a:p>
                <a:endParaRPr lang="en-US" sz="1800" dirty="0"/>
              </a:p>
              <a:p>
                <a:endParaRPr lang="en-US" sz="1800" dirty="0"/>
              </a:p>
              <a:p>
                <a:endParaRPr lang="en-US" sz="1800" dirty="0"/>
              </a:p>
            </p:txBody>
          </p:sp>
        </mc:Choice>
        <mc:Fallback xmlns="">
          <p:sp>
            <p:nvSpPr>
              <p:cNvPr id="3" name="Content Placeholder 2">
                <a:extLst>
                  <a:ext uri="{FF2B5EF4-FFF2-40B4-BE49-F238E27FC236}">
                    <a16:creationId xmlns:a16="http://schemas.microsoft.com/office/drawing/2014/main" id="{5AE27A12-E84E-5BFB-0C1A-0EF7DBD72060}"/>
                  </a:ext>
                </a:extLst>
              </p:cNvPr>
              <p:cNvSpPr>
                <a:spLocks noGrp="1" noRot="1" noChangeAspect="1" noMove="1" noResize="1" noEditPoints="1" noAdjustHandles="1" noChangeArrowheads="1" noChangeShapeType="1" noTextEdit="1"/>
              </p:cNvSpPr>
              <p:nvPr>
                <p:ph idx="1"/>
              </p:nvPr>
            </p:nvSpPr>
            <p:spPr>
              <a:xfrm>
                <a:off x="371052" y="1283258"/>
                <a:ext cx="8401896" cy="5288550"/>
              </a:xfrm>
              <a:blipFill>
                <a:blip r:embed="rId2"/>
                <a:stretch>
                  <a:fillRect l="-1016" t="-1730" r="-653" b="-8304"/>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B2017E9B-2B39-9BBC-60F7-AF836ED796B6}"/>
              </a:ext>
            </a:extLst>
          </p:cNvPr>
          <p:cNvSpPr>
            <a:spLocks noGrp="1"/>
          </p:cNvSpPr>
          <p:nvPr>
            <p:ph type="ftr" sz="quarter" idx="11"/>
          </p:nvPr>
        </p:nvSpPr>
        <p:spPr>
          <a:xfrm>
            <a:off x="5782782" y="6356351"/>
            <a:ext cx="3086100" cy="365125"/>
          </a:xfrm>
        </p:spPr>
        <p:txBody>
          <a:bodyPr/>
          <a:lstStyle/>
          <a:p>
            <a:r>
              <a:rPr lang="en-HK"/>
              <a:t>Nerfs v.250402d</a:t>
            </a:r>
            <a:endParaRPr lang="en-HK" dirty="0"/>
          </a:p>
        </p:txBody>
      </p:sp>
      <p:sp>
        <p:nvSpPr>
          <p:cNvPr id="5" name="Slide Number Placeholder 4">
            <a:extLst>
              <a:ext uri="{FF2B5EF4-FFF2-40B4-BE49-F238E27FC236}">
                <a16:creationId xmlns:a16="http://schemas.microsoft.com/office/drawing/2014/main" id="{46F055EF-3B9A-A0FE-4804-78D4ACF11779}"/>
              </a:ext>
            </a:extLst>
          </p:cNvPr>
          <p:cNvSpPr>
            <a:spLocks noGrp="1"/>
          </p:cNvSpPr>
          <p:nvPr>
            <p:ph type="sldNum" sz="quarter" idx="12"/>
          </p:nvPr>
        </p:nvSpPr>
        <p:spPr/>
        <p:txBody>
          <a:bodyPr/>
          <a:lstStyle/>
          <a:p>
            <a:fld id="{B9DE3C8B-EA53-454F-9CCE-3711613342D8}" type="slidenum">
              <a:rPr lang="en-HK" smtClean="0"/>
              <a:t>47</a:t>
            </a:fld>
            <a:endParaRPr lang="en-HK"/>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0C845D7-6C40-B489-865A-89DACFE32D84}"/>
                  </a:ext>
                </a:extLst>
              </p:cNvPr>
              <p:cNvSpPr txBox="1"/>
              <p:nvPr/>
            </p:nvSpPr>
            <p:spPr>
              <a:xfrm>
                <a:off x="3693400" y="6318510"/>
                <a:ext cx="2668616" cy="369332"/>
              </a:xfrm>
              <a:prstGeom prst="rect">
                <a:avLst/>
              </a:prstGeom>
              <a:noFill/>
            </p:spPr>
            <p:txBody>
              <a:bodyPr wrap="none" rtlCol="0">
                <a:spAutoFit/>
              </a:bodyPr>
              <a:lstStyle/>
              <a:p>
                <a:r>
                  <a:rPr lang="en-US" dirty="0"/>
                  <a:t>Density of the Gaussian </a:t>
                </a:r>
                <a14:m>
                  <m:oMath xmlns:m="http://schemas.openxmlformats.org/officeDocument/2006/math">
                    <m:r>
                      <a:rPr lang="en-US" sz="1800" b="0" i="1" smtClean="0">
                        <a:solidFill>
                          <a:srgbClr val="242424"/>
                        </a:solidFill>
                        <a:latin typeface="Cambria Math" panose="02040503050406030204" pitchFamily="18" charset="0"/>
                      </a:rPr>
                      <m:t>𝑖</m:t>
                    </m:r>
                  </m:oMath>
                </a14:m>
                <a:endParaRPr lang="en-US" dirty="0"/>
              </a:p>
            </p:txBody>
          </p:sp>
        </mc:Choice>
        <mc:Fallback xmlns="">
          <p:sp>
            <p:nvSpPr>
              <p:cNvPr id="6" name="TextBox 5">
                <a:extLst>
                  <a:ext uri="{FF2B5EF4-FFF2-40B4-BE49-F238E27FC236}">
                    <a16:creationId xmlns:a16="http://schemas.microsoft.com/office/drawing/2014/main" id="{A0C845D7-6C40-B489-865A-89DACFE32D84}"/>
                  </a:ext>
                </a:extLst>
              </p:cNvPr>
              <p:cNvSpPr txBox="1">
                <a:spLocks noRot="1" noChangeAspect="1" noMove="1" noResize="1" noEditPoints="1" noAdjustHandles="1" noChangeArrowheads="1" noChangeShapeType="1" noTextEdit="1"/>
              </p:cNvSpPr>
              <p:nvPr/>
            </p:nvSpPr>
            <p:spPr>
              <a:xfrm>
                <a:off x="3693400" y="6318510"/>
                <a:ext cx="2668616" cy="369332"/>
              </a:xfrm>
              <a:prstGeom prst="rect">
                <a:avLst/>
              </a:prstGeom>
              <a:blipFill>
                <a:blip r:embed="rId3"/>
                <a:stretch>
                  <a:fillRect l="-2055" t="-8333" b="-28333"/>
                </a:stretch>
              </a:blipFill>
            </p:spPr>
            <p:txBody>
              <a:bodyPr/>
              <a:lstStyle/>
              <a:p>
                <a:r>
                  <a:rPr lang="en-HK">
                    <a:noFill/>
                  </a:rPr>
                  <a:t> </a:t>
                </a:r>
              </a:p>
            </p:txBody>
          </p:sp>
        </mc:Fallback>
      </mc:AlternateContent>
      <p:cxnSp>
        <p:nvCxnSpPr>
          <p:cNvPr id="8" name="Straight Arrow Connector 7">
            <a:extLst>
              <a:ext uri="{FF2B5EF4-FFF2-40B4-BE49-F238E27FC236}">
                <a16:creationId xmlns:a16="http://schemas.microsoft.com/office/drawing/2014/main" id="{AB324EEC-7E5F-2566-0A7D-D34475000C1F}"/>
              </a:ext>
            </a:extLst>
          </p:cNvPr>
          <p:cNvCxnSpPr>
            <a:cxnSpLocks/>
          </p:cNvCxnSpPr>
          <p:nvPr/>
        </p:nvCxnSpPr>
        <p:spPr>
          <a:xfrm flipV="1">
            <a:off x="4061637" y="6155074"/>
            <a:ext cx="0" cy="1846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B2193D2-B7C0-74EB-ABBF-344800134E7F}"/>
                  </a:ext>
                </a:extLst>
              </p:cNvPr>
              <p:cNvSpPr txBox="1"/>
              <p:nvPr/>
            </p:nvSpPr>
            <p:spPr>
              <a:xfrm>
                <a:off x="351356" y="21525"/>
                <a:ext cx="8792644" cy="1107996"/>
              </a:xfrm>
              <a:prstGeom prst="rect">
                <a:avLst/>
              </a:prstGeom>
              <a:noFill/>
            </p:spPr>
            <p:txBody>
              <a:bodyPr wrap="square" rtlCol="0">
                <a:spAutoFit/>
              </a:bodyPr>
              <a:lstStyle/>
              <a:p>
                <a:r>
                  <a:rPr lang="en-US" sz="1600" dirty="0">
                    <a:solidFill>
                      <a:srgbClr val="FF0000"/>
                    </a:solidFill>
                    <a:latin typeface="Work Sans" pitchFamily="2" charset="0"/>
                  </a:rPr>
                  <a:t>Answer 5a,b: S=scale in </a:t>
                </a:r>
                <a:r>
                  <a:rPr lang="en-US" sz="1600" dirty="0" err="1">
                    <a:solidFill>
                      <a:srgbClr val="FF0000"/>
                    </a:solidFill>
                    <a:latin typeface="Work Sans" pitchFamily="2" charset="0"/>
                  </a:rPr>
                  <a:t>x,y,z</a:t>
                </a:r>
                <a:r>
                  <a:rPr lang="en-US" sz="1600" dirty="0">
                    <a:solidFill>
                      <a:srgbClr val="FF0000"/>
                    </a:solidFill>
                    <a:latin typeface="Work Sans" pitchFamily="2" charset="0"/>
                  </a:rPr>
                  <a:t> directions (3x3); μ=mean of the Gaussian (3x1), R=rotation (3x3), </a:t>
                </a:r>
                <a14:m>
                  <m:oMath xmlns:m="http://schemas.openxmlformats.org/officeDocument/2006/math">
                    <m:r>
                      <m:rPr>
                        <m:sty m:val="p"/>
                      </m:rPr>
                      <a:rPr lang="el-GR" sz="1600" i="1" smtClean="0">
                        <a:solidFill>
                          <a:srgbClr val="FF0000"/>
                        </a:solidFill>
                        <a:latin typeface="Cambria Math" panose="02040503050406030204" pitchFamily="18" charset="0"/>
                        <a:ea typeface="Cambria Math" panose="02040503050406030204" pitchFamily="18" charset="0"/>
                      </a:rPr>
                      <m:t>Σ</m:t>
                    </m:r>
                    <m:r>
                      <a:rPr lang="el-GR" sz="1600" i="1" smtClean="0">
                        <a:solidFill>
                          <a:srgbClr val="FF0000"/>
                        </a:solidFill>
                        <a:latin typeface="Cambria Math" panose="02040503050406030204" pitchFamily="18" charset="0"/>
                        <a:ea typeface="Cambria Math" panose="02040503050406030204" pitchFamily="18" charset="0"/>
                      </a:rPr>
                      <m:t> </m:t>
                    </m:r>
                  </m:oMath>
                </a14:m>
                <a:r>
                  <a:rPr lang="en-US" sz="1600" dirty="0">
                    <a:solidFill>
                      <a:srgbClr val="FF0000"/>
                    </a:solidFill>
                    <a:latin typeface="Work Sans" pitchFamily="2" charset="0"/>
                  </a:rPr>
                  <a:t>=</a:t>
                </a:r>
                <a:r>
                  <a:rPr lang="el-GR" sz="1600" dirty="0">
                    <a:solidFill>
                      <a:srgbClr val="FF0000"/>
                    </a:solidFill>
                    <a:ea typeface="Cambria Math" panose="02040503050406030204" pitchFamily="18" charset="0"/>
                  </a:rPr>
                  <a:t> </a:t>
                </a:r>
                <a:r>
                  <a:rPr lang="en-US" sz="1600" dirty="0">
                    <a:solidFill>
                      <a:srgbClr val="FF0000"/>
                    </a:solidFill>
                    <a:latin typeface="Work Sans" pitchFamily="2" charset="0"/>
                  </a:rPr>
                  <a:t>covariance of 3D Gaussian (3x3); σ(): Sigmoid function (scalar) ; 𝛼 </a:t>
                </a:r>
                <a:r>
                  <a:rPr lang="en-HK" sz="1600" dirty="0">
                    <a:solidFill>
                      <a:srgbClr val="FF0000"/>
                    </a:solidFill>
                  </a:rPr>
                  <a:t>Opacity (</a:t>
                </a:r>
                <a:r>
                  <a:rPr lang="en-US" sz="1600" dirty="0">
                    <a:solidFill>
                      <a:srgbClr val="FF0000"/>
                    </a:solidFill>
                    <a:latin typeface="Work Sans" pitchFamily="2" charset="0"/>
                  </a:rPr>
                  <a:t>scalar )</a:t>
                </a:r>
                <a:endParaRPr lang="en-HK" sz="1600" dirty="0">
                  <a:solidFill>
                    <a:srgbClr val="FF0000"/>
                  </a:solidFill>
                </a:endParaRPr>
              </a:p>
              <a:p>
                <a:endParaRPr lang="en-HK" dirty="0"/>
              </a:p>
            </p:txBody>
          </p:sp>
        </mc:Choice>
        <mc:Fallback>
          <p:sp>
            <p:nvSpPr>
              <p:cNvPr id="9" name="TextBox 8">
                <a:extLst>
                  <a:ext uri="{FF2B5EF4-FFF2-40B4-BE49-F238E27FC236}">
                    <a16:creationId xmlns:a16="http://schemas.microsoft.com/office/drawing/2014/main" id="{9B2193D2-B7C0-74EB-ABBF-344800134E7F}"/>
                  </a:ext>
                </a:extLst>
              </p:cNvPr>
              <p:cNvSpPr txBox="1">
                <a:spLocks noRot="1" noChangeAspect="1" noMove="1" noResize="1" noEditPoints="1" noAdjustHandles="1" noChangeArrowheads="1" noChangeShapeType="1" noTextEdit="1"/>
              </p:cNvSpPr>
              <p:nvPr/>
            </p:nvSpPr>
            <p:spPr>
              <a:xfrm>
                <a:off x="351356" y="21525"/>
                <a:ext cx="8792644" cy="1107996"/>
              </a:xfrm>
              <a:prstGeom prst="rect">
                <a:avLst/>
              </a:prstGeom>
              <a:blipFill>
                <a:blip r:embed="rId4"/>
                <a:stretch>
                  <a:fillRect l="-416" t="-1657" r="-139"/>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54F2BD97-D8A7-0DC1-DD6F-5559DC212D57}"/>
              </a:ext>
            </a:extLst>
          </p:cNvPr>
          <p:cNvSpPr/>
          <p:nvPr/>
        </p:nvSpPr>
        <p:spPr>
          <a:xfrm rot="21120318">
            <a:off x="8287515" y="5209938"/>
            <a:ext cx="594518" cy="325041"/>
          </a:xfrm>
          <a:prstGeom prst="ellipse">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cxnSp>
        <p:nvCxnSpPr>
          <p:cNvPr id="14" name="Straight Arrow Connector 13">
            <a:extLst>
              <a:ext uri="{FF2B5EF4-FFF2-40B4-BE49-F238E27FC236}">
                <a16:creationId xmlns:a16="http://schemas.microsoft.com/office/drawing/2014/main" id="{E66F828A-1925-D9A7-6728-70E1FCE81B13}"/>
              </a:ext>
            </a:extLst>
          </p:cNvPr>
          <p:cNvCxnSpPr/>
          <p:nvPr/>
        </p:nvCxnSpPr>
        <p:spPr>
          <a:xfrm flipH="1" flipV="1">
            <a:off x="8487540" y="4759299"/>
            <a:ext cx="352812" cy="17000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E1E8B51-4934-BD3B-1111-6D339C34CCAC}"/>
              </a:ext>
            </a:extLst>
          </p:cNvPr>
          <p:cNvSpPr txBox="1"/>
          <p:nvPr/>
        </p:nvSpPr>
        <p:spPr>
          <a:xfrm>
            <a:off x="8267800" y="6007395"/>
            <a:ext cx="482120" cy="369332"/>
          </a:xfrm>
          <a:prstGeom prst="rect">
            <a:avLst/>
          </a:prstGeom>
          <a:noFill/>
        </p:spPr>
        <p:txBody>
          <a:bodyPr wrap="none" rtlCol="0">
            <a:spAutoFit/>
          </a:bodyPr>
          <a:lstStyle/>
          <a:p>
            <a:r>
              <a:rPr lang="en-US" dirty="0"/>
              <a:t>ray</a:t>
            </a:r>
          </a:p>
        </p:txBody>
      </p:sp>
    </p:spTree>
    <p:extLst>
      <p:ext uri="{BB962C8B-B14F-4D97-AF65-F5344CB8AC3E}">
        <p14:creationId xmlns:p14="http://schemas.microsoft.com/office/powerpoint/2010/main" val="4273770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CDB30-5749-14EA-CAC3-1F49D98303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5BE859-9F9E-6595-6096-203B6815FB27}"/>
              </a:ext>
            </a:extLst>
          </p:cNvPr>
          <p:cNvSpPr>
            <a:spLocks noGrp="1"/>
          </p:cNvSpPr>
          <p:nvPr>
            <p:ph type="title"/>
          </p:nvPr>
        </p:nvSpPr>
        <p:spPr>
          <a:xfrm>
            <a:off x="320304" y="404036"/>
            <a:ext cx="4589493" cy="246939"/>
          </a:xfrm>
        </p:spPr>
        <p:txBody>
          <a:bodyPr>
            <a:noAutofit/>
          </a:bodyPr>
          <a:lstStyle/>
          <a:p>
            <a:r>
              <a:rPr lang="en-US" sz="2800" b="1" i="0" dirty="0">
                <a:solidFill>
                  <a:srgbClr val="242424"/>
                </a:solidFill>
                <a:effectLst/>
                <a:latin typeface="Segoe UI" panose="020B0502040204020203" pitchFamily="34" charset="0"/>
              </a:rPr>
              <a:t>Gaussian</a:t>
            </a:r>
            <a:r>
              <a:rPr lang="en-US" sz="2800" b="1" dirty="0">
                <a:solidFill>
                  <a:srgbClr val="242424"/>
                </a:solidFill>
                <a:latin typeface="Segoe UI" panose="020B0502040204020203" pitchFamily="34" charset="0"/>
              </a:rPr>
              <a:t> </a:t>
            </a:r>
            <a:r>
              <a:rPr lang="en-US" sz="2800" b="1" i="0" dirty="0">
                <a:solidFill>
                  <a:srgbClr val="242424"/>
                </a:solidFill>
                <a:effectLst/>
                <a:latin typeface="Segoe UI" panose="020B0502040204020203" pitchFamily="34" charset="0"/>
              </a:rPr>
              <a:t>Transformation</a:t>
            </a:r>
            <a:endParaRPr lang="en-HK"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00A84B-FF54-51B9-CDD8-EDEEE907D5F9}"/>
                  </a:ext>
                </a:extLst>
              </p:cNvPr>
              <p:cNvSpPr>
                <a:spLocks noGrp="1"/>
              </p:cNvSpPr>
              <p:nvPr>
                <p:ph idx="1"/>
              </p:nvPr>
            </p:nvSpPr>
            <p:spPr>
              <a:xfrm>
                <a:off x="101917" y="695124"/>
                <a:ext cx="8624556" cy="6162875"/>
              </a:xfrm>
            </p:spPr>
            <p:txBody>
              <a:bodyPr>
                <a:noAutofit/>
              </a:bodyPr>
              <a:lstStyle/>
              <a:p>
                <a:pPr algn="l">
                  <a:lnSpc>
                    <a:spcPct val="100000"/>
                  </a:lnSpc>
                  <a:buFont typeface="+mj-lt"/>
                  <a:buAutoNum type="arabicPeriod"/>
                </a:pPr>
                <a:r>
                  <a:rPr lang="en-US" sz="1800" b="1" i="0" dirty="0">
                    <a:solidFill>
                      <a:srgbClr val="242424"/>
                    </a:solidFill>
                    <a:effectLst/>
                    <a:latin typeface="Segoe UI" panose="020B0502040204020203" pitchFamily="34" charset="0"/>
                  </a:rPr>
                  <a:t> 3D Gaussian Representation</a:t>
                </a:r>
                <a:r>
                  <a:rPr lang="en-US" sz="1800" b="0" i="0" dirty="0">
                    <a:solidFill>
                      <a:srgbClr val="242424"/>
                    </a:solidFill>
                    <a:effectLst/>
                    <a:latin typeface="Segoe UI" panose="020B0502040204020203" pitchFamily="34" charset="0"/>
                  </a:rPr>
                  <a:t>:</a:t>
                </a:r>
              </a:p>
              <a:p>
                <a:pPr marL="457200" lvl="1" indent="0">
                  <a:lnSpc>
                    <a:spcPct val="100000"/>
                  </a:lnSpc>
                  <a:spcBef>
                    <a:spcPts val="750"/>
                  </a:spcBef>
                  <a:spcAft>
                    <a:spcPts val="750"/>
                  </a:spcAft>
                  <a:buNone/>
                </a:pPr>
                <a:r>
                  <a:rPr lang="en-US" sz="2000" b="0" i="0" dirty="0">
                    <a:solidFill>
                      <a:srgbClr val="242424"/>
                    </a:solidFill>
                    <a:effectLst/>
                    <a:latin typeface="Segoe UI" panose="020B0502040204020203" pitchFamily="34" charset="0"/>
                  </a:rPr>
                  <a:t>A point </a:t>
                </a:r>
                <a14:m>
                  <m:oMath xmlns:m="http://schemas.openxmlformats.org/officeDocument/2006/math">
                    <m:r>
                      <a:rPr lang="en-US" sz="2000" i="1">
                        <a:solidFill>
                          <a:srgbClr val="242424"/>
                        </a:solidFill>
                        <a:latin typeface="Cambria Math" panose="02040503050406030204" pitchFamily="18" charset="0"/>
                        <a:ea typeface="Cambria Math" panose="02040503050406030204" pitchFamily="18" charset="0"/>
                      </a:rPr>
                      <m:t>𝑝</m:t>
                    </m:r>
                    <m:r>
                      <a:rPr lang="en-US" sz="2000" b="0" i="1" smtClean="0">
                        <a:solidFill>
                          <a:srgbClr val="242424"/>
                        </a:solidFill>
                        <a:latin typeface="Cambria Math" panose="02040503050406030204" pitchFamily="18" charset="0"/>
                        <a:ea typeface="Cambria Math" panose="02040503050406030204" pitchFamily="18" charset="0"/>
                      </a:rPr>
                      <m:t>=</m:t>
                    </m:r>
                    <m:d>
                      <m:dPr>
                        <m:begChr m:val="["/>
                        <m:endChr m:val="]"/>
                        <m:ctrlPr>
                          <a:rPr lang="en-US" sz="2000" b="0" i="1" smtClean="0">
                            <a:solidFill>
                              <a:srgbClr val="242424"/>
                            </a:solidFill>
                            <a:latin typeface="Cambria Math" panose="02040503050406030204" pitchFamily="18" charset="0"/>
                            <a:ea typeface="Cambria Math" panose="02040503050406030204" pitchFamily="18" charset="0"/>
                          </a:rPr>
                        </m:ctrlPr>
                      </m:dPr>
                      <m:e>
                        <m:r>
                          <a:rPr lang="en-US" sz="2000" b="0" i="1" smtClean="0">
                            <a:solidFill>
                              <a:srgbClr val="242424"/>
                            </a:solidFill>
                            <a:latin typeface="Cambria Math" panose="02040503050406030204" pitchFamily="18" charset="0"/>
                            <a:ea typeface="Cambria Math" panose="02040503050406030204" pitchFamily="18" charset="0"/>
                          </a:rPr>
                          <m:t>𝑋</m:t>
                        </m:r>
                        <m:r>
                          <a:rPr lang="en-US" sz="2000" b="0" i="1" smtClean="0">
                            <a:solidFill>
                              <a:srgbClr val="242424"/>
                            </a:solidFill>
                            <a:latin typeface="Cambria Math" panose="02040503050406030204" pitchFamily="18" charset="0"/>
                            <a:ea typeface="Cambria Math" panose="02040503050406030204" pitchFamily="18" charset="0"/>
                          </a:rPr>
                          <m:t>,</m:t>
                        </m:r>
                        <m:r>
                          <a:rPr lang="en-US" sz="2000" b="0" i="1" smtClean="0">
                            <a:solidFill>
                              <a:srgbClr val="242424"/>
                            </a:solidFill>
                            <a:latin typeface="Cambria Math" panose="02040503050406030204" pitchFamily="18" charset="0"/>
                            <a:ea typeface="Cambria Math" panose="02040503050406030204" pitchFamily="18" charset="0"/>
                          </a:rPr>
                          <m:t>𝑌</m:t>
                        </m:r>
                        <m:r>
                          <a:rPr lang="en-US" sz="2000" b="0" i="1" smtClean="0">
                            <a:solidFill>
                              <a:srgbClr val="242424"/>
                            </a:solidFill>
                            <a:latin typeface="Cambria Math" panose="02040503050406030204" pitchFamily="18" charset="0"/>
                            <a:ea typeface="Cambria Math" panose="02040503050406030204" pitchFamily="18" charset="0"/>
                          </a:rPr>
                          <m:t>,</m:t>
                        </m:r>
                        <m:r>
                          <a:rPr lang="en-US" sz="2000" b="0" i="1" smtClean="0">
                            <a:solidFill>
                              <a:srgbClr val="242424"/>
                            </a:solidFill>
                            <a:latin typeface="Cambria Math" panose="02040503050406030204" pitchFamily="18" charset="0"/>
                            <a:ea typeface="Cambria Math" panose="02040503050406030204" pitchFamily="18" charset="0"/>
                          </a:rPr>
                          <m:t>𝑍</m:t>
                        </m:r>
                      </m:e>
                    </m:d>
                    <m:r>
                      <a:rPr lang="en-US" sz="2000" b="0" i="1" smtClean="0">
                        <a:solidFill>
                          <a:srgbClr val="242424"/>
                        </a:solidFill>
                        <a:latin typeface="Cambria Math" panose="02040503050406030204" pitchFamily="18" charset="0"/>
                        <a:ea typeface="Cambria Math" panose="02040503050406030204" pitchFamily="18" charset="0"/>
                      </a:rPr>
                      <m:t>′</m:t>
                    </m:r>
                  </m:oMath>
                </a14:m>
                <a:r>
                  <a:rPr lang="en-US" sz="2000" b="0" i="0" dirty="0">
                    <a:solidFill>
                      <a:srgbClr val="242424"/>
                    </a:solidFill>
                    <a:effectLst/>
                    <a:latin typeface="Segoe UI" panose="020B0502040204020203" pitchFamily="34" charset="0"/>
                  </a:rPr>
                  <a:t> , </a:t>
                </a:r>
              </a:p>
              <a:p>
                <a:pPr marL="457200" lvl="1" indent="0">
                  <a:lnSpc>
                    <a:spcPct val="100000"/>
                  </a:lnSpc>
                  <a:spcBef>
                    <a:spcPts val="750"/>
                  </a:spcBef>
                  <a:spcAft>
                    <a:spcPts val="750"/>
                  </a:spcAft>
                  <a:buNone/>
                </a:pPr>
                <a:r>
                  <a:rPr lang="en-US" sz="2000" dirty="0">
                    <a:solidFill>
                      <a:srgbClr val="242424"/>
                    </a:solidFill>
                    <a:latin typeface="Segoe UI" panose="020B0502040204020203" pitchFamily="34" charset="0"/>
                  </a:rPr>
                  <a:t>opacity of the 3D Gaussian</a:t>
                </a:r>
                <a:endParaRPr lang="en-US" sz="2000" b="0" i="0" dirty="0">
                  <a:solidFill>
                    <a:srgbClr val="242424"/>
                  </a:solidFill>
                  <a:effectLst/>
                  <a:latin typeface="Segoe UI" panose="020B0502040204020203" pitchFamily="34" charset="0"/>
                </a:endParaRPr>
              </a:p>
              <a:p>
                <a:pPr marL="457200" lvl="1" indent="0">
                  <a:lnSpc>
                    <a:spcPct val="100000"/>
                  </a:lnSpc>
                  <a:spcBef>
                    <a:spcPts val="750"/>
                  </a:spcBef>
                  <a:spcAft>
                    <a:spcPts val="750"/>
                  </a:spcAft>
                  <a:buNone/>
                </a:pPr>
                <a14:m>
                  <m:oMath xmlns:m="http://schemas.openxmlformats.org/officeDocument/2006/math">
                    <m:sSub>
                      <m:sSubPr>
                        <m:ctrlPr>
                          <a:rPr lang="en-US" sz="1800" b="0" i="1" smtClean="0">
                            <a:solidFill>
                              <a:srgbClr val="242424"/>
                            </a:solidFill>
                            <a:effectLst/>
                            <a:latin typeface="Cambria Math" panose="02040503050406030204" pitchFamily="18" charset="0"/>
                          </a:rPr>
                        </m:ctrlPr>
                      </m:sSubPr>
                      <m:e>
                        <m:r>
                          <a:rPr lang="en-US" sz="1800" b="0" i="1" smtClean="0">
                            <a:solidFill>
                              <a:srgbClr val="242424"/>
                            </a:solidFill>
                            <a:effectLst/>
                            <a:latin typeface="Cambria Math" panose="02040503050406030204" pitchFamily="18" charset="0"/>
                          </a:rPr>
                          <m:t>𝑓</m:t>
                        </m:r>
                      </m:e>
                      <m:sub>
                        <m:r>
                          <a:rPr lang="en-US" sz="1800" b="0" i="1" smtClean="0">
                            <a:solidFill>
                              <a:srgbClr val="242424"/>
                            </a:solidFill>
                            <a:effectLst/>
                            <a:latin typeface="Cambria Math" panose="02040503050406030204" pitchFamily="18" charset="0"/>
                          </a:rPr>
                          <m:t>𝑖</m:t>
                        </m:r>
                      </m:sub>
                    </m:sSub>
                    <m:d>
                      <m:dPr>
                        <m:ctrlPr>
                          <a:rPr lang="en-US" sz="1800" b="0" i="1" smtClean="0">
                            <a:solidFill>
                              <a:srgbClr val="242424"/>
                            </a:solidFill>
                            <a:effectLst/>
                            <a:latin typeface="Cambria Math" panose="02040503050406030204" pitchFamily="18" charset="0"/>
                          </a:rPr>
                        </m:ctrlPr>
                      </m:dPr>
                      <m:e>
                        <m:r>
                          <a:rPr lang="en-US" sz="1800" b="0" i="1" smtClean="0">
                            <a:solidFill>
                              <a:srgbClr val="242424"/>
                            </a:solidFill>
                            <a:effectLst/>
                            <a:latin typeface="Cambria Math" panose="02040503050406030204" pitchFamily="18" charset="0"/>
                          </a:rPr>
                          <m:t>𝑝</m:t>
                        </m:r>
                      </m:e>
                    </m:d>
                    <m:r>
                      <a:rPr lang="en-US" sz="1800" b="0" i="1" smtClean="0">
                        <a:solidFill>
                          <a:srgbClr val="242424"/>
                        </a:solidFill>
                        <a:effectLst/>
                        <a:latin typeface="Cambria Math" panose="02040503050406030204" pitchFamily="18" charset="0"/>
                      </a:rPr>
                      <m:t>=</m:t>
                    </m:r>
                    <m:r>
                      <m:rPr>
                        <m:sty m:val="p"/>
                      </m:rPr>
                      <a:rPr lang="el-GR" sz="1800" b="0" i="1" smtClean="0">
                        <a:solidFill>
                          <a:srgbClr val="242424"/>
                        </a:solidFill>
                        <a:effectLst/>
                        <a:latin typeface="Cambria Math" panose="02040503050406030204" pitchFamily="18" charset="0"/>
                        <a:ea typeface="Cambria Math" panose="02040503050406030204" pitchFamily="18" charset="0"/>
                      </a:rPr>
                      <m:t>σ</m:t>
                    </m:r>
                    <m:d>
                      <m:dPr>
                        <m:ctrlPr>
                          <a:rPr lang="el-GR" sz="1800" b="0" i="1" smtClean="0">
                            <a:solidFill>
                              <a:srgbClr val="242424"/>
                            </a:solidFill>
                            <a:effectLst/>
                            <a:latin typeface="Cambria Math" panose="02040503050406030204" pitchFamily="18" charset="0"/>
                            <a:ea typeface="Cambria Math" panose="02040503050406030204" pitchFamily="18" charset="0"/>
                          </a:rPr>
                        </m:ctrlPr>
                      </m:dPr>
                      <m:e>
                        <m:r>
                          <a:rPr lang="en-US" sz="1800" i="1">
                            <a:solidFill>
                              <a:srgbClr val="242424"/>
                            </a:solidFill>
                            <a:latin typeface="Cambria Math" panose="02040503050406030204" pitchFamily="18" charset="0"/>
                            <a:ea typeface="Cambria Math" panose="02040503050406030204" pitchFamily="18" charset="0"/>
                          </a:rPr>
                          <m:t>𝛼</m:t>
                        </m:r>
                        <m:r>
                          <a:rPr lang="en-US" sz="1800" b="0" i="1" smtClean="0">
                            <a:solidFill>
                              <a:srgbClr val="242424"/>
                            </a:solidFill>
                            <a:latin typeface="Cambria Math" panose="02040503050406030204" pitchFamily="18" charset="0"/>
                            <a:ea typeface="Cambria Math" panose="02040503050406030204" pitchFamily="18" charset="0"/>
                          </a:rPr>
                          <m:t>′</m:t>
                        </m:r>
                      </m:e>
                    </m:d>
                    <m:r>
                      <a:rPr lang="en-US" sz="1800" b="0" i="0" smtClean="0">
                        <a:solidFill>
                          <a:srgbClr val="242424"/>
                        </a:solidFill>
                        <a:effectLst/>
                        <a:latin typeface="Cambria Math" panose="02040503050406030204" pitchFamily="18" charset="0"/>
                        <a:ea typeface="Cambria Math" panose="02040503050406030204" pitchFamily="18" charset="0"/>
                      </a:rPr>
                      <m:t>∗</m:t>
                    </m:r>
                    <m:r>
                      <m:rPr>
                        <m:sty m:val="p"/>
                      </m:rPr>
                      <a:rPr lang="en-US" sz="1800" b="0" i="0" smtClean="0">
                        <a:solidFill>
                          <a:srgbClr val="242424"/>
                        </a:solidFill>
                        <a:effectLst/>
                        <a:latin typeface="Cambria Math" panose="02040503050406030204" pitchFamily="18" charset="0"/>
                      </a:rPr>
                      <m:t>exp</m:t>
                    </m:r>
                    <m:r>
                      <a:rPr lang="en-US" sz="1800" b="0" i="1" smtClean="0">
                        <a:solidFill>
                          <a:srgbClr val="242424"/>
                        </a:solidFill>
                        <a:effectLst/>
                        <a:latin typeface="Cambria Math" panose="02040503050406030204" pitchFamily="18" charset="0"/>
                      </a:rPr>
                      <m:t>⁡</m:t>
                    </m:r>
                    <m:d>
                      <m:dPr>
                        <m:ctrlPr>
                          <a:rPr lang="el-GR" sz="1800" b="0" i="1" smtClean="0">
                            <a:solidFill>
                              <a:srgbClr val="242424"/>
                            </a:solidFill>
                            <a:effectLst/>
                            <a:latin typeface="Cambria Math" panose="02040503050406030204" pitchFamily="18" charset="0"/>
                            <a:ea typeface="Cambria Math" panose="02040503050406030204" pitchFamily="18" charset="0"/>
                          </a:rPr>
                        </m:ctrlPr>
                      </m:dPr>
                      <m:e>
                        <m:r>
                          <a:rPr lang="en-US" sz="1800" b="0" i="1" smtClean="0">
                            <a:solidFill>
                              <a:srgbClr val="242424"/>
                            </a:solidFill>
                            <a:effectLst/>
                            <a:latin typeface="Cambria Math" panose="02040503050406030204" pitchFamily="18" charset="0"/>
                            <a:ea typeface="Cambria Math" panose="02040503050406030204" pitchFamily="18" charset="0"/>
                          </a:rPr>
                          <m:t>−</m:t>
                        </m:r>
                        <m:f>
                          <m:fPr>
                            <m:ctrlPr>
                              <a:rPr lang="el-GR" sz="1800" b="0" i="1" smtClean="0">
                                <a:solidFill>
                                  <a:srgbClr val="242424"/>
                                </a:solidFill>
                                <a:effectLst/>
                                <a:latin typeface="Cambria Math" panose="02040503050406030204" pitchFamily="18" charset="0"/>
                                <a:ea typeface="Cambria Math" panose="02040503050406030204" pitchFamily="18" charset="0"/>
                              </a:rPr>
                            </m:ctrlPr>
                          </m:fPr>
                          <m:num>
                            <m:r>
                              <a:rPr lang="en-US" sz="1800" b="0" i="1" smtClean="0">
                                <a:solidFill>
                                  <a:srgbClr val="242424"/>
                                </a:solidFill>
                                <a:effectLst/>
                                <a:latin typeface="Cambria Math" panose="02040503050406030204" pitchFamily="18" charset="0"/>
                                <a:ea typeface="Cambria Math" panose="02040503050406030204" pitchFamily="18" charset="0"/>
                              </a:rPr>
                              <m:t>1</m:t>
                            </m:r>
                          </m:num>
                          <m:den>
                            <m:r>
                              <a:rPr lang="en-US" sz="1800" b="0" i="1" smtClean="0">
                                <a:solidFill>
                                  <a:srgbClr val="242424"/>
                                </a:solidFill>
                                <a:effectLst/>
                                <a:latin typeface="Cambria Math" panose="02040503050406030204" pitchFamily="18" charset="0"/>
                                <a:ea typeface="Cambria Math" panose="02040503050406030204" pitchFamily="18" charset="0"/>
                              </a:rPr>
                              <m:t>2</m:t>
                            </m:r>
                          </m:den>
                        </m:f>
                        <m:d>
                          <m:dPr>
                            <m:ctrlPr>
                              <a:rPr lang="el-GR" sz="1800" b="0" i="1" smtClean="0">
                                <a:solidFill>
                                  <a:srgbClr val="242424"/>
                                </a:solidFill>
                                <a:effectLst/>
                                <a:latin typeface="Cambria Math" panose="02040503050406030204" pitchFamily="18" charset="0"/>
                                <a:ea typeface="Cambria Math" panose="02040503050406030204" pitchFamily="18" charset="0"/>
                              </a:rPr>
                            </m:ctrlPr>
                          </m:dPr>
                          <m:e>
                            <m:d>
                              <m:dPr>
                                <m:ctrlPr>
                                  <a:rPr lang="el-GR" sz="1800" i="1">
                                    <a:solidFill>
                                      <a:srgbClr val="242424"/>
                                    </a:solidFill>
                                    <a:latin typeface="Cambria Math" panose="02040503050406030204" pitchFamily="18" charset="0"/>
                                    <a:ea typeface="Cambria Math" panose="02040503050406030204" pitchFamily="18" charset="0"/>
                                  </a:rPr>
                                </m:ctrlPr>
                              </m:dPr>
                              <m:e>
                                <m:r>
                                  <a:rPr lang="en-US" sz="1800" i="1">
                                    <a:solidFill>
                                      <a:srgbClr val="242424"/>
                                    </a:solidFill>
                                    <a:latin typeface="Cambria Math" panose="02040503050406030204" pitchFamily="18" charset="0"/>
                                    <a:ea typeface="Cambria Math" panose="02040503050406030204" pitchFamily="18" charset="0"/>
                                  </a:rPr>
                                  <m:t>𝑝</m:t>
                                </m:r>
                                <m:r>
                                  <a:rPr lang="en-US" sz="1800" i="1">
                                    <a:solidFill>
                                      <a:srgbClr val="242424"/>
                                    </a:solidFill>
                                    <a:latin typeface="Cambria Math" panose="02040503050406030204" pitchFamily="18" charset="0"/>
                                    <a:ea typeface="Cambria Math" panose="02040503050406030204" pitchFamily="18" charset="0"/>
                                  </a:rPr>
                                  <m:t>−</m:t>
                                </m:r>
                                <m:sSub>
                                  <m:sSubPr>
                                    <m:ctrlPr>
                                      <a:rPr lang="en-US" sz="1800" i="1">
                                        <a:solidFill>
                                          <a:srgbClr val="242424"/>
                                        </a:solidFill>
                                        <a:latin typeface="Cambria Math" panose="02040503050406030204" pitchFamily="18" charset="0"/>
                                        <a:ea typeface="Cambria Math" panose="02040503050406030204" pitchFamily="18" charset="0"/>
                                      </a:rPr>
                                    </m:ctrlPr>
                                  </m:sSubPr>
                                  <m:e>
                                    <m:r>
                                      <a:rPr lang="en-US" sz="1800" i="1">
                                        <a:solidFill>
                                          <a:srgbClr val="242424"/>
                                        </a:solidFill>
                                        <a:latin typeface="Cambria Math" panose="02040503050406030204" pitchFamily="18" charset="0"/>
                                        <a:ea typeface="Cambria Math" panose="02040503050406030204" pitchFamily="18" charset="0"/>
                                      </a:rPr>
                                      <m:t>𝜇</m:t>
                                    </m:r>
                                  </m:e>
                                  <m:sub>
                                    <m:r>
                                      <a:rPr lang="en-US" sz="1800" i="1">
                                        <a:solidFill>
                                          <a:srgbClr val="242424"/>
                                        </a:solidFill>
                                        <a:latin typeface="Cambria Math" panose="02040503050406030204" pitchFamily="18" charset="0"/>
                                        <a:ea typeface="Cambria Math" panose="02040503050406030204" pitchFamily="18" charset="0"/>
                                      </a:rPr>
                                      <m:t>𝑖</m:t>
                                    </m:r>
                                  </m:sub>
                                </m:sSub>
                              </m:e>
                            </m:d>
                            <m:sSup>
                              <m:sSupPr>
                                <m:ctrlPr>
                                  <a:rPr lang="el-GR" sz="1800" i="1">
                                    <a:solidFill>
                                      <a:srgbClr val="242424"/>
                                    </a:solidFill>
                                    <a:latin typeface="Cambria Math" panose="02040503050406030204" pitchFamily="18" charset="0"/>
                                    <a:ea typeface="Cambria Math" panose="02040503050406030204" pitchFamily="18" charset="0"/>
                                  </a:rPr>
                                </m:ctrlPr>
                              </m:sSupPr>
                              <m:e>
                                <m:r>
                                  <m:rPr>
                                    <m:sty m:val="p"/>
                                  </m:rPr>
                                  <a:rPr lang="el-GR" sz="1800" i="1">
                                    <a:solidFill>
                                      <a:srgbClr val="242424"/>
                                    </a:solidFill>
                                    <a:latin typeface="Cambria Math" panose="02040503050406030204" pitchFamily="18" charset="0"/>
                                    <a:ea typeface="Cambria Math" panose="02040503050406030204" pitchFamily="18" charset="0"/>
                                  </a:rPr>
                                  <m:t>Σ</m:t>
                                </m:r>
                              </m:e>
                              <m:sup>
                                <m:r>
                                  <a:rPr lang="en-US" sz="1800" i="1">
                                    <a:solidFill>
                                      <a:srgbClr val="242424"/>
                                    </a:solidFill>
                                    <a:latin typeface="Cambria Math" panose="02040503050406030204" pitchFamily="18" charset="0"/>
                                    <a:ea typeface="Cambria Math" panose="02040503050406030204" pitchFamily="18" charset="0"/>
                                  </a:rPr>
                                  <m:t>−1</m:t>
                                </m:r>
                              </m:sup>
                            </m:sSup>
                            <m:d>
                              <m:dPr>
                                <m:ctrlPr>
                                  <a:rPr lang="el-GR" sz="1800" i="1">
                                    <a:solidFill>
                                      <a:srgbClr val="242424"/>
                                    </a:solidFill>
                                    <a:latin typeface="Cambria Math" panose="02040503050406030204" pitchFamily="18" charset="0"/>
                                    <a:ea typeface="Cambria Math" panose="02040503050406030204" pitchFamily="18" charset="0"/>
                                  </a:rPr>
                                </m:ctrlPr>
                              </m:dPr>
                              <m:e>
                                <m:r>
                                  <a:rPr lang="en-US" sz="1800" i="1">
                                    <a:solidFill>
                                      <a:srgbClr val="242424"/>
                                    </a:solidFill>
                                    <a:latin typeface="Cambria Math" panose="02040503050406030204" pitchFamily="18" charset="0"/>
                                    <a:ea typeface="Cambria Math" panose="02040503050406030204" pitchFamily="18" charset="0"/>
                                  </a:rPr>
                                  <m:t>𝑝</m:t>
                                </m:r>
                                <m:r>
                                  <a:rPr lang="en-US" sz="1800" i="1">
                                    <a:solidFill>
                                      <a:srgbClr val="242424"/>
                                    </a:solidFill>
                                    <a:latin typeface="Cambria Math" panose="02040503050406030204" pitchFamily="18" charset="0"/>
                                    <a:ea typeface="Cambria Math" panose="02040503050406030204" pitchFamily="18" charset="0"/>
                                  </a:rPr>
                                  <m:t>−</m:t>
                                </m:r>
                                <m:sSub>
                                  <m:sSubPr>
                                    <m:ctrlPr>
                                      <a:rPr lang="en-US" sz="1800" i="1">
                                        <a:solidFill>
                                          <a:srgbClr val="242424"/>
                                        </a:solidFill>
                                        <a:latin typeface="Cambria Math" panose="02040503050406030204" pitchFamily="18" charset="0"/>
                                        <a:ea typeface="Cambria Math" panose="02040503050406030204" pitchFamily="18" charset="0"/>
                                      </a:rPr>
                                    </m:ctrlPr>
                                  </m:sSubPr>
                                  <m:e>
                                    <m:r>
                                      <a:rPr lang="en-US" sz="1800" i="1">
                                        <a:solidFill>
                                          <a:srgbClr val="242424"/>
                                        </a:solidFill>
                                        <a:latin typeface="Cambria Math" panose="02040503050406030204" pitchFamily="18" charset="0"/>
                                        <a:ea typeface="Cambria Math" panose="02040503050406030204" pitchFamily="18" charset="0"/>
                                      </a:rPr>
                                      <m:t>𝜇</m:t>
                                    </m:r>
                                  </m:e>
                                  <m:sub>
                                    <m:r>
                                      <a:rPr lang="en-US" sz="1800" i="1">
                                        <a:solidFill>
                                          <a:srgbClr val="242424"/>
                                        </a:solidFill>
                                        <a:latin typeface="Cambria Math" panose="02040503050406030204" pitchFamily="18" charset="0"/>
                                        <a:ea typeface="Cambria Math" panose="02040503050406030204" pitchFamily="18" charset="0"/>
                                      </a:rPr>
                                      <m:t>𝑖</m:t>
                                    </m:r>
                                  </m:sub>
                                </m:sSub>
                              </m:e>
                            </m:d>
                          </m:e>
                        </m:d>
                      </m:e>
                    </m:d>
                  </m:oMath>
                </a14:m>
                <a:r>
                  <a:rPr lang="en-US" b="0" i="0" dirty="0">
                    <a:solidFill>
                      <a:srgbClr val="242424"/>
                    </a:solidFill>
                    <a:effectLst/>
                    <a:latin typeface="Segoe UI" panose="020B0502040204020203" pitchFamily="34" charset="0"/>
                  </a:rPr>
                  <a:t>----(2a), </a:t>
                </a:r>
              </a:p>
              <a:p>
                <a:pPr marL="457200" lvl="1" indent="0">
                  <a:lnSpc>
                    <a:spcPct val="100000"/>
                  </a:lnSpc>
                  <a:spcBef>
                    <a:spcPts val="750"/>
                  </a:spcBef>
                  <a:spcAft>
                    <a:spcPts val="750"/>
                  </a:spcAft>
                  <a:buNone/>
                </a:pPr>
                <a14:m>
                  <m:oMath xmlns:m="http://schemas.openxmlformats.org/officeDocument/2006/math">
                    <m:r>
                      <a:rPr lang="en-US" sz="2000" b="0" i="1" smtClean="0">
                        <a:latin typeface="Cambria Math" panose="02040503050406030204" pitchFamily="18" charset="0"/>
                        <a:ea typeface="Cambria Math" panose="02040503050406030204" pitchFamily="18" charset="0"/>
                      </a:rPr>
                      <m:t>𝑤h𝑒𝑟𝑒</m:t>
                    </m:r>
                    <m:r>
                      <a:rPr lang="en-US" sz="2000" b="0" i="1" smtClean="0">
                        <a:latin typeface="Cambria Math" panose="02040503050406030204" pitchFamily="18" charset="0"/>
                        <a:ea typeface="Cambria Math" panose="02040503050406030204" pitchFamily="18" charset="0"/>
                      </a:rPr>
                      <m:t> </m:t>
                    </m:r>
                    <m:r>
                      <m:rPr>
                        <m:sty m:val="p"/>
                      </m:rPr>
                      <a:rPr lang="el-GR" sz="2000" i="1" smtClean="0">
                        <a:latin typeface="Cambria Math" panose="02040503050406030204" pitchFamily="18" charset="0"/>
                        <a:ea typeface="Cambria Math" panose="02040503050406030204" pitchFamily="18" charset="0"/>
                      </a:rPr>
                      <m:t>Σ</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𝑅𝑆</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𝑆</m:t>
                        </m:r>
                      </m:e>
                      <m:sup>
                        <m:r>
                          <a:rPr lang="en-US" sz="2000" i="1">
                            <a:latin typeface="Cambria Math" panose="02040503050406030204" pitchFamily="18" charset="0"/>
                            <a:ea typeface="Cambria Math" panose="02040503050406030204" pitchFamily="18" charset="0"/>
                          </a:rPr>
                          <m:t>𝑇</m:t>
                        </m:r>
                      </m:sup>
                    </m:sSup>
                    <m:sSup>
                      <m:sSupPr>
                        <m:ctrlPr>
                          <a:rPr lang="en-US" sz="2000" i="1">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𝑅</m:t>
                        </m:r>
                      </m:e>
                      <m:sup>
                        <m:r>
                          <a:rPr lang="en-US" sz="2000" i="1">
                            <a:latin typeface="Cambria Math" panose="02040503050406030204" pitchFamily="18" charset="0"/>
                            <a:ea typeface="Cambria Math" panose="02040503050406030204" pitchFamily="18" charset="0"/>
                          </a:rPr>
                          <m:t>𝑇</m:t>
                        </m:r>
                      </m:sup>
                    </m:sSup>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𝑏𝑦</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𝑒𝑖𝑔𝑒𝑛</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𝑑𝑒𝑐𝑜𝑚𝑝</m:t>
                    </m:r>
                    <m:r>
                      <a:rPr lang="en-US" sz="2000" b="0" i="1" smtClean="0">
                        <a:latin typeface="Cambria Math" panose="02040503050406030204" pitchFamily="18" charset="0"/>
                        <a:ea typeface="Cambria Math" panose="02040503050406030204" pitchFamily="18" charset="0"/>
                      </a:rPr>
                      <m:t>.)</m:t>
                    </m:r>
                  </m:oMath>
                </a14:m>
                <a:r>
                  <a:rPr lang="en-US" sz="2000" dirty="0">
                    <a:solidFill>
                      <a:srgbClr val="2A2A2A"/>
                    </a:solidFill>
                    <a:latin typeface="Work Sans" pitchFamily="2" charset="0"/>
                  </a:rPr>
                  <a:t>  </a:t>
                </a:r>
              </a:p>
              <a:p>
                <a:pPr algn="l">
                  <a:lnSpc>
                    <a:spcPct val="100000"/>
                  </a:lnSpc>
                  <a:buFont typeface="+mj-lt"/>
                  <a:buAutoNum type="arabicPeriod"/>
                </a:pPr>
                <a:r>
                  <a:rPr lang="en-US" sz="1800" b="1" i="0" dirty="0">
                    <a:solidFill>
                      <a:srgbClr val="242424"/>
                    </a:solidFill>
                    <a:effectLst/>
                    <a:latin typeface="Segoe UI" panose="020B0502040204020203" pitchFamily="34" charset="0"/>
                  </a:rPr>
                  <a:t>Projection to 2D</a:t>
                </a:r>
                <a:r>
                  <a:rPr lang="en-US" sz="1800" b="0" i="0" dirty="0">
                    <a:solidFill>
                      <a:srgbClr val="242424"/>
                    </a:solidFill>
                    <a:effectLst/>
                    <a:latin typeface="Segoe UI" panose="020B0502040204020203" pitchFamily="34" charset="0"/>
                  </a:rPr>
                  <a:t>: Project the 3D Gaussian mean to 2D first. </a:t>
                </a:r>
              </a:p>
              <a:p>
                <a:pPr marL="457200" lvl="1" indent="0">
                  <a:lnSpc>
                    <a:spcPct val="100000"/>
                  </a:lnSpc>
                  <a:spcBef>
                    <a:spcPts val="750"/>
                  </a:spcBef>
                  <a:spcAft>
                    <a:spcPts val="750"/>
                  </a:spcAft>
                  <a:buNone/>
                </a:pPr>
                <a:r>
                  <a:rPr lang="en-US" sz="1800" b="0" i="0" dirty="0">
                    <a:solidFill>
                      <a:srgbClr val="242424"/>
                    </a:solidFill>
                    <a:effectLst/>
                    <a:latin typeface="Segoe UI" panose="020B0502040204020203" pitchFamily="34" charset="0"/>
                  </a:rPr>
                  <a:t>mean </a:t>
                </a:r>
                <a14:m>
                  <m:oMath xmlns:m="http://schemas.openxmlformats.org/officeDocument/2006/math">
                    <m:r>
                      <m:rPr>
                        <m:sty m:val="p"/>
                      </m:rPr>
                      <a:rPr lang="el-GR" sz="1800" i="1">
                        <a:solidFill>
                          <a:srgbClr val="242424"/>
                        </a:solidFill>
                        <a:latin typeface="Cambria Math" panose="02040503050406030204" pitchFamily="18" charset="0"/>
                        <a:ea typeface="Cambria Math" panose="02040503050406030204" pitchFamily="18" charset="0"/>
                      </a:rPr>
                      <m:t>μ</m:t>
                    </m:r>
                    <m:r>
                      <a:rPr lang="en-US" sz="1800" b="0" i="1" smtClean="0">
                        <a:solidFill>
                          <a:srgbClr val="242424"/>
                        </a:solidFill>
                        <a:latin typeface="Cambria Math" panose="02040503050406030204" pitchFamily="18" charset="0"/>
                        <a:ea typeface="Cambria Math" panose="02040503050406030204" pitchFamily="18" charset="0"/>
                      </a:rPr>
                      <m:t>=</m:t>
                    </m:r>
                    <m:sSup>
                      <m:sSupPr>
                        <m:ctrlPr>
                          <a:rPr lang="en-US" sz="1800" b="0" i="1" smtClean="0">
                            <a:solidFill>
                              <a:srgbClr val="242424"/>
                            </a:solidFill>
                            <a:latin typeface="Cambria Math" panose="02040503050406030204" pitchFamily="18" charset="0"/>
                            <a:ea typeface="Cambria Math" panose="02040503050406030204" pitchFamily="18" charset="0"/>
                          </a:rPr>
                        </m:ctrlPr>
                      </m:sSupPr>
                      <m:e>
                        <m:d>
                          <m:dPr>
                            <m:begChr m:val="["/>
                            <m:endChr m:val="]"/>
                            <m:ctrlPr>
                              <a:rPr lang="en-US" sz="1800" b="0" i="1" smtClean="0">
                                <a:solidFill>
                                  <a:srgbClr val="242424"/>
                                </a:solidFill>
                                <a:latin typeface="Cambria Math" panose="02040503050406030204" pitchFamily="18" charset="0"/>
                                <a:ea typeface="Cambria Math" panose="02040503050406030204" pitchFamily="18" charset="0"/>
                              </a:rPr>
                            </m:ctrlPr>
                          </m:dPr>
                          <m:e>
                            <m:m>
                              <m:mPr>
                                <m:mcs>
                                  <m:mc>
                                    <m:mcPr>
                                      <m:count m:val="3"/>
                                      <m:mcJc m:val="center"/>
                                    </m:mcPr>
                                  </m:mc>
                                </m:mcs>
                                <m:ctrlPr>
                                  <a:rPr lang="en-US" sz="1800" b="0" i="1" smtClean="0">
                                    <a:solidFill>
                                      <a:srgbClr val="242424"/>
                                    </a:solidFill>
                                    <a:latin typeface="Cambria Math" panose="02040503050406030204" pitchFamily="18" charset="0"/>
                                    <a:ea typeface="Cambria Math" panose="02040503050406030204" pitchFamily="18" charset="0"/>
                                  </a:rPr>
                                </m:ctrlPr>
                              </m:mPr>
                              <m:mr>
                                <m:e>
                                  <m:sSub>
                                    <m:sSubPr>
                                      <m:ctrlPr>
                                        <a:rPr lang="en-US" sz="1800" b="0" i="1" smtClean="0">
                                          <a:solidFill>
                                            <a:srgbClr val="242424"/>
                                          </a:solidFill>
                                          <a:latin typeface="Cambria Math" panose="02040503050406030204" pitchFamily="18" charset="0"/>
                                          <a:ea typeface="Cambria Math" panose="02040503050406030204" pitchFamily="18" charset="0"/>
                                        </a:rPr>
                                      </m:ctrlPr>
                                    </m:sSubPr>
                                    <m:e>
                                      <m:r>
                                        <m:rPr>
                                          <m:sty m:val="p"/>
                                        </m:rPr>
                                        <a:rPr lang="el-GR" sz="1800" i="1">
                                          <a:solidFill>
                                            <a:srgbClr val="242424"/>
                                          </a:solidFill>
                                          <a:latin typeface="Cambria Math" panose="02040503050406030204" pitchFamily="18" charset="0"/>
                                          <a:ea typeface="Cambria Math" panose="02040503050406030204" pitchFamily="18" charset="0"/>
                                        </a:rPr>
                                        <m:t>μ</m:t>
                                      </m:r>
                                    </m:e>
                                    <m:sub>
                                      <m:r>
                                        <a:rPr lang="en-US" sz="1800" b="0" i="1" smtClean="0">
                                          <a:solidFill>
                                            <a:srgbClr val="242424"/>
                                          </a:solidFill>
                                          <a:latin typeface="Cambria Math" panose="02040503050406030204" pitchFamily="18" charset="0"/>
                                          <a:ea typeface="Cambria Math" panose="02040503050406030204" pitchFamily="18" charset="0"/>
                                        </a:rPr>
                                        <m:t>𝑥</m:t>
                                      </m:r>
                                    </m:sub>
                                  </m:sSub>
                                </m:e>
                                <m:e>
                                  <m:sSub>
                                    <m:sSubPr>
                                      <m:ctrlPr>
                                        <a:rPr lang="en-US" sz="1800" i="1">
                                          <a:solidFill>
                                            <a:srgbClr val="242424"/>
                                          </a:solidFill>
                                          <a:latin typeface="Cambria Math" panose="02040503050406030204" pitchFamily="18" charset="0"/>
                                          <a:ea typeface="Cambria Math" panose="02040503050406030204" pitchFamily="18" charset="0"/>
                                        </a:rPr>
                                      </m:ctrlPr>
                                    </m:sSubPr>
                                    <m:e>
                                      <m:r>
                                        <m:rPr>
                                          <m:sty m:val="p"/>
                                        </m:rPr>
                                        <a:rPr lang="el-GR" sz="1800" i="1">
                                          <a:solidFill>
                                            <a:srgbClr val="242424"/>
                                          </a:solidFill>
                                          <a:latin typeface="Cambria Math" panose="02040503050406030204" pitchFamily="18" charset="0"/>
                                          <a:ea typeface="Cambria Math" panose="02040503050406030204" pitchFamily="18" charset="0"/>
                                        </a:rPr>
                                        <m:t>μ</m:t>
                                      </m:r>
                                    </m:e>
                                    <m:sub>
                                      <m:r>
                                        <a:rPr lang="en-US" sz="1800" b="0" i="1" smtClean="0">
                                          <a:solidFill>
                                            <a:srgbClr val="242424"/>
                                          </a:solidFill>
                                          <a:latin typeface="Cambria Math" panose="02040503050406030204" pitchFamily="18" charset="0"/>
                                          <a:ea typeface="Cambria Math" panose="02040503050406030204" pitchFamily="18" charset="0"/>
                                        </a:rPr>
                                        <m:t>𝑦</m:t>
                                      </m:r>
                                    </m:sub>
                                  </m:sSub>
                                </m:e>
                                <m:e>
                                  <m:sSub>
                                    <m:sSubPr>
                                      <m:ctrlPr>
                                        <a:rPr lang="en-US" sz="1800" i="1">
                                          <a:solidFill>
                                            <a:srgbClr val="242424"/>
                                          </a:solidFill>
                                          <a:latin typeface="Cambria Math" panose="02040503050406030204" pitchFamily="18" charset="0"/>
                                          <a:ea typeface="Cambria Math" panose="02040503050406030204" pitchFamily="18" charset="0"/>
                                        </a:rPr>
                                      </m:ctrlPr>
                                    </m:sSubPr>
                                    <m:e>
                                      <m:r>
                                        <m:rPr>
                                          <m:sty m:val="p"/>
                                        </m:rPr>
                                        <a:rPr lang="el-GR" sz="1800" i="1">
                                          <a:solidFill>
                                            <a:srgbClr val="242424"/>
                                          </a:solidFill>
                                          <a:latin typeface="Cambria Math" panose="02040503050406030204" pitchFamily="18" charset="0"/>
                                          <a:ea typeface="Cambria Math" panose="02040503050406030204" pitchFamily="18" charset="0"/>
                                        </a:rPr>
                                        <m:t>μ</m:t>
                                      </m:r>
                                    </m:e>
                                    <m:sub>
                                      <m:r>
                                        <a:rPr lang="en-US" sz="1800" b="0" i="1" smtClean="0">
                                          <a:solidFill>
                                            <a:srgbClr val="242424"/>
                                          </a:solidFill>
                                          <a:latin typeface="Cambria Math" panose="02040503050406030204" pitchFamily="18" charset="0"/>
                                          <a:ea typeface="Cambria Math" panose="02040503050406030204" pitchFamily="18" charset="0"/>
                                        </a:rPr>
                                        <m:t>𝑧</m:t>
                                      </m:r>
                                    </m:sub>
                                  </m:sSub>
                                </m:e>
                              </m:mr>
                            </m:m>
                          </m:e>
                        </m:d>
                      </m:e>
                      <m:sup>
                        <m:r>
                          <a:rPr lang="en-US" sz="1800" b="0" i="1" smtClean="0">
                            <a:solidFill>
                              <a:srgbClr val="242424"/>
                            </a:solidFill>
                            <a:latin typeface="Cambria Math" panose="02040503050406030204" pitchFamily="18" charset="0"/>
                            <a:ea typeface="Cambria Math" panose="02040503050406030204" pitchFamily="18" charset="0"/>
                          </a:rPr>
                          <m:t>𝑇</m:t>
                        </m:r>
                      </m:sup>
                    </m:sSup>
                  </m:oMath>
                </a14:m>
                <a:r>
                  <a:rPr lang="en-US" sz="1800" b="0" i="0" dirty="0">
                    <a:solidFill>
                      <a:srgbClr val="242424"/>
                    </a:solidFill>
                    <a:effectLst/>
                    <a:latin typeface="Segoe UI" panose="020B0502040204020203" pitchFamily="34" charset="0"/>
                  </a:rPr>
                  <a:t>, </a:t>
                </a:r>
                <a14:m>
                  <m:oMath xmlns:m="http://schemas.openxmlformats.org/officeDocument/2006/math">
                    <m:r>
                      <m:rPr>
                        <m:nor/>
                      </m:rPr>
                      <a:rPr lang="en-US" sz="1800" dirty="0">
                        <a:solidFill>
                          <a:srgbClr val="242424"/>
                        </a:solidFill>
                        <a:latin typeface="Segoe UI" panose="020B0502040204020203" pitchFamily="34" charset="0"/>
                      </a:rPr>
                      <m:t>K</m:t>
                    </m:r>
                    <m:r>
                      <m:rPr>
                        <m:nor/>
                      </m:rPr>
                      <a:rPr lang="en-US" sz="1800" dirty="0">
                        <a:solidFill>
                          <a:srgbClr val="242424"/>
                        </a:solidFill>
                        <a:latin typeface="Segoe UI" panose="020B0502040204020203" pitchFamily="34" charset="0"/>
                      </a:rPr>
                      <m:t>=</m:t>
                    </m:r>
                  </m:oMath>
                </a14:m>
                <a:r>
                  <a:rPr lang="en-US" sz="1800" dirty="0">
                    <a:solidFill>
                      <a:srgbClr val="242424"/>
                    </a:solidFill>
                    <a:latin typeface="Segoe UI" panose="020B0502040204020203" pitchFamily="34" charset="0"/>
                  </a:rPr>
                  <a:t> camera Intrinsic parameter., </a:t>
                </a:r>
                <a14:m>
                  <m:oMath xmlns:m="http://schemas.openxmlformats.org/officeDocument/2006/math">
                    <m:r>
                      <a:rPr lang="en-US" sz="1800" i="1">
                        <a:solidFill>
                          <a:srgbClr val="242424"/>
                        </a:solidFill>
                        <a:latin typeface="Cambria Math" panose="02040503050406030204" pitchFamily="18" charset="0"/>
                      </a:rPr>
                      <m:t>𝑊</m:t>
                    </m:r>
                    <m:r>
                      <a:rPr lang="en-US" sz="1800" b="0" i="1" smtClean="0">
                        <a:solidFill>
                          <a:srgbClr val="242424"/>
                        </a:solidFill>
                        <a:latin typeface="Cambria Math" panose="02040503050406030204" pitchFamily="18" charset="0"/>
                      </a:rPr>
                      <m:t>=</m:t>
                    </m:r>
                    <m:d>
                      <m:dPr>
                        <m:begChr m:val="["/>
                        <m:endChr m:val="]"/>
                        <m:ctrlPr>
                          <a:rPr lang="en-US" sz="1800" b="0" i="1" smtClean="0">
                            <a:solidFill>
                              <a:srgbClr val="242424"/>
                            </a:solidFill>
                            <a:latin typeface="Cambria Math" panose="02040503050406030204" pitchFamily="18" charset="0"/>
                          </a:rPr>
                        </m:ctrlPr>
                      </m:dPr>
                      <m:e>
                        <m:r>
                          <a:rPr lang="en-US" sz="1800" b="0" i="1" smtClean="0">
                            <a:solidFill>
                              <a:srgbClr val="242424"/>
                            </a:solidFill>
                            <a:latin typeface="Cambria Math" panose="02040503050406030204" pitchFamily="18" charset="0"/>
                          </a:rPr>
                          <m:t>𝑅</m:t>
                        </m:r>
                        <m:r>
                          <a:rPr lang="en-US" sz="1800" b="0" i="1" smtClean="0">
                            <a:solidFill>
                              <a:srgbClr val="242424"/>
                            </a:solidFill>
                            <a:latin typeface="Cambria Math" panose="02040503050406030204" pitchFamily="18" charset="0"/>
                          </a:rPr>
                          <m:t>|</m:t>
                        </m:r>
                        <m:r>
                          <a:rPr lang="en-US" sz="1800" b="0" i="1" smtClean="0">
                            <a:solidFill>
                              <a:srgbClr val="242424"/>
                            </a:solidFill>
                            <a:latin typeface="Cambria Math" panose="02040503050406030204" pitchFamily="18" charset="0"/>
                          </a:rPr>
                          <m:t>𝑡</m:t>
                        </m:r>
                      </m:e>
                    </m:d>
                  </m:oMath>
                </a14:m>
                <a:r>
                  <a:rPr lang="en-US" sz="1800" dirty="0">
                    <a:solidFill>
                      <a:srgbClr val="242424"/>
                    </a:solidFill>
                    <a:latin typeface="Segoe UI" panose="020B0502040204020203" pitchFamily="34" charset="0"/>
                  </a:rPr>
                  <a:t>, </a:t>
                </a:r>
                <a14:m>
                  <m:oMath xmlns:m="http://schemas.openxmlformats.org/officeDocument/2006/math">
                    <m:r>
                      <a:rPr lang="en-US" sz="1800" i="1">
                        <a:solidFill>
                          <a:srgbClr val="242424"/>
                        </a:solidFill>
                        <a:latin typeface="Cambria Math" panose="02040503050406030204" pitchFamily="18" charset="0"/>
                      </a:rPr>
                      <m:t>𝑅</m:t>
                    </m:r>
                    <m:r>
                      <a:rPr lang="en-US" sz="1800" i="1">
                        <a:solidFill>
                          <a:srgbClr val="242424"/>
                        </a:solidFill>
                        <a:latin typeface="Cambria Math" panose="02040503050406030204" pitchFamily="18" charset="0"/>
                      </a:rPr>
                      <m:t> </m:t>
                    </m:r>
                  </m:oMath>
                </a14:m>
                <a:r>
                  <a:rPr lang="en-US" sz="1800" dirty="0">
                    <a:solidFill>
                      <a:srgbClr val="242424"/>
                    </a:solidFill>
                    <a:latin typeface="Segoe UI" panose="020B0502040204020203" pitchFamily="34" charset="0"/>
                  </a:rPr>
                  <a:t>=camera rotation, </a:t>
                </a:r>
                <a14:m>
                  <m:oMath xmlns:m="http://schemas.openxmlformats.org/officeDocument/2006/math">
                    <m:r>
                      <a:rPr lang="en-US" sz="1800" i="1">
                        <a:solidFill>
                          <a:srgbClr val="242424"/>
                        </a:solidFill>
                        <a:latin typeface="Cambria Math" panose="02040503050406030204" pitchFamily="18" charset="0"/>
                      </a:rPr>
                      <m:t>𝑡</m:t>
                    </m:r>
                    <m:r>
                      <a:rPr lang="en-US" sz="1800" i="1">
                        <a:solidFill>
                          <a:srgbClr val="242424"/>
                        </a:solidFill>
                        <a:latin typeface="Cambria Math" panose="02040503050406030204" pitchFamily="18" charset="0"/>
                      </a:rPr>
                      <m:t> </m:t>
                    </m:r>
                  </m:oMath>
                </a14:m>
                <a:r>
                  <a:rPr lang="en-US" sz="1800" dirty="0">
                    <a:solidFill>
                      <a:srgbClr val="242424"/>
                    </a:solidFill>
                    <a:latin typeface="Segoe UI" panose="020B0502040204020203" pitchFamily="34" charset="0"/>
                  </a:rPr>
                  <a:t>=camera translation . </a:t>
                </a:r>
              </a:p>
              <a:p>
                <a:pPr marL="457200" lvl="1" indent="0">
                  <a:lnSpc>
                    <a:spcPct val="100000"/>
                  </a:lnSpc>
                  <a:spcBef>
                    <a:spcPts val="750"/>
                  </a:spcBef>
                  <a:spcAft>
                    <a:spcPts val="750"/>
                  </a:spcAft>
                  <a:buNone/>
                </a:pPr>
                <a14:m>
                  <m:oMath xmlns:m="http://schemas.openxmlformats.org/officeDocument/2006/math">
                    <m:d>
                      <m:dPr>
                        <m:begChr m:val="["/>
                        <m:endChr m:val="]"/>
                        <m:ctrlPr>
                          <a:rPr lang="en-US" sz="1800" b="0" i="1" smtClean="0">
                            <a:solidFill>
                              <a:srgbClr val="242424"/>
                            </a:solidFill>
                            <a:latin typeface="Cambria Math" panose="02040503050406030204" pitchFamily="18" charset="0"/>
                          </a:rPr>
                        </m:ctrlPr>
                      </m:dPr>
                      <m:e>
                        <m:m>
                          <m:mPr>
                            <m:mcs>
                              <m:mc>
                                <m:mcPr>
                                  <m:count m:val="1"/>
                                  <m:mcJc m:val="center"/>
                                </m:mcPr>
                              </m:mc>
                            </m:mcs>
                            <m:ctrlPr>
                              <a:rPr lang="en-US" sz="1800" b="0" i="1" smtClean="0">
                                <a:solidFill>
                                  <a:srgbClr val="242424"/>
                                </a:solidFill>
                                <a:latin typeface="Cambria Math" panose="02040503050406030204" pitchFamily="18" charset="0"/>
                              </a:rPr>
                            </m:ctrlPr>
                          </m:mPr>
                          <m:mr>
                            <m:e>
                              <m:r>
                                <m:rPr>
                                  <m:brk m:alnAt="7"/>
                                </m:rPr>
                                <a:rPr lang="en-US" sz="1800" b="0" i="1" smtClean="0">
                                  <a:solidFill>
                                    <a:srgbClr val="242424"/>
                                  </a:solidFill>
                                  <a:latin typeface="Cambria Math" panose="02040503050406030204" pitchFamily="18" charset="0"/>
                                </a:rPr>
                                <m:t>𝑠</m:t>
                              </m:r>
                              <m:r>
                                <a:rPr lang="en-US" sz="1800" b="0" i="1" smtClean="0">
                                  <a:solidFill>
                                    <a:srgbClr val="242424"/>
                                  </a:solidFill>
                                  <a:latin typeface="Cambria Math" panose="02040503050406030204" pitchFamily="18" charset="0"/>
                                </a:rPr>
                                <m:t>𝑢</m:t>
                              </m:r>
                            </m:e>
                          </m:mr>
                          <m:mr>
                            <m:e>
                              <m:r>
                                <a:rPr lang="en-US" sz="1800" b="0" i="1" smtClean="0">
                                  <a:solidFill>
                                    <a:srgbClr val="242424"/>
                                  </a:solidFill>
                                  <a:latin typeface="Cambria Math" panose="02040503050406030204" pitchFamily="18" charset="0"/>
                                </a:rPr>
                                <m:t>𝑠𝑣</m:t>
                              </m:r>
                            </m:e>
                          </m:mr>
                          <m:mr>
                            <m:e>
                              <m:r>
                                <a:rPr lang="en-US" sz="1800" b="0" i="1" smtClean="0">
                                  <a:solidFill>
                                    <a:srgbClr val="242424"/>
                                  </a:solidFill>
                                  <a:latin typeface="Cambria Math" panose="02040503050406030204" pitchFamily="18" charset="0"/>
                                </a:rPr>
                                <m:t>𝑠</m:t>
                              </m:r>
                            </m:e>
                          </m:mr>
                        </m:m>
                      </m:e>
                    </m:d>
                    <m:r>
                      <a:rPr lang="en-US" sz="1800" b="0" i="1" smtClean="0">
                        <a:solidFill>
                          <a:srgbClr val="242424"/>
                        </a:solidFill>
                        <a:latin typeface="Cambria Math" panose="02040503050406030204" pitchFamily="18" charset="0"/>
                      </a:rPr>
                      <m:t>=</m:t>
                    </m:r>
                    <m:r>
                      <a:rPr lang="en-US" sz="1800" b="0" i="1" smtClean="0">
                        <a:solidFill>
                          <a:srgbClr val="242424"/>
                        </a:solidFill>
                        <a:latin typeface="Cambria Math" panose="02040503050406030204" pitchFamily="18" charset="0"/>
                      </a:rPr>
                      <m:t>𝐾𝑊</m:t>
                    </m:r>
                    <m:d>
                      <m:dPr>
                        <m:begChr m:val="["/>
                        <m:endChr m:val="]"/>
                        <m:ctrlPr>
                          <a:rPr lang="en-US" sz="1800" b="0" i="1" smtClean="0">
                            <a:solidFill>
                              <a:srgbClr val="242424"/>
                            </a:solidFill>
                            <a:latin typeface="Cambria Math" panose="02040503050406030204" pitchFamily="18" charset="0"/>
                          </a:rPr>
                        </m:ctrlPr>
                      </m:dPr>
                      <m:e>
                        <m:m>
                          <m:mPr>
                            <m:mcs>
                              <m:mc>
                                <m:mcPr>
                                  <m:count m:val="1"/>
                                  <m:mcJc m:val="center"/>
                                </m:mcPr>
                              </m:mc>
                            </m:mcs>
                            <m:ctrlPr>
                              <a:rPr lang="en-US" sz="1800" b="0" i="1" smtClean="0">
                                <a:solidFill>
                                  <a:srgbClr val="242424"/>
                                </a:solidFill>
                                <a:latin typeface="Cambria Math" panose="02040503050406030204" pitchFamily="18" charset="0"/>
                              </a:rPr>
                            </m:ctrlPr>
                          </m:mPr>
                          <m:mr>
                            <m:e>
                              <m:sSub>
                                <m:sSubPr>
                                  <m:ctrlPr>
                                    <a:rPr lang="en-US" sz="1800" i="1">
                                      <a:solidFill>
                                        <a:srgbClr val="242424"/>
                                      </a:solidFill>
                                      <a:latin typeface="Cambria Math" panose="02040503050406030204" pitchFamily="18" charset="0"/>
                                      <a:ea typeface="Cambria Math" panose="02040503050406030204" pitchFamily="18" charset="0"/>
                                    </a:rPr>
                                  </m:ctrlPr>
                                </m:sSubPr>
                                <m:e>
                                  <m:r>
                                    <m:rPr>
                                      <m:sty m:val="p"/>
                                    </m:rPr>
                                    <a:rPr lang="el-GR" sz="1800" i="1">
                                      <a:solidFill>
                                        <a:srgbClr val="242424"/>
                                      </a:solidFill>
                                      <a:latin typeface="Cambria Math" panose="02040503050406030204" pitchFamily="18" charset="0"/>
                                      <a:ea typeface="Cambria Math" panose="02040503050406030204" pitchFamily="18" charset="0"/>
                                    </a:rPr>
                                    <m:t>μ</m:t>
                                  </m:r>
                                </m:e>
                                <m:sub>
                                  <m:r>
                                    <a:rPr lang="en-US" sz="1800" i="1">
                                      <a:solidFill>
                                        <a:srgbClr val="242424"/>
                                      </a:solidFill>
                                      <a:latin typeface="Cambria Math" panose="02040503050406030204" pitchFamily="18" charset="0"/>
                                      <a:ea typeface="Cambria Math" panose="02040503050406030204" pitchFamily="18" charset="0"/>
                                    </a:rPr>
                                    <m:t>𝑥</m:t>
                                  </m:r>
                                </m:sub>
                              </m:sSub>
                            </m:e>
                          </m:mr>
                          <m:mr>
                            <m:e>
                              <m:sSub>
                                <m:sSubPr>
                                  <m:ctrlPr>
                                    <a:rPr lang="en-US" sz="1800" i="1">
                                      <a:solidFill>
                                        <a:srgbClr val="242424"/>
                                      </a:solidFill>
                                      <a:latin typeface="Cambria Math" panose="02040503050406030204" pitchFamily="18" charset="0"/>
                                      <a:ea typeface="Cambria Math" panose="02040503050406030204" pitchFamily="18" charset="0"/>
                                    </a:rPr>
                                  </m:ctrlPr>
                                </m:sSubPr>
                                <m:e>
                                  <m:r>
                                    <m:rPr>
                                      <m:sty m:val="p"/>
                                    </m:rPr>
                                    <a:rPr lang="el-GR" sz="1800" i="1">
                                      <a:solidFill>
                                        <a:srgbClr val="242424"/>
                                      </a:solidFill>
                                      <a:latin typeface="Cambria Math" panose="02040503050406030204" pitchFamily="18" charset="0"/>
                                      <a:ea typeface="Cambria Math" panose="02040503050406030204" pitchFamily="18" charset="0"/>
                                    </a:rPr>
                                    <m:t>μ</m:t>
                                  </m:r>
                                </m:e>
                                <m:sub>
                                  <m:r>
                                    <a:rPr lang="en-US" sz="1800" b="0" i="1" smtClean="0">
                                      <a:solidFill>
                                        <a:srgbClr val="242424"/>
                                      </a:solidFill>
                                      <a:latin typeface="Cambria Math" panose="02040503050406030204" pitchFamily="18" charset="0"/>
                                      <a:ea typeface="Cambria Math" panose="02040503050406030204" pitchFamily="18" charset="0"/>
                                    </a:rPr>
                                    <m:t>𝑦</m:t>
                                  </m:r>
                                </m:sub>
                              </m:sSub>
                            </m:e>
                          </m:mr>
                          <m:mr>
                            <m:e>
                              <m:sSub>
                                <m:sSubPr>
                                  <m:ctrlPr>
                                    <a:rPr lang="en-US" sz="1800" i="1">
                                      <a:solidFill>
                                        <a:srgbClr val="242424"/>
                                      </a:solidFill>
                                      <a:latin typeface="Cambria Math" panose="02040503050406030204" pitchFamily="18" charset="0"/>
                                      <a:ea typeface="Cambria Math" panose="02040503050406030204" pitchFamily="18" charset="0"/>
                                    </a:rPr>
                                  </m:ctrlPr>
                                </m:sSubPr>
                                <m:e>
                                  <m:r>
                                    <m:rPr>
                                      <m:sty m:val="p"/>
                                    </m:rPr>
                                    <a:rPr lang="el-GR" sz="1800" i="1">
                                      <a:solidFill>
                                        <a:srgbClr val="242424"/>
                                      </a:solidFill>
                                      <a:latin typeface="Cambria Math" panose="02040503050406030204" pitchFamily="18" charset="0"/>
                                      <a:ea typeface="Cambria Math" panose="02040503050406030204" pitchFamily="18" charset="0"/>
                                    </a:rPr>
                                    <m:t>μ</m:t>
                                  </m:r>
                                </m:e>
                                <m:sub>
                                  <m:r>
                                    <a:rPr lang="en-US" sz="1800" b="0" i="1" smtClean="0">
                                      <a:solidFill>
                                        <a:srgbClr val="242424"/>
                                      </a:solidFill>
                                      <a:latin typeface="Cambria Math" panose="02040503050406030204" pitchFamily="18" charset="0"/>
                                      <a:ea typeface="Cambria Math" panose="02040503050406030204" pitchFamily="18" charset="0"/>
                                    </a:rPr>
                                    <m:t>𝑧</m:t>
                                  </m:r>
                                </m:sub>
                              </m:sSub>
                            </m:e>
                          </m:mr>
                          <m:mr>
                            <m:e>
                              <m:r>
                                <a:rPr lang="en-US" sz="1800" b="0" i="1" smtClean="0">
                                  <a:latin typeface="Cambria Math" panose="02040503050406030204" pitchFamily="18" charset="0"/>
                                </a:rPr>
                                <m:t>1</m:t>
                              </m:r>
                            </m:e>
                          </m:mr>
                        </m:m>
                      </m:e>
                    </m:d>
                    <m:r>
                      <a:rPr lang="en-US" sz="1800" b="0" i="1" smtClean="0">
                        <a:solidFill>
                          <a:srgbClr val="242424"/>
                        </a:solidFill>
                        <a:latin typeface="Cambria Math" panose="02040503050406030204" pitchFamily="18" charset="0"/>
                      </a:rPr>
                      <m:t>,</m:t>
                    </m:r>
                  </m:oMath>
                </a14:m>
                <a:r>
                  <a:rPr lang="en-US" sz="1800" b="0" i="1" dirty="0">
                    <a:solidFill>
                      <a:srgbClr val="242424"/>
                    </a:solidFill>
                    <a:latin typeface="Cambria Math" panose="02040503050406030204" pitchFamily="18" charset="0"/>
                  </a:rPr>
                  <a:t> </a:t>
                </a:r>
                <a14:m>
                  <m:oMath xmlns:m="http://schemas.openxmlformats.org/officeDocument/2006/math">
                    <m:r>
                      <a:rPr lang="en-US" sz="1800" b="0" i="1" smtClean="0">
                        <a:solidFill>
                          <a:srgbClr val="242424"/>
                        </a:solidFill>
                        <a:latin typeface="Cambria Math" panose="02040503050406030204" pitchFamily="18" charset="0"/>
                      </a:rPr>
                      <m:t>  </m:t>
                    </m:r>
                    <m:sSup>
                      <m:sSupPr>
                        <m:ctrlPr>
                          <a:rPr lang="en-US" sz="1800" i="1">
                            <a:solidFill>
                              <a:srgbClr val="242424"/>
                            </a:solidFill>
                            <a:latin typeface="Cambria Math" panose="02040503050406030204" pitchFamily="18" charset="0"/>
                          </a:rPr>
                        </m:ctrlPr>
                      </m:sSupPr>
                      <m:e>
                        <m:r>
                          <m:rPr>
                            <m:sty m:val="p"/>
                          </m:rPr>
                          <a:rPr lang="el-GR" sz="1800" i="1">
                            <a:solidFill>
                              <a:srgbClr val="242424"/>
                            </a:solidFill>
                            <a:latin typeface="Cambria Math" panose="02040503050406030204" pitchFamily="18" charset="0"/>
                            <a:ea typeface="Cambria Math" panose="02040503050406030204" pitchFamily="18" charset="0"/>
                          </a:rPr>
                          <m:t>μ</m:t>
                        </m:r>
                      </m:e>
                      <m:sup>
                        <m:r>
                          <a:rPr lang="en-US" sz="1800" i="1">
                            <a:solidFill>
                              <a:srgbClr val="242424"/>
                            </a:solidFill>
                            <a:latin typeface="Cambria Math" panose="02040503050406030204" pitchFamily="18" charset="0"/>
                          </a:rPr>
                          <m:t>2</m:t>
                        </m:r>
                        <m:r>
                          <a:rPr lang="en-US" sz="1800" i="1">
                            <a:solidFill>
                              <a:srgbClr val="242424"/>
                            </a:solidFill>
                            <a:latin typeface="Cambria Math" panose="02040503050406030204" pitchFamily="18" charset="0"/>
                          </a:rPr>
                          <m:t>𝐷</m:t>
                        </m:r>
                      </m:sup>
                    </m:sSup>
                    <m:r>
                      <a:rPr lang="en-US" sz="1800" b="0" i="1" smtClean="0">
                        <a:solidFill>
                          <a:srgbClr val="242424"/>
                        </a:solidFill>
                        <a:latin typeface="Cambria Math" panose="02040503050406030204" pitchFamily="18" charset="0"/>
                      </a:rPr>
                      <m:t>=</m:t>
                    </m:r>
                    <m:d>
                      <m:dPr>
                        <m:begChr m:val="["/>
                        <m:endChr m:val="]"/>
                        <m:ctrlPr>
                          <a:rPr lang="en-US" sz="1800" b="0" i="1" smtClean="0">
                            <a:solidFill>
                              <a:srgbClr val="242424"/>
                            </a:solidFill>
                            <a:latin typeface="Cambria Math" panose="02040503050406030204" pitchFamily="18" charset="0"/>
                          </a:rPr>
                        </m:ctrlPr>
                      </m:dPr>
                      <m:e>
                        <m:m>
                          <m:mPr>
                            <m:mcs>
                              <m:mc>
                                <m:mcPr>
                                  <m:count m:val="1"/>
                                  <m:mcJc m:val="center"/>
                                </m:mcPr>
                              </m:mc>
                            </m:mcs>
                            <m:ctrlPr>
                              <a:rPr lang="en-US" sz="1800" b="0" i="1" smtClean="0">
                                <a:solidFill>
                                  <a:srgbClr val="242424"/>
                                </a:solidFill>
                                <a:latin typeface="Cambria Math" panose="02040503050406030204" pitchFamily="18" charset="0"/>
                              </a:rPr>
                            </m:ctrlPr>
                          </m:mPr>
                          <m:mr>
                            <m:e>
                              <m:sSubSup>
                                <m:sSubSupPr>
                                  <m:ctrlPr>
                                    <a:rPr lang="en-US" sz="1800" b="0" i="1" smtClean="0">
                                      <a:solidFill>
                                        <a:srgbClr val="242424"/>
                                      </a:solidFill>
                                      <a:latin typeface="Cambria Math" panose="02040503050406030204" pitchFamily="18" charset="0"/>
                                    </a:rPr>
                                  </m:ctrlPr>
                                </m:sSubSupPr>
                                <m:e>
                                  <m:r>
                                    <m:rPr>
                                      <m:sty m:val="p"/>
                                    </m:rPr>
                                    <a:rPr lang="el-GR" sz="1800" i="1">
                                      <a:solidFill>
                                        <a:srgbClr val="242424"/>
                                      </a:solidFill>
                                      <a:latin typeface="Cambria Math" panose="02040503050406030204" pitchFamily="18" charset="0"/>
                                      <a:ea typeface="Cambria Math" panose="02040503050406030204" pitchFamily="18" charset="0"/>
                                    </a:rPr>
                                    <m:t>μ</m:t>
                                  </m:r>
                                </m:e>
                                <m:sub>
                                  <m:r>
                                    <a:rPr lang="en-US" sz="1800" b="0" i="1" smtClean="0">
                                      <a:solidFill>
                                        <a:srgbClr val="242424"/>
                                      </a:solidFill>
                                      <a:latin typeface="Cambria Math" panose="02040503050406030204" pitchFamily="18" charset="0"/>
                                    </a:rPr>
                                    <m:t>𝑋</m:t>
                                  </m:r>
                                </m:sub>
                                <m:sup>
                                  <m:r>
                                    <a:rPr lang="en-US" sz="1800" b="0" i="1" smtClean="0">
                                      <a:solidFill>
                                        <a:srgbClr val="242424"/>
                                      </a:solidFill>
                                      <a:latin typeface="Cambria Math" panose="02040503050406030204" pitchFamily="18" charset="0"/>
                                    </a:rPr>
                                    <m:t>2</m:t>
                                  </m:r>
                                  <m:r>
                                    <a:rPr lang="en-US" sz="1800" b="0" i="1" smtClean="0">
                                      <a:solidFill>
                                        <a:srgbClr val="242424"/>
                                      </a:solidFill>
                                      <a:latin typeface="Cambria Math" panose="02040503050406030204" pitchFamily="18" charset="0"/>
                                    </a:rPr>
                                    <m:t>𝑑</m:t>
                                  </m:r>
                                </m:sup>
                              </m:sSubSup>
                            </m:e>
                          </m:mr>
                          <m:mr>
                            <m:e>
                              <m:sSubSup>
                                <m:sSubSupPr>
                                  <m:ctrlPr>
                                    <a:rPr lang="en-US" sz="1800" i="1">
                                      <a:solidFill>
                                        <a:srgbClr val="242424"/>
                                      </a:solidFill>
                                      <a:latin typeface="Cambria Math" panose="02040503050406030204" pitchFamily="18" charset="0"/>
                                    </a:rPr>
                                  </m:ctrlPr>
                                </m:sSubSupPr>
                                <m:e>
                                  <m:r>
                                    <m:rPr>
                                      <m:sty m:val="p"/>
                                    </m:rPr>
                                    <a:rPr lang="el-GR" sz="1800" i="1">
                                      <a:solidFill>
                                        <a:srgbClr val="242424"/>
                                      </a:solidFill>
                                      <a:latin typeface="Cambria Math" panose="02040503050406030204" pitchFamily="18" charset="0"/>
                                      <a:ea typeface="Cambria Math" panose="02040503050406030204" pitchFamily="18" charset="0"/>
                                    </a:rPr>
                                    <m:t>μ</m:t>
                                  </m:r>
                                </m:e>
                                <m:sub>
                                  <m:r>
                                    <a:rPr lang="en-US" sz="1800" b="0" i="1" smtClean="0">
                                      <a:solidFill>
                                        <a:srgbClr val="242424"/>
                                      </a:solidFill>
                                      <a:latin typeface="Cambria Math" panose="02040503050406030204" pitchFamily="18" charset="0"/>
                                    </a:rPr>
                                    <m:t>𝑌</m:t>
                                  </m:r>
                                </m:sub>
                                <m:sup>
                                  <m:r>
                                    <a:rPr lang="en-US" sz="1800" i="1">
                                      <a:solidFill>
                                        <a:srgbClr val="242424"/>
                                      </a:solidFill>
                                      <a:latin typeface="Cambria Math" panose="02040503050406030204" pitchFamily="18" charset="0"/>
                                    </a:rPr>
                                    <m:t>2</m:t>
                                  </m:r>
                                  <m:r>
                                    <a:rPr lang="en-US" sz="1800" i="1">
                                      <a:solidFill>
                                        <a:srgbClr val="242424"/>
                                      </a:solidFill>
                                      <a:latin typeface="Cambria Math" panose="02040503050406030204" pitchFamily="18" charset="0"/>
                                    </a:rPr>
                                    <m:t>𝑑</m:t>
                                  </m:r>
                                </m:sup>
                              </m:sSubSup>
                            </m:e>
                          </m:mr>
                        </m:m>
                      </m:e>
                    </m:d>
                    <m:r>
                      <a:rPr lang="en-US" sz="1800" b="0" i="1" smtClean="0">
                        <a:solidFill>
                          <a:srgbClr val="242424"/>
                        </a:solidFill>
                        <a:latin typeface="Cambria Math" panose="02040503050406030204" pitchFamily="18" charset="0"/>
                      </a:rPr>
                      <m:t>=</m:t>
                    </m:r>
                    <m:d>
                      <m:dPr>
                        <m:begChr m:val="["/>
                        <m:endChr m:val="]"/>
                        <m:ctrlPr>
                          <a:rPr lang="en-US" sz="1800" b="0" i="1" smtClean="0">
                            <a:solidFill>
                              <a:srgbClr val="242424"/>
                            </a:solidFill>
                            <a:latin typeface="Cambria Math" panose="02040503050406030204" pitchFamily="18" charset="0"/>
                          </a:rPr>
                        </m:ctrlPr>
                      </m:dPr>
                      <m:e>
                        <m:m>
                          <m:mPr>
                            <m:mcs>
                              <m:mc>
                                <m:mcPr>
                                  <m:count m:val="1"/>
                                  <m:mcJc m:val="center"/>
                                </m:mcPr>
                              </m:mc>
                            </m:mcs>
                            <m:ctrlPr>
                              <a:rPr lang="en-US" sz="1800" b="0" i="1" smtClean="0">
                                <a:solidFill>
                                  <a:srgbClr val="242424"/>
                                </a:solidFill>
                                <a:latin typeface="Cambria Math" panose="02040503050406030204" pitchFamily="18" charset="0"/>
                              </a:rPr>
                            </m:ctrlPr>
                          </m:mPr>
                          <m:mr>
                            <m:e>
                              <m:r>
                                <m:rPr>
                                  <m:brk m:alnAt="7"/>
                                </m:rPr>
                                <a:rPr lang="en-US" sz="1800" b="0" i="1" smtClean="0">
                                  <a:solidFill>
                                    <a:srgbClr val="242424"/>
                                  </a:solidFill>
                                  <a:latin typeface="Cambria Math" panose="02040503050406030204" pitchFamily="18" charset="0"/>
                                </a:rPr>
                                <m:t>𝑠</m:t>
                              </m:r>
                              <m:r>
                                <a:rPr lang="en-US" sz="1800" i="1">
                                  <a:solidFill>
                                    <a:srgbClr val="242424"/>
                                  </a:solidFill>
                                  <a:latin typeface="Cambria Math" panose="02040503050406030204" pitchFamily="18" charset="0"/>
                                </a:rPr>
                                <m:t>𝑢</m:t>
                              </m:r>
                              <m:r>
                                <a:rPr lang="en-US" sz="1800" i="1">
                                  <a:solidFill>
                                    <a:srgbClr val="242424"/>
                                  </a:solidFill>
                                  <a:latin typeface="Cambria Math" panose="02040503050406030204" pitchFamily="18" charset="0"/>
                                </a:rPr>
                                <m:t>/</m:t>
                              </m:r>
                              <m:r>
                                <a:rPr lang="en-US" sz="1800" b="0" i="1" smtClean="0">
                                  <a:solidFill>
                                    <a:srgbClr val="242424"/>
                                  </a:solidFill>
                                  <a:latin typeface="Cambria Math" panose="02040503050406030204" pitchFamily="18" charset="0"/>
                                </a:rPr>
                                <m:t>𝑠</m:t>
                              </m:r>
                            </m:e>
                          </m:mr>
                          <m:mr>
                            <m:e>
                              <m:r>
                                <a:rPr lang="en-US" sz="1800" b="0" i="1" smtClean="0">
                                  <a:solidFill>
                                    <a:srgbClr val="242424"/>
                                  </a:solidFill>
                                  <a:latin typeface="Cambria Math" panose="02040503050406030204" pitchFamily="18" charset="0"/>
                                </a:rPr>
                                <m:t>𝑠</m:t>
                              </m:r>
                              <m:r>
                                <m:rPr>
                                  <m:brk m:alnAt="7"/>
                                </m:rPr>
                                <a:rPr lang="en-US" sz="1800" b="0" i="1" smtClean="0">
                                  <a:solidFill>
                                    <a:srgbClr val="242424"/>
                                  </a:solidFill>
                                  <a:latin typeface="Cambria Math" panose="02040503050406030204" pitchFamily="18" charset="0"/>
                                </a:rPr>
                                <m:t>𝑣</m:t>
                              </m:r>
                              <m:r>
                                <a:rPr lang="en-US" sz="1800" i="1">
                                  <a:solidFill>
                                    <a:srgbClr val="242424"/>
                                  </a:solidFill>
                                  <a:latin typeface="Cambria Math" panose="02040503050406030204" pitchFamily="18" charset="0"/>
                                </a:rPr>
                                <m:t>/</m:t>
                              </m:r>
                              <m:r>
                                <a:rPr lang="en-US" sz="1800" b="0" i="1" smtClean="0">
                                  <a:solidFill>
                                    <a:srgbClr val="242424"/>
                                  </a:solidFill>
                                  <a:latin typeface="Cambria Math" panose="02040503050406030204" pitchFamily="18" charset="0"/>
                                </a:rPr>
                                <m:t>𝑠</m:t>
                              </m:r>
                            </m:e>
                          </m:mr>
                        </m:m>
                      </m:e>
                    </m:d>
                    <m:r>
                      <a:rPr lang="en-US" sz="1800" b="0" i="1" smtClean="0">
                        <a:solidFill>
                          <a:srgbClr val="242424"/>
                        </a:solidFill>
                        <a:latin typeface="Cambria Math" panose="02040503050406030204" pitchFamily="18" charset="0"/>
                      </a:rPr>
                      <m:t>,</m:t>
                    </m:r>
                  </m:oMath>
                </a14:m>
                <a:r>
                  <a:rPr lang="en-US" sz="1800" b="0" dirty="0">
                    <a:solidFill>
                      <a:srgbClr val="242424"/>
                    </a:solidFill>
                    <a:latin typeface="Segoe UI" panose="020B0502040204020203" pitchFamily="34" charset="0"/>
                  </a:rPr>
                  <a:t> </a:t>
                </a:r>
                <a14:m>
                  <m:oMath xmlns:m="http://schemas.openxmlformats.org/officeDocument/2006/math">
                    <m:sSup>
                      <m:sSupPr>
                        <m:ctrlPr>
                          <a:rPr lang="en-US" sz="1800" i="1">
                            <a:solidFill>
                              <a:srgbClr val="242424"/>
                            </a:solidFill>
                            <a:latin typeface="Cambria Math" panose="02040503050406030204" pitchFamily="18" charset="0"/>
                          </a:rPr>
                        </m:ctrlPr>
                      </m:sSupPr>
                      <m:e>
                        <m:r>
                          <m:rPr>
                            <m:sty m:val="p"/>
                          </m:rPr>
                          <a:rPr lang="el-GR" sz="1800" i="1">
                            <a:solidFill>
                              <a:srgbClr val="242424"/>
                            </a:solidFill>
                            <a:latin typeface="Cambria Math" panose="02040503050406030204" pitchFamily="18" charset="0"/>
                            <a:ea typeface="Cambria Math" panose="02040503050406030204" pitchFamily="18" charset="0"/>
                          </a:rPr>
                          <m:t>μ</m:t>
                        </m:r>
                      </m:e>
                      <m:sup>
                        <m:r>
                          <a:rPr lang="en-US" sz="1800" i="1">
                            <a:solidFill>
                              <a:srgbClr val="242424"/>
                            </a:solidFill>
                            <a:latin typeface="Cambria Math" panose="02040503050406030204" pitchFamily="18" charset="0"/>
                          </a:rPr>
                          <m:t>2</m:t>
                        </m:r>
                        <m:r>
                          <a:rPr lang="en-US" sz="1800" i="1">
                            <a:solidFill>
                              <a:srgbClr val="242424"/>
                            </a:solidFill>
                            <a:latin typeface="Cambria Math" panose="02040503050406030204" pitchFamily="18" charset="0"/>
                          </a:rPr>
                          <m:t>𝐷</m:t>
                        </m:r>
                      </m:sup>
                    </m:sSup>
                  </m:oMath>
                </a14:m>
                <a:r>
                  <a:rPr lang="en-US" sz="1800" b="0" dirty="0">
                    <a:solidFill>
                      <a:srgbClr val="242424"/>
                    </a:solidFill>
                    <a:latin typeface="Segoe UI" panose="020B0502040204020203" pitchFamily="34" charset="0"/>
                  </a:rPr>
                  <a:t> in camera space</a:t>
                </a:r>
              </a:p>
              <a:p>
                <a:pPr algn="l">
                  <a:lnSpc>
                    <a:spcPct val="100000"/>
                  </a:lnSpc>
                  <a:buFont typeface="+mj-lt"/>
                  <a:buAutoNum type="arabicPeriod"/>
                </a:pPr>
                <a:r>
                  <a:rPr lang="en-US" sz="1800" b="1" i="0" dirty="0">
                    <a:solidFill>
                      <a:srgbClr val="242424"/>
                    </a:solidFill>
                    <a:effectLst/>
                    <a:latin typeface="Segoe UI" panose="020B0502040204020203" pitchFamily="34" charset="0"/>
                  </a:rPr>
                  <a:t>Covariance Transformation from camera to ray space (to be discussed)</a:t>
                </a:r>
                <a:r>
                  <a:rPr lang="en-US" sz="1800" b="0" i="0" dirty="0">
                    <a:solidFill>
                      <a:srgbClr val="242424"/>
                    </a:solidFill>
                    <a:effectLst/>
                    <a:latin typeface="Segoe UI" panose="020B0502040204020203" pitchFamily="34" charset="0"/>
                  </a:rPr>
                  <a:t>:</a:t>
                </a:r>
              </a:p>
              <a:p>
                <a:pPr marL="457200" lvl="1" indent="0">
                  <a:lnSpc>
                    <a:spcPct val="100000"/>
                  </a:lnSpc>
                  <a:spcBef>
                    <a:spcPts val="750"/>
                  </a:spcBef>
                  <a:spcAft>
                    <a:spcPts val="750"/>
                  </a:spcAft>
                  <a:buNone/>
                </a:pPr>
                <a14:m>
                  <m:oMath xmlns:m="http://schemas.openxmlformats.org/officeDocument/2006/math">
                    <m:r>
                      <a:rPr lang="en-US" sz="1800" b="0" i="1" smtClean="0">
                        <a:solidFill>
                          <a:srgbClr val="242424"/>
                        </a:solidFill>
                        <a:latin typeface="Cambria Math" panose="02040503050406030204" pitchFamily="18" charset="0"/>
                      </a:rPr>
                      <m:t>𝐽</m:t>
                    </m:r>
                    <m:r>
                      <a:rPr lang="en-US" sz="1800" b="0" i="1" smtClean="0">
                        <a:solidFill>
                          <a:srgbClr val="242424"/>
                        </a:solidFill>
                        <a:latin typeface="Cambria Math" panose="02040503050406030204" pitchFamily="18" charset="0"/>
                      </a:rPr>
                      <m:t>=</m:t>
                    </m:r>
                    <m:f>
                      <m:fPr>
                        <m:ctrlPr>
                          <a:rPr lang="en-US" sz="1800" b="0" i="1" smtClean="0">
                            <a:solidFill>
                              <a:srgbClr val="242424"/>
                            </a:solidFill>
                            <a:latin typeface="Cambria Math" panose="02040503050406030204" pitchFamily="18" charset="0"/>
                          </a:rPr>
                        </m:ctrlPr>
                      </m:fPr>
                      <m:num>
                        <m:r>
                          <a:rPr lang="en-US" sz="1800" b="0" i="1" smtClean="0">
                            <a:solidFill>
                              <a:srgbClr val="242424"/>
                            </a:solidFill>
                            <a:latin typeface="Cambria Math" panose="02040503050406030204" pitchFamily="18" charset="0"/>
                            <a:ea typeface="Cambria Math" panose="02040503050406030204" pitchFamily="18" charset="0"/>
                          </a:rPr>
                          <m:t>𝜕</m:t>
                        </m:r>
                        <m:sSup>
                          <m:sSupPr>
                            <m:ctrlPr>
                              <a:rPr lang="en-US" sz="1800" i="1">
                                <a:solidFill>
                                  <a:srgbClr val="242424"/>
                                </a:solidFill>
                                <a:latin typeface="Cambria Math" panose="02040503050406030204" pitchFamily="18" charset="0"/>
                              </a:rPr>
                            </m:ctrlPr>
                          </m:sSupPr>
                          <m:e>
                            <m:r>
                              <m:rPr>
                                <m:sty m:val="p"/>
                              </m:rPr>
                              <a:rPr lang="el-GR" sz="1800" i="1">
                                <a:solidFill>
                                  <a:srgbClr val="242424"/>
                                </a:solidFill>
                                <a:latin typeface="Cambria Math" panose="02040503050406030204" pitchFamily="18" charset="0"/>
                                <a:ea typeface="Cambria Math" panose="02040503050406030204" pitchFamily="18" charset="0"/>
                              </a:rPr>
                              <m:t>μ</m:t>
                            </m:r>
                          </m:e>
                          <m:sup>
                            <m:r>
                              <a:rPr lang="en-US" sz="1800" i="1">
                                <a:solidFill>
                                  <a:srgbClr val="242424"/>
                                </a:solidFill>
                                <a:latin typeface="Cambria Math" panose="02040503050406030204" pitchFamily="18" charset="0"/>
                              </a:rPr>
                              <m:t>2</m:t>
                            </m:r>
                            <m:r>
                              <a:rPr lang="en-US" sz="1800" i="1">
                                <a:solidFill>
                                  <a:srgbClr val="242424"/>
                                </a:solidFill>
                                <a:latin typeface="Cambria Math" panose="02040503050406030204" pitchFamily="18" charset="0"/>
                              </a:rPr>
                              <m:t>𝐷</m:t>
                            </m:r>
                          </m:sup>
                        </m:sSup>
                      </m:num>
                      <m:den>
                        <m:r>
                          <a:rPr lang="en-US" sz="1800" i="1">
                            <a:solidFill>
                              <a:srgbClr val="242424"/>
                            </a:solidFill>
                            <a:latin typeface="Cambria Math" panose="02040503050406030204" pitchFamily="18" charset="0"/>
                            <a:ea typeface="Cambria Math" panose="02040503050406030204" pitchFamily="18" charset="0"/>
                          </a:rPr>
                          <m:t>𝜕</m:t>
                        </m:r>
                        <m:r>
                          <a:rPr lang="en-US" sz="1800" b="0" i="1" smtClean="0">
                            <a:solidFill>
                              <a:srgbClr val="242424"/>
                            </a:solidFill>
                            <a:latin typeface="Cambria Math" panose="02040503050406030204" pitchFamily="18" charset="0"/>
                            <a:ea typeface="Cambria Math" panose="02040503050406030204" pitchFamily="18" charset="0"/>
                          </a:rPr>
                          <m:t>𝑢</m:t>
                        </m:r>
                      </m:den>
                    </m:f>
                    <m:r>
                      <a:rPr lang="en-US" sz="1800" i="1">
                        <a:solidFill>
                          <a:srgbClr val="242424"/>
                        </a:solidFill>
                        <a:latin typeface="Cambria Math" panose="02040503050406030204" pitchFamily="18" charset="0"/>
                      </a:rPr>
                      <m:t> </m:t>
                    </m:r>
                  </m:oMath>
                </a14:m>
                <a:r>
                  <a:rPr lang="en-US" sz="1800" dirty="0">
                    <a:solidFill>
                      <a:srgbClr val="242424"/>
                    </a:solidFill>
                    <a:latin typeface="Segoe UI" panose="020B0502040204020203" pitchFamily="34" charset="0"/>
                  </a:rPr>
                  <a:t> is used to affine transform 2D camera space to ray space. Hence , </a:t>
                </a:r>
                <a14:m>
                  <m:oMath xmlns:m="http://schemas.openxmlformats.org/officeDocument/2006/math">
                    <m:sSub>
                      <m:sSubPr>
                        <m:ctrlPr>
                          <a:rPr lang="en-US" sz="1800" i="1" smtClean="0">
                            <a:solidFill>
                              <a:srgbClr val="242424"/>
                            </a:solidFill>
                            <a:latin typeface="Cambria Math" panose="02040503050406030204" pitchFamily="18" charset="0"/>
                          </a:rPr>
                        </m:ctrlPr>
                      </m:sSubPr>
                      <m:e>
                        <m:r>
                          <m:rPr>
                            <m:sty m:val="p"/>
                          </m:rPr>
                          <a:rPr lang="el-GR" sz="1800" i="1" smtClean="0">
                            <a:solidFill>
                              <a:srgbClr val="242424"/>
                            </a:solidFill>
                            <a:latin typeface="Cambria Math" panose="02040503050406030204" pitchFamily="18" charset="0"/>
                            <a:ea typeface="Cambria Math" panose="02040503050406030204" pitchFamily="18" charset="0"/>
                          </a:rPr>
                          <m:t>Σ</m:t>
                        </m:r>
                      </m:e>
                      <m:sub>
                        <m:r>
                          <a:rPr lang="en-US" sz="1800" b="0" i="1" smtClean="0">
                            <a:solidFill>
                              <a:srgbClr val="242424"/>
                            </a:solidFill>
                            <a:latin typeface="Cambria Math" panose="02040503050406030204" pitchFamily="18" charset="0"/>
                          </a:rPr>
                          <m:t>𝑅𝑎𝑦</m:t>
                        </m:r>
                      </m:sub>
                    </m:sSub>
                    <m:r>
                      <a:rPr lang="en-US" sz="1800" b="0" i="1" smtClean="0">
                        <a:solidFill>
                          <a:srgbClr val="242424"/>
                        </a:solidFill>
                        <a:latin typeface="Cambria Math" panose="02040503050406030204" pitchFamily="18" charset="0"/>
                      </a:rPr>
                      <m:t>=</m:t>
                    </m:r>
                    <m:r>
                      <a:rPr lang="en-US" sz="1800" b="0" i="1" smtClean="0">
                        <a:solidFill>
                          <a:srgbClr val="242424"/>
                        </a:solidFill>
                        <a:latin typeface="Cambria Math" panose="02040503050406030204" pitchFamily="18" charset="0"/>
                      </a:rPr>
                      <m:t>𝐽𝑊</m:t>
                    </m:r>
                    <m:r>
                      <m:rPr>
                        <m:sty m:val="p"/>
                      </m:rPr>
                      <a:rPr lang="el-GR" sz="1800" b="0" i="1" smtClean="0">
                        <a:solidFill>
                          <a:srgbClr val="242424"/>
                        </a:solidFill>
                        <a:latin typeface="Cambria Math" panose="02040503050406030204" pitchFamily="18" charset="0"/>
                        <a:ea typeface="Cambria Math" panose="02040503050406030204" pitchFamily="18" charset="0"/>
                      </a:rPr>
                      <m:t>Σ</m:t>
                    </m:r>
                    <m:sSup>
                      <m:sSupPr>
                        <m:ctrlPr>
                          <a:rPr lang="el-GR" sz="1800" b="0" i="1" smtClean="0">
                            <a:solidFill>
                              <a:srgbClr val="242424"/>
                            </a:solidFill>
                            <a:latin typeface="Cambria Math" panose="02040503050406030204" pitchFamily="18" charset="0"/>
                            <a:ea typeface="Cambria Math" panose="02040503050406030204" pitchFamily="18" charset="0"/>
                          </a:rPr>
                        </m:ctrlPr>
                      </m:sSupPr>
                      <m:e>
                        <m:r>
                          <a:rPr lang="en-US" sz="1800" b="0" i="1" smtClean="0">
                            <a:solidFill>
                              <a:srgbClr val="242424"/>
                            </a:solidFill>
                            <a:latin typeface="Cambria Math" panose="02040503050406030204" pitchFamily="18" charset="0"/>
                            <a:ea typeface="Cambria Math" panose="02040503050406030204" pitchFamily="18" charset="0"/>
                          </a:rPr>
                          <m:t>𝑊</m:t>
                        </m:r>
                      </m:e>
                      <m:sup>
                        <m:r>
                          <a:rPr lang="en-US" sz="1800" b="0" i="1" smtClean="0">
                            <a:solidFill>
                              <a:srgbClr val="242424"/>
                            </a:solidFill>
                            <a:latin typeface="Cambria Math" panose="02040503050406030204" pitchFamily="18" charset="0"/>
                            <a:ea typeface="Cambria Math" panose="02040503050406030204" pitchFamily="18" charset="0"/>
                          </a:rPr>
                          <m:t>𝑇</m:t>
                        </m:r>
                      </m:sup>
                    </m:sSup>
                    <m:sSup>
                      <m:sSupPr>
                        <m:ctrlPr>
                          <a:rPr lang="el-GR" sz="1800" b="0" i="1" smtClean="0">
                            <a:solidFill>
                              <a:srgbClr val="242424"/>
                            </a:solidFill>
                            <a:latin typeface="Cambria Math" panose="02040503050406030204" pitchFamily="18" charset="0"/>
                            <a:ea typeface="Cambria Math" panose="02040503050406030204" pitchFamily="18" charset="0"/>
                          </a:rPr>
                        </m:ctrlPr>
                      </m:sSupPr>
                      <m:e>
                        <m:r>
                          <a:rPr lang="en-US" sz="1800" b="0" i="1" smtClean="0">
                            <a:solidFill>
                              <a:srgbClr val="242424"/>
                            </a:solidFill>
                            <a:latin typeface="Cambria Math" panose="02040503050406030204" pitchFamily="18" charset="0"/>
                            <a:ea typeface="Cambria Math" panose="02040503050406030204" pitchFamily="18" charset="0"/>
                          </a:rPr>
                          <m:t>𝐽</m:t>
                        </m:r>
                      </m:e>
                      <m:sup>
                        <m:r>
                          <a:rPr lang="en-US" sz="1800" b="0" i="1" smtClean="0">
                            <a:solidFill>
                              <a:srgbClr val="242424"/>
                            </a:solidFill>
                            <a:latin typeface="Cambria Math" panose="02040503050406030204" pitchFamily="18" charset="0"/>
                            <a:ea typeface="Cambria Math" panose="02040503050406030204" pitchFamily="18" charset="0"/>
                          </a:rPr>
                          <m:t>𝑇</m:t>
                        </m:r>
                      </m:sup>
                    </m:sSup>
                  </m:oMath>
                </a14:m>
                <a:r>
                  <a:rPr lang="en-US" sz="1800" dirty="0">
                    <a:solidFill>
                      <a:srgbClr val="242424"/>
                    </a:solidFill>
                    <a:latin typeface="Segoe UI" panose="020B0502040204020203" pitchFamily="34" charset="0"/>
                  </a:rPr>
                  <a:t>, </a:t>
                </a:r>
                <a14:m>
                  <m:oMath xmlns:m="http://schemas.openxmlformats.org/officeDocument/2006/math">
                    <m:sSub>
                      <m:sSubPr>
                        <m:ctrlPr>
                          <a:rPr lang="en-US" sz="1800" i="1">
                            <a:solidFill>
                              <a:srgbClr val="242424"/>
                            </a:solidFill>
                            <a:latin typeface="Cambria Math" panose="02040503050406030204" pitchFamily="18" charset="0"/>
                          </a:rPr>
                        </m:ctrlPr>
                      </m:sSubPr>
                      <m:e>
                        <m:r>
                          <m:rPr>
                            <m:sty m:val="p"/>
                          </m:rPr>
                          <a:rPr lang="el-GR" sz="1800" i="1">
                            <a:solidFill>
                              <a:srgbClr val="242424"/>
                            </a:solidFill>
                            <a:latin typeface="Cambria Math" panose="02040503050406030204" pitchFamily="18" charset="0"/>
                            <a:ea typeface="Cambria Math" panose="02040503050406030204" pitchFamily="18" charset="0"/>
                          </a:rPr>
                          <m:t>Σ</m:t>
                        </m:r>
                      </m:e>
                      <m:sub>
                        <m:r>
                          <a:rPr lang="en-US" sz="1800" b="0" i="1" smtClean="0">
                            <a:solidFill>
                              <a:srgbClr val="242424"/>
                            </a:solidFill>
                            <a:latin typeface="Cambria Math" panose="02040503050406030204" pitchFamily="18" charset="0"/>
                          </a:rPr>
                          <m:t>𝑅</m:t>
                        </m:r>
                        <m:r>
                          <a:rPr lang="en-US" sz="1800" i="1">
                            <a:solidFill>
                              <a:srgbClr val="242424"/>
                            </a:solidFill>
                            <a:latin typeface="Cambria Math" panose="02040503050406030204" pitchFamily="18" charset="0"/>
                          </a:rPr>
                          <m:t>𝑎𝑦</m:t>
                        </m:r>
                      </m:sub>
                    </m:sSub>
                  </m:oMath>
                </a14:m>
                <a:r>
                  <a:rPr lang="en-US" sz="1800" dirty="0">
                    <a:solidFill>
                      <a:srgbClr val="242424"/>
                    </a:solidFill>
                    <a:latin typeface="Segoe UI" panose="020B0502040204020203" pitchFamily="34" charset="0"/>
                  </a:rPr>
                  <a:t> will be used in alpha composing in </a:t>
                </a:r>
                <a:r>
                  <a:rPr lang="en-US" sz="1800" dirty="0" err="1">
                    <a:solidFill>
                      <a:srgbClr val="242424"/>
                    </a:solidFill>
                    <a:latin typeface="Segoe UI" panose="020B0502040204020203" pitchFamily="34" charset="0"/>
                  </a:rPr>
                  <a:t>equ</a:t>
                </a:r>
                <a:r>
                  <a:rPr lang="en-US" sz="1800" dirty="0">
                    <a:solidFill>
                      <a:srgbClr val="242424"/>
                    </a:solidFill>
                    <a:latin typeface="Segoe UI" panose="020B0502040204020203" pitchFamily="34" charset="0"/>
                  </a:rPr>
                  <a:t>. (2a)</a:t>
                </a:r>
              </a:p>
              <a:p>
                <a:pPr>
                  <a:lnSpc>
                    <a:spcPct val="100000"/>
                  </a:lnSpc>
                </a:pPr>
                <a:endParaRPr lang="en-HK" sz="2000" dirty="0"/>
              </a:p>
            </p:txBody>
          </p:sp>
        </mc:Choice>
        <mc:Fallback xmlns="">
          <p:sp>
            <p:nvSpPr>
              <p:cNvPr id="3" name="Content Placeholder 2">
                <a:extLst>
                  <a:ext uri="{FF2B5EF4-FFF2-40B4-BE49-F238E27FC236}">
                    <a16:creationId xmlns:a16="http://schemas.microsoft.com/office/drawing/2014/main" id="{E500A84B-FF54-51B9-CDD8-EDEEE907D5F9}"/>
                  </a:ext>
                </a:extLst>
              </p:cNvPr>
              <p:cNvSpPr>
                <a:spLocks noGrp="1" noRot="1" noChangeAspect="1" noMove="1" noResize="1" noEditPoints="1" noAdjustHandles="1" noChangeArrowheads="1" noChangeShapeType="1" noTextEdit="1"/>
              </p:cNvSpPr>
              <p:nvPr>
                <p:ph idx="1"/>
              </p:nvPr>
            </p:nvSpPr>
            <p:spPr>
              <a:xfrm>
                <a:off x="101917" y="695124"/>
                <a:ext cx="8624556" cy="6162875"/>
              </a:xfrm>
              <a:blipFill>
                <a:blip r:embed="rId2"/>
                <a:stretch>
                  <a:fillRect l="-777" t="-989" b="-1583"/>
                </a:stretch>
              </a:blipFill>
            </p:spPr>
            <p:txBody>
              <a:bodyPr/>
              <a:lstStyle/>
              <a:p>
                <a:r>
                  <a:rPr lang="en-HK">
                    <a:noFill/>
                  </a:rPr>
                  <a:t> </a:t>
                </a:r>
              </a:p>
            </p:txBody>
          </p:sp>
        </mc:Fallback>
      </mc:AlternateContent>
      <p:sp>
        <p:nvSpPr>
          <p:cNvPr id="4" name="Footer Placeholder 3">
            <a:extLst>
              <a:ext uri="{FF2B5EF4-FFF2-40B4-BE49-F238E27FC236}">
                <a16:creationId xmlns:a16="http://schemas.microsoft.com/office/drawing/2014/main" id="{204DFD37-81A8-01A9-4E5E-F80D9B9983D8}"/>
              </a:ext>
            </a:extLst>
          </p:cNvPr>
          <p:cNvSpPr>
            <a:spLocks noGrp="1"/>
          </p:cNvSpPr>
          <p:nvPr>
            <p:ph type="ftr" sz="quarter" idx="11"/>
          </p:nvPr>
        </p:nvSpPr>
        <p:spPr>
          <a:xfrm>
            <a:off x="5442666" y="5206850"/>
            <a:ext cx="3086100" cy="365125"/>
          </a:xfrm>
        </p:spPr>
        <p:txBody>
          <a:bodyPr/>
          <a:lstStyle/>
          <a:p>
            <a:r>
              <a:rPr lang="en-HK"/>
              <a:t>Nerfs v.250402d</a:t>
            </a:r>
            <a:endParaRPr lang="en-HK" dirty="0"/>
          </a:p>
        </p:txBody>
      </p:sp>
      <p:sp>
        <p:nvSpPr>
          <p:cNvPr id="5" name="Slide Number Placeholder 4">
            <a:extLst>
              <a:ext uri="{FF2B5EF4-FFF2-40B4-BE49-F238E27FC236}">
                <a16:creationId xmlns:a16="http://schemas.microsoft.com/office/drawing/2014/main" id="{CC90EA77-8B58-2961-B941-DD5BB8BDF412}"/>
              </a:ext>
            </a:extLst>
          </p:cNvPr>
          <p:cNvSpPr>
            <a:spLocks noGrp="1"/>
          </p:cNvSpPr>
          <p:nvPr>
            <p:ph type="sldNum" sz="quarter" idx="12"/>
          </p:nvPr>
        </p:nvSpPr>
        <p:spPr/>
        <p:txBody>
          <a:bodyPr/>
          <a:lstStyle/>
          <a:p>
            <a:fld id="{B9DE3C8B-EA53-454F-9CCE-3711613342D8}" type="slidenum">
              <a:rPr lang="en-HK" smtClean="0"/>
              <a:t>48</a:t>
            </a:fld>
            <a:endParaRPr lang="en-HK"/>
          </a:p>
        </p:txBody>
      </p:sp>
      <p:sp>
        <p:nvSpPr>
          <p:cNvPr id="11" name="TextBox 10">
            <a:extLst>
              <a:ext uri="{FF2B5EF4-FFF2-40B4-BE49-F238E27FC236}">
                <a16:creationId xmlns:a16="http://schemas.microsoft.com/office/drawing/2014/main" id="{5E71A7DF-8209-8117-976F-33B5E7F17D9E}"/>
              </a:ext>
            </a:extLst>
          </p:cNvPr>
          <p:cNvSpPr txBox="1"/>
          <p:nvPr/>
        </p:nvSpPr>
        <p:spPr>
          <a:xfrm>
            <a:off x="5125273" y="4445027"/>
            <a:ext cx="3701334" cy="430887"/>
          </a:xfrm>
          <a:prstGeom prst="rect">
            <a:avLst/>
          </a:prstGeom>
          <a:noFill/>
        </p:spPr>
        <p:txBody>
          <a:bodyPr wrap="square">
            <a:spAutoFit/>
          </a:bodyPr>
          <a:lstStyle/>
          <a:p>
            <a:r>
              <a:rPr lang="en-HK" sz="1100" dirty="0">
                <a:hlinkClick r:id="rId3"/>
              </a:rPr>
              <a:t>https://towardsdatascience.com/a-comprehensive-overview-of-gaussian-splatting-e7d570081362/</a:t>
            </a:r>
            <a:r>
              <a:rPr lang="en-HK" sz="1100" dirty="0"/>
              <a:t> </a:t>
            </a:r>
          </a:p>
        </p:txBody>
      </p:sp>
      <p:pic>
        <p:nvPicPr>
          <p:cNvPr id="1026" name="Picture 2" descr="Figure 3: An influence of a 3D Gaussian i on a point p in 3D [Source: Image by the author]">
            <a:extLst>
              <a:ext uri="{FF2B5EF4-FFF2-40B4-BE49-F238E27FC236}">
                <a16:creationId xmlns:a16="http://schemas.microsoft.com/office/drawing/2014/main" id="{355AE8D2-D70E-539C-F1D7-CD45E2558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798" y="138991"/>
            <a:ext cx="4132285" cy="19398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960EF0-5BAA-C245-16FD-E6BEA771465B}"/>
              </a:ext>
            </a:extLst>
          </p:cNvPr>
          <p:cNvSpPr txBox="1"/>
          <p:nvPr/>
        </p:nvSpPr>
        <p:spPr>
          <a:xfrm>
            <a:off x="7676707" y="47726"/>
            <a:ext cx="45719" cy="369332"/>
          </a:xfrm>
          <a:prstGeom prst="rect">
            <a:avLst/>
          </a:prstGeom>
          <a:noFill/>
        </p:spPr>
        <p:txBody>
          <a:bodyPr wrap="square" rtlCol="0">
            <a:spAutoFit/>
          </a:bodyPr>
          <a:lstStyle/>
          <a:p>
            <a:r>
              <a:rPr lang="en-US" dirty="0"/>
              <a:t>T</a:t>
            </a:r>
          </a:p>
        </p:txBody>
      </p:sp>
      <mc:AlternateContent xmlns:mc="http://schemas.openxmlformats.org/markup-compatibility/2006">
        <mc:Choice xmlns:am3d="http://schemas.microsoft.com/office/drawing/2017/model3d" Requires="am3d">
          <p:graphicFrame>
            <p:nvGraphicFramePr>
              <p:cNvPr id="6" name="3D Model 5" descr="Camera">
                <a:extLst>
                  <a:ext uri="{FF2B5EF4-FFF2-40B4-BE49-F238E27FC236}">
                    <a16:creationId xmlns:a16="http://schemas.microsoft.com/office/drawing/2014/main" id="{28186A0B-303E-2024-2F9C-62199963F1FA}"/>
                  </a:ext>
                </a:extLst>
              </p:cNvPr>
              <p:cNvGraphicFramePr>
                <a:graphicFrameLocks noChangeAspect="1"/>
              </p:cNvGraphicFramePr>
              <p:nvPr>
                <p:extLst>
                  <p:ext uri="{D42A27DB-BD31-4B8C-83A1-F6EECF244321}">
                    <p14:modId xmlns:p14="http://schemas.microsoft.com/office/powerpoint/2010/main" val="555597911"/>
                  </p:ext>
                </p:extLst>
              </p:nvPr>
            </p:nvGraphicFramePr>
            <p:xfrm rot="5400000">
              <a:off x="8041796" y="3368855"/>
              <a:ext cx="708244" cy="705623"/>
            </p:xfrm>
            <a:graphic>
              <a:graphicData uri="http://schemas.microsoft.com/office/drawing/2017/model3d">
                <am3d:model3d r:embed="rId5">
                  <am3d:spPr>
                    <a:xfrm rot="5400000">
                      <a:off x="0" y="0"/>
                      <a:ext cx="708244" cy="705623"/>
                    </a:xfrm>
                    <a:prstGeom prst="rect">
                      <a:avLst/>
                    </a:prstGeom>
                  </am3d:spPr>
                  <am3d:camera>
                    <am3d:pos x="0" y="0" z="61078722"/>
                    <am3d:up dx="0" dy="36000000" dz="0"/>
                    <am3d:lookAt x="0" y="0" z="0"/>
                    <am3d:perspective fov="2700000"/>
                  </am3d:camera>
                  <am3d:trans>
                    <am3d:meterPerModelUnit n="5696654" d="1000000"/>
                    <am3d:preTrans dx="0" dy="-10239108" dz="0"/>
                    <am3d:scale>
                      <am3d:sx n="1000000" d="1000000"/>
                      <am3d:sy n="1000000" d="1000000"/>
                      <am3d:sz n="1000000" d="1000000"/>
                    </am3d:scale>
                    <am3d:rot ax="-5948110" ay="-597255" az="7975768"/>
                    <am3d:postTrans dx="0" dy="0" dz="0"/>
                  </am3d:trans>
                  <am3d:raster rName="Office3DRenderer" rVer="16.0.8326">
                    <am3d:blip r:embed="rId6"/>
                  </am3d:raster>
                  <am3d:objViewport viewportSz="7662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Camera">
                <a:extLst>
                  <a:ext uri="{FF2B5EF4-FFF2-40B4-BE49-F238E27FC236}">
                    <a16:creationId xmlns:a16="http://schemas.microsoft.com/office/drawing/2014/main" id="{28186A0B-303E-2024-2F9C-62199963F1FA}"/>
                  </a:ext>
                </a:extLst>
              </p:cNvPr>
              <p:cNvPicPr>
                <a:picLocks noGrp="1" noRot="1" noChangeAspect="1" noMove="1" noResize="1" noEditPoints="1" noAdjustHandles="1" noChangeArrowheads="1" noChangeShapeType="1" noCrop="1"/>
              </p:cNvPicPr>
              <p:nvPr/>
            </p:nvPicPr>
            <p:blipFill>
              <a:blip r:embed="rId6"/>
              <a:stretch>
                <a:fillRect/>
              </a:stretch>
            </p:blipFill>
            <p:spPr>
              <a:xfrm rot="5400000">
                <a:off x="8041796" y="3368855"/>
                <a:ext cx="708244" cy="705623"/>
              </a:xfrm>
              <a:prstGeom prst="rect">
                <a:avLst/>
              </a:prstGeom>
            </p:spPr>
          </p:pic>
        </mc:Fallback>
      </mc:AlternateContent>
      <p:sp>
        <p:nvSpPr>
          <p:cNvPr id="9" name="Freeform: Shape 8">
            <a:extLst>
              <a:ext uri="{FF2B5EF4-FFF2-40B4-BE49-F238E27FC236}">
                <a16:creationId xmlns:a16="http://schemas.microsoft.com/office/drawing/2014/main" id="{B91BA11C-77A5-87DB-104B-23242CDD6D58}"/>
              </a:ext>
            </a:extLst>
          </p:cNvPr>
          <p:cNvSpPr/>
          <p:nvPr/>
        </p:nvSpPr>
        <p:spPr>
          <a:xfrm>
            <a:off x="7406233" y="2770348"/>
            <a:ext cx="1148316" cy="777310"/>
          </a:xfrm>
          <a:custGeom>
            <a:avLst/>
            <a:gdLst>
              <a:gd name="connsiteX0" fmla="*/ 520995 w 1148316"/>
              <a:gd name="connsiteY0" fmla="*/ 786809 h 786809"/>
              <a:gd name="connsiteX1" fmla="*/ 0 w 1148316"/>
              <a:gd name="connsiteY1" fmla="*/ 446567 h 786809"/>
              <a:gd name="connsiteX2" fmla="*/ 606056 w 1148316"/>
              <a:gd name="connsiteY2" fmla="*/ 0 h 786809"/>
              <a:gd name="connsiteX3" fmla="*/ 1148316 w 1148316"/>
              <a:gd name="connsiteY3" fmla="*/ 308344 h 786809"/>
              <a:gd name="connsiteX4" fmla="*/ 520995 w 1148316"/>
              <a:gd name="connsiteY4" fmla="*/ 786809 h 78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316" h="786809">
                <a:moveTo>
                  <a:pt x="520995" y="786809"/>
                </a:moveTo>
                <a:lnTo>
                  <a:pt x="0" y="446567"/>
                </a:lnTo>
                <a:lnTo>
                  <a:pt x="606056" y="0"/>
                </a:lnTo>
                <a:lnTo>
                  <a:pt x="1148316" y="308344"/>
                </a:lnTo>
                <a:lnTo>
                  <a:pt x="520995" y="786809"/>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D9E19D-82AB-FE65-F409-73546B6D5B15}"/>
              </a:ext>
            </a:extLst>
          </p:cNvPr>
          <p:cNvSpPr/>
          <p:nvPr/>
        </p:nvSpPr>
        <p:spPr>
          <a:xfrm rot="1170221">
            <a:off x="7722426" y="3019647"/>
            <a:ext cx="432746" cy="21137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1BF6CC1-0E42-A1C1-43EA-55000C137D50}"/>
              </a:ext>
            </a:extLst>
          </p:cNvPr>
          <p:cNvSpPr txBox="1"/>
          <p:nvPr/>
        </p:nvSpPr>
        <p:spPr>
          <a:xfrm>
            <a:off x="7856757" y="1721499"/>
            <a:ext cx="1271288" cy="1200329"/>
          </a:xfrm>
          <a:prstGeom prst="rect">
            <a:avLst/>
          </a:prstGeom>
          <a:noFill/>
        </p:spPr>
        <p:txBody>
          <a:bodyPr wrap="square" rtlCol="0">
            <a:spAutoFit/>
          </a:bodyPr>
          <a:lstStyle/>
          <a:p>
            <a:r>
              <a:rPr lang="en-US" dirty="0"/>
              <a:t>Projected 2D Image </a:t>
            </a:r>
          </a:p>
          <a:p>
            <a:r>
              <a:rPr lang="en-US" dirty="0"/>
              <a:t>of the 3D Gaussian</a:t>
            </a:r>
          </a:p>
        </p:txBody>
      </p:sp>
    </p:spTree>
    <p:extLst>
      <p:ext uri="{BB962C8B-B14F-4D97-AF65-F5344CB8AC3E}">
        <p14:creationId xmlns:p14="http://schemas.microsoft.com/office/powerpoint/2010/main" val="2441069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41FF3-6DF8-05FB-7B72-F50A212AEC94}"/>
            </a:ext>
          </a:extLst>
        </p:cNvPr>
        <p:cNvGrpSpPr/>
        <p:nvPr/>
      </p:nvGrpSpPr>
      <p:grpSpPr>
        <a:xfrm>
          <a:off x="0" y="0"/>
          <a:ext cx="0" cy="0"/>
          <a:chOff x="0" y="0"/>
          <a:chExt cx="0" cy="0"/>
        </a:xfrm>
      </p:grpSpPr>
      <p:sp>
        <p:nvSpPr>
          <p:cNvPr id="31" name="Oval 30">
            <a:extLst>
              <a:ext uri="{FF2B5EF4-FFF2-40B4-BE49-F238E27FC236}">
                <a16:creationId xmlns:a16="http://schemas.microsoft.com/office/drawing/2014/main" id="{782CAC48-72F7-792D-2645-400DB7AC357E}"/>
              </a:ext>
            </a:extLst>
          </p:cNvPr>
          <p:cNvSpPr/>
          <p:nvPr/>
        </p:nvSpPr>
        <p:spPr>
          <a:xfrm rot="21120318">
            <a:off x="6768106" y="4061694"/>
            <a:ext cx="594518" cy="325041"/>
          </a:xfrm>
          <a:prstGeom prst="ellipse">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8" name="Picture 7">
            <a:extLst>
              <a:ext uri="{FF2B5EF4-FFF2-40B4-BE49-F238E27FC236}">
                <a16:creationId xmlns:a16="http://schemas.microsoft.com/office/drawing/2014/main" id="{8F2AE790-E218-EC94-4B03-9B46DFD8E803}"/>
              </a:ext>
            </a:extLst>
          </p:cNvPr>
          <p:cNvPicPr>
            <a:picLocks noChangeAspect="1"/>
          </p:cNvPicPr>
          <p:nvPr/>
        </p:nvPicPr>
        <p:blipFill>
          <a:blip r:embed="rId2"/>
          <a:stretch>
            <a:fillRect/>
          </a:stretch>
        </p:blipFill>
        <p:spPr>
          <a:xfrm>
            <a:off x="244549" y="822509"/>
            <a:ext cx="8376006" cy="2685718"/>
          </a:xfrm>
          <a:prstGeom prst="rect">
            <a:avLst/>
          </a:prstGeom>
        </p:spPr>
      </p:pic>
      <p:sp>
        <p:nvSpPr>
          <p:cNvPr id="2" name="Title 1">
            <a:extLst>
              <a:ext uri="{FF2B5EF4-FFF2-40B4-BE49-F238E27FC236}">
                <a16:creationId xmlns:a16="http://schemas.microsoft.com/office/drawing/2014/main" id="{0854DC82-58FC-1E84-DD31-EDF96A6440B6}"/>
              </a:ext>
            </a:extLst>
          </p:cNvPr>
          <p:cNvSpPr>
            <a:spLocks noGrp="1"/>
          </p:cNvSpPr>
          <p:nvPr>
            <p:ph type="title"/>
          </p:nvPr>
        </p:nvSpPr>
        <p:spPr>
          <a:xfrm>
            <a:off x="340089" y="467323"/>
            <a:ext cx="7886700" cy="213714"/>
          </a:xfrm>
        </p:spPr>
        <p:txBody>
          <a:bodyPr>
            <a:noAutofit/>
          </a:bodyPr>
          <a:lstStyle/>
          <a:p>
            <a:r>
              <a:rPr lang="en-HK" sz="2000" dirty="0"/>
              <a:t>Ray space: Alpha composing and ray tracking are working along the ray path, so ray space is a suitable choice for modelling  the problem</a:t>
            </a:r>
            <a:br>
              <a:rPr lang="en-HK" sz="2000" dirty="0"/>
            </a:br>
            <a:endParaRPr lang="en-HK" sz="2000" dirty="0"/>
          </a:p>
        </p:txBody>
      </p:sp>
      <p:sp>
        <p:nvSpPr>
          <p:cNvPr id="3" name="Content Placeholder 2">
            <a:extLst>
              <a:ext uri="{FF2B5EF4-FFF2-40B4-BE49-F238E27FC236}">
                <a16:creationId xmlns:a16="http://schemas.microsoft.com/office/drawing/2014/main" id="{E0584933-1914-E8CF-B361-FCE6A2B97A41}"/>
              </a:ext>
            </a:extLst>
          </p:cNvPr>
          <p:cNvSpPr>
            <a:spLocks noGrp="1"/>
          </p:cNvSpPr>
          <p:nvPr>
            <p:ph idx="1"/>
          </p:nvPr>
        </p:nvSpPr>
        <p:spPr/>
        <p:txBody>
          <a:bodyPr/>
          <a:lstStyle/>
          <a:p>
            <a:r>
              <a:rPr lang="en-HK" dirty="0"/>
              <a:t> </a:t>
            </a:r>
          </a:p>
        </p:txBody>
      </p:sp>
      <p:sp>
        <p:nvSpPr>
          <p:cNvPr id="4" name="Footer Placeholder 3">
            <a:extLst>
              <a:ext uri="{FF2B5EF4-FFF2-40B4-BE49-F238E27FC236}">
                <a16:creationId xmlns:a16="http://schemas.microsoft.com/office/drawing/2014/main" id="{BC46C6FF-14CB-EAE4-913C-10879A0E7DD5}"/>
              </a:ext>
            </a:extLst>
          </p:cNvPr>
          <p:cNvSpPr>
            <a:spLocks noGrp="1"/>
          </p:cNvSpPr>
          <p:nvPr>
            <p:ph type="ftr" sz="quarter" idx="11"/>
          </p:nvPr>
        </p:nvSpPr>
        <p:spPr>
          <a:xfrm>
            <a:off x="3228761" y="6417478"/>
            <a:ext cx="3086100" cy="365125"/>
          </a:xfrm>
        </p:spPr>
        <p:txBody>
          <a:bodyPr/>
          <a:lstStyle/>
          <a:p>
            <a:r>
              <a:rPr lang="en-HK"/>
              <a:t>Nerfs v.250402d</a:t>
            </a:r>
            <a:endParaRPr lang="en-HK" dirty="0"/>
          </a:p>
        </p:txBody>
      </p:sp>
      <p:sp>
        <p:nvSpPr>
          <p:cNvPr id="11" name="TextBox 10">
            <a:extLst>
              <a:ext uri="{FF2B5EF4-FFF2-40B4-BE49-F238E27FC236}">
                <a16:creationId xmlns:a16="http://schemas.microsoft.com/office/drawing/2014/main" id="{20F9537D-FFF5-45F1-FB44-32D127720AB9}"/>
              </a:ext>
            </a:extLst>
          </p:cNvPr>
          <p:cNvSpPr txBox="1"/>
          <p:nvPr/>
        </p:nvSpPr>
        <p:spPr>
          <a:xfrm>
            <a:off x="3686410" y="859754"/>
            <a:ext cx="4572000" cy="646331"/>
          </a:xfrm>
          <a:prstGeom prst="rect">
            <a:avLst/>
          </a:prstGeom>
          <a:noFill/>
        </p:spPr>
        <p:txBody>
          <a:bodyPr wrap="square">
            <a:spAutoFit/>
          </a:bodyPr>
          <a:lstStyle/>
          <a:p>
            <a:r>
              <a:rPr lang="en-US" dirty="0">
                <a:hlinkClick r:id="rId3"/>
              </a:rPr>
              <a:t>3D Gaussian Splatting - Paper Explained, Training </a:t>
            </a:r>
            <a:r>
              <a:rPr lang="en-US" dirty="0" err="1">
                <a:hlinkClick r:id="rId3"/>
              </a:rPr>
              <a:t>NeRFStudio</a:t>
            </a:r>
            <a:endParaRPr lang="en-HK" dirty="0"/>
          </a:p>
        </p:txBody>
      </p:sp>
      <p:sp>
        <p:nvSpPr>
          <p:cNvPr id="10" name="TextBox 9">
            <a:extLst>
              <a:ext uri="{FF2B5EF4-FFF2-40B4-BE49-F238E27FC236}">
                <a16:creationId xmlns:a16="http://schemas.microsoft.com/office/drawing/2014/main" id="{DA390143-369F-DEEB-9718-A57134ECB7E6}"/>
              </a:ext>
            </a:extLst>
          </p:cNvPr>
          <p:cNvSpPr txBox="1"/>
          <p:nvPr/>
        </p:nvSpPr>
        <p:spPr>
          <a:xfrm>
            <a:off x="342325" y="3984466"/>
            <a:ext cx="324128" cy="369332"/>
          </a:xfrm>
          <a:prstGeom prst="rect">
            <a:avLst/>
          </a:prstGeom>
          <a:noFill/>
        </p:spPr>
        <p:txBody>
          <a:bodyPr wrap="none" rtlCol="0">
            <a:spAutoFit/>
          </a:bodyPr>
          <a:lstStyle/>
          <a:p>
            <a:r>
              <a:rPr lang="en-US" dirty="0"/>
              <a:t>   </a:t>
            </a:r>
          </a:p>
        </p:txBody>
      </p:sp>
      <p:sp>
        <p:nvSpPr>
          <p:cNvPr id="13" name="TextBox 12">
            <a:extLst>
              <a:ext uri="{FF2B5EF4-FFF2-40B4-BE49-F238E27FC236}">
                <a16:creationId xmlns:a16="http://schemas.microsoft.com/office/drawing/2014/main" id="{1AAB8315-A44D-90E0-6A92-DE4D9B740F8B}"/>
              </a:ext>
            </a:extLst>
          </p:cNvPr>
          <p:cNvSpPr txBox="1"/>
          <p:nvPr/>
        </p:nvSpPr>
        <p:spPr>
          <a:xfrm>
            <a:off x="201810" y="3659439"/>
            <a:ext cx="1085215" cy="1200329"/>
          </a:xfrm>
          <a:prstGeom prst="rect">
            <a:avLst/>
          </a:prstGeom>
          <a:noFill/>
        </p:spPr>
        <p:txBody>
          <a:bodyPr wrap="square">
            <a:spAutoFit/>
          </a:bodyPr>
          <a:lstStyle/>
          <a:p>
            <a:r>
              <a:rPr lang="en-US" sz="1800" b="0" i="1" dirty="0">
                <a:solidFill>
                  <a:srgbClr val="242424"/>
                </a:solidFill>
                <a:effectLst/>
                <a:latin typeface="KaTeX_Math"/>
              </a:rPr>
              <a:t>μ,</a:t>
            </a:r>
            <a:r>
              <a:rPr lang="en-US" sz="1800" b="0" i="0" dirty="0">
                <a:solidFill>
                  <a:srgbClr val="242424"/>
                </a:solidFill>
                <a:effectLst/>
                <a:latin typeface="KaTeX_Main"/>
              </a:rPr>
              <a:t> Σ</a:t>
            </a:r>
          </a:p>
          <a:p>
            <a:r>
              <a:rPr lang="en-US" dirty="0">
                <a:solidFill>
                  <a:srgbClr val="242424"/>
                </a:solidFill>
                <a:latin typeface="KaTeX_Main"/>
              </a:rPr>
              <a:t>3D</a:t>
            </a:r>
          </a:p>
          <a:p>
            <a:r>
              <a:rPr lang="en-US" dirty="0">
                <a:solidFill>
                  <a:srgbClr val="242424"/>
                </a:solidFill>
                <a:latin typeface="KaTeX_Main"/>
              </a:rPr>
              <a:t>Object </a:t>
            </a:r>
          </a:p>
          <a:p>
            <a:r>
              <a:rPr lang="en-US" dirty="0">
                <a:solidFill>
                  <a:srgbClr val="242424"/>
                </a:solidFill>
                <a:latin typeface="KaTeX_Main"/>
              </a:rPr>
              <a:t>Gaussian</a:t>
            </a:r>
            <a:endParaRPr lang="en-US" dirty="0"/>
          </a:p>
        </p:txBody>
      </p:sp>
      <p:sp>
        <p:nvSpPr>
          <p:cNvPr id="14" name="TextBox 13">
            <a:extLst>
              <a:ext uri="{FF2B5EF4-FFF2-40B4-BE49-F238E27FC236}">
                <a16:creationId xmlns:a16="http://schemas.microsoft.com/office/drawing/2014/main" id="{D8A57378-7141-4C4B-EA90-357489129C0D}"/>
              </a:ext>
            </a:extLst>
          </p:cNvPr>
          <p:cNvSpPr txBox="1"/>
          <p:nvPr/>
        </p:nvSpPr>
        <p:spPr>
          <a:xfrm>
            <a:off x="2046359" y="3658614"/>
            <a:ext cx="1360308" cy="1446550"/>
          </a:xfrm>
          <a:prstGeom prst="rect">
            <a:avLst/>
          </a:prstGeom>
          <a:noFill/>
        </p:spPr>
        <p:txBody>
          <a:bodyPr wrap="square">
            <a:spAutoFit/>
          </a:bodyPr>
          <a:lstStyle/>
          <a:p>
            <a:r>
              <a:rPr lang="en-US" sz="2400" b="0" i="1" dirty="0" err="1">
                <a:solidFill>
                  <a:srgbClr val="242424"/>
                </a:solidFill>
                <a:effectLst/>
                <a:latin typeface="KaTeX_Math"/>
              </a:rPr>
              <a:t>μ</a:t>
            </a:r>
            <a:r>
              <a:rPr lang="en-US" sz="2400" i="1" baseline="-25000" dirty="0" err="1">
                <a:solidFill>
                  <a:srgbClr val="242424"/>
                </a:solidFill>
                <a:latin typeface="KaTeX_Math"/>
              </a:rPr>
              <a:t>cam</a:t>
            </a:r>
            <a:r>
              <a:rPr lang="en-US" sz="2400" b="0" i="1" baseline="-25000" dirty="0">
                <a:solidFill>
                  <a:srgbClr val="242424"/>
                </a:solidFill>
                <a:effectLst/>
                <a:latin typeface="KaTeX_Math"/>
              </a:rPr>
              <a:t> ,</a:t>
            </a:r>
            <a:r>
              <a:rPr lang="en-US" sz="2400" b="0" i="0" dirty="0">
                <a:solidFill>
                  <a:srgbClr val="242424"/>
                </a:solidFill>
                <a:effectLst/>
                <a:latin typeface="KaTeX_Main"/>
              </a:rPr>
              <a:t> </a:t>
            </a:r>
          </a:p>
          <a:p>
            <a:r>
              <a:rPr lang="en-US" sz="2400" b="0" i="0" dirty="0" err="1">
                <a:solidFill>
                  <a:srgbClr val="242424"/>
                </a:solidFill>
                <a:effectLst/>
                <a:latin typeface="KaTeX_Main"/>
              </a:rPr>
              <a:t>Σ</a:t>
            </a:r>
            <a:r>
              <a:rPr lang="en-US" sz="2400" b="0" i="0" baseline="-25000" dirty="0" err="1">
                <a:solidFill>
                  <a:srgbClr val="242424"/>
                </a:solidFill>
                <a:effectLst/>
                <a:latin typeface="KaTeX_Main"/>
              </a:rPr>
              <a:t>cam</a:t>
            </a:r>
            <a:endParaRPr lang="en-US" sz="2400" b="0" i="0" baseline="-25000" dirty="0">
              <a:solidFill>
                <a:srgbClr val="242424"/>
              </a:solidFill>
              <a:effectLst/>
              <a:latin typeface="KaTeX_Main"/>
            </a:endParaRPr>
          </a:p>
          <a:p>
            <a:r>
              <a:rPr lang="en-US" sz="2400" baseline="-25000" dirty="0">
                <a:solidFill>
                  <a:srgbClr val="242424"/>
                </a:solidFill>
                <a:latin typeface="KaTeX_Main"/>
              </a:rPr>
              <a:t>Camera space</a:t>
            </a:r>
            <a:endParaRPr lang="en-US" sz="2400" baseline="-25000" dirty="0"/>
          </a:p>
          <a:p>
            <a:endParaRPr lang="en-US" sz="2400" dirty="0"/>
          </a:p>
        </p:txBody>
      </p:sp>
      <p:sp>
        <p:nvSpPr>
          <p:cNvPr id="16" name="TextBox 15">
            <a:extLst>
              <a:ext uri="{FF2B5EF4-FFF2-40B4-BE49-F238E27FC236}">
                <a16:creationId xmlns:a16="http://schemas.microsoft.com/office/drawing/2014/main" id="{E1B644A7-3AC8-D342-91DC-B3B1BABA95F2}"/>
              </a:ext>
            </a:extLst>
          </p:cNvPr>
          <p:cNvSpPr txBox="1"/>
          <p:nvPr/>
        </p:nvSpPr>
        <p:spPr>
          <a:xfrm>
            <a:off x="4297753" y="3748742"/>
            <a:ext cx="2017108" cy="1077218"/>
          </a:xfrm>
          <a:prstGeom prst="rect">
            <a:avLst/>
          </a:prstGeom>
          <a:noFill/>
        </p:spPr>
        <p:txBody>
          <a:bodyPr wrap="square">
            <a:spAutoFit/>
          </a:bodyPr>
          <a:lstStyle/>
          <a:p>
            <a:r>
              <a:rPr lang="en-US" sz="2400" b="0" i="1" dirty="0" err="1">
                <a:solidFill>
                  <a:srgbClr val="242424"/>
                </a:solidFill>
                <a:effectLst/>
                <a:latin typeface="KaTeX_Math"/>
              </a:rPr>
              <a:t>μ</a:t>
            </a:r>
            <a:r>
              <a:rPr lang="en-US" sz="2400" b="0" i="1" baseline="-25000" dirty="0" err="1">
                <a:solidFill>
                  <a:srgbClr val="242424"/>
                </a:solidFill>
                <a:effectLst/>
                <a:latin typeface="KaTeX_Math"/>
              </a:rPr>
              <a:t>ray</a:t>
            </a:r>
            <a:r>
              <a:rPr lang="en-US" sz="2400" b="0" i="1" baseline="-25000" dirty="0">
                <a:solidFill>
                  <a:srgbClr val="242424"/>
                </a:solidFill>
                <a:effectLst/>
                <a:latin typeface="KaTeX_Math"/>
              </a:rPr>
              <a:t>  ,</a:t>
            </a:r>
            <a:r>
              <a:rPr lang="en-US" sz="2400" b="0" i="0" dirty="0">
                <a:solidFill>
                  <a:srgbClr val="242424"/>
                </a:solidFill>
                <a:effectLst/>
                <a:latin typeface="KaTeX_Main"/>
              </a:rPr>
              <a:t> </a:t>
            </a:r>
          </a:p>
          <a:p>
            <a:r>
              <a:rPr lang="en-US" sz="2400" b="0" i="0" dirty="0" err="1">
                <a:solidFill>
                  <a:srgbClr val="242424"/>
                </a:solidFill>
                <a:effectLst/>
                <a:latin typeface="KaTeX_Main"/>
              </a:rPr>
              <a:t>Σ</a:t>
            </a:r>
            <a:r>
              <a:rPr lang="en-US" sz="2400" b="0" i="0" baseline="-25000" dirty="0" err="1">
                <a:solidFill>
                  <a:srgbClr val="242424"/>
                </a:solidFill>
                <a:effectLst/>
                <a:latin typeface="KaTeX_Main"/>
              </a:rPr>
              <a:t>ray</a:t>
            </a:r>
            <a:endParaRPr lang="en-US" sz="2400" b="0" i="0" baseline="-25000" dirty="0">
              <a:solidFill>
                <a:srgbClr val="242424"/>
              </a:solidFill>
              <a:effectLst/>
              <a:latin typeface="KaTeX_Main"/>
            </a:endParaRPr>
          </a:p>
          <a:p>
            <a:r>
              <a:rPr lang="en-US" sz="2400" baseline="-25000" dirty="0">
                <a:solidFill>
                  <a:srgbClr val="242424"/>
                </a:solidFill>
                <a:latin typeface="KaTeX_Main"/>
              </a:rPr>
              <a:t>Ray space</a:t>
            </a:r>
            <a:endParaRPr lang="en-US" sz="2400" baseline="-250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7351CDD-69F3-3135-5C2D-290A70126BC4}"/>
                  </a:ext>
                </a:extLst>
              </p:cNvPr>
              <p:cNvSpPr txBox="1"/>
              <p:nvPr/>
            </p:nvSpPr>
            <p:spPr>
              <a:xfrm>
                <a:off x="857748" y="4733541"/>
                <a:ext cx="2017107" cy="1477328"/>
              </a:xfrm>
              <a:prstGeom prst="rect">
                <a:avLst/>
              </a:prstGeom>
              <a:noFill/>
            </p:spPr>
            <p:txBody>
              <a:bodyPr wrap="square" rtlCol="0">
                <a:spAutoFit/>
              </a:bodyPr>
              <a:lstStyle/>
              <a:p>
                <a14:m>
                  <m:oMath xmlns:m="http://schemas.openxmlformats.org/officeDocument/2006/math">
                    <m:r>
                      <m:rPr>
                        <m:nor/>
                      </m:rPr>
                      <a:rPr lang="en-US" dirty="0">
                        <a:solidFill>
                          <a:srgbClr val="242424"/>
                        </a:solidFill>
                        <a:latin typeface="Segoe UI" panose="020B0502040204020203" pitchFamily="34" charset="0"/>
                      </a:rPr>
                      <m:t>K</m:t>
                    </m:r>
                    <m:r>
                      <m:rPr>
                        <m:nor/>
                      </m:rPr>
                      <a:rPr lang="en-US" dirty="0">
                        <a:solidFill>
                          <a:srgbClr val="242424"/>
                        </a:solidFill>
                        <a:latin typeface="Segoe UI" panose="020B0502040204020203" pitchFamily="34" charset="0"/>
                      </a:rPr>
                      <m:t>=</m:t>
                    </m:r>
                  </m:oMath>
                </a14:m>
                <a:r>
                  <a:rPr lang="en-US" dirty="0">
                    <a:solidFill>
                      <a:srgbClr val="242424"/>
                    </a:solidFill>
                    <a:latin typeface="Segoe UI" panose="020B0502040204020203" pitchFamily="34" charset="0"/>
                  </a:rPr>
                  <a:t> Intrinsic para.</a:t>
                </a:r>
              </a:p>
              <a:p>
                <a14:m>
                  <m:oMath xmlns:m="http://schemas.openxmlformats.org/officeDocument/2006/math">
                    <m:r>
                      <a:rPr lang="en-US" i="1">
                        <a:solidFill>
                          <a:srgbClr val="242424"/>
                        </a:solidFill>
                        <a:latin typeface="Cambria Math" panose="02040503050406030204" pitchFamily="18" charset="0"/>
                      </a:rPr>
                      <m:t>𝑊</m:t>
                    </m:r>
                    <m:r>
                      <a:rPr lang="en-US" b="0" i="1" smtClean="0">
                        <a:solidFill>
                          <a:srgbClr val="242424"/>
                        </a:solidFill>
                        <a:latin typeface="Cambria Math" panose="02040503050406030204" pitchFamily="18" charset="0"/>
                      </a:rPr>
                      <m:t>=</m:t>
                    </m:r>
                    <m:d>
                      <m:dPr>
                        <m:begChr m:val="["/>
                        <m:endChr m:val="]"/>
                        <m:ctrlPr>
                          <a:rPr lang="en-US" b="0" i="1" smtClean="0">
                            <a:solidFill>
                              <a:srgbClr val="242424"/>
                            </a:solidFill>
                            <a:latin typeface="Cambria Math" panose="02040503050406030204" pitchFamily="18" charset="0"/>
                          </a:rPr>
                        </m:ctrlPr>
                      </m:dPr>
                      <m:e>
                        <m:r>
                          <a:rPr lang="en-US" b="0" i="1" smtClean="0">
                            <a:solidFill>
                              <a:srgbClr val="242424"/>
                            </a:solidFill>
                            <a:latin typeface="Cambria Math" panose="02040503050406030204" pitchFamily="18" charset="0"/>
                          </a:rPr>
                          <m:t>𝑅</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𝑡</m:t>
                        </m:r>
                      </m:e>
                    </m:d>
                  </m:oMath>
                </a14:m>
                <a:r>
                  <a:rPr lang="en-US" dirty="0">
                    <a:solidFill>
                      <a:srgbClr val="242424"/>
                    </a:solidFill>
                    <a:latin typeface="Segoe UI" panose="020B0502040204020203" pitchFamily="34" charset="0"/>
                  </a:rPr>
                  <a:t>, </a:t>
                </a:r>
              </a:p>
              <a:p>
                <a14:m>
                  <m:oMath xmlns:m="http://schemas.openxmlformats.org/officeDocument/2006/math">
                    <m:r>
                      <a:rPr lang="en-US" b="0" i="1" smtClean="0">
                        <a:solidFill>
                          <a:srgbClr val="242424"/>
                        </a:solidFill>
                        <a:latin typeface="Cambria Math" panose="02040503050406030204" pitchFamily="18" charset="0"/>
                      </a:rPr>
                      <m:t>𝑅</m:t>
                    </m:r>
                    <m:r>
                      <a:rPr lang="en-US" b="0" i="1" smtClean="0">
                        <a:solidFill>
                          <a:srgbClr val="242424"/>
                        </a:solidFill>
                        <a:latin typeface="Cambria Math" panose="02040503050406030204" pitchFamily="18" charset="0"/>
                      </a:rPr>
                      <m:t> </m:t>
                    </m:r>
                  </m:oMath>
                </a14:m>
                <a:r>
                  <a:rPr lang="en-US" dirty="0">
                    <a:solidFill>
                      <a:srgbClr val="242424"/>
                    </a:solidFill>
                    <a:latin typeface="Segoe UI" panose="020B0502040204020203" pitchFamily="34" charset="0"/>
                  </a:rPr>
                  <a:t>=rotation</a:t>
                </a:r>
              </a:p>
              <a:p>
                <a14:m>
                  <m:oMath xmlns:m="http://schemas.openxmlformats.org/officeDocument/2006/math">
                    <m:r>
                      <a:rPr lang="en-US" b="0" i="1" smtClean="0">
                        <a:solidFill>
                          <a:srgbClr val="242424"/>
                        </a:solidFill>
                        <a:latin typeface="Cambria Math" panose="02040503050406030204" pitchFamily="18" charset="0"/>
                      </a:rPr>
                      <m:t>𝑡</m:t>
                    </m:r>
                    <m:r>
                      <a:rPr lang="en-US" b="0" i="1" smtClean="0">
                        <a:solidFill>
                          <a:srgbClr val="242424"/>
                        </a:solidFill>
                        <a:latin typeface="Cambria Math" panose="02040503050406030204" pitchFamily="18" charset="0"/>
                      </a:rPr>
                      <m:t> </m:t>
                    </m:r>
                  </m:oMath>
                </a14:m>
                <a:r>
                  <a:rPr lang="en-US" dirty="0">
                    <a:solidFill>
                      <a:srgbClr val="242424"/>
                    </a:solidFill>
                    <a:latin typeface="Segoe UI" panose="020B0502040204020203" pitchFamily="34" charset="0"/>
                  </a:rPr>
                  <a:t>=translation</a:t>
                </a:r>
              </a:p>
              <a:p>
                <a:r>
                  <a:rPr lang="en-US" dirty="0">
                    <a:solidFill>
                      <a:srgbClr val="242424"/>
                    </a:solidFill>
                    <a:latin typeface="Segoe UI" panose="020B0502040204020203" pitchFamily="34" charset="0"/>
                  </a:rPr>
                  <a:t>of the camera</a:t>
                </a:r>
                <a:endParaRPr lang="en-US" dirty="0"/>
              </a:p>
            </p:txBody>
          </p:sp>
        </mc:Choice>
        <mc:Fallback xmlns="">
          <p:sp>
            <p:nvSpPr>
              <p:cNvPr id="6" name="TextBox 5">
                <a:extLst>
                  <a:ext uri="{FF2B5EF4-FFF2-40B4-BE49-F238E27FC236}">
                    <a16:creationId xmlns:a16="http://schemas.microsoft.com/office/drawing/2014/main" id="{07351CDD-69F3-3135-5C2D-290A70126BC4}"/>
                  </a:ext>
                </a:extLst>
              </p:cNvPr>
              <p:cNvSpPr txBox="1">
                <a:spLocks noRot="1" noChangeAspect="1" noMove="1" noResize="1" noEditPoints="1" noAdjustHandles="1" noChangeArrowheads="1" noChangeShapeType="1" noTextEdit="1"/>
              </p:cNvSpPr>
              <p:nvPr/>
            </p:nvSpPr>
            <p:spPr>
              <a:xfrm>
                <a:off x="857748" y="4733541"/>
                <a:ext cx="2017107" cy="1477328"/>
              </a:xfrm>
              <a:prstGeom prst="rect">
                <a:avLst/>
              </a:prstGeom>
              <a:blipFill>
                <a:blip r:embed="rId6"/>
                <a:stretch>
                  <a:fillRect l="-2719" t="-1646" b="-4938"/>
                </a:stretch>
              </a:blipFill>
            </p:spPr>
            <p:txBody>
              <a:bodyPr/>
              <a:lstStyle/>
              <a:p>
                <a:r>
                  <a:rPr lang="en-HK">
                    <a:noFill/>
                  </a:rPr>
                  <a:t> </a:t>
                </a:r>
              </a:p>
            </p:txBody>
          </p:sp>
        </mc:Fallback>
      </mc:AlternateContent>
      <p:cxnSp>
        <p:nvCxnSpPr>
          <p:cNvPr id="9" name="Straight Arrow Connector 8">
            <a:extLst>
              <a:ext uri="{FF2B5EF4-FFF2-40B4-BE49-F238E27FC236}">
                <a16:creationId xmlns:a16="http://schemas.microsoft.com/office/drawing/2014/main" id="{54278C0E-BF1D-C82D-DF53-DED61BB46DA4}"/>
              </a:ext>
            </a:extLst>
          </p:cNvPr>
          <p:cNvCxnSpPr>
            <a:cxnSpLocks/>
          </p:cNvCxnSpPr>
          <p:nvPr/>
        </p:nvCxnSpPr>
        <p:spPr>
          <a:xfrm>
            <a:off x="969646" y="4318042"/>
            <a:ext cx="7549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6D992E5-A3A4-E9DF-F945-7FC1F9146FE4}"/>
              </a:ext>
            </a:extLst>
          </p:cNvPr>
          <p:cNvCxnSpPr>
            <a:cxnSpLocks/>
          </p:cNvCxnSpPr>
          <p:nvPr/>
        </p:nvCxnSpPr>
        <p:spPr>
          <a:xfrm>
            <a:off x="3272553" y="4372391"/>
            <a:ext cx="7549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7F91C12-7826-4B0B-BC78-44B83067C346}"/>
                  </a:ext>
                </a:extLst>
              </p:cNvPr>
              <p:cNvSpPr txBox="1"/>
              <p:nvPr/>
            </p:nvSpPr>
            <p:spPr>
              <a:xfrm>
                <a:off x="2918483" y="4825960"/>
                <a:ext cx="2017107" cy="1141916"/>
              </a:xfrm>
              <a:prstGeom prst="rect">
                <a:avLst/>
              </a:prstGeom>
              <a:noFill/>
            </p:spPr>
            <p:txBody>
              <a:bodyPr wrap="square" rtlCol="0">
                <a:spAutoFit/>
              </a:bodyPr>
              <a:lstStyle/>
              <a:p>
                <a:r>
                  <a:rPr lang="en-US" b="0" i="0" dirty="0">
                    <a:solidFill>
                      <a:srgbClr val="242424"/>
                    </a:solidFill>
                    <a:effectLst/>
                    <a:latin typeface="Segoe UI" panose="020B0502040204020203" pitchFamily="34" charset="0"/>
                  </a:rPr>
                  <a:t> </a:t>
                </a:r>
                <a14:m>
                  <m:oMath xmlns:m="http://schemas.openxmlformats.org/officeDocument/2006/math">
                    <m:r>
                      <a:rPr lang="en-US" i="1">
                        <a:solidFill>
                          <a:srgbClr val="242424"/>
                        </a:solidFill>
                        <a:latin typeface="Cambria Math" panose="02040503050406030204" pitchFamily="18" charset="0"/>
                      </a:rPr>
                      <m:t>𝐽</m:t>
                    </m:r>
                    <m:r>
                      <a:rPr lang="en-US" i="1">
                        <a:solidFill>
                          <a:srgbClr val="242424"/>
                        </a:solidFill>
                        <a:latin typeface="Cambria Math" panose="02040503050406030204" pitchFamily="18" charset="0"/>
                      </a:rPr>
                      <m:t>=</m:t>
                    </m:r>
                    <m:f>
                      <m:fPr>
                        <m:ctrlPr>
                          <a:rPr lang="en-US" i="1">
                            <a:solidFill>
                              <a:srgbClr val="242424"/>
                            </a:solidFill>
                            <a:latin typeface="Cambria Math" panose="02040503050406030204" pitchFamily="18" charset="0"/>
                          </a:rPr>
                        </m:ctrlPr>
                      </m:fPr>
                      <m:num>
                        <m:r>
                          <a:rPr lang="en-US" i="1">
                            <a:solidFill>
                              <a:srgbClr val="242424"/>
                            </a:solidFill>
                            <a:latin typeface="Cambria Math" panose="02040503050406030204" pitchFamily="18" charset="0"/>
                            <a:ea typeface="Cambria Math" panose="02040503050406030204" pitchFamily="18" charset="0"/>
                          </a:rPr>
                          <m:t>𝜕</m:t>
                        </m:r>
                        <m:sSup>
                          <m:sSupPr>
                            <m:ctrlPr>
                              <a:rPr lang="en-US" i="1">
                                <a:solidFill>
                                  <a:srgbClr val="242424"/>
                                </a:solidFill>
                                <a:latin typeface="Cambria Math" panose="02040503050406030204" pitchFamily="18" charset="0"/>
                              </a:rPr>
                            </m:ctrlPr>
                          </m:sSupPr>
                          <m:e>
                            <m:r>
                              <m:rPr>
                                <m:sty m:val="p"/>
                              </m:rPr>
                              <a:rPr lang="el-GR" i="1">
                                <a:solidFill>
                                  <a:srgbClr val="242424"/>
                                </a:solidFill>
                                <a:latin typeface="Cambria Math" panose="02040503050406030204" pitchFamily="18" charset="0"/>
                                <a:ea typeface="Cambria Math" panose="02040503050406030204" pitchFamily="18" charset="0"/>
                              </a:rPr>
                              <m:t>μ</m:t>
                            </m:r>
                          </m:e>
                          <m:sup>
                            <m:r>
                              <a:rPr lang="en-US" i="1">
                                <a:solidFill>
                                  <a:srgbClr val="242424"/>
                                </a:solidFill>
                                <a:latin typeface="Cambria Math" panose="02040503050406030204" pitchFamily="18" charset="0"/>
                              </a:rPr>
                              <m:t>2</m:t>
                            </m:r>
                            <m:r>
                              <a:rPr lang="en-US" i="1">
                                <a:solidFill>
                                  <a:srgbClr val="242424"/>
                                </a:solidFill>
                                <a:latin typeface="Cambria Math" panose="02040503050406030204" pitchFamily="18" charset="0"/>
                              </a:rPr>
                              <m:t>𝐷</m:t>
                            </m:r>
                          </m:sup>
                        </m:sSup>
                      </m:num>
                      <m:den>
                        <m:r>
                          <a:rPr lang="en-US" i="1">
                            <a:solidFill>
                              <a:srgbClr val="242424"/>
                            </a:solidFill>
                            <a:latin typeface="Cambria Math" panose="02040503050406030204" pitchFamily="18" charset="0"/>
                            <a:ea typeface="Cambria Math" panose="02040503050406030204" pitchFamily="18" charset="0"/>
                          </a:rPr>
                          <m:t>𝜕</m:t>
                        </m:r>
                        <m:r>
                          <a:rPr lang="en-US" i="1">
                            <a:solidFill>
                              <a:srgbClr val="242424"/>
                            </a:solidFill>
                            <a:latin typeface="Cambria Math" panose="02040503050406030204" pitchFamily="18" charset="0"/>
                            <a:ea typeface="Cambria Math" panose="02040503050406030204" pitchFamily="18" charset="0"/>
                          </a:rPr>
                          <m:t>𝑢</m:t>
                        </m:r>
                      </m:den>
                    </m:f>
                  </m:oMath>
                </a14:m>
                <a:endParaRPr lang="en-US" i="0" dirty="0">
                  <a:solidFill>
                    <a:srgbClr val="242424"/>
                  </a:solidFill>
                  <a:latin typeface="Segoe UI" panose="020B0502040204020203" pitchFamily="34"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𝑟𝑎𝑦</m:t>
                          </m:r>
                        </m:sub>
                      </m:sSub>
                      <m:r>
                        <a:rPr lang="en-US" b="0" i="1" smtClean="0">
                          <a:latin typeface="Cambria Math" panose="02040503050406030204" pitchFamily="18" charset="0"/>
                        </a:rPr>
                        <m:t>=</m:t>
                      </m:r>
                      <m:r>
                        <a:rPr lang="en-US" b="0" i="1" smtClean="0">
                          <a:latin typeface="Cambria Math" panose="02040503050406030204" pitchFamily="18" charset="0"/>
                        </a:rPr>
                        <m:t>𝐽</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rPr>
                            <m:t>𝑐𝑎𝑚</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 </m:t>
                          </m:r>
                          <m:r>
                            <a:rPr lang="en-US" b="0" i="1" smtClean="0">
                              <a:latin typeface="Cambria Math" panose="02040503050406030204" pitchFamily="18" charset="0"/>
                            </a:rPr>
                            <m:t>𝐽</m:t>
                          </m:r>
                        </m:e>
                        <m:sup>
                          <m:r>
                            <a:rPr lang="en-US" b="0" i="1" smtClean="0">
                              <a:latin typeface="Cambria Math" panose="02040503050406030204" pitchFamily="18" charset="0"/>
                            </a:rPr>
                            <m:t>𝑇</m:t>
                          </m:r>
                        </m:sup>
                      </m:sSup>
                    </m:oMath>
                  </m:oMathPara>
                </a14:m>
                <a:endParaRPr lang="en-US" i="0" dirty="0">
                  <a:solidFill>
                    <a:srgbClr val="242424"/>
                  </a:solidFill>
                  <a:latin typeface="Segoe UI" panose="020B0502040204020203" pitchFamily="34"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800" i="1" smtClean="0">
                              <a:solidFill>
                                <a:srgbClr val="242424"/>
                              </a:solidFill>
                              <a:latin typeface="Cambria Math" panose="02040503050406030204" pitchFamily="18" charset="0"/>
                            </a:rPr>
                          </m:ctrlPr>
                        </m:sSubPr>
                        <m:e>
                          <m:r>
                            <m:rPr>
                              <m:sty m:val="p"/>
                            </m:rPr>
                            <a:rPr lang="el-GR" sz="1800" i="1" smtClean="0">
                              <a:solidFill>
                                <a:srgbClr val="242424"/>
                              </a:solidFill>
                              <a:latin typeface="Cambria Math" panose="02040503050406030204" pitchFamily="18" charset="0"/>
                              <a:ea typeface="Cambria Math" panose="02040503050406030204" pitchFamily="18" charset="0"/>
                            </a:rPr>
                            <m:t>Σ</m:t>
                          </m:r>
                        </m:e>
                        <m:sub>
                          <m:r>
                            <a:rPr lang="en-US" sz="1800" b="0" i="1" smtClean="0">
                              <a:solidFill>
                                <a:srgbClr val="242424"/>
                              </a:solidFill>
                              <a:latin typeface="Cambria Math" panose="02040503050406030204" pitchFamily="18" charset="0"/>
                            </a:rPr>
                            <m:t>𝑅𝑎𝑦</m:t>
                          </m:r>
                        </m:sub>
                      </m:sSub>
                      <m:r>
                        <a:rPr lang="en-US" sz="1800" b="0" i="1" smtClean="0">
                          <a:solidFill>
                            <a:srgbClr val="242424"/>
                          </a:solidFill>
                          <a:latin typeface="Cambria Math" panose="02040503050406030204" pitchFamily="18" charset="0"/>
                        </a:rPr>
                        <m:t>=</m:t>
                      </m:r>
                      <m:r>
                        <a:rPr lang="en-US" sz="1800" b="0" i="1" smtClean="0">
                          <a:solidFill>
                            <a:srgbClr val="242424"/>
                          </a:solidFill>
                          <a:latin typeface="Cambria Math" panose="02040503050406030204" pitchFamily="18" charset="0"/>
                        </a:rPr>
                        <m:t>𝐽𝑊</m:t>
                      </m:r>
                      <m:r>
                        <m:rPr>
                          <m:sty m:val="p"/>
                        </m:rPr>
                        <a:rPr lang="el-GR" sz="1800" b="0" i="1" smtClean="0">
                          <a:solidFill>
                            <a:srgbClr val="242424"/>
                          </a:solidFill>
                          <a:latin typeface="Cambria Math" panose="02040503050406030204" pitchFamily="18" charset="0"/>
                          <a:ea typeface="Cambria Math" panose="02040503050406030204" pitchFamily="18" charset="0"/>
                        </a:rPr>
                        <m:t>Σ</m:t>
                      </m:r>
                      <m:sSup>
                        <m:sSupPr>
                          <m:ctrlPr>
                            <a:rPr lang="el-GR" sz="1800" b="0" i="1" smtClean="0">
                              <a:solidFill>
                                <a:srgbClr val="242424"/>
                              </a:solidFill>
                              <a:latin typeface="Cambria Math" panose="02040503050406030204" pitchFamily="18" charset="0"/>
                              <a:ea typeface="Cambria Math" panose="02040503050406030204" pitchFamily="18" charset="0"/>
                            </a:rPr>
                          </m:ctrlPr>
                        </m:sSupPr>
                        <m:e>
                          <m:r>
                            <a:rPr lang="en-US" sz="1800" b="0" i="1" smtClean="0">
                              <a:solidFill>
                                <a:srgbClr val="242424"/>
                              </a:solidFill>
                              <a:latin typeface="Cambria Math" panose="02040503050406030204" pitchFamily="18" charset="0"/>
                              <a:ea typeface="Cambria Math" panose="02040503050406030204" pitchFamily="18" charset="0"/>
                            </a:rPr>
                            <m:t>𝑊</m:t>
                          </m:r>
                        </m:e>
                        <m:sup>
                          <m:r>
                            <a:rPr lang="en-US" sz="1800" b="0" i="1" smtClean="0">
                              <a:solidFill>
                                <a:srgbClr val="242424"/>
                              </a:solidFill>
                              <a:latin typeface="Cambria Math" panose="02040503050406030204" pitchFamily="18" charset="0"/>
                              <a:ea typeface="Cambria Math" panose="02040503050406030204" pitchFamily="18" charset="0"/>
                            </a:rPr>
                            <m:t>𝑇</m:t>
                          </m:r>
                        </m:sup>
                      </m:sSup>
                      <m:sSup>
                        <m:sSupPr>
                          <m:ctrlPr>
                            <a:rPr lang="el-GR" sz="1800" b="0" i="1" smtClean="0">
                              <a:solidFill>
                                <a:srgbClr val="242424"/>
                              </a:solidFill>
                              <a:latin typeface="Cambria Math" panose="02040503050406030204" pitchFamily="18" charset="0"/>
                              <a:ea typeface="Cambria Math" panose="02040503050406030204" pitchFamily="18" charset="0"/>
                            </a:rPr>
                          </m:ctrlPr>
                        </m:sSupPr>
                        <m:e>
                          <m:r>
                            <a:rPr lang="en-US" sz="1800" b="0" i="1" smtClean="0">
                              <a:solidFill>
                                <a:srgbClr val="242424"/>
                              </a:solidFill>
                              <a:latin typeface="Cambria Math" panose="02040503050406030204" pitchFamily="18" charset="0"/>
                              <a:ea typeface="Cambria Math" panose="02040503050406030204" pitchFamily="18" charset="0"/>
                            </a:rPr>
                            <m:t>𝐽</m:t>
                          </m:r>
                        </m:e>
                        <m:sup>
                          <m:r>
                            <a:rPr lang="en-US" sz="1800" b="0" i="1" smtClean="0">
                              <a:solidFill>
                                <a:srgbClr val="242424"/>
                              </a:solidFill>
                              <a:latin typeface="Cambria Math" panose="02040503050406030204" pitchFamily="18" charset="0"/>
                              <a:ea typeface="Cambria Math" panose="02040503050406030204" pitchFamily="18" charset="0"/>
                            </a:rPr>
                            <m:t>𝑇</m:t>
                          </m:r>
                        </m:sup>
                      </m:sSup>
                    </m:oMath>
                  </m:oMathPara>
                </a14:m>
                <a:endParaRPr lang="en-US" dirty="0"/>
              </a:p>
            </p:txBody>
          </p:sp>
        </mc:Choice>
        <mc:Fallback xmlns="">
          <p:sp>
            <p:nvSpPr>
              <p:cNvPr id="21" name="TextBox 20">
                <a:extLst>
                  <a:ext uri="{FF2B5EF4-FFF2-40B4-BE49-F238E27FC236}">
                    <a16:creationId xmlns:a16="http://schemas.microsoft.com/office/drawing/2014/main" id="{C7F91C12-7826-4B0B-BC78-44B83067C346}"/>
                  </a:ext>
                </a:extLst>
              </p:cNvPr>
              <p:cNvSpPr txBox="1">
                <a:spLocks noRot="1" noChangeAspect="1" noMove="1" noResize="1" noEditPoints="1" noAdjustHandles="1" noChangeArrowheads="1" noChangeShapeType="1" noTextEdit="1"/>
              </p:cNvSpPr>
              <p:nvPr/>
            </p:nvSpPr>
            <p:spPr>
              <a:xfrm>
                <a:off x="2918483" y="4825960"/>
                <a:ext cx="2017107" cy="1141916"/>
              </a:xfrm>
              <a:prstGeom prst="rect">
                <a:avLst/>
              </a:prstGeom>
              <a:blipFill>
                <a:blip r:embed="rId7"/>
                <a:stretch>
                  <a:fillRect b="-1604"/>
                </a:stretch>
              </a:blipFill>
            </p:spPr>
            <p:txBody>
              <a:bodyPr/>
              <a:lstStyle/>
              <a:p>
                <a:r>
                  <a:rPr lang="en-HK">
                    <a:noFill/>
                  </a:rPr>
                  <a:t> </a:t>
                </a:r>
              </a:p>
            </p:txBody>
          </p:sp>
        </mc:Fallback>
      </mc:AlternateContent>
      <p:sp>
        <p:nvSpPr>
          <p:cNvPr id="7" name="Slide Number Placeholder 4">
            <a:extLst>
              <a:ext uri="{FF2B5EF4-FFF2-40B4-BE49-F238E27FC236}">
                <a16:creationId xmlns:a16="http://schemas.microsoft.com/office/drawing/2014/main" id="{831E7CDA-73A6-72C2-6808-B8C7A512FD32}"/>
              </a:ext>
            </a:extLst>
          </p:cNvPr>
          <p:cNvSpPr txBox="1">
            <a:spLocks/>
          </p:cNvSpPr>
          <p:nvPr/>
        </p:nvSpPr>
        <p:spPr>
          <a:xfrm>
            <a:off x="6789412" y="622658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9DE3C8B-EA53-454F-9CCE-3711613342D8}" type="slidenum">
              <a:rPr lang="en-HK" smtClean="0"/>
              <a:pPr/>
              <a:t>49</a:t>
            </a:fld>
            <a:endParaRPr lang="en-HK" dirty="0"/>
          </a:p>
        </p:txBody>
      </p:sp>
      <p:cxnSp>
        <p:nvCxnSpPr>
          <p:cNvPr id="15" name="Straight Arrow Connector 14">
            <a:extLst>
              <a:ext uri="{FF2B5EF4-FFF2-40B4-BE49-F238E27FC236}">
                <a16:creationId xmlns:a16="http://schemas.microsoft.com/office/drawing/2014/main" id="{E87F3266-DBD2-984C-576F-FC8DDB5354F8}"/>
              </a:ext>
            </a:extLst>
          </p:cNvPr>
          <p:cNvCxnSpPr/>
          <p:nvPr/>
        </p:nvCxnSpPr>
        <p:spPr>
          <a:xfrm flipV="1">
            <a:off x="5743664" y="3899406"/>
            <a:ext cx="0" cy="4258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17" name="3D Model 16" descr="Camera">
                <a:extLst>
                  <a:ext uri="{FF2B5EF4-FFF2-40B4-BE49-F238E27FC236}">
                    <a16:creationId xmlns:a16="http://schemas.microsoft.com/office/drawing/2014/main" id="{F6723351-9511-14E7-A879-6D7D8D167292}"/>
                  </a:ext>
                </a:extLst>
              </p:cNvPr>
              <p:cNvGraphicFramePr>
                <a:graphicFrameLocks noChangeAspect="1"/>
              </p:cNvGraphicFramePr>
              <p:nvPr>
                <p:extLst>
                  <p:ext uri="{D42A27DB-BD31-4B8C-83A1-F6EECF244321}">
                    <p14:modId xmlns:p14="http://schemas.microsoft.com/office/powerpoint/2010/main" val="689865970"/>
                  </p:ext>
                </p:extLst>
              </p:nvPr>
            </p:nvGraphicFramePr>
            <p:xfrm rot="17068372">
              <a:off x="6749679" y="5787769"/>
              <a:ext cx="980704" cy="715943"/>
            </p:xfrm>
            <a:graphic>
              <a:graphicData uri="http://schemas.microsoft.com/office/drawing/2017/model3d">
                <am3d:model3d r:embed="rId8">
                  <am3d:spPr>
                    <a:xfrm rot="17068372">
                      <a:off x="0" y="0"/>
                      <a:ext cx="980704" cy="715943"/>
                    </a:xfrm>
                    <a:prstGeom prst="rect">
                      <a:avLst/>
                    </a:prstGeom>
                  </am3d:spPr>
                  <am3d:camera>
                    <am3d:pos x="0" y="0" z="61078722"/>
                    <am3d:up dx="0" dy="36000000" dz="0"/>
                    <am3d:lookAt x="0" y="0" z="0"/>
                    <am3d:perspective fov="2700000"/>
                  </am3d:camera>
                  <am3d:trans>
                    <am3d:meterPerModelUnit n="5696654" d="1000000"/>
                    <am3d:preTrans dx="0" dy="-10239108" dz="0"/>
                    <am3d:scale>
                      <am3d:sx n="1000000" d="1000000"/>
                      <am3d:sy n="1000000" d="1000000"/>
                      <am3d:sz n="1000000" d="1000000"/>
                    </am3d:scale>
                    <am3d:rot ax="-3091283" ay="2295562" az="-2275261"/>
                    <am3d:postTrans dx="0" dy="0" dz="0"/>
                  </am3d:trans>
                  <am3d:raster rName="Office3DRenderer" rVer="16.0.8326">
                    <am3d:blip r:embed="rId9"/>
                  </am3d:raster>
                  <am3d:objViewport viewportSz="101114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Camera">
                <a:extLst>
                  <a:ext uri="{FF2B5EF4-FFF2-40B4-BE49-F238E27FC236}">
                    <a16:creationId xmlns:a16="http://schemas.microsoft.com/office/drawing/2014/main" id="{F6723351-9511-14E7-A879-6D7D8D167292}"/>
                  </a:ext>
                </a:extLst>
              </p:cNvPr>
              <p:cNvPicPr>
                <a:picLocks noGrp="1" noRot="1" noChangeAspect="1" noMove="1" noResize="1" noEditPoints="1" noAdjustHandles="1" noChangeArrowheads="1" noChangeShapeType="1" noCrop="1"/>
              </p:cNvPicPr>
              <p:nvPr/>
            </p:nvPicPr>
            <p:blipFill>
              <a:blip r:embed="rId9"/>
              <a:stretch>
                <a:fillRect/>
              </a:stretch>
            </p:blipFill>
            <p:spPr>
              <a:xfrm rot="17068372">
                <a:off x="6749679" y="5787769"/>
                <a:ext cx="980704" cy="715943"/>
              </a:xfrm>
              <a:prstGeom prst="rect">
                <a:avLst/>
              </a:prstGeom>
            </p:spPr>
          </p:pic>
        </mc:Fallback>
      </mc:AlternateContent>
      <p:cxnSp>
        <p:nvCxnSpPr>
          <p:cNvPr id="18" name="Straight Arrow Connector 17">
            <a:extLst>
              <a:ext uri="{FF2B5EF4-FFF2-40B4-BE49-F238E27FC236}">
                <a16:creationId xmlns:a16="http://schemas.microsoft.com/office/drawing/2014/main" id="{A9192D9B-0639-C69A-065D-71750CF662BC}"/>
              </a:ext>
            </a:extLst>
          </p:cNvPr>
          <p:cNvCxnSpPr>
            <a:cxnSpLocks/>
          </p:cNvCxnSpPr>
          <p:nvPr/>
        </p:nvCxnSpPr>
        <p:spPr>
          <a:xfrm>
            <a:off x="5743664" y="4339977"/>
            <a:ext cx="65304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06AD023-EE21-4853-BE66-F02A0E492DC8}"/>
              </a:ext>
            </a:extLst>
          </p:cNvPr>
          <p:cNvCxnSpPr>
            <a:cxnSpLocks/>
          </p:cNvCxnSpPr>
          <p:nvPr/>
        </p:nvCxnSpPr>
        <p:spPr>
          <a:xfrm flipV="1">
            <a:off x="5743664" y="3930057"/>
            <a:ext cx="653044" cy="3800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F9D64534-BD94-7647-DD2F-EEC19F7BC66E}"/>
              </a:ext>
            </a:extLst>
          </p:cNvPr>
          <p:cNvSpPr txBox="1"/>
          <p:nvPr/>
        </p:nvSpPr>
        <p:spPr>
          <a:xfrm>
            <a:off x="5765265" y="3614889"/>
            <a:ext cx="1134028" cy="646331"/>
          </a:xfrm>
          <a:prstGeom prst="rect">
            <a:avLst/>
          </a:prstGeom>
          <a:noFill/>
        </p:spPr>
        <p:txBody>
          <a:bodyPr wrap="none" rtlCol="0">
            <a:spAutoFit/>
          </a:bodyPr>
          <a:lstStyle/>
          <a:p>
            <a:r>
              <a:rPr lang="en-US" dirty="0"/>
              <a:t>World </a:t>
            </a:r>
          </a:p>
          <a:p>
            <a:r>
              <a:rPr lang="en-US" dirty="0"/>
              <a:t>reference</a:t>
            </a:r>
            <a:endParaRPr lang="en-HK" dirty="0"/>
          </a:p>
        </p:txBody>
      </p:sp>
      <p:sp>
        <p:nvSpPr>
          <p:cNvPr id="23" name="Freeform: Shape 22">
            <a:extLst>
              <a:ext uri="{FF2B5EF4-FFF2-40B4-BE49-F238E27FC236}">
                <a16:creationId xmlns:a16="http://schemas.microsoft.com/office/drawing/2014/main" id="{FDCA5659-BFDD-48F5-B7EA-914F2FF79901}"/>
              </a:ext>
            </a:extLst>
          </p:cNvPr>
          <p:cNvSpPr/>
          <p:nvPr/>
        </p:nvSpPr>
        <p:spPr>
          <a:xfrm>
            <a:off x="5553660" y="4410702"/>
            <a:ext cx="1257775" cy="2085794"/>
          </a:xfrm>
          <a:custGeom>
            <a:avLst/>
            <a:gdLst>
              <a:gd name="connsiteX0" fmla="*/ 253235 w 689170"/>
              <a:gd name="connsiteY0" fmla="*/ 0 h 1641769"/>
              <a:gd name="connsiteX1" fmla="*/ 8687 w 689170"/>
              <a:gd name="connsiteY1" fmla="*/ 1180214 h 1641769"/>
              <a:gd name="connsiteX2" fmla="*/ 529682 w 689170"/>
              <a:gd name="connsiteY2" fmla="*/ 1637414 h 1641769"/>
              <a:gd name="connsiteX3" fmla="*/ 689170 w 689170"/>
              <a:gd name="connsiteY3" fmla="*/ 1371600 h 1641769"/>
            </a:gdLst>
            <a:ahLst/>
            <a:cxnLst>
              <a:cxn ang="0">
                <a:pos x="connsiteX0" y="connsiteY0"/>
              </a:cxn>
              <a:cxn ang="0">
                <a:pos x="connsiteX1" y="connsiteY1"/>
              </a:cxn>
              <a:cxn ang="0">
                <a:pos x="connsiteX2" y="connsiteY2"/>
              </a:cxn>
              <a:cxn ang="0">
                <a:pos x="connsiteX3" y="connsiteY3"/>
              </a:cxn>
            </a:cxnLst>
            <a:rect l="l" t="t" r="r" b="b"/>
            <a:pathLst>
              <a:path w="689170" h="1641769">
                <a:moveTo>
                  <a:pt x="253235" y="0"/>
                </a:moveTo>
                <a:cubicBezTo>
                  <a:pt x="107923" y="453656"/>
                  <a:pt x="-37388" y="907312"/>
                  <a:pt x="8687" y="1180214"/>
                </a:cubicBezTo>
                <a:cubicBezTo>
                  <a:pt x="54761" y="1453116"/>
                  <a:pt x="416268" y="1605516"/>
                  <a:pt x="529682" y="1637414"/>
                </a:cubicBezTo>
                <a:cubicBezTo>
                  <a:pt x="643096" y="1669312"/>
                  <a:pt x="666133" y="1520456"/>
                  <a:pt x="689170" y="1371600"/>
                </a:cubicBez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7407B1E-72D5-A50A-BC73-942BD2DF0DAD}"/>
                  </a:ext>
                </a:extLst>
              </p:cNvPr>
              <p:cNvSpPr txBox="1"/>
              <p:nvPr/>
            </p:nvSpPr>
            <p:spPr>
              <a:xfrm>
                <a:off x="5572000" y="5869359"/>
                <a:ext cx="7176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solidFill>
                                <a:srgbClr val="242424"/>
                              </a:solidFill>
                              <a:latin typeface="Cambria Math" panose="02040503050406030204" pitchFamily="18" charset="0"/>
                            </a:rPr>
                          </m:ctrlPr>
                        </m:dPr>
                        <m:e>
                          <m:r>
                            <a:rPr lang="en-US" b="0" i="1" smtClean="0">
                              <a:solidFill>
                                <a:srgbClr val="242424"/>
                              </a:solidFill>
                              <a:latin typeface="Cambria Math" panose="02040503050406030204" pitchFamily="18" charset="0"/>
                            </a:rPr>
                            <m:t>𝑅</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𝑡</m:t>
                          </m:r>
                        </m:e>
                      </m:d>
                    </m:oMath>
                  </m:oMathPara>
                </a14:m>
                <a:endParaRPr lang="en-HK" dirty="0"/>
              </a:p>
            </p:txBody>
          </p:sp>
        </mc:Choice>
        <mc:Fallback xmlns="">
          <p:sp>
            <p:nvSpPr>
              <p:cNvPr id="24" name="TextBox 23">
                <a:extLst>
                  <a:ext uri="{FF2B5EF4-FFF2-40B4-BE49-F238E27FC236}">
                    <a16:creationId xmlns:a16="http://schemas.microsoft.com/office/drawing/2014/main" id="{97407B1E-72D5-A50A-BC73-942BD2DF0DAD}"/>
                  </a:ext>
                </a:extLst>
              </p:cNvPr>
              <p:cNvSpPr txBox="1">
                <a:spLocks noRot="1" noChangeAspect="1" noMove="1" noResize="1" noEditPoints="1" noAdjustHandles="1" noChangeArrowheads="1" noChangeShapeType="1" noTextEdit="1"/>
              </p:cNvSpPr>
              <p:nvPr/>
            </p:nvSpPr>
            <p:spPr>
              <a:xfrm>
                <a:off x="5572000" y="5869359"/>
                <a:ext cx="717697" cy="369332"/>
              </a:xfrm>
              <a:prstGeom prst="rect">
                <a:avLst/>
              </a:prstGeom>
              <a:blipFill>
                <a:blip r:embed="rId10"/>
                <a:stretch>
                  <a:fillRect b="-13333"/>
                </a:stretch>
              </a:blipFill>
            </p:spPr>
            <p:txBody>
              <a:bodyPr/>
              <a:lstStyle/>
              <a:p>
                <a:r>
                  <a:rPr lang="en-HK">
                    <a:noFill/>
                  </a:rPr>
                  <a:t> </a:t>
                </a:r>
              </a:p>
            </p:txBody>
          </p:sp>
        </mc:Fallback>
      </mc:AlternateContent>
      <p:cxnSp>
        <p:nvCxnSpPr>
          <p:cNvPr id="28" name="Straight Arrow Connector 27">
            <a:extLst>
              <a:ext uri="{FF2B5EF4-FFF2-40B4-BE49-F238E27FC236}">
                <a16:creationId xmlns:a16="http://schemas.microsoft.com/office/drawing/2014/main" id="{A6013775-DBCE-5A20-377E-44E6D4BF9E7E}"/>
              </a:ext>
            </a:extLst>
          </p:cNvPr>
          <p:cNvCxnSpPr>
            <a:cxnSpLocks/>
          </p:cNvCxnSpPr>
          <p:nvPr/>
        </p:nvCxnSpPr>
        <p:spPr>
          <a:xfrm flipH="1" flipV="1">
            <a:off x="6859157" y="3399399"/>
            <a:ext cx="471733" cy="26360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657DB18-06F0-78F3-531B-29E63955534C}"/>
                  </a:ext>
                </a:extLst>
              </p:cNvPr>
              <p:cNvSpPr txBox="1"/>
              <p:nvPr/>
            </p:nvSpPr>
            <p:spPr>
              <a:xfrm>
                <a:off x="7593522" y="4303097"/>
                <a:ext cx="1257775" cy="2053254"/>
              </a:xfrm>
              <a:prstGeom prst="rect">
                <a:avLst/>
              </a:prstGeom>
              <a:noFill/>
            </p:spPr>
            <p:txBody>
              <a:bodyPr wrap="square" rtlCol="0">
                <a:spAutoFit/>
              </a:bodyPr>
              <a:lstStyle/>
              <a:p>
                <a:r>
                  <a:rPr lang="en-US" sz="1800" b="0" i="0" dirty="0" err="1">
                    <a:solidFill>
                      <a:srgbClr val="242424"/>
                    </a:solidFill>
                    <a:effectLst/>
                    <a:latin typeface="KaTeX_Main"/>
                  </a:rPr>
                  <a:t>Σ</a:t>
                </a:r>
                <a:r>
                  <a:rPr lang="en-US" sz="1800" b="0" i="0" baseline="-25000" dirty="0" err="1">
                    <a:solidFill>
                      <a:srgbClr val="242424"/>
                    </a:solidFill>
                    <a:effectLst/>
                    <a:latin typeface="KaTeX_Main"/>
                  </a:rPr>
                  <a:t>cam</a:t>
                </a:r>
                <a:r>
                  <a:rPr lang="en-US" sz="1800" b="0" i="0" baseline="-25000" dirty="0">
                    <a:solidFill>
                      <a:srgbClr val="242424"/>
                    </a:solidFill>
                    <a:effectLst/>
                    <a:latin typeface="KaTeX_Main"/>
                  </a:rPr>
                  <a:t>  </a:t>
                </a:r>
                <a:r>
                  <a:rPr lang="en-US" sz="1800" b="0" i="0" dirty="0">
                    <a:solidFill>
                      <a:srgbClr val="242424"/>
                    </a:solidFill>
                    <a:effectLst/>
                    <a:latin typeface="KaTeX_Main"/>
                  </a:rPr>
                  <a:t>in</a:t>
                </a:r>
                <a:r>
                  <a:rPr lang="en-US" sz="1800" b="0" i="0" baseline="-25000" dirty="0">
                    <a:solidFill>
                      <a:srgbClr val="242424"/>
                    </a:solidFill>
                    <a:effectLst/>
                    <a:latin typeface="KaTeX_Main"/>
                  </a:rPr>
                  <a:t> </a:t>
                </a:r>
                <a:r>
                  <a:rPr lang="en-US" dirty="0"/>
                  <a:t>camera space</a:t>
                </a:r>
                <a:endParaRPr lang="en-US" sz="1800" b="0" i="0" baseline="-25000" dirty="0">
                  <a:solidFill>
                    <a:srgbClr val="242424"/>
                  </a:solidFill>
                  <a:effectLst/>
                  <a:latin typeface="KaTeX_Main"/>
                </a:endParaRPr>
              </a:p>
              <a:p>
                <a:endParaRPr lang="en-US" dirty="0"/>
              </a:p>
              <a:p>
                <a:r>
                  <a:rPr lang="en-US" dirty="0" err="1">
                    <a:solidFill>
                      <a:srgbClr val="242424"/>
                    </a:solidFill>
                    <a:latin typeface="KaTeX_Main"/>
                  </a:rPr>
                  <a:t>Σ</a:t>
                </a:r>
                <a:r>
                  <a:rPr lang="en-US" baseline="-25000" dirty="0" err="1">
                    <a:solidFill>
                      <a:srgbClr val="242424"/>
                    </a:solidFill>
                    <a:latin typeface="KaTeX_Main"/>
                  </a:rPr>
                  <a:t>cam</a:t>
                </a:r>
                <a:r>
                  <a:rPr lang="en-US" baseline="-25000" dirty="0">
                    <a:solidFill>
                      <a:srgbClr val="242424"/>
                    </a:solidFill>
                    <a:latin typeface="KaTeX_Main"/>
                  </a:rPr>
                  <a:t> </a:t>
                </a:r>
                <a:r>
                  <a:rPr lang="en-US" dirty="0"/>
                  <a:t>can be transformed to </a:t>
                </a:r>
                <a14:m>
                  <m:oMath xmlns:m="http://schemas.openxmlformats.org/officeDocument/2006/math">
                    <m:sSub>
                      <m:sSubPr>
                        <m:ctrlPr>
                          <a:rPr lang="en-US" sz="1800" i="1" smtClean="0">
                            <a:solidFill>
                              <a:srgbClr val="242424"/>
                            </a:solidFill>
                            <a:latin typeface="Cambria Math" panose="02040503050406030204" pitchFamily="18" charset="0"/>
                          </a:rPr>
                        </m:ctrlPr>
                      </m:sSubPr>
                      <m:e>
                        <m:r>
                          <m:rPr>
                            <m:sty m:val="p"/>
                          </m:rPr>
                          <a:rPr lang="el-GR" sz="1800" i="1" smtClean="0">
                            <a:solidFill>
                              <a:srgbClr val="242424"/>
                            </a:solidFill>
                            <a:latin typeface="Cambria Math" panose="02040503050406030204" pitchFamily="18" charset="0"/>
                            <a:ea typeface="Cambria Math" panose="02040503050406030204" pitchFamily="18" charset="0"/>
                          </a:rPr>
                          <m:t>Σ</m:t>
                        </m:r>
                      </m:e>
                      <m:sub>
                        <m:r>
                          <a:rPr lang="en-US" sz="1800" b="0" i="1" smtClean="0">
                            <a:solidFill>
                              <a:srgbClr val="242424"/>
                            </a:solidFill>
                            <a:latin typeface="Cambria Math" panose="02040503050406030204" pitchFamily="18" charset="0"/>
                          </a:rPr>
                          <m:t>𝑅𝑎𝑦</m:t>
                        </m:r>
                      </m:sub>
                    </m:sSub>
                  </m:oMath>
                </a14:m>
                <a:r>
                  <a:rPr lang="en-US" dirty="0"/>
                  <a:t> </a:t>
                </a:r>
                <a:endParaRPr lang="en-HK" dirty="0"/>
              </a:p>
            </p:txBody>
          </p:sp>
        </mc:Choice>
        <mc:Fallback xmlns="">
          <p:sp>
            <p:nvSpPr>
              <p:cNvPr id="32" name="TextBox 31">
                <a:extLst>
                  <a:ext uri="{FF2B5EF4-FFF2-40B4-BE49-F238E27FC236}">
                    <a16:creationId xmlns:a16="http://schemas.microsoft.com/office/drawing/2014/main" id="{8657DB18-06F0-78F3-531B-29E63955534C}"/>
                  </a:ext>
                </a:extLst>
              </p:cNvPr>
              <p:cNvSpPr txBox="1">
                <a:spLocks noRot="1" noChangeAspect="1" noMove="1" noResize="1" noEditPoints="1" noAdjustHandles="1" noChangeArrowheads="1" noChangeShapeType="1" noTextEdit="1"/>
              </p:cNvSpPr>
              <p:nvPr/>
            </p:nvSpPr>
            <p:spPr>
              <a:xfrm>
                <a:off x="7593522" y="4303097"/>
                <a:ext cx="1257775" cy="2053254"/>
              </a:xfrm>
              <a:prstGeom prst="rect">
                <a:avLst/>
              </a:prstGeom>
              <a:blipFill>
                <a:blip r:embed="rId11"/>
                <a:stretch>
                  <a:fillRect l="-4369" t="-1780" r="-6796" b="-3264"/>
                </a:stretch>
              </a:blipFill>
            </p:spPr>
            <p:txBody>
              <a:bodyPr/>
              <a:lstStyle/>
              <a:p>
                <a:r>
                  <a:rPr lang="en-HK">
                    <a:noFill/>
                  </a:rPr>
                  <a:t> </a:t>
                </a:r>
              </a:p>
            </p:txBody>
          </p:sp>
        </mc:Fallback>
      </mc:AlternateContent>
      <p:sp>
        <p:nvSpPr>
          <p:cNvPr id="34" name="TextBox 33">
            <a:extLst>
              <a:ext uri="{FF2B5EF4-FFF2-40B4-BE49-F238E27FC236}">
                <a16:creationId xmlns:a16="http://schemas.microsoft.com/office/drawing/2014/main" id="{78D10BAB-CE6C-0557-8788-C39B62CEAD3E}"/>
              </a:ext>
            </a:extLst>
          </p:cNvPr>
          <p:cNvSpPr txBox="1"/>
          <p:nvPr/>
        </p:nvSpPr>
        <p:spPr>
          <a:xfrm>
            <a:off x="6544797" y="3371170"/>
            <a:ext cx="552844" cy="369332"/>
          </a:xfrm>
          <a:prstGeom prst="rect">
            <a:avLst/>
          </a:prstGeom>
          <a:noFill/>
        </p:spPr>
        <p:txBody>
          <a:bodyPr wrap="none" rtlCol="0">
            <a:spAutoFit/>
          </a:bodyPr>
          <a:lstStyle/>
          <a:p>
            <a:r>
              <a:rPr lang="en-US" dirty="0"/>
              <a:t>Ray</a:t>
            </a:r>
            <a:endParaRPr lang="en-HK" dirty="0"/>
          </a:p>
        </p:txBody>
      </p:sp>
      <p:sp>
        <p:nvSpPr>
          <p:cNvPr id="45" name="Rectangle 44">
            <a:extLst>
              <a:ext uri="{FF2B5EF4-FFF2-40B4-BE49-F238E27FC236}">
                <a16:creationId xmlns:a16="http://schemas.microsoft.com/office/drawing/2014/main" id="{2EB885D9-E042-1EC2-D450-538602B5BAD0}"/>
              </a:ext>
            </a:extLst>
          </p:cNvPr>
          <p:cNvSpPr/>
          <p:nvPr/>
        </p:nvSpPr>
        <p:spPr>
          <a:xfrm>
            <a:off x="5082363" y="3317467"/>
            <a:ext cx="3922293" cy="32742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47" name="TextBox 46">
            <a:extLst>
              <a:ext uri="{FF2B5EF4-FFF2-40B4-BE49-F238E27FC236}">
                <a16:creationId xmlns:a16="http://schemas.microsoft.com/office/drawing/2014/main" id="{366BE632-D423-13F8-2053-74D1B8A0F5F7}"/>
              </a:ext>
            </a:extLst>
          </p:cNvPr>
          <p:cNvSpPr txBox="1"/>
          <p:nvPr/>
        </p:nvSpPr>
        <p:spPr>
          <a:xfrm>
            <a:off x="6122899" y="4961648"/>
            <a:ext cx="1262754" cy="923330"/>
          </a:xfrm>
          <a:prstGeom prst="rect">
            <a:avLst/>
          </a:prstGeom>
          <a:noFill/>
        </p:spPr>
        <p:txBody>
          <a:bodyPr wrap="square">
            <a:spAutoFit/>
          </a:bodyPr>
          <a:lstStyle/>
          <a:p>
            <a:r>
              <a:rPr lang="en-US" sz="1800" b="0" i="0" dirty="0">
                <a:solidFill>
                  <a:srgbClr val="242424"/>
                </a:solidFill>
                <a:effectLst/>
                <a:latin typeface="KaTeX_Main"/>
              </a:rPr>
              <a:t>Σ </a:t>
            </a:r>
            <a:r>
              <a:rPr lang="en-HK" dirty="0"/>
              <a:t>appear as </a:t>
            </a:r>
            <a:r>
              <a:rPr lang="en-US" sz="1800" b="0" i="0" dirty="0" err="1">
                <a:solidFill>
                  <a:srgbClr val="242424"/>
                </a:solidFill>
                <a:effectLst/>
                <a:latin typeface="KaTeX_Main"/>
              </a:rPr>
              <a:t>Σ</a:t>
            </a:r>
            <a:r>
              <a:rPr lang="en-US" sz="1800" b="0" i="0" baseline="-25000" dirty="0" err="1">
                <a:solidFill>
                  <a:srgbClr val="242424"/>
                </a:solidFill>
                <a:effectLst/>
                <a:latin typeface="KaTeX_Main"/>
              </a:rPr>
              <a:t>cam</a:t>
            </a:r>
            <a:endParaRPr lang="en-US" sz="1800" b="0" i="0" baseline="-25000" dirty="0">
              <a:solidFill>
                <a:srgbClr val="242424"/>
              </a:solidFill>
              <a:effectLst/>
              <a:latin typeface="KaTeX_Main"/>
            </a:endParaRPr>
          </a:p>
          <a:p>
            <a:r>
              <a:rPr lang="en-HK" dirty="0"/>
              <a:t>in image</a:t>
            </a:r>
          </a:p>
        </p:txBody>
      </p:sp>
      <p:sp>
        <p:nvSpPr>
          <p:cNvPr id="49" name="TextBox 48">
            <a:extLst>
              <a:ext uri="{FF2B5EF4-FFF2-40B4-BE49-F238E27FC236}">
                <a16:creationId xmlns:a16="http://schemas.microsoft.com/office/drawing/2014/main" id="{9A450AE5-580D-1975-C7EB-EA968C034804}"/>
              </a:ext>
            </a:extLst>
          </p:cNvPr>
          <p:cNvSpPr txBox="1"/>
          <p:nvPr/>
        </p:nvSpPr>
        <p:spPr>
          <a:xfrm>
            <a:off x="7378612" y="3364021"/>
            <a:ext cx="1655566" cy="923330"/>
          </a:xfrm>
          <a:prstGeom prst="rect">
            <a:avLst/>
          </a:prstGeom>
          <a:noFill/>
        </p:spPr>
        <p:txBody>
          <a:bodyPr wrap="square">
            <a:spAutoFit/>
          </a:bodyPr>
          <a:lstStyle/>
          <a:p>
            <a:r>
              <a:rPr lang="en-US" sz="1800" b="0" i="0" dirty="0">
                <a:solidFill>
                  <a:srgbClr val="242424"/>
                </a:solidFill>
                <a:effectLst/>
                <a:latin typeface="KaTeX_Main"/>
              </a:rPr>
              <a:t>3D Gaussian</a:t>
            </a:r>
          </a:p>
          <a:p>
            <a:r>
              <a:rPr lang="en-US" sz="1800" b="0" i="0" dirty="0">
                <a:solidFill>
                  <a:srgbClr val="242424"/>
                </a:solidFill>
                <a:effectLst/>
                <a:latin typeface="KaTeX_Main"/>
              </a:rPr>
              <a:t>Σ in object space</a:t>
            </a:r>
            <a:endParaRPr lang="en-HK" dirty="0"/>
          </a:p>
        </p:txBody>
      </p:sp>
      <p:sp>
        <p:nvSpPr>
          <p:cNvPr id="51" name="TextBox 50">
            <a:extLst>
              <a:ext uri="{FF2B5EF4-FFF2-40B4-BE49-F238E27FC236}">
                <a16:creationId xmlns:a16="http://schemas.microsoft.com/office/drawing/2014/main" id="{3AF86156-7644-ACE3-CD85-F3F22AC253C1}"/>
              </a:ext>
            </a:extLst>
          </p:cNvPr>
          <p:cNvSpPr txBox="1"/>
          <p:nvPr/>
        </p:nvSpPr>
        <p:spPr>
          <a:xfrm>
            <a:off x="7157072" y="5158538"/>
            <a:ext cx="588855" cy="369332"/>
          </a:xfrm>
          <a:prstGeom prst="rect">
            <a:avLst/>
          </a:prstGeom>
          <a:noFill/>
        </p:spPr>
        <p:txBody>
          <a:bodyPr wrap="square">
            <a:spAutoFit/>
          </a:bodyPr>
          <a:lstStyle/>
          <a:p>
            <a:r>
              <a:rPr lang="en-US" dirty="0"/>
              <a:t>u</a:t>
            </a:r>
            <a:endParaRPr lang="en-HK" dirty="0"/>
          </a:p>
        </p:txBody>
      </p:sp>
      <p:sp>
        <p:nvSpPr>
          <p:cNvPr id="5" name="Slide Number Placeholder 4">
            <a:extLst>
              <a:ext uri="{FF2B5EF4-FFF2-40B4-BE49-F238E27FC236}">
                <a16:creationId xmlns:a16="http://schemas.microsoft.com/office/drawing/2014/main" id="{EECC9DB3-F52A-B090-131E-905F8BB84159}"/>
              </a:ext>
            </a:extLst>
          </p:cNvPr>
          <p:cNvSpPr>
            <a:spLocks noGrp="1"/>
          </p:cNvSpPr>
          <p:nvPr>
            <p:ph type="sldNum" sz="quarter" idx="12"/>
          </p:nvPr>
        </p:nvSpPr>
        <p:spPr/>
        <p:txBody>
          <a:bodyPr/>
          <a:lstStyle/>
          <a:p>
            <a:fld id="{B9DE3C8B-EA53-454F-9CCE-3711613342D8}" type="slidenum">
              <a:rPr lang="en-HK" smtClean="0"/>
              <a:t>49</a:t>
            </a:fld>
            <a:endParaRPr lang="en-HK"/>
          </a:p>
        </p:txBody>
      </p:sp>
    </p:spTree>
    <p:extLst>
      <p:ext uri="{BB962C8B-B14F-4D97-AF65-F5344CB8AC3E}">
        <p14:creationId xmlns:p14="http://schemas.microsoft.com/office/powerpoint/2010/main" val="183242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ED1E1-936B-EFB6-EE17-9831617EEC1C}"/>
              </a:ext>
            </a:extLst>
          </p:cNvPr>
          <p:cNvSpPr>
            <a:spLocks noGrp="1"/>
          </p:cNvSpPr>
          <p:nvPr>
            <p:ph type="title"/>
          </p:nvPr>
        </p:nvSpPr>
        <p:spPr/>
        <p:txBody>
          <a:bodyPr/>
          <a:lstStyle/>
          <a:p>
            <a:r>
              <a:rPr lang="en-US" dirty="0"/>
              <a:t>Tools</a:t>
            </a:r>
            <a:endParaRPr lang="en-HK" dirty="0"/>
          </a:p>
        </p:txBody>
      </p:sp>
      <p:sp>
        <p:nvSpPr>
          <p:cNvPr id="3" name="Content Placeholder 2">
            <a:extLst>
              <a:ext uri="{FF2B5EF4-FFF2-40B4-BE49-F238E27FC236}">
                <a16:creationId xmlns:a16="http://schemas.microsoft.com/office/drawing/2014/main" id="{1C3F3530-0B19-7EFE-D2E9-402E7E486EAC}"/>
              </a:ext>
            </a:extLst>
          </p:cNvPr>
          <p:cNvSpPr>
            <a:spLocks noGrp="1"/>
          </p:cNvSpPr>
          <p:nvPr>
            <p:ph idx="1"/>
          </p:nvPr>
        </p:nvSpPr>
        <p:spPr/>
        <p:txBody>
          <a:bodyPr>
            <a:normAutofit/>
          </a:bodyPr>
          <a:lstStyle/>
          <a:p>
            <a:r>
              <a:rPr lang="en-US" dirty="0"/>
              <a:t>To generate virtual images of an environment, you need to capture images and record the camera poses (intrinsic parameters) as inputs. </a:t>
            </a:r>
          </a:p>
          <a:p>
            <a:pPr lvl="1"/>
            <a:r>
              <a:rPr lang="en-US" dirty="0"/>
              <a:t>Camera poses can be obtained by the tool </a:t>
            </a:r>
            <a:r>
              <a:rPr lang="en-US" dirty="0" err="1"/>
              <a:t>colmap</a:t>
            </a:r>
            <a:r>
              <a:rPr lang="en-US" dirty="0"/>
              <a:t>.</a:t>
            </a:r>
            <a:r>
              <a:rPr lang="en-US" b="0" i="0" u="none" strike="noStrike" dirty="0">
                <a:effectLst/>
                <a:latin typeface="Arial" panose="020B0604020202020204" pitchFamily="34" charset="0"/>
                <a:hlinkClick r:id="rId2"/>
              </a:rPr>
              <a:t> COLMAP - Structure-from-Motion and Multi-View Stereo</a:t>
            </a:r>
          </a:p>
          <a:p>
            <a:r>
              <a:rPr lang="en-US" dirty="0">
                <a:latin typeface="Arial" panose="020B0604020202020204" pitchFamily="34" charset="0"/>
              </a:rPr>
              <a:t>Then you may use </a:t>
            </a:r>
            <a:r>
              <a:rPr lang="en-US" dirty="0" err="1">
                <a:latin typeface="Arial" panose="020B0604020202020204" pitchFamily="34" charset="0"/>
              </a:rPr>
              <a:t>NeRF</a:t>
            </a:r>
            <a:r>
              <a:rPr lang="en-US" dirty="0">
                <a:latin typeface="Arial" panose="020B0604020202020204" pitchFamily="34" charset="0"/>
              </a:rPr>
              <a:t> or 3dGS to produce the virtually generated views.</a:t>
            </a:r>
            <a:endParaRPr lang="en-US" b="0" i="0" u="none" strike="noStrike" dirty="0">
              <a:effectLst/>
              <a:latin typeface="Arial" panose="020B0604020202020204" pitchFamily="34" charset="0"/>
              <a:hlinkClick r:id="rId2"/>
            </a:endParaRPr>
          </a:p>
          <a:p>
            <a:endParaRPr lang="en-US" dirty="0">
              <a:hlinkClick r:id="rId3"/>
            </a:endParaRPr>
          </a:p>
          <a:p>
            <a:endParaRPr lang="en-HK" dirty="0"/>
          </a:p>
        </p:txBody>
      </p:sp>
      <p:sp>
        <p:nvSpPr>
          <p:cNvPr id="4" name="Footer Placeholder 3">
            <a:extLst>
              <a:ext uri="{FF2B5EF4-FFF2-40B4-BE49-F238E27FC236}">
                <a16:creationId xmlns:a16="http://schemas.microsoft.com/office/drawing/2014/main" id="{6CC5564F-B4DD-C7E8-D9A1-7240E12F15A6}"/>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7B079F34-2A25-4AF8-7ECC-4CBA9441DACC}"/>
              </a:ext>
            </a:extLst>
          </p:cNvPr>
          <p:cNvSpPr>
            <a:spLocks noGrp="1"/>
          </p:cNvSpPr>
          <p:nvPr>
            <p:ph type="sldNum" sz="quarter" idx="12"/>
          </p:nvPr>
        </p:nvSpPr>
        <p:spPr/>
        <p:txBody>
          <a:bodyPr/>
          <a:lstStyle/>
          <a:p>
            <a:fld id="{B9DE3C8B-EA53-454F-9CCE-3711613342D8}" type="slidenum">
              <a:rPr lang="en-HK" smtClean="0"/>
              <a:t>5</a:t>
            </a:fld>
            <a:endParaRPr lang="en-HK"/>
          </a:p>
        </p:txBody>
      </p:sp>
    </p:spTree>
    <p:extLst>
      <p:ext uri="{BB962C8B-B14F-4D97-AF65-F5344CB8AC3E}">
        <p14:creationId xmlns:p14="http://schemas.microsoft.com/office/powerpoint/2010/main" val="1663887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24" name="3D Model 23" descr="Camera">
                <a:extLst>
                  <a:ext uri="{FF2B5EF4-FFF2-40B4-BE49-F238E27FC236}">
                    <a16:creationId xmlns:a16="http://schemas.microsoft.com/office/drawing/2014/main" id="{201C7CF9-D1D7-897E-DCCF-8BEDCE9AFF57}"/>
                  </a:ext>
                </a:extLst>
              </p:cNvPr>
              <p:cNvGraphicFramePr>
                <a:graphicFrameLocks noChangeAspect="1"/>
              </p:cNvGraphicFramePr>
              <p:nvPr>
                <p:extLst>
                  <p:ext uri="{D42A27DB-BD31-4B8C-83A1-F6EECF244321}">
                    <p14:modId xmlns:p14="http://schemas.microsoft.com/office/powerpoint/2010/main" val="657644374"/>
                  </p:ext>
                </p:extLst>
              </p:nvPr>
            </p:nvGraphicFramePr>
            <p:xfrm rot="20935381">
              <a:off x="4832891" y="2468713"/>
              <a:ext cx="990205" cy="803190"/>
            </p:xfrm>
            <a:graphic>
              <a:graphicData uri="http://schemas.microsoft.com/office/drawing/2017/model3d">
                <am3d:model3d r:embed="rId2">
                  <am3d:spPr>
                    <a:xfrm rot="20935381">
                      <a:off x="0" y="0"/>
                      <a:ext cx="990205" cy="803190"/>
                    </a:xfrm>
                    <a:prstGeom prst="rect">
                      <a:avLst/>
                    </a:prstGeom>
                  </am3d:spPr>
                  <am3d:camera>
                    <am3d:pos x="0" y="0" z="61078722"/>
                    <am3d:up dx="0" dy="36000000" dz="0"/>
                    <am3d:lookAt x="0" y="0" z="0"/>
                    <am3d:perspective fov="2700000"/>
                  </am3d:camera>
                  <am3d:trans>
                    <am3d:meterPerModelUnit n="5696654" d="1000000"/>
                    <am3d:preTrans dx="0" dy="-10239108" dz="0"/>
                    <am3d:scale>
                      <am3d:sx n="1000000" d="1000000"/>
                      <am3d:sy n="1000000" d="1000000"/>
                      <am3d:sz n="1000000" d="1000000"/>
                    </am3d:scale>
                    <am3d:rot ax="-3597959" ay="1905022" az="-2538487"/>
                    <am3d:postTrans dx="0" dy="0" dz="0"/>
                  </am3d:trans>
                  <am3d:raster rName="Office3DRenderer" rVer="16.0.8326">
                    <am3d:blip r:embed="rId3"/>
                  </am3d:raster>
                  <am3d:objViewport viewportSz="10111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Camera">
                <a:extLst>
                  <a:ext uri="{FF2B5EF4-FFF2-40B4-BE49-F238E27FC236}">
                    <a16:creationId xmlns:a16="http://schemas.microsoft.com/office/drawing/2014/main" id="{201C7CF9-D1D7-897E-DCCF-8BEDCE9AFF57}"/>
                  </a:ext>
                </a:extLst>
              </p:cNvPr>
              <p:cNvPicPr>
                <a:picLocks noGrp="1" noRot="1" noChangeAspect="1" noMove="1" noResize="1" noEditPoints="1" noAdjustHandles="1" noChangeArrowheads="1" noChangeShapeType="1" noCrop="1"/>
              </p:cNvPicPr>
              <p:nvPr/>
            </p:nvPicPr>
            <p:blipFill>
              <a:blip r:embed="rId3"/>
              <a:stretch>
                <a:fillRect/>
              </a:stretch>
            </p:blipFill>
            <p:spPr>
              <a:xfrm rot="20935381">
                <a:off x="4832891" y="2468713"/>
                <a:ext cx="990205" cy="803190"/>
              </a:xfrm>
              <a:prstGeom prst="rect">
                <a:avLst/>
              </a:prstGeom>
            </p:spPr>
          </p:pic>
        </mc:Fallback>
      </mc:AlternateContent>
      <p:sp>
        <p:nvSpPr>
          <p:cNvPr id="2" name="Title 1">
            <a:extLst>
              <a:ext uri="{FF2B5EF4-FFF2-40B4-BE49-F238E27FC236}">
                <a16:creationId xmlns:a16="http://schemas.microsoft.com/office/drawing/2014/main" id="{A461EF2A-F008-5976-855E-63109AD0A36E}"/>
              </a:ext>
            </a:extLst>
          </p:cNvPr>
          <p:cNvSpPr>
            <a:spLocks noGrp="1"/>
          </p:cNvSpPr>
          <p:nvPr>
            <p:ph type="title"/>
          </p:nvPr>
        </p:nvSpPr>
        <p:spPr>
          <a:xfrm>
            <a:off x="628650" y="776705"/>
            <a:ext cx="2720606" cy="913984"/>
          </a:xfrm>
        </p:spPr>
        <p:txBody>
          <a:bodyPr>
            <a:normAutofit fontScale="90000"/>
          </a:bodyPr>
          <a:lstStyle/>
          <a:p>
            <a:r>
              <a:rPr lang="en-US" dirty="0"/>
              <a:t>What is ray space?</a:t>
            </a:r>
            <a:endParaRPr lang="en-HK" dirty="0"/>
          </a:p>
        </p:txBody>
      </p:sp>
      <p:sp>
        <p:nvSpPr>
          <p:cNvPr id="3" name="Content Placeholder 2">
            <a:extLst>
              <a:ext uri="{FF2B5EF4-FFF2-40B4-BE49-F238E27FC236}">
                <a16:creationId xmlns:a16="http://schemas.microsoft.com/office/drawing/2014/main" id="{AFE9000D-40D9-4E5F-48D8-AA87E1439BCC}"/>
              </a:ext>
            </a:extLst>
          </p:cNvPr>
          <p:cNvSpPr>
            <a:spLocks noGrp="1"/>
          </p:cNvSpPr>
          <p:nvPr>
            <p:ph idx="1"/>
          </p:nvPr>
        </p:nvSpPr>
        <p:spPr>
          <a:xfrm>
            <a:off x="3028950" y="5911702"/>
            <a:ext cx="320306" cy="265260"/>
          </a:xfrm>
        </p:spPr>
        <p:txBody>
          <a:bodyPr>
            <a:normAutofit fontScale="55000" lnSpcReduction="20000"/>
          </a:bodyPr>
          <a:lstStyle/>
          <a:p>
            <a:r>
              <a:rPr lang="en-US" dirty="0"/>
              <a:t> </a:t>
            </a:r>
            <a:endParaRPr lang="en-HK" dirty="0"/>
          </a:p>
        </p:txBody>
      </p:sp>
      <p:sp>
        <p:nvSpPr>
          <p:cNvPr id="4" name="Footer Placeholder 3">
            <a:extLst>
              <a:ext uri="{FF2B5EF4-FFF2-40B4-BE49-F238E27FC236}">
                <a16:creationId xmlns:a16="http://schemas.microsoft.com/office/drawing/2014/main" id="{6703AE90-2F78-4AAC-05CB-3204351F595A}"/>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5B6E9DD9-6F9E-494B-8690-DB05D4DC36CE}"/>
              </a:ext>
            </a:extLst>
          </p:cNvPr>
          <p:cNvSpPr>
            <a:spLocks noGrp="1"/>
          </p:cNvSpPr>
          <p:nvPr>
            <p:ph type="sldNum" sz="quarter" idx="12"/>
          </p:nvPr>
        </p:nvSpPr>
        <p:spPr/>
        <p:txBody>
          <a:bodyPr/>
          <a:lstStyle/>
          <a:p>
            <a:fld id="{B9DE3C8B-EA53-454F-9CCE-3711613342D8}" type="slidenum">
              <a:rPr lang="en-HK" smtClean="0"/>
              <a:t>50</a:t>
            </a:fld>
            <a:endParaRPr lang="en-HK"/>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FB1B460-1F12-0853-066C-466A4DFE6581}"/>
                  </a:ext>
                </a:extLst>
              </p:cNvPr>
              <p:cNvSpPr txBox="1"/>
              <p:nvPr/>
            </p:nvSpPr>
            <p:spPr>
              <a:xfrm flipH="1">
                <a:off x="460191" y="3756870"/>
                <a:ext cx="7234370" cy="2875980"/>
              </a:xfrm>
              <a:prstGeom prst="rect">
                <a:avLst/>
              </a:prstGeom>
              <a:solidFill>
                <a:schemeClr val="bg1"/>
              </a:solidFill>
              <a:ln>
                <a:noFill/>
              </a:ln>
            </p:spPr>
            <p:txBody>
              <a:bodyPr wrap="square" rtlCol="0">
                <a:spAutoFit/>
              </a:bodyPr>
              <a:lstStyle/>
              <a:p>
                <a:r>
                  <a:rPr lang="en-US" dirty="0"/>
                  <a:t>Camera space to ray space Transformation</a:t>
                </a:r>
              </a:p>
              <a:p>
                <a14:m>
                  <m:oMath xmlns:m="http://schemas.openxmlformats.org/officeDocument/2006/math">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e>
                          </m:mr>
                        </m:m>
                      </m:e>
                    </m:d>
                    <m:r>
                      <a:rPr lang="en-US" i="1">
                        <a:latin typeface="Cambria Math" panose="02040503050406030204" pitchFamily="18" charset="0"/>
                      </a:rPr>
                      <m:t>=</m:t>
                    </m:r>
                    <m:r>
                      <a:rPr lang="en-US" i="1">
                        <a:latin typeface="Cambria Math" panose="02040503050406030204" pitchFamily="18" charset="0"/>
                      </a:rPr>
                      <m:t>𝑚</m:t>
                    </m:r>
                    <m:d>
                      <m:dPr>
                        <m:ctrlPr>
                          <a:rPr lang="en-US" i="1">
                            <a:latin typeface="Cambria Math" panose="02040503050406030204" pitchFamily="18" charset="0"/>
                          </a:rPr>
                        </m:ctrlPr>
                      </m:dPr>
                      <m:e>
                        <m:r>
                          <a:rPr lang="en-US" i="1">
                            <a:latin typeface="Cambria Math" panose="02040503050406030204" pitchFamily="18" charset="0"/>
                          </a:rPr>
                          <m:t>𝑢</m:t>
                        </m:r>
                      </m:e>
                    </m:d>
                    <m:r>
                      <a:rPr lang="en-US" i="1">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e>
                          </m:m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e>
                          </m:mr>
                          <m:mr>
                            <m:e>
                              <m:r>
                                <a:rPr lang="en-US" b="0" i="1" smtClean="0">
                                  <a:latin typeface="Cambria Math" panose="02040503050406030204" pitchFamily="18" charset="0"/>
                                </a:rPr>
                                <m:t>𝑙</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e>
                          </m:mr>
                        </m:m>
                      </m:e>
                    </m:d>
                  </m:oMath>
                </a14:m>
                <a:r>
                  <a:rPr lang="en-US" dirty="0"/>
                  <a:t>, or the reverse</a:t>
                </a:r>
              </a:p>
              <a:p>
                <a14:m>
                  <m:oMath xmlns:m="http://schemas.openxmlformats.org/officeDocument/2006/math">
                    <m:d>
                      <m:dPr>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0</m:t>
                                  </m:r>
                                </m:sub>
                              </m:sSub>
                            </m:e>
                          </m:m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2</m:t>
                                  </m:r>
                                </m:sub>
                              </m:sSub>
                            </m:e>
                          </m:mr>
                        </m:m>
                      </m:e>
                    </m:d>
                    <m:r>
                      <a:rPr lang="en-US" i="1">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−1</m:t>
                        </m:r>
                      </m:sup>
                    </m:sSup>
                    <m:d>
                      <m:dPr>
                        <m:ctrlPr>
                          <a:rPr lang="en-US" i="1">
                            <a:latin typeface="Cambria Math" panose="02040503050406030204" pitchFamily="18" charset="0"/>
                          </a:rPr>
                        </m:ctrlPr>
                      </m:dPr>
                      <m:e>
                        <m:r>
                          <a:rPr lang="en-US" b="0" i="1" smtClean="0">
                            <a:latin typeface="Cambria Math" panose="02040503050406030204" pitchFamily="18" charset="0"/>
                          </a:rPr>
                          <m:t>𝑥</m:t>
                        </m:r>
                      </m:e>
                    </m:d>
                    <m:r>
                      <a:rPr lang="en-US" i="1">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num>
                                <m:den>
                                  <m:r>
                                    <a:rPr lang="en-US" i="1">
                                      <a:latin typeface="Cambria Math" panose="02040503050406030204" pitchFamily="18" charset="0"/>
                                    </a:rPr>
                                    <m:t>𝑙</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den>
                              </m:f>
                            </m:e>
                          </m:m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1</m:t>
                                      </m:r>
                                    </m:sub>
                                  </m:sSub>
                                </m:num>
                                <m:den>
                                  <m:r>
                                    <a:rPr lang="en-US" i="1">
                                      <a:latin typeface="Cambria Math" panose="02040503050406030204" pitchFamily="18" charset="0"/>
                                    </a:rPr>
                                    <m:t>𝑙</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den>
                              </m:f>
                            </m:e>
                          </m:mr>
                          <m:mr>
                            <m:e>
                              <m:f>
                                <m:fPr>
                                  <m:type m:val="skw"/>
                                  <m:ctrlPr>
                                    <a:rPr lang="en-US" i="1">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𝑙</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den>
                              </m:f>
                            </m:e>
                          </m:mr>
                        </m:m>
                      </m:e>
                    </m:d>
                  </m:oMath>
                </a14:m>
                <a:r>
                  <a:rPr lang="en-US" dirty="0"/>
                  <a:t>,  Where </a:t>
                </a:r>
                <a14:m>
                  <m:oMath xmlns:m="http://schemas.openxmlformats.org/officeDocument/2006/math">
                    <m:r>
                      <a:rPr lang="en-US" i="1">
                        <a:latin typeface="Cambria Math" panose="02040503050406030204" pitchFamily="18" charset="0"/>
                      </a:rPr>
                      <m:t>𝑙</m:t>
                    </m:r>
                    <m:r>
                      <a:rPr lang="en-US" b="0" i="1" smtClean="0">
                        <a:latin typeface="Cambria Math" panose="02040503050406030204" pitchFamily="18" charset="0"/>
                      </a:rPr>
                      <m:t>=</m:t>
                    </m:r>
                    <m:d>
                      <m:dPr>
                        <m:begChr m:val="‖"/>
                        <m:endChr m:val="‖"/>
                        <m:ctrlPr>
                          <a:rPr lang="en-US" i="1" smtClean="0">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oMath>
                </a14:m>
                <a:endParaRPr lang="en-US" dirty="0"/>
              </a:p>
              <a:p>
                <a:r>
                  <a:rPr lang="en-US" dirty="0"/>
                  <a:t>It is useful because for view generation, the calculation for each pixel color is based on a ray. It makes processing easier.</a:t>
                </a:r>
              </a:p>
            </p:txBody>
          </p:sp>
        </mc:Choice>
        <mc:Fallback xmlns="">
          <p:sp>
            <p:nvSpPr>
              <p:cNvPr id="6" name="TextBox 5">
                <a:extLst>
                  <a:ext uri="{FF2B5EF4-FFF2-40B4-BE49-F238E27FC236}">
                    <a16:creationId xmlns:a16="http://schemas.microsoft.com/office/drawing/2014/main" id="{1FB1B460-1F12-0853-066C-466A4DFE6581}"/>
                  </a:ext>
                </a:extLst>
              </p:cNvPr>
              <p:cNvSpPr txBox="1">
                <a:spLocks noRot="1" noChangeAspect="1" noMove="1" noResize="1" noEditPoints="1" noAdjustHandles="1" noChangeArrowheads="1" noChangeShapeType="1" noTextEdit="1"/>
              </p:cNvSpPr>
              <p:nvPr/>
            </p:nvSpPr>
            <p:spPr>
              <a:xfrm flipH="1">
                <a:off x="460191" y="3756870"/>
                <a:ext cx="7234370" cy="2875980"/>
              </a:xfrm>
              <a:prstGeom prst="rect">
                <a:avLst/>
              </a:prstGeom>
              <a:blipFill>
                <a:blip r:embed="rId4"/>
                <a:stretch>
                  <a:fillRect l="-674" t="-847" b="-2542"/>
                </a:stretch>
              </a:blipFill>
              <a:ln>
                <a:noFill/>
              </a:ln>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D252DA6-3844-B677-B548-A46B121AE087}"/>
                  </a:ext>
                </a:extLst>
              </p:cNvPr>
              <p:cNvSpPr txBox="1"/>
              <p:nvPr/>
            </p:nvSpPr>
            <p:spPr>
              <a:xfrm>
                <a:off x="7215037" y="1015334"/>
                <a:ext cx="1636538" cy="1101199"/>
              </a:xfrm>
              <a:prstGeom prst="rect">
                <a:avLst/>
              </a:prstGeom>
              <a:noFill/>
            </p:spPr>
            <p:txBody>
              <a:bodyPr wrap="none" rtlCol="0">
                <a:spAutoFit/>
              </a:bodyPr>
              <a:lstStyle/>
              <a:p>
                <a:r>
                  <a:rPr lang="en-US" dirty="0"/>
                  <a:t>Camera space</a:t>
                </a:r>
              </a:p>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0</m:t>
                                    </m:r>
                                  </m:sub>
                                </m:sSub>
                              </m:e>
                            </m:m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2</m:t>
                                    </m:r>
                                  </m:sub>
                                </m:sSub>
                              </m:e>
                            </m:mr>
                          </m:m>
                        </m:e>
                      </m:d>
                    </m:oMath>
                  </m:oMathPara>
                </a14:m>
                <a:endParaRPr lang="en-HK" dirty="0"/>
              </a:p>
            </p:txBody>
          </p:sp>
        </mc:Choice>
        <mc:Fallback xmlns="">
          <p:sp>
            <p:nvSpPr>
              <p:cNvPr id="10" name="TextBox 9">
                <a:extLst>
                  <a:ext uri="{FF2B5EF4-FFF2-40B4-BE49-F238E27FC236}">
                    <a16:creationId xmlns:a16="http://schemas.microsoft.com/office/drawing/2014/main" id="{7D252DA6-3844-B677-B548-A46B121AE087}"/>
                  </a:ext>
                </a:extLst>
              </p:cNvPr>
              <p:cNvSpPr txBox="1">
                <a:spLocks noRot="1" noChangeAspect="1" noMove="1" noResize="1" noEditPoints="1" noAdjustHandles="1" noChangeArrowheads="1" noChangeShapeType="1" noTextEdit="1"/>
              </p:cNvSpPr>
              <p:nvPr/>
            </p:nvSpPr>
            <p:spPr>
              <a:xfrm>
                <a:off x="7215037" y="1015334"/>
                <a:ext cx="1636538" cy="1101199"/>
              </a:xfrm>
              <a:prstGeom prst="rect">
                <a:avLst/>
              </a:prstGeom>
              <a:blipFill>
                <a:blip r:embed="rId5"/>
                <a:stretch>
                  <a:fillRect l="-3358" t="-2778" r="-2239"/>
                </a:stretch>
              </a:blipFill>
            </p:spPr>
            <p:txBody>
              <a:bodyPr/>
              <a:lstStyle/>
              <a:p>
                <a:r>
                  <a:rPr lang="en-HK">
                    <a:noFill/>
                  </a:rPr>
                  <a:t> </a:t>
                </a:r>
              </a:p>
            </p:txBody>
          </p:sp>
        </mc:Fallback>
      </mc:AlternateContent>
      <p:cxnSp>
        <p:nvCxnSpPr>
          <p:cNvPr id="17" name="Straight Arrow Connector 16">
            <a:extLst>
              <a:ext uri="{FF2B5EF4-FFF2-40B4-BE49-F238E27FC236}">
                <a16:creationId xmlns:a16="http://schemas.microsoft.com/office/drawing/2014/main" id="{F5D18522-DD4D-D529-0394-BE9DAA7F25D8}"/>
              </a:ext>
            </a:extLst>
          </p:cNvPr>
          <p:cNvCxnSpPr/>
          <p:nvPr/>
        </p:nvCxnSpPr>
        <p:spPr>
          <a:xfrm flipV="1">
            <a:off x="5447006" y="1457751"/>
            <a:ext cx="0" cy="14885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900CE74-36D2-14D5-1C35-9B1B4910C47A}"/>
              </a:ext>
            </a:extLst>
          </p:cNvPr>
          <p:cNvCxnSpPr>
            <a:cxnSpLocks/>
          </p:cNvCxnSpPr>
          <p:nvPr/>
        </p:nvCxnSpPr>
        <p:spPr>
          <a:xfrm>
            <a:off x="5447006" y="2946309"/>
            <a:ext cx="1464026" cy="152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A7C7D48-85CE-AEA7-B687-8B724543E42D}"/>
              </a:ext>
            </a:extLst>
          </p:cNvPr>
          <p:cNvCxnSpPr>
            <a:cxnSpLocks/>
          </p:cNvCxnSpPr>
          <p:nvPr/>
        </p:nvCxnSpPr>
        <p:spPr>
          <a:xfrm flipV="1">
            <a:off x="5447005" y="1625646"/>
            <a:ext cx="1201112" cy="13206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EE9340D0-EBCD-A0F7-6A66-B088A6D68354}"/>
              </a:ext>
            </a:extLst>
          </p:cNvPr>
          <p:cNvSpPr txBox="1"/>
          <p:nvPr/>
        </p:nvSpPr>
        <p:spPr>
          <a:xfrm>
            <a:off x="4851583" y="2010964"/>
            <a:ext cx="1654171" cy="369332"/>
          </a:xfrm>
          <a:prstGeom prst="rect">
            <a:avLst/>
          </a:prstGeom>
          <a:noFill/>
        </p:spPr>
        <p:txBody>
          <a:bodyPr wrap="none" rtlCol="0">
            <a:spAutoFit/>
          </a:bodyPr>
          <a:lstStyle/>
          <a:p>
            <a:r>
              <a:rPr lang="en-US" dirty="0"/>
              <a:t>Camera Space</a:t>
            </a:r>
            <a:endParaRPr lang="en-HK" dirty="0"/>
          </a:p>
        </p:txBody>
      </p:sp>
      <p:sp>
        <p:nvSpPr>
          <p:cNvPr id="28" name="Oval 27">
            <a:extLst>
              <a:ext uri="{FF2B5EF4-FFF2-40B4-BE49-F238E27FC236}">
                <a16:creationId xmlns:a16="http://schemas.microsoft.com/office/drawing/2014/main" id="{9222F0CD-E3E3-7AC3-627D-866C8AC6FE13}"/>
              </a:ext>
            </a:extLst>
          </p:cNvPr>
          <p:cNvSpPr/>
          <p:nvPr/>
        </p:nvSpPr>
        <p:spPr>
          <a:xfrm>
            <a:off x="7453038" y="1629617"/>
            <a:ext cx="108278" cy="152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0" name="TextBox 29">
            <a:extLst>
              <a:ext uri="{FF2B5EF4-FFF2-40B4-BE49-F238E27FC236}">
                <a16:creationId xmlns:a16="http://schemas.microsoft.com/office/drawing/2014/main" id="{BA6F7145-8E3A-1AEE-8FB1-884A645D702F}"/>
              </a:ext>
            </a:extLst>
          </p:cNvPr>
          <p:cNvSpPr txBox="1"/>
          <p:nvPr/>
        </p:nvSpPr>
        <p:spPr>
          <a:xfrm>
            <a:off x="6848818" y="2837842"/>
            <a:ext cx="845744" cy="369332"/>
          </a:xfrm>
          <a:prstGeom prst="rect">
            <a:avLst/>
          </a:prstGeom>
          <a:noFill/>
        </p:spPr>
        <p:txBody>
          <a:bodyPr wrap="none" rtlCol="0">
            <a:spAutoFit/>
          </a:bodyPr>
          <a:lstStyle/>
          <a:p>
            <a:r>
              <a:rPr lang="en-US" i="1" dirty="0"/>
              <a:t>Axis u</a:t>
            </a:r>
            <a:r>
              <a:rPr lang="en-US" i="1" baseline="-25000" dirty="0"/>
              <a:t>0</a:t>
            </a:r>
            <a:endParaRPr lang="en-HK" dirty="0"/>
          </a:p>
        </p:txBody>
      </p:sp>
      <p:sp>
        <p:nvSpPr>
          <p:cNvPr id="31" name="TextBox 30">
            <a:extLst>
              <a:ext uri="{FF2B5EF4-FFF2-40B4-BE49-F238E27FC236}">
                <a16:creationId xmlns:a16="http://schemas.microsoft.com/office/drawing/2014/main" id="{E2C242AE-28BD-712D-A1F6-E0F476A17886}"/>
              </a:ext>
            </a:extLst>
          </p:cNvPr>
          <p:cNvSpPr txBox="1"/>
          <p:nvPr/>
        </p:nvSpPr>
        <p:spPr>
          <a:xfrm>
            <a:off x="6477379" y="1332650"/>
            <a:ext cx="845744" cy="369332"/>
          </a:xfrm>
          <a:prstGeom prst="rect">
            <a:avLst/>
          </a:prstGeom>
          <a:noFill/>
        </p:spPr>
        <p:txBody>
          <a:bodyPr wrap="none" rtlCol="0">
            <a:spAutoFit/>
          </a:bodyPr>
          <a:lstStyle/>
          <a:p>
            <a:r>
              <a:rPr lang="en-US" i="1" dirty="0"/>
              <a:t>Axis u</a:t>
            </a:r>
            <a:r>
              <a:rPr lang="en-US" i="1" baseline="-25000" dirty="0"/>
              <a:t>2</a:t>
            </a:r>
            <a:endParaRPr lang="en-HK" dirty="0"/>
          </a:p>
        </p:txBody>
      </p:sp>
      <p:sp>
        <p:nvSpPr>
          <p:cNvPr id="1024" name="TextBox 1023">
            <a:extLst>
              <a:ext uri="{FF2B5EF4-FFF2-40B4-BE49-F238E27FC236}">
                <a16:creationId xmlns:a16="http://schemas.microsoft.com/office/drawing/2014/main" id="{A09E6AE9-AA0B-154A-B756-E94E27AF9D8A}"/>
              </a:ext>
            </a:extLst>
          </p:cNvPr>
          <p:cNvSpPr txBox="1"/>
          <p:nvPr/>
        </p:nvSpPr>
        <p:spPr>
          <a:xfrm>
            <a:off x="5352347" y="1182695"/>
            <a:ext cx="845744" cy="369332"/>
          </a:xfrm>
          <a:prstGeom prst="rect">
            <a:avLst/>
          </a:prstGeom>
          <a:noFill/>
        </p:spPr>
        <p:txBody>
          <a:bodyPr wrap="none" rtlCol="0">
            <a:spAutoFit/>
          </a:bodyPr>
          <a:lstStyle/>
          <a:p>
            <a:r>
              <a:rPr lang="en-US" i="1" dirty="0"/>
              <a:t>Axis u</a:t>
            </a:r>
            <a:r>
              <a:rPr lang="en-US" i="1" baseline="-25000" dirty="0"/>
              <a:t>1</a:t>
            </a:r>
            <a:endParaRPr lang="en-HK" dirty="0"/>
          </a:p>
        </p:txBody>
      </p:sp>
      <p:cxnSp>
        <p:nvCxnSpPr>
          <p:cNvPr id="1025" name="Straight Arrow Connector 1024">
            <a:extLst>
              <a:ext uri="{FF2B5EF4-FFF2-40B4-BE49-F238E27FC236}">
                <a16:creationId xmlns:a16="http://schemas.microsoft.com/office/drawing/2014/main" id="{3234CB4F-4D87-4D16-9D81-750A890CF002}"/>
              </a:ext>
            </a:extLst>
          </p:cNvPr>
          <p:cNvCxnSpPr>
            <a:cxnSpLocks/>
            <a:endCxn id="28" idx="3"/>
          </p:cNvCxnSpPr>
          <p:nvPr/>
        </p:nvCxnSpPr>
        <p:spPr>
          <a:xfrm flipV="1">
            <a:off x="5447005" y="1759699"/>
            <a:ext cx="2021890" cy="1174402"/>
          </a:xfrm>
          <a:prstGeom prst="straightConnector1">
            <a:avLst/>
          </a:prstGeom>
          <a:ln>
            <a:solidFill>
              <a:srgbClr val="FF0000"/>
            </a:solidFill>
            <a:prstDash val="solid"/>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33" name="TextBox 1032">
                <a:extLst>
                  <a:ext uri="{FF2B5EF4-FFF2-40B4-BE49-F238E27FC236}">
                    <a16:creationId xmlns:a16="http://schemas.microsoft.com/office/drawing/2014/main" id="{EF1098CB-19CA-E479-8C4A-AFE96C358D06}"/>
                  </a:ext>
                </a:extLst>
              </p:cNvPr>
              <p:cNvSpPr txBox="1"/>
              <p:nvPr/>
            </p:nvSpPr>
            <p:spPr>
              <a:xfrm>
                <a:off x="6047561" y="196687"/>
                <a:ext cx="1127582" cy="8242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𝑟𝑎𝑦</m:t>
                      </m:r>
                      <m:r>
                        <a:rPr lang="en-US" b="0" i="1" smtClean="0">
                          <a:latin typeface="Cambria Math" panose="02040503050406030204" pitchFamily="18" charset="0"/>
                        </a:rPr>
                        <m:t> </m:t>
                      </m:r>
                      <m:r>
                        <a:rPr lang="en-US" b="0" i="1" smtClean="0">
                          <a:latin typeface="Cambria Math" panose="02040503050406030204" pitchFamily="18" charset="0"/>
                        </a:rPr>
                        <m:t>𝑠𝑝𝑎𝑐𝑒</m:t>
                      </m:r>
                      <m:r>
                        <a:rPr lang="en-US" b="0" i="1" smtClean="0">
                          <a:latin typeface="Cambria Math" panose="02040503050406030204" pitchFamily="18" charset="0"/>
                        </a:rPr>
                        <m:t> </m:t>
                      </m:r>
                      <m:d>
                        <m:dPr>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e>
                            </m:mr>
                          </m:m>
                        </m:e>
                      </m:d>
                    </m:oMath>
                  </m:oMathPara>
                </a14:m>
                <a:endParaRPr lang="en-HK" dirty="0"/>
              </a:p>
            </p:txBody>
          </p:sp>
        </mc:Choice>
        <mc:Fallback xmlns="">
          <p:sp>
            <p:nvSpPr>
              <p:cNvPr id="1033" name="TextBox 1032">
                <a:extLst>
                  <a:ext uri="{FF2B5EF4-FFF2-40B4-BE49-F238E27FC236}">
                    <a16:creationId xmlns:a16="http://schemas.microsoft.com/office/drawing/2014/main" id="{EF1098CB-19CA-E479-8C4A-AFE96C358D06}"/>
                  </a:ext>
                </a:extLst>
              </p:cNvPr>
              <p:cNvSpPr txBox="1">
                <a:spLocks noRot="1" noChangeAspect="1" noMove="1" noResize="1" noEditPoints="1" noAdjustHandles="1" noChangeArrowheads="1" noChangeShapeType="1" noTextEdit="1"/>
              </p:cNvSpPr>
              <p:nvPr/>
            </p:nvSpPr>
            <p:spPr>
              <a:xfrm>
                <a:off x="6047561" y="196687"/>
                <a:ext cx="1127582" cy="824200"/>
              </a:xfrm>
              <a:prstGeom prst="rect">
                <a:avLst/>
              </a:prstGeom>
              <a:blipFill>
                <a:blip r:embed="rId6"/>
                <a:stretch>
                  <a:fillRect r="-49189"/>
                </a:stretch>
              </a:blipFill>
            </p:spPr>
            <p:txBody>
              <a:bodyPr/>
              <a:lstStyle/>
              <a:p>
                <a:r>
                  <a:rPr lang="en-HK">
                    <a:noFill/>
                  </a:rPr>
                  <a:t> </a:t>
                </a:r>
              </a:p>
            </p:txBody>
          </p:sp>
        </mc:Fallback>
      </mc:AlternateContent>
      <p:sp>
        <p:nvSpPr>
          <p:cNvPr id="1037" name="Right Brace 1036">
            <a:extLst>
              <a:ext uri="{FF2B5EF4-FFF2-40B4-BE49-F238E27FC236}">
                <a16:creationId xmlns:a16="http://schemas.microsoft.com/office/drawing/2014/main" id="{C6A4D4F3-1B9F-ED0D-947C-BABEF5522178}"/>
              </a:ext>
            </a:extLst>
          </p:cNvPr>
          <p:cNvSpPr/>
          <p:nvPr/>
        </p:nvSpPr>
        <p:spPr>
          <a:xfrm rot="3649530">
            <a:off x="6400300" y="1414783"/>
            <a:ext cx="368999" cy="2280511"/>
          </a:xfrm>
          <a:prstGeom prst="rightBrace">
            <a:avLst/>
          </a:prstGeom>
          <a:ln>
            <a:prstDash val="sys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HK"/>
          </a:p>
        </p:txBody>
      </p:sp>
      <mc:AlternateContent xmlns:mc="http://schemas.openxmlformats.org/markup-compatibility/2006" xmlns:a14="http://schemas.microsoft.com/office/drawing/2010/main">
        <mc:Choice Requires="a14">
          <p:sp>
            <p:nvSpPr>
              <p:cNvPr id="1040" name="TextBox 1039">
                <a:extLst>
                  <a:ext uri="{FF2B5EF4-FFF2-40B4-BE49-F238E27FC236}">
                    <a16:creationId xmlns:a16="http://schemas.microsoft.com/office/drawing/2014/main" id="{0A7D0005-81A8-281E-3C73-D2734A8341F7}"/>
                  </a:ext>
                </a:extLst>
              </p:cNvPr>
              <p:cNvSpPr txBox="1"/>
              <p:nvPr/>
            </p:nvSpPr>
            <p:spPr>
              <a:xfrm>
                <a:off x="6457950" y="2612735"/>
                <a:ext cx="229741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𝑙</m:t>
                      </m:r>
                      <m:r>
                        <a:rPr lang="en-US" b="0" i="1" smtClean="0">
                          <a:latin typeface="Cambria Math" panose="02040503050406030204" pitchFamily="18" charset="0"/>
                        </a:rPr>
                        <m:t>=</m:t>
                      </m:r>
                      <m:d>
                        <m:dPr>
                          <m:begChr m:val="‖"/>
                          <m:endChr m:val="‖"/>
                          <m:ctrlPr>
                            <a:rPr lang="en-US" i="1" smtClean="0">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oMath>
                  </m:oMathPara>
                </a14:m>
                <a:endParaRPr lang="en-HK" dirty="0"/>
              </a:p>
            </p:txBody>
          </p:sp>
        </mc:Choice>
        <mc:Fallback xmlns="">
          <p:sp>
            <p:nvSpPr>
              <p:cNvPr id="1040" name="TextBox 1039">
                <a:extLst>
                  <a:ext uri="{FF2B5EF4-FFF2-40B4-BE49-F238E27FC236}">
                    <a16:creationId xmlns:a16="http://schemas.microsoft.com/office/drawing/2014/main" id="{0A7D0005-81A8-281E-3C73-D2734A8341F7}"/>
                  </a:ext>
                </a:extLst>
              </p:cNvPr>
              <p:cNvSpPr txBox="1">
                <a:spLocks noRot="1" noChangeAspect="1" noMove="1" noResize="1" noEditPoints="1" noAdjustHandles="1" noChangeArrowheads="1" noChangeShapeType="1" noTextEdit="1"/>
              </p:cNvSpPr>
              <p:nvPr/>
            </p:nvSpPr>
            <p:spPr>
              <a:xfrm>
                <a:off x="6457950" y="2612735"/>
                <a:ext cx="2297416" cy="369332"/>
              </a:xfrm>
              <a:prstGeom prst="rect">
                <a:avLst/>
              </a:prstGeom>
              <a:blipFill>
                <a:blip r:embed="rId7"/>
                <a:stretch>
                  <a:fillRect/>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1042" name="TextBox 1041">
                <a:extLst>
                  <a:ext uri="{FF2B5EF4-FFF2-40B4-BE49-F238E27FC236}">
                    <a16:creationId xmlns:a16="http://schemas.microsoft.com/office/drawing/2014/main" id="{9B018597-BD56-25C2-4E48-F33DD0484A91}"/>
                  </a:ext>
                </a:extLst>
              </p:cNvPr>
              <p:cNvSpPr txBox="1"/>
              <p:nvPr/>
            </p:nvSpPr>
            <p:spPr>
              <a:xfrm>
                <a:off x="460192" y="1759699"/>
                <a:ext cx="4572000" cy="2110065"/>
              </a:xfrm>
              <a:prstGeom prst="rect">
                <a:avLst/>
              </a:prstGeom>
              <a:noFill/>
            </p:spPr>
            <p:txBody>
              <a:bodyPr wrap="square">
                <a:spAutoFit/>
              </a:bodyPr>
              <a:lstStyle/>
              <a:p>
                <a:r>
                  <a:rPr lang="en-US" dirty="0"/>
                  <a:t>Ray space  is represented by   </a:t>
                </a:r>
                <a14:m>
                  <m:oMath xmlns:m="http://schemas.openxmlformats.org/officeDocument/2006/math">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e>
                          </m:mr>
                        </m:m>
                      </m:e>
                    </m:d>
                  </m:oMath>
                </a14:m>
                <a:endParaRPr lang="en-HK" dirty="0"/>
              </a:p>
              <a:p>
                <a:endParaRPr lang="en-HK" dirty="0"/>
              </a:p>
              <a:p>
                <a:r>
                  <a:rPr lang="en-US" dirty="0"/>
                  <a:t>Camera space is represented by </a:t>
                </a:r>
                <a14:m>
                  <m:oMath xmlns:m="http://schemas.openxmlformats.org/officeDocument/2006/math">
                    <m:d>
                      <m:dPr>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0</m:t>
                                  </m:r>
                                </m:sub>
                              </m:sSub>
                            </m:e>
                          </m:m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2</m:t>
                                  </m:r>
                                </m:sub>
                              </m:sSub>
                            </m:e>
                          </m:mr>
                        </m:m>
                      </m:e>
                    </m:d>
                  </m:oMath>
                </a14:m>
                <a:endParaRPr lang="en-HK" dirty="0"/>
              </a:p>
              <a:p>
                <a:endParaRPr lang="en-HK" dirty="0"/>
              </a:p>
            </p:txBody>
          </p:sp>
        </mc:Choice>
        <mc:Fallback xmlns="">
          <p:sp>
            <p:nvSpPr>
              <p:cNvPr id="1042" name="TextBox 1041">
                <a:extLst>
                  <a:ext uri="{FF2B5EF4-FFF2-40B4-BE49-F238E27FC236}">
                    <a16:creationId xmlns:a16="http://schemas.microsoft.com/office/drawing/2014/main" id="{9B018597-BD56-25C2-4E48-F33DD0484A91}"/>
                  </a:ext>
                </a:extLst>
              </p:cNvPr>
              <p:cNvSpPr txBox="1">
                <a:spLocks noRot="1" noChangeAspect="1" noMove="1" noResize="1" noEditPoints="1" noAdjustHandles="1" noChangeArrowheads="1" noChangeShapeType="1" noTextEdit="1"/>
              </p:cNvSpPr>
              <p:nvPr/>
            </p:nvSpPr>
            <p:spPr>
              <a:xfrm>
                <a:off x="460192" y="1759699"/>
                <a:ext cx="4572000" cy="2110065"/>
              </a:xfrm>
              <a:prstGeom prst="rect">
                <a:avLst/>
              </a:prstGeom>
              <a:blipFill>
                <a:blip r:embed="rId8"/>
                <a:stretch>
                  <a:fillRect l="-1067"/>
                </a:stretch>
              </a:blipFill>
            </p:spPr>
            <p:txBody>
              <a:bodyPr/>
              <a:lstStyle/>
              <a:p>
                <a:r>
                  <a:rPr lang="en-HK">
                    <a:noFill/>
                  </a:rPr>
                  <a:t> </a:t>
                </a:r>
              </a:p>
            </p:txBody>
          </p:sp>
        </mc:Fallback>
      </mc:AlternateContent>
    </p:spTree>
    <p:extLst>
      <p:ext uri="{BB962C8B-B14F-4D97-AF65-F5344CB8AC3E}">
        <p14:creationId xmlns:p14="http://schemas.microsoft.com/office/powerpoint/2010/main" val="626716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39A85-819C-AE79-256B-269C044EAAE5}"/>
              </a:ext>
            </a:extLst>
          </p:cNvPr>
          <p:cNvSpPr>
            <a:spLocks noGrp="1"/>
          </p:cNvSpPr>
          <p:nvPr>
            <p:ph type="title"/>
          </p:nvPr>
        </p:nvSpPr>
        <p:spPr>
          <a:xfrm>
            <a:off x="628650" y="839972"/>
            <a:ext cx="2045437" cy="850717"/>
          </a:xfrm>
        </p:spPr>
        <p:txBody>
          <a:bodyPr>
            <a:normAutofit fontScale="90000"/>
          </a:bodyPr>
          <a:lstStyle/>
          <a:p>
            <a:r>
              <a:rPr lang="en-US" dirty="0"/>
              <a:t>The idea of ray space</a:t>
            </a:r>
            <a:endParaRPr lang="en-HK"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9112CC3-053F-E843-16D8-E306859DAB37}"/>
                  </a:ext>
                </a:extLst>
              </p:cNvPr>
              <p:cNvSpPr>
                <a:spLocks noGrp="1"/>
              </p:cNvSpPr>
              <p:nvPr>
                <p:ph idx="1"/>
              </p:nvPr>
            </p:nvSpPr>
            <p:spPr>
              <a:xfrm>
                <a:off x="590556" y="2777264"/>
                <a:ext cx="7886700" cy="3326735"/>
              </a:xfrm>
            </p:spPr>
            <p:txBody>
              <a:bodyPr/>
              <a:lstStyle/>
              <a:p>
                <a:r>
                  <a:rPr lang="en-US" dirty="0"/>
                  <a:t>A 3D point </a:t>
                </a:r>
                <a14:m>
                  <m:oMath xmlns:m="http://schemas.openxmlformats.org/officeDocument/2006/math">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d>
                      </m:e>
                      <m:sup>
                        <m:r>
                          <a:rPr lang="en-US" i="1">
                            <a:latin typeface="Cambria Math" panose="02040503050406030204" pitchFamily="18" charset="0"/>
                          </a:rPr>
                          <m:t>𝑇</m:t>
                        </m:r>
                      </m:sup>
                    </m:sSup>
                  </m:oMath>
                </a14:m>
                <a:r>
                  <a:rPr lang="en-US" dirty="0"/>
                  <a:t> in camera space is projected to a point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oMath>
                </a14:m>
                <a:r>
                  <a:rPr lang="en-US" dirty="0"/>
                  <a:t>(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r>
                      <a:rPr lang="en-US" i="1">
                        <a:latin typeface="Cambria Math" panose="02040503050406030204" pitchFamily="18" charset="0"/>
                      </a:rPr>
                      <m:t>)</m:t>
                    </m:r>
                  </m:oMath>
                </a14:m>
                <a:r>
                  <a:rPr lang="en-US" i="1" baseline="30000" dirty="0"/>
                  <a:t>T</a:t>
                </a:r>
                <a:r>
                  <a:rPr lang="en-US" dirty="0"/>
                  <a:t> at a screen of focal length </a:t>
                </a:r>
                <a14:m>
                  <m:oMath xmlns:m="http://schemas.openxmlformats.org/officeDocument/2006/math">
                    <m:r>
                      <a:rPr lang="en-US" i="1">
                        <a:latin typeface="Cambria Math" panose="02040503050406030204" pitchFamily="18" charset="0"/>
                      </a:rPr>
                      <m:t>𝑓</m:t>
                    </m:r>
                    <m:r>
                      <a:rPr lang="en-US" i="1">
                        <a:latin typeface="Cambria Math" panose="02040503050406030204" pitchFamily="18" charset="0"/>
                      </a:rPr>
                      <m:t> </m:t>
                    </m:r>
                  </m:oMath>
                </a14:m>
                <a:r>
                  <a:rPr lang="en-US" dirty="0"/>
                  <a:t>=1 (normalized screen)</a:t>
                </a:r>
              </a:p>
              <a:p>
                <a:r>
                  <a:rPr lang="en-US" dirty="0"/>
                  <a:t>Add the third component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oMath>
                </a14:m>
                <a:endParaRPr lang="en-US" dirty="0"/>
              </a:p>
              <a:p>
                <a:r>
                  <a:rPr lang="en-US" dirty="0"/>
                  <a:t>To make the ray space.</a:t>
                </a:r>
              </a:p>
              <a:p>
                <a:endParaRPr lang="en-US" sz="2800" dirty="0"/>
              </a:p>
              <a:p>
                <a:endParaRPr lang="en-HK" dirty="0"/>
              </a:p>
            </p:txBody>
          </p:sp>
        </mc:Choice>
        <mc:Fallback xmlns="">
          <p:sp>
            <p:nvSpPr>
              <p:cNvPr id="3" name="Content Placeholder 2">
                <a:extLst>
                  <a:ext uri="{FF2B5EF4-FFF2-40B4-BE49-F238E27FC236}">
                    <a16:creationId xmlns:a16="http://schemas.microsoft.com/office/drawing/2014/main" id="{E9112CC3-053F-E843-16D8-E306859DAB37}"/>
                  </a:ext>
                </a:extLst>
              </p:cNvPr>
              <p:cNvSpPr>
                <a:spLocks noGrp="1" noRot="1" noChangeAspect="1" noMove="1" noResize="1" noEditPoints="1" noAdjustHandles="1" noChangeArrowheads="1" noChangeShapeType="1" noTextEdit="1"/>
              </p:cNvSpPr>
              <p:nvPr>
                <p:ph idx="1"/>
              </p:nvPr>
            </p:nvSpPr>
            <p:spPr>
              <a:xfrm>
                <a:off x="590556" y="2777264"/>
                <a:ext cx="7886700" cy="3326735"/>
              </a:xfrm>
              <a:blipFill>
                <a:blip r:embed="rId2"/>
                <a:stretch>
                  <a:fillRect l="-1391" t="-3119"/>
                </a:stretch>
              </a:blipFill>
            </p:spPr>
            <p:txBody>
              <a:bodyPr/>
              <a:lstStyle/>
              <a:p>
                <a:r>
                  <a:rPr lang="en-HK">
                    <a:noFill/>
                  </a:rPr>
                  <a:t> </a:t>
                </a:r>
              </a:p>
            </p:txBody>
          </p:sp>
        </mc:Fallback>
      </mc:AlternateContent>
      <p:sp>
        <p:nvSpPr>
          <p:cNvPr id="4" name="Footer Placeholder 3">
            <a:extLst>
              <a:ext uri="{FF2B5EF4-FFF2-40B4-BE49-F238E27FC236}">
                <a16:creationId xmlns:a16="http://schemas.microsoft.com/office/drawing/2014/main" id="{FBAC3AD2-6B80-47B5-C917-D56ACB7B8775}"/>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AD0F5A9C-1D02-B75C-FC33-D99F44ABA435}"/>
              </a:ext>
            </a:extLst>
          </p:cNvPr>
          <p:cNvSpPr>
            <a:spLocks noGrp="1"/>
          </p:cNvSpPr>
          <p:nvPr>
            <p:ph type="sldNum" sz="quarter" idx="12"/>
          </p:nvPr>
        </p:nvSpPr>
        <p:spPr/>
        <p:txBody>
          <a:bodyPr/>
          <a:lstStyle/>
          <a:p>
            <a:fld id="{B9DE3C8B-EA53-454F-9CCE-3711613342D8}" type="slidenum">
              <a:rPr lang="en-HK" smtClean="0"/>
              <a:t>51</a:t>
            </a:fld>
            <a:endParaRPr lang="en-HK"/>
          </a:p>
        </p:txBody>
      </p:sp>
      <p:pic>
        <p:nvPicPr>
          <p:cNvPr id="6" name="Picture 5">
            <a:extLst>
              <a:ext uri="{FF2B5EF4-FFF2-40B4-BE49-F238E27FC236}">
                <a16:creationId xmlns:a16="http://schemas.microsoft.com/office/drawing/2014/main" id="{01FB4FD4-543D-AA71-06C2-30792CD4F4D3}"/>
              </a:ext>
            </a:extLst>
          </p:cNvPr>
          <p:cNvPicPr>
            <a:picLocks noChangeAspect="1"/>
          </p:cNvPicPr>
          <p:nvPr/>
        </p:nvPicPr>
        <p:blipFill>
          <a:blip r:embed="rId3"/>
          <a:stretch>
            <a:fillRect/>
          </a:stretch>
        </p:blipFill>
        <p:spPr>
          <a:xfrm>
            <a:off x="3258877" y="713519"/>
            <a:ext cx="5066415" cy="201357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DEB42F2-066C-EE1F-4F8D-6B6580185EF0}"/>
                  </a:ext>
                </a:extLst>
              </p:cNvPr>
              <p:cNvSpPr txBox="1"/>
              <p:nvPr/>
            </p:nvSpPr>
            <p:spPr>
              <a:xfrm>
                <a:off x="1885950" y="5181999"/>
                <a:ext cx="4572000" cy="11644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e>
                            </m:mr>
                          </m:m>
                        </m:e>
                      </m:d>
                      <m:r>
                        <a:rPr lang="en-US" i="1">
                          <a:latin typeface="Cambria Math" panose="02040503050406030204" pitchFamily="18" charset="0"/>
                        </a:rPr>
                        <m:t>=</m:t>
                      </m:r>
                      <m:r>
                        <a:rPr lang="en-US" i="1">
                          <a:latin typeface="Cambria Math" panose="02040503050406030204" pitchFamily="18" charset="0"/>
                        </a:rPr>
                        <m:t>𝑚</m:t>
                      </m:r>
                      <m:d>
                        <m:dPr>
                          <m:ctrlPr>
                            <a:rPr lang="en-US" i="1">
                              <a:latin typeface="Cambria Math" panose="02040503050406030204" pitchFamily="18" charset="0"/>
                            </a:rPr>
                          </m:ctrlPr>
                        </m:dPr>
                        <m:e>
                          <m:r>
                            <a:rPr lang="en-US" i="1">
                              <a:latin typeface="Cambria Math" panose="02040503050406030204" pitchFamily="18" charset="0"/>
                            </a:rPr>
                            <m:t>𝑢</m:t>
                          </m:r>
                        </m:e>
                      </m:d>
                      <m:r>
                        <a:rPr lang="en-US" i="1">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e>
                            </m:m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e>
                            </m:mr>
                            <m:mr>
                              <m:e>
                                <m:r>
                                  <a:rPr lang="en-US" b="0" i="1" smtClean="0">
                                    <a:latin typeface="Cambria Math" panose="02040503050406030204" pitchFamily="18" charset="0"/>
                                  </a:rPr>
                                  <m:t>𝑙</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e>
                            </m:mr>
                          </m:m>
                        </m:e>
                      </m:d>
                    </m:oMath>
                  </m:oMathPara>
                </a14:m>
                <a:endParaRPr lang="en-HK" dirty="0"/>
              </a:p>
            </p:txBody>
          </p:sp>
        </mc:Choice>
        <mc:Fallback xmlns="">
          <p:sp>
            <p:nvSpPr>
              <p:cNvPr id="8" name="TextBox 7">
                <a:extLst>
                  <a:ext uri="{FF2B5EF4-FFF2-40B4-BE49-F238E27FC236}">
                    <a16:creationId xmlns:a16="http://schemas.microsoft.com/office/drawing/2014/main" id="{ADEB42F2-066C-EE1F-4F8D-6B6580185EF0}"/>
                  </a:ext>
                </a:extLst>
              </p:cNvPr>
              <p:cNvSpPr txBox="1">
                <a:spLocks noRot="1" noChangeAspect="1" noMove="1" noResize="1" noEditPoints="1" noAdjustHandles="1" noChangeArrowheads="1" noChangeShapeType="1" noTextEdit="1"/>
              </p:cNvSpPr>
              <p:nvPr/>
            </p:nvSpPr>
            <p:spPr>
              <a:xfrm>
                <a:off x="1885950" y="5181999"/>
                <a:ext cx="4572000" cy="1164421"/>
              </a:xfrm>
              <a:prstGeom prst="rect">
                <a:avLst/>
              </a:prstGeom>
              <a:blipFill>
                <a:blip r:embed="rId4"/>
                <a:stretch>
                  <a:fillRect/>
                </a:stretch>
              </a:blipFill>
            </p:spPr>
            <p:txBody>
              <a:bodyPr/>
              <a:lstStyle/>
              <a:p>
                <a:r>
                  <a:rPr lang="en-HK">
                    <a:noFill/>
                  </a:rPr>
                  <a:t> </a:t>
                </a:r>
              </a:p>
            </p:txBody>
          </p:sp>
        </mc:Fallback>
      </mc:AlternateContent>
      <p:sp>
        <p:nvSpPr>
          <p:cNvPr id="11" name="TextBox 10">
            <a:extLst>
              <a:ext uri="{FF2B5EF4-FFF2-40B4-BE49-F238E27FC236}">
                <a16:creationId xmlns:a16="http://schemas.microsoft.com/office/drawing/2014/main" id="{751E3681-0910-284B-DF7F-0FDF990B8E64}"/>
              </a:ext>
            </a:extLst>
          </p:cNvPr>
          <p:cNvSpPr txBox="1"/>
          <p:nvPr/>
        </p:nvSpPr>
        <p:spPr>
          <a:xfrm>
            <a:off x="6229350" y="0"/>
            <a:ext cx="2404288" cy="369332"/>
          </a:xfrm>
          <a:prstGeom prst="rect">
            <a:avLst/>
          </a:prstGeom>
          <a:noFill/>
        </p:spPr>
        <p:txBody>
          <a:bodyPr wrap="square">
            <a:spAutoFit/>
          </a:bodyPr>
          <a:lstStyle/>
          <a:p>
            <a:r>
              <a:rPr lang="en-US" sz="1800" dirty="0"/>
              <a:t> </a:t>
            </a:r>
            <a:endParaRPr lang="en-HK"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F680391-F210-3F7E-28AA-B1CB874F04F6}"/>
                  </a:ext>
                </a:extLst>
              </p:cNvPr>
              <p:cNvSpPr txBox="1"/>
              <p:nvPr/>
            </p:nvSpPr>
            <p:spPr>
              <a:xfrm>
                <a:off x="7139134" y="172702"/>
                <a:ext cx="1446999" cy="646331"/>
              </a:xfrm>
              <a:prstGeom prst="rect">
                <a:avLst/>
              </a:prstGeom>
              <a:noFill/>
            </p:spPr>
            <p:txBody>
              <a:bodyPr wrap="none" rtlCol="0">
                <a:spAutoFit/>
              </a:bodyPr>
              <a:lstStyle/>
              <a:p>
                <a:r>
                  <a:rPr lang="en-US" dirty="0"/>
                  <a:t>a point</a:t>
                </a:r>
              </a:p>
              <a:p>
                <a:r>
                  <a:rPr lang="en-US" dirty="0"/>
                  <a:t> </a:t>
                </a:r>
                <a14:m>
                  <m:oMath xmlns:m="http://schemas.openxmlformats.org/officeDocument/2006/math">
                    <m:sSup>
                      <m:sSupPr>
                        <m:ctrlPr>
                          <a:rPr lang="en-US" sz="1800" i="1" smtClean="0">
                            <a:latin typeface="Cambria Math" panose="02040503050406030204" pitchFamily="18" charset="0"/>
                          </a:rPr>
                        </m:ctrlPr>
                      </m:sSupPr>
                      <m:e>
                        <m:d>
                          <m:dPr>
                            <m:begChr m:val="["/>
                            <m:endChr m:val="]"/>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𝑢</m:t>
                                </m:r>
                              </m:e>
                              <m:sub>
                                <m:r>
                                  <a:rPr lang="en-US" sz="1800" i="1">
                                    <a:latin typeface="Cambria Math" panose="02040503050406030204" pitchFamily="18" charset="0"/>
                                  </a:rPr>
                                  <m:t>0</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𝑢</m:t>
                                </m:r>
                              </m:e>
                              <m:sub>
                                <m:r>
                                  <a:rPr lang="en-US" sz="1800" i="1">
                                    <a:latin typeface="Cambria Math" panose="02040503050406030204" pitchFamily="18" charset="0"/>
                                  </a:rPr>
                                  <m:t>1</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𝑢</m:t>
                                </m:r>
                              </m:e>
                              <m:sub>
                                <m:r>
                                  <a:rPr lang="en-US" sz="1800" i="1">
                                    <a:latin typeface="Cambria Math" panose="02040503050406030204" pitchFamily="18" charset="0"/>
                                  </a:rPr>
                                  <m:t>2</m:t>
                                </m:r>
                              </m:sub>
                            </m:sSub>
                          </m:e>
                        </m:d>
                      </m:e>
                      <m:sup>
                        <m:r>
                          <a:rPr lang="en-US" sz="1800" i="1">
                            <a:latin typeface="Cambria Math" panose="02040503050406030204" pitchFamily="18" charset="0"/>
                          </a:rPr>
                          <m:t>𝑇</m:t>
                        </m:r>
                      </m:sup>
                    </m:sSup>
                  </m:oMath>
                </a14:m>
                <a:r>
                  <a:rPr lang="en-US" dirty="0"/>
                  <a:t> </a:t>
                </a:r>
              </a:p>
            </p:txBody>
          </p:sp>
        </mc:Choice>
        <mc:Fallback xmlns="">
          <p:sp>
            <p:nvSpPr>
              <p:cNvPr id="12" name="TextBox 11">
                <a:extLst>
                  <a:ext uri="{FF2B5EF4-FFF2-40B4-BE49-F238E27FC236}">
                    <a16:creationId xmlns:a16="http://schemas.microsoft.com/office/drawing/2014/main" id="{CF680391-F210-3F7E-28AA-B1CB874F04F6}"/>
                  </a:ext>
                </a:extLst>
              </p:cNvPr>
              <p:cNvSpPr txBox="1">
                <a:spLocks noRot="1" noChangeAspect="1" noMove="1" noResize="1" noEditPoints="1" noAdjustHandles="1" noChangeArrowheads="1" noChangeShapeType="1" noTextEdit="1"/>
              </p:cNvSpPr>
              <p:nvPr/>
            </p:nvSpPr>
            <p:spPr>
              <a:xfrm>
                <a:off x="7139134" y="172702"/>
                <a:ext cx="1446999" cy="646331"/>
              </a:xfrm>
              <a:prstGeom prst="rect">
                <a:avLst/>
              </a:prstGeom>
              <a:blipFill>
                <a:blip r:embed="rId5"/>
                <a:stretch>
                  <a:fillRect l="-3376" t="-3774"/>
                </a:stretch>
              </a:blipFill>
            </p:spPr>
            <p:txBody>
              <a:bodyPr/>
              <a:lstStyle/>
              <a:p>
                <a:r>
                  <a:rPr lang="en-HK">
                    <a:noFill/>
                  </a:rPr>
                  <a:t> </a:t>
                </a:r>
              </a:p>
            </p:txBody>
          </p:sp>
        </mc:Fallback>
      </mc:AlternateContent>
      <p:cxnSp>
        <p:nvCxnSpPr>
          <p:cNvPr id="14" name="Straight Arrow Connector 13">
            <a:extLst>
              <a:ext uri="{FF2B5EF4-FFF2-40B4-BE49-F238E27FC236}">
                <a16:creationId xmlns:a16="http://schemas.microsoft.com/office/drawing/2014/main" id="{27911DD2-0F9E-0AED-F113-AB3BCAA413AE}"/>
              </a:ext>
            </a:extLst>
          </p:cNvPr>
          <p:cNvCxnSpPr>
            <a:cxnSpLocks/>
          </p:cNvCxnSpPr>
          <p:nvPr/>
        </p:nvCxnSpPr>
        <p:spPr>
          <a:xfrm flipH="1">
            <a:off x="7139134" y="631580"/>
            <a:ext cx="133536" cy="2685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5970D70-5DC1-AE66-7817-A857C89B5E58}"/>
              </a:ext>
            </a:extLst>
          </p:cNvPr>
          <p:cNvSpPr txBox="1"/>
          <p:nvPr/>
        </p:nvSpPr>
        <p:spPr>
          <a:xfrm>
            <a:off x="3047556" y="2285815"/>
            <a:ext cx="4572000" cy="369332"/>
          </a:xfrm>
          <a:prstGeom prst="rect">
            <a:avLst/>
          </a:prstGeom>
          <a:noFill/>
        </p:spPr>
        <p:txBody>
          <a:bodyPr wrap="square">
            <a:spAutoFit/>
          </a:bodyPr>
          <a:lstStyle/>
          <a:p>
            <a:r>
              <a:rPr lang="en-US" dirty="0"/>
              <a:t>Focal length=1</a:t>
            </a:r>
          </a:p>
        </p:txBody>
      </p:sp>
      <p:sp>
        <p:nvSpPr>
          <p:cNvPr id="19" name="Right Brace 18">
            <a:extLst>
              <a:ext uri="{FF2B5EF4-FFF2-40B4-BE49-F238E27FC236}">
                <a16:creationId xmlns:a16="http://schemas.microsoft.com/office/drawing/2014/main" id="{CF324DB1-774B-013D-87C9-3DE492127A8E}"/>
              </a:ext>
            </a:extLst>
          </p:cNvPr>
          <p:cNvSpPr/>
          <p:nvPr/>
        </p:nvSpPr>
        <p:spPr>
          <a:xfrm rot="15553281">
            <a:off x="5058586" y="-607593"/>
            <a:ext cx="319654" cy="3434704"/>
          </a:xfrm>
          <a:prstGeom prst="rightBrace">
            <a:avLst/>
          </a:prstGeom>
          <a:ln>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9188306-E6CD-6A3B-66AB-51373CE2D8EF}"/>
                  </a:ext>
                </a:extLst>
              </p:cNvPr>
              <p:cNvSpPr txBox="1"/>
              <p:nvPr/>
            </p:nvSpPr>
            <p:spPr>
              <a:xfrm>
                <a:off x="2247906" y="180019"/>
                <a:ext cx="4572000"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oMath>
                  </m:oMathPara>
                </a14:m>
                <a:endParaRPr lang="en-HK" dirty="0"/>
              </a:p>
            </p:txBody>
          </p:sp>
        </mc:Choice>
        <mc:Fallback xmlns="">
          <p:sp>
            <p:nvSpPr>
              <p:cNvPr id="21" name="TextBox 20">
                <a:extLst>
                  <a:ext uri="{FF2B5EF4-FFF2-40B4-BE49-F238E27FC236}">
                    <a16:creationId xmlns:a16="http://schemas.microsoft.com/office/drawing/2014/main" id="{B9188306-E6CD-6A3B-66AB-51373CE2D8EF}"/>
                  </a:ext>
                </a:extLst>
              </p:cNvPr>
              <p:cNvSpPr txBox="1">
                <a:spLocks noRot="1" noChangeAspect="1" noMove="1" noResize="1" noEditPoints="1" noAdjustHandles="1" noChangeArrowheads="1" noChangeShapeType="1" noTextEdit="1"/>
              </p:cNvSpPr>
              <p:nvPr/>
            </p:nvSpPr>
            <p:spPr>
              <a:xfrm>
                <a:off x="2247906" y="180019"/>
                <a:ext cx="4572000" cy="646331"/>
              </a:xfrm>
              <a:prstGeom prst="rect">
                <a:avLst/>
              </a:prstGeom>
              <a:blipFill>
                <a:blip r:embed="rId6"/>
                <a:stretch>
                  <a:fillRect/>
                </a:stretch>
              </a:blipFill>
            </p:spPr>
            <p:txBody>
              <a:bodyPr/>
              <a:lstStyle/>
              <a:p>
                <a:r>
                  <a:rPr lang="en-HK">
                    <a:noFill/>
                  </a:rPr>
                  <a:t> </a:t>
                </a:r>
              </a:p>
            </p:txBody>
          </p:sp>
        </mc:Fallback>
      </mc:AlternateContent>
    </p:spTree>
    <p:extLst>
      <p:ext uri="{BB962C8B-B14F-4D97-AF65-F5344CB8AC3E}">
        <p14:creationId xmlns:p14="http://schemas.microsoft.com/office/powerpoint/2010/main" val="12371430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D86C-F105-0038-CD61-CC4D09633982}"/>
              </a:ext>
            </a:extLst>
          </p:cNvPr>
          <p:cNvSpPr>
            <a:spLocks noGrp="1"/>
          </p:cNvSpPr>
          <p:nvPr>
            <p:ph type="title"/>
          </p:nvPr>
        </p:nvSpPr>
        <p:spPr/>
        <p:txBody>
          <a:bodyPr/>
          <a:lstStyle/>
          <a:p>
            <a:r>
              <a:rPr lang="en-US" dirty="0"/>
              <a:t>Exercise 6</a:t>
            </a:r>
            <a:endParaRPr lang="en-HK" dirty="0"/>
          </a:p>
        </p:txBody>
      </p:sp>
      <p:sp>
        <p:nvSpPr>
          <p:cNvPr id="3" name="Content Placeholder 2">
            <a:extLst>
              <a:ext uri="{FF2B5EF4-FFF2-40B4-BE49-F238E27FC236}">
                <a16:creationId xmlns:a16="http://schemas.microsoft.com/office/drawing/2014/main" id="{89060BA4-15E4-0E82-144E-F21D0D7AB080}"/>
              </a:ext>
            </a:extLst>
          </p:cNvPr>
          <p:cNvSpPr>
            <a:spLocks noGrp="1"/>
          </p:cNvSpPr>
          <p:nvPr>
            <p:ph idx="1"/>
          </p:nvPr>
        </p:nvSpPr>
        <p:spPr/>
        <p:txBody>
          <a:bodyPr>
            <a:normAutofit/>
          </a:bodyPr>
          <a:lstStyle/>
          <a:p>
            <a:r>
              <a:rPr lang="en-US" dirty="0"/>
              <a:t>Given a point in camera space [1,2,10]</a:t>
            </a:r>
          </a:p>
          <a:p>
            <a:r>
              <a:rPr lang="en-US" dirty="0"/>
              <a:t>Calculate the ray space component, which is true?</a:t>
            </a:r>
          </a:p>
          <a:p>
            <a:r>
              <a:rPr lang="en-US" dirty="0"/>
              <a:t>Choice1: [2/10,1/10, (1^2+2^2+10^2)]</a:t>
            </a:r>
          </a:p>
          <a:p>
            <a:r>
              <a:rPr lang="en-US" dirty="0"/>
              <a:t>Choice2: [1/10,2/10, sqrt(1^2+2^2+10^2)]</a:t>
            </a:r>
          </a:p>
          <a:p>
            <a:r>
              <a:rPr lang="en-US" dirty="0"/>
              <a:t>Choice3:  [2/10,1/10, sqrt(2^2+2^2+10^2)]</a:t>
            </a:r>
          </a:p>
          <a:p>
            <a:r>
              <a:rPr lang="en-US" dirty="0"/>
              <a:t>Choice4: [1/10,2/10, (2^2+2^2+10^2)]</a:t>
            </a:r>
          </a:p>
          <a:p>
            <a:endParaRPr lang="en-US" dirty="0"/>
          </a:p>
          <a:p>
            <a:endParaRPr lang="en-US" dirty="0"/>
          </a:p>
          <a:p>
            <a:endParaRPr lang="en-US" dirty="0"/>
          </a:p>
          <a:p>
            <a:endParaRPr lang="en-HK" dirty="0"/>
          </a:p>
        </p:txBody>
      </p:sp>
      <p:sp>
        <p:nvSpPr>
          <p:cNvPr id="4" name="Footer Placeholder 3">
            <a:extLst>
              <a:ext uri="{FF2B5EF4-FFF2-40B4-BE49-F238E27FC236}">
                <a16:creationId xmlns:a16="http://schemas.microsoft.com/office/drawing/2014/main" id="{8C91E6B0-C599-1CEB-D164-4ED8C5A5058B}"/>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97922A43-32C9-B152-3F20-B4A84F5B42D2}"/>
              </a:ext>
            </a:extLst>
          </p:cNvPr>
          <p:cNvSpPr>
            <a:spLocks noGrp="1"/>
          </p:cNvSpPr>
          <p:nvPr>
            <p:ph type="sldNum" sz="quarter" idx="12"/>
          </p:nvPr>
        </p:nvSpPr>
        <p:spPr/>
        <p:txBody>
          <a:bodyPr/>
          <a:lstStyle/>
          <a:p>
            <a:fld id="{B9DE3C8B-EA53-454F-9CCE-3711613342D8}" type="slidenum">
              <a:rPr lang="en-HK" smtClean="0"/>
              <a:t>52</a:t>
            </a:fld>
            <a:endParaRPr lang="en-HK"/>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1F21DA-29AF-AE41-7276-913453AAA517}"/>
                  </a:ext>
                </a:extLst>
              </p:cNvPr>
              <p:cNvSpPr txBox="1"/>
              <p:nvPr/>
            </p:nvSpPr>
            <p:spPr>
              <a:xfrm>
                <a:off x="3829050" y="365126"/>
                <a:ext cx="4572000" cy="11644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e>
                            </m:mr>
                          </m:m>
                        </m:e>
                      </m:d>
                      <m:r>
                        <a:rPr lang="en-US" i="1">
                          <a:latin typeface="Cambria Math" panose="02040503050406030204" pitchFamily="18" charset="0"/>
                        </a:rPr>
                        <m:t>=</m:t>
                      </m:r>
                      <m:r>
                        <a:rPr lang="en-US" i="1">
                          <a:latin typeface="Cambria Math" panose="02040503050406030204" pitchFamily="18" charset="0"/>
                        </a:rPr>
                        <m:t>𝑚</m:t>
                      </m:r>
                      <m:d>
                        <m:dPr>
                          <m:ctrlPr>
                            <a:rPr lang="en-US" i="1">
                              <a:latin typeface="Cambria Math" panose="02040503050406030204" pitchFamily="18" charset="0"/>
                            </a:rPr>
                          </m:ctrlPr>
                        </m:dPr>
                        <m:e>
                          <m:r>
                            <a:rPr lang="en-US" i="1">
                              <a:latin typeface="Cambria Math" panose="02040503050406030204" pitchFamily="18" charset="0"/>
                            </a:rPr>
                            <m:t>𝑢</m:t>
                          </m:r>
                        </m:e>
                      </m:d>
                      <m:r>
                        <a:rPr lang="en-US" i="1">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e>
                            </m:m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e>
                            </m:mr>
                            <m:mr>
                              <m:e>
                                <m:r>
                                  <a:rPr lang="en-US" b="0" i="1" smtClean="0">
                                    <a:latin typeface="Cambria Math" panose="02040503050406030204" pitchFamily="18" charset="0"/>
                                  </a:rPr>
                                  <m:t>𝑙</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e>
                            </m:mr>
                          </m:m>
                        </m:e>
                      </m:d>
                    </m:oMath>
                  </m:oMathPara>
                </a14:m>
                <a:endParaRPr lang="en-HK" dirty="0"/>
              </a:p>
            </p:txBody>
          </p:sp>
        </mc:Choice>
        <mc:Fallback xmlns="">
          <p:sp>
            <p:nvSpPr>
              <p:cNvPr id="7" name="TextBox 6">
                <a:extLst>
                  <a:ext uri="{FF2B5EF4-FFF2-40B4-BE49-F238E27FC236}">
                    <a16:creationId xmlns:a16="http://schemas.microsoft.com/office/drawing/2014/main" id="{E21F21DA-29AF-AE41-7276-913453AAA517}"/>
                  </a:ext>
                </a:extLst>
              </p:cNvPr>
              <p:cNvSpPr txBox="1">
                <a:spLocks noRot="1" noChangeAspect="1" noMove="1" noResize="1" noEditPoints="1" noAdjustHandles="1" noChangeArrowheads="1" noChangeShapeType="1" noTextEdit="1"/>
              </p:cNvSpPr>
              <p:nvPr/>
            </p:nvSpPr>
            <p:spPr>
              <a:xfrm>
                <a:off x="3829050" y="365126"/>
                <a:ext cx="4572000" cy="1164421"/>
              </a:xfrm>
              <a:prstGeom prst="rect">
                <a:avLst/>
              </a:prstGeom>
              <a:blipFill>
                <a:blip r:embed="rId2"/>
                <a:stretch>
                  <a:fillRect/>
                </a:stretch>
              </a:blipFill>
            </p:spPr>
            <p:txBody>
              <a:bodyPr/>
              <a:lstStyle/>
              <a:p>
                <a:r>
                  <a:rPr lang="en-HK">
                    <a:noFill/>
                  </a:rPr>
                  <a:t> </a:t>
                </a:r>
              </a:p>
            </p:txBody>
          </p:sp>
        </mc:Fallback>
      </mc:AlternateContent>
      <p:pic>
        <p:nvPicPr>
          <p:cNvPr id="8" name="Picture 2">
            <a:extLst>
              <a:ext uri="{FF2B5EF4-FFF2-40B4-BE49-F238E27FC236}">
                <a16:creationId xmlns:a16="http://schemas.microsoft.com/office/drawing/2014/main" id="{0BC3C3DD-B56D-2FBA-BD5A-08015B033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1559" y="5172613"/>
            <a:ext cx="1685387" cy="168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131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3790893-16B4-51E0-6DF6-21FB0523C242}"/>
              </a:ext>
            </a:extLst>
          </p:cNvPr>
          <p:cNvPicPr>
            <a:picLocks noChangeAspect="1"/>
          </p:cNvPicPr>
          <p:nvPr/>
        </p:nvPicPr>
        <p:blipFill>
          <a:blip r:embed="rId2"/>
          <a:stretch>
            <a:fillRect/>
          </a:stretch>
        </p:blipFill>
        <p:spPr>
          <a:xfrm>
            <a:off x="5258383" y="2503638"/>
            <a:ext cx="3314700" cy="1524000"/>
          </a:xfrm>
          <a:prstGeom prst="rect">
            <a:avLst/>
          </a:prstGeom>
        </p:spPr>
      </p:pic>
      <p:pic>
        <p:nvPicPr>
          <p:cNvPr id="26" name="Picture 25">
            <a:extLst>
              <a:ext uri="{FF2B5EF4-FFF2-40B4-BE49-F238E27FC236}">
                <a16:creationId xmlns:a16="http://schemas.microsoft.com/office/drawing/2014/main" id="{AF231FC6-36FE-416F-84E5-0227EAD643B5}"/>
              </a:ext>
            </a:extLst>
          </p:cNvPr>
          <p:cNvPicPr>
            <a:picLocks noChangeAspect="1"/>
          </p:cNvPicPr>
          <p:nvPr/>
        </p:nvPicPr>
        <p:blipFill>
          <a:blip r:embed="rId3"/>
          <a:stretch>
            <a:fillRect/>
          </a:stretch>
        </p:blipFill>
        <p:spPr>
          <a:xfrm>
            <a:off x="5236444" y="495659"/>
            <a:ext cx="3714750" cy="1476375"/>
          </a:xfrm>
          <a:prstGeom prst="rect">
            <a:avLst/>
          </a:prstGeom>
        </p:spPr>
      </p:pic>
      <p:sp>
        <p:nvSpPr>
          <p:cNvPr id="2" name="Title 1">
            <a:extLst>
              <a:ext uri="{FF2B5EF4-FFF2-40B4-BE49-F238E27FC236}">
                <a16:creationId xmlns:a16="http://schemas.microsoft.com/office/drawing/2014/main" id="{BFC5A731-4C3A-B0C0-BFE8-A1E6B04FC070}"/>
              </a:ext>
            </a:extLst>
          </p:cNvPr>
          <p:cNvSpPr>
            <a:spLocks noGrp="1"/>
          </p:cNvSpPr>
          <p:nvPr>
            <p:ph type="title"/>
          </p:nvPr>
        </p:nvSpPr>
        <p:spPr>
          <a:xfrm>
            <a:off x="628650" y="151396"/>
            <a:ext cx="7886700" cy="445028"/>
          </a:xfrm>
        </p:spPr>
        <p:txBody>
          <a:bodyPr>
            <a:noAutofit/>
          </a:bodyPr>
          <a:lstStyle/>
          <a:p>
            <a:r>
              <a:rPr lang="en-US" sz="3200" dirty="0"/>
              <a:t>Ray space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284593-70BA-7F19-86D8-98B42EBDF9B1}"/>
                  </a:ext>
                </a:extLst>
              </p:cNvPr>
              <p:cNvSpPr>
                <a:spLocks noGrp="1"/>
              </p:cNvSpPr>
              <p:nvPr>
                <p:ph idx="1"/>
              </p:nvPr>
            </p:nvSpPr>
            <p:spPr>
              <a:xfrm>
                <a:off x="512087" y="545902"/>
                <a:ext cx="4540408" cy="4351338"/>
              </a:xfrm>
            </p:spPr>
            <p:txBody>
              <a:bodyPr>
                <a:normAutofit/>
              </a:bodyPr>
              <a:lstStyle/>
              <a:p>
                <a:r>
                  <a:rPr lang="en-US" sz="2000" dirty="0"/>
                  <a:t>Ray space is more suitable for ray tracing and radiance-based methods, because color received at each pixel is through a ray passing through it.</a:t>
                </a:r>
              </a:p>
              <a:p>
                <a:r>
                  <a:rPr lang="en-US" sz="2000" dirty="0"/>
                  <a:t>For a feature at </a:t>
                </a:r>
                <a14:m>
                  <m:oMath xmlns:m="http://schemas.openxmlformats.org/officeDocument/2006/math">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0</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2</m:t>
                                </m:r>
                              </m:sub>
                            </m:sSub>
                          </m:e>
                        </m:d>
                      </m:e>
                      <m:sup>
                        <m:r>
                          <a:rPr lang="en-US" sz="2000" i="1">
                            <a:latin typeface="Cambria Math" panose="02040503050406030204" pitchFamily="18" charset="0"/>
                          </a:rPr>
                          <m:t>𝑇</m:t>
                        </m:r>
                      </m:sup>
                    </m:sSup>
                  </m:oMath>
                </a14:m>
                <a:r>
                  <a:rPr lang="en-US" sz="2000" baseline="30000" dirty="0"/>
                  <a:t> </a:t>
                </a:r>
                <a:r>
                  <a:rPr lang="en-US" sz="2000" dirty="0"/>
                  <a:t>in camera space, ray space coordinate is defined as the first 2 components as the normalized pixel </a:t>
                </a:r>
                <a14:m>
                  <m:oMath xmlns:m="http://schemas.openxmlformats.org/officeDocument/2006/math">
                    <m:d>
                      <m:dPr>
                        <m:ctrlPr>
                          <a:rPr lang="en-US" sz="2000" i="1" smtClean="0">
                            <a:latin typeface="Cambria Math" panose="02040503050406030204" pitchFamily="18" charset="0"/>
                          </a:rPr>
                        </m:ctrlPr>
                      </m:dPr>
                      <m:e>
                        <m:f>
                          <m:fPr>
                            <m:type m:val="skw"/>
                            <m:ctrlPr>
                              <a:rPr lang="en-US" sz="2000" i="1" smtClean="0">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0</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b="0" i="1" smtClean="0">
                                    <a:latin typeface="Cambria Math" panose="02040503050406030204" pitchFamily="18" charset="0"/>
                                  </a:rPr>
                                  <m:t>2</m:t>
                                </m:r>
                              </m:sub>
                            </m:sSub>
                          </m:den>
                        </m:f>
                        <m:r>
                          <a:rPr lang="en-US" sz="2000" b="0" i="1" smtClean="0">
                            <a:latin typeface="Cambria Math" panose="02040503050406030204" pitchFamily="18" charset="0"/>
                          </a:rPr>
                          <m:t>,</m:t>
                        </m:r>
                        <m:f>
                          <m:fPr>
                            <m:type m:val="skw"/>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b="0" i="1" smtClean="0">
                                    <a:latin typeface="Cambria Math" panose="02040503050406030204" pitchFamily="18" charset="0"/>
                                  </a:rPr>
                                  <m:t>1</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b="0" i="1" smtClean="0">
                                    <a:latin typeface="Cambria Math" panose="02040503050406030204" pitchFamily="18" charset="0"/>
                                  </a:rPr>
                                  <m:t>2</m:t>
                                </m:r>
                              </m:sub>
                            </m:sSub>
                          </m:den>
                        </m:f>
                      </m:e>
                    </m:d>
                  </m:oMath>
                </a14:m>
                <a:r>
                  <a:rPr lang="en-US" sz="2000" dirty="0"/>
                  <a:t> in the camera screen with focal length =1,  and the third component is the length of the ray reaching that 3d point</a:t>
                </a:r>
              </a:p>
              <a:p>
                <a:pPr marL="0" indent="0">
                  <a:buNone/>
                </a:pPr>
                <a:endParaRPr lang="en-US" sz="2000" dirty="0"/>
              </a:p>
            </p:txBody>
          </p:sp>
        </mc:Choice>
        <mc:Fallback xmlns="">
          <p:sp>
            <p:nvSpPr>
              <p:cNvPr id="3" name="Content Placeholder 2">
                <a:extLst>
                  <a:ext uri="{FF2B5EF4-FFF2-40B4-BE49-F238E27FC236}">
                    <a16:creationId xmlns:a16="http://schemas.microsoft.com/office/drawing/2014/main" id="{E5284593-70BA-7F19-86D8-98B42EBDF9B1}"/>
                  </a:ext>
                </a:extLst>
              </p:cNvPr>
              <p:cNvSpPr>
                <a:spLocks noGrp="1" noRot="1" noChangeAspect="1" noMove="1" noResize="1" noEditPoints="1" noAdjustHandles="1" noChangeArrowheads="1" noChangeShapeType="1" noTextEdit="1"/>
              </p:cNvSpPr>
              <p:nvPr>
                <p:ph idx="1"/>
              </p:nvPr>
            </p:nvSpPr>
            <p:spPr>
              <a:xfrm>
                <a:off x="512087" y="545902"/>
                <a:ext cx="4540408" cy="4351338"/>
              </a:xfrm>
              <a:blipFill>
                <a:blip r:embed="rId4"/>
                <a:stretch>
                  <a:fillRect l="-1208" t="-1403" r="-2013"/>
                </a:stretch>
              </a:blipFill>
            </p:spPr>
            <p:txBody>
              <a:bodyPr/>
              <a:lstStyle/>
              <a:p>
                <a:r>
                  <a:rPr lang="en-HK">
                    <a:noFill/>
                  </a:rPr>
                  <a:t> </a:t>
                </a:r>
              </a:p>
            </p:txBody>
          </p:sp>
        </mc:Fallback>
      </mc:AlternateContent>
      <p:sp>
        <p:nvSpPr>
          <p:cNvPr id="4" name="Footer Placeholder 3">
            <a:extLst>
              <a:ext uri="{FF2B5EF4-FFF2-40B4-BE49-F238E27FC236}">
                <a16:creationId xmlns:a16="http://schemas.microsoft.com/office/drawing/2014/main" id="{9D02F072-60B5-1B21-F0D6-D9F69E2E3CF8}"/>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7C0C1D5C-68FE-E2B6-09ED-F496E98C495E}"/>
              </a:ext>
            </a:extLst>
          </p:cNvPr>
          <p:cNvSpPr>
            <a:spLocks noGrp="1"/>
          </p:cNvSpPr>
          <p:nvPr>
            <p:ph type="sldNum" sz="quarter" idx="12"/>
          </p:nvPr>
        </p:nvSpPr>
        <p:spPr/>
        <p:txBody>
          <a:bodyPr/>
          <a:lstStyle/>
          <a:p>
            <a:fld id="{B9DE3C8B-EA53-454F-9CCE-3711613342D8}" type="slidenum">
              <a:rPr lang="en-HK" smtClean="0"/>
              <a:t>53</a:t>
            </a:fld>
            <a:endParaRPr lang="en-HK"/>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34899D2-BBF8-3944-7105-1AD1AFA2F5F3}"/>
                  </a:ext>
                </a:extLst>
              </p:cNvPr>
              <p:cNvSpPr txBox="1"/>
              <p:nvPr/>
            </p:nvSpPr>
            <p:spPr>
              <a:xfrm flipH="1">
                <a:off x="580391" y="3784614"/>
                <a:ext cx="4637474" cy="3040384"/>
              </a:xfrm>
              <a:prstGeom prst="rect">
                <a:avLst/>
              </a:prstGeom>
              <a:solidFill>
                <a:schemeClr val="bg1"/>
              </a:solidFill>
              <a:ln>
                <a:noFill/>
              </a:ln>
            </p:spPr>
            <p:txBody>
              <a:bodyPr wrap="square" rtlCol="0">
                <a:spAutoFit/>
              </a:bodyPr>
              <a:lstStyle/>
              <a:p>
                <a:r>
                  <a:rPr lang="en-US" dirty="0"/>
                  <a:t>Camera space to ray space Transformation</a:t>
                </a:r>
              </a:p>
              <a:p>
                <a:pPr/>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e>
                            </m:mr>
                          </m:m>
                        </m:e>
                      </m:d>
                      <m:r>
                        <a:rPr lang="en-US" i="1">
                          <a:latin typeface="Cambria Math" panose="02040503050406030204" pitchFamily="18" charset="0"/>
                        </a:rPr>
                        <m:t>=</m:t>
                      </m:r>
                      <m:r>
                        <a:rPr lang="en-US" i="1">
                          <a:latin typeface="Cambria Math" panose="02040503050406030204" pitchFamily="18" charset="0"/>
                        </a:rPr>
                        <m:t>𝑚</m:t>
                      </m:r>
                      <m:d>
                        <m:dPr>
                          <m:ctrlPr>
                            <a:rPr lang="en-US" i="1">
                              <a:latin typeface="Cambria Math" panose="02040503050406030204" pitchFamily="18" charset="0"/>
                            </a:rPr>
                          </m:ctrlPr>
                        </m:dPr>
                        <m:e>
                          <m:r>
                            <a:rPr lang="en-US" i="1">
                              <a:latin typeface="Cambria Math" panose="02040503050406030204" pitchFamily="18" charset="0"/>
                            </a:rPr>
                            <m:t>𝑢</m:t>
                          </m:r>
                        </m:e>
                      </m:d>
                      <m:r>
                        <a:rPr lang="en-US" i="1">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e>
                            </m:m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e>
                            </m:mr>
                            <m:mr>
                              <m:e>
                                <m:r>
                                  <a:rPr lang="en-US" b="0" i="1" smtClean="0">
                                    <a:latin typeface="Cambria Math" panose="02040503050406030204" pitchFamily="18" charset="0"/>
                                  </a:rPr>
                                  <m:t>𝑙</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e>
                            </m:mr>
                          </m:m>
                        </m:e>
                      </m:d>
                    </m:oMath>
                  </m:oMathPara>
                </a14:m>
                <a:endParaRPr lang="en-US" dirty="0"/>
              </a:p>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0</m:t>
                                    </m:r>
                                  </m:sub>
                                </m:sSub>
                              </m:e>
                            </m:m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2</m:t>
                                    </m:r>
                                  </m:sub>
                                </m:sSub>
                              </m:e>
                            </m:mr>
                          </m:m>
                        </m:e>
                      </m:d>
                      <m:r>
                        <a:rPr lang="en-US" i="1">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−1</m:t>
                          </m:r>
                        </m:sup>
                      </m:sSup>
                      <m:d>
                        <m:dPr>
                          <m:ctrlPr>
                            <a:rPr lang="en-US" i="1">
                              <a:latin typeface="Cambria Math" panose="02040503050406030204" pitchFamily="18" charset="0"/>
                            </a:rPr>
                          </m:ctrlPr>
                        </m:dPr>
                        <m:e>
                          <m:r>
                            <a:rPr lang="en-US" b="0" i="1" smtClean="0">
                              <a:latin typeface="Cambria Math" panose="02040503050406030204" pitchFamily="18" charset="0"/>
                            </a:rPr>
                            <m:t>𝑥</m:t>
                          </m:r>
                        </m:e>
                      </m:d>
                      <m:r>
                        <a:rPr lang="en-US" i="1">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num>
                                  <m:den>
                                    <m:r>
                                      <a:rPr lang="en-US" i="1">
                                        <a:latin typeface="Cambria Math" panose="02040503050406030204" pitchFamily="18" charset="0"/>
                                      </a:rPr>
                                      <m:t>𝑙</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den>
                                </m:f>
                              </m:e>
                            </m:m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1</m:t>
                                        </m:r>
                                      </m:sub>
                                    </m:sSub>
                                  </m:num>
                                  <m:den>
                                    <m:r>
                                      <a:rPr lang="en-US" i="1">
                                        <a:latin typeface="Cambria Math" panose="02040503050406030204" pitchFamily="18" charset="0"/>
                                      </a:rPr>
                                      <m:t>𝑙</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den>
                                </m:f>
                              </m:e>
                            </m:mr>
                            <m:mr>
                              <m:e>
                                <m:f>
                                  <m:fPr>
                                    <m:type m:val="skw"/>
                                    <m:ctrlPr>
                                      <a:rPr lang="en-US" i="1">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𝑙</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den>
                                </m:f>
                              </m:e>
                            </m:mr>
                          </m:m>
                        </m:e>
                      </m:d>
                    </m:oMath>
                  </m:oMathPara>
                </a14:m>
                <a:endParaRPr lang="en-US" dirty="0"/>
              </a:p>
              <a:p>
                <a:r>
                  <a:rPr lang="en-US" dirty="0"/>
                  <a:t>Where </a:t>
                </a:r>
                <a14:m>
                  <m:oMath xmlns:m="http://schemas.openxmlformats.org/officeDocument/2006/math">
                    <m:r>
                      <a:rPr lang="en-US" i="1">
                        <a:latin typeface="Cambria Math" panose="02040503050406030204" pitchFamily="18" charset="0"/>
                      </a:rPr>
                      <m:t>𝑙</m:t>
                    </m:r>
                    <m:r>
                      <a:rPr lang="en-US" b="0" i="1" smtClean="0">
                        <a:latin typeface="Cambria Math" panose="02040503050406030204" pitchFamily="18" charset="0"/>
                      </a:rPr>
                      <m:t>=</m:t>
                    </m:r>
                    <m:d>
                      <m:dPr>
                        <m:begChr m:val="‖"/>
                        <m:endChr m:val="‖"/>
                        <m:ctrlPr>
                          <a:rPr lang="en-US" i="1" smtClean="0">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oMath>
                </a14:m>
                <a:endParaRPr lang="en-US" dirty="0"/>
              </a:p>
            </p:txBody>
          </p:sp>
        </mc:Choice>
        <mc:Fallback xmlns="">
          <p:sp>
            <p:nvSpPr>
              <p:cNvPr id="6" name="TextBox 5">
                <a:extLst>
                  <a:ext uri="{FF2B5EF4-FFF2-40B4-BE49-F238E27FC236}">
                    <a16:creationId xmlns:a16="http://schemas.microsoft.com/office/drawing/2014/main" id="{534899D2-BBF8-3944-7105-1AD1AFA2F5F3}"/>
                  </a:ext>
                </a:extLst>
              </p:cNvPr>
              <p:cNvSpPr txBox="1">
                <a:spLocks noRot="1" noChangeAspect="1" noMove="1" noResize="1" noEditPoints="1" noAdjustHandles="1" noChangeArrowheads="1" noChangeShapeType="1" noTextEdit="1"/>
              </p:cNvSpPr>
              <p:nvPr/>
            </p:nvSpPr>
            <p:spPr>
              <a:xfrm flipH="1">
                <a:off x="580391" y="3784614"/>
                <a:ext cx="4637474" cy="3040384"/>
              </a:xfrm>
              <a:prstGeom prst="rect">
                <a:avLst/>
              </a:prstGeom>
              <a:blipFill>
                <a:blip r:embed="rId5"/>
                <a:stretch>
                  <a:fillRect l="-1051" t="-1002" b="-2405"/>
                </a:stretch>
              </a:blipFill>
              <a:ln>
                <a:noFill/>
              </a:ln>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842E5CE-E87E-0365-D514-FD40BD8AEE44}"/>
                  </a:ext>
                </a:extLst>
              </p:cNvPr>
              <p:cNvSpPr txBox="1"/>
              <p:nvPr/>
            </p:nvSpPr>
            <p:spPr>
              <a:xfrm>
                <a:off x="5596210" y="3809704"/>
                <a:ext cx="5316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m:oMathPara>
                </a14:m>
                <a:endParaRPr lang="en-US" dirty="0"/>
              </a:p>
            </p:txBody>
          </p:sp>
        </mc:Choice>
        <mc:Fallback xmlns="">
          <p:sp>
            <p:nvSpPr>
              <p:cNvPr id="9" name="TextBox 8">
                <a:extLst>
                  <a:ext uri="{FF2B5EF4-FFF2-40B4-BE49-F238E27FC236}">
                    <a16:creationId xmlns:a16="http://schemas.microsoft.com/office/drawing/2014/main" id="{B842E5CE-E87E-0365-D514-FD40BD8AEE44}"/>
                  </a:ext>
                </a:extLst>
              </p:cNvPr>
              <p:cNvSpPr txBox="1">
                <a:spLocks noRot="1" noChangeAspect="1" noMove="1" noResize="1" noEditPoints="1" noAdjustHandles="1" noChangeArrowheads="1" noChangeShapeType="1" noTextEdit="1"/>
              </p:cNvSpPr>
              <p:nvPr/>
            </p:nvSpPr>
            <p:spPr>
              <a:xfrm>
                <a:off x="5596210" y="3809704"/>
                <a:ext cx="53162" cy="369332"/>
              </a:xfrm>
              <a:prstGeom prst="rect">
                <a:avLst/>
              </a:prstGeom>
              <a:blipFill>
                <a:blip r:embed="rId6"/>
                <a:stretch>
                  <a:fillRect l="-66667" r="-45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02184C4-AF35-5315-3D0D-C27022208BF4}"/>
                  </a:ext>
                </a:extLst>
              </p:cNvPr>
              <p:cNvSpPr txBox="1"/>
              <p:nvPr/>
            </p:nvSpPr>
            <p:spPr>
              <a:xfrm>
                <a:off x="5236444" y="2352239"/>
                <a:ext cx="1590614" cy="369332"/>
              </a:xfrm>
              <a:prstGeom prst="rect">
                <a:avLst/>
              </a:prstGeom>
              <a:noFill/>
            </p:spPr>
            <p:txBody>
              <a:bodyPr wrap="square">
                <a:spAutoFit/>
              </a:bodyPr>
              <a:lstStyle/>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𝑥</m:t>
                        </m:r>
                      </m:e>
                    </m:acc>
                  </m:oMath>
                </a14:m>
                <a:r>
                  <a:rPr lang="en-US" dirty="0"/>
                  <a:t> =[x0,x1]’</a:t>
                </a:r>
              </a:p>
            </p:txBody>
          </p:sp>
        </mc:Choice>
        <mc:Fallback xmlns="">
          <p:sp>
            <p:nvSpPr>
              <p:cNvPr id="12" name="TextBox 11">
                <a:extLst>
                  <a:ext uri="{FF2B5EF4-FFF2-40B4-BE49-F238E27FC236}">
                    <a16:creationId xmlns:a16="http://schemas.microsoft.com/office/drawing/2014/main" id="{F02184C4-AF35-5315-3D0D-C27022208BF4}"/>
                  </a:ext>
                </a:extLst>
              </p:cNvPr>
              <p:cNvSpPr txBox="1">
                <a:spLocks noRot="1" noChangeAspect="1" noMove="1" noResize="1" noEditPoints="1" noAdjustHandles="1" noChangeArrowheads="1" noChangeShapeType="1" noTextEdit="1"/>
              </p:cNvSpPr>
              <p:nvPr/>
            </p:nvSpPr>
            <p:spPr>
              <a:xfrm>
                <a:off x="5236444" y="2352239"/>
                <a:ext cx="1590614" cy="369332"/>
              </a:xfrm>
              <a:prstGeom prst="rect">
                <a:avLst/>
              </a:prstGeom>
              <a:blipFill>
                <a:blip r:embed="rId7"/>
                <a:stretch>
                  <a:fillRect t="-8333" b="-2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5A3A971-5A61-04A2-A0EC-46D82A5FC555}"/>
                  </a:ext>
                </a:extLst>
              </p:cNvPr>
              <p:cNvSpPr txBox="1"/>
              <p:nvPr/>
            </p:nvSpPr>
            <p:spPr>
              <a:xfrm>
                <a:off x="5052495" y="4136430"/>
                <a:ext cx="3996776" cy="2742546"/>
              </a:xfrm>
              <a:prstGeom prst="rect">
                <a:avLst/>
              </a:prstGeom>
              <a:noFill/>
            </p:spPr>
            <p:txBody>
              <a:bodyPr wrap="square" rtlCol="0">
                <a:spAutoFit/>
              </a:bodyPr>
              <a:lstStyle/>
              <a:p>
                <a:r>
                  <a:rPr lang="en-US" dirty="0"/>
                  <a:t>For a camera pixel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𝑢</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1</m:t>
                        </m:r>
                      </m:sub>
                    </m:sSub>
                    <m:r>
                      <a:rPr lang="en-US" b="0" i="1" smtClean="0">
                        <a:latin typeface="Cambria Math" panose="02040503050406030204" pitchFamily="18" charset="0"/>
                      </a:rPr>
                      <m:t>), </m:t>
                    </m:r>
                  </m:oMath>
                </a14:m>
                <a:r>
                  <a:rPr lang="en-US" dirty="0"/>
                  <a:t>distance of a point in 3D along the ray in ray-space is  [</a:t>
                </a:r>
                <a14:m>
                  <m:oMath xmlns:m="http://schemas.openxmlformats.org/officeDocument/2006/math">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2</m:t>
                            </m:r>
                          </m:sub>
                        </m:sSub>
                      </m:den>
                    </m:f>
                    <m:r>
                      <a:rPr lang="en-US" i="1">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r>
                      <a:rPr lang="en-US" i="1">
                        <a:latin typeface="Cambria Math" panose="02040503050406030204" pitchFamily="18" charset="0"/>
                      </a:rPr>
                      <m:t>]</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𝑥</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baseline="30000" smtClean="0">
                        <a:latin typeface="Cambria Math" panose="02040503050406030204" pitchFamily="18" charset="0"/>
                      </a:rPr>
                      <m:t>𝑇</m:t>
                    </m:r>
                    <m:r>
                      <a:rPr lang="en-US" b="0" i="1" smtClean="0">
                        <a:latin typeface="Cambria Math" panose="02040503050406030204" pitchFamily="18" charset="0"/>
                      </a:rPr>
                      <m:t>.</m:t>
                    </m:r>
                  </m:oMath>
                </a14:m>
                <a:r>
                  <a:rPr lang="en-US" dirty="0"/>
                  <a:t> The first two coordinates </a:t>
                </a:r>
                <a14:m>
                  <m:oMath xmlns:m="http://schemas.openxmlformats.org/officeDocument/2006/math">
                    <m:r>
                      <a:rPr lang="en-US" b="0" i="0" smtClean="0">
                        <a:latin typeface="Cambria Math" panose="02040503050406030204" pitchFamily="18" charset="0"/>
                      </a:rPr>
                      <m:t>: </m:t>
                    </m:r>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1</m:t>
                        </m:r>
                      </m:sub>
                    </m:sSub>
                    <m:r>
                      <a:rPr lang="en-US" b="0" i="1" smtClean="0">
                        <a:latin typeface="Cambria Math" panose="02040503050406030204" pitchFamily="18" charset="0"/>
                      </a:rPr>
                      <m:t> </m:t>
                    </m:r>
                  </m:oMath>
                </a14:m>
                <a:r>
                  <a:rPr lang="en-US" dirty="0"/>
                  <a:t>are stable, you only need to change one parameter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a14:m>
                <a:r>
                  <a:rPr lang="en-US" dirty="0"/>
                  <a:t>, to point to different objects along the ray. That makes radiance-based method simpler to implement.</a:t>
                </a:r>
              </a:p>
            </p:txBody>
          </p:sp>
        </mc:Choice>
        <mc:Fallback xmlns="">
          <p:sp>
            <p:nvSpPr>
              <p:cNvPr id="15" name="TextBox 14">
                <a:extLst>
                  <a:ext uri="{FF2B5EF4-FFF2-40B4-BE49-F238E27FC236}">
                    <a16:creationId xmlns:a16="http://schemas.microsoft.com/office/drawing/2014/main" id="{15A3A971-5A61-04A2-A0EC-46D82A5FC555}"/>
                  </a:ext>
                </a:extLst>
              </p:cNvPr>
              <p:cNvSpPr txBox="1">
                <a:spLocks noRot="1" noChangeAspect="1" noMove="1" noResize="1" noEditPoints="1" noAdjustHandles="1" noChangeArrowheads="1" noChangeShapeType="1" noTextEdit="1"/>
              </p:cNvSpPr>
              <p:nvPr/>
            </p:nvSpPr>
            <p:spPr>
              <a:xfrm>
                <a:off x="5052495" y="4136430"/>
                <a:ext cx="3996776" cy="2742546"/>
              </a:xfrm>
              <a:prstGeom prst="rect">
                <a:avLst/>
              </a:prstGeom>
              <a:blipFill>
                <a:blip r:embed="rId8"/>
                <a:stretch>
                  <a:fillRect l="-1374" t="-1114" r="-1527" b="-17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211A476-8804-092A-EA81-5CCA3FB8FF02}"/>
                  </a:ext>
                </a:extLst>
              </p:cNvPr>
              <p:cNvSpPr txBox="1"/>
              <p:nvPr/>
            </p:nvSpPr>
            <p:spPr>
              <a:xfrm>
                <a:off x="5428860" y="1663319"/>
                <a:ext cx="44102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18" name="TextBox 17">
                <a:extLst>
                  <a:ext uri="{FF2B5EF4-FFF2-40B4-BE49-F238E27FC236}">
                    <a16:creationId xmlns:a16="http://schemas.microsoft.com/office/drawing/2014/main" id="{2211A476-8804-092A-EA81-5CCA3FB8FF02}"/>
                  </a:ext>
                </a:extLst>
              </p:cNvPr>
              <p:cNvSpPr txBox="1">
                <a:spLocks noRot="1" noChangeAspect="1" noMove="1" noResize="1" noEditPoints="1" noAdjustHandles="1" noChangeArrowheads="1" noChangeShapeType="1" noTextEdit="1"/>
              </p:cNvSpPr>
              <p:nvPr/>
            </p:nvSpPr>
            <p:spPr>
              <a:xfrm>
                <a:off x="5428860" y="1663319"/>
                <a:ext cx="44102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CED4EA2-2441-ACCE-BE34-A578A8636865}"/>
                  </a:ext>
                </a:extLst>
              </p:cNvPr>
              <p:cNvSpPr txBox="1"/>
              <p:nvPr/>
            </p:nvSpPr>
            <p:spPr>
              <a:xfrm>
                <a:off x="5227814" y="420625"/>
                <a:ext cx="2661961" cy="369332"/>
              </a:xfrm>
              <a:prstGeom prst="rect">
                <a:avLst/>
              </a:prstGeom>
              <a:noFill/>
            </p:spPr>
            <p:txBody>
              <a:bodyPr wrap="square">
                <a:spAutoFit/>
              </a:bodyPr>
              <a:lstStyle/>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𝑢</m:t>
                        </m:r>
                        <m:r>
                          <a:rPr lang="en-US" b="0" i="1" smtClean="0">
                            <a:latin typeface="Cambria Math" panose="02040503050406030204" pitchFamily="18" charset="0"/>
                          </a:rPr>
                          <m:t> </m:t>
                        </m:r>
                      </m:e>
                    </m:acc>
                  </m:oMath>
                </a14:m>
                <a:r>
                  <a:rPr lang="en-US" dirty="0"/>
                  <a:t>=[u0,u1]’</a:t>
                </a:r>
              </a:p>
            </p:txBody>
          </p:sp>
        </mc:Choice>
        <mc:Fallback xmlns="">
          <p:sp>
            <p:nvSpPr>
              <p:cNvPr id="19" name="TextBox 18">
                <a:extLst>
                  <a:ext uri="{FF2B5EF4-FFF2-40B4-BE49-F238E27FC236}">
                    <a16:creationId xmlns:a16="http://schemas.microsoft.com/office/drawing/2014/main" id="{DCED4EA2-2441-ACCE-BE34-A578A8636865}"/>
                  </a:ext>
                </a:extLst>
              </p:cNvPr>
              <p:cNvSpPr txBox="1">
                <a:spLocks noRot="1" noChangeAspect="1" noMove="1" noResize="1" noEditPoints="1" noAdjustHandles="1" noChangeArrowheads="1" noChangeShapeType="1" noTextEdit="1"/>
              </p:cNvSpPr>
              <p:nvPr/>
            </p:nvSpPr>
            <p:spPr>
              <a:xfrm>
                <a:off x="5227814" y="420625"/>
                <a:ext cx="2661961" cy="369332"/>
              </a:xfrm>
              <a:prstGeom prst="rect">
                <a:avLst/>
              </a:prstGeom>
              <a:blipFill>
                <a:blip r:embed="rId10"/>
                <a:stretch>
                  <a:fillRect t="-6557"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CF7E8A2-3FDC-FAA4-CE12-FE4A99849C0D}"/>
                  </a:ext>
                </a:extLst>
              </p:cNvPr>
              <p:cNvSpPr txBox="1"/>
              <p:nvPr/>
            </p:nvSpPr>
            <p:spPr>
              <a:xfrm>
                <a:off x="6558356" y="438450"/>
                <a:ext cx="1736252" cy="369332"/>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ea typeface="Cambria Math" panose="02040503050406030204" pitchFamily="18" charset="0"/>
                      </a:rPr>
                      <m:t>𝑢</m:t>
                    </m:r>
                  </m:oMath>
                </a14:m>
                <a:r>
                  <a:rPr lang="en-US" dirty="0"/>
                  <a:t> is 3D</a:t>
                </a:r>
              </a:p>
            </p:txBody>
          </p:sp>
        </mc:Choice>
        <mc:Fallback xmlns="">
          <p:sp>
            <p:nvSpPr>
              <p:cNvPr id="20" name="TextBox 19">
                <a:extLst>
                  <a:ext uri="{FF2B5EF4-FFF2-40B4-BE49-F238E27FC236}">
                    <a16:creationId xmlns:a16="http://schemas.microsoft.com/office/drawing/2014/main" id="{2CF7E8A2-3FDC-FAA4-CE12-FE4A99849C0D}"/>
                  </a:ext>
                </a:extLst>
              </p:cNvPr>
              <p:cNvSpPr txBox="1">
                <a:spLocks noRot="1" noChangeAspect="1" noMove="1" noResize="1" noEditPoints="1" noAdjustHandles="1" noChangeArrowheads="1" noChangeShapeType="1" noTextEdit="1"/>
              </p:cNvSpPr>
              <p:nvPr/>
            </p:nvSpPr>
            <p:spPr>
              <a:xfrm>
                <a:off x="6558356" y="438450"/>
                <a:ext cx="1736252" cy="369332"/>
              </a:xfrm>
              <a:prstGeom prst="rect">
                <a:avLst/>
              </a:prstGeom>
              <a:blipFill>
                <a:blip r:embed="rId11"/>
                <a:stretch>
                  <a:fillRect t="-8197" b="-26230"/>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1DC68EB-BAC8-3046-8403-DB401079EF90}"/>
                  </a:ext>
                </a:extLst>
              </p:cNvPr>
              <p:cNvSpPr txBox="1"/>
              <p:nvPr/>
            </p:nvSpPr>
            <p:spPr>
              <a:xfrm>
                <a:off x="5419913" y="609506"/>
                <a:ext cx="44102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m:t>
                      </m:r>
                    </m:oMath>
                  </m:oMathPara>
                </a14:m>
                <a:endParaRPr lang="en-US" dirty="0"/>
              </a:p>
            </p:txBody>
          </p:sp>
        </mc:Choice>
        <mc:Fallback xmlns="">
          <p:sp>
            <p:nvSpPr>
              <p:cNvPr id="21" name="TextBox 20">
                <a:extLst>
                  <a:ext uri="{FF2B5EF4-FFF2-40B4-BE49-F238E27FC236}">
                    <a16:creationId xmlns:a16="http://schemas.microsoft.com/office/drawing/2014/main" id="{71DC68EB-BAC8-3046-8403-DB401079EF90}"/>
                  </a:ext>
                </a:extLst>
              </p:cNvPr>
              <p:cNvSpPr txBox="1">
                <a:spLocks noRot="1" noChangeAspect="1" noMove="1" noResize="1" noEditPoints="1" noAdjustHandles="1" noChangeArrowheads="1" noChangeShapeType="1" noTextEdit="1"/>
              </p:cNvSpPr>
              <p:nvPr/>
            </p:nvSpPr>
            <p:spPr>
              <a:xfrm>
                <a:off x="5419913" y="609506"/>
                <a:ext cx="441024" cy="369332"/>
              </a:xfrm>
              <a:prstGeom prst="rect">
                <a:avLst/>
              </a:prstGeom>
              <a:blipFill>
                <a:blip r:embed="rId12"/>
                <a:stretch>
                  <a:fillRect/>
                </a:stretch>
              </a:blipFill>
            </p:spPr>
            <p:txBody>
              <a:bodyPr/>
              <a:lstStyle/>
              <a:p>
                <a:r>
                  <a:rPr lang="en-US">
                    <a:noFill/>
                  </a:rPr>
                  <a:t> </a:t>
                </a:r>
              </a:p>
            </p:txBody>
          </p:sp>
        </mc:Fallback>
      </mc:AlternateContent>
      <p:sp>
        <p:nvSpPr>
          <p:cNvPr id="22" name="Right Brace 21">
            <a:extLst>
              <a:ext uri="{FF2B5EF4-FFF2-40B4-BE49-F238E27FC236}">
                <a16:creationId xmlns:a16="http://schemas.microsoft.com/office/drawing/2014/main" id="{0815EF75-E9A6-27F0-DF20-6638D7607561}"/>
              </a:ext>
            </a:extLst>
          </p:cNvPr>
          <p:cNvSpPr/>
          <p:nvPr/>
        </p:nvSpPr>
        <p:spPr>
          <a:xfrm rot="15338989">
            <a:off x="5423252" y="769446"/>
            <a:ext cx="315702" cy="36536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49082F68-0D08-41BC-B636-385DBA1E9341}"/>
              </a:ext>
            </a:extLst>
          </p:cNvPr>
          <p:cNvSpPr txBox="1"/>
          <p:nvPr/>
        </p:nvSpPr>
        <p:spPr>
          <a:xfrm>
            <a:off x="5986130" y="1663319"/>
            <a:ext cx="1636538" cy="369332"/>
          </a:xfrm>
          <a:prstGeom prst="rect">
            <a:avLst/>
          </a:prstGeom>
          <a:noFill/>
        </p:spPr>
        <p:txBody>
          <a:bodyPr wrap="none" rtlCol="0">
            <a:spAutoFit/>
          </a:bodyPr>
          <a:lstStyle/>
          <a:p>
            <a:r>
              <a:rPr lang="en-US" dirty="0"/>
              <a:t>Camera space</a:t>
            </a:r>
          </a:p>
        </p:txBody>
      </p:sp>
      <p:sp>
        <p:nvSpPr>
          <p:cNvPr id="8" name="TextBox 7">
            <a:extLst>
              <a:ext uri="{FF2B5EF4-FFF2-40B4-BE49-F238E27FC236}">
                <a16:creationId xmlns:a16="http://schemas.microsoft.com/office/drawing/2014/main" id="{BABECDA9-8DF8-B0FC-692C-15978192E3A3}"/>
              </a:ext>
            </a:extLst>
          </p:cNvPr>
          <p:cNvSpPr txBox="1"/>
          <p:nvPr/>
        </p:nvSpPr>
        <p:spPr>
          <a:xfrm>
            <a:off x="6008866" y="3737056"/>
            <a:ext cx="1636384" cy="369332"/>
          </a:xfrm>
          <a:prstGeom prst="rect">
            <a:avLst/>
          </a:prstGeom>
          <a:noFill/>
        </p:spPr>
        <p:txBody>
          <a:bodyPr wrap="square">
            <a:spAutoFit/>
          </a:bodyPr>
          <a:lstStyle/>
          <a:p>
            <a:r>
              <a:rPr lang="en-US" dirty="0"/>
              <a:t>Ray space</a:t>
            </a:r>
          </a:p>
        </p:txBody>
      </p:sp>
      <p:sp>
        <p:nvSpPr>
          <p:cNvPr id="10" name="TextBox 9">
            <a:extLst>
              <a:ext uri="{FF2B5EF4-FFF2-40B4-BE49-F238E27FC236}">
                <a16:creationId xmlns:a16="http://schemas.microsoft.com/office/drawing/2014/main" id="{0E2B03DE-5378-3B28-4F88-30EE2A908ED1}"/>
              </a:ext>
            </a:extLst>
          </p:cNvPr>
          <p:cNvSpPr txBox="1"/>
          <p:nvPr/>
        </p:nvSpPr>
        <p:spPr>
          <a:xfrm>
            <a:off x="1853872" y="-20760"/>
            <a:ext cx="7132081" cy="646331"/>
          </a:xfrm>
          <a:prstGeom prst="rect">
            <a:avLst/>
          </a:prstGeom>
          <a:noFill/>
        </p:spPr>
        <p:txBody>
          <a:bodyPr wrap="none" rtlCol="0">
            <a:spAutoFit/>
          </a:bodyPr>
          <a:lstStyle/>
          <a:p>
            <a:r>
              <a:rPr lang="en-US" dirty="0">
                <a:solidFill>
                  <a:srgbClr val="FF0000"/>
                </a:solidFill>
              </a:rPr>
              <a:t>Ans6: [1/10,2/10, L=sqrt(1^2+2^2+10^2)], L=</a:t>
            </a:r>
            <a:r>
              <a:rPr lang="en-HK" b="0" i="0" dirty="0">
                <a:solidFill>
                  <a:srgbClr val="FF0000"/>
                </a:solidFill>
                <a:effectLst/>
                <a:latin typeface="Arial" panose="020B0604020202020204" pitchFamily="34" charset="0"/>
              </a:rPr>
              <a:t>10.24 (choice3 is correct)</a:t>
            </a:r>
            <a:endParaRPr lang="en-US" dirty="0">
              <a:solidFill>
                <a:srgbClr val="FF0000"/>
              </a:solidFill>
            </a:endParaRPr>
          </a:p>
          <a:p>
            <a:endParaRPr lang="en-HK" dirty="0">
              <a:solidFill>
                <a:srgbClr val="FF0000"/>
              </a:solidFill>
            </a:endParaRPr>
          </a:p>
        </p:txBody>
      </p:sp>
    </p:spTree>
    <p:extLst>
      <p:ext uri="{BB962C8B-B14F-4D97-AF65-F5344CB8AC3E}">
        <p14:creationId xmlns:p14="http://schemas.microsoft.com/office/powerpoint/2010/main" val="1769237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1F93B-D46A-828E-AEF2-67D0A007556D}"/>
              </a:ext>
            </a:extLst>
          </p:cNvPr>
          <p:cNvSpPr>
            <a:spLocks noGrp="1"/>
          </p:cNvSpPr>
          <p:nvPr>
            <p:ph type="title"/>
          </p:nvPr>
        </p:nvSpPr>
        <p:spPr/>
        <p:txBody>
          <a:bodyPr/>
          <a:lstStyle/>
          <a:p>
            <a:r>
              <a:rPr lang="en-US" dirty="0"/>
              <a:t>q</a:t>
            </a:r>
          </a:p>
        </p:txBody>
      </p:sp>
      <p:sp>
        <p:nvSpPr>
          <p:cNvPr id="3" name="Content Placeholder 2">
            <a:extLst>
              <a:ext uri="{FF2B5EF4-FFF2-40B4-BE49-F238E27FC236}">
                <a16:creationId xmlns:a16="http://schemas.microsoft.com/office/drawing/2014/main" id="{CE3C31B1-A69F-894B-1FC8-C65930AB6888}"/>
              </a:ext>
            </a:extLst>
          </p:cNvPr>
          <p:cNvSpPr>
            <a:spLocks noGrp="1"/>
          </p:cNvSpPr>
          <p:nvPr>
            <p:ph idx="1"/>
          </p:nvPr>
        </p:nvSpPr>
        <p:spPr/>
        <p:txBody>
          <a:bodyPr/>
          <a:lstStyle/>
          <a:p>
            <a:r>
              <a:rPr lang="en-US" dirty="0"/>
              <a:t>e</a:t>
            </a:r>
          </a:p>
        </p:txBody>
      </p:sp>
      <p:sp>
        <p:nvSpPr>
          <p:cNvPr id="4" name="Footer Placeholder 3">
            <a:extLst>
              <a:ext uri="{FF2B5EF4-FFF2-40B4-BE49-F238E27FC236}">
                <a16:creationId xmlns:a16="http://schemas.microsoft.com/office/drawing/2014/main" id="{7624A91B-EC8E-0EC6-EA6D-5EF292DA94F2}"/>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6761DF4B-72D0-E216-D51E-2F1722F7A251}"/>
              </a:ext>
            </a:extLst>
          </p:cNvPr>
          <p:cNvSpPr>
            <a:spLocks noGrp="1"/>
          </p:cNvSpPr>
          <p:nvPr>
            <p:ph type="sldNum" sz="quarter" idx="12"/>
          </p:nvPr>
        </p:nvSpPr>
        <p:spPr/>
        <p:txBody>
          <a:bodyPr/>
          <a:lstStyle/>
          <a:p>
            <a:fld id="{B9DE3C8B-EA53-454F-9CCE-3711613342D8}" type="slidenum">
              <a:rPr lang="en-HK" smtClean="0"/>
              <a:t>54</a:t>
            </a:fld>
            <a:endParaRPr lang="en-HK"/>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F76FA55-2ABB-D335-02A7-A3A9851C1382}"/>
                  </a:ext>
                </a:extLst>
              </p:cNvPr>
              <p:cNvSpPr txBox="1"/>
              <p:nvPr/>
            </p:nvSpPr>
            <p:spPr>
              <a:xfrm flipH="1">
                <a:off x="9285" y="213381"/>
                <a:ext cx="5122071" cy="2862322"/>
              </a:xfrm>
              <a:prstGeom prst="rect">
                <a:avLst/>
              </a:prstGeom>
              <a:solidFill>
                <a:schemeClr val="bg1"/>
              </a:solidFill>
              <a:ln>
                <a:solidFill>
                  <a:schemeClr val="accent1"/>
                </a:solidFill>
              </a:ln>
            </p:spPr>
            <p:txBody>
              <a:bodyPr wrap="square" rtlCol="0">
                <a:spAutoFit/>
              </a:bodyPr>
              <a:lstStyle/>
              <a:p>
                <a:r>
                  <a:rPr lang="en-US" dirty="0"/>
                  <a:t>Object space to camera space Transformation</a:t>
                </a:r>
              </a:p>
              <a:p>
                <a:r>
                  <a:rPr lang="en-US" dirty="0"/>
                  <a:t>W= affine rotation, P=0, no translation is needed since the is passing through the Gaussian mean.</a:t>
                </a:r>
              </a:p>
              <a:p>
                <a:r>
                  <a:rPr lang="en-US" dirty="0"/>
                  <a:t>P=translation(position of the 3D feature point)</a:t>
                </a:r>
              </a:p>
              <a:p>
                <a:r>
                  <a:rPr lang="en-US" dirty="0"/>
                  <a:t>u=W</a:t>
                </a:r>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ea typeface="Cambria Math" panose="02040503050406030204" pitchFamily="18" charset="0"/>
                      </a:rPr>
                      <m:t>𝜇</m:t>
                    </m:r>
                    <m:r>
                      <a:rPr lang="en-US" i="1">
                        <a:latin typeface="Cambria Math" panose="02040503050406030204" pitchFamily="18" charset="0"/>
                        <a:ea typeface="Cambria Math" panose="02040503050406030204" pitchFamily="18" charset="0"/>
                      </a:rPr>
                      <m:t>,</m:t>
                    </m:r>
                  </m:oMath>
                </a14:m>
                <a:endParaRPr lang="en-US" i="1" dirty="0">
                  <a:latin typeface="Cambria Math" panose="02040503050406030204" pitchFamily="18" charset="0"/>
                  <a:ea typeface="Cambria Math" panose="02040503050406030204" pitchFamily="18" charset="0"/>
                </a:endParaRPr>
              </a:p>
              <a:p>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 </m:t>
                        </m:r>
                        <m:r>
                          <m:rPr>
                            <m:sty m:val="p"/>
                          </m:rPr>
                          <a:rPr lang="el-GR" i="1">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ea typeface="Cambria Math" panose="02040503050406030204" pitchFamily="18" charset="0"/>
                          </a:rPr>
                          <m:t>𝑐𝑎𝑚</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𝑊</m:t>
                    </m:r>
                    <m:r>
                      <m:rPr>
                        <m:sty m:val="p"/>
                      </m:rPr>
                      <a:rPr lang="el-GR" b="0" i="1" smtClean="0">
                        <a:latin typeface="Cambria Math" panose="02040503050406030204" pitchFamily="18" charset="0"/>
                        <a:ea typeface="Cambria Math" panose="02040503050406030204" pitchFamily="18" charset="0"/>
                      </a:rPr>
                      <m:t>Σ</m:t>
                    </m:r>
                    <m:sSup>
                      <m:sSupPr>
                        <m:ctrlPr>
                          <a:rPr lang="el-GR"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𝑊</m:t>
                        </m:r>
                      </m:e>
                      <m:sup>
                        <m:r>
                          <a:rPr lang="en-US" b="0" i="1" smtClean="0">
                            <a:latin typeface="Cambria Math" panose="02040503050406030204" pitchFamily="18" charset="0"/>
                            <a:ea typeface="Cambria Math" panose="02040503050406030204" pitchFamily="18" charset="0"/>
                          </a:rPr>
                          <m:t>𝑇</m:t>
                        </m:r>
                      </m:sup>
                    </m:sSup>
                  </m:oMath>
                </a14:m>
                <a:r>
                  <a:rPr lang="en-US" b="0" dirty="0">
                    <a:ea typeface="Cambria Math" panose="02040503050406030204" pitchFamily="18" charset="0"/>
                  </a:rPr>
                  <a:t> =covariance of Gaussian in camera space</a:t>
                </a:r>
              </a:p>
              <a:p>
                <a:r>
                  <a:rPr lang="en-US" dirty="0"/>
                  <a:t>Where </a:t>
                </a:r>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𝑎</m:t>
                            </m:r>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2</m:t>
                            </m:r>
                          </m:sub>
                        </m:sSub>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𝑚𝑒𝑎𝑛</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𝑜𝑓</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𝐺𝑎𝑢𝑠𝑠𝑢𝑎𝑛</m:t>
                    </m:r>
                  </m:oMath>
                </a14:m>
                <a:endParaRPr lang="en-US" b="0" dirty="0">
                  <a:ea typeface="Cambria Math" panose="02040503050406030204" pitchFamily="18" charset="0"/>
                </a:endParaRPr>
              </a:p>
              <a:p>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Σ</m:t>
                    </m:r>
                  </m:oMath>
                </a14:m>
                <a:r>
                  <a:rPr lang="en-US" b="0" dirty="0">
                    <a:ea typeface="Cambria Math" panose="02040503050406030204" pitchFamily="18" charset="0"/>
                  </a:rPr>
                  <a:t>=covariance</a:t>
                </a:r>
              </a:p>
              <a:p>
                <a:endParaRPr lang="en-US" dirty="0"/>
              </a:p>
            </p:txBody>
          </p:sp>
        </mc:Choice>
        <mc:Fallback xmlns="">
          <p:sp>
            <p:nvSpPr>
              <p:cNvPr id="14" name="TextBox 13">
                <a:extLst>
                  <a:ext uri="{FF2B5EF4-FFF2-40B4-BE49-F238E27FC236}">
                    <a16:creationId xmlns:a16="http://schemas.microsoft.com/office/drawing/2014/main" id="{7F76FA55-2ABB-D335-02A7-A3A9851C1382}"/>
                  </a:ext>
                </a:extLst>
              </p:cNvPr>
              <p:cNvSpPr txBox="1">
                <a:spLocks noRot="1" noChangeAspect="1" noMove="1" noResize="1" noEditPoints="1" noAdjustHandles="1" noChangeArrowheads="1" noChangeShapeType="1" noTextEdit="1"/>
              </p:cNvSpPr>
              <p:nvPr/>
            </p:nvSpPr>
            <p:spPr>
              <a:xfrm flipH="1">
                <a:off x="9285" y="213381"/>
                <a:ext cx="5122071" cy="2862322"/>
              </a:xfrm>
              <a:prstGeom prst="rect">
                <a:avLst/>
              </a:prstGeom>
              <a:blipFill>
                <a:blip r:embed="rId2"/>
                <a:stretch>
                  <a:fillRect l="-950" t="-636"/>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2C2C08D-C28B-BBB0-21C6-F343443E2B77}"/>
                  </a:ext>
                </a:extLst>
              </p:cNvPr>
              <p:cNvSpPr txBox="1"/>
              <p:nvPr/>
            </p:nvSpPr>
            <p:spPr>
              <a:xfrm flipH="1">
                <a:off x="34905" y="3075703"/>
                <a:ext cx="5122071" cy="3621954"/>
              </a:xfrm>
              <a:prstGeom prst="rect">
                <a:avLst/>
              </a:prstGeom>
              <a:solidFill>
                <a:schemeClr val="bg1"/>
              </a:solidFill>
              <a:ln>
                <a:solidFill>
                  <a:schemeClr val="accent1"/>
                </a:solidFill>
              </a:ln>
            </p:spPr>
            <p:txBody>
              <a:bodyPr wrap="square" rtlCol="0">
                <a:spAutoFit/>
              </a:bodyPr>
              <a:lstStyle/>
              <a:p>
                <a:r>
                  <a:rPr lang="en-US" dirty="0"/>
                  <a:t>Camera space to ray space Transformation</a:t>
                </a:r>
              </a:p>
              <a:p>
                <a:pPr/>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e>
                            </m:mr>
                          </m:m>
                        </m:e>
                      </m:d>
                      <m:r>
                        <a:rPr lang="en-US" i="1">
                          <a:latin typeface="Cambria Math" panose="02040503050406030204" pitchFamily="18" charset="0"/>
                        </a:rPr>
                        <m:t>=</m:t>
                      </m:r>
                      <m:r>
                        <a:rPr lang="en-US" i="1">
                          <a:latin typeface="Cambria Math" panose="02040503050406030204" pitchFamily="18" charset="0"/>
                        </a:rPr>
                        <m:t>𝑚</m:t>
                      </m:r>
                      <m:d>
                        <m:dPr>
                          <m:ctrlPr>
                            <a:rPr lang="en-US" i="1">
                              <a:latin typeface="Cambria Math" panose="02040503050406030204" pitchFamily="18" charset="0"/>
                            </a:rPr>
                          </m:ctrlPr>
                        </m:dPr>
                        <m:e>
                          <m:r>
                            <a:rPr lang="en-US" i="1">
                              <a:latin typeface="Cambria Math" panose="02040503050406030204" pitchFamily="18" charset="0"/>
                            </a:rPr>
                            <m:t>𝑢</m:t>
                          </m:r>
                        </m:e>
                      </m:d>
                      <m:r>
                        <a:rPr lang="en-US" i="1">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e>
                            </m:m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e>
                            </m:mr>
                            <m:mr>
                              <m:e>
                                <m:r>
                                  <a:rPr lang="en-US" b="0" i="1" smtClean="0">
                                    <a:latin typeface="Cambria Math" panose="02040503050406030204" pitchFamily="18" charset="0"/>
                                  </a:rPr>
                                  <m:t>𝑙</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e>
                            </m:mr>
                          </m:m>
                        </m:e>
                      </m:d>
                    </m:oMath>
                  </m:oMathPara>
                </a14:m>
                <a:endParaRPr lang="en-US" dirty="0"/>
              </a:p>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0</m:t>
                                    </m:r>
                                  </m:sub>
                                </m:sSub>
                              </m:e>
                            </m:m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2</m:t>
                                    </m:r>
                                  </m:sub>
                                </m:sSub>
                              </m:e>
                            </m:mr>
                          </m:m>
                        </m:e>
                      </m:d>
                      <m:r>
                        <a:rPr lang="en-US" i="1">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−1</m:t>
                          </m:r>
                        </m:sup>
                      </m:sSup>
                      <m:d>
                        <m:dPr>
                          <m:ctrlPr>
                            <a:rPr lang="en-US" i="1">
                              <a:latin typeface="Cambria Math" panose="02040503050406030204" pitchFamily="18" charset="0"/>
                            </a:rPr>
                          </m:ctrlPr>
                        </m:dPr>
                        <m:e>
                          <m:r>
                            <a:rPr lang="en-US" b="0" i="1" smtClean="0">
                              <a:latin typeface="Cambria Math" panose="02040503050406030204" pitchFamily="18" charset="0"/>
                            </a:rPr>
                            <m:t>𝑥</m:t>
                          </m:r>
                        </m:e>
                      </m:d>
                      <m:r>
                        <a:rPr lang="en-US" i="1">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num>
                                  <m:den>
                                    <m:r>
                                      <a:rPr lang="en-US" i="1">
                                        <a:latin typeface="Cambria Math" panose="02040503050406030204" pitchFamily="18" charset="0"/>
                                      </a:rPr>
                                      <m:t>𝑙</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den>
                                </m:f>
                              </m:e>
                            </m:m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1</m:t>
                                        </m:r>
                                      </m:sub>
                                    </m:sSub>
                                  </m:num>
                                  <m:den>
                                    <m:r>
                                      <a:rPr lang="en-US" i="1">
                                        <a:latin typeface="Cambria Math" panose="02040503050406030204" pitchFamily="18" charset="0"/>
                                      </a:rPr>
                                      <m:t>𝑙</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den>
                                </m:f>
                              </m:e>
                            </m:mr>
                            <m:mr>
                              <m:e>
                                <m:f>
                                  <m:fPr>
                                    <m:type m:val="skw"/>
                                    <m:ctrlPr>
                                      <a:rPr lang="en-US" i="1">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𝑙</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den>
                                </m:f>
                              </m:e>
                            </m:mr>
                          </m:m>
                        </m:e>
                      </m:d>
                    </m:oMath>
                  </m:oMathPara>
                </a14:m>
                <a:endParaRPr lang="en-US" dirty="0"/>
              </a:p>
              <a:p>
                <a:r>
                  <a:rPr lang="en-US" dirty="0"/>
                  <a:t>Where </a:t>
                </a:r>
                <a14:m>
                  <m:oMath xmlns:m="http://schemas.openxmlformats.org/officeDocument/2006/math">
                    <m:r>
                      <a:rPr lang="en-US" i="1">
                        <a:latin typeface="Cambria Math" panose="02040503050406030204" pitchFamily="18" charset="0"/>
                      </a:rPr>
                      <m:t>𝑙</m:t>
                    </m:r>
                    <m:r>
                      <a:rPr lang="en-US" b="0" i="1" smtClean="0">
                        <a:latin typeface="Cambria Math" panose="02040503050406030204" pitchFamily="18" charset="0"/>
                      </a:rPr>
                      <m:t>=</m:t>
                    </m:r>
                    <m:d>
                      <m:dPr>
                        <m:begChr m:val="‖"/>
                        <m:endChr m:val="‖"/>
                        <m:ctrlPr>
                          <a:rPr lang="en-US" i="1" smtClean="0">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oMath>
                </a14:m>
                <a:r>
                  <a:rPr lang="en-US" dirty="0"/>
                  <a:t>, transform covariance matrix </a:t>
                </a:r>
                <a14:m>
                  <m:oMath xmlns:m="http://schemas.openxmlformats.org/officeDocument/2006/math">
                    <m:sSub>
                      <m:sSubPr>
                        <m:ctrlPr>
                          <a:rPr lang="el-GR"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ea typeface="Cambria Math" panose="02040503050406030204" pitchFamily="18" charset="0"/>
                          </a:rPr>
                          <m:t>𝑟𝑎𝑦</m:t>
                        </m:r>
                      </m:sub>
                    </m:s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𝐽</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ea typeface="Cambria Math" panose="02040503050406030204" pitchFamily="18" charset="0"/>
                          </a:rPr>
                          <m:t>𝑐𝑎𝑚</m:t>
                        </m:r>
                      </m:sub>
                    </m:sSub>
                    <m:sSup>
                      <m:sSupPr>
                        <m:ctrlPr>
                          <a:rPr lang="el-GR"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𝐽</m:t>
                        </m:r>
                      </m:e>
                      <m:sup>
                        <m:r>
                          <a:rPr lang="en-US" i="1">
                            <a:latin typeface="Cambria Math" panose="02040503050406030204" pitchFamily="18" charset="0"/>
                            <a:ea typeface="Cambria Math" panose="02040503050406030204" pitchFamily="18" charset="0"/>
                          </a:rPr>
                          <m:t>𝑇</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𝐽𝑊</m:t>
                    </m:r>
                    <m:r>
                      <m:rPr>
                        <m:sty m:val="p"/>
                      </m:rPr>
                      <a:rPr lang="el-GR" i="1">
                        <a:latin typeface="Cambria Math" panose="02040503050406030204" pitchFamily="18" charset="0"/>
                        <a:ea typeface="Cambria Math" panose="02040503050406030204" pitchFamily="18" charset="0"/>
                      </a:rPr>
                      <m:t>Σ</m:t>
                    </m:r>
                    <m:sSup>
                      <m:sSupPr>
                        <m:ctrlPr>
                          <a:rPr lang="el-GR"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𝑊</m:t>
                        </m:r>
                      </m:e>
                      <m:sup>
                        <m:r>
                          <a:rPr lang="en-US" b="0" i="1" smtClean="0">
                            <a:latin typeface="Cambria Math" panose="02040503050406030204" pitchFamily="18" charset="0"/>
                            <a:ea typeface="Cambria Math" panose="02040503050406030204" pitchFamily="18" charset="0"/>
                          </a:rPr>
                          <m:t>𝑇</m:t>
                        </m:r>
                      </m:sup>
                    </m:sSup>
                    <m:sSup>
                      <m:sSupPr>
                        <m:ctrlPr>
                          <a:rPr lang="el-GR"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𝐽</m:t>
                        </m:r>
                      </m:e>
                      <m:sup>
                        <m:r>
                          <a:rPr lang="en-US" i="1">
                            <a:latin typeface="Cambria Math" panose="02040503050406030204" pitchFamily="18" charset="0"/>
                            <a:ea typeface="Cambria Math" panose="02040503050406030204" pitchFamily="18" charset="0"/>
                          </a:rPr>
                          <m:t>𝑇</m:t>
                        </m:r>
                      </m:sup>
                    </m:sSup>
                  </m:oMath>
                </a14:m>
                <a:endParaRPr lang="en-US" dirty="0">
                  <a:ea typeface="Cambria Math" panose="02040503050406030204" pitchFamily="18" charset="0"/>
                </a:endParaRPr>
              </a:p>
              <a:p>
                <a:r>
                  <a:rPr lang="en-US" dirty="0">
                    <a:ea typeface="Cambria Math" panose="02040503050406030204" pitchFamily="18" charset="0"/>
                  </a:rPr>
                  <a:t>W=camera rotation</a:t>
                </a:r>
              </a:p>
            </p:txBody>
          </p:sp>
        </mc:Choice>
        <mc:Fallback xmlns="">
          <p:sp>
            <p:nvSpPr>
              <p:cNvPr id="15" name="TextBox 14">
                <a:extLst>
                  <a:ext uri="{FF2B5EF4-FFF2-40B4-BE49-F238E27FC236}">
                    <a16:creationId xmlns:a16="http://schemas.microsoft.com/office/drawing/2014/main" id="{92C2C08D-C28B-BBB0-21C6-F343443E2B77}"/>
                  </a:ext>
                </a:extLst>
              </p:cNvPr>
              <p:cNvSpPr txBox="1">
                <a:spLocks noRot="1" noChangeAspect="1" noMove="1" noResize="1" noEditPoints="1" noAdjustHandles="1" noChangeArrowheads="1" noChangeShapeType="1" noTextEdit="1"/>
              </p:cNvSpPr>
              <p:nvPr/>
            </p:nvSpPr>
            <p:spPr>
              <a:xfrm flipH="1">
                <a:off x="34905" y="3075703"/>
                <a:ext cx="5122071" cy="3621954"/>
              </a:xfrm>
              <a:prstGeom prst="rect">
                <a:avLst/>
              </a:prstGeom>
              <a:blipFill>
                <a:blip r:embed="rId3"/>
                <a:stretch>
                  <a:fillRect l="-950" t="-671" b="-1678"/>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DABA256-8033-D75E-6164-2A3186A5D3AF}"/>
                  </a:ext>
                </a:extLst>
              </p:cNvPr>
              <p:cNvSpPr txBox="1"/>
              <p:nvPr/>
            </p:nvSpPr>
            <p:spPr>
              <a:xfrm>
                <a:off x="4617316" y="1854864"/>
                <a:ext cx="528969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oMath>
                  </m:oMathPara>
                </a14:m>
                <a:endParaRPr lang="en-US" dirty="0"/>
              </a:p>
            </p:txBody>
          </p:sp>
        </mc:Choice>
        <mc:Fallback xmlns="">
          <p:sp>
            <p:nvSpPr>
              <p:cNvPr id="20" name="TextBox 19">
                <a:extLst>
                  <a:ext uri="{FF2B5EF4-FFF2-40B4-BE49-F238E27FC236}">
                    <a16:creationId xmlns:a16="http://schemas.microsoft.com/office/drawing/2014/main" id="{BDABA256-8033-D75E-6164-2A3186A5D3AF}"/>
                  </a:ext>
                </a:extLst>
              </p:cNvPr>
              <p:cNvSpPr txBox="1">
                <a:spLocks noRot="1" noChangeAspect="1" noMove="1" noResize="1" noEditPoints="1" noAdjustHandles="1" noChangeArrowheads="1" noChangeShapeType="1" noTextEdit="1"/>
              </p:cNvSpPr>
              <p:nvPr/>
            </p:nvSpPr>
            <p:spPr>
              <a:xfrm>
                <a:off x="4617316" y="1854864"/>
                <a:ext cx="5289696" cy="369332"/>
              </a:xfrm>
              <a:prstGeom prst="rect">
                <a:avLst/>
              </a:prstGeom>
              <a:blipFill>
                <a:blip r:embed="rId9"/>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A45F292-8F50-C83D-690D-FB2A5D6A29AD}"/>
              </a:ext>
            </a:extLst>
          </p:cNvPr>
          <p:cNvSpPr txBox="1"/>
          <p:nvPr/>
        </p:nvSpPr>
        <p:spPr>
          <a:xfrm>
            <a:off x="5202486" y="5633437"/>
            <a:ext cx="3815398" cy="577081"/>
          </a:xfrm>
          <a:prstGeom prst="rect">
            <a:avLst/>
          </a:prstGeom>
          <a:noFill/>
        </p:spPr>
        <p:txBody>
          <a:bodyPr wrap="square">
            <a:spAutoFit/>
          </a:bodyPr>
          <a:lstStyle/>
          <a:p>
            <a:pPr algn="l"/>
            <a:r>
              <a:rPr lang="en-US" sz="1050" dirty="0">
                <a:latin typeface="Times New Roman" panose="02020603050405020304" pitchFamily="18" charset="0"/>
              </a:rPr>
              <a:t>From : </a:t>
            </a:r>
            <a:r>
              <a:rPr lang="en-US" sz="1050" b="1" i="0" u="none" strike="noStrike" baseline="0" dirty="0">
                <a:latin typeface="Arial" panose="020B0604020202020204" pitchFamily="34" charset="0"/>
              </a:rPr>
              <a:t>EWA Volume Splatting by </a:t>
            </a:r>
            <a:r>
              <a:rPr lang="en-US" sz="1050" b="0" i="0" u="none" strike="noStrike" baseline="0" dirty="0">
                <a:latin typeface="Times New Roman" panose="02020603050405020304" pitchFamily="18" charset="0"/>
              </a:rPr>
              <a:t>Matthias Zwicker </a:t>
            </a:r>
            <a:r>
              <a:rPr lang="en-US" sz="1050" i="1" dirty="0" err="1">
                <a:latin typeface="CMSY7"/>
              </a:rPr>
              <a:t>etal</a:t>
            </a:r>
            <a:r>
              <a:rPr lang="en-US" sz="1050" i="1" dirty="0">
                <a:latin typeface="CMSY7"/>
              </a:rPr>
              <a:t>. </a:t>
            </a:r>
            <a:r>
              <a:rPr lang="en-US" sz="1050" i="1" dirty="0">
                <a:latin typeface="CMSY7"/>
                <a:hlinkClick r:id="rId10"/>
              </a:rPr>
              <a:t>https://www.cs.umd.edu/~zwicker/publications/EWAVolumeSplatting-VIS01.pdf</a:t>
            </a:r>
            <a:r>
              <a:rPr lang="en-US" sz="1050" i="1" dirty="0">
                <a:latin typeface="CMSY7"/>
              </a:rPr>
              <a:t> </a:t>
            </a:r>
            <a:endParaRPr lang="en-US" sz="1050" dirty="0"/>
          </a:p>
        </p:txBody>
      </p:sp>
      <p:pic>
        <p:nvPicPr>
          <p:cNvPr id="6" name="Picture 5">
            <a:extLst>
              <a:ext uri="{FF2B5EF4-FFF2-40B4-BE49-F238E27FC236}">
                <a16:creationId xmlns:a16="http://schemas.microsoft.com/office/drawing/2014/main" id="{D40B2317-38DD-A41A-9B32-C248F88E0006}"/>
              </a:ext>
            </a:extLst>
          </p:cNvPr>
          <p:cNvPicPr>
            <a:picLocks noChangeAspect="1"/>
          </p:cNvPicPr>
          <p:nvPr/>
        </p:nvPicPr>
        <p:blipFill>
          <a:blip r:embed="rId11"/>
          <a:stretch>
            <a:fillRect/>
          </a:stretch>
        </p:blipFill>
        <p:spPr>
          <a:xfrm>
            <a:off x="5224425" y="3577834"/>
            <a:ext cx="3314700" cy="1524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9DEF6AA-A110-FADF-104D-3B75C4F1B8E9}"/>
                  </a:ext>
                </a:extLst>
              </p:cNvPr>
              <p:cNvSpPr txBox="1"/>
              <p:nvPr/>
            </p:nvSpPr>
            <p:spPr>
              <a:xfrm>
                <a:off x="5562252" y="4883900"/>
                <a:ext cx="5316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m:oMathPara>
                </a14:m>
                <a:endParaRPr lang="en-US" dirty="0"/>
              </a:p>
            </p:txBody>
          </p:sp>
        </mc:Choice>
        <mc:Fallback xmlns="">
          <p:sp>
            <p:nvSpPr>
              <p:cNvPr id="7" name="TextBox 6">
                <a:extLst>
                  <a:ext uri="{FF2B5EF4-FFF2-40B4-BE49-F238E27FC236}">
                    <a16:creationId xmlns:a16="http://schemas.microsoft.com/office/drawing/2014/main" id="{B9DEF6AA-A110-FADF-104D-3B75C4F1B8E9}"/>
                  </a:ext>
                </a:extLst>
              </p:cNvPr>
              <p:cNvSpPr txBox="1">
                <a:spLocks noRot="1" noChangeAspect="1" noMove="1" noResize="1" noEditPoints="1" noAdjustHandles="1" noChangeArrowheads="1" noChangeShapeType="1" noTextEdit="1"/>
              </p:cNvSpPr>
              <p:nvPr/>
            </p:nvSpPr>
            <p:spPr>
              <a:xfrm>
                <a:off x="5562252" y="4883900"/>
                <a:ext cx="53162" cy="369332"/>
              </a:xfrm>
              <a:prstGeom prst="rect">
                <a:avLst/>
              </a:prstGeom>
              <a:blipFill>
                <a:blip r:embed="rId19"/>
                <a:stretch>
                  <a:fillRect l="-55556" r="-45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E498380-DBE6-9D02-5539-72E9B88C4BC6}"/>
                  </a:ext>
                </a:extLst>
              </p:cNvPr>
              <p:cNvSpPr txBox="1"/>
              <p:nvPr/>
            </p:nvSpPr>
            <p:spPr>
              <a:xfrm>
                <a:off x="5202486" y="3426435"/>
                <a:ext cx="1590614" cy="369332"/>
              </a:xfrm>
              <a:prstGeom prst="rect">
                <a:avLst/>
              </a:prstGeom>
              <a:noFill/>
            </p:spPr>
            <p:txBody>
              <a:bodyPr wrap="square">
                <a:spAutoFit/>
              </a:bodyPr>
              <a:lstStyle/>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𝑥</m:t>
                        </m:r>
                      </m:e>
                    </m:acc>
                  </m:oMath>
                </a14:m>
                <a:r>
                  <a:rPr lang="en-US" dirty="0"/>
                  <a:t> =[x0,x1]’</a:t>
                </a:r>
              </a:p>
            </p:txBody>
          </p:sp>
        </mc:Choice>
        <mc:Fallback xmlns="">
          <p:sp>
            <p:nvSpPr>
              <p:cNvPr id="8" name="TextBox 7">
                <a:extLst>
                  <a:ext uri="{FF2B5EF4-FFF2-40B4-BE49-F238E27FC236}">
                    <a16:creationId xmlns:a16="http://schemas.microsoft.com/office/drawing/2014/main" id="{5E498380-DBE6-9D02-5539-72E9B88C4BC6}"/>
                  </a:ext>
                </a:extLst>
              </p:cNvPr>
              <p:cNvSpPr txBox="1">
                <a:spLocks noRot="1" noChangeAspect="1" noMove="1" noResize="1" noEditPoints="1" noAdjustHandles="1" noChangeArrowheads="1" noChangeShapeType="1" noTextEdit="1"/>
              </p:cNvSpPr>
              <p:nvPr/>
            </p:nvSpPr>
            <p:spPr>
              <a:xfrm>
                <a:off x="5202486" y="3426435"/>
                <a:ext cx="1590614" cy="369332"/>
              </a:xfrm>
              <a:prstGeom prst="rect">
                <a:avLst/>
              </a:prstGeom>
              <a:blipFill>
                <a:blip r:embed="rId20"/>
                <a:stretch>
                  <a:fillRect t="-6557" b="-2623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F2B98885-C9FA-0730-CE9D-D4DA4D5B00C2}"/>
              </a:ext>
            </a:extLst>
          </p:cNvPr>
          <p:cNvSpPr txBox="1"/>
          <p:nvPr/>
        </p:nvSpPr>
        <p:spPr>
          <a:xfrm>
            <a:off x="6096437" y="4965097"/>
            <a:ext cx="1636384" cy="369332"/>
          </a:xfrm>
          <a:prstGeom prst="rect">
            <a:avLst/>
          </a:prstGeom>
          <a:noFill/>
        </p:spPr>
        <p:txBody>
          <a:bodyPr wrap="square">
            <a:spAutoFit/>
          </a:bodyPr>
          <a:lstStyle/>
          <a:p>
            <a:r>
              <a:rPr lang="en-US" dirty="0"/>
              <a:t>Ray space</a:t>
            </a:r>
          </a:p>
        </p:txBody>
      </p:sp>
      <p:pic>
        <p:nvPicPr>
          <p:cNvPr id="10" name="Picture 9">
            <a:extLst>
              <a:ext uri="{FF2B5EF4-FFF2-40B4-BE49-F238E27FC236}">
                <a16:creationId xmlns:a16="http://schemas.microsoft.com/office/drawing/2014/main" id="{2A1A0859-0211-CBEB-BB02-70768BBDBF1A}"/>
              </a:ext>
            </a:extLst>
          </p:cNvPr>
          <p:cNvPicPr>
            <a:picLocks noChangeAspect="1"/>
          </p:cNvPicPr>
          <p:nvPr/>
        </p:nvPicPr>
        <p:blipFill>
          <a:blip r:embed="rId21"/>
          <a:stretch>
            <a:fillRect/>
          </a:stretch>
        </p:blipFill>
        <p:spPr>
          <a:xfrm>
            <a:off x="5304557" y="1015696"/>
            <a:ext cx="3714750" cy="147637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A51020E-59CB-B809-7810-3D586FB3E63F}"/>
                  </a:ext>
                </a:extLst>
              </p:cNvPr>
              <p:cNvSpPr txBox="1"/>
              <p:nvPr/>
            </p:nvSpPr>
            <p:spPr>
              <a:xfrm>
                <a:off x="5496973" y="2183356"/>
                <a:ext cx="44102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11" name="TextBox 10">
                <a:extLst>
                  <a:ext uri="{FF2B5EF4-FFF2-40B4-BE49-F238E27FC236}">
                    <a16:creationId xmlns:a16="http://schemas.microsoft.com/office/drawing/2014/main" id="{BA51020E-59CB-B809-7810-3D586FB3E63F}"/>
                  </a:ext>
                </a:extLst>
              </p:cNvPr>
              <p:cNvSpPr txBox="1">
                <a:spLocks noRot="1" noChangeAspect="1" noMove="1" noResize="1" noEditPoints="1" noAdjustHandles="1" noChangeArrowheads="1" noChangeShapeType="1" noTextEdit="1"/>
              </p:cNvSpPr>
              <p:nvPr/>
            </p:nvSpPr>
            <p:spPr>
              <a:xfrm>
                <a:off x="5496973" y="2183356"/>
                <a:ext cx="441024" cy="369332"/>
              </a:xfrm>
              <a:prstGeom prst="rect">
                <a:avLst/>
              </a:prstGeom>
              <a:blipFill>
                <a:blip r:embed="rId22"/>
                <a:stretch>
                  <a:fillRect/>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F97E0E2-8CCD-5CA8-CB36-3DD023BF488E}"/>
                  </a:ext>
                </a:extLst>
              </p:cNvPr>
              <p:cNvSpPr txBox="1"/>
              <p:nvPr/>
            </p:nvSpPr>
            <p:spPr>
              <a:xfrm>
                <a:off x="5295927" y="940662"/>
                <a:ext cx="2661961" cy="369332"/>
              </a:xfrm>
              <a:prstGeom prst="rect">
                <a:avLst/>
              </a:prstGeom>
              <a:noFill/>
            </p:spPr>
            <p:txBody>
              <a:bodyPr wrap="square">
                <a:spAutoFit/>
              </a:bodyPr>
              <a:lstStyle/>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𝑢</m:t>
                        </m:r>
                        <m:r>
                          <a:rPr lang="en-US" b="0" i="1" smtClean="0">
                            <a:latin typeface="Cambria Math" panose="02040503050406030204" pitchFamily="18" charset="0"/>
                          </a:rPr>
                          <m:t> </m:t>
                        </m:r>
                      </m:e>
                    </m:acc>
                  </m:oMath>
                </a14:m>
                <a:r>
                  <a:rPr lang="en-US" dirty="0"/>
                  <a:t>=[u0,u1]’</a:t>
                </a:r>
              </a:p>
            </p:txBody>
          </p:sp>
        </mc:Choice>
        <mc:Fallback xmlns="">
          <p:sp>
            <p:nvSpPr>
              <p:cNvPr id="17" name="TextBox 16">
                <a:extLst>
                  <a:ext uri="{FF2B5EF4-FFF2-40B4-BE49-F238E27FC236}">
                    <a16:creationId xmlns:a16="http://schemas.microsoft.com/office/drawing/2014/main" id="{9F97E0E2-8CCD-5CA8-CB36-3DD023BF488E}"/>
                  </a:ext>
                </a:extLst>
              </p:cNvPr>
              <p:cNvSpPr txBox="1">
                <a:spLocks noRot="1" noChangeAspect="1" noMove="1" noResize="1" noEditPoints="1" noAdjustHandles="1" noChangeArrowheads="1" noChangeShapeType="1" noTextEdit="1"/>
              </p:cNvSpPr>
              <p:nvPr/>
            </p:nvSpPr>
            <p:spPr>
              <a:xfrm>
                <a:off x="5295927" y="940662"/>
                <a:ext cx="2661961" cy="369332"/>
              </a:xfrm>
              <a:prstGeom prst="rect">
                <a:avLst/>
              </a:prstGeom>
              <a:blipFill>
                <a:blip r:embed="rId23"/>
                <a:stretch>
                  <a:fillRect t="-6557" b="-26230"/>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04AF60F-32C4-B4D1-1177-EE127AB194D2}"/>
                  </a:ext>
                </a:extLst>
              </p:cNvPr>
              <p:cNvSpPr txBox="1"/>
              <p:nvPr/>
            </p:nvSpPr>
            <p:spPr>
              <a:xfrm>
                <a:off x="5552042" y="513269"/>
                <a:ext cx="1736252" cy="369332"/>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ea typeface="Cambria Math" panose="02040503050406030204" pitchFamily="18" charset="0"/>
                      </a:rPr>
                      <m:t>𝑢</m:t>
                    </m:r>
                  </m:oMath>
                </a14:m>
                <a:r>
                  <a:rPr lang="en-US" dirty="0"/>
                  <a:t> is 3D</a:t>
                </a:r>
              </a:p>
            </p:txBody>
          </p:sp>
        </mc:Choice>
        <mc:Fallback xmlns="">
          <p:sp>
            <p:nvSpPr>
              <p:cNvPr id="18" name="TextBox 17">
                <a:extLst>
                  <a:ext uri="{FF2B5EF4-FFF2-40B4-BE49-F238E27FC236}">
                    <a16:creationId xmlns:a16="http://schemas.microsoft.com/office/drawing/2014/main" id="{904AF60F-32C4-B4D1-1177-EE127AB194D2}"/>
                  </a:ext>
                </a:extLst>
              </p:cNvPr>
              <p:cNvSpPr txBox="1">
                <a:spLocks noRot="1" noChangeAspect="1" noMove="1" noResize="1" noEditPoints="1" noAdjustHandles="1" noChangeArrowheads="1" noChangeShapeType="1" noTextEdit="1"/>
              </p:cNvSpPr>
              <p:nvPr/>
            </p:nvSpPr>
            <p:spPr>
              <a:xfrm>
                <a:off x="5552042" y="513269"/>
                <a:ext cx="1736252" cy="369332"/>
              </a:xfrm>
              <a:prstGeom prst="rect">
                <a:avLst/>
              </a:prstGeom>
              <a:blipFill>
                <a:blip r:embed="rId24"/>
                <a:stretch>
                  <a:fillRect t="-6557" b="-26230"/>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1AD2EDA-8A2F-DA64-273A-A433677E62D1}"/>
                  </a:ext>
                </a:extLst>
              </p:cNvPr>
              <p:cNvSpPr txBox="1"/>
              <p:nvPr/>
            </p:nvSpPr>
            <p:spPr>
              <a:xfrm>
                <a:off x="5488026" y="1129543"/>
                <a:ext cx="44102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m:t>
                      </m:r>
                    </m:oMath>
                  </m:oMathPara>
                </a14:m>
                <a:endParaRPr lang="en-US" dirty="0"/>
              </a:p>
            </p:txBody>
          </p:sp>
        </mc:Choice>
        <mc:Fallback xmlns="">
          <p:sp>
            <p:nvSpPr>
              <p:cNvPr id="22" name="TextBox 21">
                <a:extLst>
                  <a:ext uri="{FF2B5EF4-FFF2-40B4-BE49-F238E27FC236}">
                    <a16:creationId xmlns:a16="http://schemas.microsoft.com/office/drawing/2014/main" id="{61AD2EDA-8A2F-DA64-273A-A433677E62D1}"/>
                  </a:ext>
                </a:extLst>
              </p:cNvPr>
              <p:cNvSpPr txBox="1">
                <a:spLocks noRot="1" noChangeAspect="1" noMove="1" noResize="1" noEditPoints="1" noAdjustHandles="1" noChangeArrowheads="1" noChangeShapeType="1" noTextEdit="1"/>
              </p:cNvSpPr>
              <p:nvPr/>
            </p:nvSpPr>
            <p:spPr>
              <a:xfrm>
                <a:off x="5488026" y="1129543"/>
                <a:ext cx="441024" cy="369332"/>
              </a:xfrm>
              <a:prstGeom prst="rect">
                <a:avLst/>
              </a:prstGeom>
              <a:blipFill>
                <a:blip r:embed="rId25"/>
                <a:stretch>
                  <a:fillRect/>
                </a:stretch>
              </a:blipFill>
            </p:spPr>
            <p:txBody>
              <a:bodyPr/>
              <a:lstStyle/>
              <a:p>
                <a:r>
                  <a:rPr lang="en-HK">
                    <a:noFill/>
                  </a:rPr>
                  <a:t> </a:t>
                </a:r>
              </a:p>
            </p:txBody>
          </p:sp>
        </mc:Fallback>
      </mc:AlternateContent>
      <p:sp>
        <p:nvSpPr>
          <p:cNvPr id="24" name="Right Brace 23">
            <a:extLst>
              <a:ext uri="{FF2B5EF4-FFF2-40B4-BE49-F238E27FC236}">
                <a16:creationId xmlns:a16="http://schemas.microsoft.com/office/drawing/2014/main" id="{7FC28D24-B303-4EEA-0497-AB9822B61996}"/>
              </a:ext>
            </a:extLst>
          </p:cNvPr>
          <p:cNvSpPr/>
          <p:nvPr/>
        </p:nvSpPr>
        <p:spPr>
          <a:xfrm rot="15338989">
            <a:off x="5491365" y="1289483"/>
            <a:ext cx="315702" cy="36536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3CA869A2-5973-647D-F808-74E29C487B94}"/>
              </a:ext>
            </a:extLst>
          </p:cNvPr>
          <p:cNvSpPr txBox="1"/>
          <p:nvPr/>
        </p:nvSpPr>
        <p:spPr>
          <a:xfrm>
            <a:off x="6054243" y="2183356"/>
            <a:ext cx="1636538" cy="369332"/>
          </a:xfrm>
          <a:prstGeom prst="rect">
            <a:avLst/>
          </a:prstGeom>
          <a:noFill/>
        </p:spPr>
        <p:txBody>
          <a:bodyPr wrap="none" rtlCol="0">
            <a:spAutoFit/>
          </a:bodyPr>
          <a:lstStyle/>
          <a:p>
            <a:r>
              <a:rPr lang="en-US" dirty="0"/>
              <a:t>Camera space</a:t>
            </a:r>
          </a:p>
        </p:txBody>
      </p:sp>
    </p:spTree>
    <p:extLst>
      <p:ext uri="{BB962C8B-B14F-4D97-AF65-F5344CB8AC3E}">
        <p14:creationId xmlns:p14="http://schemas.microsoft.com/office/powerpoint/2010/main" val="23892144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2CD45-3B5B-C73D-58C6-4B1F06E2BF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31640E-7CEB-82C8-9A0D-47C78FC27869}"/>
              </a:ext>
            </a:extLst>
          </p:cNvPr>
          <p:cNvSpPr>
            <a:spLocks noGrp="1"/>
          </p:cNvSpPr>
          <p:nvPr>
            <p:ph type="title"/>
          </p:nvPr>
        </p:nvSpPr>
        <p:spPr/>
        <p:txBody>
          <a:bodyPr>
            <a:noAutofit/>
          </a:bodyPr>
          <a:lstStyle/>
          <a:p>
            <a:r>
              <a:rPr lang="en-US" sz="2800" dirty="0"/>
              <a:t>Implementation issue if full perspective is used: World to camera coordinate. Each camera/screen should have a camera pose matrix W=[</a:t>
            </a:r>
            <a:r>
              <a:rPr lang="en-US" sz="2800" dirty="0" err="1"/>
              <a:t>R|t</a:t>
            </a:r>
            <a:r>
              <a:rPr lang="en-US" sz="2800" dirty="0"/>
              <a:t>] which is a projection  matrix of 3x4</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C4F8C05-7EB1-87FC-2C03-D19C99FB9E9F}"/>
                  </a:ext>
                </a:extLst>
              </p:cNvPr>
              <p:cNvSpPr>
                <a:spLocks noGrp="1"/>
              </p:cNvSpPr>
              <p:nvPr>
                <p:ph idx="1"/>
              </p:nvPr>
            </p:nvSpPr>
            <p:spPr/>
            <p:txBody>
              <a:bodyPr>
                <a:normAutofit fontScale="85000" lnSpcReduction="20000"/>
              </a:bodyPr>
              <a:lstStyle/>
              <a:p>
                <a:r>
                  <a:rPr lang="en-US" dirty="0"/>
                  <a:t>If you have a 3d gaussian after rotated and scaled, from (1) the covariance is  </a:t>
                </a: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Σ</m:t>
                    </m:r>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3</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3</m:t>
                        </m:r>
                      </m:e>
                    </m:d>
                  </m:oMath>
                </a14:m>
                <a:endParaRPr lang="en-US" b="0" dirty="0">
                  <a:ea typeface="Cambria Math" panose="02040503050406030204" pitchFamily="18" charset="0"/>
                </a:endParaRPr>
              </a:p>
              <a:p>
                <a:r>
                  <a:rPr lang="en-US" dirty="0"/>
                  <a:t>Fill 0 and 1 to make </a:t>
                </a:r>
                <a14:m>
                  <m:oMath xmlns:m="http://schemas.openxmlformats.org/officeDocument/2006/math">
                    <m:r>
                      <m:rPr>
                        <m:sty m:val="p"/>
                      </m:rPr>
                      <a:rPr lang="en-US" sz="2800" b="0" i="0" smtClean="0">
                        <a:latin typeface="Cambria Math" panose="02040503050406030204" pitchFamily="18" charset="0"/>
                        <a:ea typeface="Cambria Math" panose="02040503050406030204" pitchFamily="18" charset="0"/>
                      </a:rPr>
                      <m:t>the</m:t>
                    </m:r>
                    <m:r>
                      <a:rPr lang="en-US" sz="2800" b="0" i="0" smtClean="0">
                        <a:latin typeface="Cambria Math" panose="02040503050406030204" pitchFamily="18" charset="0"/>
                        <a:ea typeface="Cambria Math" panose="02040503050406030204" pitchFamily="18" charset="0"/>
                      </a:rPr>
                      <m:t> </m:t>
                    </m:r>
                    <m:r>
                      <m:rPr>
                        <m:sty m:val="p"/>
                      </m:rPr>
                      <a:rPr lang="en-US" sz="2800" b="0" i="0" smtClean="0">
                        <a:latin typeface="Cambria Math" panose="02040503050406030204" pitchFamily="18" charset="0"/>
                        <a:ea typeface="Cambria Math" panose="02040503050406030204" pitchFamily="18" charset="0"/>
                      </a:rPr>
                      <m:t>orginal</m:t>
                    </m:r>
                    <m:r>
                      <a:rPr lang="en-US" sz="2800" b="0" i="0"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m:t>
                        </m:r>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3</m:t>
                        </m:r>
                        <m:r>
                          <a:rPr lang="en-US" i="1">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𝑡𝑜</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𝑏𝑒</m:t>
                    </m:r>
                    <m:r>
                      <a:rPr lang="en-US" b="0" i="1"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ea typeface="Cambria Math" panose="02040503050406030204" pitchFamily="18" charset="0"/>
                          </a:rPr>
                          <m:t>(4</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4)</m:t>
                        </m:r>
                      </m:sub>
                    </m:sSub>
                  </m:oMath>
                </a14:m>
                <a:endParaRPr lang="en-US" dirty="0"/>
              </a:p>
              <a:p>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ea typeface="Cambria Math" panose="02040503050406030204" pitchFamily="18" charset="0"/>
                          </a:rPr>
                          <m:t>(4</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4)</m:t>
                        </m:r>
                      </m:sub>
                    </m:sSub>
                    <m:r>
                      <a:rPr lang="en-US" sz="2800" b="0" i="1" smtClean="0">
                        <a:latin typeface="Cambria Math" panose="02040503050406030204" pitchFamily="18" charset="0"/>
                        <a:ea typeface="Cambria Math" panose="02040503050406030204" pitchFamily="18" charset="0"/>
                      </a:rPr>
                      <m:t>=</m:t>
                    </m:r>
                    <m:d>
                      <m:dPr>
                        <m:begChr m:val="["/>
                        <m:endChr m:val="]"/>
                        <m:ctrlPr>
                          <a:rPr lang="en-US" sz="2800" b="0" i="1" smtClean="0">
                            <a:latin typeface="Cambria Math" panose="02040503050406030204" pitchFamily="18" charset="0"/>
                            <a:ea typeface="Cambria Math" panose="02040503050406030204" pitchFamily="18" charset="0"/>
                          </a:rPr>
                        </m:ctrlPr>
                      </m:dPr>
                      <m:e>
                        <m:eqArr>
                          <m:eqArrPr>
                            <m:ctrlPr>
                              <a:rPr lang="en-US" sz="2800" b="0" i="1" smtClean="0">
                                <a:latin typeface="Cambria Math" panose="02040503050406030204" pitchFamily="18" charset="0"/>
                                <a:ea typeface="Cambria Math" panose="02040503050406030204" pitchFamily="18" charset="0"/>
                              </a:rPr>
                            </m:ctrlPr>
                          </m:eqArrPr>
                          <m:e>
                            <m:m>
                              <m:mPr>
                                <m:mcs>
                                  <m:mc>
                                    <m:mcPr>
                                      <m:count m:val="3"/>
                                      <m:mcJc m:val="center"/>
                                    </m:mcPr>
                                  </m:mc>
                                </m:mcs>
                                <m:ctrlPr>
                                  <a:rPr lang="en-US" sz="2800" b="0" i="1" smtClean="0">
                                    <a:latin typeface="Cambria Math" panose="02040503050406030204" pitchFamily="18" charset="0"/>
                                    <a:ea typeface="Cambria Math" panose="02040503050406030204" pitchFamily="18" charset="0"/>
                                  </a:rPr>
                                </m:ctrlPr>
                              </m:mPr>
                              <m:mr>
                                <m:e>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𝜎</m:t>
                                      </m:r>
                                    </m:e>
                                    <m:sub>
                                      <m:r>
                                        <a:rPr lang="en-US" sz="2800" b="0" i="1" smtClean="0">
                                          <a:latin typeface="Cambria Math" panose="02040503050406030204" pitchFamily="18" charset="0"/>
                                          <a:ea typeface="Cambria Math" panose="02040503050406030204" pitchFamily="18" charset="0"/>
                                        </a:rPr>
                                        <m:t>𝑥𝑥</m:t>
                                      </m:r>
                                    </m:sub>
                                  </m:sSub>
                                </m:e>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𝑦</m:t>
                                      </m:r>
                                    </m:sub>
                                  </m:sSub>
                                </m:e>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𝑧</m:t>
                                      </m:r>
                                    </m:sub>
                                  </m:sSub>
                                </m:e>
                              </m:mr>
                              <m:m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𝑦</m:t>
                                      </m:r>
                                    </m:sub>
                                  </m:sSub>
                                </m:e>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𝑦𝑦</m:t>
                                      </m:r>
                                    </m:sub>
                                  </m:sSub>
                                </m:e>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𝑦𝑧</m:t>
                                      </m:r>
                                    </m:sub>
                                  </m:sSub>
                                </m:e>
                              </m:mr>
                              <m:m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𝑧</m:t>
                                      </m:r>
                                    </m:sub>
                                  </m:sSub>
                                </m:e>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𝑦𝑧</m:t>
                                      </m:r>
                                    </m:sub>
                                  </m:sSub>
                                </m:e>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𝑧𝑧</m:t>
                                      </m:r>
                                    </m:sub>
                                  </m:sSub>
                                </m:e>
                              </m:mr>
                            </m:m>
                            <m:r>
                              <a:rPr lang="en-US" sz="2800" b="0" i="1" smtClean="0">
                                <a:latin typeface="Cambria Math" panose="02040503050406030204" pitchFamily="18" charset="0"/>
                                <a:ea typeface="Cambria Math" panose="02040503050406030204" pitchFamily="18" charset="0"/>
                              </a:rPr>
                              <m:t>    </m:t>
                            </m:r>
                            <m:m>
                              <m:mPr>
                                <m:mcs>
                                  <m:mc>
                                    <m:mcPr>
                                      <m:count m:val="1"/>
                                      <m:mcJc m:val="center"/>
                                    </m:mcPr>
                                  </m:mc>
                                </m:mcs>
                                <m:ctrlPr>
                                  <a:rPr lang="en-US" sz="2800" b="0" i="1" smtClean="0">
                                    <a:latin typeface="Cambria Math" panose="02040503050406030204" pitchFamily="18" charset="0"/>
                                    <a:ea typeface="Cambria Math" panose="02040503050406030204" pitchFamily="18" charset="0"/>
                                  </a:rPr>
                                </m:ctrlPr>
                              </m:mPr>
                              <m:mr>
                                <m:e>
                                  <m:r>
                                    <m:rPr>
                                      <m:brk m:alnAt="7"/>
                                    </m:rPr>
                                    <a:rPr lang="en-US" sz="2800" b="0" i="1" smtClean="0">
                                      <a:latin typeface="Cambria Math" panose="02040503050406030204" pitchFamily="18" charset="0"/>
                                      <a:ea typeface="Cambria Math" panose="02040503050406030204" pitchFamily="18" charset="0"/>
                                    </a:rPr>
                                    <m:t>0</m:t>
                                  </m:r>
                                </m:e>
                              </m:mr>
                              <m:mr>
                                <m:e>
                                  <m:r>
                                    <a:rPr lang="en-US" sz="2800" b="0" i="1" smtClean="0">
                                      <a:latin typeface="Cambria Math" panose="02040503050406030204" pitchFamily="18" charset="0"/>
                                      <a:ea typeface="Cambria Math" panose="02040503050406030204" pitchFamily="18" charset="0"/>
                                    </a:rPr>
                                    <m:t>0</m:t>
                                  </m:r>
                                </m:e>
                              </m:mr>
                              <m:mr>
                                <m:e>
                                  <m:r>
                                    <a:rPr lang="en-US" sz="2800" b="0" i="1" smtClean="0">
                                      <a:latin typeface="Cambria Math" panose="02040503050406030204" pitchFamily="18" charset="0"/>
                                      <a:ea typeface="Cambria Math" panose="02040503050406030204" pitchFamily="18" charset="0"/>
                                    </a:rPr>
                                    <m:t>0</m:t>
                                  </m:r>
                                </m:e>
                              </m:mr>
                            </m:m>
                          </m:e>
                          <m:e>
                            <m:m>
                              <m:mPr>
                                <m:mcs>
                                  <m:mc>
                                    <m:mcPr>
                                      <m:count m:val="2"/>
                                      <m:mcJc m:val="center"/>
                                    </m:mcPr>
                                  </m:mc>
                                </m:mcs>
                                <m:ctrlPr>
                                  <a:rPr lang="en-US" sz="2800" b="0" i="1" smtClean="0">
                                    <a:latin typeface="Cambria Math" panose="02040503050406030204" pitchFamily="18" charset="0"/>
                                    <a:ea typeface="Cambria Math" panose="02040503050406030204" pitchFamily="18" charset="0"/>
                                  </a:rPr>
                                </m:ctrlPr>
                              </m:mPr>
                              <m:mr>
                                <m:e>
                                  <m:r>
                                    <m:rPr>
                                      <m:brk m:alnAt="7"/>
                                    </m:rPr>
                                    <a:rPr lang="en-US" sz="2800" b="0" i="1" smtClean="0">
                                      <a:latin typeface="Cambria Math" panose="02040503050406030204" pitchFamily="18" charset="0"/>
                                      <a:ea typeface="Cambria Math" panose="02040503050406030204" pitchFamily="18" charset="0"/>
                                    </a:rPr>
                                    <m:t>0</m:t>
                                  </m:r>
                                  <m:r>
                                    <a:rPr lang="en-US" sz="2800" b="0" i="1" smtClean="0">
                                      <a:latin typeface="Cambria Math" panose="02040503050406030204" pitchFamily="18" charset="0"/>
                                      <a:ea typeface="Cambria Math" panose="02040503050406030204" pitchFamily="18" charset="0"/>
                                    </a:rPr>
                                    <m:t>   </m:t>
                                  </m:r>
                                </m:e>
                                <m:e>
                                  <m:r>
                                    <a:rPr lang="en-US" sz="2800" b="0" i="1" smtClean="0">
                                      <a:latin typeface="Cambria Math" panose="02040503050406030204" pitchFamily="18" charset="0"/>
                                      <a:ea typeface="Cambria Math" panose="02040503050406030204" pitchFamily="18" charset="0"/>
                                    </a:rPr>
                                    <m:t>0</m:t>
                                  </m:r>
                                </m:e>
                              </m:mr>
                            </m:m>
                            <m:r>
                              <a:rPr lang="en-US" sz="2800" b="0" i="1" smtClean="0">
                                <a:latin typeface="Cambria Math" panose="02040503050406030204" pitchFamily="18" charset="0"/>
                                <a:ea typeface="Cambria Math" panose="02040503050406030204" pitchFamily="18" charset="0"/>
                              </a:rPr>
                              <m:t>          </m:t>
                            </m:r>
                            <m:m>
                              <m:mPr>
                                <m:mcs>
                                  <m:mc>
                                    <m:mcPr>
                                      <m:count m:val="2"/>
                                      <m:mcJc m:val="center"/>
                                    </m:mcPr>
                                  </m:mc>
                                </m:mcs>
                                <m:ctrlPr>
                                  <a:rPr lang="en-US" i="1">
                                    <a:latin typeface="Cambria Math" panose="02040503050406030204" pitchFamily="18" charset="0"/>
                                    <a:ea typeface="Cambria Math" panose="02040503050406030204" pitchFamily="18" charset="0"/>
                                  </a:rPr>
                                </m:ctrlPr>
                              </m:mPr>
                              <m:mr>
                                <m:e>
                                  <m:r>
                                    <m:rPr>
                                      <m:brk m:alnAt="7"/>
                                    </m:rPr>
                                    <a:rPr lang="en-US" b="0" i="1" smtClean="0">
                                      <a:latin typeface="Cambria Math" panose="02040503050406030204" pitchFamily="18" charset="0"/>
                                      <a:ea typeface="Cambria Math" panose="02040503050406030204" pitchFamily="18" charset="0"/>
                                    </a:rPr>
                                    <m:t>0</m:t>
                                  </m:r>
                                </m:e>
                                <m:e>
                                  <m:r>
                                    <a:rPr lang="en-US" b="0" i="1" smtClean="0">
                                      <a:latin typeface="Cambria Math" panose="02040503050406030204" pitchFamily="18" charset="0"/>
                                      <a:ea typeface="Cambria Math" panose="02040503050406030204" pitchFamily="18" charset="0"/>
                                    </a:rPr>
                                    <m:t>  1</m:t>
                                  </m:r>
                                </m:e>
                              </m:mr>
                            </m:m>
                          </m:e>
                        </m:eqArr>
                      </m:e>
                    </m:d>
                  </m:oMath>
                </a14:m>
                <a:endParaRPr lang="en-US" dirty="0"/>
              </a:p>
              <a:p>
                <a:r>
                  <a:rPr lang="en-US" dirty="0"/>
                  <a:t>The camera pose is W=[</a:t>
                </a:r>
                <a:r>
                  <a:rPr lang="en-US" dirty="0" err="1"/>
                  <a:t>R|t</a:t>
                </a:r>
                <a:r>
                  <a:rPr lang="en-US" dirty="0"/>
                  <a:t>] (3x4), R=rotation</a:t>
                </a:r>
                <a:r>
                  <a:rPr lang="en-US" baseline="-25000" dirty="0"/>
                  <a:t>(3x3)</a:t>
                </a:r>
                <a:r>
                  <a:rPr lang="en-US" dirty="0"/>
                  <a:t>, Translation</a:t>
                </a:r>
                <a:r>
                  <a:rPr lang="en-US" baseline="-25000" dirty="0"/>
                  <a:t>(3x1)</a:t>
                </a:r>
                <a:r>
                  <a:rPr lang="en-US" dirty="0"/>
                  <a:t> of the camera</a:t>
                </a:r>
              </a:p>
              <a:p>
                <a:r>
                  <a:rPr lang="en-US" dirty="0"/>
                  <a:t>So, multiplication to generate </a:t>
                </a:r>
                <a14:m>
                  <m:oMath xmlns:m="http://schemas.openxmlformats.org/officeDocument/2006/math">
                    <m:sSub>
                      <m:sSubPr>
                        <m:ctrlPr>
                          <a:rPr lang="el-GR" b="0"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ea typeface="Cambria Math" panose="02040503050406030204" pitchFamily="18" charset="0"/>
                          </a:rPr>
                          <m:t>𝑐𝑎𝑚</m:t>
                        </m:r>
                        <m:r>
                          <a:rPr lang="en-US" b="0" i="1" smtClean="0">
                            <a:latin typeface="Cambria Math" panose="02040503050406030204" pitchFamily="18" charset="0"/>
                            <a:ea typeface="Cambria Math" panose="02040503050406030204" pitchFamily="18" charset="0"/>
                          </a:rPr>
                          <m:t>(3</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3)</m:t>
                        </m:r>
                      </m:sub>
                    </m:sSub>
                  </m:oMath>
                </a14:m>
                <a:r>
                  <a:rPr lang="en-US" dirty="0"/>
                  <a:t> is possible:</a:t>
                </a:r>
              </a:p>
              <a:p>
                <a:r>
                  <a:rPr lang="en-US" dirty="0"/>
                  <a:t> </a:t>
                </a:r>
                <a14:m>
                  <m:oMath xmlns:m="http://schemas.openxmlformats.org/officeDocument/2006/math">
                    <m:sSub>
                      <m:sSubPr>
                        <m:ctrlPr>
                          <a:rPr lang="el-GR" b="0"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ea typeface="Cambria Math" panose="02040503050406030204" pitchFamily="18" charset="0"/>
                          </a:rPr>
                          <m:t>𝑐𝑎𝑚</m:t>
                        </m:r>
                        <m:r>
                          <a:rPr lang="en-US" b="0" i="1" smtClean="0">
                            <a:latin typeface="Cambria Math" panose="02040503050406030204" pitchFamily="18" charset="0"/>
                            <a:ea typeface="Cambria Math" panose="02040503050406030204" pitchFamily="18" charset="0"/>
                          </a:rPr>
                          <m:t>(3</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3)</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𝑊</m:t>
                        </m:r>
                      </m:e>
                      <m:sub>
                        <m:r>
                          <a:rPr lang="en-US" b="0" i="1" smtClean="0">
                            <a:latin typeface="Cambria Math" panose="02040503050406030204" pitchFamily="18" charset="0"/>
                            <a:ea typeface="Cambria Math" panose="02040503050406030204" pitchFamily="18" charset="0"/>
                          </a:rPr>
                          <m:t>(3</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4)</m:t>
                        </m:r>
                      </m:sub>
                    </m:sSub>
                    <m:sSub>
                      <m:sSubPr>
                        <m:ctrlPr>
                          <a:rPr lang="en-US"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4</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4)</m:t>
                        </m:r>
                      </m:sub>
                    </m:sSub>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𝑊</m:t>
                        </m:r>
                      </m:e>
                      <m:sub>
                        <m:r>
                          <a:rPr lang="en-US" b="0" i="1" smtClean="0">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3)</m:t>
                        </m:r>
                      </m:sub>
                      <m:sup>
                        <m:r>
                          <a:rPr lang="en-US" b="0" i="1" smtClean="0">
                            <a:latin typeface="Cambria Math" panose="02040503050406030204" pitchFamily="18" charset="0"/>
                            <a:ea typeface="Cambria Math" panose="02040503050406030204" pitchFamily="18" charset="0"/>
                          </a:rPr>
                          <m:t>𝑇</m:t>
                        </m:r>
                      </m:sup>
                    </m:sSubSup>
                  </m:oMath>
                </a14:m>
                <a:endParaRPr lang="en-US" dirty="0"/>
              </a:p>
              <a:p>
                <a:r>
                  <a:rPr lang="en-US" sz="1600" dirty="0"/>
                  <a:t>Mathematical Proof</a:t>
                </a:r>
              </a:p>
              <a:p>
                <a:r>
                  <a:rPr lang="en-US" sz="1000" dirty="0">
                    <a:hlinkClick r:id="rId2"/>
                  </a:rPr>
                  <a:t>https://math.stackexchange.com/questions/332441/affine-transformation-applied-to-a-multivariate-gaussian-random-variable-what</a:t>
                </a:r>
                <a:r>
                  <a:rPr lang="en-US" sz="1000" dirty="0"/>
                  <a:t> </a:t>
                </a:r>
              </a:p>
              <a:p>
                <a:endParaRPr lang="en-US" dirty="0"/>
              </a:p>
            </p:txBody>
          </p:sp>
        </mc:Choice>
        <mc:Fallback xmlns="">
          <p:sp>
            <p:nvSpPr>
              <p:cNvPr id="3" name="Content Placeholder 2">
                <a:extLst>
                  <a:ext uri="{FF2B5EF4-FFF2-40B4-BE49-F238E27FC236}">
                    <a16:creationId xmlns:a16="http://schemas.microsoft.com/office/drawing/2014/main" id="{4C4F8C05-7EB1-87FC-2C03-D19C99FB9E9F}"/>
                  </a:ext>
                </a:extLst>
              </p:cNvPr>
              <p:cNvSpPr>
                <a:spLocks noGrp="1" noRot="1" noChangeAspect="1" noMove="1" noResize="1" noEditPoints="1" noAdjustHandles="1" noChangeArrowheads="1" noChangeShapeType="1" noTextEdit="1"/>
              </p:cNvSpPr>
              <p:nvPr>
                <p:ph idx="1"/>
              </p:nvPr>
            </p:nvSpPr>
            <p:spPr>
              <a:blipFill>
                <a:blip r:embed="rId3"/>
                <a:stretch>
                  <a:fillRect l="-1005" t="-3081" b="-280"/>
                </a:stretch>
              </a:blipFill>
            </p:spPr>
            <p:txBody>
              <a:bodyPr/>
              <a:lstStyle/>
              <a:p>
                <a:r>
                  <a:rPr lang="en-HK">
                    <a:noFill/>
                  </a:rPr>
                  <a:t> </a:t>
                </a:r>
              </a:p>
            </p:txBody>
          </p:sp>
        </mc:Fallback>
      </mc:AlternateContent>
      <p:sp>
        <p:nvSpPr>
          <p:cNvPr id="4" name="Footer Placeholder 3">
            <a:extLst>
              <a:ext uri="{FF2B5EF4-FFF2-40B4-BE49-F238E27FC236}">
                <a16:creationId xmlns:a16="http://schemas.microsoft.com/office/drawing/2014/main" id="{9FB5BDE9-6C3E-FC30-0860-927FED8AB6D2}"/>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0BB4EDE6-0A1A-7F2F-3ECC-93DF28020A12}"/>
              </a:ext>
            </a:extLst>
          </p:cNvPr>
          <p:cNvSpPr>
            <a:spLocks noGrp="1"/>
          </p:cNvSpPr>
          <p:nvPr>
            <p:ph type="sldNum" sz="quarter" idx="12"/>
          </p:nvPr>
        </p:nvSpPr>
        <p:spPr/>
        <p:txBody>
          <a:bodyPr/>
          <a:lstStyle/>
          <a:p>
            <a:fld id="{B9DE3C8B-EA53-454F-9CCE-3711613342D8}" type="slidenum">
              <a:rPr lang="en-HK" smtClean="0"/>
              <a:t>55</a:t>
            </a:fld>
            <a:endParaRPr lang="en-HK"/>
          </a:p>
        </p:txBody>
      </p:sp>
    </p:spTree>
    <p:extLst>
      <p:ext uri="{BB962C8B-B14F-4D97-AF65-F5344CB8AC3E}">
        <p14:creationId xmlns:p14="http://schemas.microsoft.com/office/powerpoint/2010/main" val="15475026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CBF55-50F5-6780-C737-F23C099D3864}"/>
              </a:ext>
            </a:extLst>
          </p:cNvPr>
          <p:cNvSpPr>
            <a:spLocks noGrp="1"/>
          </p:cNvSpPr>
          <p:nvPr>
            <p:ph type="title"/>
          </p:nvPr>
        </p:nvSpPr>
        <p:spPr>
          <a:xfrm>
            <a:off x="628650" y="365126"/>
            <a:ext cx="3943350" cy="1325563"/>
          </a:xfrm>
        </p:spPr>
        <p:txBody>
          <a:bodyPr>
            <a:noAutofit/>
          </a:bodyPr>
          <a:lstStyle/>
          <a:p>
            <a:r>
              <a:rPr lang="en-US" sz="2800" dirty="0"/>
              <a:t>Exercise 7</a:t>
            </a:r>
            <a:br>
              <a:rPr lang="en-US" sz="2800" dirty="0"/>
            </a:br>
            <a:r>
              <a:rPr lang="en-US" sz="2800" dirty="0"/>
              <a:t>Covariance matrix transformed from screen to ray space</a:t>
            </a:r>
            <a:br>
              <a:rPr lang="en-US" sz="2800" dirty="0"/>
            </a:br>
            <a:endParaRPr lang="en-US" sz="2800" dirty="0"/>
          </a:p>
        </p:txBody>
      </p:sp>
      <p:sp>
        <p:nvSpPr>
          <p:cNvPr id="3" name="Content Placeholder 2">
            <a:extLst>
              <a:ext uri="{FF2B5EF4-FFF2-40B4-BE49-F238E27FC236}">
                <a16:creationId xmlns:a16="http://schemas.microsoft.com/office/drawing/2014/main" id="{14B05BE4-6506-447B-24C0-6C817AA48626}"/>
              </a:ext>
            </a:extLst>
          </p:cNvPr>
          <p:cNvSpPr>
            <a:spLocks noGrp="1"/>
          </p:cNvSpPr>
          <p:nvPr>
            <p:ph idx="1"/>
          </p:nvPr>
        </p:nvSpPr>
        <p:spPr>
          <a:xfrm>
            <a:off x="628650" y="1594883"/>
            <a:ext cx="3600450" cy="5263117"/>
          </a:xfrm>
        </p:spPr>
        <p:txBody>
          <a:bodyPr>
            <a:normAutofit/>
          </a:bodyPr>
          <a:lstStyle/>
          <a:p>
            <a:r>
              <a:rPr lang="en-US" sz="2000" dirty="0"/>
              <a:t>Covariance matrix transformed to ray space</a:t>
            </a:r>
          </a:p>
          <a:p>
            <a:endParaRPr lang="en-US" sz="2000" dirty="0"/>
          </a:p>
          <a:p>
            <a:endParaRPr lang="en-US" sz="2000" dirty="0"/>
          </a:p>
          <a:p>
            <a:endParaRPr lang="en-US" sz="2000" dirty="0"/>
          </a:p>
          <a:p>
            <a:endParaRPr lang="en-US" sz="2000" dirty="0"/>
          </a:p>
          <a:p>
            <a:endParaRPr lang="en-US" sz="2000" dirty="0"/>
          </a:p>
          <a:p>
            <a:endParaRPr lang="en-US" sz="1400" i="1" dirty="0">
              <a:latin typeface="Cambria Math" panose="02040503050406030204" pitchFamily="18" charset="0"/>
            </a:endParaRPr>
          </a:p>
          <a:p>
            <a:endParaRPr lang="en-US" sz="2000" dirty="0"/>
          </a:p>
          <a:p>
            <a:endParaRPr lang="en-US" sz="2000" dirty="0"/>
          </a:p>
          <a:p>
            <a:endParaRPr lang="en-US" dirty="0"/>
          </a:p>
        </p:txBody>
      </p:sp>
      <p:sp>
        <p:nvSpPr>
          <p:cNvPr id="4" name="Footer Placeholder 3">
            <a:extLst>
              <a:ext uri="{FF2B5EF4-FFF2-40B4-BE49-F238E27FC236}">
                <a16:creationId xmlns:a16="http://schemas.microsoft.com/office/drawing/2014/main" id="{410748D6-CABB-9B9A-E9B4-A3421DA858A5}"/>
              </a:ext>
            </a:extLst>
          </p:cNvPr>
          <p:cNvSpPr>
            <a:spLocks noGrp="1"/>
          </p:cNvSpPr>
          <p:nvPr>
            <p:ph type="ftr" sz="quarter" idx="11"/>
          </p:nvPr>
        </p:nvSpPr>
        <p:spPr>
          <a:xfrm>
            <a:off x="2178346" y="6303793"/>
            <a:ext cx="3086100" cy="365125"/>
          </a:xfrm>
        </p:spPr>
        <p:txBody>
          <a:bodyPr/>
          <a:lstStyle/>
          <a:p>
            <a:r>
              <a:rPr lang="en-HK"/>
              <a:t>Nerfs v.250402d</a:t>
            </a:r>
            <a:endParaRPr lang="en-HK" dirty="0"/>
          </a:p>
        </p:txBody>
      </p:sp>
      <p:sp>
        <p:nvSpPr>
          <p:cNvPr id="5" name="Slide Number Placeholder 4">
            <a:extLst>
              <a:ext uri="{FF2B5EF4-FFF2-40B4-BE49-F238E27FC236}">
                <a16:creationId xmlns:a16="http://schemas.microsoft.com/office/drawing/2014/main" id="{447A657E-D01C-0B99-97EF-620A4D6ED1E9}"/>
              </a:ext>
            </a:extLst>
          </p:cNvPr>
          <p:cNvSpPr>
            <a:spLocks noGrp="1"/>
          </p:cNvSpPr>
          <p:nvPr>
            <p:ph type="sldNum" sz="quarter" idx="12"/>
          </p:nvPr>
        </p:nvSpPr>
        <p:spPr/>
        <p:txBody>
          <a:bodyPr/>
          <a:lstStyle/>
          <a:p>
            <a:fld id="{B9DE3C8B-EA53-454F-9CCE-3711613342D8}" type="slidenum">
              <a:rPr lang="en-HK" smtClean="0"/>
              <a:t>56</a:t>
            </a:fld>
            <a:endParaRPr lang="en-HK"/>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CE24072-513B-9B81-3431-4732683AB2F7}"/>
                  </a:ext>
                </a:extLst>
              </p:cNvPr>
              <p:cNvSpPr txBox="1"/>
              <p:nvPr/>
            </p:nvSpPr>
            <p:spPr>
              <a:xfrm>
                <a:off x="850899" y="2191434"/>
                <a:ext cx="3378201" cy="18008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3"/>
                                    <m:mcJc m:val="center"/>
                                  </m:mcPr>
                                </m:mc>
                              </m:mcs>
                              <m:ctrlPr>
                                <a:rPr lang="en-US" b="0" i="1" smtClean="0">
                                  <a:latin typeface="Cambria Math" panose="02040503050406030204" pitchFamily="18" charset="0"/>
                                </a:rPr>
                              </m:ctrlPr>
                            </m:mPr>
                            <m:mr>
                              <m:e>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ea typeface="Cambria Math" panose="02040503050406030204" pitchFamily="18" charset="0"/>
                                      </a:rPr>
                                      <m:t>𝜕</m:t>
                                    </m:r>
                                    <m:sSub>
                                      <m:sSubPr>
                                        <m:ctrlPr>
                                          <a:rPr lang="en-US" b="0" i="1" smtClean="0">
                                            <a:solidFill>
                                              <a:srgbClr val="0070C0"/>
                                            </a:solidFill>
                                            <a:latin typeface="Cambria Math" panose="02040503050406030204" pitchFamily="18" charset="0"/>
                                            <a:ea typeface="Cambria Math" panose="02040503050406030204" pitchFamily="18" charset="0"/>
                                          </a:rPr>
                                        </m:ctrlPr>
                                      </m:sSubPr>
                                      <m:e>
                                        <m:r>
                                          <a:rPr lang="en-US" b="0" i="1" smtClean="0">
                                            <a:solidFill>
                                              <a:srgbClr val="0070C0"/>
                                            </a:solidFill>
                                            <a:latin typeface="Cambria Math" panose="02040503050406030204" pitchFamily="18" charset="0"/>
                                            <a:ea typeface="Cambria Math" panose="02040503050406030204" pitchFamily="18" charset="0"/>
                                          </a:rPr>
                                          <m:t>𝑥</m:t>
                                        </m:r>
                                      </m:e>
                                      <m:sub>
                                        <m:r>
                                          <a:rPr lang="en-US" b="0" i="1" smtClean="0">
                                            <a:solidFill>
                                              <a:srgbClr val="0070C0"/>
                                            </a:solidFill>
                                            <a:latin typeface="Cambria Math" panose="02040503050406030204" pitchFamily="18" charset="0"/>
                                            <a:ea typeface="Cambria Math" panose="02040503050406030204" pitchFamily="18" charset="0"/>
                                          </a:rPr>
                                          <m:t>0</m:t>
                                        </m:r>
                                      </m:sub>
                                    </m:sSub>
                                  </m:num>
                                  <m:den>
                                    <m:r>
                                      <a:rPr lang="en-US" i="1">
                                        <a:solidFill>
                                          <a:srgbClr val="0070C0"/>
                                        </a:solidFill>
                                        <a:latin typeface="Cambria Math" panose="02040503050406030204" pitchFamily="18" charset="0"/>
                                        <a:ea typeface="Cambria Math" panose="02040503050406030204" pitchFamily="18" charset="0"/>
                                      </a:rPr>
                                      <m:t>𝜕</m:t>
                                    </m:r>
                                    <m:sSub>
                                      <m:sSubPr>
                                        <m:ctrlPr>
                                          <a:rPr lang="en-US" i="1">
                                            <a:solidFill>
                                              <a:srgbClr val="0070C0"/>
                                            </a:solidFill>
                                            <a:latin typeface="Cambria Math" panose="02040503050406030204" pitchFamily="18" charset="0"/>
                                            <a:ea typeface="Cambria Math" panose="02040503050406030204" pitchFamily="18" charset="0"/>
                                          </a:rPr>
                                        </m:ctrlPr>
                                      </m:sSubPr>
                                      <m:e>
                                        <m:r>
                                          <a:rPr lang="en-US" b="0" i="1" smtClean="0">
                                            <a:solidFill>
                                              <a:srgbClr val="0070C0"/>
                                            </a:solidFill>
                                            <a:latin typeface="Cambria Math" panose="02040503050406030204" pitchFamily="18" charset="0"/>
                                            <a:ea typeface="Cambria Math" panose="02040503050406030204" pitchFamily="18" charset="0"/>
                                          </a:rPr>
                                          <m:t>𝑢</m:t>
                                        </m:r>
                                      </m:e>
                                      <m:sub>
                                        <m:r>
                                          <a:rPr lang="en-US" i="1">
                                            <a:solidFill>
                                              <a:srgbClr val="0070C0"/>
                                            </a:solidFill>
                                            <a:latin typeface="Cambria Math" panose="02040503050406030204" pitchFamily="18" charset="0"/>
                                            <a:ea typeface="Cambria Math" panose="02040503050406030204" pitchFamily="18" charset="0"/>
                                          </a:rPr>
                                          <m:t>0</m:t>
                                        </m:r>
                                      </m:sub>
                                    </m:sSub>
                                  </m:den>
                                </m:f>
                              </m:e>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1</m:t>
                                        </m:r>
                                      </m:sub>
                                    </m:sSub>
                                  </m:den>
                                </m:f>
                              </m:e>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2</m:t>
                                        </m:r>
                                      </m:sub>
                                    </m:sSub>
                                  </m:den>
                                </m:f>
                              </m:e>
                            </m:mr>
                            <m:m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1</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0</m:t>
                                        </m:r>
                                      </m:sub>
                                    </m:sSub>
                                  </m:den>
                                </m:f>
                              </m:e>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1</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1</m:t>
                                        </m:r>
                                      </m:sub>
                                    </m:sSub>
                                  </m:den>
                                </m:f>
                              </m:e>
                              <m:e>
                                <m:f>
                                  <m:fPr>
                                    <m:ctrlPr>
                                      <a:rPr lang="en-US" i="1" smtClean="0">
                                        <a:solidFill>
                                          <a:srgbClr val="0070C0"/>
                                        </a:solidFill>
                                        <a:latin typeface="Cambria Math" panose="02040503050406030204" pitchFamily="18" charset="0"/>
                                      </a:rPr>
                                    </m:ctrlPr>
                                  </m:fPr>
                                  <m:num>
                                    <m:r>
                                      <a:rPr lang="en-US" i="1">
                                        <a:solidFill>
                                          <a:srgbClr val="0070C0"/>
                                        </a:solidFill>
                                        <a:latin typeface="Cambria Math" panose="02040503050406030204" pitchFamily="18" charset="0"/>
                                        <a:ea typeface="Cambria Math" panose="02040503050406030204" pitchFamily="18" charset="0"/>
                                      </a:rPr>
                                      <m:t>𝜕</m:t>
                                    </m:r>
                                    <m:sSub>
                                      <m:sSubPr>
                                        <m:ctrlPr>
                                          <a:rPr lang="en-US" i="1">
                                            <a:solidFill>
                                              <a:srgbClr val="0070C0"/>
                                            </a:solidFill>
                                            <a:latin typeface="Cambria Math" panose="02040503050406030204" pitchFamily="18" charset="0"/>
                                            <a:ea typeface="Cambria Math" panose="02040503050406030204" pitchFamily="18" charset="0"/>
                                          </a:rPr>
                                        </m:ctrlPr>
                                      </m:sSubPr>
                                      <m:e>
                                        <m:r>
                                          <a:rPr lang="en-US" i="1">
                                            <a:solidFill>
                                              <a:srgbClr val="0070C0"/>
                                            </a:solidFill>
                                            <a:latin typeface="Cambria Math" panose="02040503050406030204" pitchFamily="18" charset="0"/>
                                            <a:ea typeface="Cambria Math" panose="02040503050406030204" pitchFamily="18" charset="0"/>
                                          </a:rPr>
                                          <m:t>𝑥</m:t>
                                        </m:r>
                                      </m:e>
                                      <m:sub>
                                        <m:r>
                                          <a:rPr lang="en-US" b="0" i="1" smtClean="0">
                                            <a:solidFill>
                                              <a:srgbClr val="0070C0"/>
                                            </a:solidFill>
                                            <a:latin typeface="Cambria Math" panose="02040503050406030204" pitchFamily="18" charset="0"/>
                                            <a:ea typeface="Cambria Math" panose="02040503050406030204" pitchFamily="18" charset="0"/>
                                          </a:rPr>
                                          <m:t>1</m:t>
                                        </m:r>
                                      </m:sub>
                                    </m:sSub>
                                  </m:num>
                                  <m:den>
                                    <m:r>
                                      <a:rPr lang="en-US" i="1">
                                        <a:solidFill>
                                          <a:srgbClr val="0070C0"/>
                                        </a:solidFill>
                                        <a:latin typeface="Cambria Math" panose="02040503050406030204" pitchFamily="18" charset="0"/>
                                        <a:ea typeface="Cambria Math" panose="02040503050406030204" pitchFamily="18" charset="0"/>
                                      </a:rPr>
                                      <m:t>𝜕</m:t>
                                    </m:r>
                                    <m:sSub>
                                      <m:sSubPr>
                                        <m:ctrlPr>
                                          <a:rPr lang="en-US" i="1">
                                            <a:solidFill>
                                              <a:srgbClr val="0070C0"/>
                                            </a:solidFill>
                                            <a:latin typeface="Cambria Math" panose="02040503050406030204" pitchFamily="18" charset="0"/>
                                            <a:ea typeface="Cambria Math" panose="02040503050406030204" pitchFamily="18" charset="0"/>
                                          </a:rPr>
                                        </m:ctrlPr>
                                      </m:sSubPr>
                                      <m:e>
                                        <m:r>
                                          <a:rPr lang="en-US" i="1">
                                            <a:solidFill>
                                              <a:srgbClr val="0070C0"/>
                                            </a:solidFill>
                                            <a:latin typeface="Cambria Math" panose="02040503050406030204" pitchFamily="18" charset="0"/>
                                            <a:ea typeface="Cambria Math" panose="02040503050406030204" pitchFamily="18" charset="0"/>
                                          </a:rPr>
                                          <m:t>𝑢</m:t>
                                        </m:r>
                                      </m:e>
                                      <m:sub>
                                        <m:r>
                                          <a:rPr lang="en-US" b="0" i="1" smtClean="0">
                                            <a:solidFill>
                                              <a:srgbClr val="0070C0"/>
                                            </a:solidFill>
                                            <a:latin typeface="Cambria Math" panose="02040503050406030204" pitchFamily="18" charset="0"/>
                                            <a:ea typeface="Cambria Math" panose="02040503050406030204" pitchFamily="18" charset="0"/>
                                          </a:rPr>
                                          <m:t>2</m:t>
                                        </m:r>
                                      </m:sub>
                                    </m:sSub>
                                  </m:den>
                                </m:f>
                              </m:e>
                            </m:mr>
                            <m:m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2</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0</m:t>
                                        </m:r>
                                      </m:sub>
                                    </m:sSub>
                                  </m:den>
                                </m:f>
                              </m:e>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2</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1</m:t>
                                        </m:r>
                                      </m:sub>
                                    </m:sSub>
                                  </m:den>
                                </m:f>
                              </m:e>
                              <m:e>
                                <m:f>
                                  <m:fPr>
                                    <m:ctrlPr>
                                      <a:rPr lang="en-US" i="1" smtClean="0">
                                        <a:solidFill>
                                          <a:srgbClr val="0070C0"/>
                                        </a:solidFill>
                                        <a:latin typeface="Cambria Math" panose="02040503050406030204" pitchFamily="18" charset="0"/>
                                      </a:rPr>
                                    </m:ctrlPr>
                                  </m:fPr>
                                  <m:num>
                                    <m:r>
                                      <a:rPr lang="en-US" i="1">
                                        <a:solidFill>
                                          <a:srgbClr val="0070C0"/>
                                        </a:solidFill>
                                        <a:latin typeface="Cambria Math" panose="02040503050406030204" pitchFamily="18" charset="0"/>
                                        <a:ea typeface="Cambria Math" panose="02040503050406030204" pitchFamily="18" charset="0"/>
                                      </a:rPr>
                                      <m:t>𝜕</m:t>
                                    </m:r>
                                    <m:sSub>
                                      <m:sSubPr>
                                        <m:ctrlPr>
                                          <a:rPr lang="en-US" i="1">
                                            <a:solidFill>
                                              <a:srgbClr val="0070C0"/>
                                            </a:solidFill>
                                            <a:latin typeface="Cambria Math" panose="02040503050406030204" pitchFamily="18" charset="0"/>
                                            <a:ea typeface="Cambria Math" panose="02040503050406030204" pitchFamily="18" charset="0"/>
                                          </a:rPr>
                                        </m:ctrlPr>
                                      </m:sSubPr>
                                      <m:e>
                                        <m:r>
                                          <a:rPr lang="en-US" i="1">
                                            <a:solidFill>
                                              <a:srgbClr val="0070C0"/>
                                            </a:solidFill>
                                            <a:latin typeface="Cambria Math" panose="02040503050406030204" pitchFamily="18" charset="0"/>
                                            <a:ea typeface="Cambria Math" panose="02040503050406030204" pitchFamily="18" charset="0"/>
                                          </a:rPr>
                                          <m:t>𝑥</m:t>
                                        </m:r>
                                      </m:e>
                                      <m:sub>
                                        <m:r>
                                          <a:rPr lang="en-US" b="0" i="1" smtClean="0">
                                            <a:solidFill>
                                              <a:srgbClr val="0070C0"/>
                                            </a:solidFill>
                                            <a:latin typeface="Cambria Math" panose="02040503050406030204" pitchFamily="18" charset="0"/>
                                            <a:ea typeface="Cambria Math" panose="02040503050406030204" pitchFamily="18" charset="0"/>
                                          </a:rPr>
                                          <m:t>2</m:t>
                                        </m:r>
                                      </m:sub>
                                    </m:sSub>
                                  </m:num>
                                  <m:den>
                                    <m:r>
                                      <a:rPr lang="en-US" i="1">
                                        <a:solidFill>
                                          <a:srgbClr val="0070C0"/>
                                        </a:solidFill>
                                        <a:latin typeface="Cambria Math" panose="02040503050406030204" pitchFamily="18" charset="0"/>
                                        <a:ea typeface="Cambria Math" panose="02040503050406030204" pitchFamily="18" charset="0"/>
                                      </a:rPr>
                                      <m:t>𝜕</m:t>
                                    </m:r>
                                    <m:sSub>
                                      <m:sSubPr>
                                        <m:ctrlPr>
                                          <a:rPr lang="en-US" i="1">
                                            <a:solidFill>
                                              <a:srgbClr val="0070C0"/>
                                            </a:solidFill>
                                            <a:latin typeface="Cambria Math" panose="02040503050406030204" pitchFamily="18" charset="0"/>
                                            <a:ea typeface="Cambria Math" panose="02040503050406030204" pitchFamily="18" charset="0"/>
                                          </a:rPr>
                                        </m:ctrlPr>
                                      </m:sSubPr>
                                      <m:e>
                                        <m:r>
                                          <a:rPr lang="en-US" i="1">
                                            <a:solidFill>
                                              <a:srgbClr val="0070C0"/>
                                            </a:solidFill>
                                            <a:latin typeface="Cambria Math" panose="02040503050406030204" pitchFamily="18" charset="0"/>
                                            <a:ea typeface="Cambria Math" panose="02040503050406030204" pitchFamily="18" charset="0"/>
                                          </a:rPr>
                                          <m:t>𝑢</m:t>
                                        </m:r>
                                      </m:e>
                                      <m:sub>
                                        <m:r>
                                          <a:rPr lang="en-US" b="0" i="1" smtClean="0">
                                            <a:solidFill>
                                              <a:srgbClr val="0070C0"/>
                                            </a:solidFill>
                                            <a:latin typeface="Cambria Math" panose="02040503050406030204" pitchFamily="18" charset="0"/>
                                            <a:ea typeface="Cambria Math" panose="02040503050406030204" pitchFamily="18" charset="0"/>
                                          </a:rPr>
                                          <m:t>2</m:t>
                                        </m:r>
                                      </m:sub>
                                    </m:sSub>
                                  </m:den>
                                </m:f>
                              </m:e>
                            </m:mr>
                          </m:m>
                        </m:e>
                      </m:d>
                    </m:oMath>
                  </m:oMathPara>
                </a14:m>
                <a:endParaRPr lang="en-US" b="0" i="1" dirty="0">
                  <a:latin typeface="Cambria Math" panose="02040503050406030204" pitchFamily="18" charset="0"/>
                </a:endParaRPr>
              </a:p>
            </p:txBody>
          </p:sp>
        </mc:Choice>
        <mc:Fallback xmlns="">
          <p:sp>
            <p:nvSpPr>
              <p:cNvPr id="15" name="TextBox 14">
                <a:extLst>
                  <a:ext uri="{FF2B5EF4-FFF2-40B4-BE49-F238E27FC236}">
                    <a16:creationId xmlns:a16="http://schemas.microsoft.com/office/drawing/2014/main" id="{ECE24072-513B-9B81-3431-4732683AB2F7}"/>
                  </a:ext>
                </a:extLst>
              </p:cNvPr>
              <p:cNvSpPr txBox="1">
                <a:spLocks noRot="1" noChangeAspect="1" noMove="1" noResize="1" noEditPoints="1" noAdjustHandles="1" noChangeArrowheads="1" noChangeShapeType="1" noTextEdit="1"/>
              </p:cNvSpPr>
              <p:nvPr/>
            </p:nvSpPr>
            <p:spPr>
              <a:xfrm>
                <a:off x="850899" y="2191434"/>
                <a:ext cx="3378201" cy="1800878"/>
              </a:xfrm>
              <a:prstGeom prst="rect">
                <a:avLst/>
              </a:prstGeom>
              <a:blipFill>
                <a:blip r:embed="rId2"/>
                <a:stretch>
                  <a:fillRect/>
                </a:stretch>
              </a:blipFill>
            </p:spPr>
            <p:txBody>
              <a:bodyPr/>
              <a:lstStyle/>
              <a:p>
                <a:r>
                  <a:rPr lang="en-HK">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617515BF-EA69-2D7F-D31A-BA4242255E93}"/>
                  </a:ext>
                </a:extLst>
              </p:cNvPr>
              <p:cNvSpPr txBox="1"/>
              <p:nvPr/>
            </p:nvSpPr>
            <p:spPr>
              <a:xfrm>
                <a:off x="4374569" y="136524"/>
                <a:ext cx="4572000" cy="674486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e>
                            </m:mr>
                          </m:m>
                        </m:e>
                      </m:d>
                      <m:r>
                        <a:rPr lang="en-US" i="1">
                          <a:latin typeface="Cambria Math" panose="02040503050406030204" pitchFamily="18" charset="0"/>
                        </a:rPr>
                        <m:t>=</m:t>
                      </m:r>
                      <m:r>
                        <a:rPr lang="en-US" i="1">
                          <a:latin typeface="Cambria Math" panose="02040503050406030204" pitchFamily="18" charset="0"/>
                        </a:rPr>
                        <m:t>𝑚</m:t>
                      </m:r>
                      <m:d>
                        <m:dPr>
                          <m:ctrlPr>
                            <a:rPr lang="en-US" i="1">
                              <a:latin typeface="Cambria Math" panose="02040503050406030204" pitchFamily="18" charset="0"/>
                            </a:rPr>
                          </m:ctrlPr>
                        </m:dPr>
                        <m:e>
                          <m:r>
                            <a:rPr lang="en-US" i="1">
                              <a:latin typeface="Cambria Math" panose="02040503050406030204" pitchFamily="18" charset="0"/>
                            </a:rPr>
                            <m:t>𝑢</m:t>
                          </m:r>
                        </m:e>
                      </m:d>
                      <m:r>
                        <a:rPr lang="en-US" i="1">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e>
                            </m:m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e>
                            </m:mr>
                            <m:mr>
                              <m:e>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e>
                            </m:mr>
                          </m:m>
                        </m:e>
                      </m:d>
                    </m:oMath>
                  </m:oMathPara>
                </a14:m>
                <a:endParaRPr lang="en-US" dirty="0"/>
              </a:p>
              <a:p>
                <a:pPr/>
                <a14:m>
                  <m:oMathPara xmlns:m="http://schemas.openxmlformats.org/officeDocument/2006/math">
                    <m:oMathParaPr>
                      <m:jc m:val="centerGroup"/>
                    </m:oMathParaPr>
                    <m:oMath xmlns:m="http://schemas.openxmlformats.org/officeDocument/2006/math">
                      <m:r>
                        <m:rPr>
                          <m:nor/>
                        </m:rPr>
                        <a:rPr lang="en-US" dirty="0"/>
                        <m:t>Where</m:t>
                      </m:r>
                      <m:r>
                        <m:rPr>
                          <m:nor/>
                        </m:rPr>
                        <a:rPr lang="en-US" b="0" i="0" dirty="0" smtClean="0"/>
                        <m:t> </m:t>
                      </m:r>
                      <m:r>
                        <m:rPr>
                          <m:nor/>
                        </m:rPr>
                        <a:rPr lang="en-US" dirty="0"/>
                        <m:t> </m:t>
                      </m:r>
                      <m:r>
                        <a:rPr lang="en-US" i="1">
                          <a:latin typeface="Cambria Math" panose="02040503050406030204" pitchFamily="18" charset="0"/>
                        </a:rPr>
                        <m:t>𝑙</m:t>
                      </m:r>
                      <m:r>
                        <a:rPr lang="en-US" i="1">
                          <a:latin typeface="Cambria Math" panose="02040503050406030204" pitchFamily="18" charset="0"/>
                        </a:rPr>
                        <m:t>=</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oMath>
                  </m:oMathPara>
                </a14:m>
                <a:endParaRPr lang="en-US" dirty="0"/>
              </a:p>
              <a:p>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0</m:t>
                            </m:r>
                          </m:sub>
                        </m:sSub>
                      </m:den>
                    </m:f>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0</m:t>
                            </m:r>
                          </m:sub>
                        </m:sSub>
                      </m:den>
                    </m:f>
                    <m:r>
                      <a:rPr lang="en-US" b="0" i="1" smtClean="0">
                        <a:latin typeface="Cambria Math" panose="02040503050406030204" pitchFamily="18" charset="0"/>
                        <a:ea typeface="Cambria Math" panose="02040503050406030204" pitchFamily="18" charset="0"/>
                      </a:rPr>
                      <m:t>=</m:t>
                    </m:r>
                    <m:f>
                      <m:fPr>
                        <m:type m:val="skw"/>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2</m:t>
                            </m:r>
                          </m:sub>
                        </m:sSub>
                      </m:den>
                    </m:f>
                  </m:oMath>
                </a14:m>
                <a:r>
                  <a:rPr lang="en-US" dirty="0"/>
                  <a:t> </a:t>
                </a:r>
              </a:p>
              <a:p>
                <a:endParaRPr lang="en-US" dirty="0"/>
              </a:p>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𝑓𝑖𝑛𝑑</m:t>
                      </m:r>
                    </m:oMath>
                  </m:oMathPara>
                </a14:m>
                <a:endParaRPr lang="en-US" sz="24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𝑥</m:t>
                              </m:r>
                            </m:e>
                            <m:sub>
                              <m:r>
                                <a:rPr lang="en-US" sz="2400" b="0" i="1" smtClean="0">
                                  <a:latin typeface="Cambria Math" panose="02040503050406030204" pitchFamily="18" charset="0"/>
                                  <a:ea typeface="Cambria Math" panose="02040503050406030204" pitchFamily="18" charset="0"/>
                                </a:rPr>
                                <m:t>0</m:t>
                              </m:r>
                            </m:sub>
                          </m:sSub>
                        </m:num>
                        <m:den>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𝑢</m:t>
                              </m:r>
                            </m:e>
                            <m:sub>
                              <m:r>
                                <a:rPr lang="en-US" sz="2400" i="1">
                                  <a:latin typeface="Cambria Math" panose="02040503050406030204" pitchFamily="18" charset="0"/>
                                  <a:ea typeface="Cambria Math" panose="02040503050406030204" pitchFamily="18" charset="0"/>
                                </a:rPr>
                                <m:t>0</m:t>
                              </m:r>
                            </m:sub>
                          </m:sSub>
                        </m:den>
                      </m:f>
                      <m:r>
                        <a:rPr lang="en-US" sz="2400" b="0" i="1" smtClean="0">
                          <a:latin typeface="Cambria Math" panose="02040503050406030204" pitchFamily="18" charset="0"/>
                          <a:ea typeface="Cambria Math" panose="02040503050406030204" pitchFamily="18" charset="0"/>
                        </a:rPr>
                        <m:t>=____________?</m:t>
                      </m:r>
                    </m:oMath>
                  </m:oMathPara>
                </a14:m>
                <a:endParaRPr lang="en-US" sz="24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𝑥</m:t>
                              </m:r>
                            </m:e>
                            <m:sub>
                              <m:r>
                                <a:rPr lang="en-US" sz="2400" i="1">
                                  <a:latin typeface="Cambria Math" panose="02040503050406030204" pitchFamily="18" charset="0"/>
                                  <a:ea typeface="Cambria Math" panose="02040503050406030204" pitchFamily="18" charset="0"/>
                                </a:rPr>
                                <m:t>1</m:t>
                              </m:r>
                            </m:sub>
                          </m:sSub>
                        </m:num>
                        <m:den>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𝑢</m:t>
                              </m:r>
                            </m:e>
                            <m:sub>
                              <m:r>
                                <a:rPr lang="en-US" sz="2400" i="1">
                                  <a:latin typeface="Cambria Math" panose="02040503050406030204" pitchFamily="18" charset="0"/>
                                  <a:ea typeface="Cambria Math" panose="02040503050406030204" pitchFamily="18" charset="0"/>
                                </a:rPr>
                                <m:t>2</m:t>
                              </m:r>
                            </m:sub>
                          </m:sSub>
                        </m:den>
                      </m:f>
                      <m:r>
                        <a:rPr lang="en-US" sz="2400" b="0" i="1" smtClean="0">
                          <a:latin typeface="Cambria Math" panose="02040503050406030204" pitchFamily="18" charset="0"/>
                          <a:ea typeface="Cambria Math" panose="02040503050406030204" pitchFamily="18" charset="0"/>
                        </a:rPr>
                        <m:t>=____________?</m:t>
                      </m:r>
                    </m:oMath>
                  </m:oMathPara>
                </a14:m>
                <a:endParaRPr lang="en-US" sz="24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𝑥</m:t>
                              </m:r>
                            </m:e>
                            <m:sub>
                              <m:r>
                                <a:rPr lang="en-US" sz="2400" i="1">
                                  <a:latin typeface="Cambria Math" panose="02040503050406030204" pitchFamily="18" charset="0"/>
                                  <a:ea typeface="Cambria Math" panose="02040503050406030204" pitchFamily="18" charset="0"/>
                                </a:rPr>
                                <m:t>2</m:t>
                              </m:r>
                            </m:sub>
                          </m:sSub>
                        </m:num>
                        <m:den>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𝑢</m:t>
                              </m:r>
                            </m:e>
                            <m:sub>
                              <m:r>
                                <a:rPr lang="en-US" sz="2400" i="1">
                                  <a:latin typeface="Cambria Math" panose="02040503050406030204" pitchFamily="18" charset="0"/>
                                  <a:ea typeface="Cambria Math" panose="02040503050406030204" pitchFamily="18" charset="0"/>
                                </a:rPr>
                                <m:t>2</m:t>
                              </m:r>
                            </m:sub>
                          </m:sSub>
                        </m:den>
                      </m:f>
                      <m:r>
                        <a:rPr lang="en-US" sz="2400" b="0" i="1" smtClean="0">
                          <a:latin typeface="Cambria Math" panose="02040503050406030204" pitchFamily="18" charset="0"/>
                          <a:ea typeface="Cambria Math" panose="02040503050406030204" pitchFamily="18" charset="0"/>
                        </a:rPr>
                        <m:t>=____________?</m:t>
                      </m:r>
                    </m:oMath>
                  </m:oMathPara>
                </a14:m>
                <a:endParaRPr lang="en-US" sz="2400" b="0" i="1" dirty="0">
                  <a:latin typeface="Cambria Math" panose="02040503050406030204" pitchFamily="18" charset="0"/>
                </a:endParaRPr>
              </a:p>
              <a:p>
                <a:endParaRPr lang="en-US" dirty="0"/>
              </a:p>
              <a:p>
                <a:r>
                  <a:rPr lang="en-US" sz="2400" dirty="0"/>
                  <a:t>Choice 1 :  </a:t>
                </a:r>
                <a14:m>
                  <m:oMath xmlns:m="http://schemas.openxmlformats.org/officeDocument/2006/math">
                    <m:f>
                      <m:fPr>
                        <m:type m:val="skw"/>
                        <m:ctrlPr>
                          <a:rPr lang="en-US" sz="2400" i="1">
                            <a:latin typeface="Cambria Math" panose="02040503050406030204" pitchFamily="18" charset="0"/>
                          </a:rPr>
                        </m:ctrlPr>
                      </m:fPr>
                      <m:num>
                        <m:r>
                          <a:rPr lang="en-US" sz="2400" i="1">
                            <a:latin typeface="Cambria Math" panose="02040503050406030204" pitchFamily="18" charset="0"/>
                          </a:rPr>
                          <m:t>1</m:t>
                        </m:r>
                      </m:num>
                      <m:den>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𝑢</m:t>
                            </m:r>
                          </m:e>
                          <m:sub>
                            <m:r>
                              <a:rPr lang="en-US" sz="2400" i="1">
                                <a:latin typeface="Cambria Math" panose="02040503050406030204" pitchFamily="18" charset="0"/>
                                <a:ea typeface="Cambria Math" panose="02040503050406030204" pitchFamily="18" charset="0"/>
                              </a:rPr>
                              <m:t>2</m:t>
                            </m:r>
                          </m:sub>
                        </m:sSub>
                      </m:den>
                    </m:f>
                  </m:oMath>
                </a14:m>
                <a:endParaRPr lang="en-US" sz="2400" dirty="0"/>
              </a:p>
              <a:p>
                <a:r>
                  <a:rPr lang="en-US" sz="2400" i="1" dirty="0">
                    <a:latin typeface="Cambria Math" panose="02040503050406030204" pitchFamily="18" charset="0"/>
                  </a:rPr>
                  <a:t>Choice 2 :</a:t>
                </a:r>
                <a14:m>
                  <m:oMath xmlns:m="http://schemas.openxmlformats.org/officeDocument/2006/math">
                    <m:r>
                      <a:rPr lang="en-US" sz="2400" i="1">
                        <a:latin typeface="Cambria Math" panose="02040503050406030204" pitchFamily="18" charset="0"/>
                      </a:rPr>
                      <m:t>  </m:t>
                    </m:r>
                    <m:f>
                      <m:fPr>
                        <m:type m:val="skw"/>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𝑙</m:t>
                        </m:r>
                      </m:den>
                    </m:f>
                  </m:oMath>
                </a14:m>
                <a:endParaRPr lang="en-US" sz="2400" i="1" dirty="0">
                  <a:latin typeface="Cambria Math" panose="02040503050406030204" pitchFamily="18" charset="0"/>
                </a:endParaRPr>
              </a:p>
              <a:p>
                <a:r>
                  <a:rPr lang="en-US" sz="2400" i="1" dirty="0">
                    <a:latin typeface="Cambria Math" panose="02040503050406030204" pitchFamily="18" charset="0"/>
                  </a:rPr>
                  <a:t>Choice 3 :</a:t>
                </a:r>
                <a14:m>
                  <m:oMath xmlns:m="http://schemas.openxmlformats.org/officeDocument/2006/math">
                    <m:r>
                      <a:rPr lang="en-US" sz="2400" b="0" i="1" smtClean="0">
                        <a:latin typeface="Cambria Math" panose="02040503050406030204" pitchFamily="18" charset="0"/>
                      </a:rPr>
                      <m:t>  </m:t>
                    </m:r>
                    <m:f>
                      <m:fPr>
                        <m:type m:val="skw"/>
                        <m:ctrlPr>
                          <a:rPr lang="en-US" sz="2400" i="1">
                            <a:latin typeface="Cambria Math" panose="02040503050406030204" pitchFamily="18" charset="0"/>
                          </a:rPr>
                        </m:ctrlPr>
                      </m:fPr>
                      <m:num>
                        <m:r>
                          <a:rPr lang="en-US" sz="2400" b="0" i="1" smtClean="0">
                            <a:latin typeface="Cambria Math" panose="02040503050406030204" pitchFamily="18" charset="0"/>
                          </a:rPr>
                          <m:t> </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𝑢</m:t>
                            </m:r>
                          </m:e>
                          <m:sub>
                            <m:r>
                              <a:rPr lang="en-US" sz="2400" i="1">
                                <a:latin typeface="Cambria Math" panose="02040503050406030204" pitchFamily="18" charset="0"/>
                              </a:rPr>
                              <m:t>1</m:t>
                            </m:r>
                          </m:sub>
                        </m:sSub>
                      </m:num>
                      <m:den>
                        <m:sSubSup>
                          <m:sSubSupPr>
                            <m:ctrlPr>
                              <a:rPr lang="en-US" sz="2400" i="1">
                                <a:latin typeface="Cambria Math" panose="02040503050406030204" pitchFamily="18" charset="0"/>
                              </a:rPr>
                            </m:ctrlPr>
                          </m:sSubSupPr>
                          <m:e>
                            <m:r>
                              <a:rPr lang="en-US" sz="2400" i="1">
                                <a:latin typeface="Cambria Math" panose="02040503050406030204" pitchFamily="18" charset="0"/>
                              </a:rPr>
                              <m:t>𝑢</m:t>
                            </m:r>
                          </m:e>
                          <m:sub>
                            <m:r>
                              <a:rPr lang="en-US" sz="2400" i="1">
                                <a:latin typeface="Cambria Math" panose="02040503050406030204" pitchFamily="18" charset="0"/>
                              </a:rPr>
                              <m:t>2</m:t>
                            </m:r>
                          </m:sub>
                          <m:sup>
                            <m:r>
                              <a:rPr lang="en-US" sz="2400" i="1">
                                <a:latin typeface="Cambria Math" panose="02040503050406030204" pitchFamily="18" charset="0"/>
                              </a:rPr>
                              <m:t>2</m:t>
                            </m:r>
                          </m:sup>
                        </m:sSubSup>
                      </m:den>
                    </m:f>
                  </m:oMath>
                </a14:m>
                <a:endParaRPr lang="en-US" sz="2400" i="1" dirty="0">
                  <a:latin typeface="Cambria Math" panose="02040503050406030204" pitchFamily="18" charset="0"/>
                </a:endParaRPr>
              </a:p>
              <a:p>
                <a:r>
                  <a:rPr lang="en-US" sz="2400" i="1" dirty="0">
                    <a:latin typeface="Cambria Math" panose="02040503050406030204" pitchFamily="18" charset="0"/>
                  </a:rPr>
                  <a:t>Choice 4 :</a:t>
                </a:r>
                <a14:m>
                  <m:oMath xmlns:m="http://schemas.openxmlformats.org/officeDocument/2006/math">
                    <m:r>
                      <a:rPr lang="en-US" sz="2400" i="1">
                        <a:latin typeface="Cambria Math" panose="02040503050406030204" pitchFamily="18" charset="0"/>
                      </a:rPr>
                      <m:t>  </m:t>
                    </m:r>
                    <m:f>
                      <m:fPr>
                        <m:type m:val="skw"/>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𝑢</m:t>
                            </m:r>
                          </m:e>
                          <m:sub>
                            <m:r>
                              <a:rPr lang="en-US" sz="2400" i="1">
                                <a:latin typeface="Cambria Math" panose="02040503050406030204" pitchFamily="18" charset="0"/>
                              </a:rPr>
                              <m:t>2</m:t>
                            </m:r>
                          </m:sub>
                        </m:sSub>
                      </m:num>
                      <m:den>
                        <m:r>
                          <a:rPr lang="en-US" sz="2400" i="1">
                            <a:latin typeface="Cambria Math" panose="02040503050406030204" pitchFamily="18" charset="0"/>
                          </a:rPr>
                          <m:t>𝑙</m:t>
                        </m:r>
                      </m:den>
                    </m:f>
                  </m:oMath>
                </a14:m>
                <a:endParaRPr lang="en-US" sz="2400" i="1" dirty="0">
                  <a:latin typeface="Cambria Math" panose="02040503050406030204" pitchFamily="18" charset="0"/>
                </a:endParaRPr>
              </a:p>
            </p:txBody>
          </p:sp>
        </mc:Choice>
        <mc:Fallback>
          <p:sp>
            <p:nvSpPr>
              <p:cNvPr id="19" name="TextBox 18">
                <a:extLst>
                  <a:ext uri="{FF2B5EF4-FFF2-40B4-BE49-F238E27FC236}">
                    <a16:creationId xmlns:a16="http://schemas.microsoft.com/office/drawing/2014/main" id="{617515BF-EA69-2D7F-D31A-BA4242255E93}"/>
                  </a:ext>
                </a:extLst>
              </p:cNvPr>
              <p:cNvSpPr txBox="1">
                <a:spLocks noRot="1" noChangeAspect="1" noMove="1" noResize="1" noEditPoints="1" noAdjustHandles="1" noChangeArrowheads="1" noChangeShapeType="1" noTextEdit="1"/>
              </p:cNvSpPr>
              <p:nvPr/>
            </p:nvSpPr>
            <p:spPr>
              <a:xfrm>
                <a:off x="4374569" y="136524"/>
                <a:ext cx="4572000" cy="6744860"/>
              </a:xfrm>
              <a:prstGeom prst="rect">
                <a:avLst/>
              </a:prstGeom>
              <a:blipFill>
                <a:blip r:embed="rId3"/>
                <a:stretch>
                  <a:fillRect l="-2133" b="-12285"/>
                </a:stretch>
              </a:blipFill>
            </p:spPr>
            <p:txBody>
              <a:bodyPr/>
              <a:lstStyle/>
              <a:p>
                <a:r>
                  <a:rPr lang="en-US">
                    <a:noFill/>
                  </a:rPr>
                  <a:t> </a:t>
                </a:r>
              </a:p>
            </p:txBody>
          </p:sp>
        </mc:Fallback>
      </mc:AlternateContent>
      <p:pic>
        <p:nvPicPr>
          <p:cNvPr id="6" name="Picture 2">
            <a:extLst>
              <a:ext uri="{FF2B5EF4-FFF2-40B4-BE49-F238E27FC236}">
                <a16:creationId xmlns:a16="http://schemas.microsoft.com/office/drawing/2014/main" id="{C798DEFD-64E3-9457-BCDE-378BC66EB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119" y="4370475"/>
            <a:ext cx="2109362" cy="210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2912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D4A3B-D1C6-53A4-C08E-4E0EA0E81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7210F6-CD00-8486-FCBD-7179778D60F5}"/>
              </a:ext>
            </a:extLst>
          </p:cNvPr>
          <p:cNvSpPr>
            <a:spLocks noGrp="1"/>
          </p:cNvSpPr>
          <p:nvPr>
            <p:ph type="title"/>
          </p:nvPr>
        </p:nvSpPr>
        <p:spPr>
          <a:xfrm>
            <a:off x="628650" y="365126"/>
            <a:ext cx="3943350" cy="1325563"/>
          </a:xfrm>
        </p:spPr>
        <p:txBody>
          <a:bodyPr>
            <a:noAutofit/>
          </a:bodyPr>
          <a:lstStyle/>
          <a:p>
            <a:r>
              <a:rPr lang="en-US" sz="2800" dirty="0">
                <a:solidFill>
                  <a:srgbClr val="FF0000"/>
                </a:solidFill>
              </a:rPr>
              <a:t>Answer 7 </a:t>
            </a:r>
            <a:r>
              <a:rPr lang="en-US" sz="2800" dirty="0"/>
              <a:t>:Covariance matrix transformed from screen to ray space</a:t>
            </a:r>
            <a:br>
              <a:rPr lang="en-US" sz="2800" dirty="0"/>
            </a:br>
            <a:endParaRPr lang="en-US" sz="2800" dirty="0"/>
          </a:p>
        </p:txBody>
      </p:sp>
      <p:sp>
        <p:nvSpPr>
          <p:cNvPr id="3" name="Content Placeholder 2">
            <a:extLst>
              <a:ext uri="{FF2B5EF4-FFF2-40B4-BE49-F238E27FC236}">
                <a16:creationId xmlns:a16="http://schemas.microsoft.com/office/drawing/2014/main" id="{7DBECFAB-C5A4-EF26-5DF3-E7B7AD06B89B}"/>
              </a:ext>
            </a:extLst>
          </p:cNvPr>
          <p:cNvSpPr>
            <a:spLocks noGrp="1"/>
          </p:cNvSpPr>
          <p:nvPr>
            <p:ph idx="1"/>
          </p:nvPr>
        </p:nvSpPr>
        <p:spPr>
          <a:xfrm>
            <a:off x="628650" y="1594883"/>
            <a:ext cx="3454252" cy="4582079"/>
          </a:xfrm>
        </p:spPr>
        <p:txBody>
          <a:bodyPr>
            <a:normAutofit/>
          </a:bodyPr>
          <a:lstStyle/>
          <a:p>
            <a:r>
              <a:rPr lang="en-US" sz="2000" dirty="0"/>
              <a:t>Covariance matrix transformed to ray space</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dirty="0"/>
          </a:p>
        </p:txBody>
      </p:sp>
      <p:sp>
        <p:nvSpPr>
          <p:cNvPr id="4" name="Footer Placeholder 3">
            <a:extLst>
              <a:ext uri="{FF2B5EF4-FFF2-40B4-BE49-F238E27FC236}">
                <a16:creationId xmlns:a16="http://schemas.microsoft.com/office/drawing/2014/main" id="{7D646D98-55A7-1789-14FE-3D0B62F7C86C}"/>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6EB7F947-B33E-45E6-A621-328383BB1EA2}"/>
              </a:ext>
            </a:extLst>
          </p:cNvPr>
          <p:cNvSpPr>
            <a:spLocks noGrp="1"/>
          </p:cNvSpPr>
          <p:nvPr>
            <p:ph type="sldNum" sz="quarter" idx="12"/>
          </p:nvPr>
        </p:nvSpPr>
        <p:spPr/>
        <p:txBody>
          <a:bodyPr/>
          <a:lstStyle/>
          <a:p>
            <a:fld id="{B9DE3C8B-EA53-454F-9CCE-3711613342D8}" type="slidenum">
              <a:rPr lang="en-HK" smtClean="0"/>
              <a:t>57</a:t>
            </a:fld>
            <a:endParaRPr lang="en-HK"/>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65890BF-F9AE-7CB8-C4FB-2D0B0E3D2C0B}"/>
                  </a:ext>
                </a:extLst>
              </p:cNvPr>
              <p:cNvSpPr txBox="1"/>
              <p:nvPr/>
            </p:nvSpPr>
            <p:spPr>
              <a:xfrm>
                <a:off x="850899" y="2191434"/>
                <a:ext cx="3378201" cy="43709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3"/>
                                    <m:mcJc m:val="center"/>
                                  </m:mcPr>
                                </m:mc>
                              </m:mcs>
                              <m:ctrlPr>
                                <a:rPr lang="en-US" b="0" i="1" smtClean="0">
                                  <a:latin typeface="Cambria Math" panose="02040503050406030204" pitchFamily="18" charset="0"/>
                                </a:rPr>
                              </m:ctrlPr>
                            </m:mPr>
                            <m:mr>
                              <m:e>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ea typeface="Cambria Math" panose="02040503050406030204" pitchFamily="18" charset="0"/>
                                      </a:rPr>
                                      <m:t>𝜕</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𝑥</m:t>
                                        </m:r>
                                      </m:e>
                                      <m:sub>
                                        <m:r>
                                          <a:rPr lang="en-US" b="0" i="1" smtClean="0">
                                            <a:solidFill>
                                              <a:srgbClr val="FF0000"/>
                                            </a:solidFill>
                                            <a:latin typeface="Cambria Math" panose="02040503050406030204" pitchFamily="18" charset="0"/>
                                            <a:ea typeface="Cambria Math" panose="02040503050406030204" pitchFamily="18" charset="0"/>
                                          </a:rPr>
                                          <m:t>0</m:t>
                                        </m:r>
                                      </m:sub>
                                    </m:sSub>
                                  </m:num>
                                  <m:den>
                                    <m:r>
                                      <a:rPr lang="en-US" i="1">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𝑢</m:t>
                                        </m:r>
                                      </m:e>
                                      <m:sub>
                                        <m:r>
                                          <a:rPr lang="en-US" i="1">
                                            <a:solidFill>
                                              <a:srgbClr val="FF0000"/>
                                            </a:solidFill>
                                            <a:latin typeface="Cambria Math" panose="02040503050406030204" pitchFamily="18" charset="0"/>
                                            <a:ea typeface="Cambria Math" panose="02040503050406030204" pitchFamily="18" charset="0"/>
                                          </a:rPr>
                                          <m:t>0</m:t>
                                        </m:r>
                                      </m:sub>
                                    </m:sSub>
                                  </m:den>
                                </m:f>
                              </m:e>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1</m:t>
                                        </m:r>
                                      </m:sub>
                                    </m:sSub>
                                  </m:den>
                                </m:f>
                              </m:e>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2</m:t>
                                        </m:r>
                                      </m:sub>
                                    </m:sSub>
                                  </m:den>
                                </m:f>
                              </m:e>
                            </m:mr>
                            <m:m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1</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0</m:t>
                                        </m:r>
                                      </m:sub>
                                    </m:sSub>
                                  </m:den>
                                </m:f>
                              </m:e>
                              <m:e>
                                <m:f>
                                  <m:fPr>
                                    <m:ctrlPr>
                                      <a:rPr lang="en-US" i="1" smtClean="0">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𝑥</m:t>
                                        </m:r>
                                      </m:e>
                                      <m:sub>
                                        <m:r>
                                          <a:rPr lang="en-US" b="0" i="1" smtClean="0">
                                            <a:solidFill>
                                              <a:schemeClr val="tx1"/>
                                            </a:solidFill>
                                            <a:latin typeface="Cambria Math" panose="02040503050406030204" pitchFamily="18" charset="0"/>
                                            <a:ea typeface="Cambria Math" panose="02040503050406030204" pitchFamily="18" charset="0"/>
                                          </a:rPr>
                                          <m:t>1</m:t>
                                        </m:r>
                                      </m:sub>
                                    </m:sSub>
                                  </m:num>
                                  <m:den>
                                    <m:r>
                                      <a:rPr lang="en-US" i="1">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𝑢</m:t>
                                        </m:r>
                                      </m:e>
                                      <m:sub>
                                        <m:r>
                                          <a:rPr lang="en-US" b="0" i="1" smtClean="0">
                                            <a:solidFill>
                                              <a:schemeClr val="tx1"/>
                                            </a:solidFill>
                                            <a:latin typeface="Cambria Math" panose="02040503050406030204" pitchFamily="18" charset="0"/>
                                            <a:ea typeface="Cambria Math" panose="02040503050406030204" pitchFamily="18" charset="0"/>
                                          </a:rPr>
                                          <m:t>1</m:t>
                                        </m:r>
                                      </m:sub>
                                    </m:sSub>
                                  </m:den>
                                </m:f>
                              </m:e>
                              <m:e>
                                <m:f>
                                  <m:fPr>
                                    <m:ctrlPr>
                                      <a:rPr lang="en-US" i="1" smtClean="0">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𝑥</m:t>
                                        </m:r>
                                      </m:e>
                                      <m:sub>
                                        <m:r>
                                          <a:rPr lang="en-US" b="0" i="1" smtClean="0">
                                            <a:solidFill>
                                              <a:srgbClr val="FF0000"/>
                                            </a:solidFill>
                                            <a:latin typeface="Cambria Math" panose="02040503050406030204" pitchFamily="18" charset="0"/>
                                            <a:ea typeface="Cambria Math" panose="02040503050406030204" pitchFamily="18" charset="0"/>
                                          </a:rPr>
                                          <m:t>1</m:t>
                                        </m:r>
                                      </m:sub>
                                    </m:sSub>
                                  </m:num>
                                  <m:den>
                                    <m:r>
                                      <a:rPr lang="en-US" i="1">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𝑢</m:t>
                                        </m:r>
                                      </m:e>
                                      <m:sub>
                                        <m:r>
                                          <a:rPr lang="en-US" b="0" i="1" smtClean="0">
                                            <a:solidFill>
                                              <a:srgbClr val="FF0000"/>
                                            </a:solidFill>
                                            <a:latin typeface="Cambria Math" panose="02040503050406030204" pitchFamily="18" charset="0"/>
                                            <a:ea typeface="Cambria Math" panose="02040503050406030204" pitchFamily="18" charset="0"/>
                                          </a:rPr>
                                          <m:t>2</m:t>
                                        </m:r>
                                      </m:sub>
                                    </m:sSub>
                                  </m:den>
                                </m:f>
                              </m:e>
                            </m:mr>
                            <m:m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2</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0</m:t>
                                        </m:r>
                                      </m:sub>
                                    </m:sSub>
                                  </m:den>
                                </m:f>
                              </m:e>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2</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1</m:t>
                                        </m:r>
                                      </m:sub>
                                    </m:sSub>
                                  </m:den>
                                </m:f>
                              </m:e>
                              <m:e>
                                <m:f>
                                  <m:fPr>
                                    <m:ctrlPr>
                                      <a:rPr lang="en-US" i="1" smtClean="0">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𝑥</m:t>
                                        </m:r>
                                      </m:e>
                                      <m:sub>
                                        <m:r>
                                          <a:rPr lang="en-US" b="0" i="1" smtClean="0">
                                            <a:solidFill>
                                              <a:srgbClr val="FF0000"/>
                                            </a:solidFill>
                                            <a:latin typeface="Cambria Math" panose="02040503050406030204" pitchFamily="18" charset="0"/>
                                            <a:ea typeface="Cambria Math" panose="02040503050406030204" pitchFamily="18" charset="0"/>
                                          </a:rPr>
                                          <m:t>2</m:t>
                                        </m:r>
                                      </m:sub>
                                    </m:sSub>
                                  </m:num>
                                  <m:den>
                                    <m:r>
                                      <a:rPr lang="en-US" i="1">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𝑢</m:t>
                                        </m:r>
                                      </m:e>
                                      <m:sub>
                                        <m:r>
                                          <a:rPr lang="en-US" b="0" i="1" smtClean="0">
                                            <a:solidFill>
                                              <a:srgbClr val="FF0000"/>
                                            </a:solidFill>
                                            <a:latin typeface="Cambria Math" panose="02040503050406030204" pitchFamily="18" charset="0"/>
                                            <a:ea typeface="Cambria Math" panose="02040503050406030204" pitchFamily="18" charset="0"/>
                                          </a:rPr>
                                          <m:t>2</m:t>
                                        </m:r>
                                      </m:sub>
                                    </m:sSub>
                                  </m:den>
                                </m:f>
                              </m:e>
                            </m:mr>
                          </m:m>
                        </m:e>
                      </m:d>
                    </m:oMath>
                  </m:oMathPara>
                </a14:m>
                <a:endParaRPr lang="en-US"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p>
                        <m:sSupPr>
                          <m:ctrlPr>
                            <a:rPr lang="en-US" b="0" i="1" smtClean="0">
                              <a:latin typeface="Cambria Math" panose="02040503050406030204" pitchFamily="18" charset="0"/>
                            </a:rPr>
                          </m:ctrlPr>
                        </m:sSupPr>
                        <m:e>
                          <m:r>
                            <m:rPr>
                              <m:sty m:val="p"/>
                            </m:rPr>
                            <a:rPr lang="el-GR" b="0" i="1" smtClean="0">
                              <a:latin typeface="Cambria Math" panose="02040503050406030204" pitchFamily="18" charset="0"/>
                              <a:ea typeface="Cambria Math" panose="02040503050406030204" pitchFamily="18" charset="0"/>
                            </a:rPr>
                            <m:t>Σ</m:t>
                          </m:r>
                        </m:e>
                        <m:sup>
                          <m:r>
                            <a:rPr lang="en-US" b="0" i="1" smtClean="0">
                              <a:latin typeface="Cambria Math" panose="02040503050406030204" pitchFamily="18" charset="0"/>
                            </a:rPr>
                            <m:t>′</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𝑟𝑎𝑦</m:t>
                          </m:r>
                        </m:sub>
                      </m:sSub>
                      <m:r>
                        <a:rPr lang="en-US" b="0" i="1" smtClean="0">
                          <a:latin typeface="Cambria Math" panose="02040503050406030204" pitchFamily="18" charset="0"/>
                        </a:rPr>
                        <m:t>=</m:t>
                      </m:r>
                      <m:r>
                        <a:rPr lang="en-US" b="0" i="1" smtClean="0">
                          <a:latin typeface="Cambria Math" panose="02040503050406030204" pitchFamily="18" charset="0"/>
                        </a:rPr>
                        <m:t>𝐽</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rPr>
                            <m:t>𝑐𝑎𝑚</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 </m:t>
                          </m:r>
                          <m:r>
                            <a:rPr lang="en-US" b="0" i="1" smtClean="0">
                              <a:latin typeface="Cambria Math" panose="02040503050406030204" pitchFamily="18" charset="0"/>
                            </a:rPr>
                            <m:t>𝐽</m:t>
                          </m:r>
                        </m:e>
                        <m:sup>
                          <m:r>
                            <a:rPr lang="en-US" b="0" i="1" smtClean="0">
                              <a:latin typeface="Cambria Math" panose="02040503050406030204" pitchFamily="18" charset="0"/>
                            </a:rPr>
                            <m:t>𝑇</m:t>
                          </m:r>
                        </m:sup>
                      </m:sSup>
                    </m:oMath>
                  </m:oMathPara>
                </a14:m>
                <a:endParaRPr lang="en-US"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𝑆𝑖𝑛𝑐𝑒</m:t>
                      </m:r>
                      <m:sSub>
                        <m:sSubPr>
                          <m:ctrlPr>
                            <a:rPr lang="en-US" i="1">
                              <a:latin typeface="Cambria Math" panose="02040503050406030204" pitchFamily="18" charset="0"/>
                            </a:rPr>
                          </m:ctrlPr>
                        </m:sSubPr>
                        <m:e>
                          <m:r>
                            <a:rPr lang="en-US" b="0" i="1" smtClean="0">
                              <a:latin typeface="Cambria Math" panose="02040503050406030204" pitchFamily="18" charset="0"/>
                            </a:rPr>
                            <m:t> </m:t>
                          </m:r>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𝑐𝑎𝑚</m:t>
                          </m:r>
                        </m:sub>
                      </m:sSub>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 </m:t>
                      </m:r>
                      <m:r>
                        <m:rPr>
                          <m:sty m:val="p"/>
                        </m:rPr>
                        <a:rPr lang="el-GR" b="0" i="1" smtClean="0">
                          <a:latin typeface="Cambria Math" panose="02040503050406030204" pitchFamily="18" charset="0"/>
                          <a:ea typeface="Cambria Math" panose="02040503050406030204" pitchFamily="18" charset="0"/>
                        </a:rPr>
                        <m:t>Σ</m:t>
                      </m:r>
                      <m:r>
                        <a:rPr lang="en-US" b="0" i="1" smtClean="0">
                          <a:latin typeface="Cambria Math" panose="02040503050406030204" pitchFamily="18" charset="0"/>
                          <a:ea typeface="Cambria Math" panose="02040503050406030204" pitchFamily="18" charset="0"/>
                        </a:rPr>
                        <m:t> </m:t>
                      </m:r>
                      <m:sSup>
                        <m:sSupPr>
                          <m:ctrlPr>
                            <a:rPr lang="el-GR"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rPr>
                            <m:t>𝑊</m:t>
                          </m:r>
                        </m:e>
                        <m:sup>
                          <m:r>
                            <a:rPr lang="en-US" b="0" i="1" smtClean="0">
                              <a:latin typeface="Cambria Math" panose="02040503050406030204" pitchFamily="18" charset="0"/>
                              <a:ea typeface="Cambria Math" panose="02040503050406030204" pitchFamily="18" charset="0"/>
                            </a:rPr>
                            <m:t>𝑇</m:t>
                          </m:r>
                        </m:sup>
                      </m:sSup>
                    </m:oMath>
                  </m:oMathPara>
                </a14:m>
                <a:endParaRPr lang="en-US" b="0" dirty="0"/>
              </a:p>
              <a:p>
                <a:r>
                  <a:rPr lang="en-US" dirty="0"/>
                  <a:t>W=[</a:t>
                </a:r>
                <a:r>
                  <a:rPr lang="en-US" dirty="0" err="1"/>
                  <a:t>R|t</a:t>
                </a:r>
                <a:r>
                  <a:rPr lang="en-US" dirty="0"/>
                  <a:t>]=camera pose</a:t>
                </a:r>
              </a:p>
              <a:p>
                <a14:m>
                  <m:oMath xmlns:m="http://schemas.openxmlformats.org/officeDocument/2006/math">
                    <m:sSup>
                      <m:sSupPr>
                        <m:ctrlPr>
                          <a:rPr lang="en-US" b="0" i="1" smtClean="0">
                            <a:latin typeface="Cambria Math" panose="02040503050406030204" pitchFamily="18" charset="0"/>
                          </a:rPr>
                        </m:ctrlPr>
                      </m:sSupPr>
                      <m:e>
                        <m:r>
                          <m:rPr>
                            <m:sty m:val="p"/>
                          </m:rPr>
                          <a:rPr lang="el-GR" b="0" i="1" smtClean="0">
                            <a:latin typeface="Cambria Math" panose="02040503050406030204" pitchFamily="18" charset="0"/>
                            <a:ea typeface="Cambria Math" panose="02040503050406030204" pitchFamily="18" charset="0"/>
                          </a:rPr>
                          <m:t>Σ</m:t>
                        </m:r>
                      </m:e>
                      <m:sup>
                        <m:r>
                          <a:rPr lang="en-US" b="0" i="1" smtClean="0">
                            <a:latin typeface="Cambria Math" panose="02040503050406030204" pitchFamily="18" charset="0"/>
                          </a:rPr>
                          <m:t>′</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rPr>
                          <m:t>𝑟𝑎𝑦</m:t>
                        </m:r>
                      </m:sub>
                    </m:sSub>
                    <m:r>
                      <a:rPr lang="en-US" b="0" i="1" smtClean="0">
                        <a:latin typeface="Cambria Math" panose="02040503050406030204" pitchFamily="18" charset="0"/>
                      </a:rPr>
                      <m:t>=</m:t>
                    </m:r>
                    <m:r>
                      <a:rPr lang="en-US" b="0" i="1" smtClean="0">
                        <a:latin typeface="Cambria Math" panose="02040503050406030204" pitchFamily="18" charset="0"/>
                      </a:rPr>
                      <m:t>𝐽</m:t>
                    </m:r>
                    <m:r>
                      <a:rPr lang="en-US" b="0" i="1" smtClean="0">
                        <a:latin typeface="Cambria Math" panose="02040503050406030204" pitchFamily="18" charset="0"/>
                      </a:rPr>
                      <m:t> </m:t>
                    </m:r>
                    <m:r>
                      <a:rPr lang="en-US" i="1">
                        <a:latin typeface="Cambria Math" panose="02040503050406030204" pitchFamily="18" charset="0"/>
                      </a:rPr>
                      <m:t>𝑊</m:t>
                    </m:r>
                    <m:r>
                      <a:rPr lang="en-US" b="0" i="1" smtClean="0">
                        <a:latin typeface="Cambria Math" panose="02040503050406030204" pitchFamily="18" charset="0"/>
                      </a:rPr>
                      <m:t> </m:t>
                    </m:r>
                    <m:r>
                      <m:rPr>
                        <m:sty m:val="p"/>
                      </m:rPr>
                      <a:rPr lang="el-GR" i="1">
                        <a:latin typeface="Cambria Math" panose="02040503050406030204" pitchFamily="18" charset="0"/>
                        <a:ea typeface="Cambria Math" panose="02040503050406030204" pitchFamily="18" charset="0"/>
                      </a:rPr>
                      <m:t>Σ</m:t>
                    </m:r>
                    <m:sSup>
                      <m:sSupPr>
                        <m:ctrlPr>
                          <a:rPr lang="el-GR"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rPr>
                          <m:t>𝑊</m:t>
                        </m:r>
                      </m:e>
                      <m:sup>
                        <m:r>
                          <a:rPr lang="en-US" i="1">
                            <a:latin typeface="Cambria Math" panose="02040503050406030204" pitchFamily="18" charset="0"/>
                            <a:ea typeface="Cambria Math" panose="02040503050406030204" pitchFamily="18" charset="0"/>
                          </a:rPr>
                          <m:t>𝑇</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 </m:t>
                        </m:r>
                        <m:r>
                          <a:rPr lang="en-US" b="0" i="1" smtClean="0">
                            <a:latin typeface="Cambria Math" panose="02040503050406030204" pitchFamily="18" charset="0"/>
                          </a:rPr>
                          <m:t>𝐽</m:t>
                        </m:r>
                      </m:e>
                      <m:sup>
                        <m:r>
                          <a:rPr lang="en-US" b="0" i="1" smtClean="0">
                            <a:latin typeface="Cambria Math" panose="02040503050406030204" pitchFamily="18" charset="0"/>
                          </a:rPr>
                          <m:t>𝑇</m:t>
                        </m:r>
                      </m:sup>
                    </m:sSup>
                  </m:oMath>
                </a14:m>
                <a:r>
                  <a:rPr lang="en-US" b="0" dirty="0"/>
                  <a:t>----(3)</a:t>
                </a:r>
              </a:p>
              <a:p>
                <a14:m>
                  <m:oMath xmlns:m="http://schemas.openxmlformats.org/officeDocument/2006/math">
                    <m:sSub>
                      <m:sSubPr>
                        <m:ctrlPr>
                          <a:rPr lang="en-US" i="1" smtClean="0">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rPr>
                          <m:t>𝑟𝑎𝑦</m:t>
                        </m:r>
                      </m:sub>
                    </m:sSub>
                    <m:r>
                      <a:rPr lang="en-US" b="0" i="1" smtClean="0">
                        <a:latin typeface="Cambria Math" panose="02040503050406030204" pitchFamily="18" charset="0"/>
                      </a:rPr>
                      <m:t> </m:t>
                    </m:r>
                  </m:oMath>
                </a14:m>
                <a:r>
                  <a:rPr lang="en-US" sz="1800" dirty="0"/>
                  <a:t>can be used to calculate how much light can pass through the object. </a:t>
                </a:r>
              </a:p>
              <a:p>
                <a:r>
                  <a:rPr lang="en-US" dirty="0"/>
                  <a:t>This is differentiable, so we can use gradient decent to find it.</a:t>
                </a:r>
              </a:p>
            </p:txBody>
          </p:sp>
        </mc:Choice>
        <mc:Fallback xmlns="">
          <p:sp>
            <p:nvSpPr>
              <p:cNvPr id="15" name="TextBox 14">
                <a:extLst>
                  <a:ext uri="{FF2B5EF4-FFF2-40B4-BE49-F238E27FC236}">
                    <a16:creationId xmlns:a16="http://schemas.microsoft.com/office/drawing/2014/main" id="{A65890BF-F9AE-7CB8-C4FB-2D0B0E3D2C0B}"/>
                  </a:ext>
                </a:extLst>
              </p:cNvPr>
              <p:cNvSpPr txBox="1">
                <a:spLocks noRot="1" noChangeAspect="1" noMove="1" noResize="1" noEditPoints="1" noAdjustHandles="1" noChangeArrowheads="1" noChangeShapeType="1" noTextEdit="1"/>
              </p:cNvSpPr>
              <p:nvPr/>
            </p:nvSpPr>
            <p:spPr>
              <a:xfrm>
                <a:off x="850899" y="2191434"/>
                <a:ext cx="3378201" cy="4370940"/>
              </a:xfrm>
              <a:prstGeom prst="rect">
                <a:avLst/>
              </a:prstGeom>
              <a:blipFill>
                <a:blip r:embed="rId2"/>
                <a:stretch>
                  <a:fillRect l="-4332" r="-4874" b="-2368"/>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066DD7D-8907-C8E0-2249-18EBDE07EB5A}"/>
                  </a:ext>
                </a:extLst>
              </p:cNvPr>
              <p:cNvSpPr txBox="1"/>
              <p:nvPr/>
            </p:nvSpPr>
            <p:spPr>
              <a:xfrm>
                <a:off x="4229100" y="-23461"/>
                <a:ext cx="4572000" cy="656237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e>
                            </m:mr>
                          </m:m>
                        </m:e>
                      </m:d>
                      <m:r>
                        <a:rPr lang="en-US" i="1">
                          <a:latin typeface="Cambria Math" panose="02040503050406030204" pitchFamily="18" charset="0"/>
                        </a:rPr>
                        <m:t>=</m:t>
                      </m:r>
                      <m:r>
                        <a:rPr lang="en-US" i="1">
                          <a:latin typeface="Cambria Math" panose="02040503050406030204" pitchFamily="18" charset="0"/>
                        </a:rPr>
                        <m:t>𝑚</m:t>
                      </m:r>
                      <m:d>
                        <m:dPr>
                          <m:ctrlPr>
                            <a:rPr lang="en-US" i="1">
                              <a:latin typeface="Cambria Math" panose="02040503050406030204" pitchFamily="18" charset="0"/>
                            </a:rPr>
                          </m:ctrlPr>
                        </m:dPr>
                        <m:e>
                          <m:r>
                            <a:rPr lang="en-US" i="1">
                              <a:latin typeface="Cambria Math" panose="02040503050406030204" pitchFamily="18" charset="0"/>
                            </a:rPr>
                            <m:t>𝑢</m:t>
                          </m:r>
                        </m:e>
                      </m:d>
                      <m:r>
                        <a:rPr lang="en-US" i="1">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e>
                            </m:mr>
                            <m:mr>
                              <m:e>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e>
                            </m:mr>
                            <m:mr>
                              <m:e>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e>
                            </m:mr>
                          </m:m>
                        </m:e>
                      </m:d>
                    </m:oMath>
                  </m:oMathPara>
                </a14:m>
                <a:endParaRPr lang="en-US" dirty="0"/>
              </a:p>
              <a:p>
                <a:pPr/>
                <a14:m>
                  <m:oMathPara xmlns:m="http://schemas.openxmlformats.org/officeDocument/2006/math">
                    <m:oMathParaPr>
                      <m:jc m:val="centerGroup"/>
                    </m:oMathParaPr>
                    <m:oMath xmlns:m="http://schemas.openxmlformats.org/officeDocument/2006/math">
                      <m:r>
                        <m:rPr>
                          <m:nor/>
                        </m:rPr>
                        <a:rPr lang="en-US" dirty="0"/>
                        <m:t>Where</m:t>
                      </m:r>
                      <m:r>
                        <m:rPr>
                          <m:nor/>
                        </m:rPr>
                        <a:rPr lang="en-US" b="0" i="0" dirty="0" smtClean="0"/>
                        <m:t> </m:t>
                      </m:r>
                      <m:r>
                        <m:rPr>
                          <m:nor/>
                        </m:rPr>
                        <a:rPr lang="en-US" dirty="0"/>
                        <m:t> </m:t>
                      </m:r>
                      <m:r>
                        <a:rPr lang="en-US" i="1">
                          <a:latin typeface="Cambria Math" panose="02040503050406030204" pitchFamily="18" charset="0"/>
                        </a:rPr>
                        <m:t>𝑙</m:t>
                      </m:r>
                      <m:r>
                        <a:rPr lang="en-US" i="1">
                          <a:latin typeface="Cambria Math" panose="02040503050406030204" pitchFamily="18" charset="0"/>
                        </a:rPr>
                        <m:t>=</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oMath>
                  </m:oMathPara>
                </a14:m>
                <a:endParaRPr lang="en-US" dirty="0"/>
              </a:p>
              <a:p>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0</m:t>
                            </m:r>
                          </m:sub>
                        </m:sSub>
                      </m:den>
                    </m:f>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0</m:t>
                            </m:r>
                          </m:sub>
                        </m:sSub>
                      </m:den>
                    </m:f>
                    <m:r>
                      <a:rPr lang="en-US" b="0" i="1" smtClean="0">
                        <a:latin typeface="Cambria Math" panose="02040503050406030204" pitchFamily="18" charset="0"/>
                        <a:ea typeface="Cambria Math" panose="02040503050406030204" pitchFamily="18" charset="0"/>
                      </a:rPr>
                      <m:t>=</m:t>
                    </m:r>
                    <m:f>
                      <m:fPr>
                        <m:type m:val="skw"/>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2</m:t>
                            </m:r>
                          </m:sub>
                        </m:sSub>
                      </m:den>
                    </m:f>
                  </m:oMath>
                </a14:m>
                <a:r>
                  <a:rPr lang="en-US" dirty="0"/>
                  <a:t> </a:t>
                </a:r>
              </a:p>
              <a:p>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1</m:t>
                            </m:r>
                          </m:sub>
                        </m:sSub>
                      </m:den>
                    </m:f>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1</m:t>
                            </m:r>
                          </m:sub>
                        </m:sSub>
                      </m:den>
                    </m:f>
                  </m:oMath>
                </a14:m>
                <a:r>
                  <a:rPr lang="en-US" dirty="0"/>
                  <a:t>=0</a:t>
                </a:r>
              </a:p>
              <a:p>
                <a14:m>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2</m:t>
                            </m:r>
                          </m:sub>
                        </m:sSub>
                      </m:den>
                    </m:f>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f>
                          <m:fPr>
                            <m:type m:val="skw"/>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den>
                        </m:f>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2</m:t>
                            </m:r>
                          </m:sub>
                        </m:sSub>
                      </m:den>
                    </m:f>
                  </m:oMath>
                </a14:m>
                <a:r>
                  <a:rPr lang="en-US" dirty="0"/>
                  <a:t>= </a:t>
                </a:r>
                <a14:m>
                  <m:oMath xmlns:m="http://schemas.openxmlformats.org/officeDocument/2006/math">
                    <m:f>
                      <m:fPr>
                        <m:type m:val="skw"/>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0</m:t>
                            </m:r>
                          </m:sub>
                        </m:sSub>
                      </m:num>
                      <m:den>
                        <m:sSubSup>
                          <m:sSubSupPr>
                            <m:ctrlPr>
                              <a:rPr lang="en-US" i="1">
                                <a:latin typeface="Cambria Math" panose="02040503050406030204" pitchFamily="18" charset="0"/>
                              </a:rPr>
                            </m:ctrlPr>
                          </m:sSubSupPr>
                          <m:e>
                            <m:r>
                              <a:rPr lang="en-US" i="1">
                                <a:latin typeface="Cambria Math" panose="02040503050406030204" pitchFamily="18" charset="0"/>
                              </a:rPr>
                              <m:t>𝑢</m:t>
                            </m:r>
                          </m:e>
                          <m:sub>
                            <m:r>
                              <a:rPr lang="en-US" i="1">
                                <a:latin typeface="Cambria Math" panose="02040503050406030204" pitchFamily="18" charset="0"/>
                              </a:rPr>
                              <m:t>2</m:t>
                            </m:r>
                          </m:sub>
                          <m:sup>
                            <m:r>
                              <a:rPr lang="en-US" i="1">
                                <a:latin typeface="Cambria Math" panose="02040503050406030204" pitchFamily="18" charset="0"/>
                              </a:rPr>
                              <m:t>2</m:t>
                            </m:r>
                          </m:sup>
                        </m:sSubSup>
                      </m:den>
                    </m:f>
                  </m:oMath>
                </a14:m>
                <a:endParaRPr lang="en-US" dirty="0"/>
              </a:p>
              <a:p>
                <a:r>
                  <a:rPr lang="en-US" dirty="0"/>
                  <a:t>:</a:t>
                </a:r>
              </a:p>
              <a:p>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2</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0</m:t>
                            </m:r>
                          </m:sub>
                        </m:sSub>
                      </m:den>
                    </m:f>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0</m:t>
                            </m:r>
                          </m:sub>
                        </m:sSub>
                      </m:den>
                    </m:f>
                    <m:r>
                      <a:rPr lang="en-US" b="0" i="1" smtClean="0">
                        <a:latin typeface="Cambria Math" panose="02040503050406030204" pitchFamily="18" charset="0"/>
                        <a:ea typeface="Cambria Math" panose="02040503050406030204" pitchFamily="18" charset="0"/>
                      </a:rPr>
                      <m:t>=</m:t>
                    </m:r>
                    <m:f>
                      <m:fPr>
                        <m:type m:val="skw"/>
                        <m:ctrlPr>
                          <a:rPr lang="en-US" i="1">
                            <a:latin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0</m:t>
                            </m:r>
                          </m:sub>
                        </m:sSub>
                      </m:num>
                      <m:den>
                        <m:r>
                          <a:rPr lang="en-US" b="0" i="1" smtClean="0">
                            <a:latin typeface="Cambria Math" panose="02040503050406030204" pitchFamily="18" charset="0"/>
                          </a:rPr>
                          <m:t>𝑙</m:t>
                        </m:r>
                      </m:den>
                    </m:f>
                  </m:oMath>
                </a14:m>
                <a:endParaRPr lang="en-US" dirty="0"/>
              </a:p>
              <a:p>
                <a14:m>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2</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1</m:t>
                            </m:r>
                          </m:sub>
                        </m:sSub>
                      </m:den>
                    </m:f>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0</m:t>
                            </m:r>
                          </m:sub>
                        </m:sSub>
                      </m:den>
                    </m:f>
                    <m:r>
                      <a:rPr lang="en-US" b="0" i="1" smtClean="0">
                        <a:latin typeface="Cambria Math" panose="02040503050406030204" pitchFamily="18" charset="0"/>
                        <a:ea typeface="Cambria Math" panose="02040503050406030204" pitchFamily="18" charset="0"/>
                      </a:rPr>
                      <m:t>=</m:t>
                    </m:r>
                    <m:f>
                      <m:fPr>
                        <m:type m:val="skw"/>
                        <m:ctrlPr>
                          <a:rPr lang="en-US" i="1">
                            <a:latin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1</m:t>
                            </m:r>
                          </m:sub>
                        </m:sSub>
                      </m:num>
                      <m:den>
                        <m:r>
                          <a:rPr lang="en-US" b="0" i="1" smtClean="0">
                            <a:latin typeface="Cambria Math" panose="02040503050406030204" pitchFamily="18" charset="0"/>
                          </a:rPr>
                          <m:t>𝑙</m:t>
                        </m:r>
                      </m:den>
                    </m:f>
                  </m:oMath>
                </a14:m>
                <a:endParaRPr lang="en-US" dirty="0"/>
              </a:p>
              <a:p>
                <a14:m>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2</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2</m:t>
                            </m:r>
                          </m:sub>
                        </m:sSub>
                      </m:den>
                    </m:f>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mr>
                                    </m:m>
                                  </m:e>
                                </m:d>
                              </m:e>
                              <m:sup>
                                <m:r>
                                  <a:rPr lang="en-US" i="1">
                                    <a:latin typeface="Cambria Math" panose="02040503050406030204" pitchFamily="18" charset="0"/>
                                  </a:rPr>
                                  <m:t>𝑇</m:t>
                                </m:r>
                              </m:sup>
                            </m:sSup>
                          </m:e>
                        </m:d>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0</m:t>
                            </m:r>
                          </m:sub>
                        </m:sSub>
                      </m:den>
                    </m:f>
                    <m:r>
                      <a:rPr lang="en-US" b="0" i="1" smtClean="0">
                        <a:latin typeface="Cambria Math" panose="02040503050406030204" pitchFamily="18" charset="0"/>
                        <a:ea typeface="Cambria Math" panose="02040503050406030204" pitchFamily="18" charset="0"/>
                      </a:rPr>
                      <m:t>=</m:t>
                    </m:r>
                    <m:f>
                      <m:fPr>
                        <m:type m:val="skw"/>
                        <m:ctrlPr>
                          <a:rPr lang="en-US" i="1">
                            <a:latin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2</m:t>
                            </m:r>
                          </m:sub>
                        </m:sSub>
                      </m:num>
                      <m:den>
                        <m:r>
                          <a:rPr lang="en-US" b="0" i="1" smtClean="0">
                            <a:latin typeface="Cambria Math" panose="02040503050406030204" pitchFamily="18" charset="0"/>
                          </a:rPr>
                          <m:t>𝑙</m:t>
                        </m:r>
                      </m:den>
                    </m:f>
                  </m:oMath>
                </a14:m>
                <a:endParaRPr lang="en-US" dirty="0"/>
              </a:p>
              <a:p>
                <a:endParaRPr lang="en-US" dirty="0"/>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3"/>
                                    <m:mcJc m:val="center"/>
                                  </m:mcPr>
                                </m:mc>
                              </m:mcs>
                              <m:ctrlPr>
                                <a:rPr lang="en-US" b="0" i="1" smtClean="0">
                                  <a:latin typeface="Cambria Math" panose="02040503050406030204" pitchFamily="18" charset="0"/>
                                </a:rPr>
                              </m:ctrlPr>
                            </m:mPr>
                            <m:mr>
                              <m:e>
                                <m:f>
                                  <m:fPr>
                                    <m:type m:val="skw"/>
                                    <m:ctrlPr>
                                      <a:rPr lang="en-US" i="1" smtClean="0">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1</m:t>
                                    </m:r>
                                  </m:num>
                                  <m:den>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𝑢</m:t>
                                        </m:r>
                                      </m:e>
                                      <m:sub>
                                        <m:r>
                                          <a:rPr lang="en-US" i="1">
                                            <a:solidFill>
                                              <a:srgbClr val="FF0000"/>
                                            </a:solidFill>
                                            <a:latin typeface="Cambria Math" panose="02040503050406030204" pitchFamily="18" charset="0"/>
                                            <a:ea typeface="Cambria Math" panose="02040503050406030204" pitchFamily="18" charset="0"/>
                                          </a:rPr>
                                          <m:t>2</m:t>
                                        </m:r>
                                      </m:sub>
                                    </m:sSub>
                                  </m:den>
                                </m:f>
                              </m:e>
                              <m:e>
                                <m:r>
                                  <a:rPr lang="en-US" i="1" smtClean="0">
                                    <a:latin typeface="Cambria Math" panose="02040503050406030204" pitchFamily="18" charset="0"/>
                                  </a:rPr>
                                  <m:t>0</m:t>
                                </m:r>
                              </m:e>
                              <m:e>
                                <m:f>
                                  <m:fPr>
                                    <m:type m:val="skw"/>
                                    <m:ctrlPr>
                                      <a:rPr lang="en-US" i="1">
                                        <a:latin typeface="Cambria Math" panose="02040503050406030204" pitchFamily="18" charset="0"/>
                                      </a:rPr>
                                    </m:ctrlPr>
                                  </m:fPr>
                                  <m:num>
                                    <m:r>
                                      <a:rPr lang="en-US" b="0" i="1"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0</m:t>
                                        </m:r>
                                      </m:sub>
                                    </m:sSub>
                                  </m:num>
                                  <m:den>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𝑢</m:t>
                                        </m:r>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den>
                                </m:f>
                              </m:e>
                            </m:mr>
                            <m:mr>
                              <m:e>
                                <m:r>
                                  <a:rPr lang="en-US" i="1" smtClean="0">
                                    <a:latin typeface="Cambria Math" panose="02040503050406030204" pitchFamily="18" charset="0"/>
                                  </a:rPr>
                                  <m:t>0</m:t>
                                </m:r>
                              </m:e>
                              <m:e>
                                <m:f>
                                  <m:fPr>
                                    <m:type m:val="skw"/>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2</m:t>
                                        </m:r>
                                      </m:sub>
                                    </m:sSub>
                                  </m:den>
                                </m:f>
                              </m:e>
                              <m:e>
                                <m:f>
                                  <m:fPr>
                                    <m:type m:val="skw"/>
                                    <m:ctrlPr>
                                      <a:rPr lang="en-US" i="1" smtClean="0">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𝑢</m:t>
                                        </m:r>
                                      </m:e>
                                      <m:sub>
                                        <m:r>
                                          <a:rPr lang="en-US" b="0" i="1" smtClean="0">
                                            <a:solidFill>
                                              <a:srgbClr val="FF0000"/>
                                            </a:solidFill>
                                            <a:latin typeface="Cambria Math" panose="02040503050406030204" pitchFamily="18" charset="0"/>
                                            <a:ea typeface="Cambria Math" panose="02040503050406030204" pitchFamily="18" charset="0"/>
                                          </a:rPr>
                                          <m:t>1</m:t>
                                        </m:r>
                                      </m:sub>
                                    </m:sSub>
                                  </m:num>
                                  <m:den>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𝑢</m:t>
                                        </m:r>
                                      </m:e>
                                      <m:sub>
                                        <m:r>
                                          <a:rPr lang="en-US" i="1">
                                            <a:solidFill>
                                              <a:srgbClr val="FF0000"/>
                                            </a:solidFill>
                                            <a:latin typeface="Cambria Math" panose="02040503050406030204" pitchFamily="18" charset="0"/>
                                          </a:rPr>
                                          <m:t>2</m:t>
                                        </m:r>
                                      </m:sub>
                                      <m:sup>
                                        <m:r>
                                          <a:rPr lang="en-US" i="1">
                                            <a:solidFill>
                                              <a:srgbClr val="FF0000"/>
                                            </a:solidFill>
                                            <a:latin typeface="Cambria Math" panose="02040503050406030204" pitchFamily="18" charset="0"/>
                                          </a:rPr>
                                          <m:t>2</m:t>
                                        </m:r>
                                      </m:sup>
                                    </m:sSubSup>
                                  </m:den>
                                </m:f>
                              </m:e>
                            </m:mr>
                            <m:mr>
                              <m:e>
                                <m:f>
                                  <m:fPr>
                                    <m:type m:val="skw"/>
                                    <m:ctrlPr>
                                      <a:rPr lang="en-US" i="1">
                                        <a:latin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0</m:t>
                                        </m:r>
                                      </m:sub>
                                    </m:sSub>
                                  </m:num>
                                  <m:den>
                                    <m:r>
                                      <a:rPr lang="en-US" b="0" i="1" smtClean="0">
                                        <a:latin typeface="Cambria Math" panose="02040503050406030204" pitchFamily="18" charset="0"/>
                                      </a:rPr>
                                      <m:t>𝑙</m:t>
                                    </m:r>
                                  </m:den>
                                </m:f>
                              </m:e>
                              <m:e>
                                <m:f>
                                  <m:fPr>
                                    <m:type m:val="skw"/>
                                    <m:ctrlPr>
                                      <a:rPr lang="en-US" i="1">
                                        <a:latin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1</m:t>
                                        </m:r>
                                      </m:sub>
                                    </m:sSub>
                                  </m:num>
                                  <m:den>
                                    <m:r>
                                      <a:rPr lang="en-US" b="0" i="1" smtClean="0">
                                        <a:latin typeface="Cambria Math" panose="02040503050406030204" pitchFamily="18" charset="0"/>
                                      </a:rPr>
                                      <m:t>𝑙</m:t>
                                    </m:r>
                                  </m:den>
                                </m:f>
                              </m:e>
                              <m:e>
                                <m:f>
                                  <m:fPr>
                                    <m:type m:val="skw"/>
                                    <m:ctrlPr>
                                      <a:rPr lang="en-US" i="1" smtClean="0">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𝑢</m:t>
                                        </m:r>
                                      </m:e>
                                      <m:sub>
                                        <m:r>
                                          <a:rPr lang="en-US" b="0" i="1" smtClean="0">
                                            <a:solidFill>
                                              <a:srgbClr val="FF0000"/>
                                            </a:solidFill>
                                            <a:latin typeface="Cambria Math" panose="02040503050406030204" pitchFamily="18" charset="0"/>
                                            <a:ea typeface="Cambria Math" panose="02040503050406030204" pitchFamily="18" charset="0"/>
                                          </a:rPr>
                                          <m:t>2</m:t>
                                        </m:r>
                                      </m:sub>
                                    </m:sSub>
                                  </m:num>
                                  <m:den>
                                    <m:r>
                                      <a:rPr lang="en-US" b="0" i="1" smtClean="0">
                                        <a:solidFill>
                                          <a:srgbClr val="FF0000"/>
                                        </a:solidFill>
                                        <a:latin typeface="Cambria Math" panose="02040503050406030204" pitchFamily="18" charset="0"/>
                                        <a:ea typeface="Cambria Math" panose="02040503050406030204" pitchFamily="18" charset="0"/>
                                      </a:rPr>
                                      <m:t>𝑙</m:t>
                                    </m:r>
                                  </m:den>
                                </m:f>
                              </m:e>
                            </m:mr>
                          </m:m>
                        </m:e>
                      </m:d>
                    </m:oMath>
                  </m:oMathPara>
                </a14:m>
                <a:endParaRPr lang="en-US" dirty="0"/>
              </a:p>
              <a:p>
                <a:endParaRPr lang="en-US" dirty="0"/>
              </a:p>
            </p:txBody>
          </p:sp>
        </mc:Choice>
        <mc:Fallback xmlns="">
          <p:sp>
            <p:nvSpPr>
              <p:cNvPr id="19" name="TextBox 18">
                <a:extLst>
                  <a:ext uri="{FF2B5EF4-FFF2-40B4-BE49-F238E27FC236}">
                    <a16:creationId xmlns:a16="http://schemas.microsoft.com/office/drawing/2014/main" id="{0066DD7D-8907-C8E0-2249-18EBDE07EB5A}"/>
                  </a:ext>
                </a:extLst>
              </p:cNvPr>
              <p:cNvSpPr txBox="1">
                <a:spLocks noRot="1" noChangeAspect="1" noMove="1" noResize="1" noEditPoints="1" noAdjustHandles="1" noChangeArrowheads="1" noChangeShapeType="1" noTextEdit="1"/>
              </p:cNvSpPr>
              <p:nvPr/>
            </p:nvSpPr>
            <p:spPr>
              <a:xfrm>
                <a:off x="4229100" y="-23461"/>
                <a:ext cx="4572000" cy="6562374"/>
              </a:xfrm>
              <a:prstGeom prst="rect">
                <a:avLst/>
              </a:prstGeom>
              <a:blipFill>
                <a:blip r:embed="rId3"/>
                <a:stretch>
                  <a:fillRect l="-1200"/>
                </a:stretch>
              </a:blipFill>
            </p:spPr>
            <p:txBody>
              <a:bodyPr/>
              <a:lstStyle/>
              <a:p>
                <a:r>
                  <a:rPr lang="en-HK">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D3609D7C-3DF4-B697-C0A9-2B102C6D256C}"/>
                  </a:ext>
                </a:extLst>
              </p:cNvPr>
              <p:cNvSpPr txBox="1"/>
              <p:nvPr/>
            </p:nvSpPr>
            <p:spPr>
              <a:xfrm>
                <a:off x="7017488" y="1403498"/>
                <a:ext cx="2057400" cy="3283976"/>
              </a:xfrm>
              <a:prstGeom prst="rect">
                <a:avLst/>
              </a:prstGeom>
              <a:noFill/>
              <a:ln>
                <a:solidFill>
                  <a:schemeClr val="accent1"/>
                </a:solidFill>
              </a:ln>
            </p:spPr>
            <p:txBody>
              <a:bodyPr wrap="square">
                <a:spAutoFit/>
              </a:bodyPr>
              <a:lstStyle/>
              <a:p>
                <a:pPr/>
                <a14:m>
                  <m:oMathPara xmlns:m="http://schemas.openxmlformats.org/officeDocument/2006/math">
                    <m:oMathParaPr>
                      <m:jc m:val="left"/>
                    </m:oMathParaPr>
                    <m:oMath xmlns:m="http://schemas.openxmlformats.org/officeDocument/2006/math">
                      <m:r>
                        <a:rPr lang="en-US" b="0" i="1" smtClean="0">
                          <a:solidFill>
                            <a:srgbClr val="FF0000"/>
                          </a:solidFill>
                          <a:latin typeface="Cambria Math" panose="02040503050406030204" pitchFamily="18" charset="0"/>
                        </a:rPr>
                        <m:t>𝐴𝑛𝑠𝑤𝑒𝑟</m:t>
                      </m:r>
                      <m:r>
                        <a:rPr lang="en-US" b="0" i="1" smtClean="0">
                          <a:solidFill>
                            <a:srgbClr val="FF0000"/>
                          </a:solidFill>
                          <a:latin typeface="Cambria Math" panose="02040503050406030204" pitchFamily="18" charset="0"/>
                        </a:rPr>
                        <m:t>5:</m:t>
                      </m:r>
                    </m:oMath>
                  </m:oMathPara>
                </a14:m>
                <a:endParaRPr lang="en-US"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0</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0</m:t>
                              </m:r>
                            </m:sub>
                          </m:sSub>
                        </m:den>
                      </m:f>
                      <m:r>
                        <a:rPr lang="en-US" b="0" i="1" smtClean="0">
                          <a:latin typeface="Cambria Math" panose="02040503050406030204" pitchFamily="18" charset="0"/>
                          <a:ea typeface="Cambria Math" panose="02040503050406030204" pitchFamily="18" charset="0"/>
                        </a:rPr>
                        <m:t>=</m:t>
                      </m:r>
                      <m:f>
                        <m:fPr>
                          <m:type m:val="skw"/>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1</m:t>
                          </m:r>
                        </m:num>
                        <m:den>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𝑢</m:t>
                              </m:r>
                            </m:e>
                            <m:sub>
                              <m:r>
                                <a:rPr lang="en-US" i="1">
                                  <a:solidFill>
                                    <a:srgbClr val="FF0000"/>
                                  </a:solidFill>
                                  <a:latin typeface="Cambria Math" panose="02040503050406030204" pitchFamily="18" charset="0"/>
                                  <a:ea typeface="Cambria Math" panose="02040503050406030204" pitchFamily="18" charset="0"/>
                                </a:rPr>
                                <m:t>2</m:t>
                              </m:r>
                            </m:sub>
                          </m:sSub>
                        </m:den>
                      </m:f>
                    </m:oMath>
                  </m:oMathPara>
                </a14:m>
                <a:endParaRPr lang="en-US"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2</m:t>
                              </m:r>
                            </m:sub>
                          </m:sSub>
                        </m:den>
                      </m:f>
                      <m:r>
                        <a:rPr lang="en-US" b="0" i="1" smtClean="0">
                          <a:latin typeface="Cambria Math" panose="02040503050406030204" pitchFamily="18" charset="0"/>
                          <a:ea typeface="Cambria Math" panose="02040503050406030204" pitchFamily="18" charset="0"/>
                        </a:rPr>
                        <m:t>=</m:t>
                      </m:r>
                      <m:f>
                        <m:fPr>
                          <m:type m:val="skw"/>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𝑢</m:t>
                              </m:r>
                            </m:e>
                            <m:sub>
                              <m:r>
                                <a:rPr lang="en-US" i="1">
                                  <a:solidFill>
                                    <a:srgbClr val="FF0000"/>
                                  </a:solidFill>
                                  <a:latin typeface="Cambria Math" panose="02040503050406030204" pitchFamily="18" charset="0"/>
                                  <a:ea typeface="Cambria Math" panose="02040503050406030204" pitchFamily="18" charset="0"/>
                                </a:rPr>
                                <m:t>1</m:t>
                              </m:r>
                            </m:sub>
                          </m:sSub>
                        </m:num>
                        <m:den>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𝑢</m:t>
                              </m:r>
                            </m:e>
                            <m:sub>
                              <m:r>
                                <a:rPr lang="en-US" i="1">
                                  <a:solidFill>
                                    <a:srgbClr val="FF0000"/>
                                  </a:solidFill>
                                  <a:latin typeface="Cambria Math" panose="02040503050406030204" pitchFamily="18" charset="0"/>
                                </a:rPr>
                                <m:t>2</m:t>
                              </m:r>
                            </m:sub>
                            <m:sup>
                              <m:r>
                                <a:rPr lang="en-US" i="1">
                                  <a:solidFill>
                                    <a:srgbClr val="FF0000"/>
                                  </a:solidFill>
                                  <a:latin typeface="Cambria Math" panose="02040503050406030204" pitchFamily="18" charset="0"/>
                                </a:rPr>
                                <m:t>2</m:t>
                              </m:r>
                            </m:sup>
                          </m:sSubSup>
                        </m:den>
                      </m:f>
                    </m:oMath>
                  </m:oMathPara>
                </a14:m>
                <a:endParaRPr lang="en-US"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2</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2</m:t>
                              </m:r>
                            </m:sub>
                          </m:sSub>
                        </m:den>
                      </m:f>
                      <m:r>
                        <a:rPr lang="en-US" b="0" i="1" smtClean="0">
                          <a:latin typeface="Cambria Math" panose="02040503050406030204" pitchFamily="18" charset="0"/>
                          <a:ea typeface="Cambria Math" panose="02040503050406030204" pitchFamily="18" charset="0"/>
                        </a:rPr>
                        <m:t>=</m:t>
                      </m:r>
                      <m:f>
                        <m:fPr>
                          <m:type m:val="skw"/>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𝑢</m:t>
                              </m:r>
                            </m:e>
                            <m:sub>
                              <m:r>
                                <a:rPr lang="en-US" i="1">
                                  <a:solidFill>
                                    <a:srgbClr val="FF0000"/>
                                  </a:solidFill>
                                  <a:latin typeface="Cambria Math" panose="02040503050406030204" pitchFamily="18" charset="0"/>
                                  <a:ea typeface="Cambria Math" panose="02040503050406030204" pitchFamily="18" charset="0"/>
                                </a:rPr>
                                <m:t>2</m:t>
                              </m:r>
                            </m:sub>
                          </m:sSub>
                        </m:num>
                        <m:den>
                          <m:r>
                            <a:rPr lang="en-US" i="1">
                              <a:solidFill>
                                <a:srgbClr val="FF0000"/>
                              </a:solidFill>
                              <a:latin typeface="Cambria Math" panose="02040503050406030204" pitchFamily="18" charset="0"/>
                              <a:ea typeface="Cambria Math" panose="02040503050406030204" pitchFamily="18" charset="0"/>
                            </a:rPr>
                            <m:t>𝑙</m:t>
                          </m:r>
                        </m:den>
                      </m:f>
                    </m:oMath>
                  </m:oMathPara>
                </a14:m>
                <a:endParaRPr lang="en-US" b="0" i="1" dirty="0">
                  <a:latin typeface="Cambria Math" panose="02040503050406030204" pitchFamily="18" charset="0"/>
                </a:endParaRPr>
              </a:p>
              <a:p>
                <a:r>
                  <a:rPr lang="en-US" dirty="0"/>
                  <a:t>Choice 1 :</a:t>
                </a:r>
                <a14:m>
                  <m:oMath xmlns:m="http://schemas.openxmlformats.org/officeDocument/2006/math">
                    <m:f>
                      <m:fPr>
                        <m:type m:val="skw"/>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𝑢</m:t>
                            </m:r>
                          </m:e>
                          <m:sub>
                            <m:r>
                              <a:rPr lang="en-US" i="1">
                                <a:latin typeface="Cambria Math" panose="02040503050406030204" pitchFamily="18" charset="0"/>
                                <a:ea typeface="Cambria Math" panose="02040503050406030204" pitchFamily="18" charset="0"/>
                              </a:rPr>
                              <m:t>2</m:t>
                            </m:r>
                          </m:sub>
                        </m:sSub>
                      </m:den>
                    </m:f>
                  </m:oMath>
                </a14:m>
                <a:endParaRPr lang="en-US" dirty="0"/>
              </a:p>
              <a:p>
                <a:r>
                  <a:rPr lang="en-US" dirty="0">
                    <a:solidFill>
                      <a:schemeClr val="tx1"/>
                    </a:solidFill>
                  </a:rPr>
                  <a:t>Choice 2 :</a:t>
                </a:r>
                <a14:m>
                  <m:oMath xmlns:m="http://schemas.openxmlformats.org/officeDocument/2006/math">
                    <m:f>
                      <m:fPr>
                        <m:type m:val="skw"/>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1</m:t>
                        </m:r>
                      </m:num>
                      <m:den>
                        <m:r>
                          <a:rPr lang="en-US" i="1">
                            <a:solidFill>
                              <a:schemeClr val="tx1"/>
                            </a:solidFill>
                            <a:latin typeface="Cambria Math" panose="02040503050406030204" pitchFamily="18" charset="0"/>
                          </a:rPr>
                          <m:t>𝑙</m:t>
                        </m:r>
                      </m:den>
                    </m:f>
                  </m:oMath>
                </a14:m>
                <a:endParaRPr lang="en-US" dirty="0">
                  <a:solidFill>
                    <a:schemeClr val="tx1"/>
                  </a:solidFill>
                </a:endParaRPr>
              </a:p>
              <a:p>
                <a:r>
                  <a:rPr lang="en-US" dirty="0">
                    <a:solidFill>
                      <a:schemeClr val="tx1"/>
                    </a:solidFill>
                  </a:rPr>
                  <a:t>Choice 3 :</a:t>
                </a:r>
                <a14:m>
                  <m:oMath xmlns:m="http://schemas.openxmlformats.org/officeDocument/2006/math">
                    <m:f>
                      <m:fPr>
                        <m:type m:val="skw"/>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𝑢</m:t>
                            </m:r>
                          </m:e>
                          <m:sub>
                            <m:r>
                              <a:rPr lang="en-US" i="1">
                                <a:solidFill>
                                  <a:schemeClr val="tx1"/>
                                </a:solidFill>
                                <a:latin typeface="Cambria Math" panose="02040503050406030204" pitchFamily="18" charset="0"/>
                                <a:ea typeface="Cambria Math" panose="02040503050406030204" pitchFamily="18" charset="0"/>
                              </a:rPr>
                              <m:t>1</m:t>
                            </m:r>
                          </m:sub>
                        </m:sSub>
                      </m:num>
                      <m:den>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𝑢</m:t>
                            </m:r>
                          </m:e>
                          <m:sub>
                            <m:r>
                              <a:rPr lang="en-US" i="1">
                                <a:solidFill>
                                  <a:schemeClr val="tx1"/>
                                </a:solidFill>
                                <a:latin typeface="Cambria Math" panose="02040503050406030204" pitchFamily="18" charset="0"/>
                              </a:rPr>
                              <m:t>2</m:t>
                            </m:r>
                          </m:sub>
                          <m:sup>
                            <m:r>
                              <a:rPr lang="en-US" i="1">
                                <a:solidFill>
                                  <a:schemeClr val="tx1"/>
                                </a:solidFill>
                                <a:latin typeface="Cambria Math" panose="02040503050406030204" pitchFamily="18" charset="0"/>
                              </a:rPr>
                              <m:t>2</m:t>
                            </m:r>
                          </m:sup>
                        </m:sSubSup>
                      </m:den>
                    </m:f>
                  </m:oMath>
                </a14:m>
                <a:endParaRPr lang="en-US" dirty="0">
                  <a:solidFill>
                    <a:schemeClr val="tx1"/>
                  </a:solidFill>
                </a:endParaRPr>
              </a:p>
              <a:p>
                <a:r>
                  <a:rPr lang="en-US" dirty="0">
                    <a:solidFill>
                      <a:schemeClr val="tx1"/>
                    </a:solidFill>
                  </a:rPr>
                  <a:t>Choice 4 :</a:t>
                </a:r>
                <a14:m>
                  <m:oMath xmlns:m="http://schemas.openxmlformats.org/officeDocument/2006/math">
                    <m:f>
                      <m:fPr>
                        <m:type m:val="skw"/>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𝑢</m:t>
                            </m:r>
                          </m:e>
                          <m:sub>
                            <m:r>
                              <a:rPr lang="en-US" i="1">
                                <a:solidFill>
                                  <a:schemeClr val="tx1"/>
                                </a:solidFill>
                                <a:latin typeface="Cambria Math" panose="02040503050406030204" pitchFamily="18" charset="0"/>
                                <a:ea typeface="Cambria Math" panose="02040503050406030204" pitchFamily="18" charset="0"/>
                              </a:rPr>
                              <m:t>2</m:t>
                            </m:r>
                          </m:sub>
                        </m:sSub>
                      </m:num>
                      <m:den>
                        <m:r>
                          <a:rPr lang="en-US" i="1">
                            <a:solidFill>
                              <a:schemeClr val="tx1"/>
                            </a:solidFill>
                            <a:latin typeface="Cambria Math" panose="02040503050406030204" pitchFamily="18" charset="0"/>
                            <a:ea typeface="Cambria Math" panose="02040503050406030204" pitchFamily="18" charset="0"/>
                          </a:rPr>
                          <m:t>𝑙</m:t>
                        </m:r>
                      </m:den>
                    </m:f>
                  </m:oMath>
                </a14:m>
                <a:endParaRPr lang="en-US" dirty="0">
                  <a:solidFill>
                    <a:schemeClr val="tx1"/>
                  </a:solidFill>
                </a:endParaRPr>
              </a:p>
            </p:txBody>
          </p:sp>
        </mc:Choice>
        <mc:Fallback>
          <p:sp>
            <p:nvSpPr>
              <p:cNvPr id="7" name="TextBox 6">
                <a:extLst>
                  <a:ext uri="{FF2B5EF4-FFF2-40B4-BE49-F238E27FC236}">
                    <a16:creationId xmlns:a16="http://schemas.microsoft.com/office/drawing/2014/main" id="{D3609D7C-3DF4-B697-C0A9-2B102C6D256C}"/>
                  </a:ext>
                </a:extLst>
              </p:cNvPr>
              <p:cNvSpPr txBox="1">
                <a:spLocks noRot="1" noChangeAspect="1" noMove="1" noResize="1" noEditPoints="1" noAdjustHandles="1" noChangeArrowheads="1" noChangeShapeType="1" noTextEdit="1"/>
              </p:cNvSpPr>
              <p:nvPr/>
            </p:nvSpPr>
            <p:spPr>
              <a:xfrm>
                <a:off x="7017488" y="1403498"/>
                <a:ext cx="2057400" cy="3283976"/>
              </a:xfrm>
              <a:prstGeom prst="rect">
                <a:avLst/>
              </a:prstGeom>
              <a:blipFill>
                <a:blip r:embed="rId4"/>
                <a:stretch>
                  <a:fillRect l="-2059" r="-15882" b="-18669"/>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3144108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9313EA4-21F2-0CD6-D6B3-1E9812771D9A}"/>
                  </a:ext>
                </a:extLst>
              </p:cNvPr>
              <p:cNvSpPr>
                <a:spLocks noGrp="1"/>
              </p:cNvSpPr>
              <p:nvPr>
                <p:ph idx="1"/>
              </p:nvPr>
            </p:nvSpPr>
            <p:spPr/>
            <p:txBody>
              <a:bodyPr/>
              <a:lstStyle/>
              <a:p>
                <a14:m>
                  <m:oMath xmlns:m="http://schemas.openxmlformats.org/officeDocument/2006/math">
                    <m:sSub>
                      <m:sSubPr>
                        <m:ctrlPr>
                          <a:rPr lang="en-US" i="1" smtClean="0">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ea typeface="Cambria Math" panose="02040503050406030204" pitchFamily="18" charset="0"/>
                          </a:rPr>
                          <m:t>𝑟𝑎𝑦</m:t>
                        </m:r>
                      </m:sub>
                    </m:sSub>
                    <m:r>
                      <a:rPr lang="en-US" b="0" i="1" smtClean="0">
                        <a:latin typeface="Cambria Math" panose="02040503050406030204" pitchFamily="18" charset="0"/>
                      </a:rPr>
                      <m:t>=</m:t>
                    </m:r>
                    <m:r>
                      <a:rPr lang="en-US" b="0" i="1" smtClean="0">
                        <a:latin typeface="Cambria Math" panose="02040503050406030204" pitchFamily="18" charset="0"/>
                      </a:rPr>
                      <m:t>𝐽</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rPr>
                          <m:t>𝑐𝑎𝑚</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 </m:t>
                        </m:r>
                        <m:r>
                          <a:rPr lang="en-US" b="0" i="1" smtClean="0">
                            <a:latin typeface="Cambria Math" panose="02040503050406030204" pitchFamily="18" charset="0"/>
                          </a:rPr>
                          <m:t>𝐽</m:t>
                        </m:r>
                      </m:e>
                      <m:sup>
                        <m:r>
                          <a:rPr lang="en-US" b="0" i="1" smtClean="0">
                            <a:latin typeface="Cambria Math" panose="02040503050406030204" pitchFamily="18" charset="0"/>
                          </a:rPr>
                          <m:t>𝑇</m:t>
                        </m:r>
                      </m:sup>
                    </m:sSup>
                  </m:oMath>
                </a14:m>
                <a:endParaRPr lang="en-US" b="0" dirty="0"/>
              </a:p>
              <a:p>
                <a14:m>
                  <m:oMath xmlns:m="http://schemas.openxmlformats.org/officeDocument/2006/math">
                    <m:r>
                      <a:rPr lang="en-US" b="0" i="1" smtClean="0">
                        <a:latin typeface="Cambria Math" panose="02040503050406030204" pitchFamily="18" charset="0"/>
                      </a:rPr>
                      <m:t>𝐽</m:t>
                    </m:r>
                  </m:oMath>
                </a14:m>
                <a:r>
                  <a:rPr lang="en-US" dirty="0"/>
                  <a:t>=Jacobian of camera to ray transform</a:t>
                </a:r>
                <a:endParaRPr lang="en-US" b="0" dirty="0"/>
              </a:p>
              <a:p>
                <a:r>
                  <a:rPr lang="en-US" dirty="0"/>
                  <a:t>Mathematical Proof</a:t>
                </a:r>
              </a:p>
              <a:p>
                <a:r>
                  <a:rPr lang="en-US" dirty="0">
                    <a:hlinkClick r:id="rId2"/>
                  </a:rPr>
                  <a:t>https://math.stackexchange.com/questions/332441/affine-transformation-applied-to-a-multivariate-gaussian-random-variable-what</a:t>
                </a:r>
                <a:r>
                  <a:rPr lang="en-US" dirty="0"/>
                  <a:t> </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79313EA4-21F2-0CD6-D6B3-1E9812771D9A}"/>
                  </a:ext>
                </a:extLst>
              </p:cNvPr>
              <p:cNvSpPr>
                <a:spLocks noGrp="1" noRot="1" noChangeAspect="1" noMove="1" noResize="1" noEditPoints="1" noAdjustHandles="1" noChangeArrowheads="1" noChangeShapeType="1" noTextEdit="1"/>
              </p:cNvSpPr>
              <p:nvPr>
                <p:ph idx="1"/>
              </p:nvPr>
            </p:nvSpPr>
            <p:spPr>
              <a:blipFill>
                <a:blip r:embed="rId3"/>
                <a:stretch>
                  <a:fillRect l="-1391" r="-386"/>
                </a:stretch>
              </a:blipFill>
            </p:spPr>
            <p:txBody>
              <a:bodyPr/>
              <a:lstStyle/>
              <a:p>
                <a:r>
                  <a:rPr lang="en-HK">
                    <a:noFill/>
                  </a:rPr>
                  <a:t> </a:t>
                </a:r>
              </a:p>
            </p:txBody>
          </p:sp>
        </mc:Fallback>
      </mc:AlternateContent>
      <p:sp>
        <p:nvSpPr>
          <p:cNvPr id="4" name="Footer Placeholder 3">
            <a:extLst>
              <a:ext uri="{FF2B5EF4-FFF2-40B4-BE49-F238E27FC236}">
                <a16:creationId xmlns:a16="http://schemas.microsoft.com/office/drawing/2014/main" id="{C2C271A6-24E4-09DA-095D-DC0BBAB43406}"/>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CB896BC1-AC03-F604-3528-99B624385693}"/>
              </a:ext>
            </a:extLst>
          </p:cNvPr>
          <p:cNvSpPr>
            <a:spLocks noGrp="1"/>
          </p:cNvSpPr>
          <p:nvPr>
            <p:ph type="sldNum" sz="quarter" idx="12"/>
          </p:nvPr>
        </p:nvSpPr>
        <p:spPr/>
        <p:txBody>
          <a:bodyPr/>
          <a:lstStyle/>
          <a:p>
            <a:fld id="{B9DE3C8B-EA53-454F-9CCE-3711613342D8}" type="slidenum">
              <a:rPr lang="en-HK" smtClean="0"/>
              <a:t>58</a:t>
            </a:fld>
            <a:endParaRPr lang="en-HK"/>
          </a:p>
        </p:txBody>
      </p:sp>
      <p:sp>
        <p:nvSpPr>
          <p:cNvPr id="6" name="Rectangle 1">
            <a:extLst>
              <a:ext uri="{FF2B5EF4-FFF2-40B4-BE49-F238E27FC236}">
                <a16:creationId xmlns:a16="http://schemas.microsoft.com/office/drawing/2014/main" id="{085BDDE2-C420-0056-F4C6-28CC72915F38}"/>
              </a:ext>
            </a:extLst>
          </p:cNvPr>
          <p:cNvSpPr>
            <a:spLocks noGrp="1" noChangeArrowheads="1"/>
          </p:cNvSpPr>
          <p:nvPr>
            <p:ph type="title"/>
          </p:nvPr>
        </p:nvSpPr>
        <p:spPr bwMode="auto">
          <a:xfrm>
            <a:off x="170795" y="755666"/>
            <a:ext cx="88024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C0D0E"/>
                </a:solidFill>
                <a:effectLst/>
                <a:latin typeface="Georgia" panose="02040502050405020303" pitchFamily="18" charset="0"/>
              </a:rPr>
              <a:t>An affine transformation is applied to the </a:t>
            </a:r>
            <a:r>
              <a:rPr lang="en-US" altLang="en-US" sz="2800" dirty="0">
                <a:solidFill>
                  <a:srgbClr val="0C0D0E"/>
                </a:solidFill>
                <a:latin typeface="Georgia" panose="02040502050405020303" pitchFamily="18" charset="0"/>
              </a:rPr>
              <a:t>3D</a:t>
            </a:r>
            <a:r>
              <a:rPr kumimoji="0" lang="en-US" altLang="en-US" sz="2800" b="0" i="0" u="none" strike="noStrike" cap="none" normalizeH="0" baseline="0" dirty="0">
                <a:ln>
                  <a:noFill/>
                </a:ln>
                <a:solidFill>
                  <a:srgbClr val="0C0D0E"/>
                </a:solidFill>
                <a:effectLst/>
                <a:latin typeface="Georgia" panose="02040502050405020303" pitchFamily="18" charset="0"/>
              </a:rPr>
              <a:t> Gaussian</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645702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91A6-43E6-2212-C9D8-52928BB408CD}"/>
            </a:ext>
          </a:extLst>
        </p:cNvPr>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38" name="3D Model 37" descr="Flat Screen TV">
                <a:extLst>
                  <a:ext uri="{FF2B5EF4-FFF2-40B4-BE49-F238E27FC236}">
                    <a16:creationId xmlns:a16="http://schemas.microsoft.com/office/drawing/2014/main" id="{A5916A97-A735-7557-D0E9-47FBF91E5F21}"/>
                  </a:ext>
                </a:extLst>
              </p:cNvPr>
              <p:cNvGraphicFramePr>
                <a:graphicFrameLocks noChangeAspect="1"/>
              </p:cNvGraphicFramePr>
              <p:nvPr/>
            </p:nvGraphicFramePr>
            <p:xfrm>
              <a:off x="6445094" y="4888517"/>
              <a:ext cx="1169301" cy="1137188"/>
            </p:xfrm>
            <a:graphic>
              <a:graphicData uri="http://schemas.microsoft.com/office/drawing/2017/model3d">
                <am3d:model3d r:embed="rId2">
                  <am3d:spPr>
                    <a:xfrm>
                      <a:off x="0" y="0"/>
                      <a:ext cx="1169301" cy="1137188"/>
                    </a:xfrm>
                    <a:prstGeom prst="rect">
                      <a:avLst/>
                    </a:prstGeom>
                  </am3d:spPr>
                  <am3d:camera>
                    <am3d:pos x="0" y="0" z="54925314"/>
                    <am3d:up dx="0" dy="36000000" dz="0"/>
                    <am3d:lookAt x="0" y="0" z="0"/>
                    <am3d:perspective fov="2700000"/>
                  </am3d:camera>
                  <am3d:trans>
                    <am3d:meterPerModelUnit n="26618034" d="1000000"/>
                    <am3d:preTrans dx="0" dy="0" dz="-1041900"/>
                    <am3d:scale>
                      <am3d:sx n="1000000" d="1000000"/>
                      <am3d:sy n="1000000" d="1000000"/>
                      <am3d:sz n="1000000" d="1000000"/>
                    </am3d:scale>
                    <am3d:rot ax="-1607128" ay="-2584289" az="1141285"/>
                    <am3d:postTrans dx="0" dy="0" dz="0"/>
                  </am3d:trans>
                  <am3d:raster rName="Office3DRenderer" rVer="16.0.8326">
                    <am3d:blip r:embed="rId3"/>
                  </am3d:raster>
                  <am3d:objViewport viewportSz="14526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3D Model 37" descr="Flat Screen TV">
                <a:extLst>
                  <a:ext uri="{FF2B5EF4-FFF2-40B4-BE49-F238E27FC236}">
                    <a16:creationId xmlns:a16="http://schemas.microsoft.com/office/drawing/2014/main" id="{A5916A97-A735-7557-D0E9-47FBF91E5F21}"/>
                  </a:ext>
                </a:extLst>
              </p:cNvPr>
              <p:cNvPicPr>
                <a:picLocks noGrp="1" noRot="1" noChangeAspect="1" noMove="1" noResize="1" noEditPoints="1" noAdjustHandles="1" noChangeArrowheads="1" noChangeShapeType="1" noCrop="1"/>
              </p:cNvPicPr>
              <p:nvPr/>
            </p:nvPicPr>
            <p:blipFill>
              <a:blip r:embed="rId3"/>
              <a:stretch>
                <a:fillRect/>
              </a:stretch>
            </p:blipFill>
            <p:spPr>
              <a:xfrm>
                <a:off x="6445094" y="4888517"/>
                <a:ext cx="1169301" cy="1137188"/>
              </a:xfrm>
              <a:prstGeom prst="rect">
                <a:avLst/>
              </a:prstGeom>
            </p:spPr>
          </p:pic>
        </mc:Fallback>
      </mc:AlternateContent>
      <p:sp>
        <p:nvSpPr>
          <p:cNvPr id="31" name="Oval 30">
            <a:extLst>
              <a:ext uri="{FF2B5EF4-FFF2-40B4-BE49-F238E27FC236}">
                <a16:creationId xmlns:a16="http://schemas.microsoft.com/office/drawing/2014/main" id="{FE2C35AF-12D9-569E-8A2B-9F84EF29E8B5}"/>
              </a:ext>
            </a:extLst>
          </p:cNvPr>
          <p:cNvSpPr/>
          <p:nvPr/>
        </p:nvSpPr>
        <p:spPr>
          <a:xfrm rot="21120318">
            <a:off x="6768106" y="4061694"/>
            <a:ext cx="594518" cy="325041"/>
          </a:xfrm>
          <a:prstGeom prst="ellipse">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8" name="Picture 7">
            <a:extLst>
              <a:ext uri="{FF2B5EF4-FFF2-40B4-BE49-F238E27FC236}">
                <a16:creationId xmlns:a16="http://schemas.microsoft.com/office/drawing/2014/main" id="{30A6375B-BA88-E18B-99DF-FEFCA1E72A72}"/>
              </a:ext>
            </a:extLst>
          </p:cNvPr>
          <p:cNvPicPr>
            <a:picLocks noChangeAspect="1"/>
          </p:cNvPicPr>
          <p:nvPr/>
        </p:nvPicPr>
        <p:blipFill>
          <a:blip r:embed="rId4"/>
          <a:stretch>
            <a:fillRect/>
          </a:stretch>
        </p:blipFill>
        <p:spPr>
          <a:xfrm>
            <a:off x="244549" y="822509"/>
            <a:ext cx="8376006" cy="2685718"/>
          </a:xfrm>
          <a:prstGeom prst="rect">
            <a:avLst/>
          </a:prstGeom>
        </p:spPr>
      </p:pic>
      <p:sp>
        <p:nvSpPr>
          <p:cNvPr id="2" name="Title 1">
            <a:extLst>
              <a:ext uri="{FF2B5EF4-FFF2-40B4-BE49-F238E27FC236}">
                <a16:creationId xmlns:a16="http://schemas.microsoft.com/office/drawing/2014/main" id="{5AFD28B8-0FAC-FFF7-5C30-C9C78325B699}"/>
              </a:ext>
            </a:extLst>
          </p:cNvPr>
          <p:cNvSpPr>
            <a:spLocks noGrp="1"/>
          </p:cNvSpPr>
          <p:nvPr>
            <p:ph type="title"/>
          </p:nvPr>
        </p:nvSpPr>
        <p:spPr>
          <a:xfrm>
            <a:off x="340089" y="467323"/>
            <a:ext cx="7886700" cy="213714"/>
          </a:xfrm>
        </p:spPr>
        <p:txBody>
          <a:bodyPr>
            <a:noAutofit/>
          </a:bodyPr>
          <a:lstStyle/>
          <a:p>
            <a:r>
              <a:rPr lang="en-HK" sz="2000" dirty="0"/>
              <a:t>Recall: Ray space: Alpha composing and ray tracking are working along the ray path, so ray space is a suitable choice for modelling  the problem</a:t>
            </a:r>
            <a:br>
              <a:rPr lang="en-HK" sz="2000" dirty="0"/>
            </a:br>
            <a:endParaRPr lang="en-HK" sz="2000" dirty="0"/>
          </a:p>
        </p:txBody>
      </p:sp>
      <p:sp>
        <p:nvSpPr>
          <p:cNvPr id="3" name="Content Placeholder 2">
            <a:extLst>
              <a:ext uri="{FF2B5EF4-FFF2-40B4-BE49-F238E27FC236}">
                <a16:creationId xmlns:a16="http://schemas.microsoft.com/office/drawing/2014/main" id="{1F350490-88A0-19B0-A79D-BE5A61F0CB90}"/>
              </a:ext>
            </a:extLst>
          </p:cNvPr>
          <p:cNvSpPr>
            <a:spLocks noGrp="1"/>
          </p:cNvSpPr>
          <p:nvPr>
            <p:ph idx="1"/>
          </p:nvPr>
        </p:nvSpPr>
        <p:spPr/>
        <p:txBody>
          <a:bodyPr/>
          <a:lstStyle/>
          <a:p>
            <a:r>
              <a:rPr lang="en-HK" dirty="0"/>
              <a:t> </a:t>
            </a:r>
          </a:p>
        </p:txBody>
      </p:sp>
      <p:sp>
        <p:nvSpPr>
          <p:cNvPr id="4" name="Footer Placeholder 3">
            <a:extLst>
              <a:ext uri="{FF2B5EF4-FFF2-40B4-BE49-F238E27FC236}">
                <a16:creationId xmlns:a16="http://schemas.microsoft.com/office/drawing/2014/main" id="{0508919A-FE78-C37C-E491-A911C3A56255}"/>
              </a:ext>
            </a:extLst>
          </p:cNvPr>
          <p:cNvSpPr>
            <a:spLocks noGrp="1"/>
          </p:cNvSpPr>
          <p:nvPr>
            <p:ph type="ftr" sz="quarter" idx="11"/>
          </p:nvPr>
        </p:nvSpPr>
        <p:spPr>
          <a:xfrm>
            <a:off x="3228761" y="6417478"/>
            <a:ext cx="3086100" cy="365125"/>
          </a:xfrm>
        </p:spPr>
        <p:txBody>
          <a:bodyPr/>
          <a:lstStyle/>
          <a:p>
            <a:r>
              <a:rPr lang="en-HK"/>
              <a:t>Nerfs v.250402d</a:t>
            </a:r>
            <a:endParaRPr lang="en-HK" dirty="0"/>
          </a:p>
        </p:txBody>
      </p:sp>
      <p:sp>
        <p:nvSpPr>
          <p:cNvPr id="11" name="TextBox 10">
            <a:extLst>
              <a:ext uri="{FF2B5EF4-FFF2-40B4-BE49-F238E27FC236}">
                <a16:creationId xmlns:a16="http://schemas.microsoft.com/office/drawing/2014/main" id="{657F5FC8-575E-A2FF-EA15-9E31F4FEB0AB}"/>
              </a:ext>
            </a:extLst>
          </p:cNvPr>
          <p:cNvSpPr txBox="1"/>
          <p:nvPr/>
        </p:nvSpPr>
        <p:spPr>
          <a:xfrm>
            <a:off x="3686410" y="859754"/>
            <a:ext cx="4572000" cy="646331"/>
          </a:xfrm>
          <a:prstGeom prst="rect">
            <a:avLst/>
          </a:prstGeom>
          <a:noFill/>
        </p:spPr>
        <p:txBody>
          <a:bodyPr wrap="square">
            <a:spAutoFit/>
          </a:bodyPr>
          <a:lstStyle/>
          <a:p>
            <a:r>
              <a:rPr lang="en-US" dirty="0">
                <a:hlinkClick r:id="rId5"/>
              </a:rPr>
              <a:t>3D Gaussian Splatting - Paper Explained, Training </a:t>
            </a:r>
            <a:r>
              <a:rPr lang="en-US" dirty="0" err="1">
                <a:hlinkClick r:id="rId5"/>
              </a:rPr>
              <a:t>NeRFStudio</a:t>
            </a:r>
            <a:endParaRPr lang="en-HK" dirty="0"/>
          </a:p>
        </p:txBody>
      </p:sp>
      <p:sp>
        <p:nvSpPr>
          <p:cNvPr id="10" name="TextBox 9">
            <a:extLst>
              <a:ext uri="{FF2B5EF4-FFF2-40B4-BE49-F238E27FC236}">
                <a16:creationId xmlns:a16="http://schemas.microsoft.com/office/drawing/2014/main" id="{72422234-EC71-93C0-5C00-C11EDD38EA7A}"/>
              </a:ext>
            </a:extLst>
          </p:cNvPr>
          <p:cNvSpPr txBox="1"/>
          <p:nvPr/>
        </p:nvSpPr>
        <p:spPr>
          <a:xfrm>
            <a:off x="342325" y="3984466"/>
            <a:ext cx="324128" cy="369332"/>
          </a:xfrm>
          <a:prstGeom prst="rect">
            <a:avLst/>
          </a:prstGeom>
          <a:noFill/>
        </p:spPr>
        <p:txBody>
          <a:bodyPr wrap="none" rtlCol="0">
            <a:spAutoFit/>
          </a:bodyPr>
          <a:lstStyle/>
          <a:p>
            <a:r>
              <a:rPr lang="en-US" dirty="0"/>
              <a:t>   </a:t>
            </a:r>
          </a:p>
        </p:txBody>
      </p:sp>
      <p:sp>
        <p:nvSpPr>
          <p:cNvPr id="13" name="TextBox 12">
            <a:extLst>
              <a:ext uri="{FF2B5EF4-FFF2-40B4-BE49-F238E27FC236}">
                <a16:creationId xmlns:a16="http://schemas.microsoft.com/office/drawing/2014/main" id="{36AF4153-4C93-879B-BE2A-917B9551E1CC}"/>
              </a:ext>
            </a:extLst>
          </p:cNvPr>
          <p:cNvSpPr txBox="1"/>
          <p:nvPr/>
        </p:nvSpPr>
        <p:spPr>
          <a:xfrm>
            <a:off x="201810" y="3659439"/>
            <a:ext cx="1085215" cy="1200329"/>
          </a:xfrm>
          <a:prstGeom prst="rect">
            <a:avLst/>
          </a:prstGeom>
          <a:noFill/>
        </p:spPr>
        <p:txBody>
          <a:bodyPr wrap="square">
            <a:spAutoFit/>
          </a:bodyPr>
          <a:lstStyle/>
          <a:p>
            <a:r>
              <a:rPr lang="en-US" sz="1800" b="0" i="1" dirty="0">
                <a:solidFill>
                  <a:srgbClr val="242424"/>
                </a:solidFill>
                <a:effectLst/>
                <a:latin typeface="KaTeX_Math"/>
              </a:rPr>
              <a:t>μ,</a:t>
            </a:r>
            <a:r>
              <a:rPr lang="en-US" sz="1800" b="0" i="0" dirty="0">
                <a:solidFill>
                  <a:srgbClr val="242424"/>
                </a:solidFill>
                <a:effectLst/>
                <a:latin typeface="KaTeX_Main"/>
              </a:rPr>
              <a:t> Σ</a:t>
            </a:r>
          </a:p>
          <a:p>
            <a:r>
              <a:rPr lang="en-US" dirty="0">
                <a:solidFill>
                  <a:srgbClr val="242424"/>
                </a:solidFill>
                <a:latin typeface="KaTeX_Main"/>
              </a:rPr>
              <a:t>3D</a:t>
            </a:r>
          </a:p>
          <a:p>
            <a:r>
              <a:rPr lang="en-US" dirty="0">
                <a:solidFill>
                  <a:srgbClr val="242424"/>
                </a:solidFill>
                <a:latin typeface="KaTeX_Main"/>
              </a:rPr>
              <a:t>Object </a:t>
            </a:r>
          </a:p>
          <a:p>
            <a:r>
              <a:rPr lang="en-US" dirty="0">
                <a:solidFill>
                  <a:srgbClr val="242424"/>
                </a:solidFill>
                <a:latin typeface="KaTeX_Main"/>
              </a:rPr>
              <a:t>Gaussian</a:t>
            </a:r>
            <a:endParaRPr lang="en-US" dirty="0"/>
          </a:p>
        </p:txBody>
      </p:sp>
      <p:sp>
        <p:nvSpPr>
          <p:cNvPr id="14" name="TextBox 13">
            <a:extLst>
              <a:ext uri="{FF2B5EF4-FFF2-40B4-BE49-F238E27FC236}">
                <a16:creationId xmlns:a16="http://schemas.microsoft.com/office/drawing/2014/main" id="{63B99873-0098-9D6A-D6D6-F5C3C5AF0DB7}"/>
              </a:ext>
            </a:extLst>
          </p:cNvPr>
          <p:cNvSpPr txBox="1"/>
          <p:nvPr/>
        </p:nvSpPr>
        <p:spPr>
          <a:xfrm>
            <a:off x="2046359" y="3658614"/>
            <a:ext cx="1360308" cy="1446550"/>
          </a:xfrm>
          <a:prstGeom prst="rect">
            <a:avLst/>
          </a:prstGeom>
          <a:noFill/>
        </p:spPr>
        <p:txBody>
          <a:bodyPr wrap="square">
            <a:spAutoFit/>
          </a:bodyPr>
          <a:lstStyle/>
          <a:p>
            <a:r>
              <a:rPr lang="en-US" sz="2400" b="0" i="1" dirty="0" err="1">
                <a:solidFill>
                  <a:srgbClr val="242424"/>
                </a:solidFill>
                <a:effectLst/>
                <a:latin typeface="KaTeX_Math"/>
              </a:rPr>
              <a:t>μ</a:t>
            </a:r>
            <a:r>
              <a:rPr lang="en-US" sz="2400" i="1" baseline="-25000" dirty="0" err="1">
                <a:solidFill>
                  <a:srgbClr val="242424"/>
                </a:solidFill>
                <a:latin typeface="KaTeX_Math"/>
              </a:rPr>
              <a:t>cam</a:t>
            </a:r>
            <a:r>
              <a:rPr lang="en-US" sz="2400" b="0" i="1" baseline="-25000" dirty="0">
                <a:solidFill>
                  <a:srgbClr val="242424"/>
                </a:solidFill>
                <a:effectLst/>
                <a:latin typeface="KaTeX_Math"/>
              </a:rPr>
              <a:t> ,</a:t>
            </a:r>
            <a:r>
              <a:rPr lang="en-US" sz="2400" b="0" i="0" dirty="0">
                <a:solidFill>
                  <a:srgbClr val="242424"/>
                </a:solidFill>
                <a:effectLst/>
                <a:latin typeface="KaTeX_Main"/>
              </a:rPr>
              <a:t> </a:t>
            </a:r>
          </a:p>
          <a:p>
            <a:r>
              <a:rPr lang="en-US" sz="2400" b="0" i="0" dirty="0" err="1">
                <a:solidFill>
                  <a:srgbClr val="242424"/>
                </a:solidFill>
                <a:effectLst/>
                <a:latin typeface="KaTeX_Main"/>
              </a:rPr>
              <a:t>Σ</a:t>
            </a:r>
            <a:r>
              <a:rPr lang="en-US" sz="2400" b="0" i="0" baseline="-25000" dirty="0" err="1">
                <a:solidFill>
                  <a:srgbClr val="242424"/>
                </a:solidFill>
                <a:effectLst/>
                <a:latin typeface="KaTeX_Main"/>
              </a:rPr>
              <a:t>cam</a:t>
            </a:r>
            <a:endParaRPr lang="en-US" sz="2400" b="0" i="0" baseline="-25000" dirty="0">
              <a:solidFill>
                <a:srgbClr val="242424"/>
              </a:solidFill>
              <a:effectLst/>
              <a:latin typeface="KaTeX_Main"/>
            </a:endParaRPr>
          </a:p>
          <a:p>
            <a:r>
              <a:rPr lang="en-US" sz="2400" baseline="-25000" dirty="0">
                <a:solidFill>
                  <a:srgbClr val="242424"/>
                </a:solidFill>
                <a:latin typeface="KaTeX_Main"/>
              </a:rPr>
              <a:t>Camera space</a:t>
            </a:r>
            <a:endParaRPr lang="en-US" sz="2400" baseline="-25000" dirty="0"/>
          </a:p>
          <a:p>
            <a:endParaRPr lang="en-US" sz="2400" dirty="0"/>
          </a:p>
        </p:txBody>
      </p:sp>
      <p:sp>
        <p:nvSpPr>
          <p:cNvPr id="16" name="TextBox 15">
            <a:extLst>
              <a:ext uri="{FF2B5EF4-FFF2-40B4-BE49-F238E27FC236}">
                <a16:creationId xmlns:a16="http://schemas.microsoft.com/office/drawing/2014/main" id="{8DBFCA69-29E9-A471-67C3-91454E620EDF}"/>
              </a:ext>
            </a:extLst>
          </p:cNvPr>
          <p:cNvSpPr txBox="1"/>
          <p:nvPr/>
        </p:nvSpPr>
        <p:spPr>
          <a:xfrm>
            <a:off x="4297753" y="3748742"/>
            <a:ext cx="2017108" cy="1077218"/>
          </a:xfrm>
          <a:prstGeom prst="rect">
            <a:avLst/>
          </a:prstGeom>
          <a:noFill/>
        </p:spPr>
        <p:txBody>
          <a:bodyPr wrap="square">
            <a:spAutoFit/>
          </a:bodyPr>
          <a:lstStyle/>
          <a:p>
            <a:r>
              <a:rPr lang="en-US" sz="2400" b="0" i="1" dirty="0" err="1">
                <a:solidFill>
                  <a:srgbClr val="242424"/>
                </a:solidFill>
                <a:effectLst/>
                <a:latin typeface="KaTeX_Math"/>
              </a:rPr>
              <a:t>μ</a:t>
            </a:r>
            <a:r>
              <a:rPr lang="en-US" sz="2400" b="0" i="1" baseline="-25000" dirty="0" err="1">
                <a:solidFill>
                  <a:srgbClr val="242424"/>
                </a:solidFill>
                <a:effectLst/>
                <a:latin typeface="KaTeX_Math"/>
              </a:rPr>
              <a:t>ray</a:t>
            </a:r>
            <a:r>
              <a:rPr lang="en-US" sz="2400" b="0" i="1" baseline="-25000" dirty="0">
                <a:solidFill>
                  <a:srgbClr val="242424"/>
                </a:solidFill>
                <a:effectLst/>
                <a:latin typeface="KaTeX_Math"/>
              </a:rPr>
              <a:t>  ,</a:t>
            </a:r>
            <a:r>
              <a:rPr lang="en-US" sz="2400" b="0" i="0" dirty="0">
                <a:solidFill>
                  <a:srgbClr val="242424"/>
                </a:solidFill>
                <a:effectLst/>
                <a:latin typeface="KaTeX_Main"/>
              </a:rPr>
              <a:t> </a:t>
            </a:r>
          </a:p>
          <a:p>
            <a:r>
              <a:rPr lang="en-US" sz="2400" b="0" i="0" dirty="0" err="1">
                <a:solidFill>
                  <a:srgbClr val="242424"/>
                </a:solidFill>
                <a:effectLst/>
                <a:latin typeface="KaTeX_Main"/>
              </a:rPr>
              <a:t>Σ</a:t>
            </a:r>
            <a:r>
              <a:rPr lang="en-US" sz="2400" b="0" i="0" baseline="-25000" dirty="0" err="1">
                <a:solidFill>
                  <a:srgbClr val="242424"/>
                </a:solidFill>
                <a:effectLst/>
                <a:latin typeface="KaTeX_Main"/>
              </a:rPr>
              <a:t>ray</a:t>
            </a:r>
            <a:endParaRPr lang="en-US" sz="2400" b="0" i="0" baseline="-25000" dirty="0">
              <a:solidFill>
                <a:srgbClr val="242424"/>
              </a:solidFill>
              <a:effectLst/>
              <a:latin typeface="KaTeX_Main"/>
            </a:endParaRPr>
          </a:p>
          <a:p>
            <a:r>
              <a:rPr lang="en-US" sz="2400" baseline="-25000" dirty="0">
                <a:solidFill>
                  <a:srgbClr val="242424"/>
                </a:solidFill>
                <a:latin typeface="KaTeX_Main"/>
              </a:rPr>
              <a:t>Ray space</a:t>
            </a:r>
            <a:endParaRPr lang="en-US" sz="2400" baseline="-250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93F0F4E-04C5-E86C-C42F-1E725A1D7B56}"/>
                  </a:ext>
                </a:extLst>
              </p:cNvPr>
              <p:cNvSpPr txBox="1"/>
              <p:nvPr/>
            </p:nvSpPr>
            <p:spPr>
              <a:xfrm>
                <a:off x="857748" y="4733541"/>
                <a:ext cx="2017107" cy="1477328"/>
              </a:xfrm>
              <a:prstGeom prst="rect">
                <a:avLst/>
              </a:prstGeom>
              <a:noFill/>
            </p:spPr>
            <p:txBody>
              <a:bodyPr wrap="square" rtlCol="0">
                <a:spAutoFit/>
              </a:bodyPr>
              <a:lstStyle/>
              <a:p>
                <a14:m>
                  <m:oMath xmlns:m="http://schemas.openxmlformats.org/officeDocument/2006/math">
                    <m:r>
                      <m:rPr>
                        <m:nor/>
                      </m:rPr>
                      <a:rPr lang="en-US" dirty="0">
                        <a:solidFill>
                          <a:srgbClr val="242424"/>
                        </a:solidFill>
                        <a:latin typeface="Segoe UI" panose="020B0502040204020203" pitchFamily="34" charset="0"/>
                      </a:rPr>
                      <m:t>K</m:t>
                    </m:r>
                    <m:r>
                      <m:rPr>
                        <m:nor/>
                      </m:rPr>
                      <a:rPr lang="en-US" dirty="0">
                        <a:solidFill>
                          <a:srgbClr val="242424"/>
                        </a:solidFill>
                        <a:latin typeface="Segoe UI" panose="020B0502040204020203" pitchFamily="34" charset="0"/>
                      </a:rPr>
                      <m:t>=</m:t>
                    </m:r>
                  </m:oMath>
                </a14:m>
                <a:r>
                  <a:rPr lang="en-US" dirty="0">
                    <a:solidFill>
                      <a:srgbClr val="242424"/>
                    </a:solidFill>
                    <a:latin typeface="Segoe UI" panose="020B0502040204020203" pitchFamily="34" charset="0"/>
                  </a:rPr>
                  <a:t> Intrinsic para.</a:t>
                </a:r>
              </a:p>
              <a:p>
                <a14:m>
                  <m:oMath xmlns:m="http://schemas.openxmlformats.org/officeDocument/2006/math">
                    <m:r>
                      <a:rPr lang="en-US" i="1">
                        <a:solidFill>
                          <a:srgbClr val="242424"/>
                        </a:solidFill>
                        <a:latin typeface="Cambria Math" panose="02040503050406030204" pitchFamily="18" charset="0"/>
                      </a:rPr>
                      <m:t>𝑊</m:t>
                    </m:r>
                    <m:r>
                      <a:rPr lang="en-US" b="0" i="1" smtClean="0">
                        <a:solidFill>
                          <a:srgbClr val="242424"/>
                        </a:solidFill>
                        <a:latin typeface="Cambria Math" panose="02040503050406030204" pitchFamily="18" charset="0"/>
                      </a:rPr>
                      <m:t>=</m:t>
                    </m:r>
                    <m:d>
                      <m:dPr>
                        <m:begChr m:val="["/>
                        <m:endChr m:val="]"/>
                        <m:ctrlPr>
                          <a:rPr lang="en-US" b="0" i="1" smtClean="0">
                            <a:solidFill>
                              <a:srgbClr val="242424"/>
                            </a:solidFill>
                            <a:latin typeface="Cambria Math" panose="02040503050406030204" pitchFamily="18" charset="0"/>
                          </a:rPr>
                        </m:ctrlPr>
                      </m:dPr>
                      <m:e>
                        <m:r>
                          <a:rPr lang="en-US" b="0" i="1" smtClean="0">
                            <a:solidFill>
                              <a:srgbClr val="242424"/>
                            </a:solidFill>
                            <a:latin typeface="Cambria Math" panose="02040503050406030204" pitchFamily="18" charset="0"/>
                          </a:rPr>
                          <m:t>𝑅</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𝑡</m:t>
                        </m:r>
                      </m:e>
                    </m:d>
                  </m:oMath>
                </a14:m>
                <a:r>
                  <a:rPr lang="en-US" dirty="0">
                    <a:solidFill>
                      <a:srgbClr val="242424"/>
                    </a:solidFill>
                    <a:latin typeface="Segoe UI" panose="020B0502040204020203" pitchFamily="34" charset="0"/>
                  </a:rPr>
                  <a:t>, </a:t>
                </a:r>
              </a:p>
              <a:p>
                <a14:m>
                  <m:oMath xmlns:m="http://schemas.openxmlformats.org/officeDocument/2006/math">
                    <m:r>
                      <a:rPr lang="en-US" b="0" i="1" smtClean="0">
                        <a:solidFill>
                          <a:srgbClr val="242424"/>
                        </a:solidFill>
                        <a:latin typeface="Cambria Math" panose="02040503050406030204" pitchFamily="18" charset="0"/>
                      </a:rPr>
                      <m:t>𝑅</m:t>
                    </m:r>
                    <m:r>
                      <a:rPr lang="en-US" b="0" i="1" smtClean="0">
                        <a:solidFill>
                          <a:srgbClr val="242424"/>
                        </a:solidFill>
                        <a:latin typeface="Cambria Math" panose="02040503050406030204" pitchFamily="18" charset="0"/>
                      </a:rPr>
                      <m:t> </m:t>
                    </m:r>
                  </m:oMath>
                </a14:m>
                <a:r>
                  <a:rPr lang="en-US" dirty="0">
                    <a:solidFill>
                      <a:srgbClr val="242424"/>
                    </a:solidFill>
                    <a:latin typeface="Segoe UI" panose="020B0502040204020203" pitchFamily="34" charset="0"/>
                  </a:rPr>
                  <a:t>=rotation</a:t>
                </a:r>
              </a:p>
              <a:p>
                <a14:m>
                  <m:oMath xmlns:m="http://schemas.openxmlformats.org/officeDocument/2006/math">
                    <m:r>
                      <a:rPr lang="en-US" b="0" i="1" smtClean="0">
                        <a:solidFill>
                          <a:srgbClr val="242424"/>
                        </a:solidFill>
                        <a:latin typeface="Cambria Math" panose="02040503050406030204" pitchFamily="18" charset="0"/>
                      </a:rPr>
                      <m:t>𝑡</m:t>
                    </m:r>
                    <m:r>
                      <a:rPr lang="en-US" b="0" i="1" smtClean="0">
                        <a:solidFill>
                          <a:srgbClr val="242424"/>
                        </a:solidFill>
                        <a:latin typeface="Cambria Math" panose="02040503050406030204" pitchFamily="18" charset="0"/>
                      </a:rPr>
                      <m:t> </m:t>
                    </m:r>
                  </m:oMath>
                </a14:m>
                <a:r>
                  <a:rPr lang="en-US" dirty="0">
                    <a:solidFill>
                      <a:srgbClr val="242424"/>
                    </a:solidFill>
                    <a:latin typeface="Segoe UI" panose="020B0502040204020203" pitchFamily="34" charset="0"/>
                  </a:rPr>
                  <a:t>=translation</a:t>
                </a:r>
              </a:p>
              <a:p>
                <a:r>
                  <a:rPr lang="en-US" dirty="0">
                    <a:solidFill>
                      <a:srgbClr val="242424"/>
                    </a:solidFill>
                    <a:latin typeface="Segoe UI" panose="020B0502040204020203" pitchFamily="34" charset="0"/>
                  </a:rPr>
                  <a:t>of the camera</a:t>
                </a:r>
                <a:endParaRPr lang="en-US" dirty="0"/>
              </a:p>
            </p:txBody>
          </p:sp>
        </mc:Choice>
        <mc:Fallback xmlns="">
          <p:sp>
            <p:nvSpPr>
              <p:cNvPr id="6" name="TextBox 5">
                <a:extLst>
                  <a:ext uri="{FF2B5EF4-FFF2-40B4-BE49-F238E27FC236}">
                    <a16:creationId xmlns:a16="http://schemas.microsoft.com/office/drawing/2014/main" id="{893F0F4E-04C5-E86C-C42F-1E725A1D7B56}"/>
                  </a:ext>
                </a:extLst>
              </p:cNvPr>
              <p:cNvSpPr txBox="1">
                <a:spLocks noRot="1" noChangeAspect="1" noMove="1" noResize="1" noEditPoints="1" noAdjustHandles="1" noChangeArrowheads="1" noChangeShapeType="1" noTextEdit="1"/>
              </p:cNvSpPr>
              <p:nvPr/>
            </p:nvSpPr>
            <p:spPr>
              <a:xfrm>
                <a:off x="857748" y="4733541"/>
                <a:ext cx="2017107" cy="1477328"/>
              </a:xfrm>
              <a:prstGeom prst="rect">
                <a:avLst/>
              </a:prstGeom>
              <a:blipFill>
                <a:blip r:embed="rId6"/>
                <a:stretch>
                  <a:fillRect l="-2719" t="-1646" b="-4938"/>
                </a:stretch>
              </a:blipFill>
            </p:spPr>
            <p:txBody>
              <a:bodyPr/>
              <a:lstStyle/>
              <a:p>
                <a:r>
                  <a:rPr lang="en-HK">
                    <a:noFill/>
                  </a:rPr>
                  <a:t> </a:t>
                </a:r>
              </a:p>
            </p:txBody>
          </p:sp>
        </mc:Fallback>
      </mc:AlternateContent>
      <p:cxnSp>
        <p:nvCxnSpPr>
          <p:cNvPr id="9" name="Straight Arrow Connector 8">
            <a:extLst>
              <a:ext uri="{FF2B5EF4-FFF2-40B4-BE49-F238E27FC236}">
                <a16:creationId xmlns:a16="http://schemas.microsoft.com/office/drawing/2014/main" id="{FED2A5B5-2FA7-FB50-4856-BE513367918E}"/>
              </a:ext>
            </a:extLst>
          </p:cNvPr>
          <p:cNvCxnSpPr>
            <a:cxnSpLocks/>
          </p:cNvCxnSpPr>
          <p:nvPr/>
        </p:nvCxnSpPr>
        <p:spPr>
          <a:xfrm>
            <a:off x="969646" y="4318042"/>
            <a:ext cx="7549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F84B1DC-5837-CBC7-7024-FE646D656836}"/>
              </a:ext>
            </a:extLst>
          </p:cNvPr>
          <p:cNvCxnSpPr>
            <a:cxnSpLocks/>
          </p:cNvCxnSpPr>
          <p:nvPr/>
        </p:nvCxnSpPr>
        <p:spPr>
          <a:xfrm>
            <a:off x="3272553" y="4372391"/>
            <a:ext cx="7549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2CE3D9F-7ADA-ED28-94BC-8C0C0C06CD09}"/>
                  </a:ext>
                </a:extLst>
              </p:cNvPr>
              <p:cNvSpPr txBox="1"/>
              <p:nvPr/>
            </p:nvSpPr>
            <p:spPr>
              <a:xfrm>
                <a:off x="2918483" y="4825960"/>
                <a:ext cx="2017107" cy="1141916"/>
              </a:xfrm>
              <a:prstGeom prst="rect">
                <a:avLst/>
              </a:prstGeom>
              <a:noFill/>
            </p:spPr>
            <p:txBody>
              <a:bodyPr wrap="square" rtlCol="0">
                <a:spAutoFit/>
              </a:bodyPr>
              <a:lstStyle/>
              <a:p>
                <a:r>
                  <a:rPr lang="en-US" b="0" i="0" dirty="0">
                    <a:solidFill>
                      <a:srgbClr val="242424"/>
                    </a:solidFill>
                    <a:effectLst/>
                    <a:latin typeface="Segoe UI" panose="020B0502040204020203" pitchFamily="34" charset="0"/>
                  </a:rPr>
                  <a:t> </a:t>
                </a:r>
                <a14:m>
                  <m:oMath xmlns:m="http://schemas.openxmlformats.org/officeDocument/2006/math">
                    <m:r>
                      <a:rPr lang="en-US" i="1">
                        <a:solidFill>
                          <a:srgbClr val="242424"/>
                        </a:solidFill>
                        <a:latin typeface="Cambria Math" panose="02040503050406030204" pitchFamily="18" charset="0"/>
                      </a:rPr>
                      <m:t>𝐽</m:t>
                    </m:r>
                    <m:r>
                      <a:rPr lang="en-US" i="1">
                        <a:solidFill>
                          <a:srgbClr val="242424"/>
                        </a:solidFill>
                        <a:latin typeface="Cambria Math" panose="02040503050406030204" pitchFamily="18" charset="0"/>
                      </a:rPr>
                      <m:t>=</m:t>
                    </m:r>
                    <m:f>
                      <m:fPr>
                        <m:ctrlPr>
                          <a:rPr lang="en-US" i="1">
                            <a:solidFill>
                              <a:srgbClr val="242424"/>
                            </a:solidFill>
                            <a:latin typeface="Cambria Math" panose="02040503050406030204" pitchFamily="18" charset="0"/>
                          </a:rPr>
                        </m:ctrlPr>
                      </m:fPr>
                      <m:num>
                        <m:r>
                          <a:rPr lang="en-US" i="1">
                            <a:solidFill>
                              <a:srgbClr val="242424"/>
                            </a:solidFill>
                            <a:latin typeface="Cambria Math" panose="02040503050406030204" pitchFamily="18" charset="0"/>
                            <a:ea typeface="Cambria Math" panose="02040503050406030204" pitchFamily="18" charset="0"/>
                          </a:rPr>
                          <m:t>𝜕</m:t>
                        </m:r>
                        <m:sSup>
                          <m:sSupPr>
                            <m:ctrlPr>
                              <a:rPr lang="en-US" i="1">
                                <a:solidFill>
                                  <a:srgbClr val="242424"/>
                                </a:solidFill>
                                <a:latin typeface="Cambria Math" panose="02040503050406030204" pitchFamily="18" charset="0"/>
                              </a:rPr>
                            </m:ctrlPr>
                          </m:sSupPr>
                          <m:e>
                            <m:r>
                              <m:rPr>
                                <m:sty m:val="p"/>
                              </m:rPr>
                              <a:rPr lang="el-GR" i="1">
                                <a:solidFill>
                                  <a:srgbClr val="242424"/>
                                </a:solidFill>
                                <a:latin typeface="Cambria Math" panose="02040503050406030204" pitchFamily="18" charset="0"/>
                                <a:ea typeface="Cambria Math" panose="02040503050406030204" pitchFamily="18" charset="0"/>
                              </a:rPr>
                              <m:t>μ</m:t>
                            </m:r>
                          </m:e>
                          <m:sup>
                            <m:r>
                              <a:rPr lang="en-US" i="1">
                                <a:solidFill>
                                  <a:srgbClr val="242424"/>
                                </a:solidFill>
                                <a:latin typeface="Cambria Math" panose="02040503050406030204" pitchFamily="18" charset="0"/>
                              </a:rPr>
                              <m:t>2</m:t>
                            </m:r>
                            <m:r>
                              <a:rPr lang="en-US" i="1">
                                <a:solidFill>
                                  <a:srgbClr val="242424"/>
                                </a:solidFill>
                                <a:latin typeface="Cambria Math" panose="02040503050406030204" pitchFamily="18" charset="0"/>
                              </a:rPr>
                              <m:t>𝐷</m:t>
                            </m:r>
                          </m:sup>
                        </m:sSup>
                      </m:num>
                      <m:den>
                        <m:r>
                          <a:rPr lang="en-US" i="1">
                            <a:solidFill>
                              <a:srgbClr val="242424"/>
                            </a:solidFill>
                            <a:latin typeface="Cambria Math" panose="02040503050406030204" pitchFamily="18" charset="0"/>
                            <a:ea typeface="Cambria Math" panose="02040503050406030204" pitchFamily="18" charset="0"/>
                          </a:rPr>
                          <m:t>𝜕</m:t>
                        </m:r>
                        <m:r>
                          <a:rPr lang="en-US" i="1">
                            <a:solidFill>
                              <a:srgbClr val="242424"/>
                            </a:solidFill>
                            <a:latin typeface="Cambria Math" panose="02040503050406030204" pitchFamily="18" charset="0"/>
                            <a:ea typeface="Cambria Math" panose="02040503050406030204" pitchFamily="18" charset="0"/>
                          </a:rPr>
                          <m:t>𝑢</m:t>
                        </m:r>
                      </m:den>
                    </m:f>
                  </m:oMath>
                </a14:m>
                <a:endParaRPr lang="en-US" i="0" dirty="0">
                  <a:solidFill>
                    <a:srgbClr val="242424"/>
                  </a:solidFill>
                  <a:latin typeface="Segoe UI" panose="020B0502040204020203" pitchFamily="34"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𝑟𝑎𝑦</m:t>
                          </m:r>
                        </m:sub>
                      </m:sSub>
                      <m:r>
                        <a:rPr lang="en-US" b="0" i="1" smtClean="0">
                          <a:latin typeface="Cambria Math" panose="02040503050406030204" pitchFamily="18" charset="0"/>
                        </a:rPr>
                        <m:t>=</m:t>
                      </m:r>
                      <m:r>
                        <a:rPr lang="en-US" b="0" i="1" smtClean="0">
                          <a:latin typeface="Cambria Math" panose="02040503050406030204" pitchFamily="18" charset="0"/>
                        </a:rPr>
                        <m:t>𝐽</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rPr>
                            <m:t>𝑐𝑎𝑚</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 </m:t>
                          </m:r>
                          <m:r>
                            <a:rPr lang="en-US" b="0" i="1" smtClean="0">
                              <a:latin typeface="Cambria Math" panose="02040503050406030204" pitchFamily="18" charset="0"/>
                            </a:rPr>
                            <m:t>𝐽</m:t>
                          </m:r>
                        </m:e>
                        <m:sup>
                          <m:r>
                            <a:rPr lang="en-US" b="0" i="1" smtClean="0">
                              <a:latin typeface="Cambria Math" panose="02040503050406030204" pitchFamily="18" charset="0"/>
                            </a:rPr>
                            <m:t>𝑇</m:t>
                          </m:r>
                        </m:sup>
                      </m:sSup>
                    </m:oMath>
                  </m:oMathPara>
                </a14:m>
                <a:endParaRPr lang="en-US" i="0" dirty="0">
                  <a:solidFill>
                    <a:srgbClr val="242424"/>
                  </a:solidFill>
                  <a:latin typeface="Segoe UI" panose="020B0502040204020203" pitchFamily="34"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800" i="1" smtClean="0">
                              <a:solidFill>
                                <a:srgbClr val="242424"/>
                              </a:solidFill>
                              <a:latin typeface="Cambria Math" panose="02040503050406030204" pitchFamily="18" charset="0"/>
                            </a:rPr>
                          </m:ctrlPr>
                        </m:sSubPr>
                        <m:e>
                          <m:r>
                            <m:rPr>
                              <m:sty m:val="p"/>
                            </m:rPr>
                            <a:rPr lang="el-GR" sz="1800" i="1" smtClean="0">
                              <a:solidFill>
                                <a:srgbClr val="242424"/>
                              </a:solidFill>
                              <a:latin typeface="Cambria Math" panose="02040503050406030204" pitchFamily="18" charset="0"/>
                              <a:ea typeface="Cambria Math" panose="02040503050406030204" pitchFamily="18" charset="0"/>
                            </a:rPr>
                            <m:t>Σ</m:t>
                          </m:r>
                        </m:e>
                        <m:sub>
                          <m:r>
                            <a:rPr lang="en-US" sz="1800" b="0" i="1" smtClean="0">
                              <a:solidFill>
                                <a:srgbClr val="242424"/>
                              </a:solidFill>
                              <a:latin typeface="Cambria Math" panose="02040503050406030204" pitchFamily="18" charset="0"/>
                            </a:rPr>
                            <m:t>𝑅𝑎𝑦</m:t>
                          </m:r>
                        </m:sub>
                      </m:sSub>
                      <m:r>
                        <a:rPr lang="en-US" sz="1800" b="0" i="1" smtClean="0">
                          <a:solidFill>
                            <a:srgbClr val="242424"/>
                          </a:solidFill>
                          <a:latin typeface="Cambria Math" panose="02040503050406030204" pitchFamily="18" charset="0"/>
                        </a:rPr>
                        <m:t>=</m:t>
                      </m:r>
                      <m:r>
                        <a:rPr lang="en-US" sz="1800" b="0" i="1" smtClean="0">
                          <a:solidFill>
                            <a:srgbClr val="242424"/>
                          </a:solidFill>
                          <a:latin typeface="Cambria Math" panose="02040503050406030204" pitchFamily="18" charset="0"/>
                        </a:rPr>
                        <m:t>𝐽𝑊</m:t>
                      </m:r>
                      <m:r>
                        <m:rPr>
                          <m:sty m:val="p"/>
                        </m:rPr>
                        <a:rPr lang="el-GR" sz="1800" b="0" i="1" smtClean="0">
                          <a:solidFill>
                            <a:srgbClr val="242424"/>
                          </a:solidFill>
                          <a:latin typeface="Cambria Math" panose="02040503050406030204" pitchFamily="18" charset="0"/>
                          <a:ea typeface="Cambria Math" panose="02040503050406030204" pitchFamily="18" charset="0"/>
                        </a:rPr>
                        <m:t>Σ</m:t>
                      </m:r>
                      <m:sSup>
                        <m:sSupPr>
                          <m:ctrlPr>
                            <a:rPr lang="el-GR" sz="1800" b="0" i="1" smtClean="0">
                              <a:solidFill>
                                <a:srgbClr val="242424"/>
                              </a:solidFill>
                              <a:latin typeface="Cambria Math" panose="02040503050406030204" pitchFamily="18" charset="0"/>
                              <a:ea typeface="Cambria Math" panose="02040503050406030204" pitchFamily="18" charset="0"/>
                            </a:rPr>
                          </m:ctrlPr>
                        </m:sSupPr>
                        <m:e>
                          <m:r>
                            <a:rPr lang="en-US" sz="1800" b="0" i="1" smtClean="0">
                              <a:solidFill>
                                <a:srgbClr val="242424"/>
                              </a:solidFill>
                              <a:latin typeface="Cambria Math" panose="02040503050406030204" pitchFamily="18" charset="0"/>
                              <a:ea typeface="Cambria Math" panose="02040503050406030204" pitchFamily="18" charset="0"/>
                            </a:rPr>
                            <m:t>𝑊</m:t>
                          </m:r>
                        </m:e>
                        <m:sup>
                          <m:r>
                            <a:rPr lang="en-US" sz="1800" b="0" i="1" smtClean="0">
                              <a:solidFill>
                                <a:srgbClr val="242424"/>
                              </a:solidFill>
                              <a:latin typeface="Cambria Math" panose="02040503050406030204" pitchFamily="18" charset="0"/>
                              <a:ea typeface="Cambria Math" panose="02040503050406030204" pitchFamily="18" charset="0"/>
                            </a:rPr>
                            <m:t>𝑇</m:t>
                          </m:r>
                        </m:sup>
                      </m:sSup>
                      <m:sSup>
                        <m:sSupPr>
                          <m:ctrlPr>
                            <a:rPr lang="el-GR" sz="1800" b="0" i="1" smtClean="0">
                              <a:solidFill>
                                <a:srgbClr val="242424"/>
                              </a:solidFill>
                              <a:latin typeface="Cambria Math" panose="02040503050406030204" pitchFamily="18" charset="0"/>
                              <a:ea typeface="Cambria Math" panose="02040503050406030204" pitchFamily="18" charset="0"/>
                            </a:rPr>
                          </m:ctrlPr>
                        </m:sSupPr>
                        <m:e>
                          <m:r>
                            <a:rPr lang="en-US" sz="1800" b="0" i="1" smtClean="0">
                              <a:solidFill>
                                <a:srgbClr val="242424"/>
                              </a:solidFill>
                              <a:latin typeface="Cambria Math" panose="02040503050406030204" pitchFamily="18" charset="0"/>
                              <a:ea typeface="Cambria Math" panose="02040503050406030204" pitchFamily="18" charset="0"/>
                            </a:rPr>
                            <m:t>𝐽</m:t>
                          </m:r>
                        </m:e>
                        <m:sup>
                          <m:r>
                            <a:rPr lang="en-US" sz="1800" b="0" i="1" smtClean="0">
                              <a:solidFill>
                                <a:srgbClr val="242424"/>
                              </a:solidFill>
                              <a:latin typeface="Cambria Math" panose="02040503050406030204" pitchFamily="18" charset="0"/>
                              <a:ea typeface="Cambria Math" panose="02040503050406030204" pitchFamily="18" charset="0"/>
                            </a:rPr>
                            <m:t>𝑇</m:t>
                          </m:r>
                        </m:sup>
                      </m:sSup>
                    </m:oMath>
                  </m:oMathPara>
                </a14:m>
                <a:endParaRPr lang="en-US" dirty="0"/>
              </a:p>
            </p:txBody>
          </p:sp>
        </mc:Choice>
        <mc:Fallback xmlns="">
          <p:sp>
            <p:nvSpPr>
              <p:cNvPr id="21" name="TextBox 20">
                <a:extLst>
                  <a:ext uri="{FF2B5EF4-FFF2-40B4-BE49-F238E27FC236}">
                    <a16:creationId xmlns:a16="http://schemas.microsoft.com/office/drawing/2014/main" id="{E2CE3D9F-7ADA-ED28-94BC-8C0C0C06CD09}"/>
                  </a:ext>
                </a:extLst>
              </p:cNvPr>
              <p:cNvSpPr txBox="1">
                <a:spLocks noRot="1" noChangeAspect="1" noMove="1" noResize="1" noEditPoints="1" noAdjustHandles="1" noChangeArrowheads="1" noChangeShapeType="1" noTextEdit="1"/>
              </p:cNvSpPr>
              <p:nvPr/>
            </p:nvSpPr>
            <p:spPr>
              <a:xfrm>
                <a:off x="2918483" y="4825960"/>
                <a:ext cx="2017107" cy="1141916"/>
              </a:xfrm>
              <a:prstGeom prst="rect">
                <a:avLst/>
              </a:prstGeom>
              <a:blipFill>
                <a:blip r:embed="rId7"/>
                <a:stretch>
                  <a:fillRect b="-1604"/>
                </a:stretch>
              </a:blipFill>
            </p:spPr>
            <p:txBody>
              <a:bodyPr/>
              <a:lstStyle/>
              <a:p>
                <a:r>
                  <a:rPr lang="en-HK">
                    <a:noFill/>
                  </a:rPr>
                  <a:t> </a:t>
                </a:r>
              </a:p>
            </p:txBody>
          </p:sp>
        </mc:Fallback>
      </mc:AlternateContent>
      <p:sp>
        <p:nvSpPr>
          <p:cNvPr id="7" name="Slide Number Placeholder 4">
            <a:extLst>
              <a:ext uri="{FF2B5EF4-FFF2-40B4-BE49-F238E27FC236}">
                <a16:creationId xmlns:a16="http://schemas.microsoft.com/office/drawing/2014/main" id="{F8C84E68-8652-C9F1-704D-631B4F421784}"/>
              </a:ext>
            </a:extLst>
          </p:cNvPr>
          <p:cNvSpPr txBox="1">
            <a:spLocks/>
          </p:cNvSpPr>
          <p:nvPr/>
        </p:nvSpPr>
        <p:spPr>
          <a:xfrm>
            <a:off x="6789412" y="622658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9DE3C8B-EA53-454F-9CCE-3711613342D8}" type="slidenum">
              <a:rPr lang="en-HK" smtClean="0"/>
              <a:pPr/>
              <a:t>59</a:t>
            </a:fld>
            <a:endParaRPr lang="en-HK" dirty="0"/>
          </a:p>
        </p:txBody>
      </p:sp>
      <p:cxnSp>
        <p:nvCxnSpPr>
          <p:cNvPr id="15" name="Straight Arrow Connector 14">
            <a:extLst>
              <a:ext uri="{FF2B5EF4-FFF2-40B4-BE49-F238E27FC236}">
                <a16:creationId xmlns:a16="http://schemas.microsoft.com/office/drawing/2014/main" id="{92F639E7-8C37-B969-A8EB-A3D82A4F376F}"/>
              </a:ext>
            </a:extLst>
          </p:cNvPr>
          <p:cNvCxnSpPr/>
          <p:nvPr/>
        </p:nvCxnSpPr>
        <p:spPr>
          <a:xfrm flipV="1">
            <a:off x="5743664" y="3899406"/>
            <a:ext cx="0" cy="4258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17" name="3D Model 16" descr="Camera">
                <a:extLst>
                  <a:ext uri="{FF2B5EF4-FFF2-40B4-BE49-F238E27FC236}">
                    <a16:creationId xmlns:a16="http://schemas.microsoft.com/office/drawing/2014/main" id="{E44F3389-A66E-659A-8F9B-C145CF272CC5}"/>
                  </a:ext>
                </a:extLst>
              </p:cNvPr>
              <p:cNvGraphicFramePr>
                <a:graphicFrameLocks noChangeAspect="1"/>
              </p:cNvGraphicFramePr>
              <p:nvPr/>
            </p:nvGraphicFramePr>
            <p:xfrm rot="18128685">
              <a:off x="6749679" y="5787769"/>
              <a:ext cx="980704" cy="715943"/>
            </p:xfrm>
            <a:graphic>
              <a:graphicData uri="http://schemas.microsoft.com/office/drawing/2017/model3d">
                <am3d:model3d r:embed="rId8">
                  <am3d:spPr>
                    <a:xfrm rot="18128685">
                      <a:off x="0" y="0"/>
                      <a:ext cx="980704" cy="715943"/>
                    </a:xfrm>
                    <a:prstGeom prst="rect">
                      <a:avLst/>
                    </a:prstGeom>
                  </am3d:spPr>
                  <am3d:camera>
                    <am3d:pos x="0" y="0" z="61078722"/>
                    <am3d:up dx="0" dy="36000000" dz="0"/>
                    <am3d:lookAt x="0" y="0" z="0"/>
                    <am3d:perspective fov="2700000"/>
                  </am3d:camera>
                  <am3d:trans>
                    <am3d:meterPerModelUnit n="5696654" d="1000000"/>
                    <am3d:preTrans dx="0" dy="-10239108" dz="0"/>
                    <am3d:scale>
                      <am3d:sx n="1000000" d="1000000"/>
                      <am3d:sy n="1000000" d="1000000"/>
                      <am3d:sz n="1000000" d="1000000"/>
                    </am3d:scale>
                    <am3d:rot ax="-3091283" ay="2295562" az="-2275261"/>
                    <am3d:postTrans dx="0" dy="0" dz="0"/>
                  </am3d:trans>
                  <am3d:raster rName="Office3DRenderer" rVer="16.0.8326">
                    <am3d:blip r:embed="rId9"/>
                  </am3d:raster>
                  <am3d:objViewport viewportSz="101114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Camera">
                <a:extLst>
                  <a:ext uri="{FF2B5EF4-FFF2-40B4-BE49-F238E27FC236}">
                    <a16:creationId xmlns:a16="http://schemas.microsoft.com/office/drawing/2014/main" id="{E44F3389-A66E-659A-8F9B-C145CF272CC5}"/>
                  </a:ext>
                </a:extLst>
              </p:cNvPr>
              <p:cNvPicPr>
                <a:picLocks noGrp="1" noRot="1" noChangeAspect="1" noMove="1" noResize="1" noEditPoints="1" noAdjustHandles="1" noChangeArrowheads="1" noChangeShapeType="1" noCrop="1"/>
              </p:cNvPicPr>
              <p:nvPr/>
            </p:nvPicPr>
            <p:blipFill>
              <a:blip r:embed="rId9"/>
              <a:stretch>
                <a:fillRect/>
              </a:stretch>
            </p:blipFill>
            <p:spPr>
              <a:xfrm rot="18128685">
                <a:off x="6749679" y="5787769"/>
                <a:ext cx="980704" cy="715943"/>
              </a:xfrm>
              <a:prstGeom prst="rect">
                <a:avLst/>
              </a:prstGeom>
            </p:spPr>
          </p:pic>
        </mc:Fallback>
      </mc:AlternateContent>
      <p:cxnSp>
        <p:nvCxnSpPr>
          <p:cNvPr id="18" name="Straight Arrow Connector 17">
            <a:extLst>
              <a:ext uri="{FF2B5EF4-FFF2-40B4-BE49-F238E27FC236}">
                <a16:creationId xmlns:a16="http://schemas.microsoft.com/office/drawing/2014/main" id="{F4243304-FCDA-7902-B85A-82E090826858}"/>
              </a:ext>
            </a:extLst>
          </p:cNvPr>
          <p:cNvCxnSpPr>
            <a:cxnSpLocks/>
          </p:cNvCxnSpPr>
          <p:nvPr/>
        </p:nvCxnSpPr>
        <p:spPr>
          <a:xfrm>
            <a:off x="5743664" y="4339977"/>
            <a:ext cx="65304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15B17B48-94E1-497F-3486-CA456A6394D5}"/>
              </a:ext>
            </a:extLst>
          </p:cNvPr>
          <p:cNvCxnSpPr>
            <a:cxnSpLocks/>
          </p:cNvCxnSpPr>
          <p:nvPr/>
        </p:nvCxnSpPr>
        <p:spPr>
          <a:xfrm flipV="1">
            <a:off x="5743664" y="3930057"/>
            <a:ext cx="653044" cy="3800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CD7D2D42-51A8-9BBB-4120-C55803872561}"/>
              </a:ext>
            </a:extLst>
          </p:cNvPr>
          <p:cNvSpPr txBox="1"/>
          <p:nvPr/>
        </p:nvSpPr>
        <p:spPr>
          <a:xfrm>
            <a:off x="5765265" y="3614889"/>
            <a:ext cx="1134028" cy="646331"/>
          </a:xfrm>
          <a:prstGeom prst="rect">
            <a:avLst/>
          </a:prstGeom>
          <a:noFill/>
        </p:spPr>
        <p:txBody>
          <a:bodyPr wrap="none" rtlCol="0">
            <a:spAutoFit/>
          </a:bodyPr>
          <a:lstStyle/>
          <a:p>
            <a:r>
              <a:rPr lang="en-US" dirty="0"/>
              <a:t>World </a:t>
            </a:r>
          </a:p>
          <a:p>
            <a:r>
              <a:rPr lang="en-US" dirty="0"/>
              <a:t>reference</a:t>
            </a:r>
            <a:endParaRPr lang="en-HK" dirty="0"/>
          </a:p>
        </p:txBody>
      </p:sp>
      <p:sp>
        <p:nvSpPr>
          <p:cNvPr id="23" name="Freeform: Shape 22">
            <a:extLst>
              <a:ext uri="{FF2B5EF4-FFF2-40B4-BE49-F238E27FC236}">
                <a16:creationId xmlns:a16="http://schemas.microsoft.com/office/drawing/2014/main" id="{7BABCA1C-1D02-184E-08AC-E1D2C8D97272}"/>
              </a:ext>
            </a:extLst>
          </p:cNvPr>
          <p:cNvSpPr/>
          <p:nvPr/>
        </p:nvSpPr>
        <p:spPr>
          <a:xfrm>
            <a:off x="5553660" y="4410702"/>
            <a:ext cx="1257775" cy="2085794"/>
          </a:xfrm>
          <a:custGeom>
            <a:avLst/>
            <a:gdLst>
              <a:gd name="connsiteX0" fmla="*/ 253235 w 689170"/>
              <a:gd name="connsiteY0" fmla="*/ 0 h 1641769"/>
              <a:gd name="connsiteX1" fmla="*/ 8687 w 689170"/>
              <a:gd name="connsiteY1" fmla="*/ 1180214 h 1641769"/>
              <a:gd name="connsiteX2" fmla="*/ 529682 w 689170"/>
              <a:gd name="connsiteY2" fmla="*/ 1637414 h 1641769"/>
              <a:gd name="connsiteX3" fmla="*/ 689170 w 689170"/>
              <a:gd name="connsiteY3" fmla="*/ 1371600 h 1641769"/>
            </a:gdLst>
            <a:ahLst/>
            <a:cxnLst>
              <a:cxn ang="0">
                <a:pos x="connsiteX0" y="connsiteY0"/>
              </a:cxn>
              <a:cxn ang="0">
                <a:pos x="connsiteX1" y="connsiteY1"/>
              </a:cxn>
              <a:cxn ang="0">
                <a:pos x="connsiteX2" y="connsiteY2"/>
              </a:cxn>
              <a:cxn ang="0">
                <a:pos x="connsiteX3" y="connsiteY3"/>
              </a:cxn>
            </a:cxnLst>
            <a:rect l="l" t="t" r="r" b="b"/>
            <a:pathLst>
              <a:path w="689170" h="1641769">
                <a:moveTo>
                  <a:pt x="253235" y="0"/>
                </a:moveTo>
                <a:cubicBezTo>
                  <a:pt x="107923" y="453656"/>
                  <a:pt x="-37388" y="907312"/>
                  <a:pt x="8687" y="1180214"/>
                </a:cubicBezTo>
                <a:cubicBezTo>
                  <a:pt x="54761" y="1453116"/>
                  <a:pt x="416268" y="1605516"/>
                  <a:pt x="529682" y="1637414"/>
                </a:cubicBezTo>
                <a:cubicBezTo>
                  <a:pt x="643096" y="1669312"/>
                  <a:pt x="666133" y="1520456"/>
                  <a:pt x="689170" y="1371600"/>
                </a:cubicBez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76030B5-24C5-89C0-2E51-14AE5BC7D632}"/>
                  </a:ext>
                </a:extLst>
              </p:cNvPr>
              <p:cNvSpPr txBox="1"/>
              <p:nvPr/>
            </p:nvSpPr>
            <p:spPr>
              <a:xfrm>
                <a:off x="5572000" y="5869359"/>
                <a:ext cx="7176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solidFill>
                                <a:srgbClr val="242424"/>
                              </a:solidFill>
                              <a:latin typeface="Cambria Math" panose="02040503050406030204" pitchFamily="18" charset="0"/>
                            </a:rPr>
                          </m:ctrlPr>
                        </m:dPr>
                        <m:e>
                          <m:r>
                            <a:rPr lang="en-US" b="0" i="1" smtClean="0">
                              <a:solidFill>
                                <a:srgbClr val="242424"/>
                              </a:solidFill>
                              <a:latin typeface="Cambria Math" panose="02040503050406030204" pitchFamily="18" charset="0"/>
                            </a:rPr>
                            <m:t>𝑅</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𝑡</m:t>
                          </m:r>
                        </m:e>
                      </m:d>
                    </m:oMath>
                  </m:oMathPara>
                </a14:m>
                <a:endParaRPr lang="en-HK" dirty="0"/>
              </a:p>
            </p:txBody>
          </p:sp>
        </mc:Choice>
        <mc:Fallback xmlns="">
          <p:sp>
            <p:nvSpPr>
              <p:cNvPr id="24" name="TextBox 23">
                <a:extLst>
                  <a:ext uri="{FF2B5EF4-FFF2-40B4-BE49-F238E27FC236}">
                    <a16:creationId xmlns:a16="http://schemas.microsoft.com/office/drawing/2014/main" id="{276030B5-24C5-89C0-2E51-14AE5BC7D632}"/>
                  </a:ext>
                </a:extLst>
              </p:cNvPr>
              <p:cNvSpPr txBox="1">
                <a:spLocks noRot="1" noChangeAspect="1" noMove="1" noResize="1" noEditPoints="1" noAdjustHandles="1" noChangeArrowheads="1" noChangeShapeType="1" noTextEdit="1"/>
              </p:cNvSpPr>
              <p:nvPr/>
            </p:nvSpPr>
            <p:spPr>
              <a:xfrm>
                <a:off x="5572000" y="5869359"/>
                <a:ext cx="717697" cy="369332"/>
              </a:xfrm>
              <a:prstGeom prst="rect">
                <a:avLst/>
              </a:prstGeom>
              <a:blipFill>
                <a:blip r:embed="rId10"/>
                <a:stretch>
                  <a:fillRect b="-13333"/>
                </a:stretch>
              </a:blipFill>
            </p:spPr>
            <p:txBody>
              <a:bodyPr/>
              <a:lstStyle/>
              <a:p>
                <a:r>
                  <a:rPr lang="en-HK">
                    <a:noFill/>
                  </a:rPr>
                  <a:t> </a:t>
                </a:r>
              </a:p>
            </p:txBody>
          </p:sp>
        </mc:Fallback>
      </mc:AlternateContent>
      <p:cxnSp>
        <p:nvCxnSpPr>
          <p:cNvPr id="28" name="Straight Arrow Connector 27">
            <a:extLst>
              <a:ext uri="{FF2B5EF4-FFF2-40B4-BE49-F238E27FC236}">
                <a16:creationId xmlns:a16="http://schemas.microsoft.com/office/drawing/2014/main" id="{AFE8BFDF-5D9D-839C-1ED2-12CDFB3AE760}"/>
              </a:ext>
            </a:extLst>
          </p:cNvPr>
          <p:cNvCxnSpPr>
            <a:cxnSpLocks/>
          </p:cNvCxnSpPr>
          <p:nvPr/>
        </p:nvCxnSpPr>
        <p:spPr>
          <a:xfrm flipH="1" flipV="1">
            <a:off x="6859157" y="3399399"/>
            <a:ext cx="346790" cy="2054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3AD5B9B-26F7-CFC6-F969-3618F70D7BFD}"/>
                  </a:ext>
                </a:extLst>
              </p:cNvPr>
              <p:cNvSpPr txBox="1"/>
              <p:nvPr/>
            </p:nvSpPr>
            <p:spPr>
              <a:xfrm>
                <a:off x="7570768" y="4266286"/>
                <a:ext cx="1257775" cy="2053254"/>
              </a:xfrm>
              <a:prstGeom prst="rect">
                <a:avLst/>
              </a:prstGeom>
              <a:noFill/>
            </p:spPr>
            <p:txBody>
              <a:bodyPr wrap="square" rtlCol="0">
                <a:spAutoFit/>
              </a:bodyPr>
              <a:lstStyle/>
              <a:p>
                <a:r>
                  <a:rPr lang="en-US" dirty="0"/>
                  <a:t>For pixel u, a ray is formed, </a:t>
                </a:r>
              </a:p>
              <a:p>
                <a:r>
                  <a:rPr lang="en-US" dirty="0"/>
                  <a:t>the 3d Gaussian</a:t>
                </a:r>
                <a:r>
                  <a:rPr lang="en-US" dirty="0">
                    <a:solidFill>
                      <a:srgbClr val="242424"/>
                    </a:solidFill>
                    <a:latin typeface="KaTeX_Main"/>
                  </a:rPr>
                  <a:t> Σ</a:t>
                </a:r>
                <a:r>
                  <a:rPr lang="en-US" dirty="0"/>
                  <a:t> appears as </a:t>
                </a:r>
                <a14:m>
                  <m:oMath xmlns:m="http://schemas.openxmlformats.org/officeDocument/2006/math">
                    <m:sSub>
                      <m:sSubPr>
                        <m:ctrlPr>
                          <a:rPr lang="en-US" sz="1800" i="1" smtClean="0">
                            <a:solidFill>
                              <a:srgbClr val="242424"/>
                            </a:solidFill>
                            <a:latin typeface="Cambria Math" panose="02040503050406030204" pitchFamily="18" charset="0"/>
                          </a:rPr>
                        </m:ctrlPr>
                      </m:sSubPr>
                      <m:e>
                        <m:r>
                          <m:rPr>
                            <m:sty m:val="p"/>
                          </m:rPr>
                          <a:rPr lang="el-GR" sz="1800" i="1" smtClean="0">
                            <a:solidFill>
                              <a:srgbClr val="242424"/>
                            </a:solidFill>
                            <a:latin typeface="Cambria Math" panose="02040503050406030204" pitchFamily="18" charset="0"/>
                            <a:ea typeface="Cambria Math" panose="02040503050406030204" pitchFamily="18" charset="0"/>
                          </a:rPr>
                          <m:t>Σ</m:t>
                        </m:r>
                      </m:e>
                      <m:sub>
                        <m:r>
                          <a:rPr lang="en-US" sz="1800" b="0" i="1" smtClean="0">
                            <a:solidFill>
                              <a:srgbClr val="242424"/>
                            </a:solidFill>
                            <a:latin typeface="Cambria Math" panose="02040503050406030204" pitchFamily="18" charset="0"/>
                          </a:rPr>
                          <m:t>𝑅𝑎𝑦</m:t>
                        </m:r>
                      </m:sub>
                    </m:sSub>
                  </m:oMath>
                </a14:m>
                <a:r>
                  <a:rPr lang="en-US" dirty="0"/>
                  <a:t> </a:t>
                </a:r>
                <a:endParaRPr lang="en-HK" dirty="0"/>
              </a:p>
            </p:txBody>
          </p:sp>
        </mc:Choice>
        <mc:Fallback xmlns="">
          <p:sp>
            <p:nvSpPr>
              <p:cNvPr id="32" name="TextBox 31">
                <a:extLst>
                  <a:ext uri="{FF2B5EF4-FFF2-40B4-BE49-F238E27FC236}">
                    <a16:creationId xmlns:a16="http://schemas.microsoft.com/office/drawing/2014/main" id="{33AD5B9B-26F7-CFC6-F969-3618F70D7BFD}"/>
                  </a:ext>
                </a:extLst>
              </p:cNvPr>
              <p:cNvSpPr txBox="1">
                <a:spLocks noRot="1" noChangeAspect="1" noMove="1" noResize="1" noEditPoints="1" noAdjustHandles="1" noChangeArrowheads="1" noChangeShapeType="1" noTextEdit="1"/>
              </p:cNvSpPr>
              <p:nvPr/>
            </p:nvSpPr>
            <p:spPr>
              <a:xfrm>
                <a:off x="7570768" y="4266286"/>
                <a:ext cx="1257775" cy="2053254"/>
              </a:xfrm>
              <a:prstGeom prst="rect">
                <a:avLst/>
              </a:prstGeom>
              <a:blipFill>
                <a:blip r:embed="rId11"/>
                <a:stretch>
                  <a:fillRect l="-4369" t="-1484" r="-6796" b="-3264"/>
                </a:stretch>
              </a:blipFill>
            </p:spPr>
            <p:txBody>
              <a:bodyPr/>
              <a:lstStyle/>
              <a:p>
                <a:r>
                  <a:rPr lang="en-HK">
                    <a:noFill/>
                  </a:rPr>
                  <a:t> </a:t>
                </a:r>
              </a:p>
            </p:txBody>
          </p:sp>
        </mc:Fallback>
      </mc:AlternateContent>
      <p:sp>
        <p:nvSpPr>
          <p:cNvPr id="34" name="TextBox 33">
            <a:extLst>
              <a:ext uri="{FF2B5EF4-FFF2-40B4-BE49-F238E27FC236}">
                <a16:creationId xmlns:a16="http://schemas.microsoft.com/office/drawing/2014/main" id="{45AC2D70-57B8-DB7E-D91C-EC94B1B8CFDA}"/>
              </a:ext>
            </a:extLst>
          </p:cNvPr>
          <p:cNvSpPr txBox="1"/>
          <p:nvPr/>
        </p:nvSpPr>
        <p:spPr>
          <a:xfrm>
            <a:off x="6544797" y="3371170"/>
            <a:ext cx="552844" cy="369332"/>
          </a:xfrm>
          <a:prstGeom prst="rect">
            <a:avLst/>
          </a:prstGeom>
          <a:noFill/>
        </p:spPr>
        <p:txBody>
          <a:bodyPr wrap="none" rtlCol="0">
            <a:spAutoFit/>
          </a:bodyPr>
          <a:lstStyle/>
          <a:p>
            <a:r>
              <a:rPr lang="en-US" dirty="0"/>
              <a:t>Ray</a:t>
            </a:r>
            <a:endParaRPr lang="en-HK" dirty="0"/>
          </a:p>
        </p:txBody>
      </p:sp>
      <p:cxnSp>
        <p:nvCxnSpPr>
          <p:cNvPr id="41" name="Straight Connector 40">
            <a:extLst>
              <a:ext uri="{FF2B5EF4-FFF2-40B4-BE49-F238E27FC236}">
                <a16:creationId xmlns:a16="http://schemas.microsoft.com/office/drawing/2014/main" id="{EFCE2398-A0FA-47E4-7580-0EAB6F9474E8}"/>
              </a:ext>
            </a:extLst>
          </p:cNvPr>
          <p:cNvCxnSpPr>
            <a:cxnSpLocks/>
          </p:cNvCxnSpPr>
          <p:nvPr/>
        </p:nvCxnSpPr>
        <p:spPr>
          <a:xfrm flipH="1" flipV="1">
            <a:off x="7260489" y="5749101"/>
            <a:ext cx="24324" cy="226080"/>
          </a:xfrm>
          <a:prstGeom prst="line">
            <a:avLst/>
          </a:prstGeom>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9A61F620-D705-860E-278F-D53F2FFBFB82}"/>
              </a:ext>
            </a:extLst>
          </p:cNvPr>
          <p:cNvSpPr/>
          <p:nvPr/>
        </p:nvSpPr>
        <p:spPr>
          <a:xfrm>
            <a:off x="5082363" y="3317467"/>
            <a:ext cx="3922293" cy="32742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47" name="TextBox 46">
            <a:extLst>
              <a:ext uri="{FF2B5EF4-FFF2-40B4-BE49-F238E27FC236}">
                <a16:creationId xmlns:a16="http://schemas.microsoft.com/office/drawing/2014/main" id="{C85409A1-7621-A971-EDBB-095FB2EAE298}"/>
              </a:ext>
            </a:extLst>
          </p:cNvPr>
          <p:cNvSpPr txBox="1"/>
          <p:nvPr/>
        </p:nvSpPr>
        <p:spPr>
          <a:xfrm>
            <a:off x="6122899" y="4961648"/>
            <a:ext cx="1262754" cy="923330"/>
          </a:xfrm>
          <a:prstGeom prst="rect">
            <a:avLst/>
          </a:prstGeom>
          <a:noFill/>
        </p:spPr>
        <p:txBody>
          <a:bodyPr wrap="square">
            <a:spAutoFit/>
          </a:bodyPr>
          <a:lstStyle/>
          <a:p>
            <a:r>
              <a:rPr lang="en-US" sz="1800" b="0" i="0" dirty="0">
                <a:solidFill>
                  <a:srgbClr val="242424"/>
                </a:solidFill>
                <a:effectLst/>
                <a:latin typeface="KaTeX_Main"/>
              </a:rPr>
              <a:t>Σ </a:t>
            </a:r>
            <a:r>
              <a:rPr lang="en-HK" dirty="0"/>
              <a:t>appear as </a:t>
            </a:r>
            <a:r>
              <a:rPr lang="en-US" sz="1800" b="0" i="0" dirty="0" err="1">
                <a:solidFill>
                  <a:srgbClr val="242424"/>
                </a:solidFill>
                <a:effectLst/>
                <a:latin typeface="KaTeX_Main"/>
              </a:rPr>
              <a:t>Σ</a:t>
            </a:r>
            <a:r>
              <a:rPr lang="en-US" sz="1800" b="0" i="0" baseline="-25000" dirty="0" err="1">
                <a:solidFill>
                  <a:srgbClr val="242424"/>
                </a:solidFill>
                <a:effectLst/>
                <a:latin typeface="KaTeX_Main"/>
              </a:rPr>
              <a:t>cam</a:t>
            </a:r>
            <a:endParaRPr lang="en-US" sz="1800" b="0" i="0" baseline="-25000" dirty="0">
              <a:solidFill>
                <a:srgbClr val="242424"/>
              </a:solidFill>
              <a:effectLst/>
              <a:latin typeface="KaTeX_Main"/>
            </a:endParaRPr>
          </a:p>
          <a:p>
            <a:r>
              <a:rPr lang="en-HK" dirty="0"/>
              <a:t>in image</a:t>
            </a:r>
          </a:p>
        </p:txBody>
      </p:sp>
      <p:sp>
        <p:nvSpPr>
          <p:cNvPr id="49" name="TextBox 48">
            <a:extLst>
              <a:ext uri="{FF2B5EF4-FFF2-40B4-BE49-F238E27FC236}">
                <a16:creationId xmlns:a16="http://schemas.microsoft.com/office/drawing/2014/main" id="{7DE671F2-8D86-C8C1-CEAF-E5A7631AF31E}"/>
              </a:ext>
            </a:extLst>
          </p:cNvPr>
          <p:cNvSpPr txBox="1"/>
          <p:nvPr/>
        </p:nvSpPr>
        <p:spPr>
          <a:xfrm>
            <a:off x="7330890" y="3653951"/>
            <a:ext cx="1655566" cy="661030"/>
          </a:xfrm>
          <a:prstGeom prst="rect">
            <a:avLst/>
          </a:prstGeom>
          <a:noFill/>
        </p:spPr>
        <p:txBody>
          <a:bodyPr wrap="square">
            <a:spAutoFit/>
          </a:bodyPr>
          <a:lstStyle/>
          <a:p>
            <a:r>
              <a:rPr lang="en-US" sz="1800" b="0" i="0" dirty="0">
                <a:solidFill>
                  <a:srgbClr val="242424"/>
                </a:solidFill>
                <a:effectLst/>
                <a:latin typeface="KaTeX_Main"/>
              </a:rPr>
              <a:t>3D Gaussian</a:t>
            </a:r>
          </a:p>
          <a:p>
            <a:r>
              <a:rPr lang="en-US" sz="1800" b="0" i="0" dirty="0">
                <a:solidFill>
                  <a:srgbClr val="242424"/>
                </a:solidFill>
                <a:effectLst/>
                <a:latin typeface="KaTeX_Main"/>
              </a:rPr>
              <a:t>Σ</a:t>
            </a:r>
            <a:endParaRPr lang="en-HK" dirty="0"/>
          </a:p>
        </p:txBody>
      </p:sp>
      <p:sp>
        <p:nvSpPr>
          <p:cNvPr id="51" name="TextBox 50">
            <a:extLst>
              <a:ext uri="{FF2B5EF4-FFF2-40B4-BE49-F238E27FC236}">
                <a16:creationId xmlns:a16="http://schemas.microsoft.com/office/drawing/2014/main" id="{11E3322E-E27C-E804-40FD-F1B3D7A3CE8E}"/>
              </a:ext>
            </a:extLst>
          </p:cNvPr>
          <p:cNvSpPr txBox="1"/>
          <p:nvPr/>
        </p:nvSpPr>
        <p:spPr>
          <a:xfrm>
            <a:off x="7157072" y="5158538"/>
            <a:ext cx="588855" cy="369332"/>
          </a:xfrm>
          <a:prstGeom prst="rect">
            <a:avLst/>
          </a:prstGeom>
          <a:noFill/>
        </p:spPr>
        <p:txBody>
          <a:bodyPr wrap="square">
            <a:spAutoFit/>
          </a:bodyPr>
          <a:lstStyle/>
          <a:p>
            <a:r>
              <a:rPr lang="en-US" dirty="0"/>
              <a:t>u</a:t>
            </a:r>
            <a:endParaRPr lang="en-HK" dirty="0"/>
          </a:p>
        </p:txBody>
      </p:sp>
      <p:sp>
        <p:nvSpPr>
          <p:cNvPr id="5" name="Slide Number Placeholder 4">
            <a:extLst>
              <a:ext uri="{FF2B5EF4-FFF2-40B4-BE49-F238E27FC236}">
                <a16:creationId xmlns:a16="http://schemas.microsoft.com/office/drawing/2014/main" id="{260B3975-4A73-A03E-5A32-E3FBB4AFB44B}"/>
              </a:ext>
            </a:extLst>
          </p:cNvPr>
          <p:cNvSpPr>
            <a:spLocks noGrp="1"/>
          </p:cNvSpPr>
          <p:nvPr>
            <p:ph type="sldNum" sz="quarter" idx="12"/>
          </p:nvPr>
        </p:nvSpPr>
        <p:spPr/>
        <p:txBody>
          <a:bodyPr/>
          <a:lstStyle/>
          <a:p>
            <a:fld id="{B9DE3C8B-EA53-454F-9CCE-3711613342D8}" type="slidenum">
              <a:rPr lang="en-HK" smtClean="0"/>
              <a:t>59</a:t>
            </a:fld>
            <a:endParaRPr lang="en-HK"/>
          </a:p>
        </p:txBody>
      </p:sp>
    </p:spTree>
    <p:extLst>
      <p:ext uri="{BB962C8B-B14F-4D97-AF65-F5344CB8AC3E}">
        <p14:creationId xmlns:p14="http://schemas.microsoft.com/office/powerpoint/2010/main" val="3319727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8D98-26C8-5F22-40B4-819153A55C8B}"/>
              </a:ext>
            </a:extLst>
          </p:cNvPr>
          <p:cNvSpPr>
            <a:spLocks noGrp="1"/>
          </p:cNvSpPr>
          <p:nvPr>
            <p:ph type="title"/>
          </p:nvPr>
        </p:nvSpPr>
        <p:spPr>
          <a:xfrm>
            <a:off x="628650" y="478465"/>
            <a:ext cx="5486400" cy="1212224"/>
          </a:xfrm>
        </p:spPr>
        <p:txBody>
          <a:bodyPr>
            <a:normAutofit/>
          </a:bodyPr>
          <a:lstStyle/>
          <a:p>
            <a:r>
              <a:rPr lang="en-US" sz="3600" b="0" i="0" dirty="0">
                <a:solidFill>
                  <a:srgbClr val="1F1F1F"/>
                </a:solidFill>
                <a:effectLst/>
                <a:latin typeface="Arial" panose="020B0604020202020204" pitchFamily="34" charset="0"/>
              </a:rPr>
              <a:t>Background: </a:t>
            </a:r>
            <a:br>
              <a:rPr lang="en-US" sz="3600" b="0" i="0" dirty="0">
                <a:solidFill>
                  <a:srgbClr val="1F1F1F"/>
                </a:solidFill>
                <a:effectLst/>
                <a:latin typeface="Arial" panose="020B0604020202020204" pitchFamily="34" charset="0"/>
              </a:rPr>
            </a:br>
            <a:r>
              <a:rPr lang="en-US" sz="3600" b="0" i="0" dirty="0">
                <a:solidFill>
                  <a:srgbClr val="1F1F1F"/>
                </a:solidFill>
                <a:effectLst/>
                <a:latin typeface="Arial" panose="020B0604020202020204" pitchFamily="34" charset="0"/>
              </a:rPr>
              <a:t>The </a:t>
            </a:r>
            <a:r>
              <a:rPr lang="en-US" sz="3600" dirty="0" err="1"/>
              <a:t>P</a:t>
            </a:r>
            <a:r>
              <a:rPr lang="en-US" sz="3600" b="1" dirty="0" err="1">
                <a:solidFill>
                  <a:srgbClr val="202122"/>
                </a:solidFill>
                <a:effectLst/>
                <a:cs typeface="Times New Roman" panose="02020603050405020304" pitchFamily="18" charset="0"/>
              </a:rPr>
              <a:t>lenoptic</a:t>
            </a:r>
            <a:r>
              <a:rPr lang="en-US" sz="3600" b="0" i="0" dirty="0">
                <a:solidFill>
                  <a:srgbClr val="1F1F1F"/>
                </a:solidFill>
                <a:effectLst/>
                <a:latin typeface="Arial" panose="020B0604020202020204" pitchFamily="34" charset="0"/>
              </a:rPr>
              <a:t> function </a:t>
            </a:r>
            <a:endParaRPr lang="en-US" sz="3600" dirty="0"/>
          </a:p>
        </p:txBody>
      </p:sp>
      <p:sp>
        <p:nvSpPr>
          <p:cNvPr id="3" name="Content Placeholder 2">
            <a:extLst>
              <a:ext uri="{FF2B5EF4-FFF2-40B4-BE49-F238E27FC236}">
                <a16:creationId xmlns:a16="http://schemas.microsoft.com/office/drawing/2014/main" id="{F577C9F1-F3BB-3C5F-7373-26F282CF533B}"/>
              </a:ext>
            </a:extLst>
          </p:cNvPr>
          <p:cNvSpPr>
            <a:spLocks noGrp="1"/>
          </p:cNvSpPr>
          <p:nvPr>
            <p:ph idx="1"/>
          </p:nvPr>
        </p:nvSpPr>
        <p:spPr>
          <a:xfrm>
            <a:off x="628649" y="1690688"/>
            <a:ext cx="8419657" cy="5167311"/>
          </a:xfrm>
        </p:spPr>
        <p:txBody>
          <a:bodyPr>
            <a:normAutofit/>
          </a:bodyPr>
          <a:lstStyle/>
          <a:p>
            <a:r>
              <a:rPr lang="en-US" sz="3000" dirty="0"/>
              <a:t>7D </a:t>
            </a:r>
            <a:r>
              <a:rPr lang="en-US" sz="3000" dirty="0" err="1"/>
              <a:t>P</a:t>
            </a:r>
            <a:r>
              <a:rPr lang="en-US" sz="3000" b="1" dirty="0" err="1">
                <a:solidFill>
                  <a:srgbClr val="202122"/>
                </a:solidFill>
                <a:effectLst/>
                <a:cs typeface="Times New Roman" panose="02020603050405020304" pitchFamily="18" charset="0"/>
              </a:rPr>
              <a:t>lenoptic</a:t>
            </a:r>
            <a:r>
              <a:rPr lang="en-US" sz="3000" b="0" dirty="0">
                <a:solidFill>
                  <a:srgbClr val="202122"/>
                </a:solidFill>
                <a:effectLst/>
                <a:cs typeface="Times New Roman" panose="02020603050405020304" pitchFamily="18" charset="0"/>
              </a:rPr>
              <a:t>  </a:t>
            </a:r>
            <a:r>
              <a:rPr lang="en-US" sz="3000" dirty="0"/>
              <a:t>function (full): </a:t>
            </a:r>
          </a:p>
          <a:p>
            <a:pPr lvl="1"/>
            <a:r>
              <a:rPr lang="en-US" sz="2600" dirty="0"/>
              <a:t>P(θ, φ, ω, τ, Vx, Vy, </a:t>
            </a:r>
            <a:r>
              <a:rPr lang="en-US" sz="2600" dirty="0" err="1"/>
              <a:t>Vz</a:t>
            </a:r>
            <a:r>
              <a:rPr lang="en-US" sz="2600" dirty="0"/>
              <a:t>): </a:t>
            </a:r>
          </a:p>
          <a:p>
            <a:pPr lvl="1"/>
            <a:r>
              <a:rPr lang="en-US" sz="2600" dirty="0"/>
              <a:t>The camera center coordinates (Vx, Vy, </a:t>
            </a:r>
            <a:r>
              <a:rPr lang="en-US" sz="2600" dirty="0" err="1"/>
              <a:t>Vz</a:t>
            </a:r>
            <a:r>
              <a:rPr lang="en-US" sz="2600" dirty="0"/>
              <a:t>) </a:t>
            </a:r>
          </a:p>
          <a:p>
            <a:pPr lvl="1"/>
            <a:r>
              <a:rPr lang="en-US" sz="2600" dirty="0"/>
              <a:t>Camera viewing direction; θ and φ </a:t>
            </a:r>
          </a:p>
          <a:p>
            <a:pPr lvl="1"/>
            <a:r>
              <a:rPr lang="en-US" sz="2600" dirty="0"/>
              <a:t>Can be simplified, if</a:t>
            </a:r>
          </a:p>
          <a:p>
            <a:pPr lvl="2"/>
            <a:r>
              <a:rPr lang="en-US" sz="2200" dirty="0"/>
              <a:t>τ (the time)  is stable , so ignored</a:t>
            </a:r>
          </a:p>
          <a:p>
            <a:pPr lvl="2"/>
            <a:r>
              <a:rPr lang="en-US" sz="2200" dirty="0"/>
              <a:t>ω (frequency, color) is stable, so ignored</a:t>
            </a:r>
          </a:p>
          <a:p>
            <a:r>
              <a:rPr lang="en-US" sz="3000" dirty="0"/>
              <a:t>So, it becomes a 5D </a:t>
            </a:r>
            <a:r>
              <a:rPr lang="en-US" sz="3000" dirty="0" err="1"/>
              <a:t>P</a:t>
            </a:r>
            <a:r>
              <a:rPr lang="en-US" sz="3000" b="1" dirty="0" err="1">
                <a:solidFill>
                  <a:srgbClr val="202122"/>
                </a:solidFill>
                <a:effectLst/>
                <a:cs typeface="Times New Roman" panose="02020603050405020304" pitchFamily="18" charset="0"/>
              </a:rPr>
              <a:t>lenoptic</a:t>
            </a:r>
            <a:r>
              <a:rPr lang="en-US" sz="3000" b="0" dirty="0">
                <a:solidFill>
                  <a:srgbClr val="202122"/>
                </a:solidFill>
                <a:effectLst/>
                <a:cs typeface="Times New Roman" panose="02020603050405020304" pitchFamily="18" charset="0"/>
              </a:rPr>
              <a:t>  </a:t>
            </a:r>
            <a:r>
              <a:rPr lang="en-US" sz="3000" dirty="0"/>
              <a:t>function: </a:t>
            </a:r>
          </a:p>
          <a:p>
            <a:pPr lvl="1"/>
            <a:r>
              <a:rPr lang="en-US" sz="2600" dirty="0"/>
              <a:t>P(θ, φ, Vx, Vy, </a:t>
            </a:r>
            <a:r>
              <a:rPr lang="en-US" sz="2600" dirty="0" err="1"/>
              <a:t>Vz</a:t>
            </a:r>
            <a:r>
              <a:rPr lang="en-US" sz="2600" dirty="0"/>
              <a:t>)  (simplified)</a:t>
            </a:r>
          </a:p>
          <a:p>
            <a:pPr lvl="1"/>
            <a:r>
              <a:rPr lang="en-US" sz="1600" dirty="0">
                <a:hlinkClick r:id="rId2"/>
              </a:rPr>
              <a:t>https://www.sciencedirect.com/topics/engineering/plenoptic-function</a:t>
            </a:r>
            <a:endParaRPr lang="en-US" sz="1600" dirty="0"/>
          </a:p>
          <a:p>
            <a:pPr lvl="1"/>
            <a:endParaRPr lang="en-US" dirty="0"/>
          </a:p>
          <a:p>
            <a:endParaRPr lang="en-US" dirty="0"/>
          </a:p>
        </p:txBody>
      </p:sp>
      <p:sp>
        <p:nvSpPr>
          <p:cNvPr id="4" name="Footer Placeholder 3">
            <a:extLst>
              <a:ext uri="{FF2B5EF4-FFF2-40B4-BE49-F238E27FC236}">
                <a16:creationId xmlns:a16="http://schemas.microsoft.com/office/drawing/2014/main" id="{100B18BB-5F33-D372-04FE-5D2C845B90B6}"/>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776CC655-0372-C17B-D95F-1AF669EA7E13}"/>
              </a:ext>
            </a:extLst>
          </p:cNvPr>
          <p:cNvSpPr>
            <a:spLocks noGrp="1"/>
          </p:cNvSpPr>
          <p:nvPr>
            <p:ph type="sldNum" sz="quarter" idx="12"/>
          </p:nvPr>
        </p:nvSpPr>
        <p:spPr/>
        <p:txBody>
          <a:bodyPr/>
          <a:lstStyle/>
          <a:p>
            <a:fld id="{B9DE3C8B-EA53-454F-9CCE-3711613342D8}" type="slidenum">
              <a:rPr lang="en-HK" smtClean="0"/>
              <a:t>6</a:t>
            </a:fld>
            <a:endParaRPr lang="en-HK" dirty="0"/>
          </a:p>
        </p:txBody>
      </p:sp>
      <p:pic>
        <p:nvPicPr>
          <p:cNvPr id="1026" name="Picture 2">
            <a:extLst>
              <a:ext uri="{FF2B5EF4-FFF2-40B4-BE49-F238E27FC236}">
                <a16:creationId xmlns:a16="http://schemas.microsoft.com/office/drawing/2014/main" id="{A83BCE10-CD48-8DBD-A023-218E6C0C0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50" y="136524"/>
            <a:ext cx="2057400" cy="208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449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E66A-0D59-5D90-4DF1-7FB2E5BAEE56}"/>
              </a:ext>
            </a:extLst>
          </p:cNvPr>
          <p:cNvSpPr>
            <a:spLocks noGrp="1"/>
          </p:cNvSpPr>
          <p:nvPr>
            <p:ph type="title"/>
          </p:nvPr>
        </p:nvSpPr>
        <p:spPr>
          <a:xfrm>
            <a:off x="447896" y="136524"/>
            <a:ext cx="8696104" cy="388192"/>
          </a:xfrm>
        </p:spPr>
        <p:txBody>
          <a:bodyPr>
            <a:noAutofit/>
          </a:bodyPr>
          <a:lstStyle/>
          <a:p>
            <a:r>
              <a:rPr lang="en-US" sz="2800" dirty="0">
                <a:solidFill>
                  <a:srgbClr val="00B050"/>
                </a:solidFill>
              </a:rPr>
              <a:t>Training</a:t>
            </a:r>
            <a:r>
              <a:rPr lang="en-US" sz="2800" dirty="0"/>
              <a:t>: based on all captured images of an environment</a:t>
            </a:r>
            <a:endParaRPr lang="en-HK" sz="2800" dirty="0"/>
          </a:p>
        </p:txBody>
      </p:sp>
      <p:sp>
        <p:nvSpPr>
          <p:cNvPr id="3" name="Content Placeholder 2">
            <a:extLst>
              <a:ext uri="{FF2B5EF4-FFF2-40B4-BE49-F238E27FC236}">
                <a16:creationId xmlns:a16="http://schemas.microsoft.com/office/drawing/2014/main" id="{9AEBD66F-C585-D0A8-FD26-4DF5334F7A62}"/>
              </a:ext>
            </a:extLst>
          </p:cNvPr>
          <p:cNvSpPr>
            <a:spLocks noGrp="1"/>
          </p:cNvSpPr>
          <p:nvPr>
            <p:ph idx="1"/>
          </p:nvPr>
        </p:nvSpPr>
        <p:spPr/>
        <p:txBody>
          <a:bodyPr/>
          <a:lstStyle/>
          <a:p>
            <a:r>
              <a:rPr lang="en-US" dirty="0"/>
              <a:t>d</a:t>
            </a:r>
            <a:endParaRPr lang="en-HK" dirty="0"/>
          </a:p>
        </p:txBody>
      </p:sp>
      <p:sp>
        <p:nvSpPr>
          <p:cNvPr id="4" name="Footer Placeholder 3">
            <a:extLst>
              <a:ext uri="{FF2B5EF4-FFF2-40B4-BE49-F238E27FC236}">
                <a16:creationId xmlns:a16="http://schemas.microsoft.com/office/drawing/2014/main" id="{A21BA19C-65EF-4BB3-2A0B-D4CC9D46ABA0}"/>
              </a:ext>
            </a:extLst>
          </p:cNvPr>
          <p:cNvSpPr>
            <a:spLocks noGrp="1"/>
          </p:cNvSpPr>
          <p:nvPr>
            <p:ph type="ftr" sz="quarter" idx="11"/>
          </p:nvPr>
        </p:nvSpPr>
        <p:spPr>
          <a:xfrm>
            <a:off x="5559499" y="3306414"/>
            <a:ext cx="3086100" cy="365125"/>
          </a:xfrm>
        </p:spPr>
        <p:txBody>
          <a:bodyPr/>
          <a:lstStyle/>
          <a:p>
            <a:r>
              <a:rPr lang="en-HK"/>
              <a:t>Nerfs v.250402d</a:t>
            </a:r>
          </a:p>
        </p:txBody>
      </p:sp>
      <p:sp>
        <p:nvSpPr>
          <p:cNvPr id="5" name="Slide Number Placeholder 4">
            <a:extLst>
              <a:ext uri="{FF2B5EF4-FFF2-40B4-BE49-F238E27FC236}">
                <a16:creationId xmlns:a16="http://schemas.microsoft.com/office/drawing/2014/main" id="{76372C53-F0AC-3609-D1B9-A8C69C0FF9FF}"/>
              </a:ext>
            </a:extLst>
          </p:cNvPr>
          <p:cNvSpPr>
            <a:spLocks noGrp="1"/>
          </p:cNvSpPr>
          <p:nvPr>
            <p:ph type="sldNum" sz="quarter" idx="12"/>
          </p:nvPr>
        </p:nvSpPr>
        <p:spPr/>
        <p:txBody>
          <a:bodyPr/>
          <a:lstStyle/>
          <a:p>
            <a:fld id="{B9DE3C8B-EA53-454F-9CCE-3711613342D8}" type="slidenum">
              <a:rPr lang="en-HK" smtClean="0"/>
              <a:t>60</a:t>
            </a:fld>
            <a:endParaRPr lang="en-HK"/>
          </a:p>
        </p:txBody>
      </p:sp>
      <p:pic>
        <p:nvPicPr>
          <p:cNvPr id="6" name="Picture 5">
            <a:extLst>
              <a:ext uri="{FF2B5EF4-FFF2-40B4-BE49-F238E27FC236}">
                <a16:creationId xmlns:a16="http://schemas.microsoft.com/office/drawing/2014/main" id="{83B913D5-A257-BFB6-E798-7C44DE28FE5F}"/>
              </a:ext>
            </a:extLst>
          </p:cNvPr>
          <p:cNvPicPr>
            <a:picLocks noChangeAspect="1"/>
          </p:cNvPicPr>
          <p:nvPr/>
        </p:nvPicPr>
        <p:blipFill>
          <a:blip r:embed="rId2"/>
          <a:stretch>
            <a:fillRect/>
          </a:stretch>
        </p:blipFill>
        <p:spPr>
          <a:xfrm>
            <a:off x="235164" y="457340"/>
            <a:ext cx="6867385" cy="2201987"/>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DF3295E-D187-46B1-0793-C4C1544A2329}"/>
                  </a:ext>
                </a:extLst>
              </p:cNvPr>
              <p:cNvSpPr txBox="1"/>
              <p:nvPr/>
            </p:nvSpPr>
            <p:spPr>
              <a:xfrm>
                <a:off x="106874" y="2403491"/>
                <a:ext cx="8930251" cy="4161845"/>
              </a:xfrm>
              <a:prstGeom prst="rect">
                <a:avLst/>
              </a:prstGeom>
              <a:noFill/>
            </p:spPr>
            <p:txBody>
              <a:bodyPr wrap="square">
                <a:spAutoFit/>
              </a:bodyPr>
              <a:lstStyle/>
              <a:p>
                <a:pPr lvl="1">
                  <a:spcBef>
                    <a:spcPts val="750"/>
                  </a:spcBef>
                  <a:spcAft>
                    <a:spcPts val="750"/>
                  </a:spcAft>
                </a:pPr>
                <a:r>
                  <a:rPr lang="en-US" dirty="0">
                    <a:solidFill>
                      <a:srgbClr val="242424"/>
                    </a:solidFill>
                    <a:latin typeface="Cambria Math" panose="02040503050406030204" pitchFamily="18" charset="0"/>
                  </a:rPr>
                  <a:t>Training: From SFM obtain all </a:t>
                </a:r>
                <a:r>
                  <a:rPr lang="en-US" i="1" dirty="0">
                    <a:solidFill>
                      <a:srgbClr val="242424"/>
                    </a:solidFill>
                    <a:latin typeface="Cambria Math" panose="02040503050406030204" pitchFamily="18" charset="0"/>
                  </a:rPr>
                  <a:t>N </a:t>
                </a:r>
                <a:r>
                  <a:rPr lang="en-US" dirty="0">
                    <a:solidFill>
                      <a:srgbClr val="242424"/>
                    </a:solidFill>
                    <a:latin typeface="Cambria Math" panose="02040503050406030204" pitchFamily="18" charset="0"/>
                  </a:rPr>
                  <a:t>3D-features with 3D position </a:t>
                </a:r>
                <a14:m>
                  <m:oMath xmlns:m="http://schemas.openxmlformats.org/officeDocument/2006/math">
                    <m:r>
                      <a:rPr lang="en-US" b="0" i="1" smtClean="0">
                        <a:solidFill>
                          <a:srgbClr val="242424"/>
                        </a:solidFill>
                        <a:latin typeface="Cambria Math" panose="02040503050406030204" pitchFamily="18" charset="0"/>
                      </a:rPr>
                      <m:t>𝑝</m:t>
                    </m:r>
                    <m:r>
                      <a:rPr lang="en-US" b="0" i="1" smtClean="0">
                        <a:solidFill>
                          <a:srgbClr val="242424"/>
                        </a:solidFill>
                        <a:latin typeface="Cambria Math" panose="02040503050406030204" pitchFamily="18" charset="0"/>
                      </a:rPr>
                      <m:t>.</m:t>
                    </m:r>
                  </m:oMath>
                </a14:m>
                <a:endParaRPr lang="en-US" dirty="0">
                  <a:solidFill>
                    <a:srgbClr val="242424"/>
                  </a:solidFill>
                  <a:latin typeface="Cambria Math" panose="02040503050406030204" pitchFamily="18" charset="0"/>
                </a:endParaRPr>
              </a:p>
              <a:p>
                <a:pPr lvl="1">
                  <a:spcBef>
                    <a:spcPts val="750"/>
                  </a:spcBef>
                  <a:spcAft>
                    <a:spcPts val="750"/>
                  </a:spcAft>
                </a:pPr>
                <a:r>
                  <a:rPr lang="en-US" dirty="0">
                    <a:solidFill>
                      <a:srgbClr val="242424"/>
                    </a:solidFill>
                    <a:latin typeface="Cambria Math" panose="02040503050406030204" pitchFamily="18" charset="0"/>
                  </a:rPr>
                  <a:t>For each feature</a:t>
                </a:r>
                <a14:m>
                  <m:oMath xmlns:m="http://schemas.openxmlformats.org/officeDocument/2006/math">
                    <m:r>
                      <a:rPr lang="en-US" b="0" i="0" smtClean="0">
                        <a:solidFill>
                          <a:srgbClr val="242424"/>
                        </a:solidFill>
                        <a:latin typeface="Cambria Math" panose="02040503050406030204" pitchFamily="18" charset="0"/>
                      </a:rPr>
                      <m:t> </m:t>
                    </m:r>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oMath>
                </a14:m>
                <a:r>
                  <a:rPr lang="en-US" dirty="0">
                    <a:solidFill>
                      <a:srgbClr val="242424"/>
                    </a:solidFill>
                    <a:latin typeface="Cambria Math" panose="02040503050406030204" pitchFamily="18" charset="0"/>
                  </a:rPr>
                  <a:t> true color is </a:t>
                </a:r>
                <a14:m>
                  <m:oMath xmlns:m="http://schemas.openxmlformats.org/officeDocument/2006/math">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𝐶</m:t>
                        </m:r>
                      </m:e>
                      <m:sub>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oMath>
                </a14:m>
                <a:r>
                  <a:rPr lang="en-US" dirty="0">
                    <a:solidFill>
                      <a:srgbClr val="242424"/>
                    </a:solidFill>
                    <a:latin typeface="Cambria Math" panose="02040503050406030204" pitchFamily="18" charset="0"/>
                  </a:rPr>
                  <a:t> taken by camera </a:t>
                </a:r>
                <a14:m>
                  <m:oMath xmlns:m="http://schemas.openxmlformats.org/officeDocument/2006/math">
                    <m:r>
                      <a:rPr lang="en-US" b="0" i="1" smtClean="0">
                        <a:solidFill>
                          <a:srgbClr val="242424"/>
                        </a:solidFill>
                        <a:latin typeface="Cambria Math" panose="02040503050406030204" pitchFamily="18" charset="0"/>
                        <a:ea typeface="Cambria Math" panose="02040503050406030204" pitchFamily="18" charset="0"/>
                      </a:rPr>
                      <m:t>𝑚</m:t>
                    </m:r>
                  </m:oMath>
                </a14:m>
                <a:r>
                  <a:rPr lang="en-US" dirty="0">
                    <a:solidFill>
                      <a:srgbClr val="242424"/>
                    </a:solidFill>
                    <a:latin typeface="Cambria Math" panose="02040503050406030204" pitchFamily="18" charset="0"/>
                  </a:rPr>
                  <a:t> pose </a:t>
                </a:r>
                <a14:m>
                  <m:oMath xmlns:m="http://schemas.openxmlformats.org/officeDocument/2006/math">
                    <m:sSub>
                      <m:sSubPr>
                        <m:ctrlPr>
                          <a:rPr lang="en-US" i="1">
                            <a:solidFill>
                              <a:srgbClr val="242424"/>
                            </a:solidFill>
                            <a:latin typeface="Cambria Math" panose="02040503050406030204" pitchFamily="18" charset="0"/>
                          </a:rPr>
                        </m:ctrlPr>
                      </m:sSubPr>
                      <m:e>
                        <m:r>
                          <a:rPr lang="el-GR" i="1" smtClean="0">
                            <a:solidFill>
                              <a:srgbClr val="242424"/>
                            </a:solidFill>
                            <a:latin typeface="Cambria Math" panose="02040503050406030204" pitchFamily="18" charset="0"/>
                            <a:ea typeface="Cambria Math" panose="02040503050406030204" pitchFamily="18" charset="0"/>
                          </a:rPr>
                          <m:t> </m:t>
                        </m:r>
                        <m:r>
                          <a:rPr lang="en-US" b="0" i="1" smtClean="0">
                            <a:solidFill>
                              <a:srgbClr val="242424"/>
                            </a:solidFill>
                            <a:latin typeface="Cambria Math" panose="02040503050406030204" pitchFamily="18" charset="0"/>
                            <a:ea typeface="Cambria Math" panose="02040503050406030204" pitchFamily="18" charset="0"/>
                          </a:rPr>
                          <m:t>[</m:t>
                        </m:r>
                        <m:r>
                          <a:rPr lang="en-US" b="0" i="1" smtClean="0">
                            <a:solidFill>
                              <a:srgbClr val="242424"/>
                            </a:solidFill>
                            <a:latin typeface="Cambria Math" panose="02040503050406030204" pitchFamily="18" charset="0"/>
                            <a:ea typeface="Cambria Math" panose="02040503050406030204" pitchFamily="18" charset="0"/>
                          </a:rPr>
                          <m:t>𝑅</m:t>
                        </m:r>
                        <m:r>
                          <a:rPr lang="en-US" b="0" i="1" smtClean="0">
                            <a:solidFill>
                              <a:srgbClr val="242424"/>
                            </a:solidFill>
                            <a:latin typeface="Cambria Math" panose="02040503050406030204" pitchFamily="18" charset="0"/>
                            <a:ea typeface="Cambria Math" panose="02040503050406030204" pitchFamily="18" charset="0"/>
                          </a:rPr>
                          <m:t>,</m:t>
                        </m:r>
                        <m:r>
                          <a:rPr lang="en-US" b="0" i="1" smtClean="0">
                            <a:solidFill>
                              <a:srgbClr val="242424"/>
                            </a:solidFill>
                            <a:latin typeface="Cambria Math" panose="02040503050406030204" pitchFamily="18" charset="0"/>
                            <a:ea typeface="Cambria Math" panose="02040503050406030204" pitchFamily="18" charset="0"/>
                          </a:rPr>
                          <m:t>𝑡</m:t>
                        </m:r>
                        <m:r>
                          <a:rPr lang="en-US" b="0" i="1" smtClean="0">
                            <a:solidFill>
                              <a:srgbClr val="242424"/>
                            </a:solidFill>
                            <a:latin typeface="Cambria Math" panose="02040503050406030204" pitchFamily="18" charset="0"/>
                            <a:ea typeface="Cambria Math" panose="02040503050406030204" pitchFamily="18" charset="0"/>
                          </a:rPr>
                          <m:t>]</m:t>
                        </m:r>
                      </m:e>
                      <m:sub>
                        <m:r>
                          <a:rPr lang="en-US" b="0" i="1" smtClean="0">
                            <a:solidFill>
                              <a:srgbClr val="242424"/>
                            </a:solidFill>
                            <a:latin typeface="Cambria Math" panose="02040503050406030204" pitchFamily="18" charset="0"/>
                            <a:ea typeface="Cambria Math" panose="02040503050406030204" pitchFamily="18" charset="0"/>
                          </a:rPr>
                          <m:t>𝑚</m:t>
                        </m:r>
                      </m:sub>
                    </m:sSub>
                  </m:oMath>
                </a14:m>
                <a:endParaRPr lang="en-US" dirty="0">
                  <a:solidFill>
                    <a:srgbClr val="242424"/>
                  </a:solidFill>
                  <a:latin typeface="Cambria Math" panose="02040503050406030204" pitchFamily="18" charset="0"/>
                </a:endParaRPr>
              </a:p>
              <a:p>
                <a:pPr lvl="1">
                  <a:spcBef>
                    <a:spcPts val="750"/>
                  </a:spcBef>
                  <a:spcAft>
                    <a:spcPts val="750"/>
                  </a:spcAft>
                </a:pPr>
                <a:r>
                  <a:rPr lang="en-US" dirty="0">
                    <a:solidFill>
                      <a:srgbClr val="242424"/>
                    </a:solidFill>
                    <a:latin typeface="Cambria Math" panose="02040503050406030204" pitchFamily="18" charset="0"/>
                  </a:rPr>
                  <a:t>Initialize</a:t>
                </a:r>
                <a14:m>
                  <m:oMath xmlns:m="http://schemas.openxmlformats.org/officeDocument/2006/math">
                    <m:r>
                      <a:rPr lang="en-US" b="0" i="0" smtClean="0">
                        <a:solidFill>
                          <a:srgbClr val="242424"/>
                        </a:solidFill>
                        <a:latin typeface="Cambria Math" panose="02040503050406030204" pitchFamily="18" charset="0"/>
                      </a:rPr>
                      <m:t> </m:t>
                    </m:r>
                    <m:r>
                      <m:rPr>
                        <m:sty m:val="p"/>
                      </m:rPr>
                      <a:rPr lang="en-US" b="0" i="0" smtClean="0">
                        <a:solidFill>
                          <a:srgbClr val="242424"/>
                        </a:solidFill>
                        <a:latin typeface="Cambria Math" panose="02040503050406030204" pitchFamily="18" charset="0"/>
                      </a:rPr>
                      <m:t>the</m:t>
                    </m:r>
                    <m:r>
                      <a:rPr lang="en-US" b="0" i="0" smtClean="0">
                        <a:solidFill>
                          <a:srgbClr val="242424"/>
                        </a:solidFill>
                        <a:latin typeface="Cambria Math" panose="02040503050406030204" pitchFamily="18" charset="0"/>
                      </a:rPr>
                      <m:t> </m:t>
                    </m:r>
                    <m:r>
                      <m:rPr>
                        <m:sty m:val="p"/>
                      </m:rPr>
                      <a:rPr lang="en-US" b="0" i="0" smtClean="0">
                        <a:solidFill>
                          <a:srgbClr val="242424"/>
                        </a:solidFill>
                        <a:latin typeface="Cambria Math" panose="02040503050406030204" pitchFamily="18" charset="0"/>
                      </a:rPr>
                      <m:t>Gaussian</m:t>
                    </m:r>
                    <m:sSub>
                      <m:sSubPr>
                        <m:ctrlPr>
                          <a:rPr lang="en-US" i="1">
                            <a:solidFill>
                              <a:srgbClr val="242424"/>
                            </a:solidFill>
                            <a:latin typeface="Cambria Math" panose="02040503050406030204" pitchFamily="18" charset="0"/>
                          </a:rPr>
                        </m:ctrlPr>
                      </m:sSubPr>
                      <m:e>
                        <m:r>
                          <a:rPr lang="en-US" b="0" i="1" smtClean="0">
                            <a:solidFill>
                              <a:srgbClr val="242424"/>
                            </a:solidFill>
                            <a:latin typeface="Cambria Math" panose="02040503050406030204" pitchFamily="18" charset="0"/>
                          </a:rPr>
                          <m:t> </m:t>
                        </m:r>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ea typeface="Cambria Math" panose="02040503050406030204" pitchFamily="18" charset="0"/>
                              </a:rPr>
                              <m:t>𝜇</m:t>
                            </m:r>
                          </m:e>
                          <m:sub>
                            <m:r>
                              <a:rPr lang="en-US" i="1">
                                <a:solidFill>
                                  <a:srgbClr val="242424"/>
                                </a:solidFill>
                                <a:latin typeface="Cambria Math" panose="02040503050406030204" pitchFamily="18" charset="0"/>
                              </a:rPr>
                              <m:t>𝑛</m:t>
                            </m:r>
                            <m:r>
                              <a:rPr lang="en-US" i="1">
                                <a:solidFill>
                                  <a:srgbClr val="242424"/>
                                </a:solidFill>
                                <a:latin typeface="Cambria Math" panose="02040503050406030204" pitchFamily="18" charset="0"/>
                              </a:rPr>
                              <m:t>,</m:t>
                            </m:r>
                            <m:r>
                              <a:rPr lang="en-US" i="1">
                                <a:solidFill>
                                  <a:srgbClr val="242424"/>
                                </a:solidFill>
                                <a:latin typeface="Cambria Math" panose="02040503050406030204" pitchFamily="18" charset="0"/>
                              </a:rPr>
                              <m:t>𝑚</m:t>
                            </m:r>
                          </m:sub>
                        </m:sSub>
                        <m:r>
                          <a:rPr lang="en-US" b="0" i="1" smtClean="0">
                            <a:solidFill>
                              <a:srgbClr val="242424"/>
                            </a:solidFill>
                            <a:latin typeface="Cambria Math" panose="02040503050406030204" pitchFamily="18" charset="0"/>
                          </a:rPr>
                          <m:t> ,</m:t>
                        </m:r>
                        <m:r>
                          <m:rPr>
                            <m:sty m:val="p"/>
                          </m:rPr>
                          <a:rPr lang="el-GR" i="1">
                            <a:solidFill>
                              <a:srgbClr val="242424"/>
                            </a:solidFill>
                            <a:latin typeface="Cambria Math" panose="02040503050406030204" pitchFamily="18" charset="0"/>
                            <a:ea typeface="Cambria Math" panose="02040503050406030204" pitchFamily="18" charset="0"/>
                          </a:rPr>
                          <m:t>Σ</m:t>
                        </m:r>
                      </m:e>
                      <m:sub>
                        <m:r>
                          <a:rPr lang="en-US" b="0" i="1" smtClean="0">
                            <a:solidFill>
                              <a:srgbClr val="242424"/>
                            </a:solidFill>
                            <a:latin typeface="Cambria Math" panose="02040503050406030204" pitchFamily="18" charset="0"/>
                            <a:ea typeface="Cambria Math" panose="02040503050406030204" pitchFamily="18" charset="0"/>
                          </a:rPr>
                          <m:t>𝑛</m:t>
                        </m:r>
                        <m:r>
                          <a:rPr lang="en-US" b="0" i="1" smtClean="0">
                            <a:solidFill>
                              <a:srgbClr val="242424"/>
                            </a:solidFill>
                            <a:latin typeface="Cambria Math" panose="02040503050406030204" pitchFamily="18" charset="0"/>
                            <a:ea typeface="Cambria Math" panose="02040503050406030204" pitchFamily="18" charset="0"/>
                          </a:rPr>
                          <m:t>,</m:t>
                        </m:r>
                        <m:r>
                          <a:rPr lang="en-US" b="0" i="1" smtClean="0">
                            <a:solidFill>
                              <a:srgbClr val="242424"/>
                            </a:solidFill>
                            <a:latin typeface="Cambria Math" panose="02040503050406030204" pitchFamily="18" charset="0"/>
                            <a:ea typeface="Cambria Math" panose="02040503050406030204" pitchFamily="18" charset="0"/>
                          </a:rPr>
                          <m:t>𝑚</m:t>
                        </m:r>
                      </m:sub>
                    </m:sSub>
                    <m:r>
                      <a:rPr lang="en-US" b="0" i="0" smtClean="0">
                        <a:solidFill>
                          <a:srgbClr val="242424"/>
                        </a:solidFill>
                        <a:latin typeface="Cambria Math" panose="02040503050406030204" pitchFamily="18" charset="0"/>
                        <a:ea typeface="Cambria Math" panose="02040503050406030204" pitchFamily="18" charset="0"/>
                      </a:rPr>
                      <m:t>,</m:t>
                    </m:r>
                    <m:r>
                      <m:rPr>
                        <m:sty m:val="p"/>
                      </m:rPr>
                      <a:rPr lang="en-US" b="0" i="0" smtClean="0">
                        <a:solidFill>
                          <a:srgbClr val="242424"/>
                        </a:solidFill>
                        <a:latin typeface="Cambria Math" panose="02040503050406030204" pitchFamily="18" charset="0"/>
                        <a:ea typeface="Cambria Math" panose="02040503050406030204" pitchFamily="18" charset="0"/>
                      </a:rPr>
                      <m:t>opacity</m:t>
                    </m:r>
                    <m:r>
                      <a:rPr lang="en-US" b="0" i="0" smtClean="0">
                        <a:solidFill>
                          <a:srgbClr val="242424"/>
                        </a:solidFill>
                        <a:latin typeface="Cambria Math" panose="02040503050406030204" pitchFamily="18" charset="0"/>
                        <a:ea typeface="Cambria Math" panose="02040503050406030204" pitchFamily="18" charset="0"/>
                      </a:rPr>
                      <m:t> </m:t>
                    </m:r>
                    <m:sSubSup>
                      <m:sSubSupPr>
                        <m:ctrlPr>
                          <a:rPr lang="el-GR" i="1">
                            <a:solidFill>
                              <a:srgbClr val="242424"/>
                            </a:solidFill>
                            <a:latin typeface="Cambria Math" panose="02040503050406030204" pitchFamily="18" charset="0"/>
                            <a:ea typeface="Cambria Math" panose="02040503050406030204" pitchFamily="18" charset="0"/>
                          </a:rPr>
                        </m:ctrlPr>
                      </m:sSubSupPr>
                      <m:e>
                        <m:r>
                          <a:rPr lang="el-GR" i="1">
                            <a:solidFill>
                              <a:srgbClr val="242424"/>
                            </a:solidFill>
                            <a:latin typeface="Cambria Math" panose="02040503050406030204" pitchFamily="18" charset="0"/>
                            <a:ea typeface="Cambria Math" panose="02040503050406030204" pitchFamily="18" charset="0"/>
                          </a:rPr>
                          <m:t>𝛼</m:t>
                        </m:r>
                      </m:e>
                      <m:sub>
                        <m:r>
                          <a:rPr lang="en-US" b="0" i="1" smtClean="0">
                            <a:solidFill>
                              <a:srgbClr val="242424"/>
                            </a:solidFill>
                            <a:latin typeface="Cambria Math" panose="02040503050406030204" pitchFamily="18" charset="0"/>
                            <a:ea typeface="Cambria Math" panose="02040503050406030204" pitchFamily="18" charset="0"/>
                          </a:rPr>
                          <m:t>𝑛</m:t>
                        </m:r>
                        <m:r>
                          <a:rPr lang="en-US" b="0" i="1" smtClean="0">
                            <a:solidFill>
                              <a:srgbClr val="242424"/>
                            </a:solidFill>
                            <a:latin typeface="Cambria Math" panose="02040503050406030204" pitchFamily="18" charset="0"/>
                            <a:ea typeface="Cambria Math" panose="02040503050406030204" pitchFamily="18" charset="0"/>
                          </a:rPr>
                          <m:t>,</m:t>
                        </m:r>
                        <m:r>
                          <a:rPr lang="en-US" b="0" i="1" smtClean="0">
                            <a:solidFill>
                              <a:srgbClr val="242424"/>
                            </a:solidFill>
                            <a:latin typeface="Cambria Math" panose="02040503050406030204" pitchFamily="18" charset="0"/>
                            <a:ea typeface="Cambria Math" panose="02040503050406030204" pitchFamily="18" charset="0"/>
                          </a:rPr>
                          <m:t>𝑚</m:t>
                        </m:r>
                      </m:sub>
                      <m:sup>
                        <m:r>
                          <a:rPr lang="en-US" i="1">
                            <a:solidFill>
                              <a:srgbClr val="242424"/>
                            </a:solidFill>
                            <a:latin typeface="Cambria Math" panose="02040503050406030204" pitchFamily="18" charset="0"/>
                            <a:ea typeface="Cambria Math" panose="02040503050406030204" pitchFamily="18" charset="0"/>
                          </a:rPr>
                          <m:t>′</m:t>
                        </m:r>
                      </m:sup>
                    </m:sSubSup>
                    <m:r>
                      <a:rPr lang="en-US" b="0" i="0" smtClean="0">
                        <a:solidFill>
                          <a:srgbClr val="242424"/>
                        </a:solidFill>
                        <a:latin typeface="Cambria Math" panose="02040503050406030204" pitchFamily="18" charset="0"/>
                        <a:ea typeface="Cambria Math" panose="02040503050406030204" pitchFamily="18" charset="0"/>
                      </a:rPr>
                      <m:t> </m:t>
                    </m:r>
                    <m:r>
                      <m:rPr>
                        <m:sty m:val="p"/>
                      </m:rPr>
                      <a:rPr lang="en-US" b="0" i="0" smtClean="0">
                        <a:solidFill>
                          <a:srgbClr val="242424"/>
                        </a:solidFill>
                        <a:latin typeface="Cambria Math" panose="02040503050406030204" pitchFamily="18" charset="0"/>
                      </a:rPr>
                      <m:t>related</m:t>
                    </m:r>
                    <m:r>
                      <a:rPr lang="en-US" b="0" i="0" smtClean="0">
                        <a:solidFill>
                          <a:srgbClr val="242424"/>
                        </a:solidFill>
                        <a:latin typeface="Cambria Math" panose="02040503050406030204" pitchFamily="18" charset="0"/>
                      </a:rPr>
                      <m:t> </m:t>
                    </m:r>
                    <m:r>
                      <m:rPr>
                        <m:sty m:val="p"/>
                      </m:rPr>
                      <a:rPr lang="en-US" b="0" i="0" smtClean="0">
                        <a:solidFill>
                          <a:srgbClr val="242424"/>
                        </a:solidFill>
                        <a:latin typeface="Cambria Math" panose="02040503050406030204" pitchFamily="18" charset="0"/>
                      </a:rPr>
                      <m:t>to</m:t>
                    </m:r>
                    <m:r>
                      <a:rPr lang="en-US" b="0" i="0" smtClean="0">
                        <a:solidFill>
                          <a:srgbClr val="242424"/>
                        </a:solidFill>
                        <a:latin typeface="Cambria Math" panose="02040503050406030204" pitchFamily="18" charset="0"/>
                      </a:rPr>
                      <m:t> </m:t>
                    </m:r>
                    <m:r>
                      <m:rPr>
                        <m:sty m:val="p"/>
                      </m:rPr>
                      <a:rPr lang="en-US" b="0" i="0" smtClean="0">
                        <a:solidFill>
                          <a:srgbClr val="242424"/>
                        </a:solidFill>
                        <a:latin typeface="Cambria Math" panose="02040503050406030204" pitchFamily="18" charset="0"/>
                      </a:rPr>
                      <m:t>feature</m:t>
                    </m:r>
                    <m:r>
                      <a:rPr lang="en-US" b="0" i="1" smtClean="0">
                        <a:solidFill>
                          <a:srgbClr val="242424"/>
                        </a:solidFill>
                        <a:latin typeface="Cambria Math" panose="02040503050406030204" pitchFamily="18" charset="0"/>
                      </a:rPr>
                      <m:t>  </m:t>
                    </m:r>
                    <m:sSub>
                      <m:sSubPr>
                        <m:ctrlPr>
                          <a:rPr lang="en-US" i="1">
                            <a:solidFill>
                              <a:srgbClr val="242424"/>
                            </a:solidFill>
                            <a:latin typeface="Cambria Math" panose="02040503050406030204" pitchFamily="18" charset="0"/>
                          </a:rPr>
                        </m:ctrlPr>
                      </m:sSubPr>
                      <m:e>
                        <m:r>
                          <a:rPr lang="en-US" b="0" i="1" smtClean="0">
                            <a:solidFill>
                              <a:srgbClr val="242424"/>
                            </a:solidFill>
                            <a:latin typeface="Cambria Math" panose="02040503050406030204" pitchFamily="18" charset="0"/>
                          </a:rPr>
                          <m:t>𝑝</m:t>
                        </m:r>
                      </m:e>
                      <m:sub>
                        <m:r>
                          <a:rPr lang="en-US" b="0" i="1" smtClean="0">
                            <a:solidFill>
                              <a:srgbClr val="242424"/>
                            </a:solidFill>
                            <a:latin typeface="Cambria Math" panose="02040503050406030204" pitchFamily="18" charset="0"/>
                            <a:ea typeface="Cambria Math" panose="02040503050406030204" pitchFamily="18" charset="0"/>
                          </a:rPr>
                          <m:t>𝑛</m:t>
                        </m:r>
                        <m:r>
                          <a:rPr lang="en-US" b="0" i="1" smtClean="0">
                            <a:solidFill>
                              <a:srgbClr val="242424"/>
                            </a:solidFill>
                            <a:latin typeface="Cambria Math" panose="02040503050406030204" pitchFamily="18" charset="0"/>
                            <a:ea typeface="Cambria Math" panose="02040503050406030204" pitchFamily="18" charset="0"/>
                          </a:rPr>
                          <m:t>,</m:t>
                        </m:r>
                        <m:r>
                          <a:rPr lang="en-US" b="0" i="1" smtClean="0">
                            <a:solidFill>
                              <a:srgbClr val="242424"/>
                            </a:solidFill>
                            <a:latin typeface="Cambria Math" panose="02040503050406030204" pitchFamily="18" charset="0"/>
                            <a:ea typeface="Cambria Math" panose="02040503050406030204" pitchFamily="18" charset="0"/>
                          </a:rPr>
                          <m:t>𝑚</m:t>
                        </m:r>
                      </m:sub>
                    </m:sSub>
                    <m:r>
                      <a:rPr lang="en-US" b="0" i="0" smtClean="0">
                        <a:solidFill>
                          <a:srgbClr val="242424"/>
                        </a:solidFill>
                        <a:latin typeface="Cambria Math" panose="02040503050406030204" pitchFamily="18" charset="0"/>
                      </a:rPr>
                      <m:t> </m:t>
                    </m:r>
                  </m:oMath>
                </a14:m>
                <a:r>
                  <a:rPr lang="en-US" dirty="0">
                    <a:solidFill>
                      <a:srgbClr val="242424"/>
                    </a:solidFill>
                    <a:latin typeface="Cambria Math" panose="02040503050406030204" pitchFamily="18" charset="0"/>
                  </a:rPr>
                  <a:t>.</a:t>
                </a:r>
                <a14:m>
                  <m:oMath xmlns:m="http://schemas.openxmlformats.org/officeDocument/2006/math">
                    <m:r>
                      <a:rPr lang="en-US" b="0" i="0" smtClean="0">
                        <a:latin typeface="Cambria Math" panose="02040503050406030204" pitchFamily="18" charset="0"/>
                      </a:rPr>
                      <m:t> </m:t>
                    </m:r>
                    <m:r>
                      <m:rPr>
                        <m:sty m:val="p"/>
                      </m:rPr>
                      <a:rPr lang="en-US" b="0" i="0" smtClean="0">
                        <a:latin typeface="Cambria Math" panose="02040503050406030204" pitchFamily="18" charset="0"/>
                      </a:rPr>
                      <m:t>Find</m:t>
                    </m:r>
                    <m:r>
                      <a:rPr lang="en-US" b="0" i="0" smtClean="0">
                        <a:latin typeface="Cambria Math" panose="02040503050406030204" pitchFamily="18" charset="0"/>
                      </a:rPr>
                      <m:t> </m:t>
                    </m:r>
                    <m:r>
                      <m:rPr>
                        <m:sty m:val="p"/>
                      </m:rPr>
                      <a:rPr lang="en-US" b="0" i="0" smtClean="0">
                        <a:latin typeface="Cambria Math" panose="02040503050406030204" pitchFamily="18" charset="0"/>
                      </a:rPr>
                      <m:t>each</m:t>
                    </m:r>
                    <m:r>
                      <a:rPr lang="en-US" b="0" i="0" smtClean="0">
                        <a:latin typeface="Cambria Math" panose="02040503050406030204" pitchFamily="18" charset="0"/>
                      </a:rPr>
                      <m:t> </m:t>
                    </m:r>
                    <m:r>
                      <m:rPr>
                        <m:sty m:val="p"/>
                      </m:rPr>
                      <a:rPr lang="en-US" b="0" i="0" smtClean="0">
                        <a:latin typeface="Cambria Math" panose="02040503050406030204" pitchFamily="18" charset="0"/>
                      </a:rPr>
                      <m:t>featur</m:t>
                    </m:r>
                    <m:r>
                      <a:rPr lang="en-US" b="0" i="1" smtClean="0">
                        <a:latin typeface="Cambria Math" panose="02040503050406030204" pitchFamily="18" charset="0"/>
                      </a:rPr>
                      <m:t> </m:t>
                    </m:r>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 </m:t>
                    </m:r>
                    <m:r>
                      <m:rPr>
                        <m:sty m:val="p"/>
                      </m:rPr>
                      <a:rPr lang="en-US" b="0" i="0" smtClean="0">
                        <a:latin typeface="Cambria Math" panose="02040503050406030204" pitchFamily="18" charset="0"/>
                      </a:rPr>
                      <m:t>of</m:t>
                    </m:r>
                    <m:r>
                      <a:rPr lang="en-US" b="0" i="0" smtClean="0">
                        <a:latin typeface="Cambria Math" panose="02040503050406030204" pitchFamily="18" charset="0"/>
                      </a:rPr>
                      <m:t> </m:t>
                    </m:r>
                    <m:r>
                      <m:rPr>
                        <m:sty m:val="p"/>
                      </m:rPr>
                      <a:rPr lang="en-US" b="0" i="0" smtClean="0">
                        <a:latin typeface="Cambria Math" panose="02040503050406030204" pitchFamily="18" charset="0"/>
                      </a:rPr>
                      <m:t>pose</m:t>
                    </m:r>
                    <m:r>
                      <a:rPr lang="en-US" b="0" i="1" smtClean="0">
                        <a:latin typeface="Cambria Math" panose="02040503050406030204" pitchFamily="18" charset="0"/>
                      </a:rPr>
                      <m:t> </m:t>
                    </m:r>
                    <m:r>
                      <a:rPr lang="en-US" b="0" i="1" smtClean="0">
                        <a:latin typeface="Cambria Math" panose="02040503050406030204" pitchFamily="18" charset="0"/>
                      </a:rPr>
                      <m:t>𝑚</m:t>
                    </m:r>
                    <m:r>
                      <a:rPr lang="en-US" b="0" i="0" smtClean="0">
                        <a:latin typeface="Cambria Math" panose="02040503050406030204" pitchFamily="18" charset="0"/>
                      </a:rPr>
                      <m:t>,  </m:t>
                    </m:r>
                    <m:r>
                      <m:rPr>
                        <m:sty m:val="p"/>
                      </m:rPr>
                      <a:rPr lang="en-US" b="0" i="0" smtClean="0">
                        <a:latin typeface="Cambria Math" panose="02040503050406030204" pitchFamily="18" charset="0"/>
                      </a:rPr>
                      <m:t>guess</m:t>
                    </m:r>
                    <m:r>
                      <a:rPr lang="en-US" b="0" i="0" smtClean="0">
                        <a:latin typeface="Cambria Math" panose="02040503050406030204" pitchFamily="18" charset="0"/>
                      </a:rPr>
                      <m:t> </m:t>
                    </m:r>
                    <m:r>
                      <m:rPr>
                        <m:sty m:val="p"/>
                      </m:rPr>
                      <a:rPr lang="en-US" b="0" i="0" smtClean="0">
                        <a:latin typeface="Cambria Math" panose="02040503050406030204" pitchFamily="18" charset="0"/>
                      </a:rPr>
                      <m:t>the</m:t>
                    </m:r>
                    <m:r>
                      <a:rPr lang="en-US" b="0" i="0" smtClean="0">
                        <a:latin typeface="Cambria Math" panose="02040503050406030204" pitchFamily="18" charset="0"/>
                      </a:rPr>
                      <m:t> </m:t>
                    </m:r>
                    <m:r>
                      <m:rPr>
                        <m:sty m:val="p"/>
                      </m:rPr>
                      <a:rPr lang="en-US" b="0" i="0" smtClean="0">
                        <a:latin typeface="Cambria Math" panose="02040503050406030204" pitchFamily="18" charset="0"/>
                      </a:rPr>
                      <m:t>color</m:t>
                    </m:r>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𝑔𝑢𝑒𝑠𝑠</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m:t>
                        </m:r>
                      </m:sub>
                    </m:sSub>
                  </m:oMath>
                </a14:m>
                <a:r>
                  <a:rPr lang="en-US" sz="1800" dirty="0">
                    <a:solidFill>
                      <a:srgbClr val="242424"/>
                    </a:solidFill>
                    <a:latin typeface="Cambria Math" panose="02040503050406030204" pitchFamily="18" charset="0"/>
                  </a:rPr>
                  <a:t> as follow:</a:t>
                </a:r>
              </a:p>
              <a:p>
                <a:pPr lvl="1">
                  <a:spcBef>
                    <a:spcPts val="750"/>
                  </a:spcBef>
                  <a:spcAft>
                    <a:spcPts val="750"/>
                  </a:spcAft>
                </a:pPr>
                <a14:m>
                  <m:oMath xmlns:m="http://schemas.openxmlformats.org/officeDocument/2006/math">
                    <m:sSub>
                      <m:sSubPr>
                        <m:ctrlPr>
                          <a:rPr lang="en-US" sz="1800" i="1" smtClean="0">
                            <a:solidFill>
                              <a:srgbClr val="242424"/>
                            </a:solidFill>
                            <a:latin typeface="Cambria Math" panose="02040503050406030204" pitchFamily="18" charset="0"/>
                          </a:rPr>
                        </m:ctrlPr>
                      </m:sSubPr>
                      <m:e>
                        <m:r>
                          <m:rPr>
                            <m:sty m:val="p"/>
                          </m:rPr>
                          <a:rPr lang="el-GR" sz="1800" i="1" smtClean="0">
                            <a:solidFill>
                              <a:srgbClr val="242424"/>
                            </a:solidFill>
                            <a:latin typeface="Cambria Math" panose="02040503050406030204" pitchFamily="18" charset="0"/>
                            <a:ea typeface="Cambria Math" panose="02040503050406030204" pitchFamily="18" charset="0"/>
                          </a:rPr>
                          <m:t>Σ</m:t>
                        </m:r>
                      </m:e>
                      <m:sub>
                        <m:r>
                          <a:rPr lang="en-US" sz="1800" b="0" i="1" smtClean="0">
                            <a:solidFill>
                              <a:srgbClr val="242424"/>
                            </a:solidFill>
                            <a:latin typeface="Cambria Math" panose="02040503050406030204" pitchFamily="18" charset="0"/>
                          </a:rPr>
                          <m:t>𝑅𝑎𝑦</m:t>
                        </m:r>
                        <m:r>
                          <a:rPr lang="en-US" sz="1800" b="0" i="1" smtClean="0">
                            <a:solidFill>
                              <a:srgbClr val="242424"/>
                            </a:solidFill>
                            <a:latin typeface="Cambria Math" panose="02040503050406030204" pitchFamily="18" charset="0"/>
                          </a:rPr>
                          <m:t>:</m:t>
                        </m:r>
                        <m:r>
                          <a:rPr lang="en-US" sz="1800" b="0" i="1" smtClean="0">
                            <a:solidFill>
                              <a:srgbClr val="242424"/>
                            </a:solidFill>
                            <a:latin typeface="Cambria Math" panose="02040503050406030204" pitchFamily="18" charset="0"/>
                          </a:rPr>
                          <m:t>𝑛</m:t>
                        </m:r>
                        <m:r>
                          <a:rPr lang="en-US" sz="1800" b="0" i="1" smtClean="0">
                            <a:solidFill>
                              <a:srgbClr val="242424"/>
                            </a:solidFill>
                            <a:latin typeface="Cambria Math" panose="02040503050406030204" pitchFamily="18" charset="0"/>
                          </a:rPr>
                          <m:t>,</m:t>
                        </m:r>
                        <m:r>
                          <a:rPr lang="en-US" sz="1800" b="0" i="1" smtClean="0">
                            <a:solidFill>
                              <a:srgbClr val="242424"/>
                            </a:solidFill>
                            <a:latin typeface="Cambria Math" panose="02040503050406030204" pitchFamily="18" charset="0"/>
                          </a:rPr>
                          <m:t>𝑚</m:t>
                        </m:r>
                      </m:sub>
                    </m:sSub>
                    <m:r>
                      <a:rPr lang="en-US" sz="1800" b="0" i="1" smtClean="0">
                        <a:solidFill>
                          <a:srgbClr val="242424"/>
                        </a:solidFill>
                        <a:latin typeface="Cambria Math" panose="02040503050406030204" pitchFamily="18" charset="0"/>
                      </a:rPr>
                      <m:t>=</m:t>
                    </m:r>
                    <m:r>
                      <a:rPr lang="en-US" sz="1800" b="0" i="1" smtClean="0">
                        <a:solidFill>
                          <a:srgbClr val="242424"/>
                        </a:solidFill>
                        <a:latin typeface="Cambria Math" panose="02040503050406030204" pitchFamily="18" charset="0"/>
                      </a:rPr>
                      <m:t>𝐽𝑊</m:t>
                    </m:r>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 </m:t>
                        </m:r>
                        <m:r>
                          <m:rPr>
                            <m:sty m:val="p"/>
                          </m:rPr>
                          <a:rPr lang="el-GR" i="1">
                            <a:solidFill>
                              <a:srgbClr val="242424"/>
                            </a:solidFill>
                            <a:latin typeface="Cambria Math" panose="02040503050406030204" pitchFamily="18" charset="0"/>
                            <a:ea typeface="Cambria Math" panose="02040503050406030204" pitchFamily="18" charset="0"/>
                          </a:rPr>
                          <m:t>Σ</m:t>
                        </m:r>
                      </m:e>
                      <m:sub>
                        <m:r>
                          <a:rPr lang="en-US" b="0" i="1" smtClean="0">
                            <a:solidFill>
                              <a:srgbClr val="242424"/>
                            </a:solidFill>
                            <a:latin typeface="Cambria Math" panose="02040503050406030204" pitchFamily="18" charset="0"/>
                            <a:ea typeface="Cambria Math" panose="02040503050406030204" pitchFamily="18" charset="0"/>
                          </a:rPr>
                          <m:t>𝑛</m:t>
                        </m:r>
                        <m:r>
                          <a:rPr lang="en-US" b="0" i="1" smtClean="0">
                            <a:solidFill>
                              <a:srgbClr val="242424"/>
                            </a:solidFill>
                            <a:latin typeface="Cambria Math" panose="02040503050406030204" pitchFamily="18" charset="0"/>
                            <a:ea typeface="Cambria Math" panose="02040503050406030204" pitchFamily="18" charset="0"/>
                          </a:rPr>
                          <m:t>,</m:t>
                        </m:r>
                        <m:r>
                          <a:rPr lang="en-US" b="0" i="1" smtClean="0">
                            <a:solidFill>
                              <a:srgbClr val="242424"/>
                            </a:solidFill>
                            <a:latin typeface="Cambria Math" panose="02040503050406030204" pitchFamily="18" charset="0"/>
                            <a:ea typeface="Cambria Math" panose="02040503050406030204" pitchFamily="18" charset="0"/>
                          </a:rPr>
                          <m:t>𝑚</m:t>
                        </m:r>
                      </m:sub>
                    </m:sSub>
                    <m:sSup>
                      <m:sSupPr>
                        <m:ctrlPr>
                          <a:rPr lang="el-GR" sz="1800" b="0" i="1" smtClean="0">
                            <a:solidFill>
                              <a:srgbClr val="242424"/>
                            </a:solidFill>
                            <a:latin typeface="Cambria Math" panose="02040503050406030204" pitchFamily="18" charset="0"/>
                            <a:ea typeface="Cambria Math" panose="02040503050406030204" pitchFamily="18" charset="0"/>
                          </a:rPr>
                        </m:ctrlPr>
                      </m:sSupPr>
                      <m:e>
                        <m:r>
                          <a:rPr lang="en-US" sz="1800" b="0" i="1" smtClean="0">
                            <a:solidFill>
                              <a:srgbClr val="242424"/>
                            </a:solidFill>
                            <a:latin typeface="Cambria Math" panose="02040503050406030204" pitchFamily="18" charset="0"/>
                            <a:ea typeface="Cambria Math" panose="02040503050406030204" pitchFamily="18" charset="0"/>
                          </a:rPr>
                          <m:t>𝑊</m:t>
                        </m:r>
                      </m:e>
                      <m:sup>
                        <m:r>
                          <a:rPr lang="en-US" sz="1800" b="0" i="1" smtClean="0">
                            <a:solidFill>
                              <a:srgbClr val="242424"/>
                            </a:solidFill>
                            <a:latin typeface="Cambria Math" panose="02040503050406030204" pitchFamily="18" charset="0"/>
                            <a:ea typeface="Cambria Math" panose="02040503050406030204" pitchFamily="18" charset="0"/>
                          </a:rPr>
                          <m:t>𝑇</m:t>
                        </m:r>
                      </m:sup>
                    </m:sSup>
                    <m:sSup>
                      <m:sSupPr>
                        <m:ctrlPr>
                          <a:rPr lang="el-GR" sz="1800" b="0" i="1" smtClean="0">
                            <a:solidFill>
                              <a:srgbClr val="242424"/>
                            </a:solidFill>
                            <a:latin typeface="Cambria Math" panose="02040503050406030204" pitchFamily="18" charset="0"/>
                            <a:ea typeface="Cambria Math" panose="02040503050406030204" pitchFamily="18" charset="0"/>
                          </a:rPr>
                        </m:ctrlPr>
                      </m:sSupPr>
                      <m:e>
                        <m:r>
                          <a:rPr lang="en-US" sz="1800" b="0" i="1" smtClean="0">
                            <a:solidFill>
                              <a:srgbClr val="242424"/>
                            </a:solidFill>
                            <a:latin typeface="Cambria Math" panose="02040503050406030204" pitchFamily="18" charset="0"/>
                            <a:ea typeface="Cambria Math" panose="02040503050406030204" pitchFamily="18" charset="0"/>
                          </a:rPr>
                          <m:t>𝐽</m:t>
                        </m:r>
                      </m:e>
                      <m:sup>
                        <m:r>
                          <a:rPr lang="en-US" sz="1800" b="0" i="1" smtClean="0">
                            <a:solidFill>
                              <a:srgbClr val="242424"/>
                            </a:solidFill>
                            <a:latin typeface="Cambria Math" panose="02040503050406030204" pitchFamily="18" charset="0"/>
                            <a:ea typeface="Cambria Math" panose="02040503050406030204" pitchFamily="18" charset="0"/>
                          </a:rPr>
                          <m:t>𝑇</m:t>
                        </m:r>
                      </m:sup>
                    </m:sSup>
                  </m:oMath>
                </a14:m>
                <a:r>
                  <a:rPr lang="en-US" sz="1800" b="0" i="1" dirty="0">
                    <a:solidFill>
                      <a:srgbClr val="242424"/>
                    </a:solidFill>
                    <a:effectLst/>
                    <a:latin typeface="Cambria Math" panose="02040503050406030204" pitchFamily="18" charset="0"/>
                  </a:rPr>
                  <a:t> --------(3), where W=</a:t>
                </a:r>
                <a:r>
                  <a:rPr lang="en-US" dirty="0">
                    <a:solidFill>
                      <a:srgbClr val="242424"/>
                    </a:solidFill>
                  </a:rPr>
                  <a:t> </a:t>
                </a:r>
                <a14:m>
                  <m:oMath xmlns:m="http://schemas.openxmlformats.org/officeDocument/2006/math">
                    <m:sSub>
                      <m:sSubPr>
                        <m:ctrlPr>
                          <a:rPr lang="en-US" i="1">
                            <a:solidFill>
                              <a:srgbClr val="242424"/>
                            </a:solidFill>
                            <a:latin typeface="Cambria Math" panose="02040503050406030204" pitchFamily="18" charset="0"/>
                          </a:rPr>
                        </m:ctrlPr>
                      </m:sSubPr>
                      <m:e>
                        <m:r>
                          <a:rPr lang="el-GR" i="1">
                            <a:solidFill>
                              <a:srgbClr val="242424"/>
                            </a:solidFill>
                            <a:latin typeface="Cambria Math" panose="02040503050406030204" pitchFamily="18" charset="0"/>
                            <a:ea typeface="Cambria Math" panose="02040503050406030204" pitchFamily="18" charset="0"/>
                          </a:rPr>
                          <m:t> </m:t>
                        </m:r>
                        <m:r>
                          <a:rPr lang="en-US" i="1">
                            <a:solidFill>
                              <a:srgbClr val="242424"/>
                            </a:solidFill>
                            <a:latin typeface="Cambria Math" panose="02040503050406030204" pitchFamily="18" charset="0"/>
                            <a:ea typeface="Cambria Math" panose="02040503050406030204" pitchFamily="18" charset="0"/>
                          </a:rPr>
                          <m:t>[</m:t>
                        </m:r>
                        <m:r>
                          <a:rPr lang="en-US" i="1">
                            <a:solidFill>
                              <a:srgbClr val="242424"/>
                            </a:solidFill>
                            <a:latin typeface="Cambria Math" panose="02040503050406030204" pitchFamily="18" charset="0"/>
                            <a:ea typeface="Cambria Math" panose="02040503050406030204" pitchFamily="18" charset="0"/>
                          </a:rPr>
                          <m:t>𝑅</m:t>
                        </m:r>
                        <m:r>
                          <a:rPr lang="en-US" i="1">
                            <a:solidFill>
                              <a:srgbClr val="242424"/>
                            </a:solidFill>
                            <a:latin typeface="Cambria Math" panose="02040503050406030204" pitchFamily="18" charset="0"/>
                            <a:ea typeface="Cambria Math" panose="02040503050406030204" pitchFamily="18" charset="0"/>
                          </a:rPr>
                          <m:t>,</m:t>
                        </m:r>
                        <m:r>
                          <a:rPr lang="en-US" i="1">
                            <a:solidFill>
                              <a:srgbClr val="242424"/>
                            </a:solidFill>
                            <a:latin typeface="Cambria Math" panose="02040503050406030204" pitchFamily="18" charset="0"/>
                            <a:ea typeface="Cambria Math" panose="02040503050406030204" pitchFamily="18" charset="0"/>
                          </a:rPr>
                          <m:t>𝑡</m:t>
                        </m:r>
                        <m:r>
                          <a:rPr lang="en-US" i="1">
                            <a:solidFill>
                              <a:srgbClr val="242424"/>
                            </a:solidFill>
                            <a:latin typeface="Cambria Math" panose="02040503050406030204" pitchFamily="18" charset="0"/>
                            <a:ea typeface="Cambria Math" panose="02040503050406030204" pitchFamily="18" charset="0"/>
                          </a:rPr>
                          <m:t>]</m:t>
                        </m:r>
                      </m:e>
                      <m:sub>
                        <m:r>
                          <a:rPr lang="en-US" i="1">
                            <a:solidFill>
                              <a:srgbClr val="242424"/>
                            </a:solidFill>
                            <a:latin typeface="Cambria Math" panose="02040503050406030204" pitchFamily="18" charset="0"/>
                            <a:ea typeface="Cambria Math" panose="02040503050406030204" pitchFamily="18" charset="0"/>
                          </a:rPr>
                          <m:t>𝑚</m:t>
                        </m:r>
                      </m:sub>
                    </m:sSub>
                  </m:oMath>
                </a14:m>
                <a:r>
                  <a:rPr lang="en-US" sz="1800" b="0" i="1" dirty="0">
                    <a:solidFill>
                      <a:srgbClr val="242424"/>
                    </a:solidFill>
                    <a:effectLst/>
                    <a:latin typeface="Cambria Math" panose="02040503050406030204" pitchFamily="18" charset="0"/>
                  </a:rPr>
                  <a:t>, </a:t>
                </a:r>
                <a14:m>
                  <m:oMath xmlns:m="http://schemas.openxmlformats.org/officeDocument/2006/math">
                    <m:r>
                      <a:rPr lang="en-US" i="1">
                        <a:solidFill>
                          <a:srgbClr val="242424"/>
                        </a:solidFill>
                        <a:latin typeface="Cambria Math" panose="02040503050406030204" pitchFamily="18" charset="0"/>
                      </a:rPr>
                      <m:t>𝐽</m:t>
                    </m:r>
                    <m:r>
                      <a:rPr lang="en-US" i="1">
                        <a:solidFill>
                          <a:srgbClr val="242424"/>
                        </a:solidFill>
                        <a:latin typeface="Cambria Math" panose="02040503050406030204" pitchFamily="18" charset="0"/>
                      </a:rPr>
                      <m:t>=</m:t>
                    </m:r>
                    <m:f>
                      <m:fPr>
                        <m:ctrlPr>
                          <a:rPr lang="en-US" i="1">
                            <a:solidFill>
                              <a:srgbClr val="242424"/>
                            </a:solidFill>
                            <a:latin typeface="Cambria Math" panose="02040503050406030204" pitchFamily="18" charset="0"/>
                          </a:rPr>
                        </m:ctrlPr>
                      </m:fPr>
                      <m:num>
                        <m:r>
                          <a:rPr lang="en-US" i="1">
                            <a:solidFill>
                              <a:srgbClr val="242424"/>
                            </a:solidFill>
                            <a:latin typeface="Cambria Math" panose="02040503050406030204" pitchFamily="18" charset="0"/>
                            <a:ea typeface="Cambria Math" panose="02040503050406030204" pitchFamily="18" charset="0"/>
                          </a:rPr>
                          <m:t>𝜕</m:t>
                        </m:r>
                        <m:r>
                          <a:rPr lang="en-US" i="1" smtClean="0">
                            <a:solidFill>
                              <a:srgbClr val="242424"/>
                            </a:solidFill>
                            <a:latin typeface="Cambria Math" panose="02040503050406030204" pitchFamily="18" charset="0"/>
                          </a:rPr>
                          <m:t>𝑋</m:t>
                        </m:r>
                      </m:num>
                      <m:den>
                        <m:r>
                          <a:rPr lang="en-US" i="1">
                            <a:solidFill>
                              <a:srgbClr val="242424"/>
                            </a:solidFill>
                            <a:latin typeface="Cambria Math" panose="02040503050406030204" pitchFamily="18" charset="0"/>
                            <a:ea typeface="Cambria Math" panose="02040503050406030204" pitchFamily="18" charset="0"/>
                          </a:rPr>
                          <m:t>𝜕</m:t>
                        </m:r>
                        <m:r>
                          <a:rPr lang="en-US" i="1">
                            <a:solidFill>
                              <a:srgbClr val="242424"/>
                            </a:solidFill>
                            <a:latin typeface="Cambria Math" panose="02040503050406030204" pitchFamily="18" charset="0"/>
                            <a:ea typeface="Cambria Math" panose="02040503050406030204" pitchFamily="18" charset="0"/>
                          </a:rPr>
                          <m:t>𝑢</m:t>
                        </m:r>
                      </m:den>
                    </m:f>
                  </m:oMath>
                </a14:m>
                <a:r>
                  <a:rPr lang="en-US" sz="1800" b="0" i="1" dirty="0">
                    <a:solidFill>
                      <a:srgbClr val="242424"/>
                    </a:solidFill>
                    <a:effectLst/>
                    <a:latin typeface="Cambria Math" panose="02040503050406030204" pitchFamily="18" charset="0"/>
                  </a:rPr>
                  <a:t> see previous slide</a:t>
                </a:r>
              </a:p>
              <a:p>
                <a:pPr lvl="1">
                  <a:spcBef>
                    <a:spcPts val="750"/>
                  </a:spcBef>
                  <a:spcAft>
                    <a:spcPts val="750"/>
                  </a:spcAft>
                </a:pPr>
                <a14:m>
                  <m:oMath xmlns:m="http://schemas.openxmlformats.org/officeDocument/2006/math">
                    <m:r>
                      <a:rPr lang="en-US" sz="1800" b="0" i="1" smtClean="0">
                        <a:solidFill>
                          <a:srgbClr val="242424"/>
                        </a:solidFill>
                        <a:effectLst/>
                        <a:latin typeface="Cambria Math" panose="02040503050406030204" pitchFamily="18" charset="0"/>
                      </a:rPr>
                      <m:t>𝑓</m:t>
                    </m:r>
                    <m:d>
                      <m:dPr>
                        <m:ctrlPr>
                          <a:rPr lang="en-US" sz="1800" b="0" i="1" smtClean="0">
                            <a:solidFill>
                              <a:srgbClr val="242424"/>
                            </a:solidFill>
                            <a:effectLst/>
                            <a:latin typeface="Cambria Math" panose="02040503050406030204" pitchFamily="18" charset="0"/>
                          </a:rPr>
                        </m:ctrlPr>
                      </m:dPr>
                      <m:e>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𝑝</m:t>
                            </m:r>
                          </m:e>
                          <m:sub>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e>
                    </m:d>
                    <m:r>
                      <a:rPr lang="en-US" sz="1800" b="0" i="1" smtClean="0">
                        <a:solidFill>
                          <a:srgbClr val="242424"/>
                        </a:solidFill>
                        <a:effectLst/>
                        <a:latin typeface="Cambria Math" panose="02040503050406030204" pitchFamily="18" charset="0"/>
                      </a:rPr>
                      <m:t>=</m:t>
                    </m:r>
                    <m:r>
                      <m:rPr>
                        <m:sty m:val="p"/>
                      </m:rPr>
                      <a:rPr lang="el-GR" sz="1800" b="0" i="1" smtClean="0">
                        <a:solidFill>
                          <a:srgbClr val="242424"/>
                        </a:solidFill>
                        <a:effectLst/>
                        <a:latin typeface="Cambria Math" panose="02040503050406030204" pitchFamily="18" charset="0"/>
                        <a:ea typeface="Cambria Math" panose="02040503050406030204" pitchFamily="18" charset="0"/>
                      </a:rPr>
                      <m:t>σ</m:t>
                    </m:r>
                    <m:d>
                      <m:dPr>
                        <m:ctrlPr>
                          <a:rPr lang="el-GR" sz="1800" b="0" i="1" smtClean="0">
                            <a:solidFill>
                              <a:srgbClr val="242424"/>
                            </a:solidFill>
                            <a:effectLst/>
                            <a:latin typeface="Cambria Math" panose="02040503050406030204" pitchFamily="18" charset="0"/>
                            <a:ea typeface="Cambria Math" panose="02040503050406030204" pitchFamily="18" charset="0"/>
                          </a:rPr>
                        </m:ctrlPr>
                      </m:dPr>
                      <m:e>
                        <m:sSubSup>
                          <m:sSubSupPr>
                            <m:ctrlPr>
                              <a:rPr lang="el-GR" sz="1800" b="0" i="1" smtClean="0">
                                <a:solidFill>
                                  <a:srgbClr val="242424"/>
                                </a:solidFill>
                                <a:effectLst/>
                                <a:latin typeface="Cambria Math" panose="02040503050406030204" pitchFamily="18" charset="0"/>
                                <a:ea typeface="Cambria Math" panose="02040503050406030204" pitchFamily="18" charset="0"/>
                              </a:rPr>
                            </m:ctrlPr>
                          </m:sSubSupPr>
                          <m:e>
                            <m:r>
                              <a:rPr lang="el-GR" sz="1800" b="0" i="1" smtClean="0">
                                <a:solidFill>
                                  <a:srgbClr val="242424"/>
                                </a:solidFill>
                                <a:effectLst/>
                                <a:latin typeface="Cambria Math" panose="02040503050406030204" pitchFamily="18" charset="0"/>
                                <a:ea typeface="Cambria Math" panose="02040503050406030204" pitchFamily="18" charset="0"/>
                              </a:rPr>
                              <m:t>𝛼</m:t>
                            </m:r>
                          </m:e>
                          <m:sub>
                            <m:r>
                              <a:rPr lang="en-US" sz="1800" b="0" i="1" smtClean="0">
                                <a:solidFill>
                                  <a:srgbClr val="242424"/>
                                </a:solidFill>
                                <a:effectLst/>
                                <a:latin typeface="Cambria Math" panose="02040503050406030204" pitchFamily="18" charset="0"/>
                                <a:ea typeface="Cambria Math" panose="02040503050406030204" pitchFamily="18" charset="0"/>
                              </a:rPr>
                              <m:t>𝑛</m:t>
                            </m:r>
                            <m:r>
                              <a:rPr lang="en-US" sz="1800" b="0" i="1" smtClean="0">
                                <a:solidFill>
                                  <a:srgbClr val="242424"/>
                                </a:solidFill>
                                <a:effectLst/>
                                <a:latin typeface="Cambria Math" panose="02040503050406030204" pitchFamily="18" charset="0"/>
                                <a:ea typeface="Cambria Math" panose="02040503050406030204" pitchFamily="18" charset="0"/>
                              </a:rPr>
                              <m:t>,</m:t>
                            </m:r>
                            <m:r>
                              <a:rPr lang="en-US" sz="1800" b="0" i="1" smtClean="0">
                                <a:solidFill>
                                  <a:srgbClr val="242424"/>
                                </a:solidFill>
                                <a:effectLst/>
                                <a:latin typeface="Cambria Math" panose="02040503050406030204" pitchFamily="18" charset="0"/>
                                <a:ea typeface="Cambria Math" panose="02040503050406030204" pitchFamily="18" charset="0"/>
                              </a:rPr>
                              <m:t>𝑚</m:t>
                            </m:r>
                          </m:sub>
                          <m:sup>
                            <m:r>
                              <a:rPr lang="en-US" sz="1800" b="0" i="1" smtClean="0">
                                <a:solidFill>
                                  <a:srgbClr val="242424"/>
                                </a:solidFill>
                                <a:effectLst/>
                                <a:latin typeface="Cambria Math" panose="02040503050406030204" pitchFamily="18" charset="0"/>
                                <a:ea typeface="Cambria Math" panose="02040503050406030204" pitchFamily="18" charset="0"/>
                              </a:rPr>
                              <m:t>′</m:t>
                            </m:r>
                          </m:sup>
                        </m:sSubSup>
                      </m:e>
                    </m:d>
                    <m:r>
                      <m:rPr>
                        <m:sty m:val="p"/>
                      </m:rPr>
                      <a:rPr lang="en-US" sz="1800" b="0" i="0" smtClean="0">
                        <a:solidFill>
                          <a:srgbClr val="242424"/>
                        </a:solidFill>
                        <a:effectLst/>
                        <a:latin typeface="Cambria Math" panose="02040503050406030204" pitchFamily="18" charset="0"/>
                      </a:rPr>
                      <m:t>exp</m:t>
                    </m:r>
                    <m:r>
                      <a:rPr lang="en-US" sz="1800" b="0" i="1" smtClean="0">
                        <a:solidFill>
                          <a:srgbClr val="242424"/>
                        </a:solidFill>
                        <a:effectLst/>
                        <a:latin typeface="Cambria Math" panose="02040503050406030204" pitchFamily="18" charset="0"/>
                      </a:rPr>
                      <m:t>⁡</m:t>
                    </m:r>
                    <m:d>
                      <m:dPr>
                        <m:ctrlPr>
                          <a:rPr lang="el-GR" sz="1800" b="0" i="1" smtClean="0">
                            <a:solidFill>
                              <a:srgbClr val="242424"/>
                            </a:solidFill>
                            <a:effectLst/>
                            <a:latin typeface="Cambria Math" panose="02040503050406030204" pitchFamily="18" charset="0"/>
                            <a:ea typeface="Cambria Math" panose="02040503050406030204" pitchFamily="18" charset="0"/>
                          </a:rPr>
                        </m:ctrlPr>
                      </m:dPr>
                      <m:e>
                        <m:r>
                          <a:rPr lang="en-US" sz="1800" b="0" i="1" smtClean="0">
                            <a:solidFill>
                              <a:srgbClr val="242424"/>
                            </a:solidFill>
                            <a:effectLst/>
                            <a:latin typeface="Cambria Math" panose="02040503050406030204" pitchFamily="18" charset="0"/>
                            <a:ea typeface="Cambria Math" panose="02040503050406030204" pitchFamily="18" charset="0"/>
                          </a:rPr>
                          <m:t>−</m:t>
                        </m:r>
                        <m:f>
                          <m:fPr>
                            <m:ctrlPr>
                              <a:rPr lang="el-GR" sz="1800" b="0" i="1" smtClean="0">
                                <a:solidFill>
                                  <a:srgbClr val="242424"/>
                                </a:solidFill>
                                <a:effectLst/>
                                <a:latin typeface="Cambria Math" panose="02040503050406030204" pitchFamily="18" charset="0"/>
                                <a:ea typeface="Cambria Math" panose="02040503050406030204" pitchFamily="18" charset="0"/>
                              </a:rPr>
                            </m:ctrlPr>
                          </m:fPr>
                          <m:num>
                            <m:r>
                              <a:rPr lang="en-US" sz="1800" b="0" i="1" smtClean="0">
                                <a:solidFill>
                                  <a:srgbClr val="242424"/>
                                </a:solidFill>
                                <a:effectLst/>
                                <a:latin typeface="Cambria Math" panose="02040503050406030204" pitchFamily="18" charset="0"/>
                                <a:ea typeface="Cambria Math" panose="02040503050406030204" pitchFamily="18" charset="0"/>
                              </a:rPr>
                              <m:t>1</m:t>
                            </m:r>
                          </m:num>
                          <m:den>
                            <m:r>
                              <a:rPr lang="en-US" sz="1800" b="0" i="1" smtClean="0">
                                <a:solidFill>
                                  <a:srgbClr val="242424"/>
                                </a:solidFill>
                                <a:effectLst/>
                                <a:latin typeface="Cambria Math" panose="02040503050406030204" pitchFamily="18" charset="0"/>
                                <a:ea typeface="Cambria Math" panose="02040503050406030204" pitchFamily="18" charset="0"/>
                              </a:rPr>
                              <m:t>2</m:t>
                            </m:r>
                          </m:den>
                        </m:f>
                        <m:d>
                          <m:dPr>
                            <m:ctrlPr>
                              <a:rPr lang="el-GR" sz="1800" b="0" i="1" smtClean="0">
                                <a:solidFill>
                                  <a:srgbClr val="242424"/>
                                </a:solidFill>
                                <a:effectLst/>
                                <a:latin typeface="Cambria Math" panose="02040503050406030204" pitchFamily="18" charset="0"/>
                                <a:ea typeface="Cambria Math" panose="02040503050406030204" pitchFamily="18" charset="0"/>
                              </a:rPr>
                            </m:ctrlPr>
                          </m:dPr>
                          <m:e>
                            <m:sSup>
                              <m:sSupPr>
                                <m:ctrlPr>
                                  <a:rPr lang="el-GR" sz="1800" b="0" i="1" smtClean="0">
                                    <a:solidFill>
                                      <a:srgbClr val="242424"/>
                                    </a:solidFill>
                                    <a:effectLst/>
                                    <a:latin typeface="Cambria Math" panose="02040503050406030204" pitchFamily="18" charset="0"/>
                                    <a:ea typeface="Cambria Math" panose="02040503050406030204" pitchFamily="18" charset="0"/>
                                  </a:rPr>
                                </m:ctrlPr>
                              </m:sSupPr>
                              <m:e>
                                <m:d>
                                  <m:dPr>
                                    <m:ctrlPr>
                                      <a:rPr lang="el-GR" i="1">
                                        <a:solidFill>
                                          <a:srgbClr val="242424"/>
                                        </a:solidFill>
                                        <a:latin typeface="Cambria Math" panose="02040503050406030204" pitchFamily="18" charset="0"/>
                                        <a:ea typeface="Cambria Math" panose="02040503050406030204" pitchFamily="18" charset="0"/>
                                      </a:rPr>
                                    </m:ctrlPr>
                                  </m:dPr>
                                  <m:e>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𝑝</m:t>
                                        </m:r>
                                      </m:e>
                                      <m:sub>
                                        <m:r>
                                          <a:rPr lang="en-US" i="1">
                                            <a:solidFill>
                                              <a:srgbClr val="242424"/>
                                            </a:solidFill>
                                            <a:latin typeface="Cambria Math" panose="02040503050406030204" pitchFamily="18" charset="0"/>
                                          </a:rPr>
                                          <m:t>𝑛</m:t>
                                        </m:r>
                                        <m:r>
                                          <a:rPr lang="en-US" i="1">
                                            <a:solidFill>
                                              <a:srgbClr val="242424"/>
                                            </a:solidFill>
                                            <a:latin typeface="Cambria Math" panose="02040503050406030204" pitchFamily="18" charset="0"/>
                                          </a:rPr>
                                          <m:t>,</m:t>
                                        </m:r>
                                        <m:r>
                                          <a:rPr lang="en-US" i="1">
                                            <a:solidFill>
                                              <a:srgbClr val="242424"/>
                                            </a:solidFill>
                                            <a:latin typeface="Cambria Math" panose="02040503050406030204" pitchFamily="18" charset="0"/>
                                          </a:rPr>
                                          <m:t>𝑚</m:t>
                                        </m:r>
                                      </m:sub>
                                    </m:sSub>
                                    <m:r>
                                      <a:rPr lang="en-US" i="1">
                                        <a:solidFill>
                                          <a:srgbClr val="242424"/>
                                        </a:solidFill>
                                        <a:latin typeface="Cambria Math" panose="02040503050406030204" pitchFamily="18" charset="0"/>
                                        <a:ea typeface="Cambria Math" panose="02040503050406030204" pitchFamily="18" charset="0"/>
                                      </a:rPr>
                                      <m:t>−</m:t>
                                    </m:r>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ea typeface="Cambria Math" panose="02040503050406030204" pitchFamily="18" charset="0"/>
                                          </a:rPr>
                                          <m:t>𝜇</m:t>
                                        </m:r>
                                      </m:e>
                                      <m:sub>
                                        <m:r>
                                          <a:rPr lang="en-US" i="1">
                                            <a:solidFill>
                                              <a:srgbClr val="242424"/>
                                            </a:solidFill>
                                            <a:latin typeface="Cambria Math" panose="02040503050406030204" pitchFamily="18" charset="0"/>
                                          </a:rPr>
                                          <m:t>𝑛</m:t>
                                        </m:r>
                                        <m:r>
                                          <a:rPr lang="en-US" i="1">
                                            <a:solidFill>
                                              <a:srgbClr val="242424"/>
                                            </a:solidFill>
                                            <a:latin typeface="Cambria Math" panose="02040503050406030204" pitchFamily="18" charset="0"/>
                                          </a:rPr>
                                          <m:t>,</m:t>
                                        </m:r>
                                        <m:r>
                                          <a:rPr lang="en-US" i="1">
                                            <a:solidFill>
                                              <a:srgbClr val="242424"/>
                                            </a:solidFill>
                                            <a:latin typeface="Cambria Math" panose="02040503050406030204" pitchFamily="18" charset="0"/>
                                          </a:rPr>
                                          <m:t>𝑚</m:t>
                                        </m:r>
                                      </m:sub>
                                    </m:sSub>
                                  </m:e>
                                </m:d>
                              </m:e>
                              <m:sup>
                                <m:r>
                                  <a:rPr lang="en-US" sz="1800" b="0" i="1" smtClean="0">
                                    <a:solidFill>
                                      <a:srgbClr val="242424"/>
                                    </a:solidFill>
                                    <a:effectLst/>
                                    <a:latin typeface="Cambria Math" panose="02040503050406030204" pitchFamily="18" charset="0"/>
                                    <a:ea typeface="Cambria Math" panose="02040503050406030204" pitchFamily="18" charset="0"/>
                                  </a:rPr>
                                  <m:t>𝑇</m:t>
                                </m:r>
                              </m:sup>
                            </m:sSup>
                            <m:sSup>
                              <m:sSupPr>
                                <m:ctrlPr>
                                  <a:rPr lang="el-GR" sz="1800" i="1">
                                    <a:solidFill>
                                      <a:srgbClr val="242424"/>
                                    </a:solidFill>
                                    <a:latin typeface="Cambria Math" panose="02040503050406030204" pitchFamily="18" charset="0"/>
                                    <a:ea typeface="Cambria Math" panose="02040503050406030204" pitchFamily="18" charset="0"/>
                                  </a:rPr>
                                </m:ctrlPr>
                              </m:sSupPr>
                              <m:e>
                                <m:sSub>
                                  <m:sSubPr>
                                    <m:ctrlPr>
                                      <a:rPr lang="en-US" i="1">
                                        <a:solidFill>
                                          <a:srgbClr val="242424"/>
                                        </a:solidFill>
                                        <a:latin typeface="Cambria Math" panose="02040503050406030204" pitchFamily="18" charset="0"/>
                                      </a:rPr>
                                    </m:ctrlPr>
                                  </m:sSubPr>
                                  <m:e>
                                    <m:r>
                                      <m:rPr>
                                        <m:sty m:val="p"/>
                                      </m:rPr>
                                      <a:rPr lang="el-GR" i="1">
                                        <a:solidFill>
                                          <a:srgbClr val="242424"/>
                                        </a:solidFill>
                                        <a:latin typeface="Cambria Math" panose="02040503050406030204" pitchFamily="18" charset="0"/>
                                        <a:ea typeface="Cambria Math" panose="02040503050406030204" pitchFamily="18" charset="0"/>
                                      </a:rPr>
                                      <m:t>Σ</m:t>
                                    </m:r>
                                  </m:e>
                                  <m:sub>
                                    <m:r>
                                      <a:rPr lang="en-US" i="1">
                                        <a:solidFill>
                                          <a:srgbClr val="242424"/>
                                        </a:solidFill>
                                        <a:latin typeface="Cambria Math" panose="02040503050406030204" pitchFamily="18" charset="0"/>
                                      </a:rPr>
                                      <m:t>𝑅𝑎𝑦</m:t>
                                    </m:r>
                                    <m:r>
                                      <a:rPr lang="en-US" i="1">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e>
                              <m:sup>
                                <m:r>
                                  <a:rPr lang="en-US" sz="1800" i="1">
                                    <a:solidFill>
                                      <a:srgbClr val="242424"/>
                                    </a:solidFill>
                                    <a:latin typeface="Cambria Math" panose="02040503050406030204" pitchFamily="18" charset="0"/>
                                    <a:ea typeface="Cambria Math" panose="02040503050406030204" pitchFamily="18" charset="0"/>
                                  </a:rPr>
                                  <m:t>−</m:t>
                                </m:r>
                                <m:r>
                                  <a:rPr lang="en-US" sz="1800" i="1">
                                    <a:solidFill>
                                      <a:srgbClr val="242424"/>
                                    </a:solidFill>
                                    <a:latin typeface="Cambria Math" panose="02040503050406030204" pitchFamily="18" charset="0"/>
                                    <a:ea typeface="Cambria Math" panose="02040503050406030204" pitchFamily="18" charset="0"/>
                                  </a:rPr>
                                  <m:t>1</m:t>
                                </m:r>
                              </m:sup>
                            </m:sSup>
                            <m:d>
                              <m:dPr>
                                <m:ctrlPr>
                                  <a:rPr lang="el-GR" sz="1800" i="1">
                                    <a:solidFill>
                                      <a:srgbClr val="242424"/>
                                    </a:solidFill>
                                    <a:latin typeface="Cambria Math" panose="02040503050406030204" pitchFamily="18" charset="0"/>
                                    <a:ea typeface="Cambria Math" panose="02040503050406030204" pitchFamily="18" charset="0"/>
                                  </a:rPr>
                                </m:ctrlPr>
                              </m:dPr>
                              <m:e>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𝑝</m:t>
                                    </m:r>
                                  </m:e>
                                  <m:sub>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r>
                                  <a:rPr lang="en-US" i="1">
                                    <a:solidFill>
                                      <a:srgbClr val="242424"/>
                                    </a:solidFill>
                                    <a:latin typeface="Cambria Math" panose="02040503050406030204" pitchFamily="18" charset="0"/>
                                    <a:ea typeface="Cambria Math" panose="02040503050406030204" pitchFamily="18" charset="0"/>
                                  </a:rPr>
                                  <m:t>−</m:t>
                                </m:r>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ea typeface="Cambria Math" panose="02040503050406030204" pitchFamily="18" charset="0"/>
                                      </a:rPr>
                                      <m:t>𝜇</m:t>
                                    </m:r>
                                  </m:e>
                                  <m:sub>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e>
                            </m:d>
                          </m:e>
                        </m:d>
                      </m:e>
                    </m:d>
                  </m:oMath>
                </a14:m>
                <a:r>
                  <a:rPr lang="en-US" b="0" i="0" dirty="0">
                    <a:solidFill>
                      <a:srgbClr val="242424"/>
                    </a:solidFill>
                    <a:effectLst/>
                    <a:latin typeface="Segoe UI" panose="020B0502040204020203" pitchFamily="34" charset="0"/>
                  </a:rPr>
                  <a:t>--(2a),(scalar)</a:t>
                </a:r>
              </a:p>
              <a:p>
                <a:pPr lvl="1">
                  <a:spcBef>
                    <a:spcPts val="750"/>
                  </a:spcBef>
                  <a:spcAft>
                    <a:spcPts val="750"/>
                  </a:spcAft>
                </a:pP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𝐶</m:t>
                        </m:r>
                      </m:e>
                      <m:sub>
                        <m:r>
                          <a:rPr lang="en-US" sz="1800" b="0" i="1" smtClean="0">
                            <a:latin typeface="Cambria Math" panose="02040503050406030204" pitchFamily="18" charset="0"/>
                          </a:rPr>
                          <m:t>𝑔𝑢𝑒𝑠𝑠</m:t>
                        </m:r>
                        <m:r>
                          <a:rPr lang="en-US" sz="1800" b="0" i="1" smtClean="0">
                            <a:latin typeface="Cambria Math" panose="02040503050406030204" pitchFamily="18" charset="0"/>
                          </a:rPr>
                          <m:t>:</m:t>
                        </m:r>
                        <m:r>
                          <a:rPr lang="en-US" sz="1800" b="0" i="1" smtClean="0">
                            <a:latin typeface="Cambria Math" panose="02040503050406030204" pitchFamily="18" charset="0"/>
                          </a:rPr>
                          <m:t>𝑛</m:t>
                        </m:r>
                        <m:r>
                          <a:rPr lang="en-US" sz="1800" b="0" i="1" smtClean="0">
                            <a:latin typeface="Cambria Math" panose="02040503050406030204" pitchFamily="18" charset="0"/>
                          </a:rPr>
                          <m:t>,</m:t>
                        </m:r>
                        <m:r>
                          <a:rPr lang="en-US" sz="1800" b="0" i="1" smtClean="0">
                            <a:latin typeface="Cambria Math" panose="02040503050406030204" pitchFamily="18" charset="0"/>
                          </a:rPr>
                          <m:t>𝑚</m:t>
                        </m:r>
                      </m:sub>
                    </m:sSub>
                    <m:r>
                      <a:rPr lang="en-US" sz="1800" b="0" i="1" smtClean="0">
                        <a:latin typeface="Cambria Math" panose="02040503050406030204" pitchFamily="18" charset="0"/>
                      </a:rPr>
                      <m:t>=</m:t>
                    </m:r>
                    <m:nary>
                      <m:naryPr>
                        <m:chr m:val="∑"/>
                        <m:supHide m:val="on"/>
                        <m:ctrlPr>
                          <a:rPr lang="en-US" sz="1800" i="1" smtClean="0">
                            <a:solidFill>
                              <a:srgbClr val="242424"/>
                            </a:solidFill>
                            <a:latin typeface="Cambria Math" panose="02040503050406030204" pitchFamily="18" charset="0"/>
                          </a:rPr>
                        </m:ctrlPr>
                      </m:naryPr>
                      <m:sub>
                        <m:r>
                          <a:rPr lang="en-US" sz="1800" b="0" i="1" smtClean="0">
                            <a:solidFill>
                              <a:srgbClr val="242424"/>
                            </a:solidFill>
                            <a:latin typeface="Cambria Math" panose="02040503050406030204" pitchFamily="18" charset="0"/>
                          </a:rPr>
                          <m:t>𝑖</m:t>
                        </m:r>
                        <m:r>
                          <a:rPr lang="en-US" sz="1800" b="0" i="1" smtClean="0">
                            <a:solidFill>
                              <a:srgbClr val="242424"/>
                            </a:solidFill>
                            <a:latin typeface="Cambria Math" panose="02040503050406030204" pitchFamily="18" charset="0"/>
                            <a:ea typeface="Cambria Math" panose="02040503050406030204" pitchFamily="18" charset="0"/>
                          </a:rPr>
                          <m:t>𝜖</m:t>
                        </m:r>
                        <m:r>
                          <a:rPr lang="en-US" sz="1800" b="0" i="1" smtClean="0">
                            <a:solidFill>
                              <a:srgbClr val="242424"/>
                            </a:solidFill>
                            <a:latin typeface="Cambria Math" panose="02040503050406030204" pitchFamily="18" charset="0"/>
                          </a:rPr>
                          <m:t>𝑁</m:t>
                        </m:r>
                      </m:sub>
                      <m:sup/>
                      <m:e>
                        <m:sSub>
                          <m:sSubPr>
                            <m:ctrlPr>
                              <a:rPr lang="en-US" sz="1800" i="1">
                                <a:solidFill>
                                  <a:srgbClr val="242424"/>
                                </a:solidFill>
                                <a:latin typeface="Cambria Math" panose="02040503050406030204" pitchFamily="18" charset="0"/>
                              </a:rPr>
                            </m:ctrlPr>
                          </m:sSubPr>
                          <m:e>
                            <m:r>
                              <a:rPr lang="en-US" sz="1800" b="0" i="1" smtClean="0">
                                <a:solidFill>
                                  <a:srgbClr val="242424"/>
                                </a:solidFill>
                                <a:latin typeface="Cambria Math" panose="02040503050406030204" pitchFamily="18" charset="0"/>
                              </a:rPr>
                              <m:t>𝑐</m:t>
                            </m:r>
                          </m:e>
                          <m:sub>
                            <m:r>
                              <a:rPr lang="en-US" sz="1800" b="0" i="1" smtClean="0">
                                <a:solidFill>
                                  <a:srgbClr val="242424"/>
                                </a:solidFill>
                                <a:latin typeface="Cambria Math" panose="02040503050406030204" pitchFamily="18" charset="0"/>
                              </a:rPr>
                              <m:t>𝑛</m:t>
                            </m:r>
                            <m:r>
                              <a:rPr lang="en-US" sz="1800" b="0" i="1" smtClean="0">
                                <a:solidFill>
                                  <a:srgbClr val="242424"/>
                                </a:solidFill>
                                <a:latin typeface="Cambria Math" panose="02040503050406030204" pitchFamily="18" charset="0"/>
                              </a:rPr>
                              <m:t>.</m:t>
                            </m:r>
                            <m:r>
                              <a:rPr lang="en-US" sz="1800" b="0" i="1" smtClean="0">
                                <a:solidFill>
                                  <a:srgbClr val="242424"/>
                                </a:solidFill>
                                <a:latin typeface="Cambria Math" panose="02040503050406030204" pitchFamily="18" charset="0"/>
                              </a:rPr>
                              <m:t>𝑚</m:t>
                            </m:r>
                          </m:sub>
                        </m:sSub>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𝑓</m:t>
                            </m:r>
                          </m:e>
                          <m:sub>
                            <m:r>
                              <a:rPr lang="en-US" b="0" i="1" smtClean="0">
                                <a:solidFill>
                                  <a:srgbClr val="242424"/>
                                </a:solidFill>
                                <a:latin typeface="Cambria Math" panose="02040503050406030204" pitchFamily="18" charset="0"/>
                              </a:rPr>
                              <m:t>𝑗</m:t>
                            </m:r>
                          </m:sub>
                        </m:sSub>
                        <m:r>
                          <a:rPr lang="en-US" i="1">
                            <a:solidFill>
                              <a:srgbClr val="242424"/>
                            </a:solidFill>
                            <a:latin typeface="Cambria Math" panose="02040503050406030204" pitchFamily="18" charset="0"/>
                          </a:rPr>
                          <m:t>(</m:t>
                        </m:r>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𝑝</m:t>
                            </m:r>
                          </m:e>
                          <m:sub>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r>
                          <a:rPr lang="en-US" i="1">
                            <a:solidFill>
                              <a:srgbClr val="242424"/>
                            </a:solidFill>
                            <a:latin typeface="Cambria Math" panose="02040503050406030204" pitchFamily="18" charset="0"/>
                          </a:rPr>
                          <m:t>)</m:t>
                        </m:r>
                        <m:nary>
                          <m:naryPr>
                            <m:chr m:val="∏"/>
                            <m:ctrlPr>
                              <a:rPr lang="en-US" sz="1800" b="0" i="1" smtClean="0">
                                <a:solidFill>
                                  <a:srgbClr val="242424"/>
                                </a:solidFill>
                                <a:latin typeface="Cambria Math" panose="02040503050406030204" pitchFamily="18" charset="0"/>
                              </a:rPr>
                            </m:ctrlPr>
                          </m:naryPr>
                          <m:sub>
                            <m:r>
                              <a:rPr lang="en-US" sz="1800" b="0" i="1" smtClean="0">
                                <a:solidFill>
                                  <a:srgbClr val="242424"/>
                                </a:solidFill>
                                <a:latin typeface="Cambria Math" panose="02040503050406030204" pitchFamily="18" charset="0"/>
                              </a:rPr>
                              <m:t>𝑗</m:t>
                            </m:r>
                            <m:r>
                              <a:rPr lang="en-US" sz="1800" b="0" i="1" smtClean="0">
                                <a:solidFill>
                                  <a:srgbClr val="242424"/>
                                </a:solidFill>
                                <a:latin typeface="Cambria Math" panose="02040503050406030204" pitchFamily="18" charset="0"/>
                              </a:rPr>
                              <m:t>=</m:t>
                            </m:r>
                            <m:r>
                              <a:rPr lang="en-US" sz="1800" b="0" i="1" smtClean="0">
                                <a:solidFill>
                                  <a:srgbClr val="242424"/>
                                </a:solidFill>
                                <a:latin typeface="Cambria Math" panose="02040503050406030204" pitchFamily="18" charset="0"/>
                              </a:rPr>
                              <m:t>1</m:t>
                            </m:r>
                          </m:sub>
                          <m:sup>
                            <m:r>
                              <a:rPr lang="en-US" sz="1800" b="0" i="1" smtClean="0">
                                <a:solidFill>
                                  <a:srgbClr val="242424"/>
                                </a:solidFill>
                                <a:latin typeface="Cambria Math" panose="02040503050406030204" pitchFamily="18" charset="0"/>
                              </a:rPr>
                              <m:t>𝑖</m:t>
                            </m:r>
                            <m:r>
                              <a:rPr lang="en-US" sz="1800" b="0" i="1" smtClean="0">
                                <a:solidFill>
                                  <a:srgbClr val="242424"/>
                                </a:solidFill>
                                <a:latin typeface="Cambria Math" panose="02040503050406030204" pitchFamily="18" charset="0"/>
                              </a:rPr>
                              <m:t>−</m:t>
                            </m:r>
                            <m:r>
                              <a:rPr lang="en-US" sz="1800" b="0" i="1" smtClean="0">
                                <a:solidFill>
                                  <a:srgbClr val="242424"/>
                                </a:solidFill>
                                <a:latin typeface="Cambria Math" panose="02040503050406030204" pitchFamily="18" charset="0"/>
                              </a:rPr>
                              <m:t>1</m:t>
                            </m:r>
                          </m:sup>
                          <m:e>
                            <m:r>
                              <a:rPr lang="en-US" sz="1800" b="0" i="1" smtClean="0">
                                <a:solidFill>
                                  <a:srgbClr val="242424"/>
                                </a:solidFill>
                                <a:latin typeface="Cambria Math" panose="02040503050406030204" pitchFamily="18" charset="0"/>
                              </a:rPr>
                              <m:t>(</m:t>
                            </m:r>
                            <m:r>
                              <a:rPr lang="en-US" sz="1800" b="0" i="1" smtClean="0">
                                <a:solidFill>
                                  <a:srgbClr val="242424"/>
                                </a:solidFill>
                                <a:latin typeface="Cambria Math" panose="02040503050406030204" pitchFamily="18" charset="0"/>
                              </a:rPr>
                              <m:t>1</m:t>
                            </m:r>
                            <m:r>
                              <a:rPr lang="en-US" sz="1800" b="0" i="1" smtClean="0">
                                <a:solidFill>
                                  <a:srgbClr val="242424"/>
                                </a:solidFill>
                                <a:latin typeface="Cambria Math" panose="02040503050406030204" pitchFamily="18" charset="0"/>
                              </a:rPr>
                              <m:t>−</m:t>
                            </m:r>
                          </m:e>
                        </m:nary>
                        <m:r>
                          <a:rPr lang="en-US" sz="1800" i="1" smtClean="0">
                            <a:solidFill>
                              <a:srgbClr val="242424"/>
                            </a:solidFill>
                            <a:latin typeface="Cambria Math" panose="02040503050406030204" pitchFamily="18" charset="0"/>
                          </a:rPr>
                          <m:t> </m:t>
                        </m:r>
                        <m:r>
                          <a:rPr lang="en-US" sz="1800" b="0" i="1" smtClean="0">
                            <a:solidFill>
                              <a:srgbClr val="242424"/>
                            </a:solidFill>
                            <a:latin typeface="Cambria Math" panose="02040503050406030204" pitchFamily="18" charset="0"/>
                          </a:rPr>
                          <m:t>𝑓</m:t>
                        </m:r>
                        <m:r>
                          <a:rPr lang="en-US" sz="1800" i="1">
                            <a:solidFill>
                              <a:srgbClr val="242424"/>
                            </a:solidFill>
                            <a:latin typeface="Cambria Math" panose="02040503050406030204" pitchFamily="18" charset="0"/>
                          </a:rPr>
                          <m:t>(</m:t>
                        </m:r>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𝑝</m:t>
                            </m:r>
                          </m:e>
                          <m:sub>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r>
                          <a:rPr lang="en-US" sz="1800" i="1">
                            <a:solidFill>
                              <a:srgbClr val="242424"/>
                            </a:solidFill>
                            <a:latin typeface="Cambria Math" panose="02040503050406030204" pitchFamily="18" charset="0"/>
                          </a:rPr>
                          <m:t>))</m:t>
                        </m:r>
                      </m:e>
                    </m:nary>
                  </m:oMath>
                </a14:m>
                <a:r>
                  <a:rPr lang="en-US" sz="1800" i="1" dirty="0">
                    <a:solidFill>
                      <a:srgbClr val="242424"/>
                    </a:solidFill>
                  </a:rPr>
                  <a:t>--------------------(2b)</a:t>
                </a:r>
              </a:p>
              <a:p>
                <a:pPr lvl="1">
                  <a:spcBef>
                    <a:spcPts val="750"/>
                  </a:spcBef>
                  <a:spcAft>
                    <a:spcPts val="750"/>
                  </a:spcAft>
                </a:pPr>
                <a:r>
                  <a:rPr lang="en-US" i="1" dirty="0">
                    <a:solidFill>
                      <a:srgbClr val="242424"/>
                    </a:solidFill>
                  </a:rPr>
                  <a:t>Optimization all </a:t>
                </a:r>
                <a14:m>
                  <m:oMath xmlns:m="http://schemas.openxmlformats.org/officeDocument/2006/math">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 </m:t>
                        </m:r>
                        <m:r>
                          <m:rPr>
                            <m:sty m:val="p"/>
                          </m:rPr>
                          <a:rPr lang="el-GR" i="1">
                            <a:solidFill>
                              <a:srgbClr val="242424"/>
                            </a:solidFill>
                            <a:latin typeface="Cambria Math" panose="02040503050406030204" pitchFamily="18" charset="0"/>
                            <a:ea typeface="Cambria Math" panose="02040503050406030204" pitchFamily="18" charset="0"/>
                          </a:rPr>
                          <m:t>Σ</m:t>
                        </m:r>
                      </m:e>
                      <m:sub>
                        <m:r>
                          <a:rPr lang="en-US" b="0" i="1" smtClean="0">
                            <a:solidFill>
                              <a:srgbClr val="242424"/>
                            </a:solidFill>
                            <a:latin typeface="Cambria Math" panose="02040503050406030204" pitchFamily="18" charset="0"/>
                            <a:ea typeface="Cambria Math" panose="02040503050406030204" pitchFamily="18" charset="0"/>
                          </a:rPr>
                          <m:t>𝑛</m:t>
                        </m:r>
                        <m:r>
                          <a:rPr lang="en-US" b="0" i="1" smtClean="0">
                            <a:solidFill>
                              <a:srgbClr val="242424"/>
                            </a:solidFill>
                            <a:latin typeface="Cambria Math" panose="02040503050406030204" pitchFamily="18" charset="0"/>
                            <a:ea typeface="Cambria Math" panose="02040503050406030204" pitchFamily="18" charset="0"/>
                          </a:rPr>
                          <m:t>,</m:t>
                        </m:r>
                        <m:r>
                          <a:rPr lang="en-US" b="0" i="1" smtClean="0">
                            <a:solidFill>
                              <a:srgbClr val="242424"/>
                            </a:solidFill>
                            <a:latin typeface="Cambria Math" panose="02040503050406030204" pitchFamily="18" charset="0"/>
                            <a:ea typeface="Cambria Math" panose="02040503050406030204" pitchFamily="18" charset="0"/>
                          </a:rPr>
                          <m:t>𝑚</m:t>
                        </m:r>
                      </m:sub>
                    </m:sSub>
                    <m:r>
                      <a:rPr lang="en-US">
                        <a:solidFill>
                          <a:srgbClr val="242424"/>
                        </a:solidFill>
                        <a:latin typeface="Cambria Math" panose="02040503050406030204" pitchFamily="18" charset="0"/>
                        <a:ea typeface="Cambria Math" panose="02040503050406030204" pitchFamily="18" charset="0"/>
                      </a:rPr>
                      <m:t>,</m:t>
                    </m:r>
                    <m:r>
                      <m:rPr>
                        <m:sty m:val="p"/>
                      </m:rPr>
                      <a:rPr lang="en-US">
                        <a:solidFill>
                          <a:srgbClr val="242424"/>
                        </a:solidFill>
                        <a:latin typeface="Cambria Math" panose="02040503050406030204" pitchFamily="18" charset="0"/>
                        <a:ea typeface="Cambria Math" panose="02040503050406030204" pitchFamily="18" charset="0"/>
                      </a:rPr>
                      <m:t>opacity</m:t>
                    </m:r>
                    <m:r>
                      <a:rPr lang="en-US">
                        <a:solidFill>
                          <a:srgbClr val="242424"/>
                        </a:solidFill>
                        <a:latin typeface="Cambria Math" panose="02040503050406030204" pitchFamily="18" charset="0"/>
                        <a:ea typeface="Cambria Math" panose="02040503050406030204" pitchFamily="18" charset="0"/>
                      </a:rPr>
                      <m:t> </m:t>
                    </m:r>
                    <m:sSubSup>
                      <m:sSubSupPr>
                        <m:ctrlPr>
                          <a:rPr lang="el-GR" i="1">
                            <a:solidFill>
                              <a:srgbClr val="242424"/>
                            </a:solidFill>
                            <a:latin typeface="Cambria Math" panose="02040503050406030204" pitchFamily="18" charset="0"/>
                            <a:ea typeface="Cambria Math" panose="02040503050406030204" pitchFamily="18" charset="0"/>
                          </a:rPr>
                        </m:ctrlPr>
                      </m:sSubSupPr>
                      <m:e>
                        <m:r>
                          <a:rPr lang="el-GR" i="1">
                            <a:solidFill>
                              <a:srgbClr val="242424"/>
                            </a:solidFill>
                            <a:latin typeface="Cambria Math" panose="02040503050406030204" pitchFamily="18" charset="0"/>
                            <a:ea typeface="Cambria Math" panose="02040503050406030204" pitchFamily="18" charset="0"/>
                          </a:rPr>
                          <m:t>𝛼</m:t>
                        </m:r>
                      </m:e>
                      <m:sub>
                        <m:r>
                          <a:rPr lang="en-US" b="0" i="1" smtClean="0">
                            <a:solidFill>
                              <a:srgbClr val="242424"/>
                            </a:solidFill>
                            <a:latin typeface="Cambria Math" panose="02040503050406030204" pitchFamily="18" charset="0"/>
                            <a:ea typeface="Cambria Math" panose="02040503050406030204" pitchFamily="18" charset="0"/>
                          </a:rPr>
                          <m:t>𝑛</m:t>
                        </m:r>
                        <m:r>
                          <a:rPr lang="en-US" b="0" i="1" smtClean="0">
                            <a:solidFill>
                              <a:srgbClr val="242424"/>
                            </a:solidFill>
                            <a:latin typeface="Cambria Math" panose="02040503050406030204" pitchFamily="18" charset="0"/>
                            <a:ea typeface="Cambria Math" panose="02040503050406030204" pitchFamily="18" charset="0"/>
                          </a:rPr>
                          <m:t>,</m:t>
                        </m:r>
                        <m:r>
                          <a:rPr lang="en-US" b="0" i="1" smtClean="0">
                            <a:solidFill>
                              <a:srgbClr val="242424"/>
                            </a:solidFill>
                            <a:latin typeface="Cambria Math" panose="02040503050406030204" pitchFamily="18" charset="0"/>
                            <a:ea typeface="Cambria Math" panose="02040503050406030204" pitchFamily="18" charset="0"/>
                          </a:rPr>
                          <m:t>𝑚</m:t>
                        </m:r>
                      </m:sub>
                      <m:sup>
                        <m:r>
                          <a:rPr lang="en-US" i="1">
                            <a:solidFill>
                              <a:srgbClr val="242424"/>
                            </a:solidFill>
                            <a:latin typeface="Cambria Math" panose="02040503050406030204" pitchFamily="18" charset="0"/>
                            <a:ea typeface="Cambria Math" panose="02040503050406030204" pitchFamily="18" charset="0"/>
                          </a:rPr>
                          <m:t>′</m:t>
                        </m:r>
                      </m:sup>
                    </m:sSubSup>
                    <m:r>
                      <a:rPr lang="en-US">
                        <a:solidFill>
                          <a:srgbClr val="242424"/>
                        </a:solidFill>
                        <a:latin typeface="Cambria Math" panose="02040503050406030204" pitchFamily="18" charset="0"/>
                        <a:ea typeface="Cambria Math" panose="02040503050406030204" pitchFamily="18" charset="0"/>
                      </a:rPr>
                      <m:t> </m:t>
                    </m:r>
                  </m:oMath>
                </a14:m>
                <a:r>
                  <a:rPr lang="en-US" i="1" dirty="0">
                    <a:solidFill>
                      <a:srgbClr val="242424"/>
                    </a:solidFill>
                  </a:rPr>
                  <a:t>, by Minimizing ||</a:t>
                </a:r>
                <a:r>
                  <a:rPr lang="en-US" dirty="0">
                    <a:solidFill>
                      <a:srgbClr val="242424"/>
                    </a:solidFill>
                  </a:rPr>
                  <a:t> </a:t>
                </a:r>
                <a14:m>
                  <m:oMath xmlns:m="http://schemas.openxmlformats.org/officeDocument/2006/math">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𝐶</m:t>
                        </m:r>
                      </m:e>
                      <m:sub>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r>
                      <a:rPr lang="en-US" b="0" i="1" smtClean="0">
                        <a:solidFill>
                          <a:srgbClr val="242424"/>
                        </a:solidFill>
                        <a:latin typeface="Cambria Math" panose="02040503050406030204" pitchFamily="18" charset="0"/>
                        <a:ea typeface="Cambria Math" panose="02040503050406030204" pitchFamily="18" charset="0"/>
                      </a:rPr>
                      <m:t>− </m:t>
                    </m:r>
                  </m:oMath>
                </a14:m>
                <a:r>
                  <a:rPr lang="en-US" i="1" dirty="0">
                    <a:solidFill>
                      <a:srgbClr val="242424"/>
                    </a:solidFill>
                  </a:rPr>
                  <a: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𝐶</m:t>
                        </m:r>
                      </m:e>
                      <m:sub>
                        <m:r>
                          <a:rPr lang="en-US" sz="1800" b="0" i="1" smtClean="0">
                            <a:latin typeface="Cambria Math" panose="02040503050406030204" pitchFamily="18" charset="0"/>
                          </a:rPr>
                          <m:t>𝑔𝑢𝑒𝑠𝑠</m:t>
                        </m:r>
                        <m:r>
                          <a:rPr lang="en-US" sz="1800" b="0" i="1" smtClean="0">
                            <a:latin typeface="Cambria Math" panose="02040503050406030204" pitchFamily="18" charset="0"/>
                          </a:rPr>
                          <m:t>:</m:t>
                        </m:r>
                        <m:r>
                          <a:rPr lang="en-US" sz="1800" b="0" i="1" smtClean="0">
                            <a:latin typeface="Cambria Math" panose="02040503050406030204" pitchFamily="18" charset="0"/>
                          </a:rPr>
                          <m:t>𝑛</m:t>
                        </m:r>
                        <m:r>
                          <a:rPr lang="en-US" sz="1800" b="0" i="1" smtClean="0">
                            <a:latin typeface="Cambria Math" panose="02040503050406030204" pitchFamily="18" charset="0"/>
                          </a:rPr>
                          <m:t>,</m:t>
                        </m:r>
                        <m:r>
                          <a:rPr lang="en-US" sz="1800" b="0" i="1" smtClean="0">
                            <a:latin typeface="Cambria Math" panose="02040503050406030204" pitchFamily="18" charset="0"/>
                          </a:rPr>
                          <m:t>𝑚</m:t>
                        </m:r>
                      </m:sub>
                    </m:sSub>
                    <m:d>
                      <m:dPr>
                        <m:ctrlPr>
                          <a:rPr lang="en-US" sz="1800" b="0" i="1" smtClean="0">
                            <a:latin typeface="Cambria Math" panose="02040503050406030204" pitchFamily="18" charset="0"/>
                          </a:rPr>
                        </m:ctrlPr>
                      </m:dPr>
                      <m:e>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𝑝</m:t>
                            </m:r>
                          </m:e>
                          <m:sub>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e>
                    </m:d>
                    <m:r>
                      <a:rPr lang="en-US" sz="1800" b="0" i="1" smtClean="0">
                        <a:latin typeface="Cambria Math" panose="02040503050406030204" pitchFamily="18" charset="0"/>
                      </a:rPr>
                      <m:t>||</m:t>
                    </m:r>
                  </m:oMath>
                </a14:m>
                <a:endParaRPr lang="en-US" b="0" i="0" dirty="0">
                  <a:solidFill>
                    <a:srgbClr val="242424"/>
                  </a:solidFill>
                  <a:effectLst/>
                  <a:latin typeface="Segoe UI" panose="020B0502040204020203" pitchFamily="34" charset="0"/>
                </a:endParaRPr>
              </a:p>
            </p:txBody>
          </p:sp>
        </mc:Choice>
        <mc:Fallback xmlns="">
          <p:sp>
            <p:nvSpPr>
              <p:cNvPr id="22" name="TextBox 21">
                <a:extLst>
                  <a:ext uri="{FF2B5EF4-FFF2-40B4-BE49-F238E27FC236}">
                    <a16:creationId xmlns:a16="http://schemas.microsoft.com/office/drawing/2014/main" id="{FDF3295E-D187-46B1-0793-C4C1544A2329}"/>
                  </a:ext>
                </a:extLst>
              </p:cNvPr>
              <p:cNvSpPr txBox="1">
                <a:spLocks noRot="1" noChangeAspect="1" noMove="1" noResize="1" noEditPoints="1" noAdjustHandles="1" noChangeArrowheads="1" noChangeShapeType="1" noTextEdit="1"/>
              </p:cNvSpPr>
              <p:nvPr/>
            </p:nvSpPr>
            <p:spPr>
              <a:xfrm>
                <a:off x="106874" y="2403491"/>
                <a:ext cx="8930251" cy="4161845"/>
              </a:xfrm>
              <a:prstGeom prst="rect">
                <a:avLst/>
              </a:prstGeom>
              <a:blipFill>
                <a:blip r:embed="rId3"/>
                <a:stretch>
                  <a:fillRect t="-878" b="-23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26510E9-D168-0924-E2FD-6512D612931C}"/>
                  </a:ext>
                </a:extLst>
              </p:cNvPr>
              <p:cNvSpPr txBox="1"/>
              <p:nvPr/>
            </p:nvSpPr>
            <p:spPr>
              <a:xfrm flipH="1">
                <a:off x="522322" y="5244513"/>
                <a:ext cx="4049677" cy="404983"/>
              </a:xfrm>
              <a:prstGeom prst="rect">
                <a:avLst/>
              </a:prstGeom>
              <a:noFill/>
            </p:spPr>
            <p:txBody>
              <a:bodyPr wrap="square" rtlCol="0">
                <a:spAutoFit/>
              </a:bodyPr>
              <a:lstStyle/>
              <a:p>
                <a14:m>
                  <m:oMath xmlns:m="http://schemas.openxmlformats.org/officeDocument/2006/math">
                    <m:r>
                      <a:rPr lang="en-US" sz="1800" b="0" i="1" smtClean="0">
                        <a:solidFill>
                          <a:srgbClr val="242424"/>
                        </a:solidFill>
                        <a:effectLst/>
                        <a:latin typeface="Cambria Math" panose="02040503050406030204" pitchFamily="18" charset="0"/>
                      </a:rPr>
                      <m:t>𝑓</m:t>
                    </m:r>
                    <m:d>
                      <m:dPr>
                        <m:ctrlPr>
                          <a:rPr lang="en-US" sz="1800" b="0" i="1" smtClean="0">
                            <a:solidFill>
                              <a:srgbClr val="242424"/>
                            </a:solidFill>
                            <a:effectLst/>
                            <a:latin typeface="Cambria Math" panose="02040503050406030204" pitchFamily="18" charset="0"/>
                          </a:rPr>
                        </m:ctrlPr>
                      </m:dPr>
                      <m:e>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𝑝</m:t>
                            </m:r>
                          </m:e>
                          <m:sub>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e>
                    </m:d>
                    <m:r>
                      <a:rPr lang="en-US" b="0" i="1" smtClean="0">
                        <a:solidFill>
                          <a:srgbClr val="242424"/>
                        </a:solidFill>
                        <a:latin typeface="Cambria Math" panose="02040503050406030204" pitchFamily="18" charset="0"/>
                      </a:rPr>
                      <m:t> </m:t>
                    </m:r>
                  </m:oMath>
                </a14:m>
                <a:r>
                  <a:rPr lang="en-US" dirty="0"/>
                  <a:t>=Gaussian opacity  is a Scalar</a:t>
                </a:r>
              </a:p>
            </p:txBody>
          </p:sp>
        </mc:Choice>
        <mc:Fallback xmlns="">
          <p:sp>
            <p:nvSpPr>
              <p:cNvPr id="7" name="TextBox 6">
                <a:extLst>
                  <a:ext uri="{FF2B5EF4-FFF2-40B4-BE49-F238E27FC236}">
                    <a16:creationId xmlns:a16="http://schemas.microsoft.com/office/drawing/2014/main" id="{026510E9-D168-0924-E2FD-6512D612931C}"/>
                  </a:ext>
                </a:extLst>
              </p:cNvPr>
              <p:cNvSpPr txBox="1">
                <a:spLocks noRot="1" noChangeAspect="1" noMove="1" noResize="1" noEditPoints="1" noAdjustHandles="1" noChangeArrowheads="1" noChangeShapeType="1" noTextEdit="1"/>
              </p:cNvSpPr>
              <p:nvPr/>
            </p:nvSpPr>
            <p:spPr>
              <a:xfrm flipH="1">
                <a:off x="522322" y="5244513"/>
                <a:ext cx="4049677" cy="404983"/>
              </a:xfrm>
              <a:prstGeom prst="rect">
                <a:avLst/>
              </a:prstGeom>
              <a:blipFill>
                <a:blip r:embed="rId4"/>
                <a:stretch>
                  <a:fillRect l="-452" b="-20896"/>
                </a:stretch>
              </a:blipFill>
            </p:spPr>
            <p:txBody>
              <a:bodyPr/>
              <a:lstStyle/>
              <a:p>
                <a:r>
                  <a:rPr lang="en-US">
                    <a:noFill/>
                  </a:rPr>
                  <a:t> </a:t>
                </a:r>
              </a:p>
            </p:txBody>
          </p:sp>
        </mc:Fallback>
      </mc:AlternateContent>
    </p:spTree>
    <p:extLst>
      <p:ext uri="{BB962C8B-B14F-4D97-AF65-F5344CB8AC3E}">
        <p14:creationId xmlns:p14="http://schemas.microsoft.com/office/powerpoint/2010/main" val="6137852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343C6-11A9-6382-4247-CDE7F20A1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6C6A2-DEE0-9221-CD32-D44F02AC3607}"/>
              </a:ext>
            </a:extLst>
          </p:cNvPr>
          <p:cNvSpPr>
            <a:spLocks noGrp="1"/>
          </p:cNvSpPr>
          <p:nvPr>
            <p:ph type="title"/>
          </p:nvPr>
        </p:nvSpPr>
        <p:spPr>
          <a:xfrm>
            <a:off x="447896" y="138252"/>
            <a:ext cx="7886700" cy="386464"/>
          </a:xfrm>
        </p:spPr>
        <p:txBody>
          <a:bodyPr>
            <a:noAutofit/>
          </a:bodyPr>
          <a:lstStyle/>
          <a:p>
            <a:r>
              <a:rPr lang="en-US" sz="2800" dirty="0">
                <a:solidFill>
                  <a:srgbClr val="FF0000"/>
                </a:solidFill>
              </a:rPr>
              <a:t>Rendering: </a:t>
            </a:r>
            <a:r>
              <a:rPr lang="en-US" sz="2800" dirty="0"/>
              <a:t>generate a novel frame</a:t>
            </a:r>
            <a:endParaRPr lang="en-HK" sz="2800" dirty="0"/>
          </a:p>
        </p:txBody>
      </p:sp>
      <p:sp>
        <p:nvSpPr>
          <p:cNvPr id="3" name="Content Placeholder 2">
            <a:extLst>
              <a:ext uri="{FF2B5EF4-FFF2-40B4-BE49-F238E27FC236}">
                <a16:creationId xmlns:a16="http://schemas.microsoft.com/office/drawing/2014/main" id="{483FF874-8175-5F4A-377E-3DDA70B8E193}"/>
              </a:ext>
            </a:extLst>
          </p:cNvPr>
          <p:cNvSpPr>
            <a:spLocks noGrp="1"/>
          </p:cNvSpPr>
          <p:nvPr>
            <p:ph idx="1"/>
          </p:nvPr>
        </p:nvSpPr>
        <p:spPr/>
        <p:txBody>
          <a:bodyPr/>
          <a:lstStyle/>
          <a:p>
            <a:r>
              <a:rPr lang="en-US" dirty="0"/>
              <a:t>d</a:t>
            </a:r>
            <a:endParaRPr lang="en-HK" dirty="0"/>
          </a:p>
        </p:txBody>
      </p:sp>
      <p:sp>
        <p:nvSpPr>
          <p:cNvPr id="4" name="Footer Placeholder 3">
            <a:extLst>
              <a:ext uri="{FF2B5EF4-FFF2-40B4-BE49-F238E27FC236}">
                <a16:creationId xmlns:a16="http://schemas.microsoft.com/office/drawing/2014/main" id="{512CDA40-3CCC-3A75-D3A1-B4C32A25F064}"/>
              </a:ext>
            </a:extLst>
          </p:cNvPr>
          <p:cNvSpPr>
            <a:spLocks noGrp="1"/>
          </p:cNvSpPr>
          <p:nvPr>
            <p:ph type="ftr" sz="quarter" idx="11"/>
          </p:nvPr>
        </p:nvSpPr>
        <p:spPr>
          <a:xfrm>
            <a:off x="2370279" y="6400660"/>
            <a:ext cx="3086100" cy="365125"/>
          </a:xfrm>
        </p:spPr>
        <p:txBody>
          <a:bodyPr/>
          <a:lstStyle/>
          <a:p>
            <a:r>
              <a:rPr lang="en-HK"/>
              <a:t>Nerfs v.250402d</a:t>
            </a:r>
          </a:p>
        </p:txBody>
      </p:sp>
      <p:sp>
        <p:nvSpPr>
          <p:cNvPr id="5" name="Slide Number Placeholder 4">
            <a:extLst>
              <a:ext uri="{FF2B5EF4-FFF2-40B4-BE49-F238E27FC236}">
                <a16:creationId xmlns:a16="http://schemas.microsoft.com/office/drawing/2014/main" id="{A392BDF4-18B1-6AEE-E640-D0C0A3490D41}"/>
              </a:ext>
            </a:extLst>
          </p:cNvPr>
          <p:cNvSpPr>
            <a:spLocks noGrp="1"/>
          </p:cNvSpPr>
          <p:nvPr>
            <p:ph type="sldNum" sz="quarter" idx="12"/>
          </p:nvPr>
        </p:nvSpPr>
        <p:spPr/>
        <p:txBody>
          <a:bodyPr/>
          <a:lstStyle/>
          <a:p>
            <a:fld id="{B9DE3C8B-EA53-454F-9CCE-3711613342D8}" type="slidenum">
              <a:rPr lang="en-HK" smtClean="0"/>
              <a:t>61</a:t>
            </a:fld>
            <a:endParaRPr lang="en-HK"/>
          </a:p>
        </p:txBody>
      </p:sp>
      <p:pic>
        <p:nvPicPr>
          <p:cNvPr id="6" name="Picture 5">
            <a:extLst>
              <a:ext uri="{FF2B5EF4-FFF2-40B4-BE49-F238E27FC236}">
                <a16:creationId xmlns:a16="http://schemas.microsoft.com/office/drawing/2014/main" id="{C42DDEFA-C3C8-3C3A-8630-CF561B32E03C}"/>
              </a:ext>
            </a:extLst>
          </p:cNvPr>
          <p:cNvPicPr>
            <a:picLocks noChangeAspect="1"/>
          </p:cNvPicPr>
          <p:nvPr/>
        </p:nvPicPr>
        <p:blipFill>
          <a:blip r:embed="rId2"/>
          <a:stretch>
            <a:fillRect/>
          </a:stretch>
        </p:blipFill>
        <p:spPr>
          <a:xfrm>
            <a:off x="235164" y="457340"/>
            <a:ext cx="6867385" cy="2201987"/>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92B05E1-8FCC-AFA8-AFC8-DE90DB620451}"/>
                  </a:ext>
                </a:extLst>
              </p:cNvPr>
              <p:cNvSpPr txBox="1"/>
              <p:nvPr/>
            </p:nvSpPr>
            <p:spPr>
              <a:xfrm>
                <a:off x="0" y="2659327"/>
                <a:ext cx="9144000" cy="4663841"/>
              </a:xfrm>
              <a:prstGeom prst="rect">
                <a:avLst/>
              </a:prstGeom>
              <a:noFill/>
            </p:spPr>
            <p:txBody>
              <a:bodyPr wrap="square">
                <a:spAutoFit/>
              </a:bodyPr>
              <a:lstStyle/>
              <a:p>
                <a:pPr lvl="1">
                  <a:spcBef>
                    <a:spcPts val="750"/>
                  </a:spcBef>
                  <a:spcAft>
                    <a:spcPts val="750"/>
                  </a:spcAft>
                </a:pPr>
                <a:r>
                  <a:rPr lang="en-US" i="1" dirty="0">
                    <a:solidFill>
                      <a:srgbClr val="242424"/>
                    </a:solidFill>
                  </a:rPr>
                  <a:t>After training </a:t>
                </a:r>
                <a14:m>
                  <m:oMath xmlns:m="http://schemas.openxmlformats.org/officeDocument/2006/math">
                    <m:r>
                      <a:rPr lang="en-US" b="0" i="1" smtClean="0">
                        <a:solidFill>
                          <a:srgbClr val="242424"/>
                        </a:solidFill>
                        <a:latin typeface="Cambria Math" panose="02040503050406030204" pitchFamily="18" charset="0"/>
                      </a:rPr>
                      <m:t>𝑎𝑙𝑙</m:t>
                    </m:r>
                    <m:r>
                      <a:rPr lang="en-US" b="0" i="1" smtClean="0">
                        <a:solidFill>
                          <a:srgbClr val="242424"/>
                        </a:solidFill>
                        <a:latin typeface="Cambria Math" panose="02040503050406030204" pitchFamily="18" charset="0"/>
                      </a:rPr>
                      <m:t> </m:t>
                    </m:r>
                    <m:r>
                      <a:rPr lang="en-US" b="0" i="1" smtClean="0">
                        <a:solidFill>
                          <a:srgbClr val="242424"/>
                        </a:solidFill>
                        <a:latin typeface="Cambria Math" panose="02040503050406030204" pitchFamily="18" charset="0"/>
                      </a:rPr>
                      <m:t>𝑝𝑎𝑟𝑎𝑚𝑒𝑡𝑒𝑟𝑠</m:t>
                    </m:r>
                    <m:r>
                      <a:rPr lang="en-US" b="0" i="1" smtClean="0">
                        <a:solidFill>
                          <a:srgbClr val="242424"/>
                        </a:solidFill>
                        <a:latin typeface="Cambria Math" panose="02040503050406030204" pitchFamily="18" charset="0"/>
                      </a:rPr>
                      <m:t> </m:t>
                    </m:r>
                    <m:r>
                      <a:rPr lang="en-US" b="0" i="1" smtClean="0">
                        <a:solidFill>
                          <a:srgbClr val="242424"/>
                        </a:solidFill>
                        <a:latin typeface="Cambria Math" panose="02040503050406030204" pitchFamily="18" charset="0"/>
                      </a:rPr>
                      <m:t>𝑜𝑓</m:t>
                    </m:r>
                    <m:r>
                      <a:rPr lang="en-US" b="0" i="1" smtClean="0">
                        <a:solidFill>
                          <a:srgbClr val="242424"/>
                        </a:solidFill>
                        <a:latin typeface="Cambria Math" panose="02040503050406030204" pitchFamily="18" charset="0"/>
                      </a:rPr>
                      <m:t> </m:t>
                    </m:r>
                    <m:r>
                      <a:rPr lang="en-US" b="0" i="1" smtClean="0">
                        <a:solidFill>
                          <a:srgbClr val="242424"/>
                        </a:solidFill>
                        <a:latin typeface="Cambria Math" panose="02040503050406030204" pitchFamily="18" charset="0"/>
                      </a:rPr>
                      <m:t>𝑡h𝑒</m:t>
                    </m:r>
                    <m:r>
                      <a:rPr lang="en-US" b="0" i="1" smtClean="0">
                        <a:solidFill>
                          <a:srgbClr val="242424"/>
                        </a:solidFill>
                        <a:latin typeface="Cambria Math" panose="02040503050406030204" pitchFamily="18" charset="0"/>
                      </a:rPr>
                      <m:t> 3</m:t>
                    </m:r>
                    <m:r>
                      <a:rPr lang="en-US" b="0" i="1" smtClean="0">
                        <a:solidFill>
                          <a:srgbClr val="242424"/>
                        </a:solidFill>
                        <a:latin typeface="Cambria Math" panose="02040503050406030204" pitchFamily="18" charset="0"/>
                      </a:rPr>
                      <m:t>𝐷</m:t>
                    </m:r>
                    <m:r>
                      <a:rPr lang="en-US" b="0" i="1" smtClean="0">
                        <a:solidFill>
                          <a:srgbClr val="242424"/>
                        </a:solidFill>
                        <a:latin typeface="Cambria Math" panose="02040503050406030204" pitchFamily="18" charset="0"/>
                      </a:rPr>
                      <m:t> </m:t>
                    </m:r>
                    <m:r>
                      <a:rPr lang="en-US" b="0" i="1" smtClean="0">
                        <a:solidFill>
                          <a:srgbClr val="242424"/>
                        </a:solidFill>
                        <a:latin typeface="Cambria Math" panose="02040503050406030204" pitchFamily="18" charset="0"/>
                      </a:rPr>
                      <m:t>𝑔𝑎𝑢𝑠𝑠𝑖𝑎𝑛𝑠</m:t>
                    </m:r>
                    <m:r>
                      <a:rPr lang="en-US" b="0" i="1" smtClean="0">
                        <a:solidFill>
                          <a:srgbClr val="242424"/>
                        </a:solidFill>
                        <a:latin typeface="Cambria Math" panose="02040503050406030204" pitchFamily="18" charset="0"/>
                      </a:rPr>
                      <m:t> </m:t>
                    </m:r>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 </m:t>
                        </m:r>
                        <m:r>
                          <m:rPr>
                            <m:sty m:val="p"/>
                          </m:rPr>
                          <a:rPr lang="el-GR" i="1">
                            <a:solidFill>
                              <a:srgbClr val="242424"/>
                            </a:solidFill>
                            <a:latin typeface="Cambria Math" panose="02040503050406030204" pitchFamily="18" charset="0"/>
                            <a:ea typeface="Cambria Math" panose="02040503050406030204" pitchFamily="18" charset="0"/>
                          </a:rPr>
                          <m:t>Σ</m:t>
                        </m:r>
                      </m:e>
                      <m:sub>
                        <m:r>
                          <a:rPr lang="en-US" b="0" i="1" smtClean="0">
                            <a:solidFill>
                              <a:srgbClr val="242424"/>
                            </a:solidFill>
                            <a:latin typeface="Cambria Math" panose="02040503050406030204" pitchFamily="18" charset="0"/>
                            <a:ea typeface="Cambria Math" panose="02040503050406030204" pitchFamily="18" charset="0"/>
                          </a:rPr>
                          <m:t>𝑛</m:t>
                        </m:r>
                        <m:r>
                          <a:rPr lang="en-US" b="0" i="1" smtClean="0">
                            <a:solidFill>
                              <a:srgbClr val="242424"/>
                            </a:solidFill>
                            <a:latin typeface="Cambria Math" panose="02040503050406030204" pitchFamily="18" charset="0"/>
                            <a:ea typeface="Cambria Math" panose="02040503050406030204" pitchFamily="18" charset="0"/>
                          </a:rPr>
                          <m:t>,</m:t>
                        </m:r>
                        <m:r>
                          <a:rPr lang="en-US" b="0" i="1" smtClean="0">
                            <a:solidFill>
                              <a:srgbClr val="242424"/>
                            </a:solidFill>
                            <a:latin typeface="Cambria Math" panose="02040503050406030204" pitchFamily="18" charset="0"/>
                            <a:ea typeface="Cambria Math" panose="02040503050406030204" pitchFamily="18" charset="0"/>
                          </a:rPr>
                          <m:t>𝑚</m:t>
                        </m:r>
                      </m:sub>
                    </m:sSub>
                    <m:r>
                      <a:rPr lang="en-US">
                        <a:solidFill>
                          <a:srgbClr val="242424"/>
                        </a:solidFill>
                        <a:latin typeface="Cambria Math" panose="02040503050406030204" pitchFamily="18" charset="0"/>
                        <a:ea typeface="Cambria Math" panose="02040503050406030204" pitchFamily="18" charset="0"/>
                      </a:rPr>
                      <m:t>,</m:t>
                    </m:r>
                    <m:r>
                      <m:rPr>
                        <m:sty m:val="p"/>
                      </m:rPr>
                      <a:rPr lang="en-US">
                        <a:solidFill>
                          <a:srgbClr val="242424"/>
                        </a:solidFill>
                        <a:latin typeface="Cambria Math" panose="02040503050406030204" pitchFamily="18" charset="0"/>
                        <a:ea typeface="Cambria Math" panose="02040503050406030204" pitchFamily="18" charset="0"/>
                      </a:rPr>
                      <m:t>opacity</m:t>
                    </m:r>
                    <m:r>
                      <a:rPr lang="en-US">
                        <a:solidFill>
                          <a:srgbClr val="242424"/>
                        </a:solidFill>
                        <a:latin typeface="Cambria Math" panose="02040503050406030204" pitchFamily="18" charset="0"/>
                        <a:ea typeface="Cambria Math" panose="02040503050406030204" pitchFamily="18" charset="0"/>
                      </a:rPr>
                      <m:t> </m:t>
                    </m:r>
                    <m:sSubSup>
                      <m:sSubSupPr>
                        <m:ctrlPr>
                          <a:rPr lang="el-GR" i="1">
                            <a:solidFill>
                              <a:srgbClr val="242424"/>
                            </a:solidFill>
                            <a:latin typeface="Cambria Math" panose="02040503050406030204" pitchFamily="18" charset="0"/>
                            <a:ea typeface="Cambria Math" panose="02040503050406030204" pitchFamily="18" charset="0"/>
                          </a:rPr>
                        </m:ctrlPr>
                      </m:sSubSupPr>
                      <m:e>
                        <m:r>
                          <a:rPr lang="el-GR" i="1">
                            <a:solidFill>
                              <a:srgbClr val="242424"/>
                            </a:solidFill>
                            <a:latin typeface="Cambria Math" panose="02040503050406030204" pitchFamily="18" charset="0"/>
                            <a:ea typeface="Cambria Math" panose="02040503050406030204" pitchFamily="18" charset="0"/>
                          </a:rPr>
                          <m:t>𝛼</m:t>
                        </m:r>
                      </m:e>
                      <m:sub>
                        <m:r>
                          <a:rPr lang="en-US" b="0" i="1" smtClean="0">
                            <a:solidFill>
                              <a:srgbClr val="242424"/>
                            </a:solidFill>
                            <a:latin typeface="Cambria Math" panose="02040503050406030204" pitchFamily="18" charset="0"/>
                            <a:ea typeface="Cambria Math" panose="02040503050406030204" pitchFamily="18" charset="0"/>
                          </a:rPr>
                          <m:t>𝑛</m:t>
                        </m:r>
                        <m:r>
                          <a:rPr lang="en-US" b="0" i="1" smtClean="0">
                            <a:solidFill>
                              <a:srgbClr val="242424"/>
                            </a:solidFill>
                            <a:latin typeface="Cambria Math" panose="02040503050406030204" pitchFamily="18" charset="0"/>
                            <a:ea typeface="Cambria Math" panose="02040503050406030204" pitchFamily="18" charset="0"/>
                          </a:rPr>
                          <m:t>,</m:t>
                        </m:r>
                        <m:r>
                          <a:rPr lang="en-US" b="0" i="1" smtClean="0">
                            <a:solidFill>
                              <a:srgbClr val="242424"/>
                            </a:solidFill>
                            <a:latin typeface="Cambria Math" panose="02040503050406030204" pitchFamily="18" charset="0"/>
                            <a:ea typeface="Cambria Math" panose="02040503050406030204" pitchFamily="18" charset="0"/>
                          </a:rPr>
                          <m:t>𝑚</m:t>
                        </m:r>
                      </m:sub>
                      <m:sup>
                        <m:r>
                          <a:rPr lang="en-US" i="1">
                            <a:solidFill>
                              <a:srgbClr val="242424"/>
                            </a:solidFill>
                            <a:latin typeface="Cambria Math" panose="02040503050406030204" pitchFamily="18" charset="0"/>
                            <a:ea typeface="Cambria Math" panose="02040503050406030204" pitchFamily="18" charset="0"/>
                          </a:rPr>
                          <m:t>′</m:t>
                        </m:r>
                      </m:sup>
                    </m:sSubSup>
                    <m:r>
                      <a:rPr lang="en-US">
                        <a:solidFill>
                          <a:srgbClr val="242424"/>
                        </a:solidFill>
                        <a:latin typeface="Cambria Math" panose="02040503050406030204" pitchFamily="18" charset="0"/>
                        <a:ea typeface="Cambria Math" panose="02040503050406030204" pitchFamily="18" charset="0"/>
                      </a:rPr>
                      <m:t> </m:t>
                    </m:r>
                    <m:r>
                      <m:rPr>
                        <m:sty m:val="p"/>
                      </m:rPr>
                      <a:rPr lang="en-US" b="0" i="0" smtClean="0">
                        <a:solidFill>
                          <a:srgbClr val="242424"/>
                        </a:solidFill>
                        <a:latin typeface="Cambria Math" panose="02040503050406030204" pitchFamily="18" charset="0"/>
                        <a:ea typeface="Cambria Math" panose="02040503050406030204" pitchFamily="18" charset="0"/>
                      </a:rPr>
                      <m:t>are</m:t>
                    </m:r>
                    <m:r>
                      <a:rPr lang="en-US" b="0" i="0" smtClean="0">
                        <a:solidFill>
                          <a:srgbClr val="242424"/>
                        </a:solidFill>
                        <a:latin typeface="Cambria Math" panose="02040503050406030204" pitchFamily="18" charset="0"/>
                        <a:ea typeface="Cambria Math" panose="02040503050406030204" pitchFamily="18" charset="0"/>
                      </a:rPr>
                      <m:t> </m:t>
                    </m:r>
                    <m:r>
                      <m:rPr>
                        <m:sty m:val="p"/>
                      </m:rPr>
                      <a:rPr lang="en-US" b="0" i="0" smtClean="0">
                        <a:solidFill>
                          <a:srgbClr val="242424"/>
                        </a:solidFill>
                        <a:latin typeface="Cambria Math" panose="02040503050406030204" pitchFamily="18" charset="0"/>
                        <a:ea typeface="Cambria Math" panose="02040503050406030204" pitchFamily="18" charset="0"/>
                      </a:rPr>
                      <m:t>obtained</m:t>
                    </m:r>
                    <m:r>
                      <a:rPr lang="en-US" b="0" i="0" smtClean="0">
                        <a:solidFill>
                          <a:srgbClr val="242424"/>
                        </a:solidFill>
                        <a:latin typeface="Cambria Math" panose="02040503050406030204" pitchFamily="18" charset="0"/>
                        <a:ea typeface="Cambria Math" panose="02040503050406030204" pitchFamily="18" charset="0"/>
                      </a:rPr>
                      <m:t>.</m:t>
                    </m:r>
                  </m:oMath>
                </a14:m>
                <a:endParaRPr lang="en-US" dirty="0">
                  <a:solidFill>
                    <a:srgbClr val="242424"/>
                  </a:solidFill>
                  <a:latin typeface="Cambria Math" panose="02040503050406030204" pitchFamily="18" charset="0"/>
                </a:endParaRPr>
              </a:p>
              <a:p>
                <a:pPr lvl="1">
                  <a:spcBef>
                    <a:spcPts val="750"/>
                  </a:spcBef>
                  <a:spcAft>
                    <a:spcPts val="750"/>
                  </a:spcAft>
                </a:pPr>
                <a:r>
                  <a:rPr lang="en-US" dirty="0">
                    <a:solidFill>
                      <a:srgbClr val="242424"/>
                    </a:solidFill>
                    <a:latin typeface="Cambria Math" panose="02040503050406030204" pitchFamily="18" charset="0"/>
                  </a:rPr>
                  <a:t>Find all pixels in the required frame by using the following alpha composing formulas:</a:t>
                </a:r>
              </a:p>
              <a:p>
                <a:pPr lvl="1">
                  <a:spcBef>
                    <a:spcPts val="750"/>
                  </a:spcBef>
                  <a:spcAft>
                    <a:spcPts val="750"/>
                  </a:spcAft>
                </a:pPr>
                <a:r>
                  <a:rPr lang="en-US" dirty="0">
                    <a:solidFill>
                      <a:srgbClr val="242424"/>
                    </a:solidFill>
                    <a:latin typeface="Cambria Math" panose="02040503050406030204" pitchFamily="18" charset="0"/>
                  </a:rPr>
                  <a:t>Based the required pixel, calculate the required ray vector</a:t>
                </a:r>
              </a:p>
              <a:p>
                <a:pPr lvl="1">
                  <a:spcBef>
                    <a:spcPts val="750"/>
                  </a:spcBef>
                  <a:spcAft>
                    <a:spcPts val="750"/>
                  </a:spcAft>
                </a:pPr>
                <a:r>
                  <a:rPr lang="en-US" dirty="0">
                    <a:solidFill>
                      <a:srgbClr val="242424"/>
                    </a:solidFill>
                    <a:latin typeface="Cambria Math" panose="02040503050406030204" pitchFamily="18" charset="0"/>
                  </a:rPr>
                  <a:t>Find</a:t>
                </a:r>
                <a:r>
                  <a:rPr lang="en-US" dirty="0">
                    <a:solidFill>
                      <a:srgbClr val="242424"/>
                    </a:solidFill>
                  </a:rPr>
                  <a:t> </a:t>
                </a:r>
                <a14:m>
                  <m:oMath xmlns:m="http://schemas.openxmlformats.org/officeDocument/2006/math">
                    <m:sSub>
                      <m:sSubPr>
                        <m:ctrlPr>
                          <a:rPr lang="en-US" i="1">
                            <a:solidFill>
                              <a:srgbClr val="242424"/>
                            </a:solidFill>
                            <a:latin typeface="Cambria Math" panose="02040503050406030204" pitchFamily="18" charset="0"/>
                          </a:rPr>
                        </m:ctrlPr>
                      </m:sSubPr>
                      <m:e>
                        <m:r>
                          <m:rPr>
                            <m:sty m:val="p"/>
                          </m:rPr>
                          <a:rPr lang="el-GR" i="1">
                            <a:solidFill>
                              <a:srgbClr val="242424"/>
                            </a:solidFill>
                            <a:latin typeface="Cambria Math" panose="02040503050406030204" pitchFamily="18" charset="0"/>
                            <a:ea typeface="Cambria Math" panose="02040503050406030204" pitchFamily="18" charset="0"/>
                          </a:rPr>
                          <m:t>Σ</m:t>
                        </m:r>
                      </m:e>
                      <m:sub>
                        <m:r>
                          <a:rPr lang="en-US" i="1">
                            <a:solidFill>
                              <a:srgbClr val="242424"/>
                            </a:solidFill>
                            <a:latin typeface="Cambria Math" panose="02040503050406030204" pitchFamily="18" charset="0"/>
                          </a:rPr>
                          <m:t>𝑅𝑎𝑦</m:t>
                        </m:r>
                        <m:r>
                          <a:rPr lang="en-US" i="1">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oMath>
                </a14:m>
                <a:r>
                  <a:rPr lang="en-US" dirty="0">
                    <a:solidFill>
                      <a:srgbClr val="242424"/>
                    </a:solidFill>
                    <a:latin typeface="Cambria Math" panose="02040503050406030204" pitchFamily="18" charset="0"/>
                  </a:rPr>
                  <a:t> from </a:t>
                </a:r>
                <a14:m>
                  <m:oMath xmlns:m="http://schemas.openxmlformats.org/officeDocument/2006/math">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 </m:t>
                        </m:r>
                        <m:r>
                          <m:rPr>
                            <m:sty m:val="p"/>
                          </m:rPr>
                          <a:rPr lang="el-GR" i="1">
                            <a:solidFill>
                              <a:srgbClr val="242424"/>
                            </a:solidFill>
                            <a:latin typeface="Cambria Math" panose="02040503050406030204" pitchFamily="18" charset="0"/>
                            <a:ea typeface="Cambria Math" panose="02040503050406030204" pitchFamily="18" charset="0"/>
                          </a:rPr>
                          <m:t>Σ</m:t>
                        </m:r>
                      </m:e>
                      <m:sub>
                        <m:r>
                          <a:rPr lang="en-US" b="0" i="1" smtClean="0">
                            <a:solidFill>
                              <a:srgbClr val="242424"/>
                            </a:solidFill>
                            <a:latin typeface="Cambria Math" panose="02040503050406030204" pitchFamily="18" charset="0"/>
                            <a:ea typeface="Cambria Math" panose="02040503050406030204" pitchFamily="18" charset="0"/>
                          </a:rPr>
                          <m:t>𝑛</m:t>
                        </m:r>
                        <m:r>
                          <a:rPr lang="en-US" b="0" i="1" smtClean="0">
                            <a:solidFill>
                              <a:srgbClr val="242424"/>
                            </a:solidFill>
                            <a:latin typeface="Cambria Math" panose="02040503050406030204" pitchFamily="18" charset="0"/>
                            <a:ea typeface="Cambria Math" panose="02040503050406030204" pitchFamily="18" charset="0"/>
                          </a:rPr>
                          <m:t>,</m:t>
                        </m:r>
                        <m:r>
                          <a:rPr lang="en-US" b="0" i="1" smtClean="0">
                            <a:solidFill>
                              <a:srgbClr val="242424"/>
                            </a:solidFill>
                            <a:latin typeface="Cambria Math" panose="02040503050406030204" pitchFamily="18" charset="0"/>
                            <a:ea typeface="Cambria Math" panose="02040503050406030204" pitchFamily="18" charset="0"/>
                          </a:rPr>
                          <m:t>𝑚</m:t>
                        </m:r>
                      </m:sub>
                    </m:sSub>
                  </m:oMath>
                </a14:m>
                <a:endParaRPr lang="en-US" dirty="0">
                  <a:solidFill>
                    <a:srgbClr val="242424"/>
                  </a:solidFill>
                  <a:latin typeface="Cambria Math" panose="02040503050406030204" pitchFamily="18" charset="0"/>
                </a:endParaRPr>
              </a:p>
              <a:p>
                <a:pPr lvl="1">
                  <a:spcBef>
                    <a:spcPts val="750"/>
                  </a:spcBef>
                  <a:spcAft>
                    <a:spcPts val="750"/>
                  </a:spcAft>
                </a:pPr>
                <a14:m>
                  <m:oMath xmlns:m="http://schemas.openxmlformats.org/officeDocument/2006/math">
                    <m:r>
                      <a:rPr lang="en-US" sz="1800" b="0" i="1" smtClean="0">
                        <a:solidFill>
                          <a:srgbClr val="242424"/>
                        </a:solidFill>
                        <a:effectLst/>
                        <a:latin typeface="Cambria Math" panose="02040503050406030204" pitchFamily="18" charset="0"/>
                      </a:rPr>
                      <m:t>𝑓</m:t>
                    </m:r>
                    <m:d>
                      <m:dPr>
                        <m:ctrlPr>
                          <a:rPr lang="en-US" sz="1800" b="0" i="1" smtClean="0">
                            <a:solidFill>
                              <a:srgbClr val="242424"/>
                            </a:solidFill>
                            <a:effectLst/>
                            <a:latin typeface="Cambria Math" panose="02040503050406030204" pitchFamily="18" charset="0"/>
                          </a:rPr>
                        </m:ctrlPr>
                      </m:dPr>
                      <m:e>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𝑝</m:t>
                            </m:r>
                          </m:e>
                          <m:sub>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e>
                    </m:d>
                    <m:r>
                      <a:rPr lang="en-US" sz="1800" b="0" i="1" smtClean="0">
                        <a:solidFill>
                          <a:srgbClr val="242424"/>
                        </a:solidFill>
                        <a:effectLst/>
                        <a:latin typeface="Cambria Math" panose="02040503050406030204" pitchFamily="18" charset="0"/>
                      </a:rPr>
                      <m:t>=</m:t>
                    </m:r>
                    <m:r>
                      <m:rPr>
                        <m:sty m:val="p"/>
                      </m:rPr>
                      <a:rPr lang="el-GR" sz="1800" b="0" i="1" smtClean="0">
                        <a:solidFill>
                          <a:srgbClr val="242424"/>
                        </a:solidFill>
                        <a:effectLst/>
                        <a:latin typeface="Cambria Math" panose="02040503050406030204" pitchFamily="18" charset="0"/>
                        <a:ea typeface="Cambria Math" panose="02040503050406030204" pitchFamily="18" charset="0"/>
                      </a:rPr>
                      <m:t>σ</m:t>
                    </m:r>
                    <m:d>
                      <m:dPr>
                        <m:ctrlPr>
                          <a:rPr lang="el-GR" sz="1800" b="0" i="1" smtClean="0">
                            <a:solidFill>
                              <a:srgbClr val="242424"/>
                            </a:solidFill>
                            <a:effectLst/>
                            <a:latin typeface="Cambria Math" panose="02040503050406030204" pitchFamily="18" charset="0"/>
                            <a:ea typeface="Cambria Math" panose="02040503050406030204" pitchFamily="18" charset="0"/>
                          </a:rPr>
                        </m:ctrlPr>
                      </m:dPr>
                      <m:e>
                        <m:sSubSup>
                          <m:sSubSupPr>
                            <m:ctrlPr>
                              <a:rPr lang="el-GR" sz="1800" b="0" i="1" smtClean="0">
                                <a:solidFill>
                                  <a:srgbClr val="242424"/>
                                </a:solidFill>
                                <a:effectLst/>
                                <a:latin typeface="Cambria Math" panose="02040503050406030204" pitchFamily="18" charset="0"/>
                                <a:ea typeface="Cambria Math" panose="02040503050406030204" pitchFamily="18" charset="0"/>
                              </a:rPr>
                            </m:ctrlPr>
                          </m:sSubSupPr>
                          <m:e>
                            <m:r>
                              <a:rPr lang="el-GR" sz="1800" b="0" i="1" smtClean="0">
                                <a:solidFill>
                                  <a:srgbClr val="242424"/>
                                </a:solidFill>
                                <a:effectLst/>
                                <a:latin typeface="Cambria Math" panose="02040503050406030204" pitchFamily="18" charset="0"/>
                                <a:ea typeface="Cambria Math" panose="02040503050406030204" pitchFamily="18" charset="0"/>
                              </a:rPr>
                              <m:t>𝛼</m:t>
                            </m:r>
                          </m:e>
                          <m:sub>
                            <m:r>
                              <a:rPr lang="en-US" sz="1800" b="0" i="1" smtClean="0">
                                <a:solidFill>
                                  <a:srgbClr val="242424"/>
                                </a:solidFill>
                                <a:effectLst/>
                                <a:latin typeface="Cambria Math" panose="02040503050406030204" pitchFamily="18" charset="0"/>
                                <a:ea typeface="Cambria Math" panose="02040503050406030204" pitchFamily="18" charset="0"/>
                              </a:rPr>
                              <m:t>𝑛</m:t>
                            </m:r>
                            <m:r>
                              <a:rPr lang="en-US" sz="1800" b="0" i="1" smtClean="0">
                                <a:solidFill>
                                  <a:srgbClr val="242424"/>
                                </a:solidFill>
                                <a:effectLst/>
                                <a:latin typeface="Cambria Math" panose="02040503050406030204" pitchFamily="18" charset="0"/>
                                <a:ea typeface="Cambria Math" panose="02040503050406030204" pitchFamily="18" charset="0"/>
                              </a:rPr>
                              <m:t>,</m:t>
                            </m:r>
                            <m:r>
                              <a:rPr lang="en-US" sz="1800" b="0" i="1" smtClean="0">
                                <a:solidFill>
                                  <a:srgbClr val="242424"/>
                                </a:solidFill>
                                <a:effectLst/>
                                <a:latin typeface="Cambria Math" panose="02040503050406030204" pitchFamily="18" charset="0"/>
                                <a:ea typeface="Cambria Math" panose="02040503050406030204" pitchFamily="18" charset="0"/>
                              </a:rPr>
                              <m:t>𝑚</m:t>
                            </m:r>
                          </m:sub>
                          <m:sup>
                            <m:r>
                              <a:rPr lang="en-US" sz="1800" b="0" i="1" smtClean="0">
                                <a:solidFill>
                                  <a:srgbClr val="242424"/>
                                </a:solidFill>
                                <a:effectLst/>
                                <a:latin typeface="Cambria Math" panose="02040503050406030204" pitchFamily="18" charset="0"/>
                                <a:ea typeface="Cambria Math" panose="02040503050406030204" pitchFamily="18" charset="0"/>
                              </a:rPr>
                              <m:t>′</m:t>
                            </m:r>
                          </m:sup>
                        </m:sSubSup>
                      </m:e>
                    </m:d>
                    <m:r>
                      <a:rPr lang="en-US" sz="1800" b="0" i="0" smtClean="0">
                        <a:solidFill>
                          <a:srgbClr val="242424"/>
                        </a:solidFill>
                        <a:effectLst/>
                        <a:latin typeface="Cambria Math" panose="02040503050406030204" pitchFamily="18" charset="0"/>
                        <a:ea typeface="Cambria Math" panose="02040503050406030204" pitchFamily="18" charset="0"/>
                      </a:rPr>
                      <m:t>∗</m:t>
                    </m:r>
                    <m:r>
                      <m:rPr>
                        <m:sty m:val="p"/>
                      </m:rPr>
                      <a:rPr lang="en-US" sz="1800" b="0" i="0" smtClean="0">
                        <a:solidFill>
                          <a:srgbClr val="242424"/>
                        </a:solidFill>
                        <a:effectLst/>
                        <a:latin typeface="Cambria Math" panose="02040503050406030204" pitchFamily="18" charset="0"/>
                      </a:rPr>
                      <m:t>exp</m:t>
                    </m:r>
                    <m:r>
                      <a:rPr lang="en-US" sz="1800" b="0" i="1" smtClean="0">
                        <a:solidFill>
                          <a:srgbClr val="242424"/>
                        </a:solidFill>
                        <a:effectLst/>
                        <a:latin typeface="Cambria Math" panose="02040503050406030204" pitchFamily="18" charset="0"/>
                      </a:rPr>
                      <m:t>⁡</m:t>
                    </m:r>
                    <m:d>
                      <m:dPr>
                        <m:ctrlPr>
                          <a:rPr lang="el-GR" sz="1800" b="0" i="1" smtClean="0">
                            <a:solidFill>
                              <a:srgbClr val="242424"/>
                            </a:solidFill>
                            <a:effectLst/>
                            <a:latin typeface="Cambria Math" panose="02040503050406030204" pitchFamily="18" charset="0"/>
                            <a:ea typeface="Cambria Math" panose="02040503050406030204" pitchFamily="18" charset="0"/>
                          </a:rPr>
                        </m:ctrlPr>
                      </m:dPr>
                      <m:e>
                        <m:r>
                          <a:rPr lang="en-US" sz="1800" b="0" i="1" smtClean="0">
                            <a:solidFill>
                              <a:srgbClr val="242424"/>
                            </a:solidFill>
                            <a:effectLst/>
                            <a:latin typeface="Cambria Math" panose="02040503050406030204" pitchFamily="18" charset="0"/>
                            <a:ea typeface="Cambria Math" panose="02040503050406030204" pitchFamily="18" charset="0"/>
                          </a:rPr>
                          <m:t>−</m:t>
                        </m:r>
                        <m:f>
                          <m:fPr>
                            <m:ctrlPr>
                              <a:rPr lang="el-GR" sz="1800" b="0" i="1" smtClean="0">
                                <a:solidFill>
                                  <a:srgbClr val="242424"/>
                                </a:solidFill>
                                <a:effectLst/>
                                <a:latin typeface="Cambria Math" panose="02040503050406030204" pitchFamily="18" charset="0"/>
                                <a:ea typeface="Cambria Math" panose="02040503050406030204" pitchFamily="18" charset="0"/>
                              </a:rPr>
                            </m:ctrlPr>
                          </m:fPr>
                          <m:num>
                            <m:r>
                              <a:rPr lang="en-US" sz="1800" b="0" i="1" smtClean="0">
                                <a:solidFill>
                                  <a:srgbClr val="242424"/>
                                </a:solidFill>
                                <a:effectLst/>
                                <a:latin typeface="Cambria Math" panose="02040503050406030204" pitchFamily="18" charset="0"/>
                                <a:ea typeface="Cambria Math" panose="02040503050406030204" pitchFamily="18" charset="0"/>
                              </a:rPr>
                              <m:t>1</m:t>
                            </m:r>
                          </m:num>
                          <m:den>
                            <m:r>
                              <a:rPr lang="en-US" sz="1800" b="0" i="1" smtClean="0">
                                <a:solidFill>
                                  <a:srgbClr val="242424"/>
                                </a:solidFill>
                                <a:effectLst/>
                                <a:latin typeface="Cambria Math" panose="02040503050406030204" pitchFamily="18" charset="0"/>
                                <a:ea typeface="Cambria Math" panose="02040503050406030204" pitchFamily="18" charset="0"/>
                              </a:rPr>
                              <m:t>2</m:t>
                            </m:r>
                          </m:den>
                        </m:f>
                        <m:d>
                          <m:dPr>
                            <m:ctrlPr>
                              <a:rPr lang="el-GR" sz="1800" b="0" i="1" smtClean="0">
                                <a:solidFill>
                                  <a:srgbClr val="242424"/>
                                </a:solidFill>
                                <a:effectLst/>
                                <a:latin typeface="Cambria Math" panose="02040503050406030204" pitchFamily="18" charset="0"/>
                                <a:ea typeface="Cambria Math" panose="02040503050406030204" pitchFamily="18" charset="0"/>
                              </a:rPr>
                            </m:ctrlPr>
                          </m:dPr>
                          <m:e>
                            <m:sSup>
                              <m:sSupPr>
                                <m:ctrlPr>
                                  <a:rPr lang="el-GR" i="1">
                                    <a:solidFill>
                                      <a:srgbClr val="242424"/>
                                    </a:solidFill>
                                    <a:latin typeface="Cambria Math" panose="02040503050406030204" pitchFamily="18" charset="0"/>
                                    <a:ea typeface="Cambria Math" panose="02040503050406030204" pitchFamily="18" charset="0"/>
                                  </a:rPr>
                                </m:ctrlPr>
                              </m:sSupPr>
                              <m:e>
                                <m:d>
                                  <m:dPr>
                                    <m:ctrlPr>
                                      <a:rPr lang="el-GR" i="1">
                                        <a:solidFill>
                                          <a:srgbClr val="242424"/>
                                        </a:solidFill>
                                        <a:latin typeface="Cambria Math" panose="02040503050406030204" pitchFamily="18" charset="0"/>
                                        <a:ea typeface="Cambria Math" panose="02040503050406030204" pitchFamily="18" charset="0"/>
                                      </a:rPr>
                                    </m:ctrlPr>
                                  </m:dPr>
                                  <m:e>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𝑝</m:t>
                                        </m:r>
                                      </m:e>
                                      <m:sub>
                                        <m:r>
                                          <a:rPr lang="en-US" i="1">
                                            <a:solidFill>
                                              <a:srgbClr val="242424"/>
                                            </a:solidFill>
                                            <a:latin typeface="Cambria Math" panose="02040503050406030204" pitchFamily="18" charset="0"/>
                                          </a:rPr>
                                          <m:t>𝑛</m:t>
                                        </m:r>
                                        <m:r>
                                          <a:rPr lang="en-US" i="1">
                                            <a:solidFill>
                                              <a:srgbClr val="242424"/>
                                            </a:solidFill>
                                            <a:latin typeface="Cambria Math" panose="02040503050406030204" pitchFamily="18" charset="0"/>
                                          </a:rPr>
                                          <m:t>,</m:t>
                                        </m:r>
                                        <m:r>
                                          <a:rPr lang="en-US" i="1">
                                            <a:solidFill>
                                              <a:srgbClr val="242424"/>
                                            </a:solidFill>
                                            <a:latin typeface="Cambria Math" panose="02040503050406030204" pitchFamily="18" charset="0"/>
                                          </a:rPr>
                                          <m:t>𝑚</m:t>
                                        </m:r>
                                      </m:sub>
                                    </m:sSub>
                                    <m:r>
                                      <a:rPr lang="en-US" i="1">
                                        <a:solidFill>
                                          <a:srgbClr val="242424"/>
                                        </a:solidFill>
                                        <a:latin typeface="Cambria Math" panose="02040503050406030204" pitchFamily="18" charset="0"/>
                                        <a:ea typeface="Cambria Math" panose="02040503050406030204" pitchFamily="18" charset="0"/>
                                      </a:rPr>
                                      <m:t>−</m:t>
                                    </m:r>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ea typeface="Cambria Math" panose="02040503050406030204" pitchFamily="18" charset="0"/>
                                          </a:rPr>
                                          <m:t>𝜇</m:t>
                                        </m:r>
                                      </m:e>
                                      <m:sub>
                                        <m:r>
                                          <a:rPr lang="en-US" i="1">
                                            <a:solidFill>
                                              <a:srgbClr val="242424"/>
                                            </a:solidFill>
                                            <a:latin typeface="Cambria Math" panose="02040503050406030204" pitchFamily="18" charset="0"/>
                                          </a:rPr>
                                          <m:t>𝑛</m:t>
                                        </m:r>
                                        <m:r>
                                          <a:rPr lang="en-US" i="1">
                                            <a:solidFill>
                                              <a:srgbClr val="242424"/>
                                            </a:solidFill>
                                            <a:latin typeface="Cambria Math" panose="02040503050406030204" pitchFamily="18" charset="0"/>
                                          </a:rPr>
                                          <m:t>,</m:t>
                                        </m:r>
                                        <m:r>
                                          <a:rPr lang="en-US" i="1">
                                            <a:solidFill>
                                              <a:srgbClr val="242424"/>
                                            </a:solidFill>
                                            <a:latin typeface="Cambria Math" panose="02040503050406030204" pitchFamily="18" charset="0"/>
                                          </a:rPr>
                                          <m:t>𝑚</m:t>
                                        </m:r>
                                      </m:sub>
                                    </m:sSub>
                                  </m:e>
                                </m:d>
                              </m:e>
                              <m:sup>
                                <m:r>
                                  <a:rPr lang="en-US" i="1">
                                    <a:solidFill>
                                      <a:srgbClr val="242424"/>
                                    </a:solidFill>
                                    <a:latin typeface="Cambria Math" panose="02040503050406030204" pitchFamily="18" charset="0"/>
                                    <a:ea typeface="Cambria Math" panose="02040503050406030204" pitchFamily="18" charset="0"/>
                                  </a:rPr>
                                  <m:t>𝑇</m:t>
                                </m:r>
                              </m:sup>
                            </m:sSup>
                            <m:sSup>
                              <m:sSupPr>
                                <m:ctrlPr>
                                  <a:rPr lang="el-GR" i="1">
                                    <a:solidFill>
                                      <a:srgbClr val="242424"/>
                                    </a:solidFill>
                                    <a:latin typeface="Cambria Math" panose="02040503050406030204" pitchFamily="18" charset="0"/>
                                    <a:ea typeface="Cambria Math" panose="02040503050406030204" pitchFamily="18" charset="0"/>
                                  </a:rPr>
                                </m:ctrlPr>
                              </m:sSupPr>
                              <m:e>
                                <m:sSub>
                                  <m:sSubPr>
                                    <m:ctrlPr>
                                      <a:rPr lang="en-US" i="1">
                                        <a:solidFill>
                                          <a:srgbClr val="242424"/>
                                        </a:solidFill>
                                        <a:latin typeface="Cambria Math" panose="02040503050406030204" pitchFamily="18" charset="0"/>
                                      </a:rPr>
                                    </m:ctrlPr>
                                  </m:sSubPr>
                                  <m:e>
                                    <m:r>
                                      <m:rPr>
                                        <m:sty m:val="p"/>
                                      </m:rPr>
                                      <a:rPr lang="el-GR" i="1">
                                        <a:solidFill>
                                          <a:srgbClr val="242424"/>
                                        </a:solidFill>
                                        <a:latin typeface="Cambria Math" panose="02040503050406030204" pitchFamily="18" charset="0"/>
                                        <a:ea typeface="Cambria Math" panose="02040503050406030204" pitchFamily="18" charset="0"/>
                                      </a:rPr>
                                      <m:t>Σ</m:t>
                                    </m:r>
                                  </m:e>
                                  <m:sub>
                                    <m:r>
                                      <a:rPr lang="en-US" i="1">
                                        <a:solidFill>
                                          <a:srgbClr val="242424"/>
                                        </a:solidFill>
                                        <a:latin typeface="Cambria Math" panose="02040503050406030204" pitchFamily="18" charset="0"/>
                                      </a:rPr>
                                      <m:t>𝑅𝑎𝑦</m:t>
                                    </m:r>
                                    <m:r>
                                      <a:rPr lang="en-US" i="1">
                                        <a:solidFill>
                                          <a:srgbClr val="242424"/>
                                        </a:solidFill>
                                        <a:latin typeface="Cambria Math" panose="02040503050406030204" pitchFamily="18" charset="0"/>
                                      </a:rPr>
                                      <m:t>:</m:t>
                                    </m:r>
                                    <m:r>
                                      <a:rPr lang="en-US" i="1">
                                        <a:solidFill>
                                          <a:srgbClr val="242424"/>
                                        </a:solidFill>
                                        <a:latin typeface="Cambria Math" panose="02040503050406030204" pitchFamily="18" charset="0"/>
                                      </a:rPr>
                                      <m:t>𝑛</m:t>
                                    </m:r>
                                    <m:r>
                                      <a:rPr lang="en-US" i="1">
                                        <a:solidFill>
                                          <a:srgbClr val="242424"/>
                                        </a:solidFill>
                                        <a:latin typeface="Cambria Math" panose="02040503050406030204" pitchFamily="18" charset="0"/>
                                      </a:rPr>
                                      <m:t>,</m:t>
                                    </m:r>
                                    <m:r>
                                      <a:rPr lang="en-US" i="1">
                                        <a:solidFill>
                                          <a:srgbClr val="242424"/>
                                        </a:solidFill>
                                        <a:latin typeface="Cambria Math" panose="02040503050406030204" pitchFamily="18" charset="0"/>
                                      </a:rPr>
                                      <m:t>𝑚</m:t>
                                    </m:r>
                                  </m:sub>
                                </m:sSub>
                              </m:e>
                              <m:sup>
                                <m:r>
                                  <a:rPr lang="en-US" i="1">
                                    <a:solidFill>
                                      <a:srgbClr val="242424"/>
                                    </a:solidFill>
                                    <a:latin typeface="Cambria Math" panose="02040503050406030204" pitchFamily="18" charset="0"/>
                                    <a:ea typeface="Cambria Math" panose="02040503050406030204" pitchFamily="18" charset="0"/>
                                  </a:rPr>
                                  <m:t>−1</m:t>
                                </m:r>
                              </m:sup>
                            </m:sSup>
                            <m:d>
                              <m:dPr>
                                <m:ctrlPr>
                                  <a:rPr lang="el-GR" sz="1800" i="1">
                                    <a:solidFill>
                                      <a:srgbClr val="242424"/>
                                    </a:solidFill>
                                    <a:latin typeface="Cambria Math" panose="02040503050406030204" pitchFamily="18" charset="0"/>
                                    <a:ea typeface="Cambria Math" panose="02040503050406030204" pitchFamily="18" charset="0"/>
                                  </a:rPr>
                                </m:ctrlPr>
                              </m:dPr>
                              <m:e>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𝑝</m:t>
                                    </m:r>
                                  </m:e>
                                  <m:sub>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r>
                                  <a:rPr lang="en-US" i="1">
                                    <a:solidFill>
                                      <a:srgbClr val="242424"/>
                                    </a:solidFill>
                                    <a:latin typeface="Cambria Math" panose="02040503050406030204" pitchFamily="18" charset="0"/>
                                    <a:ea typeface="Cambria Math" panose="02040503050406030204" pitchFamily="18" charset="0"/>
                                  </a:rPr>
                                  <m:t>−</m:t>
                                </m:r>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ea typeface="Cambria Math" panose="02040503050406030204" pitchFamily="18" charset="0"/>
                                      </a:rPr>
                                      <m:t>𝜇</m:t>
                                    </m:r>
                                  </m:e>
                                  <m:sub>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e>
                            </m:d>
                          </m:e>
                        </m:d>
                      </m:e>
                    </m:d>
                  </m:oMath>
                </a14:m>
                <a:r>
                  <a:rPr lang="en-US" b="0" i="0" dirty="0">
                    <a:solidFill>
                      <a:srgbClr val="242424"/>
                    </a:solidFill>
                    <a:effectLst/>
                    <a:latin typeface="Segoe UI" panose="020B0502040204020203" pitchFamily="34" charset="0"/>
                  </a:rPr>
                  <a:t>----(2a),</a:t>
                </a:r>
              </a:p>
              <a:p>
                <a:pPr lvl="1">
                  <a:spcBef>
                    <a:spcPts val="750"/>
                  </a:spcBef>
                  <a:spcAft>
                    <a:spcPts val="750"/>
                  </a:spcAft>
                </a:pP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𝐶</m:t>
                        </m:r>
                      </m:e>
                      <m:sub>
                        <m:r>
                          <a:rPr lang="en-US" sz="1800" b="0" i="1" smtClean="0">
                            <a:latin typeface="Cambria Math" panose="02040503050406030204" pitchFamily="18" charset="0"/>
                          </a:rPr>
                          <m:t>𝑟𝑒𝑛𝑑𝑒𝑟𝑒𝑑</m:t>
                        </m:r>
                      </m:sub>
                    </m:sSub>
                    <m:r>
                      <a:rPr lang="en-US" sz="1800" b="0" i="1" smtClean="0">
                        <a:latin typeface="Cambria Math" panose="02040503050406030204" pitchFamily="18" charset="0"/>
                      </a:rPr>
                      <m:t>=</m:t>
                    </m:r>
                    <m:nary>
                      <m:naryPr>
                        <m:chr m:val="∑"/>
                        <m:supHide m:val="on"/>
                        <m:ctrlPr>
                          <a:rPr lang="en-US" sz="1800" i="1" smtClean="0">
                            <a:solidFill>
                              <a:srgbClr val="242424"/>
                            </a:solidFill>
                            <a:latin typeface="Cambria Math" panose="02040503050406030204" pitchFamily="18" charset="0"/>
                          </a:rPr>
                        </m:ctrlPr>
                      </m:naryPr>
                      <m:sub>
                        <m:r>
                          <a:rPr lang="en-US" sz="1800" b="0" i="1" smtClean="0">
                            <a:solidFill>
                              <a:srgbClr val="242424"/>
                            </a:solidFill>
                            <a:latin typeface="Cambria Math" panose="02040503050406030204" pitchFamily="18" charset="0"/>
                          </a:rPr>
                          <m:t>𝑖</m:t>
                        </m:r>
                        <m:r>
                          <a:rPr lang="en-US" sz="1800" b="0" i="1" smtClean="0">
                            <a:solidFill>
                              <a:srgbClr val="242424"/>
                            </a:solidFill>
                            <a:latin typeface="Cambria Math" panose="02040503050406030204" pitchFamily="18" charset="0"/>
                            <a:ea typeface="Cambria Math" panose="02040503050406030204" pitchFamily="18" charset="0"/>
                          </a:rPr>
                          <m:t>𝜖</m:t>
                        </m:r>
                        <m:r>
                          <a:rPr lang="en-US" sz="1800" b="0" i="1" smtClean="0">
                            <a:solidFill>
                              <a:srgbClr val="242424"/>
                            </a:solidFill>
                            <a:latin typeface="Cambria Math" panose="02040503050406030204" pitchFamily="18" charset="0"/>
                          </a:rPr>
                          <m:t>𝑁</m:t>
                        </m:r>
                      </m:sub>
                      <m:sup/>
                      <m:e>
                        <m:sSub>
                          <m:sSubPr>
                            <m:ctrlPr>
                              <a:rPr lang="en-US" sz="1800" i="1">
                                <a:solidFill>
                                  <a:srgbClr val="242424"/>
                                </a:solidFill>
                                <a:latin typeface="Cambria Math" panose="02040503050406030204" pitchFamily="18" charset="0"/>
                              </a:rPr>
                            </m:ctrlPr>
                          </m:sSubPr>
                          <m:e>
                            <m:r>
                              <a:rPr lang="en-US" sz="1800" b="0" i="1" smtClean="0">
                                <a:solidFill>
                                  <a:srgbClr val="242424"/>
                                </a:solidFill>
                                <a:latin typeface="Cambria Math" panose="02040503050406030204" pitchFamily="18" charset="0"/>
                              </a:rPr>
                              <m:t>𝑐</m:t>
                            </m:r>
                          </m:e>
                          <m:sub>
                            <m:r>
                              <a:rPr lang="en-US" sz="1800" b="0" i="1" smtClean="0">
                                <a:solidFill>
                                  <a:srgbClr val="242424"/>
                                </a:solidFill>
                                <a:latin typeface="Cambria Math" panose="02040503050406030204" pitchFamily="18" charset="0"/>
                              </a:rPr>
                              <m:t>𝑛</m:t>
                            </m:r>
                            <m:r>
                              <a:rPr lang="en-US" sz="1800" b="0" i="1" smtClean="0">
                                <a:solidFill>
                                  <a:srgbClr val="242424"/>
                                </a:solidFill>
                                <a:latin typeface="Cambria Math" panose="02040503050406030204" pitchFamily="18" charset="0"/>
                              </a:rPr>
                              <m:t>.</m:t>
                            </m:r>
                            <m:r>
                              <a:rPr lang="en-US" sz="1800" b="0" i="1" smtClean="0">
                                <a:solidFill>
                                  <a:srgbClr val="242424"/>
                                </a:solidFill>
                                <a:latin typeface="Cambria Math" panose="02040503050406030204" pitchFamily="18" charset="0"/>
                              </a:rPr>
                              <m:t>𝑚</m:t>
                            </m:r>
                          </m:sub>
                        </m:sSub>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𝑓</m:t>
                            </m:r>
                          </m:e>
                          <m:sub>
                            <m:r>
                              <a:rPr lang="en-US" b="0" i="1" smtClean="0">
                                <a:solidFill>
                                  <a:srgbClr val="242424"/>
                                </a:solidFill>
                                <a:latin typeface="Cambria Math" panose="02040503050406030204" pitchFamily="18" charset="0"/>
                              </a:rPr>
                              <m:t>𝑗</m:t>
                            </m:r>
                          </m:sub>
                        </m:sSub>
                        <m:r>
                          <a:rPr lang="en-US" i="1">
                            <a:solidFill>
                              <a:srgbClr val="242424"/>
                            </a:solidFill>
                            <a:latin typeface="Cambria Math" panose="02040503050406030204" pitchFamily="18" charset="0"/>
                          </a:rPr>
                          <m:t>(</m:t>
                        </m:r>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𝑝</m:t>
                            </m:r>
                          </m:e>
                          <m:sub>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r>
                          <a:rPr lang="en-US" i="1">
                            <a:solidFill>
                              <a:srgbClr val="242424"/>
                            </a:solidFill>
                            <a:latin typeface="Cambria Math" panose="02040503050406030204" pitchFamily="18" charset="0"/>
                          </a:rPr>
                          <m:t>)</m:t>
                        </m:r>
                        <m:nary>
                          <m:naryPr>
                            <m:chr m:val="∏"/>
                            <m:ctrlPr>
                              <a:rPr lang="en-US" sz="1800" b="0" i="1" smtClean="0">
                                <a:solidFill>
                                  <a:srgbClr val="242424"/>
                                </a:solidFill>
                                <a:latin typeface="Cambria Math" panose="02040503050406030204" pitchFamily="18" charset="0"/>
                              </a:rPr>
                            </m:ctrlPr>
                          </m:naryPr>
                          <m:sub>
                            <m:r>
                              <a:rPr lang="en-US" sz="1800" b="0" i="1" smtClean="0">
                                <a:solidFill>
                                  <a:srgbClr val="242424"/>
                                </a:solidFill>
                                <a:latin typeface="Cambria Math" panose="02040503050406030204" pitchFamily="18" charset="0"/>
                              </a:rPr>
                              <m:t>𝑗</m:t>
                            </m:r>
                            <m:r>
                              <a:rPr lang="en-US" sz="1800" b="0" i="1" smtClean="0">
                                <a:solidFill>
                                  <a:srgbClr val="242424"/>
                                </a:solidFill>
                                <a:latin typeface="Cambria Math" panose="02040503050406030204" pitchFamily="18" charset="0"/>
                              </a:rPr>
                              <m:t>=1</m:t>
                            </m:r>
                          </m:sub>
                          <m:sup>
                            <m:r>
                              <a:rPr lang="en-US" sz="1800" b="0" i="1" smtClean="0">
                                <a:solidFill>
                                  <a:srgbClr val="242424"/>
                                </a:solidFill>
                                <a:latin typeface="Cambria Math" panose="02040503050406030204" pitchFamily="18" charset="0"/>
                              </a:rPr>
                              <m:t>𝑖</m:t>
                            </m:r>
                            <m:r>
                              <a:rPr lang="en-US" sz="1800" b="0" i="1" smtClean="0">
                                <a:solidFill>
                                  <a:srgbClr val="242424"/>
                                </a:solidFill>
                                <a:latin typeface="Cambria Math" panose="02040503050406030204" pitchFamily="18" charset="0"/>
                              </a:rPr>
                              <m:t>−1</m:t>
                            </m:r>
                          </m:sup>
                          <m:e>
                            <m:r>
                              <a:rPr lang="en-US" sz="1800" b="0" i="1" smtClean="0">
                                <a:solidFill>
                                  <a:srgbClr val="242424"/>
                                </a:solidFill>
                                <a:latin typeface="Cambria Math" panose="02040503050406030204" pitchFamily="18" charset="0"/>
                              </a:rPr>
                              <m:t>(1−</m:t>
                            </m:r>
                          </m:e>
                        </m:nary>
                        <m:r>
                          <a:rPr lang="en-US" sz="1800" i="1" smtClean="0">
                            <a:solidFill>
                              <a:srgbClr val="242424"/>
                            </a:solidFill>
                            <a:latin typeface="Cambria Math" panose="02040503050406030204" pitchFamily="18" charset="0"/>
                          </a:rPr>
                          <m:t> </m:t>
                        </m:r>
                        <m:r>
                          <a:rPr lang="en-US" sz="1800" b="0" i="1" smtClean="0">
                            <a:solidFill>
                              <a:srgbClr val="242424"/>
                            </a:solidFill>
                            <a:latin typeface="Cambria Math" panose="02040503050406030204" pitchFamily="18" charset="0"/>
                          </a:rPr>
                          <m:t>𝑓</m:t>
                        </m:r>
                        <m:r>
                          <a:rPr lang="en-US" sz="1800" i="1">
                            <a:solidFill>
                              <a:srgbClr val="242424"/>
                            </a:solidFill>
                            <a:latin typeface="Cambria Math" panose="02040503050406030204" pitchFamily="18" charset="0"/>
                          </a:rPr>
                          <m:t>(</m:t>
                        </m:r>
                        <m:sSub>
                          <m:sSubPr>
                            <m:ctrlPr>
                              <a:rPr lang="en-US" i="1">
                                <a:solidFill>
                                  <a:srgbClr val="242424"/>
                                </a:solidFill>
                                <a:latin typeface="Cambria Math" panose="02040503050406030204" pitchFamily="18" charset="0"/>
                              </a:rPr>
                            </m:ctrlPr>
                          </m:sSubPr>
                          <m:e>
                            <m:r>
                              <a:rPr lang="en-US" i="1">
                                <a:solidFill>
                                  <a:srgbClr val="242424"/>
                                </a:solidFill>
                                <a:latin typeface="Cambria Math" panose="02040503050406030204" pitchFamily="18" charset="0"/>
                              </a:rPr>
                              <m:t>𝑝</m:t>
                            </m:r>
                          </m:e>
                          <m:sub>
                            <m:r>
                              <a:rPr lang="en-US" b="0" i="1" smtClean="0">
                                <a:solidFill>
                                  <a:srgbClr val="242424"/>
                                </a:solidFill>
                                <a:latin typeface="Cambria Math" panose="02040503050406030204" pitchFamily="18" charset="0"/>
                              </a:rPr>
                              <m:t>𝑛</m:t>
                            </m:r>
                            <m:r>
                              <a:rPr lang="en-US" b="0" i="1" smtClean="0">
                                <a:solidFill>
                                  <a:srgbClr val="242424"/>
                                </a:solidFill>
                                <a:latin typeface="Cambria Math" panose="02040503050406030204" pitchFamily="18" charset="0"/>
                              </a:rPr>
                              <m:t>,</m:t>
                            </m:r>
                            <m:r>
                              <a:rPr lang="en-US" b="0" i="1" smtClean="0">
                                <a:solidFill>
                                  <a:srgbClr val="242424"/>
                                </a:solidFill>
                                <a:latin typeface="Cambria Math" panose="02040503050406030204" pitchFamily="18" charset="0"/>
                              </a:rPr>
                              <m:t>𝑚</m:t>
                            </m:r>
                          </m:sub>
                        </m:sSub>
                        <m:r>
                          <a:rPr lang="en-US" sz="1800" i="1">
                            <a:solidFill>
                              <a:srgbClr val="242424"/>
                            </a:solidFill>
                            <a:latin typeface="Cambria Math" panose="02040503050406030204" pitchFamily="18" charset="0"/>
                          </a:rPr>
                          <m:t>))</m:t>
                        </m:r>
                      </m:e>
                    </m:nary>
                  </m:oMath>
                </a14:m>
                <a:r>
                  <a:rPr lang="en-US" sz="1800" i="1" dirty="0">
                    <a:solidFill>
                      <a:srgbClr val="242424"/>
                    </a:solidFill>
                  </a:rPr>
                  <a:t>--------------------(2b)</a:t>
                </a:r>
              </a:p>
              <a:p>
                <a:pPr lvl="1">
                  <a:spcBef>
                    <a:spcPts val="750"/>
                  </a:spcBef>
                  <a:spcAft>
                    <a:spcPts val="750"/>
                  </a:spcAft>
                </a:pPr>
                <a:r>
                  <a:rPr lang="en-US" i="1" dirty="0">
                    <a:solidFill>
                      <a:srgbClr val="242424"/>
                    </a:solidFill>
                  </a:rPr>
                  <a:t>Execute above for all pixels of the required frame</a:t>
                </a:r>
              </a:p>
              <a:p>
                <a:pPr lvl="1">
                  <a:spcBef>
                    <a:spcPts val="750"/>
                  </a:spcBef>
                  <a:spcAft>
                    <a:spcPts val="750"/>
                  </a:spcAft>
                </a:pPr>
                <a:r>
                  <a:rPr lang="en-US" i="1" dirty="0">
                    <a:solidFill>
                      <a:srgbClr val="242424"/>
                    </a:solidFill>
                  </a:rPr>
                  <a:t>Done!</a:t>
                </a:r>
                <a:endParaRPr lang="en-US" sz="1800" i="1" dirty="0">
                  <a:solidFill>
                    <a:srgbClr val="242424"/>
                  </a:solidFill>
                </a:endParaRPr>
              </a:p>
              <a:p>
                <a:pPr lvl="1">
                  <a:spcBef>
                    <a:spcPts val="750"/>
                  </a:spcBef>
                  <a:spcAft>
                    <a:spcPts val="750"/>
                  </a:spcAft>
                </a:pPr>
                <a:endParaRPr lang="en-US" sz="1800" i="1" dirty="0">
                  <a:solidFill>
                    <a:srgbClr val="242424"/>
                  </a:solidFill>
                </a:endParaRPr>
              </a:p>
            </p:txBody>
          </p:sp>
        </mc:Choice>
        <mc:Fallback xmlns="">
          <p:sp>
            <p:nvSpPr>
              <p:cNvPr id="22" name="TextBox 21">
                <a:extLst>
                  <a:ext uri="{FF2B5EF4-FFF2-40B4-BE49-F238E27FC236}">
                    <a16:creationId xmlns:a16="http://schemas.microsoft.com/office/drawing/2014/main" id="{D92B05E1-8FCC-AFA8-AFC8-DE90DB620451}"/>
                  </a:ext>
                </a:extLst>
              </p:cNvPr>
              <p:cNvSpPr txBox="1">
                <a:spLocks noRot="1" noChangeAspect="1" noMove="1" noResize="1" noEditPoints="1" noAdjustHandles="1" noChangeArrowheads="1" noChangeShapeType="1" noTextEdit="1"/>
              </p:cNvSpPr>
              <p:nvPr/>
            </p:nvSpPr>
            <p:spPr>
              <a:xfrm>
                <a:off x="0" y="2659327"/>
                <a:ext cx="9144000" cy="4663841"/>
              </a:xfrm>
              <a:prstGeom prst="rect">
                <a:avLst/>
              </a:prstGeom>
              <a:blipFill>
                <a:blip r:embed="rId3"/>
                <a:stretch>
                  <a:fillRect t="-392"/>
                </a:stretch>
              </a:blipFill>
            </p:spPr>
            <p:txBody>
              <a:bodyPr/>
              <a:lstStyle/>
              <a:p>
                <a:r>
                  <a:rPr lang="en-US">
                    <a:noFill/>
                  </a:rPr>
                  <a:t> </a:t>
                </a:r>
              </a:p>
            </p:txBody>
          </p:sp>
        </mc:Fallback>
      </mc:AlternateContent>
    </p:spTree>
    <p:extLst>
      <p:ext uri="{BB962C8B-B14F-4D97-AF65-F5344CB8AC3E}">
        <p14:creationId xmlns:p14="http://schemas.microsoft.com/office/powerpoint/2010/main" val="3500357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29D1-F526-F810-7240-9FA8E01A5C69}"/>
              </a:ext>
            </a:extLst>
          </p:cNvPr>
          <p:cNvSpPr>
            <a:spLocks noGrp="1"/>
          </p:cNvSpPr>
          <p:nvPr>
            <p:ph type="title"/>
          </p:nvPr>
        </p:nvSpPr>
        <p:spPr>
          <a:xfrm>
            <a:off x="628650" y="186641"/>
            <a:ext cx="7886700" cy="1325563"/>
          </a:xfrm>
        </p:spPr>
        <p:txBody>
          <a:bodyPr/>
          <a:lstStyle/>
          <a:p>
            <a:r>
              <a:rPr lang="en-US" dirty="0"/>
              <a:t>Examples of</a:t>
            </a:r>
            <a:endParaRPr lang="en-HK" dirty="0"/>
          </a:p>
        </p:txBody>
      </p:sp>
      <p:sp>
        <p:nvSpPr>
          <p:cNvPr id="3" name="Content Placeholder 2">
            <a:extLst>
              <a:ext uri="{FF2B5EF4-FFF2-40B4-BE49-F238E27FC236}">
                <a16:creationId xmlns:a16="http://schemas.microsoft.com/office/drawing/2014/main" id="{A07BB78E-92DC-54E8-C4AA-6442F9CFD851}"/>
              </a:ext>
            </a:extLst>
          </p:cNvPr>
          <p:cNvSpPr>
            <a:spLocks noGrp="1"/>
          </p:cNvSpPr>
          <p:nvPr>
            <p:ph idx="1"/>
          </p:nvPr>
        </p:nvSpPr>
        <p:spPr>
          <a:xfrm>
            <a:off x="628650" y="1556656"/>
            <a:ext cx="7886700" cy="4351338"/>
          </a:xfrm>
        </p:spPr>
        <p:txBody>
          <a:bodyPr/>
          <a:lstStyle/>
          <a:p>
            <a:r>
              <a:rPr lang="en-US" dirty="0"/>
              <a:t>3dGS Gaussian Splatting</a:t>
            </a:r>
            <a:endParaRPr lang="en-HK" dirty="0"/>
          </a:p>
        </p:txBody>
      </p:sp>
      <p:sp>
        <p:nvSpPr>
          <p:cNvPr id="4" name="Footer Placeholder 3">
            <a:extLst>
              <a:ext uri="{FF2B5EF4-FFF2-40B4-BE49-F238E27FC236}">
                <a16:creationId xmlns:a16="http://schemas.microsoft.com/office/drawing/2014/main" id="{957FD459-7AAC-57E0-B1F0-2457A954CEF7}"/>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F4DCB07C-8844-93F7-81C0-BB948AAAA9EF}"/>
              </a:ext>
            </a:extLst>
          </p:cNvPr>
          <p:cNvSpPr>
            <a:spLocks noGrp="1"/>
          </p:cNvSpPr>
          <p:nvPr>
            <p:ph type="sldNum" sz="quarter" idx="12"/>
          </p:nvPr>
        </p:nvSpPr>
        <p:spPr/>
        <p:txBody>
          <a:bodyPr/>
          <a:lstStyle/>
          <a:p>
            <a:fld id="{B9DE3C8B-EA53-454F-9CCE-3711613342D8}" type="slidenum">
              <a:rPr lang="en-HK" smtClean="0"/>
              <a:t>62</a:t>
            </a:fld>
            <a:endParaRPr lang="en-HK"/>
          </a:p>
        </p:txBody>
      </p:sp>
      <p:pic>
        <p:nvPicPr>
          <p:cNvPr id="1026" name="Picture 2" descr="3D Gaussian Splatting Paper Explanation: Training Custom Datasets with NeRF-Studio Gsplats&#10;3D Gaussian Splatting Paper Explanation: Training Custom Datasets with NeRF-Studio Gsplats">
            <a:extLst>
              <a:ext uri="{FF2B5EF4-FFF2-40B4-BE49-F238E27FC236}">
                <a16:creationId xmlns:a16="http://schemas.microsoft.com/office/drawing/2014/main" id="{A2F67B87-24BA-6121-85C8-5378AE467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419" y="2121492"/>
            <a:ext cx="7315200" cy="4114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48C296-0148-669B-6D89-A16BD0C08CBB}"/>
              </a:ext>
            </a:extLst>
          </p:cNvPr>
          <p:cNvSpPr txBox="1"/>
          <p:nvPr/>
        </p:nvSpPr>
        <p:spPr>
          <a:xfrm>
            <a:off x="628650" y="1061548"/>
            <a:ext cx="6864645" cy="369332"/>
          </a:xfrm>
          <a:prstGeom prst="rect">
            <a:avLst/>
          </a:prstGeom>
          <a:noFill/>
        </p:spPr>
        <p:txBody>
          <a:bodyPr wrap="square">
            <a:spAutoFit/>
          </a:bodyPr>
          <a:lstStyle/>
          <a:p>
            <a:r>
              <a:rPr lang="en-HK" dirty="0">
                <a:hlinkClick r:id="rId3"/>
              </a:rPr>
              <a:t>https://learnopencv.com/3d-gaussian-splatting/</a:t>
            </a:r>
            <a:r>
              <a:rPr lang="en-HK" dirty="0"/>
              <a:t> </a:t>
            </a:r>
          </a:p>
        </p:txBody>
      </p:sp>
    </p:spTree>
    <p:extLst>
      <p:ext uri="{BB962C8B-B14F-4D97-AF65-F5344CB8AC3E}">
        <p14:creationId xmlns:p14="http://schemas.microsoft.com/office/powerpoint/2010/main" val="11094697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BF7D9-CDD3-5D90-A9C4-593F25A007DD}"/>
              </a:ext>
            </a:extLst>
          </p:cNvPr>
          <p:cNvSpPr>
            <a:spLocks noGrp="1"/>
          </p:cNvSpPr>
          <p:nvPr>
            <p:ph type="title"/>
          </p:nvPr>
        </p:nvSpPr>
        <p:spPr>
          <a:xfrm>
            <a:off x="5050464" y="365126"/>
            <a:ext cx="3464885" cy="1325563"/>
          </a:xfrm>
        </p:spPr>
        <p:txBody>
          <a:bodyPr/>
          <a:lstStyle/>
          <a:p>
            <a:r>
              <a:rPr lang="en-US" dirty="0"/>
              <a:t> </a:t>
            </a:r>
          </a:p>
        </p:txBody>
      </p:sp>
      <p:sp>
        <p:nvSpPr>
          <p:cNvPr id="3" name="Content Placeholder 2">
            <a:extLst>
              <a:ext uri="{FF2B5EF4-FFF2-40B4-BE49-F238E27FC236}">
                <a16:creationId xmlns:a16="http://schemas.microsoft.com/office/drawing/2014/main" id="{4C29927B-5F0F-A858-24A9-050C7491CD13}"/>
              </a:ext>
            </a:extLst>
          </p:cNvPr>
          <p:cNvSpPr>
            <a:spLocks noGrp="1"/>
          </p:cNvSpPr>
          <p:nvPr>
            <p:ph idx="1"/>
          </p:nvPr>
        </p:nvSpPr>
        <p:spPr>
          <a:xfrm>
            <a:off x="479794" y="1027906"/>
            <a:ext cx="3912571" cy="5693569"/>
          </a:xfrm>
        </p:spPr>
        <p:txBody>
          <a:bodyPr>
            <a:normAutofit fontScale="92500" lnSpcReduction="20000"/>
          </a:bodyPr>
          <a:lstStyle/>
          <a:p>
            <a:r>
              <a:rPr lang="en-US" dirty="0"/>
              <a:t>Instead of using RGB values for representing colors, Gaussian splatting uses Spherical Harmonics SH to encode the color as a function of the viewing direction.</a:t>
            </a:r>
          </a:p>
          <a:p>
            <a:r>
              <a:rPr lang="en-US" dirty="0"/>
              <a:t>It has 2 set of parameters </a:t>
            </a:r>
            <a:r>
              <a:rPr lang="en-US" i="1" dirty="0"/>
              <a:t>l</a:t>
            </a:r>
            <a:r>
              <a:rPr lang="en-US" dirty="0"/>
              <a:t> and </a:t>
            </a:r>
            <a:r>
              <a:rPr lang="en-US" i="1" dirty="0"/>
              <a:t>m</a:t>
            </a:r>
          </a:p>
          <a:p>
            <a:r>
              <a:rPr lang="en-US" i="1" dirty="0">
                <a:solidFill>
                  <a:srgbClr val="FF0000"/>
                </a:solidFill>
              </a:rPr>
              <a:t>The idea is : after training the </a:t>
            </a:r>
            <a:r>
              <a:rPr lang="en-US" dirty="0">
                <a:solidFill>
                  <a:srgbClr val="FF0000"/>
                </a:solidFill>
              </a:rPr>
              <a:t>Spherical Harmonics SH</a:t>
            </a:r>
            <a:r>
              <a:rPr lang="en-US" i="1" dirty="0">
                <a:solidFill>
                  <a:srgbClr val="FF0000"/>
                </a:solidFill>
              </a:rPr>
              <a:t>  parameters, for a given viewing direction (</a:t>
            </a:r>
            <a:r>
              <a:rPr lang="en-US" sz="2800" dirty="0">
                <a:solidFill>
                  <a:srgbClr val="FF0000"/>
                </a:solidFill>
              </a:rPr>
              <a:t>θ, φ)</a:t>
            </a:r>
            <a:r>
              <a:rPr lang="en-US" i="1" dirty="0">
                <a:solidFill>
                  <a:srgbClr val="FF0000"/>
                </a:solidFill>
              </a:rPr>
              <a:t>, it will generate the correct  color for that Gaussian.</a:t>
            </a:r>
          </a:p>
          <a:p>
            <a:endParaRPr lang="en-US" dirty="0"/>
          </a:p>
          <a:p>
            <a:endParaRPr lang="en-US" dirty="0"/>
          </a:p>
          <a:p>
            <a:endParaRPr lang="en-US" dirty="0"/>
          </a:p>
        </p:txBody>
      </p:sp>
      <p:pic>
        <p:nvPicPr>
          <p:cNvPr id="1026" name="Picture 2" descr="View-dependant Colors with Spherical Harmonics&#10;Volumetric rendering&#10;3D visualization&#10;Neural Radiance Fields (NeRF)">
            <a:extLst>
              <a:ext uri="{FF2B5EF4-FFF2-40B4-BE49-F238E27FC236}">
                <a16:creationId xmlns:a16="http://schemas.microsoft.com/office/drawing/2014/main" id="{990DA814-C8CD-52EA-B630-31B5316D9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2404" y="1690689"/>
            <a:ext cx="4771596" cy="295573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45E42FEF-DED7-B129-B426-FF581F316CCD}"/>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EEA492BB-5D64-1371-9864-295227B03C54}"/>
              </a:ext>
            </a:extLst>
          </p:cNvPr>
          <p:cNvSpPr>
            <a:spLocks noGrp="1"/>
          </p:cNvSpPr>
          <p:nvPr>
            <p:ph type="sldNum" sz="quarter" idx="12"/>
          </p:nvPr>
        </p:nvSpPr>
        <p:spPr/>
        <p:txBody>
          <a:bodyPr/>
          <a:lstStyle/>
          <a:p>
            <a:fld id="{B9DE3C8B-EA53-454F-9CCE-3711613342D8}" type="slidenum">
              <a:rPr lang="en-HK" smtClean="0"/>
              <a:t>63</a:t>
            </a:fld>
            <a:endParaRPr lang="en-HK"/>
          </a:p>
        </p:txBody>
      </p:sp>
      <p:sp>
        <p:nvSpPr>
          <p:cNvPr id="6" name="TextBox 5">
            <a:extLst>
              <a:ext uri="{FF2B5EF4-FFF2-40B4-BE49-F238E27FC236}">
                <a16:creationId xmlns:a16="http://schemas.microsoft.com/office/drawing/2014/main" id="{00B12770-0421-7F70-981C-BDBF2558E29B}"/>
              </a:ext>
            </a:extLst>
          </p:cNvPr>
          <p:cNvSpPr txBox="1"/>
          <p:nvPr/>
        </p:nvSpPr>
        <p:spPr>
          <a:xfrm>
            <a:off x="552893" y="365126"/>
            <a:ext cx="6003823" cy="461665"/>
          </a:xfrm>
          <a:prstGeom prst="rect">
            <a:avLst/>
          </a:prstGeom>
          <a:noFill/>
        </p:spPr>
        <p:txBody>
          <a:bodyPr wrap="none" rtlCol="0">
            <a:spAutoFit/>
          </a:bodyPr>
          <a:lstStyle/>
          <a:p>
            <a:r>
              <a:rPr lang="en-US" sz="2400" dirty="0"/>
              <a:t>4) Spherical harmonics color representation</a:t>
            </a:r>
          </a:p>
        </p:txBody>
      </p:sp>
    </p:spTree>
    <p:extLst>
      <p:ext uri="{BB962C8B-B14F-4D97-AF65-F5344CB8AC3E}">
        <p14:creationId xmlns:p14="http://schemas.microsoft.com/office/powerpoint/2010/main" val="10697922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08853-0F65-6940-2083-B2FDB9ED7B3A}"/>
              </a:ext>
            </a:extLst>
          </p:cNvPr>
          <p:cNvSpPr>
            <a:spLocks noGrp="1"/>
          </p:cNvSpPr>
          <p:nvPr>
            <p:ph type="title"/>
          </p:nvPr>
        </p:nvSpPr>
        <p:spPr/>
        <p:txBody>
          <a:bodyPr/>
          <a:lstStyle/>
          <a:p>
            <a:r>
              <a:rPr lang="en-US" dirty="0"/>
              <a:t>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BB032D1-18DE-F5D4-0D62-A88A73AF7ABD}"/>
                  </a:ext>
                </a:extLst>
              </p:cNvPr>
              <p:cNvSpPr>
                <a:spLocks noGrp="1"/>
              </p:cNvSpPr>
              <p:nvPr>
                <p:ph idx="1"/>
              </p:nvPr>
            </p:nvSpPr>
            <p:spPr>
              <a:xfrm>
                <a:off x="325623" y="2598178"/>
                <a:ext cx="8628320" cy="4173337"/>
              </a:xfrm>
            </p:spPr>
            <p:txBody>
              <a:bodyPr>
                <a:normAutofit fontScale="47500" lnSpcReduction="20000"/>
              </a:bodyPr>
              <a:lstStyle/>
              <a:p>
                <a:r>
                  <a:rPr lang="en-US" dirty="0"/>
                  <a:t>Spherical Harmonics can represent color on the surface of a sphere(spherical coordinate system) using a series of harmonic (wave-like) basis functions. </a:t>
                </a:r>
              </a:p>
              <a:p>
                <a:r>
                  <a:rPr lang="en-US" sz="3800" dirty="0"/>
                  <a:t>Like Fourier transform of 1D audio periodic function/signal, it can be represented as a sum of sine and cosine waves. </a:t>
                </a:r>
              </a:p>
              <a:p>
                <a:r>
                  <a:rPr lang="en-US" sz="3800" dirty="0"/>
                  <a:t>Spherical Harmonic Function is parameterized by two integers, </a:t>
                </a:r>
                <a14:m>
                  <m:oMath xmlns:m="http://schemas.openxmlformats.org/officeDocument/2006/math">
                    <m:r>
                      <a:rPr lang="en-US" sz="5100" i="1" smtClean="0">
                        <a:latin typeface="Cambria Math" panose="02040503050406030204" pitchFamily="18" charset="0"/>
                      </a:rPr>
                      <m:t>𝑙</m:t>
                    </m:r>
                  </m:oMath>
                </a14:m>
                <a:r>
                  <a:rPr lang="en-US" sz="3800" dirty="0"/>
                  <a:t> and </a:t>
                </a:r>
                <a14:m>
                  <m:oMath xmlns:m="http://schemas.openxmlformats.org/officeDocument/2006/math">
                    <m:r>
                      <a:rPr lang="en-US" sz="5100" b="0" i="1" smtClean="0">
                        <a:latin typeface="Cambria Math" panose="02040503050406030204" pitchFamily="18" charset="0"/>
                      </a:rPr>
                      <m:t>𝑚</m:t>
                    </m:r>
                  </m:oMath>
                </a14:m>
                <a:r>
                  <a:rPr lang="en-US" sz="3800" dirty="0"/>
                  <a:t>,</a:t>
                </a:r>
              </a:p>
              <a:p>
                <a14:m>
                  <m:oMath xmlns:m="http://schemas.openxmlformats.org/officeDocument/2006/math">
                    <m:r>
                      <a:rPr lang="en-US" sz="5100" i="1" smtClean="0">
                        <a:latin typeface="Cambria Math" panose="02040503050406030204" pitchFamily="18" charset="0"/>
                      </a:rPr>
                      <m:t>𝑙</m:t>
                    </m:r>
                    <m:r>
                      <a:rPr lang="en-US" sz="5100" i="1" smtClean="0">
                        <a:latin typeface="Cambria Math" panose="02040503050406030204" pitchFamily="18" charset="0"/>
                      </a:rPr>
                      <m:t> </m:t>
                    </m:r>
                  </m:oMath>
                </a14:m>
                <a:r>
                  <a:rPr lang="en-US" sz="3800" dirty="0"/>
                  <a:t> = the number of azimuth or nodal lines (red strip)m. Typically select </a:t>
                </a:r>
                <a14:m>
                  <m:oMath xmlns:m="http://schemas.openxmlformats.org/officeDocument/2006/math">
                    <m:r>
                      <a:rPr lang="en-US" sz="3800" i="1">
                        <a:latin typeface="Cambria Math" panose="02040503050406030204" pitchFamily="18" charset="0"/>
                      </a:rPr>
                      <m:t>𝑙</m:t>
                    </m:r>
                  </m:oMath>
                </a14:m>
                <a:r>
                  <a:rPr lang="en-US" sz="3800" dirty="0"/>
                  <a:t>=2</a:t>
                </a:r>
              </a:p>
              <a:p>
                <a14:m>
                  <m:oMath xmlns:m="http://schemas.openxmlformats.org/officeDocument/2006/math">
                    <m:r>
                      <a:rPr lang="en-US" sz="5100" b="0" i="1" smtClean="0">
                        <a:latin typeface="Cambria Math" panose="02040503050406030204" pitchFamily="18" charset="0"/>
                      </a:rPr>
                      <m:t>𝑚</m:t>
                    </m:r>
                  </m:oMath>
                </a14:m>
                <a:r>
                  <a:rPr lang="en-US" sz="3800" dirty="0"/>
                  <a:t> = number of oscillations/variations. Typically select </a:t>
                </a:r>
                <a14:m>
                  <m:oMath xmlns:m="http://schemas.openxmlformats.org/officeDocument/2006/math">
                    <m:r>
                      <a:rPr lang="en-US" sz="3800" i="1">
                        <a:latin typeface="Cambria Math" panose="02040503050406030204" pitchFamily="18" charset="0"/>
                      </a:rPr>
                      <m:t>𝑚</m:t>
                    </m:r>
                  </m:oMath>
                </a14:m>
                <a:r>
                  <a:rPr lang="en-US" sz="3800" dirty="0"/>
                  <a:t>=9</a:t>
                </a:r>
              </a:p>
              <a:p>
                <a14:m>
                  <m:oMath xmlns:m="http://schemas.openxmlformats.org/officeDocument/2006/math">
                    <m:sSubSup>
                      <m:sSubSupPr>
                        <m:ctrlPr>
                          <a:rPr lang="en-US" sz="5400" i="1">
                            <a:latin typeface="Cambria Math" panose="02040503050406030204" pitchFamily="18" charset="0"/>
                            <a:ea typeface="Cambria Math" panose="02040503050406030204" pitchFamily="18" charset="0"/>
                          </a:rPr>
                        </m:ctrlPr>
                      </m:sSubSupPr>
                      <m:e>
                        <m:r>
                          <a:rPr lang="en-US" sz="5400" i="1">
                            <a:latin typeface="Cambria Math" panose="02040503050406030204" pitchFamily="18" charset="0"/>
                            <a:ea typeface="Cambria Math" panose="02040503050406030204" pitchFamily="18" charset="0"/>
                          </a:rPr>
                          <m:t>𝑌</m:t>
                        </m:r>
                      </m:e>
                      <m:sub>
                        <m:r>
                          <a:rPr lang="en-US" sz="5400" i="1">
                            <a:latin typeface="Cambria Math" panose="02040503050406030204" pitchFamily="18" charset="0"/>
                            <a:ea typeface="Cambria Math" panose="02040503050406030204" pitchFamily="18" charset="0"/>
                          </a:rPr>
                          <m:t>𝑙</m:t>
                        </m:r>
                      </m:sub>
                      <m:sup>
                        <m:r>
                          <a:rPr lang="en-US" sz="5400" i="1">
                            <a:latin typeface="Cambria Math" panose="02040503050406030204" pitchFamily="18" charset="0"/>
                            <a:ea typeface="Cambria Math" panose="02040503050406030204" pitchFamily="18" charset="0"/>
                          </a:rPr>
                          <m:t>𝑚</m:t>
                        </m:r>
                      </m:sup>
                    </m:sSubSup>
                    <m:d>
                      <m:dPr>
                        <m:ctrlPr>
                          <a:rPr lang="en-US" sz="5400" i="1">
                            <a:latin typeface="Cambria Math" panose="02040503050406030204" pitchFamily="18" charset="0"/>
                            <a:ea typeface="Cambria Math" panose="02040503050406030204" pitchFamily="18" charset="0"/>
                          </a:rPr>
                        </m:ctrlPr>
                      </m:dPr>
                      <m:e>
                        <m:r>
                          <a:rPr lang="en-US" sz="5400" i="1">
                            <a:latin typeface="Cambria Math" panose="02040503050406030204" pitchFamily="18" charset="0"/>
                            <a:ea typeface="Cambria Math" panose="02040503050406030204" pitchFamily="18" charset="0"/>
                          </a:rPr>
                          <m:t>𝜃</m:t>
                        </m:r>
                        <m:r>
                          <a:rPr lang="en-US" sz="5400" i="1">
                            <a:latin typeface="Cambria Math" panose="02040503050406030204" pitchFamily="18" charset="0"/>
                            <a:ea typeface="Cambria Math" panose="02040503050406030204" pitchFamily="18" charset="0"/>
                          </a:rPr>
                          <m:t>,</m:t>
                        </m:r>
                        <m:r>
                          <a:rPr lang="en-US" sz="5400" i="1">
                            <a:latin typeface="Cambria Math" panose="02040503050406030204" pitchFamily="18" charset="0"/>
                            <a:ea typeface="Cambria Math" panose="02040503050406030204" pitchFamily="18" charset="0"/>
                          </a:rPr>
                          <m:t>𝜙</m:t>
                        </m:r>
                      </m:e>
                    </m:d>
                    <m:r>
                      <a:rPr lang="en-US" sz="5400" i="1">
                        <a:latin typeface="Cambria Math" panose="02040503050406030204" pitchFamily="18" charset="0"/>
                        <a:ea typeface="Cambria Math" panose="02040503050406030204" pitchFamily="18" charset="0"/>
                      </a:rPr>
                      <m:t>=</m:t>
                    </m:r>
                    <m:sSup>
                      <m:sSupPr>
                        <m:ctrlPr>
                          <a:rPr lang="en-US" sz="4000" i="1">
                            <a:latin typeface="Cambria Math" panose="02040503050406030204" pitchFamily="18" charset="0"/>
                            <a:ea typeface="Cambria Math" panose="02040503050406030204" pitchFamily="18" charset="0"/>
                          </a:rPr>
                        </m:ctrlPr>
                      </m:sSupPr>
                      <m:e>
                        <m:d>
                          <m:dPr>
                            <m:ctrlPr>
                              <a:rPr lang="en-US" sz="4000" i="1">
                                <a:latin typeface="Cambria Math" panose="02040503050406030204" pitchFamily="18" charset="0"/>
                                <a:ea typeface="Cambria Math" panose="02040503050406030204" pitchFamily="18" charset="0"/>
                              </a:rPr>
                            </m:ctrlPr>
                          </m:dPr>
                          <m:e>
                            <m:r>
                              <a:rPr lang="en-US" sz="4000" i="1">
                                <a:latin typeface="Cambria Math" panose="02040503050406030204" pitchFamily="18" charset="0"/>
                                <a:ea typeface="Cambria Math" panose="02040503050406030204" pitchFamily="18" charset="0"/>
                              </a:rPr>
                              <m:t>−1</m:t>
                            </m:r>
                          </m:e>
                        </m:d>
                      </m:e>
                      <m:sup>
                        <m:r>
                          <a:rPr lang="en-US" sz="4000" i="1">
                            <a:latin typeface="Cambria Math" panose="02040503050406030204" pitchFamily="18" charset="0"/>
                            <a:ea typeface="Cambria Math" panose="02040503050406030204" pitchFamily="18" charset="0"/>
                          </a:rPr>
                          <m:t>𝑚</m:t>
                        </m:r>
                      </m:sup>
                    </m:sSup>
                    <m:rad>
                      <m:radPr>
                        <m:degHide m:val="on"/>
                        <m:ctrlPr>
                          <a:rPr lang="en-US" sz="4000" i="1">
                            <a:latin typeface="Cambria Math" panose="02040503050406030204" pitchFamily="18" charset="0"/>
                            <a:ea typeface="Cambria Math" panose="02040503050406030204" pitchFamily="18" charset="0"/>
                          </a:rPr>
                        </m:ctrlPr>
                      </m:radPr>
                      <m:deg/>
                      <m:e>
                        <m:f>
                          <m:fPr>
                            <m:ctrlPr>
                              <a:rPr lang="en-US" sz="4000" i="1">
                                <a:latin typeface="Cambria Math" panose="02040503050406030204" pitchFamily="18" charset="0"/>
                                <a:ea typeface="Cambria Math" panose="02040503050406030204" pitchFamily="18" charset="0"/>
                              </a:rPr>
                            </m:ctrlPr>
                          </m:fPr>
                          <m:num>
                            <m:d>
                              <m:dPr>
                                <m:ctrlPr>
                                  <a:rPr lang="en-US" sz="4000" i="1">
                                    <a:latin typeface="Cambria Math" panose="02040503050406030204" pitchFamily="18" charset="0"/>
                                    <a:ea typeface="Cambria Math" panose="02040503050406030204" pitchFamily="18" charset="0"/>
                                  </a:rPr>
                                </m:ctrlPr>
                              </m:dPr>
                              <m:e>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𝑙</m:t>
                                </m:r>
                                <m:r>
                                  <a:rPr lang="en-US" sz="4000" i="1">
                                    <a:latin typeface="Cambria Math" panose="02040503050406030204" pitchFamily="18" charset="0"/>
                                    <a:ea typeface="Cambria Math" panose="02040503050406030204" pitchFamily="18" charset="0"/>
                                  </a:rPr>
                                  <m:t>+1</m:t>
                                </m:r>
                              </m:e>
                            </m:d>
                            <m:d>
                              <m:dPr>
                                <m:ctrlPr>
                                  <a:rPr lang="en-US" sz="4000" i="1">
                                    <a:latin typeface="Cambria Math" panose="02040503050406030204" pitchFamily="18" charset="0"/>
                                    <a:ea typeface="Cambria Math" panose="02040503050406030204" pitchFamily="18" charset="0"/>
                                  </a:rPr>
                                </m:ctrlPr>
                              </m:dPr>
                              <m:e>
                                <m:r>
                                  <a:rPr lang="en-US" sz="4000" i="1">
                                    <a:latin typeface="Cambria Math" panose="02040503050406030204" pitchFamily="18" charset="0"/>
                                    <a:ea typeface="Cambria Math" panose="02040503050406030204" pitchFamily="18" charset="0"/>
                                  </a:rPr>
                                  <m:t>𝑙</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𝑚</m:t>
                                </m:r>
                              </m:e>
                            </m:d>
                            <m:r>
                              <a:rPr lang="en-US" sz="4000" i="1">
                                <a:latin typeface="Cambria Math" panose="02040503050406030204" pitchFamily="18" charset="0"/>
                                <a:ea typeface="Cambria Math" panose="02040503050406030204" pitchFamily="18" charset="0"/>
                              </a:rPr>
                              <m:t>!</m:t>
                            </m:r>
                          </m:num>
                          <m:den>
                            <m:r>
                              <a:rPr lang="en-US" sz="4000" i="1">
                                <a:latin typeface="Cambria Math" panose="02040503050406030204" pitchFamily="18" charset="0"/>
                                <a:ea typeface="Cambria Math" panose="02040503050406030204" pitchFamily="18" charset="0"/>
                              </a:rPr>
                              <m:t>4</m:t>
                            </m:r>
                            <m:r>
                              <a:rPr lang="en-US" sz="4000" i="1">
                                <a:latin typeface="Cambria Math" panose="02040503050406030204" pitchFamily="18" charset="0"/>
                                <a:ea typeface="Cambria Math" panose="02040503050406030204" pitchFamily="18" charset="0"/>
                              </a:rPr>
                              <m:t>𝜋</m:t>
                            </m:r>
                            <m:d>
                              <m:dPr>
                                <m:ctrlPr>
                                  <a:rPr lang="en-US" sz="4000" i="1">
                                    <a:latin typeface="Cambria Math" panose="02040503050406030204" pitchFamily="18" charset="0"/>
                                    <a:ea typeface="Cambria Math" panose="02040503050406030204" pitchFamily="18" charset="0"/>
                                  </a:rPr>
                                </m:ctrlPr>
                              </m:dPr>
                              <m:e>
                                <m:r>
                                  <a:rPr lang="en-US" sz="4000" i="1">
                                    <a:latin typeface="Cambria Math" panose="02040503050406030204" pitchFamily="18" charset="0"/>
                                    <a:ea typeface="Cambria Math" panose="02040503050406030204" pitchFamily="18" charset="0"/>
                                  </a:rPr>
                                  <m:t>𝑙</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𝑚</m:t>
                                </m:r>
                              </m:e>
                            </m:d>
                            <m:r>
                              <a:rPr lang="en-US" sz="4000" i="1">
                                <a:latin typeface="Cambria Math" panose="02040503050406030204" pitchFamily="18" charset="0"/>
                                <a:ea typeface="Cambria Math" panose="02040503050406030204" pitchFamily="18" charset="0"/>
                              </a:rPr>
                              <m:t>!</m:t>
                            </m:r>
                          </m:den>
                        </m:f>
                      </m:e>
                    </m:rad>
                    <m:sSup>
                      <m:sSupPr>
                        <m:ctrlPr>
                          <a:rPr lang="en-US" sz="5400" i="1">
                            <a:latin typeface="Cambria Math" panose="02040503050406030204" pitchFamily="18" charset="0"/>
                            <a:ea typeface="Cambria Math" panose="02040503050406030204" pitchFamily="18" charset="0"/>
                          </a:rPr>
                        </m:ctrlPr>
                      </m:sSupPr>
                      <m:e>
                        <m:r>
                          <a:rPr lang="en-US" sz="5400" i="1">
                            <a:latin typeface="Cambria Math" panose="02040503050406030204" pitchFamily="18" charset="0"/>
                            <a:ea typeface="Cambria Math" panose="02040503050406030204" pitchFamily="18" charset="0"/>
                          </a:rPr>
                          <m:t>𝑒</m:t>
                        </m:r>
                      </m:e>
                      <m:sup>
                        <m:r>
                          <a:rPr lang="en-US" sz="4000" i="1">
                            <a:latin typeface="Cambria Math" panose="02040503050406030204" pitchFamily="18" charset="0"/>
                            <a:ea typeface="Cambria Math" panose="02040503050406030204" pitchFamily="18" charset="0"/>
                          </a:rPr>
                          <m:t>𝑖𝑚</m:t>
                        </m:r>
                        <m:r>
                          <a:rPr lang="en-US" sz="4000" i="1">
                            <a:latin typeface="Cambria Math" panose="02040503050406030204" pitchFamily="18" charset="0"/>
                            <a:ea typeface="Cambria Math" panose="02040503050406030204" pitchFamily="18" charset="0"/>
                          </a:rPr>
                          <m:t>𝜙</m:t>
                        </m:r>
                      </m:sup>
                    </m:sSup>
                    <m:sSubSup>
                      <m:sSubSupPr>
                        <m:ctrlPr>
                          <a:rPr lang="en-US" sz="5400" i="1">
                            <a:latin typeface="Cambria Math" panose="02040503050406030204" pitchFamily="18" charset="0"/>
                            <a:ea typeface="Cambria Math" panose="02040503050406030204" pitchFamily="18" charset="0"/>
                          </a:rPr>
                        </m:ctrlPr>
                      </m:sSubSupPr>
                      <m:e>
                        <m:r>
                          <a:rPr lang="en-US" sz="5400" i="1">
                            <a:latin typeface="Cambria Math" panose="02040503050406030204" pitchFamily="18" charset="0"/>
                            <a:ea typeface="Cambria Math" panose="02040503050406030204" pitchFamily="18" charset="0"/>
                          </a:rPr>
                          <m:t>𝑃</m:t>
                        </m:r>
                      </m:e>
                      <m:sub>
                        <m:r>
                          <a:rPr lang="en-US" sz="5400" i="1">
                            <a:latin typeface="Cambria Math" panose="02040503050406030204" pitchFamily="18" charset="0"/>
                            <a:ea typeface="Cambria Math" panose="02040503050406030204" pitchFamily="18" charset="0"/>
                          </a:rPr>
                          <m:t>𝑙</m:t>
                        </m:r>
                      </m:sub>
                      <m:sup>
                        <m:r>
                          <a:rPr lang="en-US" sz="5400" i="1">
                            <a:latin typeface="Cambria Math" panose="02040503050406030204" pitchFamily="18" charset="0"/>
                            <a:ea typeface="Cambria Math" panose="02040503050406030204" pitchFamily="18" charset="0"/>
                          </a:rPr>
                          <m:t>𝑚</m:t>
                        </m:r>
                      </m:sup>
                    </m:sSubSup>
                    <m:r>
                      <a:rPr lang="en-US" sz="5400" i="1">
                        <a:latin typeface="Cambria Math" panose="02040503050406030204" pitchFamily="18" charset="0"/>
                        <a:ea typeface="Cambria Math" panose="02040503050406030204" pitchFamily="18" charset="0"/>
                      </a:rPr>
                      <m:t>(</m:t>
                    </m:r>
                    <m:func>
                      <m:funcPr>
                        <m:ctrlPr>
                          <a:rPr lang="en-US" sz="5400" i="1">
                            <a:latin typeface="Cambria Math" panose="02040503050406030204" pitchFamily="18" charset="0"/>
                            <a:ea typeface="Cambria Math" panose="02040503050406030204" pitchFamily="18" charset="0"/>
                          </a:rPr>
                        </m:ctrlPr>
                      </m:funcPr>
                      <m:fName>
                        <m:r>
                          <m:rPr>
                            <m:sty m:val="p"/>
                          </m:rPr>
                          <a:rPr lang="en-US" sz="5400">
                            <a:latin typeface="Cambria Math" panose="02040503050406030204" pitchFamily="18" charset="0"/>
                            <a:ea typeface="Cambria Math" panose="02040503050406030204" pitchFamily="18" charset="0"/>
                          </a:rPr>
                          <m:t>cos</m:t>
                        </m:r>
                      </m:fName>
                      <m:e>
                        <m:r>
                          <a:rPr lang="en-US" sz="4000" i="1">
                            <a:latin typeface="Cambria Math" panose="02040503050406030204" pitchFamily="18" charset="0"/>
                            <a:ea typeface="Cambria Math" panose="02040503050406030204" pitchFamily="18" charset="0"/>
                          </a:rPr>
                          <m:t>𝜃</m:t>
                        </m:r>
                      </m:e>
                    </m:func>
                    <m:r>
                      <a:rPr lang="en-US" sz="5400" i="1">
                        <a:latin typeface="Cambria Math" panose="02040503050406030204" pitchFamily="18" charset="0"/>
                        <a:ea typeface="Cambria Math" panose="02040503050406030204" pitchFamily="18" charset="0"/>
                      </a:rPr>
                      <m:t>)</m:t>
                    </m:r>
                  </m:oMath>
                </a14:m>
                <a:r>
                  <a:rPr lang="en-US" sz="3800" dirty="0"/>
                  <a:t>,</a:t>
                </a:r>
              </a:p>
              <a:p>
                <a:r>
                  <a:rPr lang="en-US" sz="3800" dirty="0"/>
                  <a:t>where the </a:t>
                </a:r>
                <a:r>
                  <a:rPr lang="en-US" sz="3800" b="1" dirty="0"/>
                  <a:t>complex exponential </a:t>
                </a:r>
                <a14:m>
                  <m:oMath xmlns:m="http://schemas.openxmlformats.org/officeDocument/2006/math">
                    <m:sSup>
                      <m:sSupPr>
                        <m:ctrlPr>
                          <a:rPr lang="en-US" sz="3400" i="1">
                            <a:latin typeface="Cambria Math" panose="02040503050406030204" pitchFamily="18" charset="0"/>
                          </a:rPr>
                        </m:ctrlPr>
                      </m:sSupPr>
                      <m:e>
                        <m:r>
                          <a:rPr lang="en-US" sz="3400" i="1">
                            <a:latin typeface="Cambria Math" panose="02040503050406030204" pitchFamily="18" charset="0"/>
                          </a:rPr>
                          <m:t>𝑒</m:t>
                        </m:r>
                      </m:e>
                      <m:sup>
                        <m:r>
                          <a:rPr lang="en-US" sz="3400" i="1">
                            <a:latin typeface="Cambria Math" panose="02040503050406030204" pitchFamily="18" charset="0"/>
                          </a:rPr>
                          <m:t>𝑖</m:t>
                        </m:r>
                        <m:r>
                          <a:rPr lang="en-US" sz="3400" i="1">
                            <a:latin typeface="Cambria Math" panose="02040503050406030204" pitchFamily="18" charset="0"/>
                            <a:ea typeface="Cambria Math" panose="02040503050406030204" pitchFamily="18" charset="0"/>
                          </a:rPr>
                          <m:t>𝜙</m:t>
                        </m:r>
                      </m:sup>
                    </m:sSup>
                    <m:r>
                      <a:rPr lang="en-US" sz="3400" b="0" i="1" smtClean="0">
                        <a:latin typeface="Cambria Math" panose="02040503050406030204" pitchFamily="18" charset="0"/>
                        <a:ea typeface="Cambria Math" panose="02040503050406030204" pitchFamily="18" charset="0"/>
                      </a:rPr>
                      <m:t>=</m:t>
                    </m:r>
                  </m:oMath>
                </a14:m>
                <a:r>
                  <a:rPr lang="en-US" sz="3400" dirty="0"/>
                  <a:t> </a:t>
                </a:r>
                <a14:m>
                  <m:oMath xmlns:m="http://schemas.openxmlformats.org/officeDocument/2006/math">
                    <m:func>
                      <m:funcPr>
                        <m:ctrlPr>
                          <a:rPr lang="en-US" sz="3400" i="1">
                            <a:latin typeface="Cambria Math" panose="02040503050406030204" pitchFamily="18" charset="0"/>
                          </a:rPr>
                        </m:ctrlPr>
                      </m:funcPr>
                      <m:fName>
                        <m:r>
                          <m:rPr>
                            <m:sty m:val="p"/>
                          </m:rPr>
                          <a:rPr lang="en-US" sz="3400">
                            <a:latin typeface="Cambria Math" panose="02040503050406030204" pitchFamily="18" charset="0"/>
                          </a:rPr>
                          <m:t>cos</m:t>
                        </m:r>
                      </m:fName>
                      <m:e>
                        <m:d>
                          <m:dPr>
                            <m:ctrlPr>
                              <a:rPr lang="en-US" sz="3400" i="1">
                                <a:latin typeface="Cambria Math" panose="02040503050406030204" pitchFamily="18" charset="0"/>
                              </a:rPr>
                            </m:ctrlPr>
                          </m:dPr>
                          <m:e>
                            <m:r>
                              <a:rPr lang="en-US" sz="3400" i="1">
                                <a:latin typeface="Cambria Math" panose="02040503050406030204" pitchFamily="18" charset="0"/>
                                <a:ea typeface="Cambria Math" panose="02040503050406030204" pitchFamily="18" charset="0"/>
                              </a:rPr>
                              <m:t>𝜙</m:t>
                            </m:r>
                          </m:e>
                        </m:d>
                      </m:e>
                    </m:func>
                    <m:r>
                      <a:rPr lang="en-US" sz="3400" i="1">
                        <a:latin typeface="Cambria Math" panose="02040503050406030204" pitchFamily="18" charset="0"/>
                      </a:rPr>
                      <m:t>+</m:t>
                    </m:r>
                    <m:r>
                      <a:rPr lang="en-US" sz="3400" i="1">
                        <a:latin typeface="Cambria Math" panose="02040503050406030204" pitchFamily="18" charset="0"/>
                      </a:rPr>
                      <m:t>𝑖</m:t>
                    </m:r>
                    <m:r>
                      <a:rPr lang="en-US" sz="3400" i="1">
                        <a:latin typeface="Cambria Math" panose="02040503050406030204" pitchFamily="18" charset="0"/>
                      </a:rPr>
                      <m:t>∗</m:t>
                    </m:r>
                    <m:r>
                      <a:rPr lang="en-US" sz="3400" i="1">
                        <a:latin typeface="Cambria Math" panose="02040503050406030204" pitchFamily="18" charset="0"/>
                      </a:rPr>
                      <m:t>𝑠𝑖𝑛</m:t>
                    </m:r>
                    <m:d>
                      <m:dPr>
                        <m:ctrlPr>
                          <a:rPr lang="en-US" sz="3400" i="1">
                            <a:latin typeface="Cambria Math" panose="02040503050406030204" pitchFamily="18" charset="0"/>
                          </a:rPr>
                        </m:ctrlPr>
                      </m:dPr>
                      <m:e>
                        <m:r>
                          <a:rPr lang="en-US" sz="3400" i="1">
                            <a:latin typeface="Cambria Math" panose="02040503050406030204" pitchFamily="18" charset="0"/>
                            <a:ea typeface="Cambria Math" panose="02040503050406030204" pitchFamily="18" charset="0"/>
                          </a:rPr>
                          <m:t>𝜙</m:t>
                        </m:r>
                      </m:e>
                    </m:d>
                  </m:oMath>
                </a14:m>
                <a:r>
                  <a:rPr lang="en-US" sz="3400" dirty="0"/>
                  <a:t>  and</a:t>
                </a:r>
                <a14:m>
                  <m:oMath xmlns:m="http://schemas.openxmlformats.org/officeDocument/2006/math">
                    <m:r>
                      <a:rPr lang="en-US" sz="3400" i="1">
                        <a:latin typeface="Cambria Math" panose="02040503050406030204" pitchFamily="18" charset="0"/>
                      </a:rPr>
                      <m:t> </m:t>
                    </m:r>
                    <m:r>
                      <a:rPr lang="en-US" sz="3400" i="1">
                        <a:latin typeface="Cambria Math" panose="02040503050406030204" pitchFamily="18" charset="0"/>
                      </a:rPr>
                      <m:t>𝑖</m:t>
                    </m:r>
                    <m:r>
                      <a:rPr lang="en-US" sz="3400" i="1">
                        <a:latin typeface="Cambria Math" panose="02040503050406030204" pitchFamily="18" charset="0"/>
                      </a:rPr>
                      <m:t>=</m:t>
                    </m:r>
                    <m:rad>
                      <m:radPr>
                        <m:degHide m:val="on"/>
                        <m:ctrlPr>
                          <a:rPr lang="en-US" sz="3400" i="1">
                            <a:latin typeface="Cambria Math" panose="02040503050406030204" pitchFamily="18" charset="0"/>
                          </a:rPr>
                        </m:ctrlPr>
                      </m:radPr>
                      <m:deg/>
                      <m:e>
                        <m:r>
                          <a:rPr lang="en-US" sz="3400" i="1">
                            <a:latin typeface="Cambria Math" panose="02040503050406030204" pitchFamily="18" charset="0"/>
                          </a:rPr>
                          <m:t>−1</m:t>
                        </m:r>
                      </m:e>
                    </m:rad>
                  </m:oMath>
                </a14:m>
                <a:r>
                  <a:rPr lang="en-US" sz="3800" dirty="0"/>
                  <a:t>. </a:t>
                </a:r>
              </a:p>
              <a:p>
                <a:r>
                  <a:rPr lang="en-US" sz="3800" dirty="0"/>
                  <a:t>Hence </a:t>
                </a:r>
                <a14:m>
                  <m:oMath xmlns:m="http://schemas.openxmlformats.org/officeDocument/2006/math">
                    <m:sSup>
                      <m:sSupPr>
                        <m:ctrlPr>
                          <a:rPr lang="en-US" sz="3800" i="1" smtClean="0">
                            <a:latin typeface="Cambria Math" panose="02040503050406030204" pitchFamily="18" charset="0"/>
                          </a:rPr>
                        </m:ctrlPr>
                      </m:sSupPr>
                      <m:e>
                        <m:r>
                          <a:rPr lang="en-US" sz="3800" b="0" i="1" smtClean="0">
                            <a:latin typeface="Cambria Math" panose="02040503050406030204" pitchFamily="18" charset="0"/>
                          </a:rPr>
                          <m:t>𝑒</m:t>
                        </m:r>
                      </m:e>
                      <m:sup>
                        <m:r>
                          <a:rPr lang="en-US" sz="3800" b="0" i="1" smtClean="0">
                            <a:latin typeface="Cambria Math" panose="02040503050406030204" pitchFamily="18" charset="0"/>
                          </a:rPr>
                          <m:t>𝑖𝑚</m:t>
                        </m:r>
                        <m:r>
                          <a:rPr lang="en-US" sz="3800" b="0" i="1" smtClean="0">
                            <a:latin typeface="Cambria Math" panose="02040503050406030204" pitchFamily="18" charset="0"/>
                            <a:ea typeface="Cambria Math" panose="02040503050406030204" pitchFamily="18" charset="0"/>
                          </a:rPr>
                          <m:t>𝜙</m:t>
                        </m:r>
                      </m:sup>
                    </m:sSup>
                    <m:r>
                      <a:rPr lang="en-US" sz="3800" b="0" i="1" smtClean="0">
                        <a:latin typeface="Cambria Math" panose="02040503050406030204" pitchFamily="18" charset="0"/>
                      </a:rPr>
                      <m:t>=</m:t>
                    </m:r>
                    <m:func>
                      <m:funcPr>
                        <m:ctrlPr>
                          <a:rPr lang="en-US" sz="3800" b="0" i="1" smtClean="0">
                            <a:latin typeface="Cambria Math" panose="02040503050406030204" pitchFamily="18" charset="0"/>
                          </a:rPr>
                        </m:ctrlPr>
                      </m:funcPr>
                      <m:fName>
                        <m:r>
                          <m:rPr>
                            <m:sty m:val="p"/>
                          </m:rPr>
                          <a:rPr lang="en-US" sz="3800" b="0" i="0" smtClean="0">
                            <a:latin typeface="Cambria Math" panose="02040503050406030204" pitchFamily="18" charset="0"/>
                          </a:rPr>
                          <m:t>cos</m:t>
                        </m:r>
                      </m:fName>
                      <m:e>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𝑚</m:t>
                            </m:r>
                            <m:r>
                              <a:rPr lang="en-US" sz="3800" i="1">
                                <a:latin typeface="Cambria Math" panose="02040503050406030204" pitchFamily="18" charset="0"/>
                                <a:ea typeface="Cambria Math" panose="02040503050406030204" pitchFamily="18" charset="0"/>
                              </a:rPr>
                              <m:t>𝜙</m:t>
                            </m:r>
                          </m:e>
                        </m:d>
                      </m:e>
                    </m:func>
                    <m:r>
                      <a:rPr lang="en-US" sz="3800" b="0" i="1" smtClean="0">
                        <a:latin typeface="Cambria Math" panose="02040503050406030204" pitchFamily="18" charset="0"/>
                      </a:rPr>
                      <m:t>+</m:t>
                    </m:r>
                    <m:r>
                      <a:rPr lang="en-US" sz="3800" b="0" i="1" smtClean="0">
                        <a:latin typeface="Cambria Math" panose="02040503050406030204" pitchFamily="18" charset="0"/>
                      </a:rPr>
                      <m:t>𝑖</m:t>
                    </m:r>
                    <m:r>
                      <a:rPr lang="en-US" sz="3800" b="0" i="1" smtClean="0">
                        <a:latin typeface="Cambria Math" panose="02040503050406030204" pitchFamily="18" charset="0"/>
                      </a:rPr>
                      <m:t>∗</m:t>
                    </m:r>
                    <m:r>
                      <a:rPr lang="en-US" sz="3800" b="0" i="1" smtClean="0">
                        <a:latin typeface="Cambria Math" panose="02040503050406030204" pitchFamily="18" charset="0"/>
                      </a:rPr>
                      <m:t>𝑠𝑖𝑛</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𝑚</m:t>
                        </m:r>
                        <m:r>
                          <a:rPr lang="en-US" sz="3800" i="1">
                            <a:latin typeface="Cambria Math" panose="02040503050406030204" pitchFamily="18" charset="0"/>
                            <a:ea typeface="Cambria Math" panose="02040503050406030204" pitchFamily="18" charset="0"/>
                          </a:rPr>
                          <m:t>𝜙</m:t>
                        </m:r>
                      </m:e>
                    </m:d>
                    <m:r>
                      <a:rPr lang="en-US" sz="3800" b="0" i="1" smtClean="0">
                        <a:latin typeface="Cambria Math" panose="02040503050406030204" pitchFamily="18" charset="0"/>
                        <a:ea typeface="Cambria Math" panose="02040503050406030204" pitchFamily="18" charset="0"/>
                      </a:rPr>
                      <m:t>, </m:t>
                    </m:r>
                  </m:oMath>
                </a14:m>
                <a:endParaRPr lang="en-HK" dirty="0"/>
              </a:p>
              <a:p>
                <a14:m>
                  <m:oMath xmlns:m="http://schemas.openxmlformats.org/officeDocument/2006/math">
                    <m:sSubSup>
                      <m:sSubSupPr>
                        <m:ctrlPr>
                          <a:rPr lang="en-US" sz="3500" i="1" smtClean="0">
                            <a:latin typeface="Cambria Math" panose="02040503050406030204" pitchFamily="18" charset="0"/>
                            <a:ea typeface="Cambria Math" panose="02040503050406030204" pitchFamily="18" charset="0"/>
                          </a:rPr>
                        </m:ctrlPr>
                      </m:sSubSupPr>
                      <m:e>
                        <m:r>
                          <a:rPr lang="en-US" sz="3500" i="1">
                            <a:latin typeface="Cambria Math" panose="02040503050406030204" pitchFamily="18" charset="0"/>
                            <a:ea typeface="Cambria Math" panose="02040503050406030204" pitchFamily="18" charset="0"/>
                          </a:rPr>
                          <m:t>𝑃</m:t>
                        </m:r>
                      </m:e>
                      <m:sub>
                        <m:r>
                          <a:rPr lang="en-US" sz="3500" i="1">
                            <a:latin typeface="Cambria Math" panose="02040503050406030204" pitchFamily="18" charset="0"/>
                            <a:ea typeface="Cambria Math" panose="02040503050406030204" pitchFamily="18" charset="0"/>
                          </a:rPr>
                          <m:t>𝑙</m:t>
                        </m:r>
                      </m:sub>
                      <m:sup>
                        <m:r>
                          <a:rPr lang="en-US" sz="3500" i="1">
                            <a:latin typeface="Cambria Math" panose="02040503050406030204" pitchFamily="18" charset="0"/>
                            <a:ea typeface="Cambria Math" panose="02040503050406030204" pitchFamily="18" charset="0"/>
                          </a:rPr>
                          <m:t>𝑚</m:t>
                        </m:r>
                      </m:sup>
                    </m:sSubSup>
                    <m:d>
                      <m:dPr>
                        <m:ctrlPr>
                          <a:rPr lang="en-US" sz="3500" i="1">
                            <a:latin typeface="Cambria Math" panose="02040503050406030204" pitchFamily="18" charset="0"/>
                            <a:ea typeface="Cambria Math" panose="02040503050406030204" pitchFamily="18" charset="0"/>
                          </a:rPr>
                        </m:ctrlPr>
                      </m:dPr>
                      <m:e>
                        <m:r>
                          <a:rPr lang="en-US" sz="3500" i="1">
                            <a:latin typeface="Cambria Math" panose="02040503050406030204" pitchFamily="18" charset="0"/>
                            <a:ea typeface="Cambria Math" panose="02040503050406030204" pitchFamily="18" charset="0"/>
                          </a:rPr>
                          <m:t>𝑥</m:t>
                        </m:r>
                      </m:e>
                    </m:d>
                    <m:r>
                      <a:rPr lang="en-US" sz="3500" i="1">
                        <a:latin typeface="Cambria Math" panose="02040503050406030204" pitchFamily="18" charset="0"/>
                        <a:ea typeface="Cambria Math" panose="02040503050406030204" pitchFamily="18" charset="0"/>
                      </a:rPr>
                      <m:t>=</m:t>
                    </m:r>
                    <m:sSup>
                      <m:sSupPr>
                        <m:ctrlPr>
                          <a:rPr lang="en-US" sz="3500" i="1">
                            <a:latin typeface="Cambria Math" panose="02040503050406030204" pitchFamily="18" charset="0"/>
                            <a:ea typeface="Cambria Math" panose="02040503050406030204" pitchFamily="18" charset="0"/>
                          </a:rPr>
                        </m:ctrlPr>
                      </m:sSupPr>
                      <m:e>
                        <m:r>
                          <a:rPr lang="en-US" sz="3500" i="1">
                            <a:latin typeface="Cambria Math" panose="02040503050406030204" pitchFamily="18" charset="0"/>
                            <a:ea typeface="Cambria Math" panose="02040503050406030204" pitchFamily="18" charset="0"/>
                          </a:rPr>
                          <m:t>(1−</m:t>
                        </m:r>
                        <m:r>
                          <a:rPr lang="en-US" sz="3500" i="1">
                            <a:latin typeface="Cambria Math" panose="02040503050406030204" pitchFamily="18" charset="0"/>
                            <a:ea typeface="Cambria Math" panose="02040503050406030204" pitchFamily="18" charset="0"/>
                          </a:rPr>
                          <m:t>𝑥</m:t>
                        </m:r>
                        <m:r>
                          <a:rPr lang="en-US" sz="3500" i="1">
                            <a:latin typeface="Cambria Math" panose="02040503050406030204" pitchFamily="18" charset="0"/>
                            <a:ea typeface="Cambria Math" panose="02040503050406030204" pitchFamily="18" charset="0"/>
                          </a:rPr>
                          <m:t>)</m:t>
                        </m:r>
                      </m:e>
                      <m:sup>
                        <m:f>
                          <m:fPr>
                            <m:ctrlPr>
                              <a:rPr lang="en-US" sz="3500" i="1">
                                <a:latin typeface="Cambria Math" panose="02040503050406030204" pitchFamily="18" charset="0"/>
                                <a:ea typeface="Cambria Math" panose="02040503050406030204" pitchFamily="18" charset="0"/>
                              </a:rPr>
                            </m:ctrlPr>
                          </m:fPr>
                          <m:num>
                            <m:r>
                              <a:rPr lang="en-US" sz="3500" i="1">
                                <a:latin typeface="Cambria Math" panose="02040503050406030204" pitchFamily="18" charset="0"/>
                                <a:ea typeface="Cambria Math" panose="02040503050406030204" pitchFamily="18" charset="0"/>
                              </a:rPr>
                              <m:t>𝑚</m:t>
                            </m:r>
                          </m:num>
                          <m:den>
                            <m:r>
                              <a:rPr lang="en-US" sz="3500" i="1">
                                <a:latin typeface="Cambria Math" panose="02040503050406030204" pitchFamily="18" charset="0"/>
                                <a:ea typeface="Cambria Math" panose="02040503050406030204" pitchFamily="18" charset="0"/>
                              </a:rPr>
                              <m:t>2</m:t>
                            </m:r>
                          </m:den>
                        </m:f>
                      </m:sup>
                    </m:sSup>
                    <m:r>
                      <a:rPr lang="en-US" sz="3500" i="1">
                        <a:latin typeface="Cambria Math" panose="02040503050406030204" pitchFamily="18" charset="0"/>
                        <a:ea typeface="Cambria Math" panose="02040503050406030204" pitchFamily="18" charset="0"/>
                      </a:rPr>
                      <m:t> </m:t>
                    </m:r>
                    <m:f>
                      <m:fPr>
                        <m:ctrlPr>
                          <a:rPr lang="en-US" sz="3500" i="1">
                            <a:latin typeface="Cambria Math" panose="02040503050406030204" pitchFamily="18" charset="0"/>
                            <a:ea typeface="Cambria Math" panose="02040503050406030204" pitchFamily="18" charset="0"/>
                          </a:rPr>
                        </m:ctrlPr>
                      </m:fPr>
                      <m:num>
                        <m:sSup>
                          <m:sSupPr>
                            <m:ctrlPr>
                              <a:rPr lang="en-US" sz="3500" i="1">
                                <a:latin typeface="Cambria Math" panose="02040503050406030204" pitchFamily="18" charset="0"/>
                                <a:ea typeface="Cambria Math" panose="02040503050406030204" pitchFamily="18" charset="0"/>
                              </a:rPr>
                            </m:ctrlPr>
                          </m:sSupPr>
                          <m:e>
                            <m:r>
                              <a:rPr lang="en-US" sz="3500" i="1">
                                <a:latin typeface="Cambria Math" panose="02040503050406030204" pitchFamily="18" charset="0"/>
                                <a:ea typeface="Cambria Math" panose="02040503050406030204" pitchFamily="18" charset="0"/>
                              </a:rPr>
                              <m:t>𝑑</m:t>
                            </m:r>
                          </m:e>
                          <m:sup>
                            <m:r>
                              <a:rPr lang="en-US" sz="3500" i="1">
                                <a:latin typeface="Cambria Math" panose="02040503050406030204" pitchFamily="18" charset="0"/>
                                <a:ea typeface="Cambria Math" panose="02040503050406030204" pitchFamily="18" charset="0"/>
                              </a:rPr>
                              <m:t>𝑚</m:t>
                            </m:r>
                          </m:sup>
                        </m:sSup>
                      </m:num>
                      <m:den>
                        <m:r>
                          <a:rPr lang="en-US" sz="3500" i="1">
                            <a:latin typeface="Cambria Math" panose="02040503050406030204" pitchFamily="18" charset="0"/>
                            <a:ea typeface="Cambria Math" panose="02040503050406030204" pitchFamily="18" charset="0"/>
                          </a:rPr>
                          <m:t>𝑑</m:t>
                        </m:r>
                        <m:sSup>
                          <m:sSupPr>
                            <m:ctrlPr>
                              <a:rPr lang="en-US" sz="3500" i="1">
                                <a:latin typeface="Cambria Math" panose="02040503050406030204" pitchFamily="18" charset="0"/>
                                <a:ea typeface="Cambria Math" panose="02040503050406030204" pitchFamily="18" charset="0"/>
                              </a:rPr>
                            </m:ctrlPr>
                          </m:sSupPr>
                          <m:e>
                            <m:r>
                              <a:rPr lang="en-US" sz="3500" i="1">
                                <a:latin typeface="Cambria Math" panose="02040503050406030204" pitchFamily="18" charset="0"/>
                                <a:ea typeface="Cambria Math" panose="02040503050406030204" pitchFamily="18" charset="0"/>
                              </a:rPr>
                              <m:t>𝑥</m:t>
                            </m:r>
                          </m:e>
                          <m:sup>
                            <m:r>
                              <a:rPr lang="en-US" sz="3500" i="1">
                                <a:latin typeface="Cambria Math" panose="02040503050406030204" pitchFamily="18" charset="0"/>
                                <a:ea typeface="Cambria Math" panose="02040503050406030204" pitchFamily="18" charset="0"/>
                              </a:rPr>
                              <m:t>𝑚</m:t>
                            </m:r>
                          </m:sup>
                        </m:sSup>
                      </m:den>
                    </m:f>
                    <m:sSub>
                      <m:sSubPr>
                        <m:ctrlPr>
                          <a:rPr lang="en-US" sz="3500" i="1">
                            <a:latin typeface="Cambria Math" panose="02040503050406030204" pitchFamily="18" charset="0"/>
                            <a:ea typeface="Cambria Math" panose="02040503050406030204" pitchFamily="18" charset="0"/>
                          </a:rPr>
                        </m:ctrlPr>
                      </m:sSubPr>
                      <m:e>
                        <m:r>
                          <a:rPr lang="en-US" sz="3500" i="1">
                            <a:latin typeface="Cambria Math" panose="02040503050406030204" pitchFamily="18" charset="0"/>
                            <a:ea typeface="Cambria Math" panose="02040503050406030204" pitchFamily="18" charset="0"/>
                          </a:rPr>
                          <m:t>𝑃</m:t>
                        </m:r>
                      </m:e>
                      <m:sub>
                        <m:r>
                          <a:rPr lang="en-US" sz="3500" i="1">
                            <a:latin typeface="Cambria Math" panose="02040503050406030204" pitchFamily="18" charset="0"/>
                            <a:ea typeface="Cambria Math" panose="02040503050406030204" pitchFamily="18" charset="0"/>
                          </a:rPr>
                          <m:t>𝑙</m:t>
                        </m:r>
                      </m:sub>
                    </m:sSub>
                    <m:r>
                      <a:rPr lang="en-US" sz="3500" i="1">
                        <a:latin typeface="Cambria Math" panose="02040503050406030204" pitchFamily="18" charset="0"/>
                        <a:ea typeface="Cambria Math" panose="02040503050406030204" pitchFamily="18" charset="0"/>
                      </a:rPr>
                      <m:t>(</m:t>
                    </m:r>
                    <m:r>
                      <a:rPr lang="en-US" sz="3500" i="1">
                        <a:latin typeface="Cambria Math" panose="02040503050406030204" pitchFamily="18" charset="0"/>
                        <a:ea typeface="Cambria Math" panose="02040503050406030204" pitchFamily="18" charset="0"/>
                      </a:rPr>
                      <m:t>𝑥</m:t>
                    </m:r>
                    <m:r>
                      <a:rPr lang="en-US" sz="3500" i="1">
                        <a:latin typeface="Cambria Math" panose="02040503050406030204" pitchFamily="18" charset="0"/>
                        <a:ea typeface="Cambria Math" panose="02040503050406030204" pitchFamily="18" charset="0"/>
                      </a:rPr>
                      <m:t>)</m:t>
                    </m:r>
                    <m:r>
                      <a:rPr lang="en-US" sz="3500" i="1">
                        <a:latin typeface="Cambria Math" panose="02040503050406030204" pitchFamily="18" charset="0"/>
                        <a:ea typeface="Cambria Math" panose="02040503050406030204" pitchFamily="18" charset="0"/>
                      </a:rPr>
                      <m:t>𝑖𝑠</m:t>
                    </m:r>
                    <m:r>
                      <a:rPr lang="en-US" sz="3500" i="1">
                        <a:latin typeface="Cambria Math" panose="02040503050406030204" pitchFamily="18" charset="0"/>
                        <a:ea typeface="Cambria Math" panose="02040503050406030204" pitchFamily="18" charset="0"/>
                      </a:rPr>
                      <m:t> </m:t>
                    </m:r>
                    <m:r>
                      <a:rPr lang="en-US" sz="3500" i="1">
                        <a:latin typeface="Cambria Math" panose="02040503050406030204" pitchFamily="18" charset="0"/>
                        <a:ea typeface="Cambria Math" panose="02040503050406030204" pitchFamily="18" charset="0"/>
                      </a:rPr>
                      <m:t>𝑐𝑎𝑙𝑙𝑒𝑑</m:t>
                    </m:r>
                  </m:oMath>
                </a14:m>
                <a:r>
                  <a:rPr lang="en-HK" sz="3500" dirty="0">
                    <a:hlinkClick r:id="rId2"/>
                  </a:rPr>
                  <a:t> Associated Legendre polynomials – Wikipedia</a:t>
                </a:r>
                <a:r>
                  <a:rPr lang="en-HK" sz="3500" dirty="0"/>
                  <a:t>,</a:t>
                </a:r>
                <a:r>
                  <a:rPr lang="en-US" sz="3600" dirty="0">
                    <a:hlinkClick r:id="rId3"/>
                  </a:rPr>
                  <a:t> https://en.wikipedia.org/wiki/Spherical_harmonics</a:t>
                </a:r>
                <a:endParaRPr lang="en-US" sz="3600" dirty="0"/>
              </a:p>
              <a:p>
                <a:r>
                  <a:rPr lang="en-HK" sz="3500" dirty="0"/>
                  <a:t>A MATLAB example program for this  can be found at the Appendix.</a:t>
                </a:r>
              </a:p>
              <a:p>
                <a:endParaRPr lang="en-US" dirty="0"/>
              </a:p>
            </p:txBody>
          </p:sp>
        </mc:Choice>
        <mc:Fallback xmlns="">
          <p:sp>
            <p:nvSpPr>
              <p:cNvPr id="3" name="Content Placeholder 2">
                <a:extLst>
                  <a:ext uri="{FF2B5EF4-FFF2-40B4-BE49-F238E27FC236}">
                    <a16:creationId xmlns:a16="http://schemas.microsoft.com/office/drawing/2014/main" id="{2BB032D1-18DE-F5D4-0D62-A88A73AF7ABD}"/>
                  </a:ext>
                </a:extLst>
              </p:cNvPr>
              <p:cNvSpPr>
                <a:spLocks noGrp="1" noRot="1" noChangeAspect="1" noMove="1" noResize="1" noEditPoints="1" noAdjustHandles="1" noChangeArrowheads="1" noChangeShapeType="1" noTextEdit="1"/>
              </p:cNvSpPr>
              <p:nvPr>
                <p:ph idx="1"/>
              </p:nvPr>
            </p:nvSpPr>
            <p:spPr>
              <a:xfrm>
                <a:off x="325623" y="2598178"/>
                <a:ext cx="8628320" cy="4173337"/>
              </a:xfrm>
              <a:blipFill>
                <a:blip r:embed="rId4"/>
                <a:stretch>
                  <a:fillRect l="-918" t="-1168" r="-494" b="-1314"/>
                </a:stretch>
              </a:blipFill>
            </p:spPr>
            <p:txBody>
              <a:bodyPr/>
              <a:lstStyle/>
              <a:p>
                <a:r>
                  <a:rPr lang="en-HK">
                    <a:noFill/>
                  </a:rPr>
                  <a:t> </a:t>
                </a:r>
              </a:p>
            </p:txBody>
          </p:sp>
        </mc:Fallback>
      </mc:AlternateContent>
      <p:pic>
        <p:nvPicPr>
          <p:cNvPr id="2050" name="Picture 2" descr="View-dependant Colors with Spherical Harmonics&#10;&#10;How is 3D Gaussian Splatting used in rendering?">
            <a:extLst>
              <a:ext uri="{FF2B5EF4-FFF2-40B4-BE49-F238E27FC236}">
                <a16:creationId xmlns:a16="http://schemas.microsoft.com/office/drawing/2014/main" id="{EC5A26DD-92CD-A03A-6F7F-C7BE27F3B2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81" y="86485"/>
            <a:ext cx="6568263" cy="245488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2902277E-9E9F-26D4-6060-E459BDEA506C}"/>
              </a:ext>
            </a:extLst>
          </p:cNvPr>
          <p:cNvSpPr>
            <a:spLocks noGrp="1"/>
          </p:cNvSpPr>
          <p:nvPr>
            <p:ph type="ftr" sz="quarter" idx="11"/>
          </p:nvPr>
        </p:nvSpPr>
        <p:spPr>
          <a:xfrm>
            <a:off x="5867843" y="6408736"/>
            <a:ext cx="3086100" cy="365125"/>
          </a:xfrm>
        </p:spPr>
        <p:txBody>
          <a:bodyPr/>
          <a:lstStyle/>
          <a:p>
            <a:r>
              <a:rPr lang="en-HK"/>
              <a:t>Nerfs v.250402d</a:t>
            </a:r>
            <a:endParaRPr lang="en-HK" dirty="0"/>
          </a:p>
        </p:txBody>
      </p:sp>
      <p:sp>
        <p:nvSpPr>
          <p:cNvPr id="5" name="Slide Number Placeholder 4">
            <a:extLst>
              <a:ext uri="{FF2B5EF4-FFF2-40B4-BE49-F238E27FC236}">
                <a16:creationId xmlns:a16="http://schemas.microsoft.com/office/drawing/2014/main" id="{75D9BF51-C781-0204-BC0E-18D572072573}"/>
              </a:ext>
            </a:extLst>
          </p:cNvPr>
          <p:cNvSpPr>
            <a:spLocks noGrp="1"/>
          </p:cNvSpPr>
          <p:nvPr>
            <p:ph type="sldNum" sz="quarter" idx="12"/>
          </p:nvPr>
        </p:nvSpPr>
        <p:spPr/>
        <p:txBody>
          <a:bodyPr/>
          <a:lstStyle/>
          <a:p>
            <a:fld id="{B9DE3C8B-EA53-454F-9CCE-3711613342D8}" type="slidenum">
              <a:rPr lang="en-HK" smtClean="0"/>
              <a:t>64</a:t>
            </a:fld>
            <a:endParaRPr lang="en-HK"/>
          </a:p>
        </p:txBody>
      </p:sp>
    </p:spTree>
    <p:extLst>
      <p:ext uri="{BB962C8B-B14F-4D97-AF65-F5344CB8AC3E}">
        <p14:creationId xmlns:p14="http://schemas.microsoft.com/office/powerpoint/2010/main" val="917071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D7F30-31BB-1629-5128-1C99132A695C}"/>
              </a:ext>
            </a:extLst>
          </p:cNvPr>
          <p:cNvSpPr>
            <a:spLocks noGrp="1"/>
          </p:cNvSpPr>
          <p:nvPr>
            <p:ph type="title"/>
          </p:nvPr>
        </p:nvSpPr>
        <p:spPr/>
        <p:txBody>
          <a:bodyPr/>
          <a:lstStyle/>
          <a:p>
            <a:r>
              <a:rPr lang="en-US" dirty="0"/>
              <a:t>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B912CF7-AEDD-E3D8-1DFE-576430777F12}"/>
                  </a:ext>
                </a:extLst>
              </p:cNvPr>
              <p:cNvSpPr>
                <a:spLocks noGrp="1"/>
              </p:cNvSpPr>
              <p:nvPr>
                <p:ph idx="1"/>
              </p:nvPr>
            </p:nvSpPr>
            <p:spPr>
              <a:xfrm>
                <a:off x="926361" y="252819"/>
                <a:ext cx="7886700" cy="4900261"/>
              </a:xfrm>
            </p:spPr>
            <p:txBody>
              <a:bodyPr>
                <a:normAutofit lnSpcReduction="10000"/>
              </a:bodyPr>
              <a:lstStyle/>
              <a:p>
                <a:r>
                  <a:rPr lang="en-US" sz="2000" dirty="0"/>
                  <a:t>For the color of a 3D Gaussian,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𝛼</m:t>
                        </m:r>
                      </m:e>
                      <m:sub>
                        <m:r>
                          <a:rPr lang="en-US" sz="2000" i="1">
                            <a:latin typeface="Cambria Math" panose="02040503050406030204" pitchFamily="18" charset="0"/>
                          </a:rPr>
                          <m:t>𝑙</m:t>
                        </m:r>
                        <m:r>
                          <a:rPr lang="en-US" sz="2000" i="1">
                            <a:latin typeface="Cambria Math" panose="02040503050406030204" pitchFamily="18" charset="0"/>
                          </a:rPr>
                          <m:t>,</m:t>
                        </m:r>
                        <m:r>
                          <a:rPr lang="en-US" sz="2000" i="1">
                            <a:latin typeface="Cambria Math" panose="02040503050406030204" pitchFamily="18" charset="0"/>
                          </a:rPr>
                          <m:t>𝑚</m:t>
                        </m:r>
                      </m:sub>
                    </m:sSub>
                  </m:oMath>
                </a14:m>
                <a:r>
                  <a:rPr lang="en-US" sz="2000" dirty="0"/>
                  <a:t> are learned coefficients and instead of using a static RGB value, each channel is expressed as a linear combination of SH functions up to a maximum degree .</a:t>
                </a:r>
              </a:p>
              <a:p>
                <a:r>
                  <a:rPr lang="en-US" sz="2000" dirty="0"/>
                  <a:t>Note: m depends on l , example</a:t>
                </a:r>
              </a:p>
              <a:p>
                <a:r>
                  <a:rPr lang="en-US" sz="2000" dirty="0"/>
                  <a:t>When ( l = 0 ), ( m ) can be (  0 ). Total =1</a:t>
                </a:r>
              </a:p>
              <a:p>
                <a:r>
                  <a:rPr lang="en-US" sz="2000" dirty="0"/>
                  <a:t>When ( l = 1 ), ( m ) can be ( -1, 0, 1 ). Total =3</a:t>
                </a:r>
              </a:p>
              <a:p>
                <a:r>
                  <a:rPr lang="en-US" sz="2000" dirty="0"/>
                  <a:t>When ( l = 2 ), ( m ) can be  ( -2, -1, 0, 1, 2 ). Total =5</a:t>
                </a:r>
              </a:p>
              <a:p>
                <a:r>
                  <a:rPr lang="en-US" sz="2000" dirty="0"/>
                  <a:t>When ( l = 3 ), ( m ) can be ( -3, -2, -1, 0, 1, 2, 3). Total =7 and so on.</a:t>
                </a:r>
              </a:p>
              <a:p>
                <a:r>
                  <a:rPr lang="en-US" sz="2000" dirty="0"/>
                  <a:t>So, if l=3 (typical choice for 3dGS) , total number of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𝛼</m:t>
                        </m:r>
                      </m:e>
                      <m:sub>
                        <m:r>
                          <a:rPr lang="en-US" sz="2000" b="0" i="1" smtClean="0">
                            <a:latin typeface="Cambria Math" panose="02040503050406030204" pitchFamily="18" charset="0"/>
                          </a:rPr>
                          <m:t>𝑙</m:t>
                        </m:r>
                        <m:r>
                          <a:rPr lang="en-US" sz="2000" b="0" i="1" smtClean="0">
                            <a:latin typeface="Cambria Math" panose="02040503050406030204" pitchFamily="18" charset="0"/>
                          </a:rPr>
                          <m:t>,</m:t>
                        </m:r>
                        <m:r>
                          <a:rPr lang="en-US" sz="2000" b="0" i="1" smtClean="0">
                            <a:latin typeface="Cambria Math" panose="02040503050406030204" pitchFamily="18" charset="0"/>
                          </a:rPr>
                          <m:t>𝑚</m:t>
                        </m:r>
                      </m:sub>
                    </m:sSub>
                  </m:oMath>
                </a14:m>
                <a:r>
                  <a:rPr lang="en-US" sz="2000" dirty="0"/>
                  <a:t> Parameters  per color channel is 1+3+5+7=16, </a:t>
                </a:r>
              </a:p>
              <a:p>
                <a:r>
                  <a:rPr lang="en-US" sz="2000" dirty="0"/>
                  <a:t>For RGB, total number of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𝛼</m:t>
                        </m:r>
                      </m:e>
                      <m:sub>
                        <m:r>
                          <a:rPr lang="en-US" sz="2000" b="0" i="1" smtClean="0">
                            <a:latin typeface="Cambria Math" panose="02040503050406030204" pitchFamily="18" charset="0"/>
                          </a:rPr>
                          <m:t>𝑙</m:t>
                        </m:r>
                        <m:r>
                          <a:rPr lang="en-US" sz="2000" b="0" i="1" smtClean="0">
                            <a:latin typeface="Cambria Math" panose="02040503050406030204" pitchFamily="18" charset="0"/>
                          </a:rPr>
                          <m:t>,</m:t>
                        </m:r>
                        <m:r>
                          <a:rPr lang="en-US" sz="2000" b="0" i="1" smtClean="0">
                            <a:latin typeface="Cambria Math" panose="02040503050406030204" pitchFamily="18" charset="0"/>
                          </a:rPr>
                          <m:t>𝑚</m:t>
                        </m:r>
                      </m:sub>
                    </m:sSub>
                  </m:oMath>
                </a14:m>
                <a:r>
                  <a:rPr lang="en-US" sz="2000" dirty="0"/>
                  <a:t> SH parameters =3x16=48 to be trained</a:t>
                </a:r>
              </a:p>
              <a:p>
                <a:r>
                  <a:rPr lang="en-US" sz="2000" dirty="0"/>
                  <a:t>After training , given  the viewing angles : </a:t>
                </a:r>
                <a14:m>
                  <m:oMath xmlns:m="http://schemas.openxmlformats.org/officeDocument/2006/math">
                    <m:r>
                      <a:rPr lang="en-US" sz="2000" i="1" smtClean="0">
                        <a:latin typeface="Cambria Math" panose="02040503050406030204" pitchFamily="18" charset="0"/>
                        <a:ea typeface="Cambria Math" panose="02040503050406030204" pitchFamily="18" charset="0"/>
                      </a:rPr>
                      <m:t>𝜃</m:t>
                    </m:r>
                    <m:r>
                      <a:rPr lang="en-US" sz="200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𝜙</m:t>
                    </m:r>
                  </m:oMath>
                </a14:m>
                <a:r>
                  <a:rPr lang="en-US" sz="2000" dirty="0"/>
                  <a:t> ,  the color </a:t>
                </a:r>
                <a14:m>
                  <m:oMath xmlns:m="http://schemas.openxmlformats.org/officeDocument/2006/math">
                    <m:r>
                      <a:rPr lang="en-US" sz="2000" b="0" i="1" smtClean="0">
                        <a:latin typeface="Cambria Math" panose="02040503050406030204" pitchFamily="18" charset="0"/>
                        <a:ea typeface="Cambria Math" panose="02040503050406030204" pitchFamily="18" charset="0"/>
                      </a:rPr>
                      <m:t>𝐶</m:t>
                    </m:r>
                    <m:r>
                      <a:rPr lang="en-US" sz="2000" b="0" i="0"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𝜃</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𝜙</m:t>
                    </m:r>
                  </m:oMath>
                </a14:m>
                <a:r>
                  <a:rPr lang="en-US" sz="2000" dirty="0"/>
                  <a:t>) of the ray can be calculated. </a:t>
                </a:r>
              </a:p>
              <a:p>
                <a:r>
                  <a:rPr lang="en-US" sz="2000" dirty="0"/>
                  <a:t>If l=3, it will range from 0 to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𝑙</m:t>
                        </m:r>
                      </m:e>
                      <m:sub>
                        <m:r>
                          <a:rPr lang="en-US" sz="2000" i="1">
                            <a:latin typeface="Cambria Math" panose="02040503050406030204" pitchFamily="18" charset="0"/>
                            <a:ea typeface="Cambria Math" panose="02040503050406030204" pitchFamily="18" charset="0"/>
                          </a:rPr>
                          <m:t>𝑚𝑎𝑥</m:t>
                        </m:r>
                      </m:sub>
                    </m:sSub>
                  </m:oMath>
                </a14:m>
                <a:r>
                  <a:rPr lang="en-US" sz="2000" dirty="0"/>
                  <a:t> =3.  </a:t>
                </a:r>
              </a:p>
              <a:p>
                <a:endParaRPr lang="en-US" sz="2000" dirty="0"/>
              </a:p>
              <a:p>
                <a:endParaRPr lang="en-US" sz="2000" dirty="0"/>
              </a:p>
            </p:txBody>
          </p:sp>
        </mc:Choice>
        <mc:Fallback xmlns="">
          <p:sp>
            <p:nvSpPr>
              <p:cNvPr id="3" name="Content Placeholder 2">
                <a:extLst>
                  <a:ext uri="{FF2B5EF4-FFF2-40B4-BE49-F238E27FC236}">
                    <a16:creationId xmlns:a16="http://schemas.microsoft.com/office/drawing/2014/main" id="{AB912CF7-AEDD-E3D8-1DFE-576430777F12}"/>
                  </a:ext>
                </a:extLst>
              </p:cNvPr>
              <p:cNvSpPr>
                <a:spLocks noGrp="1" noRot="1" noChangeAspect="1" noMove="1" noResize="1" noEditPoints="1" noAdjustHandles="1" noChangeArrowheads="1" noChangeShapeType="1" noTextEdit="1"/>
              </p:cNvSpPr>
              <p:nvPr>
                <p:ph idx="1"/>
              </p:nvPr>
            </p:nvSpPr>
            <p:spPr>
              <a:xfrm>
                <a:off x="926361" y="252819"/>
                <a:ext cx="7886700" cy="4900261"/>
              </a:xfrm>
              <a:blipFill>
                <a:blip r:embed="rId2"/>
                <a:stretch>
                  <a:fillRect l="-696" t="-1493" r="-386"/>
                </a:stretch>
              </a:blipFill>
            </p:spPr>
            <p:txBody>
              <a:bodyPr/>
              <a:lstStyle/>
              <a:p>
                <a:r>
                  <a:rPr lang="en-HK">
                    <a:noFill/>
                  </a:rPr>
                  <a:t> </a:t>
                </a:r>
              </a:p>
            </p:txBody>
          </p:sp>
        </mc:Fallback>
      </mc:AlternateContent>
      <p:sp>
        <p:nvSpPr>
          <p:cNvPr id="11" name="TextBox 10">
            <a:extLst>
              <a:ext uri="{FF2B5EF4-FFF2-40B4-BE49-F238E27FC236}">
                <a16:creationId xmlns:a16="http://schemas.microsoft.com/office/drawing/2014/main" id="{951D1AAE-37F9-B064-6D8B-A9A022477E4C}"/>
              </a:ext>
            </a:extLst>
          </p:cNvPr>
          <p:cNvSpPr txBox="1"/>
          <p:nvPr/>
        </p:nvSpPr>
        <p:spPr>
          <a:xfrm>
            <a:off x="1159613" y="6595344"/>
            <a:ext cx="7420196" cy="261610"/>
          </a:xfrm>
          <a:prstGeom prst="rect">
            <a:avLst/>
          </a:prstGeom>
          <a:noFill/>
        </p:spPr>
        <p:txBody>
          <a:bodyPr wrap="square">
            <a:spAutoFit/>
          </a:bodyPr>
          <a:lstStyle/>
          <a:p>
            <a:r>
              <a:rPr lang="en-US" sz="1100" dirty="0">
                <a:hlinkClick r:id="rId3"/>
              </a:rPr>
              <a:t>https://learnopencv.com/3d-gaussian-splatting/#View-dependant-Colors-with-Spherical-Harmonics</a:t>
            </a:r>
            <a:r>
              <a:rPr lang="en-US" sz="1100" dirty="0"/>
              <a:t> </a:t>
            </a:r>
          </a:p>
        </p:txBody>
      </p:sp>
      <p:sp>
        <p:nvSpPr>
          <p:cNvPr id="4" name="Footer Placeholder 3">
            <a:extLst>
              <a:ext uri="{FF2B5EF4-FFF2-40B4-BE49-F238E27FC236}">
                <a16:creationId xmlns:a16="http://schemas.microsoft.com/office/drawing/2014/main" id="{11E5DC78-BEE0-C1C9-9B3B-3A0EC11400B5}"/>
              </a:ext>
            </a:extLst>
          </p:cNvPr>
          <p:cNvSpPr>
            <a:spLocks noGrp="1"/>
          </p:cNvSpPr>
          <p:nvPr>
            <p:ph type="ftr" sz="quarter" idx="11"/>
          </p:nvPr>
        </p:nvSpPr>
        <p:spPr/>
        <p:txBody>
          <a:bodyPr/>
          <a:lstStyle/>
          <a:p>
            <a:r>
              <a:rPr lang="en-HK"/>
              <a:t>Nerfs v.250402d</a:t>
            </a:r>
            <a:endParaRPr lang="en-HK" dirty="0"/>
          </a:p>
        </p:txBody>
      </p:sp>
      <p:sp>
        <p:nvSpPr>
          <p:cNvPr id="5" name="Slide Number Placeholder 4">
            <a:extLst>
              <a:ext uri="{FF2B5EF4-FFF2-40B4-BE49-F238E27FC236}">
                <a16:creationId xmlns:a16="http://schemas.microsoft.com/office/drawing/2014/main" id="{317BE9B9-C937-526C-3B02-E862A911309E}"/>
              </a:ext>
            </a:extLst>
          </p:cNvPr>
          <p:cNvSpPr>
            <a:spLocks noGrp="1"/>
          </p:cNvSpPr>
          <p:nvPr>
            <p:ph type="sldNum" sz="quarter" idx="12"/>
          </p:nvPr>
        </p:nvSpPr>
        <p:spPr/>
        <p:txBody>
          <a:bodyPr/>
          <a:lstStyle/>
          <a:p>
            <a:fld id="{B9DE3C8B-EA53-454F-9CCE-3711613342D8}" type="slidenum">
              <a:rPr lang="en-HK" smtClean="0"/>
              <a:t>65</a:t>
            </a:fld>
            <a:endParaRPr lang="en-HK" dirty="0"/>
          </a:p>
        </p:txBody>
      </p:sp>
      <p:cxnSp>
        <p:nvCxnSpPr>
          <p:cNvPr id="9" name="Straight Arrow Connector 8">
            <a:extLst>
              <a:ext uri="{FF2B5EF4-FFF2-40B4-BE49-F238E27FC236}">
                <a16:creationId xmlns:a16="http://schemas.microsoft.com/office/drawing/2014/main" id="{7A4C0D98-D4C1-F602-FF7A-E9AEA9CBF0F9}"/>
              </a:ext>
            </a:extLst>
          </p:cNvPr>
          <p:cNvCxnSpPr>
            <a:cxnSpLocks/>
          </p:cNvCxnSpPr>
          <p:nvPr/>
        </p:nvCxnSpPr>
        <p:spPr>
          <a:xfrm flipH="1">
            <a:off x="4869711" y="4763386"/>
            <a:ext cx="808075" cy="514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7D997C2-255A-573B-4C87-2E8AB64680BC}"/>
                  </a:ext>
                </a:extLst>
              </p:cNvPr>
              <p:cNvSpPr txBox="1"/>
              <p:nvPr/>
            </p:nvSpPr>
            <p:spPr>
              <a:xfrm>
                <a:off x="926361" y="4980922"/>
                <a:ext cx="7331146" cy="1511952"/>
              </a:xfrm>
              <a:prstGeom prst="rect">
                <a:avLst/>
              </a:prstGeom>
              <a:noFill/>
            </p:spPr>
            <p:txBody>
              <a:bodyPr wrap="square">
                <a:spAutoFit/>
              </a:bodyPr>
              <a:lstStyle/>
              <a:p>
                <a:r>
                  <a:rPr lang="en-US" sz="2800" i="1" dirty="0">
                    <a:latin typeface="Cambria Math" panose="02040503050406030204" pitchFamily="18" charset="0"/>
                    <a:ea typeface="Cambria Math" panose="02040503050406030204" pitchFamily="18" charset="0"/>
                  </a:rPr>
                  <a:t>C</a:t>
                </a:r>
                <a:r>
                  <a:rPr lang="en-US" sz="2800" dirty="0">
                    <a:ea typeface="Cambria Math" panose="02040503050406030204" pitchFamily="18" charset="0"/>
                  </a:rPr>
                  <a:t> </a:t>
                </a:r>
                <a14:m>
                  <m:oMath xmlns:m="http://schemas.openxmlformats.org/officeDocument/2006/math">
                    <m:d>
                      <m:dPr>
                        <m:ctrlPr>
                          <a:rPr lang="en-US" sz="2800" i="1">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𝜃</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𝜙</m:t>
                        </m:r>
                      </m:e>
                    </m:d>
                    <m:r>
                      <a:rPr lang="en-US" sz="2800" b="0" i="1" smtClean="0">
                        <a:latin typeface="Cambria Math" panose="02040503050406030204" pitchFamily="18" charset="0"/>
                        <a:ea typeface="Cambria Math" panose="02040503050406030204" pitchFamily="18" charset="0"/>
                      </a:rPr>
                      <m:t>=</m:t>
                    </m:r>
                    <m:nary>
                      <m:naryPr>
                        <m:chr m:val="∑"/>
                        <m:ctrlPr>
                          <a:rPr lang="en-US" sz="2800" b="0" i="1" smtClean="0">
                            <a:latin typeface="Cambria Math" panose="02040503050406030204" pitchFamily="18" charset="0"/>
                            <a:ea typeface="Cambria Math" panose="02040503050406030204" pitchFamily="18" charset="0"/>
                          </a:rPr>
                        </m:ctrlPr>
                      </m:naryPr>
                      <m:sub>
                        <m:r>
                          <m:rPr>
                            <m:brk m:alnAt="23"/>
                          </m:rPr>
                          <a:rPr lang="en-US" sz="2800" b="0" i="1" smtClean="0">
                            <a:latin typeface="Cambria Math" panose="02040503050406030204" pitchFamily="18" charset="0"/>
                            <a:ea typeface="Cambria Math" panose="02040503050406030204" pitchFamily="18" charset="0"/>
                          </a:rPr>
                          <m:t>𝑙</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0</m:t>
                        </m:r>
                      </m:sub>
                      <m:sup>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𝑙</m:t>
                            </m:r>
                          </m:e>
                          <m:sub>
                            <m:r>
                              <a:rPr lang="en-US" sz="2800" b="0" i="1" smtClean="0">
                                <a:latin typeface="Cambria Math" panose="02040503050406030204" pitchFamily="18" charset="0"/>
                                <a:ea typeface="Cambria Math" panose="02040503050406030204" pitchFamily="18" charset="0"/>
                              </a:rPr>
                              <m:t>𝑚𝑎𝑥</m:t>
                            </m:r>
                          </m:sub>
                        </m:sSub>
                      </m:sup>
                      <m:e>
                        <m:nary>
                          <m:naryPr>
                            <m:chr m:val="∑"/>
                            <m:ctrlPr>
                              <a:rPr lang="en-US" sz="2800" b="0" i="1" smtClean="0">
                                <a:latin typeface="Cambria Math" panose="02040503050406030204" pitchFamily="18" charset="0"/>
                                <a:ea typeface="Cambria Math" panose="02040503050406030204" pitchFamily="18" charset="0"/>
                              </a:rPr>
                            </m:ctrlPr>
                          </m:naryPr>
                          <m:sub>
                            <m:r>
                              <m:rPr>
                                <m:brk m:alnAt="23"/>
                              </m:rPr>
                              <a:rPr lang="en-US" sz="2800" b="0" i="1" smtClean="0">
                                <a:latin typeface="Cambria Math" panose="02040503050406030204" pitchFamily="18" charset="0"/>
                                <a:ea typeface="Cambria Math" panose="02040503050406030204" pitchFamily="18" charset="0"/>
                              </a:rPr>
                              <m:t>𝑚</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𝑙</m:t>
                            </m:r>
                          </m:sub>
                          <m:sup>
                            <m:r>
                              <a:rPr lang="en-US" sz="2800" b="0" i="1" smtClean="0">
                                <a:latin typeface="Cambria Math" panose="02040503050406030204" pitchFamily="18" charset="0"/>
                                <a:ea typeface="Cambria Math" panose="02040503050406030204" pitchFamily="18" charset="0"/>
                              </a:rPr>
                              <m:t>𝑙</m:t>
                            </m:r>
                          </m:sup>
                          <m:e>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𝛼</m:t>
                                </m:r>
                              </m:e>
                              <m:sub>
                                <m:r>
                                  <a:rPr lang="en-US" sz="2800" b="0" i="1" smtClean="0">
                                    <a:latin typeface="Cambria Math" panose="02040503050406030204" pitchFamily="18" charset="0"/>
                                    <a:ea typeface="Cambria Math" panose="02040503050406030204" pitchFamily="18" charset="0"/>
                                  </a:rPr>
                                  <m:t>𝑙</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𝑚</m:t>
                                </m:r>
                                <m:r>
                                  <a:rPr lang="en-US" sz="2800" b="0" i="1" smtClean="0">
                                    <a:latin typeface="Cambria Math" panose="02040503050406030204" pitchFamily="18" charset="0"/>
                                    <a:ea typeface="Cambria Math" panose="02040503050406030204" pitchFamily="18" charset="0"/>
                                  </a:rPr>
                                  <m:t> </m:t>
                                </m:r>
                              </m:sub>
                            </m:sSub>
                            <m:sSubSup>
                              <m:sSubSupPr>
                                <m:ctrlPr>
                                  <a:rPr lang="en-US" sz="2800" i="1">
                                    <a:latin typeface="Cambria Math" panose="02040503050406030204" pitchFamily="18" charset="0"/>
                                    <a:ea typeface="Cambria Math" panose="02040503050406030204" pitchFamily="18" charset="0"/>
                                  </a:rPr>
                                </m:ctrlPr>
                              </m:sSubSupPr>
                              <m:e>
                                <m:r>
                                  <a:rPr lang="en-US" sz="2800" b="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𝑌</m:t>
                                </m:r>
                              </m:e>
                              <m:sub>
                                <m:r>
                                  <a:rPr lang="en-US" sz="2800" i="1">
                                    <a:latin typeface="Cambria Math" panose="02040503050406030204" pitchFamily="18" charset="0"/>
                                    <a:ea typeface="Cambria Math" panose="02040503050406030204" pitchFamily="18" charset="0"/>
                                  </a:rPr>
                                  <m:t>𝑙</m:t>
                                </m:r>
                              </m:sub>
                              <m:sup>
                                <m:r>
                                  <a:rPr lang="en-US" sz="2800" i="1">
                                    <a:latin typeface="Cambria Math" panose="02040503050406030204" pitchFamily="18" charset="0"/>
                                    <a:ea typeface="Cambria Math" panose="02040503050406030204" pitchFamily="18" charset="0"/>
                                  </a:rPr>
                                  <m:t>𝑚</m:t>
                                </m:r>
                              </m:sup>
                            </m:sSubSup>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𝜃</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𝜙</m:t>
                                </m:r>
                              </m:e>
                            </m:d>
                            <m:r>
                              <a:rPr lang="en-US" sz="2800" b="0" i="1" smtClean="0">
                                <a:latin typeface="Cambria Math" panose="02040503050406030204" pitchFamily="18" charset="0"/>
                                <a:ea typeface="Cambria Math" panose="02040503050406030204" pitchFamily="18" charset="0"/>
                              </a:rPr>
                              <m:t>|</m:t>
                            </m:r>
                          </m:e>
                        </m:nary>
                      </m:e>
                    </m:nary>
                  </m:oMath>
                </a14:m>
                <a:r>
                  <a:rPr lang="en-US" sz="2800" i="1" dirty="0">
                    <a:latin typeface="Cambria Math" panose="02040503050406030204" pitchFamily="18" charset="0"/>
                    <a:ea typeface="Cambria Math" panose="02040503050406030204" pitchFamily="18" charset="0"/>
                  </a:rPr>
                  <a:t>, where</a:t>
                </a:r>
              </a:p>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panose="02040503050406030204" pitchFamily="18" charset="0"/>
                              <a:ea typeface="Cambria Math" panose="02040503050406030204" pitchFamily="18" charset="0"/>
                            </a:rPr>
                          </m:ctrlPr>
                        </m:sSubSupPr>
                        <m:e>
                          <m:r>
                            <a:rPr lang="en-US" sz="2800" b="0" i="1" smtClean="0">
                              <a:latin typeface="Cambria Math" panose="02040503050406030204" pitchFamily="18" charset="0"/>
                              <a:ea typeface="Cambria Math" panose="02040503050406030204" pitchFamily="18" charset="0"/>
                            </a:rPr>
                            <m:t>𝑌</m:t>
                          </m:r>
                        </m:e>
                        <m:sub>
                          <m:r>
                            <a:rPr lang="en-US" sz="2800" i="1">
                              <a:latin typeface="Cambria Math" panose="02040503050406030204" pitchFamily="18" charset="0"/>
                              <a:ea typeface="Cambria Math" panose="02040503050406030204" pitchFamily="18" charset="0"/>
                            </a:rPr>
                            <m:t>𝑙</m:t>
                          </m:r>
                        </m:sub>
                        <m:sup>
                          <m:r>
                            <a:rPr lang="en-US" sz="2800" i="1">
                              <a:latin typeface="Cambria Math" panose="02040503050406030204" pitchFamily="18" charset="0"/>
                              <a:ea typeface="Cambria Math" panose="02040503050406030204" pitchFamily="18" charset="0"/>
                            </a:rPr>
                            <m:t>𝑚</m:t>
                          </m:r>
                        </m:sup>
                      </m:sSubSup>
                      <m:d>
                        <m:dPr>
                          <m:ctrlPr>
                            <a:rPr lang="en-US" sz="2800" i="1">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𝜃</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𝜙</m:t>
                          </m:r>
                        </m:e>
                      </m:d>
                      <m:r>
                        <a:rPr lang="en-US" sz="2800" i="1">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d>
                            <m:dPr>
                              <m:ctrlPr>
                                <a:rPr lang="en-US" sz="1800" b="0" i="1">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1</m:t>
                              </m:r>
                            </m:e>
                          </m:d>
                        </m:e>
                        <m:sup>
                          <m:r>
                            <a:rPr lang="en-US" sz="1800" b="0" i="1" smtClean="0">
                              <a:latin typeface="Cambria Math" panose="02040503050406030204" pitchFamily="18" charset="0"/>
                              <a:ea typeface="Cambria Math" panose="02040503050406030204" pitchFamily="18" charset="0"/>
                            </a:rPr>
                            <m:t>𝑚</m:t>
                          </m:r>
                        </m:sup>
                      </m:sSup>
                      <m:rad>
                        <m:radPr>
                          <m:degHide m:val="on"/>
                          <m:ctrlPr>
                            <a:rPr lang="en-US" sz="1800" i="1" smtClean="0">
                              <a:latin typeface="Cambria Math" panose="02040503050406030204" pitchFamily="18" charset="0"/>
                              <a:ea typeface="Cambria Math" panose="02040503050406030204" pitchFamily="18" charset="0"/>
                            </a:rPr>
                          </m:ctrlPr>
                        </m:radPr>
                        <m:deg/>
                        <m:e>
                          <m:f>
                            <m:fPr>
                              <m:ctrlPr>
                                <a:rPr lang="en-US" sz="1800" i="1" smtClean="0">
                                  <a:latin typeface="Cambria Math" panose="02040503050406030204" pitchFamily="18" charset="0"/>
                                  <a:ea typeface="Cambria Math" panose="02040503050406030204" pitchFamily="18" charset="0"/>
                                </a:rPr>
                              </m:ctrlPr>
                            </m:fPr>
                            <m:num>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𝑙</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1</m:t>
                                  </m:r>
                                </m:e>
                              </m:d>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𝑙</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e>
                              </m:d>
                              <m:r>
                                <a:rPr lang="en-US" sz="1800" b="0" i="1" smtClean="0">
                                  <a:latin typeface="Cambria Math" panose="02040503050406030204" pitchFamily="18" charset="0"/>
                                  <a:ea typeface="Cambria Math" panose="02040503050406030204" pitchFamily="18" charset="0"/>
                                </a:rPr>
                                <m:t>!</m:t>
                              </m:r>
                            </m:num>
                            <m:den>
                              <m:r>
                                <a:rPr lang="en-US" sz="1800" b="0" i="1" smtClean="0">
                                  <a:latin typeface="Cambria Math" panose="02040503050406030204" pitchFamily="18" charset="0"/>
                                  <a:ea typeface="Cambria Math" panose="02040503050406030204" pitchFamily="18" charset="0"/>
                                </a:rPr>
                                <m:t>4</m:t>
                              </m:r>
                              <m:r>
                                <a:rPr lang="en-US" sz="1800" b="0" i="1" smtClean="0">
                                  <a:latin typeface="Cambria Math" panose="02040503050406030204" pitchFamily="18" charset="0"/>
                                  <a:ea typeface="Cambria Math" panose="02040503050406030204" pitchFamily="18" charset="0"/>
                                </a:rPr>
                                <m:t>𝜋</m:t>
                              </m:r>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𝑙</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e>
                              </m:d>
                              <m:r>
                                <a:rPr lang="en-US" sz="1800" b="0" i="1" smtClean="0">
                                  <a:latin typeface="Cambria Math" panose="02040503050406030204" pitchFamily="18" charset="0"/>
                                  <a:ea typeface="Cambria Math" panose="02040503050406030204" pitchFamily="18" charset="0"/>
                                </a:rPr>
                                <m:t>!</m:t>
                              </m:r>
                            </m:den>
                          </m:f>
                        </m:e>
                      </m:rad>
                      <m:sSup>
                        <m:sSupPr>
                          <m:ctrlPr>
                            <a:rPr lang="en-US" sz="2800" i="1">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𝑒</m:t>
                          </m:r>
                        </m:e>
                        <m:sup>
                          <m:r>
                            <a:rPr lang="en-US" sz="1800" i="1">
                              <a:latin typeface="Cambria Math" panose="02040503050406030204" pitchFamily="18" charset="0"/>
                              <a:ea typeface="Cambria Math" panose="02040503050406030204" pitchFamily="18" charset="0"/>
                            </a:rPr>
                            <m:t>𝑖𝑚</m:t>
                          </m:r>
                          <m:r>
                            <a:rPr lang="en-US" sz="1800" i="1">
                              <a:latin typeface="Cambria Math" panose="02040503050406030204" pitchFamily="18" charset="0"/>
                              <a:ea typeface="Cambria Math" panose="02040503050406030204" pitchFamily="18" charset="0"/>
                            </a:rPr>
                            <m:t>𝜙</m:t>
                          </m:r>
                        </m:sup>
                      </m:sSup>
                      <m:sSubSup>
                        <m:sSubSupPr>
                          <m:ctrlPr>
                            <a:rPr lang="en-US" sz="2800" i="1" smtClean="0">
                              <a:latin typeface="Cambria Math" panose="02040503050406030204" pitchFamily="18" charset="0"/>
                              <a:ea typeface="Cambria Math" panose="02040503050406030204" pitchFamily="18" charset="0"/>
                            </a:rPr>
                          </m:ctrlPr>
                        </m:sSubSupPr>
                        <m:e>
                          <m:r>
                            <a:rPr lang="en-US" sz="2800" b="0" i="1" smtClean="0">
                              <a:latin typeface="Cambria Math" panose="02040503050406030204" pitchFamily="18" charset="0"/>
                              <a:ea typeface="Cambria Math" panose="02040503050406030204" pitchFamily="18" charset="0"/>
                            </a:rPr>
                            <m:t>𝑃</m:t>
                          </m:r>
                        </m:e>
                        <m:sub>
                          <m:r>
                            <a:rPr lang="en-US" sz="2800" b="0" i="1" smtClean="0">
                              <a:latin typeface="Cambria Math" panose="02040503050406030204" pitchFamily="18" charset="0"/>
                              <a:ea typeface="Cambria Math" panose="02040503050406030204" pitchFamily="18" charset="0"/>
                            </a:rPr>
                            <m:t>𝑙</m:t>
                          </m:r>
                        </m:sub>
                        <m:sup>
                          <m:r>
                            <a:rPr lang="en-US" sz="2800" b="0" i="1" smtClean="0">
                              <a:latin typeface="Cambria Math" panose="02040503050406030204" pitchFamily="18" charset="0"/>
                              <a:ea typeface="Cambria Math" panose="02040503050406030204" pitchFamily="18" charset="0"/>
                            </a:rPr>
                            <m:t>𝑚</m:t>
                          </m:r>
                        </m:sup>
                      </m:sSubSup>
                      <m:r>
                        <a:rPr lang="en-US" sz="2800" b="0" i="1" smtClean="0">
                          <a:latin typeface="Cambria Math" panose="02040503050406030204" pitchFamily="18" charset="0"/>
                          <a:ea typeface="Cambria Math" panose="02040503050406030204" pitchFamily="18" charset="0"/>
                        </a:rPr>
                        <m:t>(</m:t>
                      </m:r>
                      <m:func>
                        <m:funcPr>
                          <m:ctrlPr>
                            <a:rPr lang="en-US" sz="2800" b="0" i="1" smtClean="0">
                              <a:latin typeface="Cambria Math" panose="02040503050406030204" pitchFamily="18" charset="0"/>
                              <a:ea typeface="Cambria Math" panose="02040503050406030204" pitchFamily="18" charset="0"/>
                            </a:rPr>
                          </m:ctrlPr>
                        </m:funcPr>
                        <m:fName>
                          <m:r>
                            <m:rPr>
                              <m:sty m:val="p"/>
                            </m:rPr>
                            <a:rPr lang="en-US" sz="2800" b="0" i="0" smtClean="0">
                              <a:latin typeface="Cambria Math" panose="02040503050406030204" pitchFamily="18" charset="0"/>
                              <a:ea typeface="Cambria Math" panose="02040503050406030204" pitchFamily="18" charset="0"/>
                            </a:rPr>
                            <m:t>cos</m:t>
                          </m:r>
                        </m:fName>
                        <m:e>
                          <m:r>
                            <a:rPr lang="en-US" sz="1800" i="1">
                              <a:latin typeface="Cambria Math" panose="02040503050406030204" pitchFamily="18" charset="0"/>
                              <a:ea typeface="Cambria Math" panose="02040503050406030204" pitchFamily="18" charset="0"/>
                            </a:rPr>
                            <m:t>𝜃</m:t>
                          </m:r>
                        </m:e>
                      </m:func>
                      <m:r>
                        <a:rPr lang="en-US" sz="2800" b="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8" name="TextBox 7">
                <a:extLst>
                  <a:ext uri="{FF2B5EF4-FFF2-40B4-BE49-F238E27FC236}">
                    <a16:creationId xmlns:a16="http://schemas.microsoft.com/office/drawing/2014/main" id="{F7D997C2-255A-573B-4C87-2E8AB64680BC}"/>
                  </a:ext>
                </a:extLst>
              </p:cNvPr>
              <p:cNvSpPr txBox="1">
                <a:spLocks noRot="1" noChangeAspect="1" noMove="1" noResize="1" noEditPoints="1" noAdjustHandles="1" noChangeArrowheads="1" noChangeShapeType="1" noTextEdit="1"/>
              </p:cNvSpPr>
              <p:nvPr/>
            </p:nvSpPr>
            <p:spPr>
              <a:xfrm>
                <a:off x="926361" y="4980922"/>
                <a:ext cx="7331146" cy="1511952"/>
              </a:xfrm>
              <a:prstGeom prst="rect">
                <a:avLst/>
              </a:prstGeom>
              <a:blipFill>
                <a:blip r:embed="rId4"/>
                <a:stretch>
                  <a:fillRect l="-1746"/>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3739A30-18D7-DEB8-D1DD-EF5E5202211A}"/>
                  </a:ext>
                </a:extLst>
              </p:cNvPr>
              <p:cNvSpPr txBox="1"/>
              <p:nvPr/>
            </p:nvSpPr>
            <p:spPr>
              <a:xfrm>
                <a:off x="5560828" y="4497572"/>
                <a:ext cx="3549944" cy="381515"/>
              </a:xfrm>
              <a:prstGeom prst="rect">
                <a:avLst/>
              </a:prstGeom>
              <a:noFill/>
              <a:ln>
                <a:solidFill>
                  <a:schemeClr val="accent1"/>
                </a:solidFill>
              </a:ln>
            </p:spPr>
            <p:txBody>
              <a:bodyPr wrap="square">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rPr>
                          <m:t>𝑙</m:t>
                        </m:r>
                        <m:r>
                          <a:rPr lang="en-US" sz="1800" i="1">
                            <a:latin typeface="Cambria Math" panose="02040503050406030204" pitchFamily="18" charset="0"/>
                          </a:rPr>
                          <m:t>,</m:t>
                        </m:r>
                        <m:r>
                          <a:rPr lang="en-US" sz="1800" i="1">
                            <a:latin typeface="Cambria Math" panose="02040503050406030204" pitchFamily="18" charset="0"/>
                          </a:rPr>
                          <m:t>𝑚</m:t>
                        </m:r>
                      </m:sub>
                    </m:sSub>
                  </m:oMath>
                </a14:m>
                <a:r>
                  <a:rPr lang="en-US" sz="1800" dirty="0"/>
                  <a:t> Parameters are to be trained.</a:t>
                </a:r>
                <a:endParaRPr lang="en-HK" dirty="0"/>
              </a:p>
            </p:txBody>
          </p:sp>
        </mc:Choice>
        <mc:Fallback xmlns="">
          <p:sp>
            <p:nvSpPr>
              <p:cNvPr id="15" name="TextBox 14">
                <a:extLst>
                  <a:ext uri="{FF2B5EF4-FFF2-40B4-BE49-F238E27FC236}">
                    <a16:creationId xmlns:a16="http://schemas.microsoft.com/office/drawing/2014/main" id="{E3739A30-18D7-DEB8-D1DD-EF5E5202211A}"/>
                  </a:ext>
                </a:extLst>
              </p:cNvPr>
              <p:cNvSpPr txBox="1">
                <a:spLocks noRot="1" noChangeAspect="1" noMove="1" noResize="1" noEditPoints="1" noAdjustHandles="1" noChangeArrowheads="1" noChangeShapeType="1" noTextEdit="1"/>
              </p:cNvSpPr>
              <p:nvPr/>
            </p:nvSpPr>
            <p:spPr>
              <a:xfrm>
                <a:off x="5560828" y="4497572"/>
                <a:ext cx="3549944" cy="381515"/>
              </a:xfrm>
              <a:prstGeom prst="rect">
                <a:avLst/>
              </a:prstGeom>
              <a:blipFill>
                <a:blip r:embed="rId5"/>
                <a:stretch>
                  <a:fillRect t="-4688" b="-23438"/>
                </a:stretch>
              </a:blipFill>
              <a:ln>
                <a:solidFill>
                  <a:schemeClr val="accent1"/>
                </a:solidFill>
              </a:ln>
            </p:spPr>
            <p:txBody>
              <a:bodyPr/>
              <a:lstStyle/>
              <a:p>
                <a:r>
                  <a:rPr lang="en-HK">
                    <a:noFill/>
                  </a:rPr>
                  <a:t> </a:t>
                </a:r>
              </a:p>
            </p:txBody>
          </p:sp>
        </mc:Fallback>
      </mc:AlternateContent>
    </p:spTree>
    <p:extLst>
      <p:ext uri="{BB962C8B-B14F-4D97-AF65-F5344CB8AC3E}">
        <p14:creationId xmlns:p14="http://schemas.microsoft.com/office/powerpoint/2010/main" val="35542864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A967D-EF47-BDE3-8C0A-EE6DC24C79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E34674-F906-0186-DBCE-9CEC9CEA1739}"/>
              </a:ext>
            </a:extLst>
          </p:cNvPr>
          <p:cNvSpPr>
            <a:spLocks noGrp="1"/>
          </p:cNvSpPr>
          <p:nvPr>
            <p:ph type="title"/>
          </p:nvPr>
        </p:nvSpPr>
        <p:spPr/>
        <p:txBody>
          <a:bodyPr/>
          <a:lstStyle/>
          <a:p>
            <a:r>
              <a:rPr lang="en-US" dirty="0"/>
              <a:t>Exercise 8:</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0DCC11-CB2D-97BB-7311-894D5ADC9D36}"/>
                  </a:ext>
                </a:extLst>
              </p:cNvPr>
              <p:cNvSpPr>
                <a:spLocks noGrp="1"/>
              </p:cNvSpPr>
              <p:nvPr>
                <p:ph idx="1"/>
              </p:nvPr>
            </p:nvSpPr>
            <p:spPr>
              <a:xfrm>
                <a:off x="628650" y="1253331"/>
                <a:ext cx="7886700" cy="4351338"/>
              </a:xfrm>
            </p:spPr>
            <p:txBody>
              <a:bodyPr>
                <a:normAutofit lnSpcReduction="10000"/>
              </a:bodyPr>
              <a:lstStyle/>
              <a:p>
                <a:r>
                  <a:rPr lang="en-US" sz="2400" dirty="0"/>
                  <a:t>If l=4, how many number of parameters (</a:t>
                </a:r>
                <a14:m>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rPr>
                          <m:t>𝑙</m:t>
                        </m:r>
                        <m:r>
                          <a:rPr lang="en-US" sz="2400" b="0" i="1" smtClean="0">
                            <a:latin typeface="Cambria Math" panose="02040503050406030204" pitchFamily="18" charset="0"/>
                          </a:rPr>
                          <m:t>,</m:t>
                        </m:r>
                        <m:r>
                          <a:rPr lang="en-US" sz="2400" b="0" i="1" smtClean="0">
                            <a:latin typeface="Cambria Math" panose="02040503050406030204" pitchFamily="18" charset="0"/>
                          </a:rPr>
                          <m:t>𝑚</m:t>
                        </m:r>
                      </m:sub>
                    </m:sSub>
                  </m:oMath>
                </a14:m>
                <a:r>
                  <a:rPr lang="en-US" sz="2400" dirty="0"/>
                  <a:t>) for all color (RGB) of a 3D Gaussian are needed to be trained. Hints:</a:t>
                </a:r>
              </a:p>
              <a:p>
                <a:r>
                  <a:rPr lang="en-US" sz="2400" dirty="0"/>
                  <a:t>When ( l = 0 ), ( m ) can be (  0 ). Total =1</a:t>
                </a:r>
              </a:p>
              <a:p>
                <a:r>
                  <a:rPr lang="en-US" sz="2400" dirty="0"/>
                  <a:t>When ( l = 1 ), ( m ) can be ( -1, 0, 1 ). Total =3</a:t>
                </a:r>
              </a:p>
              <a:p>
                <a:r>
                  <a:rPr lang="en-US" sz="2400" dirty="0"/>
                  <a:t>When ( l = 2 ), ( m ) can be  ( -2, -1, 0, 1, 2 ). Total =5 and so on.</a:t>
                </a:r>
              </a:p>
              <a:p>
                <a:r>
                  <a:rPr lang="en-US" sz="2400" dirty="0"/>
                  <a:t>Which of the followings is true?</a:t>
                </a:r>
              </a:p>
              <a:p>
                <a:pPr marL="514350" indent="-514350">
                  <a:buFont typeface="+mj-lt"/>
                  <a:buAutoNum type="arabicParenR"/>
                </a:pPr>
                <a:r>
                  <a:rPr lang="en-US" sz="2400" dirty="0"/>
                  <a:t>25 </a:t>
                </a:r>
              </a:p>
              <a:p>
                <a:pPr marL="514350" indent="-514350">
                  <a:buFont typeface="+mj-lt"/>
                  <a:buAutoNum type="arabicParenR"/>
                </a:pPr>
                <a:r>
                  <a:rPr lang="en-US" sz="2400" dirty="0"/>
                  <a:t>30</a:t>
                </a:r>
              </a:p>
              <a:p>
                <a:pPr marL="514350" indent="-514350">
                  <a:buFont typeface="+mj-lt"/>
                  <a:buAutoNum type="arabicParenR"/>
                </a:pPr>
                <a:r>
                  <a:rPr lang="en-US" sz="2400" dirty="0"/>
                  <a:t> 75</a:t>
                </a:r>
              </a:p>
              <a:p>
                <a:pPr marL="514350" indent="-514350">
                  <a:buFont typeface="+mj-lt"/>
                  <a:buAutoNum type="arabicParenR"/>
                </a:pPr>
                <a:r>
                  <a:rPr lang="en-US" sz="2400" dirty="0"/>
                  <a:t>100</a:t>
                </a:r>
              </a:p>
            </p:txBody>
          </p:sp>
        </mc:Choice>
        <mc:Fallback xmlns="">
          <p:sp>
            <p:nvSpPr>
              <p:cNvPr id="3" name="Content Placeholder 2">
                <a:extLst>
                  <a:ext uri="{FF2B5EF4-FFF2-40B4-BE49-F238E27FC236}">
                    <a16:creationId xmlns:a16="http://schemas.microsoft.com/office/drawing/2014/main" id="{EE0DCC11-CB2D-97BB-7311-894D5ADC9D36}"/>
                  </a:ext>
                </a:extLst>
              </p:cNvPr>
              <p:cNvSpPr>
                <a:spLocks noGrp="1" noRot="1" noChangeAspect="1" noMove="1" noResize="1" noEditPoints="1" noAdjustHandles="1" noChangeArrowheads="1" noChangeShapeType="1" noTextEdit="1"/>
              </p:cNvSpPr>
              <p:nvPr>
                <p:ph idx="1"/>
              </p:nvPr>
            </p:nvSpPr>
            <p:spPr>
              <a:xfrm>
                <a:off x="628650" y="1253331"/>
                <a:ext cx="7886700" cy="4351338"/>
              </a:xfrm>
              <a:blipFill>
                <a:blip r:embed="rId2"/>
                <a:stretch>
                  <a:fillRect l="-1236" t="-2244" r="-1700" b="-3366"/>
                </a:stretch>
              </a:blipFill>
            </p:spPr>
            <p:txBody>
              <a:bodyPr/>
              <a:lstStyle/>
              <a:p>
                <a:r>
                  <a:rPr lang="en-HK">
                    <a:noFill/>
                  </a:rPr>
                  <a:t> </a:t>
                </a:r>
              </a:p>
            </p:txBody>
          </p:sp>
        </mc:Fallback>
      </mc:AlternateContent>
      <p:sp>
        <p:nvSpPr>
          <p:cNvPr id="4" name="Footer Placeholder 3">
            <a:extLst>
              <a:ext uri="{FF2B5EF4-FFF2-40B4-BE49-F238E27FC236}">
                <a16:creationId xmlns:a16="http://schemas.microsoft.com/office/drawing/2014/main" id="{6EDBE75A-FFA3-2E06-62DC-C49E301669EB}"/>
              </a:ext>
            </a:extLst>
          </p:cNvPr>
          <p:cNvSpPr>
            <a:spLocks noGrp="1"/>
          </p:cNvSpPr>
          <p:nvPr>
            <p:ph type="ftr" sz="quarter" idx="11"/>
          </p:nvPr>
        </p:nvSpPr>
        <p:spPr>
          <a:xfrm>
            <a:off x="2337834" y="6127749"/>
            <a:ext cx="3086100" cy="365125"/>
          </a:xfrm>
        </p:spPr>
        <p:txBody>
          <a:bodyPr/>
          <a:lstStyle/>
          <a:p>
            <a:r>
              <a:rPr lang="en-HK"/>
              <a:t>Nerfs v.250402d</a:t>
            </a:r>
            <a:endParaRPr lang="en-HK" dirty="0"/>
          </a:p>
        </p:txBody>
      </p:sp>
      <p:sp>
        <p:nvSpPr>
          <p:cNvPr id="5" name="Slide Number Placeholder 4">
            <a:extLst>
              <a:ext uri="{FF2B5EF4-FFF2-40B4-BE49-F238E27FC236}">
                <a16:creationId xmlns:a16="http://schemas.microsoft.com/office/drawing/2014/main" id="{AA2C1630-3329-EB42-E270-7F902941F6E9}"/>
              </a:ext>
            </a:extLst>
          </p:cNvPr>
          <p:cNvSpPr>
            <a:spLocks noGrp="1"/>
          </p:cNvSpPr>
          <p:nvPr>
            <p:ph type="sldNum" sz="quarter" idx="12"/>
          </p:nvPr>
        </p:nvSpPr>
        <p:spPr>
          <a:xfrm>
            <a:off x="5766834" y="6127749"/>
            <a:ext cx="2057400" cy="365125"/>
          </a:xfrm>
        </p:spPr>
        <p:txBody>
          <a:bodyPr/>
          <a:lstStyle/>
          <a:p>
            <a:fld id="{B9DE3C8B-EA53-454F-9CCE-3711613342D8}" type="slidenum">
              <a:rPr lang="en-HK" smtClean="0"/>
              <a:t>66</a:t>
            </a:fld>
            <a:endParaRPr lang="en-HK"/>
          </a:p>
        </p:txBody>
      </p:sp>
      <p:sp>
        <p:nvSpPr>
          <p:cNvPr id="8" name="Footer Placeholder 3">
            <a:extLst>
              <a:ext uri="{FF2B5EF4-FFF2-40B4-BE49-F238E27FC236}">
                <a16:creationId xmlns:a16="http://schemas.microsoft.com/office/drawing/2014/main" id="{BEED22AB-A023-5832-1C37-2B7977443848}"/>
              </a:ext>
            </a:extLst>
          </p:cNvPr>
          <p:cNvSpPr txBox="1">
            <a:spLocks/>
          </p:cNvSpPr>
          <p:nvPr/>
        </p:nvSpPr>
        <p:spPr>
          <a:xfrm>
            <a:off x="2391662" y="6448538"/>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HK"/>
              <a:t>Nerfs v.250330b</a:t>
            </a:r>
            <a:endParaRPr lang="en-HK" dirty="0"/>
          </a:p>
        </p:txBody>
      </p:sp>
      <p:sp>
        <p:nvSpPr>
          <p:cNvPr id="9" name="Slide Number Placeholder 4">
            <a:extLst>
              <a:ext uri="{FF2B5EF4-FFF2-40B4-BE49-F238E27FC236}">
                <a16:creationId xmlns:a16="http://schemas.microsoft.com/office/drawing/2014/main" id="{D3C49D85-EA83-69AC-4C4A-9223DEBD7591}"/>
              </a:ext>
            </a:extLst>
          </p:cNvPr>
          <p:cNvSpPr txBox="1">
            <a:spLocks/>
          </p:cNvSpPr>
          <p:nvPr/>
        </p:nvSpPr>
        <p:spPr>
          <a:xfrm>
            <a:off x="5766834" y="612774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9DE3C8B-EA53-454F-9CCE-3711613342D8}" type="slidenum">
              <a:rPr lang="en-HK" smtClean="0"/>
              <a:pPr/>
              <a:t>66</a:t>
            </a:fld>
            <a:endParaRPr lang="en-HK" dirty="0"/>
          </a:p>
        </p:txBody>
      </p:sp>
      <p:pic>
        <p:nvPicPr>
          <p:cNvPr id="10" name="Picture 2">
            <a:extLst>
              <a:ext uri="{FF2B5EF4-FFF2-40B4-BE49-F238E27FC236}">
                <a16:creationId xmlns:a16="http://schemas.microsoft.com/office/drawing/2014/main" id="{DA654A63-B625-14AC-C249-B9241261A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553" y="3495307"/>
            <a:ext cx="2109362" cy="21093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7DD4556-94C4-87D5-158D-F9085C8F6CBC}"/>
                  </a:ext>
                </a:extLst>
              </p:cNvPr>
              <p:cNvSpPr txBox="1"/>
              <p:nvPr/>
            </p:nvSpPr>
            <p:spPr>
              <a:xfrm>
                <a:off x="3880884" y="288511"/>
                <a:ext cx="4738389" cy="1008738"/>
              </a:xfrm>
              <a:prstGeom prst="rect">
                <a:avLst/>
              </a:prstGeom>
              <a:noFill/>
            </p:spPr>
            <p:txBody>
              <a:bodyPr wrap="square">
                <a:spAutoFit/>
              </a:bodyPr>
              <a:lstStyle/>
              <a:p>
                <a:r>
                  <a:rPr lang="en-US" i="1" dirty="0">
                    <a:latin typeface="Cambria Math" panose="02040503050406030204" pitchFamily="18" charset="0"/>
                    <a:ea typeface="Cambria Math" panose="02040503050406030204" pitchFamily="18" charset="0"/>
                  </a:rPr>
                  <a:t>C</a:t>
                </a:r>
                <a:r>
                  <a:rPr lang="en-US" dirty="0">
                    <a:ea typeface="Cambria Math" panose="02040503050406030204" pitchFamily="18" charset="0"/>
                  </a:rPr>
                  <a:t> </a:t>
                </a:r>
                <a14:m>
                  <m:oMath xmlns:m="http://schemas.openxmlformats.org/officeDocument/2006/math">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𝜙</m:t>
                        </m:r>
                      </m:e>
                    </m:d>
                    <m:r>
                      <a:rPr lang="en-US" b="0" i="1" smtClean="0">
                        <a:latin typeface="Cambria Math" panose="02040503050406030204" pitchFamily="18" charset="0"/>
                        <a:ea typeface="Cambria Math" panose="02040503050406030204" pitchFamily="18" charset="0"/>
                      </a:rPr>
                      <m:t>=</m:t>
                    </m:r>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sub>
                      <m:sup>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𝑙</m:t>
                            </m:r>
                          </m:e>
                          <m:sub>
                            <m:r>
                              <a:rPr lang="en-US" b="0" i="1" smtClean="0">
                                <a:latin typeface="Cambria Math" panose="02040503050406030204" pitchFamily="18" charset="0"/>
                                <a:ea typeface="Cambria Math" panose="02040503050406030204" pitchFamily="18" charset="0"/>
                              </a:rPr>
                              <m:t>𝑚𝑎𝑥</m:t>
                            </m:r>
                          </m:sub>
                        </m:sSub>
                      </m:sup>
                      <m:e>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𝑙</m:t>
                            </m:r>
                          </m:sub>
                          <m:sup>
                            <m:r>
                              <a:rPr lang="en-US" b="0" i="1" smtClean="0">
                                <a:latin typeface="Cambria Math" panose="02040503050406030204" pitchFamily="18" charset="0"/>
                                <a:ea typeface="Cambria Math" panose="02040503050406030204" pitchFamily="18" charset="0"/>
                              </a:rPr>
                              <m:t>𝑙</m:t>
                            </m:r>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m:t>
                                </m:r>
                              </m:sub>
                            </m:sSub>
                            <m:sSubSup>
                              <m:sSubSupPr>
                                <m:ctrlPr>
                                  <a:rPr lang="en-US" i="1">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𝑌</m:t>
                                </m:r>
                              </m:e>
                              <m:sub>
                                <m:r>
                                  <a:rPr lang="en-US" i="1">
                                    <a:latin typeface="Cambria Math" panose="02040503050406030204" pitchFamily="18" charset="0"/>
                                    <a:ea typeface="Cambria Math" panose="02040503050406030204" pitchFamily="18" charset="0"/>
                                  </a:rPr>
                                  <m:t>𝑙</m:t>
                                </m:r>
                              </m:sub>
                              <m:sup>
                                <m:r>
                                  <a:rPr lang="en-US" i="1">
                                    <a:latin typeface="Cambria Math" panose="02040503050406030204" pitchFamily="18" charset="0"/>
                                    <a:ea typeface="Cambria Math" panose="02040503050406030204" pitchFamily="18" charset="0"/>
                                  </a:rPr>
                                  <m:t>𝑚</m:t>
                                </m:r>
                              </m:sup>
                            </m:sSubSup>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𝜙</m:t>
                                </m:r>
                              </m:e>
                            </m:d>
                            <m:r>
                              <a:rPr lang="en-US" b="0" i="1" smtClean="0">
                                <a:latin typeface="Cambria Math" panose="02040503050406030204" pitchFamily="18" charset="0"/>
                                <a:ea typeface="Cambria Math" panose="02040503050406030204" pitchFamily="18" charset="0"/>
                              </a:rPr>
                              <m:t>|</m:t>
                            </m:r>
                          </m:e>
                        </m:nary>
                      </m:e>
                    </m:nary>
                  </m:oMath>
                </a14:m>
                <a:r>
                  <a:rPr lang="en-US" i="1" dirty="0">
                    <a:latin typeface="Cambria Math" panose="02040503050406030204" pitchFamily="18" charset="0"/>
                    <a:ea typeface="Cambria Math" panose="02040503050406030204" pitchFamily="18" charset="0"/>
                  </a:rPr>
                  <a:t>, where</a:t>
                </a:r>
              </a:p>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𝑌</m:t>
                          </m:r>
                        </m:e>
                        <m:sub>
                          <m:r>
                            <a:rPr lang="en-US" i="1">
                              <a:latin typeface="Cambria Math" panose="02040503050406030204" pitchFamily="18" charset="0"/>
                              <a:ea typeface="Cambria Math" panose="02040503050406030204" pitchFamily="18" charset="0"/>
                            </a:rPr>
                            <m:t>𝑙</m:t>
                          </m:r>
                        </m:sub>
                        <m:sup>
                          <m:r>
                            <a:rPr lang="en-US" i="1">
                              <a:latin typeface="Cambria Math" panose="02040503050406030204" pitchFamily="18" charset="0"/>
                              <a:ea typeface="Cambria Math" panose="02040503050406030204" pitchFamily="18" charset="0"/>
                            </a:rPr>
                            <m:t>𝑚</m:t>
                          </m:r>
                        </m:sup>
                      </m:sSubSup>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𝜙</m:t>
                          </m:r>
                        </m:e>
                      </m:d>
                      <m:r>
                        <a:rPr lang="en-US" i="1">
                          <a:latin typeface="Cambria Math" panose="02040503050406030204" pitchFamily="18" charset="0"/>
                          <a:ea typeface="Cambria Math" panose="02040503050406030204" pitchFamily="18" charset="0"/>
                        </a:rPr>
                        <m:t>=</m:t>
                      </m:r>
                      <m:sSup>
                        <m:sSupPr>
                          <m:ctrlPr>
                            <a:rPr lang="en-US" sz="1200" i="1">
                              <a:latin typeface="Cambria Math" panose="02040503050406030204" pitchFamily="18" charset="0"/>
                              <a:ea typeface="Cambria Math" panose="02040503050406030204" pitchFamily="18" charset="0"/>
                            </a:rPr>
                          </m:ctrlPr>
                        </m:sSupPr>
                        <m:e>
                          <m:d>
                            <m:dPr>
                              <m:ctrlPr>
                                <a:rPr lang="en-US" sz="1200" b="0" i="1">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1</m:t>
                              </m:r>
                            </m:e>
                          </m:d>
                        </m:e>
                        <m:sup>
                          <m:r>
                            <a:rPr lang="en-US" sz="1200" b="0" i="1" smtClean="0">
                              <a:latin typeface="Cambria Math" panose="02040503050406030204" pitchFamily="18" charset="0"/>
                              <a:ea typeface="Cambria Math" panose="02040503050406030204" pitchFamily="18" charset="0"/>
                            </a:rPr>
                            <m:t>𝑚</m:t>
                          </m:r>
                        </m:sup>
                      </m:sSup>
                      <m:rad>
                        <m:radPr>
                          <m:degHide m:val="on"/>
                          <m:ctrlPr>
                            <a:rPr lang="en-US" sz="1200" i="1" smtClean="0">
                              <a:latin typeface="Cambria Math" panose="02040503050406030204" pitchFamily="18" charset="0"/>
                              <a:ea typeface="Cambria Math" panose="02040503050406030204" pitchFamily="18" charset="0"/>
                            </a:rPr>
                          </m:ctrlPr>
                        </m:radPr>
                        <m:deg/>
                        <m:e>
                          <m:f>
                            <m:fPr>
                              <m:ctrlPr>
                                <a:rPr lang="en-US" sz="1200" i="1" smtClean="0">
                                  <a:latin typeface="Cambria Math" panose="02040503050406030204" pitchFamily="18" charset="0"/>
                                  <a:ea typeface="Cambria Math" panose="02040503050406030204" pitchFamily="18" charset="0"/>
                                </a:rPr>
                              </m:ctrlPr>
                            </m:fPr>
                            <m:num>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2</m:t>
                                  </m:r>
                                  <m:r>
                                    <a:rPr lang="en-US" sz="1200" b="0" i="1" smtClean="0">
                                      <a:latin typeface="Cambria Math" panose="02040503050406030204" pitchFamily="18" charset="0"/>
                                      <a:ea typeface="Cambria Math" panose="02040503050406030204" pitchFamily="18" charset="0"/>
                                    </a:rPr>
                                    <m:t>𝑙</m:t>
                                  </m:r>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1</m:t>
                                  </m:r>
                                </m:e>
                              </m:d>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𝑙</m:t>
                                  </m:r>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𝑚</m:t>
                                  </m:r>
                                </m:e>
                              </m:d>
                              <m:r>
                                <a:rPr lang="en-US" sz="1200" b="0" i="1" smtClean="0">
                                  <a:latin typeface="Cambria Math" panose="02040503050406030204" pitchFamily="18" charset="0"/>
                                  <a:ea typeface="Cambria Math" panose="02040503050406030204" pitchFamily="18" charset="0"/>
                                </a:rPr>
                                <m:t>!</m:t>
                              </m:r>
                            </m:num>
                            <m:den>
                              <m:r>
                                <a:rPr lang="en-US" sz="1200" b="0" i="1" smtClean="0">
                                  <a:latin typeface="Cambria Math" panose="02040503050406030204" pitchFamily="18" charset="0"/>
                                  <a:ea typeface="Cambria Math" panose="02040503050406030204" pitchFamily="18" charset="0"/>
                                </a:rPr>
                                <m:t>4</m:t>
                              </m:r>
                              <m:r>
                                <a:rPr lang="en-US" sz="1200" b="0" i="1" smtClean="0">
                                  <a:latin typeface="Cambria Math" panose="02040503050406030204" pitchFamily="18" charset="0"/>
                                  <a:ea typeface="Cambria Math" panose="02040503050406030204" pitchFamily="18" charset="0"/>
                                </a:rPr>
                                <m:t>𝜋</m:t>
                              </m:r>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𝑙</m:t>
                                  </m:r>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𝑚</m:t>
                                  </m:r>
                                </m:e>
                              </m:d>
                              <m:r>
                                <a:rPr lang="en-US" sz="1200" b="0" i="1" smtClean="0">
                                  <a:latin typeface="Cambria Math" panose="02040503050406030204" pitchFamily="18" charset="0"/>
                                  <a:ea typeface="Cambria Math" panose="02040503050406030204" pitchFamily="18" charset="0"/>
                                </a:rPr>
                                <m:t>!</m:t>
                              </m:r>
                            </m:den>
                          </m:f>
                        </m:e>
                      </m:rad>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sz="1200" i="1">
                              <a:latin typeface="Cambria Math" panose="02040503050406030204" pitchFamily="18" charset="0"/>
                              <a:ea typeface="Cambria Math" panose="02040503050406030204" pitchFamily="18" charset="0"/>
                            </a:rPr>
                            <m:t>𝑖𝑚</m:t>
                          </m:r>
                          <m:r>
                            <a:rPr lang="en-US" sz="1200" i="1">
                              <a:latin typeface="Cambria Math" panose="02040503050406030204" pitchFamily="18" charset="0"/>
                              <a:ea typeface="Cambria Math" panose="02040503050406030204" pitchFamily="18" charset="0"/>
                            </a:rPr>
                            <m:t>𝜙</m:t>
                          </m:r>
                        </m:sup>
                      </m:sSup>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𝑙</m:t>
                          </m:r>
                        </m:sub>
                        <m:sup>
                          <m:r>
                            <a:rPr lang="en-US" b="0" i="1" smtClean="0">
                              <a:latin typeface="Cambria Math" panose="02040503050406030204" pitchFamily="18" charset="0"/>
                              <a:ea typeface="Cambria Math" panose="02040503050406030204" pitchFamily="18" charset="0"/>
                            </a:rPr>
                            <m:t>𝑚</m:t>
                          </m:r>
                        </m:sup>
                      </m:sSubSup>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r>
                            <a:rPr lang="en-US" sz="1200" i="1">
                              <a:latin typeface="Cambria Math" panose="02040503050406030204" pitchFamily="18" charset="0"/>
                              <a:ea typeface="Cambria Math" panose="02040503050406030204" pitchFamily="18" charset="0"/>
                            </a:rPr>
                            <m:t>𝜃</m:t>
                          </m:r>
                        </m:e>
                      </m:func>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87DD4556-94C4-87D5-158D-F9085C8F6CBC}"/>
                  </a:ext>
                </a:extLst>
              </p:cNvPr>
              <p:cNvSpPr txBox="1">
                <a:spLocks noRot="1" noChangeAspect="1" noMove="1" noResize="1" noEditPoints="1" noAdjustHandles="1" noChangeArrowheads="1" noChangeShapeType="1" noTextEdit="1"/>
              </p:cNvSpPr>
              <p:nvPr/>
            </p:nvSpPr>
            <p:spPr>
              <a:xfrm>
                <a:off x="3880884" y="288511"/>
                <a:ext cx="4738389" cy="1008738"/>
              </a:xfrm>
              <a:prstGeom prst="rect">
                <a:avLst/>
              </a:prstGeom>
              <a:blipFill>
                <a:blip r:embed="rId4"/>
                <a:stretch>
                  <a:fillRect l="-1158" t="-38554" b="-9639"/>
                </a:stretch>
              </a:blipFill>
            </p:spPr>
            <p:txBody>
              <a:bodyPr/>
              <a:lstStyle/>
              <a:p>
                <a:r>
                  <a:rPr lang="en-HK">
                    <a:noFill/>
                  </a:rPr>
                  <a:t> </a:t>
                </a:r>
              </a:p>
            </p:txBody>
          </p:sp>
        </mc:Fallback>
      </mc:AlternateContent>
    </p:spTree>
    <p:extLst>
      <p:ext uri="{BB962C8B-B14F-4D97-AF65-F5344CB8AC3E}">
        <p14:creationId xmlns:p14="http://schemas.microsoft.com/office/powerpoint/2010/main" val="36468634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C70F9-7485-1EB8-8AEC-3232AE3DEE2D}"/>
              </a:ext>
            </a:extLst>
          </p:cNvPr>
          <p:cNvSpPr>
            <a:spLocks noGrp="1"/>
          </p:cNvSpPr>
          <p:nvPr>
            <p:ph type="title"/>
          </p:nvPr>
        </p:nvSpPr>
        <p:spPr/>
        <p:txBody>
          <a:bodyPr/>
          <a:lstStyle/>
          <a:p>
            <a:r>
              <a:rPr lang="en-US" dirty="0">
                <a:solidFill>
                  <a:srgbClr val="FF0000"/>
                </a:solidFill>
              </a:rPr>
              <a:t>Answer 8:</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F20A11-6DA3-3038-2049-A3676A8F91FB}"/>
                  </a:ext>
                </a:extLst>
              </p:cNvPr>
              <p:cNvSpPr>
                <a:spLocks noGrp="1"/>
              </p:cNvSpPr>
              <p:nvPr>
                <p:ph idx="1"/>
              </p:nvPr>
            </p:nvSpPr>
            <p:spPr>
              <a:xfrm>
                <a:off x="543590" y="1863597"/>
                <a:ext cx="7886700" cy="3130805"/>
              </a:xfrm>
            </p:spPr>
            <p:txBody>
              <a:bodyPr>
                <a:normAutofit fontScale="70000" lnSpcReduction="20000"/>
              </a:bodyPr>
              <a:lstStyle/>
              <a:p>
                <a:r>
                  <a:rPr lang="en-US" dirty="0"/>
                  <a:t>If l=4, how many number of parameters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𝑙</m:t>
                        </m:r>
                        <m:r>
                          <a:rPr lang="en-US" b="0" i="1" smtClean="0">
                            <a:latin typeface="Cambria Math" panose="02040503050406030204" pitchFamily="18" charset="0"/>
                          </a:rPr>
                          <m:t>,</m:t>
                        </m:r>
                        <m:r>
                          <a:rPr lang="en-US" b="0" i="1" smtClean="0">
                            <a:latin typeface="Cambria Math" panose="02040503050406030204" pitchFamily="18" charset="0"/>
                          </a:rPr>
                          <m:t>𝑚</m:t>
                        </m:r>
                      </m:sub>
                    </m:sSub>
                  </m:oMath>
                </a14:m>
                <a:r>
                  <a:rPr lang="en-US" dirty="0"/>
                  <a:t>) are to be trained</a:t>
                </a:r>
              </a:p>
              <a:p>
                <a:r>
                  <a:rPr lang="en-US" sz="2800" dirty="0"/>
                  <a:t>Note: m depends on l , example</a:t>
                </a:r>
              </a:p>
              <a:p>
                <a:r>
                  <a:rPr lang="en-US" sz="2800" dirty="0"/>
                  <a:t>When ( l = 0 ), ( m ) can be (  0 ). Total =1</a:t>
                </a:r>
              </a:p>
              <a:p>
                <a:r>
                  <a:rPr lang="en-US" sz="2800" dirty="0"/>
                  <a:t>When ( l = 1 ), ( m ) can be ( -1, 0, 1 ). Total =3</a:t>
                </a:r>
              </a:p>
              <a:p>
                <a:r>
                  <a:rPr lang="en-US" sz="2800" dirty="0"/>
                  <a:t>When ( l = 2 ), ( m ) can be  ( -2, -1, 0, 1, 2 ). Total =5</a:t>
                </a:r>
              </a:p>
              <a:p>
                <a:r>
                  <a:rPr lang="en-US" sz="2800" dirty="0"/>
                  <a:t>When ( l = 3 ), ( m ) can be ( -3, -2, -1, 0, 1, 2, 3). Total =7</a:t>
                </a:r>
              </a:p>
              <a:p>
                <a:r>
                  <a:rPr lang="en-US" sz="2800" dirty="0"/>
                  <a:t>When ( l = 4 ), ( m ) can be ( -4, -3, -2, -1, 0, 1, 2, 3,4). Total =9</a:t>
                </a:r>
              </a:p>
              <a:p>
                <a:r>
                  <a:rPr lang="en-US" sz="2800" dirty="0"/>
                  <a:t>Total number of </a:t>
                </a:r>
                <a:r>
                  <a:rPr lang="en-US" dirty="0"/>
                  <a:t>parameters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𝑙</m:t>
                        </m:r>
                        <m:r>
                          <a:rPr lang="en-US" b="0" i="1" smtClean="0">
                            <a:latin typeface="Cambria Math" panose="02040503050406030204" pitchFamily="18" charset="0"/>
                          </a:rPr>
                          <m:t>,</m:t>
                        </m:r>
                        <m:r>
                          <a:rPr lang="en-US" b="0" i="1" smtClean="0">
                            <a:latin typeface="Cambria Math" panose="02040503050406030204" pitchFamily="18" charset="0"/>
                          </a:rPr>
                          <m:t>𝑚</m:t>
                        </m:r>
                      </m:sub>
                    </m:sSub>
                  </m:oMath>
                </a14:m>
                <a:r>
                  <a:rPr lang="en-US" dirty="0"/>
                  <a:t>) per channel is 1+3+5+7+9=25</a:t>
                </a:r>
              </a:p>
              <a:p>
                <a:r>
                  <a:rPr lang="en-US" sz="2800" dirty="0"/>
                  <a:t>For all 3 channels (R,G,B), it is 3x25=75 </a:t>
                </a:r>
                <a:r>
                  <a:rPr lang="en-US" sz="2800" dirty="0">
                    <a:solidFill>
                      <a:srgbClr val="FF0000"/>
                    </a:solidFill>
                  </a:rPr>
                  <a:t>(choice 3 is correct)</a:t>
                </a:r>
              </a:p>
              <a:p>
                <a:endParaRPr lang="en-US" dirty="0"/>
              </a:p>
            </p:txBody>
          </p:sp>
        </mc:Choice>
        <mc:Fallback xmlns="">
          <p:sp>
            <p:nvSpPr>
              <p:cNvPr id="3" name="Content Placeholder 2">
                <a:extLst>
                  <a:ext uri="{FF2B5EF4-FFF2-40B4-BE49-F238E27FC236}">
                    <a16:creationId xmlns:a16="http://schemas.microsoft.com/office/drawing/2014/main" id="{E2F20A11-6DA3-3038-2049-A3676A8F91FB}"/>
                  </a:ext>
                </a:extLst>
              </p:cNvPr>
              <p:cNvSpPr>
                <a:spLocks noGrp="1" noRot="1" noChangeAspect="1" noMove="1" noResize="1" noEditPoints="1" noAdjustHandles="1" noChangeArrowheads="1" noChangeShapeType="1" noTextEdit="1"/>
              </p:cNvSpPr>
              <p:nvPr>
                <p:ph idx="1"/>
              </p:nvPr>
            </p:nvSpPr>
            <p:spPr>
              <a:xfrm>
                <a:off x="543590" y="1863597"/>
                <a:ext cx="7886700" cy="3130805"/>
              </a:xfrm>
              <a:blipFill>
                <a:blip r:embed="rId2"/>
                <a:stretch>
                  <a:fillRect l="-696" t="-3314" b="-1559"/>
                </a:stretch>
              </a:blipFill>
            </p:spPr>
            <p:txBody>
              <a:bodyPr/>
              <a:lstStyle/>
              <a:p>
                <a:r>
                  <a:rPr lang="en-HK">
                    <a:noFill/>
                  </a:rPr>
                  <a:t> </a:t>
                </a:r>
              </a:p>
            </p:txBody>
          </p:sp>
        </mc:Fallback>
      </mc:AlternateContent>
      <p:sp>
        <p:nvSpPr>
          <p:cNvPr id="8" name="Footer Placeholder 3">
            <a:extLst>
              <a:ext uri="{FF2B5EF4-FFF2-40B4-BE49-F238E27FC236}">
                <a16:creationId xmlns:a16="http://schemas.microsoft.com/office/drawing/2014/main" id="{B7C52454-B335-DB77-3E7B-E5B931EEDFD6}"/>
              </a:ext>
            </a:extLst>
          </p:cNvPr>
          <p:cNvSpPr txBox="1">
            <a:spLocks/>
          </p:cNvSpPr>
          <p:nvPr/>
        </p:nvSpPr>
        <p:spPr>
          <a:xfrm>
            <a:off x="2422895" y="6131707"/>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HK" dirty="0"/>
              <a:t>Nerfs v.250330b</a:t>
            </a:r>
          </a:p>
        </p:txBody>
      </p:sp>
      <p:sp>
        <p:nvSpPr>
          <p:cNvPr id="9" name="Slide Number Placeholder 4">
            <a:extLst>
              <a:ext uri="{FF2B5EF4-FFF2-40B4-BE49-F238E27FC236}">
                <a16:creationId xmlns:a16="http://schemas.microsoft.com/office/drawing/2014/main" id="{8AA157EE-B010-0C09-83DA-0DD82CC6CC71}"/>
              </a:ext>
            </a:extLst>
          </p:cNvPr>
          <p:cNvSpPr txBox="1">
            <a:spLocks/>
          </p:cNvSpPr>
          <p:nvPr/>
        </p:nvSpPr>
        <p:spPr>
          <a:xfrm>
            <a:off x="6457950" y="612774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HK" dirty="0"/>
          </a:p>
        </p:txBody>
      </p:sp>
      <p:sp>
        <p:nvSpPr>
          <p:cNvPr id="13" name="Slide Number Placeholder 12">
            <a:extLst>
              <a:ext uri="{FF2B5EF4-FFF2-40B4-BE49-F238E27FC236}">
                <a16:creationId xmlns:a16="http://schemas.microsoft.com/office/drawing/2014/main" id="{D71AC3F6-0992-90A8-2B8F-CFFFD53A98D3}"/>
              </a:ext>
            </a:extLst>
          </p:cNvPr>
          <p:cNvSpPr>
            <a:spLocks noGrp="1"/>
          </p:cNvSpPr>
          <p:nvPr>
            <p:ph type="sldNum" sz="quarter" idx="12"/>
          </p:nvPr>
        </p:nvSpPr>
        <p:spPr>
          <a:xfrm>
            <a:off x="6531038" y="6127748"/>
            <a:ext cx="2057400" cy="365125"/>
          </a:xfrm>
        </p:spPr>
        <p:txBody>
          <a:bodyPr/>
          <a:lstStyle/>
          <a:p>
            <a:fld id="{B9DE3C8B-EA53-454F-9CCE-3711613342D8}" type="slidenum">
              <a:rPr lang="en-HK" smtClean="0"/>
              <a:t>67</a:t>
            </a:fld>
            <a:endParaRPr lang="en-HK"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B75423D-1E61-A289-8043-43E976C37580}"/>
                  </a:ext>
                </a:extLst>
              </p:cNvPr>
              <p:cNvSpPr txBox="1"/>
              <p:nvPr/>
            </p:nvSpPr>
            <p:spPr>
              <a:xfrm>
                <a:off x="3880884" y="288511"/>
                <a:ext cx="4738389" cy="1008738"/>
              </a:xfrm>
              <a:prstGeom prst="rect">
                <a:avLst/>
              </a:prstGeom>
              <a:noFill/>
            </p:spPr>
            <p:txBody>
              <a:bodyPr wrap="square">
                <a:spAutoFit/>
              </a:bodyPr>
              <a:lstStyle/>
              <a:p>
                <a:r>
                  <a:rPr lang="en-US" i="1" dirty="0">
                    <a:latin typeface="Cambria Math" panose="02040503050406030204" pitchFamily="18" charset="0"/>
                    <a:ea typeface="Cambria Math" panose="02040503050406030204" pitchFamily="18" charset="0"/>
                  </a:rPr>
                  <a:t>C</a:t>
                </a:r>
                <a:r>
                  <a:rPr lang="en-US" dirty="0">
                    <a:ea typeface="Cambria Math" panose="02040503050406030204" pitchFamily="18" charset="0"/>
                  </a:rPr>
                  <a:t> </a:t>
                </a:r>
                <a14:m>
                  <m:oMath xmlns:m="http://schemas.openxmlformats.org/officeDocument/2006/math">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𝜙</m:t>
                        </m:r>
                      </m:e>
                    </m:d>
                    <m:r>
                      <a:rPr lang="en-US" b="0" i="1" smtClean="0">
                        <a:latin typeface="Cambria Math" panose="02040503050406030204" pitchFamily="18" charset="0"/>
                        <a:ea typeface="Cambria Math" panose="02040503050406030204" pitchFamily="18" charset="0"/>
                      </a:rPr>
                      <m:t>=</m:t>
                    </m:r>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=0</m:t>
                        </m:r>
                      </m:sub>
                      <m:sup>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𝑙</m:t>
                            </m:r>
                          </m:e>
                          <m:sub>
                            <m:r>
                              <a:rPr lang="en-US" b="0" i="1" smtClean="0">
                                <a:latin typeface="Cambria Math" panose="02040503050406030204" pitchFamily="18" charset="0"/>
                                <a:ea typeface="Cambria Math" panose="02040503050406030204" pitchFamily="18" charset="0"/>
                              </a:rPr>
                              <m:t>𝑚𝑎𝑥</m:t>
                            </m:r>
                          </m:sub>
                        </m:sSub>
                      </m:sup>
                      <m:e>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𝑙</m:t>
                            </m:r>
                          </m:sub>
                          <m:sup>
                            <m:r>
                              <a:rPr lang="en-US" b="0" i="1" smtClean="0">
                                <a:latin typeface="Cambria Math" panose="02040503050406030204" pitchFamily="18" charset="0"/>
                                <a:ea typeface="Cambria Math" panose="02040503050406030204" pitchFamily="18" charset="0"/>
                              </a:rPr>
                              <m:t>𝑙</m:t>
                            </m:r>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m:t>
                                </m:r>
                              </m:sub>
                            </m:sSub>
                            <m:sSubSup>
                              <m:sSubSupPr>
                                <m:ctrlPr>
                                  <a:rPr lang="en-US" i="1">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𝑌</m:t>
                                </m:r>
                              </m:e>
                              <m:sub>
                                <m:r>
                                  <a:rPr lang="en-US" i="1">
                                    <a:latin typeface="Cambria Math" panose="02040503050406030204" pitchFamily="18" charset="0"/>
                                    <a:ea typeface="Cambria Math" panose="02040503050406030204" pitchFamily="18" charset="0"/>
                                  </a:rPr>
                                  <m:t>𝑙</m:t>
                                </m:r>
                              </m:sub>
                              <m:sup>
                                <m:r>
                                  <a:rPr lang="en-US" i="1">
                                    <a:latin typeface="Cambria Math" panose="02040503050406030204" pitchFamily="18" charset="0"/>
                                    <a:ea typeface="Cambria Math" panose="02040503050406030204" pitchFamily="18" charset="0"/>
                                  </a:rPr>
                                  <m:t>𝑚</m:t>
                                </m:r>
                              </m:sup>
                            </m:sSubSup>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𝜙</m:t>
                                </m:r>
                              </m:e>
                            </m:d>
                            <m:r>
                              <a:rPr lang="en-US" b="0" i="1" smtClean="0">
                                <a:latin typeface="Cambria Math" panose="02040503050406030204" pitchFamily="18" charset="0"/>
                                <a:ea typeface="Cambria Math" panose="02040503050406030204" pitchFamily="18" charset="0"/>
                              </a:rPr>
                              <m:t>|</m:t>
                            </m:r>
                          </m:e>
                        </m:nary>
                      </m:e>
                    </m:nary>
                  </m:oMath>
                </a14:m>
                <a:r>
                  <a:rPr lang="en-US" i="1" dirty="0">
                    <a:latin typeface="Cambria Math" panose="02040503050406030204" pitchFamily="18" charset="0"/>
                    <a:ea typeface="Cambria Math" panose="02040503050406030204" pitchFamily="18" charset="0"/>
                  </a:rPr>
                  <a:t>, where</a:t>
                </a:r>
              </a:p>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𝑌</m:t>
                          </m:r>
                        </m:e>
                        <m:sub>
                          <m:r>
                            <a:rPr lang="en-US" i="1">
                              <a:latin typeface="Cambria Math" panose="02040503050406030204" pitchFamily="18" charset="0"/>
                              <a:ea typeface="Cambria Math" panose="02040503050406030204" pitchFamily="18" charset="0"/>
                            </a:rPr>
                            <m:t>𝑙</m:t>
                          </m:r>
                        </m:sub>
                        <m:sup>
                          <m:r>
                            <a:rPr lang="en-US" i="1">
                              <a:latin typeface="Cambria Math" panose="02040503050406030204" pitchFamily="18" charset="0"/>
                              <a:ea typeface="Cambria Math" panose="02040503050406030204" pitchFamily="18" charset="0"/>
                            </a:rPr>
                            <m:t>𝑚</m:t>
                          </m:r>
                        </m:sup>
                      </m:sSubSup>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𝜙</m:t>
                          </m:r>
                        </m:e>
                      </m:d>
                      <m:r>
                        <a:rPr lang="en-US" i="1">
                          <a:latin typeface="Cambria Math" panose="02040503050406030204" pitchFamily="18" charset="0"/>
                          <a:ea typeface="Cambria Math" panose="02040503050406030204" pitchFamily="18" charset="0"/>
                        </a:rPr>
                        <m:t>=</m:t>
                      </m:r>
                      <m:sSup>
                        <m:sSupPr>
                          <m:ctrlPr>
                            <a:rPr lang="en-US" sz="1200" i="1">
                              <a:latin typeface="Cambria Math" panose="02040503050406030204" pitchFamily="18" charset="0"/>
                              <a:ea typeface="Cambria Math" panose="02040503050406030204" pitchFamily="18" charset="0"/>
                            </a:rPr>
                          </m:ctrlPr>
                        </m:sSupPr>
                        <m:e>
                          <m:d>
                            <m:dPr>
                              <m:ctrlPr>
                                <a:rPr lang="en-US" sz="1200" b="0" i="1">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−1</m:t>
                              </m:r>
                            </m:e>
                          </m:d>
                        </m:e>
                        <m:sup>
                          <m:r>
                            <a:rPr lang="en-US" sz="1200" b="0" i="1" smtClean="0">
                              <a:latin typeface="Cambria Math" panose="02040503050406030204" pitchFamily="18" charset="0"/>
                              <a:ea typeface="Cambria Math" panose="02040503050406030204" pitchFamily="18" charset="0"/>
                            </a:rPr>
                            <m:t>𝑚</m:t>
                          </m:r>
                        </m:sup>
                      </m:sSup>
                      <m:rad>
                        <m:radPr>
                          <m:degHide m:val="on"/>
                          <m:ctrlPr>
                            <a:rPr lang="en-US" sz="1200" i="1" smtClean="0">
                              <a:latin typeface="Cambria Math" panose="02040503050406030204" pitchFamily="18" charset="0"/>
                              <a:ea typeface="Cambria Math" panose="02040503050406030204" pitchFamily="18" charset="0"/>
                            </a:rPr>
                          </m:ctrlPr>
                        </m:radPr>
                        <m:deg/>
                        <m:e>
                          <m:f>
                            <m:fPr>
                              <m:ctrlPr>
                                <a:rPr lang="en-US" sz="1200" i="1" smtClean="0">
                                  <a:latin typeface="Cambria Math" panose="02040503050406030204" pitchFamily="18" charset="0"/>
                                  <a:ea typeface="Cambria Math" panose="02040503050406030204" pitchFamily="18" charset="0"/>
                                </a:rPr>
                              </m:ctrlPr>
                            </m:fPr>
                            <m:num>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2</m:t>
                                  </m:r>
                                  <m:r>
                                    <a:rPr lang="en-US" sz="1200" b="0" i="1" smtClean="0">
                                      <a:latin typeface="Cambria Math" panose="02040503050406030204" pitchFamily="18" charset="0"/>
                                      <a:ea typeface="Cambria Math" panose="02040503050406030204" pitchFamily="18" charset="0"/>
                                    </a:rPr>
                                    <m:t>𝑙</m:t>
                                  </m:r>
                                  <m:r>
                                    <a:rPr lang="en-US" sz="1200" b="0" i="1" smtClean="0">
                                      <a:latin typeface="Cambria Math" panose="02040503050406030204" pitchFamily="18" charset="0"/>
                                      <a:ea typeface="Cambria Math" panose="02040503050406030204" pitchFamily="18" charset="0"/>
                                    </a:rPr>
                                    <m:t>+1</m:t>
                                  </m:r>
                                </m:e>
                              </m:d>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𝑙</m:t>
                                  </m:r>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𝑚</m:t>
                                  </m:r>
                                </m:e>
                              </m:d>
                              <m:r>
                                <a:rPr lang="en-US" sz="1200" b="0" i="1" smtClean="0">
                                  <a:latin typeface="Cambria Math" panose="02040503050406030204" pitchFamily="18" charset="0"/>
                                  <a:ea typeface="Cambria Math" panose="02040503050406030204" pitchFamily="18" charset="0"/>
                                </a:rPr>
                                <m:t>!</m:t>
                              </m:r>
                            </m:num>
                            <m:den>
                              <m:r>
                                <a:rPr lang="en-US" sz="1200" b="0" i="1" smtClean="0">
                                  <a:latin typeface="Cambria Math" panose="02040503050406030204" pitchFamily="18" charset="0"/>
                                  <a:ea typeface="Cambria Math" panose="02040503050406030204" pitchFamily="18" charset="0"/>
                                </a:rPr>
                                <m:t>4</m:t>
                              </m:r>
                              <m:r>
                                <a:rPr lang="en-US" sz="1200" b="0" i="1" smtClean="0">
                                  <a:latin typeface="Cambria Math" panose="02040503050406030204" pitchFamily="18" charset="0"/>
                                  <a:ea typeface="Cambria Math" panose="02040503050406030204" pitchFamily="18" charset="0"/>
                                </a:rPr>
                                <m:t>𝜋</m:t>
                              </m:r>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𝑙</m:t>
                                  </m:r>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𝑚</m:t>
                                  </m:r>
                                </m:e>
                              </m:d>
                              <m:r>
                                <a:rPr lang="en-US" sz="1200" b="0" i="1" smtClean="0">
                                  <a:latin typeface="Cambria Math" panose="02040503050406030204" pitchFamily="18" charset="0"/>
                                  <a:ea typeface="Cambria Math" panose="02040503050406030204" pitchFamily="18" charset="0"/>
                                </a:rPr>
                                <m:t>!</m:t>
                              </m:r>
                            </m:den>
                          </m:f>
                        </m:e>
                      </m:rad>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sz="1200" i="1">
                              <a:latin typeface="Cambria Math" panose="02040503050406030204" pitchFamily="18" charset="0"/>
                              <a:ea typeface="Cambria Math" panose="02040503050406030204" pitchFamily="18" charset="0"/>
                            </a:rPr>
                            <m:t>𝑖𝑚</m:t>
                          </m:r>
                          <m:r>
                            <a:rPr lang="en-US" sz="1200" i="1">
                              <a:latin typeface="Cambria Math" panose="02040503050406030204" pitchFamily="18" charset="0"/>
                              <a:ea typeface="Cambria Math" panose="02040503050406030204" pitchFamily="18" charset="0"/>
                            </a:rPr>
                            <m:t>𝜙</m:t>
                          </m:r>
                        </m:sup>
                      </m:sSup>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𝑙</m:t>
                          </m:r>
                        </m:sub>
                        <m:sup>
                          <m:r>
                            <a:rPr lang="en-US" b="0" i="1" smtClean="0">
                              <a:latin typeface="Cambria Math" panose="02040503050406030204" pitchFamily="18" charset="0"/>
                              <a:ea typeface="Cambria Math" panose="02040503050406030204" pitchFamily="18" charset="0"/>
                            </a:rPr>
                            <m:t>𝑚</m:t>
                          </m:r>
                        </m:sup>
                      </m:sSubSup>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r>
                            <a:rPr lang="en-US" sz="1200" i="1">
                              <a:latin typeface="Cambria Math" panose="02040503050406030204" pitchFamily="18" charset="0"/>
                              <a:ea typeface="Cambria Math" panose="02040503050406030204" pitchFamily="18" charset="0"/>
                            </a:rPr>
                            <m:t>𝜃</m:t>
                          </m:r>
                        </m:e>
                      </m:func>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 name="TextBox 4">
                <a:extLst>
                  <a:ext uri="{FF2B5EF4-FFF2-40B4-BE49-F238E27FC236}">
                    <a16:creationId xmlns:a16="http://schemas.microsoft.com/office/drawing/2014/main" id="{6B75423D-1E61-A289-8043-43E976C37580}"/>
                  </a:ext>
                </a:extLst>
              </p:cNvPr>
              <p:cNvSpPr txBox="1">
                <a:spLocks noRot="1" noChangeAspect="1" noMove="1" noResize="1" noEditPoints="1" noAdjustHandles="1" noChangeArrowheads="1" noChangeShapeType="1" noTextEdit="1"/>
              </p:cNvSpPr>
              <p:nvPr/>
            </p:nvSpPr>
            <p:spPr>
              <a:xfrm>
                <a:off x="3880884" y="288511"/>
                <a:ext cx="4738389" cy="1008738"/>
              </a:xfrm>
              <a:prstGeom prst="rect">
                <a:avLst/>
              </a:prstGeom>
              <a:blipFill>
                <a:blip r:embed="rId3"/>
                <a:stretch>
                  <a:fillRect l="-1158" t="-38554" b="-9639"/>
                </a:stretch>
              </a:blipFill>
            </p:spPr>
            <p:txBody>
              <a:bodyPr/>
              <a:lstStyle/>
              <a:p>
                <a:r>
                  <a:rPr lang="en-HK">
                    <a:noFill/>
                  </a:rPr>
                  <a:t> </a:t>
                </a:r>
              </a:p>
            </p:txBody>
          </p:sp>
        </mc:Fallback>
      </mc:AlternateContent>
      <p:sp>
        <p:nvSpPr>
          <p:cNvPr id="10" name="Footer Placeholder 9">
            <a:extLst>
              <a:ext uri="{FF2B5EF4-FFF2-40B4-BE49-F238E27FC236}">
                <a16:creationId xmlns:a16="http://schemas.microsoft.com/office/drawing/2014/main" id="{274186DF-F54D-731C-18D7-FB60A6203B12}"/>
              </a:ext>
            </a:extLst>
          </p:cNvPr>
          <p:cNvSpPr>
            <a:spLocks noGrp="1"/>
          </p:cNvSpPr>
          <p:nvPr>
            <p:ph type="ftr" sz="quarter" idx="11"/>
          </p:nvPr>
        </p:nvSpPr>
        <p:spPr/>
        <p:txBody>
          <a:bodyPr/>
          <a:lstStyle/>
          <a:p>
            <a:r>
              <a:rPr lang="en-HK"/>
              <a:t>Nerfs v.250402d</a:t>
            </a:r>
          </a:p>
        </p:txBody>
      </p:sp>
    </p:spTree>
    <p:extLst>
      <p:ext uri="{BB962C8B-B14F-4D97-AF65-F5344CB8AC3E}">
        <p14:creationId xmlns:p14="http://schemas.microsoft.com/office/powerpoint/2010/main" val="18163639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Loss Function</a:t>
            </a:r>
            <a:r>
              <a:rPr lang="en-US" dirty="0"/>
              <a:t> for Spherical Harmonics (</a:t>
            </a:r>
            <a:r>
              <a:rPr lang="en-US" i="1" dirty="0"/>
              <a:t>SH</a:t>
            </a:r>
            <a:r>
              <a:rPr lang="en-US" dirty="0"/>
              <a:t>)</a:t>
            </a:r>
            <a:endParaRP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HK" dirty="0"/>
                  <a:t>Loss = </a:t>
                </a:r>
                <a14:m>
                  <m:oMath xmlns:m="http://schemas.openxmlformats.org/officeDocument/2006/math">
                    <m:f>
                      <m:fPr>
                        <m:ctrlPr>
                          <a:rPr lang="ar-AE"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nary>
                      <m:naryPr>
                        <m:chr m:val="∑"/>
                        <m:subHide m:val="on"/>
                        <m:supHide m:val="on"/>
                        <m:ctrlPr>
                          <a:rPr lang="ar-AE" i="1" smtClean="0">
                            <a:latin typeface="Cambria Math" panose="02040503050406030204" pitchFamily="18" charset="0"/>
                          </a:rPr>
                        </m:ctrlPr>
                      </m:naryPr>
                      <m:sub/>
                      <m:sup/>
                      <m:e>
                        <m:d>
                          <m:dPr>
                            <m:begChr m:val="‖"/>
                            <m:endChr m:val="‖"/>
                            <m:ctrlPr>
                              <a:rPr lang="ar-AE" i="1" smtClean="0">
                                <a:latin typeface="Cambria Math" panose="02040503050406030204" pitchFamily="18" charset="0"/>
                              </a:rPr>
                            </m:ctrlPr>
                          </m:dPr>
                          <m:e>
                            <m:sSub>
                              <m:sSubPr>
                                <m:ctrlPr>
                                  <a:rPr lang="ar-AE"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𝑝𝑟𝑒𝑑</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𝑖</m:t>
                                    </m:r>
                                  </m:sub>
                                </m:sSub>
                              </m:e>
                            </m:d>
                            <m:r>
                              <a:rPr lang="en-US" b="0" i="1" smtClean="0">
                                <a:latin typeface="Cambria Math" panose="02040503050406030204" pitchFamily="18" charset="0"/>
                              </a:rPr>
                              <m:t>−</m:t>
                            </m:r>
                            <m:sSub>
                              <m:sSubPr>
                                <m:ctrlPr>
                                  <a:rPr lang="ar-AE" i="1">
                                    <a:latin typeface="Cambria Math" panose="02040503050406030204" pitchFamily="18" charset="0"/>
                                  </a:rPr>
                                </m:ctrlPr>
                              </m:sSubPr>
                              <m:e>
                                <m:r>
                                  <a:rPr lang="en-US" i="1">
                                    <a:latin typeface="Cambria Math" panose="02040503050406030204" pitchFamily="18" charset="0"/>
                                  </a:rPr>
                                  <m:t>𝐿</m:t>
                                </m:r>
                              </m:e>
                              <m:sub>
                                <m:r>
                                  <a:rPr lang="en-US" b="0" i="1" smtClean="0">
                                    <a:latin typeface="Cambria Math" panose="02040503050406030204" pitchFamily="18" charset="0"/>
                                  </a:rPr>
                                  <m:t>𝑡𝑎𝑟𝑔𝑒𝑡</m:t>
                                </m:r>
                              </m:sub>
                            </m:sSub>
                            <m:d>
                              <m:dPr>
                                <m:ctrlPr>
                                  <a:rPr lang="en-US" i="1">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𝑖</m:t>
                                    </m:r>
                                  </m:sub>
                                </m:sSub>
                              </m:e>
                            </m:d>
                          </m:e>
                        </m:d>
                      </m:e>
                    </m:nary>
                    <m:r>
                      <a:rPr lang="en-US" b="0" i="1" baseline="30000" smtClean="0">
                        <a:latin typeface="Cambria Math" panose="02040503050406030204" pitchFamily="18" charset="0"/>
                      </a:rPr>
                      <m:t>2</m:t>
                    </m:r>
                  </m:oMath>
                </a14:m>
                <a:endParaRPr lang="en-US" dirty="0"/>
              </a:p>
              <a:p>
                <a:r>
                  <a:rPr lang="en-HK" dirty="0"/>
                  <a:t>Where:</a:t>
                </a:r>
              </a:p>
              <a:p>
                <a:pPr lvl="1"/>
                <a:r>
                  <a:rPr lang="en-HK" dirty="0"/>
                  <a:t>- </a:t>
                </a:r>
                <a14:m>
                  <m:oMath xmlns:m="http://schemas.openxmlformats.org/officeDocument/2006/math">
                    <m:sSub>
                      <m:sSubPr>
                        <m:ctrlPr>
                          <a:rPr lang="ar-AE"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𝑝𝑟𝑒𝑑</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𝑖</m:t>
                            </m:r>
                          </m:sub>
                        </m:sSub>
                      </m:e>
                    </m:d>
                    <m:r>
                      <a:rPr lang="en-US" i="1">
                        <a:latin typeface="Cambria Math" panose="02040503050406030204" pitchFamily="18" charset="0"/>
                        <a:ea typeface="Cambria Math" panose="02040503050406030204" pitchFamily="18" charset="0"/>
                      </a:rPr>
                      <m:t> </m:t>
                    </m:r>
                  </m:oMath>
                </a14:m>
                <a:r>
                  <a:rPr lang="en-HK" dirty="0"/>
                  <a:t>: Lighting or color predicted using SH coefficients.</a:t>
                </a:r>
              </a:p>
              <a:p>
                <a:pPr lvl="1"/>
                <a:r>
                  <a:rPr lang="en-HK" dirty="0"/>
                  <a:t>- </a:t>
                </a:r>
                <a14:m>
                  <m:oMath xmlns:m="http://schemas.openxmlformats.org/officeDocument/2006/math">
                    <m:sSub>
                      <m:sSubPr>
                        <m:ctrlPr>
                          <a:rPr lang="ar-AE" i="1" smtClean="0">
                            <a:latin typeface="Cambria Math" panose="02040503050406030204" pitchFamily="18" charset="0"/>
                          </a:rPr>
                        </m:ctrlPr>
                      </m:sSubPr>
                      <m:e>
                        <m:r>
                          <a:rPr lang="en-US" i="1">
                            <a:latin typeface="Cambria Math" panose="02040503050406030204" pitchFamily="18" charset="0"/>
                          </a:rPr>
                          <m:t>𝐿</m:t>
                        </m:r>
                      </m:e>
                      <m:sub>
                        <m:r>
                          <a:rPr lang="en-US" b="0" i="1" smtClean="0">
                            <a:latin typeface="Cambria Math" panose="02040503050406030204" pitchFamily="18" charset="0"/>
                          </a:rPr>
                          <m:t>𝑡𝑎𝑟𝑔𝑒𝑡</m:t>
                        </m:r>
                      </m:sub>
                    </m:sSub>
                    <m:r>
                      <a:rPr lang="en-US" b="0" i="1" smtClean="0">
                        <a:latin typeface="Cambria Math" panose="02040503050406030204" pitchFamily="18" charset="0"/>
                      </a:rPr>
                      <m:t> </m:t>
                    </m:r>
                    <m:d>
                      <m:dPr>
                        <m:ctrlPr>
                          <a:rPr lang="en-US" i="1">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𝑖</m:t>
                            </m:r>
                          </m:sub>
                        </m:sSub>
                      </m:e>
                    </m:d>
                    <m:r>
                      <a:rPr lang="en-US" i="1">
                        <a:latin typeface="Cambria Math" panose="02040503050406030204" pitchFamily="18" charset="0"/>
                        <a:ea typeface="Cambria Math" panose="02040503050406030204" pitchFamily="18" charset="0"/>
                      </a:rPr>
                      <m:t> </m:t>
                    </m:r>
                  </m:oMath>
                </a14:m>
                <a:r>
                  <a:rPr lang="en-HK" dirty="0"/>
                  <a:t>:Target lighting or color (e.g., from the environment map or ground truth).</a:t>
                </a:r>
              </a:p>
              <a:p>
                <a:r>
                  <a:rPr lang="en-US" b="0" dirty="0">
                    <a:latin typeface="Cambria Math" panose="02040503050406030204" pitchFamily="18" charset="0"/>
                    <a:ea typeface="Cambria Math" panose="02040503050406030204" pitchFamily="18" charset="0"/>
                  </a:rPr>
                  <a:t>We need this Loss </a:t>
                </a:r>
                <a:r>
                  <a:rPr lang="en-US" dirty="0">
                    <a:latin typeface="Cambria Math" panose="02040503050406030204" pitchFamily="18" charset="0"/>
                    <a:ea typeface="Cambria Math" panose="02040503050406030204" pitchFamily="18" charset="0"/>
                  </a:rPr>
                  <a:t>f</a:t>
                </a:r>
                <a:r>
                  <a:rPr lang="en-US" b="0" dirty="0">
                    <a:latin typeface="Cambria Math" panose="02040503050406030204" pitchFamily="18" charset="0"/>
                    <a:ea typeface="Cambria Math" panose="02040503050406030204" pitchFamily="18" charset="0"/>
                  </a:rPr>
                  <a:t>unction for optimization (i.e. Gradient descent) to find the </a:t>
                </a:r>
                <a:r>
                  <a:rPr lang="en-US" b="0" i="1" dirty="0">
                    <a:latin typeface="Cambria Math" panose="02040503050406030204" pitchFamily="18" charset="0"/>
                    <a:ea typeface="Cambria Math" panose="02040503050406030204" pitchFamily="18" charset="0"/>
                  </a:rPr>
                  <a:t>SH</a:t>
                </a:r>
                <a:r>
                  <a:rPr lang="en-US" b="0" dirty="0">
                    <a:latin typeface="Cambria Math" panose="02040503050406030204" pitchFamily="18" charset="0"/>
                    <a:ea typeface="Cambria Math" panose="02040503050406030204" pitchFamily="18" charset="0"/>
                  </a:rPr>
                  <a:t> parameters.</a:t>
                </a:r>
              </a:p>
              <a:p>
                <a:endParaRPr lang="en-US" b="0" i="1" dirty="0">
                  <a:latin typeface="Cambria Math" panose="02040503050406030204" pitchFamily="18" charset="0"/>
                  <a:ea typeface="Cambria Math" panose="02040503050406030204" pitchFamily="18" charset="0"/>
                </a:endParaRPr>
              </a:p>
              <a:p>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391" t="-280" r="-1546"/>
                </a:stretch>
              </a:blipFill>
            </p:spPr>
            <p:txBody>
              <a:bodyPr/>
              <a:lstStyle/>
              <a:p>
                <a:r>
                  <a:rPr lang="en-HK">
                    <a:noFill/>
                  </a:rPr>
                  <a:t> </a:t>
                </a:r>
              </a:p>
            </p:txBody>
          </p:sp>
        </mc:Fallback>
      </mc:AlternateContent>
      <p:sp>
        <p:nvSpPr>
          <p:cNvPr id="4" name="Footer Placeholder 3">
            <a:extLst>
              <a:ext uri="{FF2B5EF4-FFF2-40B4-BE49-F238E27FC236}">
                <a16:creationId xmlns:a16="http://schemas.microsoft.com/office/drawing/2014/main" id="{D550EDD0-6EEB-55BE-B2B1-1F608D3D13EC}"/>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AAFB9A43-2EF9-C060-9161-1AAE920F3AC3}"/>
              </a:ext>
            </a:extLst>
          </p:cNvPr>
          <p:cNvSpPr>
            <a:spLocks noGrp="1"/>
          </p:cNvSpPr>
          <p:nvPr>
            <p:ph type="sldNum" sz="quarter" idx="12"/>
          </p:nvPr>
        </p:nvSpPr>
        <p:spPr/>
        <p:txBody>
          <a:bodyPr/>
          <a:lstStyle/>
          <a:p>
            <a:fld id="{B9DE3C8B-EA53-454F-9CCE-3711613342D8}" type="slidenum">
              <a:rPr lang="en-HK" smtClean="0"/>
              <a:t>68</a:t>
            </a:fld>
            <a:endParaRPr lang="en-HK"/>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3096-6EFB-59EF-EF9D-BD428E330967}"/>
              </a:ext>
            </a:extLst>
          </p:cNvPr>
          <p:cNvSpPr>
            <a:spLocks noGrp="1"/>
          </p:cNvSpPr>
          <p:nvPr>
            <p:ph type="title"/>
          </p:nvPr>
        </p:nvSpPr>
        <p:spPr/>
        <p:txBody>
          <a:bodyPr>
            <a:normAutofit fontScale="90000"/>
          </a:bodyPr>
          <a:lstStyle/>
          <a:p>
            <a:r>
              <a:rPr lang="en-HK" sz="3200" dirty="0"/>
              <a:t>4) Optimization -- overall scheme</a:t>
            </a:r>
            <a:br>
              <a:rPr lang="en-HK" sz="3200" dirty="0"/>
            </a:br>
            <a:r>
              <a:rPr lang="en-HK" sz="3200" dirty="0"/>
              <a:t>Explanation of the algorithm presented in the original paper by Bernhard </a:t>
            </a:r>
            <a:r>
              <a:rPr lang="en-HK" sz="3200" dirty="0" err="1"/>
              <a:t>Kerbl</a:t>
            </a:r>
            <a:r>
              <a:rPr lang="en-HK" sz="3200" dirty="0"/>
              <a:t>, </a:t>
            </a:r>
            <a:r>
              <a:rPr lang="en-HK" sz="3200" dirty="0" err="1"/>
              <a:t>etal</a:t>
            </a:r>
            <a:r>
              <a:rPr lang="en-HK" sz="3200" dirty="0"/>
              <a:t> </a:t>
            </a:r>
          </a:p>
        </p:txBody>
      </p:sp>
      <p:sp>
        <p:nvSpPr>
          <p:cNvPr id="3" name="Content Placeholder 2">
            <a:extLst>
              <a:ext uri="{FF2B5EF4-FFF2-40B4-BE49-F238E27FC236}">
                <a16:creationId xmlns:a16="http://schemas.microsoft.com/office/drawing/2014/main" id="{F593FCEC-099E-39D7-C907-A760D1CAAD69}"/>
              </a:ext>
            </a:extLst>
          </p:cNvPr>
          <p:cNvSpPr>
            <a:spLocks noGrp="1"/>
          </p:cNvSpPr>
          <p:nvPr>
            <p:ph idx="1"/>
          </p:nvPr>
        </p:nvSpPr>
        <p:spPr/>
        <p:txBody>
          <a:bodyPr/>
          <a:lstStyle/>
          <a:p>
            <a:r>
              <a:rPr lang="en-HK" dirty="0"/>
              <a:t>d</a:t>
            </a:r>
          </a:p>
        </p:txBody>
      </p:sp>
      <p:sp>
        <p:nvSpPr>
          <p:cNvPr id="4" name="Footer Placeholder 3">
            <a:extLst>
              <a:ext uri="{FF2B5EF4-FFF2-40B4-BE49-F238E27FC236}">
                <a16:creationId xmlns:a16="http://schemas.microsoft.com/office/drawing/2014/main" id="{2469DB0B-2A87-F5F6-97A6-2C8940AF57F6}"/>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69F8C9EB-459E-1446-5682-385A9ECA41DA}"/>
              </a:ext>
            </a:extLst>
          </p:cNvPr>
          <p:cNvSpPr>
            <a:spLocks noGrp="1"/>
          </p:cNvSpPr>
          <p:nvPr>
            <p:ph type="sldNum" sz="quarter" idx="12"/>
          </p:nvPr>
        </p:nvSpPr>
        <p:spPr/>
        <p:txBody>
          <a:bodyPr/>
          <a:lstStyle/>
          <a:p>
            <a:fld id="{B9DE3C8B-EA53-454F-9CCE-3711613342D8}" type="slidenum">
              <a:rPr lang="en-HK" smtClean="0"/>
              <a:t>69</a:t>
            </a:fld>
            <a:endParaRPr lang="en-HK"/>
          </a:p>
        </p:txBody>
      </p:sp>
      <p:sp>
        <p:nvSpPr>
          <p:cNvPr id="11" name="AutoShape 4">
            <a:extLst>
              <a:ext uri="{FF2B5EF4-FFF2-40B4-BE49-F238E27FC236}">
                <a16:creationId xmlns:a16="http://schemas.microsoft.com/office/drawing/2014/main" id="{6B864193-645B-9652-433B-2FC7CEE6DD5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HK"/>
          </a:p>
        </p:txBody>
      </p:sp>
      <p:pic>
        <p:nvPicPr>
          <p:cNvPr id="14" name="Picture 13">
            <a:extLst>
              <a:ext uri="{FF2B5EF4-FFF2-40B4-BE49-F238E27FC236}">
                <a16:creationId xmlns:a16="http://schemas.microsoft.com/office/drawing/2014/main" id="{B5FD54C8-DD64-3F31-7338-EF851B65DF2E}"/>
              </a:ext>
            </a:extLst>
          </p:cNvPr>
          <p:cNvPicPr>
            <a:picLocks noChangeAspect="1"/>
          </p:cNvPicPr>
          <p:nvPr/>
        </p:nvPicPr>
        <p:blipFill>
          <a:blip r:embed="rId2"/>
          <a:stretch>
            <a:fillRect/>
          </a:stretch>
        </p:blipFill>
        <p:spPr>
          <a:xfrm>
            <a:off x="-75501" y="1599379"/>
            <a:ext cx="9144000" cy="3306903"/>
          </a:xfrm>
          <a:prstGeom prst="rect">
            <a:avLst/>
          </a:prstGeom>
        </p:spPr>
      </p:pic>
      <p:sp>
        <p:nvSpPr>
          <p:cNvPr id="17" name="TextBox 16">
            <a:extLst>
              <a:ext uri="{FF2B5EF4-FFF2-40B4-BE49-F238E27FC236}">
                <a16:creationId xmlns:a16="http://schemas.microsoft.com/office/drawing/2014/main" id="{2A803D08-CD55-9B9D-5195-AC56C4F69A07}"/>
              </a:ext>
            </a:extLst>
          </p:cNvPr>
          <p:cNvSpPr txBox="1"/>
          <p:nvPr/>
        </p:nvSpPr>
        <p:spPr>
          <a:xfrm>
            <a:off x="1049745" y="4762504"/>
            <a:ext cx="4609750" cy="1754326"/>
          </a:xfrm>
          <a:prstGeom prst="rect">
            <a:avLst/>
          </a:prstGeom>
          <a:noFill/>
        </p:spPr>
        <p:txBody>
          <a:bodyPr wrap="square">
            <a:spAutoFit/>
          </a:bodyPr>
          <a:lstStyle/>
          <a:p>
            <a:r>
              <a:rPr lang="en-HK" dirty="0">
                <a:hlinkClick r:id="rId3"/>
              </a:rPr>
              <a:t>https://learnopencv.com/3d-gaussian-splatting/</a:t>
            </a:r>
            <a:r>
              <a:rPr lang="en-HK" dirty="0"/>
              <a:t> </a:t>
            </a:r>
          </a:p>
          <a:p>
            <a:r>
              <a:rPr lang="en-HK" dirty="0"/>
              <a:t>“3D Gaussian Splatting for Real-Time Radiance Field Rendering” by </a:t>
            </a:r>
          </a:p>
          <a:p>
            <a:r>
              <a:rPr lang="en-HK" dirty="0"/>
              <a:t>Bernhard </a:t>
            </a:r>
            <a:r>
              <a:rPr lang="en-HK" dirty="0" err="1"/>
              <a:t>Kerbl</a:t>
            </a:r>
            <a:r>
              <a:rPr lang="en-HK" dirty="0"/>
              <a:t>, </a:t>
            </a:r>
            <a:r>
              <a:rPr lang="en-HK" dirty="0" err="1"/>
              <a:t>etal</a:t>
            </a:r>
            <a:r>
              <a:rPr lang="en-HK" dirty="0"/>
              <a:t> </a:t>
            </a:r>
            <a:r>
              <a:rPr lang="en-HK" sz="1800" dirty="0">
                <a:hlinkClick r:id="rId4"/>
              </a:rPr>
              <a:t>https://arxiv.org/abs/2308.04079</a:t>
            </a:r>
            <a:r>
              <a:rPr lang="en-HK" sz="1800" dirty="0"/>
              <a:t> </a:t>
            </a:r>
            <a:endParaRPr lang="en-HK" dirty="0"/>
          </a:p>
        </p:txBody>
      </p:sp>
    </p:spTree>
    <p:extLst>
      <p:ext uri="{BB962C8B-B14F-4D97-AF65-F5344CB8AC3E}">
        <p14:creationId xmlns:p14="http://schemas.microsoft.com/office/powerpoint/2010/main" val="3190169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3835E-3FAB-1223-8768-F30CD9649887}"/>
              </a:ext>
            </a:extLst>
          </p:cNvPr>
          <p:cNvSpPr>
            <a:spLocks noGrp="1"/>
          </p:cNvSpPr>
          <p:nvPr>
            <p:ph type="title"/>
          </p:nvPr>
        </p:nvSpPr>
        <p:spPr/>
        <p:txBody>
          <a:bodyPr>
            <a:normAutofit fontScale="90000"/>
          </a:bodyPr>
          <a:lstStyle/>
          <a:p>
            <a:r>
              <a:rPr lang="en-US" dirty="0"/>
              <a:t>In graphics, the Ray tracing framework is used to generate images</a:t>
            </a:r>
          </a:p>
        </p:txBody>
      </p:sp>
      <p:sp>
        <p:nvSpPr>
          <p:cNvPr id="3" name="Content Placeholder 2">
            <a:extLst>
              <a:ext uri="{FF2B5EF4-FFF2-40B4-BE49-F238E27FC236}">
                <a16:creationId xmlns:a16="http://schemas.microsoft.com/office/drawing/2014/main" id="{E13E19BF-9FFD-78AD-AE91-6E29C608A642}"/>
              </a:ext>
            </a:extLst>
          </p:cNvPr>
          <p:cNvSpPr>
            <a:spLocks noGrp="1"/>
          </p:cNvSpPr>
          <p:nvPr>
            <p:ph idx="1"/>
          </p:nvPr>
        </p:nvSpPr>
        <p:spPr/>
        <p:txBody>
          <a:bodyPr>
            <a:normAutofit fontScale="92500" lnSpcReduction="10000"/>
          </a:bodyPr>
          <a:lstStyle/>
          <a:p>
            <a:r>
              <a:rPr lang="en-US" dirty="0"/>
              <a:t>You have the camera or viewpoint in the scene. </a:t>
            </a:r>
          </a:p>
          <a:p>
            <a:r>
              <a:rPr lang="en-US" dirty="0"/>
              <a:t>Rays are "casted" into the 3D environment ; the ray may hit some objects.</a:t>
            </a:r>
          </a:p>
          <a:p>
            <a:r>
              <a:rPr lang="en-US" dirty="0"/>
              <a:t>An algorithm calculates how the light interacts with the surfaces of the objects. </a:t>
            </a:r>
          </a:p>
          <a:p>
            <a:r>
              <a:rPr lang="en-US" dirty="0"/>
              <a:t>These include reflections, refractions (light bending through transparent objects), and shadows etc. </a:t>
            </a:r>
          </a:p>
          <a:p>
            <a:r>
              <a:rPr lang="en-US" dirty="0"/>
              <a:t>This Ray tracing framework is used in Radiance-based rendering such as Nerf and 3D gaussian splatting</a:t>
            </a:r>
          </a:p>
          <a:p>
            <a:r>
              <a:rPr lang="en-US" dirty="0">
                <a:hlinkClick r:id="rId2"/>
              </a:rPr>
              <a:t>https://en.wikipedia.org/wiki/Ray_tracing_(graphics)</a:t>
            </a:r>
            <a:r>
              <a:rPr lang="en-US" dirty="0"/>
              <a:t> </a:t>
            </a:r>
          </a:p>
        </p:txBody>
      </p:sp>
      <p:sp>
        <p:nvSpPr>
          <p:cNvPr id="4" name="Footer Placeholder 3">
            <a:extLst>
              <a:ext uri="{FF2B5EF4-FFF2-40B4-BE49-F238E27FC236}">
                <a16:creationId xmlns:a16="http://schemas.microsoft.com/office/drawing/2014/main" id="{2358D94C-3E22-0E27-A055-AEC9BEF0D848}"/>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EED4C65C-75E9-E2A0-52C4-096D2909135D}"/>
              </a:ext>
            </a:extLst>
          </p:cNvPr>
          <p:cNvSpPr>
            <a:spLocks noGrp="1"/>
          </p:cNvSpPr>
          <p:nvPr>
            <p:ph type="sldNum" sz="quarter" idx="12"/>
          </p:nvPr>
        </p:nvSpPr>
        <p:spPr/>
        <p:txBody>
          <a:bodyPr/>
          <a:lstStyle/>
          <a:p>
            <a:fld id="{B9DE3C8B-EA53-454F-9CCE-3711613342D8}" type="slidenum">
              <a:rPr lang="en-HK" smtClean="0"/>
              <a:t>7</a:t>
            </a:fld>
            <a:endParaRPr lang="en-HK"/>
          </a:p>
        </p:txBody>
      </p:sp>
    </p:spTree>
    <p:extLst>
      <p:ext uri="{BB962C8B-B14F-4D97-AF65-F5344CB8AC3E}">
        <p14:creationId xmlns:p14="http://schemas.microsoft.com/office/powerpoint/2010/main" val="37371886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DFFEC-5DA2-BCFB-3EE7-CB2995CF325F}"/>
              </a:ext>
            </a:extLst>
          </p:cNvPr>
          <p:cNvSpPr>
            <a:spLocks noGrp="1"/>
          </p:cNvSpPr>
          <p:nvPr>
            <p:ph type="title"/>
          </p:nvPr>
        </p:nvSpPr>
        <p:spPr>
          <a:xfrm>
            <a:off x="501059" y="225370"/>
            <a:ext cx="7886700" cy="644967"/>
          </a:xfrm>
        </p:spPr>
        <p:txBody>
          <a:bodyPr>
            <a:normAutofit/>
          </a:bodyPr>
          <a:lstStyle/>
          <a:p>
            <a:r>
              <a:rPr lang="en-US" sz="2800" dirty="0"/>
              <a:t>Optimization to find 3D gaussian parameters</a:t>
            </a:r>
          </a:p>
        </p:txBody>
      </p:sp>
      <p:sp>
        <p:nvSpPr>
          <p:cNvPr id="3" name="Content Placeholder 2">
            <a:extLst>
              <a:ext uri="{FF2B5EF4-FFF2-40B4-BE49-F238E27FC236}">
                <a16:creationId xmlns:a16="http://schemas.microsoft.com/office/drawing/2014/main" id="{023E6A2A-DAAB-DEE9-F0FE-38132302C6A7}"/>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E799FA27-16CA-AC97-EC4C-1FB27B77AB87}"/>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6FD944F5-5A47-D67A-E422-E5374166B0E2}"/>
              </a:ext>
            </a:extLst>
          </p:cNvPr>
          <p:cNvSpPr>
            <a:spLocks noGrp="1"/>
          </p:cNvSpPr>
          <p:nvPr>
            <p:ph type="sldNum" sz="quarter" idx="12"/>
          </p:nvPr>
        </p:nvSpPr>
        <p:spPr/>
        <p:txBody>
          <a:bodyPr/>
          <a:lstStyle/>
          <a:p>
            <a:fld id="{B9DE3C8B-EA53-454F-9CCE-3711613342D8}" type="slidenum">
              <a:rPr lang="en-HK" smtClean="0"/>
              <a:t>70</a:t>
            </a:fld>
            <a:endParaRPr lang="en-HK"/>
          </a:p>
        </p:txBody>
      </p:sp>
      <p:pic>
        <p:nvPicPr>
          <p:cNvPr id="7" name="Picture 6">
            <a:extLst>
              <a:ext uri="{FF2B5EF4-FFF2-40B4-BE49-F238E27FC236}">
                <a16:creationId xmlns:a16="http://schemas.microsoft.com/office/drawing/2014/main" id="{C1ECD821-5B41-4942-4D3E-D49CA64B4528}"/>
              </a:ext>
            </a:extLst>
          </p:cNvPr>
          <p:cNvPicPr>
            <a:picLocks noChangeAspect="1"/>
          </p:cNvPicPr>
          <p:nvPr/>
        </p:nvPicPr>
        <p:blipFill>
          <a:blip r:embed="rId2"/>
          <a:stretch>
            <a:fillRect/>
          </a:stretch>
        </p:blipFill>
        <p:spPr>
          <a:xfrm>
            <a:off x="316675" y="1194437"/>
            <a:ext cx="8510650" cy="4469126"/>
          </a:xfrm>
          <a:prstGeom prst="rect">
            <a:avLst/>
          </a:prstGeom>
        </p:spPr>
      </p:pic>
      <p:sp>
        <p:nvSpPr>
          <p:cNvPr id="13" name="TextBox 12">
            <a:extLst>
              <a:ext uri="{FF2B5EF4-FFF2-40B4-BE49-F238E27FC236}">
                <a16:creationId xmlns:a16="http://schemas.microsoft.com/office/drawing/2014/main" id="{DAA27701-4F83-873E-44CA-A2AD8A964F35}"/>
              </a:ext>
            </a:extLst>
          </p:cNvPr>
          <p:cNvSpPr txBox="1"/>
          <p:nvPr/>
        </p:nvSpPr>
        <p:spPr>
          <a:xfrm>
            <a:off x="316675" y="5710020"/>
            <a:ext cx="4572000" cy="646331"/>
          </a:xfrm>
          <a:prstGeom prst="rect">
            <a:avLst/>
          </a:prstGeom>
          <a:noFill/>
        </p:spPr>
        <p:txBody>
          <a:bodyPr wrap="square">
            <a:spAutoFit/>
          </a:bodyPr>
          <a:lstStyle/>
          <a:p>
            <a:r>
              <a:rPr lang="en-US" dirty="0">
                <a:hlinkClick r:id="rId3"/>
              </a:rPr>
              <a:t>https://leeyngdo.github.io/blog/computer-graphics/2024-04-09-gaussian-splatting/</a:t>
            </a:r>
            <a:r>
              <a:rPr lang="en-US" dirty="0"/>
              <a:t> </a:t>
            </a:r>
          </a:p>
        </p:txBody>
      </p:sp>
    </p:spTree>
    <p:extLst>
      <p:ext uri="{BB962C8B-B14F-4D97-AF65-F5344CB8AC3E}">
        <p14:creationId xmlns:p14="http://schemas.microsoft.com/office/powerpoint/2010/main" val="109959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79091-7EF9-A87D-DFA5-9007D44E36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27D7B3-A96D-4DFA-2434-03C01F40E4A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CD2F22E-1153-CB64-378B-D38EFE40FD69}"/>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4177AB1A-EDBA-DD2D-A7BC-C2386E022D69}"/>
              </a:ext>
            </a:extLst>
          </p:cNvPr>
          <p:cNvSpPr>
            <a:spLocks noGrp="1"/>
          </p:cNvSpPr>
          <p:nvPr>
            <p:ph type="sldNum" sz="quarter" idx="12"/>
          </p:nvPr>
        </p:nvSpPr>
        <p:spPr/>
        <p:txBody>
          <a:bodyPr/>
          <a:lstStyle/>
          <a:p>
            <a:fld id="{B9DE3C8B-EA53-454F-9CCE-3711613342D8}" type="slidenum">
              <a:rPr lang="en-HK" smtClean="0"/>
              <a:t>71</a:t>
            </a:fld>
            <a:endParaRPr lang="en-HK"/>
          </a:p>
        </p:txBody>
      </p:sp>
      <p:pic>
        <p:nvPicPr>
          <p:cNvPr id="11" name="Picture 10">
            <a:extLst>
              <a:ext uri="{FF2B5EF4-FFF2-40B4-BE49-F238E27FC236}">
                <a16:creationId xmlns:a16="http://schemas.microsoft.com/office/drawing/2014/main" id="{3F74287B-6038-981E-9BF8-5C9E77E31AAC}"/>
              </a:ext>
            </a:extLst>
          </p:cNvPr>
          <p:cNvPicPr>
            <a:picLocks noChangeAspect="1"/>
          </p:cNvPicPr>
          <p:nvPr/>
        </p:nvPicPr>
        <p:blipFill>
          <a:blip r:embed="rId2"/>
          <a:stretch>
            <a:fillRect/>
          </a:stretch>
        </p:blipFill>
        <p:spPr>
          <a:xfrm>
            <a:off x="474256" y="526689"/>
            <a:ext cx="7886700" cy="5556539"/>
          </a:xfrm>
          <a:prstGeom prst="rect">
            <a:avLst/>
          </a:prstGeom>
        </p:spPr>
      </p:pic>
    </p:spTree>
    <p:extLst>
      <p:ext uri="{BB962C8B-B14F-4D97-AF65-F5344CB8AC3E}">
        <p14:creationId xmlns:p14="http://schemas.microsoft.com/office/powerpoint/2010/main" val="26158010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D6B2-C1DD-2A6E-B176-41D9D67E0D69}"/>
              </a:ext>
            </a:extLst>
          </p:cNvPr>
          <p:cNvSpPr>
            <a:spLocks noGrp="1"/>
          </p:cNvSpPr>
          <p:nvPr>
            <p:ph type="title"/>
          </p:nvPr>
        </p:nvSpPr>
        <p:spPr/>
        <p:txBody>
          <a:bodyPr>
            <a:normAutofit/>
          </a:bodyPr>
          <a:lstStyle/>
          <a:p>
            <a:r>
              <a:rPr lang="en-US" sz="3200" dirty="0"/>
              <a:t>Detailed</a:t>
            </a:r>
            <a:br>
              <a:rPr lang="en-US" sz="3200" dirty="0"/>
            </a:br>
            <a:r>
              <a:rPr lang="en-US" sz="3200" dirty="0"/>
              <a:t>Algo1</a:t>
            </a:r>
            <a:endParaRPr lang="en-HK" sz="3200" dirty="0"/>
          </a:p>
        </p:txBody>
      </p:sp>
      <p:sp>
        <p:nvSpPr>
          <p:cNvPr id="3" name="Content Placeholder 2">
            <a:extLst>
              <a:ext uri="{FF2B5EF4-FFF2-40B4-BE49-F238E27FC236}">
                <a16:creationId xmlns:a16="http://schemas.microsoft.com/office/drawing/2014/main" id="{84007D02-ECE5-D1DA-28B0-2E5257DA72CB}"/>
              </a:ext>
            </a:extLst>
          </p:cNvPr>
          <p:cNvSpPr>
            <a:spLocks noGrp="1"/>
          </p:cNvSpPr>
          <p:nvPr>
            <p:ph idx="1"/>
          </p:nvPr>
        </p:nvSpPr>
        <p:spPr/>
        <p:txBody>
          <a:bodyPr/>
          <a:lstStyle/>
          <a:p>
            <a:r>
              <a:rPr lang="en-HK" dirty="0"/>
              <a:t> </a:t>
            </a:r>
          </a:p>
        </p:txBody>
      </p:sp>
      <p:sp>
        <p:nvSpPr>
          <p:cNvPr id="4" name="Footer Placeholder 3">
            <a:extLst>
              <a:ext uri="{FF2B5EF4-FFF2-40B4-BE49-F238E27FC236}">
                <a16:creationId xmlns:a16="http://schemas.microsoft.com/office/drawing/2014/main" id="{B5867620-9E0A-FD08-7CE1-39385BB8A6FB}"/>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E55953FD-1C2C-E189-5838-A10F61E0045A}"/>
              </a:ext>
            </a:extLst>
          </p:cNvPr>
          <p:cNvSpPr>
            <a:spLocks noGrp="1"/>
          </p:cNvSpPr>
          <p:nvPr>
            <p:ph type="sldNum" sz="quarter" idx="12"/>
          </p:nvPr>
        </p:nvSpPr>
        <p:spPr/>
        <p:txBody>
          <a:bodyPr/>
          <a:lstStyle/>
          <a:p>
            <a:fld id="{B9DE3C8B-EA53-454F-9CCE-3711613342D8}" type="slidenum">
              <a:rPr lang="en-HK" smtClean="0"/>
              <a:t>72</a:t>
            </a:fld>
            <a:endParaRPr lang="en-HK"/>
          </a:p>
        </p:txBody>
      </p:sp>
      <p:pic>
        <p:nvPicPr>
          <p:cNvPr id="7" name="Picture 6">
            <a:extLst>
              <a:ext uri="{FF2B5EF4-FFF2-40B4-BE49-F238E27FC236}">
                <a16:creationId xmlns:a16="http://schemas.microsoft.com/office/drawing/2014/main" id="{9410DFB0-8EB2-2A01-CF84-C325E8CB17EF}"/>
              </a:ext>
            </a:extLst>
          </p:cNvPr>
          <p:cNvPicPr>
            <a:picLocks noChangeAspect="1"/>
          </p:cNvPicPr>
          <p:nvPr/>
        </p:nvPicPr>
        <p:blipFill>
          <a:blip r:embed="rId2"/>
          <a:stretch>
            <a:fillRect/>
          </a:stretch>
        </p:blipFill>
        <p:spPr>
          <a:xfrm>
            <a:off x="2418930" y="0"/>
            <a:ext cx="5702783" cy="6683070"/>
          </a:xfrm>
          <a:prstGeom prst="rect">
            <a:avLst/>
          </a:prstGeom>
        </p:spPr>
      </p:pic>
      <p:sp>
        <p:nvSpPr>
          <p:cNvPr id="6" name="TextBox 5">
            <a:extLst>
              <a:ext uri="{FF2B5EF4-FFF2-40B4-BE49-F238E27FC236}">
                <a16:creationId xmlns:a16="http://schemas.microsoft.com/office/drawing/2014/main" id="{816B613D-8313-2803-ACC7-4E9272F03F84}"/>
              </a:ext>
            </a:extLst>
          </p:cNvPr>
          <p:cNvSpPr txBox="1"/>
          <p:nvPr/>
        </p:nvSpPr>
        <p:spPr>
          <a:xfrm>
            <a:off x="1922104" y="461394"/>
            <a:ext cx="720428" cy="6233021"/>
          </a:xfrm>
          <a:prstGeom prst="rect">
            <a:avLst/>
          </a:prstGeom>
          <a:noFill/>
        </p:spPr>
        <p:txBody>
          <a:bodyPr wrap="square" rtlCol="0">
            <a:spAutoFit/>
          </a:bodyPr>
          <a:lstStyle/>
          <a:p>
            <a:pPr algn="r"/>
            <a:r>
              <a:rPr lang="en-HK" sz="1600" dirty="0"/>
              <a:t>Step</a:t>
            </a:r>
          </a:p>
          <a:p>
            <a:pPr algn="r"/>
            <a:r>
              <a:rPr lang="en-HK" sz="1600" dirty="0"/>
              <a:t>1</a:t>
            </a:r>
          </a:p>
          <a:p>
            <a:pPr algn="r"/>
            <a:r>
              <a:rPr lang="en-HK" sz="1600" dirty="0"/>
              <a:t>2</a:t>
            </a:r>
          </a:p>
          <a:p>
            <a:pPr algn="r"/>
            <a:r>
              <a:rPr lang="en-HK" sz="1600" dirty="0"/>
              <a:t>3</a:t>
            </a:r>
          </a:p>
          <a:p>
            <a:pPr algn="r"/>
            <a:r>
              <a:rPr lang="en-HK" sz="1600" dirty="0"/>
              <a:t>4</a:t>
            </a:r>
          </a:p>
          <a:p>
            <a:pPr algn="r"/>
            <a:r>
              <a:rPr lang="en-HK" sz="1600" dirty="0"/>
              <a:t>5</a:t>
            </a:r>
          </a:p>
          <a:p>
            <a:pPr algn="r"/>
            <a:r>
              <a:rPr lang="en-HK" sz="1600" dirty="0"/>
              <a:t>6</a:t>
            </a:r>
          </a:p>
          <a:p>
            <a:pPr algn="r"/>
            <a:r>
              <a:rPr lang="en-HK" sz="1600" dirty="0"/>
              <a:t>7</a:t>
            </a:r>
          </a:p>
          <a:p>
            <a:pPr algn="r"/>
            <a:r>
              <a:rPr lang="en-HK" sz="1600" dirty="0"/>
              <a:t>8</a:t>
            </a:r>
          </a:p>
          <a:p>
            <a:pPr algn="r"/>
            <a:r>
              <a:rPr lang="en-HK" sz="1600" dirty="0"/>
              <a:t>9</a:t>
            </a:r>
          </a:p>
          <a:p>
            <a:pPr algn="r"/>
            <a:r>
              <a:rPr lang="en-HK" sz="1600" dirty="0"/>
              <a:t>10</a:t>
            </a:r>
          </a:p>
          <a:p>
            <a:pPr algn="r"/>
            <a:r>
              <a:rPr lang="en-HK" sz="1600" dirty="0"/>
              <a:t>11</a:t>
            </a:r>
          </a:p>
          <a:p>
            <a:pPr algn="r"/>
            <a:r>
              <a:rPr lang="en-HK" sz="1600" dirty="0"/>
              <a:t>12</a:t>
            </a:r>
          </a:p>
          <a:p>
            <a:pPr algn="r"/>
            <a:r>
              <a:rPr lang="en-HK" sz="1600" dirty="0"/>
              <a:t>13</a:t>
            </a:r>
          </a:p>
          <a:p>
            <a:pPr algn="r"/>
            <a:r>
              <a:rPr lang="en-HK" sz="1600" dirty="0"/>
              <a:t>14</a:t>
            </a:r>
          </a:p>
          <a:p>
            <a:pPr algn="r"/>
            <a:r>
              <a:rPr lang="en-HK" sz="1600" dirty="0"/>
              <a:t>15</a:t>
            </a:r>
          </a:p>
          <a:p>
            <a:pPr algn="r"/>
            <a:r>
              <a:rPr lang="en-HK" sz="1600" dirty="0"/>
              <a:t>16</a:t>
            </a:r>
          </a:p>
          <a:p>
            <a:pPr algn="r"/>
            <a:r>
              <a:rPr lang="en-HK" sz="1600" dirty="0"/>
              <a:t>17</a:t>
            </a:r>
          </a:p>
          <a:p>
            <a:pPr algn="r"/>
            <a:r>
              <a:rPr lang="en-HK" sz="1600" dirty="0"/>
              <a:t>18</a:t>
            </a:r>
          </a:p>
          <a:p>
            <a:pPr algn="r"/>
            <a:r>
              <a:rPr lang="en-HK" sz="1600" dirty="0"/>
              <a:t>19</a:t>
            </a:r>
          </a:p>
          <a:p>
            <a:pPr algn="r"/>
            <a:r>
              <a:rPr lang="en-HK" sz="1600" dirty="0"/>
              <a:t>20</a:t>
            </a:r>
          </a:p>
          <a:p>
            <a:pPr algn="r"/>
            <a:r>
              <a:rPr lang="en-HK" sz="1600" dirty="0"/>
              <a:t>21</a:t>
            </a:r>
          </a:p>
          <a:p>
            <a:pPr algn="r"/>
            <a:r>
              <a:rPr lang="en-HK" sz="1600" dirty="0"/>
              <a:t>22</a:t>
            </a:r>
          </a:p>
          <a:p>
            <a:pPr algn="r"/>
            <a:r>
              <a:rPr lang="en-HK" sz="1600" dirty="0"/>
              <a:t>23</a:t>
            </a:r>
          </a:p>
          <a:p>
            <a:pPr algn="r"/>
            <a:r>
              <a:rPr lang="en-HK" sz="1600" dirty="0"/>
              <a:t>24</a:t>
            </a:r>
          </a:p>
        </p:txBody>
      </p:sp>
    </p:spTree>
    <p:extLst>
      <p:ext uri="{BB962C8B-B14F-4D97-AF65-F5344CB8AC3E}">
        <p14:creationId xmlns:p14="http://schemas.microsoft.com/office/powerpoint/2010/main" val="14477942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5CF1-9BF9-0A4B-E8B0-E105149A6233}"/>
              </a:ext>
            </a:extLst>
          </p:cNvPr>
          <p:cNvSpPr>
            <a:spLocks noGrp="1"/>
          </p:cNvSpPr>
          <p:nvPr>
            <p:ph type="title"/>
          </p:nvPr>
        </p:nvSpPr>
        <p:spPr/>
        <p:txBody>
          <a:bodyPr/>
          <a:lstStyle/>
          <a:p>
            <a:endParaRPr lang="en-HK"/>
          </a:p>
        </p:txBody>
      </p:sp>
      <p:sp>
        <p:nvSpPr>
          <p:cNvPr id="3" name="Content Placeholder 2">
            <a:extLst>
              <a:ext uri="{FF2B5EF4-FFF2-40B4-BE49-F238E27FC236}">
                <a16:creationId xmlns:a16="http://schemas.microsoft.com/office/drawing/2014/main" id="{A5F941A3-D74F-CC6D-9151-3D51C875633B}"/>
              </a:ext>
            </a:extLst>
          </p:cNvPr>
          <p:cNvSpPr>
            <a:spLocks noGrp="1"/>
          </p:cNvSpPr>
          <p:nvPr>
            <p:ph idx="1"/>
          </p:nvPr>
        </p:nvSpPr>
        <p:spPr/>
        <p:txBody>
          <a:bodyPr/>
          <a:lstStyle/>
          <a:p>
            <a:endParaRPr lang="en-HK"/>
          </a:p>
        </p:txBody>
      </p:sp>
      <p:sp>
        <p:nvSpPr>
          <p:cNvPr id="4" name="Footer Placeholder 3">
            <a:extLst>
              <a:ext uri="{FF2B5EF4-FFF2-40B4-BE49-F238E27FC236}">
                <a16:creationId xmlns:a16="http://schemas.microsoft.com/office/drawing/2014/main" id="{6E56A392-47C2-1957-1D65-CF56C88E93D2}"/>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739B73C7-3227-878C-F109-7FF715667514}"/>
              </a:ext>
            </a:extLst>
          </p:cNvPr>
          <p:cNvSpPr>
            <a:spLocks noGrp="1"/>
          </p:cNvSpPr>
          <p:nvPr>
            <p:ph type="sldNum" sz="quarter" idx="12"/>
          </p:nvPr>
        </p:nvSpPr>
        <p:spPr/>
        <p:txBody>
          <a:bodyPr/>
          <a:lstStyle/>
          <a:p>
            <a:fld id="{B9DE3C8B-EA53-454F-9CCE-3711613342D8}" type="slidenum">
              <a:rPr lang="en-HK" smtClean="0"/>
              <a:t>73</a:t>
            </a:fld>
            <a:endParaRPr lang="en-HK"/>
          </a:p>
        </p:txBody>
      </p:sp>
      <p:pic>
        <p:nvPicPr>
          <p:cNvPr id="7" name="Picture 6">
            <a:extLst>
              <a:ext uri="{FF2B5EF4-FFF2-40B4-BE49-F238E27FC236}">
                <a16:creationId xmlns:a16="http://schemas.microsoft.com/office/drawing/2014/main" id="{DD7D09EF-2568-C1D6-5924-64D1B00ED476}"/>
              </a:ext>
            </a:extLst>
          </p:cNvPr>
          <p:cNvPicPr>
            <a:picLocks noChangeAspect="1"/>
          </p:cNvPicPr>
          <p:nvPr/>
        </p:nvPicPr>
        <p:blipFill>
          <a:blip r:embed="rId2"/>
          <a:stretch>
            <a:fillRect/>
          </a:stretch>
        </p:blipFill>
        <p:spPr>
          <a:xfrm>
            <a:off x="615126" y="0"/>
            <a:ext cx="7913748" cy="6858000"/>
          </a:xfrm>
          <a:prstGeom prst="rect">
            <a:avLst/>
          </a:prstGeom>
        </p:spPr>
      </p:pic>
    </p:spTree>
    <p:extLst>
      <p:ext uri="{BB962C8B-B14F-4D97-AF65-F5344CB8AC3E}">
        <p14:creationId xmlns:p14="http://schemas.microsoft.com/office/powerpoint/2010/main" val="18604831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B2731-FFD6-2B76-619D-F6B81A9DB25E}"/>
              </a:ext>
            </a:extLst>
          </p:cNvPr>
          <p:cNvSpPr>
            <a:spLocks noGrp="1"/>
          </p:cNvSpPr>
          <p:nvPr>
            <p:ph type="title"/>
          </p:nvPr>
        </p:nvSpPr>
        <p:spPr/>
        <p:txBody>
          <a:bodyPr/>
          <a:lstStyle/>
          <a:p>
            <a:r>
              <a:rPr lang="en-HK" dirty="0"/>
              <a:t>Step1 -3: Initialization</a:t>
            </a:r>
          </a:p>
        </p:txBody>
      </p:sp>
      <p:sp>
        <p:nvSpPr>
          <p:cNvPr id="3" name="Content Placeholder 2">
            <a:extLst>
              <a:ext uri="{FF2B5EF4-FFF2-40B4-BE49-F238E27FC236}">
                <a16:creationId xmlns:a16="http://schemas.microsoft.com/office/drawing/2014/main" id="{C555D508-4D10-5560-F16F-904BBC97D6A1}"/>
              </a:ext>
            </a:extLst>
          </p:cNvPr>
          <p:cNvSpPr>
            <a:spLocks noGrp="1"/>
          </p:cNvSpPr>
          <p:nvPr>
            <p:ph idx="1"/>
          </p:nvPr>
        </p:nvSpPr>
        <p:spPr/>
        <p:txBody>
          <a:bodyPr/>
          <a:lstStyle/>
          <a:p>
            <a:r>
              <a:rPr lang="en-HK" i="1" dirty="0"/>
              <a:t>M</a:t>
            </a:r>
            <a:r>
              <a:rPr lang="en-HK" dirty="0"/>
              <a:t>= model or feature points</a:t>
            </a:r>
          </a:p>
          <a:p>
            <a:r>
              <a:rPr lang="en-HK" i="1" dirty="0"/>
              <a:t>S</a:t>
            </a:r>
            <a:r>
              <a:rPr lang="en-HK" dirty="0"/>
              <a:t>=covariances, </a:t>
            </a:r>
          </a:p>
          <a:p>
            <a:r>
              <a:rPr lang="en-HK" i="1" dirty="0"/>
              <a:t>C</a:t>
            </a:r>
            <a:r>
              <a:rPr lang="en-HK" dirty="0"/>
              <a:t>=Colour , </a:t>
            </a:r>
          </a:p>
          <a:p>
            <a:r>
              <a:rPr lang="en-HK" i="1" dirty="0"/>
              <a:t>A</a:t>
            </a:r>
            <a:r>
              <a:rPr lang="en-HK" dirty="0"/>
              <a:t>=Opacities (volume density)</a:t>
            </a:r>
          </a:p>
          <a:p>
            <a:r>
              <a:rPr lang="en-HK" i="1" dirty="0" err="1"/>
              <a:t>i</a:t>
            </a:r>
            <a:r>
              <a:rPr lang="en-HK" dirty="0"/>
              <a:t>=count</a:t>
            </a:r>
          </a:p>
          <a:p>
            <a:endParaRPr lang="en-HK" dirty="0"/>
          </a:p>
        </p:txBody>
      </p:sp>
      <p:sp>
        <p:nvSpPr>
          <p:cNvPr id="4" name="Footer Placeholder 3">
            <a:extLst>
              <a:ext uri="{FF2B5EF4-FFF2-40B4-BE49-F238E27FC236}">
                <a16:creationId xmlns:a16="http://schemas.microsoft.com/office/drawing/2014/main" id="{54E41326-C085-F193-4709-0E734772883B}"/>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64D5CA84-5A7C-BD24-8F8C-132E52F38B2D}"/>
              </a:ext>
            </a:extLst>
          </p:cNvPr>
          <p:cNvSpPr>
            <a:spLocks noGrp="1"/>
          </p:cNvSpPr>
          <p:nvPr>
            <p:ph type="sldNum" sz="quarter" idx="12"/>
          </p:nvPr>
        </p:nvSpPr>
        <p:spPr/>
        <p:txBody>
          <a:bodyPr/>
          <a:lstStyle/>
          <a:p>
            <a:fld id="{B9DE3C8B-EA53-454F-9CCE-3711613342D8}" type="slidenum">
              <a:rPr lang="en-HK" smtClean="0"/>
              <a:t>74</a:t>
            </a:fld>
            <a:endParaRPr lang="en-HK"/>
          </a:p>
        </p:txBody>
      </p:sp>
      <p:pic>
        <p:nvPicPr>
          <p:cNvPr id="9" name="Picture 8">
            <a:extLst>
              <a:ext uri="{FF2B5EF4-FFF2-40B4-BE49-F238E27FC236}">
                <a16:creationId xmlns:a16="http://schemas.microsoft.com/office/drawing/2014/main" id="{62B961D0-6A94-958E-36A5-4D3A718F66E0}"/>
              </a:ext>
            </a:extLst>
          </p:cNvPr>
          <p:cNvPicPr>
            <a:picLocks noChangeAspect="1"/>
          </p:cNvPicPr>
          <p:nvPr/>
        </p:nvPicPr>
        <p:blipFill>
          <a:blip r:embed="rId2"/>
          <a:stretch>
            <a:fillRect/>
          </a:stretch>
        </p:blipFill>
        <p:spPr>
          <a:xfrm>
            <a:off x="111852" y="5126178"/>
            <a:ext cx="8822423" cy="1140398"/>
          </a:xfrm>
          <a:prstGeom prst="rect">
            <a:avLst/>
          </a:prstGeom>
          <a:ln>
            <a:solidFill>
              <a:schemeClr val="accent1"/>
            </a:solidFill>
          </a:ln>
        </p:spPr>
      </p:pic>
    </p:spTree>
    <p:extLst>
      <p:ext uri="{BB962C8B-B14F-4D97-AF65-F5344CB8AC3E}">
        <p14:creationId xmlns:p14="http://schemas.microsoft.com/office/powerpoint/2010/main" val="37397021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1FC4-8AD8-7795-1B16-A925FB35F859}"/>
              </a:ext>
            </a:extLst>
          </p:cNvPr>
          <p:cNvSpPr>
            <a:spLocks noGrp="1"/>
          </p:cNvSpPr>
          <p:nvPr>
            <p:ph type="title"/>
          </p:nvPr>
        </p:nvSpPr>
        <p:spPr/>
        <p:txBody>
          <a:bodyPr/>
          <a:lstStyle/>
          <a:p>
            <a:r>
              <a:rPr lang="en-HK" dirty="0"/>
              <a:t>Step 3-9: create preliminary data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CFF8783-F672-F4D9-5FCC-5E3371D0E2B5}"/>
                  </a:ext>
                </a:extLst>
              </p:cNvPr>
              <p:cNvSpPr>
                <a:spLocks noGrp="1"/>
              </p:cNvSpPr>
              <p:nvPr>
                <p:ph idx="1"/>
              </p:nvPr>
            </p:nvSpPr>
            <p:spPr>
              <a:xfrm>
                <a:off x="620261" y="1322286"/>
                <a:ext cx="7886700" cy="4351338"/>
              </a:xfrm>
            </p:spPr>
            <p:txBody>
              <a:bodyPr>
                <a:normAutofit/>
              </a:bodyPr>
              <a:lstStyle/>
              <a:p>
                <a:r>
                  <a:rPr lang="en-HK" sz="2000" dirty="0"/>
                  <a:t>Step5: Get the camera view </a:t>
                </a:r>
              </a:p>
              <a:p>
                <a:pPr lvl="1"/>
                <a:r>
                  <a:rPr lang="en-HK" sz="1800" i="1" dirty="0"/>
                  <a:t>V</a:t>
                </a:r>
                <a:r>
                  <a:rPr lang="en-HK" sz="1800" dirty="0"/>
                  <a:t>=([</a:t>
                </a:r>
                <a:r>
                  <a:rPr lang="en-HK" sz="1800" dirty="0" err="1"/>
                  <a:t>x,y,z</a:t>
                </a:r>
                <a:r>
                  <a:rPr lang="en-HK" sz="1800" dirty="0"/>
                  <a:t>]=camera center; [d1,d2,d3]) camera principal axis) , and ground truth image </a:t>
                </a:r>
                <a14:m>
                  <m:oMath xmlns:m="http://schemas.openxmlformats.org/officeDocument/2006/math">
                    <m:r>
                      <a:rPr lang="en-HK" sz="1800" b="0" i="1" dirty="0" smtClean="0">
                        <a:latin typeface="Cambria Math" panose="02040503050406030204" pitchFamily="18" charset="0"/>
                      </a:rPr>
                      <m:t>(</m:t>
                    </m:r>
                    <m:r>
                      <a:rPr lang="en-HK" sz="1800" b="0" i="1" dirty="0" smtClean="0">
                        <a:latin typeface="Cambria Math" panose="02040503050406030204" pitchFamily="18" charset="0"/>
                      </a:rPr>
                      <m:t>𝐼</m:t>
                    </m:r>
                    <m:r>
                      <a:rPr lang="en-HK" sz="1800" b="0" i="1" dirty="0" smtClean="0">
                        <a:latin typeface="Cambria Math" panose="02040503050406030204" pitchFamily="18" charset="0"/>
                      </a:rPr>
                      <m:t>)</m:t>
                    </m:r>
                  </m:oMath>
                </a14:m>
                <a:endParaRPr lang="en-HK" sz="1800" dirty="0"/>
              </a:p>
              <a:p>
                <a:r>
                  <a:rPr lang="en-HK" sz="2000" dirty="0"/>
                  <a:t>Step6: Get the predicted colour (</a:t>
                </a:r>
                <a14:m>
                  <m:oMath xmlns:m="http://schemas.openxmlformats.org/officeDocument/2006/math">
                    <m:acc>
                      <m:accPr>
                        <m:chr m:val="̂"/>
                        <m:ctrlPr>
                          <a:rPr lang="en-HK" sz="2000" i="1" smtClean="0">
                            <a:latin typeface="Cambria Math" panose="02040503050406030204" pitchFamily="18" charset="0"/>
                          </a:rPr>
                        </m:ctrlPr>
                      </m:accPr>
                      <m:e>
                        <m:r>
                          <a:rPr lang="en-HK" sz="2000" b="0" i="1" smtClean="0">
                            <a:latin typeface="Cambria Math" panose="02040503050406030204" pitchFamily="18" charset="0"/>
                          </a:rPr>
                          <m:t>𝐼</m:t>
                        </m:r>
                      </m:e>
                    </m:acc>
                    <m:r>
                      <a:rPr lang="en-HK" sz="2000" b="0" i="1" smtClean="0">
                        <a:latin typeface="Cambria Math" panose="02040503050406030204" pitchFamily="18" charset="0"/>
                      </a:rPr>
                      <m:t>) </m:t>
                    </m:r>
                  </m:oMath>
                </a14:m>
                <a:r>
                  <a:rPr lang="en-HK" sz="2000" dirty="0"/>
                  <a:t>by </a:t>
                </a:r>
              </a:p>
              <a:p>
                <a:pPr lvl="1"/>
                <a:r>
                  <a:rPr lang="en-HK" sz="1600" i="1" dirty="0"/>
                  <a:t>M</a:t>
                </a:r>
                <a:r>
                  <a:rPr lang="en-HK" sz="1600" dirty="0"/>
                  <a:t>= model or feature points</a:t>
                </a:r>
              </a:p>
              <a:p>
                <a:pPr lvl="1"/>
                <a:r>
                  <a:rPr lang="en-HK" sz="1600" i="1" dirty="0"/>
                  <a:t>S</a:t>
                </a:r>
                <a:r>
                  <a:rPr lang="en-HK" sz="1600" dirty="0"/>
                  <a:t>=covariances, </a:t>
                </a:r>
              </a:p>
              <a:p>
                <a:pPr lvl="1"/>
                <a:r>
                  <a:rPr lang="en-HK" sz="1600" i="1" dirty="0"/>
                  <a:t>C</a:t>
                </a:r>
                <a:r>
                  <a:rPr lang="en-HK" sz="1600" dirty="0"/>
                  <a:t>=Colour , </a:t>
                </a:r>
              </a:p>
              <a:p>
                <a:pPr lvl="1"/>
                <a:r>
                  <a:rPr lang="en-HK" sz="1600" i="1" dirty="0"/>
                  <a:t>A</a:t>
                </a:r>
                <a:r>
                  <a:rPr lang="en-HK" sz="1600" dirty="0"/>
                  <a:t>=Opacities (volume density)</a:t>
                </a:r>
              </a:p>
              <a:p>
                <a:pPr lvl="1"/>
                <a:r>
                  <a:rPr lang="en-HK" sz="1800" dirty="0"/>
                  <a:t>V=camera view</a:t>
                </a:r>
              </a:p>
              <a:p>
                <a:r>
                  <a:rPr lang="en-HK" sz="2200" dirty="0"/>
                  <a:t>Step7: Find L=Loss between truth colour </a:t>
                </a:r>
                <a14:m>
                  <m:oMath xmlns:m="http://schemas.openxmlformats.org/officeDocument/2006/math">
                    <m:r>
                      <a:rPr lang="en-HK" sz="2200" i="1" dirty="0">
                        <a:latin typeface="Cambria Math" panose="02040503050406030204" pitchFamily="18" charset="0"/>
                      </a:rPr>
                      <m:t>(</m:t>
                    </m:r>
                    <m:r>
                      <a:rPr lang="en-HK" sz="2200" i="1" dirty="0">
                        <a:latin typeface="Cambria Math" panose="02040503050406030204" pitchFamily="18" charset="0"/>
                      </a:rPr>
                      <m:t>𝐼</m:t>
                    </m:r>
                    <m:r>
                      <a:rPr lang="en-HK" sz="2200" i="1" dirty="0">
                        <a:latin typeface="Cambria Math" panose="02040503050406030204" pitchFamily="18" charset="0"/>
                      </a:rPr>
                      <m:t>)</m:t>
                    </m:r>
                  </m:oMath>
                </a14:m>
                <a:r>
                  <a:rPr lang="en-HK" sz="2200" i="1" dirty="0"/>
                  <a:t> and </a:t>
                </a:r>
                <a:r>
                  <a:rPr lang="en-HK" sz="2200" dirty="0"/>
                  <a:t>predicted colour (</a:t>
                </a:r>
                <a14:m>
                  <m:oMath xmlns:m="http://schemas.openxmlformats.org/officeDocument/2006/math">
                    <m:acc>
                      <m:accPr>
                        <m:chr m:val="̂"/>
                        <m:ctrlPr>
                          <a:rPr lang="en-HK" sz="2200" i="1" smtClean="0">
                            <a:latin typeface="Cambria Math" panose="02040503050406030204" pitchFamily="18" charset="0"/>
                          </a:rPr>
                        </m:ctrlPr>
                      </m:accPr>
                      <m:e>
                        <m:r>
                          <a:rPr lang="en-HK" sz="2200" b="0" i="1" smtClean="0">
                            <a:latin typeface="Cambria Math" panose="02040503050406030204" pitchFamily="18" charset="0"/>
                          </a:rPr>
                          <m:t>𝐼</m:t>
                        </m:r>
                      </m:e>
                    </m:acc>
                    <m:r>
                      <a:rPr lang="en-HK" sz="2200" b="0" i="1" smtClean="0">
                        <a:latin typeface="Cambria Math" panose="02040503050406030204" pitchFamily="18" charset="0"/>
                      </a:rPr>
                      <m:t>)</m:t>
                    </m:r>
                  </m:oMath>
                </a14:m>
                <a:endParaRPr lang="en-HK" sz="2200" dirty="0"/>
              </a:p>
            </p:txBody>
          </p:sp>
        </mc:Choice>
        <mc:Fallback xmlns="">
          <p:sp>
            <p:nvSpPr>
              <p:cNvPr id="3" name="Content Placeholder 2">
                <a:extLst>
                  <a:ext uri="{FF2B5EF4-FFF2-40B4-BE49-F238E27FC236}">
                    <a16:creationId xmlns:a16="http://schemas.microsoft.com/office/drawing/2014/main" id="{1CFF8783-F672-F4D9-5FCC-5E3371D0E2B5}"/>
                  </a:ext>
                </a:extLst>
              </p:cNvPr>
              <p:cNvSpPr>
                <a:spLocks noGrp="1" noRot="1" noChangeAspect="1" noMove="1" noResize="1" noEditPoints="1" noAdjustHandles="1" noChangeArrowheads="1" noChangeShapeType="1" noTextEdit="1"/>
              </p:cNvSpPr>
              <p:nvPr>
                <p:ph idx="1"/>
              </p:nvPr>
            </p:nvSpPr>
            <p:spPr>
              <a:xfrm>
                <a:off x="620261" y="1322286"/>
                <a:ext cx="7886700" cy="4351338"/>
              </a:xfrm>
              <a:blipFill>
                <a:blip r:embed="rId2"/>
                <a:stretch>
                  <a:fillRect l="-928" t="-1401"/>
                </a:stretch>
              </a:blipFill>
            </p:spPr>
            <p:txBody>
              <a:bodyPr/>
              <a:lstStyle/>
              <a:p>
                <a:r>
                  <a:rPr lang="en-HK">
                    <a:noFill/>
                  </a:rPr>
                  <a:t> </a:t>
                </a:r>
              </a:p>
            </p:txBody>
          </p:sp>
        </mc:Fallback>
      </mc:AlternateContent>
      <p:sp>
        <p:nvSpPr>
          <p:cNvPr id="4" name="Footer Placeholder 3">
            <a:extLst>
              <a:ext uri="{FF2B5EF4-FFF2-40B4-BE49-F238E27FC236}">
                <a16:creationId xmlns:a16="http://schemas.microsoft.com/office/drawing/2014/main" id="{56D315BF-D92C-1BB2-7FF9-1A2AFEC0F8C5}"/>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056208A3-EA88-3935-ACE5-5194076FC521}"/>
              </a:ext>
            </a:extLst>
          </p:cNvPr>
          <p:cNvSpPr>
            <a:spLocks noGrp="1"/>
          </p:cNvSpPr>
          <p:nvPr>
            <p:ph type="sldNum" sz="quarter" idx="12"/>
          </p:nvPr>
        </p:nvSpPr>
        <p:spPr/>
        <p:txBody>
          <a:bodyPr/>
          <a:lstStyle/>
          <a:p>
            <a:fld id="{B9DE3C8B-EA53-454F-9CCE-3711613342D8}" type="slidenum">
              <a:rPr lang="en-HK" smtClean="0"/>
              <a:t>75</a:t>
            </a:fld>
            <a:endParaRPr lang="en-HK"/>
          </a:p>
        </p:txBody>
      </p:sp>
      <p:pic>
        <p:nvPicPr>
          <p:cNvPr id="9" name="Picture 8">
            <a:extLst>
              <a:ext uri="{FF2B5EF4-FFF2-40B4-BE49-F238E27FC236}">
                <a16:creationId xmlns:a16="http://schemas.microsoft.com/office/drawing/2014/main" id="{7C398772-8F43-C8C6-42A3-810994AF323B}"/>
              </a:ext>
            </a:extLst>
          </p:cNvPr>
          <p:cNvPicPr>
            <a:picLocks noChangeAspect="1"/>
          </p:cNvPicPr>
          <p:nvPr/>
        </p:nvPicPr>
        <p:blipFill>
          <a:blip r:embed="rId3"/>
          <a:stretch>
            <a:fillRect/>
          </a:stretch>
        </p:blipFill>
        <p:spPr>
          <a:xfrm>
            <a:off x="2311341" y="4907194"/>
            <a:ext cx="5171639" cy="1300133"/>
          </a:xfrm>
          <a:prstGeom prst="rect">
            <a:avLst/>
          </a:prstGeom>
          <a:ln>
            <a:solidFill>
              <a:schemeClr val="accent1"/>
            </a:solidFill>
          </a:ln>
        </p:spPr>
      </p:pic>
    </p:spTree>
    <p:extLst>
      <p:ext uri="{BB962C8B-B14F-4D97-AF65-F5344CB8AC3E}">
        <p14:creationId xmlns:p14="http://schemas.microsoft.com/office/powerpoint/2010/main" val="13791203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72BC-7BBF-7580-A1EE-5FF671D5DFEF}"/>
              </a:ext>
            </a:extLst>
          </p:cNvPr>
          <p:cNvSpPr>
            <a:spLocks noGrp="1"/>
          </p:cNvSpPr>
          <p:nvPr>
            <p:ph type="title"/>
          </p:nvPr>
        </p:nvSpPr>
        <p:spPr/>
        <p:txBody>
          <a:bodyPr>
            <a:noAutofit/>
          </a:bodyPr>
          <a:lstStyle/>
          <a:p>
            <a:r>
              <a:rPr lang="en-HK" sz="3200" dirty="0"/>
              <a:t>Step9 -23: Pruning: If refinement is needed: split/merge  Gaussians (ellipsoids)</a:t>
            </a:r>
          </a:p>
        </p:txBody>
      </p:sp>
      <p:sp>
        <p:nvSpPr>
          <p:cNvPr id="3" name="Content Placeholder 2">
            <a:extLst>
              <a:ext uri="{FF2B5EF4-FFF2-40B4-BE49-F238E27FC236}">
                <a16:creationId xmlns:a16="http://schemas.microsoft.com/office/drawing/2014/main" id="{A6AD4E19-AFD6-130F-1063-E558A0F931C0}"/>
              </a:ext>
            </a:extLst>
          </p:cNvPr>
          <p:cNvSpPr>
            <a:spLocks noGrp="1"/>
          </p:cNvSpPr>
          <p:nvPr>
            <p:ph idx="1"/>
          </p:nvPr>
        </p:nvSpPr>
        <p:spPr/>
        <p:txBody>
          <a:bodyPr/>
          <a:lstStyle/>
          <a:p>
            <a:r>
              <a:rPr lang="en-HK" dirty="0"/>
              <a:t> </a:t>
            </a:r>
          </a:p>
        </p:txBody>
      </p:sp>
      <p:sp>
        <p:nvSpPr>
          <p:cNvPr id="4" name="Footer Placeholder 3">
            <a:extLst>
              <a:ext uri="{FF2B5EF4-FFF2-40B4-BE49-F238E27FC236}">
                <a16:creationId xmlns:a16="http://schemas.microsoft.com/office/drawing/2014/main" id="{D52A971C-611D-48B4-D8BD-B954C1D4A390}"/>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836F2C41-862A-E650-57C8-CFF181262B7A}"/>
              </a:ext>
            </a:extLst>
          </p:cNvPr>
          <p:cNvSpPr>
            <a:spLocks noGrp="1"/>
          </p:cNvSpPr>
          <p:nvPr>
            <p:ph type="sldNum" sz="quarter" idx="12"/>
          </p:nvPr>
        </p:nvSpPr>
        <p:spPr/>
        <p:txBody>
          <a:bodyPr/>
          <a:lstStyle/>
          <a:p>
            <a:fld id="{B9DE3C8B-EA53-454F-9CCE-3711613342D8}" type="slidenum">
              <a:rPr lang="en-HK" smtClean="0"/>
              <a:t>76</a:t>
            </a:fld>
            <a:endParaRPr lang="en-HK"/>
          </a:p>
        </p:txBody>
      </p:sp>
      <p:pic>
        <p:nvPicPr>
          <p:cNvPr id="7" name="Picture 6">
            <a:extLst>
              <a:ext uri="{FF2B5EF4-FFF2-40B4-BE49-F238E27FC236}">
                <a16:creationId xmlns:a16="http://schemas.microsoft.com/office/drawing/2014/main" id="{7CC705F0-0908-CD8B-AA88-FC72C881CA97}"/>
              </a:ext>
            </a:extLst>
          </p:cNvPr>
          <p:cNvPicPr>
            <a:picLocks noChangeAspect="1"/>
          </p:cNvPicPr>
          <p:nvPr/>
        </p:nvPicPr>
        <p:blipFill>
          <a:blip r:embed="rId2"/>
          <a:stretch>
            <a:fillRect/>
          </a:stretch>
        </p:blipFill>
        <p:spPr>
          <a:xfrm>
            <a:off x="203871" y="2541864"/>
            <a:ext cx="5130624" cy="3152468"/>
          </a:xfrm>
          <a:prstGeom prst="rect">
            <a:avLst/>
          </a:prstGeom>
        </p:spPr>
      </p:pic>
      <p:pic>
        <p:nvPicPr>
          <p:cNvPr id="11" name="Picture 10">
            <a:extLst>
              <a:ext uri="{FF2B5EF4-FFF2-40B4-BE49-F238E27FC236}">
                <a16:creationId xmlns:a16="http://schemas.microsoft.com/office/drawing/2014/main" id="{93F5BBAA-D5CE-82E4-AEED-EACD461CB998}"/>
              </a:ext>
            </a:extLst>
          </p:cNvPr>
          <p:cNvPicPr>
            <a:picLocks noChangeAspect="1"/>
          </p:cNvPicPr>
          <p:nvPr/>
        </p:nvPicPr>
        <p:blipFill>
          <a:blip r:embed="rId3"/>
          <a:stretch>
            <a:fillRect/>
          </a:stretch>
        </p:blipFill>
        <p:spPr>
          <a:xfrm>
            <a:off x="5334495" y="2491538"/>
            <a:ext cx="3232341" cy="2654154"/>
          </a:xfrm>
          <a:prstGeom prst="rect">
            <a:avLst/>
          </a:prstGeom>
        </p:spPr>
      </p:pic>
      <p:sp>
        <p:nvSpPr>
          <p:cNvPr id="12" name="TextBox 11">
            <a:extLst>
              <a:ext uri="{FF2B5EF4-FFF2-40B4-BE49-F238E27FC236}">
                <a16:creationId xmlns:a16="http://schemas.microsoft.com/office/drawing/2014/main" id="{86E03A58-8A42-22C8-E2DF-7C483AF1CE61}"/>
              </a:ext>
            </a:extLst>
          </p:cNvPr>
          <p:cNvSpPr txBox="1"/>
          <p:nvPr/>
        </p:nvSpPr>
        <p:spPr>
          <a:xfrm>
            <a:off x="5176007" y="5103178"/>
            <a:ext cx="3967993" cy="1477328"/>
          </a:xfrm>
          <a:prstGeom prst="rect">
            <a:avLst/>
          </a:prstGeom>
          <a:noFill/>
        </p:spPr>
        <p:txBody>
          <a:bodyPr wrap="square" rtlCol="0">
            <a:spAutoFit/>
          </a:bodyPr>
          <a:lstStyle/>
          <a:p>
            <a:r>
              <a:rPr lang="en-US" b="0" i="0" dirty="0" err="1">
                <a:solidFill>
                  <a:srgbClr val="222222"/>
                </a:solidFill>
                <a:effectLst/>
                <a:latin typeface="Arial" panose="020B0604020202020204" pitchFamily="34" charset="0"/>
              </a:rPr>
              <a:t>Kerbl</a:t>
            </a:r>
            <a:r>
              <a:rPr lang="en-US" b="0" i="0" dirty="0">
                <a:solidFill>
                  <a:srgbClr val="222222"/>
                </a:solidFill>
                <a:effectLst/>
                <a:latin typeface="Arial" panose="020B0604020202020204" pitchFamily="34" charset="0"/>
              </a:rPr>
              <a:t>, Bernhard, et al. "3d gaussian splatting for real-time radiance field rendering." </a:t>
            </a:r>
            <a:r>
              <a:rPr lang="en-US" b="0" i="1" dirty="0">
                <a:solidFill>
                  <a:srgbClr val="222222"/>
                </a:solidFill>
                <a:effectLst/>
                <a:latin typeface="Arial" panose="020B0604020202020204" pitchFamily="34" charset="0"/>
              </a:rPr>
              <a:t>ACM Trans. Graph.</a:t>
            </a:r>
            <a:r>
              <a:rPr lang="en-US" b="0" i="0" dirty="0">
                <a:solidFill>
                  <a:srgbClr val="222222"/>
                </a:solidFill>
                <a:effectLst/>
                <a:latin typeface="Arial" panose="020B0604020202020204" pitchFamily="34" charset="0"/>
              </a:rPr>
              <a:t> 42.4 (2023): 139-1. </a:t>
            </a:r>
            <a:r>
              <a:rPr lang="en-US" b="0" i="0" dirty="0">
                <a:solidFill>
                  <a:srgbClr val="222222"/>
                </a:solidFill>
                <a:effectLst/>
                <a:latin typeface="Arial" panose="020B0604020202020204" pitchFamily="34" charset="0"/>
                <a:hlinkClick r:id="rId4"/>
              </a:rPr>
              <a:t>https://arxiv.org/pdf/2308.04079</a:t>
            </a:r>
            <a:r>
              <a:rPr lang="en-US" b="0" i="0" dirty="0">
                <a:solidFill>
                  <a:srgbClr val="222222"/>
                </a:solidFill>
                <a:effectLst/>
                <a:latin typeface="Arial" panose="020B0604020202020204" pitchFamily="34" charset="0"/>
              </a:rPr>
              <a:t> </a:t>
            </a:r>
            <a:endParaRPr lang="en-HK" dirty="0"/>
          </a:p>
        </p:txBody>
      </p:sp>
    </p:spTree>
    <p:extLst>
      <p:ext uri="{BB962C8B-B14F-4D97-AF65-F5344CB8AC3E}">
        <p14:creationId xmlns:p14="http://schemas.microsoft.com/office/powerpoint/2010/main" val="9861988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7E8BE-C87D-E8F7-9779-50754C11EF81}"/>
              </a:ext>
            </a:extLst>
          </p:cNvPr>
          <p:cNvSpPr>
            <a:spLocks noGrp="1"/>
          </p:cNvSpPr>
          <p:nvPr>
            <p:ph type="title"/>
          </p:nvPr>
        </p:nvSpPr>
        <p:spPr>
          <a:xfrm>
            <a:off x="341571" y="362145"/>
            <a:ext cx="7886700" cy="1325563"/>
          </a:xfrm>
        </p:spPr>
        <p:txBody>
          <a:bodyPr>
            <a:normAutofit/>
          </a:bodyPr>
          <a:lstStyle/>
          <a:p>
            <a:r>
              <a:rPr lang="en-US" sz="3600" dirty="0"/>
              <a:t>Detailed</a:t>
            </a:r>
            <a:br>
              <a:rPr lang="en-US" sz="3600" dirty="0"/>
            </a:br>
            <a:r>
              <a:rPr lang="en-US" sz="3600" dirty="0"/>
              <a:t>Algo2</a:t>
            </a:r>
            <a:endParaRPr lang="en-HK" sz="3600" dirty="0"/>
          </a:p>
        </p:txBody>
      </p:sp>
      <p:sp>
        <p:nvSpPr>
          <p:cNvPr id="3" name="Content Placeholder 2">
            <a:extLst>
              <a:ext uri="{FF2B5EF4-FFF2-40B4-BE49-F238E27FC236}">
                <a16:creationId xmlns:a16="http://schemas.microsoft.com/office/drawing/2014/main" id="{25E96EBF-24FA-22E6-8A2D-13ACC3B21BAD}"/>
              </a:ext>
            </a:extLst>
          </p:cNvPr>
          <p:cNvSpPr>
            <a:spLocks noGrp="1"/>
          </p:cNvSpPr>
          <p:nvPr>
            <p:ph idx="1"/>
          </p:nvPr>
        </p:nvSpPr>
        <p:spPr/>
        <p:txBody>
          <a:bodyPr/>
          <a:lstStyle/>
          <a:p>
            <a:r>
              <a:rPr lang="en-US" dirty="0"/>
              <a:t>  </a:t>
            </a:r>
            <a:endParaRPr lang="en-HK" dirty="0"/>
          </a:p>
        </p:txBody>
      </p:sp>
      <p:sp>
        <p:nvSpPr>
          <p:cNvPr id="4" name="Footer Placeholder 3">
            <a:extLst>
              <a:ext uri="{FF2B5EF4-FFF2-40B4-BE49-F238E27FC236}">
                <a16:creationId xmlns:a16="http://schemas.microsoft.com/office/drawing/2014/main" id="{BA8C270D-54C9-EEC3-65A4-79A54D73690E}"/>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DB48A63B-F1C3-2C38-CD30-8FAB8E1B4205}"/>
              </a:ext>
            </a:extLst>
          </p:cNvPr>
          <p:cNvSpPr>
            <a:spLocks noGrp="1"/>
          </p:cNvSpPr>
          <p:nvPr>
            <p:ph type="sldNum" sz="quarter" idx="12"/>
          </p:nvPr>
        </p:nvSpPr>
        <p:spPr/>
        <p:txBody>
          <a:bodyPr/>
          <a:lstStyle/>
          <a:p>
            <a:fld id="{B9DE3C8B-EA53-454F-9CCE-3711613342D8}" type="slidenum">
              <a:rPr lang="en-HK" smtClean="0"/>
              <a:t>77</a:t>
            </a:fld>
            <a:endParaRPr lang="en-HK"/>
          </a:p>
        </p:txBody>
      </p:sp>
      <p:pic>
        <p:nvPicPr>
          <p:cNvPr id="7" name="Picture 6">
            <a:extLst>
              <a:ext uri="{FF2B5EF4-FFF2-40B4-BE49-F238E27FC236}">
                <a16:creationId xmlns:a16="http://schemas.microsoft.com/office/drawing/2014/main" id="{784DB4CA-8D94-2805-1927-1350D59685C9}"/>
              </a:ext>
            </a:extLst>
          </p:cNvPr>
          <p:cNvPicPr>
            <a:picLocks noChangeAspect="1"/>
          </p:cNvPicPr>
          <p:nvPr/>
        </p:nvPicPr>
        <p:blipFill>
          <a:blip r:embed="rId2"/>
          <a:stretch>
            <a:fillRect/>
          </a:stretch>
        </p:blipFill>
        <p:spPr>
          <a:xfrm>
            <a:off x="2209756" y="218595"/>
            <a:ext cx="6498018" cy="6247060"/>
          </a:xfrm>
          <a:prstGeom prst="rect">
            <a:avLst/>
          </a:prstGeom>
        </p:spPr>
      </p:pic>
      <p:sp>
        <p:nvSpPr>
          <p:cNvPr id="8" name="TextBox 7">
            <a:extLst>
              <a:ext uri="{FF2B5EF4-FFF2-40B4-BE49-F238E27FC236}">
                <a16:creationId xmlns:a16="http://schemas.microsoft.com/office/drawing/2014/main" id="{3EDDFB09-65EA-B5C6-5FE1-4A025EA8DBAE}"/>
              </a:ext>
            </a:extLst>
          </p:cNvPr>
          <p:cNvSpPr txBox="1"/>
          <p:nvPr/>
        </p:nvSpPr>
        <p:spPr>
          <a:xfrm>
            <a:off x="1753298" y="1627465"/>
            <a:ext cx="826318" cy="4801314"/>
          </a:xfrm>
          <a:prstGeom prst="rect">
            <a:avLst/>
          </a:prstGeom>
          <a:noFill/>
        </p:spPr>
        <p:txBody>
          <a:bodyPr wrap="square">
            <a:spAutoFit/>
          </a:bodyPr>
          <a:lstStyle/>
          <a:p>
            <a:pPr algn="r"/>
            <a:r>
              <a:rPr lang="en-HK" dirty="0"/>
              <a:t>Step</a:t>
            </a:r>
          </a:p>
          <a:p>
            <a:pPr algn="r"/>
            <a:r>
              <a:rPr lang="en-HK" dirty="0"/>
              <a:t>1</a:t>
            </a:r>
          </a:p>
          <a:p>
            <a:pPr algn="r"/>
            <a:r>
              <a:rPr lang="en-HK" dirty="0"/>
              <a:t>2</a:t>
            </a:r>
          </a:p>
          <a:p>
            <a:pPr algn="r"/>
            <a:r>
              <a:rPr lang="en-HK" dirty="0"/>
              <a:t>3</a:t>
            </a:r>
          </a:p>
          <a:p>
            <a:pPr algn="r"/>
            <a:r>
              <a:rPr lang="en-HK" dirty="0"/>
              <a:t>4</a:t>
            </a:r>
          </a:p>
          <a:p>
            <a:pPr algn="r"/>
            <a:r>
              <a:rPr lang="en-HK" dirty="0"/>
              <a:t>5</a:t>
            </a:r>
          </a:p>
          <a:p>
            <a:pPr algn="r"/>
            <a:r>
              <a:rPr lang="en-HK" dirty="0"/>
              <a:t>6</a:t>
            </a:r>
          </a:p>
          <a:p>
            <a:pPr algn="r"/>
            <a:r>
              <a:rPr lang="en-HK" dirty="0"/>
              <a:t>7</a:t>
            </a:r>
          </a:p>
          <a:p>
            <a:pPr algn="r"/>
            <a:r>
              <a:rPr lang="en-HK" dirty="0"/>
              <a:t>8</a:t>
            </a:r>
          </a:p>
          <a:p>
            <a:pPr algn="r"/>
            <a:r>
              <a:rPr lang="en-HK" dirty="0"/>
              <a:t>9</a:t>
            </a:r>
          </a:p>
          <a:p>
            <a:pPr algn="r"/>
            <a:r>
              <a:rPr lang="en-HK" dirty="0"/>
              <a:t>10</a:t>
            </a:r>
          </a:p>
          <a:p>
            <a:pPr algn="r"/>
            <a:r>
              <a:rPr lang="en-HK" dirty="0"/>
              <a:t>11</a:t>
            </a:r>
          </a:p>
          <a:p>
            <a:pPr algn="r"/>
            <a:r>
              <a:rPr lang="en-HK" dirty="0"/>
              <a:t>12</a:t>
            </a:r>
          </a:p>
          <a:p>
            <a:pPr algn="r"/>
            <a:r>
              <a:rPr lang="en-HK" dirty="0"/>
              <a:t>13</a:t>
            </a:r>
          </a:p>
          <a:p>
            <a:pPr algn="r"/>
            <a:r>
              <a:rPr lang="en-HK" dirty="0"/>
              <a:t>14</a:t>
            </a:r>
          </a:p>
          <a:p>
            <a:pPr algn="r"/>
            <a:r>
              <a:rPr lang="en-HK" dirty="0"/>
              <a:t>15</a:t>
            </a:r>
          </a:p>
          <a:p>
            <a:pPr algn="r"/>
            <a:r>
              <a:rPr lang="en-HK" dirty="0"/>
              <a:t>16</a:t>
            </a:r>
          </a:p>
        </p:txBody>
      </p:sp>
    </p:spTree>
    <p:extLst>
      <p:ext uri="{BB962C8B-B14F-4D97-AF65-F5344CB8AC3E}">
        <p14:creationId xmlns:p14="http://schemas.microsoft.com/office/powerpoint/2010/main" val="4143126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A30E0-185A-4986-46CC-8B9AC48D1928}"/>
              </a:ext>
            </a:extLst>
          </p:cNvPr>
          <p:cNvSpPr>
            <a:spLocks noGrp="1"/>
          </p:cNvSpPr>
          <p:nvPr>
            <p:ph type="title"/>
          </p:nvPr>
        </p:nvSpPr>
        <p:spPr/>
        <p:txBody>
          <a:bodyPr/>
          <a:lstStyle/>
          <a:p>
            <a:endParaRPr lang="en-HK"/>
          </a:p>
        </p:txBody>
      </p:sp>
      <p:sp>
        <p:nvSpPr>
          <p:cNvPr id="3" name="Content Placeholder 2">
            <a:extLst>
              <a:ext uri="{FF2B5EF4-FFF2-40B4-BE49-F238E27FC236}">
                <a16:creationId xmlns:a16="http://schemas.microsoft.com/office/drawing/2014/main" id="{43B4AA88-BE36-A320-6EAB-08D2C08A46D0}"/>
              </a:ext>
            </a:extLst>
          </p:cNvPr>
          <p:cNvSpPr>
            <a:spLocks noGrp="1"/>
          </p:cNvSpPr>
          <p:nvPr>
            <p:ph idx="1"/>
          </p:nvPr>
        </p:nvSpPr>
        <p:spPr/>
        <p:txBody>
          <a:bodyPr/>
          <a:lstStyle/>
          <a:p>
            <a:endParaRPr lang="en-HK"/>
          </a:p>
        </p:txBody>
      </p:sp>
      <p:sp>
        <p:nvSpPr>
          <p:cNvPr id="4" name="Footer Placeholder 3">
            <a:extLst>
              <a:ext uri="{FF2B5EF4-FFF2-40B4-BE49-F238E27FC236}">
                <a16:creationId xmlns:a16="http://schemas.microsoft.com/office/drawing/2014/main" id="{3D026B5E-8B68-531A-711C-499170593BFD}"/>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6E32C35A-E863-2986-9319-42D8CE11B707}"/>
              </a:ext>
            </a:extLst>
          </p:cNvPr>
          <p:cNvSpPr>
            <a:spLocks noGrp="1"/>
          </p:cNvSpPr>
          <p:nvPr>
            <p:ph type="sldNum" sz="quarter" idx="12"/>
          </p:nvPr>
        </p:nvSpPr>
        <p:spPr/>
        <p:txBody>
          <a:bodyPr/>
          <a:lstStyle/>
          <a:p>
            <a:fld id="{B9DE3C8B-EA53-454F-9CCE-3711613342D8}" type="slidenum">
              <a:rPr lang="en-HK" smtClean="0"/>
              <a:t>78</a:t>
            </a:fld>
            <a:endParaRPr lang="en-HK"/>
          </a:p>
        </p:txBody>
      </p:sp>
      <p:pic>
        <p:nvPicPr>
          <p:cNvPr id="7" name="Picture 6">
            <a:extLst>
              <a:ext uri="{FF2B5EF4-FFF2-40B4-BE49-F238E27FC236}">
                <a16:creationId xmlns:a16="http://schemas.microsoft.com/office/drawing/2014/main" id="{AB3CF53A-2C1E-6B3F-A939-1C3B84621F71}"/>
              </a:ext>
            </a:extLst>
          </p:cNvPr>
          <p:cNvPicPr>
            <a:picLocks noChangeAspect="1"/>
          </p:cNvPicPr>
          <p:nvPr/>
        </p:nvPicPr>
        <p:blipFill>
          <a:blip r:embed="rId2"/>
          <a:stretch>
            <a:fillRect/>
          </a:stretch>
        </p:blipFill>
        <p:spPr>
          <a:xfrm>
            <a:off x="26801" y="0"/>
            <a:ext cx="9090397" cy="6858000"/>
          </a:xfrm>
          <a:prstGeom prst="rect">
            <a:avLst/>
          </a:prstGeom>
        </p:spPr>
      </p:pic>
    </p:spTree>
    <p:extLst>
      <p:ext uri="{BB962C8B-B14F-4D97-AF65-F5344CB8AC3E}">
        <p14:creationId xmlns:p14="http://schemas.microsoft.com/office/powerpoint/2010/main" val="36312111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FF0C-42B6-6622-CD4B-AD421C1E030E}"/>
              </a:ext>
            </a:extLst>
          </p:cNvPr>
          <p:cNvSpPr>
            <a:spLocks noGrp="1"/>
          </p:cNvSpPr>
          <p:nvPr>
            <p:ph type="title"/>
          </p:nvPr>
        </p:nvSpPr>
        <p:spPr/>
        <p:txBody>
          <a:bodyPr>
            <a:noAutofit/>
          </a:bodyPr>
          <a:lstStyle/>
          <a:p>
            <a:r>
              <a:rPr lang="en-HK" sz="2800" dirty="0"/>
              <a:t>Step1-16 of aglo2</a:t>
            </a:r>
            <a:br>
              <a:rPr lang="en-HK" sz="2800" dirty="0"/>
            </a:br>
            <a:r>
              <a:rPr lang="en-HK" sz="2800" dirty="0"/>
              <a:t>Rasterization (generate the novel image by given viewing angles)</a:t>
            </a:r>
          </a:p>
        </p:txBody>
      </p:sp>
      <p:sp>
        <p:nvSpPr>
          <p:cNvPr id="3" name="Content Placeholder 2">
            <a:extLst>
              <a:ext uri="{FF2B5EF4-FFF2-40B4-BE49-F238E27FC236}">
                <a16:creationId xmlns:a16="http://schemas.microsoft.com/office/drawing/2014/main" id="{8E50A8CC-7C29-7DF4-7643-C4833EBE2FF2}"/>
              </a:ext>
            </a:extLst>
          </p:cNvPr>
          <p:cNvSpPr>
            <a:spLocks noGrp="1"/>
          </p:cNvSpPr>
          <p:nvPr>
            <p:ph idx="1"/>
          </p:nvPr>
        </p:nvSpPr>
        <p:spPr>
          <a:xfrm>
            <a:off x="603483" y="1971412"/>
            <a:ext cx="4740304" cy="4286775"/>
          </a:xfrm>
        </p:spPr>
        <p:txBody>
          <a:bodyPr>
            <a:normAutofit fontScale="77500" lnSpcReduction="20000"/>
          </a:bodyPr>
          <a:lstStyle/>
          <a:p>
            <a:r>
              <a:rPr lang="en-HK" dirty="0"/>
              <a:t>Algo2: </a:t>
            </a:r>
          </a:p>
          <a:p>
            <a:r>
              <a:rPr lang="en-HK" dirty="0"/>
              <a:t>Step2: Frustum culling: remove objects outside the frustrum</a:t>
            </a:r>
          </a:p>
          <a:p>
            <a:r>
              <a:rPr lang="en-HK" dirty="0"/>
              <a:t>Step3, project M,S,V to screen gaussian (Project 3D Ellipsoids to 2d ellipses)</a:t>
            </a:r>
          </a:p>
          <a:p>
            <a:r>
              <a:rPr lang="en-HK" dirty="0"/>
              <a:t>Step4-5: work on tiles , Create K,L, index them</a:t>
            </a:r>
          </a:p>
          <a:p>
            <a:r>
              <a:rPr lang="en-HK" dirty="0"/>
              <a:t>Step6: for each tile </a:t>
            </a:r>
          </a:p>
          <a:p>
            <a:r>
              <a:rPr lang="en-HK" dirty="0"/>
              <a:t>Step7:R ,</a:t>
            </a:r>
            <a:r>
              <a:rPr lang="en-HK" dirty="0">
                <a:sym typeface="Wingdings" panose="05000000000000000000" pitchFamily="2" charset="2"/>
              </a:rPr>
              <a:t> Identify</a:t>
            </a:r>
            <a:r>
              <a:rPr lang="en-HK" dirty="0"/>
              <a:t> tile range (T,K)</a:t>
            </a:r>
          </a:p>
          <a:p>
            <a:r>
              <a:rPr lang="en-HK" dirty="0"/>
              <a:t>Step8:15: find pixel values I(</a:t>
            </a:r>
            <a:r>
              <a:rPr lang="en-HK" dirty="0" err="1"/>
              <a:t>i</a:t>
            </a:r>
            <a:r>
              <a:rPr lang="en-HK" dirty="0"/>
              <a:t>)</a:t>
            </a:r>
          </a:p>
          <a:p>
            <a:pPr lvl="1"/>
            <a:r>
              <a:rPr lang="en-HK" dirty="0">
                <a:sym typeface="Wingdings" panose="05000000000000000000" pitchFamily="2" charset="2"/>
              </a:rPr>
              <a:t>r get tile range *</a:t>
            </a:r>
            <a:r>
              <a:rPr lang="en-HK" dirty="0" err="1">
                <a:sym typeface="Wingdings" panose="05000000000000000000" pitchFamily="2" charset="2"/>
              </a:rPr>
              <a:t>R,t</a:t>
            </a:r>
            <a:r>
              <a:rPr lang="en-HK" dirty="0">
                <a:sym typeface="Wingdings" panose="05000000000000000000" pitchFamily="2" charset="2"/>
              </a:rPr>
              <a:t>)</a:t>
            </a:r>
            <a:endParaRPr lang="en-HK" dirty="0"/>
          </a:p>
          <a:p>
            <a:pPr lvl="1"/>
            <a:r>
              <a:rPr lang="en-HK" dirty="0"/>
              <a:t>I(</a:t>
            </a:r>
            <a:r>
              <a:rPr lang="en-HK" dirty="0" err="1"/>
              <a:t>i</a:t>
            </a:r>
            <a:r>
              <a:rPr lang="en-HK" dirty="0"/>
              <a:t>)=find </a:t>
            </a:r>
            <a:r>
              <a:rPr lang="en-HK" dirty="0" err="1"/>
              <a:t>color</a:t>
            </a:r>
            <a:r>
              <a:rPr lang="en-HK" dirty="0"/>
              <a:t> (</a:t>
            </a:r>
            <a:r>
              <a:rPr lang="en-HK" dirty="0" err="1"/>
              <a:t>I,L,r,K,M’,S’,C,A</a:t>
            </a:r>
            <a:r>
              <a:rPr lang="en-HK" dirty="0"/>
              <a:t>)</a:t>
            </a:r>
          </a:p>
          <a:p>
            <a:endParaRPr lang="en-HK" dirty="0"/>
          </a:p>
          <a:p>
            <a:endParaRPr lang="en-HK" dirty="0"/>
          </a:p>
          <a:p>
            <a:endParaRPr lang="en-HK" dirty="0"/>
          </a:p>
        </p:txBody>
      </p:sp>
      <p:sp>
        <p:nvSpPr>
          <p:cNvPr id="4" name="Footer Placeholder 3">
            <a:extLst>
              <a:ext uri="{FF2B5EF4-FFF2-40B4-BE49-F238E27FC236}">
                <a16:creationId xmlns:a16="http://schemas.microsoft.com/office/drawing/2014/main" id="{D09D90C4-B83D-FA7D-09E8-DF52416620B1}"/>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A26F24D2-3757-E1F3-E1AB-865BF7BB4880}"/>
              </a:ext>
            </a:extLst>
          </p:cNvPr>
          <p:cNvSpPr>
            <a:spLocks noGrp="1"/>
          </p:cNvSpPr>
          <p:nvPr>
            <p:ph type="sldNum" sz="quarter" idx="12"/>
          </p:nvPr>
        </p:nvSpPr>
        <p:spPr/>
        <p:txBody>
          <a:bodyPr/>
          <a:lstStyle/>
          <a:p>
            <a:fld id="{B9DE3C8B-EA53-454F-9CCE-3711613342D8}" type="slidenum">
              <a:rPr lang="en-HK" smtClean="0"/>
              <a:t>79</a:t>
            </a:fld>
            <a:endParaRPr lang="en-HK"/>
          </a:p>
        </p:txBody>
      </p:sp>
      <p:pic>
        <p:nvPicPr>
          <p:cNvPr id="1026" name="Picture 2" descr="Camera frustum shape">
            <a:extLst>
              <a:ext uri="{FF2B5EF4-FFF2-40B4-BE49-F238E27FC236}">
                <a16:creationId xmlns:a16="http://schemas.microsoft.com/office/drawing/2014/main" id="{21188C92-F7C4-3F18-E048-0253585B9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8306" y="1503743"/>
            <a:ext cx="2800753" cy="1311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D8FFA6-223F-1C99-5A45-4488D048E58B}"/>
              </a:ext>
            </a:extLst>
          </p:cNvPr>
          <p:cNvSpPr txBox="1"/>
          <p:nvPr/>
        </p:nvSpPr>
        <p:spPr>
          <a:xfrm>
            <a:off x="5200650" y="2815429"/>
            <a:ext cx="3837024" cy="230832"/>
          </a:xfrm>
          <a:prstGeom prst="rect">
            <a:avLst/>
          </a:prstGeom>
          <a:noFill/>
        </p:spPr>
        <p:txBody>
          <a:bodyPr wrap="square">
            <a:spAutoFit/>
          </a:bodyPr>
          <a:lstStyle/>
          <a:p>
            <a:r>
              <a:rPr lang="en-US" sz="900" dirty="0">
                <a:hlinkClick r:id="rId3"/>
              </a:rPr>
              <a:t>https://learnopengl.com/Guest-Articles/2021/Scene/Frustum-Culling</a:t>
            </a:r>
            <a:r>
              <a:rPr lang="en-US" sz="900" dirty="0"/>
              <a:t> </a:t>
            </a:r>
          </a:p>
        </p:txBody>
      </p:sp>
      <p:sp>
        <p:nvSpPr>
          <p:cNvPr id="9" name="TextBox 8">
            <a:extLst>
              <a:ext uri="{FF2B5EF4-FFF2-40B4-BE49-F238E27FC236}">
                <a16:creationId xmlns:a16="http://schemas.microsoft.com/office/drawing/2014/main" id="{3E39A730-1001-4807-43A9-B77AF9417F35}"/>
              </a:ext>
            </a:extLst>
          </p:cNvPr>
          <p:cNvSpPr txBox="1"/>
          <p:nvPr/>
        </p:nvSpPr>
        <p:spPr>
          <a:xfrm>
            <a:off x="6255768" y="1123057"/>
            <a:ext cx="2627001" cy="369332"/>
          </a:xfrm>
          <a:prstGeom prst="rect">
            <a:avLst/>
          </a:prstGeom>
          <a:noFill/>
        </p:spPr>
        <p:txBody>
          <a:bodyPr wrap="none" rtlCol="0">
            <a:spAutoFit/>
          </a:bodyPr>
          <a:lstStyle/>
          <a:p>
            <a:r>
              <a:rPr lang="en-US" dirty="0"/>
              <a:t>Form your viewing space</a:t>
            </a:r>
          </a:p>
        </p:txBody>
      </p:sp>
    </p:spTree>
    <p:extLst>
      <p:ext uri="{BB962C8B-B14F-4D97-AF65-F5344CB8AC3E}">
        <p14:creationId xmlns:p14="http://schemas.microsoft.com/office/powerpoint/2010/main" val="3993980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4: A conceptual difference between NeRF and GS, Left: Query a continuous MLP along the ray, Right: Blend a discrete set of Gaussians relevant to the given ray [Source: Image by the author]">
            <a:extLst>
              <a:ext uri="{FF2B5EF4-FFF2-40B4-BE49-F238E27FC236}">
                <a16:creationId xmlns:a16="http://schemas.microsoft.com/office/drawing/2014/main" id="{F946ADAA-2740-683B-AAC4-EED83E3B4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400" y="132426"/>
            <a:ext cx="5180170" cy="19930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D43AD7-39E8-FDB5-BEE1-496D9097A797}"/>
              </a:ext>
            </a:extLst>
          </p:cNvPr>
          <p:cNvSpPr>
            <a:spLocks noGrp="1"/>
          </p:cNvSpPr>
          <p:nvPr>
            <p:ph type="title"/>
          </p:nvPr>
        </p:nvSpPr>
        <p:spPr>
          <a:xfrm>
            <a:off x="628650" y="67112"/>
            <a:ext cx="3465178" cy="1623577"/>
          </a:xfrm>
        </p:spPr>
        <p:txBody>
          <a:bodyPr>
            <a:noAutofit/>
          </a:bodyPr>
          <a:lstStyle/>
          <a:p>
            <a:r>
              <a:rPr lang="en-US" sz="2800" dirty="0"/>
              <a:t>Alpha blending in NERF and Gaussian Splatting (3DGS)</a:t>
            </a:r>
            <a:endParaRPr lang="en-HK" sz="2800" dirty="0"/>
          </a:p>
        </p:txBody>
      </p:sp>
      <p:sp>
        <p:nvSpPr>
          <p:cNvPr id="3" name="Content Placeholder 2">
            <a:extLst>
              <a:ext uri="{FF2B5EF4-FFF2-40B4-BE49-F238E27FC236}">
                <a16:creationId xmlns:a16="http://schemas.microsoft.com/office/drawing/2014/main" id="{BD57A3C7-887A-4BCE-689E-31748C5D7CCB}"/>
              </a:ext>
            </a:extLst>
          </p:cNvPr>
          <p:cNvSpPr>
            <a:spLocks noGrp="1"/>
          </p:cNvSpPr>
          <p:nvPr>
            <p:ph idx="1"/>
          </p:nvPr>
        </p:nvSpPr>
        <p:spPr>
          <a:xfrm>
            <a:off x="628650" y="1812021"/>
            <a:ext cx="3859460" cy="4029381"/>
          </a:xfrm>
        </p:spPr>
        <p:txBody>
          <a:bodyPr/>
          <a:lstStyle/>
          <a:p>
            <a:r>
              <a:rPr lang="en-HK" sz="2400" dirty="0"/>
              <a:t>The opacity (</a:t>
            </a:r>
            <a:r>
              <a:rPr lang="en-HK" sz="2400" dirty="0">
                <a:sym typeface="Symbol" panose="05050102010706020507" pitchFamily="18" charset="2"/>
              </a:rPr>
              <a:t>) </a:t>
            </a:r>
            <a:r>
              <a:rPr lang="en-HK" sz="2400" dirty="0"/>
              <a:t>affects how much light can pass the object: </a:t>
            </a:r>
          </a:p>
          <a:p>
            <a:r>
              <a:rPr lang="en-HK" sz="2400" dirty="0">
                <a:sym typeface="Symbol" panose="05050102010706020507" pitchFamily="18" charset="2"/>
              </a:rPr>
              <a:t>=0 fully transparent; </a:t>
            </a:r>
          </a:p>
          <a:p>
            <a:r>
              <a:rPr lang="en-HK" sz="2400" dirty="0">
                <a:sym typeface="Symbol" panose="05050102010706020507" pitchFamily="18" charset="2"/>
              </a:rPr>
              <a:t> =large for opaque objects</a:t>
            </a:r>
            <a:endParaRPr lang="en-HK" sz="2400" dirty="0"/>
          </a:p>
          <a:p>
            <a:pPr marL="0" indent="0">
              <a:buNone/>
            </a:pPr>
            <a:endParaRPr lang="en-HK" dirty="0"/>
          </a:p>
        </p:txBody>
      </p:sp>
      <p:sp>
        <p:nvSpPr>
          <p:cNvPr id="4" name="Footer Placeholder 3">
            <a:extLst>
              <a:ext uri="{FF2B5EF4-FFF2-40B4-BE49-F238E27FC236}">
                <a16:creationId xmlns:a16="http://schemas.microsoft.com/office/drawing/2014/main" id="{69BF7582-1D89-C539-AC06-822D1B2F20D6}"/>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1AF40944-2822-3BD6-C984-BA0F1697066D}"/>
              </a:ext>
            </a:extLst>
          </p:cNvPr>
          <p:cNvSpPr>
            <a:spLocks noGrp="1"/>
          </p:cNvSpPr>
          <p:nvPr>
            <p:ph type="sldNum" sz="quarter" idx="12"/>
          </p:nvPr>
        </p:nvSpPr>
        <p:spPr/>
        <p:txBody>
          <a:bodyPr/>
          <a:lstStyle/>
          <a:p>
            <a:fld id="{B9DE3C8B-EA53-454F-9CCE-3711613342D8}" type="slidenum">
              <a:rPr lang="en-HK" smtClean="0"/>
              <a:t>8</a:t>
            </a:fld>
            <a:endParaRPr lang="en-HK"/>
          </a:p>
        </p:txBody>
      </p:sp>
      <p:sp>
        <p:nvSpPr>
          <p:cNvPr id="6" name="TextBox 5">
            <a:extLst>
              <a:ext uri="{FF2B5EF4-FFF2-40B4-BE49-F238E27FC236}">
                <a16:creationId xmlns:a16="http://schemas.microsoft.com/office/drawing/2014/main" id="{5C9767F8-BC4C-8CA1-C21C-70895D78C041}"/>
              </a:ext>
            </a:extLst>
          </p:cNvPr>
          <p:cNvSpPr txBox="1"/>
          <p:nvPr/>
        </p:nvSpPr>
        <p:spPr>
          <a:xfrm>
            <a:off x="536895" y="6509857"/>
            <a:ext cx="6760056" cy="276999"/>
          </a:xfrm>
          <a:prstGeom prst="rect">
            <a:avLst/>
          </a:prstGeom>
          <a:noFill/>
        </p:spPr>
        <p:txBody>
          <a:bodyPr wrap="none" rtlCol="0">
            <a:spAutoFit/>
          </a:bodyPr>
          <a:lstStyle/>
          <a:p>
            <a:r>
              <a:rPr lang="en-HK" sz="1200" dirty="0">
                <a:hlinkClick r:id="rId3"/>
              </a:rPr>
              <a:t>https://towardsdatascience.com/a-comprehensive-overview-of-gaussian-splatting-e7d570081362/</a:t>
            </a:r>
            <a:r>
              <a:rPr lang="en-HK" sz="1200" dirty="0"/>
              <a:t> </a:t>
            </a:r>
          </a:p>
        </p:txBody>
      </p:sp>
      <p:sp>
        <p:nvSpPr>
          <p:cNvPr id="7" name="TextBox 6">
            <a:extLst>
              <a:ext uri="{FF2B5EF4-FFF2-40B4-BE49-F238E27FC236}">
                <a16:creationId xmlns:a16="http://schemas.microsoft.com/office/drawing/2014/main" id="{3283271A-3C4D-0273-0914-BF7FF3B1A5B2}"/>
              </a:ext>
            </a:extLst>
          </p:cNvPr>
          <p:cNvSpPr txBox="1"/>
          <p:nvPr/>
        </p:nvSpPr>
        <p:spPr>
          <a:xfrm>
            <a:off x="4319807" y="2248250"/>
            <a:ext cx="1711878" cy="1477328"/>
          </a:xfrm>
          <a:prstGeom prst="rect">
            <a:avLst/>
          </a:prstGeom>
          <a:noFill/>
        </p:spPr>
        <p:txBody>
          <a:bodyPr wrap="square" rtlCol="0">
            <a:spAutoFit/>
          </a:bodyPr>
          <a:lstStyle/>
          <a:p>
            <a:r>
              <a:rPr lang="en-US" dirty="0"/>
              <a:t>Only 3D feature points along the ray affect the opacity </a:t>
            </a:r>
          </a:p>
          <a:p>
            <a:endParaRPr lang="en-US" dirty="0"/>
          </a:p>
        </p:txBody>
      </p:sp>
      <p:sp>
        <p:nvSpPr>
          <p:cNvPr id="9" name="TextBox 8">
            <a:extLst>
              <a:ext uri="{FF2B5EF4-FFF2-40B4-BE49-F238E27FC236}">
                <a16:creationId xmlns:a16="http://schemas.microsoft.com/office/drawing/2014/main" id="{86105F77-B4CF-665E-8F26-DB7721F3458C}"/>
              </a:ext>
            </a:extLst>
          </p:cNvPr>
          <p:cNvSpPr txBox="1"/>
          <p:nvPr/>
        </p:nvSpPr>
        <p:spPr>
          <a:xfrm>
            <a:off x="6442745" y="2206304"/>
            <a:ext cx="2248250" cy="3416320"/>
          </a:xfrm>
          <a:prstGeom prst="rect">
            <a:avLst/>
          </a:prstGeom>
          <a:noFill/>
        </p:spPr>
        <p:txBody>
          <a:bodyPr wrap="square">
            <a:spAutoFit/>
          </a:bodyPr>
          <a:lstStyle/>
          <a:p>
            <a:pPr marL="285750" indent="-285750">
              <a:buFont typeface="Arial" panose="020B0604020202020204" pitchFamily="34" charset="0"/>
              <a:buChar char="•"/>
            </a:pPr>
            <a:r>
              <a:rPr lang="en-US" dirty="0"/>
              <a:t>Each 3D Gaussian (approx. by ellipsoid) has an opacity </a:t>
            </a:r>
            <a:r>
              <a:rPr lang="en-HK" sz="1800" dirty="0"/>
              <a:t> (</a:t>
            </a:r>
            <a:r>
              <a:rPr lang="en-HK" sz="1800" dirty="0">
                <a:sym typeface="Symbol" panose="05050102010706020507" pitchFamily="18" charset="2"/>
              </a:rPr>
              <a:t>) </a:t>
            </a:r>
            <a:r>
              <a:rPr lang="en-US" dirty="0"/>
              <a:t>value</a:t>
            </a:r>
          </a:p>
          <a:p>
            <a:pPr marL="285750" indent="-285750">
              <a:buFont typeface="Arial" panose="020B0604020202020204" pitchFamily="34" charset="0"/>
              <a:buChar char="•"/>
            </a:pPr>
            <a:r>
              <a:rPr lang="en-US" dirty="0"/>
              <a:t>How much </a:t>
            </a:r>
            <a:r>
              <a:rPr lang="en-HK" sz="1800" dirty="0"/>
              <a:t> (</a:t>
            </a:r>
            <a:r>
              <a:rPr lang="en-HK" sz="1800" dirty="0">
                <a:sym typeface="Symbol" panose="05050102010706020507" pitchFamily="18" charset="2"/>
              </a:rPr>
              <a:t>) affects the light passing through depends on how close the ray is to the </a:t>
            </a:r>
            <a:r>
              <a:rPr lang="en-HK" sz="1800" b="1" dirty="0">
                <a:highlight>
                  <a:srgbClr val="FF0000"/>
                </a:highlight>
                <a:sym typeface="Symbol" panose="05050102010706020507" pitchFamily="18" charset="2"/>
              </a:rPr>
              <a:t>center</a:t>
            </a:r>
            <a:r>
              <a:rPr lang="en-HK" sz="1800" dirty="0">
                <a:sym typeface="Symbol" panose="05050102010706020507" pitchFamily="18" charset="2"/>
              </a:rPr>
              <a:t> of the</a:t>
            </a:r>
            <a:r>
              <a:rPr lang="en-US" dirty="0"/>
              <a:t> ellipsoid </a:t>
            </a:r>
            <a:endParaRPr lang="en-HK" dirty="0">
              <a:sym typeface="Symbol" panose="05050102010706020507" pitchFamily="18" charset="2"/>
            </a:endParaRPr>
          </a:p>
        </p:txBody>
      </p:sp>
      <p:sp>
        <p:nvSpPr>
          <p:cNvPr id="8" name="TextBox 7">
            <a:extLst>
              <a:ext uri="{FF2B5EF4-FFF2-40B4-BE49-F238E27FC236}">
                <a16:creationId xmlns:a16="http://schemas.microsoft.com/office/drawing/2014/main" id="{92FE0D62-E5C2-E187-731F-B380D7BEE359}"/>
              </a:ext>
            </a:extLst>
          </p:cNvPr>
          <p:cNvSpPr txBox="1"/>
          <p:nvPr/>
        </p:nvSpPr>
        <p:spPr>
          <a:xfrm>
            <a:off x="8133907" y="1977656"/>
            <a:ext cx="827919" cy="369332"/>
          </a:xfrm>
          <a:prstGeom prst="rect">
            <a:avLst/>
          </a:prstGeom>
          <a:noFill/>
        </p:spPr>
        <p:txBody>
          <a:bodyPr wrap="none" rtlCol="0">
            <a:spAutoFit/>
          </a:bodyPr>
          <a:lstStyle/>
          <a:p>
            <a:r>
              <a:rPr lang="en-US" dirty="0"/>
              <a:t>center</a:t>
            </a:r>
          </a:p>
        </p:txBody>
      </p:sp>
      <p:cxnSp>
        <p:nvCxnSpPr>
          <p:cNvPr id="11" name="Straight Arrow Connector 10">
            <a:extLst>
              <a:ext uri="{FF2B5EF4-FFF2-40B4-BE49-F238E27FC236}">
                <a16:creationId xmlns:a16="http://schemas.microsoft.com/office/drawing/2014/main" id="{D41C12E4-AE60-E256-84A0-4483239D6390}"/>
              </a:ext>
            </a:extLst>
          </p:cNvPr>
          <p:cNvCxnSpPr>
            <a:stCxn id="8" idx="1"/>
          </p:cNvCxnSpPr>
          <p:nvPr/>
        </p:nvCxnSpPr>
        <p:spPr>
          <a:xfrm flipH="1" flipV="1">
            <a:off x="6889898" y="1690689"/>
            <a:ext cx="1244009" cy="4716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62415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56CCD-9714-2F01-8694-562D4D73781E}"/>
              </a:ext>
            </a:extLst>
          </p:cNvPr>
          <p:cNvSpPr>
            <a:spLocks noGrp="1"/>
          </p:cNvSpPr>
          <p:nvPr>
            <p:ph type="title"/>
          </p:nvPr>
        </p:nvSpPr>
        <p:spPr/>
        <p:txBody>
          <a:bodyPr/>
          <a:lstStyle/>
          <a:p>
            <a:r>
              <a:rPr lang="en-US" dirty="0"/>
              <a:t>Discussion of some steps</a:t>
            </a:r>
          </a:p>
        </p:txBody>
      </p:sp>
      <p:sp>
        <p:nvSpPr>
          <p:cNvPr id="3" name="Content Placeholder 2">
            <a:extLst>
              <a:ext uri="{FF2B5EF4-FFF2-40B4-BE49-F238E27FC236}">
                <a16:creationId xmlns:a16="http://schemas.microsoft.com/office/drawing/2014/main" id="{F3BD0B32-9366-E4A7-9F46-B796DE017A49}"/>
              </a:ext>
            </a:extLst>
          </p:cNvPr>
          <p:cNvSpPr>
            <a:spLocks noGrp="1"/>
          </p:cNvSpPr>
          <p:nvPr>
            <p:ph idx="1"/>
          </p:nvPr>
        </p:nvSpPr>
        <p:spPr/>
        <p:txBody>
          <a:bodyPr/>
          <a:lstStyle/>
          <a:p>
            <a:r>
              <a:rPr lang="en-HK" dirty="0"/>
              <a:t>Step3, project M,S,V to screen gaussian (Project 3D Ellipsoids to 2d ellipses)</a:t>
            </a:r>
          </a:p>
          <a:p>
            <a:endParaRPr lang="en-HK" dirty="0"/>
          </a:p>
          <a:p>
            <a:endParaRPr lang="en-US" dirty="0"/>
          </a:p>
        </p:txBody>
      </p:sp>
      <p:sp>
        <p:nvSpPr>
          <p:cNvPr id="4" name="Footer Placeholder 3">
            <a:extLst>
              <a:ext uri="{FF2B5EF4-FFF2-40B4-BE49-F238E27FC236}">
                <a16:creationId xmlns:a16="http://schemas.microsoft.com/office/drawing/2014/main" id="{BCD2D643-2008-6CFB-0B76-A0871CCAD43F}"/>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55D76644-7DA8-0CDE-FF23-5F621876E30C}"/>
              </a:ext>
            </a:extLst>
          </p:cNvPr>
          <p:cNvSpPr>
            <a:spLocks noGrp="1"/>
          </p:cNvSpPr>
          <p:nvPr>
            <p:ph type="sldNum" sz="quarter" idx="12"/>
          </p:nvPr>
        </p:nvSpPr>
        <p:spPr/>
        <p:txBody>
          <a:bodyPr/>
          <a:lstStyle/>
          <a:p>
            <a:fld id="{B9DE3C8B-EA53-454F-9CCE-3711613342D8}" type="slidenum">
              <a:rPr lang="en-HK" smtClean="0"/>
              <a:t>80</a:t>
            </a:fld>
            <a:endParaRPr lang="en-HK"/>
          </a:p>
        </p:txBody>
      </p:sp>
      <p:pic>
        <p:nvPicPr>
          <p:cNvPr id="7" name="Picture 6">
            <a:extLst>
              <a:ext uri="{FF2B5EF4-FFF2-40B4-BE49-F238E27FC236}">
                <a16:creationId xmlns:a16="http://schemas.microsoft.com/office/drawing/2014/main" id="{7CA4D4E1-2A1D-B294-113D-282736F8B713}"/>
              </a:ext>
            </a:extLst>
          </p:cNvPr>
          <p:cNvPicPr>
            <a:picLocks noChangeAspect="1"/>
          </p:cNvPicPr>
          <p:nvPr/>
        </p:nvPicPr>
        <p:blipFill>
          <a:blip r:embed="rId2"/>
          <a:stretch>
            <a:fillRect/>
          </a:stretch>
        </p:blipFill>
        <p:spPr>
          <a:xfrm>
            <a:off x="5532031" y="2778404"/>
            <a:ext cx="3467100" cy="2324100"/>
          </a:xfrm>
          <a:prstGeom prst="rect">
            <a:avLst/>
          </a:prstGeom>
        </p:spPr>
      </p:pic>
      <p:sp>
        <p:nvSpPr>
          <p:cNvPr id="8" name="TextBox 7">
            <a:extLst>
              <a:ext uri="{FF2B5EF4-FFF2-40B4-BE49-F238E27FC236}">
                <a16:creationId xmlns:a16="http://schemas.microsoft.com/office/drawing/2014/main" id="{C8B89846-302A-8A94-2964-A3534A3BDD01}"/>
              </a:ext>
            </a:extLst>
          </p:cNvPr>
          <p:cNvSpPr txBox="1"/>
          <p:nvPr/>
        </p:nvSpPr>
        <p:spPr>
          <a:xfrm>
            <a:off x="988828" y="6176963"/>
            <a:ext cx="7619073" cy="369332"/>
          </a:xfrm>
          <a:prstGeom prst="rect">
            <a:avLst/>
          </a:prstGeom>
          <a:noFill/>
        </p:spPr>
        <p:txBody>
          <a:bodyPr wrap="none" rtlCol="0">
            <a:spAutoFit/>
          </a:bodyPr>
          <a:lstStyle/>
          <a:p>
            <a:r>
              <a:rPr lang="en-HK" dirty="0">
                <a:hlinkClick r:id="rId3"/>
              </a:rPr>
              <a:t>https://www.cs.umd.edu/~zwicker/publications/EWASplatting-TVCG02.pdf</a:t>
            </a:r>
            <a:r>
              <a:rPr lang="en-HK" dirty="0"/>
              <a:t> </a:t>
            </a:r>
          </a:p>
        </p:txBody>
      </p:sp>
      <p:sp>
        <p:nvSpPr>
          <p:cNvPr id="10" name="TextBox 9">
            <a:extLst>
              <a:ext uri="{FF2B5EF4-FFF2-40B4-BE49-F238E27FC236}">
                <a16:creationId xmlns:a16="http://schemas.microsoft.com/office/drawing/2014/main" id="{5EED4FE5-0540-5A17-E535-A6551387D9C6}"/>
              </a:ext>
            </a:extLst>
          </p:cNvPr>
          <p:cNvSpPr txBox="1"/>
          <p:nvPr/>
        </p:nvSpPr>
        <p:spPr>
          <a:xfrm>
            <a:off x="742950" y="2927937"/>
            <a:ext cx="4572000" cy="1508105"/>
          </a:xfrm>
          <a:prstGeom prst="rect">
            <a:avLst/>
          </a:prstGeom>
          <a:noFill/>
        </p:spPr>
        <p:txBody>
          <a:bodyPr wrap="square">
            <a:spAutoFit/>
          </a:bodyPr>
          <a:lstStyle/>
          <a:p>
            <a:pPr lvl="1"/>
            <a:r>
              <a:rPr lang="en-HK" sz="1800" i="1" dirty="0"/>
              <a:t>M</a:t>
            </a:r>
            <a:r>
              <a:rPr lang="en-HK" sz="1800" dirty="0"/>
              <a:t>= model or feature points</a:t>
            </a:r>
          </a:p>
          <a:p>
            <a:pPr lvl="1"/>
            <a:r>
              <a:rPr lang="en-HK" sz="1800" i="1" dirty="0"/>
              <a:t>S</a:t>
            </a:r>
            <a:r>
              <a:rPr lang="en-HK" sz="1800" dirty="0"/>
              <a:t>=covariances, </a:t>
            </a:r>
          </a:p>
          <a:p>
            <a:pPr lvl="1"/>
            <a:r>
              <a:rPr lang="en-HK" sz="1800" i="1" dirty="0"/>
              <a:t>C</a:t>
            </a:r>
            <a:r>
              <a:rPr lang="en-HK" sz="1800" dirty="0"/>
              <a:t>=Colour , </a:t>
            </a:r>
          </a:p>
          <a:p>
            <a:pPr lvl="1"/>
            <a:r>
              <a:rPr lang="en-HK" sz="1800" i="1" dirty="0"/>
              <a:t>A</a:t>
            </a:r>
            <a:r>
              <a:rPr lang="en-HK" sz="1800" dirty="0"/>
              <a:t>=Opacities (volume density)</a:t>
            </a:r>
          </a:p>
          <a:p>
            <a:pPr lvl="1"/>
            <a:r>
              <a:rPr lang="en-HK" sz="2000" dirty="0"/>
              <a:t>V=camera view</a:t>
            </a:r>
          </a:p>
        </p:txBody>
      </p:sp>
    </p:spTree>
    <p:extLst>
      <p:ext uri="{BB962C8B-B14F-4D97-AF65-F5344CB8AC3E}">
        <p14:creationId xmlns:p14="http://schemas.microsoft.com/office/powerpoint/2010/main" val="24181140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19F2B-651D-AB0E-1226-3F813E1268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CB8C6F-A84B-D696-4FF8-E5D5229E5DA3}"/>
              </a:ext>
            </a:extLst>
          </p:cNvPr>
          <p:cNvSpPr>
            <a:spLocks noGrp="1"/>
          </p:cNvSpPr>
          <p:nvPr>
            <p:ph type="title"/>
          </p:nvPr>
        </p:nvSpPr>
        <p:spPr>
          <a:xfrm>
            <a:off x="628650" y="400373"/>
            <a:ext cx="4666363" cy="1290316"/>
          </a:xfrm>
        </p:spPr>
        <p:txBody>
          <a:bodyPr>
            <a:normAutofit fontScale="90000"/>
          </a:bodyPr>
          <a:lstStyle/>
          <a:p>
            <a:r>
              <a:rPr lang="en-US" sz="4400" dirty="0"/>
              <a:t>Methods to speed up the tasks: tiling</a:t>
            </a:r>
            <a:endParaRPr lang="en-US" dirty="0"/>
          </a:p>
        </p:txBody>
      </p:sp>
      <p:sp>
        <p:nvSpPr>
          <p:cNvPr id="3" name="Content Placeholder 2">
            <a:extLst>
              <a:ext uri="{FF2B5EF4-FFF2-40B4-BE49-F238E27FC236}">
                <a16:creationId xmlns:a16="http://schemas.microsoft.com/office/drawing/2014/main" id="{1166B531-49A0-34F5-CC71-1E606A26E461}"/>
              </a:ext>
            </a:extLst>
          </p:cNvPr>
          <p:cNvSpPr>
            <a:spLocks noGrp="1"/>
          </p:cNvSpPr>
          <p:nvPr>
            <p:ph idx="1"/>
          </p:nvPr>
        </p:nvSpPr>
        <p:spPr>
          <a:xfrm>
            <a:off x="203347" y="2083354"/>
            <a:ext cx="4815220" cy="4638121"/>
          </a:xfrm>
        </p:spPr>
        <p:txBody>
          <a:bodyPr>
            <a:normAutofit fontScale="62500" lnSpcReduction="20000"/>
          </a:bodyPr>
          <a:lstStyle/>
          <a:p>
            <a:r>
              <a:rPr lang="en-US" dirty="0"/>
              <a:t>Step4-5: work on tiles (using tiles, jobs can run in parallel by GPU) , Create K,L, index them</a:t>
            </a:r>
          </a:p>
          <a:p>
            <a:r>
              <a:rPr lang="en-US" dirty="0"/>
              <a:t>The sorting algorithm mentioned above is one of the contributions of the paper. Its purpose is to prepare for color rendering with the formula (3): sorting of the 3D points by depth (proximity to an image plane) and grouping them by tiles. The first is needed to compute transmittance, and the latter allows to limit the weighted sum for each pixel to α-blending of the relevant 3D points only (or their 2D projections, to be more specific). The grouping is achieved using simple 16×16 pixel tiles and is implemented such that a Gaussian can land in a few tiles if it overlaps more than a single view frustum. Thanks to sorting, the rendering of each pixel can be reduced to α-blending of pre-ordered points from the tile the pixel belongs to.</a:t>
            </a:r>
          </a:p>
          <a:p>
            <a:endParaRPr lang="en-US" dirty="0"/>
          </a:p>
        </p:txBody>
      </p:sp>
      <p:sp>
        <p:nvSpPr>
          <p:cNvPr id="4" name="Footer Placeholder 3">
            <a:extLst>
              <a:ext uri="{FF2B5EF4-FFF2-40B4-BE49-F238E27FC236}">
                <a16:creationId xmlns:a16="http://schemas.microsoft.com/office/drawing/2014/main" id="{D3BC517A-99E7-FE6F-3008-CBE62F8AFEBD}"/>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15B72C8C-959A-4F4B-9348-99AE6D20E5D1}"/>
              </a:ext>
            </a:extLst>
          </p:cNvPr>
          <p:cNvSpPr>
            <a:spLocks noGrp="1"/>
          </p:cNvSpPr>
          <p:nvPr>
            <p:ph type="sldNum" sz="quarter" idx="12"/>
          </p:nvPr>
        </p:nvSpPr>
        <p:spPr/>
        <p:txBody>
          <a:bodyPr/>
          <a:lstStyle/>
          <a:p>
            <a:fld id="{B9DE3C8B-EA53-454F-9CCE-3711613342D8}" type="slidenum">
              <a:rPr lang="en-HK" smtClean="0"/>
              <a:t>81</a:t>
            </a:fld>
            <a:endParaRPr lang="en-HK"/>
          </a:p>
        </p:txBody>
      </p:sp>
      <p:pic>
        <p:nvPicPr>
          <p:cNvPr id="2050" name="Picture 2" descr="Figure 5: View frustums, each corresponding to a 16x16 image tile. Colors have no special meaning. The result of the sorting algorithm is a subset of 3D points within each tile sorted by depth. [Source: Based on the plots from here]">
            <a:extLst>
              <a:ext uri="{FF2B5EF4-FFF2-40B4-BE49-F238E27FC236}">
                <a16:creationId xmlns:a16="http://schemas.microsoft.com/office/drawing/2014/main" id="{882B3CEC-A5A2-D177-F95D-EB21C467F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836" y="400373"/>
            <a:ext cx="3619452" cy="25853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CB3BA26-2FDB-78A5-78ED-033B33773102}"/>
              </a:ext>
            </a:extLst>
          </p:cNvPr>
          <p:cNvSpPr txBox="1"/>
          <p:nvPr/>
        </p:nvSpPr>
        <p:spPr>
          <a:xfrm>
            <a:off x="5295013" y="3378362"/>
            <a:ext cx="3551275" cy="2585323"/>
          </a:xfrm>
          <a:prstGeom prst="rect">
            <a:avLst/>
          </a:prstGeom>
          <a:noFill/>
        </p:spPr>
        <p:txBody>
          <a:bodyPr wrap="square" rtlCol="0">
            <a:spAutoFit/>
          </a:bodyPr>
          <a:lstStyle/>
          <a:p>
            <a:r>
              <a:rPr lang="en-US" b="1" i="0" dirty="0">
                <a:solidFill>
                  <a:srgbClr val="2A2A2A"/>
                </a:solidFill>
                <a:effectLst/>
                <a:latin typeface="Work Sans" pitchFamily="2" charset="0"/>
              </a:rPr>
              <a:t>Figure 5:</a:t>
            </a:r>
            <a:r>
              <a:rPr lang="en-US" b="0" i="0" dirty="0">
                <a:solidFill>
                  <a:srgbClr val="2A2A2A"/>
                </a:solidFill>
                <a:effectLst/>
                <a:latin typeface="Work Sans" pitchFamily="2" charset="0"/>
              </a:rPr>
              <a:t> View frustums, each corresponding to a 16×16 image tile. Colors have no special meaning. The result of the sorting algorithm is a subset of 3D points within each tile sorted by depth. [Source: Based on the plots from </a:t>
            </a:r>
            <a:r>
              <a:rPr lang="en-US" b="0" i="0" u="sng" dirty="0">
                <a:effectLst/>
                <a:latin typeface="Work Sans" pitchFamily="2" charset="0"/>
                <a:hlinkClick r:id="rId3"/>
              </a:rPr>
              <a:t>here</a:t>
            </a:r>
            <a:r>
              <a:rPr lang="en-US" b="0" i="0" dirty="0">
                <a:solidFill>
                  <a:srgbClr val="2A2A2A"/>
                </a:solidFill>
                <a:effectLst/>
                <a:latin typeface="Work Sans" pitchFamily="2" charset="0"/>
              </a:rPr>
              <a:t>]</a:t>
            </a:r>
            <a:endParaRPr lang="en-US" dirty="0"/>
          </a:p>
        </p:txBody>
      </p:sp>
    </p:spTree>
    <p:extLst>
      <p:ext uri="{BB962C8B-B14F-4D97-AF65-F5344CB8AC3E}">
        <p14:creationId xmlns:p14="http://schemas.microsoft.com/office/powerpoint/2010/main" val="28513552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71D5-FC42-5785-0DCF-B7EA626D1A13}"/>
              </a:ext>
            </a:extLst>
          </p:cNvPr>
          <p:cNvSpPr>
            <a:spLocks noGrp="1"/>
          </p:cNvSpPr>
          <p:nvPr>
            <p:ph type="title"/>
          </p:nvPr>
        </p:nvSpPr>
        <p:spPr>
          <a:xfrm>
            <a:off x="628650" y="318978"/>
            <a:ext cx="2763136" cy="1371712"/>
          </a:xfrm>
        </p:spPr>
        <p:txBody>
          <a:bodyPr>
            <a:noAutofit/>
          </a:bodyPr>
          <a:lstStyle/>
          <a:p>
            <a:r>
              <a:rPr lang="en-US" sz="2800" dirty="0"/>
              <a:t>Methods to speed up the tasks</a:t>
            </a:r>
          </a:p>
        </p:txBody>
      </p:sp>
      <p:sp>
        <p:nvSpPr>
          <p:cNvPr id="3" name="Content Placeholder 2">
            <a:extLst>
              <a:ext uri="{FF2B5EF4-FFF2-40B4-BE49-F238E27FC236}">
                <a16:creationId xmlns:a16="http://schemas.microsoft.com/office/drawing/2014/main" id="{D5069CC4-972C-91F2-A633-D29428CBAF9B}"/>
              </a:ext>
            </a:extLst>
          </p:cNvPr>
          <p:cNvSpPr>
            <a:spLocks noGrp="1"/>
          </p:cNvSpPr>
          <p:nvPr>
            <p:ph idx="1"/>
          </p:nvPr>
        </p:nvSpPr>
        <p:spPr/>
        <p:txBody>
          <a:bodyPr/>
          <a:lstStyle/>
          <a:p>
            <a:r>
              <a:rPr lang="en-HK" dirty="0"/>
              <a:t>Step4-5: work on tiles (using tiles, jobs can run in parallel by GPU) , Create K,L, index them</a:t>
            </a:r>
          </a:p>
          <a:p>
            <a:r>
              <a:rPr lang="en-HK" dirty="0"/>
              <a:t>Step6: for each tile</a:t>
            </a:r>
          </a:p>
          <a:p>
            <a:r>
              <a:rPr lang="en-HK" dirty="0"/>
              <a:t>Step7:R ,</a:t>
            </a:r>
            <a:r>
              <a:rPr lang="en-HK" dirty="0">
                <a:sym typeface="Wingdings" panose="05000000000000000000" pitchFamily="2" charset="2"/>
              </a:rPr>
              <a:t> Identify</a:t>
            </a:r>
            <a:r>
              <a:rPr lang="en-HK" dirty="0"/>
              <a:t> tile range (T,K)</a:t>
            </a:r>
          </a:p>
          <a:p>
            <a:r>
              <a:rPr lang="en-HK" dirty="0"/>
              <a:t>Step8:I=0, Set up the environment for each tile</a:t>
            </a:r>
          </a:p>
          <a:p>
            <a:r>
              <a:rPr lang="en-HK" dirty="0"/>
              <a:t>Step9: for all tiles t in I do</a:t>
            </a:r>
          </a:p>
          <a:p>
            <a:r>
              <a:rPr lang="en-HK" dirty="0"/>
              <a:t>Step10: for all pixels </a:t>
            </a:r>
            <a:r>
              <a:rPr lang="en-HK" dirty="0" err="1"/>
              <a:t>i</a:t>
            </a:r>
            <a:r>
              <a:rPr lang="en-HK" dirty="0"/>
              <a:t> in t do</a:t>
            </a:r>
          </a:p>
          <a:p>
            <a:endParaRPr lang="en-HK" dirty="0"/>
          </a:p>
          <a:p>
            <a:endParaRPr lang="en-US" dirty="0"/>
          </a:p>
        </p:txBody>
      </p:sp>
      <p:sp>
        <p:nvSpPr>
          <p:cNvPr id="4" name="Footer Placeholder 3">
            <a:extLst>
              <a:ext uri="{FF2B5EF4-FFF2-40B4-BE49-F238E27FC236}">
                <a16:creationId xmlns:a16="http://schemas.microsoft.com/office/drawing/2014/main" id="{198CCEA7-5E65-F199-F256-E9BBEBF89FBC}"/>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C4AB7242-284B-D185-0556-32A6A5A805EE}"/>
              </a:ext>
            </a:extLst>
          </p:cNvPr>
          <p:cNvSpPr>
            <a:spLocks noGrp="1"/>
          </p:cNvSpPr>
          <p:nvPr>
            <p:ph type="sldNum" sz="quarter" idx="12"/>
          </p:nvPr>
        </p:nvSpPr>
        <p:spPr/>
        <p:txBody>
          <a:bodyPr/>
          <a:lstStyle/>
          <a:p>
            <a:fld id="{B9DE3C8B-EA53-454F-9CCE-3711613342D8}" type="slidenum">
              <a:rPr lang="en-HK" smtClean="0"/>
              <a:t>82</a:t>
            </a:fld>
            <a:endParaRPr lang="en-HK"/>
          </a:p>
        </p:txBody>
      </p:sp>
      <p:pic>
        <p:nvPicPr>
          <p:cNvPr id="2050" name="Picture 2" descr="Figure 5: View frustums, each corresponding to a 16x16 image tile. Colors have no special meaning. The result of the sorting algorithm is a subset of 3D points within each tile sorted by depth. [Source: Based on the plots from here]">
            <a:extLst>
              <a:ext uri="{FF2B5EF4-FFF2-40B4-BE49-F238E27FC236}">
                <a16:creationId xmlns:a16="http://schemas.microsoft.com/office/drawing/2014/main" id="{E4AE898A-CEA1-86DC-9C34-9824EE76B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1786" y="85032"/>
            <a:ext cx="2342375" cy="1673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53F079C-678B-015E-A51A-9FB59B34E152}"/>
              </a:ext>
            </a:extLst>
          </p:cNvPr>
          <p:cNvSpPr txBox="1"/>
          <p:nvPr/>
        </p:nvSpPr>
        <p:spPr>
          <a:xfrm>
            <a:off x="6118705" y="76577"/>
            <a:ext cx="2735890" cy="1569660"/>
          </a:xfrm>
          <a:prstGeom prst="rect">
            <a:avLst/>
          </a:prstGeom>
          <a:noFill/>
        </p:spPr>
        <p:txBody>
          <a:bodyPr wrap="square" rtlCol="0">
            <a:spAutoFit/>
          </a:bodyPr>
          <a:lstStyle/>
          <a:p>
            <a:r>
              <a:rPr lang="en-US" sz="1200" b="1" i="0" dirty="0">
                <a:solidFill>
                  <a:srgbClr val="2A2A2A"/>
                </a:solidFill>
                <a:effectLst/>
                <a:latin typeface="Work Sans" pitchFamily="2" charset="0"/>
              </a:rPr>
              <a:t>Figure 5:</a:t>
            </a:r>
            <a:r>
              <a:rPr lang="en-US" sz="1200" b="0" i="0" dirty="0">
                <a:solidFill>
                  <a:srgbClr val="2A2A2A"/>
                </a:solidFill>
                <a:effectLst/>
                <a:latin typeface="Work Sans" pitchFamily="2" charset="0"/>
              </a:rPr>
              <a:t> View frustums, each corresponding to a 16×16 image tile. Colors have no special meaning. The result of the sorting algorithm is a subset of 3D points within each tile sorted by depth. [Source: Based on the plots from </a:t>
            </a:r>
            <a:r>
              <a:rPr lang="en-US" sz="1200" b="0" i="0" u="sng" dirty="0">
                <a:effectLst/>
                <a:latin typeface="Work Sans" pitchFamily="2" charset="0"/>
                <a:hlinkClick r:id="rId3"/>
              </a:rPr>
              <a:t>here</a:t>
            </a:r>
            <a:r>
              <a:rPr lang="en-US" sz="1200" b="0" i="0" dirty="0">
                <a:solidFill>
                  <a:srgbClr val="2A2A2A"/>
                </a:solidFill>
                <a:effectLst/>
                <a:latin typeface="Work Sans" pitchFamily="2" charset="0"/>
              </a:rPr>
              <a:t>]</a:t>
            </a:r>
            <a:endParaRPr lang="en-US" sz="1200" dirty="0"/>
          </a:p>
        </p:txBody>
      </p:sp>
      <p:sp>
        <p:nvSpPr>
          <p:cNvPr id="9" name="TextBox 8">
            <a:extLst>
              <a:ext uri="{FF2B5EF4-FFF2-40B4-BE49-F238E27FC236}">
                <a16:creationId xmlns:a16="http://schemas.microsoft.com/office/drawing/2014/main" id="{15176386-605C-D822-0400-ADB21082E726}"/>
              </a:ext>
            </a:extLst>
          </p:cNvPr>
          <p:cNvSpPr txBox="1"/>
          <p:nvPr/>
        </p:nvSpPr>
        <p:spPr>
          <a:xfrm>
            <a:off x="1111102" y="5381203"/>
            <a:ext cx="7134446" cy="646331"/>
          </a:xfrm>
          <a:prstGeom prst="rect">
            <a:avLst/>
          </a:prstGeom>
          <a:noFill/>
        </p:spPr>
        <p:txBody>
          <a:bodyPr wrap="square">
            <a:spAutoFit/>
          </a:bodyPr>
          <a:lstStyle/>
          <a:p>
            <a:r>
              <a:rPr lang="en-HK" sz="1800" dirty="0">
                <a:hlinkClick r:id="rId4"/>
              </a:rPr>
              <a:t>https://towardsdatascience.com/a-comprehensive-overview-of-gaussian-splatting-e7d570081362/</a:t>
            </a:r>
            <a:r>
              <a:rPr lang="en-HK" sz="1800" dirty="0"/>
              <a:t> </a:t>
            </a:r>
          </a:p>
        </p:txBody>
      </p:sp>
    </p:spTree>
    <p:extLst>
      <p:ext uri="{BB962C8B-B14F-4D97-AF65-F5344CB8AC3E}">
        <p14:creationId xmlns:p14="http://schemas.microsoft.com/office/powerpoint/2010/main" val="33006415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377A-242A-BF8C-2EAB-4DB4D15114EC}"/>
              </a:ext>
            </a:extLst>
          </p:cNvPr>
          <p:cNvSpPr>
            <a:spLocks noGrp="1"/>
          </p:cNvSpPr>
          <p:nvPr>
            <p:ph type="title"/>
          </p:nvPr>
        </p:nvSpPr>
        <p:spPr/>
        <p:txBody>
          <a:bodyPr/>
          <a:lstStyle/>
          <a:p>
            <a:r>
              <a:rPr lang="en-US" dirty="0"/>
              <a:t>Step11, 12</a:t>
            </a:r>
          </a:p>
        </p:txBody>
      </p:sp>
      <p:sp>
        <p:nvSpPr>
          <p:cNvPr id="3" name="Content Placeholder 2">
            <a:extLst>
              <a:ext uri="{FF2B5EF4-FFF2-40B4-BE49-F238E27FC236}">
                <a16:creationId xmlns:a16="http://schemas.microsoft.com/office/drawing/2014/main" id="{E9BDD779-E17C-C9C6-7CF1-BF5C13112BFE}"/>
              </a:ext>
            </a:extLst>
          </p:cNvPr>
          <p:cNvSpPr>
            <a:spLocks noGrp="1"/>
          </p:cNvSpPr>
          <p:nvPr>
            <p:ph idx="1"/>
          </p:nvPr>
        </p:nvSpPr>
        <p:spPr/>
        <p:txBody>
          <a:bodyPr>
            <a:normAutofit fontScale="92500" lnSpcReduction="10000"/>
          </a:bodyPr>
          <a:lstStyle/>
          <a:p>
            <a:r>
              <a:rPr lang="en-HK" dirty="0"/>
              <a:t>Step9: for all tiles t in I do</a:t>
            </a:r>
          </a:p>
          <a:p>
            <a:r>
              <a:rPr lang="en-HK" dirty="0"/>
              <a:t>Step10: for all pixels </a:t>
            </a:r>
            <a:r>
              <a:rPr lang="en-HK" dirty="0" err="1"/>
              <a:t>i</a:t>
            </a:r>
            <a:r>
              <a:rPr lang="en-HK" dirty="0"/>
              <a:t> in t do</a:t>
            </a:r>
          </a:p>
          <a:p>
            <a:pPr lvl="1"/>
            <a:r>
              <a:rPr lang="en-HK" dirty="0">
                <a:sym typeface="Wingdings" panose="05000000000000000000" pitchFamily="2" charset="2"/>
              </a:rPr>
              <a:t>Step11: r get tile range (</a:t>
            </a:r>
            <a:r>
              <a:rPr lang="en-HK" dirty="0" err="1">
                <a:sym typeface="Wingdings" panose="05000000000000000000" pitchFamily="2" charset="2"/>
              </a:rPr>
              <a:t>R,t</a:t>
            </a:r>
            <a:r>
              <a:rPr lang="en-HK" dirty="0">
                <a:sym typeface="Wingdings" panose="05000000000000000000" pitchFamily="2" charset="2"/>
              </a:rPr>
              <a:t>)</a:t>
            </a:r>
            <a:endParaRPr lang="en-HK" dirty="0"/>
          </a:p>
          <a:p>
            <a:pPr lvl="1"/>
            <a:r>
              <a:rPr lang="en-HK" dirty="0">
                <a:sym typeface="Wingdings" panose="05000000000000000000" pitchFamily="2" charset="2"/>
              </a:rPr>
              <a:t>Step12: </a:t>
            </a:r>
            <a:r>
              <a:rPr lang="en-HK" dirty="0"/>
              <a:t>I(</a:t>
            </a:r>
            <a:r>
              <a:rPr lang="en-HK" dirty="0" err="1"/>
              <a:t>i</a:t>
            </a:r>
            <a:r>
              <a:rPr lang="en-HK" dirty="0"/>
              <a:t>)=</a:t>
            </a:r>
            <a:r>
              <a:rPr lang="en-HK" dirty="0" err="1"/>
              <a:t>BlendInOrder</a:t>
            </a:r>
            <a:r>
              <a:rPr lang="en-HK" dirty="0"/>
              <a:t>(</a:t>
            </a:r>
            <a:r>
              <a:rPr lang="en-HK" dirty="0" err="1"/>
              <a:t>i,L,r,K,M’,S’,C,A</a:t>
            </a:r>
            <a:r>
              <a:rPr lang="en-HK" dirty="0"/>
              <a:t>)</a:t>
            </a:r>
          </a:p>
          <a:p>
            <a:pPr lvl="1"/>
            <a:r>
              <a:rPr lang="en-HK" dirty="0" err="1"/>
              <a:t>i</a:t>
            </a:r>
            <a:r>
              <a:rPr lang="en-HK" dirty="0"/>
              <a:t>= </a:t>
            </a:r>
            <a:r>
              <a:rPr lang="en-HK" dirty="0" err="1"/>
              <a:t>pixle</a:t>
            </a:r>
            <a:r>
              <a:rPr lang="en-HK" dirty="0"/>
              <a:t> index</a:t>
            </a:r>
          </a:p>
          <a:p>
            <a:pPr lvl="1"/>
            <a:r>
              <a:rPr lang="en-HK" dirty="0"/>
              <a:t>L=index of the Gaussian splat?</a:t>
            </a:r>
          </a:p>
          <a:p>
            <a:pPr lvl="1"/>
            <a:r>
              <a:rPr lang="en-HK" dirty="0"/>
              <a:t>r=tile range</a:t>
            </a:r>
          </a:p>
          <a:p>
            <a:pPr lvl="1"/>
            <a:r>
              <a:rPr lang="en-HK" dirty="0"/>
              <a:t>K= </a:t>
            </a:r>
            <a:r>
              <a:rPr lang="en-US" dirty="0"/>
              <a:t>We assign a key for each splats instance with up to 64 bits where the lower 32bits encode its projected depth and the higher bits encode the index of the overlapped tile. </a:t>
            </a:r>
            <a:r>
              <a:rPr lang="en-HK" dirty="0"/>
              <a:t>M’=screen based gaussian means (ellipses)</a:t>
            </a:r>
          </a:p>
          <a:p>
            <a:pPr lvl="1"/>
            <a:r>
              <a:rPr lang="en-HK" dirty="0"/>
              <a:t>S’= screen based gaussian covariance (ellipses)</a:t>
            </a:r>
          </a:p>
          <a:p>
            <a:pPr lvl="1"/>
            <a:r>
              <a:rPr lang="en-HK" dirty="0"/>
              <a:t>C=colour and A=opacities of the gaussians</a:t>
            </a:r>
          </a:p>
          <a:p>
            <a:pPr lvl="1"/>
            <a:endParaRPr lang="en-HK" dirty="0"/>
          </a:p>
          <a:p>
            <a:endParaRPr lang="en-US" dirty="0"/>
          </a:p>
        </p:txBody>
      </p:sp>
      <p:sp>
        <p:nvSpPr>
          <p:cNvPr id="4" name="Footer Placeholder 3">
            <a:extLst>
              <a:ext uri="{FF2B5EF4-FFF2-40B4-BE49-F238E27FC236}">
                <a16:creationId xmlns:a16="http://schemas.microsoft.com/office/drawing/2014/main" id="{5ECE3508-41CE-F9D3-320C-FB2B42691BA1}"/>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C1116067-9593-9CB7-8F43-DF91D0823CC4}"/>
              </a:ext>
            </a:extLst>
          </p:cNvPr>
          <p:cNvSpPr>
            <a:spLocks noGrp="1"/>
          </p:cNvSpPr>
          <p:nvPr>
            <p:ph type="sldNum" sz="quarter" idx="12"/>
          </p:nvPr>
        </p:nvSpPr>
        <p:spPr/>
        <p:txBody>
          <a:bodyPr/>
          <a:lstStyle/>
          <a:p>
            <a:fld id="{B9DE3C8B-EA53-454F-9CCE-3711613342D8}" type="slidenum">
              <a:rPr lang="en-HK" smtClean="0"/>
              <a:t>83</a:t>
            </a:fld>
            <a:endParaRPr lang="en-HK"/>
          </a:p>
        </p:txBody>
      </p:sp>
    </p:spTree>
    <p:extLst>
      <p:ext uri="{BB962C8B-B14F-4D97-AF65-F5344CB8AC3E}">
        <p14:creationId xmlns:p14="http://schemas.microsoft.com/office/powerpoint/2010/main" val="37682721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FA26-5948-5F7B-C15C-653BEC4D70CA}"/>
              </a:ext>
            </a:extLst>
          </p:cNvPr>
          <p:cNvSpPr>
            <a:spLocks noGrp="1"/>
          </p:cNvSpPr>
          <p:nvPr>
            <p:ph type="title"/>
          </p:nvPr>
        </p:nvSpPr>
        <p:spPr/>
        <p:txBody>
          <a:bodyPr/>
          <a:lstStyle/>
          <a:p>
            <a:r>
              <a:rPr lang="en-HK" dirty="0">
                <a:sym typeface="Wingdings" panose="05000000000000000000" pitchFamily="2" charset="2"/>
              </a:rPr>
              <a:t> </a:t>
            </a:r>
            <a:r>
              <a:rPr lang="en-HK" dirty="0"/>
              <a:t>I(</a:t>
            </a:r>
            <a:r>
              <a:rPr lang="en-HK" dirty="0" err="1"/>
              <a:t>i</a:t>
            </a:r>
            <a:r>
              <a:rPr lang="en-HK" dirty="0"/>
              <a:t>)=</a:t>
            </a:r>
            <a:r>
              <a:rPr lang="en-HK" dirty="0" err="1"/>
              <a:t>BlendInOrder</a:t>
            </a:r>
            <a:r>
              <a:rPr lang="en-HK" dirty="0"/>
              <a:t>(</a:t>
            </a:r>
            <a:r>
              <a:rPr lang="en-HK" dirty="0" err="1"/>
              <a:t>i,L,r,K,M’,S’,C,A</a:t>
            </a:r>
            <a:r>
              <a:rPr lang="en-HK" dirty="0"/>
              <a:t>)</a:t>
            </a:r>
            <a:endParaRPr lang="en-US" dirty="0"/>
          </a:p>
        </p:txBody>
      </p:sp>
      <p:sp>
        <p:nvSpPr>
          <p:cNvPr id="3" name="Content Placeholder 2">
            <a:extLst>
              <a:ext uri="{FF2B5EF4-FFF2-40B4-BE49-F238E27FC236}">
                <a16:creationId xmlns:a16="http://schemas.microsoft.com/office/drawing/2014/main" id="{9E86AD54-5A47-1E10-088A-6DC75DD5E5D1}"/>
              </a:ext>
            </a:extLst>
          </p:cNvPr>
          <p:cNvSpPr>
            <a:spLocks noGrp="1"/>
          </p:cNvSpPr>
          <p:nvPr>
            <p:ph idx="1"/>
          </p:nvPr>
        </p:nvSpPr>
        <p:spPr/>
        <p:txBody>
          <a:bodyPr>
            <a:normAutofit fontScale="62500" lnSpcReduction="20000"/>
          </a:bodyPr>
          <a:lstStyle/>
          <a:p>
            <a:pPr>
              <a:buNone/>
            </a:pPr>
            <a:r>
              <a:rPr lang="en-US" dirty="0"/>
              <a:t>The </a:t>
            </a:r>
            <a:r>
              <a:rPr lang="en-US" b="1" dirty="0" err="1"/>
              <a:t>BlendInOrder</a:t>
            </a:r>
            <a:r>
              <a:rPr lang="en-US" dirty="0"/>
              <a:t> function in 3D Gaussian Splatting (3DGS) is typically used to handle the blending of Gaussian splats in a specific order, ensuring correct rendering results. Here's a general explanation of its purpose:</a:t>
            </a:r>
          </a:p>
          <a:p>
            <a:pPr>
              <a:buFont typeface="+mj-lt"/>
              <a:buAutoNum type="arabicPeriod"/>
            </a:pPr>
            <a:r>
              <a:rPr lang="en-US" b="1" dirty="0"/>
              <a:t>Back-to-Front Blending</a:t>
            </a:r>
            <a:r>
              <a:rPr lang="en-US" dirty="0"/>
              <a:t>:</a:t>
            </a:r>
          </a:p>
          <a:p>
            <a:pPr marL="742950" lvl="1" indent="-285750">
              <a:buFont typeface="+mj-lt"/>
              <a:buAutoNum type="arabicPeriod"/>
            </a:pPr>
            <a:r>
              <a:rPr lang="en-US" dirty="0"/>
              <a:t>In 3DGS, Gaussian splats are semi-transparent, so they need to be blended in a back-to-front order (from farthest to nearest relative to the camera).</a:t>
            </a:r>
          </a:p>
          <a:p>
            <a:pPr marL="742950" lvl="1" indent="-285750">
              <a:buFont typeface="+mj-lt"/>
              <a:buAutoNum type="arabicPeriod"/>
            </a:pPr>
            <a:r>
              <a:rPr lang="en-US" dirty="0"/>
              <a:t>This ensures that the colors and opacities of splats are composited correctly, producing realistic transparency effects.</a:t>
            </a:r>
          </a:p>
          <a:p>
            <a:pPr>
              <a:buFont typeface="+mj-lt"/>
              <a:buAutoNum type="arabicPeriod"/>
            </a:pPr>
            <a:r>
              <a:rPr lang="en-US" b="1" dirty="0"/>
              <a:t>Alpha Compositing</a:t>
            </a:r>
            <a:r>
              <a:rPr lang="en-US" dirty="0"/>
              <a:t>:</a:t>
            </a:r>
          </a:p>
          <a:p>
            <a:pPr marL="742950" lvl="1" indent="-285750">
              <a:buFont typeface="+mj-lt"/>
              <a:buAutoNum type="arabicPeriod"/>
            </a:pPr>
            <a:r>
              <a:rPr lang="en-US" dirty="0"/>
              <a:t>The function likely uses alpha compositing to combine the colors and opacities of overlapping splats.</a:t>
            </a:r>
          </a:p>
          <a:p>
            <a:pPr marL="742950" lvl="1" indent="-285750">
              <a:buFont typeface="+mj-lt"/>
              <a:buAutoNum type="arabicPeriod"/>
            </a:pPr>
            <a:r>
              <a:rPr lang="en-US" dirty="0"/>
              <a:t>It calculates the final color of each pixel by blending the contributions of all splats along the viewing ray.</a:t>
            </a:r>
          </a:p>
          <a:p>
            <a:pPr>
              <a:buFont typeface="+mj-lt"/>
              <a:buAutoNum type="arabicPeriod"/>
            </a:pPr>
            <a:r>
              <a:rPr lang="en-US" b="1" dirty="0"/>
              <a:t>Sorting</a:t>
            </a:r>
            <a:r>
              <a:rPr lang="en-US" dirty="0"/>
              <a:t>:</a:t>
            </a:r>
          </a:p>
          <a:p>
            <a:pPr marL="742950" lvl="1" indent="-285750">
              <a:buFont typeface="+mj-lt"/>
              <a:buAutoNum type="arabicPeriod"/>
            </a:pPr>
            <a:r>
              <a:rPr lang="en-US" dirty="0"/>
              <a:t>Before blending, the splats are sorted based on their depth (distance from the camera). This sorting step is crucial for achieving accurate results.</a:t>
            </a:r>
          </a:p>
          <a:p>
            <a:pPr>
              <a:buFont typeface="+mj-lt"/>
              <a:buAutoNum type="arabicPeriod"/>
            </a:pPr>
            <a:r>
              <a:rPr lang="en-US" b="1" dirty="0"/>
              <a:t>Efficiency</a:t>
            </a:r>
            <a:r>
              <a:rPr lang="en-US" dirty="0"/>
              <a:t>:</a:t>
            </a:r>
          </a:p>
          <a:p>
            <a:pPr marL="742950" lvl="1" indent="-285750">
              <a:buFont typeface="+mj-lt"/>
              <a:buAutoNum type="arabicPeriod"/>
            </a:pPr>
            <a:r>
              <a:rPr lang="en-US" dirty="0"/>
              <a:t>The function is optimized to handle large numbers of splats efficiently, often leveraging GPU parallelism for sorting and blending.</a:t>
            </a:r>
          </a:p>
          <a:p>
            <a:endParaRPr lang="en-US" dirty="0"/>
          </a:p>
        </p:txBody>
      </p:sp>
      <p:sp>
        <p:nvSpPr>
          <p:cNvPr id="4" name="Footer Placeholder 3">
            <a:extLst>
              <a:ext uri="{FF2B5EF4-FFF2-40B4-BE49-F238E27FC236}">
                <a16:creationId xmlns:a16="http://schemas.microsoft.com/office/drawing/2014/main" id="{3D5E6AA7-2EF1-A8D8-9AB0-02ED83F43E95}"/>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B6B34B26-6278-D761-9A6E-F95FAFB40E25}"/>
              </a:ext>
            </a:extLst>
          </p:cNvPr>
          <p:cNvSpPr>
            <a:spLocks noGrp="1"/>
          </p:cNvSpPr>
          <p:nvPr>
            <p:ph type="sldNum" sz="quarter" idx="12"/>
          </p:nvPr>
        </p:nvSpPr>
        <p:spPr/>
        <p:txBody>
          <a:bodyPr/>
          <a:lstStyle/>
          <a:p>
            <a:fld id="{B9DE3C8B-EA53-454F-9CCE-3711613342D8}" type="slidenum">
              <a:rPr lang="en-HK" smtClean="0"/>
              <a:t>84</a:t>
            </a:fld>
            <a:endParaRPr lang="en-HK"/>
          </a:p>
        </p:txBody>
      </p:sp>
    </p:spTree>
    <p:extLst>
      <p:ext uri="{BB962C8B-B14F-4D97-AF65-F5344CB8AC3E}">
        <p14:creationId xmlns:p14="http://schemas.microsoft.com/office/powerpoint/2010/main" val="18764470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16AB-F2EE-2EF1-B7DE-2740C700313B}"/>
              </a:ext>
            </a:extLst>
          </p:cNvPr>
          <p:cNvSpPr>
            <a:spLocks noGrp="1"/>
          </p:cNvSpPr>
          <p:nvPr>
            <p:ph type="title"/>
          </p:nvPr>
        </p:nvSpPr>
        <p:spPr/>
        <p:txBody>
          <a:bodyPr/>
          <a:lstStyle/>
          <a:p>
            <a:r>
              <a:rPr lang="en-US" dirty="0"/>
              <a:t>Summary of </a:t>
            </a:r>
            <a:r>
              <a:rPr lang="en-HK" dirty="0"/>
              <a:t>3D Gaussian Splatting (3dGS)</a:t>
            </a:r>
          </a:p>
        </p:txBody>
      </p:sp>
      <p:sp>
        <p:nvSpPr>
          <p:cNvPr id="3" name="Content Placeholder 2">
            <a:extLst>
              <a:ext uri="{FF2B5EF4-FFF2-40B4-BE49-F238E27FC236}">
                <a16:creationId xmlns:a16="http://schemas.microsoft.com/office/drawing/2014/main" id="{24A75FFC-FA5F-EB27-6FAE-6F067B38C556}"/>
              </a:ext>
            </a:extLst>
          </p:cNvPr>
          <p:cNvSpPr>
            <a:spLocks noGrp="1"/>
          </p:cNvSpPr>
          <p:nvPr>
            <p:ph idx="1"/>
          </p:nvPr>
        </p:nvSpPr>
        <p:spPr/>
        <p:txBody>
          <a:bodyPr/>
          <a:lstStyle/>
          <a:p>
            <a:r>
              <a:rPr lang="en-US" dirty="0"/>
              <a:t>3D Gaussian splatting explained</a:t>
            </a:r>
          </a:p>
          <a:p>
            <a:r>
              <a:rPr lang="en-US" dirty="0"/>
              <a:t>The use of Spherical harmonics to represent color is explained</a:t>
            </a:r>
          </a:p>
          <a:p>
            <a:r>
              <a:rPr lang="en-US" dirty="0"/>
              <a:t>Optimization of the method is discussed</a:t>
            </a:r>
          </a:p>
          <a:p>
            <a:r>
              <a:rPr lang="en-US" dirty="0"/>
              <a:t>Formulars used in the algorithms are also discussed</a:t>
            </a:r>
          </a:p>
        </p:txBody>
      </p:sp>
      <p:sp>
        <p:nvSpPr>
          <p:cNvPr id="4" name="Footer Placeholder 3">
            <a:extLst>
              <a:ext uri="{FF2B5EF4-FFF2-40B4-BE49-F238E27FC236}">
                <a16:creationId xmlns:a16="http://schemas.microsoft.com/office/drawing/2014/main" id="{2AEB41D6-973F-79FF-5C7E-C29E67E1BB4E}"/>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B02D689D-F067-302A-B841-873B45D753AA}"/>
              </a:ext>
            </a:extLst>
          </p:cNvPr>
          <p:cNvSpPr>
            <a:spLocks noGrp="1"/>
          </p:cNvSpPr>
          <p:nvPr>
            <p:ph type="sldNum" sz="quarter" idx="12"/>
          </p:nvPr>
        </p:nvSpPr>
        <p:spPr/>
        <p:txBody>
          <a:bodyPr/>
          <a:lstStyle/>
          <a:p>
            <a:fld id="{B9DE3C8B-EA53-454F-9CCE-3711613342D8}" type="slidenum">
              <a:rPr lang="en-HK" smtClean="0"/>
              <a:t>85</a:t>
            </a:fld>
            <a:endParaRPr lang="en-HK"/>
          </a:p>
        </p:txBody>
      </p:sp>
    </p:spTree>
    <p:extLst>
      <p:ext uri="{BB962C8B-B14F-4D97-AF65-F5344CB8AC3E}">
        <p14:creationId xmlns:p14="http://schemas.microsoft.com/office/powerpoint/2010/main" val="35699803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0B0C-7B0F-C952-DE0A-86FC8A6188E1}"/>
              </a:ext>
            </a:extLst>
          </p:cNvPr>
          <p:cNvSpPr>
            <a:spLocks noGrp="1"/>
          </p:cNvSpPr>
          <p:nvPr>
            <p:ph type="title"/>
          </p:nvPr>
        </p:nvSpPr>
        <p:spPr/>
        <p:txBody>
          <a:bodyPr/>
          <a:lstStyle/>
          <a:p>
            <a:r>
              <a:rPr lang="en-US"/>
              <a:t>Overall Conclusions</a:t>
            </a:r>
            <a:endParaRPr lang="en-HK" dirty="0"/>
          </a:p>
        </p:txBody>
      </p:sp>
      <p:sp>
        <p:nvSpPr>
          <p:cNvPr id="3" name="Content Placeholder 2">
            <a:extLst>
              <a:ext uri="{FF2B5EF4-FFF2-40B4-BE49-F238E27FC236}">
                <a16:creationId xmlns:a16="http://schemas.microsoft.com/office/drawing/2014/main" id="{6F2C5DC4-286F-FC2C-F86E-FCEEDFA396FA}"/>
              </a:ext>
            </a:extLst>
          </p:cNvPr>
          <p:cNvSpPr>
            <a:spLocks noGrp="1"/>
          </p:cNvSpPr>
          <p:nvPr>
            <p:ph idx="1"/>
          </p:nvPr>
        </p:nvSpPr>
        <p:spPr/>
        <p:txBody>
          <a:bodyPr>
            <a:normAutofit lnSpcReduction="10000"/>
          </a:bodyPr>
          <a:lstStyle/>
          <a:p>
            <a:r>
              <a:rPr lang="en-US" dirty="0"/>
              <a:t>Discussed the problems and issues of applying Radiance field rendering methods for generating novel views of an environment being studied</a:t>
            </a:r>
          </a:p>
          <a:p>
            <a:r>
              <a:rPr lang="en-US" dirty="0"/>
              <a:t>Learned the Radian Field rendering method (NeRG) </a:t>
            </a:r>
          </a:p>
          <a:p>
            <a:r>
              <a:rPr lang="en-US" dirty="0"/>
              <a:t>learned the Gaussian Field Splatting method (3dGS)</a:t>
            </a:r>
          </a:p>
          <a:p>
            <a:r>
              <a:rPr lang="en-US" dirty="0"/>
              <a:t>Implementations of both methods are introduced</a:t>
            </a:r>
          </a:p>
          <a:p>
            <a:r>
              <a:rPr lang="en-US" dirty="0"/>
              <a:t>Comparison of both techniques are discussed.</a:t>
            </a:r>
          </a:p>
        </p:txBody>
      </p:sp>
      <p:sp>
        <p:nvSpPr>
          <p:cNvPr id="4" name="Footer Placeholder 3">
            <a:extLst>
              <a:ext uri="{FF2B5EF4-FFF2-40B4-BE49-F238E27FC236}">
                <a16:creationId xmlns:a16="http://schemas.microsoft.com/office/drawing/2014/main" id="{D5F31D2A-80D6-0052-28DE-DFB5F784E0D1}"/>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2AD48C2A-4999-D73A-DE45-F1E210443B8D}"/>
              </a:ext>
            </a:extLst>
          </p:cNvPr>
          <p:cNvSpPr>
            <a:spLocks noGrp="1"/>
          </p:cNvSpPr>
          <p:nvPr>
            <p:ph type="sldNum" sz="quarter" idx="12"/>
          </p:nvPr>
        </p:nvSpPr>
        <p:spPr/>
        <p:txBody>
          <a:bodyPr/>
          <a:lstStyle/>
          <a:p>
            <a:fld id="{B9DE3C8B-EA53-454F-9CCE-3711613342D8}" type="slidenum">
              <a:rPr lang="en-HK" smtClean="0"/>
              <a:t>86</a:t>
            </a:fld>
            <a:endParaRPr lang="en-HK"/>
          </a:p>
        </p:txBody>
      </p:sp>
    </p:spTree>
    <p:extLst>
      <p:ext uri="{BB962C8B-B14F-4D97-AF65-F5344CB8AC3E}">
        <p14:creationId xmlns:p14="http://schemas.microsoft.com/office/powerpoint/2010/main" val="20279522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2D338-30BB-05A3-425D-17C85D4F0CFA}"/>
              </a:ext>
            </a:extLst>
          </p:cNvPr>
          <p:cNvSpPr>
            <a:spLocks noGrp="1"/>
          </p:cNvSpPr>
          <p:nvPr>
            <p:ph type="title"/>
          </p:nvPr>
        </p:nvSpPr>
        <p:spPr>
          <a:xfrm>
            <a:off x="660548" y="226903"/>
            <a:ext cx="7886700" cy="1325563"/>
          </a:xfrm>
        </p:spPr>
        <p:txBody>
          <a:bodyPr>
            <a:normAutofit/>
          </a:bodyPr>
          <a:lstStyle/>
          <a:p>
            <a:r>
              <a:rPr lang="en-US" dirty="0" err="1"/>
              <a:t>Matlab</a:t>
            </a:r>
            <a:r>
              <a:rPr lang="en-US" dirty="0"/>
              <a:t> </a:t>
            </a:r>
            <a:r>
              <a:rPr kumimoji="0" lang="en-US" altLang="en-US" sz="4400" b="0" i="0" u="none" strike="noStrike" cap="none" normalizeH="0" baseline="0" dirty="0" err="1">
                <a:ln>
                  <a:noFill/>
                </a:ln>
                <a:solidFill>
                  <a:schemeClr val="tx1"/>
                </a:solidFill>
                <a:effectLst/>
                <a:latin typeface="Arial" panose="020B0604020202020204" pitchFamily="34" charset="0"/>
                <a:ea typeface="Menlo"/>
              </a:rPr>
              <a:t>spherical_harmonic</a:t>
            </a:r>
            <a:br>
              <a:rPr kumimoji="0" lang="en-US" altLang="en-US" sz="4400" b="0" i="0" u="none" strike="noStrike" cap="none" normalizeH="0" baseline="0" dirty="0">
                <a:ln>
                  <a:noFill/>
                </a:ln>
                <a:solidFill>
                  <a:schemeClr val="tx1"/>
                </a:solidFill>
                <a:effectLst/>
                <a:latin typeface="Arial" panose="020B0604020202020204" pitchFamily="34" charset="0"/>
                <a:ea typeface="Menlo"/>
              </a:rPr>
            </a:br>
            <a:r>
              <a:rPr kumimoji="0" lang="en-US" altLang="en-US" sz="1400" b="0" i="0" u="none" strike="noStrike" cap="none" normalizeH="0" baseline="0" dirty="0">
                <a:ln>
                  <a:noFill/>
                </a:ln>
                <a:solidFill>
                  <a:schemeClr val="tx1"/>
                </a:solidFill>
                <a:effectLst/>
                <a:latin typeface="Arial" panose="020B0604020202020204" pitchFamily="34" charset="0"/>
                <a:ea typeface="Menlo"/>
              </a:rPr>
              <a:t>%generated </a:t>
            </a:r>
            <a:r>
              <a:rPr lang="en-HK" sz="1400" b="0" i="0" dirty="0">
                <a:solidFill>
                  <a:srgbClr val="040C28"/>
                </a:solidFill>
                <a:effectLst/>
                <a:latin typeface="Arial" panose="020B0604020202020204" pitchFamily="34" charset="0"/>
              </a:rPr>
              <a:t>by copilot </a:t>
            </a:r>
            <a:endParaRPr lang="en-HK" sz="1400" dirty="0"/>
          </a:p>
        </p:txBody>
      </p:sp>
      <p:sp>
        <p:nvSpPr>
          <p:cNvPr id="4" name="Footer Placeholder 3">
            <a:extLst>
              <a:ext uri="{FF2B5EF4-FFF2-40B4-BE49-F238E27FC236}">
                <a16:creationId xmlns:a16="http://schemas.microsoft.com/office/drawing/2014/main" id="{74B5FA2F-A006-3E4B-9292-3024F218E87E}"/>
              </a:ext>
            </a:extLst>
          </p:cNvPr>
          <p:cNvSpPr>
            <a:spLocks noGrp="1"/>
          </p:cNvSpPr>
          <p:nvPr>
            <p:ph type="ftr" sz="quarter" idx="11"/>
          </p:nvPr>
        </p:nvSpPr>
        <p:spPr/>
        <p:txBody>
          <a:bodyPr/>
          <a:lstStyle/>
          <a:p>
            <a:r>
              <a:rPr lang="en-HK"/>
              <a:t>Nerfs v.250402d</a:t>
            </a:r>
          </a:p>
        </p:txBody>
      </p:sp>
      <p:sp>
        <p:nvSpPr>
          <p:cNvPr id="5" name="Slide Number Placeholder 4">
            <a:extLst>
              <a:ext uri="{FF2B5EF4-FFF2-40B4-BE49-F238E27FC236}">
                <a16:creationId xmlns:a16="http://schemas.microsoft.com/office/drawing/2014/main" id="{6479B708-5A00-85C0-8E7A-4354D6946FE9}"/>
              </a:ext>
            </a:extLst>
          </p:cNvPr>
          <p:cNvSpPr>
            <a:spLocks noGrp="1"/>
          </p:cNvSpPr>
          <p:nvPr>
            <p:ph type="sldNum" sz="quarter" idx="12"/>
          </p:nvPr>
        </p:nvSpPr>
        <p:spPr/>
        <p:txBody>
          <a:bodyPr/>
          <a:lstStyle/>
          <a:p>
            <a:fld id="{B9DE3C8B-EA53-454F-9CCE-3711613342D8}" type="slidenum">
              <a:rPr lang="en-HK" smtClean="0"/>
              <a:t>87</a:t>
            </a:fld>
            <a:endParaRPr lang="en-HK"/>
          </a:p>
        </p:txBody>
      </p:sp>
      <p:sp>
        <p:nvSpPr>
          <p:cNvPr id="9" name="TextBox 8">
            <a:extLst>
              <a:ext uri="{FF2B5EF4-FFF2-40B4-BE49-F238E27FC236}">
                <a16:creationId xmlns:a16="http://schemas.microsoft.com/office/drawing/2014/main" id="{FA509E98-2103-A4B7-B06F-C8EC8CF1AE38}"/>
              </a:ext>
            </a:extLst>
          </p:cNvPr>
          <p:cNvSpPr txBox="1"/>
          <p:nvPr/>
        </p:nvSpPr>
        <p:spPr>
          <a:xfrm>
            <a:off x="9654363" y="1541721"/>
            <a:ext cx="184731" cy="369332"/>
          </a:xfrm>
          <a:prstGeom prst="rect">
            <a:avLst/>
          </a:prstGeom>
          <a:noFill/>
        </p:spPr>
        <p:txBody>
          <a:bodyPr wrap="none" rtlCol="0">
            <a:spAutoFit/>
          </a:bodyPr>
          <a:lstStyle/>
          <a:p>
            <a:endParaRPr lang="en-HK" dirty="0"/>
          </a:p>
        </p:txBody>
      </p:sp>
      <p:sp>
        <p:nvSpPr>
          <p:cNvPr id="11" name="Rectangle 5">
            <a:extLst>
              <a:ext uri="{FF2B5EF4-FFF2-40B4-BE49-F238E27FC236}">
                <a16:creationId xmlns:a16="http://schemas.microsoft.com/office/drawing/2014/main" id="{BE09C45B-B55A-992C-76D4-F0F3B4AB1E98}"/>
              </a:ext>
            </a:extLst>
          </p:cNvPr>
          <p:cNvSpPr>
            <a:spLocks noGrp="1" noChangeArrowheads="1"/>
          </p:cNvSpPr>
          <p:nvPr>
            <p:ph idx="1"/>
          </p:nvPr>
        </p:nvSpPr>
        <p:spPr bwMode="auto">
          <a:xfrm>
            <a:off x="628650" y="2612434"/>
            <a:ext cx="7886700"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E00FF"/>
                </a:solidFill>
                <a:effectLst/>
                <a:latin typeface="Arial" panose="020B0604020202020204" pitchFamily="34" charset="0"/>
                <a:ea typeface="Menlo"/>
              </a:rPr>
              <a:t>function </a:t>
            </a:r>
            <a:r>
              <a:rPr kumimoji="0" lang="en-US" altLang="en-US" sz="1000" b="0" i="0" u="none" strike="noStrike" cap="none" normalizeH="0" baseline="0" dirty="0">
                <a:ln>
                  <a:noFill/>
                </a:ln>
                <a:solidFill>
                  <a:schemeClr val="tx1"/>
                </a:solidFill>
                <a:effectLst/>
                <a:latin typeface="Arial" panose="020B0604020202020204" pitchFamily="34" charset="0"/>
                <a:ea typeface="Menlo"/>
              </a:rPr>
              <a:t>Y =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spherical_harmonic</a:t>
            </a:r>
            <a:r>
              <a:rPr kumimoji="0" lang="en-US" altLang="en-US" sz="1000" b="0" i="0" u="none" strike="noStrike" cap="none" normalizeH="0" baseline="0" dirty="0">
                <a:ln>
                  <a:noFill/>
                </a:ln>
                <a:solidFill>
                  <a:schemeClr val="tx1"/>
                </a:solidFill>
                <a:effectLst/>
                <a:latin typeface="Arial" panose="020B0604020202020204" pitchFamily="34" charset="0"/>
                <a:ea typeface="Menlo"/>
              </a:rPr>
              <a:t>(l, m, theta, phi)</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8013"/>
                </a:solidFill>
                <a:effectLst/>
                <a:latin typeface="Arial" panose="020B0604020202020204" pitchFamily="34" charset="0"/>
                <a:ea typeface="Menlo"/>
              </a:rPr>
              <a:t>% Calculate the associated Legendre polynomial </a:t>
            </a:r>
            <a:r>
              <a:rPr kumimoji="0" lang="en-US" altLang="en-US" sz="1000" b="0" i="0" u="none" strike="noStrike" cap="none" normalizeH="0" baseline="0" dirty="0" err="1">
                <a:ln>
                  <a:noFill/>
                </a:ln>
                <a:solidFill>
                  <a:srgbClr val="008013"/>
                </a:solidFill>
                <a:effectLst/>
                <a:latin typeface="Arial" panose="020B0604020202020204" pitchFamily="34" charset="0"/>
                <a:ea typeface="Menlo"/>
              </a:rPr>
              <a:t>P_l^m</a:t>
            </a:r>
            <a:r>
              <a:rPr kumimoji="0" lang="en-US" altLang="en-US" sz="1000" b="0" i="0" u="none" strike="noStrike" cap="none" normalizeH="0" baseline="0" dirty="0">
                <a:ln>
                  <a:noFill/>
                </a:ln>
                <a:solidFill>
                  <a:srgbClr val="008013"/>
                </a:solidFill>
                <a:effectLst/>
                <a:latin typeface="Arial" panose="020B0604020202020204" pitchFamily="34" charset="0"/>
                <a:ea typeface="Menlo"/>
              </a:rPr>
              <a:t>(cos(theta))</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P_lm</a:t>
            </a:r>
            <a:r>
              <a:rPr kumimoji="0" lang="en-US" altLang="en-US" sz="1000" b="0" i="0" u="none" strike="noStrike" cap="none" normalizeH="0" baseline="0" dirty="0">
                <a:ln>
                  <a:noFill/>
                </a:ln>
                <a:solidFill>
                  <a:schemeClr val="tx1"/>
                </a:solidFill>
                <a:effectLst/>
                <a:latin typeface="Arial" panose="020B0604020202020204" pitchFamily="34" charset="0"/>
                <a:ea typeface="Menlo"/>
              </a:rPr>
              <a:t> =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associated_legendre</a:t>
            </a:r>
            <a:r>
              <a:rPr kumimoji="0" lang="en-US" altLang="en-US" sz="1000" b="0" i="0" u="none" strike="noStrike" cap="none" normalizeH="0" baseline="0" dirty="0">
                <a:ln>
                  <a:noFill/>
                </a:ln>
                <a:solidFill>
                  <a:schemeClr val="tx1"/>
                </a:solidFill>
                <a:effectLst/>
                <a:latin typeface="Arial" panose="020B0604020202020204" pitchFamily="34" charset="0"/>
                <a:ea typeface="Menlo"/>
              </a:rPr>
              <a:t>(l, m, cos(theta));</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8013"/>
                </a:solidFill>
                <a:effectLst/>
                <a:latin typeface="Arial" panose="020B0604020202020204" pitchFamily="34" charset="0"/>
                <a:ea typeface="Menlo"/>
              </a:rPr>
              <a:t>% Calculate the normalization factor</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Menlo"/>
              </a:rPr>
              <a:t>normalization = sqrt((2*l+1)/(4*pi) * factorial(l-m)/factorial(</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l+m</a:t>
            </a:r>
            <a:r>
              <a:rPr kumimoji="0" lang="en-US" altLang="en-US" sz="1000" b="0" i="0" u="none" strike="noStrike" cap="none" normalizeH="0" baseline="0" dirty="0">
                <a:ln>
                  <a:noFill/>
                </a:ln>
                <a:solidFill>
                  <a:schemeClr val="tx1"/>
                </a:solidFill>
                <a:effectLst/>
                <a:latin typeface="Arial" panose="020B0604020202020204" pitchFamily="34" charset="0"/>
                <a:ea typeface="Menlo"/>
              </a:rPr>
              <a:t>));</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8013"/>
                </a:solidFill>
                <a:effectLst/>
                <a:latin typeface="Arial" panose="020B0604020202020204" pitchFamily="34" charset="0"/>
                <a:ea typeface="Menlo"/>
              </a:rPr>
              <a:t>% Calculate the spherical harmonic</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Menlo"/>
              </a:rPr>
              <a:t>Y = normalization *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P_lm</a:t>
            </a:r>
            <a:r>
              <a:rPr kumimoji="0" lang="en-US" altLang="en-US" sz="1000" b="0" i="0" u="none" strike="noStrike" cap="none" normalizeH="0" baseline="0" dirty="0">
                <a:ln>
                  <a:noFill/>
                </a:ln>
                <a:solidFill>
                  <a:schemeClr val="tx1"/>
                </a:solidFill>
                <a:effectLst/>
                <a:latin typeface="Arial" panose="020B0604020202020204" pitchFamily="34" charset="0"/>
                <a:ea typeface="Menlo"/>
              </a:rPr>
              <a:t> * exp(1i * m * phi);</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E00FF"/>
                </a:solidFill>
                <a:effectLst/>
                <a:latin typeface="Arial" panose="020B0604020202020204" pitchFamily="34" charset="0"/>
                <a:ea typeface="Menlo"/>
              </a:rPr>
              <a:t>end</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chemeClr val="tx1"/>
                </a:solidFill>
                <a:effectLst/>
                <a:latin typeface="Arial" panose="020B0604020202020204" pitchFamily="34" charset="0"/>
                <a:ea typeface="Menlo"/>
              </a:rPr>
            </a:b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E00FF"/>
                </a:solidFill>
                <a:effectLst/>
                <a:latin typeface="Arial" panose="020B0604020202020204" pitchFamily="34" charset="0"/>
                <a:ea typeface="Menlo"/>
              </a:rPr>
              <a:t>function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P_lm</a:t>
            </a:r>
            <a:r>
              <a:rPr kumimoji="0" lang="en-US" altLang="en-US" sz="1000" b="0" i="0" u="none" strike="noStrike" cap="none" normalizeH="0" baseline="0" dirty="0">
                <a:ln>
                  <a:noFill/>
                </a:ln>
                <a:solidFill>
                  <a:schemeClr val="tx1"/>
                </a:solidFill>
                <a:effectLst/>
                <a:latin typeface="Arial" panose="020B0604020202020204" pitchFamily="34" charset="0"/>
                <a:ea typeface="Menlo"/>
              </a:rPr>
              <a:t> =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associated_legendre</a:t>
            </a:r>
            <a:r>
              <a:rPr kumimoji="0" lang="en-US" altLang="en-US" sz="1000" b="0" i="0" u="none" strike="noStrike" cap="none" normalizeH="0" baseline="0" dirty="0">
                <a:ln>
                  <a:noFill/>
                </a:ln>
                <a:solidFill>
                  <a:schemeClr val="tx1"/>
                </a:solidFill>
                <a:effectLst/>
                <a:latin typeface="Arial" panose="020B0604020202020204" pitchFamily="34" charset="0"/>
                <a:ea typeface="Menlo"/>
              </a:rPr>
              <a:t>(l, m, x)</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8013"/>
                </a:solidFill>
                <a:effectLst/>
                <a:latin typeface="Arial" panose="020B0604020202020204" pitchFamily="34" charset="0"/>
                <a:ea typeface="Menlo"/>
              </a:rPr>
              <a:t>% Calculate the associated Legendre polynomial </a:t>
            </a:r>
            <a:r>
              <a:rPr kumimoji="0" lang="en-US" altLang="en-US" sz="1000" b="0" i="0" u="none" strike="noStrike" cap="none" normalizeH="0" baseline="0" dirty="0" err="1">
                <a:ln>
                  <a:noFill/>
                </a:ln>
                <a:solidFill>
                  <a:srgbClr val="008013"/>
                </a:solidFill>
                <a:effectLst/>
                <a:latin typeface="Arial" panose="020B0604020202020204" pitchFamily="34" charset="0"/>
                <a:ea typeface="Menlo"/>
              </a:rPr>
              <a:t>P_l^m</a:t>
            </a:r>
            <a:r>
              <a:rPr kumimoji="0" lang="en-US" altLang="en-US" sz="1000" b="0" i="0" u="none" strike="noStrike" cap="none" normalizeH="0" baseline="0" dirty="0">
                <a:ln>
                  <a:noFill/>
                </a:ln>
                <a:solidFill>
                  <a:srgbClr val="008013"/>
                </a:solidFill>
                <a:effectLst/>
                <a:latin typeface="Arial" panose="020B0604020202020204" pitchFamily="34" charset="0"/>
                <a:ea typeface="Menlo"/>
              </a:rPr>
              <a:t>(x)</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P_lm</a:t>
            </a:r>
            <a:r>
              <a:rPr kumimoji="0" lang="en-US" altLang="en-US" sz="1000" b="0" i="0" u="none" strike="noStrike" cap="none" normalizeH="0" baseline="0" dirty="0">
                <a:ln>
                  <a:noFill/>
                </a:ln>
                <a:solidFill>
                  <a:schemeClr val="tx1"/>
                </a:solidFill>
                <a:effectLst/>
                <a:latin typeface="Arial" panose="020B0604020202020204" pitchFamily="34" charset="0"/>
                <a:ea typeface="Menlo"/>
              </a:rPr>
              <a:t> = (-1)^m * (1-x^2)^(m/2) *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diff_legendre</a:t>
            </a:r>
            <a:r>
              <a:rPr kumimoji="0" lang="en-US" altLang="en-US" sz="1000" b="0" i="0" u="none" strike="noStrike" cap="none" normalizeH="0" baseline="0" dirty="0">
                <a:ln>
                  <a:noFill/>
                </a:ln>
                <a:solidFill>
                  <a:schemeClr val="tx1"/>
                </a:solidFill>
                <a:effectLst/>
                <a:latin typeface="Arial" panose="020B0604020202020204" pitchFamily="34" charset="0"/>
                <a:ea typeface="Menlo"/>
              </a:rPr>
              <a:t>(l, m, x);</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E00FF"/>
                </a:solidFill>
                <a:effectLst/>
                <a:latin typeface="Arial" panose="020B0604020202020204" pitchFamily="34" charset="0"/>
                <a:ea typeface="Menlo"/>
              </a:rPr>
              <a:t>end</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chemeClr val="tx1"/>
                </a:solidFill>
                <a:effectLst/>
                <a:latin typeface="Arial" panose="020B0604020202020204" pitchFamily="34" charset="0"/>
                <a:ea typeface="Menlo"/>
              </a:rPr>
            </a:b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E00FF"/>
                </a:solidFill>
                <a:effectLst/>
                <a:latin typeface="Arial" panose="020B0604020202020204" pitchFamily="34" charset="0"/>
                <a:ea typeface="Menlo"/>
              </a:rPr>
              <a:t>function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P_l</a:t>
            </a:r>
            <a:r>
              <a:rPr kumimoji="0" lang="en-US" altLang="en-US" sz="1000" b="0" i="0" u="none" strike="noStrike" cap="none" normalizeH="0" baseline="0" dirty="0">
                <a:ln>
                  <a:noFill/>
                </a:ln>
                <a:solidFill>
                  <a:schemeClr val="tx1"/>
                </a:solidFill>
                <a:effectLst/>
                <a:latin typeface="Arial" panose="020B0604020202020204" pitchFamily="34" charset="0"/>
                <a:ea typeface="Menlo"/>
              </a:rPr>
              <a:t> =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diff_legendre</a:t>
            </a:r>
            <a:r>
              <a:rPr kumimoji="0" lang="en-US" altLang="en-US" sz="1000" b="0" i="0" u="none" strike="noStrike" cap="none" normalizeH="0" baseline="0" dirty="0">
                <a:ln>
                  <a:noFill/>
                </a:ln>
                <a:solidFill>
                  <a:schemeClr val="tx1"/>
                </a:solidFill>
                <a:effectLst/>
                <a:latin typeface="Arial" panose="020B0604020202020204" pitchFamily="34" charset="0"/>
                <a:ea typeface="Menlo"/>
              </a:rPr>
              <a:t>(l, m, x)</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8013"/>
                </a:solidFill>
                <a:effectLst/>
                <a:latin typeface="Arial" panose="020B0604020202020204" pitchFamily="34" charset="0"/>
                <a:ea typeface="Menlo"/>
              </a:rPr>
              <a:t>% Calculate the l-</a:t>
            </a:r>
            <a:r>
              <a:rPr kumimoji="0" lang="en-US" altLang="en-US" sz="1000" b="0" i="0" u="none" strike="noStrike" cap="none" normalizeH="0" baseline="0" dirty="0" err="1">
                <a:ln>
                  <a:noFill/>
                </a:ln>
                <a:solidFill>
                  <a:srgbClr val="008013"/>
                </a:solidFill>
                <a:effectLst/>
                <a:latin typeface="Arial" panose="020B0604020202020204" pitchFamily="34" charset="0"/>
                <a:ea typeface="Menlo"/>
              </a:rPr>
              <a:t>th</a:t>
            </a:r>
            <a:r>
              <a:rPr kumimoji="0" lang="en-US" altLang="en-US" sz="1000" b="0" i="0" u="none" strike="noStrike" cap="none" normalizeH="0" baseline="0" dirty="0">
                <a:ln>
                  <a:noFill/>
                </a:ln>
                <a:solidFill>
                  <a:srgbClr val="008013"/>
                </a:solidFill>
                <a:effectLst/>
                <a:latin typeface="Arial" panose="020B0604020202020204" pitchFamily="34" charset="0"/>
                <a:ea typeface="Menlo"/>
              </a:rPr>
              <a:t> Legendre polynomial and its m-</a:t>
            </a:r>
            <a:r>
              <a:rPr kumimoji="0" lang="en-US" altLang="en-US" sz="1000" b="0" i="0" u="none" strike="noStrike" cap="none" normalizeH="0" baseline="0" dirty="0" err="1">
                <a:ln>
                  <a:noFill/>
                </a:ln>
                <a:solidFill>
                  <a:srgbClr val="008013"/>
                </a:solidFill>
                <a:effectLst/>
                <a:latin typeface="Arial" panose="020B0604020202020204" pitchFamily="34" charset="0"/>
                <a:ea typeface="Menlo"/>
              </a:rPr>
              <a:t>th</a:t>
            </a:r>
            <a:r>
              <a:rPr kumimoji="0" lang="en-US" altLang="en-US" sz="1000" b="0" i="0" u="none" strike="noStrike" cap="none" normalizeH="0" baseline="0" dirty="0">
                <a:ln>
                  <a:noFill/>
                </a:ln>
                <a:solidFill>
                  <a:srgbClr val="008013"/>
                </a:solidFill>
                <a:effectLst/>
                <a:latin typeface="Arial" panose="020B0604020202020204" pitchFamily="34" charset="0"/>
                <a:ea typeface="Menlo"/>
              </a:rPr>
              <a:t> derivative</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P_l</a:t>
            </a:r>
            <a:r>
              <a:rPr kumimoji="0" lang="en-US" altLang="en-US" sz="1000" b="0" i="0" u="none" strike="noStrike" cap="none" normalizeH="0" baseline="0" dirty="0">
                <a:ln>
                  <a:noFill/>
                </a:ln>
                <a:solidFill>
                  <a:schemeClr val="tx1"/>
                </a:solidFill>
                <a:effectLst/>
                <a:latin typeface="Arial" panose="020B0604020202020204" pitchFamily="34" charset="0"/>
                <a:ea typeface="Menlo"/>
              </a:rPr>
              <a:t> =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legendreP</a:t>
            </a:r>
            <a:r>
              <a:rPr kumimoji="0" lang="en-US" altLang="en-US" sz="1000" b="0" i="0" u="none" strike="noStrike" cap="none" normalizeH="0" baseline="0" dirty="0">
                <a:ln>
                  <a:noFill/>
                </a:ln>
                <a:solidFill>
                  <a:schemeClr val="tx1"/>
                </a:solidFill>
                <a:effectLst/>
                <a:latin typeface="Arial" panose="020B0604020202020204" pitchFamily="34" charset="0"/>
                <a:ea typeface="Menlo"/>
              </a:rPr>
              <a:t>(l, x);</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E00FF"/>
                </a:solidFill>
                <a:effectLst/>
                <a:latin typeface="Arial" panose="020B0604020202020204" pitchFamily="34" charset="0"/>
                <a:ea typeface="Menlo"/>
              </a:rPr>
              <a:t>for </a:t>
            </a:r>
            <a:r>
              <a:rPr kumimoji="0" lang="en-US" altLang="en-US" sz="1000" b="0" i="0" u="none" strike="noStrike" cap="none" normalizeH="0" baseline="0" dirty="0">
                <a:ln>
                  <a:noFill/>
                </a:ln>
                <a:solidFill>
                  <a:schemeClr val="tx1"/>
                </a:solidFill>
                <a:effectLst/>
                <a:latin typeface="Arial" panose="020B0604020202020204" pitchFamily="34" charset="0"/>
                <a:ea typeface="Menlo"/>
              </a:rPr>
              <a:t>k = 1:m</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P_l</a:t>
            </a:r>
            <a:r>
              <a:rPr kumimoji="0" lang="en-US" altLang="en-US" sz="1000" b="0" i="0" u="none" strike="noStrike" cap="none" normalizeH="0" baseline="0" dirty="0">
                <a:ln>
                  <a:noFill/>
                </a:ln>
                <a:solidFill>
                  <a:schemeClr val="tx1"/>
                </a:solidFill>
                <a:effectLst/>
                <a:latin typeface="Arial" panose="020B0604020202020204" pitchFamily="34" charset="0"/>
                <a:ea typeface="Menlo"/>
              </a:rPr>
              <a:t> = (2*l-1) * (1-x^2) *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P_l</a:t>
            </a:r>
            <a:r>
              <a:rPr kumimoji="0" lang="en-US" altLang="en-US" sz="1000" b="0" i="0" u="none" strike="noStrike" cap="none" normalizeH="0" baseline="0" dirty="0">
                <a:ln>
                  <a:noFill/>
                </a:ln>
                <a:solidFill>
                  <a:schemeClr val="tx1"/>
                </a:solidFill>
                <a:effectLst/>
                <a:latin typeface="Arial" panose="020B0604020202020204" pitchFamily="34" charset="0"/>
                <a:ea typeface="Menlo"/>
              </a:rPr>
              <a:t> - l * (l-1) *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P_l</a:t>
            </a:r>
            <a:r>
              <a:rPr kumimoji="0" lang="en-US" altLang="en-US" sz="1000" b="0" i="0" u="none" strike="noStrike" cap="none" normalizeH="0" baseline="0" dirty="0">
                <a:ln>
                  <a:noFill/>
                </a:ln>
                <a:solidFill>
                  <a:schemeClr val="tx1"/>
                </a:solidFill>
                <a:effectLst/>
                <a:latin typeface="Arial" panose="020B0604020202020204" pitchFamily="34" charset="0"/>
                <a:ea typeface="Menlo"/>
              </a:rPr>
              <a:t>;</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Menlo"/>
              </a:rPr>
              <a:t>l = l - 1;</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E00FF"/>
                </a:solidFill>
                <a:effectLst/>
                <a:latin typeface="Arial" panose="020B0604020202020204" pitchFamily="34" charset="0"/>
                <a:ea typeface="Menlo"/>
              </a:rPr>
              <a:t>end</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E00FF"/>
                </a:solidFill>
                <a:effectLst/>
                <a:latin typeface="Arial" panose="020B0604020202020204" pitchFamily="34" charset="0"/>
                <a:ea typeface="Menlo"/>
              </a:rPr>
              <a:t>end</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chemeClr val="tx1"/>
                </a:solidFill>
                <a:effectLst/>
                <a:latin typeface="Arial" panose="020B0604020202020204" pitchFamily="34" charset="0"/>
                <a:ea typeface="Menlo"/>
              </a:rPr>
            </a:b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E00FF"/>
                </a:solidFill>
                <a:effectLst/>
                <a:latin typeface="Arial" panose="020B0604020202020204" pitchFamily="34" charset="0"/>
                <a:ea typeface="Menlo"/>
              </a:rPr>
              <a:t>function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P_l</a:t>
            </a:r>
            <a:r>
              <a:rPr kumimoji="0" lang="en-US" altLang="en-US" sz="1000" b="0" i="0" u="none" strike="noStrike" cap="none" normalizeH="0" baseline="0" dirty="0">
                <a:ln>
                  <a:noFill/>
                </a:ln>
                <a:solidFill>
                  <a:schemeClr val="tx1"/>
                </a:solidFill>
                <a:effectLst/>
                <a:latin typeface="Arial" panose="020B0604020202020204" pitchFamily="34" charset="0"/>
                <a:ea typeface="Menlo"/>
              </a:rPr>
              <a:t> =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legendreP</a:t>
            </a:r>
            <a:r>
              <a:rPr kumimoji="0" lang="en-US" altLang="en-US" sz="1000" b="0" i="0" u="none" strike="noStrike" cap="none" normalizeH="0" baseline="0" dirty="0">
                <a:ln>
                  <a:noFill/>
                </a:ln>
                <a:solidFill>
                  <a:schemeClr val="tx1"/>
                </a:solidFill>
                <a:effectLst/>
                <a:latin typeface="Arial" panose="020B0604020202020204" pitchFamily="34" charset="0"/>
                <a:ea typeface="Menlo"/>
              </a:rPr>
              <a:t>(l, x)</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8013"/>
                </a:solidFill>
                <a:effectLst/>
                <a:latin typeface="Arial" panose="020B0604020202020204" pitchFamily="34" charset="0"/>
                <a:ea typeface="Menlo"/>
              </a:rPr>
              <a:t>% Calculate the l-</a:t>
            </a:r>
            <a:r>
              <a:rPr kumimoji="0" lang="en-US" altLang="en-US" sz="1000" b="0" i="0" u="none" strike="noStrike" cap="none" normalizeH="0" baseline="0" dirty="0" err="1">
                <a:ln>
                  <a:noFill/>
                </a:ln>
                <a:solidFill>
                  <a:srgbClr val="008013"/>
                </a:solidFill>
                <a:effectLst/>
                <a:latin typeface="Arial" panose="020B0604020202020204" pitchFamily="34" charset="0"/>
                <a:ea typeface="Menlo"/>
              </a:rPr>
              <a:t>th</a:t>
            </a:r>
            <a:r>
              <a:rPr kumimoji="0" lang="en-US" altLang="en-US" sz="1000" b="0" i="0" u="none" strike="noStrike" cap="none" normalizeH="0" baseline="0" dirty="0">
                <a:ln>
                  <a:noFill/>
                </a:ln>
                <a:solidFill>
                  <a:srgbClr val="008013"/>
                </a:solidFill>
                <a:effectLst/>
                <a:latin typeface="Arial" panose="020B0604020202020204" pitchFamily="34" charset="0"/>
                <a:ea typeface="Menlo"/>
              </a:rPr>
              <a:t> Legendre polynomial using recursion</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E00FF"/>
                </a:solidFill>
                <a:effectLst/>
                <a:latin typeface="Arial" panose="020B0604020202020204" pitchFamily="34" charset="0"/>
                <a:ea typeface="Menlo"/>
              </a:rPr>
              <a:t>if </a:t>
            </a:r>
            <a:r>
              <a:rPr kumimoji="0" lang="en-US" altLang="en-US" sz="1000" b="0" i="0" u="none" strike="noStrike" cap="none" normalizeH="0" baseline="0" dirty="0">
                <a:ln>
                  <a:noFill/>
                </a:ln>
                <a:solidFill>
                  <a:schemeClr val="tx1"/>
                </a:solidFill>
                <a:effectLst/>
                <a:latin typeface="Arial" panose="020B0604020202020204" pitchFamily="34" charset="0"/>
                <a:ea typeface="Menlo"/>
              </a:rPr>
              <a:t>l == 0</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P_l</a:t>
            </a:r>
            <a:r>
              <a:rPr kumimoji="0" lang="en-US" altLang="en-US" sz="1000" b="0" i="0" u="none" strike="noStrike" cap="none" normalizeH="0" baseline="0" dirty="0">
                <a:ln>
                  <a:noFill/>
                </a:ln>
                <a:solidFill>
                  <a:schemeClr val="tx1"/>
                </a:solidFill>
                <a:effectLst/>
                <a:latin typeface="Arial" panose="020B0604020202020204" pitchFamily="34" charset="0"/>
                <a:ea typeface="Menlo"/>
              </a:rPr>
              <a:t> = 1;</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E00FF"/>
                </a:solidFill>
                <a:effectLst/>
                <a:latin typeface="Arial" panose="020B0604020202020204" pitchFamily="34" charset="0"/>
                <a:ea typeface="Menlo"/>
              </a:rPr>
              <a:t>elseif </a:t>
            </a:r>
            <a:r>
              <a:rPr kumimoji="0" lang="en-US" altLang="en-US" sz="1000" b="0" i="0" u="none" strike="noStrike" cap="none" normalizeH="0" baseline="0" dirty="0">
                <a:ln>
                  <a:noFill/>
                </a:ln>
                <a:solidFill>
                  <a:schemeClr val="tx1"/>
                </a:solidFill>
                <a:effectLst/>
                <a:latin typeface="Arial" panose="020B0604020202020204" pitchFamily="34" charset="0"/>
                <a:ea typeface="Menlo"/>
              </a:rPr>
              <a:t>l == 1</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P_l</a:t>
            </a:r>
            <a:r>
              <a:rPr kumimoji="0" lang="en-US" altLang="en-US" sz="1000" b="0" i="0" u="none" strike="noStrike" cap="none" normalizeH="0" baseline="0" dirty="0">
                <a:ln>
                  <a:noFill/>
                </a:ln>
                <a:solidFill>
                  <a:schemeClr val="tx1"/>
                </a:solidFill>
                <a:effectLst/>
                <a:latin typeface="Arial" panose="020B0604020202020204" pitchFamily="34" charset="0"/>
                <a:ea typeface="Menlo"/>
              </a:rPr>
              <a:t> = x;</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E00FF"/>
                </a:solidFill>
                <a:effectLst/>
                <a:latin typeface="Arial" panose="020B0604020202020204" pitchFamily="34" charset="0"/>
                <a:ea typeface="Menlo"/>
              </a:rPr>
              <a:t>else</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P_l</a:t>
            </a:r>
            <a:r>
              <a:rPr kumimoji="0" lang="en-US" altLang="en-US" sz="1000" b="0" i="0" u="none" strike="noStrike" cap="none" normalizeH="0" baseline="0" dirty="0">
                <a:ln>
                  <a:noFill/>
                </a:ln>
                <a:solidFill>
                  <a:schemeClr val="tx1"/>
                </a:solidFill>
                <a:effectLst/>
                <a:latin typeface="Arial" panose="020B0604020202020204" pitchFamily="34" charset="0"/>
                <a:ea typeface="Menlo"/>
              </a:rPr>
              <a:t> = ((2*l-1) * x *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legendreP</a:t>
            </a:r>
            <a:r>
              <a:rPr kumimoji="0" lang="en-US" altLang="en-US" sz="1000" b="0" i="0" u="none" strike="noStrike" cap="none" normalizeH="0" baseline="0" dirty="0">
                <a:ln>
                  <a:noFill/>
                </a:ln>
                <a:solidFill>
                  <a:schemeClr val="tx1"/>
                </a:solidFill>
                <a:effectLst/>
                <a:latin typeface="Arial" panose="020B0604020202020204" pitchFamily="34" charset="0"/>
                <a:ea typeface="Menlo"/>
              </a:rPr>
              <a:t>(l-1, x) - (l-1) *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legendreP</a:t>
            </a:r>
            <a:r>
              <a:rPr kumimoji="0" lang="en-US" altLang="en-US" sz="1000" b="0" i="0" u="none" strike="noStrike" cap="none" normalizeH="0" baseline="0" dirty="0">
                <a:ln>
                  <a:noFill/>
                </a:ln>
                <a:solidFill>
                  <a:schemeClr val="tx1"/>
                </a:solidFill>
                <a:effectLst/>
                <a:latin typeface="Arial" panose="020B0604020202020204" pitchFamily="34" charset="0"/>
                <a:ea typeface="Menlo"/>
              </a:rPr>
              <a:t>(l-2, x)) / l;</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E00FF"/>
                </a:solidFill>
                <a:effectLst/>
                <a:latin typeface="Arial" panose="020B0604020202020204" pitchFamily="34" charset="0"/>
                <a:ea typeface="Menlo"/>
              </a:rPr>
              <a:t>end</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E00FF"/>
                </a:solidFill>
                <a:effectLst/>
                <a:latin typeface="Arial" panose="020B0604020202020204" pitchFamily="34" charset="0"/>
                <a:ea typeface="Menlo"/>
              </a:rPr>
              <a:t>end</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chemeClr val="tx1"/>
                </a:solidFill>
                <a:effectLst/>
                <a:latin typeface="Arial" panose="020B0604020202020204" pitchFamily="34" charset="0"/>
                <a:ea typeface="Menlo"/>
              </a:rPr>
            </a:b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8013"/>
                </a:solidFill>
                <a:effectLst/>
                <a:latin typeface="Arial" panose="020B0604020202020204" pitchFamily="34" charset="0"/>
                <a:ea typeface="Menlo"/>
              </a:rPr>
              <a:t>% Example usage</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Menlo"/>
              </a:rPr>
              <a:t>theta = pi/4;</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Menlo"/>
              </a:rPr>
              <a:t>phi = pi/2;</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Menlo"/>
              </a:rPr>
              <a:t>l = 2;</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Menlo"/>
              </a:rPr>
              <a:t>m = 1;</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chemeClr val="tx1"/>
                </a:solidFill>
                <a:effectLst/>
                <a:latin typeface="Arial" panose="020B0604020202020204" pitchFamily="34" charset="0"/>
                <a:ea typeface="Menlo"/>
              </a:rPr>
            </a:b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Menlo"/>
              </a:rPr>
              <a:t>Y_21 = </a:t>
            </a: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spherical_harmonic</a:t>
            </a:r>
            <a:r>
              <a:rPr kumimoji="0" lang="en-US" altLang="en-US" sz="1000" b="0" i="0" u="none" strike="noStrike" cap="none" normalizeH="0" baseline="0" dirty="0">
                <a:ln>
                  <a:noFill/>
                </a:ln>
                <a:solidFill>
                  <a:schemeClr val="tx1"/>
                </a:solidFill>
                <a:effectLst/>
                <a:latin typeface="Arial" panose="020B0604020202020204" pitchFamily="34" charset="0"/>
                <a:ea typeface="Menlo"/>
              </a:rPr>
              <a:t>(l, m, theta, phi);</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A709F5"/>
                </a:solidFill>
                <a:effectLst/>
                <a:latin typeface="Arial" panose="020B0604020202020204" pitchFamily="34" charset="0"/>
                <a:ea typeface="Menlo"/>
              </a:rPr>
              <a:t>'result'</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 panose="020B0604020202020204" pitchFamily="34" charset="0"/>
                <a:ea typeface="Menlo"/>
              </a:rPr>
              <a:t>disp</a:t>
            </a:r>
            <a:r>
              <a:rPr kumimoji="0" lang="en-US" altLang="en-US" sz="1000" b="0" i="0" u="none" strike="noStrike" cap="none" normalizeH="0" baseline="0" dirty="0">
                <a:ln>
                  <a:noFill/>
                </a:ln>
                <a:solidFill>
                  <a:schemeClr val="tx1"/>
                </a:solidFill>
                <a:effectLst/>
                <a:latin typeface="Arial" panose="020B0604020202020204" pitchFamily="34" charset="0"/>
                <a:ea typeface="Menlo"/>
              </a:rPr>
              <a:t>([</a:t>
            </a:r>
            <a:r>
              <a:rPr kumimoji="0" lang="en-US" altLang="en-US" sz="1000" b="0" i="0" u="none" strike="noStrike" cap="none" normalizeH="0" baseline="0" dirty="0">
                <a:ln>
                  <a:noFill/>
                </a:ln>
                <a:solidFill>
                  <a:srgbClr val="A709F5"/>
                </a:solidFill>
                <a:effectLst/>
                <a:latin typeface="Arial" panose="020B0604020202020204" pitchFamily="34" charset="0"/>
                <a:ea typeface="Menlo"/>
              </a:rPr>
              <a:t>'Y_2^1('</a:t>
            </a:r>
            <a:r>
              <a:rPr kumimoji="0" lang="en-US" altLang="en-US" sz="1000" b="0" i="0" u="none" strike="noStrike" cap="none" normalizeH="0" baseline="0" dirty="0">
                <a:ln>
                  <a:noFill/>
                </a:ln>
                <a:solidFill>
                  <a:schemeClr val="tx1"/>
                </a:solidFill>
                <a:effectLst/>
                <a:latin typeface="Arial" panose="020B0604020202020204" pitchFamily="34" charset="0"/>
                <a:ea typeface="Menlo"/>
              </a:rPr>
              <a:t>, num2str(theta), </a:t>
            </a:r>
            <a:r>
              <a:rPr kumimoji="0" lang="en-US" altLang="en-US" sz="1000" b="0" i="0" u="none" strike="noStrike" cap="none" normalizeH="0" baseline="0" dirty="0">
                <a:ln>
                  <a:noFill/>
                </a:ln>
                <a:solidFill>
                  <a:srgbClr val="A709F5"/>
                </a:solidFill>
                <a:effectLst/>
                <a:latin typeface="Arial" panose="020B0604020202020204" pitchFamily="34" charset="0"/>
                <a:ea typeface="Menlo"/>
              </a:rPr>
              <a:t>', '</a:t>
            </a:r>
            <a:r>
              <a:rPr kumimoji="0" lang="en-US" altLang="en-US" sz="1000" b="0" i="0" u="none" strike="noStrike" cap="none" normalizeH="0" baseline="0" dirty="0">
                <a:ln>
                  <a:noFill/>
                </a:ln>
                <a:solidFill>
                  <a:schemeClr val="tx1"/>
                </a:solidFill>
                <a:effectLst/>
                <a:latin typeface="Arial" panose="020B0604020202020204" pitchFamily="34" charset="0"/>
                <a:ea typeface="Menlo"/>
              </a:rPr>
              <a:t>, num2str(phi), </a:t>
            </a:r>
            <a:r>
              <a:rPr kumimoji="0" lang="en-US" altLang="en-US" sz="1000" b="0" i="0" u="none" strike="noStrike" cap="none" normalizeH="0" baseline="0" dirty="0">
                <a:ln>
                  <a:noFill/>
                </a:ln>
                <a:solidFill>
                  <a:srgbClr val="A709F5"/>
                </a:solidFill>
                <a:effectLst/>
                <a:latin typeface="Arial" panose="020B0604020202020204" pitchFamily="34" charset="0"/>
                <a:ea typeface="Menlo"/>
              </a:rPr>
              <a:t>') = '</a:t>
            </a:r>
            <a:r>
              <a:rPr kumimoji="0" lang="en-US" altLang="en-US" sz="1000" b="0" i="0" u="none" strike="noStrike" cap="none" normalizeH="0" baseline="0" dirty="0">
                <a:ln>
                  <a:noFill/>
                </a:ln>
                <a:solidFill>
                  <a:schemeClr val="tx1"/>
                </a:solidFill>
                <a:effectLst/>
                <a:latin typeface="Arial" panose="020B0604020202020204" pitchFamily="34" charset="0"/>
                <a:ea typeface="Menlo"/>
              </a:rPr>
              <a:t>, num2str(Y_21)]);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98144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345A9-71BE-A818-FED1-8A52557AA385}"/>
              </a:ext>
            </a:extLst>
          </p:cNvPr>
          <p:cNvSpPr>
            <a:spLocks noGrp="1"/>
          </p:cNvSpPr>
          <p:nvPr>
            <p:ph type="title"/>
          </p:nvPr>
        </p:nvSpPr>
        <p:spPr>
          <a:xfrm>
            <a:off x="628650" y="365126"/>
            <a:ext cx="7886700" cy="646331"/>
          </a:xfrm>
        </p:spPr>
        <p:txBody>
          <a:bodyPr>
            <a:normAutofit/>
          </a:bodyPr>
          <a:lstStyle/>
          <a:p>
            <a:r>
              <a:rPr lang="en-US" sz="3200" dirty="0"/>
              <a:t>Alpha composing (blending)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51B16B-8CB1-6180-AEDC-8AB954387D86}"/>
                  </a:ext>
                </a:extLst>
              </p:cNvPr>
              <p:cNvSpPr>
                <a:spLocks noGrp="1"/>
              </p:cNvSpPr>
              <p:nvPr>
                <p:ph idx="1"/>
              </p:nvPr>
            </p:nvSpPr>
            <p:spPr>
              <a:xfrm>
                <a:off x="535899" y="1011456"/>
                <a:ext cx="5105164" cy="5584155"/>
              </a:xfrm>
            </p:spPr>
            <p:txBody>
              <a:bodyPr>
                <a:normAutofit/>
              </a:bodyPr>
              <a:lstStyle/>
              <a:p>
                <a:r>
                  <a:rPr lang="en-US" sz="1700" dirty="0"/>
                  <a:t>Basic equation:  </a:t>
                </a:r>
                <a14:m>
                  <m:oMath xmlns:m="http://schemas.openxmlformats.org/officeDocument/2006/math">
                    <m:r>
                      <m:rPr>
                        <m:sty m:val="p"/>
                      </m:rPr>
                      <a:rPr lang="en-US" sz="1700" b="0" i="0" smtClean="0">
                        <a:latin typeface="Cambria Math" panose="02040503050406030204" pitchFamily="18" charset="0"/>
                      </a:rPr>
                      <m:t>C</m:t>
                    </m:r>
                    <m:r>
                      <a:rPr lang="en-US" sz="1700" b="0" i="0" smtClean="0">
                        <a:latin typeface="Cambria Math" panose="02040503050406030204" pitchFamily="18" charset="0"/>
                      </a:rPr>
                      <m:t>=</m:t>
                    </m:r>
                    <m:sSub>
                      <m:sSubPr>
                        <m:ctrlPr>
                          <a:rPr lang="en-US" sz="1700" i="1">
                            <a:latin typeface="Cambria Math" panose="02040503050406030204" pitchFamily="18" charset="0"/>
                          </a:rPr>
                        </m:ctrlPr>
                      </m:sSubPr>
                      <m:e>
                        <m:sSub>
                          <m:sSubPr>
                            <m:ctrlPr>
                              <a:rPr lang="en-US" sz="1700" i="1">
                                <a:latin typeface="Cambria Math" panose="02040503050406030204" pitchFamily="18" charset="0"/>
                              </a:rPr>
                            </m:ctrlPr>
                          </m:sSubPr>
                          <m:e>
                            <m:r>
                              <a:rPr lang="en-US" sz="1700" b="0" i="1" smtClean="0">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𝑓</m:t>
                            </m:r>
                          </m:sub>
                        </m:sSub>
                        <m:r>
                          <a:rPr lang="en-US" sz="1700" b="0" i="1" smtClean="0">
                            <a:latin typeface="Cambria Math" panose="02040503050406030204" pitchFamily="18" charset="0"/>
                            <a:ea typeface="Cambria Math" panose="02040503050406030204" pitchFamily="18" charset="0"/>
                          </a:rPr>
                          <m:t>𝐶</m:t>
                        </m:r>
                      </m:e>
                      <m:sub>
                        <m:r>
                          <a:rPr lang="en-US" sz="1700" b="0" i="1" smtClean="0">
                            <a:latin typeface="Cambria Math" panose="02040503050406030204" pitchFamily="18" charset="0"/>
                            <a:ea typeface="Cambria Math" panose="02040503050406030204" pitchFamily="18" charset="0"/>
                          </a:rPr>
                          <m:t>𝑓</m:t>
                        </m:r>
                      </m:sub>
                    </m:sSub>
                    <m:r>
                      <a:rPr lang="en-US" sz="1700" b="0" i="1" smtClean="0">
                        <a:latin typeface="Cambria Math" panose="02040503050406030204" pitchFamily="18" charset="0"/>
                        <a:ea typeface="Cambria Math" panose="02040503050406030204" pitchFamily="18" charset="0"/>
                      </a:rPr>
                      <m:t>+(1−</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sym typeface="Symbol" panose="05050102010706020507" pitchFamily="18" charset="2"/>
                          </a:rPr>
                          <m:t>𝑓</m:t>
                        </m:r>
                      </m:sub>
                    </m:sSub>
                  </m:oMath>
                </a14:m>
                <a:r>
                  <a:rPr lang="en-US" sz="1700" dirty="0"/>
                  <a:t>)</a:t>
                </a:r>
                <a14:m>
                  <m:oMath xmlns:m="http://schemas.openxmlformats.org/officeDocument/2006/math">
                    <m:sSub>
                      <m:sSubPr>
                        <m:ctrlPr>
                          <a:rPr lang="en-US" sz="1700" i="1">
                            <a:latin typeface="Cambria Math" panose="02040503050406030204" pitchFamily="18" charset="0"/>
                          </a:rPr>
                        </m:ctrlPr>
                      </m:sSubPr>
                      <m:e>
                        <m:r>
                          <a:rPr lang="en-US" sz="1700" b="0" i="1" smtClean="0">
                            <a:latin typeface="Cambria Math" panose="02040503050406030204" pitchFamily="18" charset="0"/>
                          </a:rPr>
                          <m:t>𝐶</m:t>
                        </m:r>
                      </m:e>
                      <m:sub>
                        <m:r>
                          <a:rPr lang="en-US" sz="1700" b="0" i="1" smtClean="0">
                            <a:latin typeface="Cambria Math" panose="02040503050406030204" pitchFamily="18" charset="0"/>
                          </a:rPr>
                          <m:t>𝑏</m:t>
                        </m:r>
                      </m:sub>
                    </m:sSub>
                  </m:oMath>
                </a14:m>
                <a:r>
                  <a:rPr lang="en-US" sz="1700" dirty="0"/>
                  <a:t>, where </a:t>
                </a:r>
                <a14:m>
                  <m:oMath xmlns:m="http://schemas.openxmlformats.org/officeDocument/2006/math">
                    <m:r>
                      <a:rPr lang="en-US" sz="1700" i="1">
                        <a:latin typeface="Cambria Math" panose="02040503050406030204" pitchFamily="18" charset="0"/>
                        <a:sym typeface="Symbol" panose="05050102010706020507" pitchFamily="18" charset="2"/>
                      </a:rPr>
                      <m:t>=</m:t>
                    </m:r>
                    <m:r>
                      <a:rPr lang="en-US" sz="1700" i="1">
                        <a:latin typeface="Cambria Math" panose="02040503050406030204" pitchFamily="18" charset="0"/>
                        <a:sym typeface="Symbol" panose="05050102010706020507" pitchFamily="18" charset="2"/>
                      </a:rPr>
                      <m:t>𝑜𝑝𝑎𝑐𝑖𝑡𝑦</m:t>
                    </m:r>
                    <m:r>
                      <a:rPr lang="en-US" sz="1700" i="1">
                        <a:latin typeface="Cambria Math" panose="02040503050406030204" pitchFamily="18" charset="0"/>
                        <a:sym typeface="Symbol" panose="05050102010706020507" pitchFamily="18" charset="2"/>
                      </a:rPr>
                      <m:t>, </m:t>
                    </m:r>
                    <m:r>
                      <a:rPr lang="en-US" sz="1700" i="1">
                        <a:latin typeface="Cambria Math" panose="02040503050406030204" pitchFamily="18" charset="0"/>
                        <a:sym typeface="Symbol" panose="05050102010706020507" pitchFamily="18" charset="2"/>
                      </a:rPr>
                      <m:t>𝐶</m:t>
                    </m:r>
                    <m:r>
                      <a:rPr lang="en-US" sz="1700" i="1">
                        <a:latin typeface="Cambria Math" panose="02040503050406030204" pitchFamily="18" charset="0"/>
                        <a:sym typeface="Symbol" panose="05050102010706020507" pitchFamily="18" charset="2"/>
                      </a:rPr>
                      <m:t>=</m:t>
                    </m:r>
                    <m:r>
                      <a:rPr lang="en-US" sz="1700" i="1">
                        <a:latin typeface="Cambria Math" panose="02040503050406030204" pitchFamily="18" charset="0"/>
                        <a:sym typeface="Symbol" panose="05050102010706020507" pitchFamily="18" charset="2"/>
                      </a:rPr>
                      <m:t>𝑐𝑜𝑙𝑜𝑟</m:t>
                    </m:r>
                    <m:r>
                      <a:rPr lang="en-US" sz="1700" i="1">
                        <a:latin typeface="Cambria Math" panose="02040503050406030204" pitchFamily="18" charset="0"/>
                        <a:sym typeface="Symbol" panose="05050102010706020507" pitchFamily="18" charset="2"/>
                      </a:rPr>
                      <m:t> </m:t>
                    </m:r>
                  </m:oMath>
                </a14:m>
                <a:r>
                  <a:rPr lang="en-US" sz="1700" dirty="0"/>
                  <a:t>, </a:t>
                </a:r>
                <a14:m>
                  <m:oMath xmlns:m="http://schemas.openxmlformats.org/officeDocument/2006/math">
                    <m:r>
                      <a:rPr lang="en-US" sz="1700" b="0" i="1" smtClean="0">
                        <a:latin typeface="Cambria Math" panose="02040503050406030204" pitchFamily="18" charset="0"/>
                      </a:rPr>
                      <m:t>𝑓</m:t>
                    </m:r>
                  </m:oMath>
                </a14:m>
                <a:r>
                  <a:rPr lang="en-US" sz="1700" dirty="0"/>
                  <a:t>=foreground,</a:t>
                </a:r>
                <a:r>
                  <a:rPr lang="en-US" sz="1700" dirty="0">
                    <a:sym typeface="Symbol" panose="05050102010706020507" pitchFamily="18" charset="2"/>
                  </a:rPr>
                  <a:t> </a:t>
                </a:r>
                <a14:m>
                  <m:oMath xmlns:m="http://schemas.openxmlformats.org/officeDocument/2006/math">
                    <m:r>
                      <a:rPr lang="en-US" sz="1700" b="0" i="1" smtClean="0">
                        <a:latin typeface="Cambria Math" panose="02040503050406030204" pitchFamily="18" charset="0"/>
                        <a:sym typeface="Symbol" panose="05050102010706020507" pitchFamily="18" charset="2"/>
                      </a:rPr>
                      <m:t>𝑏</m:t>
                    </m:r>
                    <m:r>
                      <a:rPr lang="en-US" sz="1700" i="1">
                        <a:latin typeface="Cambria Math" panose="02040503050406030204" pitchFamily="18" charset="0"/>
                        <a:sym typeface="Symbol" panose="05050102010706020507" pitchFamily="18" charset="2"/>
                      </a:rPr>
                      <m:t> </m:t>
                    </m:r>
                  </m:oMath>
                </a14:m>
                <a:r>
                  <a:rPr lang="en-US" sz="1700" dirty="0"/>
                  <a:t>=background</a:t>
                </a:r>
                <a:endParaRPr lang="en-US" sz="1700" b="0" i="0" dirty="0">
                  <a:latin typeface="Cambria Math" panose="02040503050406030204" pitchFamily="18" charset="0"/>
                </a:endParaRPr>
              </a:p>
              <a:p>
                <a:r>
                  <a:rPr lang="en-US" sz="1700" dirty="0"/>
                  <a:t>For a ray shown  in the diagram</a:t>
                </a:r>
              </a:p>
              <a:p>
                <a:r>
                  <a:rPr lang="en-US" sz="1700" dirty="0"/>
                  <a:t>For object </a:t>
                </a:r>
                <a14:m>
                  <m:oMath xmlns:m="http://schemas.openxmlformats.org/officeDocument/2006/math">
                    <m:r>
                      <a:rPr lang="en-US" sz="1700" i="1">
                        <a:latin typeface="Cambria Math" panose="02040503050406030204" pitchFamily="18" charset="0"/>
                        <a:sym typeface="Symbol" panose="05050102010706020507" pitchFamily="18" charset="2"/>
                      </a:rPr>
                      <m:t>𝑖</m:t>
                    </m:r>
                    <m:r>
                      <a:rPr lang="en-US" sz="1700" i="1">
                        <a:latin typeface="Cambria Math" panose="02040503050406030204" pitchFamily="18" charset="0"/>
                        <a:sym typeface="Symbol" panose="05050102010706020507" pitchFamily="18" charset="2"/>
                      </a:rPr>
                      <m:t>=1</m:t>
                    </m:r>
                  </m:oMath>
                </a14:m>
                <a:r>
                  <a:rPr lang="en-US" sz="1700" dirty="0">
                    <a:ea typeface="Cambria Math" panose="02040503050406030204" pitchFamily="18" charset="0"/>
                  </a:rPr>
                  <a:t> ,</a:t>
                </a:r>
                <a:r>
                  <a:rPr lang="en-US" sz="1700" dirty="0"/>
                  <a:t> color =</a:t>
                </a:r>
                <a14:m>
                  <m:oMath xmlns:m="http://schemas.openxmlformats.org/officeDocument/2006/math">
                    <m:sSub>
                      <m:sSubPr>
                        <m:ctrlPr>
                          <a:rPr lang="en-US" sz="1700" i="1" smtClean="0">
                            <a:latin typeface="Cambria Math" panose="02040503050406030204" pitchFamily="18" charset="0"/>
                          </a:rPr>
                        </m:ctrlPr>
                      </m:sSubPr>
                      <m:e>
                        <m:r>
                          <a:rPr lang="en-US" sz="1700" b="0" i="1" smtClean="0">
                            <a:latin typeface="Cambria Math" panose="02040503050406030204" pitchFamily="18" charset="0"/>
                            <a:ea typeface="Cambria Math" panose="02040503050406030204" pitchFamily="18" charset="0"/>
                          </a:rPr>
                          <m:t>𝐶</m:t>
                        </m:r>
                      </m:e>
                      <m:sub>
                        <m:r>
                          <a:rPr lang="en-US" sz="1700" b="0" i="1" smtClean="0">
                            <a:latin typeface="Cambria Math" panose="02040503050406030204" pitchFamily="18" charset="0"/>
                            <a:ea typeface="Cambria Math" panose="02040503050406030204" pitchFamily="18" charset="0"/>
                          </a:rPr>
                          <m:t>𝑖</m:t>
                        </m:r>
                        <m:r>
                          <a:rPr lang="en-US" sz="1700" b="0" i="1" smtClean="0">
                            <a:latin typeface="Cambria Math" panose="02040503050406030204" pitchFamily="18" charset="0"/>
                            <a:ea typeface="Cambria Math" panose="02040503050406030204" pitchFamily="18" charset="0"/>
                          </a:rPr>
                          <m:t>=1</m:t>
                        </m:r>
                      </m:sub>
                    </m:sSub>
                    <m:r>
                      <a:rPr lang="en-US" sz="1700" b="0" i="1" smtClean="0">
                        <a:latin typeface="Cambria Math" panose="02040503050406030204" pitchFamily="18" charset="0"/>
                        <a:ea typeface="Cambria Math" panose="02040503050406030204" pitchFamily="18" charset="0"/>
                      </a:rPr>
                      <m:t> , </m:t>
                    </m:r>
                    <m:r>
                      <a:rPr lang="en-US" sz="1700" b="0" i="1" smtClean="0">
                        <a:latin typeface="Cambria Math" panose="02040503050406030204" pitchFamily="18" charset="0"/>
                        <a:ea typeface="Cambria Math" panose="02040503050406030204" pitchFamily="18" charset="0"/>
                      </a:rPr>
                      <m:t>𝑂𝑝𝑎𝑐𝑖𝑡𝑦</m:t>
                    </m:r>
                    <m:r>
                      <a:rPr lang="en-US" sz="1700" b="0" i="1" smtClean="0">
                        <a:latin typeface="Cambria Math" panose="02040503050406030204" pitchFamily="18" charset="0"/>
                        <a:ea typeface="Cambria Math" panose="02040503050406030204" pitchFamily="18" charset="0"/>
                      </a:rPr>
                      <m:t>=</m:t>
                    </m:r>
                    <m:sSub>
                      <m:sSubPr>
                        <m:ctrlPr>
                          <a:rPr lang="en-US" sz="1700" i="1" smtClean="0">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ea typeface="Cambria Math" panose="02040503050406030204" pitchFamily="18" charset="0"/>
                          </a:rPr>
                          <m:t>𝑖</m:t>
                        </m:r>
                        <m:r>
                          <a:rPr lang="en-US" sz="1700" b="0" i="1" smtClean="0">
                            <a:latin typeface="Cambria Math" panose="02040503050406030204" pitchFamily="18" charset="0"/>
                            <a:ea typeface="Cambria Math" panose="02040503050406030204" pitchFamily="18" charset="0"/>
                          </a:rPr>
                          <m:t>=1</m:t>
                        </m:r>
                      </m:sub>
                    </m:sSub>
                  </m:oMath>
                </a14:m>
                <a:r>
                  <a:rPr lang="en-US" sz="1700" dirty="0"/>
                  <a:t>, background color= </a:t>
                </a:r>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𝐶</m:t>
                        </m:r>
                      </m:e>
                      <m:sub>
                        <m:r>
                          <a:rPr lang="en-US" sz="1700" i="1">
                            <a:latin typeface="Cambria Math" panose="02040503050406030204" pitchFamily="18" charset="0"/>
                          </a:rPr>
                          <m:t>𝑏</m:t>
                        </m:r>
                        <m:r>
                          <a:rPr lang="en-US" sz="1700" b="0" i="1" smtClean="0">
                            <a:latin typeface="Cambria Math" panose="02040503050406030204" pitchFamily="18" charset="0"/>
                          </a:rPr>
                          <m:t>,</m:t>
                        </m:r>
                        <m:r>
                          <a:rPr lang="en-US" sz="1700" b="0" i="1" smtClean="0">
                            <a:latin typeface="Cambria Math" panose="02040503050406030204" pitchFamily="18" charset="0"/>
                          </a:rPr>
                          <m:t>𝑖</m:t>
                        </m:r>
                        <m:r>
                          <a:rPr lang="en-US" sz="1700" b="0" i="1" smtClean="0">
                            <a:latin typeface="Cambria Math" panose="02040503050406030204" pitchFamily="18" charset="0"/>
                          </a:rPr>
                          <m:t>=1</m:t>
                        </m:r>
                      </m:sub>
                    </m:sSub>
                  </m:oMath>
                </a14:m>
                <a:endParaRPr lang="en-US" sz="1700" dirty="0"/>
              </a:p>
              <a:p>
                <a:r>
                  <a:rPr lang="en-US" sz="1700" dirty="0"/>
                  <a:t>For object </a:t>
                </a:r>
                <a14:m>
                  <m:oMath xmlns:m="http://schemas.openxmlformats.org/officeDocument/2006/math">
                    <m:r>
                      <a:rPr lang="en-US" sz="1700" i="1">
                        <a:latin typeface="Cambria Math" panose="02040503050406030204" pitchFamily="18" charset="0"/>
                        <a:sym typeface="Symbol" panose="05050102010706020507" pitchFamily="18" charset="2"/>
                      </a:rPr>
                      <m:t>𝑖</m:t>
                    </m:r>
                    <m:r>
                      <a:rPr lang="en-US" sz="1700" i="1">
                        <a:latin typeface="Cambria Math" panose="02040503050406030204" pitchFamily="18" charset="0"/>
                        <a:sym typeface="Symbol" panose="05050102010706020507" pitchFamily="18" charset="2"/>
                      </a:rPr>
                      <m:t>=2 </m:t>
                    </m:r>
                  </m:oMath>
                </a14:m>
                <a:r>
                  <a:rPr lang="en-US" sz="1700" dirty="0">
                    <a:ea typeface="Cambria Math" panose="02040503050406030204" pitchFamily="18" charset="0"/>
                  </a:rPr>
                  <a:t>,</a:t>
                </a:r>
                <a:r>
                  <a:rPr lang="en-US" sz="1700" dirty="0"/>
                  <a:t> color =</a:t>
                </a:r>
                <a14:m>
                  <m:oMath xmlns:m="http://schemas.openxmlformats.org/officeDocument/2006/math">
                    <m:sSub>
                      <m:sSubPr>
                        <m:ctrlPr>
                          <a:rPr lang="en-US" sz="1700" i="1" smtClean="0">
                            <a:latin typeface="Cambria Math" panose="02040503050406030204" pitchFamily="18" charset="0"/>
                          </a:rPr>
                        </m:ctrlPr>
                      </m:sSubPr>
                      <m:e>
                        <m:r>
                          <a:rPr lang="en-US" sz="1700" b="0" i="1" smtClean="0">
                            <a:latin typeface="Cambria Math" panose="02040503050406030204" pitchFamily="18" charset="0"/>
                            <a:ea typeface="Cambria Math" panose="02040503050406030204" pitchFamily="18" charset="0"/>
                          </a:rPr>
                          <m:t>𝐶</m:t>
                        </m:r>
                      </m:e>
                      <m:sub>
                        <m:r>
                          <a:rPr lang="en-US" sz="1700" b="0" i="1" smtClean="0">
                            <a:latin typeface="Cambria Math" panose="02040503050406030204" pitchFamily="18" charset="0"/>
                            <a:ea typeface="Cambria Math" panose="02040503050406030204" pitchFamily="18" charset="0"/>
                          </a:rPr>
                          <m:t>𝑖</m:t>
                        </m:r>
                        <m:r>
                          <a:rPr lang="en-US" sz="1700" b="0" i="1" smtClean="0">
                            <a:latin typeface="Cambria Math" panose="02040503050406030204" pitchFamily="18" charset="0"/>
                            <a:ea typeface="Cambria Math" panose="02040503050406030204" pitchFamily="18" charset="0"/>
                          </a:rPr>
                          <m:t>=2</m:t>
                        </m:r>
                      </m:sub>
                    </m:sSub>
                    <m:r>
                      <a:rPr lang="en-US" sz="1700" b="0" i="1" smtClean="0">
                        <a:latin typeface="Cambria Math" panose="02040503050406030204" pitchFamily="18" charset="0"/>
                        <a:ea typeface="Cambria Math" panose="02040503050406030204" pitchFamily="18" charset="0"/>
                      </a:rPr>
                      <m:t> , </m:t>
                    </m:r>
                    <m:r>
                      <a:rPr lang="en-US" sz="1700" b="0" i="1" smtClean="0">
                        <a:latin typeface="Cambria Math" panose="02040503050406030204" pitchFamily="18" charset="0"/>
                        <a:ea typeface="Cambria Math" panose="02040503050406030204" pitchFamily="18" charset="0"/>
                      </a:rPr>
                      <m:t>𝑂𝑝𝑎𝑐𝑖𝑡𝑦</m:t>
                    </m:r>
                    <m:r>
                      <a:rPr lang="en-US" sz="1700" b="0" i="1" smtClean="0">
                        <a:latin typeface="Cambria Math" panose="02040503050406030204" pitchFamily="18" charset="0"/>
                        <a:ea typeface="Cambria Math" panose="02040503050406030204" pitchFamily="18" charset="0"/>
                      </a:rPr>
                      <m:t>=</m:t>
                    </m:r>
                    <m:sSub>
                      <m:sSubPr>
                        <m:ctrlPr>
                          <a:rPr lang="en-US" sz="1700" i="1" smtClean="0">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ea typeface="Cambria Math" panose="02040503050406030204" pitchFamily="18" charset="0"/>
                          </a:rPr>
                          <m:t>𝑖</m:t>
                        </m:r>
                        <m:r>
                          <a:rPr lang="en-US" sz="1700" b="0" i="1" smtClean="0">
                            <a:latin typeface="Cambria Math" panose="02040503050406030204" pitchFamily="18" charset="0"/>
                            <a:ea typeface="Cambria Math" panose="02040503050406030204" pitchFamily="18" charset="0"/>
                          </a:rPr>
                          <m:t>=2</m:t>
                        </m:r>
                      </m:sub>
                    </m:sSub>
                  </m:oMath>
                </a14:m>
                <a:r>
                  <a:rPr lang="en-US" sz="1700" dirty="0"/>
                  <a:t>, background color= </a:t>
                </a:r>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𝐶</m:t>
                        </m:r>
                      </m:e>
                      <m:sub>
                        <m:r>
                          <a:rPr lang="en-US" sz="1700" i="1">
                            <a:latin typeface="Cambria Math" panose="02040503050406030204" pitchFamily="18" charset="0"/>
                          </a:rPr>
                          <m:t>𝑏</m:t>
                        </m:r>
                        <m:r>
                          <a:rPr lang="en-US" sz="1700" b="0" i="1" smtClean="0">
                            <a:latin typeface="Cambria Math" panose="02040503050406030204" pitchFamily="18" charset="0"/>
                          </a:rPr>
                          <m:t>,</m:t>
                        </m:r>
                        <m:r>
                          <a:rPr lang="en-US" sz="1700" b="0" i="1" smtClean="0">
                            <a:latin typeface="Cambria Math" panose="02040503050406030204" pitchFamily="18" charset="0"/>
                          </a:rPr>
                          <m:t>𝑖</m:t>
                        </m:r>
                        <m:r>
                          <a:rPr lang="en-US" sz="1700" b="0" i="1" smtClean="0">
                            <a:latin typeface="Cambria Math" panose="02040503050406030204" pitchFamily="18" charset="0"/>
                          </a:rPr>
                          <m:t>=2</m:t>
                        </m:r>
                      </m:sub>
                    </m:sSub>
                  </m:oMath>
                </a14:m>
                <a:endParaRPr lang="en-US" sz="1700" dirty="0"/>
              </a:p>
              <a:p>
                <a14:m>
                  <m:oMath xmlns:m="http://schemas.openxmlformats.org/officeDocument/2006/math">
                    <m:sSub>
                      <m:sSubPr>
                        <m:ctrlPr>
                          <a:rPr lang="en-US" sz="1700" b="0" i="1" smtClean="0">
                            <a:latin typeface="Cambria Math" panose="02040503050406030204" pitchFamily="18" charset="0"/>
                          </a:rPr>
                        </m:ctrlPr>
                      </m:sSubPr>
                      <m:e>
                        <m:r>
                          <a:rPr lang="en-US" sz="1700" b="0" i="1" smtClean="0">
                            <a:latin typeface="Cambria Math" panose="02040503050406030204" pitchFamily="18" charset="0"/>
                          </a:rPr>
                          <m:t>𝐶</m:t>
                        </m:r>
                      </m:e>
                      <m:sub>
                        <m:r>
                          <a:rPr lang="en-US" sz="1700" b="0" i="1" smtClean="0">
                            <a:latin typeface="Cambria Math" panose="02040503050406030204" pitchFamily="18" charset="0"/>
                          </a:rPr>
                          <m:t>𝑡𝑜𝑡𝑎𝑙</m:t>
                        </m:r>
                      </m:sub>
                    </m:sSub>
                    <m:r>
                      <a:rPr lang="en-US" sz="1700" b="0" i="0" smtClean="0">
                        <a:latin typeface="Cambria Math" panose="02040503050406030204" pitchFamily="18" charset="0"/>
                      </a:rPr>
                      <m:t>=</m:t>
                    </m:r>
                    <m:sSub>
                      <m:sSubPr>
                        <m:ctrlPr>
                          <a:rPr lang="en-US" sz="1700" i="1">
                            <a:latin typeface="Cambria Math" panose="02040503050406030204" pitchFamily="18" charset="0"/>
                          </a:rPr>
                        </m:ctrlPr>
                      </m:sSubPr>
                      <m:e>
                        <m:sSub>
                          <m:sSubPr>
                            <m:ctrlPr>
                              <a:rPr lang="en-US" sz="1700" i="1">
                                <a:latin typeface="Cambria Math" panose="02040503050406030204" pitchFamily="18" charset="0"/>
                              </a:rPr>
                            </m:ctrlPr>
                          </m:sSubPr>
                          <m:e>
                            <m:r>
                              <a:rPr lang="en-US" sz="1700" b="0" i="1" smtClean="0">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1</m:t>
                            </m:r>
                          </m:sub>
                        </m:sSub>
                        <m:r>
                          <a:rPr lang="en-US" sz="1700" b="0" i="1" smtClean="0">
                            <a:latin typeface="Cambria Math" panose="02040503050406030204" pitchFamily="18" charset="0"/>
                            <a:ea typeface="Cambria Math" panose="02040503050406030204" pitchFamily="18" charset="0"/>
                          </a:rPr>
                          <m:t>𝐶</m:t>
                        </m:r>
                      </m:e>
                      <m:sub>
                        <m:r>
                          <a:rPr lang="en-US" sz="1700" b="0" i="1" smtClean="0">
                            <a:latin typeface="Cambria Math" panose="02040503050406030204" pitchFamily="18" charset="0"/>
                            <a:ea typeface="Cambria Math" panose="02040503050406030204" pitchFamily="18" charset="0"/>
                          </a:rPr>
                          <m:t>1</m:t>
                        </m:r>
                      </m:sub>
                    </m:sSub>
                    <m:r>
                      <a:rPr lang="en-US" sz="1700" b="0" i="1" smtClean="0">
                        <a:latin typeface="Cambria Math" panose="02040503050406030204" pitchFamily="18" charset="0"/>
                        <a:ea typeface="Cambria Math" panose="02040503050406030204" pitchFamily="18" charset="0"/>
                      </a:rPr>
                      <m:t>+(1−</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i="1">
                            <a:latin typeface="Cambria Math" panose="02040503050406030204" pitchFamily="18" charset="0"/>
                          </a:rPr>
                          <m:t>1</m:t>
                        </m:r>
                      </m:sub>
                    </m:sSub>
                  </m:oMath>
                </a14:m>
                <a:r>
                  <a:rPr lang="en-US" sz="1700" dirty="0"/>
                  <a:t>)</a:t>
                </a:r>
                <a14:m>
                  <m:oMath xmlns:m="http://schemas.openxmlformats.org/officeDocument/2006/math">
                    <m:sSub>
                      <m:sSubPr>
                        <m:ctrlPr>
                          <a:rPr lang="en-US" sz="1700" i="1" smtClean="0">
                            <a:latin typeface="Cambria Math" panose="02040503050406030204" pitchFamily="18" charset="0"/>
                          </a:rPr>
                        </m:ctrlPr>
                      </m:sSubPr>
                      <m:e>
                        <m:r>
                          <a:rPr lang="en-US" sz="1700" b="0" i="1" smtClean="0">
                            <a:latin typeface="Cambria Math" panose="02040503050406030204" pitchFamily="18" charset="0"/>
                          </a:rPr>
                          <m:t>𝐶</m:t>
                        </m:r>
                      </m:e>
                      <m:sub>
                        <m:r>
                          <a:rPr lang="en-US" sz="1700" b="0" i="1" smtClean="0">
                            <a:latin typeface="Cambria Math" panose="02040503050406030204" pitchFamily="18" charset="0"/>
                          </a:rPr>
                          <m:t>𝑏</m:t>
                        </m:r>
                        <m:r>
                          <a:rPr lang="en-US" sz="1700" b="0" i="1" smtClean="0">
                            <a:latin typeface="Cambria Math" panose="02040503050406030204" pitchFamily="18" charset="0"/>
                          </a:rPr>
                          <m:t>1</m:t>
                        </m:r>
                      </m:sub>
                    </m:sSub>
                  </m:oMath>
                </a14:m>
                <a:r>
                  <a:rPr lang="en-US" sz="1700" dirty="0"/>
                  <a:t>, where</a:t>
                </a:r>
              </a:p>
              <a:p>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𝐶</m:t>
                        </m:r>
                      </m:e>
                      <m:sub>
                        <m:r>
                          <a:rPr lang="en-US" sz="1700" i="1">
                            <a:latin typeface="Cambria Math" panose="02040503050406030204" pitchFamily="18" charset="0"/>
                          </a:rPr>
                          <m:t>𝑏</m:t>
                        </m:r>
                        <m:r>
                          <a:rPr lang="en-US" sz="1700" b="0" i="1" smtClean="0">
                            <a:latin typeface="Cambria Math" panose="02040503050406030204" pitchFamily="18" charset="0"/>
                          </a:rPr>
                          <m:t>1</m:t>
                        </m:r>
                      </m:sub>
                    </m:sSub>
                    <m:r>
                      <a:rPr lang="en-US" sz="1700" b="0" i="0" smtClean="0">
                        <a:latin typeface="Cambria Math" panose="02040503050406030204" pitchFamily="18" charset="0"/>
                      </a:rPr>
                      <m:t>=</m:t>
                    </m:r>
                    <m:sSub>
                      <m:sSubPr>
                        <m:ctrlPr>
                          <a:rPr lang="en-US" sz="1700" i="1">
                            <a:latin typeface="Cambria Math" panose="02040503050406030204" pitchFamily="18" charset="0"/>
                          </a:rPr>
                        </m:ctrlPr>
                      </m:sSubPr>
                      <m:e>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2</m:t>
                            </m:r>
                          </m:sub>
                        </m:sSub>
                        <m:r>
                          <a:rPr lang="en-US" sz="1700" i="1">
                            <a:latin typeface="Cambria Math" panose="02040503050406030204" pitchFamily="18" charset="0"/>
                            <a:ea typeface="Cambria Math" panose="02040503050406030204" pitchFamily="18" charset="0"/>
                          </a:rPr>
                          <m:t>𝐶</m:t>
                        </m:r>
                      </m:e>
                      <m:sub>
                        <m:r>
                          <a:rPr lang="en-US" sz="1700" b="0" i="1" smtClean="0">
                            <a:latin typeface="Cambria Math" panose="02040503050406030204" pitchFamily="18" charset="0"/>
                            <a:ea typeface="Cambria Math" panose="02040503050406030204" pitchFamily="18" charset="0"/>
                          </a:rPr>
                          <m:t>2</m:t>
                        </m:r>
                      </m:sub>
                    </m:sSub>
                    <m:r>
                      <a:rPr lang="en-US" sz="1700" i="1">
                        <a:latin typeface="Cambria Math" panose="02040503050406030204" pitchFamily="18" charset="0"/>
                        <a:ea typeface="Cambria Math" panose="02040503050406030204" pitchFamily="18" charset="0"/>
                      </a:rPr>
                      <m:t>+(1−</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b="0" i="1" smtClean="0">
                            <a:latin typeface="Cambria Math" panose="02040503050406030204" pitchFamily="18" charset="0"/>
                          </a:rPr>
                          <m:t>2</m:t>
                        </m:r>
                      </m:sub>
                    </m:sSub>
                    <m:r>
                      <m:rPr>
                        <m:nor/>
                      </m:rPr>
                      <a:rPr lang="en-US" sz="1700" dirty="0"/>
                      <m:t>)</m:t>
                    </m:r>
                  </m:oMath>
                </a14:m>
                <a:r>
                  <a:rPr lang="en-US" sz="1700" dirty="0"/>
                  <a:t> </a:t>
                </a:r>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𝐶</m:t>
                        </m:r>
                      </m:e>
                      <m:sub>
                        <m:r>
                          <a:rPr lang="en-US" sz="1700" i="1">
                            <a:latin typeface="Cambria Math" panose="02040503050406030204" pitchFamily="18" charset="0"/>
                          </a:rPr>
                          <m:t>𝑏</m:t>
                        </m:r>
                        <m:r>
                          <a:rPr lang="en-US" sz="1700" b="0" i="1" smtClean="0">
                            <a:latin typeface="Cambria Math" panose="02040503050406030204" pitchFamily="18" charset="0"/>
                          </a:rPr>
                          <m:t>2</m:t>
                        </m:r>
                      </m:sub>
                    </m:sSub>
                  </m:oMath>
                </a14:m>
                <a:r>
                  <a:rPr lang="en-US" sz="1700" b="0" i="0" dirty="0">
                    <a:latin typeface="Cambria Math" panose="02040503050406030204" pitchFamily="18" charset="0"/>
                  </a:rPr>
                  <a:t>, hence</a:t>
                </a:r>
              </a:p>
              <a:p>
                <a14:m>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𝐶</m:t>
                        </m:r>
                      </m:e>
                      <m:sub>
                        <m:r>
                          <a:rPr lang="en-US" sz="1700" i="1">
                            <a:latin typeface="Cambria Math" panose="02040503050406030204" pitchFamily="18" charset="0"/>
                          </a:rPr>
                          <m:t>𝑡𝑜𝑡𝑎𝑙</m:t>
                        </m:r>
                      </m:sub>
                    </m:sSub>
                    <m:r>
                      <a:rPr lang="en-US" sz="1700">
                        <a:latin typeface="Cambria Math" panose="02040503050406030204" pitchFamily="18" charset="0"/>
                      </a:rPr>
                      <m:t>=</m:t>
                    </m:r>
                    <m:sSub>
                      <m:sSubPr>
                        <m:ctrlPr>
                          <a:rPr lang="en-US" sz="1700" i="1">
                            <a:latin typeface="Cambria Math" panose="02040503050406030204" pitchFamily="18" charset="0"/>
                          </a:rPr>
                        </m:ctrlPr>
                      </m:sSubPr>
                      <m:e>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i="1">
                                <a:latin typeface="Cambria Math" panose="02040503050406030204" pitchFamily="18" charset="0"/>
                              </a:rPr>
                              <m:t>1</m:t>
                            </m:r>
                          </m:sub>
                        </m:sSub>
                        <m:r>
                          <a:rPr lang="en-US" sz="1700" i="1">
                            <a:latin typeface="Cambria Math" panose="02040503050406030204" pitchFamily="18" charset="0"/>
                            <a:ea typeface="Cambria Math" panose="02040503050406030204" pitchFamily="18" charset="0"/>
                          </a:rPr>
                          <m:t>𝐶</m:t>
                        </m:r>
                      </m:e>
                      <m:sub>
                        <m:r>
                          <a:rPr lang="en-US" sz="1700" i="1">
                            <a:latin typeface="Cambria Math" panose="02040503050406030204" pitchFamily="18" charset="0"/>
                            <a:ea typeface="Cambria Math" panose="02040503050406030204" pitchFamily="18" charset="0"/>
                          </a:rPr>
                          <m:t>1</m:t>
                        </m:r>
                      </m:sub>
                    </m:sSub>
                    <m:r>
                      <a:rPr lang="en-US" sz="1700" i="1">
                        <a:latin typeface="Cambria Math" panose="02040503050406030204" pitchFamily="18" charset="0"/>
                        <a:ea typeface="Cambria Math" panose="02040503050406030204" pitchFamily="18" charset="0"/>
                      </a:rPr>
                      <m:t>+(1−</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i="1">
                            <a:latin typeface="Cambria Math" panose="02040503050406030204" pitchFamily="18" charset="0"/>
                          </a:rPr>
                          <m:t>1</m:t>
                        </m:r>
                      </m:sub>
                    </m:sSub>
                  </m:oMath>
                </a14:m>
                <a:r>
                  <a:rPr lang="en-US" sz="1700" dirty="0"/>
                  <a:t>) (</a:t>
                </a:r>
                <a14:m>
                  <m:oMath xmlns:m="http://schemas.openxmlformats.org/officeDocument/2006/math">
                    <m:sSub>
                      <m:sSubPr>
                        <m:ctrlPr>
                          <a:rPr lang="en-US" sz="1700" i="1">
                            <a:latin typeface="Cambria Math" panose="02040503050406030204" pitchFamily="18" charset="0"/>
                          </a:rPr>
                        </m:ctrlPr>
                      </m:sSubPr>
                      <m:e>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i="1">
                                <a:latin typeface="Cambria Math" panose="02040503050406030204" pitchFamily="18" charset="0"/>
                              </a:rPr>
                              <m:t>2</m:t>
                            </m:r>
                          </m:sub>
                        </m:sSub>
                        <m:r>
                          <a:rPr lang="en-US" sz="1700" i="1">
                            <a:latin typeface="Cambria Math" panose="02040503050406030204" pitchFamily="18" charset="0"/>
                            <a:ea typeface="Cambria Math" panose="02040503050406030204" pitchFamily="18" charset="0"/>
                          </a:rPr>
                          <m:t>𝐶</m:t>
                        </m:r>
                      </m:e>
                      <m:sub>
                        <m:r>
                          <a:rPr lang="en-US" sz="1700" i="1">
                            <a:latin typeface="Cambria Math" panose="02040503050406030204" pitchFamily="18" charset="0"/>
                            <a:ea typeface="Cambria Math" panose="02040503050406030204" pitchFamily="18" charset="0"/>
                          </a:rPr>
                          <m:t>2</m:t>
                        </m:r>
                      </m:sub>
                    </m:sSub>
                    <m:r>
                      <a:rPr lang="en-US" sz="1700" b="0" i="1" smtClean="0">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(1−</m:t>
                    </m:r>
                    <m:sSub>
                      <m:sSubPr>
                        <m:ctrlPr>
                          <a:rPr lang="en-US" sz="1700" i="1">
                            <a:latin typeface="Cambria Math" panose="02040503050406030204" pitchFamily="18" charset="0"/>
                          </a:rPr>
                        </m:ctrlPr>
                      </m:sSubPr>
                      <m:e>
                        <m:r>
                          <a:rPr lang="en-US" sz="1700" i="1">
                            <a:latin typeface="Cambria Math" panose="02040503050406030204" pitchFamily="18" charset="0"/>
                            <a:sym typeface="Symbol" panose="05050102010706020507" pitchFamily="18" charset="2"/>
                          </a:rPr>
                          <m:t></m:t>
                        </m:r>
                      </m:e>
                      <m:sub>
                        <m:r>
                          <a:rPr lang="en-US" sz="1700" i="1">
                            <a:latin typeface="Cambria Math" panose="02040503050406030204" pitchFamily="18" charset="0"/>
                          </a:rPr>
                          <m:t>2</m:t>
                        </m:r>
                      </m:sub>
                    </m:sSub>
                    <m:r>
                      <m:rPr>
                        <m:nor/>
                      </m:rPr>
                      <a:rPr lang="en-US" sz="1700" dirty="0"/>
                      <m:t>) </m:t>
                    </m:r>
                    <m:sSub>
                      <m:sSubPr>
                        <m:ctrlPr>
                          <a:rPr lang="en-US" sz="1700" i="1">
                            <a:latin typeface="Cambria Math" panose="02040503050406030204" pitchFamily="18" charset="0"/>
                          </a:rPr>
                        </m:ctrlPr>
                      </m:sSubPr>
                      <m:e>
                        <m:r>
                          <a:rPr lang="en-US" sz="1700" i="1">
                            <a:latin typeface="Cambria Math" panose="02040503050406030204" pitchFamily="18" charset="0"/>
                          </a:rPr>
                          <m:t>𝐶</m:t>
                        </m:r>
                      </m:e>
                      <m:sub>
                        <m:r>
                          <a:rPr lang="en-US" sz="1700" i="1">
                            <a:latin typeface="Cambria Math" panose="02040503050406030204" pitchFamily="18" charset="0"/>
                          </a:rPr>
                          <m:t>𝑏</m:t>
                        </m:r>
                        <m:r>
                          <a:rPr lang="en-US" sz="1700" i="1">
                            <a:latin typeface="Cambria Math" panose="02040503050406030204" pitchFamily="18" charset="0"/>
                          </a:rPr>
                          <m:t>2</m:t>
                        </m:r>
                      </m:sub>
                    </m:sSub>
                    <m:r>
                      <m:rPr>
                        <m:nor/>
                      </m:rPr>
                      <a:rPr lang="en-US" sz="1700" dirty="0"/>
                      <m:t>)</m:t>
                    </m:r>
                  </m:oMath>
                </a14:m>
                <a:endParaRPr lang="en-US" sz="1700" dirty="0"/>
              </a:p>
              <a:p>
                <a:endParaRPr lang="en-US" sz="1700" dirty="0">
                  <a:ea typeface="Cambria Math" panose="02040503050406030204" pitchFamily="18" charset="0"/>
                </a:endParaRPr>
              </a:p>
              <a:p>
                <a:endParaRPr lang="en-US" sz="1700" dirty="0"/>
              </a:p>
              <a:p>
                <a:endParaRPr lang="en-US" sz="2000" dirty="0">
                  <a:latin typeface="Cambria Math" panose="02040503050406030204" pitchFamily="18" charset="0"/>
                </a:endParaRPr>
              </a:p>
              <a:p>
                <a:endParaRPr lang="en-US" sz="2000" b="0" i="0" dirty="0">
                  <a:latin typeface="Cambria Math" panose="02040503050406030204" pitchFamily="18" charset="0"/>
                </a:endParaRPr>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2451B16B-8CB1-6180-AEDC-8AB954387D86}"/>
                  </a:ext>
                </a:extLst>
              </p:cNvPr>
              <p:cNvSpPr>
                <a:spLocks noGrp="1" noRot="1" noChangeAspect="1" noMove="1" noResize="1" noEditPoints="1" noAdjustHandles="1" noChangeArrowheads="1" noChangeShapeType="1" noTextEdit="1"/>
              </p:cNvSpPr>
              <p:nvPr>
                <p:ph idx="1"/>
              </p:nvPr>
            </p:nvSpPr>
            <p:spPr>
              <a:xfrm>
                <a:off x="535899" y="1011456"/>
                <a:ext cx="5105164" cy="5584155"/>
              </a:xfrm>
              <a:blipFill>
                <a:blip r:embed="rId2"/>
                <a:stretch>
                  <a:fillRect l="-597" t="-655"/>
                </a:stretch>
              </a:blipFill>
            </p:spPr>
            <p:txBody>
              <a:bodyPr/>
              <a:lstStyle/>
              <a:p>
                <a:r>
                  <a:rPr lang="en-HK">
                    <a:noFill/>
                  </a:rPr>
                  <a:t> </a:t>
                </a:r>
              </a:p>
            </p:txBody>
          </p:sp>
        </mc:Fallback>
      </mc:AlternateContent>
      <p:sp>
        <p:nvSpPr>
          <p:cNvPr id="4" name="Footer Placeholder 3">
            <a:extLst>
              <a:ext uri="{FF2B5EF4-FFF2-40B4-BE49-F238E27FC236}">
                <a16:creationId xmlns:a16="http://schemas.microsoft.com/office/drawing/2014/main" id="{507EA7F2-309B-0864-5433-D44BFFD30E75}"/>
              </a:ext>
            </a:extLst>
          </p:cNvPr>
          <p:cNvSpPr>
            <a:spLocks noGrp="1"/>
          </p:cNvSpPr>
          <p:nvPr>
            <p:ph type="ftr" sz="quarter" idx="11"/>
          </p:nvPr>
        </p:nvSpPr>
        <p:spPr>
          <a:xfrm>
            <a:off x="6542615" y="6386423"/>
            <a:ext cx="2223602" cy="365125"/>
          </a:xfrm>
        </p:spPr>
        <p:txBody>
          <a:bodyPr/>
          <a:lstStyle/>
          <a:p>
            <a:r>
              <a:rPr lang="en-HK"/>
              <a:t>Nerfs v.250402d</a:t>
            </a:r>
            <a:endParaRPr lang="en-HK" dirty="0"/>
          </a:p>
        </p:txBody>
      </p:sp>
      <p:sp>
        <p:nvSpPr>
          <p:cNvPr id="5" name="Slide Number Placeholder 4">
            <a:extLst>
              <a:ext uri="{FF2B5EF4-FFF2-40B4-BE49-F238E27FC236}">
                <a16:creationId xmlns:a16="http://schemas.microsoft.com/office/drawing/2014/main" id="{6B3D01E9-F585-7C8B-DF9A-81AD706BC591}"/>
              </a:ext>
            </a:extLst>
          </p:cNvPr>
          <p:cNvSpPr>
            <a:spLocks noGrp="1"/>
          </p:cNvSpPr>
          <p:nvPr>
            <p:ph type="sldNum" sz="quarter" idx="12"/>
          </p:nvPr>
        </p:nvSpPr>
        <p:spPr/>
        <p:txBody>
          <a:bodyPr/>
          <a:lstStyle/>
          <a:p>
            <a:fld id="{B9DE3C8B-EA53-454F-9CCE-3711613342D8}" type="slidenum">
              <a:rPr lang="en-HK" smtClean="0"/>
              <a:t>9</a:t>
            </a:fld>
            <a:endParaRPr lang="en-HK"/>
          </a:p>
        </p:txBody>
      </p:sp>
      <p:grpSp>
        <p:nvGrpSpPr>
          <p:cNvPr id="15" name="Group 14">
            <a:extLst>
              <a:ext uri="{FF2B5EF4-FFF2-40B4-BE49-F238E27FC236}">
                <a16:creationId xmlns:a16="http://schemas.microsoft.com/office/drawing/2014/main" id="{C809AE40-58E5-EE6F-CC1C-5E6C7120D5C6}"/>
              </a:ext>
            </a:extLst>
          </p:cNvPr>
          <p:cNvGrpSpPr/>
          <p:nvPr/>
        </p:nvGrpSpPr>
        <p:grpSpPr>
          <a:xfrm>
            <a:off x="5174009" y="1765005"/>
            <a:ext cx="3489257" cy="2621304"/>
            <a:chOff x="-3286753" y="2156742"/>
            <a:chExt cx="3489257" cy="2621304"/>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E1B26B7-D3B9-4E75-5F5B-D9C78E470299}"/>
                    </a:ext>
                  </a:extLst>
                </p:cNvPr>
                <p:cNvSpPr txBox="1"/>
                <p:nvPr/>
              </p:nvSpPr>
              <p:spPr>
                <a:xfrm>
                  <a:off x="-3090951" y="2156742"/>
                  <a:ext cx="3293455" cy="646331"/>
                </a:xfrm>
                <a:prstGeom prst="rect">
                  <a:avLst/>
                </a:prstGeom>
                <a:noFill/>
              </p:spPr>
              <p:txBody>
                <a:bodyPr wrap="square">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𝑡𝑜𝑡𝑎𝑙</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b="0" i="1" smtClean="0">
                                  <a:latin typeface="Cambria Math" panose="02040503050406030204" pitchFamily="18" charset="0"/>
                                  <a:sym typeface="Symbol" panose="05050102010706020507" pitchFamily="18" charset="2"/>
                                </a:rPr>
                                <m:t></m:t>
                              </m:r>
                            </m:e>
                            <m:sub>
                              <m:r>
                                <a:rPr lang="en-US" b="0" i="1" smtClean="0">
                                  <a:latin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sym typeface="Symbol" panose="05050102010706020507" pitchFamily="18" charset="2"/>
                            </a:rPr>
                            <m:t></m:t>
                          </m:r>
                        </m:e>
                        <m:sub>
                          <m:r>
                            <a:rPr lang="en-US" i="1">
                              <a:latin typeface="Cambria Math" panose="02040503050406030204" pitchFamily="18" charset="0"/>
                            </a:rPr>
                            <m:t>1</m:t>
                          </m:r>
                        </m:sub>
                      </m:sSub>
                    </m:oMath>
                  </a14:m>
                  <a:r>
                    <a:rPr lang="en-US" dirty="0"/>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𝑏</m:t>
                          </m:r>
                          <m:r>
                            <a:rPr lang="en-US" b="0" i="1" smtClean="0">
                              <a:latin typeface="Cambria Math" panose="02040503050406030204" pitchFamily="18" charset="0"/>
                            </a:rPr>
                            <m:t>1</m:t>
                          </m:r>
                        </m:sub>
                      </m:sSub>
                    </m:oMath>
                  </a14:m>
                  <a:r>
                    <a:rPr lang="en-US" dirty="0"/>
                    <a:t>,</a:t>
                  </a:r>
                </a:p>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𝑏</m:t>
                            </m:r>
                            <m:r>
                              <a:rPr lang="en-US" b="0" i="1" smtClean="0">
                                <a:latin typeface="Cambria Math" panose="02040503050406030204" pitchFamily="18" charset="0"/>
                              </a:rPr>
                              <m:t>1</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sym typeface="Symbol" panose="05050102010706020507" pitchFamily="18" charset="2"/>
                                  </a:rPr>
                                  <m:t></m:t>
                                </m:r>
                              </m:e>
                              <m:sub>
                                <m:r>
                                  <a:rPr lang="en-US" b="0" i="1" smtClean="0">
                                    <a:latin typeface="Cambria Math" panose="02040503050406030204" pitchFamily="18" charset="0"/>
                                  </a:rPr>
                                  <m:t>2</m:t>
                                </m:r>
                              </m:sub>
                            </m:sSub>
                            <m:r>
                              <a:rPr lang="en-US" i="1">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sym typeface="Symbol" panose="05050102010706020507" pitchFamily="18" charset="2"/>
                              </a:rPr>
                              <m:t></m:t>
                            </m:r>
                          </m:e>
                          <m:sub>
                            <m:r>
                              <a:rPr lang="en-US" b="0" i="1" smtClean="0">
                                <a:latin typeface="Cambria Math" panose="02040503050406030204" pitchFamily="18" charset="0"/>
                              </a:rPr>
                              <m:t>2</m:t>
                            </m:r>
                          </m:sub>
                        </m:sSub>
                        <m:r>
                          <m:rPr>
                            <m:nor/>
                          </m:rPr>
                          <a:rPr lang="en-US" dirty="0"/>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𝑏</m:t>
                            </m:r>
                            <m:r>
                              <a:rPr lang="en-US" b="0" i="1" smtClean="0">
                                <a:latin typeface="Cambria Math" panose="02040503050406030204" pitchFamily="18" charset="0"/>
                              </a:rPr>
                              <m:t>2</m:t>
                            </m:r>
                          </m:sub>
                        </m:sSub>
                      </m:oMath>
                    </m:oMathPara>
                  </a14:m>
                  <a:endParaRPr lang="en-US" b="0" i="0" dirty="0">
                    <a:latin typeface="Cambria Math" panose="02040503050406030204" pitchFamily="18" charset="0"/>
                  </a:endParaRPr>
                </a:p>
              </p:txBody>
            </p:sp>
          </mc:Choice>
          <mc:Fallback xmlns="">
            <p:sp>
              <p:nvSpPr>
                <p:cNvPr id="6" name="TextBox 5">
                  <a:extLst>
                    <a:ext uri="{FF2B5EF4-FFF2-40B4-BE49-F238E27FC236}">
                      <a16:creationId xmlns:a16="http://schemas.microsoft.com/office/drawing/2014/main" id="{3E1B26B7-D3B9-4E75-5F5B-D9C78E470299}"/>
                    </a:ext>
                  </a:extLst>
                </p:cNvPr>
                <p:cNvSpPr txBox="1">
                  <a:spLocks noRot="1" noChangeAspect="1" noMove="1" noResize="1" noEditPoints="1" noAdjustHandles="1" noChangeArrowheads="1" noChangeShapeType="1" noTextEdit="1"/>
                </p:cNvSpPr>
                <p:nvPr/>
              </p:nvSpPr>
              <p:spPr>
                <a:xfrm>
                  <a:off x="-3090951" y="2156742"/>
                  <a:ext cx="3293455" cy="646331"/>
                </a:xfrm>
                <a:prstGeom prst="rect">
                  <a:avLst/>
                </a:prstGeom>
                <a:blipFill>
                  <a:blip r:embed="rId3"/>
                  <a:stretch>
                    <a:fillRect t="-4717" b="-75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88EFAA0-F214-B831-2FD0-C6B604FAC64D}"/>
                    </a:ext>
                  </a:extLst>
                </p:cNvPr>
                <p:cNvSpPr txBox="1"/>
                <p:nvPr/>
              </p:nvSpPr>
              <p:spPr>
                <a:xfrm>
                  <a:off x="-2550936" y="4013057"/>
                  <a:ext cx="42920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b>
                              <m:sSubPr>
                                <m:ctrlPr>
                                  <a:rPr lang="en-US" i="1">
                                    <a:latin typeface="Cambria Math" panose="02040503050406030204" pitchFamily="18" charset="0"/>
                                  </a:rPr>
                                </m:ctrlPr>
                              </m:sSubPr>
                              <m:e>
                                <m:r>
                                  <a:rPr lang="en-US" b="0" i="1" smtClean="0">
                                    <a:latin typeface="Cambria Math" panose="02040503050406030204" pitchFamily="18" charset="0"/>
                                    <a:sym typeface="Symbol" panose="05050102010706020507" pitchFamily="18" charset="2"/>
                                  </a:rPr>
                                  <m:t></m:t>
                                </m:r>
                              </m:e>
                              <m:sub>
                                <m:r>
                                  <a:rPr lang="en-US" b="0" i="1" smtClean="0">
                                    <a:latin typeface="Cambria Math" panose="02040503050406030204" pitchFamily="18" charset="0"/>
                                    <a:sym typeface="Symbol" panose="05050102010706020507" pitchFamily="18" charset="2"/>
                                  </a:rPr>
                                  <m:t>𝑖</m:t>
                                </m:r>
                                <m:r>
                                  <a:rPr lang="en-US" b="0" i="1" smtClean="0">
                                    <a:latin typeface="Cambria Math" panose="02040503050406030204" pitchFamily="18" charset="0"/>
                                    <a:sym typeface="Symbol" panose="05050102010706020507" pitchFamily="18" charset="2"/>
                                  </a:rPr>
                                  <m:t>=1</m:t>
                                </m:r>
                              </m:sub>
                            </m:sSub>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9" name="TextBox 8">
                  <a:extLst>
                    <a:ext uri="{FF2B5EF4-FFF2-40B4-BE49-F238E27FC236}">
                      <a16:creationId xmlns:a16="http://schemas.microsoft.com/office/drawing/2014/main" id="{488EFAA0-F214-B831-2FD0-C6B604FAC64D}"/>
                    </a:ext>
                  </a:extLst>
                </p:cNvPr>
                <p:cNvSpPr txBox="1">
                  <a:spLocks noRot="1" noChangeAspect="1" noMove="1" noResize="1" noEditPoints="1" noAdjustHandles="1" noChangeArrowheads="1" noChangeShapeType="1" noTextEdit="1"/>
                </p:cNvSpPr>
                <p:nvPr/>
              </p:nvSpPr>
              <p:spPr>
                <a:xfrm>
                  <a:off x="-2550936" y="4013057"/>
                  <a:ext cx="429203" cy="369332"/>
                </a:xfrm>
                <a:prstGeom prst="rect">
                  <a:avLst/>
                </a:prstGeom>
                <a:blipFill>
                  <a:blip r:embed="rId4"/>
                  <a:stretch>
                    <a:fillRect r="-129577"/>
                  </a:stretch>
                </a:blipFill>
              </p:spPr>
              <p:txBody>
                <a:bodyPr/>
                <a:lstStyle/>
                <a:p>
                  <a:r>
                    <a:rPr lang="en-US">
                      <a:noFill/>
                    </a:rPr>
                    <a:t> </a:t>
                  </a:r>
                </a:p>
              </p:txBody>
            </p:sp>
          </mc:Fallback>
        </mc:AlternateContent>
        <p:sp>
          <p:nvSpPr>
            <p:cNvPr id="10" name="Freeform: Shape 9">
              <a:extLst>
                <a:ext uri="{FF2B5EF4-FFF2-40B4-BE49-F238E27FC236}">
                  <a16:creationId xmlns:a16="http://schemas.microsoft.com/office/drawing/2014/main" id="{853F26B4-192A-DCDA-D52A-6B453B4DAAEE}"/>
                </a:ext>
              </a:extLst>
            </p:cNvPr>
            <p:cNvSpPr/>
            <p:nvPr/>
          </p:nvSpPr>
          <p:spPr>
            <a:xfrm>
              <a:off x="-2640444" y="3091259"/>
              <a:ext cx="1117999" cy="1671964"/>
            </a:xfrm>
            <a:custGeom>
              <a:avLst/>
              <a:gdLst>
                <a:gd name="connsiteX0" fmla="*/ 287320 w 1266223"/>
                <a:gd name="connsiteY0" fmla="*/ 266269 h 1605972"/>
                <a:gd name="connsiteX1" fmla="*/ 287320 w 1266223"/>
                <a:gd name="connsiteY1" fmla="*/ 266269 h 1605972"/>
                <a:gd name="connsiteX2" fmla="*/ 297952 w 1266223"/>
                <a:gd name="connsiteY2" fmla="*/ 489553 h 1605972"/>
                <a:gd name="connsiteX3" fmla="*/ 266054 w 1266223"/>
                <a:gd name="connsiteY3" fmla="*/ 595879 h 1605972"/>
                <a:gd name="connsiteX4" fmla="*/ 32138 w 1266223"/>
                <a:gd name="connsiteY4" fmla="*/ 936121 h 1605972"/>
                <a:gd name="connsiteX5" fmla="*/ 241 w 1266223"/>
                <a:gd name="connsiteY5" fmla="*/ 1031814 h 1605972"/>
                <a:gd name="connsiteX6" fmla="*/ 138464 w 1266223"/>
                <a:gd name="connsiteY6" fmla="*/ 1297628 h 1605972"/>
                <a:gd name="connsiteX7" fmla="*/ 340482 w 1266223"/>
                <a:gd name="connsiteY7" fmla="*/ 1574074 h 1605972"/>
                <a:gd name="connsiteX8" fmla="*/ 425543 w 1266223"/>
                <a:gd name="connsiteY8" fmla="*/ 1605972 h 1605972"/>
                <a:gd name="connsiteX9" fmla="*/ 818948 w 1266223"/>
                <a:gd name="connsiteY9" fmla="*/ 1584707 h 1605972"/>
                <a:gd name="connsiteX10" fmla="*/ 1127292 w 1266223"/>
                <a:gd name="connsiteY10" fmla="*/ 1510279 h 1605972"/>
                <a:gd name="connsiteX11" fmla="*/ 1137924 w 1266223"/>
                <a:gd name="connsiteY11" fmla="*/ 1435851 h 1605972"/>
                <a:gd name="connsiteX12" fmla="*/ 1233617 w 1266223"/>
                <a:gd name="connsiteY12" fmla="*/ 893590 h 1605972"/>
                <a:gd name="connsiteX13" fmla="*/ 1244250 w 1266223"/>
                <a:gd name="connsiteY13" fmla="*/ 425758 h 1605972"/>
                <a:gd name="connsiteX14" fmla="*/ 1169822 w 1266223"/>
                <a:gd name="connsiteY14" fmla="*/ 330065 h 1605972"/>
                <a:gd name="connsiteX15" fmla="*/ 1074129 w 1266223"/>
                <a:gd name="connsiteY15" fmla="*/ 276902 h 1605972"/>
                <a:gd name="connsiteX16" fmla="*/ 999701 w 1266223"/>
                <a:gd name="connsiteY16" fmla="*/ 213107 h 1605972"/>
                <a:gd name="connsiteX17" fmla="*/ 840213 w 1266223"/>
                <a:gd name="connsiteY17" fmla="*/ 159944 h 1605972"/>
                <a:gd name="connsiteX18" fmla="*/ 744520 w 1266223"/>
                <a:gd name="connsiteY18" fmla="*/ 74883 h 1605972"/>
                <a:gd name="connsiteX19" fmla="*/ 712622 w 1266223"/>
                <a:gd name="connsiteY19" fmla="*/ 42986 h 1605972"/>
                <a:gd name="connsiteX20" fmla="*/ 659459 w 1266223"/>
                <a:gd name="connsiteY20" fmla="*/ 32353 h 1605972"/>
                <a:gd name="connsiteX21" fmla="*/ 606296 w 1266223"/>
                <a:gd name="connsiteY21" fmla="*/ 455 h 1605972"/>
                <a:gd name="connsiteX22" fmla="*/ 404278 w 1266223"/>
                <a:gd name="connsiteY22" fmla="*/ 42986 h 1605972"/>
                <a:gd name="connsiteX23" fmla="*/ 351115 w 1266223"/>
                <a:gd name="connsiteY23" fmla="*/ 128046 h 1605972"/>
                <a:gd name="connsiteX24" fmla="*/ 319217 w 1266223"/>
                <a:gd name="connsiteY24" fmla="*/ 181209 h 1605972"/>
                <a:gd name="connsiteX25" fmla="*/ 287320 w 1266223"/>
                <a:gd name="connsiteY25" fmla="*/ 266269 h 160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6223" h="1605972">
                  <a:moveTo>
                    <a:pt x="287320" y="266269"/>
                  </a:moveTo>
                  <a:lnTo>
                    <a:pt x="287320" y="266269"/>
                  </a:lnTo>
                  <a:cubicBezTo>
                    <a:pt x="290864" y="340697"/>
                    <a:pt x="302749" y="415195"/>
                    <a:pt x="297952" y="489553"/>
                  </a:cubicBezTo>
                  <a:cubicBezTo>
                    <a:pt x="295570" y="526479"/>
                    <a:pt x="280472" y="561801"/>
                    <a:pt x="266054" y="595879"/>
                  </a:cubicBezTo>
                  <a:cubicBezTo>
                    <a:pt x="182670" y="792968"/>
                    <a:pt x="180702" y="766334"/>
                    <a:pt x="32138" y="936121"/>
                  </a:cubicBezTo>
                  <a:cubicBezTo>
                    <a:pt x="21506" y="968019"/>
                    <a:pt x="-2672" y="998317"/>
                    <a:pt x="241" y="1031814"/>
                  </a:cubicBezTo>
                  <a:cubicBezTo>
                    <a:pt x="11861" y="1165448"/>
                    <a:pt x="75256" y="1193522"/>
                    <a:pt x="138464" y="1297628"/>
                  </a:cubicBezTo>
                  <a:cubicBezTo>
                    <a:pt x="232150" y="1451934"/>
                    <a:pt x="200492" y="1480747"/>
                    <a:pt x="340482" y="1574074"/>
                  </a:cubicBezTo>
                  <a:cubicBezTo>
                    <a:pt x="365678" y="1590871"/>
                    <a:pt x="397189" y="1595339"/>
                    <a:pt x="425543" y="1605972"/>
                  </a:cubicBezTo>
                  <a:cubicBezTo>
                    <a:pt x="556678" y="1598884"/>
                    <a:pt x="688826" y="1602451"/>
                    <a:pt x="818948" y="1584707"/>
                  </a:cubicBezTo>
                  <a:cubicBezTo>
                    <a:pt x="923712" y="1570421"/>
                    <a:pt x="1031478" y="1554992"/>
                    <a:pt x="1127292" y="1510279"/>
                  </a:cubicBezTo>
                  <a:cubicBezTo>
                    <a:pt x="1150002" y="1499681"/>
                    <a:pt x="1134683" y="1460702"/>
                    <a:pt x="1137924" y="1435851"/>
                  </a:cubicBezTo>
                  <a:cubicBezTo>
                    <a:pt x="1198469" y="971671"/>
                    <a:pt x="1146479" y="1155007"/>
                    <a:pt x="1233617" y="893590"/>
                  </a:cubicBezTo>
                  <a:cubicBezTo>
                    <a:pt x="1249455" y="756332"/>
                    <a:pt x="1291963" y="568898"/>
                    <a:pt x="1244250" y="425758"/>
                  </a:cubicBezTo>
                  <a:cubicBezTo>
                    <a:pt x="1231471" y="387422"/>
                    <a:pt x="1200234" y="356675"/>
                    <a:pt x="1169822" y="330065"/>
                  </a:cubicBezTo>
                  <a:cubicBezTo>
                    <a:pt x="1142361" y="306036"/>
                    <a:pt x="1104198" y="297574"/>
                    <a:pt x="1074129" y="276902"/>
                  </a:cubicBezTo>
                  <a:cubicBezTo>
                    <a:pt x="1047203" y="258390"/>
                    <a:pt x="1028927" y="227720"/>
                    <a:pt x="999701" y="213107"/>
                  </a:cubicBezTo>
                  <a:cubicBezTo>
                    <a:pt x="949579" y="188046"/>
                    <a:pt x="840213" y="159944"/>
                    <a:pt x="840213" y="159944"/>
                  </a:cubicBezTo>
                  <a:cubicBezTo>
                    <a:pt x="808315" y="131590"/>
                    <a:pt x="775980" y="103721"/>
                    <a:pt x="744520" y="74883"/>
                  </a:cubicBezTo>
                  <a:cubicBezTo>
                    <a:pt x="733436" y="64722"/>
                    <a:pt x="726071" y="49711"/>
                    <a:pt x="712622" y="42986"/>
                  </a:cubicBezTo>
                  <a:cubicBezTo>
                    <a:pt x="696458" y="34904"/>
                    <a:pt x="677180" y="35897"/>
                    <a:pt x="659459" y="32353"/>
                  </a:cubicBezTo>
                  <a:cubicBezTo>
                    <a:pt x="641738" y="21720"/>
                    <a:pt x="626930" y="1601"/>
                    <a:pt x="606296" y="455"/>
                  </a:cubicBezTo>
                  <a:cubicBezTo>
                    <a:pt x="532278" y="-3657"/>
                    <a:pt x="470772" y="20821"/>
                    <a:pt x="404278" y="42986"/>
                  </a:cubicBezTo>
                  <a:cubicBezTo>
                    <a:pt x="386557" y="71339"/>
                    <a:pt x="368318" y="99375"/>
                    <a:pt x="351115" y="128046"/>
                  </a:cubicBezTo>
                  <a:cubicBezTo>
                    <a:pt x="340482" y="145767"/>
                    <a:pt x="332666" y="165518"/>
                    <a:pt x="319217" y="181209"/>
                  </a:cubicBezTo>
                  <a:cubicBezTo>
                    <a:pt x="278473" y="228744"/>
                    <a:pt x="292636" y="252092"/>
                    <a:pt x="287320" y="266269"/>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D1F4D82-2631-EFAD-BB34-81BAD97F15EA}"/>
                </a:ext>
              </a:extLst>
            </p:cNvPr>
            <p:cNvSpPr/>
            <p:nvPr/>
          </p:nvSpPr>
          <p:spPr>
            <a:xfrm>
              <a:off x="-1179769" y="3318530"/>
              <a:ext cx="1107611" cy="1459516"/>
            </a:xfrm>
            <a:custGeom>
              <a:avLst/>
              <a:gdLst>
                <a:gd name="connsiteX0" fmla="*/ 563526 w 903767"/>
                <a:gd name="connsiteY0" fmla="*/ 0 h 1415181"/>
                <a:gd name="connsiteX1" fmla="*/ 563526 w 903767"/>
                <a:gd name="connsiteY1" fmla="*/ 0 h 1415181"/>
                <a:gd name="connsiteX2" fmla="*/ 202019 w 903767"/>
                <a:gd name="connsiteY2" fmla="*/ 53163 h 1415181"/>
                <a:gd name="connsiteX3" fmla="*/ 148856 w 903767"/>
                <a:gd name="connsiteY3" fmla="*/ 74428 h 1415181"/>
                <a:gd name="connsiteX4" fmla="*/ 116958 w 903767"/>
                <a:gd name="connsiteY4" fmla="*/ 287079 h 1415181"/>
                <a:gd name="connsiteX5" fmla="*/ 95693 w 903767"/>
                <a:gd name="connsiteY5" fmla="*/ 382772 h 1415181"/>
                <a:gd name="connsiteX6" fmla="*/ 106326 w 903767"/>
                <a:gd name="connsiteY6" fmla="*/ 595423 h 1415181"/>
                <a:gd name="connsiteX7" fmla="*/ 31898 w 903767"/>
                <a:gd name="connsiteY7" fmla="*/ 967563 h 1415181"/>
                <a:gd name="connsiteX8" fmla="*/ 0 w 903767"/>
                <a:gd name="connsiteY8" fmla="*/ 1222744 h 1415181"/>
                <a:gd name="connsiteX9" fmla="*/ 53163 w 903767"/>
                <a:gd name="connsiteY9" fmla="*/ 1350335 h 1415181"/>
                <a:gd name="connsiteX10" fmla="*/ 467833 w 903767"/>
                <a:gd name="connsiteY10" fmla="*/ 1297172 h 1415181"/>
                <a:gd name="connsiteX11" fmla="*/ 584791 w 903767"/>
                <a:gd name="connsiteY11" fmla="*/ 1180214 h 1415181"/>
                <a:gd name="connsiteX12" fmla="*/ 712381 w 903767"/>
                <a:gd name="connsiteY12" fmla="*/ 1073889 h 1415181"/>
                <a:gd name="connsiteX13" fmla="*/ 850605 w 903767"/>
                <a:gd name="connsiteY13" fmla="*/ 765544 h 1415181"/>
                <a:gd name="connsiteX14" fmla="*/ 871870 w 903767"/>
                <a:gd name="connsiteY14" fmla="*/ 701749 h 1415181"/>
                <a:gd name="connsiteX15" fmla="*/ 903767 w 903767"/>
                <a:gd name="connsiteY15" fmla="*/ 531628 h 1415181"/>
                <a:gd name="connsiteX16" fmla="*/ 871870 w 903767"/>
                <a:gd name="connsiteY16" fmla="*/ 382772 h 1415181"/>
                <a:gd name="connsiteX17" fmla="*/ 754912 w 903767"/>
                <a:gd name="connsiteY17" fmla="*/ 191386 h 1415181"/>
                <a:gd name="connsiteX18" fmla="*/ 669851 w 903767"/>
                <a:gd name="connsiteY18" fmla="*/ 106326 h 1415181"/>
                <a:gd name="connsiteX19" fmla="*/ 606056 w 903767"/>
                <a:gd name="connsiteY19" fmla="*/ 31898 h 1415181"/>
                <a:gd name="connsiteX20" fmla="*/ 563526 w 903767"/>
                <a:gd name="connsiteY20" fmla="*/ 0 h 141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3767" h="1415181">
                  <a:moveTo>
                    <a:pt x="563526" y="0"/>
                  </a:moveTo>
                  <a:lnTo>
                    <a:pt x="563526" y="0"/>
                  </a:lnTo>
                  <a:cubicBezTo>
                    <a:pt x="443024" y="17721"/>
                    <a:pt x="321902" y="31646"/>
                    <a:pt x="202019" y="53163"/>
                  </a:cubicBezTo>
                  <a:cubicBezTo>
                    <a:pt x="183233" y="56535"/>
                    <a:pt x="155379" y="56491"/>
                    <a:pt x="148856" y="74428"/>
                  </a:cubicBezTo>
                  <a:cubicBezTo>
                    <a:pt x="124361" y="141789"/>
                    <a:pt x="129136" y="216444"/>
                    <a:pt x="116958" y="287079"/>
                  </a:cubicBezTo>
                  <a:cubicBezTo>
                    <a:pt x="111406" y="319280"/>
                    <a:pt x="102781" y="350874"/>
                    <a:pt x="95693" y="382772"/>
                  </a:cubicBezTo>
                  <a:cubicBezTo>
                    <a:pt x="99237" y="453656"/>
                    <a:pt x="114023" y="524869"/>
                    <a:pt x="106326" y="595423"/>
                  </a:cubicBezTo>
                  <a:cubicBezTo>
                    <a:pt x="92607" y="721180"/>
                    <a:pt x="53038" y="842839"/>
                    <a:pt x="31898" y="967563"/>
                  </a:cubicBezTo>
                  <a:cubicBezTo>
                    <a:pt x="17573" y="1052080"/>
                    <a:pt x="10633" y="1137684"/>
                    <a:pt x="0" y="1222744"/>
                  </a:cubicBezTo>
                  <a:cubicBezTo>
                    <a:pt x="17721" y="1265274"/>
                    <a:pt x="23667" y="1314940"/>
                    <a:pt x="53163" y="1350335"/>
                  </a:cubicBezTo>
                  <a:cubicBezTo>
                    <a:pt x="177544" y="1499593"/>
                    <a:pt x="323522" y="1351910"/>
                    <a:pt x="467833" y="1297172"/>
                  </a:cubicBezTo>
                  <a:cubicBezTo>
                    <a:pt x="506819" y="1258186"/>
                    <a:pt x="542000" y="1214981"/>
                    <a:pt x="584791" y="1180214"/>
                  </a:cubicBezTo>
                  <a:cubicBezTo>
                    <a:pt x="677941" y="1104530"/>
                    <a:pt x="615503" y="1253114"/>
                    <a:pt x="712381" y="1073889"/>
                  </a:cubicBezTo>
                  <a:cubicBezTo>
                    <a:pt x="765941" y="974802"/>
                    <a:pt x="814986" y="872400"/>
                    <a:pt x="850605" y="765544"/>
                  </a:cubicBezTo>
                  <a:cubicBezTo>
                    <a:pt x="857693" y="744279"/>
                    <a:pt x="866902" y="723607"/>
                    <a:pt x="871870" y="701749"/>
                  </a:cubicBezTo>
                  <a:cubicBezTo>
                    <a:pt x="884656" y="645489"/>
                    <a:pt x="893135" y="588335"/>
                    <a:pt x="903767" y="531628"/>
                  </a:cubicBezTo>
                  <a:cubicBezTo>
                    <a:pt x="893135" y="482009"/>
                    <a:pt x="889058" y="430517"/>
                    <a:pt x="871870" y="382772"/>
                  </a:cubicBezTo>
                  <a:cubicBezTo>
                    <a:pt x="856507" y="340096"/>
                    <a:pt x="790612" y="232578"/>
                    <a:pt x="754912" y="191386"/>
                  </a:cubicBezTo>
                  <a:cubicBezTo>
                    <a:pt x="728651" y="161084"/>
                    <a:pt x="697211" y="135640"/>
                    <a:pt x="669851" y="106326"/>
                  </a:cubicBezTo>
                  <a:cubicBezTo>
                    <a:pt x="647556" y="82438"/>
                    <a:pt x="629161" y="55003"/>
                    <a:pt x="606056" y="31898"/>
                  </a:cubicBezTo>
                  <a:cubicBezTo>
                    <a:pt x="586482" y="12324"/>
                    <a:pt x="570614" y="5316"/>
                    <a:pt x="563526" y="0"/>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6E0CE9C-4F63-2C64-0647-211B65626A7D}"/>
                    </a:ext>
                  </a:extLst>
                </p:cNvPr>
                <p:cNvSpPr txBox="1"/>
                <p:nvPr/>
              </p:nvSpPr>
              <p:spPr>
                <a:xfrm>
                  <a:off x="-1522445" y="3667603"/>
                  <a:ext cx="53350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𝑏</m:t>
                            </m:r>
                            <m:r>
                              <a:rPr lang="en-US" b="0" i="1" smtClean="0">
                                <a:latin typeface="Cambria Math" panose="02040503050406030204" pitchFamily="18" charset="0"/>
                              </a:rPr>
                              <m:t>1</m:t>
                            </m:r>
                          </m:sub>
                        </m:sSub>
                      </m:oMath>
                    </m:oMathPara>
                  </a14:m>
                  <a:endParaRPr lang="en-US" dirty="0"/>
                </a:p>
              </p:txBody>
            </p:sp>
          </mc:Choice>
          <mc:Fallback xmlns="">
            <p:sp>
              <p:nvSpPr>
                <p:cNvPr id="12" name="TextBox 11">
                  <a:extLst>
                    <a:ext uri="{FF2B5EF4-FFF2-40B4-BE49-F238E27FC236}">
                      <a16:creationId xmlns:a16="http://schemas.microsoft.com/office/drawing/2014/main" id="{76E0CE9C-4F63-2C64-0647-211B65626A7D}"/>
                    </a:ext>
                  </a:extLst>
                </p:cNvPr>
                <p:cNvSpPr txBox="1">
                  <a:spLocks noRot="1" noChangeAspect="1" noMove="1" noResize="1" noEditPoints="1" noAdjustHandles="1" noChangeArrowheads="1" noChangeShapeType="1" noTextEdit="1"/>
                </p:cNvSpPr>
                <p:nvPr/>
              </p:nvSpPr>
              <p:spPr>
                <a:xfrm>
                  <a:off x="-1522445" y="3667603"/>
                  <a:ext cx="533508"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26669D5-0A52-6B53-2C7B-113BE4822B75}"/>
                    </a:ext>
                  </a:extLst>
                </p:cNvPr>
                <p:cNvSpPr txBox="1"/>
                <p:nvPr/>
              </p:nvSpPr>
              <p:spPr>
                <a:xfrm>
                  <a:off x="-3286753" y="3666639"/>
                  <a:ext cx="533508"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𝑡𝑜𝑡𝑎𝑙</m:t>
                            </m:r>
                          </m:sub>
                        </m:sSub>
                      </m:oMath>
                    </m:oMathPara>
                  </a14:m>
                  <a:endParaRPr lang="en-US" dirty="0"/>
                </a:p>
              </p:txBody>
            </p:sp>
          </mc:Choice>
          <mc:Fallback xmlns="">
            <p:sp>
              <p:nvSpPr>
                <p:cNvPr id="13" name="TextBox 12">
                  <a:extLst>
                    <a:ext uri="{FF2B5EF4-FFF2-40B4-BE49-F238E27FC236}">
                      <a16:creationId xmlns:a16="http://schemas.microsoft.com/office/drawing/2014/main" id="{726669D5-0A52-6B53-2C7B-113BE4822B75}"/>
                    </a:ext>
                  </a:extLst>
                </p:cNvPr>
                <p:cNvSpPr txBox="1">
                  <a:spLocks noRot="1" noChangeAspect="1" noMove="1" noResize="1" noEditPoints="1" noAdjustHandles="1" noChangeArrowheads="1" noChangeShapeType="1" noTextEdit="1"/>
                </p:cNvSpPr>
                <p:nvPr/>
              </p:nvSpPr>
              <p:spPr>
                <a:xfrm>
                  <a:off x="-3286753" y="3666639"/>
                  <a:ext cx="533508" cy="381515"/>
                </a:xfrm>
                <a:prstGeom prst="rect">
                  <a:avLst/>
                </a:prstGeom>
                <a:blipFill>
                  <a:blip r:embed="rId6"/>
                  <a:stretch>
                    <a:fillRect r="-298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30CB133-DEDD-9A78-8064-C8C893758C52}"/>
                    </a:ext>
                  </a:extLst>
                </p:cNvPr>
                <p:cNvSpPr txBox="1"/>
                <p:nvPr/>
              </p:nvSpPr>
              <p:spPr>
                <a:xfrm>
                  <a:off x="-1203539" y="4089791"/>
                  <a:ext cx="42920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b>
                              <m:sSubPr>
                                <m:ctrlPr>
                                  <a:rPr lang="en-US" i="1">
                                    <a:latin typeface="Cambria Math" panose="02040503050406030204" pitchFamily="18" charset="0"/>
                                  </a:rPr>
                                </m:ctrlPr>
                              </m:sSubPr>
                              <m:e>
                                <m:r>
                                  <a:rPr lang="en-US" b="0" i="1" smtClean="0">
                                    <a:latin typeface="Cambria Math" panose="02040503050406030204" pitchFamily="18" charset="0"/>
                                    <a:sym typeface="Symbol" panose="05050102010706020507" pitchFamily="18" charset="2"/>
                                  </a:rPr>
                                  <m:t></m:t>
                                </m:r>
                              </m:e>
                              <m:sub>
                                <m:r>
                                  <a:rPr lang="en-US" b="0" i="1" smtClean="0">
                                    <a:latin typeface="Cambria Math" panose="02040503050406030204" pitchFamily="18" charset="0"/>
                                    <a:sym typeface="Symbol" panose="05050102010706020507" pitchFamily="18" charset="2"/>
                                  </a:rPr>
                                  <m:t>𝑖</m:t>
                                </m:r>
                                <m:r>
                                  <a:rPr lang="en-US" b="0" i="1" smtClean="0">
                                    <a:latin typeface="Cambria Math" panose="02040503050406030204" pitchFamily="18" charset="0"/>
                                    <a:sym typeface="Symbol" panose="05050102010706020507" pitchFamily="18" charset="2"/>
                                  </a:rPr>
                                  <m:t>=2</m:t>
                                </m:r>
                              </m:sub>
                            </m:sSub>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=2</m:t>
                            </m:r>
                          </m:sub>
                        </m:sSub>
                      </m:oMath>
                    </m:oMathPara>
                  </a14:m>
                  <a:endParaRPr lang="en-US" dirty="0"/>
                </a:p>
              </p:txBody>
            </p:sp>
          </mc:Choice>
          <mc:Fallback xmlns="">
            <p:sp>
              <p:nvSpPr>
                <p:cNvPr id="14" name="TextBox 13">
                  <a:extLst>
                    <a:ext uri="{FF2B5EF4-FFF2-40B4-BE49-F238E27FC236}">
                      <a16:creationId xmlns:a16="http://schemas.microsoft.com/office/drawing/2014/main" id="{B30CB133-DEDD-9A78-8064-C8C893758C52}"/>
                    </a:ext>
                  </a:extLst>
                </p:cNvPr>
                <p:cNvSpPr txBox="1">
                  <a:spLocks noRot="1" noChangeAspect="1" noMove="1" noResize="1" noEditPoints="1" noAdjustHandles="1" noChangeArrowheads="1" noChangeShapeType="1" noTextEdit="1"/>
                </p:cNvSpPr>
                <p:nvPr/>
              </p:nvSpPr>
              <p:spPr>
                <a:xfrm>
                  <a:off x="-1203539" y="4089791"/>
                  <a:ext cx="429203" cy="369332"/>
                </a:xfrm>
                <a:prstGeom prst="rect">
                  <a:avLst/>
                </a:prstGeom>
                <a:blipFill>
                  <a:blip r:embed="rId7"/>
                  <a:stretch>
                    <a:fillRect r="-129577" b="-1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BBFF577-93A5-FEC7-3A72-CEC0CF124519}"/>
                  </a:ext>
                </a:extLst>
              </p:cNvPr>
              <p:cNvSpPr txBox="1"/>
              <p:nvPr/>
            </p:nvSpPr>
            <p:spPr>
              <a:xfrm>
                <a:off x="5965089" y="3028170"/>
                <a:ext cx="1107611" cy="923330"/>
              </a:xfrm>
              <a:prstGeom prst="rect">
                <a:avLst/>
              </a:prstGeom>
              <a:noFill/>
            </p:spPr>
            <p:txBody>
              <a:bodyPr wrap="none" rtlCol="0">
                <a:spAutoFit/>
              </a:bodyPr>
              <a:lstStyle/>
              <a:p>
                <a:r>
                  <a:rPr lang="en-US" dirty="0"/>
                  <a:t>Object</a:t>
                </a:r>
                <a:r>
                  <a:rPr lang="en-US" b="0" dirty="0">
                    <a:sym typeface="Symbol" panose="05050102010706020507" pitchFamily="18" charset="2"/>
                  </a:rPr>
                  <a:t> </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sym typeface="Symbol" panose="05050102010706020507" pitchFamily="18" charset="2"/>
                        </a:rPr>
                        <m:t>𝑖</m:t>
                      </m:r>
                      <m:r>
                        <a:rPr lang="en-US" b="0" i="1" smtClean="0">
                          <a:latin typeface="Cambria Math" panose="02040503050406030204" pitchFamily="18" charset="0"/>
                          <a:sym typeface="Symbol" panose="05050102010706020507" pitchFamily="18" charset="2"/>
                        </a:rPr>
                        <m:t>=1</m:t>
                      </m:r>
                    </m:oMath>
                  </m:oMathPara>
                </a14:m>
                <a:endParaRPr lang="en-US" dirty="0"/>
              </a:p>
              <a:p>
                <a:endParaRPr lang="en-US" dirty="0"/>
              </a:p>
            </p:txBody>
          </p:sp>
        </mc:Choice>
        <mc:Fallback xmlns="">
          <p:sp>
            <p:nvSpPr>
              <p:cNvPr id="16" name="TextBox 15">
                <a:extLst>
                  <a:ext uri="{FF2B5EF4-FFF2-40B4-BE49-F238E27FC236}">
                    <a16:creationId xmlns:a16="http://schemas.microsoft.com/office/drawing/2014/main" id="{5BBFF577-93A5-FEC7-3A72-CEC0CF124519}"/>
                  </a:ext>
                </a:extLst>
              </p:cNvPr>
              <p:cNvSpPr txBox="1">
                <a:spLocks noRot="1" noChangeAspect="1" noMove="1" noResize="1" noEditPoints="1" noAdjustHandles="1" noChangeArrowheads="1" noChangeShapeType="1" noTextEdit="1"/>
              </p:cNvSpPr>
              <p:nvPr/>
            </p:nvSpPr>
            <p:spPr>
              <a:xfrm>
                <a:off x="5965089" y="3028170"/>
                <a:ext cx="1107611" cy="923330"/>
              </a:xfrm>
              <a:prstGeom prst="rect">
                <a:avLst/>
              </a:prstGeom>
              <a:blipFill>
                <a:blip r:embed="rId8"/>
                <a:stretch>
                  <a:fillRect l="-4972" t="-33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3F51F91-AC68-AF5E-FDF8-D364D870A3E1}"/>
                  </a:ext>
                </a:extLst>
              </p:cNvPr>
              <p:cNvSpPr txBox="1"/>
              <p:nvPr/>
            </p:nvSpPr>
            <p:spPr>
              <a:xfrm>
                <a:off x="7436494" y="2988245"/>
                <a:ext cx="902811" cy="646331"/>
              </a:xfrm>
              <a:prstGeom prst="rect">
                <a:avLst/>
              </a:prstGeom>
              <a:noFill/>
            </p:spPr>
            <p:txBody>
              <a:bodyPr wrap="none" rtlCol="0">
                <a:spAutoFit/>
              </a:bodyPr>
              <a:lstStyle/>
              <a:p>
                <a:r>
                  <a:rPr lang="en-US" dirty="0"/>
                  <a:t>Object</a:t>
                </a:r>
                <a:r>
                  <a:rPr lang="en-US" b="0" dirty="0">
                    <a:sym typeface="Symbol" panose="05050102010706020507" pitchFamily="18" charset="2"/>
                  </a:rPr>
                  <a:t> </a:t>
                </a:r>
                <a:endParaRPr lang="en-US" b="0" i="1" dirty="0">
                  <a:latin typeface="Cambria Math" panose="02040503050406030204" pitchFamily="18" charset="0"/>
                  <a:sym typeface="Symbol" panose="05050102010706020507" pitchFamily="18" charset="2"/>
                </a:endParaRPr>
              </a:p>
              <a:p>
                <a14:m>
                  <m:oMath xmlns:m="http://schemas.openxmlformats.org/officeDocument/2006/math">
                    <m:r>
                      <a:rPr lang="en-US" b="0" i="1" smtClean="0">
                        <a:latin typeface="Cambria Math" panose="02040503050406030204" pitchFamily="18" charset="0"/>
                        <a:sym typeface="Symbol" panose="05050102010706020507" pitchFamily="18" charset="2"/>
                      </a:rPr>
                      <m:t>𝑖</m:t>
                    </m:r>
                  </m:oMath>
                </a14:m>
                <a:r>
                  <a:rPr lang="en-US" dirty="0"/>
                  <a:t>=2</a:t>
                </a:r>
              </a:p>
            </p:txBody>
          </p:sp>
        </mc:Choice>
        <mc:Fallback xmlns="">
          <p:sp>
            <p:nvSpPr>
              <p:cNvPr id="17" name="TextBox 16">
                <a:extLst>
                  <a:ext uri="{FF2B5EF4-FFF2-40B4-BE49-F238E27FC236}">
                    <a16:creationId xmlns:a16="http://schemas.microsoft.com/office/drawing/2014/main" id="{E3F51F91-AC68-AF5E-FDF8-D364D870A3E1}"/>
                  </a:ext>
                </a:extLst>
              </p:cNvPr>
              <p:cNvSpPr txBox="1">
                <a:spLocks noRot="1" noChangeAspect="1" noMove="1" noResize="1" noEditPoints="1" noAdjustHandles="1" noChangeArrowheads="1" noChangeShapeType="1" noTextEdit="1"/>
              </p:cNvSpPr>
              <p:nvPr/>
            </p:nvSpPr>
            <p:spPr>
              <a:xfrm>
                <a:off x="7436494" y="2988245"/>
                <a:ext cx="902811" cy="646331"/>
              </a:xfrm>
              <a:prstGeom prst="rect">
                <a:avLst/>
              </a:prstGeom>
              <a:blipFill>
                <a:blip r:embed="rId9"/>
                <a:stretch>
                  <a:fillRect l="-6081" t="-3774" b="-1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04D9D89-AC6A-8446-5F82-0F677835727F}"/>
                  </a:ext>
                </a:extLst>
              </p:cNvPr>
              <p:cNvSpPr txBox="1"/>
              <p:nvPr/>
            </p:nvSpPr>
            <p:spPr>
              <a:xfrm>
                <a:off x="8448897" y="3328722"/>
                <a:ext cx="53350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𝑏</m:t>
                          </m:r>
                          <m:r>
                            <a:rPr lang="en-US" b="0" i="1" smtClean="0">
                              <a:latin typeface="Cambria Math" panose="02040503050406030204" pitchFamily="18" charset="0"/>
                            </a:rPr>
                            <m:t>2</m:t>
                          </m:r>
                        </m:sub>
                      </m:sSub>
                    </m:oMath>
                  </m:oMathPara>
                </a14:m>
                <a:endParaRPr lang="en-US" dirty="0"/>
              </a:p>
            </p:txBody>
          </p:sp>
        </mc:Choice>
        <mc:Fallback xmlns="">
          <p:sp>
            <p:nvSpPr>
              <p:cNvPr id="20" name="TextBox 19">
                <a:extLst>
                  <a:ext uri="{FF2B5EF4-FFF2-40B4-BE49-F238E27FC236}">
                    <a16:creationId xmlns:a16="http://schemas.microsoft.com/office/drawing/2014/main" id="{504D9D89-AC6A-8446-5F82-0F677835727F}"/>
                  </a:ext>
                </a:extLst>
              </p:cNvPr>
              <p:cNvSpPr txBox="1">
                <a:spLocks noRot="1" noChangeAspect="1" noMove="1" noResize="1" noEditPoints="1" noAdjustHandles="1" noChangeArrowheads="1" noChangeShapeType="1" noTextEdit="1"/>
              </p:cNvSpPr>
              <p:nvPr/>
            </p:nvSpPr>
            <p:spPr>
              <a:xfrm>
                <a:off x="8448897" y="3328722"/>
                <a:ext cx="533508" cy="369332"/>
              </a:xfrm>
              <a:prstGeom prst="rect">
                <a:avLst/>
              </a:prstGeom>
              <a:blipFill>
                <a:blip r:embed="rId11"/>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8E53F8DE-3499-529C-F457-8EF577AF2AB7}"/>
              </a:ext>
            </a:extLst>
          </p:cNvPr>
          <p:cNvCxnSpPr>
            <a:cxnSpLocks/>
          </p:cNvCxnSpPr>
          <p:nvPr/>
        </p:nvCxnSpPr>
        <p:spPr>
          <a:xfrm flipH="1" flipV="1">
            <a:off x="5440763" y="3636499"/>
            <a:ext cx="3371585" cy="67431"/>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3C69666F-85DD-AABF-89E7-1FBEDDA36AF8}"/>
              </a:ext>
            </a:extLst>
          </p:cNvPr>
          <p:cNvSpPr txBox="1"/>
          <p:nvPr/>
        </p:nvSpPr>
        <p:spPr>
          <a:xfrm>
            <a:off x="5365776" y="3668660"/>
            <a:ext cx="697190" cy="381515"/>
          </a:xfrm>
          <a:prstGeom prst="rect">
            <a:avLst/>
          </a:prstGeom>
          <a:noFill/>
        </p:spPr>
        <p:txBody>
          <a:bodyPr wrap="square">
            <a:spAutoFit/>
          </a:bodyPr>
          <a:lstStyle/>
          <a:p>
            <a:r>
              <a:rPr lang="en-US" sz="1800" dirty="0"/>
              <a:t>ray</a:t>
            </a: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5870FC5-62B9-987E-4449-EB748A5D92D3}"/>
                  </a:ext>
                </a:extLst>
              </p:cNvPr>
              <p:cNvSpPr txBox="1"/>
              <p:nvPr/>
            </p:nvSpPr>
            <p:spPr>
              <a:xfrm>
                <a:off x="544655" y="4433200"/>
                <a:ext cx="7404675" cy="2308324"/>
              </a:xfrm>
              <a:prstGeom prst="rect">
                <a:avLst/>
              </a:prstGeom>
              <a:noFill/>
              <a:ln>
                <a:solidFill>
                  <a:schemeClr val="accent1"/>
                </a:solidFill>
              </a:ln>
            </p:spPr>
            <p:txBody>
              <a:bodyPr wrap="square" rtlCol="0">
                <a:spAutoFit/>
              </a:bodyPr>
              <a:lstStyle/>
              <a:p>
                <a:r>
                  <a:rPr lang="en-US" sz="1800" dirty="0">
                    <a:ea typeface="Cambria Math" panose="02040503050406030204" pitchFamily="18" charset="0"/>
                  </a:rPr>
                  <a:t>Exercise 1: Given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𝐶</m:t>
                        </m:r>
                      </m:e>
                      <m:sub>
                        <m:r>
                          <a:rPr lang="en-US" sz="1800" b="0" i="1" smtClean="0">
                            <a:latin typeface="Cambria Math" panose="02040503050406030204" pitchFamily="18" charset="0"/>
                          </a:rPr>
                          <m:t>𝑏</m:t>
                        </m:r>
                        <m:r>
                          <a:rPr lang="en-US" sz="1800" b="0" i="1" smtClean="0">
                            <a:latin typeface="Cambria Math" panose="02040503050406030204" pitchFamily="18" charset="0"/>
                          </a:rPr>
                          <m:t>2</m:t>
                        </m:r>
                      </m:sub>
                    </m:sSub>
                  </m:oMath>
                </a14:m>
                <a:r>
                  <a:rPr lang="en-US" sz="1800" dirty="0">
                    <a:ea typeface="Cambria Math" panose="02040503050406030204" pitchFamily="18" charset="0"/>
                  </a:rPr>
                  <a:t>=0.22 , </a:t>
                </a:r>
                <a14:m>
                  <m:oMath xmlns:m="http://schemas.openxmlformats.org/officeDocument/2006/math">
                    <m:r>
                      <a:rPr lang="en-US" sz="1800" b="0" i="0" smtClean="0">
                        <a:latin typeface="Cambria Math" panose="02040503050406030204" pitchFamily="18" charset="0"/>
                      </a:rPr>
                      <m:t>   </m:t>
                    </m:r>
                    <m:sSub>
                      <m:sSubPr>
                        <m:ctrlPr>
                          <a:rPr lang="en-US" sz="1800" i="1" smtClean="0">
                            <a:latin typeface="Cambria Math" panose="02040503050406030204" pitchFamily="18" charset="0"/>
                          </a:rPr>
                        </m:ctrlPr>
                      </m:sSubPr>
                      <m:e>
                        <m:r>
                          <a:rPr lang="en-US" sz="1800" i="1">
                            <a:latin typeface="Cambria Math" panose="02040503050406030204" pitchFamily="18" charset="0"/>
                            <a:sym typeface="Symbol" panose="05050102010706020507" pitchFamily="18" charset="2"/>
                          </a:rPr>
                          <m:t></m:t>
                        </m:r>
                      </m:e>
                      <m:sub>
                        <m:r>
                          <a:rPr lang="en-US" sz="1800" b="0" i="1" smtClean="0">
                            <a:latin typeface="Cambria Math" panose="02040503050406030204" pitchFamily="18" charset="0"/>
                          </a:rPr>
                          <m:t>𝑖</m:t>
                        </m:r>
                        <m:r>
                          <a:rPr lang="en-US" sz="1800" b="0" i="1" smtClean="0">
                            <a:latin typeface="Cambria Math" panose="02040503050406030204" pitchFamily="18" charset="0"/>
                          </a:rPr>
                          <m:t>=2</m:t>
                        </m:r>
                      </m:sub>
                    </m:sSub>
                  </m:oMath>
                </a14:m>
                <a:r>
                  <a:rPr lang="en-US" sz="1800" dirty="0">
                    <a:ea typeface="Cambria Math" panose="02040503050406030204" pitchFamily="18" charset="0"/>
                  </a:rPr>
                  <a:t>=0.26,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sym typeface="Symbol" panose="05050102010706020507" pitchFamily="18" charset="2"/>
                          </a:rPr>
                          <m:t>𝐶</m:t>
                        </m:r>
                      </m:e>
                      <m:sub>
                        <m:r>
                          <a:rPr lang="en-US" sz="1800" b="0" i="1" smtClean="0">
                            <a:latin typeface="Cambria Math" panose="02040503050406030204" pitchFamily="18" charset="0"/>
                          </a:rPr>
                          <m:t>𝑖</m:t>
                        </m:r>
                        <m:r>
                          <a:rPr lang="en-US" sz="1800" b="0" i="1" smtClean="0">
                            <a:latin typeface="Cambria Math" panose="02040503050406030204" pitchFamily="18" charset="0"/>
                          </a:rPr>
                          <m:t>=2</m:t>
                        </m:r>
                      </m:sub>
                    </m:sSub>
                  </m:oMath>
                </a14:m>
                <a:r>
                  <a:rPr lang="en-US" sz="1800" dirty="0">
                    <a:ea typeface="Cambria Math" panose="02040503050406030204" pitchFamily="18" charset="0"/>
                  </a:rPr>
                  <a:t>=0.24, </a:t>
                </a:r>
                <a14:m>
                  <m:oMath xmlns:m="http://schemas.openxmlformats.org/officeDocument/2006/math">
                    <m:r>
                      <a:rPr lang="en-US" sz="1800" b="0" i="0" smtClean="0">
                        <a:latin typeface="Cambria Math" panose="02040503050406030204" pitchFamily="18" charset="0"/>
                      </a:rPr>
                      <m:t>  </m:t>
                    </m:r>
                    <m:sSub>
                      <m:sSubPr>
                        <m:ctrlPr>
                          <a:rPr lang="en-US" sz="1800" i="1" smtClean="0">
                            <a:latin typeface="Cambria Math" panose="02040503050406030204" pitchFamily="18" charset="0"/>
                          </a:rPr>
                        </m:ctrlPr>
                      </m:sSubPr>
                      <m:e>
                        <m:r>
                          <a:rPr lang="en-US" sz="1800" i="1">
                            <a:latin typeface="Cambria Math" panose="02040503050406030204" pitchFamily="18" charset="0"/>
                            <a:sym typeface="Symbol" panose="05050102010706020507" pitchFamily="18" charset="2"/>
                          </a:rPr>
                          <m:t></m:t>
                        </m:r>
                      </m:e>
                      <m:sub>
                        <m:r>
                          <a:rPr lang="en-US" sz="1800" b="0" i="1" smtClean="0">
                            <a:latin typeface="Cambria Math" panose="02040503050406030204" pitchFamily="18" charset="0"/>
                          </a:rPr>
                          <m:t>𝑖</m:t>
                        </m:r>
                        <m:r>
                          <a:rPr lang="en-US" sz="1800" b="0" i="1" smtClean="0">
                            <a:latin typeface="Cambria Math" panose="02040503050406030204" pitchFamily="18" charset="0"/>
                          </a:rPr>
                          <m:t>=1</m:t>
                        </m:r>
                      </m:sub>
                    </m:sSub>
                  </m:oMath>
                </a14:m>
                <a:r>
                  <a:rPr lang="en-US" sz="1800" dirty="0">
                    <a:ea typeface="Cambria Math" panose="02040503050406030204" pitchFamily="18" charset="0"/>
                  </a:rPr>
                  <a:t>=0.13  ,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sym typeface="Symbol" panose="05050102010706020507" pitchFamily="18" charset="2"/>
                          </a:rPr>
                          <m:t>𝐶</m:t>
                        </m:r>
                      </m:e>
                      <m:sub>
                        <m:r>
                          <a:rPr lang="en-US" sz="1800" b="0" i="1" smtClean="0">
                            <a:latin typeface="Cambria Math" panose="02040503050406030204" pitchFamily="18" charset="0"/>
                          </a:rPr>
                          <m:t>𝑖</m:t>
                        </m:r>
                        <m:r>
                          <a:rPr lang="en-US" sz="1800" b="0" i="1" smtClean="0">
                            <a:latin typeface="Cambria Math" panose="02040503050406030204" pitchFamily="18" charset="0"/>
                          </a:rPr>
                          <m:t>=1</m:t>
                        </m:r>
                      </m:sub>
                    </m:sSub>
                  </m:oMath>
                </a14:m>
                <a:r>
                  <a:rPr lang="en-US" sz="1800" dirty="0">
                    <a:ea typeface="Cambria Math" panose="02040503050406030204" pitchFamily="18" charset="0"/>
                  </a:rPr>
                  <a:t>=0.15</a:t>
                </a:r>
              </a:p>
              <a:p>
                <a:r>
                  <a:rPr lang="en-US" sz="1800" dirty="0">
                    <a:ea typeface="Cambria Math" panose="02040503050406030204" pitchFamily="18" charset="0"/>
                  </a:rPr>
                  <a:t>Which answer is true?</a:t>
                </a:r>
              </a:p>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𝑐h𝑜𝑖𝑐𝑒</m:t>
                          </m:r>
                          <m:r>
                            <a:rPr lang="en-US" sz="1800" b="0" i="1" smtClean="0">
                              <a:latin typeface="Cambria Math" panose="02040503050406030204" pitchFamily="18" charset="0"/>
                            </a:rPr>
                            <m:t>1: </m:t>
                          </m:r>
                          <m:r>
                            <a:rPr lang="en-US" sz="1800" b="0" i="1" smtClean="0">
                              <a:latin typeface="Cambria Math" panose="02040503050406030204" pitchFamily="18" charset="0"/>
                              <a:sym typeface="Symbol" panose="05050102010706020507" pitchFamily="18" charset="2"/>
                            </a:rPr>
                            <m:t>𝐶</m:t>
                          </m:r>
                        </m:e>
                        <m:sub>
                          <m:r>
                            <a:rPr lang="en-US" sz="1800" b="0" i="1" smtClean="0">
                              <a:latin typeface="Cambria Math" panose="02040503050406030204" pitchFamily="18" charset="0"/>
                            </a:rPr>
                            <m:t>𝑡𝑜𝑡𝑎𝑙</m:t>
                          </m:r>
                        </m:sub>
                      </m:sSub>
                      <m:r>
                        <a:rPr lang="en-US" sz="1800" b="0" i="1" smtClean="0">
                          <a:latin typeface="Cambria Math" panose="02040503050406030204" pitchFamily="18" charset="0"/>
                        </a:rPr>
                        <m:t>=</m:t>
                      </m:r>
                      <m:r>
                        <m:rPr>
                          <m:nor/>
                        </m:rPr>
                        <a:rPr lang="en-US" sz="1800" dirty="0">
                          <a:ea typeface="Cambria Math" panose="02040503050406030204" pitchFamily="18" charset="0"/>
                        </a:rPr>
                        <m:t>0.13∗0.15+(1−0.13)∗</m:t>
                      </m:r>
                      <m:r>
                        <m:rPr>
                          <m:nor/>
                        </m:rPr>
                        <a:rPr lang="en-US" sz="1800" b="0" i="0" dirty="0" smtClean="0">
                          <a:ea typeface="Cambria Math" panose="02040503050406030204" pitchFamily="18" charset="0"/>
                        </a:rPr>
                        <m:t>(</m:t>
                      </m:r>
                      <m:r>
                        <m:rPr>
                          <m:nor/>
                        </m:rPr>
                        <a:rPr lang="en-US" sz="1800" dirty="0">
                          <a:ea typeface="Cambria Math" panose="02040503050406030204" pitchFamily="18" charset="0"/>
                        </a:rPr>
                        <m:t>0.26∗0.24+(1−0.26)∗0.23</m:t>
                      </m:r>
                      <m:r>
                        <m:rPr>
                          <m:nor/>
                        </m:rPr>
                        <a:rPr lang="en-US" sz="1800" b="0" i="0" dirty="0" smtClean="0">
                          <a:ea typeface="Cambria Math" panose="02040503050406030204" pitchFamily="18" charset="0"/>
                        </a:rPr>
                        <m:t>)</m:t>
                      </m:r>
                    </m:oMath>
                  </m:oMathPara>
                </a14:m>
                <a:endParaRPr lang="en-US" sz="180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𝑐h𝑜𝑖𝑐𝑒</m:t>
                          </m:r>
                          <m:r>
                            <a:rPr lang="en-US" sz="1800" b="0" i="1" smtClean="0">
                              <a:latin typeface="Cambria Math" panose="02040503050406030204" pitchFamily="18" charset="0"/>
                            </a:rPr>
                            <m:t>2: </m:t>
                          </m:r>
                          <m:r>
                            <a:rPr lang="en-US" sz="1800" b="0" i="1" smtClean="0">
                              <a:latin typeface="Cambria Math" panose="02040503050406030204" pitchFamily="18" charset="0"/>
                              <a:sym typeface="Symbol" panose="05050102010706020507" pitchFamily="18" charset="2"/>
                            </a:rPr>
                            <m:t>𝐶</m:t>
                          </m:r>
                        </m:e>
                        <m:sub>
                          <m:r>
                            <a:rPr lang="en-US" sz="1800" b="0" i="1" smtClean="0">
                              <a:latin typeface="Cambria Math" panose="02040503050406030204" pitchFamily="18" charset="0"/>
                            </a:rPr>
                            <m:t>𝑡𝑜𝑡𝑎𝑙</m:t>
                          </m:r>
                        </m:sub>
                      </m:sSub>
                      <m:r>
                        <a:rPr lang="en-US" sz="1800" b="0" i="1" smtClean="0">
                          <a:latin typeface="Cambria Math" panose="02040503050406030204" pitchFamily="18" charset="0"/>
                        </a:rPr>
                        <m:t>=</m:t>
                      </m:r>
                      <m:r>
                        <m:rPr>
                          <m:nor/>
                        </m:rPr>
                        <a:rPr lang="en-US" sz="1800" dirty="0">
                          <a:ea typeface="Cambria Math" panose="02040503050406030204" pitchFamily="18" charset="0"/>
                        </a:rPr>
                        <m:t>0.13∗0.15+(1−0.15)∗</m:t>
                      </m:r>
                      <m:r>
                        <m:rPr>
                          <m:nor/>
                        </m:rPr>
                        <a:rPr lang="en-US" sz="1800" b="0" i="0" dirty="0" smtClean="0">
                          <a:ea typeface="Cambria Math" panose="02040503050406030204" pitchFamily="18" charset="0"/>
                        </a:rPr>
                        <m:t>(</m:t>
                      </m:r>
                      <m:r>
                        <m:rPr>
                          <m:nor/>
                        </m:rPr>
                        <a:rPr lang="en-US" sz="1800" dirty="0">
                          <a:ea typeface="Cambria Math" panose="02040503050406030204" pitchFamily="18" charset="0"/>
                        </a:rPr>
                        <m:t>0.26∗0.24+(1−0.26)∗0.22</m:t>
                      </m:r>
                      <m:r>
                        <m:rPr>
                          <m:nor/>
                        </m:rPr>
                        <a:rPr lang="en-US" sz="1800" b="0" i="0" dirty="0" smtClean="0">
                          <a:ea typeface="Cambria Math" panose="02040503050406030204" pitchFamily="18" charset="0"/>
                        </a:rPr>
                        <m:t>)</m:t>
                      </m:r>
                    </m:oMath>
                  </m:oMathPara>
                </a14:m>
                <a:endParaRPr lang="en-US" sz="180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𝑐h𝑜𝑖𝑐𝑒</m:t>
                          </m:r>
                          <m:r>
                            <a:rPr lang="en-US" sz="1800" b="0" i="1" smtClean="0">
                              <a:latin typeface="Cambria Math" panose="02040503050406030204" pitchFamily="18" charset="0"/>
                            </a:rPr>
                            <m:t>3: </m:t>
                          </m:r>
                          <m:r>
                            <a:rPr lang="en-US" sz="1800" b="0" i="1" smtClean="0">
                              <a:latin typeface="Cambria Math" panose="02040503050406030204" pitchFamily="18" charset="0"/>
                              <a:sym typeface="Symbol" panose="05050102010706020507" pitchFamily="18" charset="2"/>
                            </a:rPr>
                            <m:t>𝐶</m:t>
                          </m:r>
                        </m:e>
                        <m:sub>
                          <m:r>
                            <a:rPr lang="en-US" sz="1800" b="0" i="1" smtClean="0">
                              <a:latin typeface="Cambria Math" panose="02040503050406030204" pitchFamily="18" charset="0"/>
                            </a:rPr>
                            <m:t>𝑡𝑜𝑡𝑎𝑙</m:t>
                          </m:r>
                        </m:sub>
                      </m:sSub>
                      <m:r>
                        <a:rPr lang="en-US" sz="1800" b="0" i="1" smtClean="0">
                          <a:latin typeface="Cambria Math" panose="02040503050406030204" pitchFamily="18" charset="0"/>
                        </a:rPr>
                        <m:t>=</m:t>
                      </m:r>
                      <m:r>
                        <m:rPr>
                          <m:nor/>
                        </m:rPr>
                        <a:rPr lang="en-US" sz="1800" b="0" i="0" smtClean="0">
                          <a:latin typeface="Cambria Math" panose="02040503050406030204" pitchFamily="18" charset="0"/>
                        </a:rPr>
                        <m:t> </m:t>
                      </m:r>
                      <m:r>
                        <m:rPr>
                          <m:nor/>
                        </m:rPr>
                        <a:rPr lang="en-US" sz="1800" dirty="0">
                          <a:ea typeface="Cambria Math" panose="02040503050406030204" pitchFamily="18" charset="0"/>
                        </a:rPr>
                        <m:t>0.13∗0.15+(1−0.13)∗</m:t>
                      </m:r>
                      <m:r>
                        <m:rPr>
                          <m:nor/>
                        </m:rPr>
                        <a:rPr lang="en-US" sz="1800" b="0" i="0" dirty="0" smtClean="0">
                          <a:ea typeface="Cambria Math" panose="02040503050406030204" pitchFamily="18" charset="0"/>
                        </a:rPr>
                        <m:t>(</m:t>
                      </m:r>
                      <m:r>
                        <m:rPr>
                          <m:nor/>
                        </m:rPr>
                        <a:rPr lang="en-US" sz="1800" dirty="0">
                          <a:ea typeface="Cambria Math" panose="02040503050406030204" pitchFamily="18" charset="0"/>
                        </a:rPr>
                        <m:t>0.26∗0.24+(1−0.26)∗0.22</m:t>
                      </m:r>
                      <m:r>
                        <m:rPr>
                          <m:nor/>
                        </m:rPr>
                        <a:rPr lang="en-US" sz="1800" b="0" i="0" dirty="0" smtClean="0">
                          <a:ea typeface="Cambria Math" panose="02040503050406030204" pitchFamily="18" charset="0"/>
                        </a:rPr>
                        <m:t>)</m:t>
                      </m:r>
                    </m:oMath>
                  </m:oMathPara>
                </a14:m>
                <a:endParaRPr lang="en-US" sz="180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𝑐h𝑜𝑖𝑐𝑒</m:t>
                          </m:r>
                          <m:r>
                            <a:rPr lang="en-US" sz="1800" b="0" i="1" smtClean="0">
                              <a:latin typeface="Cambria Math" panose="02040503050406030204" pitchFamily="18" charset="0"/>
                            </a:rPr>
                            <m:t>4: </m:t>
                          </m:r>
                          <m:r>
                            <a:rPr lang="en-US" sz="1800" b="0" i="1" smtClean="0">
                              <a:latin typeface="Cambria Math" panose="02040503050406030204" pitchFamily="18" charset="0"/>
                              <a:sym typeface="Symbol" panose="05050102010706020507" pitchFamily="18" charset="2"/>
                            </a:rPr>
                            <m:t>𝐶</m:t>
                          </m:r>
                        </m:e>
                        <m:sub>
                          <m:r>
                            <a:rPr lang="en-US" sz="1800" b="0" i="1" smtClean="0">
                              <a:latin typeface="Cambria Math" panose="02040503050406030204" pitchFamily="18" charset="0"/>
                            </a:rPr>
                            <m:t>𝑡𝑜𝑡𝑎𝑙</m:t>
                          </m:r>
                        </m:sub>
                      </m:sSub>
                      <m:r>
                        <a:rPr lang="en-US" sz="1800" b="0" i="1" smtClean="0">
                          <a:latin typeface="Cambria Math" panose="02040503050406030204" pitchFamily="18" charset="0"/>
                        </a:rPr>
                        <m:t>=</m:t>
                      </m:r>
                      <m:r>
                        <m:rPr>
                          <m:nor/>
                        </m:rPr>
                        <a:rPr lang="en-US" sz="1800" dirty="0">
                          <a:ea typeface="Cambria Math" panose="02040503050406030204" pitchFamily="18" charset="0"/>
                        </a:rPr>
                        <m:t>0.13∗0.15+(1−0.13)∗</m:t>
                      </m:r>
                      <m:r>
                        <m:rPr>
                          <m:nor/>
                        </m:rPr>
                        <a:rPr lang="en-US" sz="1800" b="0" i="0" dirty="0" smtClean="0">
                          <a:ea typeface="Cambria Math" panose="02040503050406030204" pitchFamily="18" charset="0"/>
                        </a:rPr>
                        <m:t>(</m:t>
                      </m:r>
                      <m:r>
                        <m:rPr>
                          <m:nor/>
                        </m:rPr>
                        <a:rPr lang="en-US" sz="1800" dirty="0">
                          <a:ea typeface="Cambria Math" panose="02040503050406030204" pitchFamily="18" charset="0"/>
                        </a:rPr>
                        <m:t>0.26∗0.24+(1−0.22)∗0.23</m:t>
                      </m:r>
                      <m:r>
                        <m:rPr>
                          <m:nor/>
                        </m:rPr>
                        <a:rPr lang="en-US" sz="1800" b="0" i="0" dirty="0" smtClean="0">
                          <a:ea typeface="Cambria Math" panose="02040503050406030204" pitchFamily="18" charset="0"/>
                        </a:rPr>
                        <m:t>)</m:t>
                      </m:r>
                    </m:oMath>
                  </m:oMathPara>
                </a14:m>
                <a:endParaRPr lang="en-US" sz="1800" dirty="0">
                  <a:ea typeface="Cambria Math" panose="02040503050406030204" pitchFamily="18" charset="0"/>
                </a:endParaRPr>
              </a:p>
              <a:p>
                <a:endParaRPr lang="en-HK" dirty="0"/>
              </a:p>
            </p:txBody>
          </p:sp>
        </mc:Choice>
        <mc:Fallback xmlns="">
          <p:sp>
            <p:nvSpPr>
              <p:cNvPr id="7" name="TextBox 6">
                <a:extLst>
                  <a:ext uri="{FF2B5EF4-FFF2-40B4-BE49-F238E27FC236}">
                    <a16:creationId xmlns:a16="http://schemas.microsoft.com/office/drawing/2014/main" id="{E5870FC5-62B9-987E-4449-EB748A5D92D3}"/>
                  </a:ext>
                </a:extLst>
              </p:cNvPr>
              <p:cNvSpPr txBox="1">
                <a:spLocks noRot="1" noChangeAspect="1" noMove="1" noResize="1" noEditPoints="1" noAdjustHandles="1" noChangeArrowheads="1" noChangeShapeType="1" noTextEdit="1"/>
              </p:cNvSpPr>
              <p:nvPr/>
            </p:nvSpPr>
            <p:spPr>
              <a:xfrm>
                <a:off x="544655" y="4433200"/>
                <a:ext cx="7404675" cy="2308324"/>
              </a:xfrm>
              <a:prstGeom prst="rect">
                <a:avLst/>
              </a:prstGeom>
              <a:blipFill>
                <a:blip r:embed="rId12"/>
                <a:stretch>
                  <a:fillRect l="-575" t="-787"/>
                </a:stretch>
              </a:blipFill>
              <a:ln>
                <a:solidFill>
                  <a:schemeClr val="accent1"/>
                </a:solidFill>
              </a:ln>
            </p:spPr>
            <p:txBody>
              <a:bodyPr/>
              <a:lstStyle/>
              <a:p>
                <a:r>
                  <a:rPr lang="en-US">
                    <a:noFill/>
                  </a:rPr>
                  <a:t> </a:t>
                </a:r>
              </a:p>
            </p:txBody>
          </p:sp>
        </mc:Fallback>
      </mc:AlternateContent>
      <p:pic>
        <p:nvPicPr>
          <p:cNvPr id="21" name="Picture 2">
            <a:extLst>
              <a:ext uri="{FF2B5EF4-FFF2-40B4-BE49-F238E27FC236}">
                <a16:creationId xmlns:a16="http://schemas.microsoft.com/office/drawing/2014/main" id="{FC639BD9-1E01-8D42-BC60-9DA71B32D2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28264" y="43410"/>
            <a:ext cx="1720633" cy="1720633"/>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Shape 22">
            <a:extLst>
              <a:ext uri="{FF2B5EF4-FFF2-40B4-BE49-F238E27FC236}">
                <a16:creationId xmlns:a16="http://schemas.microsoft.com/office/drawing/2014/main" id="{B119E2C5-649D-E205-5B91-E7BB6F4B23DE}"/>
              </a:ext>
            </a:extLst>
          </p:cNvPr>
          <p:cNvSpPr/>
          <p:nvPr/>
        </p:nvSpPr>
        <p:spPr>
          <a:xfrm>
            <a:off x="1041991" y="3721395"/>
            <a:ext cx="2214227" cy="106326"/>
          </a:xfrm>
          <a:custGeom>
            <a:avLst/>
            <a:gdLst>
              <a:gd name="connsiteX0" fmla="*/ 0 w 2214227"/>
              <a:gd name="connsiteY0" fmla="*/ 106326 h 106326"/>
              <a:gd name="connsiteX1" fmla="*/ 1041990 w 2214227"/>
              <a:gd name="connsiteY1" fmla="*/ 74428 h 106326"/>
              <a:gd name="connsiteX2" fmla="*/ 2030818 w 2214227"/>
              <a:gd name="connsiteY2" fmla="*/ 63796 h 106326"/>
              <a:gd name="connsiteX3" fmla="*/ 2211572 w 2214227"/>
              <a:gd name="connsiteY3" fmla="*/ 0 h 106326"/>
            </a:gdLst>
            <a:ahLst/>
            <a:cxnLst>
              <a:cxn ang="0">
                <a:pos x="connsiteX0" y="connsiteY0"/>
              </a:cxn>
              <a:cxn ang="0">
                <a:pos x="connsiteX1" y="connsiteY1"/>
              </a:cxn>
              <a:cxn ang="0">
                <a:pos x="connsiteX2" y="connsiteY2"/>
              </a:cxn>
              <a:cxn ang="0">
                <a:pos x="connsiteX3" y="connsiteY3"/>
              </a:cxn>
            </a:cxnLst>
            <a:rect l="l" t="t" r="r" b="b"/>
            <a:pathLst>
              <a:path w="2214227" h="106326">
                <a:moveTo>
                  <a:pt x="0" y="106326"/>
                </a:moveTo>
                <a:lnTo>
                  <a:pt x="1041990" y="74428"/>
                </a:lnTo>
                <a:cubicBezTo>
                  <a:pt x="1380460" y="67340"/>
                  <a:pt x="1835888" y="76201"/>
                  <a:pt x="2030818" y="63796"/>
                </a:cubicBezTo>
                <a:cubicBezTo>
                  <a:pt x="2225748" y="51391"/>
                  <a:pt x="2218660" y="25695"/>
                  <a:pt x="2211572" y="0"/>
                </a:cubicBezTo>
              </a:path>
            </a:pathLst>
          </a:custGeom>
          <a:noFill/>
          <a:ln>
            <a:solidFill>
              <a:srgbClr val="FF0000"/>
            </a:solidFill>
            <a:prstDash val="sysDash"/>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24" name="3D Model 23" descr="Camera">
                <a:extLst>
                  <a:ext uri="{FF2B5EF4-FFF2-40B4-BE49-F238E27FC236}">
                    <a16:creationId xmlns:a16="http://schemas.microsoft.com/office/drawing/2014/main" id="{4DED3A1F-97F0-F973-1EC6-40ED26C16E1D}"/>
                  </a:ext>
                </a:extLst>
              </p:cNvPr>
              <p:cNvGraphicFramePr>
                <a:graphicFrameLocks noChangeAspect="1"/>
              </p:cNvGraphicFramePr>
              <p:nvPr/>
            </p:nvGraphicFramePr>
            <p:xfrm rot="1718000">
              <a:off x="4663407" y="3066195"/>
              <a:ext cx="746542" cy="990081"/>
            </p:xfrm>
            <a:graphic>
              <a:graphicData uri="http://schemas.microsoft.com/office/drawing/2017/model3d">
                <am3d:model3d r:embed="rId14">
                  <am3d:spPr>
                    <a:xfrm rot="1718000">
                      <a:off x="0" y="0"/>
                      <a:ext cx="746542" cy="990081"/>
                    </a:xfrm>
                    <a:prstGeom prst="rect">
                      <a:avLst/>
                    </a:prstGeom>
                  </am3d:spPr>
                  <am3d:camera>
                    <am3d:pos x="0" y="0" z="61078722"/>
                    <am3d:up dx="0" dy="36000000" dz="0"/>
                    <am3d:lookAt x="0" y="0" z="0"/>
                    <am3d:perspective fov="2700000"/>
                  </am3d:camera>
                  <am3d:trans>
                    <am3d:meterPerModelUnit n="5696654" d="1000000"/>
                    <am3d:preTrans dx="0" dy="-10239108" dz="0"/>
                    <am3d:scale>
                      <am3d:sx n="1000000" d="1000000"/>
                      <am3d:sy n="1000000" d="1000000"/>
                      <am3d:sz n="1000000" d="1000000"/>
                    </am3d:scale>
                    <am3d:rot ax="6661782" ay="1887473" az="7582720"/>
                    <am3d:postTrans dx="0" dy="0" dz="0"/>
                  </am3d:trans>
                  <am3d:raster rName="Office3DRenderer" rVer="16.0.8326">
                    <am3d:blip r:embed="rId15"/>
                  </am3d:raster>
                  <am3d:objViewport viewportSz="10111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Camera">
                <a:extLst>
                  <a:ext uri="{FF2B5EF4-FFF2-40B4-BE49-F238E27FC236}">
                    <a16:creationId xmlns:a16="http://schemas.microsoft.com/office/drawing/2014/main" id="{4DED3A1F-97F0-F973-1EC6-40ED26C16E1D}"/>
                  </a:ext>
                </a:extLst>
              </p:cNvPr>
              <p:cNvPicPr>
                <a:picLocks noGrp="1" noRot="1" noChangeAspect="1" noMove="1" noResize="1" noEditPoints="1" noAdjustHandles="1" noChangeArrowheads="1" noChangeShapeType="1" noCrop="1"/>
              </p:cNvPicPr>
              <p:nvPr/>
            </p:nvPicPr>
            <p:blipFill>
              <a:blip r:embed="rId15"/>
              <a:stretch>
                <a:fillRect/>
              </a:stretch>
            </p:blipFill>
            <p:spPr>
              <a:xfrm rot="1718000">
                <a:off x="4663407" y="3066195"/>
                <a:ext cx="746542" cy="990081"/>
              </a:xfrm>
              <a:prstGeom prst="rect">
                <a:avLst/>
              </a:prstGeom>
            </p:spPr>
          </p:pic>
        </mc:Fallback>
      </mc:AlternateContent>
      <p:sp>
        <p:nvSpPr>
          <p:cNvPr id="26" name="TextBox 25">
            <a:extLst>
              <a:ext uri="{FF2B5EF4-FFF2-40B4-BE49-F238E27FC236}">
                <a16:creationId xmlns:a16="http://schemas.microsoft.com/office/drawing/2014/main" id="{845BDC46-6FD2-9311-C5CE-C81E92950690}"/>
              </a:ext>
            </a:extLst>
          </p:cNvPr>
          <p:cNvSpPr txBox="1"/>
          <p:nvPr/>
        </p:nvSpPr>
        <p:spPr>
          <a:xfrm>
            <a:off x="8372933" y="2701982"/>
            <a:ext cx="878830" cy="646331"/>
          </a:xfrm>
          <a:prstGeom prst="rect">
            <a:avLst/>
          </a:prstGeom>
          <a:noFill/>
        </p:spPr>
        <p:txBody>
          <a:bodyPr wrap="none" rtlCol="0">
            <a:spAutoFit/>
          </a:bodyPr>
          <a:lstStyle/>
          <a:p>
            <a:r>
              <a:rPr lang="en-US" dirty="0"/>
              <a:t>Light</a:t>
            </a:r>
          </a:p>
          <a:p>
            <a:r>
              <a:rPr lang="en-US" dirty="0"/>
              <a:t>source</a:t>
            </a:r>
            <a:endParaRPr lang="en-HK" dirty="0"/>
          </a:p>
        </p:txBody>
      </p:sp>
      <p:pic>
        <p:nvPicPr>
          <p:cNvPr id="28" name="Graphic 27" descr="Lights On with solid fill">
            <a:extLst>
              <a:ext uri="{FF2B5EF4-FFF2-40B4-BE49-F238E27FC236}">
                <a16:creationId xmlns:a16="http://schemas.microsoft.com/office/drawing/2014/main" id="{E7C1B86A-4648-BF63-3AF6-81730022288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45242" y="3477972"/>
            <a:ext cx="412962" cy="412962"/>
          </a:xfrm>
          <a:prstGeom prst="rect">
            <a:avLst/>
          </a:prstGeom>
        </p:spPr>
      </p:pic>
      <p:sp>
        <p:nvSpPr>
          <p:cNvPr id="8" name="TextBox 7">
            <a:extLst>
              <a:ext uri="{FF2B5EF4-FFF2-40B4-BE49-F238E27FC236}">
                <a16:creationId xmlns:a16="http://schemas.microsoft.com/office/drawing/2014/main" id="{B92AA609-C869-06FC-488E-B46B65D48864}"/>
              </a:ext>
            </a:extLst>
          </p:cNvPr>
          <p:cNvSpPr txBox="1"/>
          <p:nvPr/>
        </p:nvSpPr>
        <p:spPr>
          <a:xfrm>
            <a:off x="8050754" y="4039545"/>
            <a:ext cx="1093246" cy="1200329"/>
          </a:xfrm>
          <a:prstGeom prst="rect">
            <a:avLst/>
          </a:prstGeom>
          <a:noFill/>
        </p:spPr>
        <p:txBody>
          <a:bodyPr wrap="square" rtlCol="0">
            <a:spAutoFit/>
          </a:bodyPr>
          <a:lstStyle/>
          <a:p>
            <a:r>
              <a:rPr lang="en-US" dirty="0"/>
              <a:t>Direct or reflected light</a:t>
            </a:r>
          </a:p>
          <a:p>
            <a:r>
              <a:rPr lang="en-US" dirty="0"/>
              <a:t>source</a:t>
            </a:r>
            <a:endParaRPr lang="en-HK" dirty="0"/>
          </a:p>
        </p:txBody>
      </p:sp>
    </p:spTree>
    <p:extLst>
      <p:ext uri="{BB962C8B-B14F-4D97-AF65-F5344CB8AC3E}">
        <p14:creationId xmlns:p14="http://schemas.microsoft.com/office/powerpoint/2010/main" val="17046061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15019</TotalTime>
  <Words>11009</Words>
  <Application>Microsoft Office PowerPoint</Application>
  <PresentationFormat>On-screen Show (4:3)</PresentationFormat>
  <Paragraphs>1268</Paragraphs>
  <Slides>87</Slides>
  <Notes>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87</vt:i4>
      </vt:variant>
    </vt:vector>
  </HeadingPairs>
  <TitlesOfParts>
    <vt:vector size="106" baseType="lpstr">
      <vt:lpstr>CMSY7</vt:lpstr>
      <vt:lpstr>KaTeX_Main</vt:lpstr>
      <vt:lpstr>KaTeX_Math</vt:lpstr>
      <vt:lpstr>Source Serif 4</vt:lpstr>
      <vt:lpstr>source-serif-pro</vt:lpstr>
      <vt:lpstr>Spectral</vt:lpstr>
      <vt:lpstr>ui-sans-serif</vt:lpstr>
      <vt:lpstr>Aptos</vt:lpstr>
      <vt:lpstr>Aptos Display</vt:lpstr>
      <vt:lpstr>Arial</vt:lpstr>
      <vt:lpstr>Cambria Math</vt:lpstr>
      <vt:lpstr>Georgia</vt:lpstr>
      <vt:lpstr>Poppins</vt:lpstr>
      <vt:lpstr>Segoe UI</vt:lpstr>
      <vt:lpstr>Symbol</vt:lpstr>
      <vt:lpstr>Times New Roman</vt:lpstr>
      <vt:lpstr>Wingdings</vt:lpstr>
      <vt:lpstr>Work Sans</vt:lpstr>
      <vt:lpstr>Office Theme</vt:lpstr>
      <vt:lpstr> Radiance Field Rendering techniques:  1) Neural Radiance Fields (Nerfs) 2) Gaussian splatting (3dGS)</vt:lpstr>
      <vt:lpstr>Introduction</vt:lpstr>
      <vt:lpstr>NeRF Demos  (neural network approach)</vt:lpstr>
      <vt:lpstr>3dGS demos (faster) Non neural network approach. Use iterative optimization method instead</vt:lpstr>
      <vt:lpstr>Tools</vt:lpstr>
      <vt:lpstr>Background:  The Plenoptic function </vt:lpstr>
      <vt:lpstr>In graphics, the Ray tracing framework is used to generate images</vt:lpstr>
      <vt:lpstr>Alpha blending in NERF and Gaussian Splatting (3DGS)</vt:lpstr>
      <vt:lpstr>Alpha composing (blending)</vt:lpstr>
      <vt:lpstr>Basic idea of Alpha composing (blending)</vt:lpstr>
      <vt:lpstr>Important parameters to model alpha composing</vt:lpstr>
      <vt:lpstr>NeRFS : volume rendering https://www.cs.utexas.edu/~robertom/cs391r_fall2022/slides/2022-09-06-NeRF-Elvin-Yang.pdf </vt:lpstr>
      <vt:lpstr>In  NeRF:</vt:lpstr>
      <vt:lpstr>Exercise 2</vt:lpstr>
      <vt:lpstr>Answer 2ab</vt:lpstr>
      <vt:lpstr>Exercise 3 at sample3, density σ_(i=3) is high</vt:lpstr>
      <vt:lpstr>Answer 3. at sample3, density σ_(i=3) is high</vt:lpstr>
      <vt:lpstr>Part1 : Nerfs</vt:lpstr>
      <vt:lpstr>Nerfs paper and tutorials</vt:lpstr>
      <vt:lpstr> Neural Radiance Fields  (Nerfs) </vt:lpstr>
      <vt:lpstr>The idea</vt:lpstr>
      <vt:lpstr>Ideas of NeRF</vt:lpstr>
      <vt:lpstr>Exercise 4: Number of samples calculation example</vt:lpstr>
      <vt:lpstr>Architecture of the network for color and density Generation</vt:lpstr>
      <vt:lpstr>Dat processing procedure of NeRF</vt:lpstr>
      <vt:lpstr>Implementation example of a NeRF network https://cameronrwolfe.substack.com/p/understanding-nerfs </vt:lpstr>
      <vt:lpstr>Improvement Trick1: Positional encoding (p) is used to add high frequency components to inputs to increase accuracy</vt:lpstr>
      <vt:lpstr>Example: Positional encoding increase the complexity of the input (a common method in neural computing) </vt:lpstr>
      <vt:lpstr>Improvement Trick 2: Hierarchical sampling https://skannai.medium.com/neural-radiance-fields-a3d4206832e5 </vt:lpstr>
      <vt:lpstr>In NeRF, the number of samples taken along a ray   involves two stages: </vt:lpstr>
      <vt:lpstr>Training</vt:lpstr>
      <vt:lpstr>How many rays are required?</vt:lpstr>
      <vt:lpstr>Qualitative results: realistic synthesized objects </vt:lpstr>
      <vt:lpstr>Limitations</vt:lpstr>
      <vt:lpstr>Summary of Neural Radiance Fields (NeRF)</vt:lpstr>
      <vt:lpstr>References </vt:lpstr>
      <vt:lpstr>Part2: 3D Gaussian splatting (3dGS)</vt:lpstr>
      <vt:lpstr>Overview of 3D Gaussian Splatting </vt:lpstr>
      <vt:lpstr>1) Introduction What is Gaussian splatting?</vt:lpstr>
      <vt:lpstr>Gaussian splatting demos https://www.reshot.ai/3d-gaussian-splatting https://towardsdatascience.com/a-comprehensive-overview-of-gaussian-splatting-e7d570081362 https://logessiva.medium.com/understanding-and-exploring-3d-gaussian-splatting-a-comprehensive-overview-b4004f28ef1c   </vt:lpstr>
      <vt:lpstr>NeRF vs Gaussian splatting(3dGS) speed</vt:lpstr>
      <vt:lpstr>2) 3D Gaussian Splatting architecture</vt:lpstr>
      <vt:lpstr>Simplified 3D GS algorithm  </vt:lpstr>
      <vt:lpstr>Demo</vt:lpstr>
      <vt:lpstr>3D Gaussian Parameters</vt:lpstr>
      <vt:lpstr>Exercise 5</vt:lpstr>
      <vt:lpstr>Image formation model</vt:lpstr>
      <vt:lpstr>Gaussian Transformation</vt:lpstr>
      <vt:lpstr>Ray space: Alpha composing and ray tracking are working along the ray path, so ray space is a suitable choice for modelling  the problem </vt:lpstr>
      <vt:lpstr>What is ray space?</vt:lpstr>
      <vt:lpstr>The idea of ray space</vt:lpstr>
      <vt:lpstr>Exercise 6</vt:lpstr>
      <vt:lpstr>Ray space</vt:lpstr>
      <vt:lpstr>q</vt:lpstr>
      <vt:lpstr>Implementation issue if full perspective is used: World to camera coordinate. Each camera/screen should have a camera pose matrix W=[R|t] which is a projection  matrix of 3x4</vt:lpstr>
      <vt:lpstr>Exercise 7 Covariance matrix transformed from screen to ray space </vt:lpstr>
      <vt:lpstr>Answer 7 :Covariance matrix transformed from screen to ray space </vt:lpstr>
      <vt:lpstr>An affine transformation is applied to the 3D Gaussian</vt:lpstr>
      <vt:lpstr>Recall: Ray space: Alpha composing and ray tracking are working along the ray path, so ray space is a suitable choice for modelling  the problem </vt:lpstr>
      <vt:lpstr>Training: based on all captured images of an environment</vt:lpstr>
      <vt:lpstr>Rendering: generate a novel frame</vt:lpstr>
      <vt:lpstr>Examples of</vt:lpstr>
      <vt:lpstr> </vt:lpstr>
      <vt:lpstr>w</vt:lpstr>
      <vt:lpstr> </vt:lpstr>
      <vt:lpstr>Exercise 8:</vt:lpstr>
      <vt:lpstr>Answer 8:</vt:lpstr>
      <vt:lpstr>Loss Function for Spherical Harmonics (SH)</vt:lpstr>
      <vt:lpstr>4) Optimization -- overall scheme Explanation of the algorithm presented in the original paper by Bernhard Kerbl, etal </vt:lpstr>
      <vt:lpstr>Optimization to find 3D gaussian parameters</vt:lpstr>
      <vt:lpstr>PowerPoint Presentation</vt:lpstr>
      <vt:lpstr>Detailed Algo1</vt:lpstr>
      <vt:lpstr>PowerPoint Presentation</vt:lpstr>
      <vt:lpstr>Step1 -3: Initialization</vt:lpstr>
      <vt:lpstr>Step 3-9: create preliminary data </vt:lpstr>
      <vt:lpstr>Step9 -23: Pruning: If refinement is needed: split/merge  Gaussians (ellipsoids)</vt:lpstr>
      <vt:lpstr>Detailed Algo2</vt:lpstr>
      <vt:lpstr>PowerPoint Presentation</vt:lpstr>
      <vt:lpstr>Step1-16 of aglo2 Rasterization (generate the novel image by given viewing angles)</vt:lpstr>
      <vt:lpstr>Discussion of some steps</vt:lpstr>
      <vt:lpstr>Methods to speed up the tasks: tiling</vt:lpstr>
      <vt:lpstr>Methods to speed up the tasks</vt:lpstr>
      <vt:lpstr>Step11, 12</vt:lpstr>
      <vt:lpstr> I(i)=BlendInOrder(i,L,r,K,M’,S’,C,A)</vt:lpstr>
      <vt:lpstr>Summary of 3D Gaussian Splatting (3dGS)</vt:lpstr>
      <vt:lpstr>Overall Conclusions</vt:lpstr>
      <vt:lpstr>Matlab spherical_harmonic %generated by copilot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Kin Hong Wong (CCO)</dc:creator>
  <cp:lastModifiedBy>kh wong</cp:lastModifiedBy>
  <cp:revision>214</cp:revision>
  <cp:lastPrinted>2025-03-28T09:32:45Z</cp:lastPrinted>
  <dcterms:created xsi:type="dcterms:W3CDTF">2024-12-05T06:22:49Z</dcterms:created>
  <dcterms:modified xsi:type="dcterms:W3CDTF">2025-04-02T15:29:30Z</dcterms:modified>
</cp:coreProperties>
</file>