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6" r:id="rId2"/>
    <p:sldId id="258" r:id="rId3"/>
    <p:sldId id="257" r:id="rId4"/>
    <p:sldId id="310" r:id="rId5"/>
    <p:sldId id="413" r:id="rId6"/>
    <p:sldId id="415" r:id="rId7"/>
    <p:sldId id="416" r:id="rId8"/>
    <p:sldId id="417" r:id="rId9"/>
    <p:sldId id="412" r:id="rId10"/>
    <p:sldId id="292" r:id="rId11"/>
    <p:sldId id="293" r:id="rId12"/>
    <p:sldId id="294" r:id="rId13"/>
    <p:sldId id="297" r:id="rId14"/>
    <p:sldId id="298" r:id="rId15"/>
    <p:sldId id="299" r:id="rId16"/>
    <p:sldId id="300" r:id="rId17"/>
    <p:sldId id="405" r:id="rId18"/>
    <p:sldId id="379" r:id="rId19"/>
    <p:sldId id="303" r:id="rId20"/>
    <p:sldId id="431" r:id="rId21"/>
    <p:sldId id="418" r:id="rId22"/>
    <p:sldId id="419" r:id="rId23"/>
    <p:sldId id="420" r:id="rId24"/>
    <p:sldId id="423" r:id="rId25"/>
    <p:sldId id="424" r:id="rId26"/>
    <p:sldId id="429" r:id="rId27"/>
    <p:sldId id="430" r:id="rId28"/>
    <p:sldId id="427" r:id="rId29"/>
    <p:sldId id="425" r:id="rId30"/>
    <p:sldId id="422" r:id="rId31"/>
    <p:sldId id="421" r:id="rId32"/>
    <p:sldId id="428" r:id="rId33"/>
    <p:sldId id="435" r:id="rId34"/>
    <p:sldId id="436" r:id="rId35"/>
    <p:sldId id="437" r:id="rId36"/>
    <p:sldId id="438" r:id="rId37"/>
    <p:sldId id="441" r:id="rId38"/>
    <p:sldId id="442" r:id="rId39"/>
    <p:sldId id="447" r:id="rId40"/>
    <p:sldId id="446" r:id="rId41"/>
    <p:sldId id="448" r:id="rId42"/>
    <p:sldId id="443" r:id="rId43"/>
    <p:sldId id="444" r:id="rId44"/>
    <p:sldId id="386" r:id="rId45"/>
    <p:sldId id="383" r:id="rId46"/>
    <p:sldId id="385" r:id="rId47"/>
    <p:sldId id="291" r:id="rId48"/>
    <p:sldId id="290" r:id="rId49"/>
    <p:sldId id="289" r:id="rId50"/>
    <p:sldId id="288" r:id="rId51"/>
    <p:sldId id="369" r:id="rId52"/>
    <p:sldId id="280" r:id="rId53"/>
    <p:sldId id="281" r:id="rId54"/>
    <p:sldId id="381" r:id="rId55"/>
    <p:sldId id="403" r:id="rId56"/>
    <p:sldId id="401" r:id="rId57"/>
    <p:sldId id="387" r:id="rId58"/>
    <p:sldId id="402" r:id="rId59"/>
    <p:sldId id="388" r:id="rId60"/>
    <p:sldId id="406" r:id="rId61"/>
    <p:sldId id="390" r:id="rId62"/>
    <p:sldId id="389" r:id="rId63"/>
    <p:sldId id="365" r:id="rId64"/>
    <p:sldId id="364" r:id="rId65"/>
    <p:sldId id="347" r:id="rId66"/>
    <p:sldId id="284" r:id="rId67"/>
    <p:sldId id="348" r:id="rId68"/>
    <p:sldId id="404" r:id="rId69"/>
    <p:sldId id="368" r:id="rId70"/>
    <p:sldId id="366" r:id="rId71"/>
    <p:sldId id="367" r:id="rId72"/>
    <p:sldId id="374" r:id="rId73"/>
    <p:sldId id="263" r:id="rId74"/>
    <p:sldId id="272" r:id="rId75"/>
    <p:sldId id="273" r:id="rId76"/>
    <p:sldId id="274" r:id="rId77"/>
    <p:sldId id="375" r:id="rId78"/>
    <p:sldId id="265" r:id="rId79"/>
    <p:sldId id="275" r:id="rId80"/>
    <p:sldId id="276" r:id="rId81"/>
    <p:sldId id="277" r:id="rId82"/>
    <p:sldId id="378" r:id="rId83"/>
    <p:sldId id="260" r:id="rId84"/>
    <p:sldId id="391" r:id="rId85"/>
    <p:sldId id="392" r:id="rId86"/>
    <p:sldId id="393" r:id="rId87"/>
    <p:sldId id="394" r:id="rId88"/>
    <p:sldId id="395" r:id="rId89"/>
    <p:sldId id="407" r:id="rId90"/>
    <p:sldId id="409" r:id="rId91"/>
    <p:sldId id="410" r:id="rId92"/>
    <p:sldId id="411" r:id="rId93"/>
    <p:sldId id="432" r:id="rId94"/>
    <p:sldId id="434" r:id="rId95"/>
    <p:sldId id="433" r:id="rId96"/>
  </p:sldIdLst>
  <p:sldSz cx="9144000" cy="6858000" type="screen4x3"/>
  <p:notesSz cx="6772275" cy="99298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PMingLiU"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PMingLiU"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PMingLiU"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PMingLiU"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4668" autoAdjust="0"/>
  </p:normalViewPr>
  <p:slideViewPr>
    <p:cSldViewPr>
      <p:cViewPr varScale="1">
        <p:scale>
          <a:sx n="65" d="100"/>
          <a:sy n="65" d="100"/>
        </p:scale>
        <p:origin x="133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5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defRPr sz="1200"/>
            </a:lvl1pPr>
          </a:lstStyle>
          <a:p>
            <a:pPr>
              <a:defRPr/>
            </a:pPr>
            <a:endParaRPr lang="en-US" altLang="zh-TW"/>
          </a:p>
        </p:txBody>
      </p:sp>
      <p:sp>
        <p:nvSpPr>
          <p:cNvPr id="30723" name="Rectangle 3"/>
          <p:cNvSpPr>
            <a:spLocks noGrp="1" noChangeArrowheads="1"/>
          </p:cNvSpPr>
          <p:nvPr>
            <p:ph type="dt" sz="quarter" idx="1"/>
          </p:nvPr>
        </p:nvSpPr>
        <p:spPr bwMode="auto">
          <a:xfrm>
            <a:off x="3835476" y="0"/>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lgn="r">
              <a:defRPr sz="1200"/>
            </a:lvl1pPr>
          </a:lstStyle>
          <a:p>
            <a:pPr>
              <a:defRPr/>
            </a:pPr>
            <a:endParaRPr lang="en-US" altLang="zh-TW"/>
          </a:p>
        </p:txBody>
      </p:sp>
      <p:sp>
        <p:nvSpPr>
          <p:cNvPr id="30724" name="Rectangle 4"/>
          <p:cNvSpPr>
            <a:spLocks noGrp="1" noChangeArrowheads="1"/>
          </p:cNvSpPr>
          <p:nvPr>
            <p:ph type="ftr" sz="quarter" idx="2"/>
          </p:nvPr>
        </p:nvSpPr>
        <p:spPr bwMode="auto">
          <a:xfrm>
            <a:off x="0" y="9431288"/>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defRPr sz="1200"/>
            </a:lvl1pPr>
          </a:lstStyle>
          <a:p>
            <a:pPr>
              <a:defRPr/>
            </a:pPr>
            <a:endParaRPr lang="en-US" altLang="zh-TW"/>
          </a:p>
        </p:txBody>
      </p:sp>
      <p:sp>
        <p:nvSpPr>
          <p:cNvPr id="30725" name="Rectangle 5"/>
          <p:cNvSpPr>
            <a:spLocks noGrp="1" noChangeArrowheads="1"/>
          </p:cNvSpPr>
          <p:nvPr>
            <p:ph type="sldNum" sz="quarter" idx="3"/>
          </p:nvPr>
        </p:nvSpPr>
        <p:spPr bwMode="auto">
          <a:xfrm>
            <a:off x="3835476" y="9431288"/>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lgn="r">
              <a:defRPr sz="1200"/>
            </a:lvl1pPr>
          </a:lstStyle>
          <a:p>
            <a:pPr>
              <a:defRPr/>
            </a:pPr>
            <a:fld id="{B91DC671-C160-40E4-95DE-3BAC9902B83C}" type="slidenum">
              <a:rPr lang="zh-TW" altLang="en-US"/>
              <a:pPr>
                <a:defRPr/>
              </a:pPr>
              <a:t>‹#›</a:t>
            </a:fld>
            <a:endParaRPr lang="en-US" altLang="zh-TW"/>
          </a:p>
        </p:txBody>
      </p:sp>
    </p:spTree>
    <p:extLst>
      <p:ext uri="{BB962C8B-B14F-4D97-AF65-F5344CB8AC3E}">
        <p14:creationId xmlns:p14="http://schemas.microsoft.com/office/powerpoint/2010/main" val="72900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defRPr sz="1200"/>
            </a:lvl1pPr>
          </a:lstStyle>
          <a:p>
            <a:pPr>
              <a:defRPr/>
            </a:pPr>
            <a:endParaRPr lang="en-US" altLang="zh-TW"/>
          </a:p>
        </p:txBody>
      </p:sp>
      <p:sp>
        <p:nvSpPr>
          <p:cNvPr id="8195" name="Rectangle 3"/>
          <p:cNvSpPr>
            <a:spLocks noGrp="1" noChangeArrowheads="1"/>
          </p:cNvSpPr>
          <p:nvPr>
            <p:ph type="dt" idx="1"/>
          </p:nvPr>
        </p:nvSpPr>
        <p:spPr bwMode="auto">
          <a:xfrm>
            <a:off x="3835476" y="0"/>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lgn="r">
              <a:defRPr sz="1200"/>
            </a:lvl1pPr>
          </a:lstStyle>
          <a:p>
            <a:pPr>
              <a:defRPr/>
            </a:pPr>
            <a:endParaRPr lang="en-US" altLang="zh-TW"/>
          </a:p>
        </p:txBody>
      </p:sp>
      <p:sp>
        <p:nvSpPr>
          <p:cNvPr id="82948" name="Rectangle 4"/>
          <p:cNvSpPr>
            <a:spLocks noGrp="1" noRot="1" noChangeAspect="1" noChangeArrowheads="1" noTextEdit="1"/>
          </p:cNvSpPr>
          <p:nvPr>
            <p:ph type="sldImg" idx="2"/>
          </p:nvPr>
        </p:nvSpPr>
        <p:spPr bwMode="auto">
          <a:xfrm>
            <a:off x="903288" y="744538"/>
            <a:ext cx="4967287"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6308" y="4717340"/>
            <a:ext cx="5419660" cy="446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8198" name="Rectangle 6"/>
          <p:cNvSpPr>
            <a:spLocks noGrp="1" noChangeArrowheads="1"/>
          </p:cNvSpPr>
          <p:nvPr>
            <p:ph type="ftr" sz="quarter" idx="4"/>
          </p:nvPr>
        </p:nvSpPr>
        <p:spPr bwMode="auto">
          <a:xfrm>
            <a:off x="0" y="9431288"/>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defRPr sz="1200"/>
            </a:lvl1pPr>
          </a:lstStyle>
          <a:p>
            <a:pPr>
              <a:defRPr/>
            </a:pPr>
            <a:endParaRPr lang="en-US" altLang="zh-TW"/>
          </a:p>
        </p:txBody>
      </p:sp>
      <p:sp>
        <p:nvSpPr>
          <p:cNvPr id="8199" name="Rectangle 7"/>
          <p:cNvSpPr>
            <a:spLocks noGrp="1" noChangeArrowheads="1"/>
          </p:cNvSpPr>
          <p:nvPr>
            <p:ph type="sldNum" sz="quarter" idx="5"/>
          </p:nvPr>
        </p:nvSpPr>
        <p:spPr bwMode="auto">
          <a:xfrm>
            <a:off x="3835476" y="9431288"/>
            <a:ext cx="2935266" cy="49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lgn="r">
              <a:defRPr sz="1200"/>
            </a:lvl1pPr>
          </a:lstStyle>
          <a:p>
            <a:pPr>
              <a:defRPr/>
            </a:pPr>
            <a:fld id="{EAA34577-317A-4D7D-B10C-07311A5236C6}" type="slidenum">
              <a:rPr lang="zh-TW" altLang="en-US"/>
              <a:pPr>
                <a:defRPr/>
              </a:pPr>
              <a:t>‹#›</a:t>
            </a:fld>
            <a:endParaRPr lang="en-US" altLang="zh-TW"/>
          </a:p>
        </p:txBody>
      </p:sp>
    </p:spTree>
    <p:extLst>
      <p:ext uri="{BB962C8B-B14F-4D97-AF65-F5344CB8AC3E}">
        <p14:creationId xmlns:p14="http://schemas.microsoft.com/office/powerpoint/2010/main" val="2952560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A34577-317A-4D7D-B10C-07311A5236C6}" type="slidenum">
              <a:rPr lang="zh-TW" altLang="en-US" smtClean="0"/>
              <a:pPr>
                <a:defRPr/>
              </a:pPr>
              <a:t>1</a:t>
            </a:fld>
            <a:endParaRPr lang="en-US" altLang="zh-TW"/>
          </a:p>
        </p:txBody>
      </p:sp>
    </p:spTree>
    <p:extLst>
      <p:ext uri="{BB962C8B-B14F-4D97-AF65-F5344CB8AC3E}">
        <p14:creationId xmlns:p14="http://schemas.microsoft.com/office/powerpoint/2010/main" val="178786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BFB085-F43A-463D-9954-D3C008D58F6F}" type="slidenum">
              <a:rPr lang="zh-TW" altLang="en-US"/>
              <a:pPr>
                <a:defRPr/>
              </a:pPr>
              <a:t>‹#›</a:t>
            </a:fld>
            <a:endParaRPr lang="en-US" altLang="zh-TW"/>
          </a:p>
        </p:txBody>
      </p:sp>
    </p:spTree>
    <p:extLst>
      <p:ext uri="{BB962C8B-B14F-4D97-AF65-F5344CB8AC3E}">
        <p14:creationId xmlns:p14="http://schemas.microsoft.com/office/powerpoint/2010/main" val="176526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DEE4B5E-BE1D-43C5-B8B4-437D0B1D2481}" type="slidenum">
              <a:rPr lang="zh-TW" altLang="en-US"/>
              <a:pPr>
                <a:defRPr/>
              </a:pPr>
              <a:t>‹#›</a:t>
            </a:fld>
            <a:endParaRPr lang="en-US" altLang="zh-TW"/>
          </a:p>
        </p:txBody>
      </p:sp>
    </p:spTree>
    <p:extLst>
      <p:ext uri="{BB962C8B-B14F-4D97-AF65-F5344CB8AC3E}">
        <p14:creationId xmlns:p14="http://schemas.microsoft.com/office/powerpoint/2010/main" val="87922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025D716-1F63-48AA-98AA-805AE2AA660C}" type="slidenum">
              <a:rPr lang="zh-TW" altLang="en-US"/>
              <a:pPr>
                <a:defRPr/>
              </a:pPr>
              <a:t>‹#›</a:t>
            </a:fld>
            <a:endParaRPr lang="en-US" altLang="zh-TW"/>
          </a:p>
        </p:txBody>
      </p:sp>
    </p:spTree>
    <p:extLst>
      <p:ext uri="{BB962C8B-B14F-4D97-AF65-F5344CB8AC3E}">
        <p14:creationId xmlns:p14="http://schemas.microsoft.com/office/powerpoint/2010/main" val="309727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434B7B6E-925F-436A-A549-6632D14D144E}" type="slidenum">
              <a:rPr lang="zh-TW" altLang="en-US"/>
              <a:pPr>
                <a:defRPr/>
              </a:pPr>
              <a:t>‹#›</a:t>
            </a:fld>
            <a:endParaRPr lang="en-US" altLang="zh-TW"/>
          </a:p>
        </p:txBody>
      </p:sp>
    </p:spTree>
    <p:extLst>
      <p:ext uri="{BB962C8B-B14F-4D97-AF65-F5344CB8AC3E}">
        <p14:creationId xmlns:p14="http://schemas.microsoft.com/office/powerpoint/2010/main" val="227266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A1D7415-13FB-429D-B615-0138B836B38B}" type="slidenum">
              <a:rPr lang="zh-TW" altLang="en-US"/>
              <a:pPr>
                <a:defRPr/>
              </a:pPr>
              <a:t>‹#›</a:t>
            </a:fld>
            <a:endParaRPr lang="en-US" altLang="zh-TW"/>
          </a:p>
        </p:txBody>
      </p:sp>
    </p:spTree>
    <p:extLst>
      <p:ext uri="{BB962C8B-B14F-4D97-AF65-F5344CB8AC3E}">
        <p14:creationId xmlns:p14="http://schemas.microsoft.com/office/powerpoint/2010/main" val="295292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26E31E6-64C6-4CD4-8D75-3F449C1DD2AD}" type="slidenum">
              <a:rPr lang="zh-TW" altLang="en-US"/>
              <a:pPr>
                <a:defRPr/>
              </a:pPr>
              <a:t>‹#›</a:t>
            </a:fld>
            <a:endParaRPr lang="en-US" altLang="zh-TW"/>
          </a:p>
        </p:txBody>
      </p:sp>
    </p:spTree>
    <p:extLst>
      <p:ext uri="{BB962C8B-B14F-4D97-AF65-F5344CB8AC3E}">
        <p14:creationId xmlns:p14="http://schemas.microsoft.com/office/powerpoint/2010/main" val="119857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77A2C7F-96E9-43E4-B62F-28B60AF2D45A}" type="slidenum">
              <a:rPr lang="zh-TW" altLang="en-US"/>
              <a:pPr>
                <a:defRPr/>
              </a:pPr>
              <a:t>‹#›</a:t>
            </a:fld>
            <a:endParaRPr lang="en-US" altLang="zh-TW"/>
          </a:p>
        </p:txBody>
      </p:sp>
    </p:spTree>
    <p:extLst>
      <p:ext uri="{BB962C8B-B14F-4D97-AF65-F5344CB8AC3E}">
        <p14:creationId xmlns:p14="http://schemas.microsoft.com/office/powerpoint/2010/main" val="168376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E31A04B-F8E3-469A-A4C2-EBCD4FDADA28}" type="slidenum">
              <a:rPr lang="zh-TW" altLang="en-US"/>
              <a:pPr>
                <a:defRPr/>
              </a:pPr>
              <a:t>‹#›</a:t>
            </a:fld>
            <a:endParaRPr lang="en-US" altLang="zh-TW"/>
          </a:p>
        </p:txBody>
      </p:sp>
    </p:spTree>
    <p:extLst>
      <p:ext uri="{BB962C8B-B14F-4D97-AF65-F5344CB8AC3E}">
        <p14:creationId xmlns:p14="http://schemas.microsoft.com/office/powerpoint/2010/main" val="173958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1B19F82-DC97-4C9B-86F7-F6CECAB799A8}" type="slidenum">
              <a:rPr lang="zh-TW" altLang="en-US"/>
              <a:pPr>
                <a:defRPr/>
              </a:pPr>
              <a:t>‹#›</a:t>
            </a:fld>
            <a:endParaRPr lang="en-US" altLang="zh-TW"/>
          </a:p>
        </p:txBody>
      </p:sp>
    </p:spTree>
    <p:extLst>
      <p:ext uri="{BB962C8B-B14F-4D97-AF65-F5344CB8AC3E}">
        <p14:creationId xmlns:p14="http://schemas.microsoft.com/office/powerpoint/2010/main" val="28528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2DAA631-9FE5-48E5-9D4E-0C831AC71C85}" type="slidenum">
              <a:rPr lang="zh-TW" altLang="en-US"/>
              <a:pPr>
                <a:defRPr/>
              </a:pPr>
              <a:t>‹#›</a:t>
            </a:fld>
            <a:endParaRPr lang="en-US" altLang="zh-TW"/>
          </a:p>
        </p:txBody>
      </p:sp>
    </p:spTree>
    <p:extLst>
      <p:ext uri="{BB962C8B-B14F-4D97-AF65-F5344CB8AC3E}">
        <p14:creationId xmlns:p14="http://schemas.microsoft.com/office/powerpoint/2010/main" val="271853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2ABB17C-2858-4E53-BDBD-26EF5B8852CF}" type="slidenum">
              <a:rPr lang="zh-TW" altLang="en-US"/>
              <a:pPr>
                <a:defRPr/>
              </a:pPr>
              <a:t>‹#›</a:t>
            </a:fld>
            <a:endParaRPr lang="en-US" altLang="zh-TW"/>
          </a:p>
        </p:txBody>
      </p:sp>
    </p:spTree>
    <p:extLst>
      <p:ext uri="{BB962C8B-B14F-4D97-AF65-F5344CB8AC3E}">
        <p14:creationId xmlns:p14="http://schemas.microsoft.com/office/powerpoint/2010/main" val="113408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5626F73-3087-4AC3-BB67-0BEAEBB5AB53}" type="slidenum">
              <a:rPr lang="zh-TW" altLang="en-US"/>
              <a:pPr>
                <a:defRPr/>
              </a:pPr>
              <a:t>‹#›</a:t>
            </a:fld>
            <a:endParaRPr lang="en-US" altLang="zh-TW"/>
          </a:p>
        </p:txBody>
      </p:sp>
    </p:spTree>
    <p:extLst>
      <p:ext uri="{BB962C8B-B14F-4D97-AF65-F5344CB8AC3E}">
        <p14:creationId xmlns:p14="http://schemas.microsoft.com/office/powerpoint/2010/main" val="368863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60AA7B9-AE4A-40ED-97F3-91EFB800171C}" type="slidenum">
              <a:rPr lang="zh-TW" altLang="en-US"/>
              <a:pPr>
                <a:defRPr/>
              </a:pPr>
              <a:t>‹#›</a:t>
            </a:fld>
            <a:endParaRPr lang="en-US" altLang="zh-TW"/>
          </a:p>
        </p:txBody>
      </p:sp>
    </p:spTree>
    <p:extLst>
      <p:ext uri="{BB962C8B-B14F-4D97-AF65-F5344CB8AC3E}">
        <p14:creationId xmlns:p14="http://schemas.microsoft.com/office/powerpoint/2010/main" val="1764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SFM Kalman V9a</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73F7EFA-6CB4-45F6-8695-63A6A925C85E}" type="slidenum">
              <a:rPr lang="zh-TW" altLang="en-US"/>
              <a:pPr>
                <a:defRPr/>
              </a:pPr>
              <a:t>‹#›</a:t>
            </a:fld>
            <a:endParaRPr lang="en-US" altLang="zh-TW"/>
          </a:p>
        </p:txBody>
      </p:sp>
    </p:spTree>
    <p:extLst>
      <p:ext uri="{BB962C8B-B14F-4D97-AF65-F5344CB8AC3E}">
        <p14:creationId xmlns:p14="http://schemas.microsoft.com/office/powerpoint/2010/main" val="11871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smtClean="0">
                <a:ea typeface="SimSun" pitchFamily="2" charset="-122"/>
              </a:defRPr>
            </a:lvl1pPr>
          </a:lstStyle>
          <a:p>
            <a:pPr>
              <a:defRPr/>
            </a:pPr>
            <a:r>
              <a:rPr lang="en-US" altLang="zh-CN" smtClean="0"/>
              <a:t>SFM Kalman V9a</a:t>
            </a: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pPr>
              <a:defRPr/>
            </a:pPr>
            <a:fld id="{5E45E037-F116-4F86-BB5A-7C1CBF1F13B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kumimoji="1" sz="4400">
          <a:solidFill>
            <a:schemeClr val="tx2"/>
          </a:solidFill>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rtal.acm.org/results.cfm?query=author:P93864&amp;querydisp=author:Gary%20Bishop&amp;coll=GUIDE&amp;dl=GUIDE&amp;CFID=53841316&amp;CFTOKEN=96211108" TargetMode="External"/><Relationship Id="rId2" Type="http://schemas.openxmlformats.org/officeDocument/2006/relationships/hyperlink" Target="http://portal.acm.org/results.cfm?query=author:P99547&amp;querydisp=author:Greg%20Welch&amp;coll=GUIDE&amp;dl=GUIDE&amp;CFID=53841316&amp;CFTOKEN=9621110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26.wmf"/><Relationship Id="rId5" Type="http://schemas.openxmlformats.org/officeDocument/2006/relationships/oleObject" Target="../embeddings/oleObject25.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hyperlink" Target="https://en.wikipedia.org/wiki/Kalman_filter"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hyperlink" Target="https://en.wikipedia.org/wiki/Discretization" TargetMode="External"/><Relationship Id="rId5" Type="http://schemas.openxmlformats.org/officeDocument/2006/relationships/hyperlink" Target="http://becs.aalto.fi/en/research/bayes/ekfukf/" TargetMode="Externa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5.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image" Target="../media/image5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53.wmf"/><Relationship Id="rId5" Type="http://schemas.openxmlformats.org/officeDocument/2006/relationships/oleObject" Target="../embeddings/oleObject48.bin"/><Relationship Id="rId4" Type="http://schemas.openxmlformats.org/officeDocument/2006/relationships/image" Target="../media/image52.wmf"/></Relationships>
</file>

<file path=ppt/slides/_rels/slide4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 Id="rId9" Type="http://schemas.openxmlformats.org/officeDocument/2006/relationships/hyperlink" Target="http://en.wikipedia.org/wiki/Extended_Kalman_filte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7.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60.wmf"/><Relationship Id="rId5" Type="http://schemas.openxmlformats.org/officeDocument/2006/relationships/oleObject" Target="../embeddings/oleObject55.bin"/><Relationship Id="rId4" Type="http://schemas.openxmlformats.org/officeDocument/2006/relationships/image" Target="../media/image59.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61.wmf"/><Relationship Id="rId5" Type="http://schemas.openxmlformats.org/officeDocument/2006/relationships/oleObject" Target="../embeddings/oleObject57.bin"/><Relationship Id="rId4" Type="http://schemas.openxmlformats.org/officeDocument/2006/relationships/image" Target="../media/image5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33.vml"/><Relationship Id="rId4" Type="http://schemas.openxmlformats.org/officeDocument/2006/relationships/image" Target="../media/image6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6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64.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6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66.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6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6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jpe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69.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70.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2.wmf"/><Relationship Id="rId5" Type="http://schemas.openxmlformats.org/officeDocument/2006/relationships/oleObject" Target="../embeddings/oleObject68.bin"/><Relationship Id="rId4" Type="http://schemas.openxmlformats.org/officeDocument/2006/relationships/image" Target="../media/image7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43.vml"/><Relationship Id="rId6" Type="http://schemas.openxmlformats.org/officeDocument/2006/relationships/image" Target="../media/image73.wmf"/><Relationship Id="rId5" Type="http://schemas.openxmlformats.org/officeDocument/2006/relationships/oleObject" Target="../embeddings/oleObject70.bin"/><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44.vml"/><Relationship Id="rId6" Type="http://schemas.openxmlformats.org/officeDocument/2006/relationships/image" Target="../media/image74.wmf"/><Relationship Id="rId5" Type="http://schemas.openxmlformats.org/officeDocument/2006/relationships/oleObject" Target="../embeddings/oleObject72.bin"/><Relationship Id="rId4" Type="http://schemas.openxmlformats.org/officeDocument/2006/relationships/image" Target="../media/image52.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45.vml"/><Relationship Id="rId4" Type="http://schemas.openxmlformats.org/officeDocument/2006/relationships/image" Target="../media/image75.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www.ieee.org/organizations/society/sp/tmm.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ieeexplore.ieee.org/Xplore/DynWel.jsp"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9.jpe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9" Type="http://schemas.openxmlformats.org/officeDocument/2006/relationships/image" Target="../media/image8.wmf"/></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icip2004.org/html/Welcome/welcome.htm" TargetMode="External"/><Relationship Id="rId7" Type="http://schemas.openxmlformats.org/officeDocument/2006/relationships/hyperlink" Target="http://mathworld.wolfram.com/Quaternion.html" TargetMode="External"/><Relationship Id="rId2" Type="http://schemas.openxmlformats.org/officeDocument/2006/relationships/hyperlink" Target="http://ieeexplore.ieee.org/Xplore/DynWel.jsp" TargetMode="External"/><Relationship Id="rId1" Type="http://schemas.openxmlformats.org/officeDocument/2006/relationships/slideLayout" Target="../slideLayouts/slideLayout2.xml"/><Relationship Id="rId6" Type="http://schemas.openxmlformats.org/officeDocument/2006/relationships/hyperlink" Target="http://www.cs.unc.edu/~welch/media/pdf/kalman_intro.pdf" TargetMode="External"/><Relationship Id="rId5" Type="http://schemas.openxmlformats.org/officeDocument/2006/relationships/hyperlink" Target="http://www.ieee.org/organizations/society/sp/tmm.html" TargetMode="External"/><Relationship Id="rId4" Type="http://schemas.openxmlformats.org/officeDocument/2006/relationships/hyperlink" Target="http://www.ee.surrey.ac.uk/icpr2004/"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2.xml"/><Relationship Id="rId1" Type="http://schemas.openxmlformats.org/officeDocument/2006/relationships/vmlDrawing" Target="../drawings/vmlDrawing46.vml"/><Relationship Id="rId6" Type="http://schemas.openxmlformats.org/officeDocument/2006/relationships/image" Target="../media/image82.jpeg"/><Relationship Id="rId5" Type="http://schemas.openxmlformats.org/officeDocument/2006/relationships/image" Target="../media/image81.wmf"/><Relationship Id="rId4" Type="http://schemas.openxmlformats.org/officeDocument/2006/relationships/oleObject" Target="../embeddings/oleObject75.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5.xml"/><Relationship Id="rId1" Type="http://schemas.openxmlformats.org/officeDocument/2006/relationships/vmlDrawing" Target="../drawings/vmlDrawing47.vml"/><Relationship Id="rId4" Type="http://schemas.openxmlformats.org/officeDocument/2006/relationships/image" Target="../media/image81.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5.xml"/><Relationship Id="rId1" Type="http://schemas.openxmlformats.org/officeDocument/2006/relationships/vmlDrawing" Target="../drawings/vmlDrawing48.vml"/><Relationship Id="rId4" Type="http://schemas.openxmlformats.org/officeDocument/2006/relationships/image" Target="../media/image81.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83.wmf"/></Relationships>
</file>

<file path=ppt/slides/_rels/slide91.xml.rels><?xml version="1.0" encoding="UTF-8" standalone="yes"?>
<Relationships xmlns="http://schemas.openxmlformats.org/package/2006/relationships"><Relationship Id="rId2" Type="http://schemas.openxmlformats.org/officeDocument/2006/relationships/hyperlink" Target="https://www.youtube.com/watch?v=locZabK4Al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youtube.com/watch?v=O-lAJVra1PU"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85.wmf"/><Relationship Id="rId5" Type="http://schemas.openxmlformats.org/officeDocument/2006/relationships/oleObject" Target="../embeddings/oleObject80.bin"/><Relationship Id="rId4" Type="http://schemas.openxmlformats.org/officeDocument/2006/relationships/image" Target="../media/image8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86.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hyperlink" Target="http://control.ucsd.edu/mauricio/courses/mae280a/lecture6.pdf" TargetMode="External"/><Relationship Id="rId5" Type="http://schemas.openxmlformats.org/officeDocument/2006/relationships/hyperlink" Target="http://citeseerx.ist.psu.edu/viewdoc/download?doi=10.1.1.142.6137&amp;rep=rep1&amp;type=pdf" TargetMode="External"/><Relationship Id="rId4" Type="http://schemas.openxmlformats.org/officeDocument/2006/relationships/image" Target="../media/image8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051"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E97BC70D-A4CF-43B5-B6FD-84FBFF7506F5}" type="slidenum">
              <a:rPr kumimoji="0" lang="zh-TW" altLang="en-US" sz="1400" smtClean="0"/>
              <a:pPr eaLnBrk="1" hangingPunct="1">
                <a:spcBef>
                  <a:spcPct val="0"/>
                </a:spcBef>
                <a:buFontTx/>
                <a:buNone/>
              </a:pPr>
              <a:t>1</a:t>
            </a:fld>
            <a:endParaRPr kumimoji="0" lang="en-US" altLang="zh-TW" sz="1400" smtClean="0"/>
          </a:p>
        </p:txBody>
      </p:sp>
      <p:sp>
        <p:nvSpPr>
          <p:cNvPr id="2052" name="Rectangle 2"/>
          <p:cNvSpPr>
            <a:spLocks noGrp="1" noChangeArrowheads="1"/>
          </p:cNvSpPr>
          <p:nvPr>
            <p:ph type="ctrTitle"/>
          </p:nvPr>
        </p:nvSpPr>
        <p:spPr/>
        <p:txBody>
          <a:bodyPr/>
          <a:lstStyle/>
          <a:p>
            <a:pPr eaLnBrk="1" hangingPunct="1"/>
            <a:r>
              <a:rPr lang="en-US" altLang="zh-TW" smtClean="0"/>
              <a:t>3D computer vision</a:t>
            </a:r>
            <a:br>
              <a:rPr lang="en-US" altLang="zh-TW" smtClean="0"/>
            </a:br>
            <a:endParaRPr lang="en-US" altLang="zh-TW" smtClean="0"/>
          </a:p>
        </p:txBody>
      </p:sp>
      <p:sp>
        <p:nvSpPr>
          <p:cNvPr id="2053" name="Rectangle 3"/>
          <p:cNvSpPr>
            <a:spLocks noGrp="1" noChangeArrowheads="1"/>
          </p:cNvSpPr>
          <p:nvPr>
            <p:ph type="subTitle" idx="1"/>
          </p:nvPr>
        </p:nvSpPr>
        <p:spPr/>
        <p:txBody>
          <a:bodyPr/>
          <a:lstStyle/>
          <a:p>
            <a:pPr eaLnBrk="1" hangingPunct="1"/>
            <a:r>
              <a:rPr lang="en-US" altLang="zh-TW" dirty="0" smtClean="0"/>
              <a:t>Structure from motion </a:t>
            </a:r>
          </a:p>
          <a:p>
            <a:pPr eaLnBrk="1" hangingPunct="1"/>
            <a:r>
              <a:rPr lang="en-US" altLang="zh-TW" dirty="0" smtClean="0"/>
              <a:t>using </a:t>
            </a:r>
            <a:r>
              <a:rPr lang="en-US" altLang="zh-TW" dirty="0" err="1" smtClean="0"/>
              <a:t>Kalman</a:t>
            </a:r>
            <a:r>
              <a:rPr lang="en-US" altLang="zh-TW" dirty="0" smtClean="0"/>
              <a:t> </a:t>
            </a:r>
            <a:r>
              <a:rPr lang="en-US" altLang="zh-TW" dirty="0" smtClean="0"/>
              <a:t>filter</a:t>
            </a:r>
          </a:p>
          <a:p>
            <a:pPr eaLnBrk="1" hangingPunct="1"/>
            <a:r>
              <a:rPr lang="en-US" altLang="zh-TW" smtClean="0"/>
              <a:t>KH Wong</a:t>
            </a:r>
            <a:r>
              <a:rPr lang="en-US" altLang="zh-TW" smtClean="0"/>
              <a:t> </a:t>
            </a:r>
            <a:endParaRPr lang="en-US" altLang="zh-TW"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126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96CC86F-3E89-41D3-9A17-263DCEF1D788}" type="slidenum">
              <a:rPr kumimoji="0" lang="zh-TW" altLang="en-US" sz="1400" smtClean="0"/>
              <a:pPr eaLnBrk="1" hangingPunct="1">
                <a:spcBef>
                  <a:spcPct val="0"/>
                </a:spcBef>
                <a:buFontTx/>
                <a:buNone/>
              </a:pPr>
              <a:t>10</a:t>
            </a:fld>
            <a:endParaRPr kumimoji="0" lang="en-US" altLang="zh-TW" sz="1400" smtClean="0"/>
          </a:p>
        </p:txBody>
      </p:sp>
      <p:sp>
        <p:nvSpPr>
          <p:cNvPr id="11268" name="Rectangle 2"/>
          <p:cNvSpPr>
            <a:spLocks noGrp="1" noChangeArrowheads="1"/>
          </p:cNvSpPr>
          <p:nvPr>
            <p:ph type="title"/>
          </p:nvPr>
        </p:nvSpPr>
        <p:spPr/>
        <p:txBody>
          <a:bodyPr/>
          <a:lstStyle/>
          <a:p>
            <a:pPr eaLnBrk="1" hangingPunct="1"/>
            <a:r>
              <a:rPr lang="en-US" altLang="zh-TW" smtClean="0"/>
              <a:t>Kalman filter introduction</a:t>
            </a:r>
          </a:p>
        </p:txBody>
      </p:sp>
      <p:sp>
        <p:nvSpPr>
          <p:cNvPr id="11269" name="Rectangle 3"/>
          <p:cNvSpPr>
            <a:spLocks noGrp="1" noChangeArrowheads="1"/>
          </p:cNvSpPr>
          <p:nvPr>
            <p:ph type="body" idx="1"/>
          </p:nvPr>
        </p:nvSpPr>
        <p:spPr/>
        <p:txBody>
          <a:bodyPr/>
          <a:lstStyle/>
          <a:p>
            <a:pPr marL="609600" indent="-609600" eaLnBrk="1" hangingPunct="1"/>
            <a:r>
              <a:rPr lang="en-US" altLang="zh-TW" sz="2800" smtClean="0"/>
              <a:t>Based on</a:t>
            </a:r>
          </a:p>
          <a:p>
            <a:pPr marL="609600" indent="-609600" eaLnBrk="1" hangingPunct="1"/>
            <a:r>
              <a:rPr lang="en-US" altLang="zh-TW" sz="2800" b="1" smtClean="0"/>
              <a:t>An Introduction to the Kalman FilterSource</a:t>
            </a:r>
            <a:r>
              <a:rPr lang="en-US" altLang="zh-TW" sz="2800" smtClean="0"/>
              <a:t>Technical Report: TR95-041 Year of Publication:</a:t>
            </a:r>
            <a:r>
              <a:rPr lang="en-US" altLang="zh-TW" sz="2800" smtClean="0">
                <a:latin typeface="Arial" charset="0"/>
              </a:rPr>
              <a:t> </a:t>
            </a:r>
            <a:r>
              <a:rPr lang="en-US" altLang="zh-TW" sz="2800" smtClean="0"/>
              <a:t>1995 </a:t>
            </a:r>
            <a:r>
              <a:rPr lang="en-US" altLang="zh-TW" sz="2800" b="1" smtClean="0"/>
              <a:t>Authors</a:t>
            </a:r>
            <a:r>
              <a:rPr lang="en-US" altLang="zh-TW" sz="2800" smtClean="0"/>
              <a:t> </a:t>
            </a:r>
            <a:r>
              <a:rPr lang="en-US" altLang="zh-TW" sz="2800" smtClean="0">
                <a:hlinkClick r:id="rId2"/>
              </a:rPr>
              <a:t>Greg Welch</a:t>
            </a:r>
            <a:r>
              <a:rPr lang="en-US" altLang="zh-TW" sz="2800" smtClean="0"/>
              <a:t> </a:t>
            </a:r>
            <a:r>
              <a:rPr lang="en-US" altLang="zh-TW" sz="2800" smtClean="0">
                <a:hlinkClick r:id="rId3"/>
              </a:rPr>
              <a:t>Gary Bishop</a:t>
            </a:r>
            <a:r>
              <a:rPr lang="en-US" altLang="zh-TW" sz="2800" smtClean="0"/>
              <a:t> </a:t>
            </a:r>
            <a:r>
              <a:rPr lang="en-US" altLang="zh-TW" sz="2800" b="1" smtClean="0"/>
              <a:t>Publisher </a:t>
            </a:r>
            <a:r>
              <a:rPr lang="en-US" altLang="zh-TW" sz="2800" smtClean="0"/>
              <a:t>University of North Carolina at Chapel Hill </a:t>
            </a:r>
            <a:r>
              <a:rPr lang="en-US" altLang="zh-TW" sz="2800" smtClean="0">
                <a:latin typeface="Arial" charset="0"/>
              </a:rPr>
              <a:t> </a:t>
            </a:r>
            <a:r>
              <a:rPr lang="en-US" altLang="zh-TW" sz="2800" smtClean="0"/>
              <a:t> Chapel Hill, NC, US (http://www.cs.unc.edu/~welch/media/pdf/kalman_intro.pdf)</a:t>
            </a:r>
          </a:p>
          <a:p>
            <a:pPr marL="609600" indent="-609600" eaLnBrk="1" hangingPunct="1"/>
            <a:endParaRPr lang="en-US" altLang="zh-TW"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2291"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2349BE15-DBF5-469A-B158-F4F312278DBD}" type="slidenum">
              <a:rPr kumimoji="0" lang="zh-TW" altLang="en-US" sz="1400" smtClean="0"/>
              <a:pPr eaLnBrk="1" hangingPunct="1">
                <a:spcBef>
                  <a:spcPct val="0"/>
                </a:spcBef>
                <a:buFontTx/>
                <a:buNone/>
              </a:pPr>
              <a:t>11</a:t>
            </a:fld>
            <a:endParaRPr kumimoji="0" lang="en-US" altLang="zh-TW" sz="1400" smtClean="0"/>
          </a:p>
        </p:txBody>
      </p:sp>
      <p:sp>
        <p:nvSpPr>
          <p:cNvPr id="12292" name="Rectangle 2"/>
          <p:cNvSpPr>
            <a:spLocks noGrp="1" noChangeArrowheads="1"/>
          </p:cNvSpPr>
          <p:nvPr>
            <p:ph type="title"/>
          </p:nvPr>
        </p:nvSpPr>
        <p:spPr>
          <a:xfrm>
            <a:off x="228600" y="228600"/>
            <a:ext cx="8686800" cy="685800"/>
          </a:xfrm>
        </p:spPr>
        <p:txBody>
          <a:bodyPr/>
          <a:lstStyle/>
          <a:p>
            <a:pPr eaLnBrk="1" hangingPunct="1"/>
            <a:r>
              <a:rPr lang="en-US" altLang="zh-TW" sz="3200" smtClean="0"/>
              <a:t>The process</a:t>
            </a:r>
            <a:r>
              <a:rPr lang="en-US" altLang="zh-CN" sz="3200" smtClean="0"/>
              <a:t> : </a:t>
            </a:r>
            <a:r>
              <a:rPr lang="en-US" altLang="zh-TW" sz="3200" smtClean="0"/>
              <a:t>state= position, velocity, acceleration</a:t>
            </a:r>
          </a:p>
        </p:txBody>
      </p:sp>
      <p:sp>
        <p:nvSpPr>
          <p:cNvPr id="12293" name="Rectangle 3"/>
          <p:cNvSpPr>
            <a:spLocks noGrp="1" noChangeArrowheads="1"/>
          </p:cNvSpPr>
          <p:nvPr>
            <p:ph type="body" sz="half" idx="1"/>
          </p:nvPr>
        </p:nvSpPr>
        <p:spPr/>
        <p:txBody>
          <a:bodyPr/>
          <a:lstStyle/>
          <a:p>
            <a:pPr eaLnBrk="1" hangingPunct="1"/>
            <a:r>
              <a:rPr lang="zh-TW" altLang="en-US" sz="2800" smtClean="0"/>
              <a:t> </a:t>
            </a:r>
          </a:p>
          <a:p>
            <a:pPr eaLnBrk="1" hangingPunct="1"/>
            <a:endParaRPr lang="zh-TW" altLang="en-US" sz="2800" smtClean="0"/>
          </a:p>
        </p:txBody>
      </p:sp>
      <p:graphicFrame>
        <p:nvGraphicFramePr>
          <p:cNvPr id="12294" name="Object 6"/>
          <p:cNvGraphicFramePr>
            <a:graphicFrameLocks noGrp="1" noChangeAspect="1"/>
          </p:cNvGraphicFramePr>
          <p:nvPr>
            <p:ph sz="quarter" idx="3"/>
          </p:nvPr>
        </p:nvGraphicFramePr>
        <p:xfrm>
          <a:off x="1309688" y="762000"/>
          <a:ext cx="6677025" cy="5727700"/>
        </p:xfrm>
        <a:graphic>
          <a:graphicData uri="http://schemas.openxmlformats.org/presentationml/2006/ole">
            <mc:AlternateContent xmlns:mc="http://schemas.openxmlformats.org/markup-compatibility/2006">
              <mc:Choice xmlns:v="urn:schemas-microsoft-com:vml" Requires="v">
                <p:oleObj spid="_x0000_s12362" name="公式" r:id="rId3" imgW="3124080" imgH="2679480" progId="Equation.3">
                  <p:embed/>
                </p:oleObj>
              </mc:Choice>
              <mc:Fallback>
                <p:oleObj name="公式" r:id="rId3" imgW="3124080" imgH="2679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762000"/>
                        <a:ext cx="6677025"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3315"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5B476AAE-7888-48F8-B9D0-E1E342160887}" type="slidenum">
              <a:rPr kumimoji="0" lang="zh-TW" altLang="en-US" sz="1400" smtClean="0"/>
              <a:pPr eaLnBrk="1" hangingPunct="1">
                <a:spcBef>
                  <a:spcPct val="0"/>
                </a:spcBef>
                <a:buFontTx/>
                <a:buNone/>
              </a:pPr>
              <a:t>12</a:t>
            </a:fld>
            <a:endParaRPr kumimoji="0" lang="en-US" altLang="zh-TW" sz="1400" smtClean="0"/>
          </a:p>
        </p:txBody>
      </p:sp>
      <p:sp>
        <p:nvSpPr>
          <p:cNvPr id="13316" name="Rectangle 2"/>
          <p:cNvSpPr>
            <a:spLocks noGrp="1" noChangeArrowheads="1"/>
          </p:cNvSpPr>
          <p:nvPr>
            <p:ph type="title"/>
          </p:nvPr>
        </p:nvSpPr>
        <p:spPr>
          <a:xfrm>
            <a:off x="457200" y="228600"/>
            <a:ext cx="7772400" cy="304800"/>
          </a:xfrm>
        </p:spPr>
        <p:txBody>
          <a:bodyPr/>
          <a:lstStyle/>
          <a:p>
            <a:pPr algn="l" eaLnBrk="1" hangingPunct="1"/>
            <a:r>
              <a:rPr lang="en-US" altLang="zh-TW" sz="4000" dirty="0" smtClean="0"/>
              <a:t>Noise</a:t>
            </a:r>
          </a:p>
        </p:txBody>
      </p:sp>
      <p:sp>
        <p:nvSpPr>
          <p:cNvPr id="13317" name="Rectangle 3"/>
          <p:cNvSpPr>
            <a:spLocks noGrp="1" noChangeArrowheads="1"/>
          </p:cNvSpPr>
          <p:nvPr>
            <p:ph type="body" sz="half" idx="1"/>
          </p:nvPr>
        </p:nvSpPr>
        <p:spPr>
          <a:xfrm>
            <a:off x="7620000" y="6400800"/>
            <a:ext cx="304800" cy="228600"/>
          </a:xfrm>
        </p:spPr>
        <p:txBody>
          <a:bodyPr/>
          <a:lstStyle/>
          <a:p>
            <a:pPr eaLnBrk="1" hangingPunct="1"/>
            <a:r>
              <a:rPr lang="zh-TW" altLang="en-US" sz="2800" smtClean="0"/>
              <a:t> </a:t>
            </a:r>
          </a:p>
          <a:p>
            <a:pPr eaLnBrk="1" hangingPunct="1"/>
            <a:endParaRPr lang="zh-TW" altLang="en-US" sz="2800" smtClean="0"/>
          </a:p>
        </p:txBody>
      </p:sp>
      <p:graphicFrame>
        <p:nvGraphicFramePr>
          <p:cNvPr id="13318" name="Object 6"/>
          <p:cNvGraphicFramePr>
            <a:graphicFrameLocks noGrp="1" noChangeAspect="1"/>
          </p:cNvGraphicFramePr>
          <p:nvPr>
            <p:ph sz="quarter" idx="3"/>
            <p:extLst>
              <p:ext uri="{D42A27DB-BD31-4B8C-83A1-F6EECF244321}">
                <p14:modId xmlns:p14="http://schemas.microsoft.com/office/powerpoint/2010/main" val="2945243327"/>
              </p:ext>
            </p:extLst>
          </p:nvPr>
        </p:nvGraphicFramePr>
        <p:xfrm>
          <a:off x="152400" y="838200"/>
          <a:ext cx="4254500" cy="4806950"/>
        </p:xfrm>
        <a:graphic>
          <a:graphicData uri="http://schemas.openxmlformats.org/presentationml/2006/ole">
            <mc:AlternateContent xmlns:mc="http://schemas.openxmlformats.org/markup-compatibility/2006">
              <mc:Choice xmlns:v="urn:schemas-microsoft-com:vml" Requires="v">
                <p:oleObj spid="_x0000_s13441" name="Equation" r:id="rId3" imgW="2539800" imgH="2869920" progId="Equation.3">
                  <p:embed/>
                </p:oleObj>
              </mc:Choice>
              <mc:Fallback>
                <p:oleObj name="Equation" r:id="rId3" imgW="2539800" imgH="2869920" progId="Equation.3">
                  <p:embed/>
                  <p:pic>
                    <p:nvPicPr>
                      <p:cNvPr id="0" name="Object 6"/>
                      <p:cNvPicPr>
                        <a:picLocks noChangeAspect="1" noChangeArrowheads="1"/>
                      </p:cNvPicPr>
                      <p:nvPr/>
                    </p:nvPicPr>
                    <p:blipFill>
                      <a:blip r:embed="rId4"/>
                      <a:srcRect/>
                      <a:stretch>
                        <a:fillRect/>
                      </a:stretch>
                    </p:blipFill>
                    <p:spPr bwMode="auto">
                      <a:xfrm>
                        <a:off x="152400" y="838200"/>
                        <a:ext cx="42545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09707743"/>
              </p:ext>
            </p:extLst>
          </p:nvPr>
        </p:nvGraphicFramePr>
        <p:xfrm>
          <a:off x="4572000" y="215900"/>
          <a:ext cx="4419600" cy="5781675"/>
        </p:xfrm>
        <a:graphic>
          <a:graphicData uri="http://schemas.openxmlformats.org/presentationml/2006/ole">
            <mc:AlternateContent xmlns:mc="http://schemas.openxmlformats.org/markup-compatibility/2006">
              <mc:Choice xmlns:v="urn:schemas-microsoft-com:vml" Requires="v">
                <p:oleObj spid="_x0000_s13442" name="Equation" r:id="rId5" imgW="4076640" imgH="5333760" progId="Equation.3">
                  <p:embed/>
                </p:oleObj>
              </mc:Choice>
              <mc:Fallback>
                <p:oleObj name="Equation" r:id="rId5" imgW="4076640" imgH="5333760" progId="Equation.3">
                  <p:embed/>
                  <p:pic>
                    <p:nvPicPr>
                      <p:cNvPr id="0" name=""/>
                      <p:cNvPicPr/>
                      <p:nvPr/>
                    </p:nvPicPr>
                    <p:blipFill>
                      <a:blip r:embed="rId6"/>
                      <a:stretch>
                        <a:fillRect/>
                      </a:stretch>
                    </p:blipFill>
                    <p:spPr>
                      <a:xfrm>
                        <a:off x="4572000" y="215900"/>
                        <a:ext cx="4419600" cy="5781675"/>
                      </a:xfrm>
                      <a:prstGeom prst="rect">
                        <a:avLst/>
                      </a:prstGeom>
                      <a:ln>
                        <a:solidFill>
                          <a:schemeClr val="accent1"/>
                        </a:solidFill>
                      </a:ln>
                    </p:spPr>
                  </p:pic>
                </p:oleObj>
              </mc:Fallback>
            </mc:AlternateContent>
          </a:graphicData>
        </a:graphic>
      </p:graphicFrame>
      <p:sp>
        <p:nvSpPr>
          <p:cNvPr id="3" name="TextBox 2"/>
          <p:cNvSpPr txBox="1"/>
          <p:nvPr/>
        </p:nvSpPr>
        <p:spPr>
          <a:xfrm>
            <a:off x="762000" y="6381596"/>
            <a:ext cx="5776774" cy="461665"/>
          </a:xfrm>
          <a:prstGeom prst="rect">
            <a:avLst/>
          </a:prstGeom>
          <a:noFill/>
        </p:spPr>
        <p:txBody>
          <a:bodyPr wrap="none" rtlCol="0">
            <a:spAutoFit/>
          </a:bodyPr>
          <a:lstStyle/>
          <a:p>
            <a:r>
              <a:rPr lang="en-US" dirty="0"/>
              <a:t>https://en.wikipedia.org/wiki/Expected_value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4339"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D90DB64-569A-467A-884E-3EE4F38C480C}" type="slidenum">
              <a:rPr kumimoji="0" lang="zh-TW" altLang="en-US" sz="1400" smtClean="0"/>
              <a:pPr eaLnBrk="1" hangingPunct="1">
                <a:spcBef>
                  <a:spcPct val="0"/>
                </a:spcBef>
                <a:buFontTx/>
                <a:buNone/>
              </a:pPr>
              <a:t>13</a:t>
            </a:fld>
            <a:endParaRPr kumimoji="0" lang="en-US" altLang="zh-TW" sz="1400" smtClean="0"/>
          </a:p>
        </p:txBody>
      </p:sp>
      <p:sp>
        <p:nvSpPr>
          <p:cNvPr id="14340" name="Rectangle 2"/>
          <p:cNvSpPr>
            <a:spLocks noGrp="1" noChangeArrowheads="1"/>
          </p:cNvSpPr>
          <p:nvPr>
            <p:ph type="title"/>
          </p:nvPr>
        </p:nvSpPr>
        <p:spPr>
          <a:xfrm>
            <a:off x="685800" y="381000"/>
            <a:ext cx="8153400" cy="304800"/>
          </a:xfrm>
        </p:spPr>
        <p:txBody>
          <a:bodyPr/>
          <a:lstStyle/>
          <a:p>
            <a:pPr algn="l" eaLnBrk="1" hangingPunct="1"/>
            <a:r>
              <a:rPr lang="en-US" altLang="zh-TW" sz="2400" u="sng" smtClean="0"/>
              <a:t>Kalman Computation</a:t>
            </a:r>
            <a:r>
              <a:rPr lang="en-US" altLang="zh-CN" sz="2400" smtClean="0"/>
              <a:t>: Using the current information (</a:t>
            </a:r>
            <a:r>
              <a:rPr lang="en-US" altLang="zh-CN" sz="2400" u="sng" smtClean="0"/>
              <a:t>a priori</a:t>
            </a:r>
            <a:r>
              <a:rPr lang="en-US" altLang="zh-CN" sz="2400" smtClean="0"/>
              <a:t>) to estimate the predicted future information (a </a:t>
            </a:r>
            <a:r>
              <a:rPr lang="en-US" altLang="zh-CN" sz="2400" u="sng" smtClean="0"/>
              <a:t>posteriori</a:t>
            </a:r>
            <a:r>
              <a:rPr lang="en-US" altLang="zh-CN" sz="2400" smtClean="0"/>
              <a:t>)</a:t>
            </a:r>
            <a:endParaRPr lang="en-US" altLang="zh-TW" sz="2400" smtClean="0"/>
          </a:p>
        </p:txBody>
      </p:sp>
      <p:sp>
        <p:nvSpPr>
          <p:cNvPr id="14341" name="Rectangle 3"/>
          <p:cNvSpPr>
            <a:spLocks noGrp="1" noChangeArrowheads="1"/>
          </p:cNvSpPr>
          <p:nvPr>
            <p:ph type="body" sz="half" idx="1"/>
          </p:nvPr>
        </p:nvSpPr>
        <p:spPr>
          <a:xfrm>
            <a:off x="304800" y="914400"/>
            <a:ext cx="8153400" cy="1143000"/>
          </a:xfrm>
        </p:spPr>
        <p:txBody>
          <a:bodyPr/>
          <a:lstStyle/>
          <a:p>
            <a:pPr eaLnBrk="1" hangingPunct="1"/>
            <a:r>
              <a:rPr lang="en-US" altLang="zh-CN" sz="2000" i="1" smtClean="0"/>
              <a:t>x</a:t>
            </a:r>
            <a:r>
              <a:rPr lang="en-US" altLang="zh-CN" sz="2000" smtClean="0"/>
              <a:t> is a state (e.g. position, velocity &amp; acceleration, etc)</a:t>
            </a:r>
          </a:p>
          <a:p>
            <a:pPr eaLnBrk="1" hangingPunct="1"/>
            <a:r>
              <a:rPr lang="en-US" altLang="zh-CN" sz="2000" i="1" smtClean="0"/>
              <a:t>z</a:t>
            </a:r>
            <a:r>
              <a:rPr lang="en-US" altLang="zh-CN" sz="2000" smtClean="0"/>
              <a:t> is measurement (image position </a:t>
            </a:r>
            <a:r>
              <a:rPr lang="en-US" altLang="zh-CN" sz="2000" i="1" smtClean="0"/>
              <a:t>[u,v]</a:t>
            </a:r>
            <a:r>
              <a:rPr lang="en-US" altLang="zh-CN" sz="2000" i="1" baseline="30000" smtClean="0"/>
              <a:t>T</a:t>
            </a:r>
            <a:r>
              <a:rPr lang="en-US" altLang="zh-CN" sz="2000" smtClean="0"/>
              <a:t> etc)</a:t>
            </a:r>
          </a:p>
          <a:p>
            <a:pPr eaLnBrk="1" hangingPunct="1"/>
            <a:r>
              <a:rPr lang="en-US" altLang="zh-CN" sz="2000" i="1" smtClean="0"/>
              <a:t>k</a:t>
            </a:r>
            <a:r>
              <a:rPr lang="en-US" altLang="zh-CN" sz="2000" smtClean="0"/>
              <a:t> is time step index</a:t>
            </a:r>
          </a:p>
        </p:txBody>
      </p:sp>
      <p:graphicFrame>
        <p:nvGraphicFramePr>
          <p:cNvPr id="14342" name="Object 6"/>
          <p:cNvGraphicFramePr>
            <a:graphicFrameLocks noGrp="1" noChangeAspect="1"/>
          </p:cNvGraphicFramePr>
          <p:nvPr>
            <p:ph sz="quarter" idx="3"/>
          </p:nvPr>
        </p:nvGraphicFramePr>
        <p:xfrm>
          <a:off x="381000" y="2133600"/>
          <a:ext cx="6996113" cy="3976688"/>
        </p:xfrm>
        <a:graphic>
          <a:graphicData uri="http://schemas.openxmlformats.org/presentationml/2006/ole">
            <mc:AlternateContent xmlns:mc="http://schemas.openxmlformats.org/markup-compatibility/2006">
              <mc:Choice xmlns:v="urn:schemas-microsoft-com:vml" Requires="v">
                <p:oleObj spid="_x0000_s14478" name="公式" r:id="rId3" imgW="5092700" imgH="2895600" progId="Equation.3">
                  <p:embed/>
                </p:oleObj>
              </mc:Choice>
              <mc:Fallback>
                <p:oleObj name="公式" r:id="rId3" imgW="5092700" imgH="2895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6996113"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343" name="Object 3"/>
          <p:cNvGraphicFramePr>
            <a:graphicFrameLocks noChangeAspect="1"/>
          </p:cNvGraphicFramePr>
          <p:nvPr/>
        </p:nvGraphicFramePr>
        <p:xfrm>
          <a:off x="4705350" y="1676400"/>
          <a:ext cx="4024313" cy="1047750"/>
        </p:xfrm>
        <a:graphic>
          <a:graphicData uri="http://schemas.openxmlformats.org/presentationml/2006/ole">
            <mc:AlternateContent xmlns:mc="http://schemas.openxmlformats.org/markup-compatibility/2006">
              <mc:Choice xmlns:v="urn:schemas-microsoft-com:vml" Requires="v">
                <p:oleObj spid="_x0000_s14479" name="公式" r:id="rId5" imgW="2831760" imgH="736560" progId="Equation.3">
                  <p:embed/>
                </p:oleObj>
              </mc:Choice>
              <mc:Fallback>
                <p:oleObj name="公式" r:id="rId5" imgW="2831760" imgH="7365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350" y="1676400"/>
                        <a:ext cx="4024313" cy="1047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5363"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AD52EB9-71A7-489C-A6C2-CB3A25D423B7}" type="slidenum">
              <a:rPr kumimoji="0" lang="zh-TW" altLang="en-US" sz="1400" smtClean="0"/>
              <a:pPr eaLnBrk="1" hangingPunct="1">
                <a:spcBef>
                  <a:spcPct val="0"/>
                </a:spcBef>
                <a:buFontTx/>
                <a:buNone/>
              </a:pPr>
              <a:t>14</a:t>
            </a:fld>
            <a:endParaRPr kumimoji="0" lang="en-US" altLang="zh-TW" sz="1400" smtClean="0"/>
          </a:p>
        </p:txBody>
      </p:sp>
      <p:sp>
        <p:nvSpPr>
          <p:cNvPr id="15364" name="Rectangle 2"/>
          <p:cNvSpPr>
            <a:spLocks noGrp="1" noChangeArrowheads="1"/>
          </p:cNvSpPr>
          <p:nvPr>
            <p:ph type="title"/>
          </p:nvPr>
        </p:nvSpPr>
        <p:spPr>
          <a:xfrm>
            <a:off x="685800" y="0"/>
            <a:ext cx="7772400" cy="1143000"/>
          </a:xfrm>
        </p:spPr>
        <p:txBody>
          <a:bodyPr/>
          <a:lstStyle/>
          <a:p>
            <a:pPr eaLnBrk="1" hangingPunct="1"/>
            <a:r>
              <a:rPr lang="en-US" altLang="zh-TW" sz="2800" smtClean="0"/>
              <a:t>How good is the prediction? We judge it by looking at the error covariance: the smaller </a:t>
            </a:r>
            <a:r>
              <a:rPr lang="en-US" altLang="zh-TW" sz="2800" i="1" smtClean="0"/>
              <a:t>P</a:t>
            </a:r>
            <a:r>
              <a:rPr lang="en-US" altLang="zh-TW" sz="2800" i="1" baseline="-25000" smtClean="0"/>
              <a:t>k</a:t>
            </a:r>
            <a:r>
              <a:rPr lang="en-US" altLang="zh-TW" sz="2800" smtClean="0"/>
              <a:t> the better.</a:t>
            </a:r>
            <a:endParaRPr lang="en-US" altLang="zh-TW" sz="2800" i="1" smtClean="0"/>
          </a:p>
        </p:txBody>
      </p:sp>
      <p:sp>
        <p:nvSpPr>
          <p:cNvPr id="15365" name="Rectangle 3"/>
          <p:cNvSpPr>
            <a:spLocks noGrp="1" noChangeArrowheads="1"/>
          </p:cNvSpPr>
          <p:nvPr>
            <p:ph type="body" sz="half" idx="1"/>
          </p:nvPr>
        </p:nvSpPr>
        <p:spPr>
          <a:xfrm>
            <a:off x="6858000" y="6324600"/>
            <a:ext cx="609600" cy="304800"/>
          </a:xfrm>
        </p:spPr>
        <p:txBody>
          <a:bodyPr/>
          <a:lstStyle/>
          <a:p>
            <a:pPr eaLnBrk="1" hangingPunct="1"/>
            <a:r>
              <a:rPr lang="zh-TW" altLang="en-US" sz="2800" smtClean="0"/>
              <a:t> </a:t>
            </a:r>
          </a:p>
        </p:txBody>
      </p:sp>
      <p:graphicFrame>
        <p:nvGraphicFramePr>
          <p:cNvPr id="15366" name="Object 4"/>
          <p:cNvGraphicFramePr>
            <a:graphicFrameLocks noGrp="1" noChangeAspect="1"/>
          </p:cNvGraphicFramePr>
          <p:nvPr>
            <p:ph sz="quarter" idx="2"/>
          </p:nvPr>
        </p:nvGraphicFramePr>
        <p:xfrm>
          <a:off x="152400" y="1371600"/>
          <a:ext cx="6646863" cy="4757738"/>
        </p:xfrm>
        <a:graphic>
          <a:graphicData uri="http://schemas.openxmlformats.org/presentationml/2006/ole">
            <mc:AlternateContent xmlns:mc="http://schemas.openxmlformats.org/markup-compatibility/2006">
              <mc:Choice xmlns:v="urn:schemas-microsoft-com:vml" Requires="v">
                <p:oleObj spid="_x0000_s15502" name="Equation" r:id="rId3" imgW="4914900" imgH="3517900" progId="Equation.DSMT4">
                  <p:embed/>
                </p:oleObj>
              </mc:Choice>
              <mc:Fallback>
                <p:oleObj name="Equation" r:id="rId3" imgW="4914900" imgH="3517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6646863"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2"/>
          <p:cNvGraphicFramePr>
            <a:graphicFrameLocks noChangeAspect="1"/>
          </p:cNvGraphicFramePr>
          <p:nvPr/>
        </p:nvGraphicFramePr>
        <p:xfrm>
          <a:off x="4800600" y="1066800"/>
          <a:ext cx="4024313" cy="1047750"/>
        </p:xfrm>
        <a:graphic>
          <a:graphicData uri="http://schemas.openxmlformats.org/presentationml/2006/ole">
            <mc:AlternateContent xmlns:mc="http://schemas.openxmlformats.org/markup-compatibility/2006">
              <mc:Choice xmlns:v="urn:schemas-microsoft-com:vml" Requires="v">
                <p:oleObj spid="_x0000_s15503" name="公式" r:id="rId5" imgW="2832100" imgH="736600" progId="Equation.3">
                  <p:embed/>
                </p:oleObj>
              </mc:Choice>
              <mc:Fallback>
                <p:oleObj name="公式" r:id="rId5" imgW="2832100" imgH="736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066800"/>
                        <a:ext cx="4024313" cy="1047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6248400" y="640715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6387"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070D3443-17F8-4F10-A16A-3947B6374FAF}" type="slidenum">
              <a:rPr kumimoji="0" lang="zh-TW" altLang="en-US" sz="1400" smtClean="0"/>
              <a:pPr eaLnBrk="1" hangingPunct="1">
                <a:spcBef>
                  <a:spcPct val="0"/>
                </a:spcBef>
                <a:buFontTx/>
                <a:buNone/>
              </a:pPr>
              <a:t>15</a:t>
            </a:fld>
            <a:endParaRPr kumimoji="0" lang="en-US" altLang="zh-TW" sz="1400" smtClean="0"/>
          </a:p>
        </p:txBody>
      </p:sp>
      <p:sp>
        <p:nvSpPr>
          <p:cNvPr id="16388" name="Rectangle 2"/>
          <p:cNvSpPr>
            <a:spLocks noGrp="1" noChangeArrowheads="1"/>
          </p:cNvSpPr>
          <p:nvPr>
            <p:ph type="title"/>
          </p:nvPr>
        </p:nvSpPr>
        <p:spPr/>
        <p:txBody>
          <a:bodyPr/>
          <a:lstStyle/>
          <a:p>
            <a:pPr algn="l" eaLnBrk="1" hangingPunct="1"/>
            <a:r>
              <a:rPr lang="en-US" altLang="zh-TW" sz="2800" i="1" smtClean="0"/>
              <a:t>How to make P</a:t>
            </a:r>
            <a:r>
              <a:rPr lang="en-US" altLang="zh-TW" sz="2800" i="1" baseline="-25000" smtClean="0"/>
              <a:t>k</a:t>
            </a:r>
            <a:r>
              <a:rPr lang="en-US" altLang="zh-TW" sz="2800" i="1" smtClean="0"/>
              <a:t> small?</a:t>
            </a:r>
            <a:br>
              <a:rPr lang="en-US" altLang="zh-TW" sz="2800" i="1" smtClean="0"/>
            </a:br>
            <a:r>
              <a:rPr lang="en-US" altLang="zh-TW" sz="2800" i="1" smtClean="0"/>
              <a:t>Find optimal gain K</a:t>
            </a:r>
            <a:r>
              <a:rPr lang="en-US" altLang="zh-TW" sz="2800" i="1" baseline="-25000" smtClean="0"/>
              <a:t>k</a:t>
            </a:r>
            <a:r>
              <a:rPr lang="en-US" altLang="zh-TW" sz="2800" i="1" smtClean="0"/>
              <a:t> to make P</a:t>
            </a:r>
            <a:r>
              <a:rPr lang="en-US" altLang="zh-TW" sz="2800" i="1" baseline="-25000" smtClean="0"/>
              <a:t>k</a:t>
            </a:r>
            <a:r>
              <a:rPr lang="en-US" altLang="zh-TW" sz="2800" i="1" smtClean="0"/>
              <a:t> small</a:t>
            </a:r>
            <a:endParaRPr lang="en-US" altLang="zh-TW" smtClean="0"/>
          </a:p>
        </p:txBody>
      </p:sp>
      <p:sp>
        <p:nvSpPr>
          <p:cNvPr id="16389" name="Rectangle 3"/>
          <p:cNvSpPr>
            <a:spLocks noGrp="1" noChangeArrowheads="1"/>
          </p:cNvSpPr>
          <p:nvPr>
            <p:ph type="body" sz="half" idx="1"/>
          </p:nvPr>
        </p:nvSpPr>
        <p:spPr/>
        <p:txBody>
          <a:bodyPr/>
          <a:lstStyle/>
          <a:p>
            <a:pPr eaLnBrk="1" hangingPunct="1">
              <a:buFontTx/>
              <a:buNone/>
            </a:pPr>
            <a:r>
              <a:rPr lang="zh-TW" altLang="en-US" sz="2800" smtClean="0"/>
              <a:t> </a:t>
            </a:r>
          </a:p>
        </p:txBody>
      </p:sp>
      <p:graphicFrame>
        <p:nvGraphicFramePr>
          <p:cNvPr id="16390" name="Object 5"/>
          <p:cNvGraphicFramePr>
            <a:graphicFrameLocks noGrp="1" noChangeAspect="1"/>
          </p:cNvGraphicFramePr>
          <p:nvPr>
            <p:ph sz="half" idx="2"/>
          </p:nvPr>
        </p:nvGraphicFramePr>
        <p:xfrm>
          <a:off x="5105400" y="1905000"/>
          <a:ext cx="3819525" cy="1144588"/>
        </p:xfrm>
        <a:graphic>
          <a:graphicData uri="http://schemas.openxmlformats.org/presentationml/2006/ole">
            <mc:AlternateContent xmlns:mc="http://schemas.openxmlformats.org/markup-compatibility/2006">
              <mc:Choice xmlns:v="urn:schemas-microsoft-com:vml" Requires="v">
                <p:oleObj spid="_x0000_s16527" name="Equation" r:id="rId3" imgW="3898900" imgH="1168400" progId="Equation.DSMT4">
                  <p:embed/>
                </p:oleObj>
              </mc:Choice>
              <mc:Fallback>
                <p:oleObj name="Equation" r:id="rId3" imgW="3898900" imgH="1168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05000"/>
                        <a:ext cx="38195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4"/>
          <p:cNvGraphicFramePr>
            <a:graphicFrameLocks noGrp="1" noChangeAspect="1"/>
          </p:cNvGraphicFramePr>
          <p:nvPr>
            <p:ph sz="half" idx="4294967295"/>
          </p:nvPr>
        </p:nvGraphicFramePr>
        <p:xfrm>
          <a:off x="381000" y="1752600"/>
          <a:ext cx="4471988" cy="4243388"/>
        </p:xfrm>
        <a:graphic>
          <a:graphicData uri="http://schemas.openxmlformats.org/presentationml/2006/ole">
            <mc:AlternateContent xmlns:mc="http://schemas.openxmlformats.org/markup-compatibility/2006">
              <mc:Choice xmlns:v="urn:schemas-microsoft-com:vml" Requires="v">
                <p:oleObj spid="_x0000_s16528" name="Equation" r:id="rId5" imgW="3721100" imgH="3530600" progId="Equation.DSMT4">
                  <p:embed/>
                </p:oleObj>
              </mc:Choice>
              <mc:Fallback>
                <p:oleObj name="Equation" r:id="rId5" imgW="3721100" imgH="3530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52600"/>
                        <a:ext cx="4471988"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Box 1"/>
          <p:cNvSpPr txBox="1">
            <a:spLocks noChangeArrowheads="1"/>
          </p:cNvSpPr>
          <p:nvPr/>
        </p:nvSpPr>
        <p:spPr bwMode="auto">
          <a:xfrm>
            <a:off x="381000" y="57912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1600"/>
              <a:t>Note: For Linear Kalman Filter, K(Kalman gain) and P (covariance) depend on Q (system noise setting) and R(measurement noise setting) only and not Z (measurement). So If Q ,R are given, K and P can be pre-calculated.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7411"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9892BD0-209D-46E7-AD6F-6C7B6893CB97}" type="slidenum">
              <a:rPr kumimoji="0" lang="zh-TW" altLang="en-US" sz="1400" smtClean="0"/>
              <a:pPr eaLnBrk="1" hangingPunct="1">
                <a:spcBef>
                  <a:spcPct val="0"/>
                </a:spcBef>
                <a:buFontTx/>
                <a:buNone/>
              </a:pPr>
              <a:t>16</a:t>
            </a:fld>
            <a:endParaRPr kumimoji="0" lang="en-US" altLang="zh-TW" sz="1400" smtClean="0"/>
          </a:p>
        </p:txBody>
      </p:sp>
      <p:sp>
        <p:nvSpPr>
          <p:cNvPr id="17412" name="Rectangle 2"/>
          <p:cNvSpPr>
            <a:spLocks noGrp="1" noChangeArrowheads="1"/>
          </p:cNvSpPr>
          <p:nvPr>
            <p:ph type="title"/>
          </p:nvPr>
        </p:nvSpPr>
        <p:spPr>
          <a:xfrm>
            <a:off x="685800" y="609600"/>
            <a:ext cx="7772400" cy="304800"/>
          </a:xfrm>
        </p:spPr>
        <p:txBody>
          <a:bodyPr/>
          <a:lstStyle/>
          <a:p>
            <a:pPr eaLnBrk="1" hangingPunct="1"/>
            <a:r>
              <a:rPr lang="en-US" altLang="zh-TW" sz="3600" smtClean="0"/>
              <a:t>Error covariance </a:t>
            </a:r>
            <a:r>
              <a:rPr lang="en-US" altLang="zh-TW" sz="3600" i="1" smtClean="0"/>
              <a:t>P</a:t>
            </a:r>
            <a:r>
              <a:rPr lang="en-US" altLang="zh-TW" sz="3600" i="1" baseline="-25000" smtClean="0"/>
              <a:t>k</a:t>
            </a:r>
            <a:r>
              <a:rPr lang="en-US" altLang="zh-TW" sz="3600" smtClean="0"/>
              <a:t> for update estimate</a:t>
            </a:r>
          </a:p>
        </p:txBody>
      </p:sp>
      <p:sp>
        <p:nvSpPr>
          <p:cNvPr id="17413" name="Rectangle 3"/>
          <p:cNvSpPr>
            <a:spLocks noGrp="1" noChangeArrowheads="1"/>
          </p:cNvSpPr>
          <p:nvPr>
            <p:ph type="body" sz="half" idx="1"/>
          </p:nvPr>
        </p:nvSpPr>
        <p:spPr>
          <a:xfrm>
            <a:off x="8755063" y="6400800"/>
            <a:ext cx="381000" cy="304800"/>
          </a:xfrm>
        </p:spPr>
        <p:txBody>
          <a:bodyPr/>
          <a:lstStyle/>
          <a:p>
            <a:pPr eaLnBrk="1" hangingPunct="1"/>
            <a:r>
              <a:rPr lang="zh-TW" altLang="en-US" sz="2800" smtClean="0"/>
              <a:t> </a:t>
            </a:r>
          </a:p>
        </p:txBody>
      </p:sp>
      <p:graphicFrame>
        <p:nvGraphicFramePr>
          <p:cNvPr id="17414" name="Object 4"/>
          <p:cNvGraphicFramePr>
            <a:graphicFrameLocks noGrp="1" noChangeAspect="1"/>
          </p:cNvGraphicFramePr>
          <p:nvPr>
            <p:ph sz="half" idx="2"/>
          </p:nvPr>
        </p:nvGraphicFramePr>
        <p:xfrm>
          <a:off x="838200" y="1143000"/>
          <a:ext cx="6837363" cy="5181600"/>
        </p:xfrm>
        <a:graphic>
          <a:graphicData uri="http://schemas.openxmlformats.org/presentationml/2006/ole">
            <mc:AlternateContent xmlns:mc="http://schemas.openxmlformats.org/markup-compatibility/2006">
              <mc:Choice xmlns:v="urn:schemas-microsoft-com:vml" Requires="v">
                <p:oleObj spid="_x0000_s17482" name="Equation" r:id="rId3" imgW="4559300" imgH="3454400" progId="Equation.DSMT4">
                  <p:embed/>
                </p:oleObj>
              </mc:Choice>
              <mc:Fallback>
                <p:oleObj name="Equation" r:id="rId3" imgW="4559300" imgH="3454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683736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685800" y="152400"/>
            <a:ext cx="7772400" cy="1143000"/>
          </a:xfrm>
        </p:spPr>
        <p:txBody>
          <a:bodyPr/>
          <a:lstStyle/>
          <a:p>
            <a:r>
              <a:rPr lang="en-US" altLang="en-US" smtClean="0"/>
              <a:t>Error covariance prediction</a:t>
            </a:r>
          </a:p>
        </p:txBody>
      </p:sp>
      <p:sp>
        <p:nvSpPr>
          <p:cNvPr id="18435" name="Content Placeholder 7"/>
          <p:cNvSpPr>
            <a:spLocks noGrp="1"/>
          </p:cNvSpPr>
          <p:nvPr>
            <p:ph idx="1"/>
          </p:nvPr>
        </p:nvSpPr>
        <p:spPr>
          <a:xfrm>
            <a:off x="7696200" y="5867400"/>
            <a:ext cx="762000" cy="228600"/>
          </a:xfrm>
        </p:spPr>
        <p:txBody>
          <a:bodyPr/>
          <a:lstStyle/>
          <a:p>
            <a:r>
              <a:rPr lang="en-US" altLang="en-US" smtClean="0"/>
              <a:t> </a:t>
            </a:r>
          </a:p>
        </p:txBody>
      </p:sp>
      <p:sp>
        <p:nvSpPr>
          <p:cNvPr id="18436" name="Footer Placeholder 4"/>
          <p:cNvSpPr>
            <a:spLocks noGrp="1"/>
          </p:cNvSpPr>
          <p:nvPr>
            <p:ph type="ftr" sz="quarter" idx="11"/>
          </p:nvPr>
        </p:nvSpPr>
        <p:spPr>
          <a:xfrm>
            <a:off x="6240463" y="53340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843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53DC46ED-2FEB-4F29-AD92-EEC667A14F20}" type="slidenum">
              <a:rPr kumimoji="0" lang="zh-TW" altLang="en-US" sz="1400" smtClean="0"/>
              <a:pPr eaLnBrk="1" hangingPunct="1">
                <a:spcBef>
                  <a:spcPct val="0"/>
                </a:spcBef>
                <a:buFontTx/>
                <a:buNone/>
              </a:pPr>
              <a:t>17</a:t>
            </a:fld>
            <a:endParaRPr kumimoji="0" lang="en-US" altLang="zh-TW" sz="1400" smtClean="0"/>
          </a:p>
        </p:txBody>
      </p:sp>
      <p:graphicFrame>
        <p:nvGraphicFramePr>
          <p:cNvPr id="18438" name="Object 8"/>
          <p:cNvGraphicFramePr>
            <a:graphicFrameLocks noChangeAspect="1"/>
          </p:cNvGraphicFramePr>
          <p:nvPr/>
        </p:nvGraphicFramePr>
        <p:xfrm>
          <a:off x="482600" y="1143000"/>
          <a:ext cx="6597650" cy="5410200"/>
        </p:xfrm>
        <a:graphic>
          <a:graphicData uri="http://schemas.openxmlformats.org/presentationml/2006/ole">
            <mc:AlternateContent xmlns:mc="http://schemas.openxmlformats.org/markup-compatibility/2006">
              <mc:Choice xmlns:v="urn:schemas-microsoft-com:vml" Requires="v">
                <p:oleObj spid="_x0000_s18506" name="公式" r:id="rId3" imgW="4508280" imgH="3695400" progId="Equation.3">
                  <p:embed/>
                </p:oleObj>
              </mc:Choice>
              <mc:Fallback>
                <p:oleObj name="公式" r:id="rId3" imgW="4508280" imgH="36954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143000"/>
                        <a:ext cx="65976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9459"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30857E6-5496-44CA-836A-DDD66B7F7799}" type="slidenum">
              <a:rPr kumimoji="0" lang="zh-TW" altLang="en-US" sz="1400" smtClean="0"/>
              <a:pPr eaLnBrk="1" hangingPunct="1">
                <a:spcBef>
                  <a:spcPct val="0"/>
                </a:spcBef>
                <a:buFontTx/>
                <a:buNone/>
              </a:pPr>
              <a:t>18</a:t>
            </a:fld>
            <a:endParaRPr kumimoji="0" lang="en-US" altLang="zh-TW" sz="1400" smtClean="0"/>
          </a:p>
        </p:txBody>
      </p:sp>
      <p:sp>
        <p:nvSpPr>
          <p:cNvPr id="19460" name="Rectangle 2"/>
          <p:cNvSpPr>
            <a:spLocks noGrp="1" noChangeArrowheads="1"/>
          </p:cNvSpPr>
          <p:nvPr>
            <p:ph type="title"/>
          </p:nvPr>
        </p:nvSpPr>
        <p:spPr>
          <a:xfrm>
            <a:off x="533400" y="152400"/>
            <a:ext cx="8305800" cy="1143000"/>
          </a:xfrm>
        </p:spPr>
        <p:txBody>
          <a:bodyPr/>
          <a:lstStyle/>
          <a:p>
            <a:pPr eaLnBrk="1" hangingPunct="1"/>
            <a:r>
              <a:rPr lang="en-US" altLang="zh-TW" sz="4000" smtClean="0"/>
              <a:t>Kalman filter (KF) recursive functions</a:t>
            </a:r>
            <a:endParaRPr lang="en-US" altLang="en-US" sz="4000" smtClean="0"/>
          </a:p>
        </p:txBody>
      </p:sp>
      <p:sp>
        <p:nvSpPr>
          <p:cNvPr id="19461" name="Rectangle 3"/>
          <p:cNvSpPr>
            <a:spLocks noGrp="1" noChangeArrowheads="1"/>
          </p:cNvSpPr>
          <p:nvPr>
            <p:ph type="body" sz="half" idx="1"/>
          </p:nvPr>
        </p:nvSpPr>
        <p:spPr>
          <a:xfrm>
            <a:off x="685800" y="1981200"/>
            <a:ext cx="6781800" cy="4114800"/>
          </a:xfrm>
        </p:spPr>
        <p:txBody>
          <a:bodyPr/>
          <a:lstStyle/>
          <a:p>
            <a:pPr eaLnBrk="1" hangingPunct="1"/>
            <a:r>
              <a:rPr lang="en-US" altLang="zh-CN" sz="2800" smtClean="0"/>
              <a:t> </a:t>
            </a:r>
            <a:endParaRPr lang="en-US" altLang="en-US" sz="2800" smtClean="0"/>
          </a:p>
        </p:txBody>
      </p:sp>
      <p:graphicFrame>
        <p:nvGraphicFramePr>
          <p:cNvPr id="19462" name="Object 4"/>
          <p:cNvGraphicFramePr>
            <a:graphicFrameLocks noGrp="1" noChangeAspect="1"/>
          </p:cNvGraphicFramePr>
          <p:nvPr>
            <p:ph sz="half" idx="2"/>
          </p:nvPr>
        </p:nvGraphicFramePr>
        <p:xfrm>
          <a:off x="1066800" y="2057400"/>
          <a:ext cx="7086600" cy="4467225"/>
        </p:xfrm>
        <a:graphic>
          <a:graphicData uri="http://schemas.openxmlformats.org/presentationml/2006/ole">
            <mc:AlternateContent xmlns:mc="http://schemas.openxmlformats.org/markup-compatibility/2006">
              <mc:Choice xmlns:v="urn:schemas-microsoft-com:vml" Requires="v">
                <p:oleObj spid="_x0000_s19598" name="公式" r:id="rId3" imgW="3022600" imgH="1905000" progId="Equation.3">
                  <p:embed/>
                </p:oleObj>
              </mc:Choice>
              <mc:Fallback>
                <p:oleObj name="公式" r:id="rId3" imgW="3022600" imgH="1905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57400"/>
                        <a:ext cx="7086600"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2"/>
          <p:cNvGraphicFramePr>
            <a:graphicFrameLocks noChangeAspect="1"/>
          </p:cNvGraphicFramePr>
          <p:nvPr/>
        </p:nvGraphicFramePr>
        <p:xfrm>
          <a:off x="4800600" y="990600"/>
          <a:ext cx="4024313" cy="1047750"/>
        </p:xfrm>
        <a:graphic>
          <a:graphicData uri="http://schemas.openxmlformats.org/presentationml/2006/ole">
            <mc:AlternateContent xmlns:mc="http://schemas.openxmlformats.org/markup-compatibility/2006">
              <mc:Choice xmlns:v="urn:schemas-microsoft-com:vml" Requires="v">
                <p:oleObj spid="_x0000_s19599" name="公式" r:id="rId5" imgW="2832100" imgH="736600" progId="Equation.3">
                  <p:embed/>
                </p:oleObj>
              </mc:Choice>
              <mc:Fallback>
                <p:oleObj name="公式" r:id="rId5" imgW="2832100" imgH="736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990600"/>
                        <a:ext cx="4024313" cy="1047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7"/>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0483" name="Slide Number Placeholder 8"/>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90DE04AD-F317-4F7C-AD2B-E263C7B04AD7}" type="slidenum">
              <a:rPr kumimoji="0" lang="zh-TW" altLang="en-US" sz="1400" smtClean="0"/>
              <a:pPr eaLnBrk="1" hangingPunct="1">
                <a:spcBef>
                  <a:spcPct val="0"/>
                </a:spcBef>
                <a:buFontTx/>
                <a:buNone/>
              </a:pPr>
              <a:t>19</a:t>
            </a:fld>
            <a:endParaRPr kumimoji="0" lang="en-US" altLang="zh-TW" sz="1400" smtClean="0"/>
          </a:p>
        </p:txBody>
      </p:sp>
      <p:sp>
        <p:nvSpPr>
          <p:cNvPr id="20484" name="Rectangle 2"/>
          <p:cNvSpPr>
            <a:spLocks noGrp="1" noChangeArrowheads="1"/>
          </p:cNvSpPr>
          <p:nvPr>
            <p:ph type="title" sz="quarter"/>
          </p:nvPr>
        </p:nvSpPr>
        <p:spPr/>
        <p:txBody>
          <a:bodyPr/>
          <a:lstStyle/>
          <a:p>
            <a:pPr eaLnBrk="1" hangingPunct="1"/>
            <a:r>
              <a:rPr lang="en-US" altLang="zh-TW" smtClean="0"/>
              <a:t>K</a:t>
            </a:r>
            <a:r>
              <a:rPr lang="en-US" altLang="zh-CN" smtClean="0"/>
              <a:t>alman Filter (KF)</a:t>
            </a:r>
            <a:r>
              <a:rPr lang="en-US" altLang="zh-TW" smtClean="0"/>
              <a:t> Iteration flow</a:t>
            </a:r>
          </a:p>
        </p:txBody>
      </p:sp>
      <p:graphicFrame>
        <p:nvGraphicFramePr>
          <p:cNvPr id="20485" name="Object 23"/>
          <p:cNvGraphicFramePr>
            <a:graphicFrameLocks noGrp="1" noChangeAspect="1"/>
          </p:cNvGraphicFramePr>
          <p:nvPr>
            <p:ph sz="quarter" idx="1"/>
          </p:nvPr>
        </p:nvGraphicFramePr>
        <p:xfrm>
          <a:off x="3759200" y="3581400"/>
          <a:ext cx="5053013" cy="2292350"/>
        </p:xfrm>
        <a:graphic>
          <a:graphicData uri="http://schemas.openxmlformats.org/presentationml/2006/ole">
            <mc:AlternateContent xmlns:mc="http://schemas.openxmlformats.org/markup-compatibility/2006">
              <mc:Choice xmlns:v="urn:schemas-microsoft-com:vml" Requires="v">
                <p:oleObj spid="_x0000_s20692" name="公式" r:id="rId3" imgW="2603500" imgH="1181100" progId="Equation.3">
                  <p:embed/>
                </p:oleObj>
              </mc:Choice>
              <mc:Fallback>
                <p:oleObj name="公式" r:id="rId3" imgW="2603500" imgH="11811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3581400"/>
                        <a:ext cx="5053013" cy="2292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20"/>
          <p:cNvGraphicFramePr>
            <a:graphicFrameLocks noGrp="1" noChangeAspect="1"/>
          </p:cNvGraphicFramePr>
          <p:nvPr>
            <p:ph sz="quarter" idx="4"/>
          </p:nvPr>
        </p:nvGraphicFramePr>
        <p:xfrm>
          <a:off x="381000" y="1828800"/>
          <a:ext cx="6858000" cy="1584325"/>
        </p:xfrm>
        <a:graphic>
          <a:graphicData uri="http://schemas.openxmlformats.org/presentationml/2006/ole">
            <mc:AlternateContent xmlns:mc="http://schemas.openxmlformats.org/markup-compatibility/2006">
              <mc:Choice xmlns:v="urn:schemas-microsoft-com:vml" Requires="v">
                <p:oleObj spid="_x0000_s20693" name="公式" r:id="rId5" imgW="3022600" imgH="698500" progId="Equation.3">
                  <p:embed/>
                </p:oleObj>
              </mc:Choice>
              <mc:Fallback>
                <p:oleObj name="公式" r:id="rId5" imgW="3022600" imgH="6985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6858000"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Line 11"/>
          <p:cNvSpPr>
            <a:spLocks noChangeShapeType="1"/>
          </p:cNvSpPr>
          <p:nvPr/>
        </p:nvSpPr>
        <p:spPr bwMode="auto">
          <a:xfrm flipV="1">
            <a:off x="990600" y="34290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Freeform 15"/>
          <p:cNvSpPr>
            <a:spLocks/>
          </p:cNvSpPr>
          <p:nvPr/>
        </p:nvSpPr>
        <p:spPr bwMode="auto">
          <a:xfrm>
            <a:off x="7239000" y="2286000"/>
            <a:ext cx="762000" cy="1295400"/>
          </a:xfrm>
          <a:custGeom>
            <a:avLst/>
            <a:gdLst>
              <a:gd name="T0" fmla="*/ 0 w 1056"/>
              <a:gd name="T1" fmla="*/ 0 h 1056"/>
              <a:gd name="T2" fmla="*/ 2147483647 w 1056"/>
              <a:gd name="T3" fmla="*/ 2147483647 h 1056"/>
              <a:gd name="T4" fmla="*/ 2147483647 w 1056"/>
              <a:gd name="T5" fmla="*/ 2147483647 h 1056"/>
              <a:gd name="T6" fmla="*/ 0 60000 65536"/>
              <a:gd name="T7" fmla="*/ 0 60000 65536"/>
              <a:gd name="T8" fmla="*/ 0 60000 65536"/>
            </a:gdLst>
            <a:ahLst/>
            <a:cxnLst>
              <a:cxn ang="T6">
                <a:pos x="T0" y="T1"/>
              </a:cxn>
              <a:cxn ang="T7">
                <a:pos x="T2" y="T3"/>
              </a:cxn>
              <a:cxn ang="T8">
                <a:pos x="T4" y="T5"/>
              </a:cxn>
            </a:cxnLst>
            <a:rect l="0" t="0" r="r" b="b"/>
            <a:pathLst>
              <a:path w="1056" h="1056">
                <a:moveTo>
                  <a:pt x="0" y="0"/>
                </a:moveTo>
                <a:cubicBezTo>
                  <a:pt x="344" y="80"/>
                  <a:pt x="688" y="160"/>
                  <a:pt x="864" y="336"/>
                </a:cubicBezTo>
                <a:cubicBezTo>
                  <a:pt x="1040" y="512"/>
                  <a:pt x="1048" y="784"/>
                  <a:pt x="1056" y="10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489" name="Object 26"/>
          <p:cNvGraphicFramePr>
            <a:graphicFrameLocks noGrp="1" noChangeAspect="1"/>
          </p:cNvGraphicFramePr>
          <p:nvPr>
            <p:ph sz="quarter" idx="2"/>
          </p:nvPr>
        </p:nvGraphicFramePr>
        <p:xfrm>
          <a:off x="381000" y="4953000"/>
          <a:ext cx="1752600" cy="976313"/>
        </p:xfrm>
        <a:graphic>
          <a:graphicData uri="http://schemas.openxmlformats.org/presentationml/2006/ole">
            <mc:AlternateContent xmlns:mc="http://schemas.openxmlformats.org/markup-compatibility/2006">
              <mc:Choice xmlns:v="urn:schemas-microsoft-com:vml" Requires="v">
                <p:oleObj spid="_x0000_s20694" name="Equation" r:id="rId7" imgW="774364" imgH="431613" progId="Equation.3">
                  <p:embed/>
                </p:oleObj>
              </mc:Choice>
              <mc:Fallback>
                <p:oleObj name="Equation" r:id="rId7" imgW="774364" imgH="431613"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1752600" cy="976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0" name="Freeform 31"/>
          <p:cNvSpPr>
            <a:spLocks/>
          </p:cNvSpPr>
          <p:nvPr/>
        </p:nvSpPr>
        <p:spPr bwMode="auto">
          <a:xfrm>
            <a:off x="2590800" y="3429000"/>
            <a:ext cx="1676400" cy="3086100"/>
          </a:xfrm>
          <a:custGeom>
            <a:avLst/>
            <a:gdLst>
              <a:gd name="T0" fmla="*/ 2147483647 w 1056"/>
              <a:gd name="T1" fmla="*/ 2147483647 h 1944"/>
              <a:gd name="T2" fmla="*/ 2147483647 w 1056"/>
              <a:gd name="T3" fmla="*/ 2147483647 h 1944"/>
              <a:gd name="T4" fmla="*/ 0 w 1056"/>
              <a:gd name="T5" fmla="*/ 0 h 1944"/>
              <a:gd name="T6" fmla="*/ 0 60000 65536"/>
              <a:gd name="T7" fmla="*/ 0 60000 65536"/>
              <a:gd name="T8" fmla="*/ 0 60000 65536"/>
            </a:gdLst>
            <a:ahLst/>
            <a:cxnLst>
              <a:cxn ang="T6">
                <a:pos x="T0" y="T1"/>
              </a:cxn>
              <a:cxn ang="T7">
                <a:pos x="T2" y="T3"/>
              </a:cxn>
              <a:cxn ang="T8">
                <a:pos x="T4" y="T5"/>
              </a:cxn>
            </a:cxnLst>
            <a:rect l="0" t="0" r="r" b="b"/>
            <a:pathLst>
              <a:path w="1056" h="1944">
                <a:moveTo>
                  <a:pt x="1056" y="1584"/>
                </a:moveTo>
                <a:cubicBezTo>
                  <a:pt x="712" y="1764"/>
                  <a:pt x="368" y="1944"/>
                  <a:pt x="192" y="1680"/>
                </a:cubicBezTo>
                <a:cubicBezTo>
                  <a:pt x="16" y="1416"/>
                  <a:pt x="8" y="708"/>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762000" y="275537"/>
            <a:ext cx="8001000" cy="461665"/>
          </a:xfrm>
          <a:prstGeom prst="rect">
            <a:avLst/>
          </a:prstGeom>
          <a:noFill/>
          <a:ln>
            <a:solidFill>
              <a:schemeClr val="tx1"/>
            </a:solidFill>
          </a:ln>
        </p:spPr>
        <p:txBody>
          <a:bodyPr wrap="square" rtlCol="0">
            <a:spAutoFit/>
          </a:bodyPr>
          <a:lstStyle/>
          <a:p>
            <a:r>
              <a:rPr lang="en-US" altLang="zh-TW" i="1" dirty="0" err="1" smtClean="0"/>
              <a:t>x</a:t>
            </a:r>
            <a:r>
              <a:rPr lang="en-US" altLang="zh-TW" i="1" baseline="-25000" dirty="0" err="1" smtClean="0"/>
              <a:t>k</a:t>
            </a:r>
            <a:r>
              <a:rPr lang="en-US" altLang="zh-TW" i="1" dirty="0" smtClean="0"/>
              <a:t>= </a:t>
            </a:r>
            <a:r>
              <a:rPr lang="en-US" altLang="zh-TW" dirty="0" smtClean="0"/>
              <a:t>n </a:t>
            </a:r>
            <a:r>
              <a:rPr lang="en-US" altLang="zh-TW" dirty="0"/>
              <a:t>state </a:t>
            </a:r>
            <a:r>
              <a:rPr lang="en-US" altLang="zh-TW" dirty="0" smtClean="0"/>
              <a:t>variables, and </a:t>
            </a:r>
            <a:r>
              <a:rPr lang="en-US" altLang="zh-TW" i="1" dirty="0" err="1" smtClean="0"/>
              <a:t>z</a:t>
            </a:r>
            <a:r>
              <a:rPr lang="en-US" altLang="zh-TW" i="1" baseline="-25000" dirty="0" err="1" smtClean="0"/>
              <a:t>k</a:t>
            </a:r>
            <a:r>
              <a:rPr lang="en-US" altLang="zh-TW" i="1" dirty="0" smtClean="0"/>
              <a:t>=</a:t>
            </a:r>
            <a:r>
              <a:rPr lang="en-US" altLang="zh-TW" dirty="0" smtClean="0"/>
              <a:t> m </a:t>
            </a:r>
            <a:r>
              <a:rPr lang="en-US" altLang="zh-TW" dirty="0"/>
              <a:t>measurement </a:t>
            </a:r>
            <a:r>
              <a:rPr lang="en-US" altLang="zh-TW" dirty="0" smtClean="0"/>
              <a:t>variables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07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5E3B39B4-01E7-49B2-86D5-1E34FB92BD50}" type="slidenum">
              <a:rPr kumimoji="0" lang="zh-TW" altLang="en-US" sz="1400" smtClean="0"/>
              <a:pPr eaLnBrk="1" hangingPunct="1">
                <a:spcBef>
                  <a:spcPct val="0"/>
                </a:spcBef>
                <a:buFontTx/>
                <a:buNone/>
              </a:pPr>
              <a:t>2</a:t>
            </a:fld>
            <a:endParaRPr kumimoji="0" lang="en-US" altLang="zh-TW" sz="1400" smtClean="0"/>
          </a:p>
        </p:txBody>
      </p:sp>
      <p:sp>
        <p:nvSpPr>
          <p:cNvPr id="3076" name="Rectangle 2"/>
          <p:cNvSpPr>
            <a:spLocks noGrp="1" noChangeArrowheads="1"/>
          </p:cNvSpPr>
          <p:nvPr>
            <p:ph type="title"/>
          </p:nvPr>
        </p:nvSpPr>
        <p:spPr/>
        <p:txBody>
          <a:bodyPr/>
          <a:lstStyle/>
          <a:p>
            <a:pPr eaLnBrk="1" hangingPunct="1"/>
            <a:r>
              <a:rPr lang="en-US" altLang="zh-TW" smtClean="0"/>
              <a:t>Aims</a:t>
            </a:r>
            <a:endParaRPr lang="zh-TW" altLang="en-US" smtClean="0"/>
          </a:p>
        </p:txBody>
      </p:sp>
      <p:sp>
        <p:nvSpPr>
          <p:cNvPr id="3077" name="Rectangle 3"/>
          <p:cNvSpPr>
            <a:spLocks noGrp="1" noChangeArrowheads="1"/>
          </p:cNvSpPr>
          <p:nvPr>
            <p:ph type="body" idx="1"/>
          </p:nvPr>
        </p:nvSpPr>
        <p:spPr/>
        <p:txBody>
          <a:bodyPr/>
          <a:lstStyle/>
          <a:p>
            <a:pPr eaLnBrk="1" hangingPunct="1"/>
            <a:r>
              <a:rPr lang="en-US" altLang="zh-TW" dirty="0" smtClean="0"/>
              <a:t>To obtain structure and camera motion from an image sequence</a:t>
            </a:r>
          </a:p>
          <a:p>
            <a:pPr eaLnBrk="1" hangingPunct="1"/>
            <a:r>
              <a:rPr lang="en-US" altLang="zh-TW" dirty="0" smtClean="0"/>
              <a:t>Utilize inter-picture dynamics of a sequence</a:t>
            </a:r>
          </a:p>
          <a:p>
            <a:pPr lvl="1" eaLnBrk="1" hangingPunct="1"/>
            <a:r>
              <a:rPr lang="en-US" altLang="zh-TW" dirty="0" smtClean="0"/>
              <a:t>Such as constant speed, acceleration of the camera etc.</a:t>
            </a:r>
          </a:p>
          <a:p>
            <a:pPr eaLnBrk="1" hangingPunct="1">
              <a:buFontTx/>
              <a:buNone/>
            </a:pP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7"/>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0483" name="Slide Number Placeholder 8"/>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90DE04AD-F317-4F7C-AD2B-E263C7B04AD7}" type="slidenum">
              <a:rPr kumimoji="0" lang="zh-TW" altLang="en-US" sz="1400" smtClean="0"/>
              <a:pPr eaLnBrk="1" hangingPunct="1">
                <a:spcBef>
                  <a:spcPct val="0"/>
                </a:spcBef>
                <a:buFontTx/>
                <a:buNone/>
              </a:pPr>
              <a:t>20</a:t>
            </a:fld>
            <a:endParaRPr kumimoji="0" lang="en-US" altLang="zh-TW" sz="1400" smtClean="0"/>
          </a:p>
        </p:txBody>
      </p:sp>
      <p:sp>
        <p:nvSpPr>
          <p:cNvPr id="20484" name="Rectangle 2"/>
          <p:cNvSpPr>
            <a:spLocks noGrp="1" noChangeArrowheads="1"/>
          </p:cNvSpPr>
          <p:nvPr>
            <p:ph type="title" sz="quarter"/>
          </p:nvPr>
        </p:nvSpPr>
        <p:spPr/>
        <p:txBody>
          <a:bodyPr/>
          <a:lstStyle/>
          <a:p>
            <a:pPr eaLnBrk="1" hangingPunct="1"/>
            <a:r>
              <a:rPr lang="en-US" altLang="zh-TW" dirty="0" smtClean="0"/>
              <a:t>K</a:t>
            </a:r>
            <a:r>
              <a:rPr lang="en-US" altLang="zh-CN" dirty="0" smtClean="0"/>
              <a:t>alman Filter (KF)</a:t>
            </a:r>
            <a:r>
              <a:rPr lang="en-US" altLang="zh-TW" dirty="0" smtClean="0"/>
              <a:t> Iteration flow</a:t>
            </a:r>
            <a:br>
              <a:rPr lang="en-US" altLang="zh-TW" dirty="0" smtClean="0"/>
            </a:br>
            <a:r>
              <a:rPr lang="en-US" altLang="zh-TW" dirty="0" smtClean="0">
                <a:solidFill>
                  <a:srgbClr val="FF0000"/>
                </a:solidFill>
              </a:rPr>
              <a:t>with matrix dimensions</a:t>
            </a:r>
          </a:p>
        </p:txBody>
      </p:sp>
      <p:graphicFrame>
        <p:nvGraphicFramePr>
          <p:cNvPr id="20485" name="Object 23"/>
          <p:cNvGraphicFramePr>
            <a:graphicFrameLocks noGrp="1" noChangeAspect="1"/>
          </p:cNvGraphicFramePr>
          <p:nvPr>
            <p:ph sz="quarter" idx="1"/>
            <p:extLst>
              <p:ext uri="{D42A27DB-BD31-4B8C-83A1-F6EECF244321}">
                <p14:modId xmlns:p14="http://schemas.microsoft.com/office/powerpoint/2010/main" val="3715781567"/>
              </p:ext>
            </p:extLst>
          </p:nvPr>
        </p:nvGraphicFramePr>
        <p:xfrm>
          <a:off x="1828800" y="3608368"/>
          <a:ext cx="7173119" cy="1739757"/>
        </p:xfrm>
        <a:graphic>
          <a:graphicData uri="http://schemas.openxmlformats.org/presentationml/2006/ole">
            <mc:AlternateContent xmlns:mc="http://schemas.openxmlformats.org/markup-compatibility/2006">
              <mc:Choice xmlns:v="urn:schemas-microsoft-com:vml" Requires="v">
                <p:oleObj spid="_x0000_s81057" name="Equation" r:id="rId3" imgW="4292280" imgH="1041120" progId="Equation.3">
                  <p:embed/>
                </p:oleObj>
              </mc:Choice>
              <mc:Fallback>
                <p:oleObj name="Equation" r:id="rId3" imgW="4292280" imgH="1041120" progId="Equation.3">
                  <p:embed/>
                  <p:pic>
                    <p:nvPicPr>
                      <p:cNvPr id="0" name=""/>
                      <p:cNvPicPr>
                        <a:picLocks noChangeAspect="1" noChangeArrowheads="1"/>
                      </p:cNvPicPr>
                      <p:nvPr/>
                    </p:nvPicPr>
                    <p:blipFill>
                      <a:blip r:embed="rId4"/>
                      <a:srcRect/>
                      <a:stretch>
                        <a:fillRect/>
                      </a:stretch>
                    </p:blipFill>
                    <p:spPr bwMode="auto">
                      <a:xfrm>
                        <a:off x="1828800" y="3608368"/>
                        <a:ext cx="7173119" cy="1739757"/>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20486" name="Object 20"/>
          <p:cNvGraphicFramePr>
            <a:graphicFrameLocks noGrp="1" noChangeAspect="1"/>
          </p:cNvGraphicFramePr>
          <p:nvPr>
            <p:ph sz="quarter" idx="4"/>
            <p:extLst>
              <p:ext uri="{D42A27DB-BD31-4B8C-83A1-F6EECF244321}">
                <p14:modId xmlns:p14="http://schemas.microsoft.com/office/powerpoint/2010/main" val="2227680357"/>
              </p:ext>
            </p:extLst>
          </p:nvPr>
        </p:nvGraphicFramePr>
        <p:xfrm>
          <a:off x="457200" y="1905000"/>
          <a:ext cx="4123541" cy="1524000"/>
        </p:xfrm>
        <a:graphic>
          <a:graphicData uri="http://schemas.openxmlformats.org/presentationml/2006/ole">
            <mc:AlternateContent xmlns:mc="http://schemas.openxmlformats.org/markup-compatibility/2006">
              <mc:Choice xmlns:v="urn:schemas-microsoft-com:vml" Requires="v">
                <p:oleObj spid="_x0000_s81058" name="Equation" r:id="rId5" imgW="2679480" imgH="990360" progId="Equation.3">
                  <p:embed/>
                </p:oleObj>
              </mc:Choice>
              <mc:Fallback>
                <p:oleObj name="Equation" r:id="rId5" imgW="2679480" imgH="990360" progId="Equation.3">
                  <p:embed/>
                  <p:pic>
                    <p:nvPicPr>
                      <p:cNvPr id="0" name=""/>
                      <p:cNvPicPr>
                        <a:picLocks noChangeAspect="1" noChangeArrowheads="1"/>
                      </p:cNvPicPr>
                      <p:nvPr/>
                    </p:nvPicPr>
                    <p:blipFill>
                      <a:blip r:embed="rId6"/>
                      <a:srcRect/>
                      <a:stretch>
                        <a:fillRect/>
                      </a:stretch>
                    </p:blipFill>
                    <p:spPr bwMode="auto">
                      <a:xfrm>
                        <a:off x="457200" y="1905000"/>
                        <a:ext cx="4123541" cy="1524000"/>
                      </a:xfrm>
                      <a:prstGeom prst="rect">
                        <a:avLst/>
                      </a:prstGeom>
                      <a:noFill/>
                      <a:ln w="9525">
                        <a:solidFill>
                          <a:schemeClr val="tx1"/>
                        </a:solidFill>
                        <a:miter lim="800000"/>
                        <a:headEnd/>
                        <a:tailEnd/>
                      </a:ln>
                      <a:effectLst/>
                      <a:extLst/>
                    </p:spPr>
                  </p:pic>
                </p:oleObj>
              </mc:Fallback>
            </mc:AlternateContent>
          </a:graphicData>
        </a:graphic>
      </p:graphicFrame>
      <p:sp>
        <p:nvSpPr>
          <p:cNvPr id="20487" name="Line 11"/>
          <p:cNvSpPr>
            <a:spLocks noChangeShapeType="1"/>
          </p:cNvSpPr>
          <p:nvPr/>
        </p:nvSpPr>
        <p:spPr bwMode="auto">
          <a:xfrm flipV="1">
            <a:off x="685800" y="3546295"/>
            <a:ext cx="0" cy="20925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Freeform 15"/>
          <p:cNvSpPr>
            <a:spLocks/>
          </p:cNvSpPr>
          <p:nvPr/>
        </p:nvSpPr>
        <p:spPr bwMode="auto">
          <a:xfrm>
            <a:off x="4572000" y="2286000"/>
            <a:ext cx="762000" cy="1295400"/>
          </a:xfrm>
          <a:custGeom>
            <a:avLst/>
            <a:gdLst>
              <a:gd name="T0" fmla="*/ 0 w 1056"/>
              <a:gd name="T1" fmla="*/ 0 h 1056"/>
              <a:gd name="T2" fmla="*/ 2147483647 w 1056"/>
              <a:gd name="T3" fmla="*/ 2147483647 h 1056"/>
              <a:gd name="T4" fmla="*/ 2147483647 w 1056"/>
              <a:gd name="T5" fmla="*/ 2147483647 h 1056"/>
              <a:gd name="T6" fmla="*/ 0 60000 65536"/>
              <a:gd name="T7" fmla="*/ 0 60000 65536"/>
              <a:gd name="T8" fmla="*/ 0 60000 65536"/>
            </a:gdLst>
            <a:ahLst/>
            <a:cxnLst>
              <a:cxn ang="T6">
                <a:pos x="T0" y="T1"/>
              </a:cxn>
              <a:cxn ang="T7">
                <a:pos x="T2" y="T3"/>
              </a:cxn>
              <a:cxn ang="T8">
                <a:pos x="T4" y="T5"/>
              </a:cxn>
            </a:cxnLst>
            <a:rect l="0" t="0" r="r" b="b"/>
            <a:pathLst>
              <a:path w="1056" h="1056">
                <a:moveTo>
                  <a:pt x="0" y="0"/>
                </a:moveTo>
                <a:cubicBezTo>
                  <a:pt x="344" y="80"/>
                  <a:pt x="688" y="160"/>
                  <a:pt x="864" y="336"/>
                </a:cubicBezTo>
                <a:cubicBezTo>
                  <a:pt x="1040" y="512"/>
                  <a:pt x="1048" y="784"/>
                  <a:pt x="1056" y="10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489" name="Object 26"/>
          <p:cNvGraphicFramePr>
            <a:graphicFrameLocks noGrp="1" noChangeAspect="1"/>
          </p:cNvGraphicFramePr>
          <p:nvPr>
            <p:ph sz="quarter" idx="2"/>
            <p:extLst>
              <p:ext uri="{D42A27DB-BD31-4B8C-83A1-F6EECF244321}">
                <p14:modId xmlns:p14="http://schemas.microsoft.com/office/powerpoint/2010/main" val="4024762854"/>
              </p:ext>
            </p:extLst>
          </p:nvPr>
        </p:nvGraphicFramePr>
        <p:xfrm>
          <a:off x="114299" y="5641975"/>
          <a:ext cx="2205425" cy="835025"/>
        </p:xfrm>
        <a:graphic>
          <a:graphicData uri="http://schemas.openxmlformats.org/presentationml/2006/ole">
            <mc:AlternateContent xmlns:mc="http://schemas.openxmlformats.org/markup-compatibility/2006">
              <mc:Choice xmlns:v="urn:schemas-microsoft-com:vml" Requires="v">
                <p:oleObj spid="_x0000_s81059" name="Equation" r:id="rId7" imgW="1206360" imgH="457200" progId="Equation.3">
                  <p:embed/>
                </p:oleObj>
              </mc:Choice>
              <mc:Fallback>
                <p:oleObj name="Equation" r:id="rId7" imgW="1206360" imgH="457200" progId="Equation.3">
                  <p:embed/>
                  <p:pic>
                    <p:nvPicPr>
                      <p:cNvPr id="0" name=""/>
                      <p:cNvPicPr>
                        <a:picLocks noChangeAspect="1" noChangeArrowheads="1"/>
                      </p:cNvPicPr>
                      <p:nvPr/>
                    </p:nvPicPr>
                    <p:blipFill>
                      <a:blip r:embed="rId8"/>
                      <a:srcRect/>
                      <a:stretch>
                        <a:fillRect/>
                      </a:stretch>
                    </p:blipFill>
                    <p:spPr bwMode="auto">
                      <a:xfrm>
                        <a:off x="114299" y="5641975"/>
                        <a:ext cx="2205425" cy="835025"/>
                      </a:xfrm>
                      <a:prstGeom prst="rect">
                        <a:avLst/>
                      </a:prstGeom>
                      <a:noFill/>
                      <a:ln w="9525">
                        <a:solidFill>
                          <a:schemeClr val="tx1"/>
                        </a:solidFill>
                        <a:miter lim="800000"/>
                        <a:headEnd/>
                        <a:tailEnd/>
                      </a:ln>
                      <a:effectLst/>
                      <a:extLst/>
                    </p:spPr>
                  </p:pic>
                </p:oleObj>
              </mc:Fallback>
            </mc:AlternateContent>
          </a:graphicData>
        </a:graphic>
      </p:graphicFrame>
      <p:sp>
        <p:nvSpPr>
          <p:cNvPr id="2" name="Freeform 1"/>
          <p:cNvSpPr/>
          <p:nvPr/>
        </p:nvSpPr>
        <p:spPr bwMode="auto">
          <a:xfrm>
            <a:off x="1068927" y="3441843"/>
            <a:ext cx="729051" cy="1017141"/>
          </a:xfrm>
          <a:custGeom>
            <a:avLst/>
            <a:gdLst>
              <a:gd name="connsiteX0" fmla="*/ 729051 w 729051"/>
              <a:gd name="connsiteY0" fmla="*/ 1017141 h 1017141"/>
              <a:gd name="connsiteX1" fmla="*/ 81779 w 729051"/>
              <a:gd name="connsiteY1" fmla="*/ 729465 h 1017141"/>
              <a:gd name="connsiteX2" fmla="*/ 30408 w 729051"/>
              <a:gd name="connsiteY2" fmla="*/ 0 h 1017141"/>
            </a:gdLst>
            <a:ahLst/>
            <a:cxnLst>
              <a:cxn ang="0">
                <a:pos x="connsiteX0" y="connsiteY0"/>
              </a:cxn>
              <a:cxn ang="0">
                <a:pos x="connsiteX1" y="connsiteY1"/>
              </a:cxn>
              <a:cxn ang="0">
                <a:pos x="connsiteX2" y="connsiteY2"/>
              </a:cxn>
            </a:cxnLst>
            <a:rect l="l" t="t" r="r" b="b"/>
            <a:pathLst>
              <a:path w="729051" h="1017141">
                <a:moveTo>
                  <a:pt x="729051" y="1017141"/>
                </a:moveTo>
                <a:cubicBezTo>
                  <a:pt x="463635" y="958064"/>
                  <a:pt x="198219" y="898988"/>
                  <a:pt x="81779" y="729465"/>
                </a:cubicBezTo>
                <a:cubicBezTo>
                  <a:pt x="-34661" y="559942"/>
                  <a:pt x="-2127" y="279971"/>
                  <a:pt x="30408" y="0"/>
                </a:cubicBezTo>
              </a:path>
            </a:pathLst>
          </a:custGeom>
          <a:no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 name="TextBox 2"/>
          <p:cNvSpPr txBox="1"/>
          <p:nvPr/>
        </p:nvSpPr>
        <p:spPr>
          <a:xfrm>
            <a:off x="762000" y="44705"/>
            <a:ext cx="8001000" cy="461665"/>
          </a:xfrm>
          <a:prstGeom prst="rect">
            <a:avLst/>
          </a:prstGeom>
          <a:noFill/>
          <a:ln>
            <a:solidFill>
              <a:schemeClr val="tx1"/>
            </a:solidFill>
          </a:ln>
        </p:spPr>
        <p:txBody>
          <a:bodyPr wrap="square" rtlCol="0">
            <a:spAutoFit/>
          </a:bodyPr>
          <a:lstStyle/>
          <a:p>
            <a:r>
              <a:rPr lang="en-US" altLang="zh-TW" i="1" dirty="0" err="1" smtClean="0"/>
              <a:t>x</a:t>
            </a:r>
            <a:r>
              <a:rPr lang="en-US" altLang="zh-TW" i="1" baseline="-25000" dirty="0" err="1" smtClean="0"/>
              <a:t>k</a:t>
            </a:r>
            <a:r>
              <a:rPr lang="en-US" altLang="zh-TW" i="1" dirty="0" smtClean="0"/>
              <a:t>= </a:t>
            </a:r>
            <a:r>
              <a:rPr lang="en-US" altLang="zh-TW" dirty="0" smtClean="0"/>
              <a:t>n </a:t>
            </a:r>
            <a:r>
              <a:rPr lang="en-US" altLang="zh-TW" dirty="0"/>
              <a:t>state </a:t>
            </a:r>
            <a:r>
              <a:rPr lang="en-US" altLang="zh-TW" dirty="0" smtClean="0"/>
              <a:t>variables, and </a:t>
            </a:r>
            <a:r>
              <a:rPr lang="en-US" altLang="zh-TW" i="1" dirty="0" err="1" smtClean="0"/>
              <a:t>z</a:t>
            </a:r>
            <a:r>
              <a:rPr lang="en-US" altLang="zh-TW" i="1" baseline="-25000" dirty="0" err="1" smtClean="0"/>
              <a:t>k</a:t>
            </a:r>
            <a:r>
              <a:rPr lang="en-US" altLang="zh-TW" i="1" dirty="0" smtClean="0"/>
              <a:t>=</a:t>
            </a:r>
            <a:r>
              <a:rPr lang="en-US" altLang="zh-TW" dirty="0" smtClean="0"/>
              <a:t> m </a:t>
            </a:r>
            <a:r>
              <a:rPr lang="en-US" altLang="zh-TW" dirty="0"/>
              <a:t>measurement </a:t>
            </a:r>
            <a:r>
              <a:rPr lang="en-US" altLang="zh-TW" dirty="0" smtClean="0"/>
              <a:t>variables</a:t>
            </a:r>
            <a:endParaRPr lang="en-US" dirty="0"/>
          </a:p>
        </p:txBody>
      </p:sp>
    </p:spTree>
    <p:extLst>
      <p:ext uri="{BB962C8B-B14F-4D97-AF65-F5344CB8AC3E}">
        <p14:creationId xmlns:p14="http://schemas.microsoft.com/office/powerpoint/2010/main" val="958747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685800" y="381000"/>
            <a:ext cx="7772400" cy="1143000"/>
          </a:xfrm>
        </p:spPr>
        <p:txBody>
          <a:bodyPr/>
          <a:lstStyle/>
          <a:p>
            <a:r>
              <a:rPr lang="en-US" altLang="en-US" smtClean="0"/>
              <a:t>A simple example of </a:t>
            </a:r>
            <a:br>
              <a:rPr lang="en-US" altLang="en-US" smtClean="0"/>
            </a:br>
            <a:r>
              <a:rPr lang="en-US" altLang="en-US" smtClean="0"/>
              <a:t>Linear Kalman filter</a:t>
            </a:r>
          </a:p>
        </p:txBody>
      </p:sp>
      <p:sp>
        <p:nvSpPr>
          <p:cNvPr id="21507" name="Content Placeholder 9"/>
          <p:cNvSpPr>
            <a:spLocks noGrp="1"/>
          </p:cNvSpPr>
          <p:nvPr>
            <p:ph idx="1"/>
          </p:nvPr>
        </p:nvSpPr>
        <p:spPr>
          <a:xfrm>
            <a:off x="762000" y="1676400"/>
            <a:ext cx="7772400" cy="4114800"/>
          </a:xfrm>
        </p:spPr>
        <p:txBody>
          <a:bodyPr/>
          <a:lstStyle/>
          <a:p>
            <a:r>
              <a:rPr lang="en-US" altLang="en-US" smtClean="0"/>
              <a:t>Measure a noisy accelerometer output L</a:t>
            </a:r>
          </a:p>
          <a:p>
            <a:r>
              <a:rPr lang="en-US" altLang="en-US" i="1" smtClean="0"/>
              <a:t>H=1</a:t>
            </a:r>
            <a:r>
              <a:rPr lang="en-US" altLang="en-US" smtClean="0"/>
              <a:t> (scalar) measurement is the stated </a:t>
            </a:r>
          </a:p>
          <a:p>
            <a:r>
              <a:rPr lang="en-US" altLang="en-US" i="1" smtClean="0"/>
              <a:t>x=Hz</a:t>
            </a:r>
            <a:r>
              <a:rPr lang="en-US" altLang="en-US" smtClean="0"/>
              <a:t>, hence </a:t>
            </a:r>
            <a:r>
              <a:rPr lang="en-US" altLang="en-US" i="1" smtClean="0"/>
              <a:t>x=z</a:t>
            </a:r>
          </a:p>
          <a:p>
            <a:r>
              <a:rPr lang="en-US" altLang="en-US" smtClean="0"/>
              <a:t>Linear dynamic motion model A=1 (scalar)</a:t>
            </a:r>
          </a:p>
          <a:p>
            <a:r>
              <a:rPr lang="en-US" altLang="en-US" smtClean="0"/>
              <a:t>Define the problem:</a:t>
            </a:r>
          </a:p>
          <a:p>
            <a:pPr lvl="1"/>
            <a:r>
              <a:rPr lang="en-US" altLang="en-US" smtClean="0"/>
              <a:t>By raw measurement z, we want to find L (the true value of the accelerometer output)</a:t>
            </a:r>
          </a:p>
          <a:p>
            <a:pPr lvl="1"/>
            <a:r>
              <a:rPr lang="en-US" altLang="en-US" smtClean="0"/>
              <a:t>Q is system noise</a:t>
            </a:r>
          </a:p>
          <a:p>
            <a:pPr lvl="1"/>
            <a:r>
              <a:rPr lang="en-US" altLang="en-US" smtClean="0"/>
              <a:t>R is measurement noise</a:t>
            </a:r>
          </a:p>
        </p:txBody>
      </p:sp>
      <p:sp>
        <p:nvSpPr>
          <p:cNvPr id="21508" name="Footer Placeholder 6"/>
          <p:cNvSpPr>
            <a:spLocks noGrp="1"/>
          </p:cNvSpPr>
          <p:nvPr>
            <p:ph type="ftr" sz="quarter" idx="11"/>
          </p:nvPr>
        </p:nvSpPr>
        <p:spPr>
          <a:xfrm>
            <a:off x="5105400" y="6399213"/>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1509"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3EA8DDDF-C005-4B7B-99FF-CA5037BA4A16}" type="slidenum">
              <a:rPr kumimoji="0" lang="zh-TW" altLang="en-US" sz="1400" smtClean="0"/>
              <a:pPr eaLnBrk="1" hangingPunct="1">
                <a:spcBef>
                  <a:spcPct val="0"/>
                </a:spcBef>
                <a:buFontTx/>
                <a:buNone/>
              </a:pPr>
              <a:t>21</a:t>
            </a:fld>
            <a:endParaRPr kumimoji="0" lang="en-US" altLang="zh-TW" sz="1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Kalman filter for an accelerometer</a:t>
            </a:r>
          </a:p>
        </p:txBody>
      </p:sp>
      <p:sp>
        <p:nvSpPr>
          <p:cNvPr id="22531" name="Content Placeholder 2"/>
          <p:cNvSpPr>
            <a:spLocks noGrp="1"/>
          </p:cNvSpPr>
          <p:nvPr>
            <p:ph idx="1"/>
          </p:nvPr>
        </p:nvSpPr>
        <p:spPr/>
        <p:txBody>
          <a:bodyPr/>
          <a:lstStyle/>
          <a:p>
            <a:r>
              <a:rPr lang="en-US" altLang="en-US" smtClean="0"/>
              <a:t> </a:t>
            </a:r>
          </a:p>
        </p:txBody>
      </p:sp>
      <p:sp>
        <p:nvSpPr>
          <p:cNvPr id="22532"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2533"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C076560-83B1-4BBB-B865-37EE205985E0}" type="slidenum">
              <a:rPr kumimoji="0" lang="zh-TW" altLang="en-US" sz="1400" smtClean="0"/>
              <a:pPr eaLnBrk="1" hangingPunct="1">
                <a:spcBef>
                  <a:spcPct val="0"/>
                </a:spcBef>
                <a:buFontTx/>
                <a:buNone/>
              </a:pPr>
              <a:t>22</a:t>
            </a:fld>
            <a:endParaRPr kumimoji="0" lang="en-US" altLang="zh-TW" sz="1400" smtClean="0"/>
          </a:p>
        </p:txBody>
      </p:sp>
      <p:pic>
        <p:nvPicPr>
          <p:cNvPr id="2253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6826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7"/>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3555" name="Slide Number Placeholder 8"/>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B499A71-1BFF-4433-B200-DF299A80090B}" type="slidenum">
              <a:rPr kumimoji="0" lang="zh-TW" altLang="en-US" sz="1400" smtClean="0"/>
              <a:pPr eaLnBrk="1" hangingPunct="1">
                <a:spcBef>
                  <a:spcPct val="0"/>
                </a:spcBef>
                <a:buFontTx/>
                <a:buNone/>
              </a:pPr>
              <a:t>23</a:t>
            </a:fld>
            <a:endParaRPr kumimoji="0" lang="en-US" altLang="zh-TW" sz="1400" smtClean="0"/>
          </a:p>
        </p:txBody>
      </p:sp>
      <p:sp>
        <p:nvSpPr>
          <p:cNvPr id="23556" name="Rectangle 2"/>
          <p:cNvSpPr>
            <a:spLocks noGrp="1" noChangeArrowheads="1"/>
          </p:cNvSpPr>
          <p:nvPr>
            <p:ph type="title" sz="quarter"/>
          </p:nvPr>
        </p:nvSpPr>
        <p:spPr>
          <a:xfrm>
            <a:off x="0" y="152400"/>
            <a:ext cx="7772400" cy="1143000"/>
          </a:xfrm>
        </p:spPr>
        <p:txBody>
          <a:bodyPr/>
          <a:lstStyle/>
          <a:p>
            <a:pPr eaLnBrk="1" hangingPunct="1"/>
            <a:r>
              <a:rPr lang="en-US" altLang="zh-TW" sz="3200" smtClean="0"/>
              <a:t>K</a:t>
            </a:r>
            <a:r>
              <a:rPr lang="en-US" altLang="zh-CN" sz="3200" smtClean="0"/>
              <a:t>alman Filter (KF)</a:t>
            </a:r>
            <a:r>
              <a:rPr lang="en-US" altLang="zh-TW" sz="3200" smtClean="0"/>
              <a:t> Iteration flow</a:t>
            </a:r>
            <a:br>
              <a:rPr lang="en-US" altLang="zh-TW" sz="3200" smtClean="0"/>
            </a:br>
            <a:r>
              <a:rPr lang="en-US" altLang="zh-TW" sz="3200" smtClean="0"/>
              <a:t>All terms are scalar here, </a:t>
            </a:r>
            <a:r>
              <a:rPr lang="en-US" altLang="zh-TW" sz="3200" i="1" smtClean="0"/>
              <a:t>A=1, H=1,</a:t>
            </a:r>
            <a:br>
              <a:rPr lang="en-US" altLang="zh-TW" sz="3200" i="1" smtClean="0"/>
            </a:br>
            <a:r>
              <a:rPr lang="en-US" altLang="zh-TW" sz="3200" i="1" smtClean="0"/>
              <a:t>and set  Q=0.0001, R=0.1</a:t>
            </a:r>
            <a:endParaRPr lang="en-US" altLang="zh-TW" sz="5400" i="1" smtClean="0"/>
          </a:p>
        </p:txBody>
      </p:sp>
      <p:graphicFrame>
        <p:nvGraphicFramePr>
          <p:cNvPr id="23557" name="Object 23"/>
          <p:cNvGraphicFramePr>
            <a:graphicFrameLocks noGrp="1" noChangeAspect="1"/>
          </p:cNvGraphicFramePr>
          <p:nvPr>
            <p:ph sz="quarter" idx="1"/>
          </p:nvPr>
        </p:nvGraphicFramePr>
        <p:xfrm>
          <a:off x="3887788" y="3752850"/>
          <a:ext cx="4797425" cy="1949450"/>
        </p:xfrm>
        <a:graphic>
          <a:graphicData uri="http://schemas.openxmlformats.org/presentationml/2006/ole">
            <mc:AlternateContent xmlns:mc="http://schemas.openxmlformats.org/markup-compatibility/2006">
              <mc:Choice xmlns:v="urn:schemas-microsoft-com:vml" Requires="v">
                <p:oleObj spid="_x0000_s23764" name="公式" r:id="rId3" imgW="2374900" imgH="965200" progId="Equation.3">
                  <p:embed/>
                </p:oleObj>
              </mc:Choice>
              <mc:Fallback>
                <p:oleObj name="公式" r:id="rId3" imgW="2374900" imgH="9652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788" y="3752850"/>
                        <a:ext cx="4797425" cy="194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20"/>
          <p:cNvGraphicFramePr>
            <a:graphicFrameLocks noGrp="1" noChangeAspect="1"/>
          </p:cNvGraphicFramePr>
          <p:nvPr>
            <p:ph sz="quarter" idx="4"/>
          </p:nvPr>
        </p:nvGraphicFramePr>
        <p:xfrm>
          <a:off x="698500" y="1828800"/>
          <a:ext cx="6221413" cy="1584325"/>
        </p:xfrm>
        <a:graphic>
          <a:graphicData uri="http://schemas.openxmlformats.org/presentationml/2006/ole">
            <mc:AlternateContent xmlns:mc="http://schemas.openxmlformats.org/markup-compatibility/2006">
              <mc:Choice xmlns:v="urn:schemas-microsoft-com:vml" Requires="v">
                <p:oleObj spid="_x0000_s23765" name="公式" r:id="rId5" imgW="2743200" imgH="698500" progId="Equation.3">
                  <p:embed/>
                </p:oleObj>
              </mc:Choice>
              <mc:Fallback>
                <p:oleObj name="公式" r:id="rId5" imgW="2743200" imgH="6985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0" y="1828800"/>
                        <a:ext cx="6221413"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9" name="Line 11"/>
          <p:cNvSpPr>
            <a:spLocks noChangeShapeType="1"/>
          </p:cNvSpPr>
          <p:nvPr/>
        </p:nvSpPr>
        <p:spPr bwMode="auto">
          <a:xfrm flipV="1">
            <a:off x="990600" y="34290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Freeform 15"/>
          <p:cNvSpPr>
            <a:spLocks/>
          </p:cNvSpPr>
          <p:nvPr/>
        </p:nvSpPr>
        <p:spPr bwMode="auto">
          <a:xfrm>
            <a:off x="7239000" y="2286000"/>
            <a:ext cx="762000" cy="1295400"/>
          </a:xfrm>
          <a:custGeom>
            <a:avLst/>
            <a:gdLst>
              <a:gd name="T0" fmla="*/ 0 w 1056"/>
              <a:gd name="T1" fmla="*/ 0 h 1056"/>
              <a:gd name="T2" fmla="*/ 2147483647 w 1056"/>
              <a:gd name="T3" fmla="*/ 2147483647 h 1056"/>
              <a:gd name="T4" fmla="*/ 2147483647 w 1056"/>
              <a:gd name="T5" fmla="*/ 2147483647 h 1056"/>
              <a:gd name="T6" fmla="*/ 0 60000 65536"/>
              <a:gd name="T7" fmla="*/ 0 60000 65536"/>
              <a:gd name="T8" fmla="*/ 0 60000 65536"/>
            </a:gdLst>
            <a:ahLst/>
            <a:cxnLst>
              <a:cxn ang="T6">
                <a:pos x="T0" y="T1"/>
              </a:cxn>
              <a:cxn ang="T7">
                <a:pos x="T2" y="T3"/>
              </a:cxn>
              <a:cxn ang="T8">
                <a:pos x="T4" y="T5"/>
              </a:cxn>
            </a:cxnLst>
            <a:rect l="0" t="0" r="r" b="b"/>
            <a:pathLst>
              <a:path w="1056" h="1056">
                <a:moveTo>
                  <a:pt x="0" y="0"/>
                </a:moveTo>
                <a:cubicBezTo>
                  <a:pt x="344" y="80"/>
                  <a:pt x="688" y="160"/>
                  <a:pt x="864" y="336"/>
                </a:cubicBezTo>
                <a:cubicBezTo>
                  <a:pt x="1040" y="512"/>
                  <a:pt x="1048" y="784"/>
                  <a:pt x="1056" y="10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3561" name="Object 26"/>
          <p:cNvGraphicFramePr>
            <a:graphicFrameLocks noGrp="1" noChangeAspect="1"/>
          </p:cNvGraphicFramePr>
          <p:nvPr>
            <p:ph sz="quarter" idx="2"/>
          </p:nvPr>
        </p:nvGraphicFramePr>
        <p:xfrm>
          <a:off x="381000" y="4953000"/>
          <a:ext cx="1752600" cy="976313"/>
        </p:xfrm>
        <a:graphic>
          <a:graphicData uri="http://schemas.openxmlformats.org/presentationml/2006/ole">
            <mc:AlternateContent xmlns:mc="http://schemas.openxmlformats.org/markup-compatibility/2006">
              <mc:Choice xmlns:v="urn:schemas-microsoft-com:vml" Requires="v">
                <p:oleObj spid="_x0000_s23766" name="Equation" r:id="rId7" imgW="774364" imgH="431613" progId="Equation.3">
                  <p:embed/>
                </p:oleObj>
              </mc:Choice>
              <mc:Fallback>
                <p:oleObj name="Equation" r:id="rId7" imgW="774364" imgH="431613"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1752600" cy="976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Freeform 31"/>
          <p:cNvSpPr>
            <a:spLocks/>
          </p:cNvSpPr>
          <p:nvPr/>
        </p:nvSpPr>
        <p:spPr bwMode="auto">
          <a:xfrm>
            <a:off x="2590800" y="3429000"/>
            <a:ext cx="1676400" cy="3086100"/>
          </a:xfrm>
          <a:custGeom>
            <a:avLst/>
            <a:gdLst>
              <a:gd name="T0" fmla="*/ 2147483647 w 1056"/>
              <a:gd name="T1" fmla="*/ 2147483647 h 1944"/>
              <a:gd name="T2" fmla="*/ 2147483647 w 1056"/>
              <a:gd name="T3" fmla="*/ 2147483647 h 1944"/>
              <a:gd name="T4" fmla="*/ 0 w 1056"/>
              <a:gd name="T5" fmla="*/ 0 h 1944"/>
              <a:gd name="T6" fmla="*/ 0 60000 65536"/>
              <a:gd name="T7" fmla="*/ 0 60000 65536"/>
              <a:gd name="T8" fmla="*/ 0 60000 65536"/>
            </a:gdLst>
            <a:ahLst/>
            <a:cxnLst>
              <a:cxn ang="T6">
                <a:pos x="T0" y="T1"/>
              </a:cxn>
              <a:cxn ang="T7">
                <a:pos x="T2" y="T3"/>
              </a:cxn>
              <a:cxn ang="T8">
                <a:pos x="T4" y="T5"/>
              </a:cxn>
            </a:cxnLst>
            <a:rect l="0" t="0" r="r" b="b"/>
            <a:pathLst>
              <a:path w="1056" h="1944">
                <a:moveTo>
                  <a:pt x="1056" y="1584"/>
                </a:moveTo>
                <a:cubicBezTo>
                  <a:pt x="712" y="1764"/>
                  <a:pt x="368" y="1944"/>
                  <a:pt x="192" y="1680"/>
                </a:cubicBezTo>
                <a:cubicBezTo>
                  <a:pt x="16" y="1416"/>
                  <a:pt x="8" y="708"/>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a:xfrm>
            <a:off x="685800" y="381000"/>
            <a:ext cx="7772400" cy="1143000"/>
          </a:xfrm>
        </p:spPr>
        <p:txBody>
          <a:bodyPr/>
          <a:lstStyle/>
          <a:p>
            <a:pPr algn="l"/>
            <a:r>
              <a:rPr lang="en-US" altLang="en-US" sz="2800" smtClean="0"/>
              <a:t>Processing</a:t>
            </a:r>
            <a:br>
              <a:rPr lang="en-US" altLang="en-US" sz="2800" smtClean="0"/>
            </a:br>
            <a:r>
              <a:rPr lang="en-US" altLang="zh-TW" sz="2800" i="1" smtClean="0"/>
              <a:t>set  Q=0.0001, R=0.1,</a:t>
            </a:r>
            <a:br>
              <a:rPr lang="en-US" altLang="zh-TW" sz="2800" i="1" smtClean="0"/>
            </a:br>
            <a:r>
              <a:rPr lang="en-US" altLang="zh-TW" sz="2800" i="1" smtClean="0"/>
              <a:t>P</a:t>
            </a:r>
            <a:r>
              <a:rPr lang="en-US" altLang="zh-TW" sz="2800" i="1" baseline="-25000" smtClean="0"/>
              <a:t>k=0</a:t>
            </a:r>
            <a:r>
              <a:rPr lang="en-US" altLang="zh-TW" sz="2800" i="1" smtClean="0"/>
              <a:t>=1000 (random setting, but cannot be 0)</a:t>
            </a:r>
            <a:br>
              <a:rPr lang="en-US" altLang="zh-TW" sz="2800" i="1" smtClean="0"/>
            </a:br>
            <a:r>
              <a:rPr lang="en-US" altLang="zh-TW" sz="2800" i="1" smtClean="0"/>
              <a:t>x</a:t>
            </a:r>
            <a:r>
              <a:rPr lang="en-US" altLang="zh-TW" sz="2800" i="1" baseline="-25000" smtClean="0"/>
              <a:t>k=0</a:t>
            </a:r>
            <a:r>
              <a:rPr lang="en-US" altLang="zh-TW" sz="2800" i="1" smtClean="0"/>
              <a:t>=0 (it is unknown, so set an arbitrary value)</a:t>
            </a:r>
            <a:endParaRPr lang="en-US" altLang="en-US" sz="2800" smtClean="0"/>
          </a:p>
        </p:txBody>
      </p:sp>
      <p:sp>
        <p:nvSpPr>
          <p:cNvPr id="24579" name="Content Placeholder 9"/>
          <p:cNvSpPr>
            <a:spLocks noGrp="1"/>
          </p:cNvSpPr>
          <p:nvPr>
            <p:ph idx="1"/>
          </p:nvPr>
        </p:nvSpPr>
        <p:spPr>
          <a:xfrm>
            <a:off x="533400" y="1752600"/>
            <a:ext cx="7772400" cy="4114800"/>
          </a:xfrm>
        </p:spPr>
        <p:txBody>
          <a:bodyPr/>
          <a:lstStyle/>
          <a:p>
            <a:r>
              <a:rPr lang="en-US" altLang="en-US" smtClean="0"/>
              <a:t> Predict: </a:t>
            </a:r>
          </a:p>
          <a:p>
            <a:endParaRPr lang="en-US" altLang="en-US" smtClean="0"/>
          </a:p>
          <a:p>
            <a:endParaRPr lang="en-US" altLang="en-US" smtClean="0"/>
          </a:p>
          <a:p>
            <a:endParaRPr lang="en-US" altLang="en-US" smtClean="0"/>
          </a:p>
          <a:p>
            <a:r>
              <a:rPr lang="en-US" altLang="en-US" smtClean="0"/>
              <a:t>Update</a:t>
            </a:r>
          </a:p>
        </p:txBody>
      </p:sp>
      <p:sp>
        <p:nvSpPr>
          <p:cNvPr id="24580"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4581"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93A433AF-927E-4F64-9257-32338A3E99EA}" type="slidenum">
              <a:rPr kumimoji="0" lang="zh-TW" altLang="en-US" sz="1400" smtClean="0"/>
              <a:pPr eaLnBrk="1" hangingPunct="1">
                <a:spcBef>
                  <a:spcPct val="0"/>
                </a:spcBef>
                <a:buFontTx/>
                <a:buNone/>
              </a:pPr>
              <a:t>24</a:t>
            </a:fld>
            <a:endParaRPr kumimoji="0" lang="en-US" altLang="zh-TW" sz="1400" smtClean="0"/>
          </a:p>
        </p:txBody>
      </p:sp>
      <p:graphicFrame>
        <p:nvGraphicFramePr>
          <p:cNvPr id="24582" name="Object 10"/>
          <p:cNvGraphicFramePr>
            <a:graphicFrameLocks noChangeAspect="1"/>
          </p:cNvGraphicFramePr>
          <p:nvPr>
            <p:extLst>
              <p:ext uri="{D42A27DB-BD31-4B8C-83A1-F6EECF244321}">
                <p14:modId xmlns:p14="http://schemas.microsoft.com/office/powerpoint/2010/main" val="3253641562"/>
              </p:ext>
            </p:extLst>
          </p:nvPr>
        </p:nvGraphicFramePr>
        <p:xfrm>
          <a:off x="1952625" y="2362200"/>
          <a:ext cx="6916738" cy="1584325"/>
        </p:xfrm>
        <a:graphic>
          <a:graphicData uri="http://schemas.openxmlformats.org/presentationml/2006/ole">
            <mc:AlternateContent xmlns:mc="http://schemas.openxmlformats.org/markup-compatibility/2006">
              <mc:Choice xmlns:v="urn:schemas-microsoft-com:vml" Requires="v">
                <p:oleObj spid="_x0000_s24721" name="Microsoft Equation 3.0" r:id="rId3" imgW="3047760" imgH="698400" progId="Equation.3">
                  <p:embed/>
                </p:oleObj>
              </mc:Choice>
              <mc:Fallback>
                <p:oleObj name="Microsoft Equation 3.0" r:id="rId3" imgW="3047760" imgH="698400" progId="Equation.3">
                  <p:embed/>
                  <p:pic>
                    <p:nvPicPr>
                      <p:cNvPr id="0" name="Object 10"/>
                      <p:cNvPicPr>
                        <a:picLocks noChangeAspect="1" noChangeArrowheads="1"/>
                      </p:cNvPicPr>
                      <p:nvPr/>
                    </p:nvPicPr>
                    <p:blipFill>
                      <a:blip r:embed="rId4"/>
                      <a:srcRect/>
                      <a:stretch>
                        <a:fillRect/>
                      </a:stretch>
                    </p:blipFill>
                    <p:spPr bwMode="auto">
                      <a:xfrm>
                        <a:off x="1952625" y="2362200"/>
                        <a:ext cx="6916738"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3" name="Object 11"/>
          <p:cNvGraphicFramePr>
            <a:graphicFrameLocks noChangeAspect="1"/>
          </p:cNvGraphicFramePr>
          <p:nvPr/>
        </p:nvGraphicFramePr>
        <p:xfrm>
          <a:off x="2973388" y="4267200"/>
          <a:ext cx="4797425" cy="1949450"/>
        </p:xfrm>
        <a:graphic>
          <a:graphicData uri="http://schemas.openxmlformats.org/presentationml/2006/ole">
            <mc:AlternateContent xmlns:mc="http://schemas.openxmlformats.org/markup-compatibility/2006">
              <mc:Choice xmlns:v="urn:schemas-microsoft-com:vml" Requires="v">
                <p:oleObj spid="_x0000_s24722" name="公式" r:id="rId5" imgW="2374900" imgH="965200" progId="Equation.3">
                  <p:embed/>
                </p:oleObj>
              </mc:Choice>
              <mc:Fallback>
                <p:oleObj name="公式" r:id="rId5" imgW="2374900" imgH="965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3388" y="4267200"/>
                        <a:ext cx="4797425" cy="194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title"/>
          </p:nvPr>
        </p:nvSpPr>
        <p:spPr>
          <a:xfrm>
            <a:off x="609600" y="0"/>
            <a:ext cx="7772400" cy="1143000"/>
          </a:xfrm>
        </p:spPr>
        <p:txBody>
          <a:bodyPr/>
          <a:lstStyle/>
          <a:p>
            <a:r>
              <a:rPr lang="en-US" altLang="en-US" smtClean="0"/>
              <a:t>Time from K=1 to K=2</a:t>
            </a:r>
          </a:p>
        </p:txBody>
      </p:sp>
      <p:sp>
        <p:nvSpPr>
          <p:cNvPr id="25603" name="Content Placeholder 2"/>
          <p:cNvSpPr>
            <a:spLocks noGrp="1"/>
          </p:cNvSpPr>
          <p:nvPr>
            <p:ph sz="half" idx="1"/>
          </p:nvPr>
        </p:nvSpPr>
        <p:spPr>
          <a:xfrm>
            <a:off x="-3175" y="990600"/>
            <a:ext cx="5673725" cy="4114800"/>
          </a:xfrm>
        </p:spPr>
        <p:txBody>
          <a:bodyPr/>
          <a:lstStyle/>
          <a:p>
            <a:r>
              <a:rPr lang="en-US" altLang="en-US" smtClean="0"/>
              <a:t>Predict using Q=0.0001</a:t>
            </a:r>
          </a:p>
          <a:p>
            <a:pPr lvl="1"/>
            <a:r>
              <a:rPr lang="en-US" altLang="en-US" smtClean="0"/>
              <a:t>x_est_pos(k=2)= x_est_pos(k=1)= 0 (arbitury set)</a:t>
            </a:r>
          </a:p>
          <a:p>
            <a:pPr lvl="2"/>
            <a:r>
              <a:rPr lang="en-US" altLang="en-US" sz="1800" smtClean="0"/>
              <a:t>Set p_pos(1)=1000, Q=0.0001</a:t>
            </a:r>
          </a:p>
          <a:p>
            <a:pPr lvl="1"/>
            <a:r>
              <a:rPr lang="en-US" altLang="en-US" smtClean="0"/>
              <a:t>p_est_pri(k=2)=p_pos(k=1)+Q</a:t>
            </a:r>
          </a:p>
          <a:p>
            <a:pPr lvl="1"/>
            <a:r>
              <a:rPr lang="en-US" altLang="en-US" smtClean="0"/>
              <a:t>p_pri(2)=1000+0.0001=1000.0001</a:t>
            </a:r>
          </a:p>
          <a:p>
            <a:r>
              <a:rPr lang="en-US" altLang="en-US" smtClean="0"/>
              <a:t>Update using R=0.1,z=0.9</a:t>
            </a:r>
          </a:p>
          <a:p>
            <a:pPr lvl="1"/>
            <a:r>
              <a:rPr lang="en-US" altLang="en-US" smtClean="0"/>
              <a:t>K(2)=p_pri(2)*/(p_pri(2)+R)</a:t>
            </a:r>
          </a:p>
          <a:p>
            <a:pPr lvl="2"/>
            <a:r>
              <a:rPr lang="en-US" altLang="en-US" sz="1800" smtClean="0"/>
              <a:t>K(2)=1000.0001/(1000.0001+0.1)=0.9999</a:t>
            </a:r>
          </a:p>
          <a:p>
            <a:pPr lvl="1"/>
            <a:r>
              <a:rPr lang="en-US" altLang="en-US" smtClean="0"/>
              <a:t>x_est_pos(2)=x_est_pri(2)+K(2)*[z-x_est_pri(2)]=</a:t>
            </a:r>
          </a:p>
          <a:p>
            <a:pPr lvl="2"/>
            <a:r>
              <a:rPr lang="en-US" altLang="en-US" sz="1800" smtClean="0"/>
              <a:t>x_est(2)=0+0.9999*[0.9-0]=0.8999</a:t>
            </a:r>
          </a:p>
          <a:p>
            <a:pPr lvl="1"/>
            <a:r>
              <a:rPr lang="en-US" altLang="en-US" smtClean="0"/>
              <a:t>p_pos(2)=(1-K)*p_pri(2)</a:t>
            </a:r>
          </a:p>
          <a:p>
            <a:pPr lvl="2"/>
            <a:r>
              <a:rPr lang="en-US" altLang="en-US" sz="1800" smtClean="0"/>
              <a:t>p_pos(2)=(1- 0.9999)*1000.0001=0.1</a:t>
            </a:r>
          </a:p>
          <a:p>
            <a:pPr lvl="2"/>
            <a:endParaRPr lang="en-US" altLang="en-US" sz="1600" smtClean="0"/>
          </a:p>
          <a:p>
            <a:pPr lvl="1"/>
            <a:endParaRPr lang="en-US" altLang="en-US" sz="2000" smtClean="0"/>
          </a:p>
        </p:txBody>
      </p:sp>
      <p:sp>
        <p:nvSpPr>
          <p:cNvPr id="25604" name="Content Placeholder 12"/>
          <p:cNvSpPr>
            <a:spLocks noGrp="1"/>
          </p:cNvSpPr>
          <p:nvPr>
            <p:ph sz="half" idx="2"/>
          </p:nvPr>
        </p:nvSpPr>
        <p:spPr>
          <a:xfrm>
            <a:off x="8077200" y="5638800"/>
            <a:ext cx="381000" cy="457200"/>
          </a:xfrm>
        </p:spPr>
        <p:txBody>
          <a:bodyPr/>
          <a:lstStyle/>
          <a:p>
            <a:r>
              <a:rPr lang="en-US" altLang="en-US" smtClean="0"/>
              <a:t> </a:t>
            </a:r>
          </a:p>
        </p:txBody>
      </p:sp>
      <p:sp>
        <p:nvSpPr>
          <p:cNvPr id="25605" name="Footer Placeholder 3"/>
          <p:cNvSpPr>
            <a:spLocks noGrp="1"/>
          </p:cNvSpPr>
          <p:nvPr>
            <p:ph type="ftr" sz="quarter" idx="11"/>
          </p:nvPr>
        </p:nvSpPr>
        <p:spPr>
          <a:xfrm>
            <a:off x="5334000" y="64008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5606"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771B480-11FA-4491-B5A5-2B840EF8F9E4}" type="slidenum">
              <a:rPr kumimoji="0" lang="zh-TW" altLang="en-US" sz="1400" smtClean="0"/>
              <a:pPr eaLnBrk="1" hangingPunct="1">
                <a:spcBef>
                  <a:spcPct val="0"/>
                </a:spcBef>
                <a:buFontTx/>
                <a:buNone/>
              </a:pPr>
              <a:t>25</a:t>
            </a:fld>
            <a:endParaRPr kumimoji="0" lang="en-US" altLang="zh-TW" sz="1400" smtClean="0"/>
          </a:p>
        </p:txBody>
      </p:sp>
      <p:graphicFrame>
        <p:nvGraphicFramePr>
          <p:cNvPr id="25607" name="Object 5"/>
          <p:cNvGraphicFramePr>
            <a:graphicFrameLocks noChangeAspect="1"/>
          </p:cNvGraphicFramePr>
          <p:nvPr/>
        </p:nvGraphicFramePr>
        <p:xfrm>
          <a:off x="5638800" y="3886200"/>
          <a:ext cx="3136900" cy="1558925"/>
        </p:xfrm>
        <a:graphic>
          <a:graphicData uri="http://schemas.openxmlformats.org/presentationml/2006/ole">
            <mc:AlternateContent xmlns:mc="http://schemas.openxmlformats.org/markup-compatibility/2006">
              <mc:Choice xmlns:v="urn:schemas-microsoft-com:vml" Requires="v">
                <p:oleObj spid="_x0000_s25743" name="公式" r:id="rId3" imgW="2374900" imgH="1181100" progId="Equation.3">
                  <p:embed/>
                </p:oleObj>
              </mc:Choice>
              <mc:Fallback>
                <p:oleObj name="公式" r:id="rId3" imgW="2374900" imgH="1181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86200"/>
                        <a:ext cx="3136900" cy="155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8" name="Object 6"/>
          <p:cNvGraphicFramePr>
            <a:graphicFrameLocks noChangeAspect="1"/>
          </p:cNvGraphicFramePr>
          <p:nvPr/>
        </p:nvGraphicFramePr>
        <p:xfrm>
          <a:off x="5621338" y="2362200"/>
          <a:ext cx="3416300" cy="1169988"/>
        </p:xfrm>
        <a:graphic>
          <a:graphicData uri="http://schemas.openxmlformats.org/presentationml/2006/ole">
            <mc:AlternateContent xmlns:mc="http://schemas.openxmlformats.org/markup-compatibility/2006">
              <mc:Choice xmlns:v="urn:schemas-microsoft-com:vml" Requires="v">
                <p:oleObj spid="_x0000_s25744" name="公式" r:id="rId5" imgW="2743200" imgH="939800" progId="Equation.3">
                  <p:embed/>
                </p:oleObj>
              </mc:Choice>
              <mc:Fallback>
                <p:oleObj name="公式" r:id="rId5" imgW="2743200" imgH="939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38" y="2362200"/>
                        <a:ext cx="34163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7772400" cy="228600"/>
          </a:xfrm>
        </p:spPr>
        <p:txBody>
          <a:bodyPr/>
          <a:lstStyle/>
          <a:p>
            <a:r>
              <a:rPr lang="en-US" dirty="0" smtClean="0"/>
              <a:t>Kalman test v.17</a:t>
            </a:r>
            <a:endParaRPr lang="en-US" dirty="0"/>
          </a:p>
        </p:txBody>
      </p:sp>
      <p:sp>
        <p:nvSpPr>
          <p:cNvPr id="8" name="Content Placeholder 7"/>
          <p:cNvSpPr>
            <a:spLocks noGrp="1"/>
          </p:cNvSpPr>
          <p:nvPr>
            <p:ph sz="half" idx="1"/>
          </p:nvPr>
        </p:nvSpPr>
        <p:spPr>
          <a:xfrm>
            <a:off x="304800" y="457200"/>
            <a:ext cx="3810000" cy="4114800"/>
          </a:xfrm>
        </p:spPr>
        <p:txBody>
          <a:bodyPr/>
          <a:lstStyle/>
          <a:p>
            <a:r>
              <a:rPr lang="en-US" sz="1200" dirty="0"/>
              <a:t>%Kalman test1</a:t>
            </a:r>
          </a:p>
          <a:p>
            <a:r>
              <a:rPr lang="en-US" sz="1200" dirty="0"/>
              <a:t>clear</a:t>
            </a:r>
          </a:p>
          <a:p>
            <a:r>
              <a:rPr lang="en-US" sz="1200" dirty="0"/>
              <a:t>'</a:t>
            </a:r>
            <a:r>
              <a:rPr lang="en-US" sz="1200" dirty="0" err="1"/>
              <a:t>testi</a:t>
            </a:r>
            <a:r>
              <a:rPr lang="en-US" sz="1200" dirty="0"/>
              <a:t> g </a:t>
            </a:r>
            <a:r>
              <a:rPr lang="en-US" sz="1200" dirty="0" err="1"/>
              <a:t>kalman</a:t>
            </a:r>
            <a:r>
              <a:rPr lang="en-US" sz="1200" dirty="0"/>
              <a:t>'</a:t>
            </a:r>
          </a:p>
          <a:p>
            <a:r>
              <a:rPr lang="en-US" sz="1200" dirty="0"/>
              <a:t>%generate data</a:t>
            </a:r>
          </a:p>
          <a:p>
            <a:r>
              <a:rPr lang="en-US" sz="1200" dirty="0" err="1"/>
              <a:t>kmax</a:t>
            </a:r>
            <a:r>
              <a:rPr lang="en-US" sz="1200" dirty="0"/>
              <a:t>=100 % max time</a:t>
            </a:r>
          </a:p>
          <a:p>
            <a:r>
              <a:rPr lang="en-US" sz="1200" dirty="0" err="1"/>
              <a:t>x_real</a:t>
            </a:r>
            <a:r>
              <a:rPr lang="en-US" sz="1200" dirty="0"/>
              <a:t>=1 * (ones(kmax,1)) %max x1 </a:t>
            </a:r>
            <a:r>
              <a:rPr lang="en-US" sz="1200" dirty="0" err="1"/>
              <a:t>dimentation</a:t>
            </a:r>
            <a:r>
              <a:rPr lang="en-US" sz="1200" dirty="0"/>
              <a:t> , assume a </a:t>
            </a:r>
            <a:r>
              <a:rPr lang="en-US" sz="1200" dirty="0" err="1"/>
              <a:t>contant</a:t>
            </a:r>
            <a:r>
              <a:rPr lang="en-US" sz="1200" dirty="0"/>
              <a:t> value</a:t>
            </a:r>
          </a:p>
          <a:p>
            <a:r>
              <a:rPr lang="en-US" sz="1200" dirty="0"/>
              <a:t>z=</a:t>
            </a:r>
            <a:r>
              <a:rPr lang="en-US" sz="1200" dirty="0" err="1"/>
              <a:t>x_real+randn</a:t>
            </a:r>
            <a:r>
              <a:rPr lang="en-US" sz="1200" dirty="0"/>
              <a:t>(kmax,1) %rand </a:t>
            </a:r>
            <a:r>
              <a:rPr lang="en-US" sz="1200" dirty="0" err="1"/>
              <a:t>std</a:t>
            </a:r>
            <a:r>
              <a:rPr lang="en-US" sz="1200" dirty="0"/>
              <a:t>=1,mean=0</a:t>
            </a:r>
          </a:p>
          <a:p>
            <a:r>
              <a:rPr lang="en-US" sz="1200" dirty="0" err="1"/>
              <a:t>clf</a:t>
            </a:r>
            <a:endParaRPr lang="en-US" sz="1200" dirty="0"/>
          </a:p>
          <a:p>
            <a:r>
              <a:rPr lang="en-US" sz="1200" dirty="0"/>
              <a:t>plot(z,'+')</a:t>
            </a:r>
          </a:p>
          <a:p>
            <a:r>
              <a:rPr lang="en-US" sz="1200" dirty="0"/>
              <a:t>hold on</a:t>
            </a:r>
          </a:p>
          <a:p>
            <a:r>
              <a:rPr lang="en-US" sz="1200" dirty="0"/>
              <a:t>plot(</a:t>
            </a:r>
            <a:r>
              <a:rPr lang="en-US" sz="1200" dirty="0" err="1"/>
              <a:t>x_real</a:t>
            </a:r>
            <a:r>
              <a:rPr lang="en-US" sz="1200" dirty="0"/>
              <a:t>)</a:t>
            </a:r>
          </a:p>
          <a:p>
            <a:r>
              <a:rPr lang="en-US" sz="1200" dirty="0"/>
              <a:t> </a:t>
            </a:r>
          </a:p>
          <a:p>
            <a:r>
              <a:rPr lang="en-US" sz="1200" dirty="0"/>
              <a:t>%</a:t>
            </a:r>
            <a:r>
              <a:rPr lang="en-US" sz="1200" dirty="0" err="1"/>
              <a:t>Init</a:t>
            </a:r>
            <a:r>
              <a:rPr lang="en-US" sz="1200" dirty="0"/>
              <a:t>  k=1</a:t>
            </a:r>
          </a:p>
          <a:p>
            <a:r>
              <a:rPr lang="en-US" sz="1200" dirty="0"/>
              <a:t>Q=0.0001</a:t>
            </a:r>
          </a:p>
          <a:p>
            <a:r>
              <a:rPr lang="en-US" sz="1200" dirty="0"/>
              <a:t>R=0.1</a:t>
            </a:r>
          </a:p>
          <a:p>
            <a:r>
              <a:rPr lang="en-US" sz="1200" dirty="0"/>
              <a:t>k=2</a:t>
            </a:r>
          </a:p>
          <a:p>
            <a:r>
              <a:rPr lang="en-US" sz="1200" dirty="0" err="1"/>
              <a:t>x_est_pos</a:t>
            </a:r>
            <a:r>
              <a:rPr lang="en-US" sz="1200" dirty="0"/>
              <a:t>(1)= 0</a:t>
            </a:r>
          </a:p>
          <a:p>
            <a:r>
              <a:rPr lang="en-US" sz="1200" dirty="0" err="1"/>
              <a:t>p_pos</a:t>
            </a:r>
            <a:r>
              <a:rPr lang="en-US" sz="1200" dirty="0"/>
              <a:t>(1)=1000;</a:t>
            </a:r>
          </a:p>
          <a:p>
            <a:r>
              <a:rPr lang="en-US" sz="1200" dirty="0"/>
              <a:t>% predict</a:t>
            </a:r>
          </a:p>
          <a:p>
            <a:r>
              <a:rPr lang="en-US" sz="1200" dirty="0" err="1"/>
              <a:t>x_est_pri</a:t>
            </a:r>
            <a:r>
              <a:rPr lang="en-US" sz="1200" dirty="0"/>
              <a:t>(k)=</a:t>
            </a:r>
            <a:r>
              <a:rPr lang="en-US" sz="1200" dirty="0" err="1"/>
              <a:t>x_est_pos</a:t>
            </a:r>
            <a:r>
              <a:rPr lang="en-US" sz="1200" dirty="0"/>
              <a:t>(1);</a:t>
            </a:r>
          </a:p>
          <a:p>
            <a:r>
              <a:rPr lang="en-US" sz="1200" dirty="0" err="1"/>
              <a:t>p_pri</a:t>
            </a:r>
            <a:r>
              <a:rPr lang="en-US" sz="1200" dirty="0"/>
              <a:t>(k)=</a:t>
            </a:r>
            <a:r>
              <a:rPr lang="en-US" sz="1200" dirty="0" err="1"/>
              <a:t>p_pos</a:t>
            </a:r>
            <a:r>
              <a:rPr lang="en-US" sz="1200" dirty="0"/>
              <a:t>(1)+Q;</a:t>
            </a:r>
          </a:p>
          <a:p>
            <a:r>
              <a:rPr lang="en-US" sz="1200" dirty="0"/>
              <a:t>% update;</a:t>
            </a:r>
          </a:p>
          <a:p>
            <a:r>
              <a:rPr lang="en-US" sz="1200" dirty="0" err="1"/>
              <a:t>Kgain</a:t>
            </a:r>
            <a:r>
              <a:rPr lang="en-US" sz="1200" dirty="0"/>
              <a:t>(k)=</a:t>
            </a:r>
            <a:r>
              <a:rPr lang="en-US" sz="1200" dirty="0" err="1"/>
              <a:t>p_pri</a:t>
            </a:r>
            <a:r>
              <a:rPr lang="en-US" sz="1200" dirty="0"/>
              <a:t>(k)/(</a:t>
            </a:r>
            <a:r>
              <a:rPr lang="en-US" sz="1200" dirty="0" err="1"/>
              <a:t>p_pri</a:t>
            </a:r>
            <a:r>
              <a:rPr lang="en-US" sz="1200" dirty="0"/>
              <a:t>(2)+R);</a:t>
            </a:r>
          </a:p>
          <a:p>
            <a:r>
              <a:rPr lang="fr-FR" sz="1200" dirty="0" err="1"/>
              <a:t>x_est_pos</a:t>
            </a:r>
            <a:r>
              <a:rPr lang="fr-FR" sz="1200" dirty="0"/>
              <a:t>(k)=</a:t>
            </a:r>
            <a:r>
              <a:rPr lang="fr-FR" sz="1200" dirty="0" err="1"/>
              <a:t>x_est_pri</a:t>
            </a:r>
            <a:r>
              <a:rPr lang="fr-FR" sz="1200" dirty="0"/>
              <a:t>(k)+ </a:t>
            </a:r>
            <a:r>
              <a:rPr lang="fr-FR" sz="1200" dirty="0" err="1"/>
              <a:t>Kgain</a:t>
            </a:r>
            <a:r>
              <a:rPr lang="fr-FR" sz="1200" dirty="0"/>
              <a:t>(k)*[z(k)-</a:t>
            </a:r>
            <a:r>
              <a:rPr lang="fr-FR" sz="1200" dirty="0" err="1"/>
              <a:t>x_est_pri</a:t>
            </a:r>
            <a:r>
              <a:rPr lang="fr-FR" sz="1200" dirty="0"/>
              <a:t>(k)];</a:t>
            </a:r>
          </a:p>
          <a:p>
            <a:r>
              <a:rPr lang="en-US" sz="1200" dirty="0" err="1"/>
              <a:t>p_pos</a:t>
            </a:r>
            <a:r>
              <a:rPr lang="en-US" sz="1200" dirty="0"/>
              <a:t>(k)=(1-Kgain(k))*</a:t>
            </a:r>
            <a:r>
              <a:rPr lang="en-US" sz="1200" dirty="0" err="1"/>
              <a:t>p_pri</a:t>
            </a:r>
            <a:r>
              <a:rPr lang="en-US" sz="1200" dirty="0"/>
              <a:t>(k);</a:t>
            </a:r>
          </a:p>
          <a:p>
            <a:r>
              <a:rPr lang="en-US" sz="1200" dirty="0"/>
              <a:t>'test--'</a:t>
            </a:r>
          </a:p>
          <a:p>
            <a:r>
              <a:rPr lang="en-US" sz="1200" dirty="0"/>
              <a:t>k</a:t>
            </a:r>
          </a:p>
          <a:p>
            <a:endParaRPr lang="en-US" dirty="0"/>
          </a:p>
          <a:p>
            <a:endParaRPr lang="en-US" dirty="0"/>
          </a:p>
        </p:txBody>
      </p:sp>
      <p:sp>
        <p:nvSpPr>
          <p:cNvPr id="9" name="Content Placeholder 8"/>
          <p:cNvSpPr>
            <a:spLocks noGrp="1"/>
          </p:cNvSpPr>
          <p:nvPr>
            <p:ph sz="half" idx="2"/>
          </p:nvPr>
        </p:nvSpPr>
        <p:spPr>
          <a:xfrm>
            <a:off x="4495800" y="381000"/>
            <a:ext cx="3810000" cy="4114800"/>
          </a:xfrm>
        </p:spPr>
        <p:txBody>
          <a:bodyPr/>
          <a:lstStyle/>
          <a:p>
            <a:r>
              <a:rPr lang="en-US" sz="1000" dirty="0" err="1"/>
              <a:t>x_est_pri</a:t>
            </a:r>
            <a:endParaRPr lang="en-US" sz="1000" dirty="0"/>
          </a:p>
          <a:p>
            <a:r>
              <a:rPr lang="en-US" sz="1000" dirty="0" err="1"/>
              <a:t>x_est_pos</a:t>
            </a:r>
            <a:endParaRPr lang="en-US" sz="1000" dirty="0"/>
          </a:p>
          <a:p>
            <a:r>
              <a:rPr lang="en-US" sz="1000" dirty="0" err="1"/>
              <a:t>p_pri</a:t>
            </a:r>
            <a:endParaRPr lang="en-US" sz="1000" dirty="0"/>
          </a:p>
          <a:p>
            <a:r>
              <a:rPr lang="en-US" sz="1000" dirty="0" err="1"/>
              <a:t>p_pos</a:t>
            </a:r>
            <a:endParaRPr lang="en-US" sz="1000" dirty="0"/>
          </a:p>
          <a:p>
            <a:r>
              <a:rPr lang="en-US" sz="1000" dirty="0" err="1"/>
              <a:t>Kgain</a:t>
            </a:r>
            <a:endParaRPr lang="en-US" sz="1000" dirty="0"/>
          </a:p>
          <a:p>
            <a:r>
              <a:rPr lang="en-US" sz="1000" dirty="0"/>
              <a:t> </a:t>
            </a:r>
          </a:p>
          <a:p>
            <a:r>
              <a:rPr lang="en-US" sz="1000" dirty="0"/>
              <a:t>figure(1)</a:t>
            </a:r>
          </a:p>
          <a:p>
            <a:r>
              <a:rPr lang="en-US" sz="1000" dirty="0" err="1"/>
              <a:t>clf</a:t>
            </a:r>
            <a:endParaRPr lang="en-US" sz="1000" dirty="0"/>
          </a:p>
          <a:p>
            <a:r>
              <a:rPr lang="en-US" sz="1000" dirty="0"/>
              <a:t>title('result')</a:t>
            </a:r>
          </a:p>
          <a:p>
            <a:r>
              <a:rPr lang="en-US" sz="1000" dirty="0"/>
              <a:t>for k=2:kmax</a:t>
            </a:r>
          </a:p>
          <a:p>
            <a:r>
              <a:rPr lang="en-US" sz="1000" dirty="0"/>
              <a:t>    </a:t>
            </a:r>
            <a:r>
              <a:rPr lang="en-US" sz="1000" dirty="0" err="1"/>
              <a:t>x_est_pri</a:t>
            </a:r>
            <a:r>
              <a:rPr lang="en-US" sz="1000" dirty="0"/>
              <a:t>(k)=</a:t>
            </a:r>
            <a:r>
              <a:rPr lang="en-US" sz="1000" dirty="0" err="1"/>
              <a:t>x_est_pos</a:t>
            </a:r>
            <a:r>
              <a:rPr lang="en-US" sz="1000" dirty="0"/>
              <a:t>(k-1);</a:t>
            </a:r>
          </a:p>
          <a:p>
            <a:r>
              <a:rPr lang="en-US" sz="1000" dirty="0"/>
              <a:t>    %    </a:t>
            </a:r>
            <a:r>
              <a:rPr lang="en-US" sz="1000" dirty="0" err="1"/>
              <a:t>p_pos</a:t>
            </a:r>
            <a:r>
              <a:rPr lang="en-US" sz="1000" dirty="0"/>
              <a:t>(k-1)=1000 ;</a:t>
            </a:r>
          </a:p>
          <a:p>
            <a:r>
              <a:rPr lang="en-US" sz="1000" dirty="0"/>
              <a:t>    </a:t>
            </a:r>
            <a:r>
              <a:rPr lang="en-US" sz="1000" dirty="0" err="1"/>
              <a:t>p_pri</a:t>
            </a:r>
            <a:r>
              <a:rPr lang="en-US" sz="1000" dirty="0"/>
              <a:t>(k)=</a:t>
            </a:r>
            <a:r>
              <a:rPr lang="en-US" sz="1000" dirty="0" err="1"/>
              <a:t>p_pos</a:t>
            </a:r>
            <a:r>
              <a:rPr lang="en-US" sz="1000" dirty="0"/>
              <a:t>(k-1)+Q;</a:t>
            </a:r>
          </a:p>
          <a:p>
            <a:r>
              <a:rPr lang="en-US" sz="1000" dirty="0"/>
              <a:t>    % update</a:t>
            </a:r>
          </a:p>
          <a:p>
            <a:r>
              <a:rPr lang="en-US" sz="1000" dirty="0" smtClean="0"/>
              <a:t>    </a:t>
            </a:r>
            <a:r>
              <a:rPr lang="en-US" sz="1000" dirty="0" err="1" smtClean="0"/>
              <a:t>Kgain</a:t>
            </a:r>
            <a:r>
              <a:rPr lang="en-US" sz="1000" dirty="0" smtClean="0"/>
              <a:t>(k</a:t>
            </a:r>
            <a:r>
              <a:rPr lang="en-US" sz="1000" dirty="0"/>
              <a:t>)=</a:t>
            </a:r>
            <a:r>
              <a:rPr lang="en-US" sz="1000" dirty="0" err="1"/>
              <a:t>p_pri</a:t>
            </a:r>
            <a:r>
              <a:rPr lang="en-US" sz="1000" dirty="0"/>
              <a:t>(k)/(</a:t>
            </a:r>
            <a:r>
              <a:rPr lang="en-US" sz="1000" dirty="0" err="1"/>
              <a:t>p_pri</a:t>
            </a:r>
            <a:r>
              <a:rPr lang="en-US" sz="1000" dirty="0"/>
              <a:t>(k)+R)</a:t>
            </a:r>
          </a:p>
          <a:p>
            <a:r>
              <a:rPr lang="fr-FR" sz="1000" dirty="0"/>
              <a:t>    </a:t>
            </a:r>
            <a:r>
              <a:rPr lang="fr-FR" sz="1000" dirty="0" err="1"/>
              <a:t>x_est_pos</a:t>
            </a:r>
            <a:r>
              <a:rPr lang="fr-FR" sz="1000" dirty="0"/>
              <a:t>(k)=</a:t>
            </a:r>
            <a:r>
              <a:rPr lang="fr-FR" sz="1000" dirty="0" err="1"/>
              <a:t>x_est_pri</a:t>
            </a:r>
            <a:r>
              <a:rPr lang="fr-FR" sz="1000" dirty="0"/>
              <a:t>(k)+</a:t>
            </a:r>
            <a:r>
              <a:rPr lang="fr-FR" sz="1000" dirty="0" err="1"/>
              <a:t>Kgain</a:t>
            </a:r>
            <a:r>
              <a:rPr lang="fr-FR" sz="1000" dirty="0"/>
              <a:t>(k)*[z(k)-</a:t>
            </a:r>
            <a:r>
              <a:rPr lang="fr-FR" sz="1000" dirty="0" err="1"/>
              <a:t>x_est_pri</a:t>
            </a:r>
            <a:r>
              <a:rPr lang="fr-FR" sz="1000" dirty="0"/>
              <a:t>(k)]</a:t>
            </a:r>
          </a:p>
          <a:p>
            <a:r>
              <a:rPr lang="en-US" sz="1000" dirty="0"/>
              <a:t>    </a:t>
            </a:r>
            <a:r>
              <a:rPr lang="en-US" sz="1000" dirty="0" err="1"/>
              <a:t>p_pos</a:t>
            </a:r>
            <a:r>
              <a:rPr lang="en-US" sz="1000" dirty="0"/>
              <a:t>(k)=(1-Kgain(k))*</a:t>
            </a:r>
            <a:r>
              <a:rPr lang="en-US" sz="1000" dirty="0" err="1"/>
              <a:t>p_pri</a:t>
            </a:r>
            <a:r>
              <a:rPr lang="en-US" sz="1000" dirty="0"/>
              <a:t>(k)</a:t>
            </a:r>
          </a:p>
          <a:p>
            <a:r>
              <a:rPr lang="en-US" sz="1000" dirty="0"/>
              <a:t>    'test--'</a:t>
            </a:r>
          </a:p>
          <a:p>
            <a:r>
              <a:rPr lang="en-US" sz="1000" dirty="0"/>
              <a:t>    k</a:t>
            </a:r>
          </a:p>
          <a:p>
            <a:r>
              <a:rPr lang="en-US" sz="1000" dirty="0"/>
              <a:t>    </a:t>
            </a:r>
            <a:r>
              <a:rPr lang="en-US" sz="1000" dirty="0" err="1"/>
              <a:t>x_est_pri</a:t>
            </a:r>
            <a:endParaRPr lang="en-US" sz="1000" dirty="0"/>
          </a:p>
          <a:p>
            <a:r>
              <a:rPr lang="en-US" sz="1000" dirty="0"/>
              <a:t>    </a:t>
            </a:r>
            <a:r>
              <a:rPr lang="en-US" sz="1000" dirty="0" err="1"/>
              <a:t>x_est_pos</a:t>
            </a:r>
            <a:endParaRPr lang="en-US" sz="1000" dirty="0"/>
          </a:p>
          <a:p>
            <a:r>
              <a:rPr lang="en-US" sz="1000" dirty="0"/>
              <a:t>    </a:t>
            </a:r>
            <a:r>
              <a:rPr lang="en-US" sz="1000" dirty="0" err="1"/>
              <a:t>p_pri</a:t>
            </a:r>
            <a:endParaRPr lang="en-US" sz="1000" dirty="0"/>
          </a:p>
          <a:p>
            <a:r>
              <a:rPr lang="en-US" sz="1000" dirty="0"/>
              <a:t>    </a:t>
            </a:r>
            <a:r>
              <a:rPr lang="en-US" sz="1000" dirty="0" err="1"/>
              <a:t>p_pos</a:t>
            </a:r>
            <a:endParaRPr lang="en-US" sz="1000" dirty="0"/>
          </a:p>
          <a:p>
            <a:r>
              <a:rPr lang="en-US" sz="1000" dirty="0"/>
              <a:t>    </a:t>
            </a:r>
            <a:r>
              <a:rPr lang="en-US" sz="1000" dirty="0" err="1"/>
              <a:t>Kgain</a:t>
            </a:r>
            <a:endParaRPr lang="en-US" sz="1000" dirty="0"/>
          </a:p>
          <a:p>
            <a:r>
              <a:rPr lang="en-US" sz="1000" dirty="0"/>
              <a:t>    plot(x_est_</a:t>
            </a:r>
            <a:r>
              <a:rPr lang="en-US" sz="1000" dirty="0" err="1"/>
              <a:t>pos</a:t>
            </a:r>
            <a:r>
              <a:rPr lang="en-US" sz="1000" dirty="0"/>
              <a:t>,'o-')</a:t>
            </a:r>
          </a:p>
          <a:p>
            <a:r>
              <a:rPr lang="en-US" sz="1000" dirty="0"/>
              <a:t>  %  pause</a:t>
            </a:r>
          </a:p>
          <a:p>
            <a:r>
              <a:rPr lang="en-US" sz="1000" dirty="0"/>
              <a:t>end</a:t>
            </a:r>
          </a:p>
          <a:p>
            <a:r>
              <a:rPr lang="en-US" sz="1000" dirty="0" err="1"/>
              <a:t>xlabel</a:t>
            </a:r>
            <a:r>
              <a:rPr lang="en-US" sz="1000" dirty="0"/>
              <a:t>('sample time')</a:t>
            </a:r>
          </a:p>
          <a:p>
            <a:r>
              <a:rPr lang="en-US" sz="1000" dirty="0" err="1"/>
              <a:t>ylabel</a:t>
            </a:r>
            <a:r>
              <a:rPr lang="en-US" sz="1000" dirty="0"/>
              <a:t>('x\_</a:t>
            </a:r>
            <a:r>
              <a:rPr lang="en-US" sz="1000" dirty="0" err="1"/>
              <a:t>est</a:t>
            </a:r>
            <a:r>
              <a:rPr lang="en-US" sz="1000" dirty="0"/>
              <a:t>\_</a:t>
            </a:r>
            <a:r>
              <a:rPr lang="en-US" sz="1000" dirty="0" err="1"/>
              <a:t>pos'</a:t>
            </a:r>
            <a:r>
              <a:rPr lang="en-US" sz="1000" dirty="0"/>
              <a:t>)</a:t>
            </a:r>
          </a:p>
          <a:p>
            <a:r>
              <a:rPr lang="en-US" sz="1000" dirty="0" smtClean="0"/>
              <a:t>figure(2),  </a:t>
            </a:r>
            <a:r>
              <a:rPr lang="en-US" sz="1000" dirty="0" err="1" smtClean="0"/>
              <a:t>clf</a:t>
            </a:r>
            <a:endParaRPr lang="en-US" sz="1000" dirty="0"/>
          </a:p>
          <a:p>
            <a:r>
              <a:rPr lang="en-US" sz="1000" dirty="0"/>
              <a:t>plot(</a:t>
            </a:r>
            <a:r>
              <a:rPr lang="en-US" sz="1000" dirty="0" err="1"/>
              <a:t>Kgain</a:t>
            </a:r>
            <a:r>
              <a:rPr lang="en-US" sz="1000" dirty="0"/>
              <a:t>)</a:t>
            </a:r>
          </a:p>
          <a:p>
            <a:r>
              <a:rPr lang="en-US" sz="1000" dirty="0"/>
              <a:t>title('</a:t>
            </a:r>
            <a:r>
              <a:rPr lang="en-US" sz="1000" dirty="0" err="1"/>
              <a:t>Kgain</a:t>
            </a:r>
            <a:r>
              <a:rPr lang="en-US" sz="1000" dirty="0"/>
              <a:t> vs time, </a:t>
            </a:r>
            <a:r>
              <a:rPr lang="en-US" sz="1000" dirty="0" err="1"/>
              <a:t>Kgain</a:t>
            </a:r>
            <a:r>
              <a:rPr lang="en-US" sz="1000" dirty="0"/>
              <a:t> will </a:t>
            </a:r>
            <a:r>
              <a:rPr lang="en-US" sz="1000" dirty="0" err="1" smtClean="0"/>
              <a:t>stablise</a:t>
            </a:r>
            <a:r>
              <a:rPr lang="en-US" sz="1000" dirty="0" smtClean="0"/>
              <a:t> </a:t>
            </a:r>
            <a:r>
              <a:rPr lang="en-US" sz="1000" dirty="0"/>
              <a:t>after sometime')</a:t>
            </a:r>
          </a:p>
          <a:p>
            <a:r>
              <a:rPr lang="en-US" sz="1000" dirty="0" err="1"/>
              <a:t>xlabel</a:t>
            </a:r>
            <a:r>
              <a:rPr lang="en-US" sz="1000" dirty="0"/>
              <a:t>('sample time')</a:t>
            </a:r>
          </a:p>
          <a:p>
            <a:r>
              <a:rPr lang="en-US" sz="1000" dirty="0" err="1"/>
              <a:t>ylabel</a:t>
            </a:r>
            <a:r>
              <a:rPr lang="en-US" sz="1000" dirty="0"/>
              <a:t>('</a:t>
            </a:r>
            <a:r>
              <a:rPr lang="en-US" sz="1000" dirty="0" err="1"/>
              <a:t>Kgain</a:t>
            </a:r>
            <a:r>
              <a:rPr lang="en-US" sz="1000" dirty="0"/>
              <a:t>')</a:t>
            </a:r>
          </a:p>
          <a:p>
            <a:endParaRPr lang="en-US" dirty="0"/>
          </a:p>
        </p:txBody>
      </p:sp>
      <p:sp>
        <p:nvSpPr>
          <p:cNvPr id="5" name="Footer Placeholder 4"/>
          <p:cNvSpPr>
            <a:spLocks noGrp="1"/>
          </p:cNvSpPr>
          <p:nvPr>
            <p:ph type="ftr" sz="quarter" idx="11"/>
          </p:nvPr>
        </p:nvSpPr>
        <p:spPr>
          <a:xfrm>
            <a:off x="1295400" y="6172200"/>
            <a:ext cx="2895600" cy="457200"/>
          </a:xfrm>
        </p:spPr>
        <p:txBody>
          <a:bodyPr/>
          <a:lstStyle/>
          <a:p>
            <a:pPr>
              <a:defRPr/>
            </a:pPr>
            <a:r>
              <a:rPr lang="en-US" altLang="zh-CN" smtClean="0"/>
              <a:t>SFM Kalman V9a</a:t>
            </a:r>
            <a:endParaRPr lang="en-US" altLang="zh-CN" dirty="0"/>
          </a:p>
        </p:txBody>
      </p:sp>
      <p:sp>
        <p:nvSpPr>
          <p:cNvPr id="6" name="Slide Number Placeholder 5"/>
          <p:cNvSpPr>
            <a:spLocks noGrp="1"/>
          </p:cNvSpPr>
          <p:nvPr>
            <p:ph type="sldNum" sz="quarter" idx="12"/>
          </p:nvPr>
        </p:nvSpPr>
        <p:spPr/>
        <p:txBody>
          <a:bodyPr/>
          <a:lstStyle/>
          <a:p>
            <a:pPr>
              <a:defRPr/>
            </a:pPr>
            <a:fld id="{F1B19F82-DC97-4C9B-86F7-F6CECAB799A8}" type="slidenum">
              <a:rPr lang="zh-TW" altLang="en-US" smtClean="0"/>
              <a:pPr>
                <a:defRPr/>
              </a:pPr>
              <a:t>26</a:t>
            </a:fld>
            <a:endParaRPr lang="en-US" altLang="zh-TW"/>
          </a:p>
        </p:txBody>
      </p:sp>
    </p:spTree>
    <p:extLst>
      <p:ext uri="{BB962C8B-B14F-4D97-AF65-F5344CB8AC3E}">
        <p14:creationId xmlns:p14="http://schemas.microsoft.com/office/powerpoint/2010/main" val="137057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93"/>
            <a:ext cx="7772400" cy="1143000"/>
          </a:xfrm>
        </p:spPr>
        <p:txBody>
          <a:bodyPr/>
          <a:lstStyle/>
          <a:p>
            <a:r>
              <a:rPr lang="en-US" dirty="0" smtClean="0"/>
              <a:t>Test result </a:t>
            </a:r>
            <a:endParaRPr lang="en-US" dirty="0"/>
          </a:p>
        </p:txBody>
      </p:sp>
      <p:sp>
        <p:nvSpPr>
          <p:cNvPr id="3" name="Content Placeholder 2"/>
          <p:cNvSpPr>
            <a:spLocks noGrp="1"/>
          </p:cNvSpPr>
          <p:nvPr>
            <p:ph sz="half" idx="1"/>
          </p:nvPr>
        </p:nvSpPr>
        <p:spPr/>
        <p:txBody>
          <a:bodyPr/>
          <a:lstStyle/>
          <a:p>
            <a:r>
              <a:rPr lang="en-US" dirty="0" smtClean="0"/>
              <a:t> </a:t>
            </a:r>
            <a:endParaRPr lang="en-US" dirty="0"/>
          </a:p>
        </p:txBody>
      </p:sp>
      <p:sp>
        <p:nvSpPr>
          <p:cNvPr id="5" name="Footer Placeholder 4"/>
          <p:cNvSpPr>
            <a:spLocks noGrp="1"/>
          </p:cNvSpPr>
          <p:nvPr>
            <p:ph type="ftr" sz="quarter" idx="11"/>
          </p:nvPr>
        </p:nvSpPr>
        <p:spPr>
          <a:xfrm>
            <a:off x="2286000" y="6400800"/>
            <a:ext cx="2895600" cy="457200"/>
          </a:xfrm>
        </p:spPr>
        <p:txBody>
          <a:bodyPr/>
          <a:lstStyle/>
          <a:p>
            <a:pPr>
              <a:defRPr/>
            </a:pPr>
            <a:r>
              <a:rPr lang="en-US" altLang="zh-CN" smtClean="0"/>
              <a:t>SFM Kalman V9a</a:t>
            </a:r>
            <a:endParaRPr lang="en-US" altLang="zh-CN"/>
          </a:p>
        </p:txBody>
      </p:sp>
      <p:sp>
        <p:nvSpPr>
          <p:cNvPr id="6" name="Slide Number Placeholder 5"/>
          <p:cNvSpPr>
            <a:spLocks noGrp="1"/>
          </p:cNvSpPr>
          <p:nvPr>
            <p:ph type="sldNum" sz="quarter" idx="12"/>
          </p:nvPr>
        </p:nvSpPr>
        <p:spPr/>
        <p:txBody>
          <a:bodyPr/>
          <a:lstStyle/>
          <a:p>
            <a:pPr>
              <a:defRPr/>
            </a:pPr>
            <a:fld id="{F1B19F82-DC97-4C9B-86F7-F6CECAB799A8}" type="slidenum">
              <a:rPr lang="zh-TW" altLang="en-US" smtClean="0"/>
              <a:pPr>
                <a:defRPr/>
              </a:pPr>
              <a:t>27</a:t>
            </a:fld>
            <a:endParaRPr lang="en-US" altLang="zh-TW"/>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 y="914400"/>
            <a:ext cx="4419600" cy="397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810" y="4893613"/>
            <a:ext cx="4416175" cy="1569660"/>
          </a:xfrm>
          <a:prstGeom prst="rect">
            <a:avLst/>
          </a:prstGeom>
          <a:noFill/>
        </p:spPr>
        <p:txBody>
          <a:bodyPr wrap="square" rtlCol="0">
            <a:spAutoFit/>
          </a:bodyPr>
          <a:lstStyle/>
          <a:p>
            <a:r>
              <a:rPr lang="en-US" dirty="0" smtClean="0"/>
              <a:t>For this simple exercise, state (</a:t>
            </a:r>
            <a:r>
              <a:rPr lang="en-US" dirty="0" err="1" smtClean="0"/>
              <a:t>x_est_pos</a:t>
            </a:r>
            <a:r>
              <a:rPr lang="en-US" dirty="0" smtClean="0"/>
              <a:t>) and variable are the same</a:t>
            </a:r>
          </a:p>
          <a:p>
            <a:endParaRPr lang="en-US" dirty="0"/>
          </a:p>
        </p:txBody>
      </p:sp>
      <p:sp>
        <p:nvSpPr>
          <p:cNvPr id="8" name="TextBox 7"/>
          <p:cNvSpPr txBox="1"/>
          <p:nvPr/>
        </p:nvSpPr>
        <p:spPr>
          <a:xfrm>
            <a:off x="4981254" y="4893613"/>
            <a:ext cx="4114800" cy="1569660"/>
          </a:xfrm>
          <a:prstGeom prst="rect">
            <a:avLst/>
          </a:prstGeom>
          <a:noFill/>
        </p:spPr>
        <p:txBody>
          <a:bodyPr wrap="square" rtlCol="0">
            <a:spAutoFit/>
          </a:bodyPr>
          <a:lstStyle/>
          <a:p>
            <a:r>
              <a:rPr lang="en-US" dirty="0" smtClean="0"/>
              <a:t>We see that </a:t>
            </a:r>
            <a:r>
              <a:rPr lang="en-US" dirty="0" err="1" smtClean="0"/>
              <a:t>Kgain</a:t>
            </a:r>
            <a:r>
              <a:rPr lang="en-US" dirty="0" smtClean="0"/>
              <a:t> depends on noise (</a:t>
            </a:r>
            <a:r>
              <a:rPr lang="en-US" i="1" dirty="0" smtClean="0"/>
              <a:t>Q,R</a:t>
            </a:r>
            <a:r>
              <a:rPr lang="en-US" dirty="0" smtClean="0"/>
              <a:t>) , if they are constant, </a:t>
            </a:r>
            <a:r>
              <a:rPr lang="en-US" dirty="0" err="1" smtClean="0"/>
              <a:t>Kgain</a:t>
            </a:r>
            <a:r>
              <a:rPr lang="en-US" dirty="0" smtClean="0"/>
              <a:t> will stabilize after some time</a:t>
            </a:r>
            <a:endParaRPr lang="en-US" dirty="0"/>
          </a:p>
        </p:txBody>
      </p:sp>
      <p:sp>
        <p:nvSpPr>
          <p:cNvPr id="10" name="Content Placeholder 9"/>
          <p:cNvSpPr>
            <a:spLocks noGrp="1"/>
          </p:cNvSpPr>
          <p:nvPr>
            <p:ph sz="half" idx="2"/>
          </p:nvPr>
        </p:nvSpPr>
        <p:spPr/>
        <p:txBody>
          <a:bodyPr/>
          <a:lstStyle/>
          <a:p>
            <a:r>
              <a:rPr lang="en-US" dirty="0" smtClean="0"/>
              <a:t> </a:t>
            </a:r>
            <a:endParaRPr lang="en-US" dirty="0"/>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11" y="914400"/>
            <a:ext cx="4369189"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6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pPr algn="l"/>
            <a:r>
              <a:rPr lang="en-US" altLang="en-US" smtClean="0"/>
              <a:t>Test result</a:t>
            </a:r>
          </a:p>
        </p:txBody>
      </p:sp>
      <p:sp>
        <p:nvSpPr>
          <p:cNvPr id="27651" name="Content Placeholder 7"/>
          <p:cNvSpPr>
            <a:spLocks noGrp="1"/>
          </p:cNvSpPr>
          <p:nvPr>
            <p:ph idx="1"/>
          </p:nvPr>
        </p:nvSpPr>
        <p:spPr>
          <a:xfrm>
            <a:off x="685800" y="1828800"/>
            <a:ext cx="3733800" cy="4267200"/>
          </a:xfrm>
        </p:spPr>
        <p:txBody>
          <a:bodyPr/>
          <a:lstStyle/>
          <a:p>
            <a:r>
              <a:rPr lang="en-US" altLang="en-US" sz="1800" smtClean="0"/>
              <a:t>Test1</a:t>
            </a:r>
          </a:p>
          <a:p>
            <a:pPr lvl="1"/>
            <a:r>
              <a:rPr lang="pt-BR" altLang="en-US" sz="1400" smtClean="0"/>
              <a:t>Q =    0.00001,  R=    0.1000</a:t>
            </a:r>
          </a:p>
          <a:p>
            <a:pPr lvl="1"/>
            <a:r>
              <a:rPr lang="pt-BR" altLang="en-US" sz="1400" smtClean="0"/>
              <a:t>Measurment error is assumed to be higher, trust the model more</a:t>
            </a:r>
          </a:p>
          <a:p>
            <a:pPr lvl="1"/>
            <a:r>
              <a:rPr lang="pt-BR" altLang="en-US" sz="1400" smtClean="0"/>
              <a:t>x_est_pos fluctates less </a:t>
            </a:r>
          </a:p>
          <a:p>
            <a:pPr lvl="1"/>
            <a:r>
              <a:rPr lang="pt-BR" altLang="en-US" sz="1400" smtClean="0"/>
              <a:t>circle line =x_est_pos</a:t>
            </a:r>
          </a:p>
          <a:p>
            <a:pPr lvl="1"/>
            <a:r>
              <a:rPr lang="pt-BR" altLang="en-US" sz="1000" smtClean="0"/>
              <a:t>Solid line= True value</a:t>
            </a:r>
          </a:p>
          <a:p>
            <a:pPr lvl="1"/>
            <a:endParaRPr lang="pt-BR" altLang="en-US" sz="1000" smtClean="0"/>
          </a:p>
          <a:p>
            <a:r>
              <a:rPr lang="en-US" altLang="en-US" sz="1800" smtClean="0"/>
              <a:t>Test2</a:t>
            </a:r>
          </a:p>
          <a:p>
            <a:pPr lvl="1"/>
            <a:r>
              <a:rPr lang="pt-BR" altLang="en-US" sz="1400" smtClean="0"/>
              <a:t>Q =    0.00001,  R=    0.001000</a:t>
            </a:r>
          </a:p>
          <a:p>
            <a:pPr lvl="1"/>
            <a:r>
              <a:rPr lang="pt-BR" altLang="en-US" sz="1400" smtClean="0"/>
              <a:t>Measurment error is assumed to be lower, trust the measurmnet more: x_est_pos fluctates more</a:t>
            </a:r>
          </a:p>
          <a:p>
            <a:pPr lvl="1"/>
            <a:r>
              <a:rPr lang="pt-BR" altLang="en-US" sz="1400" smtClean="0"/>
              <a:t>circle line =x_est_pos</a:t>
            </a:r>
          </a:p>
          <a:p>
            <a:pPr lvl="1"/>
            <a:r>
              <a:rPr lang="pt-BR" altLang="en-US" sz="1400" smtClean="0"/>
              <a:t>Solid line= True value</a:t>
            </a:r>
          </a:p>
          <a:p>
            <a:pPr lvl="1"/>
            <a:endParaRPr lang="pt-BR" altLang="en-US" sz="1400" smtClean="0"/>
          </a:p>
        </p:txBody>
      </p:sp>
      <p:sp>
        <p:nvSpPr>
          <p:cNvPr id="2765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765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AF4DB48-545C-4C7B-B4C7-DB996EB73883}" type="slidenum">
              <a:rPr kumimoji="0" lang="zh-TW" altLang="en-US" sz="1400" smtClean="0"/>
              <a:pPr eaLnBrk="1" hangingPunct="1">
                <a:spcBef>
                  <a:spcPct val="0"/>
                </a:spcBef>
                <a:buFontTx/>
                <a:buNone/>
              </a:pPr>
              <a:t>28</a:t>
            </a:fld>
            <a:endParaRPr kumimoji="0" lang="en-US" altLang="zh-TW" sz="1400" smtClean="0"/>
          </a:p>
        </p:txBody>
      </p:sp>
      <p:pic>
        <p:nvPicPr>
          <p:cNvPr id="27654" name="Picture 3" descr="D:\11tem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13" y="665163"/>
            <a:ext cx="3983037"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D:\11tem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3429000"/>
            <a:ext cx="379888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1"/>
          <p:cNvSpPr>
            <a:spLocks noGrp="1"/>
          </p:cNvSpPr>
          <p:nvPr>
            <p:ph type="title"/>
          </p:nvPr>
        </p:nvSpPr>
        <p:spPr/>
        <p:txBody>
          <a:bodyPr/>
          <a:lstStyle/>
          <a:p>
            <a:r>
              <a:rPr lang="en-US" altLang="en-US" smtClean="0"/>
              <a:t>Time K=2</a:t>
            </a:r>
          </a:p>
        </p:txBody>
      </p:sp>
      <p:sp>
        <p:nvSpPr>
          <p:cNvPr id="28675" name="Content Placeholder 2"/>
          <p:cNvSpPr>
            <a:spLocks noGrp="1"/>
          </p:cNvSpPr>
          <p:nvPr>
            <p:ph sz="half" idx="1"/>
          </p:nvPr>
        </p:nvSpPr>
        <p:spPr>
          <a:xfrm>
            <a:off x="685800" y="1981200"/>
            <a:ext cx="4191000" cy="4114800"/>
          </a:xfrm>
        </p:spPr>
        <p:txBody>
          <a:bodyPr/>
          <a:lstStyle/>
          <a:p>
            <a:r>
              <a:rPr lang="en-US" altLang="en-US" dirty="0" smtClean="0"/>
              <a:t>Predict</a:t>
            </a:r>
          </a:p>
          <a:p>
            <a:pPr lvl="1"/>
            <a:r>
              <a:rPr lang="en-US" altLang="en-US" dirty="0" smtClean="0"/>
              <a:t>x1=x0=0</a:t>
            </a:r>
          </a:p>
          <a:p>
            <a:pPr lvl="1"/>
            <a:r>
              <a:rPr lang="en-US" altLang="en-US" dirty="0" smtClean="0"/>
              <a:t>P1=1000+0.0001</a:t>
            </a:r>
          </a:p>
          <a:p>
            <a:r>
              <a:rPr lang="en-US" altLang="en-US" dirty="0" smtClean="0"/>
              <a:t>Update</a:t>
            </a:r>
          </a:p>
          <a:p>
            <a:pPr lvl="1"/>
            <a:r>
              <a:rPr lang="en-US" altLang="en-US" dirty="0" smtClean="0"/>
              <a:t>K1=1000.0001/(1000.0001+0.1)=0.9999</a:t>
            </a:r>
          </a:p>
          <a:p>
            <a:pPr lvl="1"/>
            <a:r>
              <a:rPr lang="en-US" altLang="en-US" dirty="0" smtClean="0"/>
              <a:t>X1=0+0.9999(0.9-0)=0.8999</a:t>
            </a:r>
          </a:p>
          <a:p>
            <a:pPr lvl="1"/>
            <a:r>
              <a:rPr lang="en-US" altLang="en-US" dirty="0" smtClean="0"/>
              <a:t>P1=(1-0.9999)1000.0001=0.1</a:t>
            </a:r>
          </a:p>
          <a:p>
            <a:pPr lvl="2"/>
            <a:endParaRPr lang="en-US" altLang="en-US" dirty="0" smtClean="0"/>
          </a:p>
          <a:p>
            <a:pPr lvl="1"/>
            <a:endParaRPr lang="en-US" altLang="en-US" dirty="0" smtClean="0"/>
          </a:p>
        </p:txBody>
      </p:sp>
      <p:sp>
        <p:nvSpPr>
          <p:cNvPr id="28676" name="Content Placeholder 12"/>
          <p:cNvSpPr>
            <a:spLocks noGrp="1"/>
          </p:cNvSpPr>
          <p:nvPr>
            <p:ph sz="half" idx="2"/>
          </p:nvPr>
        </p:nvSpPr>
        <p:spPr/>
        <p:txBody>
          <a:bodyPr/>
          <a:lstStyle/>
          <a:p>
            <a:r>
              <a:rPr lang="en-US" altLang="en-US" smtClean="0"/>
              <a:t> </a:t>
            </a:r>
          </a:p>
        </p:txBody>
      </p:sp>
      <p:sp>
        <p:nvSpPr>
          <p:cNvPr id="28677"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8678"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6F80048F-1293-4CF8-8DBA-39CB93FD8285}" type="slidenum">
              <a:rPr kumimoji="0" lang="zh-TW" altLang="en-US" sz="1400" smtClean="0"/>
              <a:pPr eaLnBrk="1" hangingPunct="1">
                <a:spcBef>
                  <a:spcPct val="0"/>
                </a:spcBef>
                <a:buFontTx/>
                <a:buNone/>
              </a:pPr>
              <a:t>29</a:t>
            </a:fld>
            <a:endParaRPr kumimoji="0" lang="en-US" altLang="zh-TW" sz="1400" smtClean="0"/>
          </a:p>
        </p:txBody>
      </p:sp>
      <p:graphicFrame>
        <p:nvGraphicFramePr>
          <p:cNvPr id="28679" name="Object 5"/>
          <p:cNvGraphicFramePr>
            <a:graphicFrameLocks noChangeAspect="1"/>
          </p:cNvGraphicFramePr>
          <p:nvPr/>
        </p:nvGraphicFramePr>
        <p:xfrm>
          <a:off x="5073650" y="4038600"/>
          <a:ext cx="3749675" cy="1863725"/>
        </p:xfrm>
        <a:graphic>
          <a:graphicData uri="http://schemas.openxmlformats.org/presentationml/2006/ole">
            <mc:AlternateContent xmlns:mc="http://schemas.openxmlformats.org/markup-compatibility/2006">
              <mc:Choice xmlns:v="urn:schemas-microsoft-com:vml" Requires="v">
                <p:oleObj spid="_x0000_s28815" name="公式" r:id="rId3" imgW="2374900" imgH="1181100" progId="Equation.3">
                  <p:embed/>
                </p:oleObj>
              </mc:Choice>
              <mc:Fallback>
                <p:oleObj name="公式" r:id="rId3" imgW="2374900" imgH="1181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4038600"/>
                        <a:ext cx="3749675" cy="1863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6"/>
          <p:cNvGraphicFramePr>
            <a:graphicFrameLocks noChangeAspect="1"/>
          </p:cNvGraphicFramePr>
          <p:nvPr/>
        </p:nvGraphicFramePr>
        <p:xfrm>
          <a:off x="4953000" y="2133600"/>
          <a:ext cx="4084638" cy="1398588"/>
        </p:xfrm>
        <a:graphic>
          <a:graphicData uri="http://schemas.openxmlformats.org/presentationml/2006/ole">
            <mc:AlternateContent xmlns:mc="http://schemas.openxmlformats.org/markup-compatibility/2006">
              <mc:Choice xmlns:v="urn:schemas-microsoft-com:vml" Requires="v">
                <p:oleObj spid="_x0000_s28816" name="公式" r:id="rId5" imgW="2743200" imgH="939800" progId="Equation.3">
                  <p:embed/>
                </p:oleObj>
              </mc:Choice>
              <mc:Fallback>
                <p:oleObj name="公式" r:id="rId5" imgW="2743200" imgH="939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133600"/>
                        <a:ext cx="4084638" cy="1398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099"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88C6287F-3FF8-4D53-A8FE-50578FB6F2A2}" type="slidenum">
              <a:rPr kumimoji="0" lang="zh-TW" altLang="en-US" sz="1400" smtClean="0"/>
              <a:pPr eaLnBrk="1" hangingPunct="1">
                <a:spcBef>
                  <a:spcPct val="0"/>
                </a:spcBef>
                <a:buFontTx/>
                <a:buNone/>
              </a:pPr>
              <a:t>3</a:t>
            </a:fld>
            <a:endParaRPr kumimoji="0" lang="en-US" altLang="zh-TW" sz="1400" smtClean="0"/>
          </a:p>
        </p:txBody>
      </p:sp>
      <p:sp>
        <p:nvSpPr>
          <p:cNvPr id="4100" name="Rectangle 2"/>
          <p:cNvSpPr>
            <a:spLocks noGrp="1" noChangeArrowheads="1"/>
          </p:cNvSpPr>
          <p:nvPr>
            <p:ph type="title"/>
          </p:nvPr>
        </p:nvSpPr>
        <p:spPr/>
        <p:txBody>
          <a:bodyPr/>
          <a:lstStyle/>
          <a:p>
            <a:pPr eaLnBrk="1" hangingPunct="1"/>
            <a:r>
              <a:rPr lang="en-US" altLang="zh-TW" smtClean="0"/>
              <a:t>Tracking methods</a:t>
            </a:r>
          </a:p>
        </p:txBody>
      </p:sp>
      <p:sp>
        <p:nvSpPr>
          <p:cNvPr id="4101" name="Rectangle 3"/>
          <p:cNvSpPr>
            <a:spLocks noGrp="1" noChangeArrowheads="1"/>
          </p:cNvSpPr>
          <p:nvPr>
            <p:ph type="body" idx="1"/>
          </p:nvPr>
        </p:nvSpPr>
        <p:spPr/>
        <p:txBody>
          <a:bodyPr/>
          <a:lstStyle/>
          <a:p>
            <a:pPr eaLnBrk="1" hangingPunct="1"/>
            <a:r>
              <a:rPr lang="en-US" altLang="zh-TW" smtClean="0"/>
              <a:t>Kalman filtering, suitable for systems with Gaussian noise</a:t>
            </a:r>
          </a:p>
          <a:p>
            <a:pPr eaLnBrk="1" hangingPunct="1"/>
            <a:r>
              <a:rPr lang="en-US" altLang="zh-TW" smtClean="0"/>
              <a:t>Condensation (or called particle filter), suitable for systems with Non-Gaussian noise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a:xfrm>
            <a:off x="609600" y="0"/>
            <a:ext cx="7772400" cy="304800"/>
          </a:xfrm>
        </p:spPr>
        <p:txBody>
          <a:bodyPr/>
          <a:lstStyle/>
          <a:p>
            <a:r>
              <a:rPr lang="en-US" altLang="en-US" sz="2000" smtClean="0"/>
              <a:t>Numerical results</a:t>
            </a:r>
          </a:p>
        </p:txBody>
      </p:sp>
      <p:sp>
        <p:nvSpPr>
          <p:cNvPr id="29699" name="Content Placeholder 9"/>
          <p:cNvSpPr>
            <a:spLocks noGrp="1"/>
          </p:cNvSpPr>
          <p:nvPr>
            <p:ph idx="1"/>
          </p:nvPr>
        </p:nvSpPr>
        <p:spPr>
          <a:xfrm>
            <a:off x="685800" y="304800"/>
            <a:ext cx="7772400" cy="4114800"/>
          </a:xfrm>
        </p:spPr>
        <p:txBody>
          <a:bodyPr/>
          <a:lstStyle/>
          <a:p>
            <a:r>
              <a:rPr lang="en-US" altLang="en-US" sz="1100" smtClean="0"/>
              <a:t>%display</a:t>
            </a:r>
          </a:p>
          <a:p>
            <a:r>
              <a:rPr lang="pt-BR" altLang="en-US" sz="1100" smtClean="0"/>
              <a:t>fprintf('Q=%5.5f;R=%5.5f\n',Q,R)</a:t>
            </a:r>
          </a:p>
          <a:p>
            <a:r>
              <a:rPr lang="en-US" altLang="en-US" sz="1100" smtClean="0"/>
              <a:t>fprintf('x_real(%2d)=%5.5f;\n',1,x_real(1))</a:t>
            </a:r>
          </a:p>
          <a:p>
            <a:r>
              <a:rPr lang="en-US" altLang="en-US" sz="1100" smtClean="0"/>
              <a:t>for k=1:kmax</a:t>
            </a:r>
          </a:p>
          <a:p>
            <a:r>
              <a:rPr lang="en-US" altLang="en-US" sz="1100" smtClean="0"/>
              <a:t>    fprintf('k=%2d;',k)</a:t>
            </a:r>
          </a:p>
          <a:p>
            <a:r>
              <a:rPr lang="fr-FR" altLang="en-US" sz="1100" smtClean="0"/>
              <a:t>    fprintf('x_est_pri(%2d)=%5.5f;',k,x_est_pri(k))</a:t>
            </a:r>
          </a:p>
          <a:p>
            <a:r>
              <a:rPr lang="fr-FR" altLang="en-US" sz="1100" smtClean="0"/>
              <a:t>    fprintf('x_est_pos(%2d)=%5.5f;',k,x_est_pos(k))</a:t>
            </a:r>
          </a:p>
          <a:p>
            <a:r>
              <a:rPr lang="nn-NO" altLang="en-US" sz="1100" smtClean="0"/>
              <a:t>    fprintf('p_pri(%2d)=%5.5f;',k,p_pri(k))</a:t>
            </a:r>
          </a:p>
          <a:p>
            <a:r>
              <a:rPr lang="en-US" altLang="en-US" sz="1100" smtClean="0"/>
              <a:t>    fprintf('p_pos(%2d)=%5.5f;',k,p_pos(k))</a:t>
            </a:r>
          </a:p>
          <a:p>
            <a:r>
              <a:rPr lang="en-US" altLang="en-US" sz="1100" smtClean="0"/>
              <a:t>    fprintf('Kgain(%2d)=%5.5f;',k,Kgain(k))</a:t>
            </a:r>
          </a:p>
          <a:p>
            <a:r>
              <a:rPr lang="pl-PL" altLang="en-US" sz="1100" smtClean="0"/>
              <a:t>    fprintf('z(%2d)=%5.5f;',k,z(k))</a:t>
            </a:r>
          </a:p>
          <a:p>
            <a:r>
              <a:rPr lang="en-US" altLang="en-US" sz="1100" smtClean="0"/>
              <a:t>   % fprintf('x_real(%2d)=%5.5f;',k,x_real(k))</a:t>
            </a:r>
          </a:p>
          <a:p>
            <a:r>
              <a:rPr lang="en-US" altLang="en-US" sz="1100" smtClean="0"/>
              <a:t>    fprintf('\n');</a:t>
            </a:r>
          </a:p>
          <a:p>
            <a:r>
              <a:rPr lang="en-US" altLang="en-US" sz="1100" smtClean="0"/>
              <a:t> end</a:t>
            </a:r>
          </a:p>
          <a:p>
            <a:r>
              <a:rPr lang="en-US" altLang="en-US" sz="1100" smtClean="0"/>
              <a:t>fprintf('\n');</a:t>
            </a:r>
          </a:p>
          <a:p>
            <a:r>
              <a:rPr lang="en-US" altLang="en-US" sz="1100" smtClean="0"/>
              <a:t>%%the resulst is  </a:t>
            </a:r>
          </a:p>
          <a:p>
            <a:r>
              <a:rPr lang="en-US" altLang="en-US" sz="1100" smtClean="0"/>
              <a:t>Q=0.00010;R=0.00100</a:t>
            </a:r>
          </a:p>
          <a:p>
            <a:r>
              <a:rPr lang="en-US" altLang="en-US" sz="1100" smtClean="0"/>
              <a:t>x_real( 1)=1.00000;</a:t>
            </a:r>
          </a:p>
          <a:p>
            <a:r>
              <a:rPr lang="en-US" altLang="en-US" sz="1100" smtClean="0"/>
              <a:t>k= 1;x_est_pri( 1)=0.00000;x_est_pos( 1)=0.00000;p_pri( 1)=0.00000;p_pos( 1)=1000.00000;Kgain( 1)=0.00000;z( 1)=-0.36584;</a:t>
            </a:r>
          </a:p>
          <a:p>
            <a:r>
              <a:rPr lang="en-US" altLang="en-US" sz="1100" smtClean="0"/>
              <a:t>k= 2;x_est_pri( 2)=0.00000;x_est_pos( 2)=1.45851;p_pri( 2)=1000.00010;p_pos( 2)=0.00100;Kgain( 2)=1.00000;z( 2)=1.45851;</a:t>
            </a:r>
          </a:p>
          <a:p>
            <a:r>
              <a:rPr lang="en-US" altLang="en-US" sz="1100" smtClean="0"/>
              <a:t>k= 3;x_est_pri( 3)=1.45851;x_est_pos( 3)=1.89194;p_pri( 3)=0.00110;p_pos( 3)=0.00052;Kgain( 3)=0.52381;z( 3)=2.28598;</a:t>
            </a:r>
          </a:p>
          <a:p>
            <a:r>
              <a:rPr lang="en-US" altLang="en-US" sz="1100" smtClean="0"/>
              <a:t>k= 4;x_est_pri( 4)=1.89194;x_est_pos( 4)=1.51447;p_pri( 4)=0.00062;p_pos( 4)=0.00038;Kgain( 4)=0.38416;z( 4)=0.90935;</a:t>
            </a:r>
          </a:p>
          <a:p>
            <a:r>
              <a:rPr lang="en-US" altLang="en-US" sz="1100" smtClean="0"/>
              <a:t>k= 5;x_est_pri( 5)=1.51447;x_est_pos( 5)=1.09337;p_pri( 5)=0.00048;p_pos( 5)=0.00033;Kgain( 5)=0.32622;z( 5)=0.22363;</a:t>
            </a:r>
          </a:p>
          <a:p>
            <a:r>
              <a:rPr lang="en-US" altLang="en-US" sz="1100" smtClean="0"/>
              <a:t>k= 6;x_est_pri( 6)=1.09337;x_est_pos( 6)=0.41734;p_pri( 6)=0.00043;p_pos( 6)=0.00030;Kgain( 6)=0.29885;z( 6)=-1.16877;</a:t>
            </a:r>
          </a:p>
          <a:p>
            <a:r>
              <a:rPr lang="en-US" altLang="en-US" sz="1100" smtClean="0"/>
              <a:t>k= 7;x_est_pri( 7)=0.41734;x_est_pos( 7)=0.95893;p_pri( 7)=0.00040;p_pos( 7)=0.00029;Kgain( 7)=0.28512;z( 7)=2.31684;</a:t>
            </a:r>
          </a:p>
          <a:p>
            <a:r>
              <a:rPr lang="en-US" altLang="en-US" sz="1100" smtClean="0"/>
              <a:t>k= 8;x_est_pri( 8)=0.95893;x_est_pos( 8)=1.14236;p_pri( 8)=0.00039;p_pos( 8)=0.00028;Kgain( 8)=0.27804;z( 8)=1.61863;</a:t>
            </a:r>
          </a:p>
          <a:p>
            <a:r>
              <a:rPr lang="en-US" altLang="en-US" sz="1100" smtClean="0"/>
              <a:t>k= 9;x_est_pri( 9)=1.14236;x_est_pos( 9)=1.22263;p_pri( 9)=0.00038;p_pos( 9)=0.00027;Kgain( 9)=0.27433;z( 9)=1.43496;</a:t>
            </a:r>
          </a:p>
          <a:p>
            <a:r>
              <a:rPr lang="en-US" altLang="en-US" sz="1100" smtClean="0"/>
              <a:t>k=10;x_est_pri(10)=1.22263;x_est_pos(10)=1.63283;p_pri(10)=0.00037;p_pos(10)=0.00027;Kgain(10)=0.27237;z(10)=2.72864;</a:t>
            </a:r>
          </a:p>
        </p:txBody>
      </p:sp>
      <p:sp>
        <p:nvSpPr>
          <p:cNvPr id="29700"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29701"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CC3161F-8C8D-439D-A90A-80BF2675FB27}" type="slidenum">
              <a:rPr kumimoji="0" lang="zh-TW" altLang="en-US" sz="1400" smtClean="0"/>
              <a:pPr eaLnBrk="1" hangingPunct="1">
                <a:spcBef>
                  <a:spcPct val="0"/>
                </a:spcBef>
                <a:buFontTx/>
                <a:buNone/>
              </a:pPr>
              <a:t>30</a:t>
            </a:fld>
            <a:endParaRPr kumimoji="0" lang="en-US" altLang="zh-TW" sz="1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457200"/>
            <a:ext cx="3733800" cy="457200"/>
          </a:xfrm>
        </p:spPr>
        <p:txBody>
          <a:bodyPr/>
          <a:lstStyle/>
          <a:p>
            <a:r>
              <a:rPr lang="en-US" altLang="en-US" sz="2400" smtClean="0"/>
              <a:t>Kalman code (lab5: IMU)</a:t>
            </a:r>
          </a:p>
        </p:txBody>
      </p:sp>
      <p:sp>
        <p:nvSpPr>
          <p:cNvPr id="30723" name="Content Placeholder 5"/>
          <p:cNvSpPr>
            <a:spLocks noGrp="1"/>
          </p:cNvSpPr>
          <p:nvPr>
            <p:ph sz="half" idx="1"/>
          </p:nvPr>
        </p:nvSpPr>
        <p:spPr>
          <a:xfrm>
            <a:off x="304800" y="1066800"/>
            <a:ext cx="3810000" cy="4114800"/>
          </a:xfrm>
          <a:ln>
            <a:solidFill>
              <a:schemeClr val="accent1"/>
            </a:solidFill>
            <a:miter lim="800000"/>
            <a:headEnd/>
            <a:tailEnd/>
          </a:ln>
        </p:spPr>
        <p:txBody>
          <a:bodyPr/>
          <a:lstStyle/>
          <a:p>
            <a:r>
              <a:rPr lang="en-US" altLang="en-US" sz="1600" b="1" dirty="0" smtClean="0"/>
              <a:t>// Kalman filter module</a:t>
            </a:r>
          </a:p>
          <a:p>
            <a:endParaRPr lang="en-US" altLang="en-US" sz="1600" b="1" dirty="0" smtClean="0"/>
          </a:p>
          <a:p>
            <a:r>
              <a:rPr lang="en-US" altLang="en-US" sz="1600" b="1" dirty="0" smtClean="0"/>
              <a:t>float </a:t>
            </a:r>
            <a:r>
              <a:rPr lang="en-US" altLang="en-US" sz="1600" b="1" dirty="0" err="1" smtClean="0"/>
              <a:t>Q_angle</a:t>
            </a:r>
            <a:r>
              <a:rPr lang="en-US" altLang="en-US" sz="1600" b="1" dirty="0" smtClean="0"/>
              <a:t>  =  0.001;</a:t>
            </a:r>
          </a:p>
          <a:p>
            <a:r>
              <a:rPr lang="en-US" altLang="en-US" sz="1600" b="1" dirty="0" smtClean="0"/>
              <a:t>float </a:t>
            </a:r>
            <a:r>
              <a:rPr lang="en-US" altLang="en-US" sz="1600" b="1" dirty="0" err="1" smtClean="0"/>
              <a:t>Q_gyro</a:t>
            </a:r>
            <a:r>
              <a:rPr lang="en-US" altLang="en-US" sz="1600" b="1" dirty="0" smtClean="0"/>
              <a:t>   =  0.003;</a:t>
            </a:r>
          </a:p>
          <a:p>
            <a:r>
              <a:rPr lang="en-US" altLang="en-US" sz="1600" b="1" dirty="0" smtClean="0"/>
              <a:t>float </a:t>
            </a:r>
            <a:r>
              <a:rPr lang="en-US" altLang="en-US" sz="1600" b="1" dirty="0" err="1" smtClean="0"/>
              <a:t>R_angle</a:t>
            </a:r>
            <a:r>
              <a:rPr lang="en-US" altLang="en-US" sz="1600" b="1" dirty="0" smtClean="0"/>
              <a:t>  =  0.03;</a:t>
            </a:r>
          </a:p>
          <a:p>
            <a:endParaRPr lang="en-US" altLang="en-US" sz="1600" b="1" dirty="0" smtClean="0"/>
          </a:p>
          <a:p>
            <a:r>
              <a:rPr lang="en-US" altLang="en-US" sz="1600" b="1" dirty="0" smtClean="0"/>
              <a:t>float </a:t>
            </a:r>
            <a:r>
              <a:rPr lang="en-US" altLang="en-US" sz="1600" b="1" dirty="0" err="1" smtClean="0"/>
              <a:t>x_angle</a:t>
            </a:r>
            <a:r>
              <a:rPr lang="en-US" altLang="en-US" sz="1600" b="1" dirty="0" smtClean="0"/>
              <a:t> = 0;</a:t>
            </a:r>
          </a:p>
          <a:p>
            <a:r>
              <a:rPr lang="en-US" altLang="en-US" sz="1600" b="1" dirty="0" smtClean="0"/>
              <a:t>float </a:t>
            </a:r>
            <a:r>
              <a:rPr lang="en-US" altLang="en-US" sz="1600" b="1" dirty="0" err="1" smtClean="0"/>
              <a:t>x_bias</a:t>
            </a:r>
            <a:r>
              <a:rPr lang="en-US" altLang="en-US" sz="1600" b="1" dirty="0" smtClean="0"/>
              <a:t> = 0;</a:t>
            </a:r>
          </a:p>
          <a:p>
            <a:r>
              <a:rPr lang="en-US" altLang="en-US" sz="1600" b="1" dirty="0" smtClean="0"/>
              <a:t>float P_00 = 0, P_01 = 0, P_10 = 0, P_11 = 0;      </a:t>
            </a:r>
          </a:p>
          <a:p>
            <a:r>
              <a:rPr lang="en-US" altLang="en-US" sz="1600" b="1" dirty="0" smtClean="0"/>
              <a:t>float </a:t>
            </a:r>
            <a:r>
              <a:rPr lang="en-US" altLang="en-US" sz="1600" b="1" dirty="0" err="1" smtClean="0"/>
              <a:t>dt</a:t>
            </a:r>
            <a:r>
              <a:rPr lang="en-US" altLang="en-US" sz="1600" b="1" dirty="0" smtClean="0"/>
              <a:t>, y, S;</a:t>
            </a:r>
          </a:p>
          <a:p>
            <a:r>
              <a:rPr lang="en-US" altLang="en-US" sz="1600" b="1" dirty="0" smtClean="0"/>
              <a:t>float K_0, K_1;</a:t>
            </a:r>
          </a:p>
          <a:p>
            <a:pPr>
              <a:buFont typeface="Monotype Sorts" pitchFamily="2" charset="2"/>
              <a:buNone/>
            </a:pPr>
            <a:endParaRPr lang="en-US" altLang="en-US" dirty="0" smtClean="0"/>
          </a:p>
        </p:txBody>
      </p:sp>
      <p:sp>
        <p:nvSpPr>
          <p:cNvPr id="30724" name="Content Placeholder 6"/>
          <p:cNvSpPr>
            <a:spLocks noGrp="1"/>
          </p:cNvSpPr>
          <p:nvPr>
            <p:ph sz="half" idx="2"/>
          </p:nvPr>
        </p:nvSpPr>
        <p:spPr>
          <a:xfrm>
            <a:off x="4267200" y="0"/>
            <a:ext cx="4419600" cy="5562600"/>
          </a:xfrm>
          <a:ln>
            <a:solidFill>
              <a:schemeClr val="accent1"/>
            </a:solidFill>
            <a:miter lim="800000"/>
            <a:headEnd/>
            <a:tailEnd/>
          </a:ln>
        </p:spPr>
        <p:txBody>
          <a:bodyPr/>
          <a:lstStyle/>
          <a:p>
            <a:r>
              <a:rPr lang="en-US" altLang="en-US" sz="1600" b="1" smtClean="0"/>
              <a:t>float kalmanCalculate(float newAngle, float newRate,int looptime) {</a:t>
            </a:r>
          </a:p>
          <a:p>
            <a:r>
              <a:rPr lang="en-US" altLang="en-US" sz="1600" b="1" smtClean="0"/>
              <a:t>    dt = float(looptime)/1000;                                  </a:t>
            </a:r>
          </a:p>
          <a:p>
            <a:r>
              <a:rPr lang="en-US" altLang="en-US" sz="1600" b="1" smtClean="0"/>
              <a:t>    x_angle += dt * (newRate - x_bias);</a:t>
            </a:r>
          </a:p>
          <a:p>
            <a:r>
              <a:rPr lang="da-DK" altLang="en-US" sz="1600" b="1" smtClean="0"/>
              <a:t>    P_00 +=  - dt * (P_10 + P_01) + Q_angle * dt;</a:t>
            </a:r>
          </a:p>
          <a:p>
            <a:r>
              <a:rPr lang="en-US" altLang="en-US" sz="1600" b="1" smtClean="0"/>
              <a:t>    P_01 +=  - dt * P_11;</a:t>
            </a:r>
          </a:p>
          <a:p>
            <a:r>
              <a:rPr lang="en-US" altLang="en-US" sz="1600" b="1" smtClean="0"/>
              <a:t>    P_10 +=  - dt * P_11;</a:t>
            </a:r>
          </a:p>
          <a:p>
            <a:r>
              <a:rPr lang="en-US" altLang="en-US" sz="1600" b="1" smtClean="0"/>
              <a:t>    P_11 +=  + Q_gyro * dt;</a:t>
            </a:r>
          </a:p>
          <a:p>
            <a:r>
              <a:rPr lang="en-US" altLang="en-US" sz="1600" b="1" smtClean="0"/>
              <a:t>    </a:t>
            </a:r>
          </a:p>
          <a:p>
            <a:r>
              <a:rPr lang="en-US" altLang="en-US" sz="1600" b="1" smtClean="0"/>
              <a:t>    y = newAngle - x_angle;</a:t>
            </a:r>
          </a:p>
          <a:p>
            <a:r>
              <a:rPr lang="en-US" altLang="en-US" sz="1600" b="1" smtClean="0"/>
              <a:t>    S = P_00 + R_angle;</a:t>
            </a:r>
          </a:p>
          <a:p>
            <a:r>
              <a:rPr lang="en-US" altLang="en-US" sz="1600" b="1" smtClean="0"/>
              <a:t>    K_0 = P_00 / S;</a:t>
            </a:r>
          </a:p>
          <a:p>
            <a:r>
              <a:rPr lang="en-US" altLang="en-US" sz="1600" b="1" smtClean="0"/>
              <a:t>    K_1 = P_10 / S;</a:t>
            </a:r>
          </a:p>
          <a:p>
            <a:r>
              <a:rPr lang="en-US" altLang="en-US" sz="1600" b="1" smtClean="0"/>
              <a:t>    </a:t>
            </a:r>
          </a:p>
          <a:p>
            <a:r>
              <a:rPr lang="en-US" altLang="en-US" sz="1600" b="1" smtClean="0"/>
              <a:t>    x_angle +=  K_0 * y;</a:t>
            </a:r>
          </a:p>
          <a:p>
            <a:r>
              <a:rPr lang="en-US" altLang="en-US" sz="1600" b="1" smtClean="0"/>
              <a:t>    x_bias  +=  K_1 * y;</a:t>
            </a:r>
          </a:p>
          <a:p>
            <a:r>
              <a:rPr lang="en-US" altLang="en-US" sz="1600" b="1" smtClean="0"/>
              <a:t>    P_00 -= K_0 * P_00;</a:t>
            </a:r>
          </a:p>
          <a:p>
            <a:r>
              <a:rPr lang="en-US" altLang="en-US" sz="1600" b="1" smtClean="0"/>
              <a:t>    P_01 -= K_0 * P_01;</a:t>
            </a:r>
          </a:p>
          <a:p>
            <a:r>
              <a:rPr lang="en-US" altLang="en-US" sz="1600" b="1" smtClean="0"/>
              <a:t>    P_10 -= K_1 * P_00;</a:t>
            </a:r>
          </a:p>
          <a:p>
            <a:r>
              <a:rPr lang="en-US" altLang="en-US" sz="1600" b="1" smtClean="0"/>
              <a:t>    P_11 -= K_1 * P_01;</a:t>
            </a:r>
          </a:p>
          <a:p>
            <a:r>
              <a:rPr lang="en-US" altLang="en-US" sz="1600" b="1" smtClean="0"/>
              <a:t>        return x_angle;}</a:t>
            </a:r>
          </a:p>
          <a:p>
            <a:endParaRPr lang="en-US" altLang="en-US" smtClean="0"/>
          </a:p>
        </p:txBody>
      </p:sp>
      <p:sp>
        <p:nvSpPr>
          <p:cNvPr id="30725" name="Footer Placeholder 3"/>
          <p:cNvSpPr>
            <a:spLocks noGrp="1"/>
          </p:cNvSpPr>
          <p:nvPr>
            <p:ph type="ftr" sz="quarter" idx="11"/>
          </p:nvPr>
        </p:nvSpPr>
        <p:spPr>
          <a:xfrm>
            <a:off x="609600" y="61722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50000"/>
              </a:spcBef>
              <a:buFontTx/>
              <a:buNone/>
            </a:pPr>
            <a:r>
              <a:rPr kumimoji="0" lang="en-US" altLang="zh-TW" sz="1400" smtClean="0">
                <a:solidFill>
                  <a:schemeClr val="bg2"/>
                </a:solidFill>
              </a:rPr>
              <a:t>SFM Kalman V9a</a:t>
            </a:r>
            <a:endParaRPr kumimoji="0" lang="en-US" altLang="zh-TW" sz="1400">
              <a:solidFill>
                <a:schemeClr val="bg2"/>
              </a:solidFill>
            </a:endParaRPr>
          </a:p>
        </p:txBody>
      </p:sp>
      <p:sp>
        <p:nvSpPr>
          <p:cNvPr id="30726"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50000"/>
              </a:spcBef>
              <a:buFontTx/>
              <a:buNone/>
            </a:pPr>
            <a:fld id="{ED302E02-985E-4C8E-A098-B182E1BEB0BC}" type="slidenum">
              <a:rPr kumimoji="0" lang="zh-TW" altLang="en-US" sz="1400" smtClean="0">
                <a:solidFill>
                  <a:schemeClr val="bg2"/>
                </a:solidFill>
              </a:rPr>
              <a:pPr eaLnBrk="1" hangingPunct="1">
                <a:spcBef>
                  <a:spcPct val="50000"/>
                </a:spcBef>
                <a:buFontTx/>
                <a:buNone/>
              </a:pPr>
              <a:t>31</a:t>
            </a:fld>
            <a:endParaRPr kumimoji="0" lang="en-US" altLang="zh-TW" sz="1400" smtClean="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1800" smtClean="0"/>
              <a:t>Experiment using a real imu</a:t>
            </a:r>
            <a:br>
              <a:rPr lang="en-US" altLang="en-US" sz="1800" smtClean="0"/>
            </a:br>
            <a:r>
              <a:rPr lang="en-US" altLang="en-US" sz="1800" smtClean="0"/>
              <a:t>title('Kalman IMU and  sim: square line= arduino kalamn measured, +line =raw measured, oline=matalb sim kalman') </a:t>
            </a:r>
          </a:p>
        </p:txBody>
      </p:sp>
      <p:sp>
        <p:nvSpPr>
          <p:cNvPr id="31747" name="Content Placeholder 6"/>
          <p:cNvSpPr>
            <a:spLocks noGrp="1"/>
          </p:cNvSpPr>
          <p:nvPr>
            <p:ph idx="1"/>
          </p:nvPr>
        </p:nvSpPr>
        <p:spPr/>
        <p:txBody>
          <a:bodyPr/>
          <a:lstStyle/>
          <a:p>
            <a:r>
              <a:rPr lang="en-US" altLang="en-US" smtClean="0"/>
              <a:t> </a:t>
            </a:r>
          </a:p>
        </p:txBody>
      </p:sp>
      <p:sp>
        <p:nvSpPr>
          <p:cNvPr id="31748"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1749"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F3AE831-D189-4EC7-B72A-FB976C601160}" type="slidenum">
              <a:rPr kumimoji="0" lang="zh-TW" altLang="en-US" sz="1400" smtClean="0"/>
              <a:pPr eaLnBrk="1" hangingPunct="1">
                <a:spcBef>
                  <a:spcPct val="0"/>
                </a:spcBef>
                <a:buFontTx/>
                <a:buNone/>
              </a:pPr>
              <a:t>32</a:t>
            </a:fld>
            <a:endParaRPr kumimoji="0" lang="en-US" altLang="zh-TW" sz="1400" smtClean="0"/>
          </a:p>
        </p:txBody>
      </p:sp>
      <p:pic>
        <p:nvPicPr>
          <p:cNvPr id="31750" name="Picture 2" descr="X:\khwong\www2\cmsc5711\8__matlab_octave_cpp\ch15_kalman\imu_kalman\kalman_imu\res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12958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381000"/>
          </a:xfrm>
        </p:spPr>
        <p:txBody>
          <a:bodyPr/>
          <a:lstStyle/>
          <a:p>
            <a:pPr algn="l"/>
            <a:r>
              <a:rPr lang="en-US" sz="2400" dirty="0" smtClean="0"/>
              <a:t>Derivation of the noise covariance matrix Q</a:t>
            </a:r>
            <a:endParaRPr lang="en-US" sz="2400" dirty="0"/>
          </a:p>
        </p:txBody>
      </p:sp>
      <p:sp>
        <p:nvSpPr>
          <p:cNvPr id="3" name="Content Placeholder 2"/>
          <p:cNvSpPr>
            <a:spLocks noGrp="1"/>
          </p:cNvSpPr>
          <p:nvPr>
            <p:ph idx="1"/>
          </p:nvPr>
        </p:nvSpPr>
        <p:spPr>
          <a:xfrm>
            <a:off x="8305800" y="5638800"/>
            <a:ext cx="457200" cy="304800"/>
          </a:xfrm>
        </p:spPr>
        <p:txBody>
          <a:bodyPr/>
          <a:lstStyle/>
          <a:p>
            <a:r>
              <a:rPr lang="en-US" dirty="0" smtClean="0"/>
              <a:t> </a:t>
            </a:r>
            <a:endParaRPr lang="en-US" dirty="0"/>
          </a:p>
        </p:txBody>
      </p:sp>
      <p:sp>
        <p:nvSpPr>
          <p:cNvPr id="4" name="Footer Placeholder 3"/>
          <p:cNvSpPr>
            <a:spLocks noGrp="1"/>
          </p:cNvSpPr>
          <p:nvPr>
            <p:ph type="ftr" sz="quarter" idx="11"/>
          </p:nvPr>
        </p:nvSpPr>
        <p:spPr>
          <a:xfrm>
            <a:off x="5791200" y="6400800"/>
            <a:ext cx="2895600" cy="457200"/>
          </a:xfrm>
        </p:spPr>
        <p:txBody>
          <a:bodyPr/>
          <a:lstStyle/>
          <a:p>
            <a:pPr>
              <a:defRPr/>
            </a:pPr>
            <a:r>
              <a:rPr lang="en-US" altLang="zh-CN" smtClean="0"/>
              <a:t>SFM Kalman V9a</a:t>
            </a:r>
            <a:endParaRPr lang="en-US" altLang="zh-CN" dirty="0"/>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33</a:t>
            </a:fld>
            <a:endParaRPr lang="en-US" altLang="zh-TW"/>
          </a:p>
        </p:txBody>
      </p:sp>
      <p:graphicFrame>
        <p:nvGraphicFramePr>
          <p:cNvPr id="7" name="Object 6"/>
          <p:cNvGraphicFramePr>
            <a:graphicFrameLocks noChangeAspect="1"/>
          </p:cNvGraphicFramePr>
          <p:nvPr>
            <p:extLst>
              <p:ext uri="{D42A27DB-BD31-4B8C-83A1-F6EECF244321}">
                <p14:modId xmlns:p14="http://schemas.microsoft.com/office/powerpoint/2010/main" val="609041547"/>
              </p:ext>
            </p:extLst>
          </p:nvPr>
        </p:nvGraphicFramePr>
        <p:xfrm>
          <a:off x="228600" y="838200"/>
          <a:ext cx="4953000" cy="5883539"/>
        </p:xfrm>
        <a:graphic>
          <a:graphicData uri="http://schemas.openxmlformats.org/presentationml/2006/ole">
            <mc:AlternateContent xmlns:mc="http://schemas.openxmlformats.org/markup-compatibility/2006">
              <mc:Choice xmlns:v="urn:schemas-microsoft-com:vml" Requires="v">
                <p:oleObj spid="_x0000_s85044" name="Equation" r:id="rId3" imgW="3822480" imgH="4546440" progId="Equation.3">
                  <p:embed/>
                </p:oleObj>
              </mc:Choice>
              <mc:Fallback>
                <p:oleObj name="Equation" r:id="rId3" imgW="3822480" imgH="4546440" progId="Equation.3">
                  <p:embed/>
                  <p:pic>
                    <p:nvPicPr>
                      <p:cNvPr id="0" name="Object 10"/>
                      <p:cNvPicPr>
                        <a:picLocks noChangeAspect="1" noChangeArrowheads="1"/>
                      </p:cNvPicPr>
                      <p:nvPr/>
                    </p:nvPicPr>
                    <p:blipFill>
                      <a:blip r:embed="rId4"/>
                      <a:srcRect/>
                      <a:stretch>
                        <a:fillRect/>
                      </a:stretch>
                    </p:blipFill>
                    <p:spPr bwMode="auto">
                      <a:xfrm>
                        <a:off x="228600" y="838200"/>
                        <a:ext cx="4953000" cy="5883539"/>
                      </a:xfrm>
                      <a:prstGeom prst="rect">
                        <a:avLst/>
                      </a:prstGeom>
                      <a:noFill/>
                      <a:ln w="9525">
                        <a:solidFill>
                          <a:schemeClr val="tx1"/>
                        </a:solidFill>
                        <a:miter lim="800000"/>
                        <a:headEnd/>
                        <a:tailEnd/>
                      </a:ln>
                      <a:effectLst/>
                    </p:spPr>
                  </p:pic>
                </p:oleObj>
              </mc:Fallback>
            </mc:AlternateContent>
          </a:graphicData>
        </a:graphic>
      </p:graphicFrame>
      <p:sp>
        <p:nvSpPr>
          <p:cNvPr id="6" name="TextBox 5"/>
          <p:cNvSpPr txBox="1"/>
          <p:nvPr/>
        </p:nvSpPr>
        <p:spPr>
          <a:xfrm>
            <a:off x="5410200" y="1752600"/>
            <a:ext cx="3657600" cy="2677656"/>
          </a:xfrm>
          <a:prstGeom prst="rect">
            <a:avLst/>
          </a:prstGeom>
          <a:noFill/>
        </p:spPr>
        <p:txBody>
          <a:bodyPr wrap="square" rtlCol="0">
            <a:spAutoFit/>
          </a:bodyPr>
          <a:lstStyle/>
          <a:p>
            <a:r>
              <a:rPr lang="en-US" sz="1200" dirty="0" smtClean="0"/>
              <a:t>Ref:</a:t>
            </a:r>
          </a:p>
          <a:p>
            <a:r>
              <a:rPr lang="en-US" sz="1200" dirty="0" smtClean="0">
                <a:hlinkClick r:id="rId5"/>
              </a:rPr>
              <a:t>[1] http</a:t>
            </a:r>
            <a:r>
              <a:rPr lang="en-US" sz="1200" dirty="0">
                <a:hlinkClick r:id="rId5"/>
              </a:rPr>
              <a:t>://becs.aalto.fi/en/research/bayes/ekfukf</a:t>
            </a:r>
            <a:r>
              <a:rPr lang="en-US" sz="1200" dirty="0" smtClean="0">
                <a:hlinkClick r:id="rId5"/>
              </a:rPr>
              <a:t>/</a:t>
            </a:r>
            <a:r>
              <a:rPr lang="en-US" sz="1200" dirty="0" smtClean="0"/>
              <a:t> manual</a:t>
            </a:r>
          </a:p>
          <a:p>
            <a:r>
              <a:rPr lang="en-US" sz="1200" dirty="0" smtClean="0"/>
              <a:t>[2] </a:t>
            </a:r>
            <a:r>
              <a:rPr lang="en-US" sz="1200" dirty="0" err="1" smtClean="0"/>
              <a:t>Mehrotra</a:t>
            </a:r>
            <a:r>
              <a:rPr lang="en-US" sz="1200" dirty="0"/>
              <a:t>, Kishore, and </a:t>
            </a:r>
            <a:r>
              <a:rPr lang="en-US" sz="1200" dirty="0" err="1"/>
              <a:t>Pravas</a:t>
            </a:r>
            <a:r>
              <a:rPr lang="en-US" sz="1200" dirty="0"/>
              <a:t> R. </a:t>
            </a:r>
            <a:r>
              <a:rPr lang="en-US" sz="1200" dirty="0" err="1"/>
              <a:t>Mahapatra</a:t>
            </a:r>
            <a:r>
              <a:rPr lang="en-US" sz="1200" dirty="0"/>
              <a:t>. "A jerk model for tracking highly maneuvering targets." IEEE Transactions on Aerospace and Electronic Systems 33.4 (1997): 1094-1105</a:t>
            </a:r>
            <a:r>
              <a:rPr lang="en-US" sz="1200" dirty="0" smtClean="0"/>
              <a:t>.</a:t>
            </a:r>
          </a:p>
          <a:p>
            <a:r>
              <a:rPr lang="en-US" sz="1200" dirty="0"/>
              <a:t>[3] </a:t>
            </a:r>
            <a:r>
              <a:rPr lang="en-US" sz="1200" dirty="0">
                <a:hlinkClick r:id="rId6"/>
              </a:rPr>
              <a:t>https://</a:t>
            </a:r>
            <a:r>
              <a:rPr lang="en-US" sz="1200" dirty="0" smtClean="0">
                <a:hlinkClick r:id="rId6"/>
              </a:rPr>
              <a:t>en.wikipedia.org/wiki/Discretization</a:t>
            </a:r>
            <a:endParaRPr lang="en-US" sz="1200" dirty="0" smtClean="0"/>
          </a:p>
          <a:p>
            <a:r>
              <a:rPr lang="en-US" sz="1200" dirty="0" smtClean="0"/>
              <a:t>[4] </a:t>
            </a:r>
            <a:r>
              <a:rPr lang="en-US" sz="1200" dirty="0" smtClean="0">
                <a:hlinkClick r:id="rId7"/>
              </a:rPr>
              <a:t>https</a:t>
            </a:r>
            <a:r>
              <a:rPr lang="en-US" sz="1200" dirty="0">
                <a:hlinkClick r:id="rId7"/>
              </a:rPr>
              <a:t>://</a:t>
            </a:r>
            <a:r>
              <a:rPr lang="en-US" sz="1200" dirty="0" smtClean="0">
                <a:hlinkClick r:id="rId7"/>
              </a:rPr>
              <a:t>en.wikipedia.org/wiki/Kalman_filter</a:t>
            </a:r>
            <a:endParaRPr lang="en-US" sz="1200" dirty="0" smtClean="0"/>
          </a:p>
          <a:p>
            <a:r>
              <a:rPr lang="en-US" sz="1200" dirty="0"/>
              <a:t>[</a:t>
            </a:r>
            <a:r>
              <a:rPr lang="en-US" sz="1200" dirty="0" smtClean="0"/>
              <a:t>5] http</a:t>
            </a:r>
            <a:r>
              <a:rPr lang="en-US" sz="1200" dirty="0"/>
              <a:t>://math.stackexchange.com/questions/881182/how-to-derive-the-process-noise-co-variance-matrix-q-in-this-kalman-filter-examp</a:t>
            </a:r>
          </a:p>
          <a:p>
            <a:endParaRPr lang="en-US" sz="1200" dirty="0"/>
          </a:p>
          <a:p>
            <a:endParaRPr lang="en-US" sz="1200" dirty="0"/>
          </a:p>
        </p:txBody>
      </p:sp>
      <p:cxnSp>
        <p:nvCxnSpPr>
          <p:cNvPr id="9" name="Straight Connector 8"/>
          <p:cNvCxnSpPr/>
          <p:nvPr/>
        </p:nvCxnSpPr>
        <p:spPr bwMode="auto">
          <a:xfrm>
            <a:off x="228600" y="6705600"/>
            <a:ext cx="4114800"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91000" y="6243935"/>
            <a:ext cx="1175322" cy="461665"/>
          </a:xfrm>
          <a:prstGeom prst="rect">
            <a:avLst/>
          </a:prstGeom>
          <a:noFill/>
        </p:spPr>
        <p:txBody>
          <a:bodyPr wrap="none" rtlCol="0">
            <a:spAutoFit/>
          </a:bodyPr>
          <a:lstStyle/>
          <a:p>
            <a:r>
              <a:rPr lang="en-US" dirty="0" smtClean="0">
                <a:solidFill>
                  <a:srgbClr val="FF0000"/>
                </a:solidFill>
              </a:rPr>
              <a:t>pending</a:t>
            </a:r>
            <a:endParaRPr lang="en-US" dirty="0">
              <a:solidFill>
                <a:srgbClr val="FF0000"/>
              </a:solidFill>
            </a:endParaRPr>
          </a:p>
        </p:txBody>
      </p:sp>
    </p:spTree>
    <p:extLst>
      <p:ext uri="{BB962C8B-B14F-4D97-AF65-F5344CB8AC3E}">
        <p14:creationId xmlns:p14="http://schemas.microsoft.com/office/powerpoint/2010/main" val="2112784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r>
              <a:rPr lang="en-US" dirty="0"/>
              <a:t>Derivation</a:t>
            </a:r>
          </a:p>
        </p:txBody>
      </p:sp>
      <p:sp>
        <p:nvSpPr>
          <p:cNvPr id="3" name="Content Placeholder 2"/>
          <p:cNvSpPr>
            <a:spLocks noGrp="1"/>
          </p:cNvSpPr>
          <p:nvPr>
            <p:ph idx="1"/>
          </p:nvPr>
        </p:nvSpPr>
        <p:spPr>
          <a:xfrm>
            <a:off x="7543800" y="5562600"/>
            <a:ext cx="914400" cy="533400"/>
          </a:xfrm>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34</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3792668321"/>
              </p:ext>
            </p:extLst>
          </p:nvPr>
        </p:nvGraphicFramePr>
        <p:xfrm>
          <a:off x="715963" y="1360488"/>
          <a:ext cx="7637462" cy="4608512"/>
        </p:xfrm>
        <a:graphic>
          <a:graphicData uri="http://schemas.openxmlformats.org/presentationml/2006/ole">
            <mc:AlternateContent xmlns:mc="http://schemas.openxmlformats.org/markup-compatibility/2006">
              <mc:Choice xmlns:v="urn:schemas-microsoft-com:vml" Requires="v">
                <p:oleObj spid="_x0000_s86067" name="Equation" r:id="rId3" imgW="3365280" imgH="2031840" progId="Equation.3">
                  <p:embed/>
                </p:oleObj>
              </mc:Choice>
              <mc:Fallback>
                <p:oleObj name="Equation" r:id="rId3" imgW="3365280" imgH="2031840" progId="Equation.3">
                  <p:embed/>
                  <p:pic>
                    <p:nvPicPr>
                      <p:cNvPr id="0" name="Object 6"/>
                      <p:cNvPicPr>
                        <a:picLocks noChangeAspect="1" noChangeArrowheads="1"/>
                      </p:cNvPicPr>
                      <p:nvPr/>
                    </p:nvPicPr>
                    <p:blipFill>
                      <a:blip r:embed="rId4"/>
                      <a:srcRect/>
                      <a:stretch>
                        <a:fillRect/>
                      </a:stretch>
                    </p:blipFill>
                    <p:spPr bwMode="auto">
                      <a:xfrm>
                        <a:off x="715963" y="1360488"/>
                        <a:ext cx="7637462"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3246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169"/>
            <a:ext cx="7239000" cy="422031"/>
          </a:xfrm>
        </p:spPr>
        <p:txBody>
          <a:bodyPr/>
          <a:lstStyle/>
          <a:p>
            <a:pPr algn="l"/>
            <a:r>
              <a:rPr lang="en-US" sz="3200" dirty="0" smtClean="0"/>
              <a:t>Derivation 3</a:t>
            </a:r>
            <a:endParaRPr lang="en-US" sz="3200" dirty="0"/>
          </a:p>
        </p:txBody>
      </p:sp>
      <p:sp>
        <p:nvSpPr>
          <p:cNvPr id="3" name="Content Placeholder 2"/>
          <p:cNvSpPr>
            <a:spLocks noGrp="1"/>
          </p:cNvSpPr>
          <p:nvPr>
            <p:ph idx="1"/>
          </p:nvPr>
        </p:nvSpPr>
        <p:spPr>
          <a:xfrm>
            <a:off x="7162800" y="6019800"/>
            <a:ext cx="685800" cy="609600"/>
          </a:xfrm>
        </p:spPr>
        <p:txBody>
          <a:bodyPr/>
          <a:lstStyle/>
          <a:p>
            <a:r>
              <a:rPr lang="en-US" dirty="0" smtClean="0"/>
              <a:t> </a:t>
            </a:r>
            <a:endParaRPr lang="en-US" dirty="0"/>
          </a:p>
        </p:txBody>
      </p:sp>
      <p:sp>
        <p:nvSpPr>
          <p:cNvPr id="4" name="Footer Placeholder 3"/>
          <p:cNvSpPr>
            <a:spLocks noGrp="1"/>
          </p:cNvSpPr>
          <p:nvPr>
            <p:ph type="ftr" sz="quarter" idx="11"/>
          </p:nvPr>
        </p:nvSpPr>
        <p:spPr>
          <a:xfrm>
            <a:off x="6096000" y="6400800"/>
            <a:ext cx="2895600" cy="457200"/>
          </a:xfrm>
        </p:spPr>
        <p:txBody>
          <a:bodyPr/>
          <a:lstStyle/>
          <a:p>
            <a:pPr>
              <a:defRPr/>
            </a:pPr>
            <a:r>
              <a:rPr lang="en-US" altLang="zh-CN" smtClean="0"/>
              <a:t>SFM Kalman V9a</a:t>
            </a:r>
            <a:endParaRPr lang="en-US" altLang="zh-CN" dirty="0"/>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35</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1940539406"/>
              </p:ext>
            </p:extLst>
          </p:nvPr>
        </p:nvGraphicFramePr>
        <p:xfrm>
          <a:off x="457200" y="685800"/>
          <a:ext cx="6391817" cy="6019800"/>
        </p:xfrm>
        <a:graphic>
          <a:graphicData uri="http://schemas.openxmlformats.org/presentationml/2006/ole">
            <mc:AlternateContent xmlns:mc="http://schemas.openxmlformats.org/markup-compatibility/2006">
              <mc:Choice xmlns:v="urn:schemas-microsoft-com:vml" Requires="v">
                <p:oleObj spid="_x0000_s87092" name="Equation" r:id="rId3" imgW="4038480" imgH="3809880" progId="Equation.3">
                  <p:embed/>
                </p:oleObj>
              </mc:Choice>
              <mc:Fallback>
                <p:oleObj name="Equation" r:id="rId3" imgW="4038480" imgH="3809880" progId="Equation.3">
                  <p:embed/>
                  <p:pic>
                    <p:nvPicPr>
                      <p:cNvPr id="0" name="Object 5"/>
                      <p:cNvPicPr>
                        <a:picLocks noChangeAspect="1" noChangeArrowheads="1"/>
                      </p:cNvPicPr>
                      <p:nvPr/>
                    </p:nvPicPr>
                    <p:blipFill>
                      <a:blip r:embed="rId4"/>
                      <a:srcRect/>
                      <a:stretch>
                        <a:fillRect/>
                      </a:stretch>
                    </p:blipFill>
                    <p:spPr bwMode="auto">
                      <a:xfrm>
                        <a:off x="457200" y="685800"/>
                        <a:ext cx="6391817" cy="6019800"/>
                      </a:xfrm>
                      <a:prstGeom prst="rect">
                        <a:avLst/>
                      </a:prstGeom>
                      <a:noFill/>
                      <a:ln w="9525">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903418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25"/>
            <a:ext cx="7772400" cy="381000"/>
          </a:xfrm>
        </p:spPr>
        <p:txBody>
          <a:bodyPr/>
          <a:lstStyle/>
          <a:p>
            <a:r>
              <a:rPr lang="en-US" sz="2800" dirty="0" smtClean="0"/>
              <a:t>Derivation 4</a:t>
            </a:r>
            <a:endParaRPr lang="en-US" sz="2800" dirty="0"/>
          </a:p>
        </p:txBody>
      </p:sp>
      <p:sp>
        <p:nvSpPr>
          <p:cNvPr id="3" name="Content Placeholder 2"/>
          <p:cNvSpPr>
            <a:spLocks noGrp="1"/>
          </p:cNvSpPr>
          <p:nvPr>
            <p:ph idx="1"/>
          </p:nvPr>
        </p:nvSpPr>
        <p:spPr>
          <a:xfrm>
            <a:off x="7543800" y="6172200"/>
            <a:ext cx="304800" cy="228600"/>
          </a:xfrm>
        </p:spPr>
        <p:txBody>
          <a:bodyPr/>
          <a:lstStyle/>
          <a:p>
            <a:r>
              <a:rPr lang="en-US" dirty="0" smtClean="0"/>
              <a:t> </a:t>
            </a:r>
            <a:endParaRPr lang="en-US" dirty="0"/>
          </a:p>
        </p:txBody>
      </p:sp>
      <p:sp>
        <p:nvSpPr>
          <p:cNvPr id="4" name="Footer Placeholder 3"/>
          <p:cNvSpPr>
            <a:spLocks noGrp="1"/>
          </p:cNvSpPr>
          <p:nvPr>
            <p:ph type="ftr" sz="quarter" idx="11"/>
          </p:nvPr>
        </p:nvSpPr>
        <p:spPr>
          <a:xfrm>
            <a:off x="6172200" y="6400800"/>
            <a:ext cx="2895600" cy="457200"/>
          </a:xfrm>
        </p:spPr>
        <p:txBody>
          <a:bodyPr/>
          <a:lstStyle/>
          <a:p>
            <a:pPr>
              <a:defRPr/>
            </a:pPr>
            <a:r>
              <a:rPr lang="en-US" altLang="zh-CN" smtClean="0"/>
              <a:t>SFM Kalman V9a</a:t>
            </a:r>
            <a:endParaRPr lang="en-US" altLang="zh-CN" dirty="0"/>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36</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934807778"/>
              </p:ext>
            </p:extLst>
          </p:nvPr>
        </p:nvGraphicFramePr>
        <p:xfrm>
          <a:off x="762000" y="552450"/>
          <a:ext cx="6011863" cy="6142038"/>
        </p:xfrm>
        <a:graphic>
          <a:graphicData uri="http://schemas.openxmlformats.org/presentationml/2006/ole">
            <mc:AlternateContent xmlns:mc="http://schemas.openxmlformats.org/markup-compatibility/2006">
              <mc:Choice xmlns:v="urn:schemas-microsoft-com:vml" Requires="v">
                <p:oleObj spid="_x0000_s88140" name="Equation" r:id="rId3" imgW="3949560" imgH="4038480" progId="Equation.3">
                  <p:embed/>
                </p:oleObj>
              </mc:Choice>
              <mc:Fallback>
                <p:oleObj name="Equation" r:id="rId3" imgW="3949560" imgH="4038480" progId="Equation.3">
                  <p:embed/>
                  <p:pic>
                    <p:nvPicPr>
                      <p:cNvPr id="0" name="Object 6"/>
                      <p:cNvPicPr>
                        <a:picLocks noChangeAspect="1" noChangeArrowheads="1"/>
                      </p:cNvPicPr>
                      <p:nvPr/>
                    </p:nvPicPr>
                    <p:blipFill>
                      <a:blip r:embed="rId4"/>
                      <a:srcRect/>
                      <a:stretch>
                        <a:fillRect/>
                      </a:stretch>
                    </p:blipFill>
                    <p:spPr bwMode="auto">
                      <a:xfrm>
                        <a:off x="762000" y="552450"/>
                        <a:ext cx="6011863" cy="6142038"/>
                      </a:xfrm>
                      <a:prstGeom prst="rect">
                        <a:avLst/>
                      </a:prstGeom>
                      <a:noFill/>
                      <a:ln w="9525">
                        <a:solidFill>
                          <a:schemeClr val="tx1"/>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56996395"/>
              </p:ext>
            </p:extLst>
          </p:nvPr>
        </p:nvGraphicFramePr>
        <p:xfrm>
          <a:off x="5638800" y="76200"/>
          <a:ext cx="2794000" cy="330200"/>
        </p:xfrm>
        <a:graphic>
          <a:graphicData uri="http://schemas.openxmlformats.org/presentationml/2006/ole">
            <mc:AlternateContent xmlns:mc="http://schemas.openxmlformats.org/markup-compatibility/2006">
              <mc:Choice xmlns:v="urn:schemas-microsoft-com:vml" Requires="v">
                <p:oleObj spid="_x0000_s88141" name="Equation" r:id="rId5" imgW="2793960" imgH="330120" progId="Equation.3">
                  <p:embed/>
                </p:oleObj>
              </mc:Choice>
              <mc:Fallback>
                <p:oleObj name="Equation" r:id="rId5" imgW="2793960" imgH="330120" progId="Equation.3">
                  <p:embed/>
                  <p:pic>
                    <p:nvPicPr>
                      <p:cNvPr id="0" name=""/>
                      <p:cNvPicPr/>
                      <p:nvPr/>
                    </p:nvPicPr>
                    <p:blipFill>
                      <a:blip r:embed="rId6"/>
                      <a:stretch>
                        <a:fillRect/>
                      </a:stretch>
                    </p:blipFill>
                    <p:spPr>
                      <a:xfrm>
                        <a:off x="5638800" y="76200"/>
                        <a:ext cx="2794000" cy="33020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28947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81000"/>
          </a:xfrm>
        </p:spPr>
        <p:txBody>
          <a:bodyPr/>
          <a:lstStyle/>
          <a:p>
            <a:r>
              <a:rPr lang="en-US" dirty="0" smtClean="0"/>
              <a:t> Continue</a:t>
            </a:r>
            <a:endParaRPr lang="en-US" dirty="0"/>
          </a:p>
        </p:txBody>
      </p:sp>
      <p:sp>
        <p:nvSpPr>
          <p:cNvPr id="3" name="Content Placeholder 2"/>
          <p:cNvSpPr>
            <a:spLocks noGrp="1"/>
          </p:cNvSpPr>
          <p:nvPr>
            <p:ph idx="1"/>
          </p:nvPr>
        </p:nvSpPr>
        <p:spPr>
          <a:xfrm>
            <a:off x="8077200" y="5715000"/>
            <a:ext cx="381000" cy="381000"/>
          </a:xfrm>
        </p:spPr>
        <p:txBody>
          <a:bodyPr/>
          <a:lstStyle/>
          <a:p>
            <a:r>
              <a:rPr lang="en-US" dirty="0" smtClean="0"/>
              <a:t> </a:t>
            </a:r>
            <a:endParaRPr lang="en-US" dirty="0"/>
          </a:p>
        </p:txBody>
      </p:sp>
      <p:sp>
        <p:nvSpPr>
          <p:cNvPr id="4" name="Footer Placeholder 3"/>
          <p:cNvSpPr>
            <a:spLocks noGrp="1"/>
          </p:cNvSpPr>
          <p:nvPr>
            <p:ph type="ftr" sz="quarter" idx="11"/>
          </p:nvPr>
        </p:nvSpPr>
        <p:spPr>
          <a:xfrm>
            <a:off x="5943600" y="152400"/>
            <a:ext cx="2895600" cy="457200"/>
          </a:xfrm>
        </p:spPr>
        <p:txBody>
          <a:bodyPr/>
          <a:lstStyle/>
          <a:p>
            <a:pPr>
              <a:defRPr/>
            </a:pPr>
            <a:r>
              <a:rPr lang="en-US" altLang="zh-CN" smtClean="0"/>
              <a:t>SFM Kalman V9a</a:t>
            </a:r>
            <a:endParaRPr lang="en-US" altLang="zh-CN" dirty="0"/>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37</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2660009637"/>
              </p:ext>
            </p:extLst>
          </p:nvPr>
        </p:nvGraphicFramePr>
        <p:xfrm>
          <a:off x="609600" y="750888"/>
          <a:ext cx="7051675" cy="5508625"/>
        </p:xfrm>
        <a:graphic>
          <a:graphicData uri="http://schemas.openxmlformats.org/presentationml/2006/ole">
            <mc:AlternateContent xmlns:mc="http://schemas.openxmlformats.org/markup-compatibility/2006">
              <mc:Choice xmlns:v="urn:schemas-microsoft-com:vml" Requires="v">
                <p:oleObj spid="_x0000_s91166" name="Equation" r:id="rId3" imgW="4063680" imgH="3174840" progId="Equation.3">
                  <p:embed/>
                </p:oleObj>
              </mc:Choice>
              <mc:Fallback>
                <p:oleObj name="Equation" r:id="rId3" imgW="4063680" imgH="3174840" progId="Equation.3">
                  <p:embed/>
                  <p:pic>
                    <p:nvPicPr>
                      <p:cNvPr id="0" name=""/>
                      <p:cNvPicPr/>
                      <p:nvPr/>
                    </p:nvPicPr>
                    <p:blipFill>
                      <a:blip r:embed="rId4"/>
                      <a:stretch>
                        <a:fillRect/>
                      </a:stretch>
                    </p:blipFill>
                    <p:spPr>
                      <a:xfrm>
                        <a:off x="609600" y="750888"/>
                        <a:ext cx="7051675" cy="5508625"/>
                      </a:xfrm>
                      <a:prstGeom prst="rect">
                        <a:avLst/>
                      </a:prstGeom>
                    </p:spPr>
                  </p:pic>
                </p:oleObj>
              </mc:Fallback>
            </mc:AlternateContent>
          </a:graphicData>
        </a:graphic>
      </p:graphicFrame>
    </p:spTree>
    <p:extLst>
      <p:ext uri="{BB962C8B-B14F-4D97-AF65-F5344CB8AC3E}">
        <p14:creationId xmlns:p14="http://schemas.microsoft.com/office/powerpoint/2010/main" val="189013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a:t>
            </a:r>
            <a:r>
              <a:rPr lang="en-US" dirty="0" smtClean="0"/>
              <a:t> demo for task1</a:t>
            </a:r>
            <a:endParaRPr lang="en-US" dirty="0"/>
          </a:p>
        </p:txBody>
      </p:sp>
      <p:sp>
        <p:nvSpPr>
          <p:cNvPr id="3" name="Content Placeholder 2"/>
          <p:cNvSpPr>
            <a:spLocks noGrp="1"/>
          </p:cNvSpPr>
          <p:nvPr>
            <p:ph sz="half" idx="1"/>
          </p:nvPr>
        </p:nvSpPr>
        <p:spPr/>
        <p:txBody>
          <a:bodyPr/>
          <a:lstStyle/>
          <a:p>
            <a:r>
              <a:rPr lang="en-US" dirty="0" smtClean="0"/>
              <a:t> </a:t>
            </a:r>
            <a:r>
              <a:rPr lang="en-US" dirty="0" err="1"/>
              <a:t>syms</a:t>
            </a:r>
            <a:r>
              <a:rPr lang="en-US" dirty="0"/>
              <a:t> a T real</a:t>
            </a:r>
          </a:p>
          <a:p>
            <a:r>
              <a:rPr lang="en-US" dirty="0"/>
              <a:t>F=[ 0 1 0 0 ;</a:t>
            </a:r>
          </a:p>
          <a:p>
            <a:r>
              <a:rPr lang="en-US" dirty="0"/>
              <a:t>    0 0 1 0 ;</a:t>
            </a:r>
          </a:p>
          <a:p>
            <a:r>
              <a:rPr lang="en-US" dirty="0"/>
              <a:t>    0 0 0 1 ;</a:t>
            </a:r>
          </a:p>
          <a:p>
            <a:r>
              <a:rPr lang="en-US" dirty="0"/>
              <a:t>    0 0 0 -a];</a:t>
            </a:r>
          </a:p>
          <a:p>
            <a:r>
              <a:rPr lang="en-US" dirty="0"/>
              <a:t>A</a:t>
            </a:r>
            <a:r>
              <a:rPr lang="en-US" dirty="0" smtClean="0"/>
              <a:t>=</a:t>
            </a:r>
            <a:r>
              <a:rPr lang="en-US" dirty="0" err="1" smtClean="0"/>
              <a:t>expm</a:t>
            </a:r>
            <a:r>
              <a:rPr lang="en-US" dirty="0" smtClean="0"/>
              <a:t>(F*T</a:t>
            </a:r>
            <a:r>
              <a:rPr lang="en-US" dirty="0"/>
              <a:t>)</a:t>
            </a:r>
          </a:p>
          <a:p>
            <a:endParaRPr lang="en-US" dirty="0"/>
          </a:p>
        </p:txBody>
      </p:sp>
      <p:sp>
        <p:nvSpPr>
          <p:cNvPr id="6" name="Content Placeholder 5"/>
          <p:cNvSpPr>
            <a:spLocks noGrp="1"/>
          </p:cNvSpPr>
          <p:nvPr>
            <p:ph sz="half" idx="2"/>
          </p:nvPr>
        </p:nvSpPr>
        <p:spPr>
          <a:xfrm>
            <a:off x="3505200" y="1981200"/>
            <a:ext cx="5562600" cy="4114800"/>
          </a:xfrm>
        </p:spPr>
        <p:txBody>
          <a:bodyPr/>
          <a:lstStyle/>
          <a:p>
            <a:r>
              <a:rPr lang="fr-FR" sz="1600" dirty="0" smtClean="0"/>
              <a:t>A </a:t>
            </a:r>
            <a:r>
              <a:rPr lang="fr-FR" sz="1600" dirty="0"/>
              <a:t>=</a:t>
            </a:r>
          </a:p>
          <a:p>
            <a:r>
              <a:rPr lang="fr-FR" sz="1600" dirty="0"/>
              <a:t> </a:t>
            </a:r>
            <a:r>
              <a:rPr lang="fr-FR" sz="1600" dirty="0" smtClean="0"/>
              <a:t>[ </a:t>
            </a:r>
            <a:r>
              <a:rPr lang="fr-FR" sz="1600" dirty="0"/>
              <a:t>1, T, T^2/2, -(2*</a:t>
            </a:r>
            <a:r>
              <a:rPr lang="fr-FR" sz="1600" dirty="0" err="1"/>
              <a:t>exp</a:t>
            </a:r>
            <a:r>
              <a:rPr lang="fr-FR" sz="1600" dirty="0"/>
              <a:t>(-T*a) + 2*T*a - T^2*a^2 - 2)/(2*a^3)]</a:t>
            </a:r>
          </a:p>
          <a:p>
            <a:r>
              <a:rPr lang="fr-FR" sz="1600" dirty="0"/>
              <a:t>[ 0, 1,     T,                    (</a:t>
            </a:r>
            <a:r>
              <a:rPr lang="fr-FR" sz="1600" dirty="0" err="1"/>
              <a:t>exp</a:t>
            </a:r>
            <a:r>
              <a:rPr lang="fr-FR" sz="1600" dirty="0"/>
              <a:t>(-T*a) + T*a - 1)/a^2]</a:t>
            </a:r>
          </a:p>
          <a:p>
            <a:r>
              <a:rPr lang="fr-FR" sz="1600" dirty="0"/>
              <a:t>[ 0, 0,     1,                           -(</a:t>
            </a:r>
            <a:r>
              <a:rPr lang="fr-FR" sz="1600" dirty="0" err="1"/>
              <a:t>exp</a:t>
            </a:r>
            <a:r>
              <a:rPr lang="fr-FR" sz="1600" dirty="0"/>
              <a:t>(-T*a) - 1)/a]</a:t>
            </a:r>
          </a:p>
          <a:p>
            <a:r>
              <a:rPr lang="fr-FR" sz="1600" dirty="0"/>
              <a:t>[ 0, 0,     0,                                    </a:t>
            </a:r>
            <a:r>
              <a:rPr lang="fr-FR" sz="1600" dirty="0" err="1"/>
              <a:t>exp</a:t>
            </a:r>
            <a:r>
              <a:rPr lang="fr-FR" sz="1600" dirty="0"/>
              <a:t>(-T*a</a:t>
            </a:r>
            <a:r>
              <a:rPr lang="fr-FR" sz="1600" dirty="0" smtClean="0"/>
              <a:t>)]</a:t>
            </a:r>
          </a:p>
          <a:p>
            <a:r>
              <a:rPr lang="fr-FR" sz="1600" dirty="0" err="1" smtClean="0"/>
              <a:t>Agrees</a:t>
            </a:r>
            <a:r>
              <a:rPr lang="fr-FR" sz="1600" dirty="0" smtClean="0"/>
              <a:t> </a:t>
            </a:r>
            <a:r>
              <a:rPr lang="fr-FR" sz="1600" dirty="0" err="1" smtClean="0"/>
              <a:t>with</a:t>
            </a:r>
            <a:r>
              <a:rPr lang="fr-FR" sz="1600" dirty="0" smtClean="0"/>
              <a:t> the </a:t>
            </a:r>
            <a:r>
              <a:rPr lang="fr-FR" sz="1600" dirty="0" err="1" smtClean="0"/>
              <a:t>paper</a:t>
            </a:r>
            <a:endParaRPr lang="fr-FR" sz="1600" dirty="0" smtClean="0"/>
          </a:p>
          <a:p>
            <a:r>
              <a:rPr lang="fr-FR" sz="1600" dirty="0" err="1" smtClean="0"/>
              <a:t>Vps</a:t>
            </a:r>
            <a:r>
              <a:rPr lang="fr-FR" sz="1600" dirty="0" smtClean="0"/>
              <a:t> Naidu,  »</a:t>
            </a:r>
            <a:r>
              <a:rPr lang="en-US" sz="1600" dirty="0" smtClean="0"/>
              <a:t>Evaluation </a:t>
            </a:r>
            <a:r>
              <a:rPr lang="en-US" sz="1600" dirty="0"/>
              <a:t>of Acceleration and Jerk Models in Radar and IRST Data Fusion for Tracking Evasive Maneuvering </a:t>
            </a:r>
            <a:r>
              <a:rPr lang="en-US" sz="1600" dirty="0" smtClean="0"/>
              <a:t>Target”</a:t>
            </a:r>
          </a:p>
          <a:p>
            <a:r>
              <a:rPr lang="en-US" sz="1600" dirty="0" smtClean="0"/>
              <a:t>http</a:t>
            </a:r>
            <a:r>
              <a:rPr lang="en-US" sz="1600" dirty="0"/>
              <a:t>://nal-ir.nal.res.in/8521/1/2008_0877.pdf</a:t>
            </a:r>
          </a:p>
        </p:txBody>
      </p:sp>
      <p:sp>
        <p:nvSpPr>
          <p:cNvPr id="4" name="Footer Placeholder 3"/>
          <p:cNvSpPr>
            <a:spLocks noGrp="1"/>
          </p:cNvSpPr>
          <p:nvPr>
            <p:ph type="ftr" sz="quarter" idx="11"/>
          </p:nvPr>
        </p:nvSpPr>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38</a:t>
            </a:fld>
            <a:endParaRPr lang="en-US" altLang="zh-TW"/>
          </a:p>
        </p:txBody>
      </p:sp>
    </p:spTree>
    <p:extLst>
      <p:ext uri="{BB962C8B-B14F-4D97-AF65-F5344CB8AC3E}">
        <p14:creationId xmlns:p14="http://schemas.microsoft.com/office/powerpoint/2010/main" val="3713839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228600"/>
          </a:xfrm>
        </p:spPr>
        <p:txBody>
          <a:bodyPr/>
          <a:lstStyle/>
          <a:p>
            <a:r>
              <a:rPr lang="en-US" sz="1800" dirty="0" smtClean="0"/>
              <a:t>Put F and L into the Kalman toolbox</a:t>
            </a:r>
            <a:endParaRPr lang="en-US" sz="1800" dirty="0"/>
          </a:p>
        </p:txBody>
      </p:sp>
      <p:sp>
        <p:nvSpPr>
          <p:cNvPr id="3" name="Content Placeholder 2"/>
          <p:cNvSpPr>
            <a:spLocks noGrp="1"/>
          </p:cNvSpPr>
          <p:nvPr>
            <p:ph idx="1"/>
          </p:nvPr>
        </p:nvSpPr>
        <p:spPr>
          <a:xfrm>
            <a:off x="7924800" y="5638800"/>
            <a:ext cx="533400" cy="457200"/>
          </a:xfrm>
        </p:spPr>
        <p:txBody>
          <a:bodyPr/>
          <a:lstStyle/>
          <a:p>
            <a:r>
              <a:rPr lang="en-US" dirty="0"/>
              <a:t> </a:t>
            </a:r>
            <a:r>
              <a:rPr lang="en-US" dirty="0" smtClean="0"/>
              <a:t>  </a:t>
            </a:r>
            <a:endParaRPr lang="en-US" dirty="0"/>
          </a:p>
        </p:txBody>
      </p:sp>
      <p:sp>
        <p:nvSpPr>
          <p:cNvPr id="5" name="Footer Placeholder 4"/>
          <p:cNvSpPr>
            <a:spLocks noGrp="1"/>
          </p:cNvSpPr>
          <p:nvPr>
            <p:ph type="ftr" sz="quarter" idx="11"/>
          </p:nvPr>
        </p:nvSpPr>
        <p:spPr>
          <a:xfrm>
            <a:off x="5638800" y="6414655"/>
            <a:ext cx="2895600" cy="457200"/>
          </a:xfrm>
        </p:spPr>
        <p:txBody>
          <a:bodyPr/>
          <a:lstStyle/>
          <a:p>
            <a:pPr>
              <a:defRPr/>
            </a:pPr>
            <a:r>
              <a:rPr lang="en-US" altLang="zh-CN" smtClean="0"/>
              <a:t>SFM Kalman V9a</a:t>
            </a:r>
            <a:endParaRPr lang="en-US" altLang="zh-CN" dirty="0"/>
          </a:p>
        </p:txBody>
      </p:sp>
      <p:sp>
        <p:nvSpPr>
          <p:cNvPr id="6" name="Slide Number Placeholder 5"/>
          <p:cNvSpPr>
            <a:spLocks noGrp="1"/>
          </p:cNvSpPr>
          <p:nvPr>
            <p:ph type="sldNum" sz="quarter" idx="12"/>
          </p:nvPr>
        </p:nvSpPr>
        <p:spPr/>
        <p:txBody>
          <a:bodyPr/>
          <a:lstStyle/>
          <a:p>
            <a:pPr>
              <a:defRPr/>
            </a:pPr>
            <a:fld id="{F1B19F82-DC97-4C9B-86F7-F6CECAB799A8}" type="slidenum">
              <a:rPr lang="zh-TW" altLang="en-US" smtClean="0"/>
              <a:pPr>
                <a:defRPr/>
              </a:pPr>
              <a:t>39</a:t>
            </a:fld>
            <a:endParaRPr lang="en-US" altLang="zh-TW"/>
          </a:p>
        </p:txBody>
      </p:sp>
      <p:graphicFrame>
        <p:nvGraphicFramePr>
          <p:cNvPr id="7" name="Object 6"/>
          <p:cNvGraphicFramePr>
            <a:graphicFrameLocks noChangeAspect="1"/>
          </p:cNvGraphicFramePr>
          <p:nvPr>
            <p:extLst>
              <p:ext uri="{D42A27DB-BD31-4B8C-83A1-F6EECF244321}">
                <p14:modId xmlns:p14="http://schemas.microsoft.com/office/powerpoint/2010/main" val="94077314"/>
              </p:ext>
            </p:extLst>
          </p:nvPr>
        </p:nvGraphicFramePr>
        <p:xfrm>
          <a:off x="698500" y="1033463"/>
          <a:ext cx="6121400" cy="4822825"/>
        </p:xfrm>
        <a:graphic>
          <a:graphicData uri="http://schemas.openxmlformats.org/presentationml/2006/ole">
            <mc:AlternateContent xmlns:mc="http://schemas.openxmlformats.org/markup-compatibility/2006">
              <mc:Choice xmlns:v="urn:schemas-microsoft-com:vml" Requires="v">
                <p:oleObj spid="_x0000_s94240" name="Equation" r:id="rId3" imgW="6756120" imgH="5321160" progId="Equation.3">
                  <p:embed/>
                </p:oleObj>
              </mc:Choice>
              <mc:Fallback>
                <p:oleObj name="Equation" r:id="rId3" imgW="6756120" imgH="5321160" progId="Equation.3">
                  <p:embed/>
                  <p:pic>
                    <p:nvPicPr>
                      <p:cNvPr id="0" name=""/>
                      <p:cNvPicPr>
                        <a:picLocks noChangeAspect="1" noChangeArrowheads="1"/>
                      </p:cNvPicPr>
                      <p:nvPr/>
                    </p:nvPicPr>
                    <p:blipFill>
                      <a:blip r:embed="rId4"/>
                      <a:srcRect/>
                      <a:stretch>
                        <a:fillRect/>
                      </a:stretch>
                    </p:blipFill>
                    <p:spPr bwMode="auto">
                      <a:xfrm>
                        <a:off x="698500" y="1033463"/>
                        <a:ext cx="6121400" cy="482282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82960745"/>
              </p:ext>
            </p:extLst>
          </p:nvPr>
        </p:nvGraphicFramePr>
        <p:xfrm>
          <a:off x="2590800" y="4495800"/>
          <a:ext cx="723900" cy="1600200"/>
        </p:xfrm>
        <a:graphic>
          <a:graphicData uri="http://schemas.openxmlformats.org/presentationml/2006/ole">
            <mc:AlternateContent xmlns:mc="http://schemas.openxmlformats.org/markup-compatibility/2006">
              <mc:Choice xmlns:v="urn:schemas-microsoft-com:vml" Requires="v">
                <p:oleObj spid="_x0000_s94241" name="Equation" r:id="rId5" imgW="723600" imgH="1600200" progId="Equation.3">
                  <p:embed/>
                </p:oleObj>
              </mc:Choice>
              <mc:Fallback>
                <p:oleObj name="Equation" r:id="rId5" imgW="723600" imgH="1600200" progId="Equation.3">
                  <p:embed/>
                  <p:pic>
                    <p:nvPicPr>
                      <p:cNvPr id="0" name=""/>
                      <p:cNvPicPr/>
                      <p:nvPr/>
                    </p:nvPicPr>
                    <p:blipFill>
                      <a:blip r:embed="rId6"/>
                      <a:stretch>
                        <a:fillRect/>
                      </a:stretch>
                    </p:blipFill>
                    <p:spPr>
                      <a:xfrm>
                        <a:off x="2590800" y="4495800"/>
                        <a:ext cx="723900" cy="1600200"/>
                      </a:xfrm>
                      <a:prstGeom prst="rect">
                        <a:avLst/>
                      </a:prstGeom>
                    </p:spPr>
                  </p:pic>
                </p:oleObj>
              </mc:Fallback>
            </mc:AlternateContent>
          </a:graphicData>
        </a:graphic>
      </p:graphicFrame>
      <p:sp>
        <p:nvSpPr>
          <p:cNvPr id="4" name="TextBox 3"/>
          <p:cNvSpPr txBox="1"/>
          <p:nvPr/>
        </p:nvSpPr>
        <p:spPr>
          <a:xfrm>
            <a:off x="1676400" y="5029200"/>
            <a:ext cx="628698" cy="461665"/>
          </a:xfrm>
          <a:prstGeom prst="rect">
            <a:avLst/>
          </a:prstGeom>
          <a:noFill/>
        </p:spPr>
        <p:txBody>
          <a:bodyPr wrap="none" rtlCol="0">
            <a:spAutoFit/>
          </a:bodyPr>
          <a:lstStyle/>
          <a:p>
            <a:r>
              <a:rPr lang="en-US" dirty="0" smtClean="0"/>
              <a:t>and</a:t>
            </a:r>
            <a:endParaRPr lang="en-US" dirty="0"/>
          </a:p>
        </p:txBody>
      </p:sp>
      <p:sp>
        <p:nvSpPr>
          <p:cNvPr id="9" name="TextBox 8"/>
          <p:cNvSpPr txBox="1"/>
          <p:nvPr/>
        </p:nvSpPr>
        <p:spPr>
          <a:xfrm>
            <a:off x="3733800" y="4800600"/>
            <a:ext cx="5410200" cy="1323439"/>
          </a:xfrm>
          <a:prstGeom prst="rect">
            <a:avLst/>
          </a:prstGeom>
          <a:noFill/>
          <a:ln>
            <a:solidFill>
              <a:srgbClr val="00B0F0"/>
            </a:solidFill>
          </a:ln>
        </p:spPr>
        <p:txBody>
          <a:bodyPr wrap="square" rtlCol="0">
            <a:spAutoFit/>
          </a:bodyPr>
          <a:lstStyle/>
          <a:p>
            <a:r>
              <a:rPr lang="en-US" sz="1600" dirty="0" smtClean="0"/>
              <a:t>Can use a </a:t>
            </a:r>
            <a:r>
              <a:rPr lang="en-US" sz="1600" dirty="0" err="1" smtClean="0"/>
              <a:t>Jurk</a:t>
            </a:r>
            <a:r>
              <a:rPr lang="en-US" sz="1600" dirty="0" smtClean="0"/>
              <a:t> model if the last rows of </a:t>
            </a:r>
            <a:r>
              <a:rPr lang="en-US" sz="1600" i="1" dirty="0" smtClean="0"/>
              <a:t>F</a:t>
            </a:r>
            <a:r>
              <a:rPr lang="en-US" sz="1600" dirty="0" smtClean="0"/>
              <a:t> are not empty.</a:t>
            </a:r>
          </a:p>
          <a:p>
            <a:r>
              <a:rPr lang="en-US" sz="1600" dirty="0" smtClean="0"/>
              <a:t>See [</a:t>
            </a:r>
            <a:r>
              <a:rPr lang="en-US" sz="1600" dirty="0"/>
              <a:t>2] </a:t>
            </a:r>
            <a:r>
              <a:rPr lang="en-US" sz="1600" dirty="0" err="1"/>
              <a:t>Mehrotra</a:t>
            </a:r>
            <a:r>
              <a:rPr lang="en-US" sz="1600" dirty="0"/>
              <a:t>, Kishore, and </a:t>
            </a:r>
            <a:r>
              <a:rPr lang="en-US" sz="1600" dirty="0" err="1"/>
              <a:t>Pravas</a:t>
            </a:r>
            <a:r>
              <a:rPr lang="en-US" sz="1600" dirty="0"/>
              <a:t> R. </a:t>
            </a:r>
            <a:r>
              <a:rPr lang="en-US" sz="1600" dirty="0" err="1"/>
              <a:t>Mahapatra</a:t>
            </a:r>
            <a:r>
              <a:rPr lang="en-US" sz="1600" dirty="0"/>
              <a:t>. "A jerk model for tracking highly maneuvering targets." IEEE Transactions on Aerospace and Electronic Systems 33.4 (1997): 1094-1105</a:t>
            </a:r>
            <a:r>
              <a:rPr lang="en-US" sz="1600" dirty="0" smtClean="0"/>
              <a:t>.</a:t>
            </a:r>
            <a:endParaRPr lang="en-US" sz="1600" dirty="0"/>
          </a:p>
        </p:txBody>
      </p:sp>
    </p:spTree>
    <p:extLst>
      <p:ext uri="{BB962C8B-B14F-4D97-AF65-F5344CB8AC3E}">
        <p14:creationId xmlns:p14="http://schemas.microsoft.com/office/powerpoint/2010/main" val="338432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12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8881B4D-8E73-42E0-A707-B0CD2B4CC20A}" type="slidenum">
              <a:rPr kumimoji="0" lang="zh-TW" altLang="en-US" sz="1400" smtClean="0"/>
              <a:pPr eaLnBrk="1" hangingPunct="1">
                <a:spcBef>
                  <a:spcPct val="0"/>
                </a:spcBef>
                <a:buFontTx/>
                <a:buNone/>
              </a:pPr>
              <a:t>4</a:t>
            </a:fld>
            <a:endParaRPr kumimoji="0" lang="en-US" altLang="zh-TW" sz="1400" smtClean="0"/>
          </a:p>
        </p:txBody>
      </p:sp>
      <p:sp>
        <p:nvSpPr>
          <p:cNvPr id="5124" name="Rectangle 4"/>
          <p:cNvSpPr>
            <a:spLocks noGrp="1" noChangeArrowheads="1"/>
          </p:cNvSpPr>
          <p:nvPr>
            <p:ph type="ctrTitle"/>
          </p:nvPr>
        </p:nvSpPr>
        <p:spPr/>
        <p:txBody>
          <a:bodyPr/>
          <a:lstStyle/>
          <a:p>
            <a:pPr eaLnBrk="1" hangingPunct="1"/>
            <a:r>
              <a:rPr lang="en-US" altLang="zh-TW" smtClean="0"/>
              <a:t>Part 0</a:t>
            </a:r>
          </a:p>
        </p:txBody>
      </p:sp>
      <p:sp>
        <p:nvSpPr>
          <p:cNvPr id="5125" name="Rectangle 5"/>
          <p:cNvSpPr>
            <a:spLocks noGrp="1" noChangeArrowheads="1"/>
          </p:cNvSpPr>
          <p:nvPr>
            <p:ph type="subTitle" idx="1"/>
          </p:nvPr>
        </p:nvSpPr>
        <p:spPr/>
        <p:txBody>
          <a:bodyPr/>
          <a:lstStyle/>
          <a:p>
            <a:pPr eaLnBrk="1" hangingPunct="1"/>
            <a:r>
              <a:rPr lang="en-US" altLang="zh-TW" sz="2800" smtClean="0"/>
              <a:t>Basic concept of Kalman filter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228600"/>
          </a:xfrm>
        </p:spPr>
        <p:txBody>
          <a:bodyPr/>
          <a:lstStyle/>
          <a:p>
            <a:pPr algn="l"/>
            <a:r>
              <a:rPr lang="en-US" sz="1800" dirty="0"/>
              <a:t>linear pose </a:t>
            </a:r>
            <a:r>
              <a:rPr lang="en-US" sz="1800" dirty="0" smtClean="0"/>
              <a:t>estimation  using Kalman filter</a:t>
            </a:r>
            <a:endParaRPr lang="en-US" sz="1800" dirty="0"/>
          </a:p>
        </p:txBody>
      </p:sp>
      <p:sp>
        <p:nvSpPr>
          <p:cNvPr id="3" name="Content Placeholder 2"/>
          <p:cNvSpPr>
            <a:spLocks noGrp="1"/>
          </p:cNvSpPr>
          <p:nvPr>
            <p:ph idx="1"/>
          </p:nvPr>
        </p:nvSpPr>
        <p:spPr>
          <a:xfrm>
            <a:off x="76200" y="6096000"/>
            <a:ext cx="533400" cy="457200"/>
          </a:xfrm>
        </p:spPr>
        <p:txBody>
          <a:bodyPr/>
          <a:lstStyle/>
          <a:p>
            <a:r>
              <a:rPr lang="en-US" dirty="0"/>
              <a:t> </a:t>
            </a:r>
            <a:r>
              <a:rPr lang="en-US" dirty="0" smtClean="0"/>
              <a:t>  </a:t>
            </a:r>
            <a:endParaRPr lang="en-US" dirty="0"/>
          </a:p>
        </p:txBody>
      </p:sp>
      <p:sp>
        <p:nvSpPr>
          <p:cNvPr id="5" name="Footer Placeholder 4"/>
          <p:cNvSpPr>
            <a:spLocks noGrp="1"/>
          </p:cNvSpPr>
          <p:nvPr>
            <p:ph type="ftr" sz="quarter" idx="11"/>
          </p:nvPr>
        </p:nvSpPr>
        <p:spPr>
          <a:xfrm>
            <a:off x="1828800" y="6400800"/>
            <a:ext cx="2895600" cy="457200"/>
          </a:xfrm>
        </p:spPr>
        <p:txBody>
          <a:bodyPr/>
          <a:lstStyle/>
          <a:p>
            <a:pPr>
              <a:defRPr/>
            </a:pPr>
            <a:r>
              <a:rPr lang="en-US" altLang="zh-CN" smtClean="0"/>
              <a:t>SFM Kalman V9a</a:t>
            </a:r>
            <a:endParaRPr lang="en-US" altLang="zh-CN" dirty="0"/>
          </a:p>
        </p:txBody>
      </p:sp>
      <p:sp>
        <p:nvSpPr>
          <p:cNvPr id="6" name="Slide Number Placeholder 5"/>
          <p:cNvSpPr>
            <a:spLocks noGrp="1"/>
          </p:cNvSpPr>
          <p:nvPr>
            <p:ph type="sldNum" sz="quarter" idx="12"/>
          </p:nvPr>
        </p:nvSpPr>
        <p:spPr>
          <a:xfrm>
            <a:off x="76200" y="6384426"/>
            <a:ext cx="1905000" cy="457200"/>
          </a:xfrm>
        </p:spPr>
        <p:txBody>
          <a:bodyPr/>
          <a:lstStyle/>
          <a:p>
            <a:pPr>
              <a:defRPr/>
            </a:pPr>
            <a:fld id="{F1B19F82-DC97-4C9B-86F7-F6CECAB799A8}" type="slidenum">
              <a:rPr lang="zh-TW" altLang="en-US" smtClean="0"/>
              <a:pPr>
                <a:defRPr/>
              </a:pPr>
              <a:t>40</a:t>
            </a:fld>
            <a:endParaRPr lang="en-US" altLang="zh-TW" dirty="0"/>
          </a:p>
        </p:txBody>
      </p:sp>
      <p:graphicFrame>
        <p:nvGraphicFramePr>
          <p:cNvPr id="7" name="Object 6"/>
          <p:cNvGraphicFramePr>
            <a:graphicFrameLocks noChangeAspect="1"/>
          </p:cNvGraphicFramePr>
          <p:nvPr>
            <p:extLst>
              <p:ext uri="{D42A27DB-BD31-4B8C-83A1-F6EECF244321}">
                <p14:modId xmlns:p14="http://schemas.microsoft.com/office/powerpoint/2010/main" val="2999391621"/>
              </p:ext>
            </p:extLst>
          </p:nvPr>
        </p:nvGraphicFramePr>
        <p:xfrm>
          <a:off x="546100" y="441325"/>
          <a:ext cx="3473450" cy="6121400"/>
        </p:xfrm>
        <a:graphic>
          <a:graphicData uri="http://schemas.openxmlformats.org/presentationml/2006/ole">
            <mc:AlternateContent xmlns:mc="http://schemas.openxmlformats.org/markup-compatibility/2006">
              <mc:Choice xmlns:v="urn:schemas-microsoft-com:vml" Requires="v">
                <p:oleObj spid="_x0000_s93203" name="Equation" r:id="rId3" imgW="4546440" imgH="8001000" progId="Equation.3">
                  <p:embed/>
                </p:oleObj>
              </mc:Choice>
              <mc:Fallback>
                <p:oleObj name="Equation" r:id="rId3" imgW="4546440" imgH="8001000" progId="Equation.3">
                  <p:embed/>
                  <p:pic>
                    <p:nvPicPr>
                      <p:cNvPr id="0" name=""/>
                      <p:cNvPicPr>
                        <a:picLocks noChangeAspect="1" noChangeArrowheads="1"/>
                      </p:cNvPicPr>
                      <p:nvPr/>
                    </p:nvPicPr>
                    <p:blipFill>
                      <a:blip r:embed="rId4"/>
                      <a:srcRect/>
                      <a:stretch>
                        <a:fillRect/>
                      </a:stretch>
                    </p:blipFill>
                    <p:spPr bwMode="auto">
                      <a:xfrm>
                        <a:off x="546100" y="441325"/>
                        <a:ext cx="3473450" cy="6121400"/>
                      </a:xfrm>
                      <a:prstGeom prst="rect">
                        <a:avLst/>
                      </a:prstGeom>
                      <a:noFill/>
                      <a:ln>
                        <a:noFill/>
                      </a:ln>
                    </p:spPr>
                  </p:pic>
                </p:oleObj>
              </mc:Fallback>
            </mc:AlternateContent>
          </a:graphicData>
        </a:graphic>
      </p:graphicFrame>
      <p:sp>
        <p:nvSpPr>
          <p:cNvPr id="4" name="TextBox 3"/>
          <p:cNvSpPr txBox="1"/>
          <p:nvPr/>
        </p:nvSpPr>
        <p:spPr>
          <a:xfrm>
            <a:off x="5701775" y="0"/>
            <a:ext cx="2985026" cy="6771084"/>
          </a:xfrm>
          <a:prstGeom prst="rect">
            <a:avLst/>
          </a:prstGeom>
          <a:noFill/>
          <a:ln>
            <a:solidFill>
              <a:srgbClr val="FF0000"/>
            </a:solidFill>
          </a:ln>
        </p:spPr>
        <p:txBody>
          <a:bodyPr wrap="square" rtlCol="0">
            <a:spAutoFit/>
          </a:bodyPr>
          <a:lstStyle/>
          <a:p>
            <a:r>
              <a:rPr lang="en-US" sz="1400" dirty="0" err="1"/>
              <a:t>syms</a:t>
            </a:r>
            <a:r>
              <a:rPr lang="en-US" sz="1400" dirty="0"/>
              <a:t>  A F </a:t>
            </a:r>
            <a:r>
              <a:rPr lang="en-US" sz="1400" dirty="0" err="1"/>
              <a:t>dt</a:t>
            </a:r>
            <a:r>
              <a:rPr lang="en-US" sz="1400" dirty="0"/>
              <a:t> real</a:t>
            </a:r>
          </a:p>
          <a:p>
            <a:r>
              <a:rPr lang="en-US" sz="1400" dirty="0" smtClean="0"/>
              <a:t>F </a:t>
            </a:r>
            <a:r>
              <a:rPr lang="en-US" sz="1400" dirty="0"/>
              <a:t>= [0 0 0  0 0 0       1 0 0   0 0 0  ;</a:t>
            </a:r>
          </a:p>
          <a:p>
            <a:r>
              <a:rPr lang="en-US" sz="1400" dirty="0"/>
              <a:t>     </a:t>
            </a:r>
            <a:r>
              <a:rPr lang="en-US" sz="1400" dirty="0" smtClean="0"/>
              <a:t>   0 </a:t>
            </a:r>
            <a:r>
              <a:rPr lang="en-US" sz="1400" dirty="0"/>
              <a:t>0 0  0 0 0       0 1 0   0 0 0  ;</a:t>
            </a:r>
          </a:p>
          <a:p>
            <a:r>
              <a:rPr lang="en-US" sz="1400" dirty="0"/>
              <a:t>     </a:t>
            </a:r>
            <a:r>
              <a:rPr lang="en-US" sz="1400" dirty="0" smtClean="0"/>
              <a:t>   0 </a:t>
            </a:r>
            <a:r>
              <a:rPr lang="en-US" sz="1400" dirty="0"/>
              <a:t>0 0  0 0 0       0 0 1   0 0 0  ;</a:t>
            </a:r>
          </a:p>
          <a:p>
            <a:r>
              <a:rPr lang="en-US" sz="1400" dirty="0"/>
              <a:t> </a:t>
            </a:r>
          </a:p>
          <a:p>
            <a:r>
              <a:rPr lang="en-US" sz="1400" dirty="0"/>
              <a:t>     </a:t>
            </a:r>
            <a:r>
              <a:rPr lang="en-US" sz="1400" dirty="0" smtClean="0"/>
              <a:t>   0 </a:t>
            </a:r>
            <a:r>
              <a:rPr lang="en-US" sz="1400" dirty="0"/>
              <a:t>0 0  0 0 0       0 0 0   1 0 0  ;</a:t>
            </a:r>
          </a:p>
          <a:p>
            <a:r>
              <a:rPr lang="en-US" sz="1400" dirty="0"/>
              <a:t>     </a:t>
            </a:r>
            <a:r>
              <a:rPr lang="en-US" sz="1400" dirty="0" smtClean="0"/>
              <a:t>   0 </a:t>
            </a:r>
            <a:r>
              <a:rPr lang="en-US" sz="1400" dirty="0"/>
              <a:t>0 0  0 0 0       0 0 0   0 1 0  ;</a:t>
            </a:r>
          </a:p>
          <a:p>
            <a:r>
              <a:rPr lang="en-US" sz="1400" dirty="0"/>
              <a:t>     </a:t>
            </a:r>
            <a:r>
              <a:rPr lang="en-US" sz="1400" dirty="0" smtClean="0"/>
              <a:t>   0 </a:t>
            </a:r>
            <a:r>
              <a:rPr lang="en-US" sz="1400" dirty="0"/>
              <a:t>0 0  0 0 0       0 0 0   0 0 1  ;</a:t>
            </a:r>
          </a:p>
          <a:p>
            <a:r>
              <a:rPr lang="en-US" sz="1400" dirty="0"/>
              <a:t> </a:t>
            </a:r>
          </a:p>
          <a:p>
            <a:r>
              <a:rPr lang="en-US" sz="1400" dirty="0"/>
              <a:t>     </a:t>
            </a:r>
            <a:r>
              <a:rPr lang="en-US" sz="1400" dirty="0" smtClean="0"/>
              <a:t>   0 </a:t>
            </a:r>
            <a:r>
              <a:rPr lang="en-US" sz="1400" dirty="0"/>
              <a:t>0 0  0 0 0       0 0 0   0 0 0  ;</a:t>
            </a:r>
          </a:p>
          <a:p>
            <a:r>
              <a:rPr lang="en-US" sz="1400" dirty="0"/>
              <a:t>     </a:t>
            </a:r>
            <a:r>
              <a:rPr lang="en-US" sz="1400" dirty="0" smtClean="0"/>
              <a:t>   0 </a:t>
            </a:r>
            <a:r>
              <a:rPr lang="en-US" sz="1400" dirty="0"/>
              <a:t>0 0  0 0 0       0 0 0   0 0 0  ;</a:t>
            </a:r>
          </a:p>
          <a:p>
            <a:r>
              <a:rPr lang="en-US" sz="1400" dirty="0"/>
              <a:t>     </a:t>
            </a:r>
            <a:r>
              <a:rPr lang="en-US" sz="1400" dirty="0" smtClean="0"/>
              <a:t>   0 </a:t>
            </a:r>
            <a:r>
              <a:rPr lang="en-US" sz="1400" dirty="0"/>
              <a:t>0 0  0 0 0       0 0 0   0 0 0  ;</a:t>
            </a:r>
          </a:p>
          <a:p>
            <a:r>
              <a:rPr lang="en-US" sz="1400" dirty="0"/>
              <a:t> </a:t>
            </a:r>
          </a:p>
          <a:p>
            <a:r>
              <a:rPr lang="en-US" sz="1400" dirty="0"/>
              <a:t>     </a:t>
            </a:r>
            <a:r>
              <a:rPr lang="en-US" sz="1400" dirty="0" smtClean="0"/>
              <a:t>   0 </a:t>
            </a:r>
            <a:r>
              <a:rPr lang="en-US" sz="1400" dirty="0"/>
              <a:t>0 0  0 0 0       0 0 0   0 0 0  ;</a:t>
            </a:r>
          </a:p>
          <a:p>
            <a:r>
              <a:rPr lang="en-US" sz="1400" dirty="0"/>
              <a:t>    </a:t>
            </a:r>
            <a:r>
              <a:rPr lang="en-US" sz="1400" dirty="0" smtClean="0"/>
              <a:t>    </a:t>
            </a:r>
            <a:r>
              <a:rPr lang="en-US" sz="1400" dirty="0"/>
              <a:t>0 0 0  0 0 0       0 0 0   0 0 0  ;</a:t>
            </a:r>
          </a:p>
          <a:p>
            <a:r>
              <a:rPr lang="en-US" sz="1400" dirty="0"/>
              <a:t>    </a:t>
            </a:r>
            <a:r>
              <a:rPr lang="en-US" sz="1400" dirty="0" smtClean="0"/>
              <a:t>    </a:t>
            </a:r>
            <a:r>
              <a:rPr lang="en-US" sz="1400" dirty="0"/>
              <a:t>0 0 0  0 0 0       0 0 0   0 0 0  ];</a:t>
            </a:r>
          </a:p>
          <a:p>
            <a:r>
              <a:rPr lang="en-US" sz="1400" dirty="0"/>
              <a:t>A=</a:t>
            </a:r>
            <a:r>
              <a:rPr lang="en-US" sz="1400" dirty="0" err="1"/>
              <a:t>expm</a:t>
            </a:r>
            <a:r>
              <a:rPr lang="en-US" sz="1400" dirty="0"/>
              <a:t>(F*</a:t>
            </a:r>
            <a:r>
              <a:rPr lang="en-US" sz="1400" dirty="0" err="1"/>
              <a:t>dt</a:t>
            </a:r>
            <a:r>
              <a:rPr lang="en-US" sz="1400" dirty="0" smtClean="0"/>
              <a:t>)</a:t>
            </a:r>
          </a:p>
          <a:p>
            <a:r>
              <a:rPr lang="en-US" sz="1400" dirty="0" smtClean="0"/>
              <a:t>%Result</a:t>
            </a:r>
          </a:p>
          <a:p>
            <a:r>
              <a:rPr lang="en-US" sz="1400" dirty="0"/>
              <a:t>A =</a:t>
            </a:r>
          </a:p>
          <a:p>
            <a:r>
              <a:rPr lang="en-US" sz="1400" dirty="0" smtClean="0"/>
              <a:t>[ </a:t>
            </a:r>
            <a:r>
              <a:rPr lang="en-US" sz="1400" dirty="0"/>
              <a:t>1, 0, 0, 0, 0, 0, </a:t>
            </a:r>
            <a:r>
              <a:rPr lang="en-US" sz="1400" dirty="0" err="1"/>
              <a:t>dt</a:t>
            </a:r>
            <a:r>
              <a:rPr lang="en-US" sz="1400" dirty="0"/>
              <a:t>,  0,  0,  0,  0,  0]</a:t>
            </a:r>
          </a:p>
          <a:p>
            <a:r>
              <a:rPr lang="en-US" sz="1400" dirty="0"/>
              <a:t>[ 0, 1, 0, 0, 0, 0,  0, </a:t>
            </a:r>
            <a:r>
              <a:rPr lang="en-US" sz="1400" dirty="0" err="1"/>
              <a:t>dt</a:t>
            </a:r>
            <a:r>
              <a:rPr lang="en-US" sz="1400" dirty="0"/>
              <a:t>,  0,  0,  0,  0]</a:t>
            </a:r>
          </a:p>
          <a:p>
            <a:r>
              <a:rPr lang="en-US" sz="1400" dirty="0"/>
              <a:t>[ 0, 0, 1, 0, 0, 0,  0,  0, </a:t>
            </a:r>
            <a:r>
              <a:rPr lang="en-US" sz="1400" dirty="0" err="1"/>
              <a:t>dt</a:t>
            </a:r>
            <a:r>
              <a:rPr lang="en-US" sz="1400" dirty="0"/>
              <a:t>,  0,  0,  0]</a:t>
            </a:r>
          </a:p>
          <a:p>
            <a:r>
              <a:rPr lang="en-US" sz="1400" dirty="0"/>
              <a:t>[ 0, 0, 0, 1, 0, 0,  0,  0,  0, </a:t>
            </a:r>
            <a:r>
              <a:rPr lang="en-US" sz="1400" dirty="0" err="1"/>
              <a:t>dt</a:t>
            </a:r>
            <a:r>
              <a:rPr lang="en-US" sz="1400" dirty="0"/>
              <a:t>,  0,  0]</a:t>
            </a:r>
          </a:p>
          <a:p>
            <a:r>
              <a:rPr lang="en-US" sz="1400" dirty="0"/>
              <a:t>[ 0, 0, 0, 0, 1, 0,  0,  0,  0,  0, </a:t>
            </a:r>
            <a:r>
              <a:rPr lang="en-US" sz="1400" dirty="0" err="1"/>
              <a:t>dt</a:t>
            </a:r>
            <a:r>
              <a:rPr lang="en-US" sz="1400" dirty="0"/>
              <a:t>,  0]</a:t>
            </a:r>
          </a:p>
          <a:p>
            <a:r>
              <a:rPr lang="en-US" sz="1400" dirty="0"/>
              <a:t>[ 0, 0, 0, 0, 0, 1,  0,  0,  0,  0,  0, </a:t>
            </a:r>
            <a:r>
              <a:rPr lang="en-US" sz="1400" dirty="0" err="1"/>
              <a:t>dt</a:t>
            </a:r>
            <a:r>
              <a:rPr lang="en-US" sz="1400" dirty="0"/>
              <a:t>]</a:t>
            </a:r>
          </a:p>
          <a:p>
            <a:r>
              <a:rPr lang="en-US" sz="1400" dirty="0"/>
              <a:t>[ 0, 0, 0, 0, 0, 0,  1,  0,  0,  0,  0,  0]</a:t>
            </a:r>
          </a:p>
          <a:p>
            <a:r>
              <a:rPr lang="en-US" sz="1400" dirty="0"/>
              <a:t>[ 0, 0, 0, 0, 0, 0,  0,  1,  0,  0,  0,  0]</a:t>
            </a:r>
          </a:p>
          <a:p>
            <a:r>
              <a:rPr lang="en-US" sz="1400" dirty="0"/>
              <a:t>[ 0, 0, 0, 0, 0, 0,  0,  0,  1,  0,  0,  0]</a:t>
            </a:r>
          </a:p>
          <a:p>
            <a:r>
              <a:rPr lang="en-US" sz="1400" dirty="0"/>
              <a:t>[ 0, 0, 0, 0, 0, 0,  0,  0,  0,  1,  0,  0]</a:t>
            </a:r>
          </a:p>
          <a:p>
            <a:r>
              <a:rPr lang="en-US" sz="1400" dirty="0"/>
              <a:t>[ 0, 0, 0, 0, 0, 0,  0,  0,  0,  0,  1,  0]</a:t>
            </a:r>
          </a:p>
          <a:p>
            <a:r>
              <a:rPr lang="en-US" sz="1400" dirty="0"/>
              <a:t>[ 0, 0, 0, 0, 0, 0,  0,  0,  0,  0,  0,  </a:t>
            </a:r>
            <a:r>
              <a:rPr lang="en-US" sz="1400" dirty="0" smtClean="0"/>
              <a:t>1</a:t>
            </a:r>
            <a:r>
              <a:rPr lang="en-US" sz="1400" dirty="0"/>
              <a:t>]</a:t>
            </a:r>
          </a:p>
        </p:txBody>
      </p:sp>
    </p:spTree>
    <p:extLst>
      <p:ext uri="{BB962C8B-B14F-4D97-AF65-F5344CB8AC3E}">
        <p14:creationId xmlns:p14="http://schemas.microsoft.com/office/powerpoint/2010/main" val="2979534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Find Q use</a:t>
            </a:r>
            <a:r>
              <a:rPr lang="en-US" dirty="0"/>
              <a:t/>
            </a:r>
            <a:br>
              <a:rPr lang="en-US" dirty="0"/>
            </a:br>
            <a:endParaRPr lang="en-US" dirty="0"/>
          </a:p>
        </p:txBody>
      </p:sp>
      <p:sp>
        <p:nvSpPr>
          <p:cNvPr id="3" name="Content Placeholder 2"/>
          <p:cNvSpPr>
            <a:spLocks noGrp="1"/>
          </p:cNvSpPr>
          <p:nvPr>
            <p:ph idx="1"/>
          </p:nvPr>
        </p:nvSpPr>
        <p:spPr/>
        <p:txBody>
          <a:bodyPr/>
          <a:lstStyle/>
          <a:p>
            <a:r>
              <a:rPr lang="en-US" sz="1200" dirty="0"/>
              <a:t> </a:t>
            </a:r>
          </a:p>
          <a:p>
            <a:r>
              <a:rPr lang="en-US" sz="1200" dirty="0"/>
              <a:t>Q =</a:t>
            </a:r>
          </a:p>
          <a:p>
            <a:endParaRPr lang="en-US" sz="1200" dirty="0"/>
          </a:p>
          <a:p>
            <a:r>
              <a:rPr lang="en-US" sz="1200" dirty="0"/>
              <a:t>   1.0e+08 *</a:t>
            </a:r>
          </a:p>
          <a:p>
            <a:endParaRPr lang="en-US" sz="1200" dirty="0"/>
          </a:p>
          <a:p>
            <a:r>
              <a:rPr lang="en-US" sz="1200" dirty="0"/>
              <a:t>  Columns 1 through 9</a:t>
            </a:r>
          </a:p>
          <a:p>
            <a:endParaRPr lang="en-US" sz="1200" dirty="0"/>
          </a:p>
          <a:p>
            <a:r>
              <a:rPr lang="en-US" sz="1200" dirty="0"/>
              <a:t>    0.3551    0.3551    0.3551    0.0000    0.0000    0.0000    1.0652    1.0652    </a:t>
            </a:r>
            <a:r>
              <a:rPr lang="en-US" sz="1200" dirty="0" smtClean="0"/>
              <a:t>1.0652</a:t>
            </a:r>
            <a:r>
              <a:rPr lang="en-US" sz="1200" dirty="0"/>
              <a:t> </a:t>
            </a:r>
            <a:r>
              <a:rPr lang="en-US" sz="1200" dirty="0" smtClean="0"/>
              <a:t>   0.0000    </a:t>
            </a:r>
            <a:r>
              <a:rPr lang="en-US" sz="1200" dirty="0"/>
              <a:t>0.0000    0.0000</a:t>
            </a:r>
          </a:p>
          <a:p>
            <a:r>
              <a:rPr lang="en-US" sz="1200" dirty="0"/>
              <a:t>    0.3551    0.3551    0.3551    0.0000    0.0000    0.0000    1.0652    1.0652    </a:t>
            </a:r>
            <a:r>
              <a:rPr lang="en-US" sz="1200" dirty="0" smtClean="0"/>
              <a:t>1.0652     0.0000    </a:t>
            </a:r>
            <a:r>
              <a:rPr lang="en-US" sz="1200" dirty="0"/>
              <a:t>0.0000    0.0000</a:t>
            </a:r>
          </a:p>
          <a:p>
            <a:r>
              <a:rPr lang="en-US" sz="1200" dirty="0"/>
              <a:t>    0.3551    0.3551    0.3551    0.0000    0.0000    0.0000    1.0652    1.0652    </a:t>
            </a:r>
            <a:r>
              <a:rPr lang="en-US" sz="1200" dirty="0" smtClean="0"/>
              <a:t>1.0652     0.0000    </a:t>
            </a:r>
            <a:r>
              <a:rPr lang="en-US" sz="1200" dirty="0"/>
              <a:t>0.0000    0.0000</a:t>
            </a:r>
          </a:p>
          <a:p>
            <a:r>
              <a:rPr lang="en-US" sz="1200" dirty="0"/>
              <a:t>    0.0000    0.0000    0.0000    0.0000    0.0000    0.0000    0.0000    0.0000    </a:t>
            </a:r>
            <a:r>
              <a:rPr lang="en-US" sz="1200" dirty="0" smtClean="0"/>
              <a:t>0.0000     0.0000    </a:t>
            </a:r>
            <a:r>
              <a:rPr lang="en-US" sz="1200" dirty="0"/>
              <a:t>0.0000    0.0000</a:t>
            </a:r>
          </a:p>
          <a:p>
            <a:r>
              <a:rPr lang="en-US" sz="1200" dirty="0"/>
              <a:t>    0.0000    0.0000    0.0000    0.0000    0.0000    0.0000    0.0000    0.0000    </a:t>
            </a:r>
            <a:r>
              <a:rPr lang="en-US" sz="1200" dirty="0" smtClean="0"/>
              <a:t>0.0000     0.0000    </a:t>
            </a:r>
            <a:r>
              <a:rPr lang="en-US" sz="1200" dirty="0"/>
              <a:t>0.0000    0.0000</a:t>
            </a:r>
          </a:p>
          <a:p>
            <a:r>
              <a:rPr lang="en-US" sz="1200" dirty="0"/>
              <a:t>    0.0000    0.0000    0.0000    0.0000    0.0000    0.0000    0.0000    0.0000    </a:t>
            </a:r>
            <a:r>
              <a:rPr lang="en-US" sz="1200" dirty="0" smtClean="0"/>
              <a:t>0.0000</a:t>
            </a:r>
            <a:r>
              <a:rPr lang="en-US" sz="1200" dirty="0"/>
              <a:t> </a:t>
            </a:r>
            <a:r>
              <a:rPr lang="en-US" sz="1200" dirty="0" smtClean="0"/>
              <a:t>    0.0000    </a:t>
            </a:r>
            <a:r>
              <a:rPr lang="en-US" sz="1200" dirty="0"/>
              <a:t>0.0000    0.0000</a:t>
            </a:r>
          </a:p>
          <a:p>
            <a:r>
              <a:rPr lang="en-US" sz="1200" dirty="0"/>
              <a:t>    1.0652    1.0652    1.0652    0.0000    0.0000    0.0000    4.2609    4.2609    </a:t>
            </a:r>
            <a:r>
              <a:rPr lang="en-US" sz="1200" dirty="0" smtClean="0"/>
              <a:t>4.2609</a:t>
            </a:r>
            <a:r>
              <a:rPr lang="en-US" sz="1200" dirty="0"/>
              <a:t> </a:t>
            </a:r>
            <a:r>
              <a:rPr lang="en-US" sz="1200" dirty="0" smtClean="0"/>
              <a:t>    0.0000    </a:t>
            </a:r>
            <a:r>
              <a:rPr lang="en-US" sz="1200" dirty="0"/>
              <a:t>0.0000    0.0000</a:t>
            </a:r>
          </a:p>
          <a:p>
            <a:r>
              <a:rPr lang="en-US" sz="1200" dirty="0"/>
              <a:t>    1.0652    1.0652    1.0652    0.0000    0.0000    0.0000    4.2609    4.2609    </a:t>
            </a:r>
            <a:r>
              <a:rPr lang="en-US" sz="1200" dirty="0" smtClean="0"/>
              <a:t>4.2609</a:t>
            </a:r>
            <a:r>
              <a:rPr lang="en-US" sz="1200" dirty="0"/>
              <a:t> </a:t>
            </a:r>
            <a:r>
              <a:rPr lang="en-US" sz="1200" dirty="0" smtClean="0"/>
              <a:t>    0.0000    </a:t>
            </a:r>
            <a:r>
              <a:rPr lang="en-US" sz="1200" dirty="0"/>
              <a:t>0.0000    0.0000</a:t>
            </a:r>
          </a:p>
          <a:p>
            <a:r>
              <a:rPr lang="en-US" sz="1200" dirty="0"/>
              <a:t>    1.0652    1.0652    1.0652    0.0000    0.0000    0.0000    4.2609    4.2609    </a:t>
            </a:r>
            <a:r>
              <a:rPr lang="en-US" sz="1200" dirty="0" smtClean="0"/>
              <a:t>4.2609</a:t>
            </a:r>
            <a:r>
              <a:rPr lang="en-US" sz="1200" dirty="0"/>
              <a:t> </a:t>
            </a:r>
            <a:r>
              <a:rPr lang="en-US" sz="1200" dirty="0" smtClean="0"/>
              <a:t>    0.0000    </a:t>
            </a:r>
            <a:r>
              <a:rPr lang="en-US" sz="1200" dirty="0"/>
              <a:t>0.0000    0.0000</a:t>
            </a:r>
          </a:p>
          <a:p>
            <a:r>
              <a:rPr lang="en-US" sz="1200" dirty="0"/>
              <a:t>    0.0000    0.0000    0.0000    0.0000    0.0000    0.0000    0.0000    0.0000    </a:t>
            </a:r>
            <a:r>
              <a:rPr lang="en-US" sz="1200" dirty="0" smtClean="0"/>
              <a:t>0.0000</a:t>
            </a:r>
            <a:r>
              <a:rPr lang="en-US" sz="1200" dirty="0"/>
              <a:t> </a:t>
            </a:r>
            <a:r>
              <a:rPr lang="en-US" sz="1200" dirty="0" smtClean="0"/>
              <a:t>    0.0000    </a:t>
            </a:r>
            <a:r>
              <a:rPr lang="en-US" sz="1200" dirty="0"/>
              <a:t>0.0000    0.0000</a:t>
            </a:r>
          </a:p>
          <a:p>
            <a:r>
              <a:rPr lang="en-US" sz="1200" dirty="0" smtClean="0"/>
              <a:t>    </a:t>
            </a:r>
            <a:r>
              <a:rPr lang="en-US" sz="1200" dirty="0"/>
              <a:t>0.0000    0.0000    0.0000    0.0000    0.0000    0.0000    0.0000    0.0000    </a:t>
            </a:r>
            <a:r>
              <a:rPr lang="en-US" sz="1200" dirty="0" smtClean="0"/>
              <a:t>0.0000     0.0000    </a:t>
            </a:r>
            <a:r>
              <a:rPr lang="en-US" sz="1200" dirty="0"/>
              <a:t>0.0000    0.0000</a:t>
            </a:r>
          </a:p>
          <a:p>
            <a:r>
              <a:rPr lang="en-US" sz="1200" dirty="0"/>
              <a:t>    0.0000    0.0000    0.0000    0.0000    0.0000    0.0000    0.0000    0.0000    </a:t>
            </a:r>
            <a:r>
              <a:rPr lang="en-US" sz="1200" dirty="0" smtClean="0"/>
              <a:t>0.0000</a:t>
            </a:r>
            <a:r>
              <a:rPr lang="en-US" sz="1200" dirty="0"/>
              <a:t> </a:t>
            </a:r>
            <a:r>
              <a:rPr lang="en-US" sz="1200" dirty="0" smtClean="0"/>
              <a:t>    0.0000    </a:t>
            </a:r>
            <a:r>
              <a:rPr lang="en-US" sz="1200" dirty="0"/>
              <a:t>0.0000    0.0000</a:t>
            </a:r>
          </a:p>
          <a:p>
            <a:pPr marL="0" indent="0">
              <a:buNone/>
            </a:pPr>
            <a:endParaRPr lang="en-US" sz="600" dirty="0"/>
          </a:p>
        </p:txBody>
      </p:sp>
      <p:sp>
        <p:nvSpPr>
          <p:cNvPr id="4" name="Footer Placeholder 3"/>
          <p:cNvSpPr>
            <a:spLocks noGrp="1"/>
          </p:cNvSpPr>
          <p:nvPr>
            <p:ph type="ftr" sz="quarter" idx="11"/>
          </p:nvPr>
        </p:nvSpPr>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41</a:t>
            </a:fld>
            <a:endParaRPr lang="en-US" altLang="zh-TW"/>
          </a:p>
        </p:txBody>
      </p:sp>
      <p:sp>
        <p:nvSpPr>
          <p:cNvPr id="6" name="TextBox 5"/>
          <p:cNvSpPr txBox="1"/>
          <p:nvPr/>
        </p:nvSpPr>
        <p:spPr>
          <a:xfrm>
            <a:off x="3505200" y="381000"/>
            <a:ext cx="3673826" cy="830997"/>
          </a:xfrm>
          <a:prstGeom prst="rect">
            <a:avLst/>
          </a:prstGeom>
          <a:noFill/>
        </p:spPr>
        <p:txBody>
          <a:bodyPr wrap="none" rtlCol="0">
            <a:spAutoFit/>
          </a:bodyPr>
          <a:lstStyle/>
          <a:p>
            <a:r>
              <a:rPr lang="en-US" dirty="0" err="1"/>
              <a:t>dt</a:t>
            </a:r>
            <a:r>
              <a:rPr lang="en-US" dirty="0"/>
              <a:t>=0.5</a:t>
            </a:r>
          </a:p>
          <a:p>
            <a:r>
              <a:rPr lang="en-US" dirty="0" smtClean="0"/>
              <a:t>[</a:t>
            </a:r>
            <a:r>
              <a:rPr lang="en-US" dirty="0"/>
              <a:t>A,Q] = </a:t>
            </a:r>
            <a:r>
              <a:rPr lang="en-US" dirty="0" err="1"/>
              <a:t>lti_disc</a:t>
            </a:r>
            <a:r>
              <a:rPr lang="en-US" dirty="0"/>
              <a:t>(</a:t>
            </a:r>
            <a:r>
              <a:rPr lang="en-US" dirty="0" err="1"/>
              <a:t>F,L,Qc,dt</a:t>
            </a:r>
            <a:r>
              <a:rPr lang="en-US" dirty="0" smtClean="0"/>
              <a:t>);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70852473"/>
              </p:ext>
            </p:extLst>
          </p:nvPr>
        </p:nvGraphicFramePr>
        <p:xfrm>
          <a:off x="538163" y="1371600"/>
          <a:ext cx="8243887" cy="609600"/>
        </p:xfrm>
        <a:graphic>
          <a:graphicData uri="http://schemas.openxmlformats.org/presentationml/2006/ole">
            <mc:AlternateContent xmlns:mc="http://schemas.openxmlformats.org/markup-compatibility/2006">
              <mc:Choice xmlns:v="urn:schemas-microsoft-com:vml" Requires="v">
                <p:oleObj spid="_x0000_s95243" name="Equation" r:id="rId3" imgW="3263760" imgH="241200" progId="Equation.3">
                  <p:embed/>
                </p:oleObj>
              </mc:Choice>
              <mc:Fallback>
                <p:oleObj name="Equation" r:id="rId3" imgW="3263760" imgH="241200" progId="Equation.3">
                  <p:embed/>
                  <p:pic>
                    <p:nvPicPr>
                      <p:cNvPr id="0" name=""/>
                      <p:cNvPicPr/>
                      <p:nvPr/>
                    </p:nvPicPr>
                    <p:blipFill>
                      <a:blip r:embed="rId4"/>
                      <a:stretch>
                        <a:fillRect/>
                      </a:stretch>
                    </p:blipFill>
                    <p:spPr>
                      <a:xfrm>
                        <a:off x="538163" y="1371600"/>
                        <a:ext cx="8243887" cy="609600"/>
                      </a:xfrm>
                      <a:prstGeom prst="rect">
                        <a:avLst/>
                      </a:prstGeom>
                    </p:spPr>
                  </p:pic>
                </p:oleObj>
              </mc:Fallback>
            </mc:AlternateContent>
          </a:graphicData>
        </a:graphic>
      </p:graphicFrame>
    </p:spTree>
    <p:extLst>
      <p:ext uri="{BB962C8B-B14F-4D97-AF65-F5344CB8AC3E}">
        <p14:creationId xmlns:p14="http://schemas.microsoft.com/office/powerpoint/2010/main" val="3388114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304800"/>
          </a:xfrm>
        </p:spPr>
        <p:txBody>
          <a:bodyPr/>
          <a:lstStyle/>
          <a:p>
            <a:pPr algn="l"/>
            <a:r>
              <a:rPr lang="en-US" sz="2800" dirty="0" smtClean="0"/>
              <a:t>Demo: find Q for our system, linear pose estimation</a:t>
            </a:r>
            <a:endParaRPr lang="en-US" sz="2800" dirty="0"/>
          </a:p>
        </p:txBody>
      </p:sp>
      <p:sp>
        <p:nvSpPr>
          <p:cNvPr id="3" name="Content Placeholder 2"/>
          <p:cNvSpPr>
            <a:spLocks noGrp="1"/>
          </p:cNvSpPr>
          <p:nvPr>
            <p:ph sz="half" idx="1"/>
          </p:nvPr>
        </p:nvSpPr>
        <p:spPr>
          <a:xfrm>
            <a:off x="533400" y="762000"/>
            <a:ext cx="3810000" cy="4114800"/>
          </a:xfrm>
        </p:spPr>
        <p:txBody>
          <a:bodyPr/>
          <a:lstStyle/>
          <a:p>
            <a:r>
              <a:rPr lang="en-US" sz="1000" dirty="0" err="1"/>
              <a:t>syms</a:t>
            </a:r>
            <a:r>
              <a:rPr lang="en-US" sz="1000" dirty="0"/>
              <a:t> T Q Qc q H Qc q1 q2 </a:t>
            </a:r>
            <a:r>
              <a:rPr lang="en-US" sz="1000" dirty="0" err="1"/>
              <a:t>Freal</a:t>
            </a:r>
            <a:endParaRPr lang="en-US" sz="1000" dirty="0"/>
          </a:p>
          <a:p>
            <a:r>
              <a:rPr lang="en-US" sz="1000" dirty="0"/>
              <a:t>     </a:t>
            </a:r>
          </a:p>
          <a:p>
            <a:r>
              <a:rPr lang="en-US" sz="1000" dirty="0"/>
              <a:t>    % Measurement model.</a:t>
            </a:r>
          </a:p>
          <a:p>
            <a:r>
              <a:rPr lang="pt-BR" sz="1000" dirty="0"/>
              <a:t>H = [1 0 0  0 0 0       0 0 0   0 0 0  ;</a:t>
            </a:r>
          </a:p>
          <a:p>
            <a:r>
              <a:rPr lang="en-US" sz="1000" dirty="0"/>
              <a:t>     0 1 0  0 0 0       0 0 0   0 0 0  ;</a:t>
            </a:r>
          </a:p>
          <a:p>
            <a:r>
              <a:rPr lang="en-US" sz="1000" dirty="0"/>
              <a:t>     0 0 1  0 0 0       0 0 0   0 0 0  ;</a:t>
            </a:r>
          </a:p>
          <a:p>
            <a:r>
              <a:rPr lang="en-US" sz="1000" dirty="0"/>
              <a:t>     </a:t>
            </a:r>
          </a:p>
          <a:p>
            <a:r>
              <a:rPr lang="en-US" sz="1000" dirty="0"/>
              <a:t> </a:t>
            </a:r>
          </a:p>
          <a:p>
            <a:r>
              <a:rPr lang="en-US" sz="1000" dirty="0"/>
              <a:t>     0 0 0  1 0 0       0 0 0   0 0 0  ;</a:t>
            </a:r>
          </a:p>
          <a:p>
            <a:r>
              <a:rPr lang="en-US" sz="1000" dirty="0"/>
              <a:t>     0 0 0  0 1 0       0 0 0   0 0 0  ;</a:t>
            </a:r>
          </a:p>
          <a:p>
            <a:r>
              <a:rPr lang="en-US" sz="1000" dirty="0"/>
              <a:t>     0 0 0  0 0 1       0 0 0   0 0 0  ];</a:t>
            </a:r>
          </a:p>
          <a:p>
            <a:r>
              <a:rPr lang="en-US" sz="1000" dirty="0"/>
              <a:t>     </a:t>
            </a:r>
          </a:p>
          <a:p>
            <a:r>
              <a:rPr lang="en-US" sz="1000" dirty="0"/>
              <a:t>Qc = </a:t>
            </a:r>
            <a:r>
              <a:rPr lang="en-US" sz="1000" dirty="0" err="1"/>
              <a:t>diag</a:t>
            </a:r>
            <a:r>
              <a:rPr lang="en-US" sz="1000" dirty="0"/>
              <a:t>([q1 </a:t>
            </a:r>
            <a:r>
              <a:rPr lang="en-US" sz="1000" dirty="0" err="1"/>
              <a:t>q1</a:t>
            </a:r>
            <a:r>
              <a:rPr lang="en-US" sz="1000" dirty="0"/>
              <a:t> </a:t>
            </a:r>
            <a:r>
              <a:rPr lang="en-US" sz="1000" dirty="0" err="1"/>
              <a:t>q1</a:t>
            </a:r>
            <a:r>
              <a:rPr lang="en-US" sz="1000" dirty="0"/>
              <a:t>      q2 </a:t>
            </a:r>
            <a:r>
              <a:rPr lang="en-US" sz="1000" dirty="0" err="1"/>
              <a:t>q2</a:t>
            </a:r>
            <a:r>
              <a:rPr lang="en-US" sz="1000" dirty="0"/>
              <a:t> </a:t>
            </a:r>
            <a:r>
              <a:rPr lang="en-US" sz="1000" dirty="0" err="1"/>
              <a:t>q2</a:t>
            </a:r>
            <a:r>
              <a:rPr lang="en-US" sz="1000" dirty="0"/>
              <a:t> ]);</a:t>
            </a:r>
          </a:p>
          <a:p>
            <a:r>
              <a:rPr lang="en-US" sz="1000" dirty="0"/>
              <a:t>F = [0 0 0  0 0 0       1 0 0   0 0 0  ;</a:t>
            </a:r>
          </a:p>
          <a:p>
            <a:r>
              <a:rPr lang="en-US" sz="1000" dirty="0"/>
              <a:t>     0 0 0  0 0 0       0 1 0   0 0 0  ;</a:t>
            </a:r>
          </a:p>
          <a:p>
            <a:r>
              <a:rPr lang="en-US" sz="1000" dirty="0"/>
              <a:t>     0 0 0  0 0 0       0 0 1   0 0 0  ;</a:t>
            </a:r>
          </a:p>
          <a:p>
            <a:r>
              <a:rPr lang="en-US" sz="1000" dirty="0"/>
              <a:t> </a:t>
            </a:r>
          </a:p>
          <a:p>
            <a:r>
              <a:rPr lang="en-US" sz="1000" dirty="0"/>
              <a:t>     0 0 0  0 0 0       0 0 0   1 0 0  ;</a:t>
            </a:r>
          </a:p>
          <a:p>
            <a:r>
              <a:rPr lang="en-US" sz="1000" dirty="0"/>
              <a:t>     0 0 0  0 0 0       0 0 0   0 1 0  ;</a:t>
            </a:r>
          </a:p>
          <a:p>
            <a:r>
              <a:rPr lang="en-US" sz="1000" dirty="0"/>
              <a:t>     0 0 0  0 0 0       0 0 0   0 0 1  ;</a:t>
            </a:r>
          </a:p>
          <a:p>
            <a:r>
              <a:rPr lang="en-US" sz="1000" dirty="0"/>
              <a:t> </a:t>
            </a:r>
          </a:p>
          <a:p>
            <a:r>
              <a:rPr lang="en-US" sz="1000" dirty="0"/>
              <a:t>     0 0 0  0 0 0       0 0 0   0 0 0  ;</a:t>
            </a:r>
          </a:p>
          <a:p>
            <a:r>
              <a:rPr lang="en-US" sz="1000" dirty="0"/>
              <a:t>     0 0 0  0 0 0       0 0 0   0 0 0  ;</a:t>
            </a:r>
          </a:p>
          <a:p>
            <a:r>
              <a:rPr lang="en-US" sz="1000" dirty="0"/>
              <a:t>     0 0 0  0 0 0       0 0 0   0 0 0  ;</a:t>
            </a:r>
          </a:p>
          <a:p>
            <a:r>
              <a:rPr lang="en-US" sz="1000" dirty="0"/>
              <a:t> </a:t>
            </a:r>
          </a:p>
          <a:p>
            <a:r>
              <a:rPr lang="en-US" sz="1000" dirty="0"/>
              <a:t>     0 0 0  0 0 0       0 0 0   0 0 0  ;</a:t>
            </a:r>
          </a:p>
          <a:p>
            <a:r>
              <a:rPr lang="en-US" sz="1000" dirty="0"/>
              <a:t>     0 0 0  0 0 0       0 0 0   0 0 0  ;</a:t>
            </a:r>
          </a:p>
          <a:p>
            <a:r>
              <a:rPr lang="en-US" sz="1000" dirty="0"/>
              <a:t>     0 0 0  0 0 0       0 0 0   0 0 0  ];</a:t>
            </a:r>
          </a:p>
          <a:p>
            <a:r>
              <a:rPr lang="en-US" sz="1000" dirty="0"/>
              <a:t> </a:t>
            </a:r>
          </a:p>
          <a:p>
            <a:endParaRPr lang="en-US" sz="1000" dirty="0"/>
          </a:p>
          <a:p>
            <a:endParaRPr lang="en-US" sz="1000" dirty="0"/>
          </a:p>
        </p:txBody>
      </p:sp>
      <p:sp>
        <p:nvSpPr>
          <p:cNvPr id="4" name="Content Placeholder 3"/>
          <p:cNvSpPr>
            <a:spLocks noGrp="1"/>
          </p:cNvSpPr>
          <p:nvPr>
            <p:ph sz="half" idx="2"/>
          </p:nvPr>
        </p:nvSpPr>
        <p:spPr>
          <a:xfrm>
            <a:off x="4572000" y="990600"/>
            <a:ext cx="3810000" cy="4114800"/>
          </a:xfrm>
        </p:spPr>
        <p:txBody>
          <a:bodyPr/>
          <a:lstStyle/>
          <a:p>
            <a:r>
              <a:rPr lang="en-US" sz="1100" dirty="0"/>
              <a:t>L=[0 0 0    0 0 0;</a:t>
            </a:r>
          </a:p>
          <a:p>
            <a:r>
              <a:rPr lang="en-US" sz="1100" dirty="0"/>
              <a:t>   0 0 0    0 0 0;</a:t>
            </a:r>
          </a:p>
          <a:p>
            <a:r>
              <a:rPr lang="en-US" sz="1100" dirty="0"/>
              <a:t>   0 0 0    0 0 0;</a:t>
            </a:r>
          </a:p>
          <a:p>
            <a:r>
              <a:rPr lang="en-US" sz="1100" dirty="0"/>
              <a:t> </a:t>
            </a:r>
          </a:p>
          <a:p>
            <a:r>
              <a:rPr lang="en-US" sz="1100" dirty="0"/>
              <a:t>   0 0 0    0 0 0;</a:t>
            </a:r>
          </a:p>
          <a:p>
            <a:r>
              <a:rPr lang="en-US" sz="1100" dirty="0"/>
              <a:t>   0 0 0    0 0 0;</a:t>
            </a:r>
          </a:p>
          <a:p>
            <a:r>
              <a:rPr lang="en-US" sz="1100" dirty="0"/>
              <a:t>   0 0 0    0 0 0;</a:t>
            </a:r>
          </a:p>
          <a:p>
            <a:r>
              <a:rPr lang="en-US" sz="1100" dirty="0"/>
              <a:t>   </a:t>
            </a:r>
          </a:p>
          <a:p>
            <a:r>
              <a:rPr lang="en-US" sz="1100" dirty="0"/>
              <a:t>   1 0 0    0 0 0;</a:t>
            </a:r>
          </a:p>
          <a:p>
            <a:r>
              <a:rPr lang="en-US" sz="1100" dirty="0"/>
              <a:t>   0 1 0    0 0 0;</a:t>
            </a:r>
          </a:p>
          <a:p>
            <a:r>
              <a:rPr lang="en-US" sz="1100" dirty="0"/>
              <a:t>   0 0 1    0 0 0;</a:t>
            </a:r>
          </a:p>
          <a:p>
            <a:r>
              <a:rPr lang="en-US" sz="1100" dirty="0"/>
              <a:t> </a:t>
            </a:r>
          </a:p>
          <a:p>
            <a:r>
              <a:rPr lang="en-US" sz="1100" dirty="0"/>
              <a:t>   0 0 0    1 0 0;</a:t>
            </a:r>
          </a:p>
          <a:p>
            <a:r>
              <a:rPr lang="en-US" sz="1100" dirty="0"/>
              <a:t>   0 0 0    0 1 0;</a:t>
            </a:r>
          </a:p>
          <a:p>
            <a:r>
              <a:rPr lang="en-US" sz="1100" dirty="0"/>
              <a:t>   0 0 0    0 0 1];</a:t>
            </a:r>
          </a:p>
          <a:p>
            <a:r>
              <a:rPr lang="en-US" sz="1100" dirty="0"/>
              <a:t>M=L*Qc*L'</a:t>
            </a:r>
          </a:p>
          <a:p>
            <a:r>
              <a:rPr lang="en-US" sz="1100" dirty="0"/>
              <a:t>g=</a:t>
            </a:r>
            <a:r>
              <a:rPr lang="en-US" sz="1100" dirty="0" err="1"/>
              <a:t>exp</a:t>
            </a:r>
            <a:r>
              <a:rPr lang="en-US" sz="1100" dirty="0"/>
              <a:t>(F*(T-t))   * M   *</a:t>
            </a:r>
            <a:r>
              <a:rPr lang="en-US" sz="1100" dirty="0" err="1"/>
              <a:t>exp</a:t>
            </a:r>
            <a:r>
              <a:rPr lang="en-US" sz="1100" dirty="0"/>
              <a:t>(F*(T-t))'</a:t>
            </a:r>
          </a:p>
          <a:p>
            <a:r>
              <a:rPr lang="en-US" sz="1100" dirty="0"/>
              <a:t>Q=</a:t>
            </a:r>
            <a:r>
              <a:rPr lang="en-US" sz="1100" dirty="0" err="1"/>
              <a:t>int</a:t>
            </a:r>
            <a:r>
              <a:rPr lang="en-US" sz="1100" dirty="0"/>
              <a:t>(</a:t>
            </a:r>
            <a:r>
              <a:rPr lang="en-US" sz="1100" dirty="0" err="1"/>
              <a:t>g,t</a:t>
            </a:r>
            <a:r>
              <a:rPr lang="en-US" sz="1100" dirty="0"/>
              <a:t>)</a:t>
            </a:r>
          </a:p>
          <a:p>
            <a:endParaRPr lang="en-US" dirty="0"/>
          </a:p>
        </p:txBody>
      </p:sp>
      <p:sp>
        <p:nvSpPr>
          <p:cNvPr id="5" name="Footer Placeholder 4"/>
          <p:cNvSpPr>
            <a:spLocks noGrp="1"/>
          </p:cNvSpPr>
          <p:nvPr>
            <p:ph type="ftr" sz="quarter" idx="11"/>
          </p:nvPr>
        </p:nvSpPr>
        <p:spPr>
          <a:xfrm>
            <a:off x="304800" y="6324600"/>
            <a:ext cx="2895600" cy="457200"/>
          </a:xfrm>
        </p:spPr>
        <p:txBody>
          <a:bodyPr/>
          <a:lstStyle/>
          <a:p>
            <a:pPr>
              <a:defRPr/>
            </a:pPr>
            <a:r>
              <a:rPr lang="en-US" altLang="zh-CN" smtClean="0"/>
              <a:t>SFM Kalman V9a</a:t>
            </a:r>
            <a:endParaRPr lang="en-US" altLang="zh-CN" dirty="0"/>
          </a:p>
        </p:txBody>
      </p:sp>
      <p:sp>
        <p:nvSpPr>
          <p:cNvPr id="6" name="Slide Number Placeholder 5"/>
          <p:cNvSpPr>
            <a:spLocks noGrp="1"/>
          </p:cNvSpPr>
          <p:nvPr>
            <p:ph type="sldNum" sz="quarter" idx="12"/>
          </p:nvPr>
        </p:nvSpPr>
        <p:spPr/>
        <p:txBody>
          <a:bodyPr/>
          <a:lstStyle/>
          <a:p>
            <a:pPr>
              <a:defRPr/>
            </a:pPr>
            <a:fld id="{F1B19F82-DC97-4C9B-86F7-F6CECAB799A8}" type="slidenum">
              <a:rPr lang="zh-TW" altLang="en-US" smtClean="0"/>
              <a:pPr>
                <a:defRPr/>
              </a:pPr>
              <a:t>42</a:t>
            </a:fld>
            <a:endParaRPr lang="en-US" altLang="zh-TW"/>
          </a:p>
        </p:txBody>
      </p:sp>
      <p:graphicFrame>
        <p:nvGraphicFramePr>
          <p:cNvPr id="7" name="Object 6"/>
          <p:cNvGraphicFramePr>
            <a:graphicFrameLocks noChangeAspect="1"/>
          </p:cNvGraphicFramePr>
          <p:nvPr>
            <p:extLst>
              <p:ext uri="{D42A27DB-BD31-4B8C-83A1-F6EECF244321}">
                <p14:modId xmlns:p14="http://schemas.microsoft.com/office/powerpoint/2010/main" val="1640771226"/>
              </p:ext>
            </p:extLst>
          </p:nvPr>
        </p:nvGraphicFramePr>
        <p:xfrm>
          <a:off x="3429000" y="4876800"/>
          <a:ext cx="4587875" cy="1771650"/>
        </p:xfrm>
        <a:graphic>
          <a:graphicData uri="http://schemas.openxmlformats.org/presentationml/2006/ole">
            <mc:AlternateContent xmlns:mc="http://schemas.openxmlformats.org/markup-compatibility/2006">
              <mc:Choice xmlns:v="urn:schemas-microsoft-com:vml" Requires="v">
                <p:oleObj spid="_x0000_s96266" name="Equation" r:id="rId3" imgW="3682800" imgH="1422360" progId="Equation.3">
                  <p:embed/>
                </p:oleObj>
              </mc:Choice>
              <mc:Fallback>
                <p:oleObj name="Equation" r:id="rId3" imgW="3682800" imgH="1422360" progId="Equation.3">
                  <p:embed/>
                  <p:pic>
                    <p:nvPicPr>
                      <p:cNvPr id="0" name=""/>
                      <p:cNvPicPr/>
                      <p:nvPr/>
                    </p:nvPicPr>
                    <p:blipFill>
                      <a:blip r:embed="rId4"/>
                      <a:stretch>
                        <a:fillRect/>
                      </a:stretch>
                    </p:blipFill>
                    <p:spPr>
                      <a:xfrm>
                        <a:off x="3429000" y="4876800"/>
                        <a:ext cx="4587875" cy="1771650"/>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1359178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304800"/>
          </a:xfrm>
        </p:spPr>
        <p:txBody>
          <a:bodyPr/>
          <a:lstStyle/>
          <a:p>
            <a:pPr algn="l"/>
            <a:r>
              <a:rPr lang="en-US" sz="2800" dirty="0" smtClean="0"/>
              <a:t>Demo: find Q for our system, linear pose estimation</a:t>
            </a:r>
            <a:endParaRPr lang="en-US" sz="2800" dirty="0"/>
          </a:p>
        </p:txBody>
      </p:sp>
      <p:sp>
        <p:nvSpPr>
          <p:cNvPr id="3" name="Content Placeholder 2"/>
          <p:cNvSpPr>
            <a:spLocks noGrp="1"/>
          </p:cNvSpPr>
          <p:nvPr>
            <p:ph sz="half" idx="1"/>
          </p:nvPr>
        </p:nvSpPr>
        <p:spPr>
          <a:xfrm>
            <a:off x="533400" y="762000"/>
            <a:ext cx="3810000" cy="4114800"/>
          </a:xfrm>
        </p:spPr>
        <p:txBody>
          <a:bodyPr/>
          <a:lstStyle/>
          <a:p>
            <a:r>
              <a:rPr lang="en-US" sz="1000" dirty="0" err="1"/>
              <a:t>syms</a:t>
            </a:r>
            <a:r>
              <a:rPr lang="en-US" sz="1000" dirty="0"/>
              <a:t> T Q Qc q H Qc q1 q2 </a:t>
            </a:r>
            <a:r>
              <a:rPr lang="en-US" sz="1000" dirty="0" smtClean="0"/>
              <a:t>F real</a:t>
            </a:r>
            <a:endParaRPr lang="en-US" sz="1000" dirty="0"/>
          </a:p>
          <a:p>
            <a:r>
              <a:rPr lang="en-US" sz="1000" dirty="0"/>
              <a:t>     </a:t>
            </a:r>
          </a:p>
          <a:p>
            <a:r>
              <a:rPr lang="en-US" sz="1000" dirty="0"/>
              <a:t>    % Measurement model.</a:t>
            </a:r>
          </a:p>
          <a:p>
            <a:r>
              <a:rPr lang="pt-BR" sz="1000" dirty="0"/>
              <a:t>H = [1 0 0  0 0 0       0 0 0   0 0 0  ;</a:t>
            </a:r>
          </a:p>
          <a:p>
            <a:r>
              <a:rPr lang="en-US" sz="1000" dirty="0"/>
              <a:t>     0 1 0  0 0 0       0 0 0   0 0 0  ;</a:t>
            </a:r>
          </a:p>
          <a:p>
            <a:r>
              <a:rPr lang="en-US" sz="1000" dirty="0"/>
              <a:t>     0 0 1  0 0 0       0 0 0   0 0 0  ;</a:t>
            </a:r>
          </a:p>
          <a:p>
            <a:r>
              <a:rPr lang="en-US" sz="1000" dirty="0"/>
              <a:t>     </a:t>
            </a:r>
          </a:p>
          <a:p>
            <a:r>
              <a:rPr lang="en-US" sz="1000" dirty="0"/>
              <a:t> </a:t>
            </a:r>
          </a:p>
          <a:p>
            <a:r>
              <a:rPr lang="en-US" sz="1000" dirty="0"/>
              <a:t>     0 0 0  1 0 0       0 0 0   0 0 0  ;</a:t>
            </a:r>
          </a:p>
          <a:p>
            <a:r>
              <a:rPr lang="en-US" sz="1000" dirty="0"/>
              <a:t>     0 0 0  0 1 0       0 0 0   0 0 0  ;</a:t>
            </a:r>
          </a:p>
          <a:p>
            <a:r>
              <a:rPr lang="en-US" sz="1000" dirty="0"/>
              <a:t>     0 0 0  0 0 1       0 0 0   0 0 0  ];</a:t>
            </a:r>
          </a:p>
          <a:p>
            <a:r>
              <a:rPr lang="en-US" sz="1000" dirty="0"/>
              <a:t>     </a:t>
            </a:r>
          </a:p>
          <a:p>
            <a:r>
              <a:rPr lang="en-US" sz="1000" dirty="0"/>
              <a:t>Qc = </a:t>
            </a:r>
            <a:r>
              <a:rPr lang="en-US" sz="1000" dirty="0" err="1"/>
              <a:t>diag</a:t>
            </a:r>
            <a:r>
              <a:rPr lang="en-US" sz="1000" dirty="0"/>
              <a:t>([q1 </a:t>
            </a:r>
            <a:r>
              <a:rPr lang="en-US" sz="1000" dirty="0" err="1"/>
              <a:t>q1</a:t>
            </a:r>
            <a:r>
              <a:rPr lang="en-US" sz="1000" dirty="0"/>
              <a:t> </a:t>
            </a:r>
            <a:r>
              <a:rPr lang="en-US" sz="1000" dirty="0" err="1"/>
              <a:t>q1</a:t>
            </a:r>
            <a:r>
              <a:rPr lang="en-US" sz="1000" dirty="0"/>
              <a:t>      q2 </a:t>
            </a:r>
            <a:r>
              <a:rPr lang="en-US" sz="1000" dirty="0" err="1"/>
              <a:t>q2</a:t>
            </a:r>
            <a:r>
              <a:rPr lang="en-US" sz="1000" dirty="0"/>
              <a:t> </a:t>
            </a:r>
            <a:r>
              <a:rPr lang="en-US" sz="1000" dirty="0" err="1"/>
              <a:t>q2</a:t>
            </a:r>
            <a:r>
              <a:rPr lang="en-US" sz="1000" dirty="0"/>
              <a:t> ]);</a:t>
            </a:r>
          </a:p>
          <a:p>
            <a:r>
              <a:rPr lang="en-US" sz="1000" dirty="0"/>
              <a:t>F = [0 0 0  0 0 0       1 0 0   0 0 0  ;</a:t>
            </a:r>
          </a:p>
          <a:p>
            <a:r>
              <a:rPr lang="en-US" sz="1000" dirty="0"/>
              <a:t>     0 0 0  0 0 0       0 1 0   0 0 0  ;</a:t>
            </a:r>
          </a:p>
          <a:p>
            <a:r>
              <a:rPr lang="en-US" sz="1000" dirty="0"/>
              <a:t>     0 0 0  0 0 0       0 0 1   0 0 0  ;</a:t>
            </a:r>
          </a:p>
          <a:p>
            <a:r>
              <a:rPr lang="en-US" sz="1000" dirty="0"/>
              <a:t> </a:t>
            </a:r>
          </a:p>
          <a:p>
            <a:r>
              <a:rPr lang="en-US" sz="1000" dirty="0"/>
              <a:t>     0 0 0  0 0 0       0 0 0   1 0 0  ;</a:t>
            </a:r>
          </a:p>
          <a:p>
            <a:r>
              <a:rPr lang="en-US" sz="1000" dirty="0"/>
              <a:t>     0 0 0  0 0 0       0 0 0   0 1 0  ;</a:t>
            </a:r>
          </a:p>
          <a:p>
            <a:r>
              <a:rPr lang="en-US" sz="1000" dirty="0"/>
              <a:t>     0 0 0  0 0 0       0 0 0   0 0 1  ;</a:t>
            </a:r>
          </a:p>
          <a:p>
            <a:r>
              <a:rPr lang="en-US" sz="1000" dirty="0"/>
              <a:t> </a:t>
            </a:r>
          </a:p>
          <a:p>
            <a:r>
              <a:rPr lang="en-US" sz="1000" dirty="0"/>
              <a:t>     0 0 0  0 0 0       0 0 0   0 0 0  ;</a:t>
            </a:r>
          </a:p>
          <a:p>
            <a:r>
              <a:rPr lang="en-US" sz="1000" dirty="0"/>
              <a:t>     0 0 0  0 0 0       0 0 0   0 0 0  ;</a:t>
            </a:r>
          </a:p>
          <a:p>
            <a:r>
              <a:rPr lang="en-US" sz="1000" dirty="0"/>
              <a:t>     0 0 0  0 0 0       0 0 0   0 0 0  ;</a:t>
            </a:r>
          </a:p>
          <a:p>
            <a:r>
              <a:rPr lang="en-US" sz="1000" dirty="0"/>
              <a:t> </a:t>
            </a:r>
          </a:p>
          <a:p>
            <a:r>
              <a:rPr lang="en-US" sz="1000" dirty="0"/>
              <a:t>     0 0 0  0 0 0       0 0 0   0 0 0  ;</a:t>
            </a:r>
          </a:p>
          <a:p>
            <a:r>
              <a:rPr lang="en-US" sz="1000" dirty="0"/>
              <a:t>     0 0 0  0 0 0       0 0 0   0 0 0  ;</a:t>
            </a:r>
          </a:p>
          <a:p>
            <a:r>
              <a:rPr lang="en-US" sz="1000" dirty="0"/>
              <a:t>     0 0 0  0 0 0       0 0 0   0 0 0  ];</a:t>
            </a:r>
          </a:p>
          <a:p>
            <a:r>
              <a:rPr lang="en-US" sz="1000" dirty="0"/>
              <a:t> </a:t>
            </a:r>
          </a:p>
          <a:p>
            <a:endParaRPr lang="en-US" sz="1000" dirty="0"/>
          </a:p>
          <a:p>
            <a:endParaRPr lang="en-US" sz="1000" dirty="0"/>
          </a:p>
        </p:txBody>
      </p:sp>
      <p:sp>
        <p:nvSpPr>
          <p:cNvPr id="4" name="Content Placeholder 3"/>
          <p:cNvSpPr>
            <a:spLocks noGrp="1"/>
          </p:cNvSpPr>
          <p:nvPr>
            <p:ph sz="half" idx="2"/>
          </p:nvPr>
        </p:nvSpPr>
        <p:spPr>
          <a:xfrm>
            <a:off x="4572000" y="990600"/>
            <a:ext cx="3810000" cy="4114800"/>
          </a:xfrm>
        </p:spPr>
        <p:txBody>
          <a:bodyPr/>
          <a:lstStyle/>
          <a:p>
            <a:r>
              <a:rPr lang="en-US" sz="1100" dirty="0"/>
              <a:t>L=[0 0 0    0 0 0;</a:t>
            </a:r>
          </a:p>
          <a:p>
            <a:r>
              <a:rPr lang="en-US" sz="1100" dirty="0"/>
              <a:t>   0 0 0    0 0 0;</a:t>
            </a:r>
          </a:p>
          <a:p>
            <a:r>
              <a:rPr lang="en-US" sz="1100" dirty="0"/>
              <a:t>   0 0 0    0 0 0;</a:t>
            </a:r>
          </a:p>
          <a:p>
            <a:r>
              <a:rPr lang="en-US" sz="1100" dirty="0"/>
              <a:t> </a:t>
            </a:r>
          </a:p>
          <a:p>
            <a:r>
              <a:rPr lang="en-US" sz="1100" dirty="0"/>
              <a:t>   0 0 0    0 0 0;</a:t>
            </a:r>
          </a:p>
          <a:p>
            <a:r>
              <a:rPr lang="en-US" sz="1100" dirty="0"/>
              <a:t>   0 0 0    0 0 0;</a:t>
            </a:r>
          </a:p>
          <a:p>
            <a:r>
              <a:rPr lang="en-US" sz="1100" dirty="0"/>
              <a:t>   0 0 0    0 0 0;</a:t>
            </a:r>
          </a:p>
          <a:p>
            <a:r>
              <a:rPr lang="en-US" sz="1100" dirty="0"/>
              <a:t>   </a:t>
            </a:r>
          </a:p>
          <a:p>
            <a:r>
              <a:rPr lang="en-US" sz="1100" dirty="0"/>
              <a:t>   1 0 0    0 0 0;</a:t>
            </a:r>
          </a:p>
          <a:p>
            <a:r>
              <a:rPr lang="en-US" sz="1100" dirty="0"/>
              <a:t>   0 1 0    0 0 0;</a:t>
            </a:r>
          </a:p>
          <a:p>
            <a:r>
              <a:rPr lang="en-US" sz="1100" dirty="0"/>
              <a:t>   0 0 1    0 0 0;</a:t>
            </a:r>
          </a:p>
          <a:p>
            <a:r>
              <a:rPr lang="en-US" sz="1100" dirty="0"/>
              <a:t> </a:t>
            </a:r>
          </a:p>
          <a:p>
            <a:r>
              <a:rPr lang="en-US" sz="1100" dirty="0"/>
              <a:t>   0 0 0    1 0 0;</a:t>
            </a:r>
          </a:p>
          <a:p>
            <a:r>
              <a:rPr lang="en-US" sz="1100" dirty="0"/>
              <a:t>   0 0 0    0 1 0;</a:t>
            </a:r>
          </a:p>
          <a:p>
            <a:r>
              <a:rPr lang="en-US" sz="1100" dirty="0"/>
              <a:t>   0 0 0    0 0 1];</a:t>
            </a:r>
          </a:p>
          <a:p>
            <a:r>
              <a:rPr lang="en-US" sz="1100" dirty="0"/>
              <a:t>M=L*Qc*L'</a:t>
            </a:r>
          </a:p>
          <a:p>
            <a:r>
              <a:rPr lang="en-US" sz="1100" dirty="0"/>
              <a:t>g=</a:t>
            </a:r>
            <a:r>
              <a:rPr lang="en-US" sz="1100" dirty="0" err="1"/>
              <a:t>exp</a:t>
            </a:r>
            <a:r>
              <a:rPr lang="en-US" sz="1100" dirty="0"/>
              <a:t>(F*(T-t))   * M   *</a:t>
            </a:r>
            <a:r>
              <a:rPr lang="en-US" sz="1100" dirty="0" err="1"/>
              <a:t>exp</a:t>
            </a:r>
            <a:r>
              <a:rPr lang="en-US" sz="1100" dirty="0"/>
              <a:t>(F*(T-t))'</a:t>
            </a:r>
          </a:p>
          <a:p>
            <a:r>
              <a:rPr lang="en-US" sz="1100" dirty="0"/>
              <a:t>Q=</a:t>
            </a:r>
            <a:r>
              <a:rPr lang="en-US" sz="1100" dirty="0" err="1"/>
              <a:t>int</a:t>
            </a:r>
            <a:r>
              <a:rPr lang="en-US" sz="1100" dirty="0"/>
              <a:t>(</a:t>
            </a:r>
            <a:r>
              <a:rPr lang="en-US" sz="1100" dirty="0" err="1"/>
              <a:t>g,t</a:t>
            </a:r>
            <a:r>
              <a:rPr lang="en-US" sz="1100" dirty="0"/>
              <a:t>)</a:t>
            </a:r>
          </a:p>
          <a:p>
            <a:endParaRPr lang="en-US" dirty="0"/>
          </a:p>
        </p:txBody>
      </p:sp>
      <p:sp>
        <p:nvSpPr>
          <p:cNvPr id="5" name="Footer Placeholder 4"/>
          <p:cNvSpPr>
            <a:spLocks noGrp="1"/>
          </p:cNvSpPr>
          <p:nvPr>
            <p:ph type="ftr" sz="quarter" idx="11"/>
          </p:nvPr>
        </p:nvSpPr>
        <p:spPr/>
        <p:txBody>
          <a:bodyPr/>
          <a:lstStyle/>
          <a:p>
            <a:pPr>
              <a:defRPr/>
            </a:pPr>
            <a:r>
              <a:rPr lang="en-US" altLang="zh-CN" smtClean="0"/>
              <a:t>SFM Kalman V9a</a:t>
            </a:r>
            <a:endParaRPr lang="en-US" altLang="zh-CN"/>
          </a:p>
        </p:txBody>
      </p:sp>
      <p:sp>
        <p:nvSpPr>
          <p:cNvPr id="6" name="Slide Number Placeholder 5"/>
          <p:cNvSpPr>
            <a:spLocks noGrp="1"/>
          </p:cNvSpPr>
          <p:nvPr>
            <p:ph type="sldNum" sz="quarter" idx="12"/>
          </p:nvPr>
        </p:nvSpPr>
        <p:spPr/>
        <p:txBody>
          <a:bodyPr/>
          <a:lstStyle/>
          <a:p>
            <a:pPr>
              <a:defRPr/>
            </a:pPr>
            <a:fld id="{F1B19F82-DC97-4C9B-86F7-F6CECAB799A8}" type="slidenum">
              <a:rPr lang="zh-TW" altLang="en-US" smtClean="0"/>
              <a:pPr>
                <a:defRPr/>
              </a:pPr>
              <a:t>43</a:t>
            </a:fld>
            <a:endParaRPr lang="en-US" altLang="zh-TW"/>
          </a:p>
        </p:txBody>
      </p:sp>
    </p:spTree>
    <p:extLst>
      <p:ext uri="{BB962C8B-B14F-4D97-AF65-F5344CB8AC3E}">
        <p14:creationId xmlns:p14="http://schemas.microsoft.com/office/powerpoint/2010/main" val="447480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8"/>
          <p:cNvSpPr>
            <a:spLocks noGrp="1"/>
          </p:cNvSpPr>
          <p:nvPr>
            <p:ph type="title"/>
          </p:nvPr>
        </p:nvSpPr>
        <p:spPr/>
        <p:txBody>
          <a:bodyPr/>
          <a:lstStyle/>
          <a:p>
            <a:r>
              <a:rPr lang="en-US" altLang="en-US" smtClean="0">
                <a:solidFill>
                  <a:srgbClr val="FF0000"/>
                </a:solidFill>
              </a:rPr>
              <a:t>Extended Kalman filter EKF</a:t>
            </a:r>
          </a:p>
        </p:txBody>
      </p:sp>
      <p:sp>
        <p:nvSpPr>
          <p:cNvPr id="32771" name="Content Placeholder 9"/>
          <p:cNvSpPr>
            <a:spLocks noGrp="1"/>
          </p:cNvSpPr>
          <p:nvPr>
            <p:ph idx="1"/>
          </p:nvPr>
        </p:nvSpPr>
        <p:spPr/>
        <p:txBody>
          <a:bodyPr/>
          <a:lstStyle/>
          <a:p>
            <a:r>
              <a:rPr lang="en-US" altLang="en-US" smtClean="0"/>
              <a:t>For non-linear problems, such as 2D to 3D computer vision problems.</a:t>
            </a:r>
          </a:p>
          <a:p>
            <a:r>
              <a:rPr lang="en-US" altLang="en-US" smtClean="0"/>
              <a:t>Here for our Structure from motion SfM problem</a:t>
            </a:r>
          </a:p>
          <a:p>
            <a:pPr lvl="1"/>
            <a:r>
              <a:rPr lang="en-US" altLang="en-US" smtClean="0"/>
              <a:t>Camera motion is linear (Newtonian mechanics)</a:t>
            </a:r>
          </a:p>
          <a:p>
            <a:pPr lvl="1"/>
            <a:r>
              <a:rPr lang="en-US" altLang="en-US" smtClean="0"/>
              <a:t>Measurement is non-linear (3D to 2D projection)</a:t>
            </a:r>
          </a:p>
        </p:txBody>
      </p:sp>
      <p:sp>
        <p:nvSpPr>
          <p:cNvPr id="32772"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2773"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A39DA3D-6081-4CC5-94FD-33CEBC3B9BA7}" type="slidenum">
              <a:rPr kumimoji="0" lang="zh-TW" altLang="en-US" sz="1400" smtClean="0"/>
              <a:pPr eaLnBrk="1" hangingPunct="1">
                <a:spcBef>
                  <a:spcPct val="0"/>
                </a:spcBef>
                <a:buFontTx/>
                <a:buNone/>
              </a:pPr>
              <a:t>44</a:t>
            </a:fld>
            <a:endParaRPr kumimoji="0" lang="en-US" altLang="zh-TW" sz="14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3795"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89305C14-7408-4E92-A0D9-D7CF3090A00B}" type="slidenum">
              <a:rPr kumimoji="0" lang="zh-TW" altLang="en-US" sz="1400" smtClean="0"/>
              <a:pPr eaLnBrk="1" hangingPunct="1">
                <a:spcBef>
                  <a:spcPct val="0"/>
                </a:spcBef>
                <a:buFontTx/>
                <a:buNone/>
              </a:pPr>
              <a:t>45</a:t>
            </a:fld>
            <a:endParaRPr kumimoji="0" lang="en-US" altLang="zh-TW" sz="1400" smtClean="0"/>
          </a:p>
        </p:txBody>
      </p:sp>
      <p:sp>
        <p:nvSpPr>
          <p:cNvPr id="33796" name="Rectangle 2"/>
          <p:cNvSpPr>
            <a:spLocks noGrp="1" noChangeArrowheads="1"/>
          </p:cNvSpPr>
          <p:nvPr>
            <p:ph type="title"/>
          </p:nvPr>
        </p:nvSpPr>
        <p:spPr>
          <a:xfrm>
            <a:off x="685800" y="76200"/>
            <a:ext cx="7772400" cy="1143000"/>
          </a:xfrm>
        </p:spPr>
        <p:txBody>
          <a:bodyPr/>
          <a:lstStyle/>
          <a:p>
            <a:pPr eaLnBrk="1" hangingPunct="1"/>
            <a:r>
              <a:rPr lang="en-US" altLang="zh-TW" sz="2000" smtClean="0"/>
              <a:t>Definitions:</a:t>
            </a:r>
            <a:br>
              <a:rPr lang="en-US" altLang="zh-TW" sz="2000" smtClean="0"/>
            </a:br>
            <a:r>
              <a:rPr lang="en-US" altLang="zh-TW" sz="2000" smtClean="0"/>
              <a:t>Note: measurement to state is non-linear</a:t>
            </a:r>
          </a:p>
        </p:txBody>
      </p:sp>
      <p:sp>
        <p:nvSpPr>
          <p:cNvPr id="33797" name="Rectangle 3"/>
          <p:cNvSpPr>
            <a:spLocks noGrp="1" noChangeArrowheads="1"/>
          </p:cNvSpPr>
          <p:nvPr>
            <p:ph type="body" sz="half" idx="1"/>
          </p:nvPr>
        </p:nvSpPr>
        <p:spPr>
          <a:xfrm>
            <a:off x="8686800" y="6477000"/>
            <a:ext cx="304800" cy="304800"/>
          </a:xfrm>
        </p:spPr>
        <p:txBody>
          <a:bodyPr/>
          <a:lstStyle/>
          <a:p>
            <a:pPr eaLnBrk="1" hangingPunct="1"/>
            <a:r>
              <a:rPr lang="en-US" altLang="zh-TW" sz="2800" smtClean="0"/>
              <a:t> </a:t>
            </a:r>
          </a:p>
        </p:txBody>
      </p:sp>
      <p:graphicFrame>
        <p:nvGraphicFramePr>
          <p:cNvPr id="33798" name="Object 5"/>
          <p:cNvGraphicFramePr>
            <a:graphicFrameLocks noGrp="1" noChangeAspect="1"/>
          </p:cNvGraphicFramePr>
          <p:nvPr>
            <p:ph sz="quarter" idx="2"/>
          </p:nvPr>
        </p:nvGraphicFramePr>
        <p:xfrm>
          <a:off x="990600" y="2305050"/>
          <a:ext cx="177800" cy="38100"/>
        </p:xfrm>
        <a:graphic>
          <a:graphicData uri="http://schemas.openxmlformats.org/presentationml/2006/ole">
            <mc:AlternateContent xmlns:mc="http://schemas.openxmlformats.org/markup-compatibility/2006">
              <mc:Choice xmlns:v="urn:schemas-microsoft-com:vml" Requires="v">
                <p:oleObj spid="_x0000_s33934" name="Equation" r:id="rId3" imgW="1054100" imgH="228600" progId="Equation.DSMT4">
                  <p:embed/>
                </p:oleObj>
              </mc:Choice>
              <mc:Fallback>
                <p:oleObj name="Equation" r:id="rId3" imgW="10541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05050"/>
                        <a:ext cx="17780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6"/>
          <p:cNvGraphicFramePr>
            <a:graphicFrameLocks noChangeAspect="1"/>
          </p:cNvGraphicFramePr>
          <p:nvPr/>
        </p:nvGraphicFramePr>
        <p:xfrm>
          <a:off x="469900" y="990600"/>
          <a:ext cx="7467600" cy="5588000"/>
        </p:xfrm>
        <a:graphic>
          <a:graphicData uri="http://schemas.openxmlformats.org/presentationml/2006/ole">
            <mc:AlternateContent xmlns:mc="http://schemas.openxmlformats.org/markup-compatibility/2006">
              <mc:Choice xmlns:v="urn:schemas-microsoft-com:vml" Requires="v">
                <p:oleObj spid="_x0000_s33935" name="公式" r:id="rId5" imgW="3733800" imgH="2794000" progId="Equation.3">
                  <p:embed/>
                </p:oleObj>
              </mc:Choice>
              <mc:Fallback>
                <p:oleObj name="公式" r:id="rId5" imgW="3733800" imgH="2794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990600"/>
                        <a:ext cx="7467600" cy="55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7"/>
          <p:cNvSpPr>
            <a:spLocks noGrp="1"/>
          </p:cNvSpPr>
          <p:nvPr>
            <p:ph type="ftr" sz="quarter" idx="11"/>
          </p:nvPr>
        </p:nvSpPr>
        <p:spPr>
          <a:xfrm>
            <a:off x="3124200" y="63246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4819" name="Slide Number Placeholder 8"/>
          <p:cNvSpPr>
            <a:spLocks noGrp="1"/>
          </p:cNvSpPr>
          <p:nvPr>
            <p:ph type="sldNum" sz="quarter" idx="12"/>
          </p:nvPr>
        </p:nvSpPr>
        <p:spPr>
          <a:xfrm>
            <a:off x="6553200" y="6324600"/>
            <a:ext cx="19050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87104B9-868D-43D2-B0F8-32C72E8596AD}" type="slidenum">
              <a:rPr kumimoji="0" lang="zh-TW" altLang="en-US" sz="1400" smtClean="0"/>
              <a:pPr eaLnBrk="1" hangingPunct="1">
                <a:spcBef>
                  <a:spcPct val="0"/>
                </a:spcBef>
                <a:buFontTx/>
                <a:buNone/>
              </a:pPr>
              <a:t>46</a:t>
            </a:fld>
            <a:endParaRPr kumimoji="0" lang="en-US" altLang="zh-TW" sz="1400" smtClean="0"/>
          </a:p>
        </p:txBody>
      </p:sp>
      <p:sp>
        <p:nvSpPr>
          <p:cNvPr id="34820" name="Rectangle 2"/>
          <p:cNvSpPr>
            <a:spLocks noGrp="1" noChangeArrowheads="1"/>
          </p:cNvSpPr>
          <p:nvPr>
            <p:ph type="title" sz="quarter"/>
          </p:nvPr>
        </p:nvSpPr>
        <p:spPr>
          <a:xfrm>
            <a:off x="762000" y="76200"/>
            <a:ext cx="7772400" cy="1143000"/>
          </a:xfrm>
        </p:spPr>
        <p:txBody>
          <a:bodyPr/>
          <a:lstStyle/>
          <a:p>
            <a:pPr eaLnBrk="1" hangingPunct="1"/>
            <a:r>
              <a:rPr lang="en-US" altLang="zh-TW" smtClean="0"/>
              <a:t>EKF Iteration flow</a:t>
            </a:r>
          </a:p>
        </p:txBody>
      </p:sp>
      <p:sp>
        <p:nvSpPr>
          <p:cNvPr id="34821" name="Line 6"/>
          <p:cNvSpPr>
            <a:spLocks noChangeShapeType="1"/>
          </p:cNvSpPr>
          <p:nvPr/>
        </p:nvSpPr>
        <p:spPr bwMode="auto">
          <a:xfrm flipV="1">
            <a:off x="1524000" y="2971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Freeform 7"/>
          <p:cNvSpPr>
            <a:spLocks/>
          </p:cNvSpPr>
          <p:nvPr/>
        </p:nvSpPr>
        <p:spPr bwMode="auto">
          <a:xfrm>
            <a:off x="7315200" y="2971800"/>
            <a:ext cx="609600" cy="685800"/>
          </a:xfrm>
          <a:custGeom>
            <a:avLst/>
            <a:gdLst>
              <a:gd name="T0" fmla="*/ 0 w 1056"/>
              <a:gd name="T1" fmla="*/ 0 h 1056"/>
              <a:gd name="T2" fmla="*/ 2147483647 w 1056"/>
              <a:gd name="T3" fmla="*/ 2147483647 h 1056"/>
              <a:gd name="T4" fmla="*/ 2147483647 w 1056"/>
              <a:gd name="T5" fmla="*/ 2147483647 h 1056"/>
              <a:gd name="T6" fmla="*/ 0 60000 65536"/>
              <a:gd name="T7" fmla="*/ 0 60000 65536"/>
              <a:gd name="T8" fmla="*/ 0 60000 65536"/>
            </a:gdLst>
            <a:ahLst/>
            <a:cxnLst>
              <a:cxn ang="T6">
                <a:pos x="T0" y="T1"/>
              </a:cxn>
              <a:cxn ang="T7">
                <a:pos x="T2" y="T3"/>
              </a:cxn>
              <a:cxn ang="T8">
                <a:pos x="T4" y="T5"/>
              </a:cxn>
            </a:cxnLst>
            <a:rect l="0" t="0" r="r" b="b"/>
            <a:pathLst>
              <a:path w="1056" h="1056">
                <a:moveTo>
                  <a:pt x="0" y="0"/>
                </a:moveTo>
                <a:cubicBezTo>
                  <a:pt x="344" y="80"/>
                  <a:pt x="688" y="160"/>
                  <a:pt x="864" y="336"/>
                </a:cubicBezTo>
                <a:cubicBezTo>
                  <a:pt x="1040" y="512"/>
                  <a:pt x="1048" y="784"/>
                  <a:pt x="1056" y="10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Freeform 8"/>
          <p:cNvSpPr>
            <a:spLocks/>
          </p:cNvSpPr>
          <p:nvPr/>
        </p:nvSpPr>
        <p:spPr bwMode="auto">
          <a:xfrm>
            <a:off x="2667000" y="2971800"/>
            <a:ext cx="2895600" cy="3352800"/>
          </a:xfrm>
          <a:custGeom>
            <a:avLst/>
            <a:gdLst>
              <a:gd name="T0" fmla="*/ 2147483647 w 1824"/>
              <a:gd name="T1" fmla="*/ 2147483647 h 1752"/>
              <a:gd name="T2" fmla="*/ 2147483647 w 1824"/>
              <a:gd name="T3" fmla="*/ 2147483647 h 1752"/>
              <a:gd name="T4" fmla="*/ 2147483647 w 1824"/>
              <a:gd name="T5" fmla="*/ 2147483647 h 1752"/>
              <a:gd name="T6" fmla="*/ 0 w 1824"/>
              <a:gd name="T7" fmla="*/ 0 h 17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4" h="1752">
                <a:moveTo>
                  <a:pt x="1824" y="1344"/>
                </a:moveTo>
                <a:cubicBezTo>
                  <a:pt x="1684" y="1548"/>
                  <a:pt x="1544" y="1752"/>
                  <a:pt x="1296" y="1728"/>
                </a:cubicBezTo>
                <a:cubicBezTo>
                  <a:pt x="1048" y="1704"/>
                  <a:pt x="552" y="1488"/>
                  <a:pt x="336" y="1200"/>
                </a:cubicBezTo>
                <a:cubicBezTo>
                  <a:pt x="120" y="912"/>
                  <a:pt x="60" y="456"/>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824" name="Object 11"/>
          <p:cNvGraphicFramePr>
            <a:graphicFrameLocks noGrp="1" noChangeAspect="1"/>
          </p:cNvGraphicFramePr>
          <p:nvPr>
            <p:ph sz="quarter" idx="1"/>
          </p:nvPr>
        </p:nvGraphicFramePr>
        <p:xfrm>
          <a:off x="3911600" y="3668713"/>
          <a:ext cx="4749800" cy="1846262"/>
        </p:xfrm>
        <a:graphic>
          <a:graphicData uri="http://schemas.openxmlformats.org/presentationml/2006/ole">
            <mc:AlternateContent xmlns:mc="http://schemas.openxmlformats.org/markup-compatibility/2006">
              <mc:Choice xmlns:v="urn:schemas-microsoft-com:vml" Requires="v">
                <p:oleObj spid="_x0000_s35030" name="公式" r:id="rId3" imgW="3136900" imgH="1219200" progId="Equation.3">
                  <p:embed/>
                </p:oleObj>
              </mc:Choice>
              <mc:Fallback>
                <p:oleObj name="公式" r:id="rId3" imgW="3136900" imgH="12192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3668713"/>
                        <a:ext cx="474980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4825" name="Object 13"/>
          <p:cNvGraphicFramePr>
            <a:graphicFrameLocks noGrp="1" noChangeAspect="1"/>
          </p:cNvGraphicFramePr>
          <p:nvPr>
            <p:ph sz="quarter" idx="2"/>
          </p:nvPr>
        </p:nvGraphicFramePr>
        <p:xfrm>
          <a:off x="609600" y="5486400"/>
          <a:ext cx="1654175" cy="976313"/>
        </p:xfrm>
        <a:graphic>
          <a:graphicData uri="http://schemas.openxmlformats.org/presentationml/2006/ole">
            <mc:AlternateContent xmlns:mc="http://schemas.openxmlformats.org/markup-compatibility/2006">
              <mc:Choice xmlns:v="urn:schemas-microsoft-com:vml" Requires="v">
                <p:oleObj spid="_x0000_s35031" name="Equation" r:id="rId5" imgW="774364" imgH="457002" progId="Equation.3">
                  <p:embed/>
                </p:oleObj>
              </mc:Choice>
              <mc:Fallback>
                <p:oleObj name="Equation" r:id="rId5" imgW="774364" imgH="457002"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486400"/>
                        <a:ext cx="1654175" cy="976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4826" name="Content Placeholder 1"/>
          <p:cNvSpPr>
            <a:spLocks noGrp="1"/>
          </p:cNvSpPr>
          <p:nvPr>
            <p:ph sz="quarter" idx="4"/>
          </p:nvPr>
        </p:nvSpPr>
        <p:spPr>
          <a:xfrm>
            <a:off x="8077200" y="5867400"/>
            <a:ext cx="381000" cy="304800"/>
          </a:xfrm>
        </p:spPr>
        <p:txBody>
          <a:bodyPr/>
          <a:lstStyle/>
          <a:p>
            <a:r>
              <a:rPr lang="en-US" altLang="en-US" smtClean="0"/>
              <a:t> </a:t>
            </a:r>
          </a:p>
        </p:txBody>
      </p:sp>
      <p:graphicFrame>
        <p:nvGraphicFramePr>
          <p:cNvPr id="34827" name="Object 2"/>
          <p:cNvGraphicFramePr>
            <a:graphicFrameLocks noChangeAspect="1"/>
          </p:cNvGraphicFramePr>
          <p:nvPr/>
        </p:nvGraphicFramePr>
        <p:xfrm>
          <a:off x="920750" y="1447800"/>
          <a:ext cx="7126288" cy="1525588"/>
        </p:xfrm>
        <a:graphic>
          <a:graphicData uri="http://schemas.openxmlformats.org/presentationml/2006/ole">
            <mc:AlternateContent xmlns:mc="http://schemas.openxmlformats.org/markup-compatibility/2006">
              <mc:Choice xmlns:v="urn:schemas-microsoft-com:vml" Requires="v">
                <p:oleObj spid="_x0000_s35032" name="公式" r:id="rId7" imgW="4508500" imgH="965200" progId="Equation.3">
                  <p:embed/>
                </p:oleObj>
              </mc:Choice>
              <mc:Fallback>
                <p:oleObj name="公式" r:id="rId7" imgW="4508500" imgH="9652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1447800"/>
                        <a:ext cx="7126288" cy="152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8" name="TextBox 8"/>
          <p:cNvSpPr txBox="1">
            <a:spLocks noChangeArrowheads="1"/>
          </p:cNvSpPr>
          <p:nvPr/>
        </p:nvSpPr>
        <p:spPr bwMode="auto">
          <a:xfrm>
            <a:off x="228600" y="914400"/>
            <a:ext cx="733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Ref: </a:t>
            </a:r>
            <a:r>
              <a:rPr lang="en-US" altLang="en-US" sz="2400">
                <a:hlinkClick r:id="rId9"/>
              </a:rPr>
              <a:t>http://en.wikipedia.org/wiki/Extended_Kalman_filter</a:t>
            </a:r>
            <a:endParaRPr lang="en-US" altLang="en-US" sz="2400"/>
          </a:p>
          <a:p>
            <a:pPr eaLnBrk="1" hangingPunct="1">
              <a:spcBef>
                <a:spcPct val="0"/>
              </a:spcBef>
              <a:buFontTx/>
              <a:buNone/>
            </a:pPr>
            <a:r>
              <a:rPr lang="en-US" altLang="en-US" sz="240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584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3767E219-3430-42ED-8F89-C4AE4DCEA1BB}" type="slidenum">
              <a:rPr kumimoji="0" lang="zh-TW" altLang="en-US" sz="1400" smtClean="0"/>
              <a:pPr eaLnBrk="1" hangingPunct="1">
                <a:spcBef>
                  <a:spcPct val="0"/>
                </a:spcBef>
                <a:buFontTx/>
                <a:buNone/>
              </a:pPr>
              <a:t>47</a:t>
            </a:fld>
            <a:endParaRPr kumimoji="0" lang="en-US" altLang="zh-TW" sz="1400" smtClean="0"/>
          </a:p>
        </p:txBody>
      </p:sp>
      <p:sp>
        <p:nvSpPr>
          <p:cNvPr id="35844" name="Rectangle 5"/>
          <p:cNvSpPr>
            <a:spLocks noGrp="1" noChangeArrowheads="1"/>
          </p:cNvSpPr>
          <p:nvPr>
            <p:ph type="ctrTitle"/>
          </p:nvPr>
        </p:nvSpPr>
        <p:spPr/>
        <p:txBody>
          <a:bodyPr/>
          <a:lstStyle/>
          <a:p>
            <a:pPr eaLnBrk="1" hangingPunct="1"/>
            <a:r>
              <a:rPr lang="en-US" altLang="zh-TW" sz="4000" smtClean="0"/>
              <a:t>Part II</a:t>
            </a:r>
            <a:br>
              <a:rPr lang="en-US" altLang="zh-TW" sz="4000" smtClean="0"/>
            </a:br>
            <a:r>
              <a:rPr lang="en-US" altLang="zh-TW" sz="4000" smtClean="0"/>
              <a:t>Two-pass Kalman filter for structure and pose estimation</a:t>
            </a:r>
            <a:endParaRPr lang="zh-TW" altLang="en-US" sz="4000" smtClean="0"/>
          </a:p>
        </p:txBody>
      </p:sp>
      <p:sp>
        <p:nvSpPr>
          <p:cNvPr id="35845" name="Rectangle 6"/>
          <p:cNvSpPr>
            <a:spLocks noGrp="1" noChangeArrowheads="1"/>
          </p:cNvSpPr>
          <p:nvPr>
            <p:ph type="subTitle" idx="1"/>
          </p:nvPr>
        </p:nvSpPr>
        <p:spPr/>
        <p:txBody>
          <a:bodyPr/>
          <a:lstStyle/>
          <a:p>
            <a:pPr eaLnBrk="1" hangingPunct="1"/>
            <a:r>
              <a:rPr lang="en-US" altLang="zh-TW" smtClean="0"/>
              <a:t>Description</a:t>
            </a:r>
          </a:p>
          <a:p>
            <a:pPr eaLnBrk="1" hangingPunct="1"/>
            <a:r>
              <a:rPr lang="en-US" altLang="zh-TW" smtClean="0"/>
              <a:t>Major reference [Yu, June 2005]</a:t>
            </a:r>
          </a:p>
          <a:p>
            <a:pPr eaLnBrk="1" hangingPunct="1"/>
            <a:endParaRPr lang="en-US" altLang="zh-TW"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686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3FD3E002-4EB5-4D65-8822-0366E93B9B06}" type="slidenum">
              <a:rPr kumimoji="0" lang="zh-TW" altLang="en-US" sz="1400" smtClean="0"/>
              <a:pPr eaLnBrk="1" hangingPunct="1">
                <a:spcBef>
                  <a:spcPct val="0"/>
                </a:spcBef>
                <a:buFontTx/>
                <a:buNone/>
              </a:pPr>
              <a:t>48</a:t>
            </a:fld>
            <a:endParaRPr kumimoji="0" lang="en-US" altLang="zh-TW" sz="1400" smtClean="0"/>
          </a:p>
        </p:txBody>
      </p:sp>
      <p:sp>
        <p:nvSpPr>
          <p:cNvPr id="36868" name="Rectangle 2"/>
          <p:cNvSpPr>
            <a:spLocks noGrp="1" noChangeArrowheads="1"/>
          </p:cNvSpPr>
          <p:nvPr>
            <p:ph type="title"/>
          </p:nvPr>
        </p:nvSpPr>
        <p:spPr/>
        <p:txBody>
          <a:bodyPr/>
          <a:lstStyle/>
          <a:p>
            <a:pPr eaLnBrk="1" hangingPunct="1"/>
            <a:r>
              <a:rPr lang="en-US" altLang="zh-TW" sz="4000" smtClean="0"/>
              <a:t>Two-pass Kalman filter for structure and pose estimation</a:t>
            </a:r>
          </a:p>
        </p:txBody>
      </p:sp>
      <p:sp>
        <p:nvSpPr>
          <p:cNvPr id="36869" name="Rectangle 3"/>
          <p:cNvSpPr>
            <a:spLocks noGrp="1" noChangeArrowheads="1"/>
          </p:cNvSpPr>
          <p:nvPr>
            <p:ph type="body" idx="1"/>
          </p:nvPr>
        </p:nvSpPr>
        <p:spPr/>
        <p:txBody>
          <a:bodyPr/>
          <a:lstStyle/>
          <a:p>
            <a:pPr eaLnBrk="1" hangingPunct="1"/>
            <a:r>
              <a:rPr lang="en-US" altLang="zh-TW" smtClean="0"/>
              <a:t>Structure and pose updating</a:t>
            </a:r>
          </a:p>
        </p:txBody>
      </p:sp>
      <p:sp>
        <p:nvSpPr>
          <p:cNvPr id="36870" name="Rectangle 5"/>
          <p:cNvSpPr>
            <a:spLocks noChangeArrowheads="1"/>
          </p:cNvSpPr>
          <p:nvPr/>
        </p:nvSpPr>
        <p:spPr bwMode="auto">
          <a:xfrm>
            <a:off x="0" y="301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36871" name="Object 4"/>
          <p:cNvGraphicFramePr>
            <a:graphicFrameLocks noChangeAspect="1"/>
          </p:cNvGraphicFramePr>
          <p:nvPr/>
        </p:nvGraphicFramePr>
        <p:xfrm>
          <a:off x="914400" y="3200400"/>
          <a:ext cx="7924800" cy="2082800"/>
        </p:xfrm>
        <a:graphic>
          <a:graphicData uri="http://schemas.openxmlformats.org/presentationml/2006/ole">
            <mc:AlternateContent xmlns:mc="http://schemas.openxmlformats.org/markup-compatibility/2006">
              <mc:Choice xmlns:v="urn:schemas-microsoft-com:vml" Requires="v">
                <p:oleObj spid="_x0000_s36939" name="Visio" r:id="rId3" imgW="6617472" imgH="1645740" progId="Visio.Drawing.11">
                  <p:embed/>
                </p:oleObj>
              </mc:Choice>
              <mc:Fallback>
                <p:oleObj name="Visio" r:id="rId3" imgW="6617472" imgH="164574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7924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7891"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D310D65-8F91-4A27-AD77-C5D609BE1CD6}" type="slidenum">
              <a:rPr kumimoji="0" lang="zh-TW" altLang="en-US" sz="1400" smtClean="0"/>
              <a:pPr eaLnBrk="1" hangingPunct="1">
                <a:spcBef>
                  <a:spcPct val="0"/>
                </a:spcBef>
                <a:buFontTx/>
                <a:buNone/>
              </a:pPr>
              <a:t>49</a:t>
            </a:fld>
            <a:endParaRPr kumimoji="0" lang="en-US" altLang="zh-TW" sz="1400" smtClean="0"/>
          </a:p>
        </p:txBody>
      </p:sp>
      <p:sp>
        <p:nvSpPr>
          <p:cNvPr id="37892" name="Rectangle 2"/>
          <p:cNvSpPr>
            <a:spLocks noGrp="1" noChangeArrowheads="1"/>
          </p:cNvSpPr>
          <p:nvPr>
            <p:ph type="title"/>
          </p:nvPr>
        </p:nvSpPr>
        <p:spPr>
          <a:xfrm>
            <a:off x="685800" y="76200"/>
            <a:ext cx="7772400" cy="685800"/>
          </a:xfrm>
        </p:spPr>
        <p:txBody>
          <a:bodyPr/>
          <a:lstStyle/>
          <a:p>
            <a:pPr eaLnBrk="1" hangingPunct="1"/>
            <a:r>
              <a:rPr lang="en-US" altLang="zh-TW" sz="4000" smtClean="0"/>
              <a:t>Model initializations</a:t>
            </a:r>
          </a:p>
        </p:txBody>
      </p:sp>
      <p:sp>
        <p:nvSpPr>
          <p:cNvPr id="37893" name="Rectangle 3"/>
          <p:cNvSpPr>
            <a:spLocks noGrp="1" noChangeArrowheads="1"/>
          </p:cNvSpPr>
          <p:nvPr>
            <p:ph type="body" sz="half" idx="1"/>
          </p:nvPr>
        </p:nvSpPr>
        <p:spPr>
          <a:xfrm>
            <a:off x="609600" y="1066800"/>
            <a:ext cx="8001000" cy="4114800"/>
          </a:xfrm>
        </p:spPr>
        <p:txBody>
          <a:bodyPr/>
          <a:lstStyle/>
          <a:p>
            <a:pPr eaLnBrk="1" hangingPunct="1"/>
            <a:r>
              <a:rPr lang="en-US" altLang="zh-CN" sz="2800" i="1" smtClean="0"/>
              <a:t>f</a:t>
            </a:r>
            <a:r>
              <a:rPr lang="en-US" altLang="zh-CN" sz="2800" smtClean="0"/>
              <a:t>=focal length (found by camera calibration)</a:t>
            </a:r>
          </a:p>
          <a:p>
            <a:pPr eaLnBrk="1" hangingPunct="1"/>
            <a:r>
              <a:rPr lang="en-US" altLang="zh-CN" sz="2800" i="1" smtClean="0"/>
              <a:t>Zinit</a:t>
            </a:r>
            <a:r>
              <a:rPr lang="en-US" altLang="zh-CN" sz="2800" smtClean="0"/>
              <a:t>=initial guess of z direction of the model points (e.g. </a:t>
            </a:r>
            <a:r>
              <a:rPr lang="en-US" altLang="zh-CN" sz="2800" i="1" smtClean="0"/>
              <a:t>Zinit=</a:t>
            </a:r>
            <a:r>
              <a:rPr lang="en-US" altLang="zh-CN" sz="2800" smtClean="0"/>
              <a:t>1 meter from the camera)</a:t>
            </a:r>
          </a:p>
          <a:p>
            <a:pPr eaLnBrk="1" hangingPunct="1"/>
            <a:endParaRPr lang="en-US" altLang="zh-TW" sz="2800" smtClean="0"/>
          </a:p>
          <a:p>
            <a:pPr eaLnBrk="1" hangingPunct="1"/>
            <a:endParaRPr lang="en-US" altLang="zh-TW" sz="2800" smtClean="0"/>
          </a:p>
        </p:txBody>
      </p:sp>
      <p:sp>
        <p:nvSpPr>
          <p:cNvPr id="378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37895"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37896" name="Object 8"/>
          <p:cNvGraphicFramePr>
            <a:graphicFrameLocks noChangeAspect="1"/>
          </p:cNvGraphicFramePr>
          <p:nvPr/>
        </p:nvGraphicFramePr>
        <p:xfrm>
          <a:off x="609600" y="2895600"/>
          <a:ext cx="7661275" cy="3503613"/>
        </p:xfrm>
        <a:graphic>
          <a:graphicData uri="http://schemas.openxmlformats.org/presentationml/2006/ole">
            <mc:AlternateContent xmlns:mc="http://schemas.openxmlformats.org/markup-compatibility/2006">
              <mc:Choice xmlns:v="urn:schemas-microsoft-com:vml" Requires="v">
                <p:oleObj spid="_x0000_s37964" name="公式" r:id="rId3" imgW="3429000" imgH="1562100" progId="Equation.3">
                  <p:embed/>
                </p:oleObj>
              </mc:Choice>
              <mc:Fallback>
                <p:oleObj name="公式" r:id="rId3" imgW="3429000" imgH="15621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7661275"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Introduction</a:t>
            </a:r>
          </a:p>
        </p:txBody>
      </p:sp>
      <p:sp>
        <p:nvSpPr>
          <p:cNvPr id="6147" name="Content Placeholder 2"/>
          <p:cNvSpPr>
            <a:spLocks noGrp="1"/>
          </p:cNvSpPr>
          <p:nvPr>
            <p:ph idx="1"/>
          </p:nvPr>
        </p:nvSpPr>
        <p:spPr/>
        <p:txBody>
          <a:bodyPr/>
          <a:lstStyle/>
          <a:p>
            <a:r>
              <a:rPr lang="en-US" altLang="en-US" smtClean="0"/>
              <a:t>A system (e.g. radar tracking a plane) can be modelled by a system transition dynamic function using the Newtons’ law (linear).</a:t>
            </a:r>
          </a:p>
          <a:p>
            <a:r>
              <a:rPr lang="en-US" altLang="en-US" smtClean="0"/>
              <a:t>Measurement may contain noise (assume Gaussian)</a:t>
            </a:r>
          </a:p>
          <a:p>
            <a:r>
              <a:rPr lang="en-US" altLang="en-US" smtClean="0"/>
              <a:t>Kalman filter predict and update the system to reduce the effect of noise.</a:t>
            </a:r>
          </a:p>
        </p:txBody>
      </p:sp>
      <p:sp>
        <p:nvSpPr>
          <p:cNvPr id="6148"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149"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6F36ABCC-B798-4DF0-B80F-3D3E9D765D8F}" type="slidenum">
              <a:rPr kumimoji="0" lang="zh-TW" altLang="en-US" sz="1400" smtClean="0"/>
              <a:pPr eaLnBrk="1" hangingPunct="1">
                <a:spcBef>
                  <a:spcPct val="0"/>
                </a:spcBef>
                <a:buFontTx/>
                <a:buNone/>
              </a:pPr>
              <a:t>5</a:t>
            </a:fld>
            <a:endParaRPr kumimoji="0" lang="en-US" altLang="zh-TW" sz="14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891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E06AF5BA-5FCE-448D-AA0D-FA0C5B8A454D}" type="slidenum">
              <a:rPr kumimoji="0" lang="zh-TW" altLang="en-US" sz="1400" smtClean="0"/>
              <a:pPr eaLnBrk="1" hangingPunct="1">
                <a:spcBef>
                  <a:spcPct val="0"/>
                </a:spcBef>
                <a:buFontTx/>
                <a:buNone/>
              </a:pPr>
              <a:t>50</a:t>
            </a:fld>
            <a:endParaRPr kumimoji="0" lang="en-US" altLang="zh-TW" sz="1400" smtClean="0"/>
          </a:p>
        </p:txBody>
      </p:sp>
      <p:sp>
        <p:nvSpPr>
          <p:cNvPr id="38916" name="Rectangle 2"/>
          <p:cNvSpPr>
            <a:spLocks noGrp="1" noChangeArrowheads="1"/>
          </p:cNvSpPr>
          <p:nvPr>
            <p:ph type="ctrTitle"/>
          </p:nvPr>
        </p:nvSpPr>
        <p:spPr/>
        <p:txBody>
          <a:bodyPr/>
          <a:lstStyle/>
          <a:p>
            <a:pPr eaLnBrk="1" hangingPunct="1"/>
            <a:r>
              <a:rPr lang="en-US" altLang="zh-TW" smtClean="0"/>
              <a:t>Kalman tracking</a:t>
            </a:r>
          </a:p>
        </p:txBody>
      </p:sp>
      <p:sp>
        <p:nvSpPr>
          <p:cNvPr id="38917" name="Rectangle 3"/>
          <p:cNvSpPr>
            <a:spLocks noGrp="1" noChangeArrowheads="1"/>
          </p:cNvSpPr>
          <p:nvPr>
            <p:ph type="subTitle" idx="1"/>
          </p:nvPr>
        </p:nvSpPr>
        <p:spPr/>
        <p:txBody>
          <a:bodyPr/>
          <a:lstStyle/>
          <a:p>
            <a:pPr eaLnBrk="1" hangingPunct="1"/>
            <a:r>
              <a:rPr lang="en-US" altLang="zh-TW" smtClean="0"/>
              <a:t>Step 1: Kalman </a:t>
            </a:r>
            <a:r>
              <a:rPr lang="en-US" altLang="zh-TW" u="sng" smtClean="0"/>
              <a:t>pose</a:t>
            </a:r>
            <a:r>
              <a:rPr lang="en-US" altLang="zh-TW" smtClean="0"/>
              <a:t> tracking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39939"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79E6C47-8617-49BE-B273-6BFFB3E1D4C0}" type="slidenum">
              <a:rPr kumimoji="0" lang="zh-TW" altLang="en-US" sz="1400" smtClean="0"/>
              <a:pPr eaLnBrk="1" hangingPunct="1">
                <a:spcBef>
                  <a:spcPct val="0"/>
                </a:spcBef>
                <a:buFontTx/>
                <a:buNone/>
              </a:pPr>
              <a:t>51</a:t>
            </a:fld>
            <a:endParaRPr kumimoji="0" lang="en-US" altLang="zh-TW" sz="1400" smtClean="0"/>
          </a:p>
        </p:txBody>
      </p:sp>
      <p:sp>
        <p:nvSpPr>
          <p:cNvPr id="39940" name="Rectangle 2"/>
          <p:cNvSpPr>
            <a:spLocks noGrp="1" noChangeArrowheads="1"/>
          </p:cNvSpPr>
          <p:nvPr>
            <p:ph type="title"/>
          </p:nvPr>
        </p:nvSpPr>
        <p:spPr/>
        <p:txBody>
          <a:bodyPr/>
          <a:lstStyle/>
          <a:p>
            <a:pPr eaLnBrk="1" hangingPunct="1"/>
            <a:r>
              <a:rPr lang="en-US" altLang="zh-TW" sz="4000" smtClean="0"/>
              <a:t>Kalman filtering </a:t>
            </a:r>
            <a:r>
              <a:rPr lang="en-US" altLang="zh-TW" sz="4000" u="sng" smtClean="0"/>
              <a:t>pose</a:t>
            </a:r>
            <a:r>
              <a:rPr lang="en-US" altLang="zh-TW" sz="4000" smtClean="0"/>
              <a:t> tracking</a:t>
            </a:r>
            <a:br>
              <a:rPr lang="en-US" altLang="zh-TW" sz="4000" smtClean="0"/>
            </a:br>
            <a:r>
              <a:rPr lang="en-US" altLang="zh-TW" sz="4000" smtClean="0"/>
              <a:t>Assume model is known</a:t>
            </a:r>
            <a:r>
              <a:rPr lang="en-US" altLang="zh-CN" sz="4000" smtClean="0"/>
              <a:t> (by guessing)</a:t>
            </a:r>
            <a:endParaRPr lang="en-US" altLang="zh-TW" sz="4000" smtClean="0"/>
          </a:p>
        </p:txBody>
      </p:sp>
      <p:sp>
        <p:nvSpPr>
          <p:cNvPr id="39941" name="Rectangle 3"/>
          <p:cNvSpPr>
            <a:spLocks noGrp="1" noChangeArrowheads="1"/>
          </p:cNvSpPr>
          <p:nvPr>
            <p:ph type="body" sz="half" idx="1"/>
          </p:nvPr>
        </p:nvSpPr>
        <p:spPr/>
        <p:txBody>
          <a:bodyPr/>
          <a:lstStyle/>
          <a:p>
            <a:pPr eaLnBrk="1" hangingPunct="1"/>
            <a:r>
              <a:rPr lang="en-US" altLang="zh-TW" sz="2800" smtClean="0"/>
              <a:t> </a:t>
            </a:r>
          </a:p>
        </p:txBody>
      </p:sp>
      <p:sp>
        <p:nvSpPr>
          <p:cNvPr id="399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39943" name="Object 5"/>
          <p:cNvGraphicFramePr>
            <a:graphicFrameLocks noChangeAspect="1"/>
          </p:cNvGraphicFramePr>
          <p:nvPr/>
        </p:nvGraphicFramePr>
        <p:xfrm>
          <a:off x="609600" y="3048000"/>
          <a:ext cx="8382000" cy="3490913"/>
        </p:xfrm>
        <a:graphic>
          <a:graphicData uri="http://schemas.openxmlformats.org/presentationml/2006/ole">
            <mc:AlternateContent xmlns:mc="http://schemas.openxmlformats.org/markup-compatibility/2006">
              <mc:Choice xmlns:v="urn:schemas-microsoft-com:vml" Requires="v">
                <p:oleObj spid="_x0000_s40080" name="Visio" r:id="rId3" imgW="4552704" imgH="1885736" progId="Visio.Drawing.11">
                  <p:embed/>
                </p:oleObj>
              </mc:Choice>
              <mc:Fallback>
                <p:oleObj name="Visio" r:id="rId3" imgW="4552704" imgH="188573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83820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39945" name="Object 8"/>
          <p:cNvGraphicFramePr>
            <a:graphicFrameLocks noGrp="1" noChangeAspect="1"/>
          </p:cNvGraphicFramePr>
          <p:nvPr>
            <p:ph sz="half" idx="2"/>
          </p:nvPr>
        </p:nvGraphicFramePr>
        <p:xfrm>
          <a:off x="990600" y="2286000"/>
          <a:ext cx="5410200" cy="1638300"/>
        </p:xfrm>
        <a:graphic>
          <a:graphicData uri="http://schemas.openxmlformats.org/presentationml/2006/ole">
            <mc:AlternateContent xmlns:mc="http://schemas.openxmlformats.org/markup-compatibility/2006">
              <mc:Choice xmlns:v="urn:schemas-microsoft-com:vml" Requires="v">
                <p:oleObj spid="_x0000_s40081" name="Equation" r:id="rId5" imgW="3187700" imgH="965200" progId="Equation.3">
                  <p:embed/>
                </p:oleObj>
              </mc:Choice>
              <mc:Fallback>
                <p:oleObj name="Equation" r:id="rId5" imgW="3187700" imgH="965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86000"/>
                        <a:ext cx="54102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0963"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FAC5634-3C7D-49AF-820F-6807E85B0351}" type="slidenum">
              <a:rPr kumimoji="0" lang="zh-TW" altLang="en-US" sz="1400" smtClean="0"/>
              <a:pPr eaLnBrk="1" hangingPunct="1">
                <a:spcBef>
                  <a:spcPct val="0"/>
                </a:spcBef>
                <a:buFontTx/>
                <a:buNone/>
              </a:pPr>
              <a:t>52</a:t>
            </a:fld>
            <a:endParaRPr kumimoji="0" lang="en-US" altLang="zh-TW" sz="1400" smtClean="0"/>
          </a:p>
        </p:txBody>
      </p:sp>
      <p:sp>
        <p:nvSpPr>
          <p:cNvPr id="40964" name="Rectangle 2"/>
          <p:cNvSpPr>
            <a:spLocks noGrp="1" noChangeArrowheads="1"/>
          </p:cNvSpPr>
          <p:nvPr>
            <p:ph type="title"/>
          </p:nvPr>
        </p:nvSpPr>
        <p:spPr/>
        <p:txBody>
          <a:bodyPr/>
          <a:lstStyle/>
          <a:p>
            <a:pPr eaLnBrk="1" hangingPunct="1"/>
            <a:r>
              <a:rPr lang="en-US" altLang="zh-TW" sz="4000" smtClean="0"/>
              <a:t>Kalman </a:t>
            </a:r>
            <a:r>
              <a:rPr lang="en-US" altLang="zh-TW" sz="4000" u="sng" smtClean="0"/>
              <a:t>pose</a:t>
            </a:r>
            <a:r>
              <a:rPr lang="en-US" altLang="zh-TW" sz="4000" smtClean="0"/>
              <a:t> filter</a:t>
            </a:r>
            <a:br>
              <a:rPr lang="en-US" altLang="zh-TW" sz="4000" smtClean="0"/>
            </a:br>
            <a:r>
              <a:rPr lang="en-US" altLang="zh-TW" sz="4000" smtClean="0"/>
              <a:t>States</a:t>
            </a:r>
          </a:p>
        </p:txBody>
      </p:sp>
      <p:sp>
        <p:nvSpPr>
          <p:cNvPr id="40965" name="Rectangle 3"/>
          <p:cNvSpPr>
            <a:spLocks noGrp="1" noChangeArrowheads="1"/>
          </p:cNvSpPr>
          <p:nvPr>
            <p:ph type="body" sz="half" idx="1"/>
          </p:nvPr>
        </p:nvSpPr>
        <p:spPr>
          <a:xfrm>
            <a:off x="304800" y="1371600"/>
            <a:ext cx="8001000" cy="4114800"/>
          </a:xfrm>
        </p:spPr>
        <p:txBody>
          <a:bodyPr/>
          <a:lstStyle/>
          <a:p>
            <a:pPr eaLnBrk="1" hangingPunct="1"/>
            <a:r>
              <a:rPr lang="en-US" altLang="zh-TW" sz="2800" smtClean="0"/>
              <a:t>State transition</a:t>
            </a:r>
          </a:p>
        </p:txBody>
      </p:sp>
      <p:graphicFrame>
        <p:nvGraphicFramePr>
          <p:cNvPr id="40966" name="Object 9"/>
          <p:cNvGraphicFramePr>
            <a:graphicFrameLocks noGrp="1" noChangeAspect="1"/>
          </p:cNvGraphicFramePr>
          <p:nvPr>
            <p:ph sz="quarter" idx="2"/>
          </p:nvPr>
        </p:nvGraphicFramePr>
        <p:xfrm>
          <a:off x="990600" y="2305050"/>
          <a:ext cx="177800" cy="38100"/>
        </p:xfrm>
        <a:graphic>
          <a:graphicData uri="http://schemas.openxmlformats.org/presentationml/2006/ole">
            <mc:AlternateContent xmlns:mc="http://schemas.openxmlformats.org/markup-compatibility/2006">
              <mc:Choice xmlns:v="urn:schemas-microsoft-com:vml" Requires="v">
                <p:oleObj spid="_x0000_s41105" name="Equation" r:id="rId3" imgW="1054100" imgH="228600" progId="Equation.DSMT4">
                  <p:embed/>
                </p:oleObj>
              </mc:Choice>
              <mc:Fallback>
                <p:oleObj name="Equation" r:id="rId3" imgW="1054100" imgH="228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05050"/>
                        <a:ext cx="17780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Rectangle 1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40968" name="Object 12"/>
          <p:cNvGraphicFramePr>
            <a:graphicFrameLocks noChangeAspect="1"/>
          </p:cNvGraphicFramePr>
          <p:nvPr/>
        </p:nvGraphicFramePr>
        <p:xfrm>
          <a:off x="923925" y="2416175"/>
          <a:ext cx="6154738" cy="3563938"/>
        </p:xfrm>
        <a:graphic>
          <a:graphicData uri="http://schemas.openxmlformats.org/presentationml/2006/ole">
            <mc:AlternateContent xmlns:mc="http://schemas.openxmlformats.org/markup-compatibility/2006">
              <mc:Choice xmlns:v="urn:schemas-microsoft-com:vml" Requires="v">
                <p:oleObj spid="_x0000_s41106" name="公式" r:id="rId5" imgW="3695700" imgH="2146300" progId="Equation.3">
                  <p:embed/>
                </p:oleObj>
              </mc:Choice>
              <mc:Fallback>
                <p:oleObj name="公式" r:id="rId5" imgW="3695700" imgH="21463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925" y="2416175"/>
                        <a:ext cx="615473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9" name="Rectangle 15"/>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40970" name="TextBox 1"/>
          <p:cNvSpPr txBox="1">
            <a:spLocks noChangeArrowheads="1"/>
          </p:cNvSpPr>
          <p:nvPr/>
        </p:nvSpPr>
        <p:spPr bwMode="auto">
          <a:xfrm>
            <a:off x="4572000" y="1828800"/>
            <a:ext cx="4267200" cy="830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Note: we use </a:t>
            </a:r>
            <a:r>
              <a:rPr lang="en-US" altLang="en-US" sz="2400" i="1"/>
              <a:t>w</a:t>
            </a:r>
            <a:r>
              <a:rPr lang="en-US" altLang="en-US" sz="2400"/>
              <a:t> instead of </a:t>
            </a:r>
            <a:r>
              <a:rPr lang="en-US" altLang="en-US" sz="2400" i="1"/>
              <a:t>x</a:t>
            </a:r>
            <a:r>
              <a:rPr lang="en-US" altLang="en-US" sz="2400"/>
              <a:t> for state representation here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1987"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09A1B06-C388-43A2-8188-27A6666E6C45}" type="slidenum">
              <a:rPr kumimoji="0" lang="zh-TW" altLang="en-US" sz="1400" smtClean="0"/>
              <a:pPr eaLnBrk="1" hangingPunct="1">
                <a:spcBef>
                  <a:spcPct val="0"/>
                </a:spcBef>
                <a:buFontTx/>
                <a:buNone/>
              </a:pPr>
              <a:t>53</a:t>
            </a:fld>
            <a:endParaRPr kumimoji="0" lang="en-US" altLang="zh-TW" sz="1400" smtClean="0"/>
          </a:p>
        </p:txBody>
      </p:sp>
      <p:sp>
        <p:nvSpPr>
          <p:cNvPr id="41988" name="Rectangle 2"/>
          <p:cNvSpPr>
            <a:spLocks noGrp="1" noChangeArrowheads="1"/>
          </p:cNvSpPr>
          <p:nvPr>
            <p:ph type="title"/>
          </p:nvPr>
        </p:nvSpPr>
        <p:spPr/>
        <p:txBody>
          <a:bodyPr/>
          <a:lstStyle/>
          <a:p>
            <a:pPr eaLnBrk="1" hangingPunct="1"/>
            <a:r>
              <a:rPr lang="en-US" altLang="zh-TW" sz="4000" smtClean="0"/>
              <a:t>Kalman </a:t>
            </a:r>
            <a:r>
              <a:rPr lang="en-US" altLang="zh-TW" sz="4000" u="sng" smtClean="0"/>
              <a:t>pose</a:t>
            </a:r>
            <a:r>
              <a:rPr lang="en-US" altLang="zh-TW" sz="4000" smtClean="0"/>
              <a:t> filter </a:t>
            </a:r>
            <a:br>
              <a:rPr lang="en-US" altLang="zh-TW" sz="4000" smtClean="0"/>
            </a:br>
            <a:r>
              <a:rPr lang="en-US" altLang="zh-TW" sz="4000" smtClean="0"/>
              <a:t>measurement</a:t>
            </a:r>
          </a:p>
        </p:txBody>
      </p:sp>
      <p:sp>
        <p:nvSpPr>
          <p:cNvPr id="41989" name="Rectangle 3"/>
          <p:cNvSpPr>
            <a:spLocks noGrp="1" noChangeArrowheads="1"/>
          </p:cNvSpPr>
          <p:nvPr>
            <p:ph type="body" sz="half" idx="1"/>
          </p:nvPr>
        </p:nvSpPr>
        <p:spPr/>
        <p:txBody>
          <a:bodyPr/>
          <a:lstStyle/>
          <a:p>
            <a:pPr eaLnBrk="1" hangingPunct="1"/>
            <a:r>
              <a:rPr lang="en-US" altLang="zh-TW" sz="2800" smtClean="0"/>
              <a:t>measurement </a:t>
            </a:r>
          </a:p>
        </p:txBody>
      </p:sp>
      <p:sp>
        <p:nvSpPr>
          <p:cNvPr id="41990"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41991" name="Object 6"/>
          <p:cNvGraphicFramePr>
            <a:graphicFrameLocks noChangeAspect="1"/>
          </p:cNvGraphicFramePr>
          <p:nvPr/>
        </p:nvGraphicFramePr>
        <p:xfrm>
          <a:off x="457200" y="2895600"/>
          <a:ext cx="8058150" cy="1909763"/>
        </p:xfrm>
        <a:graphic>
          <a:graphicData uri="http://schemas.openxmlformats.org/presentationml/2006/ole">
            <mc:AlternateContent xmlns:mc="http://schemas.openxmlformats.org/markup-compatibility/2006">
              <mc:Choice xmlns:v="urn:schemas-microsoft-com:vml" Requires="v">
                <p:oleObj spid="_x0000_s42059" name="公式" r:id="rId3" imgW="4394200" imgH="1041400" progId="Equation.3">
                  <p:embed/>
                </p:oleObj>
              </mc:Choice>
              <mc:Fallback>
                <p:oleObj name="公式" r:id="rId3" imgW="4394200" imgH="1041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0581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762000" y="228600"/>
            <a:ext cx="7772400" cy="1143000"/>
          </a:xfrm>
        </p:spPr>
        <p:txBody>
          <a:bodyPr/>
          <a:lstStyle/>
          <a:p>
            <a:r>
              <a:rPr lang="en-US" altLang="en-US" sz="2800" smtClean="0"/>
              <a:t>Kalman for pose estimation</a:t>
            </a:r>
            <a:br>
              <a:rPr lang="en-US" altLang="en-US" sz="2800" smtClean="0"/>
            </a:br>
            <a:r>
              <a:rPr lang="en-US" altLang="en-US" sz="2800" smtClean="0"/>
              <a:t>IMMKalmanPoseGen.m </a:t>
            </a:r>
            <a:r>
              <a:rPr lang="en-US" altLang="en-US" smtClean="0"/>
              <a:t/>
            </a:r>
            <a:br>
              <a:rPr lang="en-US" altLang="en-US" smtClean="0"/>
            </a:br>
            <a:endParaRPr lang="en-US" altLang="en-US" smtClean="0"/>
          </a:p>
        </p:txBody>
      </p:sp>
      <p:sp>
        <p:nvSpPr>
          <p:cNvPr id="43011" name="Content Placeholder 7"/>
          <p:cNvSpPr>
            <a:spLocks noGrp="1"/>
          </p:cNvSpPr>
          <p:nvPr>
            <p:ph idx="1"/>
          </p:nvPr>
        </p:nvSpPr>
        <p:spPr>
          <a:xfrm>
            <a:off x="8153400" y="6386513"/>
            <a:ext cx="1066800" cy="457200"/>
          </a:xfrm>
        </p:spPr>
        <p:txBody>
          <a:bodyPr/>
          <a:lstStyle/>
          <a:p>
            <a:r>
              <a:rPr lang="en-US" altLang="en-US" smtClean="0"/>
              <a:t> </a:t>
            </a:r>
          </a:p>
        </p:txBody>
      </p:sp>
      <p:sp>
        <p:nvSpPr>
          <p:cNvPr id="43012" name="Footer Placeholder 4"/>
          <p:cNvSpPr>
            <a:spLocks noGrp="1"/>
          </p:cNvSpPr>
          <p:nvPr>
            <p:ph type="ftr" sz="quarter" idx="11"/>
          </p:nvPr>
        </p:nvSpPr>
        <p:spPr>
          <a:xfrm>
            <a:off x="7772400" y="152400"/>
            <a:ext cx="11430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301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E38D7D0-2ED9-4339-907A-DD79EBC069E2}" type="slidenum">
              <a:rPr kumimoji="0" lang="zh-TW" altLang="en-US" sz="1400" smtClean="0"/>
              <a:pPr eaLnBrk="1" hangingPunct="1">
                <a:spcBef>
                  <a:spcPct val="0"/>
                </a:spcBef>
                <a:buFontTx/>
                <a:buNone/>
              </a:pPr>
              <a:t>54</a:t>
            </a:fld>
            <a:endParaRPr kumimoji="0" lang="en-US" altLang="zh-TW" sz="1400" smtClean="0"/>
          </a:p>
        </p:txBody>
      </p:sp>
      <p:graphicFrame>
        <p:nvGraphicFramePr>
          <p:cNvPr id="43014" name="Object 8"/>
          <p:cNvGraphicFramePr>
            <a:graphicFrameLocks noChangeAspect="1"/>
          </p:cNvGraphicFramePr>
          <p:nvPr/>
        </p:nvGraphicFramePr>
        <p:xfrm>
          <a:off x="255588" y="838200"/>
          <a:ext cx="7969250" cy="5926138"/>
        </p:xfrm>
        <a:graphic>
          <a:graphicData uri="http://schemas.openxmlformats.org/presentationml/2006/ole">
            <mc:AlternateContent xmlns:mc="http://schemas.openxmlformats.org/markup-compatibility/2006">
              <mc:Choice xmlns:v="urn:schemas-microsoft-com:vml" Requires="v">
                <p:oleObj spid="_x0000_s43084" name="公式" r:id="rId3" imgW="5054600" imgH="3759200" progId="Equation.3">
                  <p:embed/>
                </p:oleObj>
              </mc:Choice>
              <mc:Fallback>
                <p:oleObj name="公式" r:id="rId3" imgW="5054600" imgH="3759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838200"/>
                        <a:ext cx="796925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5" name="Rectangle 1"/>
          <p:cNvSpPr>
            <a:spLocks noChangeArrowheads="1"/>
          </p:cNvSpPr>
          <p:nvPr/>
        </p:nvSpPr>
        <p:spPr bwMode="auto">
          <a:xfrm>
            <a:off x="4325938" y="31988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a:t>
            </a:r>
          </a:p>
        </p:txBody>
      </p:sp>
      <p:sp>
        <p:nvSpPr>
          <p:cNvPr id="43016" name="Rectangle 2"/>
          <p:cNvSpPr>
            <a:spLocks noChangeArrowheads="1"/>
          </p:cNvSpPr>
          <p:nvPr/>
        </p:nvSpPr>
        <p:spPr bwMode="auto">
          <a:xfrm>
            <a:off x="4325938" y="31988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152400"/>
            <a:ext cx="7772400" cy="609600"/>
          </a:xfrm>
        </p:spPr>
        <p:txBody>
          <a:bodyPr/>
          <a:lstStyle/>
          <a:p>
            <a:r>
              <a:rPr lang="en-US" altLang="en-US" smtClean="0"/>
              <a:t>Implementation</a:t>
            </a:r>
          </a:p>
        </p:txBody>
      </p:sp>
      <p:sp>
        <p:nvSpPr>
          <p:cNvPr id="44035" name="Content Placeholder 2"/>
          <p:cNvSpPr>
            <a:spLocks noGrp="1"/>
          </p:cNvSpPr>
          <p:nvPr>
            <p:ph idx="1"/>
          </p:nvPr>
        </p:nvSpPr>
        <p:spPr>
          <a:xfrm>
            <a:off x="8685213" y="6553200"/>
            <a:ext cx="457200" cy="304800"/>
          </a:xfrm>
        </p:spPr>
        <p:txBody>
          <a:bodyPr/>
          <a:lstStyle/>
          <a:p>
            <a:r>
              <a:rPr lang="en-US" altLang="en-US" smtClean="0"/>
              <a:t> </a:t>
            </a:r>
          </a:p>
        </p:txBody>
      </p:sp>
      <p:sp>
        <p:nvSpPr>
          <p:cNvPr id="44036"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4037"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2F14613-0CCD-4DA4-A5E6-8ACCD039AB88}" type="slidenum">
              <a:rPr kumimoji="0" lang="zh-TW" altLang="en-US" sz="1400" smtClean="0"/>
              <a:pPr eaLnBrk="1" hangingPunct="1">
                <a:spcBef>
                  <a:spcPct val="0"/>
                </a:spcBef>
                <a:buFontTx/>
                <a:buNone/>
              </a:pPr>
              <a:t>55</a:t>
            </a:fld>
            <a:endParaRPr kumimoji="0" lang="en-US" altLang="zh-TW" sz="1400" smtClean="0"/>
          </a:p>
        </p:txBody>
      </p:sp>
      <p:graphicFrame>
        <p:nvGraphicFramePr>
          <p:cNvPr id="44038" name="Object 5"/>
          <p:cNvGraphicFramePr>
            <a:graphicFrameLocks noChangeAspect="1"/>
          </p:cNvGraphicFramePr>
          <p:nvPr/>
        </p:nvGraphicFramePr>
        <p:xfrm>
          <a:off x="1295400" y="1143000"/>
          <a:ext cx="5487988" cy="5160963"/>
        </p:xfrm>
        <a:graphic>
          <a:graphicData uri="http://schemas.openxmlformats.org/presentationml/2006/ole">
            <mc:AlternateContent xmlns:mc="http://schemas.openxmlformats.org/markup-compatibility/2006">
              <mc:Choice xmlns:v="urn:schemas-microsoft-com:vml" Requires="v">
                <p:oleObj spid="_x0000_s44106" name="公式" r:id="rId3" imgW="4483100" imgH="4216400" progId="Equation.3">
                  <p:embed/>
                </p:oleObj>
              </mc:Choice>
              <mc:Fallback>
                <p:oleObj name="公式" r:id="rId3" imgW="4483100" imgH="4216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548798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152400"/>
            <a:ext cx="7772400" cy="381000"/>
          </a:xfrm>
        </p:spPr>
        <p:txBody>
          <a:bodyPr/>
          <a:lstStyle/>
          <a:p>
            <a:pPr algn="l"/>
            <a:r>
              <a:rPr lang="en-US" altLang="en-US" sz="3200" smtClean="0"/>
              <a:t>Implementation details, equation 2,3</a:t>
            </a:r>
          </a:p>
        </p:txBody>
      </p:sp>
      <p:sp>
        <p:nvSpPr>
          <p:cNvPr id="45059" name="Content Placeholder 2"/>
          <p:cNvSpPr>
            <a:spLocks noGrp="1"/>
          </p:cNvSpPr>
          <p:nvPr>
            <p:ph idx="1"/>
          </p:nvPr>
        </p:nvSpPr>
        <p:spPr>
          <a:xfrm>
            <a:off x="8839200" y="6477000"/>
            <a:ext cx="228600" cy="228600"/>
          </a:xfrm>
        </p:spPr>
        <p:txBody>
          <a:bodyPr/>
          <a:lstStyle/>
          <a:p>
            <a:r>
              <a:rPr lang="en-US" altLang="en-US" smtClean="0"/>
              <a:t> </a:t>
            </a:r>
          </a:p>
        </p:txBody>
      </p:sp>
      <p:sp>
        <p:nvSpPr>
          <p:cNvPr id="45060" name="Footer Placeholder 3"/>
          <p:cNvSpPr>
            <a:spLocks noGrp="1"/>
          </p:cNvSpPr>
          <p:nvPr>
            <p:ph type="ftr" sz="quarter" idx="11"/>
          </p:nvPr>
        </p:nvSpPr>
        <p:spPr>
          <a:xfrm>
            <a:off x="6324600" y="-1588"/>
            <a:ext cx="2895600" cy="457201"/>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5061"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94B5529-147B-4589-90E2-8BC1D8A30F1B}" type="slidenum">
              <a:rPr kumimoji="0" lang="zh-TW" altLang="en-US" sz="1400" smtClean="0"/>
              <a:pPr eaLnBrk="1" hangingPunct="1">
                <a:spcBef>
                  <a:spcPct val="0"/>
                </a:spcBef>
                <a:buFontTx/>
                <a:buNone/>
              </a:pPr>
              <a:t>56</a:t>
            </a:fld>
            <a:endParaRPr kumimoji="0" lang="en-US" altLang="zh-TW" sz="1400" smtClean="0"/>
          </a:p>
        </p:txBody>
      </p:sp>
      <p:graphicFrame>
        <p:nvGraphicFramePr>
          <p:cNvPr id="45062" name="Object 5"/>
          <p:cNvGraphicFramePr>
            <a:graphicFrameLocks noChangeAspect="1"/>
          </p:cNvGraphicFramePr>
          <p:nvPr/>
        </p:nvGraphicFramePr>
        <p:xfrm>
          <a:off x="1066800" y="733425"/>
          <a:ext cx="6019800" cy="5889625"/>
        </p:xfrm>
        <a:graphic>
          <a:graphicData uri="http://schemas.openxmlformats.org/presentationml/2006/ole">
            <mc:AlternateContent xmlns:mc="http://schemas.openxmlformats.org/markup-compatibility/2006">
              <mc:Choice xmlns:v="urn:schemas-microsoft-com:vml" Requires="v">
                <p:oleObj spid="_x0000_s45130" name="公式" r:id="rId3" imgW="4762500" imgH="4660900" progId="Equation.3">
                  <p:embed/>
                </p:oleObj>
              </mc:Choice>
              <mc:Fallback>
                <p:oleObj name="公式" r:id="rId3" imgW="4762500" imgH="4660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33425"/>
                        <a:ext cx="60198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State transition matrix A</a:t>
            </a:r>
            <a:r>
              <a:rPr lang="en-US" altLang="en-US" baseline="-25000" smtClean="0"/>
              <a:t>12x12</a:t>
            </a:r>
          </a:p>
        </p:txBody>
      </p:sp>
      <p:sp>
        <p:nvSpPr>
          <p:cNvPr id="46083" name="Content Placeholder 2"/>
          <p:cNvSpPr>
            <a:spLocks noGrp="1"/>
          </p:cNvSpPr>
          <p:nvPr>
            <p:ph idx="1"/>
          </p:nvPr>
        </p:nvSpPr>
        <p:spPr>
          <a:xfrm>
            <a:off x="457200" y="1981200"/>
            <a:ext cx="2743200" cy="4114800"/>
          </a:xfrm>
        </p:spPr>
        <p:txBody>
          <a:bodyPr/>
          <a:lstStyle/>
          <a:p>
            <a:r>
              <a:rPr lang="en-US" altLang="en-US" smtClean="0"/>
              <a:t>Typical </a:t>
            </a:r>
          </a:p>
          <a:p>
            <a:r>
              <a:rPr lang="en-US" altLang="en-US" smtClean="0"/>
              <a:t>A</a:t>
            </a:r>
            <a:r>
              <a:rPr lang="en-US" altLang="en-US" baseline="-25000" smtClean="0"/>
              <a:t>12x12</a:t>
            </a:r>
          </a:p>
          <a:p>
            <a:r>
              <a:rPr lang="en-US" altLang="en-US" baseline="-25000" smtClean="0"/>
              <a:t>Ts=1 used in the program</a:t>
            </a:r>
          </a:p>
          <a:p>
            <a:endParaRPr lang="en-US" altLang="en-US" smtClean="0"/>
          </a:p>
        </p:txBody>
      </p:sp>
      <p:sp>
        <p:nvSpPr>
          <p:cNvPr id="46084"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6085"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B70178E5-821A-4B6B-A842-3AF4EC30737E}" type="slidenum">
              <a:rPr kumimoji="0" lang="zh-TW" altLang="en-US" sz="1400" smtClean="0"/>
              <a:pPr eaLnBrk="1" hangingPunct="1">
                <a:spcBef>
                  <a:spcPct val="0"/>
                </a:spcBef>
                <a:buFontTx/>
                <a:buNone/>
              </a:pPr>
              <a:t>57</a:t>
            </a:fld>
            <a:endParaRPr kumimoji="0" lang="en-US" altLang="zh-TW" sz="1400" smtClean="0"/>
          </a:p>
        </p:txBody>
      </p:sp>
      <p:graphicFrame>
        <p:nvGraphicFramePr>
          <p:cNvPr id="46086" name="Object 1"/>
          <p:cNvGraphicFramePr>
            <a:graphicFrameLocks noChangeAspect="1"/>
          </p:cNvGraphicFramePr>
          <p:nvPr/>
        </p:nvGraphicFramePr>
        <p:xfrm>
          <a:off x="2838450" y="2057400"/>
          <a:ext cx="4857750" cy="3843338"/>
        </p:xfrm>
        <a:graphic>
          <a:graphicData uri="http://schemas.openxmlformats.org/presentationml/2006/ole">
            <mc:AlternateContent xmlns:mc="http://schemas.openxmlformats.org/markup-compatibility/2006">
              <mc:Choice xmlns:v="urn:schemas-microsoft-com:vml" Requires="v">
                <p:oleObj spid="_x0000_s46154" name="公式" r:id="rId3" imgW="3467100" imgH="2743200" progId="Equation.3">
                  <p:embed/>
                </p:oleObj>
              </mc:Choice>
              <mc:Fallback>
                <p:oleObj name="公式" r:id="rId3" imgW="3467100" imgH="2743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2057400"/>
                        <a:ext cx="485775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304800"/>
            <a:ext cx="7772400" cy="609600"/>
          </a:xfrm>
        </p:spPr>
        <p:txBody>
          <a:bodyPr/>
          <a:lstStyle/>
          <a:p>
            <a:r>
              <a:rPr lang="en-US" altLang="en-US" sz="3200" smtClean="0"/>
              <a:t>Initialize </a:t>
            </a:r>
            <a:r>
              <a:rPr lang="pt-BR" altLang="en-US" sz="3200" smtClean="0"/>
              <a:t>pose_covar </a:t>
            </a:r>
            <a:r>
              <a:rPr lang="pt-BR" altLang="en-US" sz="3200" i="1" smtClean="0"/>
              <a:t>P</a:t>
            </a:r>
            <a:r>
              <a:rPr lang="pt-BR" altLang="en-US" sz="3200" i="1" baseline="-25000" smtClean="0"/>
              <a:t>1,1</a:t>
            </a:r>
            <a:r>
              <a:rPr lang="pt-BR" altLang="en-US" sz="3200" i="1" smtClean="0"/>
              <a:t> </a:t>
            </a:r>
            <a:endParaRPr lang="en-US" altLang="en-US" sz="3200" smtClean="0"/>
          </a:p>
        </p:txBody>
      </p:sp>
      <p:sp>
        <p:nvSpPr>
          <p:cNvPr id="47107" name="Content Placeholder 2"/>
          <p:cNvSpPr>
            <a:spLocks noGrp="1"/>
          </p:cNvSpPr>
          <p:nvPr>
            <p:ph idx="1"/>
          </p:nvPr>
        </p:nvSpPr>
        <p:spPr>
          <a:xfrm>
            <a:off x="685800" y="990600"/>
            <a:ext cx="7772400" cy="4114800"/>
          </a:xfrm>
        </p:spPr>
        <p:txBody>
          <a:bodyPr/>
          <a:lstStyle/>
          <a:p>
            <a:r>
              <a:rPr lang="en-US" altLang="en-US" sz="2000" smtClean="0"/>
              <a:t>%Initialize state vector covariance for the pose filter</a:t>
            </a:r>
          </a:p>
          <a:p>
            <a:r>
              <a:rPr lang="pt-BR" altLang="en-US" sz="2000" smtClean="0"/>
              <a:t>pose_covar=</a:t>
            </a:r>
            <a:r>
              <a:rPr lang="pt-BR" altLang="en-US" sz="2000" i="1" smtClean="0"/>
              <a:t>P</a:t>
            </a:r>
            <a:r>
              <a:rPr lang="pt-BR" altLang="en-US" sz="2000" i="1" baseline="-25000" smtClean="0"/>
              <a:t>1,1</a:t>
            </a:r>
            <a:r>
              <a:rPr lang="pt-BR" altLang="en-US" sz="2000" i="1" smtClean="0"/>
              <a:t> </a:t>
            </a:r>
            <a:r>
              <a:rPr lang="pt-BR" altLang="en-US" sz="2000" smtClean="0"/>
              <a:t>= diag([1 1 1 1 1 1 0.001 0.0001 0.1 0.01 0.01 0.001]*1000);</a:t>
            </a:r>
          </a:p>
          <a:p>
            <a:endParaRPr lang="en-US" altLang="en-US" smtClean="0"/>
          </a:p>
        </p:txBody>
      </p:sp>
      <p:sp>
        <p:nvSpPr>
          <p:cNvPr id="47108"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7109"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84592789-E41E-445D-BD8F-E9E9C1D9A608}" type="slidenum">
              <a:rPr kumimoji="0" lang="zh-TW" altLang="en-US" sz="1400" smtClean="0"/>
              <a:pPr eaLnBrk="1" hangingPunct="1">
                <a:spcBef>
                  <a:spcPct val="0"/>
                </a:spcBef>
                <a:buFontTx/>
                <a:buNone/>
              </a:pPr>
              <a:t>58</a:t>
            </a:fld>
            <a:endParaRPr kumimoji="0" lang="en-US" altLang="zh-TW" sz="1400" smtClean="0"/>
          </a:p>
        </p:txBody>
      </p:sp>
      <p:graphicFrame>
        <p:nvGraphicFramePr>
          <p:cNvPr id="47110" name="Object 5"/>
          <p:cNvGraphicFramePr>
            <a:graphicFrameLocks noChangeAspect="1"/>
          </p:cNvGraphicFramePr>
          <p:nvPr/>
        </p:nvGraphicFramePr>
        <p:xfrm>
          <a:off x="1600200" y="2590800"/>
          <a:ext cx="5503863" cy="3206750"/>
        </p:xfrm>
        <a:graphic>
          <a:graphicData uri="http://schemas.openxmlformats.org/presentationml/2006/ole">
            <mc:AlternateContent xmlns:mc="http://schemas.openxmlformats.org/markup-compatibility/2006">
              <mc:Choice xmlns:v="urn:schemas-microsoft-com:vml" Requires="v">
                <p:oleObj spid="_x0000_s47178" name="公式" r:id="rId3" imgW="4749800" imgH="2755900" progId="Equation.3">
                  <p:embed/>
                </p:oleObj>
              </mc:Choice>
              <mc:Fallback>
                <p:oleObj name="公式" r:id="rId3" imgW="4749800" imgH="2755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90800"/>
                        <a:ext cx="55038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76200"/>
            <a:ext cx="7772400" cy="1143000"/>
          </a:xfrm>
        </p:spPr>
        <p:txBody>
          <a:bodyPr/>
          <a:lstStyle/>
          <a:p>
            <a:r>
              <a:rPr lang="en-US" altLang="en-US" sz="2800" smtClean="0"/>
              <a:t>Covariance of state noise= Q</a:t>
            </a:r>
            <a:r>
              <a:rPr lang="en-US" altLang="en-US" sz="2800" baseline="-25000" smtClean="0"/>
              <a:t>12x12 </a:t>
            </a:r>
            <a:r>
              <a:rPr lang="en-US" altLang="en-US" sz="2800" smtClean="0"/>
              <a:t>, </a:t>
            </a:r>
          </a:p>
        </p:txBody>
      </p:sp>
      <p:sp>
        <p:nvSpPr>
          <p:cNvPr id="48131" name="Content Placeholder 2"/>
          <p:cNvSpPr>
            <a:spLocks noGrp="1"/>
          </p:cNvSpPr>
          <p:nvPr>
            <p:ph idx="1"/>
          </p:nvPr>
        </p:nvSpPr>
        <p:spPr>
          <a:xfrm>
            <a:off x="304800" y="838200"/>
            <a:ext cx="7772400" cy="4114800"/>
          </a:xfrm>
        </p:spPr>
        <p:txBody>
          <a:bodyPr/>
          <a:lstStyle/>
          <a:p>
            <a:r>
              <a:rPr lang="nl-NL" altLang="en-US" sz="1800" smtClean="0"/>
              <a:t>Qp = diag([10 10 10 10 10 10 0.0001 0.0001 0.1 0.01 0.001 0.0001]);</a:t>
            </a:r>
          </a:p>
          <a:p>
            <a:endParaRPr lang="en-US" altLang="en-US" sz="1800" smtClean="0"/>
          </a:p>
          <a:p>
            <a:pPr>
              <a:buFontTx/>
              <a:buNone/>
            </a:pPr>
            <a:endParaRPr lang="en-US" altLang="en-US" sz="1800" smtClean="0"/>
          </a:p>
        </p:txBody>
      </p:sp>
      <p:sp>
        <p:nvSpPr>
          <p:cNvPr id="48132" name="Footer Placeholder 3"/>
          <p:cNvSpPr>
            <a:spLocks noGrp="1"/>
          </p:cNvSpPr>
          <p:nvPr>
            <p:ph type="ftr" sz="quarter" idx="11"/>
          </p:nvPr>
        </p:nvSpPr>
        <p:spPr>
          <a:xfrm>
            <a:off x="5943600" y="64008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8133"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B0ECC965-EDBA-4FB6-9AED-9D1C762EBA83}" type="slidenum">
              <a:rPr kumimoji="0" lang="zh-TW" altLang="en-US" sz="1400" smtClean="0"/>
              <a:pPr eaLnBrk="1" hangingPunct="1">
                <a:spcBef>
                  <a:spcPct val="0"/>
                </a:spcBef>
                <a:buFontTx/>
                <a:buNone/>
              </a:pPr>
              <a:t>59</a:t>
            </a:fld>
            <a:endParaRPr kumimoji="0" lang="en-US" altLang="zh-TW" sz="1400" smtClean="0"/>
          </a:p>
        </p:txBody>
      </p:sp>
      <p:graphicFrame>
        <p:nvGraphicFramePr>
          <p:cNvPr id="48134" name="Object 6"/>
          <p:cNvGraphicFramePr>
            <a:graphicFrameLocks noChangeAspect="1"/>
          </p:cNvGraphicFramePr>
          <p:nvPr/>
        </p:nvGraphicFramePr>
        <p:xfrm>
          <a:off x="609600" y="1993900"/>
          <a:ext cx="7170738" cy="3784600"/>
        </p:xfrm>
        <a:graphic>
          <a:graphicData uri="http://schemas.openxmlformats.org/presentationml/2006/ole">
            <mc:AlternateContent xmlns:mc="http://schemas.openxmlformats.org/markup-compatibility/2006">
              <mc:Choice xmlns:v="urn:schemas-microsoft-com:vml" Requires="v">
                <p:oleObj spid="_x0000_s48202" name="公式" r:id="rId3" imgW="5245100" imgH="2755900" progId="Equation.3">
                  <p:embed/>
                </p:oleObj>
              </mc:Choice>
              <mc:Fallback>
                <p:oleObj name="公式" r:id="rId3" imgW="5245100" imgH="2755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93900"/>
                        <a:ext cx="71707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76238" y="152400"/>
            <a:ext cx="4195762" cy="1143000"/>
          </a:xfrm>
        </p:spPr>
        <p:txBody>
          <a:bodyPr/>
          <a:lstStyle/>
          <a:p>
            <a:r>
              <a:rPr lang="en-US" altLang="en-US" smtClean="0"/>
              <a:t>System state and dynamic </a:t>
            </a:r>
          </a:p>
        </p:txBody>
      </p:sp>
      <p:sp>
        <p:nvSpPr>
          <p:cNvPr id="7171" name="Content Placeholder 2"/>
          <p:cNvSpPr>
            <a:spLocks noGrp="1"/>
          </p:cNvSpPr>
          <p:nvPr>
            <p:ph idx="1"/>
          </p:nvPr>
        </p:nvSpPr>
        <p:spPr>
          <a:xfrm>
            <a:off x="469900" y="1676400"/>
            <a:ext cx="5016500" cy="4114800"/>
          </a:xfrm>
        </p:spPr>
        <p:txBody>
          <a:bodyPr/>
          <a:lstStyle/>
          <a:p>
            <a:r>
              <a:rPr lang="en-US" altLang="en-US" i="1" smtClean="0"/>
              <a:t>x</a:t>
            </a:r>
            <a:r>
              <a:rPr lang="en-US" altLang="en-US" i="1" baseline="-25000" smtClean="0"/>
              <a:t>k</a:t>
            </a:r>
            <a:r>
              <a:rPr lang="en-US" altLang="en-US" smtClean="0"/>
              <a:t> is the state at time </a:t>
            </a:r>
            <a:r>
              <a:rPr lang="en-US" altLang="en-US" i="1" smtClean="0"/>
              <a:t>k</a:t>
            </a:r>
            <a:r>
              <a:rPr lang="en-US" altLang="en-US" smtClean="0"/>
              <a:t> </a:t>
            </a:r>
          </a:p>
          <a:p>
            <a:pPr lvl="1"/>
            <a:r>
              <a:rPr lang="en-US" altLang="en-US" i="1" smtClean="0"/>
              <a:t>x</a:t>
            </a:r>
            <a:r>
              <a:rPr lang="en-US" altLang="en-US" i="1" baseline="-25000" smtClean="0"/>
              <a:t>k</a:t>
            </a:r>
            <a:r>
              <a:rPr lang="en-US" altLang="en-US" i="1" smtClean="0"/>
              <a:t>=A*x</a:t>
            </a:r>
            <a:r>
              <a:rPr lang="en-US" altLang="en-US" i="1" baseline="-25000" smtClean="0"/>
              <a:t>k-1</a:t>
            </a:r>
          </a:p>
          <a:p>
            <a:pPr lvl="1"/>
            <a:r>
              <a:rPr lang="en-US" altLang="en-US" i="1" smtClean="0"/>
              <a:t>A</a:t>
            </a:r>
            <a:r>
              <a:rPr lang="en-US" altLang="en-US" smtClean="0"/>
              <a:t> is the motion model</a:t>
            </a:r>
          </a:p>
          <a:p>
            <a:pPr lvl="1"/>
            <a:r>
              <a:rPr lang="en-US" altLang="en-US" smtClean="0"/>
              <a:t>Q is system noise (by wind)</a:t>
            </a:r>
          </a:p>
          <a:p>
            <a:r>
              <a:rPr lang="en-US" altLang="en-US" smtClean="0"/>
              <a:t>Z is measurement on the radar screen, </a:t>
            </a:r>
          </a:p>
          <a:p>
            <a:pPr lvl="1"/>
            <a:r>
              <a:rPr lang="en-US" altLang="en-US" smtClean="0"/>
              <a:t>R  is measurement noise</a:t>
            </a:r>
          </a:p>
          <a:p>
            <a:pPr lvl="1"/>
            <a:r>
              <a:rPr lang="en-US" altLang="en-US" smtClean="0"/>
              <a:t>Assume </a:t>
            </a:r>
            <a:r>
              <a:rPr lang="en-US" altLang="en-US" i="1" smtClean="0"/>
              <a:t>u&gt;&gt;h</a:t>
            </a:r>
            <a:r>
              <a:rPr lang="en-US" altLang="en-US" smtClean="0"/>
              <a:t>, so </a:t>
            </a:r>
            <a:r>
              <a:rPr lang="en-US" altLang="en-US" i="1" smtClean="0"/>
              <a:t>Z</a:t>
            </a:r>
            <a:r>
              <a:rPr lang="en-US" altLang="en-US" i="1" smtClean="0">
                <a:sym typeface="Symbol" pitchFamily="18" charset="2"/>
              </a:rPr>
              <a:t></a:t>
            </a:r>
            <a:r>
              <a:rPr lang="en-US" altLang="en-US" i="1" smtClean="0"/>
              <a:t>u</a:t>
            </a:r>
          </a:p>
        </p:txBody>
      </p:sp>
      <p:sp>
        <p:nvSpPr>
          <p:cNvPr id="7172"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173"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CE352985-506D-422F-B0BF-FD82A68F5833}" type="slidenum">
              <a:rPr kumimoji="0" lang="zh-TW" altLang="en-US" sz="1400" smtClean="0"/>
              <a:pPr eaLnBrk="1" hangingPunct="1">
                <a:spcBef>
                  <a:spcPct val="0"/>
                </a:spcBef>
                <a:buFontTx/>
                <a:buNone/>
              </a:pPr>
              <a:t>6</a:t>
            </a:fld>
            <a:endParaRPr kumimoji="0" lang="en-US" altLang="zh-TW" sz="1400" smtClean="0"/>
          </a:p>
        </p:txBody>
      </p:sp>
      <p:pic>
        <p:nvPicPr>
          <p:cNvPr id="7174" name="Picture 2" descr="C:\Users\khwong.PC91075\AppData\Local\Microsoft\Windows\Temporary Internet Files\Content.IE5\Z35MZEOR\aeropla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4543425"/>
            <a:ext cx="7159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Oval 7"/>
          <p:cNvSpPr>
            <a:spLocks noChangeArrowheads="1"/>
          </p:cNvSpPr>
          <p:nvPr/>
        </p:nvSpPr>
        <p:spPr bwMode="auto">
          <a:xfrm rot="904783">
            <a:off x="8224838" y="5989638"/>
            <a:ext cx="228600" cy="533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7176" name="Freeform 8"/>
          <p:cNvSpPr>
            <a:spLocks/>
          </p:cNvSpPr>
          <p:nvPr/>
        </p:nvSpPr>
        <p:spPr bwMode="auto">
          <a:xfrm>
            <a:off x="8034338" y="6113463"/>
            <a:ext cx="293687" cy="214312"/>
          </a:xfrm>
          <a:custGeom>
            <a:avLst/>
            <a:gdLst>
              <a:gd name="T0" fmla="*/ 236886 w 294198"/>
              <a:gd name="T1" fmla="*/ 213197 h 214685"/>
              <a:gd name="T2" fmla="*/ 0 w 294198"/>
              <a:gd name="T3" fmla="*/ 0 h 214685"/>
              <a:gd name="T4" fmla="*/ 292160 w 294198"/>
              <a:gd name="T5" fmla="*/ 55273 h 214685"/>
              <a:gd name="T6" fmla="*/ 0 60000 65536"/>
              <a:gd name="T7" fmla="*/ 0 60000 65536"/>
              <a:gd name="T8" fmla="*/ 0 60000 65536"/>
            </a:gdLst>
            <a:ahLst/>
            <a:cxnLst>
              <a:cxn ang="T6">
                <a:pos x="T0" y="T1"/>
              </a:cxn>
              <a:cxn ang="T7">
                <a:pos x="T2" y="T3"/>
              </a:cxn>
              <a:cxn ang="T8">
                <a:pos x="T4" y="T5"/>
              </a:cxn>
            </a:cxnLst>
            <a:rect l="0" t="0" r="r" b="b"/>
            <a:pathLst>
              <a:path w="294198" h="214685">
                <a:moveTo>
                  <a:pt x="238539" y="214685"/>
                </a:moveTo>
                <a:lnTo>
                  <a:pt x="0" y="0"/>
                </a:lnTo>
                <a:lnTo>
                  <a:pt x="294198" y="55659"/>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Rectangle 9"/>
          <p:cNvSpPr>
            <a:spLocks noChangeArrowheads="1"/>
          </p:cNvSpPr>
          <p:nvPr/>
        </p:nvSpPr>
        <p:spPr bwMode="auto">
          <a:xfrm>
            <a:off x="8181975" y="6543675"/>
            <a:ext cx="500063" cy="131763"/>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7178" name="Rectangle 10"/>
          <p:cNvSpPr>
            <a:spLocks noChangeArrowheads="1"/>
          </p:cNvSpPr>
          <p:nvPr/>
        </p:nvSpPr>
        <p:spPr bwMode="auto">
          <a:xfrm>
            <a:off x="8431213" y="6327775"/>
            <a:ext cx="46037" cy="2159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7179" name="Freeform 12"/>
          <p:cNvSpPr>
            <a:spLocks/>
          </p:cNvSpPr>
          <p:nvPr/>
        </p:nvSpPr>
        <p:spPr bwMode="auto">
          <a:xfrm>
            <a:off x="6191250" y="4922838"/>
            <a:ext cx="2049463" cy="1270000"/>
          </a:xfrm>
          <a:custGeom>
            <a:avLst/>
            <a:gdLst>
              <a:gd name="T0" fmla="*/ 394974 w 3093058"/>
              <a:gd name="T1" fmla="*/ 301874 h 1781092"/>
              <a:gd name="T2" fmla="*/ 0 w 3093058"/>
              <a:gd name="T3" fmla="*/ 0 h 1781092"/>
              <a:gd name="T4" fmla="*/ 356390 w 3093058"/>
              <a:gd name="T5" fmla="*/ 328251 h 1781092"/>
              <a:gd name="T6" fmla="*/ 0 60000 65536"/>
              <a:gd name="T7" fmla="*/ 0 60000 65536"/>
              <a:gd name="T8" fmla="*/ 0 60000 65536"/>
            </a:gdLst>
            <a:ahLst/>
            <a:cxnLst>
              <a:cxn ang="T6">
                <a:pos x="T0" y="T1"/>
              </a:cxn>
              <a:cxn ang="T7">
                <a:pos x="T2" y="T3"/>
              </a:cxn>
              <a:cxn ang="T8">
                <a:pos x="T4" y="T5"/>
              </a:cxn>
            </a:cxnLst>
            <a:rect l="0" t="0" r="r" b="b"/>
            <a:pathLst>
              <a:path w="3093058" h="1781092">
                <a:moveTo>
                  <a:pt x="3093058" y="1637969"/>
                </a:moveTo>
                <a:lnTo>
                  <a:pt x="0" y="0"/>
                </a:lnTo>
                <a:lnTo>
                  <a:pt x="2790908" y="1781092"/>
                </a:lnTo>
              </a:path>
            </a:pathLst>
          </a:cu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TextBox 14"/>
          <p:cNvSpPr txBox="1">
            <a:spLocks noChangeArrowheads="1"/>
          </p:cNvSpPr>
          <p:nvPr/>
        </p:nvSpPr>
        <p:spPr bwMode="auto">
          <a:xfrm>
            <a:off x="6853238" y="484505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7181" name="Object 15"/>
          <p:cNvGraphicFramePr>
            <a:graphicFrameLocks noChangeAspect="1"/>
          </p:cNvGraphicFramePr>
          <p:nvPr/>
        </p:nvGraphicFramePr>
        <p:xfrm>
          <a:off x="5600700" y="190500"/>
          <a:ext cx="3230563" cy="4000500"/>
        </p:xfrm>
        <a:graphic>
          <a:graphicData uri="http://schemas.openxmlformats.org/presentationml/2006/ole">
            <mc:AlternateContent xmlns:mc="http://schemas.openxmlformats.org/markup-compatibility/2006">
              <mc:Choice xmlns:v="urn:schemas-microsoft-com:vml" Requires="v">
                <p:oleObj spid="_x0000_s7392" name="公式" r:id="rId4" imgW="1917700" imgH="2374900" progId="Equation.3">
                  <p:embed/>
                </p:oleObj>
              </mc:Choice>
              <mc:Fallback>
                <p:oleObj name="公式" r:id="rId4" imgW="1917700" imgH="23749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190500"/>
                        <a:ext cx="3230563" cy="4000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2" name="Object 16"/>
          <p:cNvGraphicFramePr>
            <a:graphicFrameLocks noChangeAspect="1"/>
          </p:cNvGraphicFramePr>
          <p:nvPr/>
        </p:nvGraphicFramePr>
        <p:xfrm>
          <a:off x="6918325" y="4867275"/>
          <a:ext cx="800100" cy="190500"/>
        </p:xfrm>
        <a:graphic>
          <a:graphicData uri="http://schemas.openxmlformats.org/presentationml/2006/ole">
            <mc:AlternateContent xmlns:mc="http://schemas.openxmlformats.org/markup-compatibility/2006">
              <mc:Choice xmlns:v="urn:schemas-microsoft-com:vml" Requires="v">
                <p:oleObj spid="_x0000_s7393" name="公式" r:id="rId6" imgW="799753" imgH="190417" progId="Equation.3">
                  <p:embed/>
                </p:oleObj>
              </mc:Choice>
              <mc:Fallback>
                <p:oleObj name="公式" r:id="rId6" imgW="799753" imgH="190417"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325" y="4867275"/>
                        <a:ext cx="8001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83" name="Straight Arrow Connector 18"/>
          <p:cNvCxnSpPr>
            <a:cxnSpLocks noChangeShapeType="1"/>
          </p:cNvCxnSpPr>
          <p:nvPr/>
        </p:nvCxnSpPr>
        <p:spPr bwMode="auto">
          <a:xfrm flipH="1">
            <a:off x="6319838" y="4868863"/>
            <a:ext cx="2135187" cy="0"/>
          </a:xfrm>
          <a:prstGeom prst="straightConnector1">
            <a:avLst/>
          </a:prstGeom>
          <a:noFill/>
          <a:ln w="9525"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Straight Connector 21"/>
          <p:cNvCxnSpPr>
            <a:cxnSpLocks noChangeShapeType="1"/>
          </p:cNvCxnSpPr>
          <p:nvPr/>
        </p:nvCxnSpPr>
        <p:spPr bwMode="auto">
          <a:xfrm flipV="1">
            <a:off x="8431213" y="4845050"/>
            <a:ext cx="0" cy="1125538"/>
          </a:xfrm>
          <a:prstGeom prst="line">
            <a:avLst/>
          </a:prstGeom>
          <a:noFill/>
          <a:ln w="9525"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5" name="Oval 24"/>
          <p:cNvSpPr>
            <a:spLocks noChangeArrowheads="1"/>
          </p:cNvSpPr>
          <p:nvPr/>
        </p:nvSpPr>
        <p:spPr bwMode="auto">
          <a:xfrm>
            <a:off x="6343650" y="5600700"/>
            <a:ext cx="1044575" cy="1066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i="1"/>
              <a:t>z</a:t>
            </a:r>
          </a:p>
        </p:txBody>
      </p:sp>
      <p:cxnSp>
        <p:nvCxnSpPr>
          <p:cNvPr id="7186" name="Straight Arrow Connector 26"/>
          <p:cNvCxnSpPr>
            <a:cxnSpLocks noChangeShapeType="1"/>
          </p:cNvCxnSpPr>
          <p:nvPr/>
        </p:nvCxnSpPr>
        <p:spPr bwMode="auto">
          <a:xfrm flipH="1" flipV="1">
            <a:off x="6672263" y="5829300"/>
            <a:ext cx="193675" cy="304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7" name="TextBox 11"/>
          <p:cNvSpPr txBox="1">
            <a:spLocks noChangeArrowheads="1"/>
          </p:cNvSpPr>
          <p:nvPr/>
        </p:nvSpPr>
        <p:spPr bwMode="auto">
          <a:xfrm>
            <a:off x="6557963" y="6029325"/>
            <a:ext cx="77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1800"/>
              <a:t>Radar</a:t>
            </a:r>
          </a:p>
          <a:p>
            <a:pPr eaLnBrk="1" hangingPunct="1">
              <a:spcBef>
                <a:spcPct val="0"/>
              </a:spcBef>
              <a:buFontTx/>
              <a:buNone/>
            </a:pPr>
            <a:r>
              <a:rPr lang="en-US" altLang="en-US" sz="1800"/>
              <a:t>screen</a:t>
            </a:r>
          </a:p>
        </p:txBody>
      </p:sp>
      <p:cxnSp>
        <p:nvCxnSpPr>
          <p:cNvPr id="7188" name="Straight Arrow Connector 31"/>
          <p:cNvCxnSpPr>
            <a:cxnSpLocks noChangeShapeType="1"/>
          </p:cNvCxnSpPr>
          <p:nvPr/>
        </p:nvCxnSpPr>
        <p:spPr bwMode="auto">
          <a:xfrm flipH="1">
            <a:off x="5618163" y="4419600"/>
            <a:ext cx="47783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189" name="Object 32"/>
          <p:cNvGraphicFramePr>
            <a:graphicFrameLocks noChangeAspect="1"/>
          </p:cNvGraphicFramePr>
          <p:nvPr/>
        </p:nvGraphicFramePr>
        <p:xfrm>
          <a:off x="5943600" y="4222750"/>
          <a:ext cx="1104900" cy="393700"/>
        </p:xfrm>
        <a:graphic>
          <a:graphicData uri="http://schemas.openxmlformats.org/presentationml/2006/ole">
            <mc:AlternateContent xmlns:mc="http://schemas.openxmlformats.org/markup-compatibility/2006">
              <mc:Choice xmlns:v="urn:schemas-microsoft-com:vml" Requires="v">
                <p:oleObj spid="_x0000_s7394" name="公式" r:id="rId8" imgW="1104900" imgH="393700" progId="Equation.3">
                  <p:embed/>
                </p:oleObj>
              </mc:Choice>
              <mc:Fallback>
                <p:oleObj name="公式" r:id="rId8" imgW="1104900" imgH="39370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222750"/>
                        <a:ext cx="1104900" cy="393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0" name="TextBox 1"/>
          <p:cNvSpPr txBox="1">
            <a:spLocks noChangeArrowheads="1"/>
          </p:cNvSpPr>
          <p:nvPr/>
        </p:nvSpPr>
        <p:spPr bwMode="auto">
          <a:xfrm>
            <a:off x="8505825" y="5138738"/>
            <a:ext cx="27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1400"/>
              <a: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76200"/>
            <a:ext cx="7772400" cy="1143000"/>
          </a:xfrm>
        </p:spPr>
        <p:txBody>
          <a:bodyPr/>
          <a:lstStyle/>
          <a:p>
            <a:r>
              <a:rPr lang="en-US" altLang="en-US" sz="2800" smtClean="0"/>
              <a:t>Covariance of measurement noise=R</a:t>
            </a:r>
            <a:r>
              <a:rPr lang="en-US" altLang="en-US" sz="2800" baseline="-25000" smtClean="0"/>
              <a:t>12x12</a:t>
            </a:r>
            <a:endParaRPr lang="en-US" altLang="en-US" sz="2800" smtClean="0"/>
          </a:p>
        </p:txBody>
      </p:sp>
      <p:sp>
        <p:nvSpPr>
          <p:cNvPr id="49155" name="Content Placeholder 2"/>
          <p:cNvSpPr>
            <a:spLocks noGrp="1"/>
          </p:cNvSpPr>
          <p:nvPr>
            <p:ph idx="1"/>
          </p:nvPr>
        </p:nvSpPr>
        <p:spPr>
          <a:xfrm>
            <a:off x="304800" y="838200"/>
            <a:ext cx="7772400" cy="4114800"/>
          </a:xfrm>
        </p:spPr>
        <p:txBody>
          <a:bodyPr/>
          <a:lstStyle/>
          <a:p>
            <a:r>
              <a:rPr lang="en-US" altLang="en-US" sz="1800" smtClean="0"/>
              <a:t>Rc = diag(repmat([2 2], 1, n_features));</a:t>
            </a:r>
          </a:p>
          <a:p>
            <a:r>
              <a:rPr lang="en-US" altLang="en-US" sz="1800" smtClean="0"/>
              <a:t>N=number of features</a:t>
            </a:r>
          </a:p>
          <a:p>
            <a:pPr>
              <a:buFontTx/>
              <a:buNone/>
            </a:pPr>
            <a:endParaRPr lang="en-US" altLang="en-US" sz="1800" smtClean="0"/>
          </a:p>
        </p:txBody>
      </p:sp>
      <p:sp>
        <p:nvSpPr>
          <p:cNvPr id="49156" name="Footer Placeholder 3"/>
          <p:cNvSpPr>
            <a:spLocks noGrp="1"/>
          </p:cNvSpPr>
          <p:nvPr>
            <p:ph type="ftr" sz="quarter" idx="11"/>
          </p:nvPr>
        </p:nvSpPr>
        <p:spPr>
          <a:xfrm>
            <a:off x="5943600" y="64008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49157"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860EE7AE-3637-490B-A339-362283EC9D38}" type="slidenum">
              <a:rPr kumimoji="0" lang="zh-TW" altLang="en-US" sz="1400" smtClean="0"/>
              <a:pPr eaLnBrk="1" hangingPunct="1">
                <a:spcBef>
                  <a:spcPct val="0"/>
                </a:spcBef>
                <a:buFontTx/>
                <a:buNone/>
              </a:pPr>
              <a:t>60</a:t>
            </a:fld>
            <a:endParaRPr kumimoji="0" lang="en-US" altLang="zh-TW" sz="1400" smtClean="0"/>
          </a:p>
        </p:txBody>
      </p:sp>
      <p:graphicFrame>
        <p:nvGraphicFramePr>
          <p:cNvPr id="49158" name="Object 6"/>
          <p:cNvGraphicFramePr>
            <a:graphicFrameLocks noChangeAspect="1"/>
          </p:cNvGraphicFramePr>
          <p:nvPr/>
        </p:nvGraphicFramePr>
        <p:xfrm>
          <a:off x="1808163" y="1993900"/>
          <a:ext cx="4773612" cy="3784600"/>
        </p:xfrm>
        <a:graphic>
          <a:graphicData uri="http://schemas.openxmlformats.org/presentationml/2006/ole">
            <mc:AlternateContent xmlns:mc="http://schemas.openxmlformats.org/markup-compatibility/2006">
              <mc:Choice xmlns:v="urn:schemas-microsoft-com:vml" Requires="v">
                <p:oleObj spid="_x0000_s49226" name="公式" r:id="rId3" imgW="3492500" imgH="2755900" progId="Equation.3">
                  <p:embed/>
                </p:oleObj>
              </mc:Choice>
              <mc:Fallback>
                <p:oleObj name="公式" r:id="rId3" imgW="3492500" imgH="2755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93900"/>
                        <a:ext cx="47736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0"/>
            <a:ext cx="7620000" cy="457200"/>
          </a:xfrm>
        </p:spPr>
        <p:txBody>
          <a:bodyPr/>
          <a:lstStyle/>
          <a:p>
            <a:r>
              <a:rPr lang="en-US" altLang="en-US" sz="3200" smtClean="0"/>
              <a:t>Motion and projection</a:t>
            </a:r>
          </a:p>
        </p:txBody>
      </p:sp>
      <p:sp>
        <p:nvSpPr>
          <p:cNvPr id="50179" name="Content Placeholder 2"/>
          <p:cNvSpPr>
            <a:spLocks noGrp="1"/>
          </p:cNvSpPr>
          <p:nvPr>
            <p:ph idx="1"/>
          </p:nvPr>
        </p:nvSpPr>
        <p:spPr>
          <a:xfrm>
            <a:off x="8534400" y="6019800"/>
            <a:ext cx="228600" cy="152400"/>
          </a:xfrm>
        </p:spPr>
        <p:txBody>
          <a:bodyPr/>
          <a:lstStyle/>
          <a:p>
            <a:r>
              <a:rPr lang="en-US" altLang="en-US" smtClean="0"/>
              <a:t> </a:t>
            </a:r>
          </a:p>
        </p:txBody>
      </p:sp>
      <p:sp>
        <p:nvSpPr>
          <p:cNvPr id="50180" name="Footer Placeholder 3"/>
          <p:cNvSpPr>
            <a:spLocks noGrp="1"/>
          </p:cNvSpPr>
          <p:nvPr>
            <p:ph type="ftr" sz="quarter" idx="11"/>
          </p:nvPr>
        </p:nvSpPr>
        <p:spPr>
          <a:xfrm>
            <a:off x="6280150" y="762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0181"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90FD6CDB-2BEE-4BD6-85B4-C2168F8E6D54}" type="slidenum">
              <a:rPr kumimoji="0" lang="zh-TW" altLang="en-US" sz="1400" smtClean="0"/>
              <a:pPr eaLnBrk="1" hangingPunct="1">
                <a:spcBef>
                  <a:spcPct val="0"/>
                </a:spcBef>
                <a:buFontTx/>
                <a:buNone/>
              </a:pPr>
              <a:t>61</a:t>
            </a:fld>
            <a:endParaRPr kumimoji="0" lang="en-US" altLang="zh-TW" sz="1400" smtClean="0"/>
          </a:p>
        </p:txBody>
      </p:sp>
      <p:graphicFrame>
        <p:nvGraphicFramePr>
          <p:cNvPr id="50182" name="Object 6"/>
          <p:cNvGraphicFramePr>
            <a:graphicFrameLocks noGrp="1" noChangeAspect="1"/>
          </p:cNvGraphicFramePr>
          <p:nvPr/>
        </p:nvGraphicFramePr>
        <p:xfrm>
          <a:off x="762000" y="457200"/>
          <a:ext cx="6781800" cy="6086475"/>
        </p:xfrm>
        <a:graphic>
          <a:graphicData uri="http://schemas.openxmlformats.org/presentationml/2006/ole">
            <mc:AlternateContent xmlns:mc="http://schemas.openxmlformats.org/markup-compatibility/2006">
              <mc:Choice xmlns:v="urn:schemas-microsoft-com:vml" Requires="v">
                <p:oleObj spid="_x0000_s50250" name="公式" r:id="rId3" imgW="4826000" imgH="4330700" progId="Equation.3">
                  <p:embed/>
                </p:oleObj>
              </mc:Choice>
              <mc:Fallback>
                <p:oleObj name="公式" r:id="rId3" imgW="4826000" imgH="43307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67818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8763000" y="6324600"/>
            <a:ext cx="381000" cy="457200"/>
          </a:xfrm>
        </p:spPr>
        <p:txBody>
          <a:bodyPr/>
          <a:lstStyle/>
          <a:p>
            <a:r>
              <a:rPr lang="en-US" altLang="en-US" smtClean="0"/>
              <a:t> </a:t>
            </a:r>
          </a:p>
        </p:txBody>
      </p:sp>
      <p:sp>
        <p:nvSpPr>
          <p:cNvPr id="51203" name="Footer Placeholder 3"/>
          <p:cNvSpPr>
            <a:spLocks noGrp="1"/>
          </p:cNvSpPr>
          <p:nvPr>
            <p:ph type="ftr" sz="quarter" idx="11"/>
          </p:nvPr>
        </p:nvSpPr>
        <p:spPr>
          <a:xfrm>
            <a:off x="7550150" y="685800"/>
            <a:ext cx="16002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1204"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33B5ED64-1BD2-421D-A461-7D607EBA28D4}" type="slidenum">
              <a:rPr kumimoji="0" lang="zh-TW" altLang="en-US" sz="1400" smtClean="0"/>
              <a:pPr eaLnBrk="1" hangingPunct="1">
                <a:spcBef>
                  <a:spcPct val="0"/>
                </a:spcBef>
                <a:buFontTx/>
                <a:buNone/>
              </a:pPr>
              <a:t>62</a:t>
            </a:fld>
            <a:endParaRPr kumimoji="0" lang="en-US" altLang="zh-TW" sz="1400" smtClean="0"/>
          </a:p>
        </p:txBody>
      </p:sp>
      <p:graphicFrame>
        <p:nvGraphicFramePr>
          <p:cNvPr id="51205" name="Object 5"/>
          <p:cNvGraphicFramePr>
            <a:graphicFrameLocks noChangeAspect="1"/>
          </p:cNvGraphicFramePr>
          <p:nvPr/>
        </p:nvGraphicFramePr>
        <p:xfrm>
          <a:off x="685800" y="533400"/>
          <a:ext cx="8132763" cy="6189663"/>
        </p:xfrm>
        <a:graphic>
          <a:graphicData uri="http://schemas.openxmlformats.org/presentationml/2006/ole">
            <mc:AlternateContent xmlns:mc="http://schemas.openxmlformats.org/markup-compatibility/2006">
              <mc:Choice xmlns:v="urn:schemas-microsoft-com:vml" Requires="v">
                <p:oleObj spid="_x0000_s51342" name="公式" r:id="rId3" imgW="6604000" imgH="5029200" progId="Equation.3">
                  <p:embed/>
                </p:oleObj>
              </mc:Choice>
              <mc:Fallback>
                <p:oleObj name="公式" r:id="rId3" imgW="6604000" imgH="5029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8132763"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6" name="Title 7"/>
          <p:cNvSpPr>
            <a:spLocks noGrp="1"/>
          </p:cNvSpPr>
          <p:nvPr>
            <p:ph type="title"/>
          </p:nvPr>
        </p:nvSpPr>
        <p:spPr>
          <a:xfrm>
            <a:off x="609600" y="-20638"/>
            <a:ext cx="7772400" cy="401638"/>
          </a:xfrm>
        </p:spPr>
        <p:txBody>
          <a:bodyPr/>
          <a:lstStyle/>
          <a:p>
            <a:r>
              <a:rPr lang="en-US" altLang="zh-TW" sz="2400" u="sng" smtClean="0"/>
              <a:t>Pose Jacobian Matrix</a:t>
            </a:r>
            <a:endParaRPr lang="en-US" altLang="en-US" sz="2400" u="sng" smtClean="0"/>
          </a:p>
        </p:txBody>
      </p:sp>
      <p:graphicFrame>
        <p:nvGraphicFramePr>
          <p:cNvPr id="51207" name="Object 8"/>
          <p:cNvGraphicFramePr>
            <a:graphicFrameLocks noChangeAspect="1"/>
          </p:cNvGraphicFramePr>
          <p:nvPr/>
        </p:nvGraphicFramePr>
        <p:xfrm>
          <a:off x="5867400" y="0"/>
          <a:ext cx="1333500" cy="533400"/>
        </p:xfrm>
        <a:graphic>
          <a:graphicData uri="http://schemas.openxmlformats.org/presentationml/2006/ole">
            <mc:AlternateContent xmlns:mc="http://schemas.openxmlformats.org/markup-compatibility/2006">
              <mc:Choice xmlns:v="urn:schemas-microsoft-com:vml" Requires="v">
                <p:oleObj spid="_x0000_s51343" name="公式" r:id="rId5" imgW="634725" imgH="253890" progId="Equation.3">
                  <p:embed/>
                </p:oleObj>
              </mc:Choice>
              <mc:Fallback>
                <p:oleObj name="公式" r:id="rId5" imgW="634725" imgH="25389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0"/>
                        <a:ext cx="1333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222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3ED3F76D-ACED-4767-A805-D0B29BD20D19}" type="slidenum">
              <a:rPr kumimoji="0" lang="zh-TW" altLang="en-US" sz="1400" smtClean="0"/>
              <a:pPr eaLnBrk="1" hangingPunct="1">
                <a:spcBef>
                  <a:spcPct val="0"/>
                </a:spcBef>
                <a:buFontTx/>
                <a:buNone/>
              </a:pPr>
              <a:t>63</a:t>
            </a:fld>
            <a:endParaRPr kumimoji="0" lang="en-US" altLang="zh-TW" sz="1400" smtClean="0"/>
          </a:p>
        </p:txBody>
      </p:sp>
      <p:sp>
        <p:nvSpPr>
          <p:cNvPr id="52228" name="Rectangle 2"/>
          <p:cNvSpPr>
            <a:spLocks noGrp="1" noChangeArrowheads="1"/>
          </p:cNvSpPr>
          <p:nvPr>
            <p:ph type="title"/>
          </p:nvPr>
        </p:nvSpPr>
        <p:spPr>
          <a:xfrm>
            <a:off x="762000" y="152400"/>
            <a:ext cx="7772400" cy="1143000"/>
          </a:xfrm>
        </p:spPr>
        <p:txBody>
          <a:bodyPr/>
          <a:lstStyle/>
          <a:p>
            <a:pPr eaLnBrk="1" hangingPunct="1"/>
            <a:r>
              <a:rPr lang="en-US" altLang="zh-TW" sz="2800" b="1" smtClean="0"/>
              <a:t>Yu-recursive Kalman</a:t>
            </a:r>
            <a:r>
              <a:rPr lang="en-US" altLang="zh-TW" sz="2800" smtClean="0"/>
              <a:t> [Yu, June 2005] algorithm </a:t>
            </a:r>
            <a:br>
              <a:rPr lang="en-US" altLang="zh-TW" sz="2800" smtClean="0"/>
            </a:br>
            <a:r>
              <a:rPr lang="en-US" altLang="zh-TW" sz="2800" smtClean="0"/>
              <a:t>Matlab for </a:t>
            </a:r>
            <a:r>
              <a:rPr lang="en-US" altLang="zh-TW" sz="2800" u="sng" smtClean="0"/>
              <a:t>pose</a:t>
            </a:r>
            <a:r>
              <a:rPr lang="en-US" altLang="zh-TW" sz="2800" smtClean="0"/>
              <a:t> Jacobian matrices (full)</a:t>
            </a:r>
            <a:r>
              <a:rPr lang="en-US" altLang="zh-TW" sz="4000" smtClean="0"/>
              <a:t> </a:t>
            </a:r>
          </a:p>
        </p:txBody>
      </p:sp>
      <p:sp>
        <p:nvSpPr>
          <p:cNvPr id="52229" name="Rectangle 3"/>
          <p:cNvSpPr>
            <a:spLocks noGrp="1" noChangeArrowheads="1"/>
          </p:cNvSpPr>
          <p:nvPr>
            <p:ph type="body" idx="1"/>
          </p:nvPr>
        </p:nvSpPr>
        <p:spPr>
          <a:xfrm>
            <a:off x="685800" y="1295400"/>
            <a:ext cx="7772400" cy="5334000"/>
          </a:xfrm>
        </p:spPr>
        <p:txBody>
          <a:bodyPr/>
          <a:lstStyle/>
          <a:p>
            <a:pPr eaLnBrk="1" hangingPunct="1">
              <a:lnSpc>
                <a:spcPct val="80000"/>
              </a:lnSpc>
            </a:pPr>
            <a:r>
              <a:rPr lang="en-US" altLang="en-US" sz="1200" smtClean="0"/>
              <a:t>%oct 2014</a:t>
            </a:r>
          </a:p>
          <a:p>
            <a:pPr eaLnBrk="1" hangingPunct="1">
              <a:lnSpc>
                <a:spcPct val="80000"/>
              </a:lnSpc>
            </a:pPr>
            <a:r>
              <a:rPr lang="en-US" altLang="zh-TW" sz="1200" b="1" smtClean="0"/>
              <a:t>%************************************************************************</a:t>
            </a:r>
            <a:endParaRPr lang="en-US" altLang="zh-TW" sz="1200" smtClean="0"/>
          </a:p>
          <a:p>
            <a:pPr eaLnBrk="1" hangingPunct="1">
              <a:lnSpc>
                <a:spcPct val="80000"/>
              </a:lnSpc>
            </a:pPr>
            <a:r>
              <a:rPr lang="en-US" altLang="zh-TW" sz="1200" b="1" smtClean="0"/>
              <a:t>function TestJacobian_pose_full</a:t>
            </a:r>
            <a:endParaRPr lang="en-US" altLang="zh-TW" sz="1200" smtClean="0"/>
          </a:p>
          <a:p>
            <a:pPr eaLnBrk="1" hangingPunct="1">
              <a:lnSpc>
                <a:spcPct val="80000"/>
              </a:lnSpc>
            </a:pPr>
            <a:r>
              <a:rPr lang="en-US" altLang="zh-TW" sz="1200" b="1" smtClean="0"/>
              <a:t>% Try to solve the differentiate equations without simplification</a:t>
            </a:r>
            <a:endParaRPr lang="en-US" altLang="zh-TW" sz="1200" smtClean="0"/>
          </a:p>
          <a:p>
            <a:pPr eaLnBrk="1" hangingPunct="1">
              <a:lnSpc>
                <a:spcPct val="80000"/>
              </a:lnSpc>
            </a:pPr>
            <a:r>
              <a:rPr lang="en-US" altLang="zh-TW" sz="1200" b="1" smtClean="0"/>
              <a:t>clc,clear;</a:t>
            </a:r>
            <a:endParaRPr lang="en-US" altLang="zh-TW" sz="1200" smtClean="0"/>
          </a:p>
          <a:p>
            <a:pPr eaLnBrk="1" hangingPunct="1">
              <a:lnSpc>
                <a:spcPct val="80000"/>
              </a:lnSpc>
            </a:pPr>
            <a:r>
              <a:rPr lang="en-US" altLang="zh-TW" sz="1200" b="1" smtClean="0"/>
              <a:t>disp('TestJacobian');</a:t>
            </a:r>
            <a:endParaRPr lang="en-US" altLang="zh-TW" sz="1200" smtClean="0"/>
          </a:p>
          <a:p>
            <a:pPr eaLnBrk="1" hangingPunct="1">
              <a:lnSpc>
                <a:spcPct val="80000"/>
              </a:lnSpc>
            </a:pPr>
            <a:r>
              <a:rPr lang="en-US" altLang="zh-TW" sz="1200" b="1" smtClean="0"/>
              <a:t> </a:t>
            </a:r>
            <a:endParaRPr lang="en-US" altLang="zh-TW" sz="1200" smtClean="0"/>
          </a:p>
          <a:p>
            <a:pPr eaLnBrk="1" hangingPunct="1">
              <a:lnSpc>
                <a:spcPct val="80000"/>
              </a:lnSpc>
            </a:pPr>
            <a:r>
              <a:rPr lang="en-US" altLang="zh-TW" sz="1200" b="1" smtClean="0"/>
              <a:t>syms a b c; % a= pitch ( around x axis), b=yaw(around y), c=roll (around z) respectively</a:t>
            </a:r>
            <a:endParaRPr lang="en-US" altLang="zh-TW" sz="1200" smtClean="0"/>
          </a:p>
          <a:p>
            <a:pPr eaLnBrk="1" hangingPunct="1">
              <a:lnSpc>
                <a:spcPct val="80000"/>
              </a:lnSpc>
            </a:pPr>
            <a:r>
              <a:rPr lang="en-US" altLang="zh-TW" sz="1200" b="1" smtClean="0"/>
              <a:t>syms f X Y Z T1 T2 T3;</a:t>
            </a:r>
            <a:endParaRPr lang="en-US" altLang="zh-TW" sz="1200" smtClean="0"/>
          </a:p>
          <a:p>
            <a:pPr eaLnBrk="1" hangingPunct="1">
              <a:lnSpc>
                <a:spcPct val="80000"/>
              </a:lnSpc>
            </a:pPr>
            <a:r>
              <a:rPr lang="en-US" altLang="zh-TW" sz="1200" b="1" smtClean="0"/>
              <a:t>F = [</a:t>
            </a:r>
            <a:endParaRPr lang="en-US" altLang="zh-TW" sz="1200" smtClean="0"/>
          </a:p>
          <a:p>
            <a:pPr eaLnBrk="1" hangingPunct="1">
              <a:lnSpc>
                <a:spcPct val="80000"/>
              </a:lnSpc>
            </a:pPr>
            <a:r>
              <a:rPr lang="en-US" altLang="zh-TW" sz="1200" b="1" smtClean="0"/>
              <a:t>%u</a:t>
            </a:r>
            <a:endParaRPr lang="en-US" altLang="zh-TW" sz="1200" smtClean="0"/>
          </a:p>
          <a:p>
            <a:pPr eaLnBrk="1" hangingPunct="1">
              <a:lnSpc>
                <a:spcPct val="80000"/>
              </a:lnSpc>
            </a:pPr>
            <a:r>
              <a:rPr lang="en-US" altLang="zh-TW" sz="1200" b="1" smtClean="0"/>
              <a:t>f*((cos(b)*cos(c)*X - cos(b)*sin(c)*Y + sin(b)*Z+ T1)...</a:t>
            </a:r>
            <a:endParaRPr lang="en-US" altLang="zh-TW" sz="1200" smtClean="0"/>
          </a:p>
          <a:p>
            <a:pPr eaLnBrk="1" hangingPunct="1">
              <a:lnSpc>
                <a:spcPct val="80000"/>
              </a:lnSpc>
            </a:pPr>
            <a:r>
              <a:rPr lang="en-US" altLang="zh-TW" sz="1200" b="1" smtClean="0"/>
              <a:t>/((-cos(a)*sin(b)*cos(c) + sin(a)*sin(c))*X ...</a:t>
            </a:r>
            <a:endParaRPr lang="en-US" altLang="zh-TW" sz="1200" smtClean="0"/>
          </a:p>
          <a:p>
            <a:pPr eaLnBrk="1" hangingPunct="1">
              <a:lnSpc>
                <a:spcPct val="80000"/>
              </a:lnSpc>
            </a:pPr>
            <a:r>
              <a:rPr lang="en-US" altLang="zh-TW" sz="1200" b="1" smtClean="0"/>
              <a:t>+ (cos(a)*sin(b)*sin(c)+ sin(a)*cos(c))*Y + cos(a)*cos(b)*Z + T3));</a:t>
            </a:r>
            <a:endParaRPr lang="en-US" altLang="zh-TW" sz="1200" smtClean="0"/>
          </a:p>
          <a:p>
            <a:pPr eaLnBrk="1" hangingPunct="1">
              <a:lnSpc>
                <a:spcPct val="80000"/>
              </a:lnSpc>
            </a:pPr>
            <a:r>
              <a:rPr lang="en-US" altLang="zh-TW" sz="1200" b="1" smtClean="0"/>
              <a:t>%v</a:t>
            </a:r>
            <a:endParaRPr lang="en-US" altLang="zh-TW" sz="1200" smtClean="0"/>
          </a:p>
          <a:p>
            <a:pPr eaLnBrk="1" hangingPunct="1">
              <a:lnSpc>
                <a:spcPct val="80000"/>
              </a:lnSpc>
            </a:pPr>
            <a:r>
              <a:rPr lang="en-US" altLang="zh-TW" sz="1200" b="1" smtClean="0"/>
              <a:t>((sin(a)*sin(b)*cos(c)+ cos(a)*sin(c))*X ...</a:t>
            </a:r>
            <a:endParaRPr lang="en-US" altLang="zh-TW" sz="1200" smtClean="0"/>
          </a:p>
          <a:p>
            <a:pPr eaLnBrk="1" hangingPunct="1">
              <a:lnSpc>
                <a:spcPct val="80000"/>
              </a:lnSpc>
            </a:pPr>
            <a:r>
              <a:rPr lang="en-US" altLang="zh-TW" sz="1200" b="1" smtClean="0"/>
              <a:t>+ (-sin(a)*sin(b)*sin(c)+ cos(a)*cos(c))*Y - sin(a)*sin(b)*Z + T2)...</a:t>
            </a:r>
            <a:endParaRPr lang="en-US" altLang="zh-TW" sz="1200" smtClean="0"/>
          </a:p>
          <a:p>
            <a:pPr eaLnBrk="1" hangingPunct="1">
              <a:lnSpc>
                <a:spcPct val="80000"/>
              </a:lnSpc>
            </a:pPr>
            <a:r>
              <a:rPr lang="en-US" altLang="zh-TW" sz="1200" b="1" smtClean="0"/>
              <a:t>/((-cos(a)*sin(b)*cos(c) + sin(a)*sin(c))*X + (cos(a)*sin(b)*sin(c)...</a:t>
            </a:r>
            <a:endParaRPr lang="en-US" altLang="zh-TW" sz="1200" smtClean="0"/>
          </a:p>
          <a:p>
            <a:pPr eaLnBrk="1" hangingPunct="1">
              <a:lnSpc>
                <a:spcPct val="80000"/>
              </a:lnSpc>
            </a:pPr>
            <a:r>
              <a:rPr lang="en-US" altLang="zh-TW" sz="1200" b="1" smtClean="0"/>
              <a:t>+ sin(a)*cos(c))*Y + cos(a)*cos(b)*Z + T3)]</a:t>
            </a:r>
            <a:endParaRPr lang="en-US" altLang="zh-TW" sz="1200" smtClean="0"/>
          </a:p>
          <a:p>
            <a:pPr eaLnBrk="1" hangingPunct="1">
              <a:lnSpc>
                <a:spcPct val="80000"/>
              </a:lnSpc>
            </a:pPr>
            <a:r>
              <a:rPr lang="en-US" altLang="zh-TW" sz="1200" b="1" smtClean="0"/>
              <a:t> </a:t>
            </a:r>
            <a:endParaRPr lang="en-US" altLang="zh-TW" sz="1200" smtClean="0"/>
          </a:p>
          <a:p>
            <a:pPr eaLnBrk="1" hangingPunct="1">
              <a:lnSpc>
                <a:spcPct val="80000"/>
              </a:lnSpc>
            </a:pPr>
            <a:r>
              <a:rPr lang="en-US" altLang="zh-TW" sz="1200" b="1" smtClean="0"/>
              <a:t>V = [a,b,c,T1,T2,T3];</a:t>
            </a:r>
            <a:endParaRPr lang="en-US" altLang="zh-TW" sz="1200" smtClean="0"/>
          </a:p>
          <a:p>
            <a:pPr eaLnBrk="1" hangingPunct="1">
              <a:lnSpc>
                <a:spcPct val="80000"/>
              </a:lnSpc>
            </a:pPr>
            <a:r>
              <a:rPr lang="en-US" altLang="zh-TW" sz="1200" b="1" smtClean="0"/>
              <a:t>Fjaco = jacobian(F,V);</a:t>
            </a:r>
            <a:endParaRPr lang="en-US" altLang="zh-TW" sz="1200" smtClean="0"/>
          </a:p>
          <a:p>
            <a:pPr eaLnBrk="1" hangingPunct="1">
              <a:lnSpc>
                <a:spcPct val="80000"/>
              </a:lnSpc>
            </a:pPr>
            <a:r>
              <a:rPr lang="en-US" altLang="zh-TW" sz="1200" b="1" smtClean="0"/>
              <a:t>disp('Fjaco =');</a:t>
            </a:r>
            <a:endParaRPr lang="en-US" altLang="zh-TW" sz="1200" smtClean="0"/>
          </a:p>
          <a:p>
            <a:pPr eaLnBrk="1" hangingPunct="1">
              <a:lnSpc>
                <a:spcPct val="80000"/>
              </a:lnSpc>
            </a:pPr>
            <a:r>
              <a:rPr lang="en-US" altLang="zh-TW" sz="1200" b="1" smtClean="0"/>
              <a:t>disp(Fjaco);</a:t>
            </a:r>
            <a:endParaRPr lang="en-US" altLang="zh-TW" sz="1200" smtClean="0"/>
          </a:p>
          <a:p>
            <a:pPr eaLnBrk="1" hangingPunct="1">
              <a:lnSpc>
                <a:spcPct val="80000"/>
              </a:lnSpc>
            </a:pPr>
            <a:r>
              <a:rPr lang="en-US" altLang="zh-TW" sz="1200" b="1" smtClean="0"/>
              <a:t>size(Fjaco) % Fjaco is 2x6</a:t>
            </a:r>
            <a:endParaRPr lang="en-US" altLang="zh-TW" sz="1200" smtClean="0"/>
          </a:p>
          <a:p>
            <a:pPr eaLnBrk="1" hangingPunct="1">
              <a:lnSpc>
                <a:spcPct val="80000"/>
              </a:lnSpc>
            </a:pPr>
            <a:r>
              <a:rPr lang="en-US" altLang="zh-TW" sz="1200" b="1" smtClean="0"/>
              <a:t>%Fjaco(1,1)</a:t>
            </a:r>
            <a:endParaRPr lang="en-US" altLang="zh-TW" sz="1200" smtClean="0"/>
          </a:p>
          <a:p>
            <a:pPr eaLnBrk="1" hangingPunct="1">
              <a:lnSpc>
                <a:spcPct val="80000"/>
              </a:lnSpc>
            </a:pPr>
            <a:r>
              <a:rPr lang="en-US" altLang="zh-TW" sz="900" b="1" smtClean="0"/>
              <a:t>%************************</a:t>
            </a:r>
            <a:endParaRPr lang="en-US" altLang="zh-TW" sz="900" smtClean="0"/>
          </a:p>
          <a:p>
            <a:pPr eaLnBrk="1" hangingPunct="1">
              <a:lnSpc>
                <a:spcPct val="80000"/>
              </a:lnSpc>
            </a:pPr>
            <a:endParaRPr lang="en-US" altLang="zh-TW" sz="900" smtClean="0"/>
          </a:p>
          <a:p>
            <a:pPr eaLnBrk="1" hangingPunct="1">
              <a:lnSpc>
                <a:spcPct val="80000"/>
              </a:lnSpc>
            </a:pPr>
            <a:endParaRPr lang="zh-TW" altLang="en-US" sz="9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xfrm>
            <a:off x="8153400" y="152400"/>
            <a:ext cx="990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3251"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2C812D7E-8FF1-4F1C-9330-D1D40C9F29D2}" type="slidenum">
              <a:rPr kumimoji="0" lang="zh-TW" altLang="en-US" sz="1400" smtClean="0"/>
              <a:pPr eaLnBrk="1" hangingPunct="1">
                <a:spcBef>
                  <a:spcPct val="0"/>
                </a:spcBef>
                <a:buFontTx/>
                <a:buNone/>
              </a:pPr>
              <a:t>64</a:t>
            </a:fld>
            <a:endParaRPr kumimoji="0" lang="en-US" altLang="zh-TW" sz="1400" smtClean="0"/>
          </a:p>
        </p:txBody>
      </p:sp>
      <p:sp>
        <p:nvSpPr>
          <p:cNvPr id="53252" name="Rectangle 2"/>
          <p:cNvSpPr>
            <a:spLocks noGrp="1" noChangeArrowheads="1"/>
          </p:cNvSpPr>
          <p:nvPr>
            <p:ph type="title"/>
          </p:nvPr>
        </p:nvSpPr>
        <p:spPr>
          <a:xfrm>
            <a:off x="304800" y="152400"/>
            <a:ext cx="7772400" cy="1143000"/>
          </a:xfrm>
        </p:spPr>
        <p:txBody>
          <a:bodyPr/>
          <a:lstStyle/>
          <a:p>
            <a:pPr eaLnBrk="1" hangingPunct="1"/>
            <a:r>
              <a:rPr lang="en-US" altLang="zh-TW" sz="2800" b="1" smtClean="0"/>
              <a:t>Yu-recursive Kalman </a:t>
            </a:r>
            <a:r>
              <a:rPr lang="en-US" altLang="zh-TW" sz="2800" smtClean="0"/>
              <a:t>[Yu, June 2005] algorithm </a:t>
            </a:r>
            <a:br>
              <a:rPr lang="en-US" altLang="zh-TW" sz="2800" smtClean="0"/>
            </a:br>
            <a:r>
              <a:rPr lang="en-US" altLang="zh-TW" sz="2800" smtClean="0"/>
              <a:t>Matlab for </a:t>
            </a:r>
            <a:r>
              <a:rPr lang="en-US" altLang="zh-TW" sz="2800" u="sng" smtClean="0"/>
              <a:t>pose</a:t>
            </a:r>
            <a:r>
              <a:rPr lang="en-US" altLang="zh-TW" sz="2800" smtClean="0"/>
              <a:t> Jacobian matrices (approximation)</a:t>
            </a:r>
          </a:p>
        </p:txBody>
      </p:sp>
      <p:sp>
        <p:nvSpPr>
          <p:cNvPr id="53253" name="Rectangle 3"/>
          <p:cNvSpPr>
            <a:spLocks noGrp="1" noChangeArrowheads="1"/>
          </p:cNvSpPr>
          <p:nvPr>
            <p:ph type="body" idx="1"/>
          </p:nvPr>
        </p:nvSpPr>
        <p:spPr>
          <a:xfrm>
            <a:off x="685800" y="1295400"/>
            <a:ext cx="7772400" cy="4114800"/>
          </a:xfrm>
        </p:spPr>
        <p:txBody>
          <a:bodyPr/>
          <a:lstStyle/>
          <a:p>
            <a:r>
              <a:rPr lang="en-US" altLang="en-US" sz="1400" smtClean="0"/>
              <a:t>% TestJacobian_pose_approx</a:t>
            </a:r>
          </a:p>
          <a:p>
            <a:r>
              <a:rPr lang="en-US" altLang="en-US" sz="1400" smtClean="0"/>
              <a:t>%function  TestJacobian_pose_approx</a:t>
            </a:r>
          </a:p>
          <a:p>
            <a:r>
              <a:rPr lang="en-US" altLang="en-US" sz="1400" smtClean="0"/>
              <a:t>%'==test jacobian for chang,wong ieee_mm 2 pass lowe=================='</a:t>
            </a:r>
          </a:p>
          <a:p>
            <a:r>
              <a:rPr lang="en-US" altLang="en-US" sz="1400" smtClean="0"/>
              <a:t>%use twist (small) angles  approximation. </a:t>
            </a:r>
          </a:p>
          <a:p>
            <a:r>
              <a:rPr lang="en-US" altLang="en-US" sz="1400" smtClean="0"/>
              <a:t>clear, clc;</a:t>
            </a:r>
          </a:p>
          <a:p>
            <a:r>
              <a:rPr lang="en-US" altLang="en-US" sz="1400" smtClean="0"/>
              <a:t> </a:t>
            </a:r>
          </a:p>
          <a:p>
            <a:r>
              <a:rPr lang="en-US" altLang="en-US" sz="1400" smtClean="0"/>
              <a:t>syms R dR M TT XYZ ZZ x y z f u v a1 a2 a3 t1 t2 t3 aa1 aa2 aa3 tt1 tt2 tt3</a:t>
            </a:r>
          </a:p>
          <a:p>
            <a:r>
              <a:rPr lang="fi-FI" altLang="en-US" sz="1400" smtClean="0"/>
              <a:t>R=[1 -aa3 aa2; aa3 1 -aa1; -aa2 aa1 1];</a:t>
            </a:r>
          </a:p>
          <a:p>
            <a:r>
              <a:rPr lang="pt-BR" altLang="en-US" sz="1400" smtClean="0"/>
              <a:t>dR=[1 -a3 a2; a3 1 -a1; -a2 a1 1];</a:t>
            </a:r>
          </a:p>
          <a:p>
            <a:r>
              <a:rPr lang="en-US" altLang="en-US" sz="1400" smtClean="0"/>
              <a:t>M=[x;y;z];</a:t>
            </a:r>
          </a:p>
          <a:p>
            <a:r>
              <a:rPr lang="en-US" altLang="en-US" sz="1400" smtClean="0"/>
              <a:t>TT=[tt1;tt2;tt3];</a:t>
            </a:r>
          </a:p>
          <a:p>
            <a:r>
              <a:rPr lang="en-US" altLang="en-US" sz="1400" smtClean="0"/>
              <a:t>dt=[t1;t2;t3]</a:t>
            </a:r>
          </a:p>
          <a:p>
            <a:r>
              <a:rPr lang="pt-BR" altLang="en-US" sz="1400" smtClean="0"/>
              <a:t>XYZ=dR*R*M+TT+dt; % R is a matrix multiplication transform</a:t>
            </a:r>
          </a:p>
          <a:p>
            <a:r>
              <a:rPr lang="en-US" altLang="en-US" sz="1400" smtClean="0"/>
              <a:t>u=f*XYZ(1)/XYZ(3);</a:t>
            </a:r>
          </a:p>
          <a:p>
            <a:r>
              <a:rPr lang="en-US" altLang="en-US" sz="1400" smtClean="0"/>
              <a:t>v=f*XYZ(2)/XYZ(3);</a:t>
            </a:r>
          </a:p>
          <a:p>
            <a:r>
              <a:rPr lang="fr-FR" altLang="en-US" sz="1400" smtClean="0"/>
              <a:t> ja=jacobian([u ;v],[tt1 t1 tt2 t2 tt3 t3 aa1 a1 aa2 a2 aa3 a3])</a:t>
            </a:r>
          </a:p>
          <a:p>
            <a:r>
              <a:rPr lang="en-US" altLang="en-US" sz="1400" smtClean="0"/>
              <a:t>size(ja) %size of ja is 2x12</a:t>
            </a:r>
          </a:p>
          <a:p>
            <a:r>
              <a:rPr lang="en-US" altLang="en-US" sz="1400" smtClean="0"/>
              <a:t> </a:t>
            </a:r>
            <a:r>
              <a:rPr lang="fi-FI" altLang="en-US" sz="1400" smtClean="0"/>
              <a:t>ja(1,1),ja(1,2),ja(1,3),ja(1,4),ja(1,5),ja(1,6),ja(1,7),ja(1,8),ja(1,9),ja(1,10),ja(1,11),ja(1,12)</a:t>
            </a:r>
          </a:p>
          <a:p>
            <a:pPr eaLnBrk="1" hangingPunct="1">
              <a:lnSpc>
                <a:spcPct val="80000"/>
              </a:lnSpc>
            </a:pPr>
            <a:endParaRPr lang="zh-TW" altLang="en-US" sz="16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427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23B6BE4-2C9C-42F3-A63A-9071AD6CBE3F}" type="slidenum">
              <a:rPr kumimoji="0" lang="zh-TW" altLang="en-US" sz="1400" smtClean="0"/>
              <a:pPr eaLnBrk="1" hangingPunct="1">
                <a:spcBef>
                  <a:spcPct val="0"/>
                </a:spcBef>
                <a:buFontTx/>
                <a:buNone/>
              </a:pPr>
              <a:t>65</a:t>
            </a:fld>
            <a:endParaRPr kumimoji="0" lang="en-US" altLang="zh-TW" sz="1400" smtClean="0"/>
          </a:p>
        </p:txBody>
      </p:sp>
      <p:sp>
        <p:nvSpPr>
          <p:cNvPr id="54276" name="Rectangle 2"/>
          <p:cNvSpPr>
            <a:spLocks noGrp="1" noChangeArrowheads="1"/>
          </p:cNvSpPr>
          <p:nvPr>
            <p:ph type="ctrTitle"/>
          </p:nvPr>
        </p:nvSpPr>
        <p:spPr/>
        <p:txBody>
          <a:bodyPr/>
          <a:lstStyle/>
          <a:p>
            <a:pPr eaLnBrk="1" hangingPunct="1"/>
            <a:r>
              <a:rPr lang="en-US" altLang="zh-TW" smtClean="0"/>
              <a:t>Kalman tracking</a:t>
            </a:r>
          </a:p>
        </p:txBody>
      </p:sp>
      <p:sp>
        <p:nvSpPr>
          <p:cNvPr id="54277" name="Rectangle 3"/>
          <p:cNvSpPr>
            <a:spLocks noGrp="1" noChangeArrowheads="1"/>
          </p:cNvSpPr>
          <p:nvPr>
            <p:ph type="subTitle" idx="1"/>
          </p:nvPr>
        </p:nvSpPr>
        <p:spPr/>
        <p:txBody>
          <a:bodyPr/>
          <a:lstStyle/>
          <a:p>
            <a:pPr eaLnBrk="1" hangingPunct="1"/>
            <a:r>
              <a:rPr lang="en-US" altLang="zh-TW" smtClean="0"/>
              <a:t>Step2: Kalman </a:t>
            </a:r>
            <a:r>
              <a:rPr lang="en-US" altLang="zh-TW" u="sng" smtClean="0"/>
              <a:t>structure</a:t>
            </a:r>
            <a:r>
              <a:rPr lang="en-US" altLang="zh-TW" smtClean="0"/>
              <a:t> tracking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5299"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8FE1FD21-DF8D-420D-93CA-65A24D101F31}" type="slidenum">
              <a:rPr kumimoji="0" lang="zh-TW" altLang="en-US" sz="1400" smtClean="0"/>
              <a:pPr eaLnBrk="1" hangingPunct="1">
                <a:spcBef>
                  <a:spcPct val="0"/>
                </a:spcBef>
                <a:buFontTx/>
                <a:buNone/>
              </a:pPr>
              <a:t>66</a:t>
            </a:fld>
            <a:endParaRPr kumimoji="0" lang="en-US" altLang="zh-TW" sz="1400" smtClean="0"/>
          </a:p>
        </p:txBody>
      </p:sp>
      <p:sp>
        <p:nvSpPr>
          <p:cNvPr id="55300" name="Rectangle 2"/>
          <p:cNvSpPr>
            <a:spLocks noGrp="1" noChangeArrowheads="1"/>
          </p:cNvSpPr>
          <p:nvPr>
            <p:ph type="title"/>
          </p:nvPr>
        </p:nvSpPr>
        <p:spPr/>
        <p:txBody>
          <a:bodyPr/>
          <a:lstStyle/>
          <a:p>
            <a:pPr eaLnBrk="1" hangingPunct="1"/>
            <a:r>
              <a:rPr lang="en-US" altLang="zh-TW" sz="4000" smtClean="0"/>
              <a:t>Kalman filtering </a:t>
            </a:r>
            <a:r>
              <a:rPr lang="en-US" altLang="zh-TW" sz="4000" u="sng" smtClean="0"/>
              <a:t>structure</a:t>
            </a:r>
            <a:r>
              <a:rPr lang="en-US" altLang="zh-TW" sz="4000" smtClean="0"/>
              <a:t> tracking</a:t>
            </a:r>
            <a:br>
              <a:rPr lang="en-US" altLang="zh-TW" sz="4000" smtClean="0"/>
            </a:br>
            <a:r>
              <a:rPr lang="en-US" altLang="zh-TW" sz="4000" smtClean="0"/>
              <a:t>Assume pose is known</a:t>
            </a:r>
          </a:p>
        </p:txBody>
      </p:sp>
      <p:sp>
        <p:nvSpPr>
          <p:cNvPr id="55301" name="Rectangle 3"/>
          <p:cNvSpPr>
            <a:spLocks noGrp="1" noChangeArrowheads="1"/>
          </p:cNvSpPr>
          <p:nvPr>
            <p:ph type="body" sz="half" idx="1"/>
          </p:nvPr>
        </p:nvSpPr>
        <p:spPr/>
        <p:txBody>
          <a:bodyPr/>
          <a:lstStyle/>
          <a:p>
            <a:pPr eaLnBrk="1" hangingPunct="1"/>
            <a:r>
              <a:rPr lang="en-US" altLang="zh-TW" sz="2800" smtClean="0"/>
              <a:t> </a:t>
            </a:r>
          </a:p>
        </p:txBody>
      </p:sp>
      <p:sp>
        <p:nvSpPr>
          <p:cNvPr id="553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55303" name="Object 5"/>
          <p:cNvGraphicFramePr>
            <a:graphicFrameLocks noChangeAspect="1"/>
          </p:cNvGraphicFramePr>
          <p:nvPr/>
        </p:nvGraphicFramePr>
        <p:xfrm>
          <a:off x="304800" y="2324100"/>
          <a:ext cx="8382000" cy="3490913"/>
        </p:xfrm>
        <a:graphic>
          <a:graphicData uri="http://schemas.openxmlformats.org/presentationml/2006/ole">
            <mc:AlternateContent xmlns:mc="http://schemas.openxmlformats.org/markup-compatibility/2006">
              <mc:Choice xmlns:v="urn:schemas-microsoft-com:vml" Requires="v">
                <p:oleObj spid="_x0000_s55440" name="Visio" r:id="rId3" imgW="4552704" imgH="1885736" progId="Visio.Drawing.11">
                  <p:embed/>
                </p:oleObj>
              </mc:Choice>
              <mc:Fallback>
                <p:oleObj name="Visio" r:id="rId3" imgW="4552704" imgH="188573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24100"/>
                        <a:ext cx="83820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4"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55305" name="Object 8"/>
          <p:cNvGraphicFramePr>
            <a:graphicFrameLocks noGrp="1" noChangeAspect="1"/>
          </p:cNvGraphicFramePr>
          <p:nvPr>
            <p:ph sz="half" idx="2"/>
          </p:nvPr>
        </p:nvGraphicFramePr>
        <p:xfrm>
          <a:off x="1143000" y="1828800"/>
          <a:ext cx="4724400" cy="1430338"/>
        </p:xfrm>
        <a:graphic>
          <a:graphicData uri="http://schemas.openxmlformats.org/presentationml/2006/ole">
            <mc:AlternateContent xmlns:mc="http://schemas.openxmlformats.org/markup-compatibility/2006">
              <mc:Choice xmlns:v="urn:schemas-microsoft-com:vml" Requires="v">
                <p:oleObj spid="_x0000_s55441" name="Equation" r:id="rId5" imgW="3187700" imgH="965200" progId="Equation.3">
                  <p:embed/>
                </p:oleObj>
              </mc:Choice>
              <mc:Fallback>
                <p:oleObj name="Equation" r:id="rId5" imgW="3187700" imgH="965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828800"/>
                        <a:ext cx="47244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6323"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50E77F2A-DD46-4C41-ADA8-D186259459DA}" type="slidenum">
              <a:rPr kumimoji="0" lang="zh-TW" altLang="en-US" sz="1400" smtClean="0"/>
              <a:pPr eaLnBrk="1" hangingPunct="1">
                <a:spcBef>
                  <a:spcPct val="0"/>
                </a:spcBef>
                <a:buFontTx/>
                <a:buNone/>
              </a:pPr>
              <a:t>67</a:t>
            </a:fld>
            <a:endParaRPr kumimoji="0" lang="en-US" altLang="zh-TW" sz="1400" smtClean="0"/>
          </a:p>
        </p:txBody>
      </p:sp>
      <p:sp>
        <p:nvSpPr>
          <p:cNvPr id="56324" name="Rectangle 2"/>
          <p:cNvSpPr>
            <a:spLocks noGrp="1" noChangeArrowheads="1"/>
          </p:cNvSpPr>
          <p:nvPr>
            <p:ph type="title"/>
          </p:nvPr>
        </p:nvSpPr>
        <p:spPr/>
        <p:txBody>
          <a:bodyPr/>
          <a:lstStyle/>
          <a:p>
            <a:pPr eaLnBrk="1" hangingPunct="1"/>
            <a:r>
              <a:rPr lang="en-US" altLang="zh-TW" sz="4000" smtClean="0"/>
              <a:t>Kalman </a:t>
            </a:r>
            <a:r>
              <a:rPr lang="en-US" altLang="zh-TW" sz="4000" u="sng" smtClean="0"/>
              <a:t>structure</a:t>
            </a:r>
            <a:r>
              <a:rPr lang="en-US" altLang="zh-TW" sz="4000" smtClean="0"/>
              <a:t> filter</a:t>
            </a:r>
            <a:br>
              <a:rPr lang="en-US" altLang="zh-TW" sz="4000" smtClean="0"/>
            </a:br>
            <a:r>
              <a:rPr lang="en-US" altLang="zh-TW" sz="4000" smtClean="0"/>
              <a:t>States</a:t>
            </a:r>
          </a:p>
        </p:txBody>
      </p:sp>
      <p:sp>
        <p:nvSpPr>
          <p:cNvPr id="56325" name="Rectangle 3"/>
          <p:cNvSpPr>
            <a:spLocks noGrp="1" noChangeArrowheads="1"/>
          </p:cNvSpPr>
          <p:nvPr>
            <p:ph type="body" sz="half" idx="1"/>
          </p:nvPr>
        </p:nvSpPr>
        <p:spPr>
          <a:xfrm>
            <a:off x="457200" y="1828800"/>
            <a:ext cx="6477000" cy="4114800"/>
          </a:xfrm>
        </p:spPr>
        <p:txBody>
          <a:bodyPr/>
          <a:lstStyle/>
          <a:p>
            <a:pPr eaLnBrk="1" hangingPunct="1"/>
            <a:r>
              <a:rPr lang="en-US" altLang="zh-TW" sz="2800" smtClean="0"/>
              <a:t>Structure State transition </a:t>
            </a:r>
          </a:p>
        </p:txBody>
      </p:sp>
      <p:graphicFrame>
        <p:nvGraphicFramePr>
          <p:cNvPr id="56326" name="Object 5"/>
          <p:cNvGraphicFramePr>
            <a:graphicFrameLocks noGrp="1" noChangeAspect="1"/>
          </p:cNvGraphicFramePr>
          <p:nvPr>
            <p:ph sz="quarter" idx="2"/>
          </p:nvPr>
        </p:nvGraphicFramePr>
        <p:xfrm>
          <a:off x="990600" y="2305050"/>
          <a:ext cx="177800" cy="38100"/>
        </p:xfrm>
        <a:graphic>
          <a:graphicData uri="http://schemas.openxmlformats.org/presentationml/2006/ole">
            <mc:AlternateContent xmlns:mc="http://schemas.openxmlformats.org/markup-compatibility/2006">
              <mc:Choice xmlns:v="urn:schemas-microsoft-com:vml" Requires="v">
                <p:oleObj spid="_x0000_s56462" name="Equation" r:id="rId3" imgW="1054100" imgH="228600" progId="Equation.DSMT4">
                  <p:embed/>
                </p:oleObj>
              </mc:Choice>
              <mc:Fallback>
                <p:oleObj name="Equation" r:id="rId3" imgW="10541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05050"/>
                        <a:ext cx="17780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7" name="Object 6"/>
          <p:cNvGraphicFramePr>
            <a:graphicFrameLocks noChangeAspect="1"/>
          </p:cNvGraphicFramePr>
          <p:nvPr/>
        </p:nvGraphicFramePr>
        <p:xfrm>
          <a:off x="1905000" y="2438400"/>
          <a:ext cx="4273550" cy="4013200"/>
        </p:xfrm>
        <a:graphic>
          <a:graphicData uri="http://schemas.openxmlformats.org/presentationml/2006/ole">
            <mc:AlternateContent xmlns:mc="http://schemas.openxmlformats.org/markup-compatibility/2006">
              <mc:Choice xmlns:v="urn:schemas-microsoft-com:vml" Requires="v">
                <p:oleObj spid="_x0000_s56463" name="公式" r:id="rId5" imgW="2705100" imgH="2540000" progId="Equation.3">
                  <p:embed/>
                </p:oleObj>
              </mc:Choice>
              <mc:Fallback>
                <p:oleObj name="公式" r:id="rId5" imgW="2705100" imgH="2540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438400"/>
                        <a:ext cx="427355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7347" name="Slide Number Placeholder 6"/>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B76C4DA-05AA-4143-B2A9-233A45D20CC5}" type="slidenum">
              <a:rPr kumimoji="0" lang="zh-TW" altLang="en-US" sz="1400" smtClean="0"/>
              <a:pPr eaLnBrk="1" hangingPunct="1">
                <a:spcBef>
                  <a:spcPct val="0"/>
                </a:spcBef>
                <a:buFontTx/>
                <a:buNone/>
              </a:pPr>
              <a:t>68</a:t>
            </a:fld>
            <a:endParaRPr kumimoji="0" lang="en-US" altLang="zh-TW" sz="1400" smtClean="0"/>
          </a:p>
        </p:txBody>
      </p:sp>
      <p:sp>
        <p:nvSpPr>
          <p:cNvPr id="57348" name="Rectangle 2"/>
          <p:cNvSpPr>
            <a:spLocks noGrp="1" noChangeArrowheads="1"/>
          </p:cNvSpPr>
          <p:nvPr>
            <p:ph type="title"/>
          </p:nvPr>
        </p:nvSpPr>
        <p:spPr>
          <a:xfrm>
            <a:off x="457200" y="609600"/>
            <a:ext cx="8001000" cy="1143000"/>
          </a:xfrm>
        </p:spPr>
        <p:txBody>
          <a:bodyPr/>
          <a:lstStyle/>
          <a:p>
            <a:pPr algn="l" eaLnBrk="1" hangingPunct="1"/>
            <a:r>
              <a:rPr lang="en-US" altLang="zh-TW" sz="2400" smtClean="0"/>
              <a:t>Extended Kalman filter iteration for the model structure</a:t>
            </a:r>
            <a:br>
              <a:rPr lang="en-US" altLang="zh-TW" sz="2400" smtClean="0"/>
            </a:br>
            <a:r>
              <a:rPr lang="en-US" altLang="zh-TW" sz="2400" smtClean="0"/>
              <a:t>The process is an identify matrix (no change of structure against time)</a:t>
            </a:r>
            <a:br>
              <a:rPr lang="en-US" altLang="zh-TW" sz="2400" smtClean="0"/>
            </a:br>
            <a:r>
              <a:rPr lang="en-US" altLang="zh-TW" sz="2400" smtClean="0"/>
              <a:t>The procedure is for each features:</a:t>
            </a:r>
          </a:p>
        </p:txBody>
      </p:sp>
      <p:sp>
        <p:nvSpPr>
          <p:cNvPr id="5734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graphicFrame>
        <p:nvGraphicFramePr>
          <p:cNvPr id="57350" name="Object 5"/>
          <p:cNvGraphicFramePr>
            <a:graphicFrameLocks noGrp="1" noChangeAspect="1"/>
          </p:cNvGraphicFramePr>
          <p:nvPr>
            <p:ph sz="half" idx="2"/>
          </p:nvPr>
        </p:nvGraphicFramePr>
        <p:xfrm>
          <a:off x="914400" y="2362200"/>
          <a:ext cx="5486400" cy="3973513"/>
        </p:xfrm>
        <a:graphic>
          <a:graphicData uri="http://schemas.openxmlformats.org/presentationml/2006/ole">
            <mc:AlternateContent xmlns:mc="http://schemas.openxmlformats.org/markup-compatibility/2006">
              <mc:Choice xmlns:v="urn:schemas-microsoft-com:vml" Requires="v">
                <p:oleObj spid="_x0000_s57418" name="公式" r:id="rId3" imgW="3822700" imgH="2768600" progId="Equation.3">
                  <p:embed/>
                </p:oleObj>
              </mc:Choice>
              <mc:Fallback>
                <p:oleObj name="公式" r:id="rId3" imgW="3822700" imgH="276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5486400" cy="397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xfrm>
            <a:off x="3200400" y="61722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8371"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DAABBE6-1D05-4D9E-8765-AB910D73D952}" type="slidenum">
              <a:rPr kumimoji="0" lang="zh-TW" altLang="en-US" sz="1400" smtClean="0"/>
              <a:pPr eaLnBrk="1" hangingPunct="1">
                <a:spcBef>
                  <a:spcPct val="0"/>
                </a:spcBef>
                <a:buFontTx/>
                <a:buNone/>
              </a:pPr>
              <a:t>69</a:t>
            </a:fld>
            <a:endParaRPr kumimoji="0" lang="en-US" altLang="zh-TW" sz="1400" smtClean="0"/>
          </a:p>
        </p:txBody>
      </p:sp>
      <p:sp>
        <p:nvSpPr>
          <p:cNvPr id="58372" name="Rectangle 2"/>
          <p:cNvSpPr>
            <a:spLocks noGrp="1" noChangeArrowheads="1"/>
          </p:cNvSpPr>
          <p:nvPr>
            <p:ph type="title"/>
          </p:nvPr>
        </p:nvSpPr>
        <p:spPr>
          <a:xfrm>
            <a:off x="685800" y="-23813"/>
            <a:ext cx="7772400" cy="709613"/>
          </a:xfrm>
        </p:spPr>
        <p:txBody>
          <a:bodyPr/>
          <a:lstStyle/>
          <a:p>
            <a:pPr eaLnBrk="1" hangingPunct="1"/>
            <a:r>
              <a:rPr lang="en-US" altLang="zh-TW" sz="2800" b="1" smtClean="0"/>
              <a:t>Yu-recursive Kalman</a:t>
            </a:r>
            <a:r>
              <a:rPr lang="en-US" altLang="zh-TW" sz="2800" smtClean="0"/>
              <a:t> [Yu, June 2005] algorithm </a:t>
            </a:r>
            <a:br>
              <a:rPr lang="en-US" altLang="zh-TW" sz="2800" smtClean="0"/>
            </a:br>
            <a:r>
              <a:rPr lang="en-US" altLang="zh-TW" sz="2800" smtClean="0"/>
              <a:t>Matlab for </a:t>
            </a:r>
            <a:r>
              <a:rPr lang="en-US" altLang="zh-TW" sz="2800" u="sng" smtClean="0"/>
              <a:t>structure</a:t>
            </a:r>
            <a:r>
              <a:rPr lang="en-US" altLang="zh-TW" sz="2800" smtClean="0"/>
              <a:t> Jacobian matrices (full)</a:t>
            </a:r>
          </a:p>
        </p:txBody>
      </p:sp>
      <p:sp>
        <p:nvSpPr>
          <p:cNvPr id="58373" name="Rectangle 3"/>
          <p:cNvSpPr>
            <a:spLocks noGrp="1" noChangeArrowheads="1"/>
          </p:cNvSpPr>
          <p:nvPr>
            <p:ph type="body" idx="1"/>
          </p:nvPr>
        </p:nvSpPr>
        <p:spPr>
          <a:xfrm>
            <a:off x="762000" y="762000"/>
            <a:ext cx="7772400" cy="5638800"/>
          </a:xfrm>
        </p:spPr>
        <p:txBody>
          <a:bodyPr/>
          <a:lstStyle/>
          <a:p>
            <a:pPr eaLnBrk="1" hangingPunct="1">
              <a:lnSpc>
                <a:spcPct val="80000"/>
              </a:lnSpc>
            </a:pPr>
            <a:r>
              <a:rPr lang="en-US" altLang="zh-TW" sz="1400" b="1" smtClean="0"/>
              <a:t>% Solve the problem without simplification</a:t>
            </a:r>
            <a:endParaRPr lang="en-US" altLang="zh-TW" sz="1400" smtClean="0"/>
          </a:p>
          <a:p>
            <a:pPr eaLnBrk="1" hangingPunct="1">
              <a:lnSpc>
                <a:spcPct val="80000"/>
              </a:lnSpc>
            </a:pPr>
            <a:r>
              <a:rPr lang="en-US" altLang="zh-TW" sz="1400" b="1" smtClean="0"/>
              <a:t>% Since  is the yaw, pitch, roll of the rotation respectively. The R can be represent by   as:</a:t>
            </a:r>
            <a:endParaRPr lang="en-US" altLang="zh-TW" sz="1400" smtClean="0"/>
          </a:p>
          <a:p>
            <a:pPr eaLnBrk="1" hangingPunct="1">
              <a:lnSpc>
                <a:spcPct val="80000"/>
              </a:lnSpc>
            </a:pPr>
            <a:r>
              <a:rPr lang="en-US" altLang="zh-TW" sz="1400" b="1" smtClean="0"/>
              <a:t>%  </a:t>
            </a:r>
            <a:endParaRPr lang="en-US" altLang="zh-TW" sz="1400" smtClean="0"/>
          </a:p>
          <a:p>
            <a:pPr eaLnBrk="1" hangingPunct="1">
              <a:lnSpc>
                <a:spcPct val="80000"/>
              </a:lnSpc>
            </a:pPr>
            <a:r>
              <a:rPr lang="en-US" altLang="zh-TW" sz="1400" b="1" smtClean="0"/>
              <a:t>% Substitute R into (1), we have the following program (in matlab):</a:t>
            </a:r>
            <a:endParaRPr lang="en-US" altLang="zh-TW" sz="1400" smtClean="0"/>
          </a:p>
          <a:p>
            <a:pPr eaLnBrk="1" hangingPunct="1">
              <a:lnSpc>
                <a:spcPct val="80000"/>
              </a:lnSpc>
            </a:pPr>
            <a:r>
              <a:rPr lang="en-US" altLang="zh-TW" sz="1400" b="1" smtClean="0"/>
              <a:t>%************************************************************************</a:t>
            </a:r>
            <a:endParaRPr lang="en-US" altLang="zh-TW" sz="1400" smtClean="0"/>
          </a:p>
          <a:p>
            <a:pPr eaLnBrk="1" hangingPunct="1">
              <a:lnSpc>
                <a:spcPct val="80000"/>
              </a:lnSpc>
            </a:pPr>
            <a:r>
              <a:rPr lang="en-US" altLang="zh-TW" sz="1400" b="1" smtClean="0"/>
              <a:t>function TestJacobian</a:t>
            </a:r>
            <a:endParaRPr lang="en-US" altLang="zh-TW" sz="1400" smtClean="0"/>
          </a:p>
          <a:p>
            <a:pPr eaLnBrk="1" hangingPunct="1">
              <a:lnSpc>
                <a:spcPct val="80000"/>
              </a:lnSpc>
            </a:pPr>
            <a:r>
              <a:rPr lang="en-US" altLang="zh-TW" sz="1400" b="1" smtClean="0"/>
              <a:t>% Try to solve the differentiate equations without simplification</a:t>
            </a:r>
            <a:endParaRPr lang="en-US" altLang="zh-TW" sz="1400" smtClean="0"/>
          </a:p>
          <a:p>
            <a:pPr eaLnBrk="1" hangingPunct="1">
              <a:lnSpc>
                <a:spcPct val="80000"/>
              </a:lnSpc>
            </a:pPr>
            <a:r>
              <a:rPr lang="en-US" altLang="zh-TW" sz="1400" b="1" smtClean="0"/>
              <a:t>clc,clear;</a:t>
            </a:r>
            <a:endParaRPr lang="en-US" altLang="zh-TW" sz="1400" smtClean="0"/>
          </a:p>
          <a:p>
            <a:pPr eaLnBrk="1" hangingPunct="1">
              <a:lnSpc>
                <a:spcPct val="80000"/>
              </a:lnSpc>
            </a:pPr>
            <a:r>
              <a:rPr lang="en-US" altLang="zh-TW" sz="1400" b="1" smtClean="0"/>
              <a:t>disp('TestJacobian');</a:t>
            </a:r>
            <a:endParaRPr lang="en-US" altLang="zh-TW" sz="1400" smtClean="0"/>
          </a:p>
          <a:p>
            <a:pPr eaLnBrk="1" hangingPunct="1">
              <a:lnSpc>
                <a:spcPct val="80000"/>
              </a:lnSpc>
            </a:pPr>
            <a:r>
              <a:rPr lang="en-US" altLang="zh-TW" sz="1400" b="1" smtClean="0"/>
              <a:t> </a:t>
            </a:r>
            <a:endParaRPr lang="en-US" altLang="zh-TW" sz="1400" smtClean="0"/>
          </a:p>
          <a:p>
            <a:pPr eaLnBrk="1" hangingPunct="1">
              <a:lnSpc>
                <a:spcPct val="80000"/>
              </a:lnSpc>
            </a:pPr>
            <a:r>
              <a:rPr lang="en-US" altLang="zh-TW" sz="1400" b="1" smtClean="0"/>
              <a:t>syms a b c; %yaw( around x axis), pitch(around y), roll(aroudn z) respectively</a:t>
            </a:r>
            <a:endParaRPr lang="en-US" altLang="zh-TW" sz="1400" smtClean="0"/>
          </a:p>
          <a:p>
            <a:pPr eaLnBrk="1" hangingPunct="1">
              <a:lnSpc>
                <a:spcPct val="80000"/>
              </a:lnSpc>
            </a:pPr>
            <a:r>
              <a:rPr lang="en-US" altLang="zh-TW" sz="1400" b="1" smtClean="0"/>
              <a:t>syms f X Y Z T1 T2 T3;</a:t>
            </a:r>
            <a:endParaRPr lang="en-US" altLang="zh-TW" sz="1400" smtClean="0"/>
          </a:p>
          <a:p>
            <a:pPr eaLnBrk="1" hangingPunct="1">
              <a:lnSpc>
                <a:spcPct val="80000"/>
              </a:lnSpc>
            </a:pPr>
            <a:r>
              <a:rPr lang="en-US" altLang="zh-TW" sz="1400" b="1" smtClean="0"/>
              <a:t>F = [</a:t>
            </a:r>
            <a:endParaRPr lang="en-US" altLang="zh-TW" sz="1400" smtClean="0"/>
          </a:p>
          <a:p>
            <a:pPr eaLnBrk="1" hangingPunct="1">
              <a:lnSpc>
                <a:spcPct val="80000"/>
              </a:lnSpc>
            </a:pPr>
            <a:r>
              <a:rPr lang="en-US" altLang="zh-TW" sz="1400" b="1" smtClean="0"/>
              <a:t>%u</a:t>
            </a:r>
            <a:endParaRPr lang="en-US" altLang="zh-TW" sz="1400" smtClean="0"/>
          </a:p>
          <a:p>
            <a:pPr eaLnBrk="1" hangingPunct="1">
              <a:lnSpc>
                <a:spcPct val="80000"/>
              </a:lnSpc>
            </a:pPr>
            <a:r>
              <a:rPr lang="en-US" altLang="zh-TW" sz="1400" b="1" smtClean="0"/>
              <a:t>f*((cos(b)*cos(c)*X - cos(b)*sin(c)*Y + sin(b)*Z+ T1)...</a:t>
            </a:r>
            <a:endParaRPr lang="en-US" altLang="zh-TW" sz="1400" smtClean="0"/>
          </a:p>
          <a:p>
            <a:pPr eaLnBrk="1" hangingPunct="1">
              <a:lnSpc>
                <a:spcPct val="80000"/>
              </a:lnSpc>
            </a:pPr>
            <a:r>
              <a:rPr lang="en-US" altLang="zh-TW" sz="1400" b="1" smtClean="0"/>
              <a:t>/...</a:t>
            </a:r>
            <a:endParaRPr lang="en-US" altLang="zh-TW" sz="1400" smtClean="0"/>
          </a:p>
          <a:p>
            <a:pPr eaLnBrk="1" hangingPunct="1">
              <a:lnSpc>
                <a:spcPct val="80000"/>
              </a:lnSpc>
            </a:pPr>
            <a:r>
              <a:rPr lang="en-US" altLang="zh-TW" sz="1400" b="1" smtClean="0"/>
              <a:t>((-cos(a)*sin(b)*cos(c) + sin(a)*sin(c))*X ...</a:t>
            </a:r>
            <a:endParaRPr lang="en-US" altLang="zh-TW" sz="1400" smtClean="0"/>
          </a:p>
          <a:p>
            <a:pPr eaLnBrk="1" hangingPunct="1">
              <a:lnSpc>
                <a:spcPct val="80000"/>
              </a:lnSpc>
            </a:pPr>
            <a:r>
              <a:rPr lang="en-US" altLang="zh-TW" sz="1400" b="1" smtClean="0"/>
              <a:t>+ (cos(a)*sin(b)*sin(c)+ sin(a)*cos(c))*Y + cos(a)*cos(b)*Z + T3));</a:t>
            </a:r>
            <a:endParaRPr lang="en-US" altLang="zh-TW" sz="1400" smtClean="0"/>
          </a:p>
          <a:p>
            <a:pPr eaLnBrk="1" hangingPunct="1">
              <a:lnSpc>
                <a:spcPct val="80000"/>
              </a:lnSpc>
            </a:pPr>
            <a:r>
              <a:rPr lang="en-US" altLang="zh-TW" sz="1400" b="1" smtClean="0"/>
              <a:t>%v</a:t>
            </a:r>
            <a:endParaRPr lang="en-US" altLang="zh-TW" sz="1400" smtClean="0"/>
          </a:p>
          <a:p>
            <a:pPr eaLnBrk="1" hangingPunct="1">
              <a:lnSpc>
                <a:spcPct val="80000"/>
              </a:lnSpc>
            </a:pPr>
            <a:r>
              <a:rPr lang="en-US" altLang="zh-TW" sz="1400" b="1" smtClean="0"/>
              <a:t>((sin(a)*sin(b)*cos(c)+ cos(a)*sin(c))*X ...</a:t>
            </a:r>
            <a:endParaRPr lang="en-US" altLang="zh-TW" sz="1400" smtClean="0"/>
          </a:p>
          <a:p>
            <a:pPr eaLnBrk="1" hangingPunct="1">
              <a:lnSpc>
                <a:spcPct val="80000"/>
              </a:lnSpc>
            </a:pPr>
            <a:r>
              <a:rPr lang="en-US" altLang="zh-TW" sz="1400" b="1" smtClean="0"/>
              <a:t>+ (-sin(a)*sin(b)*sin(c)+ cos(a)*cos(c))*Y - sin(a)*sin(b)*Z + T2)...</a:t>
            </a:r>
            <a:endParaRPr lang="en-US" altLang="zh-TW" sz="1400" smtClean="0"/>
          </a:p>
          <a:p>
            <a:pPr eaLnBrk="1" hangingPunct="1">
              <a:lnSpc>
                <a:spcPct val="80000"/>
              </a:lnSpc>
            </a:pPr>
            <a:r>
              <a:rPr lang="en-US" altLang="zh-TW" sz="1400" b="1" smtClean="0"/>
              <a:t>/...</a:t>
            </a:r>
            <a:endParaRPr lang="en-US" altLang="zh-TW" sz="1400" smtClean="0"/>
          </a:p>
          <a:p>
            <a:pPr eaLnBrk="1" hangingPunct="1">
              <a:lnSpc>
                <a:spcPct val="80000"/>
              </a:lnSpc>
            </a:pPr>
            <a:r>
              <a:rPr lang="en-US" altLang="zh-TW" sz="1400" b="1" smtClean="0"/>
              <a:t>((-cos(a)*sin(b)*cos(c) + sin(a)*sin(c))*X + (cos(a)*sin(b)*sin(c)...</a:t>
            </a:r>
            <a:endParaRPr lang="en-US" altLang="zh-TW" sz="1400" smtClean="0"/>
          </a:p>
          <a:p>
            <a:pPr eaLnBrk="1" hangingPunct="1">
              <a:lnSpc>
                <a:spcPct val="80000"/>
              </a:lnSpc>
            </a:pPr>
            <a:r>
              <a:rPr lang="en-US" altLang="zh-TW" sz="1400" b="1" smtClean="0"/>
              <a:t>+ sin(a)*cos(c))*Y + cos(a)*cos(b)*Z + T3)]</a:t>
            </a:r>
            <a:endParaRPr lang="en-US" altLang="zh-TW" sz="1400" smtClean="0"/>
          </a:p>
          <a:p>
            <a:pPr eaLnBrk="1" hangingPunct="1">
              <a:lnSpc>
                <a:spcPct val="80000"/>
              </a:lnSpc>
            </a:pPr>
            <a:r>
              <a:rPr lang="en-US" altLang="zh-TW" sz="1400" b="1" smtClean="0"/>
              <a:t> </a:t>
            </a:r>
            <a:endParaRPr lang="en-US" altLang="zh-TW" sz="1400" smtClean="0"/>
          </a:p>
          <a:p>
            <a:pPr eaLnBrk="1" hangingPunct="1">
              <a:lnSpc>
                <a:spcPct val="80000"/>
              </a:lnSpc>
            </a:pPr>
            <a:r>
              <a:rPr lang="en-US" altLang="zh-TW" sz="1400" b="1" smtClean="0"/>
              <a:t>V = [X,Y,Z];</a:t>
            </a:r>
            <a:endParaRPr lang="en-US" altLang="zh-TW" sz="1400" smtClean="0"/>
          </a:p>
          <a:p>
            <a:pPr eaLnBrk="1" hangingPunct="1">
              <a:lnSpc>
                <a:spcPct val="80000"/>
              </a:lnSpc>
            </a:pPr>
            <a:r>
              <a:rPr lang="en-US" altLang="zh-TW" sz="1400" b="1" smtClean="0"/>
              <a:t>Fjaco = jacobian(F,V);</a:t>
            </a:r>
            <a:endParaRPr lang="en-US" altLang="zh-TW" sz="1400" smtClean="0"/>
          </a:p>
          <a:p>
            <a:pPr eaLnBrk="1" hangingPunct="1">
              <a:lnSpc>
                <a:spcPct val="80000"/>
              </a:lnSpc>
            </a:pPr>
            <a:r>
              <a:rPr lang="en-US" altLang="zh-TW" sz="1400" b="1" smtClean="0"/>
              <a:t>%************************</a:t>
            </a:r>
            <a:endParaRPr lang="en-US" altLang="zh-TW" sz="1400" smtClean="0"/>
          </a:p>
          <a:p>
            <a:pPr eaLnBrk="1" hangingPunct="1">
              <a:lnSpc>
                <a:spcPct val="80000"/>
              </a:lnSpc>
            </a:pPr>
            <a:endParaRPr lang="en-US" altLang="zh-TW" sz="900" smtClean="0"/>
          </a:p>
          <a:p>
            <a:pPr eaLnBrk="1" hangingPunct="1">
              <a:lnSpc>
                <a:spcPct val="80000"/>
              </a:lnSpc>
            </a:pPr>
            <a:endParaRPr lang="zh-TW" altLang="en-US" sz="9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Can add acceleration if we want</a:t>
            </a:r>
          </a:p>
        </p:txBody>
      </p:sp>
      <p:sp>
        <p:nvSpPr>
          <p:cNvPr id="8195" name="Content Placeholder 2"/>
          <p:cNvSpPr>
            <a:spLocks noGrp="1"/>
          </p:cNvSpPr>
          <p:nvPr>
            <p:ph idx="1"/>
          </p:nvPr>
        </p:nvSpPr>
        <p:spPr/>
        <p:txBody>
          <a:bodyPr/>
          <a:lstStyle/>
          <a:p>
            <a:r>
              <a:rPr lang="en-US" altLang="en-US" smtClean="0"/>
              <a:t> </a:t>
            </a:r>
          </a:p>
        </p:txBody>
      </p:sp>
      <p:sp>
        <p:nvSpPr>
          <p:cNvPr id="8196"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8197"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C0EBFA7-47CF-42DD-A408-16AB32004724}" type="slidenum">
              <a:rPr kumimoji="0" lang="zh-TW" altLang="en-US" sz="1400" smtClean="0"/>
              <a:pPr eaLnBrk="1" hangingPunct="1">
                <a:spcBef>
                  <a:spcPct val="0"/>
                </a:spcBef>
                <a:buFontTx/>
                <a:buNone/>
              </a:pPr>
              <a:t>7</a:t>
            </a:fld>
            <a:endParaRPr kumimoji="0" lang="en-US" altLang="zh-TW" sz="1400" smtClean="0"/>
          </a:p>
        </p:txBody>
      </p:sp>
      <p:graphicFrame>
        <p:nvGraphicFramePr>
          <p:cNvPr id="8198" name="Object 5"/>
          <p:cNvGraphicFramePr>
            <a:graphicFrameLocks noChangeAspect="1"/>
          </p:cNvGraphicFramePr>
          <p:nvPr/>
        </p:nvGraphicFramePr>
        <p:xfrm>
          <a:off x="1371600" y="1905000"/>
          <a:ext cx="4800600" cy="4325938"/>
        </p:xfrm>
        <a:graphic>
          <a:graphicData uri="http://schemas.openxmlformats.org/presentationml/2006/ole">
            <mc:AlternateContent xmlns:mc="http://schemas.openxmlformats.org/markup-compatibility/2006">
              <mc:Choice xmlns:v="urn:schemas-microsoft-com:vml" Requires="v">
                <p:oleObj spid="_x0000_s8266" name="公式" r:id="rId3" imgW="2959100" imgH="2667000" progId="Equation.3">
                  <p:embed/>
                </p:oleObj>
              </mc:Choice>
              <mc:Fallback>
                <p:oleObj name="公式" r:id="rId3" imgW="2959100" imgH="2667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05000"/>
                        <a:ext cx="4800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5939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0EA3664-05CC-4DBC-BFD6-FC16569FE30F}" type="slidenum">
              <a:rPr kumimoji="0" lang="zh-TW" altLang="en-US" sz="1400" smtClean="0"/>
              <a:pPr eaLnBrk="1" hangingPunct="1">
                <a:spcBef>
                  <a:spcPct val="0"/>
                </a:spcBef>
                <a:buFontTx/>
                <a:buNone/>
              </a:pPr>
              <a:t>70</a:t>
            </a:fld>
            <a:endParaRPr kumimoji="0" lang="en-US" altLang="zh-TW" sz="1400" smtClean="0"/>
          </a:p>
        </p:txBody>
      </p:sp>
      <p:sp>
        <p:nvSpPr>
          <p:cNvPr id="59396" name="Rectangle 2"/>
          <p:cNvSpPr>
            <a:spLocks noGrp="1" noChangeArrowheads="1"/>
          </p:cNvSpPr>
          <p:nvPr>
            <p:ph type="title"/>
          </p:nvPr>
        </p:nvSpPr>
        <p:spPr>
          <a:xfrm>
            <a:off x="685800" y="152400"/>
            <a:ext cx="7772400" cy="381000"/>
          </a:xfrm>
        </p:spPr>
        <p:txBody>
          <a:bodyPr/>
          <a:lstStyle/>
          <a:p>
            <a:pPr eaLnBrk="1" hangingPunct="1"/>
            <a:r>
              <a:rPr lang="en-US" altLang="zh-TW" u="sng" smtClean="0"/>
              <a:t>Structure</a:t>
            </a:r>
            <a:r>
              <a:rPr lang="en-US" altLang="zh-TW" smtClean="0"/>
              <a:t> Jacobian</a:t>
            </a:r>
          </a:p>
        </p:txBody>
      </p:sp>
      <p:sp>
        <p:nvSpPr>
          <p:cNvPr id="59397" name="Rectangle 3"/>
          <p:cNvSpPr>
            <a:spLocks noGrp="1" noChangeArrowheads="1"/>
          </p:cNvSpPr>
          <p:nvPr>
            <p:ph type="body" idx="1"/>
          </p:nvPr>
        </p:nvSpPr>
        <p:spPr>
          <a:xfrm>
            <a:off x="762000" y="685800"/>
            <a:ext cx="7772400" cy="5867400"/>
          </a:xfrm>
        </p:spPr>
        <p:txBody>
          <a:bodyPr/>
          <a:lstStyle/>
          <a:p>
            <a:pPr eaLnBrk="1" hangingPunct="1">
              <a:lnSpc>
                <a:spcPct val="80000"/>
              </a:lnSpc>
            </a:pPr>
            <a:r>
              <a:rPr lang="en-US" altLang="zh-TW" sz="1400" smtClean="0"/>
              <a:t>function lpf = KalmanStructJacobSP(RT_solution, a, f, u, v, initz)</a:t>
            </a:r>
          </a:p>
          <a:p>
            <a:pPr eaLnBrk="1" hangingPunct="1">
              <a:lnSpc>
                <a:spcPct val="80000"/>
              </a:lnSpc>
            </a:pPr>
            <a:endParaRPr lang="en-US" altLang="zh-TW" sz="1400" smtClean="0"/>
          </a:p>
          <a:p>
            <a:pPr eaLnBrk="1" hangingPunct="1">
              <a:lnSpc>
                <a:spcPct val="80000"/>
              </a:lnSpc>
            </a:pPr>
            <a:r>
              <a:rPr lang="en-US" altLang="zh-TW" sz="1400" smtClean="0"/>
              <a:t>b = 1/f;</a:t>
            </a:r>
          </a:p>
          <a:p>
            <a:pPr eaLnBrk="1" hangingPunct="1">
              <a:lnSpc>
                <a:spcPct val="80000"/>
              </a:lnSpc>
            </a:pPr>
            <a:r>
              <a:rPr lang="en-US" altLang="zh-TW" sz="1400" smtClean="0"/>
              <a:t>tx = RT_solution(1);</a:t>
            </a:r>
          </a:p>
          <a:p>
            <a:pPr eaLnBrk="1" hangingPunct="1">
              <a:lnSpc>
                <a:spcPct val="80000"/>
              </a:lnSpc>
            </a:pPr>
            <a:r>
              <a:rPr lang="en-US" altLang="zh-TW" sz="1400" smtClean="0"/>
              <a:t>ty = RT_solution(2);</a:t>
            </a:r>
          </a:p>
          <a:p>
            <a:pPr eaLnBrk="1" hangingPunct="1">
              <a:lnSpc>
                <a:spcPct val="80000"/>
              </a:lnSpc>
            </a:pPr>
            <a:r>
              <a:rPr lang="en-US" altLang="zh-TW" sz="1400" smtClean="0"/>
              <a:t>tzxb = RT_solution(3);</a:t>
            </a:r>
          </a:p>
          <a:p>
            <a:pPr eaLnBrk="1" hangingPunct="1">
              <a:lnSpc>
                <a:spcPct val="80000"/>
              </a:lnSpc>
            </a:pPr>
            <a:r>
              <a:rPr lang="en-US" altLang="zh-TW" sz="1400" smtClean="0"/>
              <a:t>wx = RT_solution(4);</a:t>
            </a:r>
          </a:p>
          <a:p>
            <a:pPr eaLnBrk="1" hangingPunct="1">
              <a:lnSpc>
                <a:spcPct val="80000"/>
              </a:lnSpc>
            </a:pPr>
            <a:r>
              <a:rPr lang="en-US" altLang="zh-TW" sz="1400" smtClean="0"/>
              <a:t>wy = RT_solution(5);</a:t>
            </a:r>
          </a:p>
          <a:p>
            <a:pPr eaLnBrk="1" hangingPunct="1">
              <a:lnSpc>
                <a:spcPct val="80000"/>
              </a:lnSpc>
            </a:pPr>
            <a:r>
              <a:rPr lang="en-US" altLang="zh-TW" sz="1400" smtClean="0"/>
              <a:t>wz = RT_solution(6);</a:t>
            </a:r>
          </a:p>
          <a:p>
            <a:pPr eaLnBrk="1" hangingPunct="1">
              <a:lnSpc>
                <a:spcPct val="80000"/>
              </a:lnSpc>
            </a:pPr>
            <a:endParaRPr lang="en-US" altLang="zh-TW" sz="1400" smtClean="0"/>
          </a:p>
          <a:p>
            <a:pPr eaLnBrk="1" hangingPunct="1">
              <a:lnSpc>
                <a:spcPct val="80000"/>
              </a:lnSpc>
            </a:pPr>
            <a:r>
              <a:rPr lang="en-US" altLang="zh-TW" sz="1400" smtClean="0"/>
              <a:t>temp1 = 1 - b*sin(wy)*(u + a*b*u) + b*cos(wy)*sin(wx)*(v + a*b*v) + b*cos(wy)*cos(wx)*(a - initz) + tzxb;</a:t>
            </a:r>
          </a:p>
          <a:p>
            <a:pPr eaLnBrk="1" hangingPunct="1">
              <a:lnSpc>
                <a:spcPct val="80000"/>
              </a:lnSpc>
            </a:pPr>
            <a:r>
              <a:rPr lang="en-US" altLang="zh-TW" sz="1400" smtClean="0"/>
              <a:t>         </a:t>
            </a:r>
          </a:p>
          <a:p>
            <a:pPr eaLnBrk="1" hangingPunct="1">
              <a:lnSpc>
                <a:spcPct val="80000"/>
              </a:lnSpc>
            </a:pPr>
            <a:r>
              <a:rPr lang="en-US" altLang="zh-TW" sz="1400" smtClean="0"/>
              <a:t>lpf = zeros(2, 1);</a:t>
            </a:r>
          </a:p>
          <a:p>
            <a:pPr eaLnBrk="1" hangingPunct="1">
              <a:lnSpc>
                <a:spcPct val="80000"/>
              </a:lnSpc>
            </a:pPr>
            <a:endParaRPr lang="en-US" altLang="zh-TW" sz="1400" smtClean="0"/>
          </a:p>
          <a:p>
            <a:pPr eaLnBrk="1" hangingPunct="1">
              <a:lnSpc>
                <a:spcPct val="80000"/>
              </a:lnSpc>
            </a:pPr>
            <a:r>
              <a:rPr lang="en-US" altLang="zh-TW" sz="1400" smtClean="0"/>
              <a:t>lpf(1) = (cos(wz)*cos(wy)*b*u + (cos(wz)*sin(wy)*sin(wx) - sin(wz)*cos(wx))*b*v + cos(wz)*sin(wy)*cos(wx) + sin(wz)*sin(wx))/(temp1) - ...</a:t>
            </a:r>
          </a:p>
          <a:p>
            <a:pPr eaLnBrk="1" hangingPunct="1">
              <a:lnSpc>
                <a:spcPct val="80000"/>
              </a:lnSpc>
            </a:pPr>
            <a:r>
              <a:rPr lang="en-US" altLang="zh-TW" sz="1400" smtClean="0"/>
              <a:t>         (cos(wz)*cos(wy)*(u + a*b*u) + (cos(wz)*sin(wy)*sin(wx) - sin(wz)*cos(wx))*(v + a*b*v) + ...</a:t>
            </a:r>
          </a:p>
          <a:p>
            <a:pPr eaLnBrk="1" hangingPunct="1">
              <a:lnSpc>
                <a:spcPct val="80000"/>
              </a:lnSpc>
            </a:pPr>
            <a:r>
              <a:rPr lang="en-US" altLang="zh-TW" sz="1400" smtClean="0"/>
              <a:t>         (cos(wz)*sin(wy)*cos(wx) + sin(wz)*sin(wx))*(a - initz) + tx)*(((-b)^2)*sin(wy)*u + (b^2)*cos(wy)*sin(wx)*v + b*cos(wy)*cos(wx)) /(temp1^2);</a:t>
            </a:r>
          </a:p>
          <a:p>
            <a:pPr eaLnBrk="1" hangingPunct="1">
              <a:lnSpc>
                <a:spcPct val="80000"/>
              </a:lnSpc>
            </a:pPr>
            <a:endParaRPr lang="en-US" altLang="zh-TW" sz="1400" smtClean="0"/>
          </a:p>
          <a:p>
            <a:pPr eaLnBrk="1" hangingPunct="1">
              <a:lnSpc>
                <a:spcPct val="80000"/>
              </a:lnSpc>
            </a:pPr>
            <a:r>
              <a:rPr lang="en-US" altLang="zh-TW" sz="1400" smtClean="0"/>
              <a:t>lpf(2) = (sin(wz)*cos(wy)*b*u + (sin(wz)*sin(wy)*sin(wx) + cos(wz)*cos(wx))*b*v + sin(wz)*sin(wy)*cos(wx) - cos(wz)*sin(wx))/(temp1) - ...</a:t>
            </a:r>
          </a:p>
          <a:p>
            <a:pPr eaLnBrk="1" hangingPunct="1">
              <a:lnSpc>
                <a:spcPct val="80000"/>
              </a:lnSpc>
            </a:pPr>
            <a:r>
              <a:rPr lang="en-US" altLang="zh-TW" sz="1400" smtClean="0"/>
              <a:t>         (sin(wz)*cos(wy)*(u + a*b*u) + (sin(wz)*sin(wy)*sin(wx) + cos(wz)*cos(wx))*(v + a*b*v) + ...</a:t>
            </a:r>
          </a:p>
          <a:p>
            <a:pPr eaLnBrk="1" hangingPunct="1">
              <a:lnSpc>
                <a:spcPct val="80000"/>
              </a:lnSpc>
            </a:pPr>
            <a:r>
              <a:rPr lang="en-US" altLang="zh-TW" sz="1400" smtClean="0"/>
              <a:t>         (sin(wz)*sin(wy)*cos(wx) - cos(wz)*sin(wx))*(a - initz) + ty)*(((-b)^2)*sin(wy)*u + (b^2)*cos(wy)*sin(wx)*v + b*cos(wy)*cos(wx)) /(temp1^2);</a:t>
            </a:r>
          </a:p>
          <a:p>
            <a:pPr eaLnBrk="1" hangingPunct="1">
              <a:lnSpc>
                <a:spcPct val="80000"/>
              </a:lnSpc>
            </a:pPr>
            <a:endParaRPr lang="en-US" altLang="zh-TW" sz="1400" smtClean="0"/>
          </a:p>
          <a:p>
            <a:pPr eaLnBrk="1" hangingPunct="1">
              <a:lnSpc>
                <a:spcPct val="80000"/>
              </a:lnSpc>
            </a:pPr>
            <a:r>
              <a:rPr lang="en-US" altLang="zh-TW" sz="1400" smtClean="0"/>
              <a:t>return</a:t>
            </a:r>
          </a:p>
          <a:p>
            <a:pPr eaLnBrk="1" hangingPunct="1">
              <a:lnSpc>
                <a:spcPct val="80000"/>
              </a:lnSpc>
            </a:pPr>
            <a:endParaRPr lang="zh-TW" altLang="en-US" sz="10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0419"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6DB4AC30-11BD-4E1D-85DB-EAC10A27CB89}" type="slidenum">
              <a:rPr kumimoji="0" lang="zh-TW" altLang="en-US" sz="1400" smtClean="0"/>
              <a:pPr eaLnBrk="1" hangingPunct="1">
                <a:spcBef>
                  <a:spcPct val="0"/>
                </a:spcBef>
                <a:buFontTx/>
                <a:buNone/>
              </a:pPr>
              <a:t>71</a:t>
            </a:fld>
            <a:endParaRPr kumimoji="0" lang="en-US" altLang="zh-TW" sz="1400" smtClean="0"/>
          </a:p>
        </p:txBody>
      </p:sp>
      <p:sp>
        <p:nvSpPr>
          <p:cNvPr id="60420" name="Rectangle 2"/>
          <p:cNvSpPr>
            <a:spLocks noGrp="1" noChangeArrowheads="1"/>
          </p:cNvSpPr>
          <p:nvPr>
            <p:ph type="title"/>
          </p:nvPr>
        </p:nvSpPr>
        <p:spPr>
          <a:xfrm>
            <a:off x="762000" y="7938"/>
            <a:ext cx="7772400" cy="1143000"/>
          </a:xfrm>
        </p:spPr>
        <p:txBody>
          <a:bodyPr/>
          <a:lstStyle/>
          <a:p>
            <a:pPr eaLnBrk="1" hangingPunct="1"/>
            <a:r>
              <a:rPr lang="en-US" altLang="zh-TW" sz="2800" b="1" smtClean="0"/>
              <a:t>Yu-recursive Kalman</a:t>
            </a:r>
            <a:r>
              <a:rPr lang="en-US" altLang="zh-TW" sz="2800" smtClean="0"/>
              <a:t> [Yu, June 2005] algorithm </a:t>
            </a:r>
            <a:br>
              <a:rPr lang="en-US" altLang="zh-TW" sz="2800" smtClean="0"/>
            </a:br>
            <a:r>
              <a:rPr lang="en-US" altLang="zh-TW" sz="2800" smtClean="0"/>
              <a:t>Matlab for </a:t>
            </a:r>
            <a:r>
              <a:rPr lang="en-US" altLang="zh-TW" sz="2800" u="sng" smtClean="0"/>
              <a:t>structure</a:t>
            </a:r>
            <a:r>
              <a:rPr lang="en-US" altLang="zh-TW" sz="2800" smtClean="0"/>
              <a:t> Jacobian matrices (approximate)</a:t>
            </a:r>
            <a:r>
              <a:rPr lang="en-US" altLang="zh-TW" sz="4000" smtClean="0"/>
              <a:t>)</a:t>
            </a:r>
          </a:p>
        </p:txBody>
      </p:sp>
      <p:sp>
        <p:nvSpPr>
          <p:cNvPr id="60421" name="Rectangle 3"/>
          <p:cNvSpPr>
            <a:spLocks noGrp="1" noChangeArrowheads="1"/>
          </p:cNvSpPr>
          <p:nvPr>
            <p:ph type="body" idx="1"/>
          </p:nvPr>
        </p:nvSpPr>
        <p:spPr>
          <a:xfrm>
            <a:off x="685800" y="1219200"/>
            <a:ext cx="7772400" cy="5410200"/>
          </a:xfrm>
        </p:spPr>
        <p:txBody>
          <a:bodyPr/>
          <a:lstStyle/>
          <a:p>
            <a:pPr eaLnBrk="1" hangingPunct="1">
              <a:lnSpc>
                <a:spcPct val="80000"/>
              </a:lnSpc>
            </a:pPr>
            <a:r>
              <a:rPr lang="en-US" altLang="zh-TW" sz="2000" b="1" smtClean="0"/>
              <a:t>'====test jacobian for structure================='</a:t>
            </a:r>
            <a:endParaRPr lang="en-US" altLang="zh-TW" sz="2000" smtClean="0"/>
          </a:p>
          <a:p>
            <a:pPr eaLnBrk="1" hangingPunct="1">
              <a:lnSpc>
                <a:spcPct val="80000"/>
              </a:lnSpc>
            </a:pPr>
            <a:r>
              <a:rPr lang="en-US" altLang="zh-TW" sz="2000" b="1" smtClean="0"/>
              <a:t>%use twist (small) angles  approximation. </a:t>
            </a:r>
            <a:endParaRPr lang="en-US" altLang="zh-TW" sz="2000" smtClean="0"/>
          </a:p>
          <a:p>
            <a:pPr eaLnBrk="1" hangingPunct="1">
              <a:lnSpc>
                <a:spcPct val="80000"/>
              </a:lnSpc>
            </a:pPr>
            <a:r>
              <a:rPr lang="en-US" altLang="zh-TW" sz="2000" b="1" smtClean="0"/>
              <a:t>clear, clc;</a:t>
            </a:r>
            <a:endParaRPr lang="en-US" altLang="zh-TW" sz="2000" smtClean="0"/>
          </a:p>
          <a:p>
            <a:pPr eaLnBrk="1" hangingPunct="1">
              <a:lnSpc>
                <a:spcPct val="80000"/>
              </a:lnSpc>
            </a:pPr>
            <a:r>
              <a:rPr lang="en-US" altLang="zh-TW" sz="2000" b="1" smtClean="0"/>
              <a:t> </a:t>
            </a:r>
            <a:endParaRPr lang="en-US" altLang="zh-TW" sz="2000" smtClean="0"/>
          </a:p>
          <a:p>
            <a:pPr eaLnBrk="1" hangingPunct="1">
              <a:lnSpc>
                <a:spcPct val="80000"/>
              </a:lnSpc>
            </a:pPr>
            <a:r>
              <a:rPr lang="en-US" altLang="zh-TW" sz="2000" b="1" smtClean="0"/>
              <a:t>syms R dR M TT XYZ ZZ x y z f u v a1 a2 a3 t1 t2 t3 aa1 aa2 aa3 tt1 tt2 tt3</a:t>
            </a:r>
            <a:endParaRPr lang="en-US" altLang="zh-TW" sz="2000" smtClean="0"/>
          </a:p>
          <a:p>
            <a:pPr eaLnBrk="1" hangingPunct="1">
              <a:lnSpc>
                <a:spcPct val="80000"/>
              </a:lnSpc>
            </a:pPr>
            <a:r>
              <a:rPr lang="en-US" altLang="zh-TW" sz="2000" b="1" smtClean="0"/>
              <a:t>R=[1 -aa3 aa2; aa3 1 -aa1; -aa2 aa1 1];</a:t>
            </a:r>
            <a:endParaRPr lang="en-US" altLang="zh-TW" sz="2000" smtClean="0"/>
          </a:p>
          <a:p>
            <a:pPr eaLnBrk="1" hangingPunct="1">
              <a:lnSpc>
                <a:spcPct val="80000"/>
              </a:lnSpc>
            </a:pPr>
            <a:r>
              <a:rPr lang="en-US" altLang="zh-TW" sz="2000" b="1" smtClean="0"/>
              <a:t>dR=[1 -a3 a2; a3 1 -a1; -a2 a1 1];</a:t>
            </a:r>
            <a:endParaRPr lang="en-US" altLang="zh-TW" sz="2000" smtClean="0"/>
          </a:p>
          <a:p>
            <a:pPr eaLnBrk="1" hangingPunct="1">
              <a:lnSpc>
                <a:spcPct val="80000"/>
              </a:lnSpc>
            </a:pPr>
            <a:r>
              <a:rPr lang="en-US" altLang="zh-TW" sz="2000" b="1" smtClean="0"/>
              <a:t>M=[x;y;z];</a:t>
            </a:r>
            <a:endParaRPr lang="en-US" altLang="zh-TW" sz="2000" smtClean="0"/>
          </a:p>
          <a:p>
            <a:pPr eaLnBrk="1" hangingPunct="1">
              <a:lnSpc>
                <a:spcPct val="80000"/>
              </a:lnSpc>
            </a:pPr>
            <a:r>
              <a:rPr lang="en-US" altLang="zh-TW" sz="2000" b="1" smtClean="0"/>
              <a:t>TT=[tt1;tt2;tt3];</a:t>
            </a:r>
            <a:endParaRPr lang="en-US" altLang="zh-TW" sz="2000" smtClean="0"/>
          </a:p>
          <a:p>
            <a:pPr eaLnBrk="1" hangingPunct="1">
              <a:lnSpc>
                <a:spcPct val="80000"/>
              </a:lnSpc>
            </a:pPr>
            <a:r>
              <a:rPr lang="en-US" altLang="zh-TW" sz="2000" b="1" smtClean="0"/>
              <a:t>dt=[t1;t2;t3]</a:t>
            </a:r>
            <a:endParaRPr lang="en-US" altLang="zh-TW" sz="2000" smtClean="0"/>
          </a:p>
          <a:p>
            <a:pPr eaLnBrk="1" hangingPunct="1">
              <a:lnSpc>
                <a:spcPct val="80000"/>
              </a:lnSpc>
            </a:pPr>
            <a:r>
              <a:rPr lang="en-US" altLang="zh-TW" sz="2000" b="1" smtClean="0"/>
              <a:t>XYZ=dR*R*M+TT+dt; % R is a matrix multiplication transform</a:t>
            </a:r>
            <a:endParaRPr lang="en-US" altLang="zh-TW" sz="2000" smtClean="0"/>
          </a:p>
          <a:p>
            <a:pPr eaLnBrk="1" hangingPunct="1">
              <a:lnSpc>
                <a:spcPct val="80000"/>
              </a:lnSpc>
            </a:pPr>
            <a:r>
              <a:rPr lang="en-US" altLang="zh-TW" sz="2000" b="1" smtClean="0"/>
              <a:t>u=f*XYZ(1)/XYZ(3);</a:t>
            </a:r>
            <a:endParaRPr lang="en-US" altLang="zh-TW" sz="2000" smtClean="0"/>
          </a:p>
          <a:p>
            <a:pPr eaLnBrk="1" hangingPunct="1">
              <a:lnSpc>
                <a:spcPct val="80000"/>
              </a:lnSpc>
            </a:pPr>
            <a:r>
              <a:rPr lang="en-US" altLang="zh-TW" sz="2000" b="1" smtClean="0"/>
              <a:t>v=f*XYZ(2)/XYZ(3);</a:t>
            </a:r>
            <a:endParaRPr lang="en-US" altLang="zh-TW" sz="2000" smtClean="0"/>
          </a:p>
          <a:p>
            <a:pPr eaLnBrk="1" hangingPunct="1">
              <a:lnSpc>
                <a:spcPct val="80000"/>
              </a:lnSpc>
            </a:pPr>
            <a:r>
              <a:rPr lang="en-US" altLang="zh-TW" sz="2000" b="1" smtClean="0"/>
              <a:t> </a:t>
            </a:r>
            <a:endParaRPr lang="en-US" altLang="zh-TW" sz="2000" smtClean="0"/>
          </a:p>
          <a:p>
            <a:pPr eaLnBrk="1" hangingPunct="1">
              <a:lnSpc>
                <a:spcPct val="80000"/>
              </a:lnSpc>
            </a:pPr>
            <a:r>
              <a:rPr lang="en-US" altLang="zh-TW" sz="2000" b="1" smtClean="0"/>
              <a:t>ja=jacobian([u ;v],[x y z])</a:t>
            </a:r>
            <a:endParaRPr lang="en-US" altLang="zh-TW" sz="2000" smtClean="0"/>
          </a:p>
          <a:p>
            <a:pPr eaLnBrk="1" hangingPunct="1">
              <a:lnSpc>
                <a:spcPct val="80000"/>
              </a:lnSpc>
            </a:pPr>
            <a:r>
              <a:rPr lang="en-US" altLang="zh-TW" sz="1400" b="1" smtClean="0"/>
              <a:t> </a:t>
            </a:r>
            <a:endParaRPr lang="en-US" altLang="zh-TW" sz="1400" smtClean="0"/>
          </a:p>
          <a:p>
            <a:pPr eaLnBrk="1" hangingPunct="1">
              <a:lnSpc>
                <a:spcPct val="80000"/>
              </a:lnSpc>
            </a:pPr>
            <a:r>
              <a:rPr lang="zh-TW" altLang="en-US" sz="1400" smtClean="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144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AA5BFB3-1900-4BBD-8E03-6DB18842F100}" type="slidenum">
              <a:rPr kumimoji="0" lang="zh-TW" altLang="en-US" sz="1400" smtClean="0"/>
              <a:pPr eaLnBrk="1" hangingPunct="1">
                <a:spcBef>
                  <a:spcPct val="0"/>
                </a:spcBef>
                <a:buFontTx/>
                <a:buNone/>
              </a:pPr>
              <a:t>72</a:t>
            </a:fld>
            <a:endParaRPr kumimoji="0" lang="en-US" altLang="zh-TW" sz="1400" smtClean="0"/>
          </a:p>
        </p:txBody>
      </p:sp>
      <p:sp>
        <p:nvSpPr>
          <p:cNvPr id="61444" name="Rectangle 2"/>
          <p:cNvSpPr>
            <a:spLocks noGrp="1" noChangeArrowheads="1"/>
          </p:cNvSpPr>
          <p:nvPr>
            <p:ph type="ctrTitle"/>
          </p:nvPr>
        </p:nvSpPr>
        <p:spPr/>
        <p:txBody>
          <a:bodyPr/>
          <a:lstStyle/>
          <a:p>
            <a:pPr eaLnBrk="1" hangingPunct="1"/>
            <a:r>
              <a:rPr lang="en-US" altLang="zh-TW" sz="4000" smtClean="0"/>
              <a:t>Part B</a:t>
            </a:r>
            <a:br>
              <a:rPr lang="en-US" altLang="zh-TW" sz="4000" smtClean="0"/>
            </a:br>
            <a:r>
              <a:rPr lang="en-US" altLang="zh-TW" sz="3600" smtClean="0"/>
              <a:t>Interacting Multiple Model Method (IMM) </a:t>
            </a:r>
            <a:r>
              <a:rPr lang="en-US" altLang="zh-TW" sz="4000" smtClean="0"/>
              <a:t>structure and pose estimation</a:t>
            </a:r>
            <a:endParaRPr lang="zh-TW" altLang="en-US" sz="4000" smtClean="0"/>
          </a:p>
        </p:txBody>
      </p:sp>
      <p:sp>
        <p:nvSpPr>
          <p:cNvPr id="61445" name="Rectangle 3"/>
          <p:cNvSpPr>
            <a:spLocks noGrp="1" noChangeArrowheads="1"/>
          </p:cNvSpPr>
          <p:nvPr>
            <p:ph type="subTitle" idx="1"/>
          </p:nvPr>
        </p:nvSpPr>
        <p:spPr/>
        <p:txBody>
          <a:bodyPr/>
          <a:lstStyle/>
          <a:p>
            <a:pPr eaLnBrk="1" hangingPunct="1"/>
            <a:r>
              <a:rPr lang="en-US" altLang="zh-TW" smtClean="0"/>
              <a:t>Major reference </a:t>
            </a:r>
            <a:r>
              <a:rPr lang="en-US" altLang="zh-TW" sz="4000" smtClean="0"/>
              <a:t>[Yu Aug.2005]</a:t>
            </a:r>
            <a:endParaRPr lang="en-US" altLang="zh-TW" smtClean="0"/>
          </a:p>
          <a:p>
            <a:pPr eaLnBrk="1" hangingPunct="1"/>
            <a:endParaRPr lang="en-US" altLang="zh-TW"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246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09AF1DE5-FA08-4933-9615-C79841E52553}" type="slidenum">
              <a:rPr kumimoji="0" lang="zh-TW" altLang="en-US" sz="1400" smtClean="0"/>
              <a:pPr eaLnBrk="1" hangingPunct="1">
                <a:spcBef>
                  <a:spcPct val="0"/>
                </a:spcBef>
                <a:buFontTx/>
                <a:buNone/>
              </a:pPr>
              <a:t>73</a:t>
            </a:fld>
            <a:endParaRPr kumimoji="0" lang="en-US" altLang="zh-TW" sz="1400" smtClean="0"/>
          </a:p>
        </p:txBody>
      </p:sp>
      <p:sp>
        <p:nvSpPr>
          <p:cNvPr id="62468" name="Rectangle 2"/>
          <p:cNvSpPr>
            <a:spLocks noGrp="1" noChangeArrowheads="1"/>
          </p:cNvSpPr>
          <p:nvPr>
            <p:ph type="title"/>
          </p:nvPr>
        </p:nvSpPr>
        <p:spPr/>
        <p:txBody>
          <a:bodyPr/>
          <a:lstStyle/>
          <a:p>
            <a:pPr eaLnBrk="1" hangingPunct="1"/>
            <a:r>
              <a:rPr lang="en-US" altLang="zh-TW" sz="4000" smtClean="0"/>
              <a:t>Example: </a:t>
            </a:r>
            <a:r>
              <a:rPr lang="en-US" altLang="zh-TW" sz="3600" smtClean="0"/>
              <a:t>Interacting Multiple Model Method (IMM) for (IMM-KSFM)</a:t>
            </a:r>
          </a:p>
        </p:txBody>
      </p:sp>
      <p:sp>
        <p:nvSpPr>
          <p:cNvPr id="62469" name="Rectangle 3"/>
          <p:cNvSpPr>
            <a:spLocks noGrp="1" noChangeArrowheads="1"/>
          </p:cNvSpPr>
          <p:nvPr>
            <p:ph type="body" idx="1"/>
          </p:nvPr>
        </p:nvSpPr>
        <p:spPr/>
        <p:txBody>
          <a:bodyPr/>
          <a:lstStyle/>
          <a:p>
            <a:pPr marL="609600" indent="-609600" eaLnBrk="1" hangingPunct="1">
              <a:lnSpc>
                <a:spcPct val="80000"/>
              </a:lnSpc>
            </a:pPr>
            <a:r>
              <a:rPr lang="en-US" altLang="zh-TW" sz="2400" smtClean="0"/>
              <a:t>3 dynamic models =3 parallel Kalman structures</a:t>
            </a:r>
          </a:p>
          <a:p>
            <a:pPr marL="990600" lvl="1" indent="-533400" eaLnBrk="1" hangingPunct="1">
              <a:lnSpc>
                <a:spcPct val="80000"/>
              </a:lnSpc>
            </a:pPr>
            <a:r>
              <a:rPr lang="en-US" altLang="zh-TW" sz="2000" smtClean="0"/>
              <a:t>General, Rotation, Translation</a:t>
            </a:r>
          </a:p>
          <a:p>
            <a:pPr marL="609600" indent="-609600" eaLnBrk="1" hangingPunct="1">
              <a:lnSpc>
                <a:spcPct val="80000"/>
              </a:lnSpc>
            </a:pPr>
            <a:r>
              <a:rPr lang="en-US" altLang="zh-TW" sz="2400" smtClean="0"/>
              <a:t>Use IMM to find the suitable dynamic model at time t</a:t>
            </a:r>
          </a:p>
          <a:p>
            <a:pPr marL="609600" indent="-609600" eaLnBrk="1" hangingPunct="1">
              <a:lnSpc>
                <a:spcPct val="80000"/>
              </a:lnSpc>
            </a:pPr>
            <a:r>
              <a:rPr lang="en-US" altLang="zh-TW" sz="2400" smtClean="0"/>
              <a:t>Each Kalman structure is similar to IV-KSFR</a:t>
            </a:r>
          </a:p>
          <a:p>
            <a:pPr marL="609600" indent="-609600" eaLnBrk="1" hangingPunct="1">
              <a:lnSpc>
                <a:spcPct val="80000"/>
              </a:lnSpc>
            </a:pPr>
            <a:r>
              <a:rPr lang="en-US" altLang="zh-TW" sz="2400" smtClean="0"/>
              <a:t>Reference</a:t>
            </a:r>
          </a:p>
          <a:p>
            <a:pPr marL="990600" lvl="1" indent="-533400" eaLnBrk="1" hangingPunct="1">
              <a:lnSpc>
                <a:spcPct val="80000"/>
              </a:lnSpc>
              <a:buFontTx/>
              <a:buAutoNum type="arabicParenR"/>
            </a:pPr>
            <a:r>
              <a:rPr lang="en-US" altLang="zh-TW" smtClean="0"/>
              <a:t>Ying Kin Yu, Kin Hong Wong and Michael Ming Yuen Chang, "Merging Artificial Objects with Marker-less Video Sequences Based on the Interacting Multiple Model Method",</a:t>
            </a:r>
            <a:r>
              <a:rPr lang="en-US" altLang="zh-TW" smtClean="0">
                <a:latin typeface="Arial" charset="0"/>
              </a:rPr>
              <a:t> </a:t>
            </a:r>
            <a:r>
              <a:rPr lang="en-US" altLang="zh-TW" smtClean="0">
                <a:hlinkClick r:id="rId2"/>
              </a:rPr>
              <a:t> IEEE Transactions on Multimedia</a:t>
            </a:r>
            <a:r>
              <a:rPr lang="en-US" altLang="zh-TW" smtClean="0"/>
              <a:t>, Volume 8,</a:t>
            </a:r>
            <a:r>
              <a:rPr lang="en-US" altLang="zh-TW" smtClean="0">
                <a:latin typeface="Arial" charset="0"/>
              </a:rPr>
              <a:t> </a:t>
            </a:r>
            <a:r>
              <a:rPr lang="en-US" altLang="zh-TW" smtClean="0"/>
              <a:t> Issue 3,</a:t>
            </a:r>
            <a:r>
              <a:rPr lang="en-US" altLang="zh-TW" smtClean="0">
                <a:latin typeface="Arial" charset="0"/>
              </a:rPr>
              <a:t> </a:t>
            </a:r>
            <a:r>
              <a:rPr lang="en-US" altLang="zh-TW" smtClean="0"/>
              <a:t> June 2006 Page(s):521 - 528. </a:t>
            </a:r>
            <a:endParaRPr lang="en-US" altLang="zh-TW" sz="1800" smtClean="0"/>
          </a:p>
          <a:p>
            <a:pPr marL="990600" lvl="1" indent="-533400" eaLnBrk="1" hangingPunct="1">
              <a:lnSpc>
                <a:spcPct val="80000"/>
              </a:lnSpc>
              <a:buFontTx/>
              <a:buAutoNum type="arabicParenR"/>
            </a:pPr>
            <a:endParaRPr lang="zh-TW" altLang="en-US" sz="1800" smtClean="0"/>
          </a:p>
          <a:p>
            <a:pPr marL="609600" indent="-609600" eaLnBrk="1" hangingPunct="1">
              <a:lnSpc>
                <a:spcPct val="80000"/>
              </a:lnSpc>
            </a:pPr>
            <a:endParaRPr lang="en-US" altLang="zh-TW" sz="1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3491"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C9A3485F-0BFB-41D6-9F65-3400A1E87631}" type="slidenum">
              <a:rPr kumimoji="0" lang="zh-TW" altLang="en-US" sz="1400" smtClean="0"/>
              <a:pPr eaLnBrk="1" hangingPunct="1">
                <a:spcBef>
                  <a:spcPct val="0"/>
                </a:spcBef>
                <a:buFontTx/>
                <a:buNone/>
              </a:pPr>
              <a:t>74</a:t>
            </a:fld>
            <a:endParaRPr kumimoji="0" lang="en-US" altLang="zh-TW" sz="1400" smtClean="0"/>
          </a:p>
        </p:txBody>
      </p:sp>
      <p:sp>
        <p:nvSpPr>
          <p:cNvPr id="63492" name="Rectangle 2"/>
          <p:cNvSpPr>
            <a:spLocks noGrp="1" noChangeArrowheads="1"/>
          </p:cNvSpPr>
          <p:nvPr>
            <p:ph type="title"/>
          </p:nvPr>
        </p:nvSpPr>
        <p:spPr/>
        <p:txBody>
          <a:bodyPr/>
          <a:lstStyle/>
          <a:p>
            <a:pPr eaLnBrk="1" hangingPunct="1"/>
            <a:r>
              <a:rPr lang="en-US" altLang="zh-TW" smtClean="0"/>
              <a:t>Steps</a:t>
            </a:r>
          </a:p>
        </p:txBody>
      </p:sp>
      <p:pic>
        <p:nvPicPr>
          <p:cNvPr id="6349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451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5C8F7DC-8E1D-478C-BB5A-2DFDF4B810D9}" type="slidenum">
              <a:rPr kumimoji="0" lang="zh-TW" altLang="en-US" sz="1400" smtClean="0"/>
              <a:pPr eaLnBrk="1" hangingPunct="1">
                <a:spcBef>
                  <a:spcPct val="0"/>
                </a:spcBef>
                <a:buFontTx/>
                <a:buNone/>
              </a:pPr>
              <a:t>75</a:t>
            </a:fld>
            <a:endParaRPr kumimoji="0" lang="en-US" altLang="zh-TW" sz="1400" smtClean="0"/>
          </a:p>
        </p:txBody>
      </p:sp>
      <p:sp>
        <p:nvSpPr>
          <p:cNvPr id="64516" name="Rectangle 2"/>
          <p:cNvSpPr>
            <a:spLocks noGrp="1" noChangeArrowheads="1"/>
          </p:cNvSpPr>
          <p:nvPr>
            <p:ph type="title"/>
          </p:nvPr>
        </p:nvSpPr>
        <p:spPr/>
        <p:txBody>
          <a:bodyPr/>
          <a:lstStyle/>
          <a:p>
            <a:pPr eaLnBrk="1" hangingPunct="1"/>
            <a:r>
              <a:rPr lang="en-US" altLang="zh-TW" smtClean="0"/>
              <a:t>Pose</a:t>
            </a:r>
          </a:p>
        </p:txBody>
      </p:sp>
      <p:pic>
        <p:nvPicPr>
          <p:cNvPr id="6451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5539"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F2A0DDD-EDC0-4A7B-8843-FFFB6385BC2C}" type="slidenum">
              <a:rPr kumimoji="0" lang="zh-TW" altLang="en-US" sz="1400" smtClean="0"/>
              <a:pPr eaLnBrk="1" hangingPunct="1">
                <a:spcBef>
                  <a:spcPct val="0"/>
                </a:spcBef>
                <a:buFontTx/>
                <a:buNone/>
              </a:pPr>
              <a:t>76</a:t>
            </a:fld>
            <a:endParaRPr kumimoji="0" lang="en-US" altLang="zh-TW" sz="1400" smtClean="0"/>
          </a:p>
        </p:txBody>
      </p:sp>
      <p:sp>
        <p:nvSpPr>
          <p:cNvPr id="65540" name="Rectangle 2"/>
          <p:cNvSpPr>
            <a:spLocks noGrp="1" noChangeArrowheads="1"/>
          </p:cNvSpPr>
          <p:nvPr>
            <p:ph type="title"/>
          </p:nvPr>
        </p:nvSpPr>
        <p:spPr/>
        <p:txBody>
          <a:bodyPr/>
          <a:lstStyle/>
          <a:p>
            <a:pPr eaLnBrk="1" hangingPunct="1"/>
            <a:r>
              <a:rPr lang="en-US" altLang="zh-TW" smtClean="0"/>
              <a:t>IMM switching</a:t>
            </a:r>
          </a:p>
        </p:txBody>
      </p:sp>
      <p:pic>
        <p:nvPicPr>
          <p:cNvPr id="6554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656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C7354ED-B4C8-4D1F-B769-DAD6821169C6}" type="slidenum">
              <a:rPr kumimoji="0" lang="zh-TW" altLang="en-US" sz="1400" smtClean="0"/>
              <a:pPr eaLnBrk="1" hangingPunct="1">
                <a:spcBef>
                  <a:spcPct val="0"/>
                </a:spcBef>
                <a:buFontTx/>
                <a:buNone/>
              </a:pPr>
              <a:t>77</a:t>
            </a:fld>
            <a:endParaRPr kumimoji="0" lang="en-US" altLang="zh-TW" sz="1400" smtClean="0"/>
          </a:p>
        </p:txBody>
      </p:sp>
      <p:sp>
        <p:nvSpPr>
          <p:cNvPr id="66564" name="Rectangle 2"/>
          <p:cNvSpPr>
            <a:spLocks noGrp="1" noChangeArrowheads="1"/>
          </p:cNvSpPr>
          <p:nvPr>
            <p:ph type="ctrTitle"/>
          </p:nvPr>
        </p:nvSpPr>
        <p:spPr/>
        <p:txBody>
          <a:bodyPr/>
          <a:lstStyle/>
          <a:p>
            <a:pPr eaLnBrk="1" hangingPunct="1"/>
            <a:r>
              <a:rPr lang="en-US" altLang="zh-TW" sz="4000" smtClean="0"/>
              <a:t>Part C</a:t>
            </a:r>
            <a:br>
              <a:rPr lang="en-US" altLang="zh-TW" sz="4000" smtClean="0"/>
            </a:br>
            <a:r>
              <a:rPr lang="en-US" altLang="zh-TW" sz="4000" smtClean="0"/>
              <a:t>USE Trifocal tensor</a:t>
            </a:r>
            <a:r>
              <a:rPr lang="en-US" altLang="zh-TW" sz="3600" smtClean="0"/>
              <a:t> (TRI-KSFM) </a:t>
            </a:r>
            <a:r>
              <a:rPr lang="en-US" altLang="zh-TW" sz="4000" smtClean="0"/>
              <a:t>structure and pose estimation</a:t>
            </a:r>
            <a:endParaRPr lang="zh-TW" altLang="en-US" sz="4000" smtClean="0"/>
          </a:p>
        </p:txBody>
      </p:sp>
      <p:sp>
        <p:nvSpPr>
          <p:cNvPr id="66565" name="Rectangle 3"/>
          <p:cNvSpPr>
            <a:spLocks noGrp="1" noChangeArrowheads="1"/>
          </p:cNvSpPr>
          <p:nvPr>
            <p:ph type="subTitle" idx="1"/>
          </p:nvPr>
        </p:nvSpPr>
        <p:spPr/>
        <p:txBody>
          <a:bodyPr/>
          <a:lstStyle/>
          <a:p>
            <a:pPr eaLnBrk="1" hangingPunct="1"/>
            <a:r>
              <a:rPr lang="en-US" altLang="zh-TW" smtClean="0"/>
              <a:t>Major reference </a:t>
            </a:r>
            <a:r>
              <a:rPr lang="en-US" altLang="zh-TW" sz="4000" smtClean="0"/>
              <a:t>[Yu Feb.2005]</a:t>
            </a:r>
            <a:endParaRPr lang="en-US" altLang="zh-TW" smtClean="0"/>
          </a:p>
          <a:p>
            <a:pPr eaLnBrk="1" hangingPunct="1"/>
            <a:endParaRPr lang="en-US" altLang="zh-TW"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758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D9426CF-4C10-408C-8ED4-8A3C75D372CB}" type="slidenum">
              <a:rPr kumimoji="0" lang="zh-TW" altLang="en-US" sz="1400" smtClean="0"/>
              <a:pPr eaLnBrk="1" hangingPunct="1">
                <a:spcBef>
                  <a:spcPct val="0"/>
                </a:spcBef>
                <a:buFontTx/>
                <a:buNone/>
              </a:pPr>
              <a:t>78</a:t>
            </a:fld>
            <a:endParaRPr kumimoji="0" lang="en-US" altLang="zh-TW" sz="1400" smtClean="0"/>
          </a:p>
        </p:txBody>
      </p:sp>
      <p:sp>
        <p:nvSpPr>
          <p:cNvPr id="67588" name="Rectangle 2"/>
          <p:cNvSpPr>
            <a:spLocks noGrp="1" noChangeArrowheads="1"/>
          </p:cNvSpPr>
          <p:nvPr>
            <p:ph type="title"/>
          </p:nvPr>
        </p:nvSpPr>
        <p:spPr/>
        <p:txBody>
          <a:bodyPr/>
          <a:lstStyle/>
          <a:p>
            <a:pPr eaLnBrk="1" hangingPunct="1"/>
            <a:r>
              <a:rPr lang="en-US" altLang="zh-TW" sz="4000" smtClean="0"/>
              <a:t>Example : USE Trifocal tensor</a:t>
            </a:r>
            <a:r>
              <a:rPr lang="en-US" altLang="zh-TW" sz="3600" smtClean="0"/>
              <a:t> (TRI-KSFM)</a:t>
            </a:r>
          </a:p>
        </p:txBody>
      </p:sp>
      <p:sp>
        <p:nvSpPr>
          <p:cNvPr id="67589" name="Rectangle 3"/>
          <p:cNvSpPr>
            <a:spLocks noGrp="1" noChangeArrowheads="1"/>
          </p:cNvSpPr>
          <p:nvPr>
            <p:ph type="body" idx="1"/>
          </p:nvPr>
        </p:nvSpPr>
        <p:spPr/>
        <p:txBody>
          <a:bodyPr/>
          <a:lstStyle/>
          <a:p>
            <a:pPr marL="609600" indent="-609600" eaLnBrk="1" hangingPunct="1">
              <a:lnSpc>
                <a:spcPct val="80000"/>
              </a:lnSpc>
            </a:pPr>
            <a:r>
              <a:rPr lang="en-US" altLang="zh-TW" sz="2400" smtClean="0"/>
              <a:t>Always use first second (I</a:t>
            </a:r>
            <a:r>
              <a:rPr lang="en-US" altLang="zh-TW" sz="2400" baseline="-25000" smtClean="0"/>
              <a:t>1</a:t>
            </a:r>
            <a:r>
              <a:rPr lang="en-US" altLang="zh-TW" sz="2400" smtClean="0"/>
              <a:t>, I</a:t>
            </a:r>
            <a:r>
              <a:rPr lang="en-US" altLang="zh-TW" sz="2400" baseline="-25000" smtClean="0"/>
              <a:t>2</a:t>
            </a:r>
            <a:r>
              <a:rPr lang="en-US" altLang="zh-TW" sz="2400" smtClean="0"/>
              <a:t>) frames as reference</a:t>
            </a:r>
          </a:p>
          <a:p>
            <a:pPr marL="609600" indent="-609600" eaLnBrk="1" hangingPunct="1">
              <a:lnSpc>
                <a:spcPct val="80000"/>
              </a:lnSpc>
            </a:pPr>
            <a:r>
              <a:rPr lang="en-US" altLang="zh-TW" sz="2400" smtClean="0"/>
              <a:t>Use I</a:t>
            </a:r>
            <a:r>
              <a:rPr lang="en-US" altLang="zh-TW" sz="2400" baseline="-25000" smtClean="0"/>
              <a:t>t</a:t>
            </a:r>
            <a:r>
              <a:rPr lang="en-US" altLang="zh-TW" sz="2400" smtClean="0"/>
              <a:t> as the third frame to form a trifocal tensor at time t</a:t>
            </a:r>
          </a:p>
          <a:p>
            <a:pPr marL="609600" indent="-609600" eaLnBrk="1" hangingPunct="1">
              <a:lnSpc>
                <a:spcPct val="80000"/>
              </a:lnSpc>
            </a:pPr>
            <a:r>
              <a:rPr lang="en-US" altLang="zh-TW" sz="2400" smtClean="0"/>
              <a:t>If only pose output required, use one Kalman filter</a:t>
            </a:r>
          </a:p>
          <a:p>
            <a:pPr marL="609600" indent="-609600" eaLnBrk="1" hangingPunct="1">
              <a:lnSpc>
                <a:spcPct val="80000"/>
              </a:lnSpc>
            </a:pPr>
            <a:r>
              <a:rPr lang="en-US" altLang="zh-TW" sz="2400" smtClean="0"/>
              <a:t>If structure is needed use N Kalman filters for N features, similar to IV-KSFM.</a:t>
            </a:r>
          </a:p>
          <a:p>
            <a:pPr marL="609600" indent="-609600" eaLnBrk="1" hangingPunct="1">
              <a:lnSpc>
                <a:spcPct val="80000"/>
              </a:lnSpc>
            </a:pPr>
            <a:r>
              <a:rPr lang="en-US" altLang="zh-TW" sz="2400" smtClean="0"/>
              <a:t>Reference</a:t>
            </a:r>
          </a:p>
          <a:p>
            <a:pPr marL="990600" lvl="1" indent="-533400" eaLnBrk="1" hangingPunct="1">
              <a:lnSpc>
                <a:spcPct val="80000"/>
              </a:lnSpc>
              <a:buFontTx/>
              <a:buAutoNum type="arabicParenR"/>
            </a:pPr>
            <a:r>
              <a:rPr lang="en-US" altLang="zh-TW" smtClean="0"/>
              <a:t>Ying Kin YU, Kin Hong Wong and Michael Ming Yuen Chang, "Recursive 3D Model Reconstruction Based on Kalman Filtering", </a:t>
            </a:r>
            <a:r>
              <a:rPr lang="en-US" altLang="zh-TW" smtClean="0">
                <a:hlinkClick r:id="rId2"/>
              </a:rPr>
              <a:t>IEEE Transactions on Systems, Man and Cybernetics B</a:t>
            </a:r>
            <a:r>
              <a:rPr lang="en-US" altLang="zh-TW" smtClean="0"/>
              <a:t>, Vol.35, No.3, June 2005.</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8611"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254198E-A5EA-4B78-B515-DEC8BE27D4B3}" type="slidenum">
              <a:rPr kumimoji="0" lang="zh-TW" altLang="en-US" sz="1400" smtClean="0"/>
              <a:pPr eaLnBrk="1" hangingPunct="1">
                <a:spcBef>
                  <a:spcPct val="0"/>
                </a:spcBef>
                <a:buFontTx/>
                <a:buNone/>
              </a:pPr>
              <a:t>79</a:t>
            </a:fld>
            <a:endParaRPr kumimoji="0" lang="en-US" altLang="zh-TW" sz="1400" smtClean="0"/>
          </a:p>
        </p:txBody>
      </p:sp>
      <p:sp>
        <p:nvSpPr>
          <p:cNvPr id="68612" name="Rectangle 2"/>
          <p:cNvSpPr>
            <a:spLocks noGrp="1" noChangeArrowheads="1"/>
          </p:cNvSpPr>
          <p:nvPr>
            <p:ph type="title"/>
          </p:nvPr>
        </p:nvSpPr>
        <p:spPr/>
        <p:txBody>
          <a:bodyPr/>
          <a:lstStyle/>
          <a:p>
            <a:pPr eaLnBrk="1" hangingPunct="1"/>
            <a:r>
              <a:rPr lang="en-US" altLang="zh-TW" sz="4000" smtClean="0"/>
              <a:t>TRI-KSFM</a:t>
            </a:r>
            <a:r>
              <a:rPr lang="en-US" altLang="zh-TW" smtClean="0"/>
              <a:t> flow diagram </a:t>
            </a:r>
          </a:p>
        </p:txBody>
      </p:sp>
      <p:pic>
        <p:nvPicPr>
          <p:cNvPr id="68613" name="Picture 4" descr="Pose Flow"/>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5800" y="2824163"/>
            <a:ext cx="7772400" cy="242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Kalman filter</a:t>
            </a:r>
          </a:p>
        </p:txBody>
      </p:sp>
      <p:sp>
        <p:nvSpPr>
          <p:cNvPr id="9219" name="Footer Placeholder 3"/>
          <p:cNvSpPr>
            <a:spLocks noGrp="1"/>
          </p:cNvSpPr>
          <p:nvPr>
            <p:ph type="ftr" sz="quarter" idx="11"/>
          </p:nvPr>
        </p:nvSpPr>
        <p:spPr>
          <a:xfrm>
            <a:off x="3140075" y="6400800"/>
            <a:ext cx="2895600" cy="457200"/>
          </a:xfrm>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9220"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AB0F542-EDA0-4D29-9DD8-4F6ACAE4B1D0}" type="slidenum">
              <a:rPr kumimoji="0" lang="zh-TW" altLang="en-US" sz="1400" smtClean="0"/>
              <a:pPr eaLnBrk="1" hangingPunct="1">
                <a:spcBef>
                  <a:spcPct val="0"/>
                </a:spcBef>
                <a:buFontTx/>
                <a:buNone/>
              </a:pPr>
              <a:t>8</a:t>
            </a:fld>
            <a:endParaRPr kumimoji="0" lang="en-US" altLang="zh-TW" sz="1400" smtClean="0"/>
          </a:p>
        </p:txBody>
      </p:sp>
      <p:sp>
        <p:nvSpPr>
          <p:cNvPr id="9221" name="Oval 8"/>
          <p:cNvSpPr>
            <a:spLocks noChangeArrowheads="1"/>
          </p:cNvSpPr>
          <p:nvPr/>
        </p:nvSpPr>
        <p:spPr bwMode="auto">
          <a:xfrm>
            <a:off x="5743575" y="4133850"/>
            <a:ext cx="1752600" cy="130651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pic>
        <p:nvPicPr>
          <p:cNvPr id="9222" name="Picture 2" descr="C:\Users\khwong.PC91075\AppData\Local\Microsoft\Windows\Temporary Internet Files\Content.IE5\Z35MZEOR\aeropla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635500"/>
            <a:ext cx="71437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Oval 11"/>
          <p:cNvSpPr>
            <a:spLocks noChangeArrowheads="1"/>
          </p:cNvSpPr>
          <p:nvPr/>
        </p:nvSpPr>
        <p:spPr bwMode="auto">
          <a:xfrm>
            <a:off x="3416300" y="4038600"/>
            <a:ext cx="1752600" cy="130651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9224" name="Oval 12"/>
          <p:cNvSpPr>
            <a:spLocks noChangeArrowheads="1"/>
          </p:cNvSpPr>
          <p:nvPr/>
        </p:nvSpPr>
        <p:spPr bwMode="auto">
          <a:xfrm>
            <a:off x="1019175" y="3981450"/>
            <a:ext cx="1752600" cy="130651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9225" name="TextBox 13"/>
          <p:cNvSpPr txBox="1">
            <a:spLocks noChangeArrowheads="1"/>
          </p:cNvSpPr>
          <p:nvPr/>
        </p:nvSpPr>
        <p:spPr bwMode="auto">
          <a:xfrm>
            <a:off x="6008688" y="5715000"/>
            <a:ext cx="3170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800"/>
              <a:t>x</a:t>
            </a:r>
            <a:r>
              <a:rPr lang="en-US" altLang="en-US" sz="2800" baseline="-25000"/>
              <a:t>k-1</a:t>
            </a:r>
            <a:r>
              <a:rPr lang="en-US" altLang="en-US" sz="2000"/>
              <a:t>(actual state at time k-1)</a:t>
            </a:r>
          </a:p>
        </p:txBody>
      </p:sp>
      <p:sp>
        <p:nvSpPr>
          <p:cNvPr id="9226" name="TextBox 14"/>
          <p:cNvSpPr txBox="1">
            <a:spLocks noChangeArrowheads="1"/>
          </p:cNvSpPr>
          <p:nvPr/>
        </p:nvSpPr>
        <p:spPr bwMode="auto">
          <a:xfrm>
            <a:off x="4291013" y="5456238"/>
            <a:ext cx="13446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x</a:t>
            </a:r>
            <a:r>
              <a:rPr lang="en-US" altLang="en-US" sz="2400" baseline="-25000"/>
              <a:t>k</a:t>
            </a:r>
          </a:p>
          <a:p>
            <a:pPr eaLnBrk="1" hangingPunct="1">
              <a:spcBef>
                <a:spcPct val="0"/>
              </a:spcBef>
              <a:buFontTx/>
              <a:buNone/>
            </a:pPr>
            <a:r>
              <a:rPr lang="en-US" altLang="en-US" sz="2400"/>
              <a:t>At time k</a:t>
            </a:r>
          </a:p>
        </p:txBody>
      </p:sp>
      <p:sp>
        <p:nvSpPr>
          <p:cNvPr id="9227" name="TextBox 15"/>
          <p:cNvSpPr txBox="1">
            <a:spLocks noChangeArrowheads="1"/>
          </p:cNvSpPr>
          <p:nvPr/>
        </p:nvSpPr>
        <p:spPr bwMode="auto">
          <a:xfrm>
            <a:off x="1400175" y="5456238"/>
            <a:ext cx="1671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x</a:t>
            </a:r>
            <a:r>
              <a:rPr lang="en-US" altLang="en-US" sz="2400" baseline="-25000"/>
              <a:t>k+1</a:t>
            </a:r>
          </a:p>
          <a:p>
            <a:pPr eaLnBrk="1" hangingPunct="1">
              <a:spcBef>
                <a:spcPct val="0"/>
              </a:spcBef>
              <a:buFontTx/>
              <a:buNone/>
            </a:pPr>
            <a:r>
              <a:rPr lang="en-US" altLang="en-US" sz="2400"/>
              <a:t>At time k+1</a:t>
            </a:r>
          </a:p>
        </p:txBody>
      </p:sp>
      <p:sp>
        <p:nvSpPr>
          <p:cNvPr id="9228" name="Oval 19"/>
          <p:cNvSpPr>
            <a:spLocks noChangeArrowheads="1"/>
          </p:cNvSpPr>
          <p:nvPr/>
        </p:nvSpPr>
        <p:spPr bwMode="auto">
          <a:xfrm>
            <a:off x="6932613" y="4792663"/>
            <a:ext cx="106362" cy="134937"/>
          </a:xfrm>
          <a:prstGeom prst="ellipse">
            <a:avLst/>
          </a:prstGeom>
          <a:solidFill>
            <a:srgbClr val="FF0000"/>
          </a:solidFill>
          <a:ln w="9525" algn="ctr">
            <a:solidFill>
              <a:schemeClr val="tx1"/>
            </a:solidFill>
            <a:round/>
            <a:headEnd/>
            <a:tailEnd/>
          </a:ln>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pic>
        <p:nvPicPr>
          <p:cNvPr id="9229" name="Picture 2" descr="C:\Users\khwong.PC91075\AppData\Local\Microsoft\Windows\Temporary Internet Files\Content.IE5\Z35MZEOR\aeropla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4400550"/>
            <a:ext cx="7159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2" descr="C:\Users\khwong.PC91075\AppData\Local\Microsoft\Windows\Temporary Internet Files\Content.IE5\Z35MZEOR\aeropla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4410075"/>
            <a:ext cx="7143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1" name="Oval 28"/>
          <p:cNvSpPr>
            <a:spLocks noChangeArrowheads="1"/>
          </p:cNvSpPr>
          <p:nvPr/>
        </p:nvSpPr>
        <p:spPr bwMode="auto">
          <a:xfrm>
            <a:off x="4773613" y="4611688"/>
            <a:ext cx="87312" cy="114300"/>
          </a:xfrm>
          <a:prstGeom prst="ellipse">
            <a:avLst/>
          </a:prstGeom>
          <a:solidFill>
            <a:srgbClr val="FF0000"/>
          </a:solidFill>
          <a:ln w="9525" algn="ctr">
            <a:solidFill>
              <a:schemeClr val="tx1"/>
            </a:solidFill>
            <a:round/>
            <a:headEnd/>
            <a:tailEnd/>
          </a:ln>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cxnSp>
        <p:nvCxnSpPr>
          <p:cNvPr id="9232" name="Straight Arrow Connector 30"/>
          <p:cNvCxnSpPr>
            <a:cxnSpLocks noChangeShapeType="1"/>
          </p:cNvCxnSpPr>
          <p:nvPr/>
        </p:nvCxnSpPr>
        <p:spPr bwMode="auto">
          <a:xfrm flipV="1">
            <a:off x="6675438" y="4905375"/>
            <a:ext cx="257175" cy="6762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Straight Arrow Connector 32"/>
          <p:cNvCxnSpPr>
            <a:cxnSpLocks noChangeShapeType="1"/>
          </p:cNvCxnSpPr>
          <p:nvPr/>
        </p:nvCxnSpPr>
        <p:spPr bwMode="auto">
          <a:xfrm>
            <a:off x="6442075" y="4635500"/>
            <a:ext cx="468313" cy="317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4" name="TextBox 33"/>
          <p:cNvSpPr txBox="1">
            <a:spLocks noChangeArrowheads="1"/>
          </p:cNvSpPr>
          <p:nvPr/>
        </p:nvSpPr>
        <p:spPr bwMode="auto">
          <a:xfrm>
            <a:off x="6294438" y="4151313"/>
            <a:ext cx="136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e</a:t>
            </a:r>
            <a:r>
              <a:rPr lang="en-US" altLang="en-US" sz="2400" baseline="-25000"/>
              <a:t>k-1</a:t>
            </a:r>
            <a:r>
              <a:rPr lang="en-US" altLang="en-US" sz="2400"/>
              <a:t>=error</a:t>
            </a:r>
          </a:p>
        </p:txBody>
      </p:sp>
      <p:sp>
        <p:nvSpPr>
          <p:cNvPr id="9235" name="Isosceles Triangle 38"/>
          <p:cNvSpPr>
            <a:spLocks noChangeArrowheads="1"/>
          </p:cNvSpPr>
          <p:nvPr/>
        </p:nvSpPr>
        <p:spPr bwMode="auto">
          <a:xfrm>
            <a:off x="6327775" y="4784725"/>
            <a:ext cx="228600" cy="2286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cxnSp>
        <p:nvCxnSpPr>
          <p:cNvPr id="9236" name="Straight Arrow Connector 18"/>
          <p:cNvCxnSpPr>
            <a:cxnSpLocks noChangeShapeType="1"/>
            <a:endCxn id="9235" idx="3"/>
          </p:cNvCxnSpPr>
          <p:nvPr/>
        </p:nvCxnSpPr>
        <p:spPr bwMode="auto">
          <a:xfrm flipV="1">
            <a:off x="6200775" y="5013325"/>
            <a:ext cx="241300" cy="8588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7" name="Isosceles Triangle 40"/>
          <p:cNvSpPr>
            <a:spLocks noChangeArrowheads="1"/>
          </p:cNvSpPr>
          <p:nvPr/>
        </p:nvSpPr>
        <p:spPr bwMode="auto">
          <a:xfrm>
            <a:off x="4254500" y="4611688"/>
            <a:ext cx="228600" cy="2286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cxnSp>
        <p:nvCxnSpPr>
          <p:cNvPr id="9238" name="Straight Arrow Connector 34"/>
          <p:cNvCxnSpPr>
            <a:cxnSpLocks noChangeShapeType="1"/>
          </p:cNvCxnSpPr>
          <p:nvPr/>
        </p:nvCxnSpPr>
        <p:spPr bwMode="auto">
          <a:xfrm flipH="1" flipV="1">
            <a:off x="4365625" y="4733925"/>
            <a:ext cx="179388" cy="752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9" name="Isosceles Triangle 43"/>
          <p:cNvSpPr>
            <a:spLocks noChangeArrowheads="1"/>
          </p:cNvSpPr>
          <p:nvPr/>
        </p:nvSpPr>
        <p:spPr bwMode="auto">
          <a:xfrm>
            <a:off x="1884363" y="4613275"/>
            <a:ext cx="228600" cy="200025"/>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sp>
        <p:nvSpPr>
          <p:cNvPr id="9240" name="Content Placeholder 2"/>
          <p:cNvSpPr>
            <a:spLocks noGrp="1"/>
          </p:cNvSpPr>
          <p:nvPr>
            <p:ph idx="1"/>
          </p:nvPr>
        </p:nvSpPr>
        <p:spPr>
          <a:xfrm>
            <a:off x="569913" y="1676400"/>
            <a:ext cx="7607300" cy="642938"/>
          </a:xfrm>
        </p:spPr>
        <p:txBody>
          <a:bodyPr/>
          <a:lstStyle/>
          <a:p>
            <a:r>
              <a:rPr lang="en-US" altLang="en-US" sz="2800" smtClean="0"/>
              <a:t>Always predict and update to find the state of the plane </a:t>
            </a:r>
            <a:r>
              <a:rPr lang="en-US" altLang="en-US" sz="2800" i="1" smtClean="0"/>
              <a:t>x</a:t>
            </a:r>
          </a:p>
          <a:p>
            <a:r>
              <a:rPr lang="en-US" altLang="en-US" sz="2800" smtClean="0"/>
              <a:t>Kalman filter offers optimum prediction by considering the system and measurement noise </a:t>
            </a:r>
          </a:p>
        </p:txBody>
      </p:sp>
      <p:cxnSp>
        <p:nvCxnSpPr>
          <p:cNvPr id="9241" name="Straight Arrow Connector 41"/>
          <p:cNvCxnSpPr>
            <a:cxnSpLocks noChangeShapeType="1"/>
          </p:cNvCxnSpPr>
          <p:nvPr/>
        </p:nvCxnSpPr>
        <p:spPr bwMode="auto">
          <a:xfrm flipH="1" flipV="1">
            <a:off x="1998663" y="4722813"/>
            <a:ext cx="88900" cy="8588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2" name="TextBox 44"/>
          <p:cNvSpPr txBox="1">
            <a:spLocks noChangeArrowheads="1"/>
          </p:cNvSpPr>
          <p:nvPr/>
        </p:nvSpPr>
        <p:spPr bwMode="auto">
          <a:xfrm>
            <a:off x="3968750" y="4084638"/>
            <a:ext cx="119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e</a:t>
            </a:r>
            <a:r>
              <a:rPr lang="en-US" altLang="en-US" sz="2400" baseline="-25000"/>
              <a:t>k</a:t>
            </a:r>
            <a:r>
              <a:rPr lang="en-US" altLang="en-US" sz="2400"/>
              <a:t>=error</a:t>
            </a:r>
          </a:p>
        </p:txBody>
      </p:sp>
      <p:cxnSp>
        <p:nvCxnSpPr>
          <p:cNvPr id="9243" name="Straight Arrow Connector 45"/>
          <p:cNvCxnSpPr>
            <a:cxnSpLocks noChangeShapeType="1"/>
            <a:endCxn id="9231" idx="1"/>
          </p:cNvCxnSpPr>
          <p:nvPr/>
        </p:nvCxnSpPr>
        <p:spPr bwMode="auto">
          <a:xfrm>
            <a:off x="4365625" y="4611688"/>
            <a:ext cx="420688" cy="1587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4" name="Oval 46"/>
          <p:cNvSpPr>
            <a:spLocks noChangeArrowheads="1"/>
          </p:cNvSpPr>
          <p:nvPr/>
        </p:nvSpPr>
        <p:spPr bwMode="auto">
          <a:xfrm>
            <a:off x="2112963" y="4637088"/>
            <a:ext cx="125412"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endParaRPr lang="en-US" altLang="en-US" sz="2400"/>
          </a:p>
        </p:txBody>
      </p:sp>
      <p:cxnSp>
        <p:nvCxnSpPr>
          <p:cNvPr id="9245" name="Straight Arrow Connector 47"/>
          <p:cNvCxnSpPr>
            <a:cxnSpLocks noChangeShapeType="1"/>
          </p:cNvCxnSpPr>
          <p:nvPr/>
        </p:nvCxnSpPr>
        <p:spPr bwMode="auto">
          <a:xfrm>
            <a:off x="1889125" y="4378325"/>
            <a:ext cx="349250" cy="1588"/>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6" name="TextBox 49"/>
          <p:cNvSpPr txBox="1">
            <a:spLocks noChangeArrowheads="1"/>
          </p:cNvSpPr>
          <p:nvPr/>
        </p:nvSpPr>
        <p:spPr bwMode="auto">
          <a:xfrm>
            <a:off x="1889125" y="3916363"/>
            <a:ext cx="1463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en-US" sz="2400"/>
              <a:t>e</a:t>
            </a:r>
            <a:r>
              <a:rPr lang="en-US" altLang="en-US" sz="2400" baseline="-25000"/>
              <a:t>k+1</a:t>
            </a:r>
            <a:r>
              <a:rPr lang="en-US" altLang="en-US" sz="2400"/>
              <a:t>=error</a:t>
            </a:r>
          </a:p>
        </p:txBody>
      </p:sp>
      <p:graphicFrame>
        <p:nvGraphicFramePr>
          <p:cNvPr id="9247" name="Object 52"/>
          <p:cNvGraphicFramePr>
            <a:graphicFrameLocks noChangeAspect="1"/>
          </p:cNvGraphicFramePr>
          <p:nvPr/>
        </p:nvGraphicFramePr>
        <p:xfrm>
          <a:off x="6496050" y="5472113"/>
          <a:ext cx="2600325" cy="369887"/>
        </p:xfrm>
        <a:graphic>
          <a:graphicData uri="http://schemas.openxmlformats.org/presentationml/2006/ole">
            <mc:AlternateContent xmlns:mc="http://schemas.openxmlformats.org/markup-compatibility/2006">
              <mc:Choice xmlns:v="urn:schemas-microsoft-com:vml" Requires="v">
                <p:oleObj spid="_x0000_s9453" name="公式" r:id="rId4" imgW="1600200" imgH="228600" progId="Equation.3">
                  <p:embed/>
                </p:oleObj>
              </mc:Choice>
              <mc:Fallback>
                <p:oleObj name="公式" r:id="rId4" imgW="1600200" imgH="22860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5472113"/>
                        <a:ext cx="260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8" name="Object 57"/>
          <p:cNvGraphicFramePr>
            <a:graphicFrameLocks noChangeAspect="1"/>
          </p:cNvGraphicFramePr>
          <p:nvPr/>
        </p:nvGraphicFramePr>
        <p:xfrm>
          <a:off x="4829175" y="5316538"/>
          <a:ext cx="311150" cy="398462"/>
        </p:xfrm>
        <a:graphic>
          <a:graphicData uri="http://schemas.openxmlformats.org/presentationml/2006/ole">
            <mc:AlternateContent xmlns:mc="http://schemas.openxmlformats.org/markup-compatibility/2006">
              <mc:Choice xmlns:v="urn:schemas-microsoft-com:vml" Requires="v">
                <p:oleObj spid="_x0000_s9454" name="公式" r:id="rId6" imgW="177646" imgH="228402" progId="Equation.3">
                  <p:embed/>
                </p:oleObj>
              </mc:Choice>
              <mc:Fallback>
                <p:oleObj name="公式" r:id="rId6" imgW="177646" imgH="228402" progId="Equation.3">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175" y="5316538"/>
                        <a:ext cx="311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249" name="Straight Arrow Connector 58"/>
          <p:cNvCxnSpPr>
            <a:cxnSpLocks noChangeShapeType="1"/>
            <a:endCxn id="9231" idx="4"/>
          </p:cNvCxnSpPr>
          <p:nvPr/>
        </p:nvCxnSpPr>
        <p:spPr bwMode="auto">
          <a:xfrm flipH="1" flipV="1">
            <a:off x="4816475" y="4725988"/>
            <a:ext cx="41275" cy="6302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250" name="Object 62"/>
          <p:cNvGraphicFramePr>
            <a:graphicFrameLocks noChangeAspect="1"/>
          </p:cNvGraphicFramePr>
          <p:nvPr/>
        </p:nvGraphicFramePr>
        <p:xfrm>
          <a:off x="2465388" y="5281613"/>
          <a:ext cx="465137" cy="488950"/>
        </p:xfrm>
        <a:graphic>
          <a:graphicData uri="http://schemas.openxmlformats.org/presentationml/2006/ole">
            <mc:AlternateContent xmlns:mc="http://schemas.openxmlformats.org/markup-compatibility/2006">
              <mc:Choice xmlns:v="urn:schemas-microsoft-com:vml" Requires="v">
                <p:oleObj spid="_x0000_s9455" name="公式" r:id="rId8" imgW="266584" imgH="228501" progId="Equation.3">
                  <p:embed/>
                </p:oleObj>
              </mc:Choice>
              <mc:Fallback>
                <p:oleObj name="公式" r:id="rId8" imgW="266584" imgH="228501" progId="Equation.3">
                  <p:embed/>
                  <p:pic>
                    <p:nvPicPr>
                      <p:cNvPr id="0" name="Object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5388" y="5281613"/>
                        <a:ext cx="4651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251" name="Straight Arrow Connector 63"/>
          <p:cNvCxnSpPr>
            <a:cxnSpLocks noChangeShapeType="1"/>
          </p:cNvCxnSpPr>
          <p:nvPr/>
        </p:nvCxnSpPr>
        <p:spPr bwMode="auto">
          <a:xfrm flipH="1" flipV="1">
            <a:off x="2159000" y="4706938"/>
            <a:ext cx="539750" cy="5746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69635"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C6CD520-95A6-4C65-93AD-A373A7B993C2}" type="slidenum">
              <a:rPr kumimoji="0" lang="zh-TW" altLang="en-US" sz="1400" smtClean="0"/>
              <a:pPr eaLnBrk="1" hangingPunct="1">
                <a:spcBef>
                  <a:spcPct val="0"/>
                </a:spcBef>
                <a:buFontTx/>
                <a:buNone/>
              </a:pPr>
              <a:t>80</a:t>
            </a:fld>
            <a:endParaRPr kumimoji="0" lang="en-US" altLang="zh-TW" sz="1400" smtClean="0"/>
          </a:p>
        </p:txBody>
      </p:sp>
      <p:sp>
        <p:nvSpPr>
          <p:cNvPr id="69636" name="Rectangle 2"/>
          <p:cNvSpPr>
            <a:spLocks noGrp="1" noChangeArrowheads="1"/>
          </p:cNvSpPr>
          <p:nvPr>
            <p:ph type="title"/>
          </p:nvPr>
        </p:nvSpPr>
        <p:spPr/>
        <p:txBody>
          <a:bodyPr/>
          <a:lstStyle/>
          <a:p>
            <a:pPr eaLnBrk="1" hangingPunct="1"/>
            <a:r>
              <a:rPr lang="en-US" altLang="zh-TW" sz="4000" smtClean="0"/>
              <a:t>The flow of the recursive algorithm with the structure recovery extension. </a:t>
            </a:r>
          </a:p>
        </p:txBody>
      </p:sp>
      <p:pic>
        <p:nvPicPr>
          <p:cNvPr id="69637" name="Picture 4" descr="SAM Flow"/>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5800" y="2947988"/>
            <a:ext cx="7772400" cy="2179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0659"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4E171CE7-AEF9-4A1F-9A81-99132D4E18DA}" type="slidenum">
              <a:rPr kumimoji="0" lang="zh-TW" altLang="en-US" sz="1400" smtClean="0"/>
              <a:pPr eaLnBrk="1" hangingPunct="1">
                <a:spcBef>
                  <a:spcPct val="0"/>
                </a:spcBef>
                <a:buFontTx/>
                <a:buNone/>
              </a:pPr>
              <a:t>81</a:t>
            </a:fld>
            <a:endParaRPr kumimoji="0" lang="en-US" altLang="zh-TW" sz="1400" smtClean="0"/>
          </a:p>
        </p:txBody>
      </p:sp>
      <p:sp>
        <p:nvSpPr>
          <p:cNvPr id="70660" name="Rectangle 2"/>
          <p:cNvSpPr>
            <a:spLocks noGrp="1" noChangeArrowheads="1"/>
          </p:cNvSpPr>
          <p:nvPr>
            <p:ph type="title"/>
          </p:nvPr>
        </p:nvSpPr>
        <p:spPr/>
        <p:txBody>
          <a:bodyPr/>
          <a:lstStyle/>
          <a:p>
            <a:pPr eaLnBrk="1" hangingPunct="1"/>
            <a:r>
              <a:rPr lang="en-US" altLang="zh-TW" smtClean="0"/>
              <a:t>Condensation</a:t>
            </a:r>
          </a:p>
        </p:txBody>
      </p:sp>
      <p:sp>
        <p:nvSpPr>
          <p:cNvPr id="70661" name="Rectangle 3"/>
          <p:cNvSpPr>
            <a:spLocks noGrp="1" noChangeArrowheads="1"/>
          </p:cNvSpPr>
          <p:nvPr>
            <p:ph type="body" idx="1"/>
          </p:nvPr>
        </p:nvSpPr>
        <p:spPr/>
        <p:txBody>
          <a:bodyPr/>
          <a:lstStyle/>
          <a:p>
            <a:pPr marL="609600" indent="-609600" eaLnBrk="1" hangingPunct="1">
              <a:buFontTx/>
              <a:buAutoNum type="arabicParenR"/>
            </a:pPr>
            <a:r>
              <a:rPr lang="en-US" altLang="zh-TW" smtClean="0"/>
              <a:t>Reference</a:t>
            </a:r>
          </a:p>
          <a:p>
            <a:pPr marL="990600" lvl="1" indent="-533400" eaLnBrk="1" hangingPunct="1">
              <a:buFontTx/>
              <a:buAutoNum type="arabicParenR"/>
            </a:pPr>
            <a:r>
              <a:rPr lang="en-US" altLang="zh-TW" sz="1800" smtClean="0"/>
              <a:t>Kin-Hong Wong and Michael Ming-Yuen Chang, "Pose tracking for virtual walk-through environment construction", Proceedings of the Recent Development in Theories and  Numerics, Editor: Y.C. Hon , World Scientific Publishing Co. Pte. Ltd. 2003. ISBN 981-238-266-2 </a:t>
            </a:r>
            <a:endParaRPr lang="zh-TW" altLang="en-US" sz="18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168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A488C2D-D969-4C9A-AFEB-7D905B746FD4}" type="slidenum">
              <a:rPr kumimoji="0" lang="zh-TW" altLang="en-US" sz="1400" smtClean="0"/>
              <a:pPr eaLnBrk="1" hangingPunct="1">
                <a:spcBef>
                  <a:spcPct val="0"/>
                </a:spcBef>
                <a:buFontTx/>
                <a:buNone/>
              </a:pPr>
              <a:t>82</a:t>
            </a:fld>
            <a:endParaRPr kumimoji="0" lang="en-US" altLang="zh-TW" sz="1400" smtClean="0"/>
          </a:p>
        </p:txBody>
      </p:sp>
      <p:sp>
        <p:nvSpPr>
          <p:cNvPr id="71684" name="Rectangle 2"/>
          <p:cNvSpPr>
            <a:spLocks noGrp="1" noChangeArrowheads="1"/>
          </p:cNvSpPr>
          <p:nvPr>
            <p:ph type="title"/>
          </p:nvPr>
        </p:nvSpPr>
        <p:spPr/>
        <p:txBody>
          <a:bodyPr/>
          <a:lstStyle/>
          <a:p>
            <a:pPr eaLnBrk="1" hangingPunct="1"/>
            <a:r>
              <a:rPr lang="en-US" altLang="zh-TW" smtClean="0"/>
              <a:t>Conclusion</a:t>
            </a:r>
          </a:p>
        </p:txBody>
      </p:sp>
      <p:sp>
        <p:nvSpPr>
          <p:cNvPr id="71685" name="Rectangle 3"/>
          <p:cNvSpPr>
            <a:spLocks noGrp="1" noChangeArrowheads="1"/>
          </p:cNvSpPr>
          <p:nvPr>
            <p:ph type="body" idx="1"/>
          </p:nvPr>
        </p:nvSpPr>
        <p:spPr/>
        <p:txBody>
          <a:bodyPr/>
          <a:lstStyle/>
          <a:p>
            <a:pPr eaLnBrk="1" hangingPunct="1"/>
            <a:r>
              <a:rPr lang="en-US" altLang="zh-TW" smtClean="0"/>
              <a:t>Studied various techniques for model and pose tracking in 3D computer vision.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2707"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145FCEE3-1E28-4875-B6AB-0B217E369B85}" type="slidenum">
              <a:rPr kumimoji="0" lang="zh-TW" altLang="en-US" sz="1400" smtClean="0"/>
              <a:pPr eaLnBrk="1" hangingPunct="1">
                <a:spcBef>
                  <a:spcPct val="0"/>
                </a:spcBef>
                <a:buFontTx/>
                <a:buNone/>
              </a:pPr>
              <a:t>83</a:t>
            </a:fld>
            <a:endParaRPr kumimoji="0" lang="en-US" altLang="zh-TW" sz="1400" smtClean="0"/>
          </a:p>
        </p:txBody>
      </p:sp>
      <p:sp>
        <p:nvSpPr>
          <p:cNvPr id="72708" name="Rectangle 2"/>
          <p:cNvSpPr>
            <a:spLocks noGrp="1" noChangeArrowheads="1"/>
          </p:cNvSpPr>
          <p:nvPr>
            <p:ph type="title"/>
          </p:nvPr>
        </p:nvSpPr>
        <p:spPr/>
        <p:txBody>
          <a:bodyPr/>
          <a:lstStyle/>
          <a:p>
            <a:pPr eaLnBrk="1" hangingPunct="1"/>
            <a:r>
              <a:rPr lang="en-US" altLang="zh-TW" smtClean="0"/>
              <a:t>References on Kalman filter</a:t>
            </a:r>
          </a:p>
        </p:txBody>
      </p:sp>
      <p:sp>
        <p:nvSpPr>
          <p:cNvPr id="72709"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altLang="zh-TW" sz="1000" smtClean="0"/>
              <a:t>[Azarbayejani 1995] A.Azarbayejani and A.P.Pentland, “Recursive estimation of motion, structure, and focal length”, IEEE Trans. on PAMI, vol. 17, no 6, June 1995.</a:t>
            </a:r>
          </a:p>
          <a:p>
            <a:pPr marL="609600" indent="-609600" eaLnBrk="1" hangingPunct="1">
              <a:lnSpc>
                <a:spcPct val="80000"/>
              </a:lnSpc>
              <a:buFontTx/>
              <a:buAutoNum type="arabicPeriod"/>
            </a:pPr>
            <a:r>
              <a:rPr lang="en-US" altLang="zh-TW" sz="1000" smtClean="0"/>
              <a:t>[Azarbayejani 1993] A. Azarbayejani, T. Starner, B. Horowitz, A. Pentland,</a:t>
            </a:r>
            <a:r>
              <a:rPr lang="en-US" altLang="zh-TW" sz="1000" smtClean="0">
                <a:latin typeface="Arial" charset="0"/>
              </a:rPr>
              <a:t>“</a:t>
            </a:r>
            <a:r>
              <a:rPr lang="en-US" altLang="zh-TW" sz="1000" smtClean="0"/>
              <a:t>, Visually Controlled Graphics</a:t>
            </a:r>
            <a:r>
              <a:rPr lang="en-US" altLang="zh-TW" sz="1000" smtClean="0">
                <a:latin typeface="Arial" charset="0"/>
              </a:rPr>
              <a:t>“</a:t>
            </a:r>
            <a:r>
              <a:rPr lang="en-US" altLang="zh-TW" sz="1000" smtClean="0"/>
              <a:t>, IEEE Transactions on Pattern Analysis and Machine Intelligence, vol.15, no. 6, pages 602-605,1993.</a:t>
            </a:r>
          </a:p>
          <a:p>
            <a:pPr marL="609600" indent="-609600" eaLnBrk="1" hangingPunct="1">
              <a:lnSpc>
                <a:spcPct val="80000"/>
              </a:lnSpc>
              <a:buFontTx/>
              <a:buAutoNum type="arabicPeriod"/>
            </a:pPr>
            <a:r>
              <a:rPr lang="en-US" altLang="zh-TW" sz="1000" smtClean="0"/>
              <a:t>[Yu, June 2005] Ying Kin YU, Kin Hong Wong and Michael Ming Yuen Chang, "Recursive 3D Model Reconstruction Based on Kalman Filtering", </a:t>
            </a:r>
            <a:r>
              <a:rPr lang="en-US" altLang="zh-TW" sz="1000" smtClean="0">
                <a:hlinkClick r:id="rId2"/>
              </a:rPr>
              <a:t>IEEE Transactions on Systems, Man and Cybernetics B</a:t>
            </a:r>
            <a:r>
              <a:rPr lang="en-US" altLang="zh-TW" sz="1000" smtClean="0"/>
              <a:t>, Vol.35, No.3, June 2005. </a:t>
            </a:r>
          </a:p>
          <a:p>
            <a:pPr marL="609600" indent="-609600" eaLnBrk="1" hangingPunct="1">
              <a:lnSpc>
                <a:spcPct val="80000"/>
              </a:lnSpc>
              <a:buFontTx/>
              <a:buAutoNum type="arabicPeriod"/>
            </a:pPr>
            <a:r>
              <a:rPr lang="en-US" altLang="zh-TW" sz="1000" smtClean="0"/>
              <a:t>Ying Kin YU, Kin Hong Wong and Michael Ming Yuen Chang, "A Fast and Robust Simultaneous Pose Tracking and Structure Recovery Algorithm for Augmented Reality Applications", </a:t>
            </a:r>
            <a:r>
              <a:rPr lang="en-US" altLang="zh-TW" sz="1000" smtClean="0">
                <a:hlinkClick r:id="rId3"/>
              </a:rPr>
              <a:t>International Conference on Image Processing (ICPR04), Singapore, Oct. 2004</a:t>
            </a:r>
            <a:r>
              <a:rPr lang="en-US" altLang="zh-TW" sz="1000" smtClean="0"/>
              <a:t>.</a:t>
            </a:r>
          </a:p>
          <a:p>
            <a:pPr marL="609600" indent="-609600" eaLnBrk="1" hangingPunct="1">
              <a:lnSpc>
                <a:spcPct val="80000"/>
              </a:lnSpc>
              <a:buFontTx/>
              <a:buAutoNum type="arabicPeriod"/>
            </a:pPr>
            <a:r>
              <a:rPr lang="en-US" altLang="zh-TW" sz="1000" smtClean="0"/>
              <a:t>Ying Kin YU, Kin Hong Wong and Michael Ming Yuen Chang,"A Fast Recursive 3D Model Reconstruction Algorithm for Multimedia Applications", </a:t>
            </a:r>
            <a:r>
              <a:rPr lang="en-US" altLang="zh-TW" sz="1000" smtClean="0">
                <a:hlinkClick r:id="rId4"/>
              </a:rPr>
              <a:t>International Conference on Pattern Recognition ICPR2004, Cambridge, August 2004</a:t>
            </a:r>
            <a:r>
              <a:rPr lang="en-US" altLang="zh-TW" sz="1000" smtClean="0"/>
              <a:t>.</a:t>
            </a:r>
          </a:p>
          <a:p>
            <a:pPr marL="609600" indent="-609600" eaLnBrk="1" hangingPunct="1">
              <a:lnSpc>
                <a:spcPct val="80000"/>
              </a:lnSpc>
              <a:buFontTx/>
              <a:buAutoNum type="arabicPeriod"/>
            </a:pPr>
            <a:r>
              <a:rPr lang="en-US" altLang="zh-TW" sz="1000" smtClean="0"/>
              <a:t>Ying Kin Yu, Kin Hong Wong and Michael Ming Yuen Chang, "Merging Artificial Objects with Marker-less Video Sequences Based on the Interacting Multiple Model Method",</a:t>
            </a:r>
            <a:r>
              <a:rPr lang="en-US" altLang="zh-TW" sz="1000" smtClean="0">
                <a:latin typeface="Arial" charset="0"/>
              </a:rPr>
              <a:t> </a:t>
            </a:r>
            <a:r>
              <a:rPr lang="en-US" altLang="zh-TW" sz="1000" smtClean="0">
                <a:hlinkClick r:id="rId5"/>
              </a:rPr>
              <a:t> IEEE Transactions on Multimedia</a:t>
            </a:r>
            <a:r>
              <a:rPr lang="en-US" altLang="zh-TW" sz="1000" smtClean="0"/>
              <a:t>, Volume 8,</a:t>
            </a:r>
            <a:r>
              <a:rPr lang="en-US" altLang="zh-TW" sz="1000" smtClean="0">
                <a:latin typeface="Arial" charset="0"/>
              </a:rPr>
              <a:t> </a:t>
            </a:r>
            <a:r>
              <a:rPr lang="en-US" altLang="zh-TW" sz="1000" smtClean="0"/>
              <a:t> Issue 3,</a:t>
            </a:r>
            <a:r>
              <a:rPr lang="en-US" altLang="zh-TW" sz="1000" smtClean="0">
                <a:latin typeface="Arial" charset="0"/>
              </a:rPr>
              <a:t> </a:t>
            </a:r>
            <a:r>
              <a:rPr lang="en-US" altLang="zh-TW" sz="1000" smtClean="0"/>
              <a:t> June 2006 Page(s):521 - 528. </a:t>
            </a:r>
          </a:p>
          <a:p>
            <a:pPr marL="609600" indent="-609600" eaLnBrk="1" hangingPunct="1">
              <a:lnSpc>
                <a:spcPct val="80000"/>
              </a:lnSpc>
              <a:buFontTx/>
              <a:buAutoNum type="arabicPeriod"/>
            </a:pPr>
            <a:r>
              <a:rPr lang="en-US" altLang="zh-TW" sz="1000" smtClean="0"/>
              <a:t>Ying Kin YU, Kin Hong Wong and Michael Ming Yuen Chang, "Recursive 3D Model Reconstruction Based on Kalman Filtering", IEEE Transactions on Systems, Man and Cybernetics B, Vol.35, No.3, June 2005.</a:t>
            </a:r>
          </a:p>
          <a:p>
            <a:pPr marL="609600" indent="-609600" eaLnBrk="1" hangingPunct="1">
              <a:lnSpc>
                <a:spcPct val="80000"/>
              </a:lnSpc>
              <a:buFontTx/>
              <a:buAutoNum type="arabicPeriod"/>
            </a:pPr>
            <a:r>
              <a:rPr lang="en-US" altLang="zh-TW" sz="1000" smtClean="0"/>
              <a:t>Kin-Hong Wong and Michael Ming-Yuen Chang, "Pose tracking for virtual walk-through environment construction", Proceedings of the Recent Development in Theories and  Numerics, Editor: Y.C. Hon , World Scientific Publishing Co. Pte. Ltd. 2003. ISBN 981</a:t>
            </a:r>
          </a:p>
          <a:p>
            <a:pPr marL="609600" indent="-609600" eaLnBrk="1" hangingPunct="1">
              <a:lnSpc>
                <a:spcPct val="80000"/>
              </a:lnSpc>
              <a:buFontTx/>
              <a:buAutoNum type="arabicPeriod"/>
            </a:pPr>
            <a:r>
              <a:rPr lang="en-US" altLang="zh-TW" sz="1000" smtClean="0"/>
              <a:t>Greg Welch and Gary Bishop, "An Introduction to the Kalman Filter, "TR 95-041 Department of Computer Science University of North Carolina at Chapel Hill Chapel Hill, NC 27599-3175 </a:t>
            </a:r>
            <a:r>
              <a:rPr lang="en-US" altLang="zh-TW" sz="1000" smtClean="0">
                <a:hlinkClick r:id="rId6"/>
              </a:rPr>
              <a:t>www.cs.unc.edu/~welch/media/pdf/kalman_intro.pdf</a:t>
            </a:r>
            <a:r>
              <a:rPr lang="en-US" altLang="zh-TW" sz="1000" smtClean="0"/>
              <a:t> (excellent tutorial)</a:t>
            </a:r>
          </a:p>
          <a:p>
            <a:pPr marL="609600" indent="-609600" eaLnBrk="1" hangingPunct="1">
              <a:lnSpc>
                <a:spcPct val="80000"/>
              </a:lnSpc>
              <a:buFontTx/>
              <a:buAutoNum type="arabicPeriod"/>
            </a:pPr>
            <a:r>
              <a:rPr lang="en-US" altLang="zh-TW" sz="1000" smtClean="0"/>
              <a:t>T.J.Broida, S.Chandrasiiekhar and R.Chellappa, “Recursive 3-D motion estimation from monocular image sequence”, IEEE Trans. on Aerospace and Electronic Systems, vol 26, no. 4, July 1990. (The first paper of Kalman on pose estimation)</a:t>
            </a:r>
          </a:p>
          <a:p>
            <a:pPr marL="609600" indent="-609600" eaLnBrk="1" hangingPunct="1">
              <a:lnSpc>
                <a:spcPct val="80000"/>
              </a:lnSpc>
              <a:buFontTx/>
              <a:buAutoNum type="arabicPeriod"/>
            </a:pPr>
            <a:r>
              <a:rPr lang="en-US" altLang="zh-TW" sz="1000" smtClean="0">
                <a:hlinkClick r:id="rId7"/>
              </a:rPr>
              <a:t>http://mathworld.wolfram.com/Quaternion.html</a:t>
            </a:r>
            <a:endParaRPr lang="en-US" altLang="zh-TW" sz="1000" smtClean="0"/>
          </a:p>
          <a:p>
            <a:pPr marL="609600" indent="-609600" eaLnBrk="1" hangingPunct="1">
              <a:lnSpc>
                <a:spcPct val="80000"/>
              </a:lnSpc>
              <a:buFontTx/>
              <a:buAutoNum type="arabicPeriod"/>
            </a:pPr>
            <a:r>
              <a:rPr lang="en-US" altLang="zh-TW" sz="1000" smtClean="0"/>
              <a:t>http://www.euclideanspace.com/maths/algebra/realNormedAlgebra/quaternions/index.htm</a:t>
            </a:r>
          </a:p>
          <a:p>
            <a:pPr marL="609600" indent="-609600" eaLnBrk="1" hangingPunct="1">
              <a:lnSpc>
                <a:spcPct val="80000"/>
              </a:lnSpc>
              <a:buFontTx/>
              <a:buAutoNum type="arabicPeriod"/>
            </a:pPr>
            <a:r>
              <a:rPr lang="en-US" altLang="zh-TW" sz="1000" smtClean="0"/>
              <a:t>A.W. Rihaczek, “Recursive methods for the estimation of rotation quaternions”, IEEE transactions on aerospace and electronic systems, Vol. 32, No. 2, April 1996.</a:t>
            </a:r>
          </a:p>
          <a:p>
            <a:pPr marL="609600" indent="-609600" eaLnBrk="1" hangingPunct="1">
              <a:lnSpc>
                <a:spcPct val="80000"/>
              </a:lnSpc>
              <a:buFontTx/>
              <a:buAutoNum type="arabicPeriod"/>
            </a:pPr>
            <a:r>
              <a:rPr lang="en-US" altLang="zh-TW" sz="1000" smtClean="0"/>
              <a:t>[Yu, Feb 2005]Ying Kin Yu, Kin Hong Wong, Michael Ming Yuen Chang and Siu Hang Or, "Recursive Camera Motion Estimation with Trifocal Tensor:, Submitted to a journal.</a:t>
            </a:r>
          </a:p>
          <a:p>
            <a:pPr marL="609600" indent="-609600" eaLnBrk="1" hangingPunct="1">
              <a:lnSpc>
                <a:spcPct val="80000"/>
              </a:lnSpc>
              <a:buFontTx/>
              <a:buAutoNum type="arabicParenR"/>
            </a:pPr>
            <a:endParaRPr lang="en-US" altLang="zh-TW" sz="1000" smtClean="0"/>
          </a:p>
          <a:p>
            <a:pPr marL="609600" indent="-609600" eaLnBrk="1" hangingPunct="1">
              <a:lnSpc>
                <a:spcPct val="80000"/>
              </a:lnSpc>
              <a:buFontTx/>
              <a:buAutoNum type="arabicParenR"/>
            </a:pPr>
            <a:endParaRPr lang="en-US" altLang="zh-TW" sz="800" smtClean="0"/>
          </a:p>
          <a:p>
            <a:pPr marL="609600" indent="-609600" eaLnBrk="1" hangingPunct="1">
              <a:lnSpc>
                <a:spcPct val="80000"/>
              </a:lnSpc>
              <a:buFontTx/>
              <a:buAutoNum type="arabicParenR"/>
            </a:pPr>
            <a:endParaRPr lang="en-US" altLang="zh-TW" sz="800" smtClean="0"/>
          </a:p>
          <a:p>
            <a:pPr marL="609600" indent="-609600" eaLnBrk="1" hangingPunct="1">
              <a:lnSpc>
                <a:spcPct val="80000"/>
              </a:lnSpc>
              <a:buFontTx/>
              <a:buNone/>
            </a:pPr>
            <a:endParaRPr lang="zh-TW" altLang="en-US" sz="8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zh-CN" smtClean="0"/>
              <a:t>Appendix</a:t>
            </a:r>
            <a:br>
              <a:rPr lang="en-US" altLang="zh-CN" smtClean="0"/>
            </a:br>
            <a:r>
              <a:rPr lang="en-US" altLang="zh-CN" smtClean="0"/>
              <a:t>Some math background</a:t>
            </a:r>
            <a:endParaRPr lang="en-US" altLang="zh-HK" smtClean="0"/>
          </a:p>
        </p:txBody>
      </p:sp>
      <p:sp>
        <p:nvSpPr>
          <p:cNvPr id="73731" name="Rectangle 3"/>
          <p:cNvSpPr>
            <a:spLocks noGrp="1" noChangeArrowheads="1"/>
          </p:cNvSpPr>
          <p:nvPr>
            <p:ph idx="1"/>
          </p:nvPr>
        </p:nvSpPr>
        <p:spPr/>
        <p:txBody>
          <a:bodyPr/>
          <a:lstStyle/>
          <a:p>
            <a:pPr eaLnBrk="1" hangingPunct="1"/>
            <a:r>
              <a:rPr lang="en-US" altLang="zh-CN" smtClean="0"/>
              <a:t>Mean</a:t>
            </a:r>
          </a:p>
          <a:p>
            <a:pPr eaLnBrk="1" hangingPunct="1"/>
            <a:r>
              <a:rPr lang="en-US" altLang="zh-CN" smtClean="0"/>
              <a:t>Variance/ standard deviation</a:t>
            </a:r>
          </a:p>
          <a:p>
            <a:pPr eaLnBrk="1" hangingPunct="1"/>
            <a:r>
              <a:rPr lang="en-US" altLang="zh-CN" smtClean="0"/>
              <a:t>Covariance</a:t>
            </a:r>
          </a:p>
          <a:p>
            <a:pPr eaLnBrk="1" hangingPunct="1"/>
            <a:r>
              <a:rPr lang="en-US" altLang="zh-CN" smtClean="0"/>
              <a:t>Covariance matrix</a:t>
            </a:r>
            <a:endParaRPr lang="en-US" altLang="zh-HK" smtClean="0"/>
          </a:p>
        </p:txBody>
      </p:sp>
      <p:sp>
        <p:nvSpPr>
          <p:cNvPr id="7373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en-US" sz="1400" smtClean="0">
                <a:ea typeface="SimSun" pitchFamily="2" charset="-122"/>
              </a:rPr>
              <a:t>SFM Kalman V9a</a:t>
            </a:r>
            <a:endParaRPr kumimoji="0" lang="en-US" altLang="en-US" sz="1400">
              <a:ea typeface="SimSun" pitchFamily="2" charset="-122"/>
            </a:endParaRPr>
          </a:p>
        </p:txBody>
      </p:sp>
      <p:sp>
        <p:nvSpPr>
          <p:cNvPr id="7373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D0BC1A3B-C962-407D-910C-0C1D11B712DF}" type="slidenum">
              <a:rPr kumimoji="0" lang="en-US" altLang="en-US" sz="1400" smtClean="0">
                <a:latin typeface="Garamond" pitchFamily="18" charset="0"/>
                <a:cs typeface="Arial" charset="0"/>
              </a:rPr>
              <a:pPr eaLnBrk="1" hangingPunct="1">
                <a:spcBef>
                  <a:spcPct val="0"/>
                </a:spcBef>
                <a:buFontTx/>
                <a:buNone/>
              </a:pPr>
              <a:t>84</a:t>
            </a:fld>
            <a:endParaRPr kumimoji="0" lang="en-US" altLang="en-US" sz="1400" smtClean="0">
              <a:latin typeface="Garamond" pitchFamily="18" charset="0"/>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7813"/>
            <a:ext cx="5638800" cy="1139825"/>
          </a:xfrm>
        </p:spPr>
        <p:txBody>
          <a:bodyPr/>
          <a:lstStyle/>
          <a:p>
            <a:pPr eaLnBrk="1" hangingPunct="1"/>
            <a:r>
              <a:rPr lang="en-US" altLang="zh-CN" sz="3400" smtClean="0"/>
              <a:t>Mean, variance (</a:t>
            </a:r>
            <a:r>
              <a:rPr lang="en-US" altLang="zh-CN" sz="3400" i="1" smtClean="0"/>
              <a:t>var</a:t>
            </a:r>
            <a:r>
              <a:rPr lang="en-US" altLang="zh-CN" sz="3400" smtClean="0"/>
              <a:t>) and standard_deviation (</a:t>
            </a:r>
            <a:r>
              <a:rPr lang="en-US" altLang="zh-CN" sz="3400" i="1" smtClean="0"/>
              <a:t>std</a:t>
            </a:r>
            <a:r>
              <a:rPr lang="en-US" altLang="zh-CN" sz="3400" smtClean="0"/>
              <a:t>)</a:t>
            </a:r>
            <a:endParaRPr lang="en-US" altLang="zh-HK" sz="3400" smtClean="0"/>
          </a:p>
        </p:txBody>
      </p:sp>
      <p:sp>
        <p:nvSpPr>
          <p:cNvPr id="74755" name="Rectangle 3"/>
          <p:cNvSpPr>
            <a:spLocks noGrp="1" noChangeArrowheads="1"/>
          </p:cNvSpPr>
          <p:nvPr>
            <p:ph type="body" sz="half" idx="1"/>
          </p:nvPr>
        </p:nvSpPr>
        <p:spPr>
          <a:xfrm>
            <a:off x="6019800" y="381000"/>
            <a:ext cx="3124200" cy="4530725"/>
          </a:xfrm>
        </p:spPr>
        <p:txBody>
          <a:bodyPr/>
          <a:lstStyle/>
          <a:p>
            <a:pPr eaLnBrk="1" hangingPunct="1">
              <a:lnSpc>
                <a:spcPct val="80000"/>
              </a:lnSpc>
            </a:pPr>
            <a:r>
              <a:rPr lang="en-US" altLang="zh-HK" sz="1500" smtClean="0"/>
              <a:t>x =</a:t>
            </a:r>
          </a:p>
          <a:p>
            <a:pPr eaLnBrk="1" hangingPunct="1">
              <a:lnSpc>
                <a:spcPct val="80000"/>
              </a:lnSpc>
            </a:pPr>
            <a:r>
              <a:rPr lang="en-US" altLang="zh-HK" sz="1500" smtClean="0"/>
              <a:t>    2.5000</a:t>
            </a:r>
          </a:p>
          <a:p>
            <a:pPr eaLnBrk="1" hangingPunct="1">
              <a:lnSpc>
                <a:spcPct val="80000"/>
              </a:lnSpc>
            </a:pPr>
            <a:r>
              <a:rPr lang="en-US" altLang="zh-HK" sz="1500" smtClean="0"/>
              <a:t>    0.5000</a:t>
            </a:r>
          </a:p>
          <a:p>
            <a:pPr eaLnBrk="1" hangingPunct="1">
              <a:lnSpc>
                <a:spcPct val="80000"/>
              </a:lnSpc>
            </a:pPr>
            <a:r>
              <a:rPr lang="en-US" altLang="zh-HK" sz="1500" smtClean="0"/>
              <a:t>    2.2000</a:t>
            </a:r>
          </a:p>
          <a:p>
            <a:pPr eaLnBrk="1" hangingPunct="1">
              <a:lnSpc>
                <a:spcPct val="80000"/>
              </a:lnSpc>
            </a:pPr>
            <a:r>
              <a:rPr lang="en-US" altLang="zh-HK" sz="1500" smtClean="0"/>
              <a:t>    1.9000</a:t>
            </a:r>
          </a:p>
          <a:p>
            <a:pPr eaLnBrk="1" hangingPunct="1">
              <a:lnSpc>
                <a:spcPct val="80000"/>
              </a:lnSpc>
            </a:pPr>
            <a:r>
              <a:rPr lang="en-US" altLang="zh-HK" sz="1500" smtClean="0"/>
              <a:t>    3.1000</a:t>
            </a:r>
          </a:p>
          <a:p>
            <a:pPr eaLnBrk="1" hangingPunct="1">
              <a:lnSpc>
                <a:spcPct val="80000"/>
              </a:lnSpc>
            </a:pPr>
            <a:r>
              <a:rPr lang="en-US" altLang="zh-HK" sz="1500" smtClean="0"/>
              <a:t>    2.3000</a:t>
            </a:r>
          </a:p>
          <a:p>
            <a:pPr eaLnBrk="1" hangingPunct="1">
              <a:lnSpc>
                <a:spcPct val="80000"/>
              </a:lnSpc>
            </a:pPr>
            <a:r>
              <a:rPr lang="en-US" altLang="zh-HK" sz="1500" smtClean="0"/>
              <a:t>    2.0000</a:t>
            </a:r>
          </a:p>
          <a:p>
            <a:pPr eaLnBrk="1" hangingPunct="1">
              <a:lnSpc>
                <a:spcPct val="80000"/>
              </a:lnSpc>
            </a:pPr>
            <a:r>
              <a:rPr lang="en-US" altLang="zh-HK" sz="1500" smtClean="0"/>
              <a:t>    1.0000</a:t>
            </a:r>
          </a:p>
          <a:p>
            <a:pPr eaLnBrk="1" hangingPunct="1">
              <a:lnSpc>
                <a:spcPct val="80000"/>
              </a:lnSpc>
            </a:pPr>
            <a:r>
              <a:rPr lang="en-US" altLang="zh-HK" sz="1500" smtClean="0"/>
              <a:t>    1.5000</a:t>
            </a:r>
          </a:p>
          <a:p>
            <a:pPr eaLnBrk="1" hangingPunct="1">
              <a:lnSpc>
                <a:spcPct val="80000"/>
              </a:lnSpc>
            </a:pPr>
            <a:r>
              <a:rPr lang="en-US" altLang="zh-HK" sz="1500" smtClean="0"/>
              <a:t>    1.1000</a:t>
            </a:r>
          </a:p>
          <a:p>
            <a:pPr eaLnBrk="1" hangingPunct="1">
              <a:lnSpc>
                <a:spcPct val="80000"/>
              </a:lnSpc>
            </a:pPr>
            <a:r>
              <a:rPr lang="en-US" altLang="zh-HK" sz="1500" u="sng" smtClean="0"/>
              <a:t>mean_x =    1.8100</a:t>
            </a:r>
          </a:p>
          <a:p>
            <a:pPr eaLnBrk="1" hangingPunct="1">
              <a:lnSpc>
                <a:spcPct val="80000"/>
              </a:lnSpc>
            </a:pPr>
            <a:r>
              <a:rPr lang="en-US" altLang="zh-HK" sz="1500" u="sng" smtClean="0"/>
              <a:t>var_x =    0.6166</a:t>
            </a:r>
            <a:endParaRPr lang="en-US" altLang="zh-CN" sz="1500" u="sng" smtClean="0"/>
          </a:p>
          <a:p>
            <a:pPr eaLnBrk="1" hangingPunct="1">
              <a:lnSpc>
                <a:spcPct val="80000"/>
              </a:lnSpc>
            </a:pPr>
            <a:r>
              <a:rPr lang="en-US" altLang="zh-HK" sz="1500" u="sng" smtClean="0"/>
              <a:t>std_x =    0.7852</a:t>
            </a:r>
          </a:p>
        </p:txBody>
      </p:sp>
      <p:graphicFrame>
        <p:nvGraphicFramePr>
          <p:cNvPr id="74756" name="Rectangle 5"/>
          <p:cNvGraphicFramePr>
            <a:graphicFrameLocks noGrp="1"/>
          </p:cNvGraphicFramePr>
          <p:nvPr>
            <p:ph sz="quarter" idx="2"/>
          </p:nvPr>
        </p:nvGraphicFramePr>
        <p:xfrm>
          <a:off x="6283325" y="3733800"/>
          <a:ext cx="1047750" cy="1047750"/>
        </p:xfrm>
        <a:graphic>
          <a:graphicData uri="http://schemas.openxmlformats.org/presentationml/2006/ole">
            <mc:AlternateContent xmlns:mc="http://schemas.openxmlformats.org/markup-compatibility/2006">
              <mc:Choice xmlns:v="urn:schemas-microsoft-com:vml" Requires="v">
                <p:oleObj spid="_x0000_s74898" name="Equation" r:id="rId3" imgW="0" imgH="0" progId="Equation.3">
                  <p:embed/>
                </p:oleObj>
              </mc:Choice>
              <mc:Fallback>
                <p:oleObj name="Equation" r:id="rId3" imgW="0" imgH="0" progId="Equation.3">
                  <p:embed/>
                  <p:pic>
                    <p:nvPicPr>
                      <p:cNvPr id="0" name="Rectangle 5"/>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3325" y="3733800"/>
                        <a:ext cx="104775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7" name="Object 7"/>
          <p:cNvGraphicFramePr>
            <a:graphicFrameLocks noGrp="1" noChangeAspect="1"/>
          </p:cNvGraphicFramePr>
          <p:nvPr>
            <p:ph sz="quarter" idx="3"/>
          </p:nvPr>
        </p:nvGraphicFramePr>
        <p:xfrm>
          <a:off x="762000" y="1720850"/>
          <a:ext cx="2743200" cy="1882775"/>
        </p:xfrm>
        <a:graphic>
          <a:graphicData uri="http://schemas.openxmlformats.org/presentationml/2006/ole">
            <mc:AlternateContent xmlns:mc="http://schemas.openxmlformats.org/markup-compatibility/2006">
              <mc:Choice xmlns:v="urn:schemas-microsoft-com:vml" Requires="v">
                <p:oleObj spid="_x0000_s74899" name="公式" r:id="rId4" imgW="1739900" imgH="1193800" progId="Equation.3">
                  <p:embed/>
                </p:oleObj>
              </mc:Choice>
              <mc:Fallback>
                <p:oleObj name="公式" r:id="rId4" imgW="1739900" imgH="1193800" progId="Equation.3">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20850"/>
                        <a:ext cx="274320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8"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en-US" sz="1400" smtClean="0">
                <a:ea typeface="SimSun" pitchFamily="2" charset="-122"/>
              </a:rPr>
              <a:t>SFM Kalman V9a</a:t>
            </a:r>
            <a:endParaRPr kumimoji="0" lang="en-US" altLang="en-US" sz="1400">
              <a:ea typeface="SimSun" pitchFamily="2" charset="-122"/>
            </a:endParaRPr>
          </a:p>
        </p:txBody>
      </p:sp>
      <p:sp>
        <p:nvSpPr>
          <p:cNvPr id="74759"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FB26D87-1B76-4ACF-9975-35B6FDA66EB1}" type="slidenum">
              <a:rPr kumimoji="0" lang="en-US" altLang="en-US" sz="1400" smtClean="0">
                <a:latin typeface="Garamond" pitchFamily="18" charset="0"/>
                <a:cs typeface="Arial" charset="0"/>
              </a:rPr>
              <a:pPr eaLnBrk="1" hangingPunct="1">
                <a:spcBef>
                  <a:spcPct val="0"/>
                </a:spcBef>
                <a:buFontTx/>
                <a:buNone/>
              </a:pPr>
              <a:t>85</a:t>
            </a:fld>
            <a:endParaRPr kumimoji="0" lang="en-US" altLang="en-US" sz="1400" smtClean="0">
              <a:latin typeface="Garamond" pitchFamily="18" charset="0"/>
              <a:cs typeface="Arial" charset="0"/>
            </a:endParaRPr>
          </a:p>
        </p:txBody>
      </p:sp>
      <p:sp>
        <p:nvSpPr>
          <p:cNvPr id="74760" name="Text Box 9"/>
          <p:cNvSpPr txBox="1">
            <a:spLocks noChangeArrowheads="1"/>
          </p:cNvSpPr>
          <p:nvPr/>
        </p:nvSpPr>
        <p:spPr bwMode="auto">
          <a:xfrm>
            <a:off x="685800" y="3733800"/>
            <a:ext cx="49530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zh-CN" sz="2000">
                <a:latin typeface="Arial" charset="0"/>
                <a:cs typeface="Arial" charset="0"/>
              </a:rPr>
              <a:t>%matlab code</a:t>
            </a:r>
          </a:p>
          <a:p>
            <a:pPr eaLnBrk="1" hangingPunct="1">
              <a:spcBef>
                <a:spcPct val="0"/>
              </a:spcBef>
              <a:buFontTx/>
              <a:buNone/>
            </a:pPr>
            <a:r>
              <a:rPr lang="en-US" altLang="zh-CN" sz="2000">
                <a:latin typeface="Arial" charset="0"/>
                <a:cs typeface="Arial" charset="0"/>
              </a:rPr>
              <a:t>x=[2.5 0.5 2.2 1.9 3.1 2.3 2 1 1.5 1.1]' </a:t>
            </a:r>
          </a:p>
          <a:p>
            <a:pPr eaLnBrk="1" hangingPunct="1">
              <a:spcBef>
                <a:spcPct val="0"/>
              </a:spcBef>
              <a:buFontTx/>
              <a:buNone/>
            </a:pPr>
            <a:r>
              <a:rPr lang="en-US" altLang="zh-CN" sz="2000">
                <a:latin typeface="Arial" charset="0"/>
                <a:cs typeface="Arial" charset="0"/>
              </a:rPr>
              <a:t>mean_x=mean(x)</a:t>
            </a:r>
          </a:p>
          <a:p>
            <a:pPr eaLnBrk="1" hangingPunct="1">
              <a:spcBef>
                <a:spcPct val="0"/>
              </a:spcBef>
              <a:buFontTx/>
              <a:buNone/>
            </a:pPr>
            <a:r>
              <a:rPr lang="en-US" altLang="zh-CN" sz="2000">
                <a:latin typeface="Arial" charset="0"/>
                <a:cs typeface="Arial" charset="0"/>
              </a:rPr>
              <a:t>var_x=var(x)</a:t>
            </a:r>
          </a:p>
          <a:p>
            <a:pPr eaLnBrk="1" hangingPunct="1">
              <a:spcBef>
                <a:spcPct val="0"/>
              </a:spcBef>
              <a:buFontTx/>
              <a:buNone/>
            </a:pPr>
            <a:r>
              <a:rPr lang="en-US" altLang="zh-CN" sz="2000">
                <a:latin typeface="Arial" charset="0"/>
                <a:cs typeface="Arial" charset="0"/>
              </a:rPr>
              <a:t>std_x=std(x)</a:t>
            </a:r>
          </a:p>
          <a:p>
            <a:pPr eaLnBrk="1" hangingPunct="1">
              <a:spcBef>
                <a:spcPct val="0"/>
              </a:spcBef>
              <a:buFontTx/>
              <a:buNone/>
            </a:pPr>
            <a:r>
              <a:rPr lang="en-US" altLang="zh-CN" sz="2000">
                <a:latin typeface="Arial" charset="0"/>
                <a:cs typeface="Arial" charset="0"/>
              </a:rPr>
              <a:t>%%%%%%%%Answer:</a:t>
            </a:r>
          </a:p>
          <a:p>
            <a:pPr eaLnBrk="1" hangingPunct="1">
              <a:spcBef>
                <a:spcPct val="0"/>
              </a:spcBef>
              <a:buFontTx/>
              <a:buNone/>
            </a:pPr>
            <a:r>
              <a:rPr lang="en-US" altLang="zh-CN" sz="2000">
                <a:latin typeface="Arial" charset="0"/>
                <a:cs typeface="Arial" charset="0"/>
              </a:rPr>
              <a:t>mean_x =    1.8100</a:t>
            </a:r>
          </a:p>
          <a:p>
            <a:pPr eaLnBrk="1" hangingPunct="1">
              <a:spcBef>
                <a:spcPct val="0"/>
              </a:spcBef>
              <a:buFontTx/>
              <a:buNone/>
            </a:pPr>
            <a:r>
              <a:rPr lang="en-US" altLang="zh-CN" sz="2000">
                <a:latin typeface="Arial" charset="0"/>
                <a:cs typeface="Arial" charset="0"/>
              </a:rPr>
              <a:t>var_x =    0.6166</a:t>
            </a:r>
          </a:p>
          <a:p>
            <a:pPr eaLnBrk="1" hangingPunct="1">
              <a:spcBef>
                <a:spcPct val="0"/>
              </a:spcBef>
              <a:buFontTx/>
              <a:buNone/>
            </a:pPr>
            <a:r>
              <a:rPr lang="en-US" altLang="zh-CN" sz="2000">
                <a:latin typeface="Arial" charset="0"/>
                <a:cs typeface="Arial" charset="0"/>
              </a:rPr>
              <a:t>std_x =    0.7852</a:t>
            </a:r>
          </a:p>
          <a:p>
            <a:pPr eaLnBrk="1" hangingPunct="1">
              <a:spcBef>
                <a:spcPct val="0"/>
              </a:spcBef>
              <a:buFontTx/>
              <a:buNone/>
            </a:pPr>
            <a:endParaRPr lang="en-US" altLang="zh-HK" sz="2400">
              <a:latin typeface="Arial" charset="0"/>
              <a:cs typeface="Arial" charset="0"/>
            </a:endParaRPr>
          </a:p>
        </p:txBody>
      </p:sp>
      <p:pic>
        <p:nvPicPr>
          <p:cNvPr id="74761" name="Picture 12" descr="B:\11Btemp\untit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079875"/>
            <a:ext cx="28511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Box 1"/>
          <p:cNvSpPr txBox="1">
            <a:spLocks noChangeArrowheads="1"/>
          </p:cNvSpPr>
          <p:nvPr/>
        </p:nvSpPr>
        <p:spPr bwMode="auto">
          <a:xfrm>
            <a:off x="6105525" y="51816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zh-HK" sz="2400">
                <a:latin typeface="Arial" charset="0"/>
                <a:cs typeface="Arial" charset="0"/>
              </a:rPr>
              <a:t>x</a:t>
            </a:r>
          </a:p>
        </p:txBody>
      </p:sp>
      <p:sp>
        <p:nvSpPr>
          <p:cNvPr id="74763" name="Rectangle 2"/>
          <p:cNvSpPr>
            <a:spLocks noChangeArrowheads="1"/>
          </p:cNvSpPr>
          <p:nvPr/>
        </p:nvSpPr>
        <p:spPr bwMode="auto">
          <a:xfrm>
            <a:off x="5410200" y="6218238"/>
            <a:ext cx="152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lang="en-US" altLang="zh-HK" sz="2400">
                <a:latin typeface="Arial" charset="0"/>
                <a:cs typeface="Arial" charset="0"/>
              </a:rPr>
              <a:t>sample</a:t>
            </a:r>
          </a:p>
          <a:p>
            <a:pPr eaLnBrk="1" hangingPunct="1">
              <a:spcBef>
                <a:spcPct val="0"/>
              </a:spcBef>
              <a:buFontTx/>
              <a:buNone/>
            </a:pPr>
            <a:endParaRPr lang="en-US" altLang="zh-HK" sz="2400">
              <a:latin typeface="Arial" charset="0"/>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zh-CN" sz="3800" smtClean="0">
                <a:ea typeface="+mj-ea"/>
              </a:rPr>
              <a:t>N or N-1 as denominator??</a:t>
            </a:r>
            <a:br>
              <a:rPr lang="en-US" altLang="zh-CN" sz="3800" smtClean="0">
                <a:ea typeface="+mj-ea"/>
              </a:rPr>
            </a:br>
            <a:r>
              <a:rPr lang="en-US" altLang="zh-CN" sz="3800" smtClean="0">
                <a:ea typeface="+mj-ea"/>
              </a:rPr>
              <a:t>see</a:t>
            </a:r>
            <a:br>
              <a:rPr lang="en-US" altLang="zh-CN" sz="3800" smtClean="0">
                <a:ea typeface="+mj-ea"/>
              </a:rPr>
            </a:br>
            <a:r>
              <a:rPr lang="en-US" sz="2000" smtClean="0">
                <a:ea typeface="+mj-ea"/>
              </a:rPr>
              <a:t>http://stackoverflow.com/questions/3256798/why-does-matlab-native-function-cov-covariance-matrix-computation-use-a-differe</a:t>
            </a:r>
          </a:p>
        </p:txBody>
      </p:sp>
      <p:sp>
        <p:nvSpPr>
          <p:cNvPr id="75779" name="Rectangle 3"/>
          <p:cNvSpPr>
            <a:spLocks noGrp="1" noChangeArrowheads="1"/>
          </p:cNvSpPr>
          <p:nvPr>
            <p:ph idx="1"/>
          </p:nvPr>
        </p:nvSpPr>
        <p:spPr>
          <a:xfrm>
            <a:off x="304800" y="2327275"/>
            <a:ext cx="8229600" cy="4530725"/>
          </a:xfrm>
        </p:spPr>
        <p:txBody>
          <a:bodyPr/>
          <a:lstStyle/>
          <a:p>
            <a:pPr eaLnBrk="1" hangingPunct="1"/>
            <a:r>
              <a:rPr lang="en-US" altLang="zh-CN" i="1" smtClean="0"/>
              <a:t>“</a:t>
            </a:r>
            <a:r>
              <a:rPr lang="en-US" altLang="zh-HK" i="1" smtClean="0"/>
              <a:t>n-1 is the correct denominator to use in computation of variance. It is what's known as Bessel's correction</a:t>
            </a:r>
            <a:r>
              <a:rPr lang="en-US" altLang="zh-CN" i="1" smtClean="0"/>
              <a:t>”</a:t>
            </a:r>
            <a:r>
              <a:rPr lang="en-US" altLang="zh-HK" i="1" smtClean="0"/>
              <a:t> (http://en.wikipedia.org/wiki/Bessel%27s_correction) Simply put, 1/(n-1) produces a more accurate expected estimate of the variance than 1/n </a:t>
            </a:r>
          </a:p>
        </p:txBody>
      </p:sp>
      <p:sp>
        <p:nvSpPr>
          <p:cNvPr id="75780"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en-US" sz="1400" smtClean="0">
                <a:ea typeface="SimSun" pitchFamily="2" charset="-122"/>
              </a:rPr>
              <a:t>SFM Kalman V9a</a:t>
            </a:r>
            <a:endParaRPr kumimoji="0" lang="en-US" altLang="en-US" sz="1400">
              <a:ea typeface="SimSun" pitchFamily="2" charset="-122"/>
            </a:endParaRPr>
          </a:p>
        </p:txBody>
      </p:sp>
      <p:sp>
        <p:nvSpPr>
          <p:cNvPr id="7578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7459D9B2-D9E3-4E4D-82DA-0591E07B4D44}" type="slidenum">
              <a:rPr kumimoji="0" lang="en-US" altLang="en-US" sz="1400" smtClean="0">
                <a:latin typeface="Garamond" pitchFamily="18" charset="0"/>
                <a:cs typeface="Arial" charset="0"/>
              </a:rPr>
              <a:pPr eaLnBrk="1" hangingPunct="1">
                <a:spcBef>
                  <a:spcPct val="0"/>
                </a:spcBef>
                <a:buFontTx/>
                <a:buNone/>
              </a:pPr>
              <a:t>86</a:t>
            </a:fld>
            <a:endParaRPr kumimoji="0" lang="en-US" altLang="en-US" sz="1400" smtClean="0">
              <a:latin typeface="Garamond" pitchFamily="18" charset="0"/>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7"/>
          <p:cNvSpPr>
            <a:spLocks noGrp="1"/>
          </p:cNvSpPr>
          <p:nvPr>
            <p:ph type="title"/>
          </p:nvPr>
        </p:nvSpPr>
        <p:spPr/>
        <p:txBody>
          <a:bodyPr/>
          <a:lstStyle/>
          <a:p>
            <a:pPr algn="l"/>
            <a:r>
              <a:rPr lang="en-US" altLang="zh-HK" smtClean="0"/>
              <a:t>Class exercise 1</a:t>
            </a:r>
          </a:p>
        </p:txBody>
      </p:sp>
      <p:sp>
        <p:nvSpPr>
          <p:cNvPr id="76803" name="Text Placeholder 11"/>
          <p:cNvSpPr>
            <a:spLocks noGrp="1"/>
          </p:cNvSpPr>
          <p:nvPr>
            <p:ph type="body" idx="1"/>
          </p:nvPr>
        </p:nvSpPr>
        <p:spPr/>
        <p:txBody>
          <a:bodyPr/>
          <a:lstStyle/>
          <a:p>
            <a:r>
              <a:rPr lang="en-US" altLang="zh-HK" smtClean="0"/>
              <a:t>By computer (Matlab)</a:t>
            </a:r>
          </a:p>
        </p:txBody>
      </p:sp>
      <p:sp>
        <p:nvSpPr>
          <p:cNvPr id="76804" name="Content Placeholder 8"/>
          <p:cNvSpPr>
            <a:spLocks noGrp="1"/>
          </p:cNvSpPr>
          <p:nvPr>
            <p:ph sz="half" idx="2"/>
          </p:nvPr>
        </p:nvSpPr>
        <p:spPr/>
        <p:txBody>
          <a:bodyPr/>
          <a:lstStyle/>
          <a:p>
            <a:r>
              <a:rPr lang="en-US" altLang="zh-HK" sz="1800" smtClean="0"/>
              <a:t>x=[1 3 5 10 12]'</a:t>
            </a:r>
          </a:p>
          <a:p>
            <a:r>
              <a:rPr lang="en-US" altLang="zh-HK" sz="1800" smtClean="0"/>
              <a:t>mean(x)</a:t>
            </a:r>
          </a:p>
          <a:p>
            <a:r>
              <a:rPr lang="en-US" altLang="zh-HK" sz="1800" smtClean="0"/>
              <a:t>var(x)</a:t>
            </a:r>
          </a:p>
          <a:p>
            <a:r>
              <a:rPr lang="en-US" altLang="zh-HK" sz="1800" smtClean="0"/>
              <a:t>std(x)</a:t>
            </a:r>
          </a:p>
          <a:p>
            <a:r>
              <a:rPr lang="fr-FR" altLang="zh-HK" sz="1800" smtClean="0"/>
              <a:t>Mean(x)</a:t>
            </a:r>
          </a:p>
          <a:p>
            <a:r>
              <a:rPr lang="fr-FR" altLang="zh-HK" sz="1800" smtClean="0"/>
              <a:t>=   6.2000</a:t>
            </a:r>
          </a:p>
          <a:p>
            <a:r>
              <a:rPr lang="fr-FR" altLang="zh-HK" sz="1800" smtClean="0"/>
              <a:t>Variance(x)=  21.7000</a:t>
            </a:r>
          </a:p>
          <a:p>
            <a:r>
              <a:rPr lang="fr-FR" altLang="zh-HK" sz="1800" smtClean="0"/>
              <a:t>Stand deviation = 4.6583</a:t>
            </a:r>
            <a:endParaRPr lang="en-US" altLang="zh-HK" sz="1800" smtClean="0"/>
          </a:p>
        </p:txBody>
      </p:sp>
      <p:sp>
        <p:nvSpPr>
          <p:cNvPr id="76805" name="Text Placeholder 12"/>
          <p:cNvSpPr>
            <a:spLocks noGrp="1"/>
          </p:cNvSpPr>
          <p:nvPr>
            <p:ph type="body" sz="quarter" idx="3"/>
          </p:nvPr>
        </p:nvSpPr>
        <p:spPr/>
        <p:txBody>
          <a:bodyPr/>
          <a:lstStyle/>
          <a:p>
            <a:r>
              <a:rPr lang="en-US" altLang="zh-HK" smtClean="0"/>
              <a:t>By and</a:t>
            </a:r>
          </a:p>
        </p:txBody>
      </p:sp>
      <p:sp>
        <p:nvSpPr>
          <p:cNvPr id="76806" name="Content Placeholder 13"/>
          <p:cNvSpPr>
            <a:spLocks noGrp="1"/>
          </p:cNvSpPr>
          <p:nvPr>
            <p:ph sz="quarter" idx="4"/>
          </p:nvPr>
        </p:nvSpPr>
        <p:spPr/>
        <p:txBody>
          <a:bodyPr/>
          <a:lstStyle/>
          <a:p>
            <a:r>
              <a:rPr lang="en-US" altLang="zh-HK" smtClean="0"/>
              <a:t>x=[1 3 5 10 12]'</a:t>
            </a:r>
          </a:p>
          <a:p>
            <a:r>
              <a:rPr lang="en-US" altLang="zh-HK" smtClean="0"/>
              <a:t> mean=</a:t>
            </a:r>
          </a:p>
          <a:p>
            <a:r>
              <a:rPr lang="en-US" altLang="zh-HK" smtClean="0"/>
              <a:t>Variance=</a:t>
            </a:r>
          </a:p>
          <a:p>
            <a:r>
              <a:rPr lang="en-US" altLang="zh-HK" smtClean="0"/>
              <a:t>Standard deviation=</a:t>
            </a:r>
          </a:p>
        </p:txBody>
      </p:sp>
      <p:sp>
        <p:nvSpPr>
          <p:cNvPr id="76807"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en-US" sz="1400" smtClean="0">
                <a:ea typeface="SimSun" pitchFamily="2" charset="-122"/>
              </a:rPr>
              <a:t>SFM Kalman V9a</a:t>
            </a:r>
            <a:endParaRPr kumimoji="0" lang="en-US" altLang="en-US" sz="1400">
              <a:ea typeface="SimSun" pitchFamily="2" charset="-122"/>
            </a:endParaRPr>
          </a:p>
        </p:txBody>
      </p:sp>
      <p:sp>
        <p:nvSpPr>
          <p:cNvPr id="76808" name="Slide Number Placeholder 6"/>
          <p:cNvSpPr>
            <a:spLocks noGrp="1"/>
          </p:cNvSpPr>
          <p:nvPr>
            <p:ph type="sldNum" sz="quarter" idx="12"/>
          </p:nvPr>
        </p:nvSpPr>
        <p:spPr>
          <a:xfrm>
            <a:off x="7046913" y="5334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HK" sz="1400" smtClean="0">
                <a:solidFill>
                  <a:srgbClr val="898989"/>
                </a:solidFill>
                <a:latin typeface="Arial" charset="0"/>
                <a:cs typeface="Arial" charset="0"/>
              </a:rPr>
              <a:t>%class exercise1</a:t>
            </a:r>
          </a:p>
          <a:p>
            <a:pPr eaLnBrk="1" hangingPunct="1">
              <a:spcBef>
                <a:spcPct val="0"/>
              </a:spcBef>
              <a:buFontTx/>
              <a:buNone/>
            </a:pPr>
            <a:r>
              <a:rPr kumimoji="0" lang="en-US" altLang="zh-HK" sz="1400" smtClean="0">
                <a:solidFill>
                  <a:srgbClr val="898989"/>
                </a:solidFill>
                <a:latin typeface="Arial" charset="0"/>
                <a:cs typeface="Arial" charset="0"/>
              </a:rPr>
              <a:t>x=[1 3 5 10 12]'</a:t>
            </a:r>
          </a:p>
          <a:p>
            <a:pPr eaLnBrk="1" hangingPunct="1">
              <a:spcBef>
                <a:spcPct val="0"/>
              </a:spcBef>
              <a:buFontTx/>
              <a:buNone/>
            </a:pPr>
            <a:r>
              <a:rPr kumimoji="0" lang="en-US" altLang="zh-HK" sz="1400" smtClean="0">
                <a:solidFill>
                  <a:srgbClr val="898989"/>
                </a:solidFill>
                <a:latin typeface="Arial" charset="0"/>
                <a:cs typeface="Arial" charset="0"/>
              </a:rPr>
              <a:t>mean(x)</a:t>
            </a:r>
          </a:p>
          <a:p>
            <a:pPr eaLnBrk="1" hangingPunct="1">
              <a:spcBef>
                <a:spcPct val="0"/>
              </a:spcBef>
              <a:buFontTx/>
              <a:buNone/>
            </a:pPr>
            <a:r>
              <a:rPr kumimoji="0" lang="en-US" altLang="zh-HK" sz="1400" smtClean="0">
                <a:solidFill>
                  <a:srgbClr val="898989"/>
                </a:solidFill>
                <a:latin typeface="Arial" charset="0"/>
                <a:cs typeface="Arial" charset="0"/>
              </a:rPr>
              <a:t>var(x)</a:t>
            </a:r>
          </a:p>
          <a:p>
            <a:pPr eaLnBrk="1" hangingPunct="1">
              <a:spcBef>
                <a:spcPct val="0"/>
              </a:spcBef>
              <a:buFontTx/>
              <a:buNone/>
            </a:pPr>
            <a:r>
              <a:rPr kumimoji="0" lang="en-US" altLang="zh-HK" sz="1400" smtClean="0">
                <a:solidFill>
                  <a:srgbClr val="898989"/>
                </a:solidFill>
                <a:latin typeface="Arial" charset="0"/>
                <a:cs typeface="Arial" charset="0"/>
              </a:rPr>
              <a:t>std(x)</a:t>
            </a:r>
          </a:p>
          <a:p>
            <a:pPr eaLnBrk="1" hangingPunct="1">
              <a:spcBef>
                <a:spcPct val="0"/>
              </a:spcBef>
              <a:buFontTx/>
              <a:buNone/>
            </a:pPr>
            <a:fld id="{EA50D676-1F53-487D-B4D9-6C2D0EDC5590}" type="slidenum">
              <a:rPr kumimoji="0" lang="en-US" altLang="en-US" sz="1400" smtClean="0">
                <a:solidFill>
                  <a:srgbClr val="898989"/>
                </a:solidFill>
                <a:latin typeface="Arial" charset="0"/>
                <a:cs typeface="Arial" charset="0"/>
              </a:rPr>
              <a:pPr eaLnBrk="1" hangingPunct="1">
                <a:spcBef>
                  <a:spcPct val="0"/>
                </a:spcBef>
                <a:buFontTx/>
                <a:buNone/>
              </a:pPr>
              <a:t>87</a:t>
            </a:fld>
            <a:endParaRPr kumimoji="0" lang="en-US" altLang="en-US" sz="1400" smtClean="0">
              <a:solidFill>
                <a:srgbClr val="898989"/>
              </a:solidFill>
              <a:latin typeface="Arial" charset="0"/>
              <a:cs typeface="Arial" charset="0"/>
            </a:endParaRPr>
          </a:p>
        </p:txBody>
      </p:sp>
      <p:graphicFrame>
        <p:nvGraphicFramePr>
          <p:cNvPr id="76809" name="Object 14"/>
          <p:cNvGraphicFramePr>
            <a:graphicFrameLocks noGrp="1" noChangeAspect="1"/>
          </p:cNvGraphicFramePr>
          <p:nvPr/>
        </p:nvGraphicFramePr>
        <p:xfrm>
          <a:off x="6096000" y="152400"/>
          <a:ext cx="2743200" cy="1882775"/>
        </p:xfrm>
        <a:graphic>
          <a:graphicData uri="http://schemas.openxmlformats.org/presentationml/2006/ole">
            <mc:AlternateContent xmlns:mc="http://schemas.openxmlformats.org/markup-compatibility/2006">
              <mc:Choice xmlns:v="urn:schemas-microsoft-com:vml" Requires="v">
                <p:oleObj spid="_x0000_s76877" name="公式" r:id="rId3" imgW="1739900" imgH="1193800" progId="Equation.3">
                  <p:embed/>
                </p:oleObj>
              </mc:Choice>
              <mc:Fallback>
                <p:oleObj name="公式" r:id="rId3" imgW="1739900" imgH="1193800" progId="Equation.3">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
                        <a:ext cx="274320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
          <p:cNvSpPr>
            <a:spLocks noGrp="1"/>
          </p:cNvSpPr>
          <p:nvPr>
            <p:ph type="title"/>
          </p:nvPr>
        </p:nvSpPr>
        <p:spPr/>
        <p:txBody>
          <a:bodyPr/>
          <a:lstStyle/>
          <a:p>
            <a:pPr algn="l"/>
            <a:r>
              <a:rPr lang="en-US" altLang="zh-HK" smtClean="0">
                <a:solidFill>
                  <a:srgbClr val="FF0000"/>
                </a:solidFill>
              </a:rPr>
              <a:t>Answer1:</a:t>
            </a:r>
            <a:endParaRPr lang="en-US" altLang="zh-HK" smtClean="0"/>
          </a:p>
        </p:txBody>
      </p:sp>
      <p:sp>
        <p:nvSpPr>
          <p:cNvPr id="77827" name="Text Placeholder 11"/>
          <p:cNvSpPr>
            <a:spLocks noGrp="1"/>
          </p:cNvSpPr>
          <p:nvPr>
            <p:ph type="body" idx="1"/>
          </p:nvPr>
        </p:nvSpPr>
        <p:spPr/>
        <p:txBody>
          <a:bodyPr/>
          <a:lstStyle/>
          <a:p>
            <a:r>
              <a:rPr lang="en-US" altLang="zh-HK" smtClean="0"/>
              <a:t>By computer (Matlab)</a:t>
            </a:r>
          </a:p>
        </p:txBody>
      </p:sp>
      <p:sp>
        <p:nvSpPr>
          <p:cNvPr id="77828" name="Content Placeholder 8"/>
          <p:cNvSpPr>
            <a:spLocks noGrp="1"/>
          </p:cNvSpPr>
          <p:nvPr>
            <p:ph sz="half" idx="2"/>
          </p:nvPr>
        </p:nvSpPr>
        <p:spPr/>
        <p:txBody>
          <a:bodyPr/>
          <a:lstStyle/>
          <a:p>
            <a:r>
              <a:rPr lang="en-US" altLang="zh-HK" sz="1800" smtClean="0"/>
              <a:t>x=[1 3 5 10 12]'</a:t>
            </a:r>
          </a:p>
          <a:p>
            <a:r>
              <a:rPr lang="en-US" altLang="zh-HK" sz="1800" smtClean="0"/>
              <a:t>mean(x)</a:t>
            </a:r>
          </a:p>
          <a:p>
            <a:r>
              <a:rPr lang="en-US" altLang="zh-HK" sz="1800" smtClean="0"/>
              <a:t>var(x)</a:t>
            </a:r>
          </a:p>
          <a:p>
            <a:r>
              <a:rPr lang="en-US" altLang="zh-HK" sz="1800" smtClean="0"/>
              <a:t>std(x)</a:t>
            </a:r>
          </a:p>
          <a:p>
            <a:r>
              <a:rPr lang="fr-FR" altLang="zh-HK" sz="1800" smtClean="0"/>
              <a:t>Mean(x)</a:t>
            </a:r>
          </a:p>
          <a:p>
            <a:r>
              <a:rPr lang="fr-FR" altLang="zh-HK" sz="1800" smtClean="0"/>
              <a:t>=   6.2000</a:t>
            </a:r>
          </a:p>
          <a:p>
            <a:r>
              <a:rPr lang="fr-FR" altLang="zh-HK" sz="1800" smtClean="0"/>
              <a:t>Variance(x)=  21.7000</a:t>
            </a:r>
          </a:p>
          <a:p>
            <a:r>
              <a:rPr lang="fr-FR" altLang="zh-HK" sz="1800" smtClean="0"/>
              <a:t>Stand deviation = 4.6583</a:t>
            </a:r>
            <a:endParaRPr lang="en-US" altLang="zh-HK" sz="1800" smtClean="0"/>
          </a:p>
        </p:txBody>
      </p:sp>
      <p:sp>
        <p:nvSpPr>
          <p:cNvPr id="77829" name="Text Placeholder 12"/>
          <p:cNvSpPr>
            <a:spLocks noGrp="1"/>
          </p:cNvSpPr>
          <p:nvPr>
            <p:ph type="body" sz="quarter" idx="3"/>
          </p:nvPr>
        </p:nvSpPr>
        <p:spPr/>
        <p:txBody>
          <a:bodyPr/>
          <a:lstStyle/>
          <a:p>
            <a:r>
              <a:rPr lang="en-US" altLang="zh-HK" smtClean="0"/>
              <a:t>By hand</a:t>
            </a:r>
          </a:p>
        </p:txBody>
      </p:sp>
      <p:sp>
        <p:nvSpPr>
          <p:cNvPr id="77830" name="Content Placeholder 13"/>
          <p:cNvSpPr>
            <a:spLocks noGrp="1"/>
          </p:cNvSpPr>
          <p:nvPr>
            <p:ph sz="quarter" idx="4"/>
          </p:nvPr>
        </p:nvSpPr>
        <p:spPr/>
        <p:txBody>
          <a:bodyPr/>
          <a:lstStyle/>
          <a:p>
            <a:r>
              <a:rPr lang="en-US" altLang="zh-HK" smtClean="0"/>
              <a:t>x=[1 3 5 10 12]'</a:t>
            </a:r>
          </a:p>
          <a:p>
            <a:r>
              <a:rPr lang="en-US" altLang="zh-HK" smtClean="0"/>
              <a:t> mean=(1+3+5+10+12)/5</a:t>
            </a:r>
          </a:p>
          <a:p>
            <a:r>
              <a:rPr lang="en-US" altLang="zh-HK" smtClean="0"/>
              <a:t>=6.2</a:t>
            </a:r>
          </a:p>
          <a:p>
            <a:r>
              <a:rPr lang="en-US" altLang="zh-HK" smtClean="0"/>
              <a:t>Variance=((1-6.2)^2+(3-6.2)^2+(5-6.2)^2+(10-6.2)^2+(12-6.2)^2)/(5-1)=21.7</a:t>
            </a:r>
          </a:p>
          <a:p>
            <a:r>
              <a:rPr lang="en-US" altLang="zh-HK" smtClean="0"/>
              <a:t>Standard deviation= sqrt(21.7)=</a:t>
            </a:r>
            <a:r>
              <a:rPr lang="fr-FR" altLang="zh-HK" smtClean="0"/>
              <a:t> 4.6583</a:t>
            </a:r>
            <a:endParaRPr lang="en-US" altLang="zh-HK" smtClean="0"/>
          </a:p>
          <a:p>
            <a:endParaRPr lang="en-US" altLang="zh-HK" smtClean="0"/>
          </a:p>
        </p:txBody>
      </p:sp>
      <p:sp>
        <p:nvSpPr>
          <p:cNvPr id="77831" name="Footer Placeholder 5"/>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en-US" sz="1400" smtClean="0">
                <a:ea typeface="SimSun" pitchFamily="2" charset="-122"/>
              </a:rPr>
              <a:t>SFM Kalman V9a</a:t>
            </a:r>
            <a:endParaRPr kumimoji="0" lang="en-US" altLang="en-US" sz="1400">
              <a:ea typeface="SimSun" pitchFamily="2" charset="-122"/>
            </a:endParaRPr>
          </a:p>
        </p:txBody>
      </p:sp>
      <p:graphicFrame>
        <p:nvGraphicFramePr>
          <p:cNvPr id="77832" name="Object 1"/>
          <p:cNvGraphicFramePr>
            <a:graphicFrameLocks noGrp="1" noChangeAspect="1"/>
          </p:cNvGraphicFramePr>
          <p:nvPr/>
        </p:nvGraphicFramePr>
        <p:xfrm>
          <a:off x="6248400" y="28575"/>
          <a:ext cx="2743200" cy="1882775"/>
        </p:xfrm>
        <a:graphic>
          <a:graphicData uri="http://schemas.openxmlformats.org/presentationml/2006/ole">
            <mc:AlternateContent xmlns:mc="http://schemas.openxmlformats.org/markup-compatibility/2006">
              <mc:Choice xmlns:v="urn:schemas-microsoft-com:vml" Requires="v">
                <p:oleObj spid="_x0000_s77901" name="公式" r:id="rId3" imgW="1739900" imgH="1193800" progId="Equation.3">
                  <p:embed/>
                </p:oleObj>
              </mc:Choice>
              <mc:Fallback>
                <p:oleObj name="公式" r:id="rId3" imgW="1739900" imgH="1193800" progId="Equation.3">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8575"/>
                        <a:ext cx="274320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9A3D3CFC-DBC9-45EF-9B63-77616979FD7D}" type="slidenum">
              <a:rPr kumimoji="0" lang="en-US" altLang="en-US" sz="1400" smtClean="0">
                <a:solidFill>
                  <a:srgbClr val="898989"/>
                </a:solidFill>
                <a:latin typeface="Arial" charset="0"/>
                <a:cs typeface="Arial" charset="0"/>
              </a:rPr>
              <a:pPr eaLnBrk="1" hangingPunct="1">
                <a:spcBef>
                  <a:spcPct val="0"/>
                </a:spcBef>
                <a:buFontTx/>
                <a:buNone/>
              </a:pPr>
              <a:t>88</a:t>
            </a:fld>
            <a:endParaRPr kumimoji="0" lang="en-US" altLang="en-US" sz="1400" smtClean="0">
              <a:solidFill>
                <a:srgbClr val="898989"/>
              </a:solidFill>
              <a:latin typeface="Arial" charset="0"/>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8"/>
          <p:cNvSpPr>
            <a:spLocks noGrp="1"/>
          </p:cNvSpPr>
          <p:nvPr>
            <p:ph type="title"/>
          </p:nvPr>
        </p:nvSpPr>
        <p:spPr/>
        <p:txBody>
          <a:bodyPr/>
          <a:lstStyle/>
          <a:p>
            <a:r>
              <a:rPr lang="en-US" altLang="en-US" smtClean="0"/>
              <a:t>What do mean, variance, standard deviation tell you</a:t>
            </a:r>
          </a:p>
        </p:txBody>
      </p:sp>
      <p:sp>
        <p:nvSpPr>
          <p:cNvPr id="78851" name="Content Placeholder 9"/>
          <p:cNvSpPr>
            <a:spLocks noGrp="1"/>
          </p:cNvSpPr>
          <p:nvPr>
            <p:ph idx="1"/>
          </p:nvPr>
        </p:nvSpPr>
        <p:spPr/>
        <p:txBody>
          <a:bodyPr/>
          <a:lstStyle/>
          <a:p>
            <a:r>
              <a:rPr lang="en-US" altLang="en-US" smtClean="0"/>
              <a:t>Mean: the average value of a set of numbers</a:t>
            </a:r>
          </a:p>
          <a:p>
            <a:r>
              <a:rPr lang="en-US" altLang="en-US" smtClean="0"/>
              <a:t>Variance: the sum of the square of the difference between the numbers and the mean.</a:t>
            </a:r>
          </a:p>
          <a:p>
            <a:r>
              <a:rPr lang="en-US" altLang="en-US" smtClean="0"/>
              <a:t>Stand deviation : the square root of the mean , a measurement of how the numbers are deviated from the mean. Give you intuition than the Variance.</a:t>
            </a:r>
          </a:p>
          <a:p>
            <a:endParaRPr lang="en-US" altLang="en-US" smtClean="0"/>
          </a:p>
        </p:txBody>
      </p:sp>
      <p:sp>
        <p:nvSpPr>
          <p:cNvPr id="78852" name="Footer Placeholder 6"/>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8853" name="Slide Number Placeholder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536A8B85-F1B0-48D8-811D-8F95B43AB5F7}" type="slidenum">
              <a:rPr kumimoji="0" lang="zh-TW" altLang="en-US" sz="1400" smtClean="0"/>
              <a:pPr eaLnBrk="1" hangingPunct="1">
                <a:spcBef>
                  <a:spcPct val="0"/>
                </a:spcBef>
                <a:buFontTx/>
                <a:buNone/>
              </a:pPr>
              <a:t>89</a:t>
            </a:fld>
            <a:endParaRPr kumimoji="0" lang="en-US" altLang="zh-TW" sz="1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10243" name="Slide Number Placeholder 5"/>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AF060DE-44D2-484A-AD59-C4E5E6373B8B}" type="slidenum">
              <a:rPr kumimoji="0" lang="zh-TW" altLang="en-US" sz="1400" smtClean="0"/>
              <a:pPr eaLnBrk="1" hangingPunct="1">
                <a:spcBef>
                  <a:spcPct val="0"/>
                </a:spcBef>
                <a:buFontTx/>
                <a:buNone/>
              </a:pPr>
              <a:t>9</a:t>
            </a:fld>
            <a:endParaRPr kumimoji="0" lang="en-US" altLang="zh-TW" sz="1400" smtClean="0"/>
          </a:p>
        </p:txBody>
      </p:sp>
      <p:sp>
        <p:nvSpPr>
          <p:cNvPr id="10244" name="Rectangle 4"/>
          <p:cNvSpPr>
            <a:spLocks noGrp="1" noChangeArrowheads="1"/>
          </p:cNvSpPr>
          <p:nvPr>
            <p:ph type="ctrTitle"/>
          </p:nvPr>
        </p:nvSpPr>
        <p:spPr/>
        <p:txBody>
          <a:bodyPr/>
          <a:lstStyle/>
          <a:p>
            <a:pPr eaLnBrk="1" hangingPunct="1"/>
            <a:r>
              <a:rPr lang="en-US" altLang="zh-TW" smtClean="0"/>
              <a:t>Part 1</a:t>
            </a:r>
          </a:p>
        </p:txBody>
      </p:sp>
      <p:sp>
        <p:nvSpPr>
          <p:cNvPr id="10245" name="Rectangle 5"/>
          <p:cNvSpPr>
            <a:spLocks noGrp="1" noChangeArrowheads="1"/>
          </p:cNvSpPr>
          <p:nvPr>
            <p:ph type="subTitle" idx="1"/>
          </p:nvPr>
        </p:nvSpPr>
        <p:spPr/>
        <p:txBody>
          <a:bodyPr/>
          <a:lstStyle/>
          <a:p>
            <a:pPr eaLnBrk="1" hangingPunct="1"/>
            <a:r>
              <a:rPr lang="en-US" altLang="zh-TW" sz="2800" smtClean="0"/>
              <a:t>Introduction to Kalman filter (KF) and Extended Kalman filters (EKF)</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p:txBody>
          <a:bodyPr/>
          <a:lstStyle/>
          <a:p>
            <a:r>
              <a:rPr lang="en-US" altLang="en-US" sz="1600" smtClean="0"/>
              <a:t>See</a:t>
            </a:r>
          </a:p>
          <a:p>
            <a:r>
              <a:rPr lang="en-US" altLang="en-US" sz="1600" smtClean="0"/>
              <a:t>http://www.biostat.jhsph.edu/~fdominic/teaching/bio655/extras/matrixnotes2.pdf</a:t>
            </a:r>
          </a:p>
        </p:txBody>
      </p:sp>
      <p:sp>
        <p:nvSpPr>
          <p:cNvPr id="79875"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79876"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C0A1F3C4-363B-4C69-9A40-9FCE2B7A095D}" type="slidenum">
              <a:rPr kumimoji="0" lang="zh-TW" altLang="en-US" sz="1400" smtClean="0"/>
              <a:pPr eaLnBrk="1" hangingPunct="1">
                <a:spcBef>
                  <a:spcPct val="0"/>
                </a:spcBef>
                <a:buFontTx/>
                <a:buNone/>
              </a:pPr>
              <a:t>90</a:t>
            </a:fld>
            <a:endParaRPr kumimoji="0" lang="en-US" altLang="zh-TW" sz="1400" smtClean="0"/>
          </a:p>
        </p:txBody>
      </p:sp>
      <p:sp>
        <p:nvSpPr>
          <p:cNvPr id="79877" name="Title 5"/>
          <p:cNvSpPr>
            <a:spLocks noGrp="1"/>
          </p:cNvSpPr>
          <p:nvPr>
            <p:ph type="title"/>
          </p:nvPr>
        </p:nvSpPr>
        <p:spPr/>
        <p:txBody>
          <a:bodyPr/>
          <a:lstStyle/>
          <a:p>
            <a:r>
              <a:rPr lang="en-US" altLang="en-US" sz="2800" smtClean="0"/>
              <a:t>Variance/Covariance matrix (or called Covariance matrix) of a vector of random variables</a:t>
            </a:r>
            <a:r>
              <a:rPr lang="en-US" altLang="en-US" smtClean="0"/>
              <a:t/>
            </a:r>
            <a:br>
              <a:rPr lang="en-US" altLang="en-US" smtClean="0"/>
            </a:br>
            <a:endParaRPr lang="en-US" altLang="en-US" smtClean="0"/>
          </a:p>
        </p:txBody>
      </p:sp>
      <p:graphicFrame>
        <p:nvGraphicFramePr>
          <p:cNvPr id="79878" name="Object 7"/>
          <p:cNvGraphicFramePr>
            <a:graphicFrameLocks noChangeAspect="1"/>
          </p:cNvGraphicFramePr>
          <p:nvPr/>
        </p:nvGraphicFramePr>
        <p:xfrm>
          <a:off x="1143000" y="2590800"/>
          <a:ext cx="4237038" cy="3532188"/>
        </p:xfrm>
        <a:graphic>
          <a:graphicData uri="http://schemas.openxmlformats.org/presentationml/2006/ole">
            <mc:AlternateContent xmlns:mc="http://schemas.openxmlformats.org/markup-compatibility/2006">
              <mc:Choice xmlns:v="urn:schemas-microsoft-com:vml" Requires="v">
                <p:oleObj spid="_x0000_s79946" name="公式" r:id="rId3" imgW="3048000" imgH="2540000" progId="Equation.3">
                  <p:embed/>
                </p:oleObj>
              </mc:Choice>
              <mc:Fallback>
                <p:oleObj name="公式" r:id="rId3" imgW="3048000" imgH="25400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90800"/>
                        <a:ext cx="4237038"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Variance -covariance matrix</a:t>
            </a:r>
          </a:p>
        </p:txBody>
      </p:sp>
      <p:sp>
        <p:nvSpPr>
          <p:cNvPr id="80899" name="Content Placeholder 2"/>
          <p:cNvSpPr>
            <a:spLocks noGrp="1"/>
          </p:cNvSpPr>
          <p:nvPr>
            <p:ph idx="1"/>
          </p:nvPr>
        </p:nvSpPr>
        <p:spPr/>
        <p:txBody>
          <a:bodyPr/>
          <a:lstStyle/>
          <a:p>
            <a:r>
              <a:rPr lang="en-US" altLang="en-US" smtClean="0"/>
              <a:t>Videos</a:t>
            </a:r>
          </a:p>
          <a:p>
            <a:r>
              <a:rPr lang="en-US" altLang="en-US" smtClean="0">
                <a:hlinkClick r:id="rId2"/>
              </a:rPr>
              <a:t>Co-variance matrix and correlation</a:t>
            </a:r>
          </a:p>
          <a:p>
            <a:pPr lvl="1"/>
            <a:r>
              <a:rPr lang="en-US" altLang="en-US" smtClean="0">
                <a:hlinkClick r:id="rId2"/>
              </a:rPr>
              <a:t>https://www.youtube.com/watch?v=ZfJW3ol2FbA</a:t>
            </a:r>
          </a:p>
          <a:p>
            <a:r>
              <a:rPr lang="en-US" altLang="en-US" smtClean="0">
                <a:hlinkClick r:id="rId2"/>
              </a:rPr>
              <a:t>Co-variance matrix</a:t>
            </a:r>
            <a:endParaRPr lang="en-US" altLang="en-US" smtClean="0"/>
          </a:p>
          <a:p>
            <a:pPr lvl="1"/>
            <a:r>
              <a:rPr lang="en-US" altLang="en-US" smtClean="0">
                <a:hlinkClick r:id="rId2"/>
              </a:rPr>
              <a:t>https://www.youtube.com/watch?v=locZabK4Als</a:t>
            </a:r>
            <a:endParaRPr lang="en-US" altLang="en-US" smtClean="0"/>
          </a:p>
          <a:p>
            <a:endParaRPr lang="en-US" altLang="en-US" smtClean="0"/>
          </a:p>
        </p:txBody>
      </p:sp>
      <p:sp>
        <p:nvSpPr>
          <p:cNvPr id="80900"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80901"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F0E1A0A0-703B-4882-801A-C2589F4D0151}" type="slidenum">
              <a:rPr kumimoji="0" lang="zh-TW" altLang="en-US" sz="1400" smtClean="0"/>
              <a:pPr eaLnBrk="1" hangingPunct="1">
                <a:spcBef>
                  <a:spcPct val="0"/>
                </a:spcBef>
                <a:buFontTx/>
                <a:buNone/>
              </a:pPr>
              <a:t>91</a:t>
            </a:fld>
            <a:endParaRPr kumimoji="0" lang="en-US" altLang="zh-TW" sz="140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Particle filter </a:t>
            </a:r>
          </a:p>
        </p:txBody>
      </p:sp>
      <p:sp>
        <p:nvSpPr>
          <p:cNvPr id="81923" name="Content Placeholder 2"/>
          <p:cNvSpPr>
            <a:spLocks noGrp="1"/>
          </p:cNvSpPr>
          <p:nvPr>
            <p:ph idx="1"/>
          </p:nvPr>
        </p:nvSpPr>
        <p:spPr/>
        <p:txBody>
          <a:bodyPr/>
          <a:lstStyle/>
          <a:p>
            <a:r>
              <a:rPr lang="en-US" altLang="en-US" smtClean="0"/>
              <a:t>Video</a:t>
            </a:r>
          </a:p>
          <a:p>
            <a:pPr lvl="1"/>
            <a:r>
              <a:rPr lang="en-US" altLang="en-US" smtClean="0">
                <a:hlinkClick r:id="rId2"/>
              </a:rPr>
              <a:t>https://www.youtube.com/watch?v=O-lAJVra1PU</a:t>
            </a:r>
            <a:endParaRPr lang="en-US" altLang="en-US" smtClean="0"/>
          </a:p>
          <a:p>
            <a:pPr lvl="1"/>
            <a:r>
              <a:rPr lang="en-US" altLang="en-US" smtClean="0"/>
              <a:t>With matlab code:</a:t>
            </a:r>
          </a:p>
          <a:p>
            <a:pPr lvl="2"/>
            <a:r>
              <a:rPr lang="en-US" altLang="en-US" smtClean="0"/>
              <a:t>https://www.youtube.com/watch?v=HZvF8KlFoWk</a:t>
            </a:r>
          </a:p>
        </p:txBody>
      </p:sp>
      <p:sp>
        <p:nvSpPr>
          <p:cNvPr id="81924" name="Footer Placeholder 3"/>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r>
              <a:rPr kumimoji="0" lang="en-US" altLang="zh-CN" sz="1400" smtClean="0">
                <a:ea typeface="SimSun" pitchFamily="2" charset="-122"/>
              </a:rPr>
              <a:t>SFM Kalman V9a</a:t>
            </a:r>
            <a:endParaRPr kumimoji="0" lang="en-US" altLang="zh-CN" sz="1400">
              <a:ea typeface="SimSun" pitchFamily="2" charset="-122"/>
            </a:endParaRPr>
          </a:p>
        </p:txBody>
      </p:sp>
      <p:sp>
        <p:nvSpPr>
          <p:cNvPr id="81925" name="Slide Number Placeholder 4"/>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Times New Roman" pitchFamily="18" charset="0"/>
                <a:ea typeface="PMingLiU" pitchFamily="18" charset="-120"/>
              </a:defRPr>
            </a:lvl1pPr>
            <a:lvl2pPr marL="742950" indent="-285750" eaLnBrk="0" hangingPunct="0">
              <a:spcBef>
                <a:spcPct val="20000"/>
              </a:spcBef>
              <a:buChar char="–"/>
              <a:defRPr kumimoji="1" sz="2800">
                <a:solidFill>
                  <a:schemeClr val="tx1"/>
                </a:solidFill>
                <a:latin typeface="Times New Roman" pitchFamily="18" charset="0"/>
                <a:ea typeface="PMingLiU" pitchFamily="18" charset="-120"/>
              </a:defRPr>
            </a:lvl2pPr>
            <a:lvl3pPr marL="1143000" indent="-228600" eaLnBrk="0" hangingPunct="0">
              <a:spcBef>
                <a:spcPct val="20000"/>
              </a:spcBef>
              <a:buChar char="•"/>
              <a:defRPr kumimoji="1" sz="2400">
                <a:solidFill>
                  <a:schemeClr val="tx1"/>
                </a:solidFill>
                <a:latin typeface="Times New Roman" pitchFamily="18" charset="0"/>
                <a:ea typeface="PMingLiU" pitchFamily="18" charset="-120"/>
              </a:defRPr>
            </a:lvl3pPr>
            <a:lvl4pPr marL="1600200" indent="-228600" eaLnBrk="0" hangingPunct="0">
              <a:spcBef>
                <a:spcPct val="20000"/>
              </a:spcBef>
              <a:buChar char="–"/>
              <a:defRPr kumimoji="1" sz="2000">
                <a:solidFill>
                  <a:schemeClr val="tx1"/>
                </a:solidFill>
                <a:latin typeface="Times New Roman" pitchFamily="18" charset="0"/>
                <a:ea typeface="PMingLiU" pitchFamily="18" charset="-120"/>
              </a:defRPr>
            </a:lvl4pPr>
            <a:lvl5pPr marL="2057400" indent="-228600" eaLnBrk="0" hangingPunct="0">
              <a:spcBef>
                <a:spcPct val="20000"/>
              </a:spcBef>
              <a:buChar char="»"/>
              <a:defRPr kumimoji="1"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PMingLiU" pitchFamily="18" charset="-120"/>
              </a:defRPr>
            </a:lvl9pPr>
          </a:lstStyle>
          <a:p>
            <a:pPr eaLnBrk="1" hangingPunct="1">
              <a:spcBef>
                <a:spcPct val="0"/>
              </a:spcBef>
              <a:buFontTx/>
              <a:buNone/>
            </a:pPr>
            <a:fld id="{AE1B5B51-9F60-46BB-AC3B-55F506699662}" type="slidenum">
              <a:rPr kumimoji="0" lang="zh-TW" altLang="en-US" sz="1400" smtClean="0"/>
              <a:pPr eaLnBrk="1" hangingPunct="1">
                <a:spcBef>
                  <a:spcPct val="0"/>
                </a:spcBef>
                <a:buFontTx/>
                <a:buNone/>
              </a:pPr>
              <a:t>92</a:t>
            </a:fld>
            <a:endParaRPr kumimoji="0" lang="en-US" altLang="zh-TW" sz="14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96200" cy="1143000"/>
          </a:xfrm>
        </p:spPr>
        <p:txBody>
          <a:bodyPr/>
          <a:lstStyle/>
          <a:p>
            <a:r>
              <a:rPr lang="en-US" sz="2400" dirty="0" smtClean="0"/>
              <a:t>Derivation the noise co-variance matrix Q in Kalman filter</a:t>
            </a:r>
            <a:endParaRPr lang="en-US" sz="2400" dirty="0"/>
          </a:p>
        </p:txBody>
      </p:sp>
      <p:sp>
        <p:nvSpPr>
          <p:cNvPr id="3" name="Content Placeholder 2"/>
          <p:cNvSpPr>
            <a:spLocks noGrp="1"/>
          </p:cNvSpPr>
          <p:nvPr>
            <p:ph idx="1"/>
          </p:nvPr>
        </p:nvSpPr>
        <p:spPr>
          <a:xfrm>
            <a:off x="8153400" y="5867400"/>
            <a:ext cx="304800" cy="228600"/>
          </a:xfrm>
        </p:spPr>
        <p:txBody>
          <a:bodyPr/>
          <a:lstStyle/>
          <a:p>
            <a:r>
              <a:rPr lang="en-US" dirty="0" smtClean="0"/>
              <a:t> </a:t>
            </a:r>
            <a:endParaRPr lang="en-US" dirty="0"/>
          </a:p>
        </p:txBody>
      </p:sp>
      <p:sp>
        <p:nvSpPr>
          <p:cNvPr id="4" name="Footer Placeholder 3"/>
          <p:cNvSpPr>
            <a:spLocks noGrp="1"/>
          </p:cNvSpPr>
          <p:nvPr>
            <p:ph type="ftr" sz="quarter" idx="11"/>
          </p:nvPr>
        </p:nvSpPr>
        <p:spPr>
          <a:xfrm>
            <a:off x="6172200" y="5562600"/>
            <a:ext cx="2895600" cy="457200"/>
          </a:xfrm>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93</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56572909"/>
              </p:ext>
            </p:extLst>
          </p:nvPr>
        </p:nvGraphicFramePr>
        <p:xfrm>
          <a:off x="228600" y="1524000"/>
          <a:ext cx="5286375" cy="5060950"/>
        </p:xfrm>
        <a:graphic>
          <a:graphicData uri="http://schemas.openxmlformats.org/presentationml/2006/ole">
            <mc:AlternateContent xmlns:mc="http://schemas.openxmlformats.org/markup-compatibility/2006">
              <mc:Choice xmlns:v="urn:schemas-microsoft-com:vml" Requires="v">
                <p:oleObj spid="_x0000_s82017" name="Equation" r:id="rId3" imgW="4178160" imgH="4000320" progId="Equation.3">
                  <p:embed/>
                </p:oleObj>
              </mc:Choice>
              <mc:Fallback>
                <p:oleObj name="Equation" r:id="rId3" imgW="4178160" imgH="4000320" progId="Equation.3">
                  <p:embed/>
                  <p:pic>
                    <p:nvPicPr>
                      <p:cNvPr id="0" name=""/>
                      <p:cNvPicPr/>
                      <p:nvPr/>
                    </p:nvPicPr>
                    <p:blipFill>
                      <a:blip r:embed="rId4"/>
                      <a:stretch>
                        <a:fillRect/>
                      </a:stretch>
                    </p:blipFill>
                    <p:spPr>
                      <a:xfrm>
                        <a:off x="228600" y="1524000"/>
                        <a:ext cx="5286375" cy="50609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25874901"/>
              </p:ext>
            </p:extLst>
          </p:nvPr>
        </p:nvGraphicFramePr>
        <p:xfrm>
          <a:off x="5334000" y="1219200"/>
          <a:ext cx="3759200" cy="3657600"/>
        </p:xfrm>
        <a:graphic>
          <a:graphicData uri="http://schemas.openxmlformats.org/presentationml/2006/ole">
            <mc:AlternateContent xmlns:mc="http://schemas.openxmlformats.org/markup-compatibility/2006">
              <mc:Choice xmlns:v="urn:schemas-microsoft-com:vml" Requires="v">
                <p:oleObj spid="_x0000_s82018" name="Equation" r:id="rId5" imgW="3759120" imgH="3657600" progId="Equation.3">
                  <p:embed/>
                </p:oleObj>
              </mc:Choice>
              <mc:Fallback>
                <p:oleObj name="Equation" r:id="rId5" imgW="3759120" imgH="3657600" progId="Equation.3">
                  <p:embed/>
                  <p:pic>
                    <p:nvPicPr>
                      <p:cNvPr id="0" name=""/>
                      <p:cNvPicPr/>
                      <p:nvPr/>
                    </p:nvPicPr>
                    <p:blipFill>
                      <a:blip r:embed="rId6"/>
                      <a:stretch>
                        <a:fillRect/>
                      </a:stretch>
                    </p:blipFill>
                    <p:spPr>
                      <a:xfrm>
                        <a:off x="5334000" y="1219200"/>
                        <a:ext cx="3759200" cy="365760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343121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Extend to include </a:t>
            </a:r>
            <a:r>
              <a:rPr lang="en-US" sz="3600" dirty="0"/>
              <a:t> </a:t>
            </a:r>
            <a:r>
              <a:rPr lang="en-US" sz="3600" dirty="0" smtClean="0"/>
              <a:t>acceleration , change of acceleration is process noise</a:t>
            </a:r>
            <a:endParaRPr lang="en-US" sz="3600"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94</a:t>
            </a:fld>
            <a:endParaRPr lang="en-US" altLang="zh-TW"/>
          </a:p>
        </p:txBody>
      </p:sp>
      <p:graphicFrame>
        <p:nvGraphicFramePr>
          <p:cNvPr id="6" name="Object 5"/>
          <p:cNvGraphicFramePr>
            <a:graphicFrameLocks noChangeAspect="1"/>
          </p:cNvGraphicFramePr>
          <p:nvPr>
            <p:extLst>
              <p:ext uri="{D42A27DB-BD31-4B8C-83A1-F6EECF244321}">
                <p14:modId xmlns:p14="http://schemas.microsoft.com/office/powerpoint/2010/main" val="4258532489"/>
              </p:ext>
            </p:extLst>
          </p:nvPr>
        </p:nvGraphicFramePr>
        <p:xfrm>
          <a:off x="1143000" y="1828800"/>
          <a:ext cx="4657679" cy="3003550"/>
        </p:xfrm>
        <a:graphic>
          <a:graphicData uri="http://schemas.openxmlformats.org/presentationml/2006/ole">
            <mc:AlternateContent xmlns:mc="http://schemas.openxmlformats.org/markup-compatibility/2006">
              <mc:Choice xmlns:v="urn:schemas-microsoft-com:vml" Requires="v">
                <p:oleObj spid="_x0000_s82990" name="Equation" r:id="rId3" imgW="4076640" imgH="2628720" progId="Equation.3">
                  <p:embed/>
                </p:oleObj>
              </mc:Choice>
              <mc:Fallback>
                <p:oleObj name="Equation" r:id="rId3" imgW="4076640" imgH="2628720" progId="Equation.3">
                  <p:embed/>
                  <p:pic>
                    <p:nvPicPr>
                      <p:cNvPr id="0" name="Object 6"/>
                      <p:cNvPicPr>
                        <a:picLocks noChangeAspect="1" noChangeArrowheads="1"/>
                      </p:cNvPicPr>
                      <p:nvPr/>
                    </p:nvPicPr>
                    <p:blipFill>
                      <a:blip r:embed="rId4"/>
                      <a:srcRect/>
                      <a:stretch>
                        <a:fillRect/>
                      </a:stretch>
                    </p:blipFill>
                    <p:spPr bwMode="auto">
                      <a:xfrm>
                        <a:off x="1143000" y="1828800"/>
                        <a:ext cx="4657679" cy="3003550"/>
                      </a:xfrm>
                      <a:prstGeom prst="rect">
                        <a:avLst/>
                      </a:prstGeom>
                      <a:noFill/>
                      <a:ln w="9525">
                        <a:solidFill>
                          <a:schemeClr val="accent1"/>
                        </a:solidFill>
                        <a:miter lim="800000"/>
                        <a:headEnd/>
                        <a:tailEnd/>
                      </a:ln>
                      <a:extLst/>
                    </p:spPr>
                  </p:pic>
                </p:oleObj>
              </mc:Fallback>
            </mc:AlternateContent>
          </a:graphicData>
        </a:graphic>
      </p:graphicFrame>
      <p:sp>
        <p:nvSpPr>
          <p:cNvPr id="7" name="TextBox 6"/>
          <p:cNvSpPr txBox="1"/>
          <p:nvPr/>
        </p:nvSpPr>
        <p:spPr>
          <a:xfrm>
            <a:off x="884434" y="5029200"/>
            <a:ext cx="3626314" cy="861774"/>
          </a:xfrm>
          <a:prstGeom prst="rect">
            <a:avLst/>
          </a:prstGeom>
          <a:noFill/>
        </p:spPr>
        <p:txBody>
          <a:bodyPr wrap="none" rtlCol="0">
            <a:spAutoFit/>
          </a:bodyPr>
          <a:lstStyle/>
          <a:p>
            <a:r>
              <a:rPr lang="en-US" sz="1000" dirty="0" smtClean="0"/>
              <a:t>[*] Proceedings </a:t>
            </a:r>
            <a:r>
              <a:rPr lang="en-US" sz="1000" dirty="0"/>
              <a:t>of SPIE Conference on Signal and Data Processing</a:t>
            </a:r>
          </a:p>
          <a:p>
            <a:r>
              <a:rPr lang="en-US" sz="1000" dirty="0"/>
              <a:t>of Small Targets, Orlando, FL, USA, April 2000. (4048-22)</a:t>
            </a:r>
          </a:p>
          <a:p>
            <a:r>
              <a:rPr lang="en-US" sz="1000" b="1" dirty="0"/>
              <a:t>A Survey of Maneuvering Target Tracking: Dynamic Models</a:t>
            </a:r>
          </a:p>
          <a:p>
            <a:r>
              <a:rPr lang="en-US" sz="1000" b="1" dirty="0"/>
              <a:t>X. </a:t>
            </a:r>
            <a:r>
              <a:rPr lang="en-US" sz="1000" b="1" dirty="0" err="1"/>
              <a:t>Rong</a:t>
            </a:r>
            <a:r>
              <a:rPr lang="en-US" sz="1000" b="1" dirty="0"/>
              <a:t> Li</a:t>
            </a:r>
            <a:r>
              <a:rPr lang="en-US" sz="1000" dirty="0"/>
              <a:t> and </a:t>
            </a:r>
            <a:r>
              <a:rPr lang="en-US" sz="1000" b="1" dirty="0" err="1"/>
              <a:t>Vesselin</a:t>
            </a:r>
            <a:r>
              <a:rPr lang="en-US" sz="1000" b="1" dirty="0"/>
              <a:t> P. </a:t>
            </a:r>
            <a:r>
              <a:rPr lang="en-US" sz="1000" b="1" dirty="0" err="1" smtClean="0"/>
              <a:t>Jilkov</a:t>
            </a:r>
            <a:endParaRPr lang="en-US" sz="1000" b="1" dirty="0" smtClean="0"/>
          </a:p>
          <a:p>
            <a:r>
              <a:rPr lang="en-US" sz="1000" b="1" dirty="0" err="1" smtClean="0"/>
              <a:t>Equ</a:t>
            </a:r>
            <a:r>
              <a:rPr lang="en-US" sz="1000" b="1" dirty="0" smtClean="0"/>
              <a:t>. 23 </a:t>
            </a:r>
            <a:endParaRPr lang="en-US" sz="1000" dirty="0"/>
          </a:p>
        </p:txBody>
      </p:sp>
    </p:spTree>
    <p:extLst>
      <p:ext uri="{BB962C8B-B14F-4D97-AF65-F5344CB8AC3E}">
        <p14:creationId xmlns:p14="http://schemas.microsoft.com/office/powerpoint/2010/main" val="4124378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7344"/>
            <a:ext cx="7772400" cy="533400"/>
          </a:xfrm>
        </p:spPr>
        <p:txBody>
          <a:bodyPr/>
          <a:lstStyle/>
          <a:p>
            <a:r>
              <a:rPr lang="en-US" sz="2800" dirty="0" smtClean="0"/>
              <a:t>Singer acceleration model</a:t>
            </a:r>
            <a:endParaRPr lang="en-US" sz="2800" dirty="0"/>
          </a:p>
        </p:txBody>
      </p:sp>
      <p:sp>
        <p:nvSpPr>
          <p:cNvPr id="3" name="Content Placeholder 2"/>
          <p:cNvSpPr>
            <a:spLocks noGrp="1"/>
          </p:cNvSpPr>
          <p:nvPr>
            <p:ph idx="1"/>
          </p:nvPr>
        </p:nvSpPr>
        <p:spPr>
          <a:xfrm>
            <a:off x="5638800" y="1676400"/>
            <a:ext cx="3276600" cy="3528030"/>
          </a:xfrm>
          <a:ln>
            <a:solidFill>
              <a:schemeClr val="accent1"/>
            </a:solidFill>
          </a:ln>
        </p:spPr>
        <p:txBody>
          <a:bodyPr/>
          <a:lstStyle/>
          <a:p>
            <a:r>
              <a:rPr lang="en-US" sz="1400" dirty="0" err="1"/>
              <a:t>syms</a:t>
            </a:r>
            <a:r>
              <a:rPr lang="en-US" sz="1400" dirty="0"/>
              <a:t> a T real</a:t>
            </a:r>
          </a:p>
          <a:p>
            <a:r>
              <a:rPr lang="en-US" sz="1400" dirty="0"/>
              <a:t>F=[ 0 1 0 ;</a:t>
            </a:r>
          </a:p>
          <a:p>
            <a:r>
              <a:rPr lang="en-US" sz="1400" dirty="0"/>
              <a:t>    0  0 1;</a:t>
            </a:r>
          </a:p>
          <a:p>
            <a:r>
              <a:rPr lang="en-US" sz="1400" dirty="0"/>
              <a:t>    0 0 -a];</a:t>
            </a:r>
          </a:p>
          <a:p>
            <a:r>
              <a:rPr lang="en-US" sz="1400" dirty="0"/>
              <a:t>G=</a:t>
            </a:r>
            <a:r>
              <a:rPr lang="en-US" sz="1400" dirty="0" err="1"/>
              <a:t>expm</a:t>
            </a:r>
            <a:r>
              <a:rPr lang="en-US" sz="1400" dirty="0"/>
              <a:t>(F*T)</a:t>
            </a:r>
          </a:p>
          <a:p>
            <a:r>
              <a:rPr lang="en-US" sz="1400" dirty="0"/>
              <a:t>% result</a:t>
            </a:r>
          </a:p>
          <a:p>
            <a:r>
              <a:rPr lang="en-US" sz="1400" dirty="0"/>
              <a:t>% G =</a:t>
            </a:r>
          </a:p>
          <a:p>
            <a:r>
              <a:rPr lang="en-US" sz="1400" dirty="0"/>
              <a:t>%  </a:t>
            </a:r>
          </a:p>
          <a:p>
            <a:r>
              <a:rPr lang="fr-FR" sz="1400" dirty="0"/>
              <a:t>% [ 1, T, (</a:t>
            </a:r>
            <a:r>
              <a:rPr lang="fr-FR" sz="1400" dirty="0" err="1"/>
              <a:t>exp</a:t>
            </a:r>
            <a:r>
              <a:rPr lang="fr-FR" sz="1400" dirty="0"/>
              <a:t>(-T*a) + T*a - 1)/a^2]</a:t>
            </a:r>
          </a:p>
          <a:p>
            <a:r>
              <a:rPr lang="en-US" sz="1400" dirty="0"/>
              <a:t>% [ 0, 1,        -(</a:t>
            </a:r>
            <a:r>
              <a:rPr lang="en-US" sz="1400" dirty="0" err="1"/>
              <a:t>exp</a:t>
            </a:r>
            <a:r>
              <a:rPr lang="en-US" sz="1400" dirty="0"/>
              <a:t>(-T*a) - 1)/a]</a:t>
            </a:r>
          </a:p>
          <a:p>
            <a:r>
              <a:rPr lang="en-US" sz="1400" dirty="0"/>
              <a:t>% [ 0, 0,                 </a:t>
            </a:r>
            <a:r>
              <a:rPr lang="en-US" sz="1400" dirty="0" err="1"/>
              <a:t>exp</a:t>
            </a:r>
            <a:r>
              <a:rPr lang="en-US" sz="1400" dirty="0"/>
              <a:t>(-T*a)]</a:t>
            </a:r>
          </a:p>
          <a:p>
            <a:endParaRPr lang="en-US" dirty="0"/>
          </a:p>
        </p:txBody>
      </p:sp>
      <p:sp>
        <p:nvSpPr>
          <p:cNvPr id="4" name="Footer Placeholder 3"/>
          <p:cNvSpPr>
            <a:spLocks noGrp="1"/>
          </p:cNvSpPr>
          <p:nvPr>
            <p:ph type="ftr" sz="quarter" idx="11"/>
          </p:nvPr>
        </p:nvSpPr>
        <p:spPr>
          <a:xfrm>
            <a:off x="6172200" y="76200"/>
            <a:ext cx="2895600" cy="457200"/>
          </a:xfrm>
        </p:spPr>
        <p:txBody>
          <a:bodyPr/>
          <a:lstStyle/>
          <a:p>
            <a:pPr>
              <a:defRPr/>
            </a:pPr>
            <a:r>
              <a:rPr lang="en-US" altLang="zh-CN" smtClean="0"/>
              <a:t>SFM Kalman V9a</a:t>
            </a:r>
            <a:endParaRPr lang="en-US" altLang="zh-CN"/>
          </a:p>
        </p:txBody>
      </p:sp>
      <p:sp>
        <p:nvSpPr>
          <p:cNvPr id="5" name="Slide Number Placeholder 4"/>
          <p:cNvSpPr>
            <a:spLocks noGrp="1"/>
          </p:cNvSpPr>
          <p:nvPr>
            <p:ph type="sldNum" sz="quarter" idx="12"/>
          </p:nvPr>
        </p:nvSpPr>
        <p:spPr/>
        <p:txBody>
          <a:bodyPr/>
          <a:lstStyle/>
          <a:p>
            <a:pPr>
              <a:defRPr/>
            </a:pPr>
            <a:fld id="{677A2C7F-96E9-43E4-B62F-28B60AF2D45A}" type="slidenum">
              <a:rPr lang="zh-TW" altLang="en-US" smtClean="0"/>
              <a:pPr>
                <a:defRPr/>
              </a:pPr>
              <a:t>95</a:t>
            </a:fld>
            <a:endParaRPr lang="en-US" altLang="zh-TW"/>
          </a:p>
        </p:txBody>
      </p:sp>
      <p:graphicFrame>
        <p:nvGraphicFramePr>
          <p:cNvPr id="7" name="Object 6"/>
          <p:cNvGraphicFramePr>
            <a:graphicFrameLocks noChangeAspect="1"/>
          </p:cNvGraphicFramePr>
          <p:nvPr>
            <p:extLst>
              <p:ext uri="{D42A27DB-BD31-4B8C-83A1-F6EECF244321}">
                <p14:modId xmlns:p14="http://schemas.microsoft.com/office/powerpoint/2010/main" val="2680176362"/>
              </p:ext>
            </p:extLst>
          </p:nvPr>
        </p:nvGraphicFramePr>
        <p:xfrm>
          <a:off x="228600" y="1447800"/>
          <a:ext cx="5461044" cy="3810000"/>
        </p:xfrm>
        <a:graphic>
          <a:graphicData uri="http://schemas.openxmlformats.org/presentationml/2006/ole">
            <mc:AlternateContent xmlns:mc="http://schemas.openxmlformats.org/markup-compatibility/2006">
              <mc:Choice xmlns:v="urn:schemas-microsoft-com:vml" Requires="v">
                <p:oleObj spid="_x0000_s84012" name="Equation" r:id="rId3" imgW="3784320" imgH="2641320" progId="Equation.3">
                  <p:embed/>
                </p:oleObj>
              </mc:Choice>
              <mc:Fallback>
                <p:oleObj name="Equation" r:id="rId3" imgW="3784320" imgH="2641320" progId="Equation.3">
                  <p:embed/>
                  <p:pic>
                    <p:nvPicPr>
                      <p:cNvPr id="0" name="Object 5"/>
                      <p:cNvPicPr>
                        <a:picLocks noChangeAspect="1" noChangeArrowheads="1"/>
                      </p:cNvPicPr>
                      <p:nvPr/>
                    </p:nvPicPr>
                    <p:blipFill>
                      <a:blip r:embed="rId4"/>
                      <a:srcRect/>
                      <a:stretch>
                        <a:fillRect/>
                      </a:stretch>
                    </p:blipFill>
                    <p:spPr bwMode="auto">
                      <a:xfrm>
                        <a:off x="228600" y="1447800"/>
                        <a:ext cx="5461044" cy="3810000"/>
                      </a:xfrm>
                      <a:prstGeom prst="rect">
                        <a:avLst/>
                      </a:prstGeom>
                      <a:noFill/>
                      <a:ln w="9525">
                        <a:solidFill>
                          <a:schemeClr val="accent1"/>
                        </a:solidFill>
                        <a:miter lim="800000"/>
                        <a:headEnd/>
                        <a:tailEnd/>
                      </a:ln>
                    </p:spPr>
                  </p:pic>
                </p:oleObj>
              </mc:Fallback>
            </mc:AlternateContent>
          </a:graphicData>
        </a:graphic>
      </p:graphicFrame>
      <p:sp>
        <p:nvSpPr>
          <p:cNvPr id="8" name="TextBox 7"/>
          <p:cNvSpPr txBox="1"/>
          <p:nvPr/>
        </p:nvSpPr>
        <p:spPr>
          <a:xfrm>
            <a:off x="0" y="6120825"/>
            <a:ext cx="8458200" cy="830997"/>
          </a:xfrm>
          <a:prstGeom prst="rect">
            <a:avLst/>
          </a:prstGeom>
          <a:noFill/>
        </p:spPr>
        <p:txBody>
          <a:bodyPr wrap="square" rtlCol="0">
            <a:spAutoFit/>
          </a:bodyPr>
          <a:lstStyle/>
          <a:p>
            <a:r>
              <a:rPr lang="en-US" sz="1600" dirty="0" smtClean="0">
                <a:hlinkClick r:id="rId5"/>
              </a:rPr>
              <a:t>[*] A </a:t>
            </a:r>
            <a:r>
              <a:rPr lang="en-US" sz="1600" dirty="0">
                <a:hlinkClick r:id="rId5"/>
              </a:rPr>
              <a:t>Survey of Maneuvering Target Tracking: Dynamic </a:t>
            </a:r>
            <a:r>
              <a:rPr lang="en-US" sz="1600" dirty="0" smtClean="0">
                <a:hlinkClick r:id="rId5"/>
              </a:rPr>
              <a:t>Models</a:t>
            </a:r>
            <a:r>
              <a:rPr lang="en-US" sz="1600" dirty="0" smtClean="0"/>
              <a:t>, Proceedings </a:t>
            </a:r>
            <a:r>
              <a:rPr lang="en-US" sz="1600" dirty="0"/>
              <a:t>of SPIE Conference on Signal and Data Processing of Small Targets, Orlando, FL, USA, April 2000. (</a:t>
            </a:r>
            <a:r>
              <a:rPr lang="en-US" sz="1600" dirty="0" smtClean="0"/>
              <a:t>4048-22) Section 4.4</a:t>
            </a:r>
            <a:endParaRPr lang="en-US" sz="1600" dirty="0"/>
          </a:p>
        </p:txBody>
      </p:sp>
      <p:sp>
        <p:nvSpPr>
          <p:cNvPr id="9" name="TextBox 8"/>
          <p:cNvSpPr txBox="1"/>
          <p:nvPr/>
        </p:nvSpPr>
        <p:spPr>
          <a:xfrm>
            <a:off x="83739" y="5407967"/>
            <a:ext cx="8374461" cy="830997"/>
          </a:xfrm>
          <a:prstGeom prst="rect">
            <a:avLst/>
          </a:prstGeom>
          <a:noFill/>
        </p:spPr>
        <p:txBody>
          <a:bodyPr wrap="square" rtlCol="0">
            <a:spAutoFit/>
          </a:bodyPr>
          <a:lstStyle/>
          <a:p>
            <a:r>
              <a:rPr lang="en-US" dirty="0"/>
              <a:t>See </a:t>
            </a:r>
            <a:r>
              <a:rPr lang="en-US" dirty="0">
                <a:hlinkClick r:id="rId6"/>
              </a:rPr>
              <a:t>http://</a:t>
            </a:r>
            <a:r>
              <a:rPr lang="en-US" dirty="0" smtClean="0">
                <a:hlinkClick r:id="rId6"/>
              </a:rPr>
              <a:t>control.ucsd.edu/mauricio/courses/mae280a/lecture6.pdf</a:t>
            </a:r>
            <a:endParaRPr lang="en-US" dirty="0" smtClean="0"/>
          </a:p>
          <a:p>
            <a:r>
              <a:rPr lang="en-US" dirty="0" smtClean="0"/>
              <a:t>For matrix exponential</a:t>
            </a:r>
          </a:p>
        </p:txBody>
      </p:sp>
      <p:sp>
        <p:nvSpPr>
          <p:cNvPr id="10" name="TextBox 9"/>
          <p:cNvSpPr txBox="1"/>
          <p:nvPr/>
        </p:nvSpPr>
        <p:spPr>
          <a:xfrm>
            <a:off x="152399" y="894187"/>
            <a:ext cx="2116285" cy="461665"/>
          </a:xfrm>
          <a:prstGeom prst="rect">
            <a:avLst/>
          </a:prstGeom>
          <a:noFill/>
        </p:spPr>
        <p:txBody>
          <a:bodyPr wrap="none" rtlCol="0">
            <a:spAutoFit/>
          </a:bodyPr>
          <a:lstStyle/>
          <a:p>
            <a:r>
              <a:rPr lang="en-US" dirty="0" err="1" smtClean="0"/>
              <a:t>Equ</a:t>
            </a:r>
            <a:r>
              <a:rPr lang="en-US" dirty="0" smtClean="0"/>
              <a:t>. </a:t>
            </a:r>
            <a:r>
              <a:rPr lang="en-US" smtClean="0"/>
              <a:t>(28) </a:t>
            </a:r>
            <a:r>
              <a:rPr lang="en-US" dirty="0" smtClean="0"/>
              <a:t>of [*]</a:t>
            </a:r>
            <a:endParaRPr lang="en-US" dirty="0"/>
          </a:p>
        </p:txBody>
      </p:sp>
    </p:spTree>
    <p:extLst>
      <p:ext uri="{BB962C8B-B14F-4D97-AF65-F5344CB8AC3E}">
        <p14:creationId xmlns:p14="http://schemas.microsoft.com/office/powerpoint/2010/main" val="1816454680"/>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39158</TotalTime>
  <Words>6772</Words>
  <Application>Microsoft Office PowerPoint</Application>
  <PresentationFormat>On-screen Show (4:3)</PresentationFormat>
  <Paragraphs>968</Paragraphs>
  <Slides>95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95</vt:i4>
      </vt:variant>
    </vt:vector>
  </HeadingPairs>
  <TitlesOfParts>
    <vt:vector size="108" baseType="lpstr">
      <vt:lpstr>SimSun</vt:lpstr>
      <vt:lpstr>Arial</vt:lpstr>
      <vt:lpstr>Garamond</vt:lpstr>
      <vt:lpstr>Monotype Sorts</vt:lpstr>
      <vt:lpstr>PMingLiU</vt:lpstr>
      <vt:lpstr>PMingLiU</vt:lpstr>
      <vt:lpstr>Symbol</vt:lpstr>
      <vt:lpstr>Times New Roman</vt:lpstr>
      <vt:lpstr>Default Design</vt:lpstr>
      <vt:lpstr>Microsoft Equation 3.0</vt:lpstr>
      <vt:lpstr>公式</vt:lpstr>
      <vt:lpstr>Equation</vt:lpstr>
      <vt:lpstr>Visio</vt:lpstr>
      <vt:lpstr>3D computer vision </vt:lpstr>
      <vt:lpstr>Aims</vt:lpstr>
      <vt:lpstr>Tracking methods</vt:lpstr>
      <vt:lpstr>Part 0</vt:lpstr>
      <vt:lpstr>Introduction</vt:lpstr>
      <vt:lpstr>System state and dynamic </vt:lpstr>
      <vt:lpstr>Can add acceleration if we want</vt:lpstr>
      <vt:lpstr>Kalman filter</vt:lpstr>
      <vt:lpstr>Part 1</vt:lpstr>
      <vt:lpstr>Kalman filter introduction</vt:lpstr>
      <vt:lpstr>The process : state= position, velocity, acceleration</vt:lpstr>
      <vt:lpstr>Noise</vt:lpstr>
      <vt:lpstr>Kalman Computation: Using the current information (a priori) to estimate the predicted future information (a posteriori)</vt:lpstr>
      <vt:lpstr>How good is the prediction? We judge it by looking at the error covariance: the smaller Pk the better.</vt:lpstr>
      <vt:lpstr>How to make Pk small? Find optimal gain Kk to make Pk small</vt:lpstr>
      <vt:lpstr>Error covariance Pk for update estimate</vt:lpstr>
      <vt:lpstr>Error covariance prediction</vt:lpstr>
      <vt:lpstr>Kalman filter (KF) recursive functions</vt:lpstr>
      <vt:lpstr>Kalman Filter (KF) Iteration flow</vt:lpstr>
      <vt:lpstr>Kalman Filter (KF) Iteration flow with matrix dimensions</vt:lpstr>
      <vt:lpstr>A simple example of  Linear Kalman filter</vt:lpstr>
      <vt:lpstr>Kalman filter for an accelerometer</vt:lpstr>
      <vt:lpstr>Kalman Filter (KF) Iteration flow All terms are scalar here, A=1, H=1, and set  Q=0.0001, R=0.1</vt:lpstr>
      <vt:lpstr>Processing set  Q=0.0001, R=0.1, Pk=0=1000 (random setting, but cannot be 0) xk=0=0 (it is unknown, so set an arbitrary value)</vt:lpstr>
      <vt:lpstr>Time from K=1 to K=2</vt:lpstr>
      <vt:lpstr>Kalman test v.17</vt:lpstr>
      <vt:lpstr>Test result </vt:lpstr>
      <vt:lpstr>Test result</vt:lpstr>
      <vt:lpstr>Time K=2</vt:lpstr>
      <vt:lpstr>Numerical results</vt:lpstr>
      <vt:lpstr>Kalman code (lab5: IMU)</vt:lpstr>
      <vt:lpstr>Experiment using a real imu title('Kalman IMU and  sim: square line= arduino kalamn measured, +line =raw measured, oline=matalb sim kalman') </vt:lpstr>
      <vt:lpstr>Derivation of the noise covariance matrix Q</vt:lpstr>
      <vt:lpstr>Derivation</vt:lpstr>
      <vt:lpstr>Derivation 3</vt:lpstr>
      <vt:lpstr>Derivation 4</vt:lpstr>
      <vt:lpstr> Continue</vt:lpstr>
      <vt:lpstr>Matlab demo for task1</vt:lpstr>
      <vt:lpstr>Put F and L into the Kalman toolbox</vt:lpstr>
      <vt:lpstr>linear pose estimation  using Kalman filter</vt:lpstr>
      <vt:lpstr>Find Q use </vt:lpstr>
      <vt:lpstr>Demo: find Q for our system, linear pose estimation</vt:lpstr>
      <vt:lpstr>Demo: find Q for our system, linear pose estimation</vt:lpstr>
      <vt:lpstr>Extended Kalman filter EKF</vt:lpstr>
      <vt:lpstr>Definitions: Note: measurement to state is non-linear</vt:lpstr>
      <vt:lpstr>EKF Iteration flow</vt:lpstr>
      <vt:lpstr>Part II Two-pass Kalman filter for structure and pose estimation</vt:lpstr>
      <vt:lpstr>Two-pass Kalman filter for structure and pose estimation</vt:lpstr>
      <vt:lpstr>Model initializations</vt:lpstr>
      <vt:lpstr>Kalman tracking</vt:lpstr>
      <vt:lpstr>Kalman filtering pose tracking Assume model is known (by guessing)</vt:lpstr>
      <vt:lpstr>Kalman pose filter States</vt:lpstr>
      <vt:lpstr>Kalman pose filter  measurement</vt:lpstr>
      <vt:lpstr>Kalman for pose estimation IMMKalmanPoseGen.m  </vt:lpstr>
      <vt:lpstr>Implementation</vt:lpstr>
      <vt:lpstr>Implementation details, equation 2,3</vt:lpstr>
      <vt:lpstr>State transition matrix A12x12</vt:lpstr>
      <vt:lpstr>Initialize pose_covar P1,1 </vt:lpstr>
      <vt:lpstr>Covariance of state noise= Q12x12 , </vt:lpstr>
      <vt:lpstr>Covariance of measurement noise=R12x12</vt:lpstr>
      <vt:lpstr>Motion and projection</vt:lpstr>
      <vt:lpstr>Pose Jacobian Matrix</vt:lpstr>
      <vt:lpstr>Yu-recursive Kalman [Yu, June 2005] algorithm  Matlab for pose Jacobian matrices (full) </vt:lpstr>
      <vt:lpstr>Yu-recursive Kalman [Yu, June 2005] algorithm  Matlab for pose Jacobian matrices (approximation)</vt:lpstr>
      <vt:lpstr>Kalman tracking</vt:lpstr>
      <vt:lpstr>Kalman filtering structure tracking Assume pose is known</vt:lpstr>
      <vt:lpstr>Kalman structure filter States</vt:lpstr>
      <vt:lpstr>Extended Kalman filter iteration for the model structure The process is an identify matrix (no change of structure against time) The procedure is for each features:</vt:lpstr>
      <vt:lpstr>Yu-recursive Kalman [Yu, June 2005] algorithm  Matlab for structure Jacobian matrices (full)</vt:lpstr>
      <vt:lpstr>Structure Jacobian</vt:lpstr>
      <vt:lpstr>Yu-recursive Kalman [Yu, June 2005] algorithm  Matlab for structure Jacobian matrices (approximate))</vt:lpstr>
      <vt:lpstr>Part B Interacting Multiple Model Method (IMM) structure and pose estimation</vt:lpstr>
      <vt:lpstr>Example: Interacting Multiple Model Method (IMM) for (IMM-KSFM)</vt:lpstr>
      <vt:lpstr>Steps</vt:lpstr>
      <vt:lpstr>Pose</vt:lpstr>
      <vt:lpstr>IMM switching</vt:lpstr>
      <vt:lpstr>Part C USE Trifocal tensor (TRI-KSFM) structure and pose estimation</vt:lpstr>
      <vt:lpstr>Example : USE Trifocal tensor (TRI-KSFM)</vt:lpstr>
      <vt:lpstr>TRI-KSFM flow diagram </vt:lpstr>
      <vt:lpstr>The flow of the recursive algorithm with the structure recovery extension. </vt:lpstr>
      <vt:lpstr>Condensation</vt:lpstr>
      <vt:lpstr>Conclusion</vt:lpstr>
      <vt:lpstr>References on Kalman filter</vt:lpstr>
      <vt:lpstr>Appendix Some math background</vt:lpstr>
      <vt:lpstr>Mean, variance (var) and standard_deviation (std)</vt:lpstr>
      <vt:lpstr>N or N-1 as denominator?? see http://stackoverflow.com/questions/3256798/why-does-matlab-native-function-cov-covariance-matrix-computation-use-a-differe</vt:lpstr>
      <vt:lpstr>Class exercise 1</vt:lpstr>
      <vt:lpstr>Answer1:</vt:lpstr>
      <vt:lpstr>What do mean, variance, standard deviation tell you</vt:lpstr>
      <vt:lpstr>Variance/Covariance matrix (or called Covariance matrix) of a vector of random variables </vt:lpstr>
      <vt:lpstr>Variance -covariance matrix</vt:lpstr>
      <vt:lpstr>Particle filter </vt:lpstr>
      <vt:lpstr>Derivation the noise co-variance matrix Q in Kalman filter</vt:lpstr>
      <vt:lpstr>Extend to include  acceleration , change of acceleration is process noise</vt:lpstr>
      <vt:lpstr>Singer acceleration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khwong</dc:creator>
  <cp:lastModifiedBy>khwong</cp:lastModifiedBy>
  <cp:revision>365</cp:revision>
  <cp:lastPrinted>2017-03-16T03:55:40Z</cp:lastPrinted>
  <dcterms:created xsi:type="dcterms:W3CDTF">1601-01-01T00:00:00Z</dcterms:created>
  <dcterms:modified xsi:type="dcterms:W3CDTF">2020-12-07T03:06:40Z</dcterms:modified>
</cp:coreProperties>
</file>