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9144000" cy="6858000" type="screen4x3"/>
  <p:notesSz cx="6799263" cy="9904413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58" y="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522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522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2E7697-59D3-43D8-8AA5-792754F8E84E}" type="datetimeFigureOut">
              <a:rPr lang="zh-HK" altLang="en-US" smtClean="0"/>
              <a:t>12/1/2016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42950"/>
            <a:ext cx="4948237" cy="3713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zh-HK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04596"/>
            <a:ext cx="5439410" cy="445698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7474"/>
            <a:ext cx="2946347" cy="49522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3" y="9407474"/>
            <a:ext cx="2946347" cy="49522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EFD3819-DED1-4341-A1A6-7977618C8CE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93360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smtClean="0"/>
              <a:t>Click to edit Master subtitle style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CE5D8-952A-4C9B-AD34-9AC9A908B23A}" type="datetime1">
              <a:rPr lang="zh-HK" altLang="en-US" smtClean="0"/>
              <a:t>12/1/2016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34771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502EC-B120-4BA5-AB12-46D3CCE6FC21}" type="datetime1">
              <a:rPr lang="zh-HK" altLang="en-US" smtClean="0"/>
              <a:t>12/1/2016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8445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B57D7-E1B4-450F-888B-46C513BC2CAD}" type="datetime1">
              <a:rPr lang="zh-HK" altLang="en-US" smtClean="0"/>
              <a:t>12/1/2016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0366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4AFC-F7C3-4CA6-A74B-AB391665942F}" type="datetime1">
              <a:rPr lang="zh-HK" altLang="en-US" smtClean="0"/>
              <a:t>12/1/2016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5174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4992-7390-4AF8-B3F3-0512B9630554}" type="datetime1">
              <a:rPr lang="zh-HK" altLang="en-US" smtClean="0"/>
              <a:t>12/1/2016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1107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3C77B-4C6A-447B-86BE-B38B9BCDAD1F}" type="datetime1">
              <a:rPr lang="zh-HK" altLang="en-US" smtClean="0"/>
              <a:t>12/1/2016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06808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EA662-AA27-4966-B8E1-83EB85E1ADBA}" type="datetime1">
              <a:rPr lang="zh-HK" altLang="en-US" smtClean="0"/>
              <a:t>12/1/2016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5423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9FD0-3202-467D-BB03-C3B28C733EC1}" type="datetime1">
              <a:rPr lang="zh-HK" altLang="en-US" smtClean="0"/>
              <a:t>12/1/2016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49974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06BB-9F23-4453-A84F-2428F6093B7A}" type="datetime1">
              <a:rPr lang="zh-HK" altLang="en-US" smtClean="0"/>
              <a:t>12/1/2016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86551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96D7-991B-47BC-AB33-D60532B31E17}" type="datetime1">
              <a:rPr lang="zh-HK" altLang="en-US" smtClean="0"/>
              <a:t>12/1/2016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11736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6EC4-A1BB-4327-A094-AAFBAD517E91}" type="datetime1">
              <a:rPr lang="zh-HK" altLang="en-US" smtClean="0"/>
              <a:t>12/1/2016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8685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BB530-BFFC-4B09-934C-5BB51736B519}" type="datetime1">
              <a:rPr lang="zh-HK" altLang="en-US" smtClean="0"/>
              <a:t>12/1/2016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0E039-9E76-498B-92A1-01CDA26C201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0634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ieeexplore.ieee.org/xpl/mostRecentIssue.jsp?punumber=661563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HK" dirty="0" smtClean="0"/>
              <a:t>3D pose by Kinect</a:t>
            </a:r>
            <a:br>
              <a:rPr lang="en-US" altLang="zh-HK" dirty="0" smtClean="0"/>
            </a:br>
            <a:r>
              <a:rPr lang="en-US" altLang="zh-HK" dirty="0" smtClean="0"/>
              <a:t>--Reading the work </a:t>
            </a:r>
            <a:br>
              <a:rPr lang="en-US" altLang="zh-HK" dirty="0" smtClean="0"/>
            </a:br>
            <a:r>
              <a:rPr lang="en-US" altLang="zh-HK" dirty="0" smtClean="0"/>
              <a:t>“Point-Plane Slam for Handheld 3D”</a:t>
            </a:r>
            <a:br>
              <a:rPr lang="en-US" altLang="zh-HK" dirty="0" smtClean="0"/>
            </a:br>
            <a:r>
              <a:rPr lang="en-US" altLang="zh-HK" dirty="0" smtClean="0"/>
              <a:t>(a beta version) </a:t>
            </a:r>
            <a:endParaRPr lang="zh-HK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HK" dirty="0" smtClean="0"/>
              <a:t>A tutorial</a:t>
            </a:r>
          </a:p>
          <a:p>
            <a:r>
              <a:rPr lang="en-US" altLang="zh-HK" dirty="0" smtClean="0"/>
              <a:t>By KH </a:t>
            </a:r>
            <a:r>
              <a:rPr lang="en-US" altLang="zh-HK" dirty="0"/>
              <a:t>W</a:t>
            </a:r>
            <a:r>
              <a:rPr lang="en-US" altLang="zh-HK" dirty="0" smtClean="0"/>
              <a:t>ong</a:t>
            </a:r>
            <a:endParaRPr lang="zh-HK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7670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en-US" altLang="zh-HK" sz="2800" dirty="0" smtClean="0"/>
              <a:t>Iterative formula using Newton's method</a:t>
            </a:r>
            <a:endParaRPr lang="zh-HK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smtClean="0"/>
              <a:t> </a:t>
            </a:r>
            <a:endParaRPr lang="zh-HK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10</a:t>
            </a:fld>
            <a:endParaRPr lang="zh-HK" alt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591660"/>
              </p:ext>
            </p:extLst>
          </p:nvPr>
        </p:nvGraphicFramePr>
        <p:xfrm>
          <a:off x="1095375" y="1501775"/>
          <a:ext cx="6770688" cy="450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3" imgW="4736880" imgH="3149280" progId="Equation.3">
                  <p:embed/>
                </p:oleObj>
              </mc:Choice>
              <mc:Fallback>
                <p:oleObj name="Equation" r:id="rId3" imgW="4736880" imgH="31492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5375" y="1501775"/>
                        <a:ext cx="6770688" cy="45021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4520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Newton’s method Algorithm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smtClean="0"/>
              <a:t> </a:t>
            </a:r>
            <a:endParaRPr lang="zh-HK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11</a:t>
            </a:fld>
            <a:endParaRPr lang="zh-HK" altLang="en-US"/>
          </a:p>
        </p:txBody>
      </p:sp>
      <p:graphicFrame>
        <p:nvGraphicFramePr>
          <p:cNvPr id="7" name="Object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670385489"/>
              </p:ext>
            </p:extLst>
          </p:nvPr>
        </p:nvGraphicFramePr>
        <p:xfrm>
          <a:off x="962025" y="1389063"/>
          <a:ext cx="6645275" cy="510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" imgW="3543120" imgH="2717640" progId="Equation.3">
                  <p:embed/>
                </p:oleObj>
              </mc:Choice>
              <mc:Fallback>
                <p:oleObj name="Equation" r:id="rId3" imgW="3543120" imgH="2717640" progId="Equation.3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025" y="1389063"/>
                        <a:ext cx="6645275" cy="51006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1193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Known problem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HK" dirty="0" smtClean="0"/>
              <a:t>I don’t understand when </a:t>
            </a:r>
            <a:r>
              <a:rPr lang="en-US" altLang="zh-HK" dirty="0"/>
              <a:t>[</a:t>
            </a:r>
            <a:r>
              <a:rPr lang="en-US" altLang="zh-HK" dirty="0" err="1"/>
              <a:t>x,y,z</a:t>
            </a:r>
            <a:r>
              <a:rPr lang="en-US" altLang="zh-HK" dirty="0"/>
              <a:t>]’ </a:t>
            </a:r>
            <a:r>
              <a:rPr lang="en-US" altLang="zh-HK" dirty="0" smtClean="0"/>
              <a:t>are needed to be guessed and calculated, because they should be given. Landmark_[</a:t>
            </a:r>
            <a:r>
              <a:rPr lang="en-US" altLang="zh-HK" dirty="0" err="1" smtClean="0"/>
              <a:t>x,y,z</a:t>
            </a:r>
            <a:r>
              <a:rPr lang="en-US" altLang="zh-HK" dirty="0"/>
              <a:t>]’</a:t>
            </a:r>
            <a:r>
              <a:rPr lang="en-US" altLang="zh-HK" dirty="0" smtClean="0"/>
              <a:t> is given the Kinect measured at k=1. And </a:t>
            </a:r>
            <a:r>
              <a:rPr lang="en-US" altLang="zh-HK" dirty="0" err="1" smtClean="0"/>
              <a:t>measured_at_k</a:t>
            </a:r>
            <a:r>
              <a:rPr lang="en-US" altLang="zh-HK" dirty="0" smtClean="0"/>
              <a:t>_[</a:t>
            </a:r>
            <a:r>
              <a:rPr lang="en-US" altLang="zh-HK" dirty="0" err="1" smtClean="0"/>
              <a:t>x,y,z</a:t>
            </a:r>
            <a:r>
              <a:rPr lang="en-US" altLang="zh-HK" dirty="0" smtClean="0"/>
              <a:t>]’ should also be given by the </a:t>
            </a:r>
            <a:r>
              <a:rPr lang="en-US" altLang="zh-HK" dirty="0"/>
              <a:t>K</a:t>
            </a:r>
            <a:r>
              <a:rPr lang="en-US" altLang="zh-HK" dirty="0" smtClean="0"/>
              <a:t>inect sensor at time k.</a:t>
            </a:r>
          </a:p>
          <a:p>
            <a:r>
              <a:rPr lang="en-US" altLang="zh-HK" dirty="0" smtClean="0"/>
              <a:t>So I think the system is not </a:t>
            </a:r>
            <a:r>
              <a:rPr lang="en-US" altLang="zh-HK" dirty="0"/>
              <a:t>j</a:t>
            </a:r>
            <a:r>
              <a:rPr lang="en-US" altLang="zh-HK" dirty="0" smtClean="0"/>
              <a:t>=1,..,9 but j=1,,6.</a:t>
            </a:r>
          </a:p>
          <a:p>
            <a:r>
              <a:rPr lang="en-US" altLang="zh-HK" dirty="0" smtClean="0"/>
              <a:t>Meaning the parameters to be guessed are (</a:t>
            </a:r>
            <a:r>
              <a:rPr lang="en-US" altLang="zh-HK" dirty="0" err="1" smtClean="0"/>
              <a:t>tx,ty,ty,</a:t>
            </a:r>
            <a:r>
              <a:rPr lang="en-US" altLang="zh-HK" dirty="0" err="1" smtClean="0">
                <a:sym typeface="Symbol"/>
              </a:rPr>
              <a:t></a:t>
            </a:r>
            <a:r>
              <a:rPr lang="en-US" altLang="zh-HK" dirty="0" err="1">
                <a:sym typeface="Symbol"/>
              </a:rPr>
              <a:t>x</a:t>
            </a:r>
            <a:r>
              <a:rPr lang="en-US" altLang="zh-HK" dirty="0" err="1" smtClean="0">
                <a:sym typeface="Symbol"/>
              </a:rPr>
              <a:t>,y,z</a:t>
            </a:r>
            <a:r>
              <a:rPr lang="en-US" altLang="zh-HK" dirty="0" smtClean="0">
                <a:sym typeface="Symbol"/>
              </a:rPr>
              <a:t>) excluding (</a:t>
            </a:r>
            <a:r>
              <a:rPr lang="en-US" altLang="zh-HK" dirty="0" err="1" smtClean="0">
                <a:sym typeface="Symbol"/>
              </a:rPr>
              <a:t>x,y,z</a:t>
            </a:r>
            <a:r>
              <a:rPr lang="en-US" altLang="zh-HK" dirty="0" smtClean="0">
                <a:sym typeface="Symbol"/>
              </a:rPr>
              <a:t>)</a:t>
            </a:r>
            <a:r>
              <a:rPr lang="en-US" altLang="zh-HK" dirty="0" smtClean="0"/>
              <a:t>  </a:t>
            </a:r>
          </a:p>
          <a:p>
            <a:r>
              <a:rPr lang="en-US" altLang="zh-HK" dirty="0" smtClean="0"/>
              <a:t>We should test this idea.</a:t>
            </a:r>
          </a:p>
          <a:p>
            <a:endParaRPr lang="zh-HK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12</a:t>
            </a:fld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3759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Overview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HK" dirty="0" smtClean="0"/>
              <a:t>Based on the paper [1] and discuss various problems and techniques.</a:t>
            </a:r>
          </a:p>
          <a:p>
            <a:r>
              <a:rPr lang="en-US" altLang="zh-HK" dirty="0" smtClean="0"/>
              <a:t>[1] Yuichi Taguchi∗ , Yong-Dian Jian† , </a:t>
            </a:r>
            <a:r>
              <a:rPr lang="en-US" altLang="zh-HK" dirty="0" err="1" smtClean="0"/>
              <a:t>Srikumar</a:t>
            </a:r>
            <a:r>
              <a:rPr lang="en-US" altLang="zh-HK" dirty="0" smtClean="0"/>
              <a:t> </a:t>
            </a:r>
            <a:r>
              <a:rPr lang="en-US" altLang="zh-HK" dirty="0" err="1" smtClean="0"/>
              <a:t>Ramalingam</a:t>
            </a:r>
            <a:r>
              <a:rPr lang="en-US" altLang="zh-HK" dirty="0" smtClean="0"/>
              <a:t>∗ , and Chen Feng‡ , “Point-Plane SLAM for Hand-Held 3D Sensors”, </a:t>
            </a:r>
            <a:r>
              <a:rPr lang="en-US" altLang="zh-HK" dirty="0">
                <a:hlinkClick r:id="rId2"/>
              </a:rPr>
              <a:t>Robotics and Automation (ICRA), 2013 IEEE International Conference on</a:t>
            </a:r>
            <a:r>
              <a:rPr lang="en-US" altLang="zh-HK" dirty="0" smtClean="0"/>
              <a:t> http://www.cc.gatech.edu/~yjian6/publication/taguchi2013icra.pdf</a:t>
            </a:r>
          </a:p>
          <a:p>
            <a:endParaRPr lang="zh-HK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50864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Introduction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smtClean="0"/>
              <a:t>The work is to use 3-D points and planes obtained by arrange sensor (Kinect)  as features for 3D pose estimation and reconstruction to achieve  (</a:t>
            </a:r>
            <a:r>
              <a:rPr lang="en-US" altLang="zh-HK" dirty="0"/>
              <a:t>SLAM) Simultaneous </a:t>
            </a:r>
            <a:r>
              <a:rPr lang="en-US" altLang="zh-HK" dirty="0" smtClean="0"/>
              <a:t>Localization </a:t>
            </a:r>
            <a:r>
              <a:rPr lang="en-US" altLang="zh-HK" dirty="0"/>
              <a:t>and </a:t>
            </a:r>
            <a:r>
              <a:rPr lang="en-US" altLang="zh-HK" dirty="0" smtClean="0"/>
              <a:t>mapping.</a:t>
            </a:r>
          </a:p>
          <a:p>
            <a:endParaRPr lang="en-US" altLang="zh-HK" dirty="0"/>
          </a:p>
          <a:p>
            <a:endParaRPr lang="zh-HK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7907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Problem definition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smtClean="0"/>
              <a:t>To be written later, can be found in the paper</a:t>
            </a:r>
            <a:endParaRPr lang="zh-HK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62473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Derivation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HK" dirty="0" smtClean="0"/>
              <a:t>I have problem in understanding eq. (13) , however, I can derive the result from eq.(12) to (15) directly, the steps are shown below.</a:t>
            </a:r>
          </a:p>
          <a:p>
            <a:r>
              <a:rPr lang="en-US" altLang="zh-HK" dirty="0" smtClean="0"/>
              <a:t>Problem and notation</a:t>
            </a:r>
          </a:p>
          <a:p>
            <a:r>
              <a:rPr lang="en-US" altLang="zh-HK" dirty="0" smtClean="0"/>
              <a:t>There are </a:t>
            </a:r>
            <a:r>
              <a:rPr lang="en-US" altLang="zh-HK" dirty="0" err="1" smtClean="0"/>
              <a:t>i</a:t>
            </a:r>
            <a:r>
              <a:rPr lang="en-US" altLang="zh-HK" dirty="0" smtClean="0"/>
              <a:t>=1,..,N, 3D points, first at landmark position then moved to measured position. </a:t>
            </a:r>
          </a:p>
          <a:p>
            <a:r>
              <a:rPr lang="en-US" altLang="zh-HK" dirty="0" smtClean="0"/>
              <a:t>In eq.(12) </a:t>
            </a:r>
          </a:p>
          <a:p>
            <a:pPr lvl="1"/>
            <a:r>
              <a:rPr lang="en-US" altLang="zh-HK" i="1" dirty="0" err="1" smtClean="0"/>
              <a:t>P</a:t>
            </a:r>
            <a:r>
              <a:rPr lang="en-US" altLang="zh-HK" i="1" baseline="30000" dirty="0" err="1" smtClean="0"/>
              <a:t>l</a:t>
            </a:r>
            <a:r>
              <a:rPr lang="en-US" altLang="zh-HK" i="1" baseline="-25000" dirty="0" err="1" smtClean="0"/>
              <a:t>i</a:t>
            </a:r>
            <a:r>
              <a:rPr lang="en-US" altLang="zh-HK" dirty="0" smtClean="0"/>
              <a:t> = </a:t>
            </a:r>
            <a:r>
              <a:rPr lang="en-US" altLang="zh-HK" dirty="0" err="1" smtClean="0"/>
              <a:t>i-th</a:t>
            </a:r>
            <a:r>
              <a:rPr lang="en-US" altLang="zh-HK" dirty="0" smtClean="0"/>
              <a:t> landmark 3-D point (=model point) position</a:t>
            </a:r>
          </a:p>
          <a:p>
            <a:pPr lvl="1"/>
            <a:r>
              <a:rPr lang="en-US" altLang="zh-HK" i="1" dirty="0" err="1" smtClean="0"/>
              <a:t>P</a:t>
            </a:r>
            <a:r>
              <a:rPr lang="en-US" altLang="zh-HK" i="1" baseline="30000" dirty="0" err="1" smtClean="0"/>
              <a:t>k</a:t>
            </a:r>
            <a:r>
              <a:rPr lang="en-US" altLang="zh-HK" i="1" baseline="-25000" dirty="0" err="1" smtClean="0"/>
              <a:t>m</a:t>
            </a:r>
            <a:r>
              <a:rPr lang="en-US" altLang="zh-HK" i="1" dirty="0" smtClean="0"/>
              <a:t>=</a:t>
            </a:r>
            <a:r>
              <a:rPr lang="en-US" altLang="zh-HK" dirty="0"/>
              <a:t> </a:t>
            </a:r>
            <a:r>
              <a:rPr lang="en-US" altLang="zh-HK" dirty="0" err="1"/>
              <a:t>i-th</a:t>
            </a:r>
            <a:r>
              <a:rPr lang="en-US" altLang="zh-HK" dirty="0"/>
              <a:t> </a:t>
            </a:r>
            <a:r>
              <a:rPr lang="en-US" altLang="zh-HK" dirty="0" smtClean="0"/>
              <a:t>measured 3-D point at time </a:t>
            </a:r>
            <a:r>
              <a:rPr lang="en-US" altLang="zh-HK" i="1" dirty="0" smtClean="0"/>
              <a:t>k, </a:t>
            </a:r>
          </a:p>
          <a:p>
            <a:pPr lvl="1"/>
            <a:r>
              <a:rPr lang="en-US" altLang="zh-HK" i="1" dirty="0" smtClean="0"/>
              <a:t>We want to find the pose (R=rotation, t=translation) of the point at time k, that </a:t>
            </a:r>
            <a:r>
              <a:rPr lang="en-US" altLang="zh-HK" i="1" dirty="0" err="1"/>
              <a:t>P</a:t>
            </a:r>
            <a:r>
              <a:rPr lang="en-US" altLang="zh-HK" i="1" baseline="30000" dirty="0" err="1"/>
              <a:t>i</a:t>
            </a:r>
            <a:r>
              <a:rPr lang="en-US" altLang="zh-HK" i="1" baseline="-25000" dirty="0" err="1"/>
              <a:t>l</a:t>
            </a:r>
            <a:r>
              <a:rPr lang="en-US" altLang="zh-HK" i="1" baseline="-25000" dirty="0"/>
              <a:t> </a:t>
            </a:r>
            <a:r>
              <a:rPr lang="en-US" altLang="zh-HK" dirty="0" smtClean="0"/>
              <a:t>=R*</a:t>
            </a:r>
            <a:r>
              <a:rPr lang="en-US" altLang="zh-HK" i="1" dirty="0" err="1" smtClean="0"/>
              <a:t>P</a:t>
            </a:r>
            <a:r>
              <a:rPr lang="en-US" altLang="zh-HK" i="1" baseline="30000" dirty="0" err="1" smtClean="0"/>
              <a:t>k</a:t>
            </a:r>
            <a:r>
              <a:rPr lang="en-US" altLang="zh-HK" i="1" baseline="-25000" dirty="0" err="1" smtClean="0"/>
              <a:t>m</a:t>
            </a:r>
            <a:r>
              <a:rPr lang="en-US" altLang="zh-HK" i="1" dirty="0" err="1" smtClean="0"/>
              <a:t>+t</a:t>
            </a:r>
            <a:r>
              <a:rPr lang="en-US" altLang="zh-HK" i="1" baseline="30000" dirty="0" err="1" smtClean="0"/>
              <a:t>k</a:t>
            </a:r>
            <a:endParaRPr lang="en-US" altLang="zh-HK" i="1" baseline="30000" dirty="0" smtClean="0"/>
          </a:p>
          <a:p>
            <a:r>
              <a:rPr lang="en-US" altLang="zh-HK" i="1" dirty="0" smtClean="0"/>
              <a:t>Same as to find </a:t>
            </a:r>
            <a:r>
              <a:rPr lang="en-US" altLang="zh-HK" i="1" dirty="0" err="1" smtClean="0"/>
              <a:t>R,t</a:t>
            </a:r>
            <a:r>
              <a:rPr lang="en-US" altLang="zh-HK" i="1" dirty="0" smtClean="0"/>
              <a:t> , so</a:t>
            </a:r>
            <a:r>
              <a:rPr lang="en-US" altLang="zh-HK" dirty="0" smtClean="0"/>
              <a:t>||</a:t>
            </a:r>
            <a:r>
              <a:rPr lang="en-US" altLang="zh-HK" i="1" dirty="0" err="1" smtClean="0"/>
              <a:t>P</a:t>
            </a:r>
            <a:r>
              <a:rPr lang="en-US" altLang="zh-HK" i="1" baseline="30000" dirty="0" err="1" smtClean="0"/>
              <a:t>i</a:t>
            </a:r>
            <a:r>
              <a:rPr lang="en-US" altLang="zh-HK" i="1" baseline="-25000" dirty="0" err="1" smtClean="0"/>
              <a:t>l</a:t>
            </a:r>
            <a:r>
              <a:rPr lang="en-US" altLang="zh-HK" dirty="0" smtClean="0"/>
              <a:t> –(R*</a:t>
            </a:r>
            <a:r>
              <a:rPr lang="en-US" altLang="zh-HK" i="1" dirty="0" err="1" smtClean="0"/>
              <a:t>P</a:t>
            </a:r>
            <a:r>
              <a:rPr lang="en-US" altLang="zh-HK" i="1" baseline="30000" dirty="0" err="1" smtClean="0"/>
              <a:t>k</a:t>
            </a:r>
            <a:r>
              <a:rPr lang="en-US" altLang="zh-HK" i="1" baseline="-25000" dirty="0" err="1" smtClean="0"/>
              <a:t>m</a:t>
            </a:r>
            <a:r>
              <a:rPr lang="en-US" altLang="zh-HK" i="1" dirty="0" err="1" smtClean="0"/>
              <a:t>+t</a:t>
            </a:r>
            <a:r>
              <a:rPr lang="en-US" altLang="zh-HK" i="1" baseline="30000" dirty="0" err="1" smtClean="0"/>
              <a:t>k</a:t>
            </a:r>
            <a:r>
              <a:rPr lang="en-US" altLang="zh-HK" i="1" dirty="0" smtClean="0"/>
              <a:t>) </a:t>
            </a:r>
            <a:r>
              <a:rPr lang="en-US" altLang="zh-HK" dirty="0" smtClean="0"/>
              <a:t>||</a:t>
            </a:r>
            <a:r>
              <a:rPr lang="en-US" altLang="zh-HK" baseline="30000" dirty="0" smtClean="0"/>
              <a:t>2</a:t>
            </a:r>
            <a:r>
              <a:rPr lang="en-US" altLang="zh-HK" dirty="0" smtClean="0"/>
              <a:t>=0------(12)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11546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HK" dirty="0" smtClean="0"/>
              <a:t>Continue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smtClean="0"/>
              <a:t> </a:t>
            </a:r>
            <a:endParaRPr lang="zh-HK" alt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288418"/>
              </p:ext>
            </p:extLst>
          </p:nvPr>
        </p:nvGraphicFramePr>
        <p:xfrm>
          <a:off x="323528" y="1660188"/>
          <a:ext cx="7978775" cy="493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3" imgW="3568680" imgH="2209680" progId="Equation.3">
                  <p:embed/>
                </p:oleObj>
              </mc:Choice>
              <mc:Fallback>
                <p:oleObj name="Equation" r:id="rId3" imgW="3568680" imgH="220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528" y="1660188"/>
                        <a:ext cx="7978775" cy="4935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9552" y="13867"/>
            <a:ext cx="38899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200" dirty="0" smtClean="0">
                <a:latin typeface="Arial" charset="0"/>
              </a:rPr>
              <a:t>http://</a:t>
            </a:r>
            <a:r>
              <a:rPr lang="en-US" altLang="en-US" sz="1200" dirty="0">
                <a:latin typeface="Arial" charset="0"/>
              </a:rPr>
              <a:t>www.fepress.org/files/math_primer_fe_taylor.pdf</a:t>
            </a:r>
            <a:endParaRPr lang="zh-HK" altLang="en-US" sz="12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6</a:t>
            </a:fld>
            <a:endParaRPr lang="zh-HK" altLang="en-US"/>
          </a:p>
        </p:txBody>
      </p: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529" y="57250"/>
            <a:ext cx="4540349" cy="15677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660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 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6416" y="5949280"/>
            <a:ext cx="370384" cy="176883"/>
          </a:xfrm>
        </p:spPr>
        <p:txBody>
          <a:bodyPr>
            <a:normAutofit fontScale="25000" lnSpcReduction="20000"/>
          </a:bodyPr>
          <a:lstStyle/>
          <a:p>
            <a:r>
              <a:rPr lang="en-US" altLang="zh-HK" dirty="0" smtClean="0"/>
              <a:t> </a:t>
            </a:r>
            <a:endParaRPr lang="zh-HK" alt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2543446"/>
              </p:ext>
            </p:extLst>
          </p:nvPr>
        </p:nvGraphicFramePr>
        <p:xfrm>
          <a:off x="1093788" y="66675"/>
          <a:ext cx="5697537" cy="637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Equation" r:id="rId3" imgW="4851360" imgH="5435280" progId="Equation.3">
                  <p:embed/>
                </p:oleObj>
              </mc:Choice>
              <mc:Fallback>
                <p:oleObj name="Equation" r:id="rId3" imgW="4851360" imgH="54352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3788" y="66675"/>
                        <a:ext cx="5697537" cy="637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96736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 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4408" y="5589240"/>
            <a:ext cx="442392" cy="536923"/>
          </a:xfrm>
        </p:spPr>
        <p:txBody>
          <a:bodyPr>
            <a:normAutofit lnSpcReduction="10000"/>
          </a:bodyPr>
          <a:lstStyle/>
          <a:p>
            <a:r>
              <a:rPr lang="en-US" altLang="zh-HK" dirty="0" smtClean="0"/>
              <a:t> </a:t>
            </a:r>
            <a:endParaRPr lang="zh-HK" alt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049097"/>
              </p:ext>
            </p:extLst>
          </p:nvPr>
        </p:nvGraphicFramePr>
        <p:xfrm>
          <a:off x="906463" y="260350"/>
          <a:ext cx="4694237" cy="622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公式" r:id="rId3" imgW="4978080" imgH="6603840" progId="Equation.3">
                  <p:embed/>
                </p:oleObj>
              </mc:Choice>
              <mc:Fallback>
                <p:oleObj name="公式" r:id="rId3" imgW="4978080" imgH="66038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463" y="260350"/>
                        <a:ext cx="4694237" cy="62293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83851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 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smtClean="0"/>
              <a:t>  </a:t>
            </a:r>
            <a:endParaRPr lang="zh-HK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HK" smtClean="0"/>
              <a:t>3d kinect tracking v.5d (Beta)</a:t>
            </a:r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E039-9E76-498B-92A1-01CDA26C2015}" type="slidenum">
              <a:rPr lang="zh-HK" altLang="en-US" smtClean="0"/>
              <a:t>9</a:t>
            </a:fld>
            <a:endParaRPr lang="zh-HK" alt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762330"/>
              </p:ext>
            </p:extLst>
          </p:nvPr>
        </p:nvGraphicFramePr>
        <p:xfrm>
          <a:off x="1044575" y="280988"/>
          <a:ext cx="3781425" cy="655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公式" r:id="rId3" imgW="2958840" imgH="5130720" progId="Equation.3">
                  <p:embed/>
                </p:oleObj>
              </mc:Choice>
              <mc:Fallback>
                <p:oleObj name="公式" r:id="rId3" imgW="2958840" imgH="51307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4575" y="280988"/>
                        <a:ext cx="3781425" cy="6553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784834"/>
              </p:ext>
            </p:extLst>
          </p:nvPr>
        </p:nvGraphicFramePr>
        <p:xfrm>
          <a:off x="5111750" y="2176463"/>
          <a:ext cx="3817938" cy="276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公式" r:id="rId5" imgW="3225600" imgH="2336760" progId="Equation.3">
                  <p:embed/>
                </p:oleObj>
              </mc:Choice>
              <mc:Fallback>
                <p:oleObj name="公式" r:id="rId5" imgW="3225600" imgH="23367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11750" y="2176463"/>
                        <a:ext cx="3817938" cy="2767012"/>
                      </a:xfrm>
                      <a:prstGeom prst="rect">
                        <a:avLst/>
                      </a:prstGeom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3120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1743</TotalTime>
  <Words>452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Equation</vt:lpstr>
      <vt:lpstr>公式</vt:lpstr>
      <vt:lpstr>3D pose by Kinect --Reading the work  “Point-Plane Slam for Handheld 3D” (a beta version) </vt:lpstr>
      <vt:lpstr>Overview</vt:lpstr>
      <vt:lpstr>Introduction</vt:lpstr>
      <vt:lpstr>Problem definition</vt:lpstr>
      <vt:lpstr>Derivation</vt:lpstr>
      <vt:lpstr>Continue</vt:lpstr>
      <vt:lpstr> </vt:lpstr>
      <vt:lpstr> </vt:lpstr>
      <vt:lpstr> </vt:lpstr>
      <vt:lpstr>Iterative formula using Newton's method</vt:lpstr>
      <vt:lpstr>Newton’s method Algorithm</vt:lpstr>
      <vt:lpstr>Known problem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the work  “Point-Plane Slam for Handheld 3D”</dc:title>
  <dc:creator>khwong</dc:creator>
  <cp:lastModifiedBy>khwong</cp:lastModifiedBy>
  <cp:revision>37</cp:revision>
  <cp:lastPrinted>2015-02-25T04:04:56Z</cp:lastPrinted>
  <dcterms:created xsi:type="dcterms:W3CDTF">2015-02-19T04:53:08Z</dcterms:created>
  <dcterms:modified xsi:type="dcterms:W3CDTF">2016-01-12T03:46:53Z</dcterms:modified>
</cp:coreProperties>
</file>