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82" r:id="rId2"/>
    <p:sldId id="295" r:id="rId3"/>
    <p:sldId id="296" r:id="rId4"/>
    <p:sldId id="297" r:id="rId5"/>
    <p:sldId id="283" r:id="rId6"/>
    <p:sldId id="284" r:id="rId7"/>
    <p:sldId id="285" r:id="rId8"/>
    <p:sldId id="313" r:id="rId9"/>
    <p:sldId id="314" r:id="rId10"/>
    <p:sldId id="286" r:id="rId11"/>
    <p:sldId id="299" r:id="rId12"/>
    <p:sldId id="303" r:id="rId13"/>
    <p:sldId id="305" r:id="rId14"/>
    <p:sldId id="304" r:id="rId15"/>
    <p:sldId id="306" r:id="rId16"/>
    <p:sldId id="307" r:id="rId17"/>
    <p:sldId id="308" r:id="rId18"/>
    <p:sldId id="300" r:id="rId19"/>
    <p:sldId id="310" r:id="rId20"/>
    <p:sldId id="311" r:id="rId21"/>
    <p:sldId id="301" r:id="rId22"/>
    <p:sldId id="302" r:id="rId23"/>
    <p:sldId id="312" r:id="rId24"/>
    <p:sldId id="317" r:id="rId25"/>
    <p:sldId id="298" r:id="rId26"/>
    <p:sldId id="256" r:id="rId27"/>
    <p:sldId id="257" r:id="rId28"/>
    <p:sldId id="258" r:id="rId29"/>
    <p:sldId id="259" r:id="rId30"/>
    <p:sldId id="260" r:id="rId31"/>
    <p:sldId id="271" r:id="rId32"/>
    <p:sldId id="275" r:id="rId33"/>
    <p:sldId id="276" r:id="rId34"/>
    <p:sldId id="273" r:id="rId35"/>
    <p:sldId id="279" r:id="rId36"/>
    <p:sldId id="315" r:id="rId37"/>
    <p:sldId id="272" r:id="rId38"/>
    <p:sldId id="274" r:id="rId39"/>
    <p:sldId id="261" r:id="rId40"/>
    <p:sldId id="281" r:id="rId41"/>
    <p:sldId id="266" r:id="rId42"/>
    <p:sldId id="267" r:id="rId43"/>
    <p:sldId id="278" r:id="rId44"/>
    <p:sldId id="280" r:id="rId45"/>
    <p:sldId id="277" r:id="rId46"/>
    <p:sldId id="269" r:id="rId47"/>
    <p:sldId id="268" r:id="rId48"/>
    <p:sldId id="263" r:id="rId49"/>
    <p:sldId id="270" r:id="rId50"/>
    <p:sldId id="265" r:id="rId51"/>
    <p:sldId id="264" r:id="rId52"/>
    <p:sldId id="319" r:id="rId53"/>
    <p:sldId id="318" r:id="rId54"/>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460" y="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428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1"/>
            <a:ext cx="2944283" cy="495300"/>
          </a:xfrm>
          <a:prstGeom prst="rect">
            <a:avLst/>
          </a:prstGeom>
        </p:spPr>
        <p:txBody>
          <a:bodyPr vert="horz" lIns="91440" tIns="45720" rIns="91440" bIns="45720" rtlCol="0"/>
          <a:lstStyle>
            <a:lvl1pPr algn="r">
              <a:defRPr sz="1200"/>
            </a:lvl1pPr>
          </a:lstStyle>
          <a:p>
            <a:fld id="{150E5123-04E3-4D7D-9D0F-D0DB43B7D758}" type="datetimeFigureOut">
              <a:rPr lang="en-US" smtClean="0"/>
              <a:t>11/11/2024</a:t>
            </a:fld>
            <a:endParaRPr lang="en-US"/>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08981"/>
            <a:ext cx="2944283"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a:lvl1pPr>
          </a:lstStyle>
          <a:p>
            <a:fld id="{EB2142BE-238A-4DA6-B2CB-D41D0E6804AE}" type="slidenum">
              <a:rPr lang="en-US" smtClean="0"/>
              <a:t>‹#›</a:t>
            </a:fld>
            <a:endParaRPr lang="en-US"/>
          </a:p>
        </p:txBody>
      </p:sp>
    </p:spTree>
    <p:extLst>
      <p:ext uri="{BB962C8B-B14F-4D97-AF65-F5344CB8AC3E}">
        <p14:creationId xmlns:p14="http://schemas.microsoft.com/office/powerpoint/2010/main" val="359302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2142BE-238A-4DA6-B2CB-D41D0E6804AE}" type="slidenum">
              <a:rPr lang="en-US" smtClean="0"/>
              <a:t>1</a:t>
            </a:fld>
            <a:endParaRPr lang="en-US"/>
          </a:p>
        </p:txBody>
      </p:sp>
    </p:spTree>
    <p:extLst>
      <p:ext uri="{BB962C8B-B14F-4D97-AF65-F5344CB8AC3E}">
        <p14:creationId xmlns:p14="http://schemas.microsoft.com/office/powerpoint/2010/main" val="1657356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2142BE-238A-4DA6-B2CB-D41D0E6804AE}" type="slidenum">
              <a:rPr lang="en-US" smtClean="0"/>
              <a:t>8</a:t>
            </a:fld>
            <a:endParaRPr lang="en-US"/>
          </a:p>
        </p:txBody>
      </p:sp>
    </p:spTree>
    <p:extLst>
      <p:ext uri="{BB962C8B-B14F-4D97-AF65-F5344CB8AC3E}">
        <p14:creationId xmlns:p14="http://schemas.microsoft.com/office/powerpoint/2010/main" val="3757396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2142BE-238A-4DA6-B2CB-D41D0E6804AE}" type="slidenum">
              <a:rPr lang="en-US" smtClean="0"/>
              <a:t>24</a:t>
            </a:fld>
            <a:endParaRPr lang="en-US"/>
          </a:p>
        </p:txBody>
      </p:sp>
    </p:spTree>
    <p:extLst>
      <p:ext uri="{BB962C8B-B14F-4D97-AF65-F5344CB8AC3E}">
        <p14:creationId xmlns:p14="http://schemas.microsoft.com/office/powerpoint/2010/main" val="1004675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2142BE-238A-4DA6-B2CB-D41D0E6804AE}" type="slidenum">
              <a:rPr lang="en-US" smtClean="0"/>
              <a:t>39</a:t>
            </a:fld>
            <a:endParaRPr lang="en-US"/>
          </a:p>
        </p:txBody>
      </p:sp>
    </p:spTree>
    <p:extLst>
      <p:ext uri="{BB962C8B-B14F-4D97-AF65-F5344CB8AC3E}">
        <p14:creationId xmlns:p14="http://schemas.microsoft.com/office/powerpoint/2010/main" val="1455068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18F4899-66FB-40F7-938A-6A3E1D97258D}" type="datetime1">
              <a:rPr lang="en-US" smtClean="0"/>
              <a:t>11/11/2024</a:t>
            </a:fld>
            <a:endParaRPr lang="en-US"/>
          </a:p>
        </p:txBody>
      </p:sp>
      <p:sp>
        <p:nvSpPr>
          <p:cNvPr id="5" name="Footer Placeholder 4"/>
          <p:cNvSpPr>
            <a:spLocks noGrp="1"/>
          </p:cNvSpPr>
          <p:nvPr>
            <p:ph type="ftr" sz="quarter" idx="11"/>
          </p:nvPr>
        </p:nvSpPr>
        <p:spPr/>
        <p:txBody>
          <a:bodyPr/>
          <a:lstStyle/>
          <a:p>
            <a:r>
              <a:rPr lang="en-US"/>
              <a:t>Generative adversarial networks (GAN) (v241111a)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63816E-5B94-478F-8A70-76CEF96A84D8}" type="datetime1">
              <a:rPr lang="en-US" smtClean="0"/>
              <a:t>11/11/2024</a:t>
            </a:fld>
            <a:endParaRPr lang="en-US"/>
          </a:p>
        </p:txBody>
      </p:sp>
      <p:sp>
        <p:nvSpPr>
          <p:cNvPr id="5" name="Footer Placeholder 4"/>
          <p:cNvSpPr>
            <a:spLocks noGrp="1"/>
          </p:cNvSpPr>
          <p:nvPr>
            <p:ph type="ftr" sz="quarter" idx="11"/>
          </p:nvPr>
        </p:nvSpPr>
        <p:spPr/>
        <p:txBody>
          <a:bodyPr/>
          <a:lstStyle/>
          <a:p>
            <a:r>
              <a:rPr lang="en-US"/>
              <a:t>Generative adversarial networks (GAN) (v241111a)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9576B9-BF4A-460C-AAE7-7B533DB095D7}" type="datetime1">
              <a:rPr lang="en-US" smtClean="0"/>
              <a:t>11/11/2024</a:t>
            </a:fld>
            <a:endParaRPr lang="en-US"/>
          </a:p>
        </p:txBody>
      </p:sp>
      <p:sp>
        <p:nvSpPr>
          <p:cNvPr id="5" name="Footer Placeholder 4"/>
          <p:cNvSpPr>
            <a:spLocks noGrp="1"/>
          </p:cNvSpPr>
          <p:nvPr>
            <p:ph type="ftr" sz="quarter" idx="11"/>
          </p:nvPr>
        </p:nvSpPr>
        <p:spPr/>
        <p:txBody>
          <a:bodyPr/>
          <a:lstStyle/>
          <a:p>
            <a:r>
              <a:rPr lang="en-US"/>
              <a:t>Generative adversarial networks (GAN) (v241111a)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388758-DDA0-47E4-A8A5-59722D5D907F}" type="datetime1">
              <a:rPr lang="en-US" smtClean="0"/>
              <a:t>11/11/2024</a:t>
            </a:fld>
            <a:endParaRPr lang="en-US"/>
          </a:p>
        </p:txBody>
      </p:sp>
      <p:sp>
        <p:nvSpPr>
          <p:cNvPr id="5" name="Footer Placeholder 4"/>
          <p:cNvSpPr>
            <a:spLocks noGrp="1"/>
          </p:cNvSpPr>
          <p:nvPr>
            <p:ph type="ftr" sz="quarter" idx="11"/>
          </p:nvPr>
        </p:nvSpPr>
        <p:spPr/>
        <p:txBody>
          <a:bodyPr/>
          <a:lstStyle/>
          <a:p>
            <a:r>
              <a:rPr lang="en-US"/>
              <a:t>Generative adversarial networks (GAN) (v241111a)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6FDFC-15D9-402A-A8F4-B8D9DDBBCA27}" type="datetime1">
              <a:rPr lang="en-US" smtClean="0"/>
              <a:t>11/11/2024</a:t>
            </a:fld>
            <a:endParaRPr lang="en-US"/>
          </a:p>
        </p:txBody>
      </p:sp>
      <p:sp>
        <p:nvSpPr>
          <p:cNvPr id="5" name="Footer Placeholder 4"/>
          <p:cNvSpPr>
            <a:spLocks noGrp="1"/>
          </p:cNvSpPr>
          <p:nvPr>
            <p:ph type="ftr" sz="quarter" idx="11"/>
          </p:nvPr>
        </p:nvSpPr>
        <p:spPr/>
        <p:txBody>
          <a:bodyPr/>
          <a:lstStyle/>
          <a:p>
            <a:r>
              <a:rPr lang="en-US"/>
              <a:t>Generative adversarial networks (GAN) (v241111a)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0DD405-41B3-46CF-A765-8331FF6E9ABD}" type="datetime1">
              <a:rPr lang="en-US" smtClean="0"/>
              <a:t>11/11/2024</a:t>
            </a:fld>
            <a:endParaRPr lang="en-US"/>
          </a:p>
        </p:txBody>
      </p:sp>
      <p:sp>
        <p:nvSpPr>
          <p:cNvPr id="6" name="Footer Placeholder 5"/>
          <p:cNvSpPr>
            <a:spLocks noGrp="1"/>
          </p:cNvSpPr>
          <p:nvPr>
            <p:ph type="ftr" sz="quarter" idx="11"/>
          </p:nvPr>
        </p:nvSpPr>
        <p:spPr/>
        <p:txBody>
          <a:bodyPr/>
          <a:lstStyle/>
          <a:p>
            <a:r>
              <a:rPr lang="en-US"/>
              <a:t>Generative adversarial networks (GAN) (v241111a)</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6790D5-960E-445B-A696-C3A18B791577}" type="datetime1">
              <a:rPr lang="en-US" smtClean="0"/>
              <a:t>11/11/2024</a:t>
            </a:fld>
            <a:endParaRPr lang="en-US"/>
          </a:p>
        </p:txBody>
      </p:sp>
      <p:sp>
        <p:nvSpPr>
          <p:cNvPr id="8" name="Footer Placeholder 7"/>
          <p:cNvSpPr>
            <a:spLocks noGrp="1"/>
          </p:cNvSpPr>
          <p:nvPr>
            <p:ph type="ftr" sz="quarter" idx="11"/>
          </p:nvPr>
        </p:nvSpPr>
        <p:spPr/>
        <p:txBody>
          <a:bodyPr/>
          <a:lstStyle/>
          <a:p>
            <a:r>
              <a:rPr lang="en-US"/>
              <a:t>Generative adversarial networks (GAN) (v241111a)</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2C09B8-DDC8-491D-A8C2-CBC3F9451E3E}" type="datetime1">
              <a:rPr lang="en-US" smtClean="0"/>
              <a:t>11/11/2024</a:t>
            </a:fld>
            <a:endParaRPr lang="en-US"/>
          </a:p>
        </p:txBody>
      </p:sp>
      <p:sp>
        <p:nvSpPr>
          <p:cNvPr id="4" name="Footer Placeholder 3"/>
          <p:cNvSpPr>
            <a:spLocks noGrp="1"/>
          </p:cNvSpPr>
          <p:nvPr>
            <p:ph type="ftr" sz="quarter" idx="11"/>
          </p:nvPr>
        </p:nvSpPr>
        <p:spPr/>
        <p:txBody>
          <a:bodyPr/>
          <a:lstStyle/>
          <a:p>
            <a:r>
              <a:rPr lang="en-US"/>
              <a:t>Generative adversarial networks (GAN) (v241111a)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9820BA-26D4-4A59-AA28-0EA35532334F}" type="datetime1">
              <a:rPr lang="en-US" smtClean="0"/>
              <a:t>11/11/2024</a:t>
            </a:fld>
            <a:endParaRPr lang="en-US"/>
          </a:p>
        </p:txBody>
      </p:sp>
      <p:sp>
        <p:nvSpPr>
          <p:cNvPr id="3" name="Footer Placeholder 2"/>
          <p:cNvSpPr>
            <a:spLocks noGrp="1"/>
          </p:cNvSpPr>
          <p:nvPr>
            <p:ph type="ftr" sz="quarter" idx="11"/>
          </p:nvPr>
        </p:nvSpPr>
        <p:spPr/>
        <p:txBody>
          <a:bodyPr/>
          <a:lstStyle/>
          <a:p>
            <a:r>
              <a:rPr lang="en-US"/>
              <a:t>Generative adversarial networks (GAN) (v241111a)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9B1DDC-AE83-4977-9BF9-73F99C9644E5}" type="datetime1">
              <a:rPr lang="en-US" smtClean="0"/>
              <a:t>11/11/2024</a:t>
            </a:fld>
            <a:endParaRPr lang="en-US"/>
          </a:p>
        </p:txBody>
      </p:sp>
      <p:sp>
        <p:nvSpPr>
          <p:cNvPr id="6" name="Footer Placeholder 5"/>
          <p:cNvSpPr>
            <a:spLocks noGrp="1"/>
          </p:cNvSpPr>
          <p:nvPr>
            <p:ph type="ftr" sz="quarter" idx="11"/>
          </p:nvPr>
        </p:nvSpPr>
        <p:spPr/>
        <p:txBody>
          <a:bodyPr/>
          <a:lstStyle/>
          <a:p>
            <a:r>
              <a:rPr lang="en-US"/>
              <a:t>Generative adversarial networks (GAN) (v241111a)</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6D599-E2A6-4621-A809-BD5419294D23}" type="datetime1">
              <a:rPr lang="en-US" smtClean="0"/>
              <a:t>11/11/2024</a:t>
            </a:fld>
            <a:endParaRPr lang="en-US"/>
          </a:p>
        </p:txBody>
      </p:sp>
      <p:sp>
        <p:nvSpPr>
          <p:cNvPr id="6" name="Footer Placeholder 5"/>
          <p:cNvSpPr>
            <a:spLocks noGrp="1"/>
          </p:cNvSpPr>
          <p:nvPr>
            <p:ph type="ftr" sz="quarter" idx="11"/>
          </p:nvPr>
        </p:nvSpPr>
        <p:spPr/>
        <p:txBody>
          <a:bodyPr/>
          <a:lstStyle/>
          <a:p>
            <a:r>
              <a:rPr lang="en-US"/>
              <a:t>Generative adversarial networks (GAN) (v241111a)</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F88A53-70A0-4CAE-B50C-148FFC1544F8}" type="datetime1">
              <a:rPr lang="en-US" smtClean="0"/>
              <a:t>11/11/2024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Generative adversarial networks (GAN) (v241111a)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towardsdatascience.com/gan-by-example-using-keras-on-tensorflow-backend-1a6d515a60d0"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github.com/roatienza/Deep-Learning-Experiments/blob/master/Experiments/Tensorflow/GAN/dcgan_mnist.py"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bleepingcomputer.com/news/technology/ai-powered-website-generates-realistic-human-faces-on-the-spo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cennser.org/ICIEV/scope-topics.html"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arxiv.org/abs/1406.2661"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arxiv.org/pdf/1411.1784.pdf"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arxiv.org/pdf/1411.1784.pdf"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datascience.stackexchange.com/questions/6107/what-are-deconvolutional-layer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arxiv.org/pdf/1611.07004.pdf"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arxiv.org/abs/1406.266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arxiv.org/pdf/1406.2661.pdf"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hyperlink" Target="https://medium.com/@jonathan_hui/gan-whats-generative-adversarial-networks-and-its-application-f39ed278ef0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Generative adversarial networks (GANs)</a:t>
            </a:r>
          </a:p>
        </p:txBody>
      </p:sp>
      <p:sp>
        <p:nvSpPr>
          <p:cNvPr id="3" name="Content Placeholder 2"/>
          <p:cNvSpPr>
            <a:spLocks noGrp="1"/>
          </p:cNvSpPr>
          <p:nvPr>
            <p:ph type="subTitle" idx="1"/>
          </p:nvPr>
        </p:nvSpPr>
        <p:spPr/>
        <p:txBody>
          <a:bodyPr/>
          <a:lstStyle/>
          <a:p>
            <a:r>
              <a:rPr lang="en-US" dirty="0" err="1"/>
              <a:t>Kh</a:t>
            </a:r>
            <a:r>
              <a:rPr lang="en-US" dirty="0"/>
              <a:t> </a:t>
            </a:r>
            <a:r>
              <a:rPr lang="en-US" dirty="0" err="1"/>
              <a:t>wong</a:t>
            </a:r>
            <a:endParaRPr lang="en-US" dirty="0"/>
          </a:p>
        </p:txBody>
      </p:sp>
      <p:sp>
        <p:nvSpPr>
          <p:cNvPr id="4" name="Footer Placeholder 3"/>
          <p:cNvSpPr>
            <a:spLocks noGrp="1"/>
          </p:cNvSpPr>
          <p:nvPr>
            <p:ph type="ftr" sz="quarter" idx="11"/>
          </p:nvPr>
        </p:nvSpPr>
        <p:spPr/>
        <p:txBody>
          <a:bodyPr/>
          <a:lstStyle/>
          <a:p>
            <a:r>
              <a:rPr lang="en-US"/>
              <a:t>Generative adversarial networks (GAN) (v241111a)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2556466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generator (G) network</a:t>
            </a:r>
          </a:p>
        </p:txBody>
      </p:sp>
      <p:sp>
        <p:nvSpPr>
          <p:cNvPr id="3" name="Content Placeholder 2"/>
          <p:cNvSpPr>
            <a:spLocks noGrp="1"/>
          </p:cNvSpPr>
          <p:nvPr>
            <p:ph idx="1"/>
          </p:nvPr>
        </p:nvSpPr>
        <p:spPr>
          <a:xfrm>
            <a:off x="457200" y="1600200"/>
            <a:ext cx="4465569" cy="4525963"/>
          </a:xfrm>
        </p:spPr>
        <p:txBody>
          <a:bodyPr>
            <a:normAutofit fontScale="70000" lnSpcReduction="20000"/>
          </a:bodyPr>
          <a:lstStyle/>
          <a:p>
            <a:r>
              <a:rPr lang="en-US" dirty="0"/>
              <a:t>Input noise </a:t>
            </a:r>
            <a:r>
              <a:rPr lang="en-US" i="1" dirty="0"/>
              <a:t>z (with </a:t>
            </a:r>
            <a:r>
              <a:rPr lang="en-US" dirty="0"/>
              <a:t>distribution </a:t>
            </a:r>
            <a:r>
              <a:rPr lang="en-US" i="1" dirty="0" err="1"/>
              <a:t>p</a:t>
            </a:r>
            <a:r>
              <a:rPr lang="en-US" i="1" baseline="-25000" dirty="0" err="1"/>
              <a:t>g</a:t>
            </a:r>
            <a:r>
              <a:rPr lang="en-US" i="1" dirty="0"/>
              <a:t>) to </a:t>
            </a:r>
            <a:r>
              <a:rPr lang="en-US" dirty="0"/>
              <a:t>a generator G which can produce output data </a:t>
            </a:r>
          </a:p>
          <a:p>
            <a:r>
              <a:rPr lang="en-US" dirty="0"/>
              <a:t>Application example: You train G using many samples of handwritten character images (from MINST dataset), after training you input a noise z (</a:t>
            </a:r>
            <a:r>
              <a:rPr lang="en-US" i="1" dirty="0"/>
              <a:t>with </a:t>
            </a:r>
            <a:r>
              <a:rPr lang="en-US" dirty="0"/>
              <a:t>distribution </a:t>
            </a:r>
            <a:r>
              <a:rPr lang="en-US" i="1" dirty="0" err="1"/>
              <a:t>p</a:t>
            </a:r>
            <a:r>
              <a:rPr lang="en-US" i="1" baseline="-25000" dirty="0" err="1"/>
              <a:t>g</a:t>
            </a:r>
            <a:r>
              <a:rPr lang="en-US" i="1" baseline="-25000" dirty="0"/>
              <a:t> </a:t>
            </a:r>
            <a:r>
              <a:rPr lang="en-US" dirty="0"/>
              <a:t>), then G will give you an image of a </a:t>
            </a:r>
            <a:r>
              <a:rPr lang="en-US" sz="3100" dirty="0"/>
              <a:t>handwritten character.</a:t>
            </a:r>
          </a:p>
          <a:p>
            <a:r>
              <a:rPr lang="en-US" sz="3100" dirty="0"/>
              <a:t>Usage: create more training data for machine leaning systems</a:t>
            </a:r>
          </a:p>
        </p:txBody>
      </p:sp>
      <p:sp>
        <p:nvSpPr>
          <p:cNvPr id="4" name="Footer Placeholder 3"/>
          <p:cNvSpPr>
            <a:spLocks noGrp="1"/>
          </p:cNvSpPr>
          <p:nvPr>
            <p:ph type="ftr" sz="quarter" idx="11"/>
          </p:nvPr>
        </p:nvSpPr>
        <p:spPr/>
        <p:txBody>
          <a:bodyPr/>
          <a:lstStyle/>
          <a:p>
            <a:r>
              <a:rPr lang="en-US"/>
              <a:t>Generative adversarial networks (GAN) (v241111a)</a:t>
            </a:r>
          </a:p>
        </p:txBody>
      </p:sp>
      <p:sp>
        <p:nvSpPr>
          <p:cNvPr id="5" name="Slide Number Placeholder 4"/>
          <p:cNvSpPr>
            <a:spLocks noGrp="1"/>
          </p:cNvSpPr>
          <p:nvPr>
            <p:ph type="sldNum" sz="quarter" idx="12"/>
          </p:nvPr>
        </p:nvSpPr>
        <p:spPr>
          <a:xfrm>
            <a:off x="7332347" y="4758922"/>
            <a:ext cx="2133600" cy="365125"/>
          </a:xfrm>
        </p:spPr>
        <p:txBody>
          <a:bodyPr/>
          <a:lstStyle/>
          <a:p>
            <a:fld id="{B6F15528-21DE-4FAA-801E-634DDDAF4B2B}" type="slidenum">
              <a:rPr lang="en-US" smtClean="0"/>
              <a:pPr/>
              <a:t>10</a:t>
            </a:fld>
            <a:endParaRPr lang="en-US" dirty="0"/>
          </a:p>
        </p:txBody>
      </p:sp>
      <p:sp>
        <p:nvSpPr>
          <p:cNvPr id="6" name="TextBox 5"/>
          <p:cNvSpPr txBox="1"/>
          <p:nvPr/>
        </p:nvSpPr>
        <p:spPr>
          <a:xfrm>
            <a:off x="5029200" y="2745972"/>
            <a:ext cx="4038599" cy="400110"/>
          </a:xfrm>
          <a:prstGeom prst="rect">
            <a:avLst/>
          </a:prstGeom>
          <a:noFill/>
          <a:ln>
            <a:solidFill>
              <a:schemeClr val="accent1"/>
            </a:solidFill>
          </a:ln>
        </p:spPr>
        <p:txBody>
          <a:bodyPr wrap="square" rtlCol="0">
            <a:spAutoFit/>
          </a:bodyPr>
          <a:lstStyle/>
          <a:p>
            <a:pPr algn="ctr"/>
            <a:r>
              <a:rPr lang="en-US" sz="2000" dirty="0"/>
              <a:t>G  can generate data according to </a:t>
            </a:r>
            <a:r>
              <a:rPr lang="en-US" sz="2000" i="1" dirty="0"/>
              <a:t>Z</a:t>
            </a:r>
          </a:p>
        </p:txBody>
      </p:sp>
      <p:cxnSp>
        <p:nvCxnSpPr>
          <p:cNvPr id="14" name="Straight Arrow Connector 13"/>
          <p:cNvCxnSpPr/>
          <p:nvPr/>
        </p:nvCxnSpPr>
        <p:spPr>
          <a:xfrm>
            <a:off x="6698866" y="2505704"/>
            <a:ext cx="0" cy="2393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727358" y="3146082"/>
            <a:ext cx="0" cy="279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24567" y="1982484"/>
            <a:ext cx="2826408" cy="369332"/>
          </a:xfrm>
          <a:prstGeom prst="rect">
            <a:avLst/>
          </a:prstGeom>
          <a:noFill/>
        </p:spPr>
        <p:txBody>
          <a:bodyPr wrap="square" rtlCol="0">
            <a:spAutoFit/>
          </a:bodyPr>
          <a:lstStyle/>
          <a:p>
            <a:r>
              <a:rPr lang="en-US" i="1" dirty="0"/>
              <a:t>Z (</a:t>
            </a:r>
            <a:r>
              <a:rPr lang="en-US" dirty="0"/>
              <a:t>distribution </a:t>
            </a:r>
            <a:r>
              <a:rPr lang="en-US" i="1" dirty="0" err="1"/>
              <a:t>p</a:t>
            </a:r>
            <a:r>
              <a:rPr lang="en-US" i="1" baseline="-25000" dirty="0" err="1"/>
              <a:t>g</a:t>
            </a:r>
            <a:r>
              <a:rPr lang="en-US" i="1" dirty="0"/>
              <a:t>): a vector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0712" y="3426024"/>
            <a:ext cx="199390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5240793" y="5562600"/>
            <a:ext cx="3720575" cy="646331"/>
          </a:xfrm>
          <a:prstGeom prst="rect">
            <a:avLst/>
          </a:prstGeom>
          <a:noFill/>
        </p:spPr>
        <p:txBody>
          <a:bodyPr wrap="square" rtlCol="0">
            <a:spAutoFit/>
          </a:bodyPr>
          <a:lstStyle/>
          <a:p>
            <a:r>
              <a:rPr lang="en-US" dirty="0"/>
              <a:t>MINST dataset: http://yann.lecun.com/exdb/mnist/</a:t>
            </a:r>
          </a:p>
        </p:txBody>
      </p:sp>
      <p:sp>
        <p:nvSpPr>
          <p:cNvPr id="7" name="TextBox 6"/>
          <p:cNvSpPr txBox="1"/>
          <p:nvPr/>
        </p:nvSpPr>
        <p:spPr>
          <a:xfrm>
            <a:off x="6553200" y="4763195"/>
            <a:ext cx="2408168" cy="646331"/>
          </a:xfrm>
          <a:prstGeom prst="rect">
            <a:avLst/>
          </a:prstGeom>
          <a:noFill/>
        </p:spPr>
        <p:txBody>
          <a:bodyPr wrap="square" rtlCol="0">
            <a:spAutoFit/>
          </a:bodyPr>
          <a:lstStyle/>
          <a:p>
            <a:r>
              <a:rPr lang="en-US" dirty="0"/>
              <a:t>Output is a picture of a hand written character</a:t>
            </a:r>
          </a:p>
        </p:txBody>
      </p:sp>
    </p:spTree>
    <p:extLst>
      <p:ext uri="{BB962C8B-B14F-4D97-AF65-F5344CB8AC3E}">
        <p14:creationId xmlns:p14="http://schemas.microsoft.com/office/powerpoint/2010/main" val="3754402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 Example (</a:t>
            </a:r>
            <a:r>
              <a:rPr lang="en-US" dirty="0" err="1"/>
              <a:t>i</a:t>
            </a:r>
            <a:r>
              <a:rPr lang="en-US" dirty="0"/>
              <a:t>)</a:t>
            </a:r>
          </a:p>
        </p:txBody>
      </p:sp>
      <p:sp>
        <p:nvSpPr>
          <p:cNvPr id="3" name="Content Placeholder 2"/>
          <p:cNvSpPr>
            <a:spLocks noGrp="1"/>
          </p:cNvSpPr>
          <p:nvPr>
            <p:ph idx="1"/>
          </p:nvPr>
        </p:nvSpPr>
        <p:spPr/>
        <p:txBody>
          <a:bodyPr/>
          <a:lstStyle/>
          <a:p>
            <a:r>
              <a:rPr lang="en-US" dirty="0"/>
              <a:t>Numerical example: Use GAN to generate hand written characters.</a:t>
            </a:r>
          </a:p>
        </p:txBody>
      </p:sp>
      <p:sp>
        <p:nvSpPr>
          <p:cNvPr id="4" name="Footer Placeholder 3"/>
          <p:cNvSpPr>
            <a:spLocks noGrp="1"/>
          </p:cNvSpPr>
          <p:nvPr>
            <p:ph type="ftr" sz="quarter" idx="11"/>
          </p:nvPr>
        </p:nvSpPr>
        <p:spPr/>
        <p:txBody>
          <a:bodyPr/>
          <a:lstStyle/>
          <a:p>
            <a:r>
              <a:rPr lang="en-US"/>
              <a:t>Generative adversarial networks (GAN) (v241111a)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pic>
        <p:nvPicPr>
          <p:cNvPr id="1028" name="Picture 4" descr="https://cdn-images-1.medium.com/max/1200/1*QHMGABbwL04x5VGYc_UWS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419" y="3054518"/>
            <a:ext cx="8543925" cy="19240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0037" y="1303545"/>
            <a:ext cx="8591391" cy="338554"/>
          </a:xfrm>
          <a:prstGeom prst="rect">
            <a:avLst/>
          </a:prstGeom>
          <a:noFill/>
        </p:spPr>
        <p:txBody>
          <a:bodyPr wrap="none" rtlCol="0">
            <a:spAutoFit/>
          </a:bodyPr>
          <a:lstStyle/>
          <a:p>
            <a:r>
              <a:rPr lang="en-US" sz="1600" dirty="0">
                <a:hlinkClick r:id="rId3"/>
              </a:rPr>
              <a:t>https://towardsdatascience.com/gan-by-example-using-keras-on-tensorflow-backend-1a6d515a60d0</a:t>
            </a:r>
            <a:endParaRPr lang="en-US" sz="1600" dirty="0"/>
          </a:p>
        </p:txBody>
      </p:sp>
      <p:sp>
        <p:nvSpPr>
          <p:cNvPr id="7" name="TextBox 6"/>
          <p:cNvSpPr txBox="1"/>
          <p:nvPr/>
        </p:nvSpPr>
        <p:spPr>
          <a:xfrm>
            <a:off x="457200" y="4419600"/>
            <a:ext cx="45719" cy="369332"/>
          </a:xfrm>
          <a:prstGeom prst="rect">
            <a:avLst/>
          </a:prstGeom>
          <a:noFill/>
        </p:spPr>
        <p:txBody>
          <a:bodyPr wrap="square" rtlCol="0">
            <a:spAutoFit/>
          </a:bodyPr>
          <a:lstStyle/>
          <a:p>
            <a:endParaRPr lang="en-US" dirty="0"/>
          </a:p>
        </p:txBody>
      </p:sp>
      <p:sp>
        <p:nvSpPr>
          <p:cNvPr id="8" name="TextBox 7"/>
          <p:cNvSpPr txBox="1"/>
          <p:nvPr/>
        </p:nvSpPr>
        <p:spPr>
          <a:xfrm>
            <a:off x="0" y="5069553"/>
            <a:ext cx="9067800" cy="923330"/>
          </a:xfrm>
          <a:prstGeom prst="rect">
            <a:avLst/>
          </a:prstGeom>
          <a:noFill/>
        </p:spPr>
        <p:txBody>
          <a:bodyPr wrap="square" rtlCol="0">
            <a:spAutoFit/>
          </a:bodyPr>
          <a:lstStyle/>
          <a:p>
            <a:r>
              <a:rPr lang="en-US" dirty="0"/>
              <a:t>Figure 1. Discriminator of DCGAN tells how real an input image of a digit is. MNIST Dataset is used as ground truth for real images. </a:t>
            </a:r>
            <a:r>
              <a:rPr lang="en-US" dirty="0" err="1"/>
              <a:t>Strided</a:t>
            </a:r>
            <a:r>
              <a:rPr lang="en-US" dirty="0"/>
              <a:t> convolution instead of max-pooling down samples the image</a:t>
            </a:r>
          </a:p>
        </p:txBody>
      </p:sp>
    </p:spTree>
    <p:extLst>
      <p:ext uri="{BB962C8B-B14F-4D97-AF65-F5344CB8AC3E}">
        <p14:creationId xmlns:p14="http://schemas.microsoft.com/office/powerpoint/2010/main" val="649052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Listing 1. </a:t>
            </a:r>
            <a:r>
              <a:rPr lang="en-US" dirty="0" err="1"/>
              <a:t>Keras</a:t>
            </a:r>
            <a:r>
              <a:rPr lang="en-US" dirty="0"/>
              <a:t> code for the Discriminator in Figure 1.</a:t>
            </a:r>
          </a:p>
        </p:txBody>
      </p:sp>
      <p:sp>
        <p:nvSpPr>
          <p:cNvPr id="3" name="Content Placeholder 2"/>
          <p:cNvSpPr>
            <a:spLocks noGrp="1"/>
          </p:cNvSpPr>
          <p:nvPr>
            <p:ph idx="1"/>
          </p:nvPr>
        </p:nvSpPr>
        <p:spPr/>
        <p:txBody>
          <a:bodyPr>
            <a:normAutofit fontScale="32500" lnSpcReduction="20000"/>
          </a:bodyPr>
          <a:lstStyle/>
          <a:p>
            <a:r>
              <a:rPr lang="en-US" dirty="0" err="1"/>
              <a:t>self.D</a:t>
            </a:r>
            <a:r>
              <a:rPr lang="en-US" dirty="0"/>
              <a:t> = Sequential()</a:t>
            </a:r>
          </a:p>
          <a:p>
            <a:r>
              <a:rPr lang="en-US" dirty="0"/>
              <a:t>depth = 64</a:t>
            </a:r>
          </a:p>
          <a:p>
            <a:r>
              <a:rPr lang="en-US" dirty="0"/>
              <a:t>dropout = 0.4</a:t>
            </a:r>
          </a:p>
          <a:p>
            <a:r>
              <a:rPr lang="en-US" dirty="0"/>
              <a:t># In: 28 x 28 x 1, depth = 1</a:t>
            </a:r>
          </a:p>
          <a:p>
            <a:r>
              <a:rPr lang="en-US" dirty="0"/>
              <a:t># Out: 14 x 14 x 1, depth=64</a:t>
            </a:r>
          </a:p>
          <a:p>
            <a:r>
              <a:rPr lang="en-US" dirty="0" err="1"/>
              <a:t>input_shape</a:t>
            </a:r>
            <a:r>
              <a:rPr lang="en-US" dirty="0"/>
              <a:t> = (</a:t>
            </a:r>
            <a:r>
              <a:rPr lang="en-US" dirty="0" err="1"/>
              <a:t>self.img_rows</a:t>
            </a:r>
            <a:r>
              <a:rPr lang="en-US" dirty="0"/>
              <a:t>, </a:t>
            </a:r>
            <a:r>
              <a:rPr lang="en-US" dirty="0" err="1"/>
              <a:t>self.img_cols</a:t>
            </a:r>
            <a:r>
              <a:rPr lang="en-US" dirty="0"/>
              <a:t>, </a:t>
            </a:r>
            <a:r>
              <a:rPr lang="en-US" dirty="0" err="1"/>
              <a:t>self.channel</a:t>
            </a:r>
            <a:r>
              <a:rPr lang="en-US" dirty="0"/>
              <a:t>)</a:t>
            </a:r>
          </a:p>
          <a:p>
            <a:r>
              <a:rPr lang="en-US" dirty="0" err="1"/>
              <a:t>self.D.add</a:t>
            </a:r>
            <a:r>
              <a:rPr lang="en-US" dirty="0"/>
              <a:t>(Conv2D(depth*1, 5, strides=2, </a:t>
            </a:r>
            <a:r>
              <a:rPr lang="en-US" dirty="0" err="1"/>
              <a:t>input_shape</a:t>
            </a:r>
            <a:r>
              <a:rPr lang="en-US" dirty="0"/>
              <a:t>=</a:t>
            </a:r>
            <a:r>
              <a:rPr lang="en-US" dirty="0" err="1"/>
              <a:t>input_shape</a:t>
            </a:r>
            <a:r>
              <a:rPr lang="en-US" dirty="0"/>
              <a:t>,\</a:t>
            </a:r>
          </a:p>
          <a:p>
            <a:r>
              <a:rPr lang="en-US" dirty="0"/>
              <a:t>padding='same', activation=</a:t>
            </a:r>
            <a:r>
              <a:rPr lang="en-US" dirty="0" err="1"/>
              <a:t>LeakyReLU</a:t>
            </a:r>
            <a:r>
              <a:rPr lang="en-US" dirty="0"/>
              <a:t>(alpha=0.2)))</a:t>
            </a:r>
          </a:p>
          <a:p>
            <a:r>
              <a:rPr lang="en-US" dirty="0" err="1"/>
              <a:t>self.D.add</a:t>
            </a:r>
            <a:r>
              <a:rPr lang="en-US" dirty="0"/>
              <a:t>(Dropout(dropout))</a:t>
            </a:r>
          </a:p>
          <a:p>
            <a:r>
              <a:rPr lang="en-US" dirty="0" err="1"/>
              <a:t>self.D.add</a:t>
            </a:r>
            <a:r>
              <a:rPr lang="en-US" dirty="0"/>
              <a:t>(Conv2D(depth*2, 5, strides=2, padding='same',\</a:t>
            </a:r>
          </a:p>
          <a:p>
            <a:r>
              <a:rPr lang="en-US" dirty="0"/>
              <a:t>activation=</a:t>
            </a:r>
            <a:r>
              <a:rPr lang="en-US" dirty="0" err="1"/>
              <a:t>LeakyReLU</a:t>
            </a:r>
            <a:r>
              <a:rPr lang="en-US" dirty="0"/>
              <a:t>(alpha=0.2)))</a:t>
            </a:r>
          </a:p>
          <a:p>
            <a:r>
              <a:rPr lang="en-US" dirty="0" err="1"/>
              <a:t>self.D.add</a:t>
            </a:r>
            <a:r>
              <a:rPr lang="en-US" dirty="0"/>
              <a:t>(Dropout(dropout))</a:t>
            </a:r>
          </a:p>
          <a:p>
            <a:r>
              <a:rPr lang="en-US" dirty="0" err="1"/>
              <a:t>self.D.add</a:t>
            </a:r>
            <a:r>
              <a:rPr lang="en-US" dirty="0"/>
              <a:t>(Conv2D(depth*4, 5, strides=2, padding='same',\</a:t>
            </a:r>
          </a:p>
          <a:p>
            <a:r>
              <a:rPr lang="en-US" dirty="0"/>
              <a:t>activation=</a:t>
            </a:r>
            <a:r>
              <a:rPr lang="en-US" dirty="0" err="1"/>
              <a:t>LeakyReLU</a:t>
            </a:r>
            <a:r>
              <a:rPr lang="en-US" dirty="0"/>
              <a:t>(alpha=0.2)))</a:t>
            </a:r>
          </a:p>
          <a:p>
            <a:r>
              <a:rPr lang="en-US" dirty="0" err="1"/>
              <a:t>self.D.add</a:t>
            </a:r>
            <a:r>
              <a:rPr lang="en-US" dirty="0"/>
              <a:t>(Dropout(dropout))</a:t>
            </a:r>
          </a:p>
          <a:p>
            <a:r>
              <a:rPr lang="en-US" dirty="0" err="1"/>
              <a:t>self.D.add</a:t>
            </a:r>
            <a:r>
              <a:rPr lang="en-US" dirty="0"/>
              <a:t>(Conv2D(depth*8, 5, strides=1, padding='same',\</a:t>
            </a:r>
          </a:p>
          <a:p>
            <a:r>
              <a:rPr lang="en-US" dirty="0"/>
              <a:t>activation=</a:t>
            </a:r>
            <a:r>
              <a:rPr lang="en-US" dirty="0" err="1"/>
              <a:t>LeakyReLU</a:t>
            </a:r>
            <a:r>
              <a:rPr lang="en-US" dirty="0"/>
              <a:t>(alpha=0.2)))</a:t>
            </a:r>
          </a:p>
          <a:p>
            <a:r>
              <a:rPr lang="en-US" dirty="0" err="1"/>
              <a:t>self.D.add</a:t>
            </a:r>
            <a:r>
              <a:rPr lang="en-US" dirty="0"/>
              <a:t>(Dropout(dropout))</a:t>
            </a:r>
          </a:p>
          <a:p>
            <a:r>
              <a:rPr lang="en-US" dirty="0"/>
              <a:t># Out: 1-dim probability</a:t>
            </a:r>
          </a:p>
          <a:p>
            <a:r>
              <a:rPr lang="en-US" dirty="0" err="1"/>
              <a:t>self.D.add</a:t>
            </a:r>
            <a:r>
              <a:rPr lang="en-US" dirty="0"/>
              <a:t>(Flatten())</a:t>
            </a:r>
          </a:p>
          <a:p>
            <a:r>
              <a:rPr lang="en-US" dirty="0" err="1"/>
              <a:t>self.D.add</a:t>
            </a:r>
            <a:r>
              <a:rPr lang="en-US" dirty="0"/>
              <a:t>(Dense(1))</a:t>
            </a:r>
          </a:p>
          <a:p>
            <a:r>
              <a:rPr lang="en-US" dirty="0" err="1"/>
              <a:t>self.D.add</a:t>
            </a:r>
            <a:r>
              <a:rPr lang="en-US" dirty="0"/>
              <a:t>(Activation('sigmoid'))</a:t>
            </a:r>
          </a:p>
          <a:p>
            <a:r>
              <a:rPr lang="en-US" dirty="0" err="1"/>
              <a:t>self.D.summary</a:t>
            </a:r>
            <a:r>
              <a:rPr lang="en-US" dirty="0"/>
              <a:t>()</a:t>
            </a:r>
          </a:p>
        </p:txBody>
      </p:sp>
      <p:sp>
        <p:nvSpPr>
          <p:cNvPr id="4" name="Footer Placeholder 3"/>
          <p:cNvSpPr>
            <a:spLocks noGrp="1"/>
          </p:cNvSpPr>
          <p:nvPr>
            <p:ph type="ftr" sz="quarter" idx="11"/>
          </p:nvPr>
        </p:nvSpPr>
        <p:spPr/>
        <p:txBody>
          <a:bodyPr/>
          <a:lstStyle/>
          <a:p>
            <a:r>
              <a:rPr lang="en-US"/>
              <a:t>Generative adversarial networks (GAN) (v241111a)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2878573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Generator model</a:t>
            </a:r>
          </a:p>
        </p:txBody>
      </p:sp>
      <p:sp>
        <p:nvSpPr>
          <p:cNvPr id="3" name="Content Placeholder 2"/>
          <p:cNvSpPr>
            <a:spLocks noGrp="1"/>
          </p:cNvSpPr>
          <p:nvPr>
            <p:ph idx="1"/>
          </p:nvPr>
        </p:nvSpPr>
        <p:spPr/>
        <p:txBody>
          <a:bodyPr/>
          <a:lstStyle/>
          <a:p>
            <a:r>
              <a:rPr lang="en-US" dirty="0"/>
              <a:t>Generator</a:t>
            </a:r>
          </a:p>
        </p:txBody>
      </p:sp>
      <p:sp>
        <p:nvSpPr>
          <p:cNvPr id="4" name="Footer Placeholder 3"/>
          <p:cNvSpPr>
            <a:spLocks noGrp="1"/>
          </p:cNvSpPr>
          <p:nvPr>
            <p:ph type="ftr" sz="quarter" idx="11"/>
          </p:nvPr>
        </p:nvSpPr>
        <p:spPr/>
        <p:txBody>
          <a:bodyPr/>
          <a:lstStyle/>
          <a:p>
            <a:r>
              <a:rPr lang="en-US"/>
              <a:t>Generative adversarial networks (GAN) (v241111a)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
        <p:nvSpPr>
          <p:cNvPr id="6" name="TextBox 5"/>
          <p:cNvSpPr txBox="1"/>
          <p:nvPr/>
        </p:nvSpPr>
        <p:spPr>
          <a:xfrm>
            <a:off x="266700" y="5271760"/>
            <a:ext cx="8610600" cy="646331"/>
          </a:xfrm>
          <a:prstGeom prst="rect">
            <a:avLst/>
          </a:prstGeom>
          <a:noFill/>
        </p:spPr>
        <p:txBody>
          <a:bodyPr wrap="square" rtlCol="0">
            <a:spAutoFit/>
          </a:bodyPr>
          <a:lstStyle/>
          <a:p>
            <a:r>
              <a:rPr lang="en-US" dirty="0"/>
              <a:t>Figure 2. Generator model synthesizes fake MNIST images from noise. </a:t>
            </a:r>
            <a:r>
              <a:rPr lang="en-US" dirty="0" err="1"/>
              <a:t>Upsampling</a:t>
            </a:r>
            <a:r>
              <a:rPr lang="en-US" dirty="0"/>
              <a:t> is used instead of fractionally-</a:t>
            </a:r>
            <a:r>
              <a:rPr lang="en-US" dirty="0" err="1"/>
              <a:t>strided</a:t>
            </a:r>
            <a:r>
              <a:rPr lang="en-US" dirty="0"/>
              <a:t> transposed convolution.</a:t>
            </a:r>
          </a:p>
        </p:txBody>
      </p:sp>
      <p:pic>
        <p:nvPicPr>
          <p:cNvPr id="7" name="Picture 6" descr="https://cdn-images-1.medium.com/max/1200/1*gvBT3h4JD7eUN0GexHwx2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9" y="2590800"/>
            <a:ext cx="8963025" cy="200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985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Listing 2. </a:t>
            </a:r>
            <a:r>
              <a:rPr lang="en-US" dirty="0" err="1"/>
              <a:t>Keras</a:t>
            </a:r>
            <a:r>
              <a:rPr lang="en-US" dirty="0"/>
              <a:t> code for the generator in Figure 2.</a:t>
            </a:r>
          </a:p>
        </p:txBody>
      </p:sp>
      <p:sp>
        <p:nvSpPr>
          <p:cNvPr id="3" name="Content Placeholder 2"/>
          <p:cNvSpPr>
            <a:spLocks noGrp="1"/>
          </p:cNvSpPr>
          <p:nvPr>
            <p:ph idx="1"/>
          </p:nvPr>
        </p:nvSpPr>
        <p:spPr/>
        <p:txBody>
          <a:bodyPr>
            <a:normAutofit fontScale="25000" lnSpcReduction="20000"/>
          </a:bodyPr>
          <a:lstStyle/>
          <a:p>
            <a:r>
              <a:rPr lang="en-US" dirty="0" err="1"/>
              <a:t>self.G</a:t>
            </a:r>
            <a:r>
              <a:rPr lang="en-US" dirty="0"/>
              <a:t> = Sequential()</a:t>
            </a:r>
          </a:p>
          <a:p>
            <a:r>
              <a:rPr lang="en-US" dirty="0"/>
              <a:t>dropout = 0.4</a:t>
            </a:r>
          </a:p>
          <a:p>
            <a:r>
              <a:rPr lang="en-US" dirty="0"/>
              <a:t>depth = 64+64+64+64</a:t>
            </a:r>
          </a:p>
          <a:p>
            <a:r>
              <a:rPr lang="en-US" dirty="0"/>
              <a:t>dim = 7</a:t>
            </a:r>
          </a:p>
          <a:p>
            <a:r>
              <a:rPr lang="en-US" dirty="0"/>
              <a:t># In: 100</a:t>
            </a:r>
          </a:p>
          <a:p>
            <a:r>
              <a:rPr lang="en-US" dirty="0"/>
              <a:t># Out: dim x dim x depth</a:t>
            </a:r>
          </a:p>
          <a:p>
            <a:r>
              <a:rPr lang="en-US" dirty="0" err="1"/>
              <a:t>self.G.add</a:t>
            </a:r>
            <a:r>
              <a:rPr lang="en-US" dirty="0"/>
              <a:t>(Dense(dim*dim*depth, </a:t>
            </a:r>
            <a:r>
              <a:rPr lang="en-US" dirty="0" err="1"/>
              <a:t>input_dim</a:t>
            </a:r>
            <a:r>
              <a:rPr lang="en-US" dirty="0"/>
              <a:t>=100))</a:t>
            </a:r>
          </a:p>
          <a:p>
            <a:r>
              <a:rPr lang="en-US" dirty="0" err="1"/>
              <a:t>self.G.add</a:t>
            </a:r>
            <a:r>
              <a:rPr lang="en-US" dirty="0"/>
              <a:t>(</a:t>
            </a:r>
            <a:r>
              <a:rPr lang="en-US" dirty="0" err="1"/>
              <a:t>BatchNormalization</a:t>
            </a:r>
            <a:r>
              <a:rPr lang="en-US" dirty="0"/>
              <a:t>(momentum=0.9))</a:t>
            </a:r>
          </a:p>
          <a:p>
            <a:r>
              <a:rPr lang="en-US" dirty="0" err="1"/>
              <a:t>self.G.add</a:t>
            </a:r>
            <a:r>
              <a:rPr lang="en-US" dirty="0"/>
              <a:t>(Activation('</a:t>
            </a:r>
            <a:r>
              <a:rPr lang="en-US" dirty="0" err="1"/>
              <a:t>relu</a:t>
            </a:r>
            <a:r>
              <a:rPr lang="en-US" dirty="0"/>
              <a:t>'))</a:t>
            </a:r>
          </a:p>
          <a:p>
            <a:r>
              <a:rPr lang="en-US" dirty="0" err="1"/>
              <a:t>self.G.add</a:t>
            </a:r>
            <a:r>
              <a:rPr lang="en-US" dirty="0"/>
              <a:t>(Reshape((dim, dim, depth)))</a:t>
            </a:r>
          </a:p>
          <a:p>
            <a:r>
              <a:rPr lang="en-US" dirty="0" err="1"/>
              <a:t>self.G.add</a:t>
            </a:r>
            <a:r>
              <a:rPr lang="en-US" dirty="0"/>
              <a:t>(Dropout(dropout))</a:t>
            </a:r>
          </a:p>
          <a:p>
            <a:r>
              <a:rPr lang="en-US" dirty="0"/>
              <a:t># In: dim x dim x depth</a:t>
            </a:r>
          </a:p>
          <a:p>
            <a:r>
              <a:rPr lang="en-US" dirty="0"/>
              <a:t># Out: 2*dim x 2*dim x depth/2</a:t>
            </a:r>
          </a:p>
          <a:p>
            <a:r>
              <a:rPr lang="en-US" dirty="0" err="1"/>
              <a:t>self.G.add</a:t>
            </a:r>
            <a:r>
              <a:rPr lang="en-US" dirty="0"/>
              <a:t>(UpSampling2D())</a:t>
            </a:r>
          </a:p>
          <a:p>
            <a:r>
              <a:rPr lang="en-US" dirty="0" err="1"/>
              <a:t>self.G.add</a:t>
            </a:r>
            <a:r>
              <a:rPr lang="en-US" dirty="0"/>
              <a:t>(Conv2DTranspose(</a:t>
            </a:r>
            <a:r>
              <a:rPr lang="en-US" dirty="0" err="1"/>
              <a:t>int</a:t>
            </a:r>
            <a:r>
              <a:rPr lang="en-US" dirty="0"/>
              <a:t>(depth/2), 5, padding='same'))</a:t>
            </a:r>
          </a:p>
          <a:p>
            <a:r>
              <a:rPr lang="en-US" dirty="0" err="1"/>
              <a:t>self.G.add</a:t>
            </a:r>
            <a:r>
              <a:rPr lang="en-US" dirty="0"/>
              <a:t>(</a:t>
            </a:r>
            <a:r>
              <a:rPr lang="en-US" dirty="0" err="1"/>
              <a:t>BatchNormalization</a:t>
            </a:r>
            <a:r>
              <a:rPr lang="en-US" dirty="0"/>
              <a:t>(momentum=0.9))</a:t>
            </a:r>
          </a:p>
          <a:p>
            <a:r>
              <a:rPr lang="en-US" dirty="0" err="1"/>
              <a:t>self.G.add</a:t>
            </a:r>
            <a:r>
              <a:rPr lang="en-US" dirty="0"/>
              <a:t>(Activation('</a:t>
            </a:r>
            <a:r>
              <a:rPr lang="en-US" dirty="0" err="1"/>
              <a:t>relu</a:t>
            </a:r>
            <a:r>
              <a:rPr lang="en-US" dirty="0"/>
              <a:t>'))</a:t>
            </a:r>
          </a:p>
          <a:p>
            <a:r>
              <a:rPr lang="en-US" dirty="0" err="1"/>
              <a:t>self.G.add</a:t>
            </a:r>
            <a:r>
              <a:rPr lang="en-US" dirty="0"/>
              <a:t>(UpSampling2D())</a:t>
            </a:r>
          </a:p>
          <a:p>
            <a:r>
              <a:rPr lang="en-US" dirty="0" err="1"/>
              <a:t>self.G.add</a:t>
            </a:r>
            <a:r>
              <a:rPr lang="en-US" dirty="0"/>
              <a:t>(Conv2DTranspose(</a:t>
            </a:r>
            <a:r>
              <a:rPr lang="en-US" dirty="0" err="1"/>
              <a:t>int</a:t>
            </a:r>
            <a:r>
              <a:rPr lang="en-US" dirty="0"/>
              <a:t>(depth/4), 5, padding='same'))</a:t>
            </a:r>
          </a:p>
          <a:p>
            <a:r>
              <a:rPr lang="en-US" dirty="0" err="1"/>
              <a:t>self.G.add</a:t>
            </a:r>
            <a:r>
              <a:rPr lang="en-US" dirty="0"/>
              <a:t>(</a:t>
            </a:r>
            <a:r>
              <a:rPr lang="en-US" dirty="0" err="1"/>
              <a:t>BatchNormalization</a:t>
            </a:r>
            <a:r>
              <a:rPr lang="en-US" dirty="0"/>
              <a:t>(momentum=0.9))</a:t>
            </a:r>
          </a:p>
          <a:p>
            <a:r>
              <a:rPr lang="en-US" dirty="0" err="1"/>
              <a:t>self.G.add</a:t>
            </a:r>
            <a:r>
              <a:rPr lang="en-US" dirty="0"/>
              <a:t>(Activation('</a:t>
            </a:r>
            <a:r>
              <a:rPr lang="en-US" dirty="0" err="1"/>
              <a:t>relu</a:t>
            </a:r>
            <a:r>
              <a:rPr lang="en-US" dirty="0"/>
              <a:t>'))</a:t>
            </a:r>
          </a:p>
          <a:p>
            <a:r>
              <a:rPr lang="en-US" dirty="0" err="1"/>
              <a:t>self.G.add</a:t>
            </a:r>
            <a:r>
              <a:rPr lang="en-US" dirty="0"/>
              <a:t>(Conv2DTranspose(</a:t>
            </a:r>
            <a:r>
              <a:rPr lang="en-US" dirty="0" err="1"/>
              <a:t>int</a:t>
            </a:r>
            <a:r>
              <a:rPr lang="en-US" dirty="0"/>
              <a:t>(depth/8), 5, padding='same'))</a:t>
            </a:r>
          </a:p>
          <a:p>
            <a:r>
              <a:rPr lang="en-US" dirty="0" err="1"/>
              <a:t>self.G.add</a:t>
            </a:r>
            <a:r>
              <a:rPr lang="en-US" dirty="0"/>
              <a:t>(</a:t>
            </a:r>
            <a:r>
              <a:rPr lang="en-US" dirty="0" err="1"/>
              <a:t>BatchNormalization</a:t>
            </a:r>
            <a:r>
              <a:rPr lang="en-US" dirty="0"/>
              <a:t>(momentum=0.9))</a:t>
            </a:r>
          </a:p>
          <a:p>
            <a:r>
              <a:rPr lang="en-US" dirty="0" err="1"/>
              <a:t>self.G.add</a:t>
            </a:r>
            <a:r>
              <a:rPr lang="en-US" dirty="0"/>
              <a:t>(Activation('</a:t>
            </a:r>
            <a:r>
              <a:rPr lang="en-US" dirty="0" err="1"/>
              <a:t>relu</a:t>
            </a:r>
            <a:r>
              <a:rPr lang="en-US" dirty="0"/>
              <a:t>'))</a:t>
            </a:r>
          </a:p>
          <a:p>
            <a:r>
              <a:rPr lang="en-US" dirty="0"/>
              <a:t># Out: 28 x 28 x 1 grayscale image [0.0,1.0] per pix</a:t>
            </a:r>
          </a:p>
          <a:p>
            <a:r>
              <a:rPr lang="en-US" dirty="0" err="1"/>
              <a:t>self.G.add</a:t>
            </a:r>
            <a:r>
              <a:rPr lang="en-US" dirty="0"/>
              <a:t>(Conv2DTranspose(1, 5, padding='same'))</a:t>
            </a:r>
          </a:p>
          <a:p>
            <a:r>
              <a:rPr lang="en-US" dirty="0" err="1"/>
              <a:t>self.G.add</a:t>
            </a:r>
            <a:r>
              <a:rPr lang="en-US" dirty="0"/>
              <a:t>(Activation('sigmoid'))</a:t>
            </a:r>
          </a:p>
          <a:p>
            <a:r>
              <a:rPr lang="en-US" dirty="0" err="1"/>
              <a:t>self.G.summary</a:t>
            </a:r>
            <a:r>
              <a:rPr lang="en-US" dirty="0"/>
              <a:t>()</a:t>
            </a:r>
          </a:p>
          <a:p>
            <a:r>
              <a:rPr lang="en-US" dirty="0"/>
              <a:t>return </a:t>
            </a:r>
            <a:r>
              <a:rPr lang="en-US" dirty="0" err="1"/>
              <a:t>self.G</a:t>
            </a:r>
            <a:endParaRPr lang="en-US" dirty="0"/>
          </a:p>
          <a:p>
            <a:r>
              <a:rPr lang="en-US" dirty="0"/>
              <a:t>#Listing 2. </a:t>
            </a:r>
            <a:r>
              <a:rPr lang="en-US" dirty="0" err="1"/>
              <a:t>Keras</a:t>
            </a:r>
            <a:r>
              <a:rPr lang="en-US" dirty="0"/>
              <a:t> code for the generator in Figure 2.</a:t>
            </a:r>
          </a:p>
        </p:txBody>
      </p:sp>
      <p:sp>
        <p:nvSpPr>
          <p:cNvPr id="4" name="Footer Placeholder 3"/>
          <p:cNvSpPr>
            <a:spLocks noGrp="1"/>
          </p:cNvSpPr>
          <p:nvPr>
            <p:ph type="ftr" sz="quarter" idx="11"/>
          </p:nvPr>
        </p:nvSpPr>
        <p:spPr/>
        <p:txBody>
          <a:bodyPr/>
          <a:lstStyle/>
          <a:p>
            <a:r>
              <a:rPr lang="en-US"/>
              <a:t>Generative adversarial networks (GAN) (v241111a)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402275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#Listing 3. Discriminator Model implemented in </a:t>
            </a:r>
            <a:r>
              <a:rPr lang="en-US" dirty="0" err="1"/>
              <a:t>Keras</a:t>
            </a:r>
            <a:r>
              <a:rPr lang="en-US" dirty="0"/>
              <a:t>.</a:t>
            </a:r>
          </a:p>
        </p:txBody>
      </p:sp>
      <p:sp>
        <p:nvSpPr>
          <p:cNvPr id="3" name="Content Placeholder 2"/>
          <p:cNvSpPr>
            <a:spLocks noGrp="1"/>
          </p:cNvSpPr>
          <p:nvPr>
            <p:ph idx="1"/>
          </p:nvPr>
        </p:nvSpPr>
        <p:spPr/>
        <p:txBody>
          <a:bodyPr>
            <a:normAutofit fontScale="92500" lnSpcReduction="10000"/>
          </a:bodyPr>
          <a:lstStyle/>
          <a:p>
            <a:r>
              <a:rPr lang="en-US" dirty="0"/>
              <a:t>optimizer = </a:t>
            </a:r>
            <a:r>
              <a:rPr lang="en-US" dirty="0" err="1"/>
              <a:t>RMSprop</a:t>
            </a:r>
            <a:r>
              <a:rPr lang="en-US" dirty="0"/>
              <a:t>(</a:t>
            </a:r>
            <a:r>
              <a:rPr lang="en-US" dirty="0" err="1"/>
              <a:t>lr</a:t>
            </a:r>
            <a:r>
              <a:rPr lang="en-US" dirty="0"/>
              <a:t>=0.0008, </a:t>
            </a:r>
            <a:r>
              <a:rPr lang="en-US" dirty="0" err="1"/>
              <a:t>clipvalue</a:t>
            </a:r>
            <a:r>
              <a:rPr lang="en-US" dirty="0"/>
              <a:t>=1.0, decay=6e-8)</a:t>
            </a:r>
          </a:p>
          <a:p>
            <a:r>
              <a:rPr lang="en-US" dirty="0"/>
              <a:t>self.DM = Sequential()</a:t>
            </a:r>
          </a:p>
          <a:p>
            <a:r>
              <a:rPr lang="en-US" dirty="0" err="1"/>
              <a:t>self.DM.add</a:t>
            </a:r>
            <a:r>
              <a:rPr lang="en-US" dirty="0"/>
              <a:t>(</a:t>
            </a:r>
            <a:r>
              <a:rPr lang="en-US" dirty="0" err="1"/>
              <a:t>self.discriminator</a:t>
            </a:r>
            <a:r>
              <a:rPr lang="en-US" dirty="0"/>
              <a:t>())</a:t>
            </a:r>
          </a:p>
          <a:p>
            <a:r>
              <a:rPr lang="en-US" dirty="0" err="1"/>
              <a:t>self.DM.compile</a:t>
            </a:r>
            <a:r>
              <a:rPr lang="en-US" dirty="0"/>
              <a:t>(loss='</a:t>
            </a:r>
            <a:r>
              <a:rPr lang="en-US" dirty="0" err="1"/>
              <a:t>binary_crossentropy</a:t>
            </a:r>
            <a:r>
              <a:rPr lang="en-US" dirty="0"/>
              <a:t>', optimizer=optimizer,\</a:t>
            </a:r>
          </a:p>
          <a:p>
            <a:r>
              <a:rPr lang="en-US" dirty="0"/>
              <a:t>metrics=['accuracy'])</a:t>
            </a:r>
          </a:p>
          <a:p>
            <a:r>
              <a:rPr lang="en-US" dirty="0"/>
              <a:t>#Listing 3. Discriminator Model implemented in </a:t>
            </a:r>
            <a:r>
              <a:rPr lang="en-US" dirty="0" err="1"/>
              <a:t>Keras</a:t>
            </a:r>
            <a:r>
              <a:rPr lang="en-US" dirty="0"/>
              <a:t>.</a:t>
            </a:r>
          </a:p>
        </p:txBody>
      </p:sp>
      <p:sp>
        <p:nvSpPr>
          <p:cNvPr id="4" name="Footer Placeholder 3"/>
          <p:cNvSpPr>
            <a:spLocks noGrp="1"/>
          </p:cNvSpPr>
          <p:nvPr>
            <p:ph type="ftr" sz="quarter" idx="11"/>
          </p:nvPr>
        </p:nvSpPr>
        <p:spPr/>
        <p:txBody>
          <a:bodyPr/>
          <a:lstStyle/>
          <a:p>
            <a:r>
              <a:rPr lang="en-US"/>
              <a:t>Generative adversarial networks (GAN) (v241111a)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1668279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Adversarial Model</a:t>
            </a:r>
            <a:br>
              <a:rPr lang="en-US" b="1" dirty="0"/>
            </a:br>
            <a:endParaRPr lang="en-US" dirty="0"/>
          </a:p>
        </p:txBody>
      </p:sp>
      <p:sp>
        <p:nvSpPr>
          <p:cNvPr id="3" name="Content Placeholder 2"/>
          <p:cNvSpPr>
            <a:spLocks noGrp="1"/>
          </p:cNvSpPr>
          <p:nvPr>
            <p:ph idx="1"/>
          </p:nvPr>
        </p:nvSpPr>
        <p:spPr/>
        <p:txBody>
          <a:bodyPr/>
          <a:lstStyle/>
          <a:p>
            <a:r>
              <a:rPr lang="en-US" dirty="0"/>
              <a:t>Figure 3. The Adversarial model is simply generator with its output connected to the input of the discriminator. Also shown is the training process wherein the Generator labels its fake image output with 1.0 trying to fool the Discriminator.</a:t>
            </a:r>
          </a:p>
        </p:txBody>
      </p:sp>
      <p:sp>
        <p:nvSpPr>
          <p:cNvPr id="4" name="Footer Placeholder 3"/>
          <p:cNvSpPr>
            <a:spLocks noGrp="1"/>
          </p:cNvSpPr>
          <p:nvPr>
            <p:ph type="ftr" sz="quarter" idx="11"/>
          </p:nvPr>
        </p:nvSpPr>
        <p:spPr/>
        <p:txBody>
          <a:bodyPr/>
          <a:lstStyle/>
          <a:p>
            <a:r>
              <a:rPr lang="en-US"/>
              <a:t>Generative adversarial networks (GAN) (v241111a)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pic>
        <p:nvPicPr>
          <p:cNvPr id="9218" name="Picture 2" descr="https://cdn-images-1.medium.com/max/1200/1*PIpd1jHbPc2QrTOPhvxoa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4" y="4370102"/>
            <a:ext cx="8763000" cy="232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070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Listing 4. Adversarial Model as shown in Figure 3 implemented in </a:t>
            </a:r>
            <a:r>
              <a:rPr lang="en-US" dirty="0" err="1"/>
              <a:t>Keras</a:t>
            </a:r>
            <a:r>
              <a:rPr lang="en-US" dirty="0"/>
              <a:t>.</a:t>
            </a:r>
          </a:p>
        </p:txBody>
      </p:sp>
      <p:sp>
        <p:nvSpPr>
          <p:cNvPr id="3" name="Content Placeholder 2"/>
          <p:cNvSpPr>
            <a:spLocks noGrp="1"/>
          </p:cNvSpPr>
          <p:nvPr>
            <p:ph idx="1"/>
          </p:nvPr>
        </p:nvSpPr>
        <p:spPr/>
        <p:txBody>
          <a:bodyPr>
            <a:normAutofit fontScale="92500" lnSpcReduction="20000"/>
          </a:bodyPr>
          <a:lstStyle/>
          <a:p>
            <a:r>
              <a:rPr lang="en-US" dirty="0"/>
              <a:t>optimizer = </a:t>
            </a:r>
            <a:r>
              <a:rPr lang="en-US" dirty="0" err="1"/>
              <a:t>RMSprop</a:t>
            </a:r>
            <a:r>
              <a:rPr lang="en-US" dirty="0"/>
              <a:t>(</a:t>
            </a:r>
            <a:r>
              <a:rPr lang="en-US" dirty="0" err="1"/>
              <a:t>lr</a:t>
            </a:r>
            <a:r>
              <a:rPr lang="en-US" dirty="0"/>
              <a:t>=0.0004, </a:t>
            </a:r>
            <a:r>
              <a:rPr lang="en-US" dirty="0" err="1"/>
              <a:t>clipvalue</a:t>
            </a:r>
            <a:r>
              <a:rPr lang="en-US" dirty="0"/>
              <a:t>=1.0, decay=3e-8)</a:t>
            </a:r>
          </a:p>
          <a:p>
            <a:r>
              <a:rPr lang="en-US" dirty="0"/>
              <a:t>self.AM = Sequential()</a:t>
            </a:r>
          </a:p>
          <a:p>
            <a:r>
              <a:rPr lang="en-US" dirty="0" err="1"/>
              <a:t>self.AM.add</a:t>
            </a:r>
            <a:r>
              <a:rPr lang="en-US" dirty="0"/>
              <a:t>(</a:t>
            </a:r>
            <a:r>
              <a:rPr lang="en-US" dirty="0" err="1"/>
              <a:t>self.generator</a:t>
            </a:r>
            <a:r>
              <a:rPr lang="en-US" dirty="0"/>
              <a:t>())</a:t>
            </a:r>
          </a:p>
          <a:p>
            <a:r>
              <a:rPr lang="en-US" dirty="0" err="1"/>
              <a:t>self.AM.add</a:t>
            </a:r>
            <a:r>
              <a:rPr lang="en-US" dirty="0"/>
              <a:t>(</a:t>
            </a:r>
            <a:r>
              <a:rPr lang="en-US" dirty="0" err="1"/>
              <a:t>self.discriminator</a:t>
            </a:r>
            <a:r>
              <a:rPr lang="en-US" dirty="0"/>
              <a:t>())</a:t>
            </a:r>
          </a:p>
          <a:p>
            <a:r>
              <a:rPr lang="en-US" dirty="0" err="1"/>
              <a:t>self.AM.compile</a:t>
            </a:r>
            <a:r>
              <a:rPr lang="en-US" dirty="0"/>
              <a:t>(loss='</a:t>
            </a:r>
            <a:r>
              <a:rPr lang="en-US" dirty="0" err="1"/>
              <a:t>binary_crossentropy</a:t>
            </a:r>
            <a:r>
              <a:rPr lang="en-US" dirty="0"/>
              <a:t>', optimizer=optimizer,\</a:t>
            </a:r>
          </a:p>
          <a:p>
            <a:r>
              <a:rPr lang="en-US" dirty="0"/>
              <a:t>metrics=['accuracy'])</a:t>
            </a:r>
          </a:p>
          <a:p>
            <a:r>
              <a:rPr lang="en-US" dirty="0"/>
              <a:t>#Listing 4. Adversarial Model as shown in Figure 3 implemented in </a:t>
            </a:r>
            <a:r>
              <a:rPr lang="en-US" dirty="0" err="1"/>
              <a:t>Keras</a:t>
            </a:r>
            <a:r>
              <a:rPr lang="en-US" dirty="0"/>
              <a:t>.</a:t>
            </a:r>
          </a:p>
        </p:txBody>
      </p:sp>
      <p:sp>
        <p:nvSpPr>
          <p:cNvPr id="4" name="Footer Placeholder 3"/>
          <p:cNvSpPr>
            <a:spLocks noGrp="1"/>
          </p:cNvSpPr>
          <p:nvPr>
            <p:ph type="ftr" sz="quarter" idx="11"/>
          </p:nvPr>
        </p:nvSpPr>
        <p:spPr/>
        <p:txBody>
          <a:bodyPr/>
          <a:lstStyle/>
          <a:p>
            <a:r>
              <a:rPr lang="en-US"/>
              <a:t>Generative adversarial networks (GAN) (v241111a)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2270685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4. Discriminator model is trained to distinguish real from fake handwritten images.</a:t>
            </a:r>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Generative adversarial networks (GAN) (v241111a)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pic>
        <p:nvPicPr>
          <p:cNvPr id="2050" name="Picture 2" descr="https://cdn-images-1.medium.com/max/1200/1*PIpd1jHbPc2QrTOPhvxoa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24200"/>
            <a:ext cx="8763000" cy="232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106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Training</a:t>
            </a:r>
            <a:endParaRPr lang="en-US" dirty="0"/>
          </a:p>
        </p:txBody>
      </p:sp>
      <p:sp>
        <p:nvSpPr>
          <p:cNvPr id="3" name="Content Placeholder 2"/>
          <p:cNvSpPr>
            <a:spLocks noGrp="1"/>
          </p:cNvSpPr>
          <p:nvPr>
            <p:ph idx="1"/>
          </p:nvPr>
        </p:nvSpPr>
        <p:spPr/>
        <p:txBody>
          <a:bodyPr>
            <a:normAutofit fontScale="62500" lnSpcReduction="20000"/>
          </a:bodyPr>
          <a:lstStyle/>
          <a:p>
            <a:r>
              <a:rPr lang="en-US" dirty="0" err="1"/>
              <a:t>images_train</a:t>
            </a:r>
            <a:r>
              <a:rPr lang="en-US" dirty="0"/>
              <a:t> = </a:t>
            </a:r>
            <a:r>
              <a:rPr lang="en-US" dirty="0" err="1"/>
              <a:t>self.x_train</a:t>
            </a:r>
            <a:r>
              <a:rPr lang="en-US" dirty="0"/>
              <a:t>[</a:t>
            </a:r>
            <a:r>
              <a:rPr lang="en-US" dirty="0" err="1"/>
              <a:t>np.random.randint</a:t>
            </a:r>
            <a:r>
              <a:rPr lang="en-US" dirty="0"/>
              <a:t>(0,</a:t>
            </a:r>
          </a:p>
          <a:p>
            <a:r>
              <a:rPr lang="en-US" dirty="0" err="1"/>
              <a:t>self.x_train.shape</a:t>
            </a:r>
            <a:r>
              <a:rPr lang="en-US" dirty="0"/>
              <a:t>[0], size=</a:t>
            </a:r>
            <a:r>
              <a:rPr lang="en-US" dirty="0" err="1"/>
              <a:t>batch_size</a:t>
            </a:r>
            <a:r>
              <a:rPr lang="en-US" dirty="0"/>
              <a:t>), :, :, :]</a:t>
            </a:r>
          </a:p>
          <a:p>
            <a:r>
              <a:rPr lang="en-US" dirty="0"/>
              <a:t>noise = </a:t>
            </a:r>
            <a:r>
              <a:rPr lang="en-US" dirty="0" err="1"/>
              <a:t>np.random.uniform</a:t>
            </a:r>
            <a:r>
              <a:rPr lang="en-US" dirty="0"/>
              <a:t>(-1.0, 1.0, size=[</a:t>
            </a:r>
            <a:r>
              <a:rPr lang="en-US" dirty="0" err="1"/>
              <a:t>batch_size</a:t>
            </a:r>
            <a:r>
              <a:rPr lang="en-US" dirty="0"/>
              <a:t>, 100])</a:t>
            </a:r>
          </a:p>
          <a:p>
            <a:r>
              <a:rPr lang="en-US" dirty="0" err="1"/>
              <a:t>images_fake</a:t>
            </a:r>
            <a:r>
              <a:rPr lang="en-US" dirty="0"/>
              <a:t> = </a:t>
            </a:r>
            <a:r>
              <a:rPr lang="en-US" dirty="0" err="1"/>
              <a:t>self.generator.predict</a:t>
            </a:r>
            <a:r>
              <a:rPr lang="en-US" dirty="0"/>
              <a:t>(noise)</a:t>
            </a:r>
          </a:p>
          <a:p>
            <a:r>
              <a:rPr lang="en-US" dirty="0"/>
              <a:t>x = </a:t>
            </a:r>
            <a:r>
              <a:rPr lang="en-US" dirty="0" err="1"/>
              <a:t>np.concatenate</a:t>
            </a:r>
            <a:r>
              <a:rPr lang="en-US" dirty="0"/>
              <a:t>((</a:t>
            </a:r>
            <a:r>
              <a:rPr lang="en-US" dirty="0" err="1"/>
              <a:t>images_train</a:t>
            </a:r>
            <a:r>
              <a:rPr lang="en-US" dirty="0"/>
              <a:t>, </a:t>
            </a:r>
            <a:r>
              <a:rPr lang="en-US" dirty="0" err="1"/>
              <a:t>images_fake</a:t>
            </a:r>
            <a:r>
              <a:rPr lang="en-US" dirty="0"/>
              <a:t>))</a:t>
            </a:r>
          </a:p>
          <a:p>
            <a:r>
              <a:rPr lang="en-US" dirty="0"/>
              <a:t>y = </a:t>
            </a:r>
            <a:r>
              <a:rPr lang="en-US" dirty="0" err="1"/>
              <a:t>np.ones</a:t>
            </a:r>
            <a:r>
              <a:rPr lang="en-US" dirty="0"/>
              <a:t>([2*</a:t>
            </a:r>
            <a:r>
              <a:rPr lang="en-US" dirty="0" err="1"/>
              <a:t>batch_size</a:t>
            </a:r>
            <a:r>
              <a:rPr lang="en-US" dirty="0"/>
              <a:t>, 1])</a:t>
            </a:r>
          </a:p>
          <a:p>
            <a:r>
              <a:rPr lang="en-US" dirty="0"/>
              <a:t>y[</a:t>
            </a:r>
            <a:r>
              <a:rPr lang="en-US" dirty="0" err="1"/>
              <a:t>batch_size</a:t>
            </a:r>
            <a:r>
              <a:rPr lang="en-US" dirty="0"/>
              <a:t>:, :] = 0</a:t>
            </a:r>
          </a:p>
          <a:p>
            <a:r>
              <a:rPr lang="en-US" dirty="0" err="1"/>
              <a:t>d_loss</a:t>
            </a:r>
            <a:r>
              <a:rPr lang="en-US" dirty="0"/>
              <a:t> = </a:t>
            </a:r>
            <a:r>
              <a:rPr lang="en-US" dirty="0" err="1"/>
              <a:t>self.discriminator.train_on_batch</a:t>
            </a:r>
            <a:r>
              <a:rPr lang="en-US" dirty="0"/>
              <a:t>(x, y)</a:t>
            </a:r>
          </a:p>
          <a:p>
            <a:r>
              <a:rPr lang="en-US" dirty="0"/>
              <a:t>y = </a:t>
            </a:r>
            <a:r>
              <a:rPr lang="en-US" dirty="0" err="1"/>
              <a:t>np.ones</a:t>
            </a:r>
            <a:r>
              <a:rPr lang="en-US" dirty="0"/>
              <a:t>([</a:t>
            </a:r>
            <a:r>
              <a:rPr lang="en-US" dirty="0" err="1"/>
              <a:t>batch_size</a:t>
            </a:r>
            <a:r>
              <a:rPr lang="en-US" dirty="0"/>
              <a:t>, 1])</a:t>
            </a:r>
          </a:p>
          <a:p>
            <a:r>
              <a:rPr lang="en-US" dirty="0"/>
              <a:t>noise = </a:t>
            </a:r>
            <a:r>
              <a:rPr lang="en-US" dirty="0" err="1"/>
              <a:t>np.random.uniform</a:t>
            </a:r>
            <a:r>
              <a:rPr lang="en-US" dirty="0"/>
              <a:t>(-1.0, 1.0, size=[</a:t>
            </a:r>
            <a:r>
              <a:rPr lang="en-US" dirty="0" err="1"/>
              <a:t>batch_size</a:t>
            </a:r>
            <a:r>
              <a:rPr lang="en-US" dirty="0"/>
              <a:t>, 100])</a:t>
            </a:r>
          </a:p>
          <a:p>
            <a:r>
              <a:rPr lang="en-US" dirty="0" err="1"/>
              <a:t>a_loss</a:t>
            </a:r>
            <a:r>
              <a:rPr lang="en-US" dirty="0"/>
              <a:t> = </a:t>
            </a:r>
            <a:r>
              <a:rPr lang="en-US" dirty="0" err="1"/>
              <a:t>self.adversarial.train_on_batch</a:t>
            </a:r>
            <a:r>
              <a:rPr lang="en-US" dirty="0"/>
              <a:t>(noise, y)</a:t>
            </a:r>
          </a:p>
          <a:p>
            <a:r>
              <a:rPr lang="en-US" dirty="0"/>
              <a:t>#Listing 5. Sequential training of Discriminator Model and Adversarial Model. Training steps above 1000 generates respectable outputs.</a:t>
            </a:r>
          </a:p>
        </p:txBody>
      </p:sp>
      <p:sp>
        <p:nvSpPr>
          <p:cNvPr id="4" name="Footer Placeholder 3"/>
          <p:cNvSpPr>
            <a:spLocks noGrp="1"/>
          </p:cNvSpPr>
          <p:nvPr>
            <p:ph type="ftr" sz="quarter" idx="11"/>
          </p:nvPr>
        </p:nvSpPr>
        <p:spPr/>
        <p:txBody>
          <a:bodyPr/>
          <a:lstStyle/>
          <a:p>
            <a:r>
              <a:rPr lang="en-US"/>
              <a:t>Generative adversarial networks (GAN) (v241111a)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110312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pPr marL="514350" indent="-514350">
              <a:buFont typeface="+mj-lt"/>
              <a:buAutoNum type="arabicParenR"/>
            </a:pPr>
            <a:r>
              <a:rPr lang="en-US" dirty="0"/>
              <a:t>Introduction</a:t>
            </a:r>
          </a:p>
          <a:p>
            <a:pPr marL="514350" indent="-514350">
              <a:buFont typeface="+mj-lt"/>
              <a:buAutoNum type="arabicParenR"/>
            </a:pPr>
            <a:r>
              <a:rPr lang="en-US" dirty="0"/>
              <a:t>Theory</a:t>
            </a:r>
          </a:p>
          <a:p>
            <a:pPr marL="514350" indent="-514350">
              <a:buFont typeface="+mj-lt"/>
              <a:buAutoNum type="arabicParenR"/>
            </a:pPr>
            <a:r>
              <a:rPr lang="en-US" dirty="0"/>
              <a:t>Example</a:t>
            </a:r>
          </a:p>
          <a:p>
            <a:pPr marL="514350" indent="-514350">
              <a:buFont typeface="+mj-lt"/>
              <a:buAutoNum type="arabicParenR"/>
            </a:pPr>
            <a:r>
              <a:rPr lang="en-US" dirty="0"/>
              <a:t>Case study: GAN for edge detection</a:t>
            </a:r>
          </a:p>
          <a:p>
            <a:endParaRPr lang="en-US" dirty="0"/>
          </a:p>
        </p:txBody>
      </p:sp>
      <p:sp>
        <p:nvSpPr>
          <p:cNvPr id="4" name="Footer Placeholder 3"/>
          <p:cNvSpPr>
            <a:spLocks noGrp="1"/>
          </p:cNvSpPr>
          <p:nvPr>
            <p:ph type="ftr" sz="quarter" idx="11"/>
          </p:nvPr>
        </p:nvSpPr>
        <p:spPr/>
        <p:txBody>
          <a:bodyPr/>
          <a:lstStyle/>
          <a:p>
            <a:r>
              <a:rPr lang="en-US"/>
              <a:t>Generative adversarial networks (GAN) (v241111a)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863682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Training GAN models requires a lot of patience due to its depth. Here are some pointers:</a:t>
            </a:r>
            <a:br>
              <a:rPr lang="en-US" dirty="0"/>
            </a:br>
            <a:endParaRPr lang="en-US" dirty="0"/>
          </a:p>
        </p:txBody>
      </p:sp>
      <p:sp>
        <p:nvSpPr>
          <p:cNvPr id="3" name="Content Placeholder 2"/>
          <p:cNvSpPr>
            <a:spLocks noGrp="1"/>
          </p:cNvSpPr>
          <p:nvPr>
            <p:ph idx="1"/>
          </p:nvPr>
        </p:nvSpPr>
        <p:spPr/>
        <p:txBody>
          <a:bodyPr>
            <a:normAutofit fontScale="62500" lnSpcReduction="20000"/>
          </a:bodyPr>
          <a:lstStyle/>
          <a:p>
            <a:endParaRPr lang="en-US" dirty="0"/>
          </a:p>
          <a:p>
            <a:r>
              <a:rPr lang="en-US" dirty="0"/>
              <a:t>Problem: generated images look like noise. Solution: use dropout on both Discriminator and Generator. Low dropout values (0.3 to 0.6) generate more realistic images.</a:t>
            </a:r>
          </a:p>
          <a:p>
            <a:r>
              <a:rPr lang="en-US" dirty="0"/>
              <a:t>Problem: Discriminator loss converges rapidly to zero thus preventing the Generator from learning. Solution: Do not pre-train the Discriminator. Instead make its learning rate bigger than the Adversarial model learning rate. Use a different training noise sample for the Generator.</a:t>
            </a:r>
          </a:p>
          <a:p>
            <a:r>
              <a:rPr lang="en-US" dirty="0"/>
              <a:t>Problem: generator images still look like noise. Solution: check if the activation, batch normalization and dropout are applied in the correct sequence.</a:t>
            </a:r>
          </a:p>
          <a:p>
            <a:r>
              <a:rPr lang="en-US" dirty="0"/>
              <a:t>Problem: figuring out the correct training/model parameters. Solution: start with some known working values from published papers and codes and adjust one parameter at a time. Before training for 2000 or more steps, observe the effect of parameter value adjustment at about 500 or 1000 steps.</a:t>
            </a:r>
          </a:p>
        </p:txBody>
      </p:sp>
      <p:sp>
        <p:nvSpPr>
          <p:cNvPr id="4" name="Footer Placeholder 3"/>
          <p:cNvSpPr>
            <a:spLocks noGrp="1"/>
          </p:cNvSpPr>
          <p:nvPr>
            <p:ph type="ftr" sz="quarter" idx="11"/>
          </p:nvPr>
        </p:nvSpPr>
        <p:spPr/>
        <p:txBody>
          <a:bodyPr/>
          <a:lstStyle/>
          <a:p>
            <a:r>
              <a:rPr lang="en-US"/>
              <a:t>Generative adversarial networks (GAN) (v241111a)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2155172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Training</a:t>
            </a:r>
            <a:endParaRPr lang="en-US" dirty="0"/>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Generative adversarial networks (GAN) (v241111a)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pic>
        <p:nvPicPr>
          <p:cNvPr id="3074" name="Picture 2" descr="https://cdn-images-1.medium.com/max/1200/1*N3nT9AXVnsFBta2R1eEMj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52324"/>
            <a:ext cx="6361598" cy="432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060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Sample Outputs</a:t>
            </a:r>
            <a:endParaRPr lang="en-US" dirty="0"/>
          </a:p>
        </p:txBody>
      </p:sp>
      <p:sp>
        <p:nvSpPr>
          <p:cNvPr id="3" name="Content Placeholder 2"/>
          <p:cNvSpPr>
            <a:spLocks noGrp="1"/>
          </p:cNvSpPr>
          <p:nvPr>
            <p:ph idx="1"/>
          </p:nvPr>
        </p:nvSpPr>
        <p:spPr/>
        <p:txBody>
          <a:bodyPr/>
          <a:lstStyle/>
          <a:p>
            <a:r>
              <a:rPr lang="en-US" dirty="0"/>
              <a:t>The GAN is learning how to write handwritten digits on its own! </a:t>
            </a:r>
          </a:p>
        </p:txBody>
      </p:sp>
      <p:sp>
        <p:nvSpPr>
          <p:cNvPr id="4" name="Footer Placeholder 3"/>
          <p:cNvSpPr>
            <a:spLocks noGrp="1"/>
          </p:cNvSpPr>
          <p:nvPr>
            <p:ph type="ftr" sz="quarter" idx="11"/>
          </p:nvPr>
        </p:nvSpPr>
        <p:spPr/>
        <p:txBody>
          <a:bodyPr/>
          <a:lstStyle/>
          <a:p>
            <a:r>
              <a:rPr lang="en-US"/>
              <a:t>Generative adversarial networks (GAN) (v241111a)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pic>
        <p:nvPicPr>
          <p:cNvPr id="4098" name="Picture 2" descr="https://cdn-images-1.medium.com/max/1200/1*lLoKIf8Ow3ZZPiO91vQyD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449066"/>
            <a:ext cx="6115852" cy="4392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342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a:t>
            </a:r>
          </a:p>
        </p:txBody>
      </p:sp>
      <p:sp>
        <p:nvSpPr>
          <p:cNvPr id="3" name="Content Placeholder 2"/>
          <p:cNvSpPr>
            <a:spLocks noGrp="1"/>
          </p:cNvSpPr>
          <p:nvPr>
            <p:ph idx="1"/>
          </p:nvPr>
        </p:nvSpPr>
        <p:spPr/>
        <p:txBody>
          <a:bodyPr/>
          <a:lstStyle/>
          <a:p>
            <a:r>
              <a:rPr lang="en-US" dirty="0">
                <a:hlinkClick r:id="rId2"/>
              </a:rPr>
              <a:t>https://github.com/roatienza/Deep-Learning-Experiments/blob/master/Experiments/Tensorflow/GAN/dcgan_mnist.py</a:t>
            </a:r>
            <a:endParaRPr lang="en-US" dirty="0"/>
          </a:p>
        </p:txBody>
      </p:sp>
      <p:sp>
        <p:nvSpPr>
          <p:cNvPr id="4" name="Footer Placeholder 3"/>
          <p:cNvSpPr>
            <a:spLocks noGrp="1"/>
          </p:cNvSpPr>
          <p:nvPr>
            <p:ph type="ftr" sz="quarter" idx="11"/>
          </p:nvPr>
        </p:nvSpPr>
        <p:spPr/>
        <p:txBody>
          <a:bodyPr/>
          <a:lstStyle/>
          <a:p>
            <a:r>
              <a:rPr lang="en-US"/>
              <a:t>Generative adversarial networks (GAN) (v241111a)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4266685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(ii) Generate faces</a:t>
            </a:r>
          </a:p>
        </p:txBody>
      </p:sp>
      <p:sp>
        <p:nvSpPr>
          <p:cNvPr id="3" name="Content Placeholder 2"/>
          <p:cNvSpPr>
            <a:spLocks noGrp="1"/>
          </p:cNvSpPr>
          <p:nvPr>
            <p:ph idx="1"/>
          </p:nvPr>
        </p:nvSpPr>
        <p:spPr>
          <a:xfrm>
            <a:off x="530225" y="1652588"/>
            <a:ext cx="8229600" cy="4525963"/>
          </a:xfrm>
        </p:spPr>
        <p:txBody>
          <a:bodyPr/>
          <a:lstStyle/>
          <a:p>
            <a:r>
              <a:rPr lang="en-US" dirty="0"/>
              <a:t>Generated (not real) faces</a:t>
            </a:r>
          </a:p>
          <a:p>
            <a:endParaRPr lang="en-US" dirty="0"/>
          </a:p>
        </p:txBody>
      </p:sp>
      <p:sp>
        <p:nvSpPr>
          <p:cNvPr id="4" name="Footer Placeholder 3"/>
          <p:cNvSpPr>
            <a:spLocks noGrp="1"/>
          </p:cNvSpPr>
          <p:nvPr>
            <p:ph type="ftr" sz="quarter" idx="11"/>
          </p:nvPr>
        </p:nvSpPr>
        <p:spPr/>
        <p:txBody>
          <a:bodyPr/>
          <a:lstStyle/>
          <a:p>
            <a:r>
              <a:rPr lang="en-US"/>
              <a:t>Generative adversarial networks (GAN) (v241111a)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a:p>
        </p:txBody>
      </p:sp>
      <p:sp>
        <p:nvSpPr>
          <p:cNvPr id="7" name="TextBox 6"/>
          <p:cNvSpPr txBox="1"/>
          <p:nvPr/>
        </p:nvSpPr>
        <p:spPr>
          <a:xfrm>
            <a:off x="685800" y="5069137"/>
            <a:ext cx="8915400" cy="646331"/>
          </a:xfrm>
          <a:prstGeom prst="rect">
            <a:avLst/>
          </a:prstGeom>
          <a:noFill/>
        </p:spPr>
        <p:txBody>
          <a:bodyPr wrap="square" rtlCol="0">
            <a:spAutoFit/>
          </a:bodyPr>
          <a:lstStyle/>
          <a:p>
            <a:r>
              <a:rPr lang="en-US" dirty="0">
                <a:hlinkClick r:id="rId3"/>
              </a:rPr>
              <a:t>https://www.bleepingcomputer.com/news/technology/ai-powered-website-generates-realistic-human-faces-on-the-spot/</a:t>
            </a:r>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00" y="2286000"/>
            <a:ext cx="4343400" cy="2320055"/>
          </a:xfrm>
          <a:prstGeom prst="rect">
            <a:avLst/>
          </a:prstGeom>
        </p:spPr>
      </p:pic>
    </p:spTree>
    <p:extLst>
      <p:ext uri="{BB962C8B-B14F-4D97-AF65-F5344CB8AC3E}">
        <p14:creationId xmlns:p14="http://schemas.microsoft.com/office/powerpoint/2010/main" val="312787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4) Case study</a:t>
            </a:r>
          </a:p>
        </p:txBody>
      </p:sp>
      <p:sp>
        <p:nvSpPr>
          <p:cNvPr id="3" name="Content Placeholder 2"/>
          <p:cNvSpPr>
            <a:spLocks noGrp="1"/>
          </p:cNvSpPr>
          <p:nvPr>
            <p:ph type="subTitle" idx="1"/>
          </p:nvPr>
        </p:nvSpPr>
        <p:spPr/>
        <p:txBody>
          <a:bodyPr/>
          <a:lstStyle/>
          <a:p>
            <a:r>
              <a:rPr lang="en-US" dirty="0"/>
              <a:t>Edge detection using GAN</a:t>
            </a:r>
          </a:p>
        </p:txBody>
      </p:sp>
      <p:sp>
        <p:nvSpPr>
          <p:cNvPr id="4" name="Footer Placeholder 3"/>
          <p:cNvSpPr>
            <a:spLocks noGrp="1"/>
          </p:cNvSpPr>
          <p:nvPr>
            <p:ph type="ftr" sz="quarter" idx="11"/>
          </p:nvPr>
        </p:nvSpPr>
        <p:spPr/>
        <p:txBody>
          <a:bodyPr/>
          <a:lstStyle/>
          <a:p>
            <a:r>
              <a:rPr lang="en-US"/>
              <a:t>Generative adversarial networks (GAN) (v241111a)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2330065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Generative </a:t>
            </a:r>
            <a:r>
              <a:rPr lang="en-US" dirty="0"/>
              <a:t>adversarial networks (GANs) for edge detection</a:t>
            </a:r>
          </a:p>
        </p:txBody>
      </p:sp>
      <p:sp>
        <p:nvSpPr>
          <p:cNvPr id="3" name="Subtitle 2"/>
          <p:cNvSpPr>
            <a:spLocks noGrp="1"/>
          </p:cNvSpPr>
          <p:nvPr>
            <p:ph type="subTitle" idx="1"/>
          </p:nvPr>
        </p:nvSpPr>
        <p:spPr/>
        <p:txBody>
          <a:bodyPr>
            <a:normAutofit fontScale="47500" lnSpcReduction="20000"/>
          </a:bodyPr>
          <a:lstStyle/>
          <a:p>
            <a:r>
              <a:rPr lang="en-US" dirty="0"/>
              <a:t>Z. Zeng  Y.K. Yu, K.H. Wong</a:t>
            </a:r>
          </a:p>
          <a:p>
            <a:r>
              <a:rPr lang="en-US" dirty="0"/>
              <a:t>In </a:t>
            </a:r>
          </a:p>
          <a:p>
            <a:r>
              <a:rPr lang="en-US" dirty="0"/>
              <a:t>IEEE iciev2018, International Conference on Informatics, Electronics &amp; Vision '</a:t>
            </a:r>
            <a:r>
              <a:rPr lang="en-US" dirty="0" err="1"/>
              <a:t>June,kitakyushu</a:t>
            </a:r>
            <a:r>
              <a:rPr lang="en-US" dirty="0"/>
              <a:t> exhibition center, japan, 25~29, 2018. (</a:t>
            </a:r>
            <a:r>
              <a:rPr lang="en-US" dirty="0">
                <a:hlinkClick r:id="rId2"/>
              </a:rPr>
              <a:t>http://cennser.org/ICIEV/scope-topics.html</a:t>
            </a:r>
            <a:r>
              <a:rPr lang="en-US" dirty="0"/>
              <a:t>)</a:t>
            </a:r>
          </a:p>
          <a:p>
            <a:br>
              <a:rPr lang="en-US" dirty="0"/>
            </a:br>
            <a:endParaRPr lang="en-US" dirty="0"/>
          </a:p>
        </p:txBody>
      </p:sp>
      <p:sp>
        <p:nvSpPr>
          <p:cNvPr id="4" name="Footer Placeholder 3"/>
          <p:cNvSpPr>
            <a:spLocks noGrp="1"/>
          </p:cNvSpPr>
          <p:nvPr>
            <p:ph type="ftr" sz="quarter" idx="11"/>
          </p:nvPr>
        </p:nvSpPr>
        <p:spPr/>
        <p:txBody>
          <a:bodyPr/>
          <a:lstStyle/>
          <a:p>
            <a:r>
              <a:rPr lang="en-US"/>
              <a:t>Generative adversarial networks (GAN) (v241111a)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321294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Introduction</a:t>
            </a:r>
          </a:p>
          <a:p>
            <a:r>
              <a:rPr lang="en-US" dirty="0"/>
              <a:t>Background</a:t>
            </a:r>
          </a:p>
          <a:p>
            <a:r>
              <a:rPr lang="en-US" dirty="0"/>
              <a:t>Theory</a:t>
            </a:r>
          </a:p>
          <a:p>
            <a:r>
              <a:rPr lang="en-US" dirty="0"/>
              <a:t>Experiment</a:t>
            </a:r>
          </a:p>
          <a:p>
            <a:r>
              <a:rPr lang="en-US" dirty="0"/>
              <a:t>Discussions / Future work</a:t>
            </a:r>
          </a:p>
          <a:p>
            <a:r>
              <a:rPr lang="en-US" dirty="0"/>
              <a:t>Conclusion</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Generative adversarial networks (GAN) (v241111a)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1747671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dirty="0"/>
              <a:t>What is edge detection?</a:t>
            </a:r>
          </a:p>
          <a:p>
            <a:r>
              <a:rPr lang="en-US" dirty="0"/>
              <a:t>Why edge detection?</a:t>
            </a:r>
          </a:p>
          <a:p>
            <a:r>
              <a:rPr lang="en-US" dirty="0"/>
              <a:t>What are the problems?</a:t>
            </a:r>
          </a:p>
          <a:p>
            <a:pPr lvl="1"/>
            <a:r>
              <a:rPr lang="en-US" dirty="0"/>
              <a:t>Single pixel width requirement, non-maximum suppression</a:t>
            </a:r>
          </a:p>
          <a:p>
            <a:r>
              <a:rPr lang="en-US" dirty="0"/>
              <a:t>How to solve the problem: Machine learning approach</a:t>
            </a:r>
          </a:p>
          <a:p>
            <a:r>
              <a:rPr lang="en-US" dirty="0"/>
              <a:t>Our results.</a:t>
            </a:r>
          </a:p>
          <a:p>
            <a:endParaRPr lang="en-US" dirty="0"/>
          </a:p>
          <a:p>
            <a:endParaRPr lang="en-US" dirty="0"/>
          </a:p>
        </p:txBody>
      </p:sp>
      <p:sp>
        <p:nvSpPr>
          <p:cNvPr id="4" name="Footer Placeholder 3"/>
          <p:cNvSpPr>
            <a:spLocks noGrp="1"/>
          </p:cNvSpPr>
          <p:nvPr>
            <p:ph type="ftr" sz="quarter" idx="11"/>
          </p:nvPr>
        </p:nvSpPr>
        <p:spPr/>
        <p:txBody>
          <a:bodyPr/>
          <a:lstStyle/>
          <a:p>
            <a:r>
              <a:rPr lang="en-US"/>
              <a:t>Generative adversarial networks (GAN) (v241111a)</a:t>
            </a:r>
          </a:p>
        </p:txBody>
      </p:sp>
      <p:pic>
        <p:nvPicPr>
          <p:cNvPr id="3074" name="Picture 2" descr="B:\_data\_0khwong\0papers\0_conference\2018_conf會議____conf\c188h_180625-28_Fukuoka福岡_IEEE_Zhiliang\02a_first_submit\p188_iciec18_gan_3a\img\GAN03504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904999"/>
            <a:ext cx="2169445" cy="144780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B:\_data\_0khwong\0papers\0_conference\2018_conf會議____conf\c188h_180625-28_Fukuoka福岡_IEEE_Zhiliang\02a_first_submit\p188_iciec18_gan_3a\img\350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5754" y="253926"/>
            <a:ext cx="2290763" cy="152876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1567769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of edge detection</a:t>
            </a:r>
          </a:p>
        </p:txBody>
      </p:sp>
      <p:sp>
        <p:nvSpPr>
          <p:cNvPr id="3" name="Content Placeholder 2"/>
          <p:cNvSpPr>
            <a:spLocks noGrp="1"/>
          </p:cNvSpPr>
          <p:nvPr>
            <p:ph idx="1"/>
          </p:nvPr>
        </p:nvSpPr>
        <p:spPr/>
        <p:txBody>
          <a:bodyPr>
            <a:normAutofit fontScale="92500" lnSpcReduction="10000"/>
          </a:bodyPr>
          <a:lstStyle/>
          <a:p>
            <a:r>
              <a:rPr lang="en-US" dirty="0"/>
              <a:t>Traditional methods</a:t>
            </a:r>
          </a:p>
          <a:p>
            <a:pPr lvl="1"/>
            <a:r>
              <a:rPr lang="en-US" dirty="0"/>
              <a:t>Sobel, etc.</a:t>
            </a:r>
          </a:p>
          <a:p>
            <a:pPr lvl="1"/>
            <a:r>
              <a:rPr lang="en-US" dirty="0"/>
              <a:t>Canny</a:t>
            </a:r>
          </a:p>
          <a:p>
            <a:r>
              <a:rPr lang="en-US" dirty="0"/>
              <a:t>Machine learning methods</a:t>
            </a:r>
          </a:p>
          <a:p>
            <a:pPr lvl="1"/>
            <a:r>
              <a:rPr lang="en-US" dirty="0"/>
              <a:t>CNN methods</a:t>
            </a:r>
          </a:p>
          <a:p>
            <a:pPr lvl="1"/>
            <a:r>
              <a:rPr lang="en-US" dirty="0"/>
              <a:t>RCF (state of the art)</a:t>
            </a:r>
          </a:p>
          <a:p>
            <a:pPr lvl="1"/>
            <a:r>
              <a:rPr lang="en-US" dirty="0"/>
              <a:t>Generative adversarial networks (GANs) </a:t>
            </a:r>
          </a:p>
          <a:p>
            <a:pPr lvl="1"/>
            <a:r>
              <a:rPr lang="en-US" dirty="0"/>
              <a:t>Conditional GAN (</a:t>
            </a:r>
            <a:r>
              <a:rPr lang="en-US" dirty="0" err="1"/>
              <a:t>cGANs</a:t>
            </a:r>
            <a:r>
              <a:rPr lang="en-US" dirty="0"/>
              <a:t>) </a:t>
            </a:r>
          </a:p>
          <a:p>
            <a:pPr lvl="1"/>
            <a:r>
              <a:rPr lang="en-US" dirty="0" err="1"/>
              <a:t>cGAN</a:t>
            </a:r>
            <a:r>
              <a:rPr lang="en-US" dirty="0"/>
              <a:t> with U-NET (=our approach, first  team to apply </a:t>
            </a:r>
            <a:r>
              <a:rPr lang="en-US" dirty="0" err="1"/>
              <a:t>cGAN</a:t>
            </a:r>
            <a:r>
              <a:rPr lang="en-US" dirty="0"/>
              <a:t> for edge detection)</a:t>
            </a:r>
          </a:p>
          <a:p>
            <a:endParaRPr lang="en-US" i="1" dirty="0"/>
          </a:p>
        </p:txBody>
      </p:sp>
      <p:sp>
        <p:nvSpPr>
          <p:cNvPr id="4" name="Footer Placeholder 3"/>
          <p:cNvSpPr>
            <a:spLocks noGrp="1"/>
          </p:cNvSpPr>
          <p:nvPr>
            <p:ph type="ftr" sz="quarter" idx="11"/>
          </p:nvPr>
        </p:nvSpPr>
        <p:spPr/>
        <p:txBody>
          <a:bodyPr/>
          <a:lstStyle/>
          <a:p>
            <a:r>
              <a:rPr lang="en-US"/>
              <a:t>Generative adversarial networks (GAN) (v241111a)</a:t>
            </a:r>
          </a:p>
        </p:txBody>
      </p:sp>
      <p:sp>
        <p:nvSpPr>
          <p:cNvPr id="5" name="TextBox 4"/>
          <p:cNvSpPr txBox="1"/>
          <p:nvPr/>
        </p:nvSpPr>
        <p:spPr>
          <a:xfrm>
            <a:off x="2895600" y="5867400"/>
            <a:ext cx="6145913" cy="369332"/>
          </a:xfrm>
          <a:prstGeom prst="rect">
            <a:avLst/>
          </a:prstGeom>
          <a:noFill/>
        </p:spPr>
        <p:txBody>
          <a:bodyPr wrap="none" rtlCol="0">
            <a:spAutoFit/>
          </a:bodyPr>
          <a:lstStyle/>
          <a:p>
            <a:r>
              <a:rPr lang="en-US" dirty="0"/>
              <a:t>https://lmb.informatik.uni-freiburg.de/people/ronneber/u-net/</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149921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Introduction</a:t>
            </a:r>
          </a:p>
        </p:txBody>
      </p:sp>
      <p:sp>
        <p:nvSpPr>
          <p:cNvPr id="3" name="Content Placeholder 2"/>
          <p:cNvSpPr>
            <a:spLocks noGrp="1"/>
          </p:cNvSpPr>
          <p:nvPr>
            <p:ph idx="1"/>
          </p:nvPr>
        </p:nvSpPr>
        <p:spPr/>
        <p:txBody>
          <a:bodyPr>
            <a:normAutofit fontScale="85000" lnSpcReduction="10000"/>
          </a:bodyPr>
          <a:lstStyle/>
          <a:p>
            <a:r>
              <a:rPr lang="en-US" dirty="0"/>
              <a:t>Non-supervised learning</a:t>
            </a:r>
          </a:p>
          <a:p>
            <a:r>
              <a:rPr lang="en-US" dirty="0"/>
              <a:t>Require 2 Convolution neural networks: Generator (G) and discriminator (D) </a:t>
            </a:r>
          </a:p>
          <a:p>
            <a:r>
              <a:rPr lang="en-US" dirty="0"/>
              <a:t>Training of  GANs</a:t>
            </a:r>
          </a:p>
          <a:p>
            <a:pPr lvl="1"/>
            <a:r>
              <a:rPr lang="en-US" dirty="0"/>
              <a:t>Use Generator (G) to generate noise</a:t>
            </a:r>
          </a:p>
          <a:p>
            <a:pPr lvl="1"/>
            <a:r>
              <a:rPr lang="en-US" dirty="0"/>
              <a:t>Use the noise to generate data</a:t>
            </a:r>
          </a:p>
          <a:p>
            <a:pPr lvl="1"/>
            <a:r>
              <a:rPr lang="en-US" dirty="0"/>
              <a:t>A discriminator (D) to determine it is true or false</a:t>
            </a:r>
          </a:p>
          <a:p>
            <a:pPr lvl="1"/>
            <a:r>
              <a:rPr lang="en-US" dirty="0"/>
              <a:t>Update the neural networks until  the discriminator cannot tell whether the generator is producing true or false data</a:t>
            </a:r>
          </a:p>
          <a:p>
            <a:pPr lvl="1"/>
            <a:r>
              <a:rPr lang="en-US" dirty="0"/>
              <a:t>After trained G, G can generate many more training samples for training of other neural network algorithms </a:t>
            </a:r>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a:t>Generative adversarial networks (GAN) (v241111a)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2221479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Theory of Generative adversarial networks (GAN)</a:t>
            </a:r>
          </a:p>
        </p:txBody>
      </p:sp>
      <p:sp>
        <p:nvSpPr>
          <p:cNvPr id="3" name="Content Placeholder 2"/>
          <p:cNvSpPr>
            <a:spLocks noGrp="1"/>
          </p:cNvSpPr>
          <p:nvPr>
            <p:ph idx="1"/>
          </p:nvPr>
        </p:nvSpPr>
        <p:spPr/>
        <p:txBody>
          <a:bodyPr/>
          <a:lstStyle/>
          <a:p>
            <a:r>
              <a:rPr lang="en-US" dirty="0"/>
              <a:t>GAN</a:t>
            </a:r>
          </a:p>
          <a:p>
            <a:endParaRPr lang="en-US" dirty="0"/>
          </a:p>
          <a:p>
            <a:endParaRPr lang="en-US" dirty="0"/>
          </a:p>
          <a:p>
            <a:r>
              <a:rPr lang="en-US" dirty="0"/>
              <a:t>Discriminator (D)</a:t>
            </a:r>
          </a:p>
          <a:p>
            <a:r>
              <a:rPr lang="en-US" dirty="0"/>
              <a:t>Generator(G)</a:t>
            </a:r>
          </a:p>
        </p:txBody>
      </p:sp>
      <p:sp>
        <p:nvSpPr>
          <p:cNvPr id="4" name="Footer Placeholder 3"/>
          <p:cNvSpPr>
            <a:spLocks noGrp="1"/>
          </p:cNvSpPr>
          <p:nvPr>
            <p:ph type="ftr" sz="quarter" idx="11"/>
          </p:nvPr>
        </p:nvSpPr>
        <p:spPr/>
        <p:txBody>
          <a:bodyPr/>
          <a:lstStyle/>
          <a:p>
            <a:r>
              <a:rPr lang="en-US"/>
              <a:t>Generative adversarial networks (GAN) (v241111a)</a:t>
            </a: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2133600"/>
            <a:ext cx="6732788" cy="1165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1286784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of GAN</a:t>
            </a:r>
          </a:p>
        </p:txBody>
      </p:sp>
      <p:sp>
        <p:nvSpPr>
          <p:cNvPr id="3" name="Content Placeholder 2"/>
          <p:cNvSpPr>
            <a:spLocks noGrp="1"/>
          </p:cNvSpPr>
          <p:nvPr>
            <p:ph idx="1"/>
          </p:nvPr>
        </p:nvSpPr>
        <p:spPr>
          <a:xfrm>
            <a:off x="457200" y="1676400"/>
            <a:ext cx="4572000" cy="4449763"/>
          </a:xfrm>
        </p:spPr>
        <p:txBody>
          <a:bodyPr>
            <a:normAutofit fontScale="92500" lnSpcReduction="10000"/>
          </a:bodyPr>
          <a:lstStyle/>
          <a:p>
            <a:r>
              <a:rPr lang="en-US" dirty="0"/>
              <a:t>Generate data with the same distribution of training  samples </a:t>
            </a:r>
          </a:p>
          <a:p>
            <a:r>
              <a:rPr lang="en-US" dirty="0"/>
              <a:t>Application :Enrich data sets, e.g. use some data in MINST dataset to train G, so G can generate more training samples.</a:t>
            </a:r>
          </a:p>
          <a:p>
            <a:r>
              <a:rPr lang="en-US" dirty="0"/>
              <a:t>Good for face datasets etc.</a:t>
            </a:r>
          </a:p>
        </p:txBody>
      </p:sp>
      <p:sp>
        <p:nvSpPr>
          <p:cNvPr id="4" name="Footer Placeholder 3"/>
          <p:cNvSpPr>
            <a:spLocks noGrp="1"/>
          </p:cNvSpPr>
          <p:nvPr>
            <p:ph type="ftr" sz="quarter" idx="11"/>
          </p:nvPr>
        </p:nvSpPr>
        <p:spPr/>
        <p:txBody>
          <a:bodyPr/>
          <a:lstStyle/>
          <a:p>
            <a:r>
              <a:rPr lang="en-US"/>
              <a:t>Generative adversarial networks (GAN) (v241111a)</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3276600"/>
            <a:ext cx="4025375" cy="2944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34000" y="1905000"/>
            <a:ext cx="3720575" cy="646331"/>
          </a:xfrm>
          <a:prstGeom prst="rect">
            <a:avLst/>
          </a:prstGeom>
          <a:noFill/>
        </p:spPr>
        <p:txBody>
          <a:bodyPr wrap="square" rtlCol="0">
            <a:spAutoFit/>
          </a:bodyPr>
          <a:lstStyle/>
          <a:p>
            <a:r>
              <a:rPr lang="en-US" dirty="0"/>
              <a:t>MINST dataset: http://yann.lecun.com/exdb/mnist/</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1204339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t>The idea, from : </a:t>
            </a:r>
            <a:r>
              <a:rPr lang="en-US" sz="1800" dirty="0" err="1"/>
              <a:t>Goodfellow</a:t>
            </a:r>
            <a:r>
              <a:rPr lang="en-US" sz="1800" dirty="0"/>
              <a:t>, Ian, et al. "Generative adversarial nets." </a:t>
            </a:r>
            <a:r>
              <a:rPr lang="en-US" sz="1800" i="1" dirty="0"/>
              <a:t>Advances in neural information processing systems</a:t>
            </a:r>
            <a:r>
              <a:rPr lang="en-US" sz="1800" dirty="0"/>
              <a:t>. 2014. </a:t>
            </a:r>
            <a:r>
              <a:rPr lang="en-US" sz="1800" dirty="0">
                <a:hlinkClick r:id="rId2"/>
              </a:rPr>
              <a:t>https://arxiv.org/abs/1406.2661</a:t>
            </a:r>
            <a:br>
              <a:rPr lang="en-US" sz="1800" dirty="0"/>
            </a:br>
            <a:br>
              <a:rPr lang="en-US" sz="1800" dirty="0"/>
            </a:br>
            <a:endParaRPr lang="en-US" sz="1800" dirty="0"/>
          </a:p>
        </p:txBody>
      </p:sp>
      <p:sp>
        <p:nvSpPr>
          <p:cNvPr id="3" name="Content Placeholder 2"/>
          <p:cNvSpPr>
            <a:spLocks noGrp="1"/>
          </p:cNvSpPr>
          <p:nvPr>
            <p:ph idx="1"/>
          </p:nvPr>
        </p:nvSpPr>
        <p:spPr/>
        <p:txBody>
          <a:bodyPr>
            <a:normAutofit fontScale="85000" lnSpcReduction="20000"/>
          </a:bodyPr>
          <a:lstStyle/>
          <a:p>
            <a:r>
              <a:rPr lang="en-US" i="1" dirty="0"/>
              <a:t>The proposed adversarial nets framework, the generative model is pitted against an adversary: </a:t>
            </a:r>
          </a:p>
          <a:p>
            <a:r>
              <a:rPr lang="en-US" i="1" dirty="0"/>
              <a:t>a discriminative model (D) that learns to determine whether a sample is from the model distribution or the data distribution. The generative model (G) can be thought of as analogous to a team of counterfeiters, trying to produce fake currency and use it without detection, while the discriminative model is analogous to the police, trying to detect the counterfeit currency. Competition in this game drives both teams to improve their methods until the counterfeits are indistinguishable from the genuine articles.</a:t>
            </a:r>
          </a:p>
        </p:txBody>
      </p:sp>
      <p:sp>
        <p:nvSpPr>
          <p:cNvPr id="4" name="Footer Placeholder 3"/>
          <p:cNvSpPr>
            <a:spLocks noGrp="1"/>
          </p:cNvSpPr>
          <p:nvPr>
            <p:ph type="ftr" sz="quarter" idx="11"/>
          </p:nvPr>
        </p:nvSpPr>
        <p:spPr/>
        <p:txBody>
          <a:bodyPr/>
          <a:lstStyle/>
          <a:p>
            <a:r>
              <a:rPr lang="en-US"/>
              <a:t>Generative adversarial networks (GAN) (v241111a)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2513858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concept of a generator G</a:t>
            </a:r>
          </a:p>
        </p:txBody>
      </p:sp>
      <p:sp>
        <p:nvSpPr>
          <p:cNvPr id="3" name="Content Placeholder 2"/>
          <p:cNvSpPr>
            <a:spLocks noGrp="1"/>
          </p:cNvSpPr>
          <p:nvPr>
            <p:ph idx="1"/>
          </p:nvPr>
        </p:nvSpPr>
        <p:spPr>
          <a:xfrm>
            <a:off x="457200" y="1600200"/>
            <a:ext cx="4465569" cy="4525963"/>
          </a:xfrm>
        </p:spPr>
        <p:txBody>
          <a:bodyPr>
            <a:normAutofit fontScale="70000" lnSpcReduction="20000"/>
          </a:bodyPr>
          <a:lstStyle/>
          <a:p>
            <a:r>
              <a:rPr lang="en-US" dirty="0"/>
              <a:t>Input noise </a:t>
            </a:r>
            <a:r>
              <a:rPr lang="en-US" i="1" dirty="0"/>
              <a:t>z (with </a:t>
            </a:r>
            <a:r>
              <a:rPr lang="en-US" dirty="0"/>
              <a:t>distribution </a:t>
            </a:r>
            <a:r>
              <a:rPr lang="en-US" i="1" dirty="0" err="1"/>
              <a:t>p</a:t>
            </a:r>
            <a:r>
              <a:rPr lang="en-US" i="1" baseline="-25000" dirty="0" err="1"/>
              <a:t>g</a:t>
            </a:r>
            <a:r>
              <a:rPr lang="en-US" i="1" dirty="0"/>
              <a:t>) to </a:t>
            </a:r>
            <a:r>
              <a:rPr lang="en-US" dirty="0"/>
              <a:t>a generator G which can produce output data </a:t>
            </a:r>
          </a:p>
          <a:p>
            <a:r>
              <a:rPr lang="en-US" dirty="0"/>
              <a:t>Application example: You train G using many samples of handwritten character images (from MINST dataset), after training you input a noise z (</a:t>
            </a:r>
            <a:r>
              <a:rPr lang="en-US" i="1" dirty="0"/>
              <a:t>with </a:t>
            </a:r>
            <a:r>
              <a:rPr lang="en-US" dirty="0"/>
              <a:t>distribution </a:t>
            </a:r>
            <a:r>
              <a:rPr lang="en-US" i="1" dirty="0" err="1"/>
              <a:t>p</a:t>
            </a:r>
            <a:r>
              <a:rPr lang="en-US" i="1" baseline="-25000" dirty="0" err="1"/>
              <a:t>g</a:t>
            </a:r>
            <a:r>
              <a:rPr lang="en-US" i="1" baseline="-25000" dirty="0"/>
              <a:t> </a:t>
            </a:r>
            <a:r>
              <a:rPr lang="en-US" dirty="0"/>
              <a:t>), then G will give you an image of a </a:t>
            </a:r>
            <a:r>
              <a:rPr lang="en-US" sz="3100" dirty="0"/>
              <a:t>handwritten character.</a:t>
            </a:r>
          </a:p>
          <a:p>
            <a:r>
              <a:rPr lang="en-US" sz="3100" dirty="0"/>
              <a:t>Usage: create more training data for machine leaning systems</a:t>
            </a:r>
          </a:p>
        </p:txBody>
      </p:sp>
      <p:sp>
        <p:nvSpPr>
          <p:cNvPr id="4" name="Footer Placeholder 3"/>
          <p:cNvSpPr>
            <a:spLocks noGrp="1"/>
          </p:cNvSpPr>
          <p:nvPr>
            <p:ph type="ftr" sz="quarter" idx="11"/>
          </p:nvPr>
        </p:nvSpPr>
        <p:spPr/>
        <p:txBody>
          <a:bodyPr/>
          <a:lstStyle/>
          <a:p>
            <a:r>
              <a:rPr lang="en-US"/>
              <a:t>Generative adversarial networks (GAN) (v241111a)</a:t>
            </a:r>
          </a:p>
        </p:txBody>
      </p:sp>
      <p:sp>
        <p:nvSpPr>
          <p:cNvPr id="5" name="Slide Number Placeholder 4"/>
          <p:cNvSpPr>
            <a:spLocks noGrp="1"/>
          </p:cNvSpPr>
          <p:nvPr>
            <p:ph type="sldNum" sz="quarter" idx="12"/>
          </p:nvPr>
        </p:nvSpPr>
        <p:spPr>
          <a:xfrm>
            <a:off x="7332347" y="4758922"/>
            <a:ext cx="2133600" cy="365125"/>
          </a:xfrm>
        </p:spPr>
        <p:txBody>
          <a:bodyPr/>
          <a:lstStyle/>
          <a:p>
            <a:fld id="{B6F15528-21DE-4FAA-801E-634DDDAF4B2B}" type="slidenum">
              <a:rPr lang="en-US" smtClean="0"/>
              <a:pPr/>
              <a:t>33</a:t>
            </a:fld>
            <a:endParaRPr lang="en-US" dirty="0"/>
          </a:p>
        </p:txBody>
      </p:sp>
      <p:sp>
        <p:nvSpPr>
          <p:cNvPr id="6" name="TextBox 5"/>
          <p:cNvSpPr txBox="1"/>
          <p:nvPr/>
        </p:nvSpPr>
        <p:spPr>
          <a:xfrm>
            <a:off x="5029200" y="2745972"/>
            <a:ext cx="4038599" cy="400110"/>
          </a:xfrm>
          <a:prstGeom prst="rect">
            <a:avLst/>
          </a:prstGeom>
          <a:noFill/>
          <a:ln>
            <a:solidFill>
              <a:schemeClr val="accent1"/>
            </a:solidFill>
          </a:ln>
        </p:spPr>
        <p:txBody>
          <a:bodyPr wrap="square" rtlCol="0">
            <a:spAutoFit/>
          </a:bodyPr>
          <a:lstStyle/>
          <a:p>
            <a:pPr algn="ctr"/>
            <a:r>
              <a:rPr lang="en-US" sz="2000" dirty="0"/>
              <a:t>G  can generate data according to </a:t>
            </a:r>
            <a:r>
              <a:rPr lang="en-US" sz="2000" i="1" dirty="0"/>
              <a:t>Z</a:t>
            </a:r>
          </a:p>
        </p:txBody>
      </p:sp>
      <p:cxnSp>
        <p:nvCxnSpPr>
          <p:cNvPr id="14" name="Straight Arrow Connector 13"/>
          <p:cNvCxnSpPr/>
          <p:nvPr/>
        </p:nvCxnSpPr>
        <p:spPr>
          <a:xfrm>
            <a:off x="6698866" y="2505704"/>
            <a:ext cx="0" cy="2393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727358" y="3146082"/>
            <a:ext cx="0" cy="279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24567" y="1982484"/>
            <a:ext cx="2826408" cy="369332"/>
          </a:xfrm>
          <a:prstGeom prst="rect">
            <a:avLst/>
          </a:prstGeom>
          <a:noFill/>
        </p:spPr>
        <p:txBody>
          <a:bodyPr wrap="square" rtlCol="0">
            <a:spAutoFit/>
          </a:bodyPr>
          <a:lstStyle/>
          <a:p>
            <a:r>
              <a:rPr lang="en-US" i="1" dirty="0"/>
              <a:t>Z (</a:t>
            </a:r>
            <a:r>
              <a:rPr lang="en-US" dirty="0"/>
              <a:t>distribution </a:t>
            </a:r>
            <a:r>
              <a:rPr lang="en-US" i="1" dirty="0" err="1"/>
              <a:t>p</a:t>
            </a:r>
            <a:r>
              <a:rPr lang="en-US" i="1" baseline="-25000" dirty="0" err="1"/>
              <a:t>g</a:t>
            </a:r>
            <a:r>
              <a:rPr lang="en-US" i="1" dirty="0"/>
              <a:t>): a vector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0712" y="3426024"/>
            <a:ext cx="199390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5240793" y="5562600"/>
            <a:ext cx="3720575" cy="646331"/>
          </a:xfrm>
          <a:prstGeom prst="rect">
            <a:avLst/>
          </a:prstGeom>
          <a:noFill/>
        </p:spPr>
        <p:txBody>
          <a:bodyPr wrap="square" rtlCol="0">
            <a:spAutoFit/>
          </a:bodyPr>
          <a:lstStyle/>
          <a:p>
            <a:r>
              <a:rPr lang="en-US" dirty="0"/>
              <a:t>MINST dataset: http://yann.lecun.com/exdb/mnist/</a:t>
            </a:r>
          </a:p>
        </p:txBody>
      </p:sp>
      <p:sp>
        <p:nvSpPr>
          <p:cNvPr id="7" name="TextBox 6"/>
          <p:cNvSpPr txBox="1"/>
          <p:nvPr/>
        </p:nvSpPr>
        <p:spPr>
          <a:xfrm>
            <a:off x="6553200" y="4763195"/>
            <a:ext cx="2408168" cy="646331"/>
          </a:xfrm>
          <a:prstGeom prst="rect">
            <a:avLst/>
          </a:prstGeom>
          <a:noFill/>
        </p:spPr>
        <p:txBody>
          <a:bodyPr wrap="square" rtlCol="0">
            <a:spAutoFit/>
          </a:bodyPr>
          <a:lstStyle/>
          <a:p>
            <a:r>
              <a:rPr lang="en-US" dirty="0"/>
              <a:t>Output is a picture of a hand written character</a:t>
            </a:r>
          </a:p>
        </p:txBody>
      </p:sp>
    </p:spTree>
    <p:extLst>
      <p:ext uri="{BB962C8B-B14F-4D97-AF65-F5344CB8AC3E}">
        <p14:creationId xmlns:p14="http://schemas.microsoft.com/office/powerpoint/2010/main" val="1375030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0"/>
            <a:ext cx="3352800" cy="1143000"/>
          </a:xfrm>
        </p:spPr>
        <p:txBody>
          <a:bodyPr>
            <a:noAutofit/>
          </a:bodyPr>
          <a:lstStyle/>
          <a:p>
            <a:pPr algn="l"/>
            <a:r>
              <a:rPr lang="en-US" sz="2400" dirty="0"/>
              <a:t>GAN training procedure </a:t>
            </a:r>
            <a:r>
              <a:rPr lang="en-US" sz="1600" dirty="0"/>
              <a:t>https://arxiv.org/abs/1406.2661</a:t>
            </a:r>
            <a:br>
              <a:rPr lang="en-US" sz="2400" dirty="0"/>
            </a:br>
            <a:endParaRPr lang="en-US" sz="2400" dirty="0"/>
          </a:p>
        </p:txBody>
      </p:sp>
      <p:sp>
        <p:nvSpPr>
          <p:cNvPr id="3" name="Content Placeholder 2"/>
          <p:cNvSpPr>
            <a:spLocks noGrp="1"/>
          </p:cNvSpPr>
          <p:nvPr>
            <p:ph idx="1"/>
          </p:nvPr>
        </p:nvSpPr>
        <p:spPr>
          <a:xfrm>
            <a:off x="139805" y="1407532"/>
            <a:ext cx="4343400" cy="4525963"/>
          </a:xfrm>
        </p:spPr>
        <p:txBody>
          <a:bodyPr>
            <a:normAutofit/>
          </a:bodyPr>
          <a:lstStyle/>
          <a:p>
            <a:pPr marL="514350" indent="-514350">
              <a:buFont typeface="+mj-lt"/>
              <a:buAutoNum type="arabicParenR"/>
            </a:pPr>
            <a:r>
              <a:rPr lang="en-US" sz="1800" dirty="0"/>
              <a:t>First </a:t>
            </a:r>
            <a:r>
              <a:rPr lang="en-US" sz="1800" dirty="0">
                <a:solidFill>
                  <a:srgbClr val="FF0000"/>
                </a:solidFill>
              </a:rPr>
              <a:t>train D (discriminator)</a:t>
            </a:r>
          </a:p>
          <a:p>
            <a:pPr marL="1028700" lvl="1" indent="-571500">
              <a:buFont typeface="+mj-lt"/>
              <a:buAutoNum type="romanLcPeriod"/>
            </a:pPr>
            <a:r>
              <a:rPr lang="en-US" sz="1800" dirty="0"/>
              <a:t>Send a new batch of training data to D, with label 1=‘real images’</a:t>
            </a:r>
          </a:p>
          <a:p>
            <a:pPr marL="1028700" lvl="1" indent="-571500">
              <a:buFont typeface="+mj-lt"/>
              <a:buAutoNum type="romanLcPeriod"/>
            </a:pPr>
            <a:r>
              <a:rPr lang="en-US" sz="1800" dirty="0"/>
              <a:t>Can loop (1) many times , e.g. from 1 to 10 times.</a:t>
            </a:r>
          </a:p>
          <a:p>
            <a:pPr marL="514350" indent="-514350">
              <a:buFont typeface="+mj-lt"/>
              <a:buAutoNum type="arabicParenR"/>
            </a:pPr>
            <a:r>
              <a:rPr lang="en-US" sz="1800" dirty="0"/>
              <a:t>Keep D and </a:t>
            </a:r>
            <a:r>
              <a:rPr lang="en-US" sz="1800" dirty="0">
                <a:solidFill>
                  <a:srgbClr val="FF0000"/>
                </a:solidFill>
              </a:rPr>
              <a:t>train G (generator)</a:t>
            </a:r>
            <a:r>
              <a:rPr lang="en-US" sz="1800" dirty="0"/>
              <a:t> </a:t>
            </a:r>
          </a:p>
          <a:p>
            <a:pPr marL="914400" lvl="1" indent="-514350">
              <a:buFont typeface="+mj-lt"/>
              <a:buAutoNum type="romanLcPeriod"/>
            </a:pPr>
            <a:r>
              <a:rPr lang="en-US" sz="1800" dirty="0"/>
              <a:t>sending noise to G so that the output should be labeled as ‘0 =‘fake image’</a:t>
            </a:r>
          </a:p>
          <a:p>
            <a:pPr marL="1028700" lvl="1" indent="-571500">
              <a:buFont typeface="+mj-lt"/>
              <a:buAutoNum type="romanLcPeriod"/>
            </a:pPr>
            <a:r>
              <a:rPr lang="en-US" sz="1800" dirty="0"/>
              <a:t>Can loop (2) many times , e.g. from 1 to 10 times.</a:t>
            </a:r>
          </a:p>
          <a:p>
            <a:pPr marL="514350" indent="-514350">
              <a:buFont typeface="+mj-lt"/>
              <a:buAutoNum type="arabicParenR"/>
            </a:pPr>
            <a:r>
              <a:rPr lang="en-US" sz="1800" dirty="0"/>
              <a:t>Go to 1, until  D output is 0.5</a:t>
            </a:r>
          </a:p>
        </p:txBody>
      </p:sp>
      <p:sp>
        <p:nvSpPr>
          <p:cNvPr id="4" name="Footer Placeholder 3"/>
          <p:cNvSpPr>
            <a:spLocks noGrp="1"/>
          </p:cNvSpPr>
          <p:nvPr>
            <p:ph type="ftr" sz="quarter" idx="11"/>
          </p:nvPr>
        </p:nvSpPr>
        <p:spPr>
          <a:xfrm>
            <a:off x="462433" y="6437920"/>
            <a:ext cx="2895600" cy="365125"/>
          </a:xfrm>
        </p:spPr>
        <p:txBody>
          <a:bodyPr/>
          <a:lstStyle/>
          <a:p>
            <a:r>
              <a:rPr lang="en-US"/>
              <a:t>Generative adversarial networks (GAN) (v241111a)</a:t>
            </a:r>
          </a:p>
        </p:txBody>
      </p:sp>
      <p:sp>
        <p:nvSpPr>
          <p:cNvPr id="8" name="TextBox 7"/>
          <p:cNvSpPr txBox="1"/>
          <p:nvPr/>
        </p:nvSpPr>
        <p:spPr>
          <a:xfrm>
            <a:off x="4665840" y="1229814"/>
            <a:ext cx="4267200" cy="707886"/>
          </a:xfrm>
          <a:prstGeom prst="rect">
            <a:avLst/>
          </a:prstGeom>
          <a:noFill/>
          <a:ln>
            <a:solidFill>
              <a:schemeClr val="accent1"/>
            </a:solidFill>
          </a:ln>
        </p:spPr>
        <p:txBody>
          <a:bodyPr wrap="square" rtlCol="0">
            <a:spAutoFit/>
          </a:bodyPr>
          <a:lstStyle/>
          <a:p>
            <a:pPr algn="ctr"/>
            <a:r>
              <a:rPr lang="en-US" sz="2000" dirty="0"/>
              <a:t>Train parameters </a:t>
            </a:r>
            <a:r>
              <a:rPr lang="en-US" sz="2000" dirty="0">
                <a:sym typeface="Symbol"/>
              </a:rPr>
              <a:t></a:t>
            </a:r>
            <a:r>
              <a:rPr lang="en-US" sz="2000" baseline="-25000" dirty="0">
                <a:sym typeface="Symbol"/>
              </a:rPr>
              <a:t>d </a:t>
            </a:r>
            <a:r>
              <a:rPr lang="en-US" sz="2000" dirty="0">
                <a:sym typeface="Symbol"/>
              </a:rPr>
              <a:t>of</a:t>
            </a:r>
            <a:r>
              <a:rPr lang="en-US" sz="2000" baseline="-25000" dirty="0">
                <a:sym typeface="Symbol"/>
              </a:rPr>
              <a:t> </a:t>
            </a:r>
            <a:r>
              <a:rPr lang="en-US" sz="2000" dirty="0">
                <a:solidFill>
                  <a:srgbClr val="FF0000"/>
                </a:solidFill>
              </a:rPr>
              <a:t>discriminator </a:t>
            </a:r>
            <a:r>
              <a:rPr lang="en-US" sz="2000" dirty="0"/>
              <a:t>D: CNN</a:t>
            </a:r>
            <a:endParaRPr lang="en-US" sz="2000" i="1" dirty="0"/>
          </a:p>
        </p:txBody>
      </p:sp>
      <p:sp>
        <p:nvSpPr>
          <p:cNvPr id="10" name="Rectangle 9"/>
          <p:cNvSpPr/>
          <p:nvPr/>
        </p:nvSpPr>
        <p:spPr>
          <a:xfrm>
            <a:off x="7374722" y="592597"/>
            <a:ext cx="377536"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41223" y="592597"/>
            <a:ext cx="377536"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616186" y="78309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861219" y="78309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73386" y="78800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473186" y="592597"/>
            <a:ext cx="377536"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a:off x="5632985" y="1011697"/>
            <a:ext cx="529937"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229990" y="949352"/>
            <a:ext cx="77932"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6418759" y="805956"/>
            <a:ext cx="994044" cy="4343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986187" y="152400"/>
            <a:ext cx="3841501" cy="369332"/>
          </a:xfrm>
          <a:prstGeom prst="rect">
            <a:avLst/>
          </a:prstGeom>
          <a:noFill/>
        </p:spPr>
        <p:txBody>
          <a:bodyPr wrap="none" rtlCol="0">
            <a:spAutoFit/>
          </a:bodyPr>
          <a:lstStyle/>
          <a:p>
            <a:r>
              <a:rPr lang="en-US" dirty="0"/>
              <a:t>Training images with distribution </a:t>
            </a:r>
            <a:r>
              <a:rPr lang="en-US" i="1" dirty="0" err="1"/>
              <a:t>p</a:t>
            </a:r>
            <a:r>
              <a:rPr lang="en-US" i="1" baseline="-25000" dirty="0" err="1"/>
              <a:t>data</a:t>
            </a:r>
            <a:endParaRPr lang="en-US" i="1" baseline="-25000" dirty="0"/>
          </a:p>
        </p:txBody>
      </p:sp>
      <p:cxnSp>
        <p:nvCxnSpPr>
          <p:cNvPr id="27" name="Straight Arrow Connector 26"/>
          <p:cNvCxnSpPr/>
          <p:nvPr/>
        </p:nvCxnSpPr>
        <p:spPr>
          <a:xfrm>
            <a:off x="6417930" y="1962947"/>
            <a:ext cx="0" cy="126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049662" y="2100190"/>
            <a:ext cx="3482107" cy="369332"/>
          </a:xfrm>
          <a:prstGeom prst="rect">
            <a:avLst/>
          </a:prstGeom>
          <a:noFill/>
        </p:spPr>
        <p:txBody>
          <a:bodyPr wrap="none" rtlCol="0">
            <a:spAutoFit/>
          </a:bodyPr>
          <a:lstStyle/>
          <a:p>
            <a:r>
              <a:rPr lang="en-US" dirty="0"/>
              <a:t>One scalar: Label=‘1’ when training</a:t>
            </a:r>
          </a:p>
        </p:txBody>
      </p:sp>
      <p:sp>
        <p:nvSpPr>
          <p:cNvPr id="35" name="TextBox 34"/>
          <p:cNvSpPr txBox="1"/>
          <p:nvPr/>
        </p:nvSpPr>
        <p:spPr>
          <a:xfrm>
            <a:off x="4765118" y="3943118"/>
            <a:ext cx="4051194" cy="707886"/>
          </a:xfrm>
          <a:prstGeom prst="rect">
            <a:avLst/>
          </a:prstGeom>
          <a:noFill/>
          <a:ln>
            <a:solidFill>
              <a:schemeClr val="accent1"/>
            </a:solidFill>
          </a:ln>
        </p:spPr>
        <p:txBody>
          <a:bodyPr wrap="square" rtlCol="0">
            <a:spAutoFit/>
          </a:bodyPr>
          <a:lstStyle/>
          <a:p>
            <a:pPr algn="ctr"/>
            <a:r>
              <a:rPr lang="en-US" sz="2000" dirty="0"/>
              <a:t>Train parameters </a:t>
            </a:r>
            <a:r>
              <a:rPr lang="en-US" sz="2000" dirty="0">
                <a:sym typeface="Symbol"/>
              </a:rPr>
              <a:t></a:t>
            </a:r>
            <a:r>
              <a:rPr lang="en-US" sz="2000" baseline="-25000" dirty="0">
                <a:sym typeface="Symbol"/>
              </a:rPr>
              <a:t>g</a:t>
            </a:r>
            <a:r>
              <a:rPr lang="en-US" sz="2000" dirty="0"/>
              <a:t> of </a:t>
            </a:r>
            <a:r>
              <a:rPr lang="en-US" sz="2000" dirty="0">
                <a:solidFill>
                  <a:srgbClr val="FF0000"/>
                </a:solidFill>
              </a:rPr>
              <a:t>generator</a:t>
            </a:r>
            <a:r>
              <a:rPr lang="en-US" sz="2000" dirty="0"/>
              <a:t> </a:t>
            </a:r>
            <a:r>
              <a:rPr lang="en-US" sz="2000" dirty="0">
                <a:solidFill>
                  <a:srgbClr val="FF0000"/>
                </a:solidFill>
              </a:rPr>
              <a:t> </a:t>
            </a:r>
            <a:r>
              <a:rPr lang="en-US" sz="2000" dirty="0"/>
              <a:t>G: CNN</a:t>
            </a:r>
            <a:endParaRPr lang="en-US" sz="2000" i="1" dirty="0"/>
          </a:p>
        </p:txBody>
      </p:sp>
      <p:cxnSp>
        <p:nvCxnSpPr>
          <p:cNvPr id="43" name="Straight Arrow Connector 42"/>
          <p:cNvCxnSpPr/>
          <p:nvPr/>
        </p:nvCxnSpPr>
        <p:spPr>
          <a:xfrm>
            <a:off x="6229991" y="3869615"/>
            <a:ext cx="0" cy="851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896515" y="3585431"/>
            <a:ext cx="3866764" cy="369332"/>
          </a:xfrm>
          <a:prstGeom prst="rect">
            <a:avLst/>
          </a:prstGeom>
          <a:noFill/>
        </p:spPr>
        <p:txBody>
          <a:bodyPr wrap="none" rtlCol="0">
            <a:spAutoFit/>
          </a:bodyPr>
          <a:lstStyle/>
          <a:p>
            <a:r>
              <a:rPr lang="en-US" dirty="0"/>
              <a:t>Noise (z) with distribution </a:t>
            </a:r>
            <a:r>
              <a:rPr lang="en-US" i="1" dirty="0" err="1"/>
              <a:t>P</a:t>
            </a:r>
            <a:r>
              <a:rPr lang="en-US" i="1" baseline="-25000" dirty="0" err="1"/>
              <a:t>z</a:t>
            </a:r>
            <a:r>
              <a:rPr lang="en-US" dirty="0"/>
              <a:t>(a vector)</a:t>
            </a:r>
            <a:endParaRPr lang="en-US" i="1" baseline="-25000" dirty="0"/>
          </a:p>
        </p:txBody>
      </p:sp>
      <p:sp>
        <p:nvSpPr>
          <p:cNvPr id="47" name="TextBox 46"/>
          <p:cNvSpPr txBox="1"/>
          <p:nvPr/>
        </p:nvSpPr>
        <p:spPr>
          <a:xfrm>
            <a:off x="5219902" y="5748829"/>
            <a:ext cx="3482107" cy="369332"/>
          </a:xfrm>
          <a:prstGeom prst="rect">
            <a:avLst/>
          </a:prstGeom>
          <a:noFill/>
        </p:spPr>
        <p:txBody>
          <a:bodyPr wrap="none" rtlCol="0">
            <a:spAutoFit/>
          </a:bodyPr>
          <a:lstStyle/>
          <a:p>
            <a:r>
              <a:rPr lang="en-US" dirty="0"/>
              <a:t>One scalar: Label=‘0’ when training</a:t>
            </a:r>
          </a:p>
        </p:txBody>
      </p:sp>
      <p:sp>
        <p:nvSpPr>
          <p:cNvPr id="48" name="TextBox 47"/>
          <p:cNvSpPr txBox="1"/>
          <p:nvPr/>
        </p:nvSpPr>
        <p:spPr>
          <a:xfrm>
            <a:off x="234268" y="5160051"/>
            <a:ext cx="3810000" cy="923330"/>
          </a:xfrm>
          <a:prstGeom prst="rect">
            <a:avLst/>
          </a:prstGeom>
          <a:noFill/>
        </p:spPr>
        <p:txBody>
          <a:bodyPr wrap="square" rtlCol="0">
            <a:spAutoFit/>
          </a:bodyPr>
          <a:lstStyle/>
          <a:p>
            <a:r>
              <a:rPr lang="en-US" dirty="0">
                <a:solidFill>
                  <a:srgbClr val="00B050"/>
                </a:solidFill>
              </a:rPr>
              <a:t>Both D (parameters </a:t>
            </a:r>
            <a:r>
              <a:rPr lang="en-US" dirty="0">
                <a:solidFill>
                  <a:srgbClr val="00B050"/>
                </a:solidFill>
                <a:sym typeface="Symbol"/>
              </a:rPr>
              <a:t></a:t>
            </a:r>
            <a:r>
              <a:rPr lang="en-US" baseline="-25000" dirty="0">
                <a:solidFill>
                  <a:srgbClr val="00B050"/>
                </a:solidFill>
                <a:sym typeface="Symbol"/>
              </a:rPr>
              <a:t>d </a:t>
            </a:r>
            <a:r>
              <a:rPr lang="en-US" dirty="0">
                <a:solidFill>
                  <a:srgbClr val="00B050"/>
                </a:solidFill>
              </a:rPr>
              <a:t>) and G (parameters </a:t>
            </a:r>
            <a:r>
              <a:rPr lang="en-US" dirty="0">
                <a:solidFill>
                  <a:srgbClr val="00B050"/>
                </a:solidFill>
                <a:sym typeface="Symbol"/>
              </a:rPr>
              <a:t></a:t>
            </a:r>
            <a:r>
              <a:rPr lang="en-US" baseline="-25000" dirty="0">
                <a:solidFill>
                  <a:srgbClr val="00B050"/>
                </a:solidFill>
                <a:sym typeface="Symbol"/>
              </a:rPr>
              <a:t>g </a:t>
            </a:r>
            <a:r>
              <a:rPr lang="en-US" dirty="0">
                <a:solidFill>
                  <a:srgbClr val="00B050"/>
                </a:solidFill>
              </a:rPr>
              <a:t>) are CNN Convolution neural networks. </a:t>
            </a:r>
          </a:p>
        </p:txBody>
      </p:sp>
      <p:sp>
        <p:nvSpPr>
          <p:cNvPr id="51" name="TextBox 50"/>
          <p:cNvSpPr txBox="1"/>
          <p:nvPr/>
        </p:nvSpPr>
        <p:spPr>
          <a:xfrm>
            <a:off x="5420895" y="5301991"/>
            <a:ext cx="2142595" cy="400110"/>
          </a:xfrm>
          <a:prstGeom prst="rect">
            <a:avLst/>
          </a:prstGeom>
          <a:noFill/>
          <a:ln>
            <a:solidFill>
              <a:schemeClr val="accent1"/>
            </a:solidFill>
          </a:ln>
        </p:spPr>
        <p:txBody>
          <a:bodyPr wrap="square" rtlCol="0">
            <a:spAutoFit/>
          </a:bodyPr>
          <a:lstStyle/>
          <a:p>
            <a:pPr algn="ctr"/>
            <a:r>
              <a:rPr lang="en-US" sz="2000" dirty="0"/>
              <a:t>Keep D: CNN</a:t>
            </a:r>
          </a:p>
        </p:txBody>
      </p:sp>
      <p:sp>
        <p:nvSpPr>
          <p:cNvPr id="57" name="TextBox 56"/>
          <p:cNvSpPr txBox="1"/>
          <p:nvPr/>
        </p:nvSpPr>
        <p:spPr>
          <a:xfrm>
            <a:off x="381000" y="805934"/>
            <a:ext cx="3058466" cy="461665"/>
          </a:xfrm>
          <a:prstGeom prst="rect">
            <a:avLst/>
          </a:prstGeom>
          <a:noFill/>
        </p:spPr>
        <p:txBody>
          <a:bodyPr wrap="none" rtlCol="0">
            <a:spAutoFit/>
          </a:bodyPr>
          <a:lstStyle/>
          <a:p>
            <a:r>
              <a:rPr lang="en-US" sz="2400" dirty="0"/>
              <a:t>The training Algorithm </a:t>
            </a:r>
          </a:p>
        </p:txBody>
      </p:sp>
      <p:sp>
        <p:nvSpPr>
          <p:cNvPr id="58" name="TextBox 57"/>
          <p:cNvSpPr txBox="1"/>
          <p:nvPr/>
        </p:nvSpPr>
        <p:spPr>
          <a:xfrm>
            <a:off x="6284296" y="917086"/>
            <a:ext cx="284052" cy="369332"/>
          </a:xfrm>
          <a:prstGeom prst="rect">
            <a:avLst/>
          </a:prstGeom>
          <a:noFill/>
        </p:spPr>
        <p:txBody>
          <a:bodyPr wrap="none" rtlCol="0">
            <a:spAutoFit/>
          </a:bodyPr>
          <a:lstStyle/>
          <a:p>
            <a:r>
              <a:rPr lang="en-US" dirty="0"/>
              <a:t>x</a:t>
            </a:r>
          </a:p>
        </p:txBody>
      </p:sp>
      <p:sp>
        <p:nvSpPr>
          <p:cNvPr id="61" name="TextBox 60"/>
          <p:cNvSpPr txBox="1"/>
          <p:nvPr/>
        </p:nvSpPr>
        <p:spPr>
          <a:xfrm>
            <a:off x="4896515" y="6054311"/>
            <a:ext cx="3280835" cy="369332"/>
          </a:xfrm>
          <a:prstGeom prst="rect">
            <a:avLst/>
          </a:prstGeom>
          <a:noFill/>
        </p:spPr>
        <p:txBody>
          <a:bodyPr wrap="none" rtlCol="0">
            <a:spAutoFit/>
          </a:bodyPr>
          <a:lstStyle/>
          <a:p>
            <a:r>
              <a:rPr lang="en-US" dirty="0">
                <a:solidFill>
                  <a:srgbClr val="FF0000"/>
                </a:solidFill>
              </a:rPr>
              <a:t>Train </a:t>
            </a:r>
            <a:r>
              <a:rPr lang="en-US" i="1" dirty="0">
                <a:solidFill>
                  <a:srgbClr val="FF0000"/>
                </a:solidFill>
              </a:rPr>
              <a:t>G</a:t>
            </a:r>
            <a:r>
              <a:rPr lang="en-US" dirty="0">
                <a:solidFill>
                  <a:srgbClr val="FF0000"/>
                </a:solidFill>
              </a:rPr>
              <a:t> to minimize </a:t>
            </a:r>
            <a:r>
              <a:rPr lang="en-US" i="1" dirty="0">
                <a:solidFill>
                  <a:srgbClr val="FF0000"/>
                </a:solidFill>
              </a:rPr>
              <a:t>log(1-D(G(z))</a:t>
            </a:r>
          </a:p>
        </p:txBody>
      </p:sp>
      <p:sp>
        <p:nvSpPr>
          <p:cNvPr id="62" name="TextBox 61"/>
          <p:cNvSpPr txBox="1"/>
          <p:nvPr/>
        </p:nvSpPr>
        <p:spPr>
          <a:xfrm>
            <a:off x="4665840" y="2362200"/>
            <a:ext cx="4211515" cy="923330"/>
          </a:xfrm>
          <a:prstGeom prst="rect">
            <a:avLst/>
          </a:prstGeom>
          <a:noFill/>
        </p:spPr>
        <p:txBody>
          <a:bodyPr wrap="square" rtlCol="0">
            <a:spAutoFit/>
          </a:bodyPr>
          <a:lstStyle/>
          <a:p>
            <a:r>
              <a:rPr lang="en-US" dirty="0">
                <a:solidFill>
                  <a:srgbClr val="FF0000"/>
                </a:solidFill>
              </a:rPr>
              <a:t>Train D to maximize the probability of assigning the correct label to training examples, (and samples from G, in step2)</a:t>
            </a:r>
            <a:endParaRPr lang="en-US" i="1" dirty="0">
              <a:solidFill>
                <a:srgbClr val="FF0000"/>
              </a:solidFill>
            </a:endParaRPr>
          </a:p>
        </p:txBody>
      </p:sp>
      <p:cxnSp>
        <p:nvCxnSpPr>
          <p:cNvPr id="66" name="Straight Arrow Connector 65"/>
          <p:cNvCxnSpPr/>
          <p:nvPr/>
        </p:nvCxnSpPr>
        <p:spPr>
          <a:xfrm>
            <a:off x="6041223" y="5683056"/>
            <a:ext cx="11388" cy="1652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544" y="6423643"/>
            <a:ext cx="6062755" cy="34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9" name="Straight Arrow Connector 68"/>
          <p:cNvCxnSpPr/>
          <p:nvPr/>
        </p:nvCxnSpPr>
        <p:spPr>
          <a:xfrm flipV="1">
            <a:off x="3810000" y="1937700"/>
            <a:ext cx="855840" cy="4615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V="1">
            <a:off x="3559359" y="4651004"/>
            <a:ext cx="1205759" cy="18253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8" name="Slide Number Placeholder 77"/>
          <p:cNvSpPr>
            <a:spLocks noGrp="1"/>
          </p:cNvSpPr>
          <p:nvPr>
            <p:ph type="sldNum" sz="quarter" idx="12"/>
          </p:nvPr>
        </p:nvSpPr>
        <p:spPr/>
        <p:txBody>
          <a:bodyPr/>
          <a:lstStyle/>
          <a:p>
            <a:fld id="{B6F15528-21DE-4FAA-801E-634DDDAF4B2B}" type="slidenum">
              <a:rPr lang="en-US" smtClean="0"/>
              <a:pPr/>
              <a:t>34</a:t>
            </a:fld>
            <a:endParaRPr lang="en-US"/>
          </a:p>
        </p:txBody>
      </p:sp>
      <p:sp>
        <p:nvSpPr>
          <p:cNvPr id="5" name="TextBox 4"/>
          <p:cNvSpPr txBox="1"/>
          <p:nvPr/>
        </p:nvSpPr>
        <p:spPr>
          <a:xfrm>
            <a:off x="6680295" y="4734377"/>
            <a:ext cx="2336264" cy="369332"/>
          </a:xfrm>
          <a:prstGeom prst="rect">
            <a:avLst/>
          </a:prstGeom>
          <a:noFill/>
        </p:spPr>
        <p:txBody>
          <a:bodyPr wrap="square" rtlCol="0">
            <a:spAutoFit/>
          </a:bodyPr>
          <a:lstStyle/>
          <a:p>
            <a:r>
              <a:rPr lang="en-US" dirty="0"/>
              <a:t>Image generated</a:t>
            </a:r>
          </a:p>
        </p:txBody>
      </p:sp>
      <p:sp>
        <p:nvSpPr>
          <p:cNvPr id="42" name="Rectangle 41"/>
          <p:cNvSpPr/>
          <p:nvPr/>
        </p:nvSpPr>
        <p:spPr>
          <a:xfrm>
            <a:off x="6255780" y="4800591"/>
            <a:ext cx="377536"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Arrow Connector 51"/>
          <p:cNvCxnSpPr/>
          <p:nvPr/>
        </p:nvCxnSpPr>
        <p:spPr>
          <a:xfrm>
            <a:off x="6184974" y="4690719"/>
            <a:ext cx="1889" cy="6007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483205" y="3429000"/>
            <a:ext cx="4333107" cy="0"/>
          </a:xfrm>
          <a:prstGeom prst="line">
            <a:avLst/>
          </a:prstGeom>
          <a:ln w="41275" cmpd="sng">
            <a:solidFill>
              <a:srgbClr val="92D050"/>
            </a:solidFill>
            <a:prstDash val="soli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268664" y="136766"/>
            <a:ext cx="780998" cy="369332"/>
          </a:xfrm>
          <a:prstGeom prst="rect">
            <a:avLst/>
          </a:prstGeom>
          <a:noFill/>
        </p:spPr>
        <p:txBody>
          <a:bodyPr wrap="square" rtlCol="0">
            <a:spAutoFit/>
          </a:bodyPr>
          <a:lstStyle/>
          <a:p>
            <a:r>
              <a:rPr lang="en-US" u="sng" dirty="0"/>
              <a:t>Step1</a:t>
            </a:r>
          </a:p>
        </p:txBody>
      </p:sp>
      <p:sp>
        <p:nvSpPr>
          <p:cNvPr id="38" name="TextBox 37"/>
          <p:cNvSpPr txBox="1"/>
          <p:nvPr/>
        </p:nvSpPr>
        <p:spPr>
          <a:xfrm>
            <a:off x="4275341" y="3493763"/>
            <a:ext cx="780998" cy="369332"/>
          </a:xfrm>
          <a:prstGeom prst="rect">
            <a:avLst/>
          </a:prstGeom>
          <a:noFill/>
        </p:spPr>
        <p:txBody>
          <a:bodyPr wrap="square" rtlCol="0">
            <a:spAutoFit/>
          </a:bodyPr>
          <a:lstStyle/>
          <a:p>
            <a:r>
              <a:rPr lang="en-US" u="sng" dirty="0"/>
              <a:t>Step2</a:t>
            </a:r>
          </a:p>
        </p:txBody>
      </p:sp>
    </p:spTree>
    <p:extLst>
      <p:ext uri="{BB962C8B-B14F-4D97-AF65-F5344CB8AC3E}">
        <p14:creationId xmlns:p14="http://schemas.microsoft.com/office/powerpoint/2010/main" val="1084178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944" y="148357"/>
            <a:ext cx="8229600" cy="116770"/>
          </a:xfrm>
        </p:spPr>
        <p:txBody>
          <a:bodyPr>
            <a:normAutofit fontScale="90000"/>
          </a:bodyPr>
          <a:lstStyle/>
          <a:p>
            <a:pPr algn="l"/>
            <a:r>
              <a:rPr lang="en-US" dirty="0"/>
              <a:t>                   </a:t>
            </a:r>
            <a:r>
              <a:rPr lang="en-US" u="sng" dirty="0"/>
              <a:t>The idea</a:t>
            </a:r>
            <a:r>
              <a:rPr lang="en-US" dirty="0"/>
              <a:t> </a:t>
            </a:r>
          </a:p>
        </p:txBody>
      </p:sp>
      <p:sp>
        <p:nvSpPr>
          <p:cNvPr id="3" name="Content Placeholder 2"/>
          <p:cNvSpPr>
            <a:spLocks noGrp="1"/>
          </p:cNvSpPr>
          <p:nvPr>
            <p:ph idx="1"/>
          </p:nvPr>
        </p:nvSpPr>
        <p:spPr>
          <a:xfrm>
            <a:off x="381000" y="3886200"/>
            <a:ext cx="8305800" cy="2482688"/>
          </a:xfrm>
        </p:spPr>
        <p:txBody>
          <a:bodyPr>
            <a:noAutofit/>
          </a:bodyPr>
          <a:lstStyle/>
          <a:p>
            <a:r>
              <a:rPr lang="en-US" sz="1400" dirty="0"/>
              <a:t>Figure 1: Generative adversarial nets are trained by simultaneously updating the discriminative distribution (D, blue, dashed line) so that it discriminates between samples from the data generating distribution (black, dotted line) </a:t>
            </a:r>
            <a:r>
              <a:rPr lang="en-US" sz="1400" i="1" dirty="0" err="1"/>
              <a:t>Px</a:t>
            </a:r>
            <a:r>
              <a:rPr lang="en-US" sz="1400" dirty="0"/>
              <a:t> from those of the generative distribution </a:t>
            </a:r>
            <a:r>
              <a:rPr lang="en-US" sz="1400" i="1" dirty="0" err="1"/>
              <a:t>Pg</a:t>
            </a:r>
            <a:r>
              <a:rPr lang="en-US" sz="1400" dirty="0"/>
              <a:t> (G) (green, solid line). The lower horizontal line is the domain from which z is sampled, in this case uniformly. The horizontal line above is part of the domain of x. The upward arrows show how the mapping x = G(z) imposes the non-uniform distribution </a:t>
            </a:r>
            <a:r>
              <a:rPr lang="en-US" sz="1400" i="1" dirty="0" err="1"/>
              <a:t>Pg</a:t>
            </a:r>
            <a:r>
              <a:rPr lang="en-US" sz="1400" dirty="0"/>
              <a:t> on transformed samples. G contracts in regions of high density and expands in regions of low density of </a:t>
            </a:r>
            <a:r>
              <a:rPr lang="en-US" sz="1400" i="1" dirty="0"/>
              <a:t>Pg</a:t>
            </a:r>
            <a:r>
              <a:rPr lang="en-US" sz="1400" dirty="0"/>
              <a:t>. (a) Consider an adversarial pair near convergence: </a:t>
            </a:r>
            <a:r>
              <a:rPr lang="en-US" sz="1400" i="1" dirty="0" err="1"/>
              <a:t>Pg</a:t>
            </a:r>
            <a:r>
              <a:rPr lang="en-US" sz="1400" dirty="0"/>
              <a:t> is similar to </a:t>
            </a:r>
            <a:r>
              <a:rPr lang="en-US" sz="1400" dirty="0" err="1"/>
              <a:t>pdata</a:t>
            </a:r>
            <a:r>
              <a:rPr lang="en-US" sz="1400" dirty="0"/>
              <a:t> and D is a partially accurate classifier. (b) In the inner loop of the algorithm D is trained to discriminate samples from data, converging to D(x) = </a:t>
            </a:r>
            <a:r>
              <a:rPr lang="en-US" sz="1400" dirty="0" err="1"/>
              <a:t>pdata</a:t>
            </a:r>
            <a:r>
              <a:rPr lang="en-US" sz="1400" dirty="0"/>
              <a:t>(x) </a:t>
            </a:r>
            <a:r>
              <a:rPr lang="en-US" sz="1400" dirty="0" err="1"/>
              <a:t>pdata</a:t>
            </a:r>
            <a:r>
              <a:rPr lang="en-US" sz="1400" dirty="0"/>
              <a:t>(x)+</a:t>
            </a:r>
            <a:r>
              <a:rPr lang="en-US" sz="1400" dirty="0" err="1"/>
              <a:t>pg</a:t>
            </a:r>
            <a:r>
              <a:rPr lang="en-US" sz="1400" dirty="0"/>
              <a:t>(x) . (c) After an update to G, gradient of D has guided G(z) to flow to regions that are more likely to be classified as data. (d) After several steps of training, if G and D have enough capacity, they will reach a point at which both cannot improve because </a:t>
            </a:r>
            <a:r>
              <a:rPr lang="en-US" sz="1400" dirty="0" err="1"/>
              <a:t>pg</a:t>
            </a:r>
            <a:r>
              <a:rPr lang="en-US" sz="1400" dirty="0"/>
              <a:t> = </a:t>
            </a:r>
            <a:r>
              <a:rPr lang="en-US" sz="1400" dirty="0" err="1"/>
              <a:t>pdata</a:t>
            </a:r>
            <a:r>
              <a:rPr lang="en-US" sz="1400" dirty="0"/>
              <a:t>. The discriminator is unable to differentiate between the two distributions, i.e. D(x) = 1/2 . </a:t>
            </a:r>
          </a:p>
        </p:txBody>
      </p:sp>
      <p:sp>
        <p:nvSpPr>
          <p:cNvPr id="4" name="Footer Placeholder 3"/>
          <p:cNvSpPr>
            <a:spLocks noGrp="1"/>
          </p:cNvSpPr>
          <p:nvPr>
            <p:ph type="ftr" sz="quarter" idx="11"/>
          </p:nvPr>
        </p:nvSpPr>
        <p:spPr>
          <a:xfrm>
            <a:off x="5181600" y="6492875"/>
            <a:ext cx="2895600" cy="365125"/>
          </a:xfrm>
        </p:spPr>
        <p:txBody>
          <a:bodyPr/>
          <a:lstStyle/>
          <a:p>
            <a:r>
              <a:rPr lang="en-US"/>
              <a:t>Generative adversarial networks (GAN) (v241111a)</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35</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18" y="1104900"/>
            <a:ext cx="8203151" cy="2681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143000" y="576074"/>
            <a:ext cx="3672287" cy="369332"/>
          </a:xfrm>
          <a:prstGeom prst="rect">
            <a:avLst/>
          </a:prstGeom>
          <a:noFill/>
        </p:spPr>
        <p:txBody>
          <a:bodyPr wrap="none" rtlCol="0">
            <a:spAutoFit/>
          </a:bodyPr>
          <a:lstStyle/>
          <a:p>
            <a:r>
              <a:rPr lang="en-US" dirty="0"/>
              <a:t>Black dotted </a:t>
            </a:r>
            <a:r>
              <a:rPr lang="en-US" i="1" dirty="0" err="1"/>
              <a:t>P</a:t>
            </a:r>
            <a:r>
              <a:rPr lang="en-US" i="1" baseline="-25000" dirty="0" err="1"/>
              <a:t>x</a:t>
            </a:r>
            <a:r>
              <a:rPr lang="en-US" i="1" baseline="-25000" dirty="0"/>
              <a:t>=data</a:t>
            </a:r>
            <a:r>
              <a:rPr lang="en-US" dirty="0"/>
              <a:t> (from x true data)</a:t>
            </a:r>
          </a:p>
        </p:txBody>
      </p:sp>
      <p:cxnSp>
        <p:nvCxnSpPr>
          <p:cNvPr id="8" name="Straight Arrow Connector 7"/>
          <p:cNvCxnSpPr/>
          <p:nvPr/>
        </p:nvCxnSpPr>
        <p:spPr>
          <a:xfrm flipH="1">
            <a:off x="1676400" y="838200"/>
            <a:ext cx="762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981200" y="1158503"/>
            <a:ext cx="1378112" cy="5785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29192" y="901749"/>
            <a:ext cx="3328219" cy="369332"/>
          </a:xfrm>
          <a:prstGeom prst="rect">
            <a:avLst/>
          </a:prstGeom>
          <a:noFill/>
        </p:spPr>
        <p:txBody>
          <a:bodyPr wrap="none" rtlCol="0">
            <a:spAutoFit/>
          </a:bodyPr>
          <a:lstStyle/>
          <a:p>
            <a:r>
              <a:rPr lang="en-US" dirty="0"/>
              <a:t>Green solid </a:t>
            </a:r>
            <a:r>
              <a:rPr lang="en-US" i="1" dirty="0" err="1"/>
              <a:t>Pg</a:t>
            </a:r>
            <a:r>
              <a:rPr lang="en-US" dirty="0"/>
              <a:t> (G generated fake)</a:t>
            </a:r>
          </a:p>
        </p:txBody>
      </p:sp>
      <p:sp>
        <p:nvSpPr>
          <p:cNvPr id="21" name="TextBox 20"/>
          <p:cNvSpPr txBox="1"/>
          <p:nvPr/>
        </p:nvSpPr>
        <p:spPr>
          <a:xfrm>
            <a:off x="453944" y="206742"/>
            <a:ext cx="2197525" cy="369332"/>
          </a:xfrm>
          <a:prstGeom prst="rect">
            <a:avLst/>
          </a:prstGeom>
          <a:noFill/>
        </p:spPr>
        <p:txBody>
          <a:bodyPr wrap="none" rtlCol="0">
            <a:spAutoFit/>
          </a:bodyPr>
          <a:lstStyle/>
          <a:p>
            <a:r>
              <a:rPr lang="en-US" dirty="0"/>
              <a:t>Blue dashed error (D)</a:t>
            </a:r>
          </a:p>
        </p:txBody>
      </p:sp>
      <p:cxnSp>
        <p:nvCxnSpPr>
          <p:cNvPr id="22" name="Straight Arrow Connector 21"/>
          <p:cNvCxnSpPr/>
          <p:nvPr/>
        </p:nvCxnSpPr>
        <p:spPr>
          <a:xfrm>
            <a:off x="838200" y="533400"/>
            <a:ext cx="2286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90112" y="3200400"/>
            <a:ext cx="5550879" cy="369332"/>
          </a:xfrm>
          <a:prstGeom prst="rect">
            <a:avLst/>
          </a:prstGeom>
          <a:noFill/>
        </p:spPr>
        <p:txBody>
          <a:bodyPr wrap="none" rtlCol="0">
            <a:spAutoFit/>
          </a:bodyPr>
          <a:lstStyle/>
          <a:p>
            <a:r>
              <a:rPr lang="en-US" i="1" dirty="0"/>
              <a:t>z</a:t>
            </a:r>
            <a:r>
              <a:rPr lang="en-US" dirty="0"/>
              <a:t>=noise with a known distribution (uniform this this case)</a:t>
            </a:r>
            <a:endParaRPr lang="en-US" i="1" dirty="0"/>
          </a:p>
        </p:txBody>
      </p:sp>
      <p:sp>
        <p:nvSpPr>
          <p:cNvPr id="28" name="TextBox 27"/>
          <p:cNvSpPr txBox="1"/>
          <p:nvPr/>
        </p:nvSpPr>
        <p:spPr>
          <a:xfrm>
            <a:off x="6934200" y="715582"/>
            <a:ext cx="2109873" cy="369332"/>
          </a:xfrm>
          <a:prstGeom prst="rect">
            <a:avLst/>
          </a:prstGeom>
          <a:noFill/>
        </p:spPr>
        <p:txBody>
          <a:bodyPr wrap="none" rtlCol="0">
            <a:spAutoFit/>
          </a:bodyPr>
          <a:lstStyle/>
          <a:p>
            <a:r>
              <a:rPr lang="en-US" dirty="0"/>
              <a:t>Blue dashed (D)=1/2</a:t>
            </a:r>
          </a:p>
        </p:txBody>
      </p:sp>
      <p:cxnSp>
        <p:nvCxnSpPr>
          <p:cNvPr id="29" name="Straight Arrow Connector 28"/>
          <p:cNvCxnSpPr/>
          <p:nvPr/>
        </p:nvCxnSpPr>
        <p:spPr>
          <a:xfrm>
            <a:off x="7239000" y="990600"/>
            <a:ext cx="3048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105400" y="164068"/>
            <a:ext cx="3385992" cy="369332"/>
          </a:xfrm>
          <a:prstGeom prst="rect">
            <a:avLst/>
          </a:prstGeom>
          <a:noFill/>
        </p:spPr>
        <p:txBody>
          <a:bodyPr wrap="none" rtlCol="0">
            <a:spAutoFit/>
          </a:bodyPr>
          <a:lstStyle/>
          <a:p>
            <a:r>
              <a:rPr lang="en-US" dirty="0"/>
              <a:t>Green solid </a:t>
            </a:r>
            <a:r>
              <a:rPr lang="en-US" i="1" dirty="0" err="1"/>
              <a:t>Pg</a:t>
            </a:r>
            <a:r>
              <a:rPr lang="en-US" dirty="0"/>
              <a:t> (move closer to </a:t>
            </a:r>
            <a:r>
              <a:rPr lang="en-US" dirty="0" err="1"/>
              <a:t>Px</a:t>
            </a:r>
            <a:r>
              <a:rPr lang="en-US" dirty="0"/>
              <a:t>)</a:t>
            </a:r>
          </a:p>
        </p:txBody>
      </p:sp>
      <p:cxnSp>
        <p:nvCxnSpPr>
          <p:cNvPr id="32" name="Straight Arrow Connector 31"/>
          <p:cNvCxnSpPr/>
          <p:nvPr/>
        </p:nvCxnSpPr>
        <p:spPr>
          <a:xfrm flipH="1">
            <a:off x="5943600" y="457200"/>
            <a:ext cx="381000" cy="12798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17976" y="2667000"/>
            <a:ext cx="1593898" cy="369332"/>
          </a:xfrm>
          <a:prstGeom prst="rect">
            <a:avLst/>
          </a:prstGeom>
          <a:noFill/>
        </p:spPr>
        <p:txBody>
          <a:bodyPr wrap="none" rtlCol="0">
            <a:spAutoFit/>
          </a:bodyPr>
          <a:lstStyle/>
          <a:p>
            <a:r>
              <a:rPr lang="en-US" i="1" dirty="0"/>
              <a:t>x</a:t>
            </a:r>
            <a:r>
              <a:rPr lang="en-US" dirty="0"/>
              <a:t>=real samples</a:t>
            </a:r>
            <a:endParaRPr lang="en-US" i="1" dirty="0"/>
          </a:p>
        </p:txBody>
      </p:sp>
    </p:spTree>
    <p:extLst>
      <p:ext uri="{BB962C8B-B14F-4D97-AF65-F5344CB8AC3E}">
        <p14:creationId xmlns:p14="http://schemas.microsoft.com/office/powerpoint/2010/main" val="3247103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cGAN</a:t>
            </a:r>
            <a:r>
              <a:rPr lang="en-US" dirty="0"/>
              <a:t> (</a:t>
            </a:r>
            <a:r>
              <a:rPr lang="en-US" dirty="0">
                <a:solidFill>
                  <a:srgbClr val="FF0000"/>
                </a:solidFill>
              </a:rPr>
              <a:t>conditional</a:t>
            </a:r>
            <a:r>
              <a:rPr lang="en-US" dirty="0"/>
              <a:t> GAN )</a:t>
            </a:r>
          </a:p>
        </p:txBody>
      </p:sp>
      <p:sp>
        <p:nvSpPr>
          <p:cNvPr id="3" name="Content Placeholder 2"/>
          <p:cNvSpPr>
            <a:spLocks noGrp="1"/>
          </p:cNvSpPr>
          <p:nvPr>
            <p:ph type="subTitle" idx="1"/>
          </p:nvPr>
        </p:nvSpPr>
        <p:spPr/>
        <p:txBody>
          <a:bodyPr>
            <a:normAutofit/>
          </a:bodyPr>
          <a:lstStyle/>
          <a:p>
            <a:r>
              <a:rPr lang="en-US" dirty="0"/>
              <a:t>GAN is difficult to train when the search space is too large. Use </a:t>
            </a:r>
            <a:r>
              <a:rPr lang="en-US" dirty="0" err="1"/>
              <a:t>cGAN</a:t>
            </a:r>
            <a:endParaRPr lang="en-US" dirty="0"/>
          </a:p>
          <a:p>
            <a:endParaRPr lang="en-US" dirty="0"/>
          </a:p>
        </p:txBody>
      </p:sp>
      <p:sp>
        <p:nvSpPr>
          <p:cNvPr id="4" name="Footer Placeholder 3"/>
          <p:cNvSpPr>
            <a:spLocks noGrp="1"/>
          </p:cNvSpPr>
          <p:nvPr>
            <p:ph type="ftr" sz="quarter" idx="11"/>
          </p:nvPr>
        </p:nvSpPr>
        <p:spPr/>
        <p:txBody>
          <a:bodyPr/>
          <a:lstStyle/>
          <a:p>
            <a:r>
              <a:rPr lang="en-US"/>
              <a:t>Generative adversarial networks (GAN) (v241111a)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2349169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Theory of </a:t>
            </a:r>
            <a:r>
              <a:rPr lang="en-US" dirty="0">
                <a:solidFill>
                  <a:srgbClr val="FF0000"/>
                </a:solidFill>
              </a:rPr>
              <a:t>conditional</a:t>
            </a:r>
            <a:r>
              <a:rPr lang="en-US" dirty="0"/>
              <a:t> GAN (</a:t>
            </a:r>
            <a:r>
              <a:rPr lang="en-US" dirty="0" err="1"/>
              <a:t>cGAN</a:t>
            </a:r>
            <a:r>
              <a:rPr lang="en-US" dirty="0"/>
              <a:t>)</a:t>
            </a:r>
          </a:p>
        </p:txBody>
      </p:sp>
      <p:sp>
        <p:nvSpPr>
          <p:cNvPr id="3" name="Content Placeholder 2"/>
          <p:cNvSpPr>
            <a:spLocks noGrp="1"/>
          </p:cNvSpPr>
          <p:nvPr>
            <p:ph idx="1"/>
          </p:nvPr>
        </p:nvSpPr>
        <p:spPr/>
        <p:txBody>
          <a:bodyPr/>
          <a:lstStyle/>
          <a:p>
            <a:r>
              <a:rPr lang="en-US" dirty="0"/>
              <a:t>GAN is difficult to train because the search space is too large.</a:t>
            </a:r>
          </a:p>
          <a:p>
            <a:r>
              <a:rPr lang="en-US" dirty="0"/>
              <a:t>Add </a:t>
            </a:r>
            <a:r>
              <a:rPr lang="en-US" dirty="0">
                <a:solidFill>
                  <a:srgbClr val="FF0000"/>
                </a:solidFill>
              </a:rPr>
              <a:t>condition</a:t>
            </a:r>
            <a:r>
              <a:rPr lang="en-US" dirty="0"/>
              <a:t> (prior y) to GAN</a:t>
            </a:r>
          </a:p>
          <a:p>
            <a:r>
              <a:rPr lang="en-US" dirty="0"/>
              <a:t>Compare formulas</a:t>
            </a:r>
          </a:p>
          <a:p>
            <a:pPr lvl="1"/>
            <a:r>
              <a:rPr lang="en-US" dirty="0"/>
              <a:t>GAN</a:t>
            </a:r>
          </a:p>
          <a:p>
            <a:pPr lvl="1"/>
            <a:endParaRPr lang="en-US" dirty="0"/>
          </a:p>
          <a:p>
            <a:pPr lvl="1"/>
            <a:r>
              <a:rPr lang="en-US" dirty="0" err="1"/>
              <a:t>cGAN</a:t>
            </a:r>
            <a:endParaRPr lang="en-US" dirty="0"/>
          </a:p>
          <a:p>
            <a:pPr lvl="1"/>
            <a:endParaRPr lang="en-US" dirty="0"/>
          </a:p>
        </p:txBody>
      </p:sp>
      <p:sp>
        <p:nvSpPr>
          <p:cNvPr id="4" name="Footer Placeholder 3"/>
          <p:cNvSpPr>
            <a:spLocks noGrp="1"/>
          </p:cNvSpPr>
          <p:nvPr>
            <p:ph type="ftr" sz="quarter" idx="11"/>
          </p:nvPr>
        </p:nvSpPr>
        <p:spPr/>
        <p:txBody>
          <a:bodyPr/>
          <a:lstStyle/>
          <a:p>
            <a:r>
              <a:rPr lang="en-US"/>
              <a:t>Generative adversarial networks (GAN) (v241111a)</a:t>
            </a:r>
          </a:p>
        </p:txBody>
      </p:sp>
      <p:sp>
        <p:nvSpPr>
          <p:cNvPr id="5" name="TextBox 4"/>
          <p:cNvSpPr txBox="1"/>
          <p:nvPr/>
        </p:nvSpPr>
        <p:spPr>
          <a:xfrm>
            <a:off x="152400" y="5917567"/>
            <a:ext cx="8881342" cy="369332"/>
          </a:xfrm>
          <a:prstGeom prst="rect">
            <a:avLst/>
          </a:prstGeom>
          <a:noFill/>
        </p:spPr>
        <p:txBody>
          <a:bodyPr wrap="none" rtlCol="0">
            <a:spAutoFit/>
          </a:bodyPr>
          <a:lstStyle/>
          <a:p>
            <a:r>
              <a:rPr lang="en-US" u="sng" dirty="0">
                <a:hlinkClick r:id="rId2"/>
              </a:rPr>
              <a:t>https://arxiv.org/pdf/1411.1784.pdf</a:t>
            </a:r>
            <a:r>
              <a:rPr lang="en-US" dirty="0"/>
              <a:t> Conditional Generative Adversarial Nets by Mehdi Mirza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37</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24" y="5458691"/>
            <a:ext cx="7614239" cy="458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271017"/>
            <a:ext cx="7906363" cy="453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1396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Theory of </a:t>
            </a:r>
            <a:r>
              <a:rPr lang="en-US" dirty="0">
                <a:solidFill>
                  <a:srgbClr val="FF0000"/>
                </a:solidFill>
              </a:rPr>
              <a:t>conditional</a:t>
            </a:r>
            <a:r>
              <a:rPr lang="en-US" dirty="0"/>
              <a:t> GAN (</a:t>
            </a:r>
            <a:r>
              <a:rPr lang="en-US" dirty="0" err="1"/>
              <a:t>cGAN</a:t>
            </a:r>
            <a:r>
              <a:rPr lang="en-US" dirty="0"/>
              <a:t>)</a:t>
            </a:r>
          </a:p>
        </p:txBody>
      </p:sp>
      <p:sp>
        <p:nvSpPr>
          <p:cNvPr id="3" name="Content Placeholder 2"/>
          <p:cNvSpPr>
            <a:spLocks noGrp="1"/>
          </p:cNvSpPr>
          <p:nvPr>
            <p:ph idx="1"/>
          </p:nvPr>
        </p:nvSpPr>
        <p:spPr/>
        <p:txBody>
          <a:bodyPr/>
          <a:lstStyle/>
          <a:p>
            <a:r>
              <a:rPr lang="en-US" dirty="0"/>
              <a:t>GAN is difficult to train because the search space is too large.</a:t>
            </a:r>
          </a:p>
          <a:p>
            <a:r>
              <a:rPr lang="en-US" dirty="0"/>
              <a:t>Add </a:t>
            </a:r>
            <a:r>
              <a:rPr lang="en-US" dirty="0">
                <a:solidFill>
                  <a:srgbClr val="FF0000"/>
                </a:solidFill>
              </a:rPr>
              <a:t>condition</a:t>
            </a:r>
            <a:r>
              <a:rPr lang="en-US" dirty="0"/>
              <a:t> (</a:t>
            </a:r>
            <a:r>
              <a:rPr lang="en-US" dirty="0">
                <a:solidFill>
                  <a:srgbClr val="C00000"/>
                </a:solidFill>
              </a:rPr>
              <a:t>prior y, usually a label</a:t>
            </a:r>
            <a:r>
              <a:rPr lang="en-US" dirty="0"/>
              <a:t>) to GAN</a:t>
            </a:r>
          </a:p>
        </p:txBody>
      </p:sp>
      <p:sp>
        <p:nvSpPr>
          <p:cNvPr id="4" name="Footer Placeholder 3"/>
          <p:cNvSpPr>
            <a:spLocks noGrp="1"/>
          </p:cNvSpPr>
          <p:nvPr>
            <p:ph type="ftr" sz="quarter" idx="11"/>
          </p:nvPr>
        </p:nvSpPr>
        <p:spPr/>
        <p:txBody>
          <a:bodyPr/>
          <a:lstStyle/>
          <a:p>
            <a:r>
              <a:rPr lang="en-US"/>
              <a:t>Generative adversarial networks (GAN) (v241111a)</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113543"/>
            <a:ext cx="3505200" cy="3199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9192" y="3781425"/>
            <a:ext cx="5149216"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 y="6488668"/>
            <a:ext cx="8881342" cy="369332"/>
          </a:xfrm>
          <a:prstGeom prst="rect">
            <a:avLst/>
          </a:prstGeom>
          <a:noFill/>
        </p:spPr>
        <p:txBody>
          <a:bodyPr wrap="none" rtlCol="0">
            <a:spAutoFit/>
          </a:bodyPr>
          <a:lstStyle/>
          <a:p>
            <a:r>
              <a:rPr lang="en-US" u="sng" dirty="0">
                <a:hlinkClick r:id="rId4"/>
              </a:rPr>
              <a:t>https://arxiv.org/pdf/1411.1784.pdf</a:t>
            </a:r>
            <a:r>
              <a:rPr lang="en-US" dirty="0"/>
              <a:t> Conditional Generative Adversarial Nets by Mehdi Mirza</a:t>
            </a:r>
          </a:p>
        </p:txBody>
      </p:sp>
      <p:cxnSp>
        <p:nvCxnSpPr>
          <p:cNvPr id="7" name="Straight Arrow Connector 6"/>
          <p:cNvCxnSpPr/>
          <p:nvPr/>
        </p:nvCxnSpPr>
        <p:spPr>
          <a:xfrm>
            <a:off x="4277854" y="3966091"/>
            <a:ext cx="228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31317" y="3412093"/>
            <a:ext cx="5408275" cy="369332"/>
          </a:xfrm>
          <a:prstGeom prst="rect">
            <a:avLst/>
          </a:prstGeom>
          <a:noFill/>
        </p:spPr>
        <p:txBody>
          <a:bodyPr wrap="none" rtlCol="0">
            <a:spAutoFit/>
          </a:bodyPr>
          <a:lstStyle/>
          <a:p>
            <a:r>
              <a:rPr lang="en-US" dirty="0"/>
              <a:t>Conditions added: so can generate different testing sets</a:t>
            </a:r>
          </a:p>
        </p:txBody>
      </p:sp>
      <p:sp>
        <p:nvSpPr>
          <p:cNvPr id="9" name="TextBox 8"/>
          <p:cNvSpPr txBox="1"/>
          <p:nvPr/>
        </p:nvSpPr>
        <p:spPr>
          <a:xfrm>
            <a:off x="4077727" y="3781425"/>
            <a:ext cx="276038" cy="2246769"/>
          </a:xfrm>
          <a:prstGeom prst="rect">
            <a:avLst/>
          </a:prstGeom>
          <a:noFill/>
        </p:spPr>
        <p:txBody>
          <a:bodyPr wrap="none" rtlCol="0">
            <a:spAutoFit/>
          </a:bodyPr>
          <a:lstStyle/>
          <a:p>
            <a:r>
              <a:rPr lang="en-US" sz="1400" dirty="0">
                <a:solidFill>
                  <a:srgbClr val="FF0000"/>
                </a:solidFill>
              </a:rPr>
              <a:t>0</a:t>
            </a:r>
          </a:p>
          <a:p>
            <a:r>
              <a:rPr lang="en-US" sz="1400" dirty="0">
                <a:solidFill>
                  <a:srgbClr val="FF0000"/>
                </a:solidFill>
              </a:rPr>
              <a:t>1</a:t>
            </a:r>
          </a:p>
          <a:p>
            <a:r>
              <a:rPr lang="en-US" sz="1400" dirty="0">
                <a:solidFill>
                  <a:srgbClr val="FF0000"/>
                </a:solidFill>
              </a:rPr>
              <a:t>2</a:t>
            </a:r>
          </a:p>
          <a:p>
            <a:r>
              <a:rPr lang="en-US" sz="1400" dirty="0">
                <a:solidFill>
                  <a:srgbClr val="FF0000"/>
                </a:solidFill>
              </a:rPr>
              <a:t>3</a:t>
            </a:r>
          </a:p>
          <a:p>
            <a:r>
              <a:rPr lang="en-US" sz="1400" dirty="0">
                <a:solidFill>
                  <a:srgbClr val="FF0000"/>
                </a:solidFill>
              </a:rPr>
              <a:t>4</a:t>
            </a:r>
          </a:p>
          <a:p>
            <a:r>
              <a:rPr lang="en-US" sz="1400" dirty="0">
                <a:solidFill>
                  <a:srgbClr val="FF0000"/>
                </a:solidFill>
              </a:rPr>
              <a:t>5</a:t>
            </a:r>
          </a:p>
          <a:p>
            <a:r>
              <a:rPr lang="en-US" sz="1400" dirty="0">
                <a:solidFill>
                  <a:srgbClr val="FF0000"/>
                </a:solidFill>
              </a:rPr>
              <a:t>6</a:t>
            </a:r>
          </a:p>
          <a:p>
            <a:r>
              <a:rPr lang="en-US" sz="1400" dirty="0">
                <a:solidFill>
                  <a:srgbClr val="FF0000"/>
                </a:solidFill>
              </a:rPr>
              <a:t>7</a:t>
            </a:r>
          </a:p>
          <a:p>
            <a:r>
              <a:rPr lang="en-US" sz="1400" dirty="0">
                <a:solidFill>
                  <a:srgbClr val="FF0000"/>
                </a:solidFill>
              </a:rPr>
              <a:t>8</a:t>
            </a:r>
          </a:p>
          <a:p>
            <a:r>
              <a:rPr lang="en-US" sz="1400" dirty="0">
                <a:solidFill>
                  <a:srgbClr val="FF0000"/>
                </a:solidFill>
              </a:rPr>
              <a:t>9</a:t>
            </a:r>
          </a:p>
        </p:txBody>
      </p:sp>
      <p:sp>
        <p:nvSpPr>
          <p:cNvPr id="10" name="TextBox 9"/>
          <p:cNvSpPr txBox="1"/>
          <p:nvPr/>
        </p:nvSpPr>
        <p:spPr>
          <a:xfrm>
            <a:off x="2742117" y="3781425"/>
            <a:ext cx="1257075" cy="369332"/>
          </a:xfrm>
          <a:prstGeom prst="rect">
            <a:avLst/>
          </a:prstGeom>
          <a:noFill/>
          <a:ln>
            <a:solidFill>
              <a:srgbClr val="FF0000"/>
            </a:solidFill>
          </a:ln>
        </p:spPr>
        <p:txBody>
          <a:bodyPr wrap="none" rtlCol="0">
            <a:spAutoFit/>
          </a:bodyPr>
          <a:lstStyle/>
          <a:p>
            <a:r>
              <a:rPr lang="en-US" dirty="0"/>
              <a:t>Condition y</a:t>
            </a:r>
          </a:p>
        </p:txBody>
      </p:sp>
      <p:cxnSp>
        <p:nvCxnSpPr>
          <p:cNvPr id="12" name="Straight Arrow Connector 11"/>
          <p:cNvCxnSpPr/>
          <p:nvPr/>
        </p:nvCxnSpPr>
        <p:spPr>
          <a:xfrm flipH="1">
            <a:off x="3731317" y="4150757"/>
            <a:ext cx="154883" cy="1164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505200" y="4150757"/>
            <a:ext cx="378517" cy="17928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265522" y="4150757"/>
            <a:ext cx="228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4379822" y="43434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379822" y="454126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38</a:t>
            </a:fld>
            <a:endParaRPr lang="en-US"/>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131035"/>
            <a:ext cx="8385634" cy="505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990600" y="3276600"/>
            <a:ext cx="777777" cy="369332"/>
          </a:xfrm>
          <a:prstGeom prst="rect">
            <a:avLst/>
          </a:prstGeom>
          <a:noFill/>
        </p:spPr>
        <p:txBody>
          <a:bodyPr wrap="none" rtlCol="0">
            <a:spAutoFit/>
          </a:bodyPr>
          <a:lstStyle/>
          <a:p>
            <a:r>
              <a:rPr lang="en-US" dirty="0"/>
              <a:t>D(</a:t>
            </a:r>
            <a:r>
              <a:rPr lang="en-US" dirty="0" err="1"/>
              <a:t>x|y</a:t>
            </a:r>
            <a:r>
              <a:rPr lang="en-US" dirty="0"/>
              <a:t>)</a:t>
            </a:r>
          </a:p>
        </p:txBody>
      </p:sp>
      <p:sp>
        <p:nvSpPr>
          <p:cNvPr id="21" name="TextBox 20"/>
          <p:cNvSpPr txBox="1"/>
          <p:nvPr/>
        </p:nvSpPr>
        <p:spPr>
          <a:xfrm>
            <a:off x="636049" y="4862512"/>
            <a:ext cx="772969" cy="369332"/>
          </a:xfrm>
          <a:prstGeom prst="rect">
            <a:avLst/>
          </a:prstGeom>
          <a:noFill/>
        </p:spPr>
        <p:txBody>
          <a:bodyPr wrap="none" rtlCol="0">
            <a:spAutoFit/>
          </a:bodyPr>
          <a:lstStyle/>
          <a:p>
            <a:r>
              <a:rPr lang="en-US" dirty="0"/>
              <a:t>G(</a:t>
            </a:r>
            <a:r>
              <a:rPr lang="en-US" dirty="0" err="1"/>
              <a:t>z|y</a:t>
            </a:r>
            <a:r>
              <a:rPr lang="en-US" dirty="0"/>
              <a:t>)</a:t>
            </a:r>
          </a:p>
        </p:txBody>
      </p:sp>
    </p:spTree>
    <p:extLst>
      <p:ext uri="{BB962C8B-B14F-4D97-AF65-F5344CB8AC3E}">
        <p14:creationId xmlns:p14="http://schemas.microsoft.com/office/powerpoint/2010/main" val="3049852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Autofit/>
          </a:bodyPr>
          <a:lstStyle/>
          <a:p>
            <a:r>
              <a:rPr lang="en-US" sz="2800" dirty="0">
                <a:solidFill>
                  <a:srgbClr val="C00000"/>
                </a:solidFill>
              </a:rPr>
              <a:t>Our approach: </a:t>
            </a:r>
            <a:r>
              <a:rPr lang="en-US" sz="2800" dirty="0"/>
              <a:t>Theory of conditional Generative adversarial networks(</a:t>
            </a:r>
            <a:r>
              <a:rPr lang="en-US" sz="2800" dirty="0" err="1"/>
              <a:t>cGAN</a:t>
            </a:r>
            <a:r>
              <a:rPr lang="en-US" sz="2800" dirty="0"/>
              <a:t>)</a:t>
            </a:r>
          </a:p>
        </p:txBody>
      </p:sp>
      <p:sp>
        <p:nvSpPr>
          <p:cNvPr id="3" name="Content Placeholder 2"/>
          <p:cNvSpPr>
            <a:spLocks noGrp="1"/>
          </p:cNvSpPr>
          <p:nvPr>
            <p:ph idx="1"/>
          </p:nvPr>
        </p:nvSpPr>
        <p:spPr>
          <a:xfrm>
            <a:off x="457200" y="1676400"/>
            <a:ext cx="3680324" cy="4449763"/>
          </a:xfrm>
        </p:spPr>
        <p:txBody>
          <a:bodyPr>
            <a:normAutofit/>
          </a:bodyPr>
          <a:lstStyle/>
          <a:p>
            <a:r>
              <a:rPr lang="en-US" sz="2400" dirty="0"/>
              <a:t>x=real image sample </a:t>
            </a:r>
          </a:p>
          <a:p>
            <a:r>
              <a:rPr lang="en-US" sz="2400" dirty="0"/>
              <a:t>Y=real edge of x</a:t>
            </a:r>
          </a:p>
          <a:p>
            <a:r>
              <a:rPr lang="en-US" sz="2400" dirty="0"/>
              <a:t>y*=false (generated) edge</a:t>
            </a:r>
          </a:p>
          <a:p>
            <a:r>
              <a:rPr lang="en-US" sz="2400" dirty="0"/>
              <a:t> To optimize</a:t>
            </a:r>
          </a:p>
        </p:txBody>
      </p:sp>
      <p:sp>
        <p:nvSpPr>
          <p:cNvPr id="4" name="Footer Placeholder 3"/>
          <p:cNvSpPr>
            <a:spLocks noGrp="1"/>
          </p:cNvSpPr>
          <p:nvPr>
            <p:ph type="ftr" sz="quarter" idx="11"/>
          </p:nvPr>
        </p:nvSpPr>
        <p:spPr/>
        <p:txBody>
          <a:bodyPr/>
          <a:lstStyle/>
          <a:p>
            <a:r>
              <a:rPr lang="en-US"/>
              <a:t>Generative adversarial networks (GAN) (v241111a)</a:t>
            </a:r>
            <a:endParaRPr lang="en-US"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293" y="4105891"/>
            <a:ext cx="3798664" cy="676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descr="B:\_data\_0khwong\0papers\0_conference\2018_conf會議____conf\c188h_180625-28_Fukuoka福岡_IEEE_Zhiliang\02a_first_submit\p188_iciec18_gan_3a\img\GenerateVsDiscriminat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8957" y="1676642"/>
            <a:ext cx="5040483" cy="44958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39</a:t>
            </a:fld>
            <a:endParaRPr lang="en-US"/>
          </a:p>
        </p:txBody>
      </p:sp>
      <p:sp>
        <p:nvSpPr>
          <p:cNvPr id="6" name="TextBox 5"/>
          <p:cNvSpPr txBox="1"/>
          <p:nvPr/>
        </p:nvSpPr>
        <p:spPr>
          <a:xfrm>
            <a:off x="6657765" y="3200400"/>
            <a:ext cx="607026" cy="369332"/>
          </a:xfrm>
          <a:prstGeom prst="rect">
            <a:avLst/>
          </a:prstGeom>
          <a:noFill/>
        </p:spPr>
        <p:txBody>
          <a:bodyPr wrap="none" rtlCol="0">
            <a:spAutoFit/>
          </a:bodyPr>
          <a:lstStyle/>
          <a:p>
            <a:r>
              <a:rPr lang="en-US" dirty="0">
                <a:solidFill>
                  <a:srgbClr val="FF0000"/>
                </a:solidFill>
              </a:rPr>
              <a:t>Fake</a:t>
            </a:r>
          </a:p>
        </p:txBody>
      </p:sp>
      <p:sp>
        <p:nvSpPr>
          <p:cNvPr id="9" name="TextBox 8"/>
          <p:cNvSpPr txBox="1"/>
          <p:nvPr/>
        </p:nvSpPr>
        <p:spPr>
          <a:xfrm>
            <a:off x="7264791" y="1371600"/>
            <a:ext cx="1452192" cy="369332"/>
          </a:xfrm>
          <a:prstGeom prst="rect">
            <a:avLst/>
          </a:prstGeom>
          <a:noFill/>
        </p:spPr>
        <p:txBody>
          <a:bodyPr wrap="none" rtlCol="0">
            <a:spAutoFit/>
          </a:bodyPr>
          <a:lstStyle/>
          <a:p>
            <a:r>
              <a:rPr lang="en-US" dirty="0">
                <a:solidFill>
                  <a:srgbClr val="FF0000"/>
                </a:solidFill>
              </a:rPr>
              <a:t>Fake example</a:t>
            </a:r>
          </a:p>
        </p:txBody>
      </p:sp>
      <p:sp>
        <p:nvSpPr>
          <p:cNvPr id="10" name="TextBox 9"/>
          <p:cNvSpPr txBox="1"/>
          <p:nvPr/>
        </p:nvSpPr>
        <p:spPr>
          <a:xfrm>
            <a:off x="4572000" y="1390790"/>
            <a:ext cx="1429750" cy="369332"/>
          </a:xfrm>
          <a:prstGeom prst="rect">
            <a:avLst/>
          </a:prstGeom>
          <a:noFill/>
        </p:spPr>
        <p:txBody>
          <a:bodyPr wrap="none" rtlCol="0">
            <a:spAutoFit/>
          </a:bodyPr>
          <a:lstStyle/>
          <a:p>
            <a:r>
              <a:rPr lang="en-US" dirty="0">
                <a:solidFill>
                  <a:srgbClr val="FF0000"/>
                </a:solidFill>
              </a:rPr>
              <a:t>Real example</a:t>
            </a:r>
          </a:p>
        </p:txBody>
      </p:sp>
      <p:sp>
        <p:nvSpPr>
          <p:cNvPr id="11" name="TextBox 10"/>
          <p:cNvSpPr txBox="1"/>
          <p:nvPr/>
        </p:nvSpPr>
        <p:spPr>
          <a:xfrm>
            <a:off x="4724400" y="4111407"/>
            <a:ext cx="762000" cy="646331"/>
          </a:xfrm>
          <a:prstGeom prst="rect">
            <a:avLst/>
          </a:prstGeom>
          <a:noFill/>
        </p:spPr>
        <p:txBody>
          <a:bodyPr wrap="square" rtlCol="0">
            <a:spAutoFit/>
          </a:bodyPr>
          <a:lstStyle/>
          <a:p>
            <a:r>
              <a:rPr lang="en-US" dirty="0">
                <a:solidFill>
                  <a:srgbClr val="FF0000"/>
                </a:solidFill>
              </a:rPr>
              <a:t>Real edges</a:t>
            </a:r>
          </a:p>
        </p:txBody>
      </p:sp>
      <p:sp>
        <p:nvSpPr>
          <p:cNvPr id="13" name="TextBox 12"/>
          <p:cNvSpPr txBox="1"/>
          <p:nvPr/>
        </p:nvSpPr>
        <p:spPr>
          <a:xfrm>
            <a:off x="5844338" y="4135722"/>
            <a:ext cx="762000" cy="646331"/>
          </a:xfrm>
          <a:prstGeom prst="rect">
            <a:avLst/>
          </a:prstGeom>
          <a:noFill/>
        </p:spPr>
        <p:txBody>
          <a:bodyPr wrap="square" rtlCol="0">
            <a:spAutoFit/>
          </a:bodyPr>
          <a:lstStyle/>
          <a:p>
            <a:r>
              <a:rPr lang="en-US" dirty="0">
                <a:solidFill>
                  <a:srgbClr val="FF0000"/>
                </a:solidFill>
              </a:rPr>
              <a:t>Real image</a:t>
            </a:r>
          </a:p>
        </p:txBody>
      </p:sp>
      <p:sp>
        <p:nvSpPr>
          <p:cNvPr id="14" name="TextBox 13"/>
          <p:cNvSpPr txBox="1"/>
          <p:nvPr/>
        </p:nvSpPr>
        <p:spPr>
          <a:xfrm>
            <a:off x="7086600" y="5943600"/>
            <a:ext cx="762000" cy="646331"/>
          </a:xfrm>
          <a:prstGeom prst="rect">
            <a:avLst/>
          </a:prstGeom>
          <a:noFill/>
        </p:spPr>
        <p:txBody>
          <a:bodyPr wrap="square" rtlCol="0">
            <a:spAutoFit/>
          </a:bodyPr>
          <a:lstStyle/>
          <a:p>
            <a:r>
              <a:rPr lang="en-US" dirty="0">
                <a:solidFill>
                  <a:srgbClr val="FF0000"/>
                </a:solidFill>
              </a:rPr>
              <a:t>Real image</a:t>
            </a:r>
          </a:p>
        </p:txBody>
      </p:sp>
      <p:sp>
        <p:nvSpPr>
          <p:cNvPr id="15" name="TextBox 14"/>
          <p:cNvSpPr txBox="1"/>
          <p:nvPr/>
        </p:nvSpPr>
        <p:spPr>
          <a:xfrm>
            <a:off x="5266962" y="2219544"/>
            <a:ext cx="1544782" cy="369332"/>
          </a:xfrm>
          <a:prstGeom prst="rect">
            <a:avLst/>
          </a:prstGeom>
          <a:noFill/>
        </p:spPr>
        <p:txBody>
          <a:bodyPr wrap="none" rtlCol="0">
            <a:spAutoFit/>
          </a:bodyPr>
          <a:lstStyle/>
          <a:p>
            <a:r>
              <a:rPr lang="en-US" dirty="0">
                <a:solidFill>
                  <a:srgbClr val="FF0000"/>
                </a:solidFill>
              </a:rPr>
              <a:t>Real = label ‘1’</a:t>
            </a:r>
          </a:p>
        </p:txBody>
      </p:sp>
      <p:sp>
        <p:nvSpPr>
          <p:cNvPr id="16" name="TextBox 15"/>
          <p:cNvSpPr txBox="1"/>
          <p:nvPr/>
        </p:nvSpPr>
        <p:spPr>
          <a:xfrm>
            <a:off x="8195885" y="2219544"/>
            <a:ext cx="1042195" cy="646331"/>
          </a:xfrm>
          <a:prstGeom prst="rect">
            <a:avLst/>
          </a:prstGeom>
          <a:noFill/>
        </p:spPr>
        <p:txBody>
          <a:bodyPr wrap="square" rtlCol="0">
            <a:spAutoFit/>
          </a:bodyPr>
          <a:lstStyle/>
          <a:p>
            <a:r>
              <a:rPr lang="en-US" dirty="0">
                <a:solidFill>
                  <a:srgbClr val="FF0000"/>
                </a:solidFill>
              </a:rPr>
              <a:t>Fake = label ‘0’</a:t>
            </a:r>
          </a:p>
        </p:txBody>
      </p:sp>
    </p:spTree>
    <p:extLst>
      <p:ext uri="{BB962C8B-B14F-4D97-AF65-F5344CB8AC3E}">
        <p14:creationId xmlns:p14="http://schemas.microsoft.com/office/powerpoint/2010/main" val="3877188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2) Theory of Generative adversarial networks (GANs)</a:t>
            </a:r>
          </a:p>
        </p:txBody>
      </p:sp>
      <p:sp>
        <p:nvSpPr>
          <p:cNvPr id="3" name="Content Placeholder 2"/>
          <p:cNvSpPr>
            <a:spLocks noGrp="1"/>
          </p:cNvSpPr>
          <p:nvPr>
            <p:ph type="subTitle" idx="1"/>
          </p:nvPr>
        </p:nvSpPr>
        <p:spPr/>
        <p:txBody>
          <a:bodyPr/>
          <a:lstStyle/>
          <a:p>
            <a:r>
              <a:rPr lang="en-US" dirty="0"/>
              <a:t>Idea and math</a:t>
            </a:r>
          </a:p>
        </p:txBody>
      </p:sp>
      <p:sp>
        <p:nvSpPr>
          <p:cNvPr id="4" name="Footer Placeholder 3"/>
          <p:cNvSpPr>
            <a:spLocks noGrp="1"/>
          </p:cNvSpPr>
          <p:nvPr>
            <p:ph type="ftr" sz="quarter" idx="11"/>
          </p:nvPr>
        </p:nvSpPr>
        <p:spPr/>
        <p:txBody>
          <a:bodyPr/>
          <a:lstStyle/>
          <a:p>
            <a:r>
              <a:rPr lang="en-US"/>
              <a:t>Generative adversarial networks (GAN) (v241111a)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10972114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274638"/>
            <a:ext cx="3581400" cy="1143000"/>
          </a:xfrm>
        </p:spPr>
        <p:txBody>
          <a:bodyPr>
            <a:noAutofit/>
          </a:bodyPr>
          <a:lstStyle/>
          <a:p>
            <a:r>
              <a:rPr lang="en-US" sz="2800" dirty="0"/>
              <a:t>Our implementation procedures</a:t>
            </a:r>
          </a:p>
        </p:txBody>
      </p:sp>
      <p:sp>
        <p:nvSpPr>
          <p:cNvPr id="3" name="Content Placeholder 2"/>
          <p:cNvSpPr>
            <a:spLocks noGrp="1"/>
          </p:cNvSpPr>
          <p:nvPr>
            <p:ph idx="1"/>
          </p:nvPr>
        </p:nvSpPr>
        <p:spPr>
          <a:xfrm>
            <a:off x="60455" y="231775"/>
            <a:ext cx="4223565" cy="6626225"/>
          </a:xfrm>
        </p:spPr>
        <p:txBody>
          <a:bodyPr>
            <a:normAutofit fontScale="92500" lnSpcReduction="10000"/>
          </a:bodyPr>
          <a:lstStyle/>
          <a:p>
            <a:r>
              <a:rPr lang="en-US" sz="1800" dirty="0"/>
              <a:t>The training data set has 1440 batches </a:t>
            </a:r>
          </a:p>
          <a:p>
            <a:r>
              <a:rPr lang="en-US" sz="1800" dirty="0"/>
              <a:t>1 batch has 20 edge-image pairs. </a:t>
            </a:r>
          </a:p>
          <a:p>
            <a:r>
              <a:rPr lang="en-US" sz="1800" dirty="0"/>
              <a:t>Each image =256x256x3 integers(color) edge image =256x256x1 binary</a:t>
            </a:r>
          </a:p>
          <a:p>
            <a:r>
              <a:rPr lang="en-US" sz="1800" dirty="0"/>
              <a:t>G (CNN  3x3 kernel network):</a:t>
            </a:r>
          </a:p>
          <a:p>
            <a:pPr lvl="1"/>
            <a:r>
              <a:rPr lang="en-US" sz="1400" dirty="0"/>
              <a:t>Input:256x256x3 integers</a:t>
            </a:r>
          </a:p>
          <a:p>
            <a:pPr lvl="1"/>
            <a:r>
              <a:rPr lang="en-US" sz="1400" dirty="0"/>
              <a:t>Output 256x256x1 binary (real or fake)</a:t>
            </a:r>
          </a:p>
          <a:p>
            <a:pPr lvl="1"/>
            <a:r>
              <a:rPr lang="en-US" sz="1400" dirty="0"/>
              <a:t>G has 5 stages </a:t>
            </a:r>
          </a:p>
          <a:p>
            <a:pPr lvl="2"/>
            <a:r>
              <a:rPr lang="en-US" sz="1000" dirty="0"/>
              <a:t>Stage 1: 2 layers </a:t>
            </a:r>
            <a:r>
              <a:rPr lang="en-US" sz="1000" dirty="0">
                <a:sym typeface="Wingdings" panose="05000000000000000000" pitchFamily="2" charset="2"/>
              </a:rPr>
              <a:t></a:t>
            </a:r>
            <a:r>
              <a:rPr lang="en-US" sz="1000" dirty="0"/>
              <a:t>(256x256xdim)</a:t>
            </a:r>
          </a:p>
          <a:p>
            <a:pPr lvl="2"/>
            <a:r>
              <a:rPr lang="en-US" sz="1000" dirty="0"/>
              <a:t>Stage 2: 2 layers</a:t>
            </a:r>
            <a:r>
              <a:rPr lang="en-US" sz="1000" dirty="0">
                <a:sym typeface="Wingdings" panose="05000000000000000000" pitchFamily="2" charset="2"/>
              </a:rPr>
              <a:t></a:t>
            </a:r>
            <a:r>
              <a:rPr lang="en-US" sz="1000" dirty="0"/>
              <a:t>(128x128xdim)</a:t>
            </a:r>
          </a:p>
          <a:p>
            <a:pPr lvl="2"/>
            <a:r>
              <a:rPr lang="en-US" sz="1000" dirty="0"/>
              <a:t>Stage 3: 3 layers</a:t>
            </a:r>
          </a:p>
          <a:p>
            <a:pPr lvl="2"/>
            <a:r>
              <a:rPr lang="en-US" sz="1000" dirty="0"/>
              <a:t>Stage 4: 3 layers</a:t>
            </a:r>
          </a:p>
          <a:p>
            <a:pPr lvl="2"/>
            <a:r>
              <a:rPr lang="en-US" sz="1000" dirty="0"/>
              <a:t>Stage 5: 3 layers</a:t>
            </a:r>
          </a:p>
          <a:p>
            <a:pPr lvl="2"/>
            <a:r>
              <a:rPr lang="en-US" sz="1000" dirty="0"/>
              <a:t>Plus 2 predict layer</a:t>
            </a:r>
          </a:p>
          <a:p>
            <a:r>
              <a:rPr lang="en-US" sz="1800" dirty="0"/>
              <a:t>D  (CNN network):</a:t>
            </a:r>
          </a:p>
          <a:p>
            <a:pPr lvl="1"/>
            <a:r>
              <a:rPr lang="en-US" sz="1400" dirty="0"/>
              <a:t>Input:256x256x4 </a:t>
            </a:r>
            <a:r>
              <a:rPr lang="en-US" sz="1400"/>
              <a:t>(image + edge</a:t>
            </a:r>
            <a:r>
              <a:rPr lang="en-US" sz="1400" dirty="0"/>
              <a:t>) concatenation</a:t>
            </a:r>
          </a:p>
          <a:p>
            <a:pPr lvl="1"/>
            <a:r>
              <a:rPr lang="en-US" sz="1400" dirty="0"/>
              <a:t>Output: 1 binary (represents real or fake)</a:t>
            </a:r>
          </a:p>
          <a:p>
            <a:pPr lvl="1"/>
            <a:r>
              <a:rPr lang="en-US" sz="1400" dirty="0"/>
              <a:t>same as VGG:16 layers</a:t>
            </a:r>
          </a:p>
          <a:p>
            <a:r>
              <a:rPr lang="en-US" sz="1800" dirty="0"/>
              <a:t>Training procedures</a:t>
            </a:r>
          </a:p>
          <a:p>
            <a:pPr lvl="1"/>
            <a:r>
              <a:rPr lang="en-US" sz="1400" dirty="0"/>
              <a:t>Step1: Get a new batch of 20 Paris (real + edge)</a:t>
            </a:r>
          </a:p>
          <a:p>
            <a:pPr lvl="1"/>
            <a:r>
              <a:rPr lang="en-US" sz="1400" dirty="0"/>
              <a:t>Step2: </a:t>
            </a:r>
            <a:r>
              <a:rPr lang="en-US" sz="1400" b="1" u="sng" dirty="0"/>
              <a:t>Positive example </a:t>
            </a:r>
            <a:r>
              <a:rPr lang="en-US" sz="1400" dirty="0"/>
              <a:t>side: feed 1 batch to train D with target output label real (1)</a:t>
            </a:r>
          </a:p>
          <a:p>
            <a:pPr lvl="1"/>
            <a:r>
              <a:rPr lang="en-US" sz="1400" dirty="0"/>
              <a:t>Step1: </a:t>
            </a:r>
            <a:r>
              <a:rPr lang="en-US" sz="1400" b="1" u="sng" dirty="0"/>
              <a:t>Negative example </a:t>
            </a:r>
            <a:r>
              <a:rPr lang="en-US" sz="1400" dirty="0"/>
              <a:t>side: Keep D, train G with target output label fake (0)</a:t>
            </a:r>
          </a:p>
          <a:p>
            <a:pPr lvl="1"/>
            <a:r>
              <a:rPr lang="en-US" sz="1400" dirty="0"/>
              <a:t>Repeat Step1,2,3 until output on Negative example side of D is 0.5. That means D cannot tell if the generated edge image is rea l or fake</a:t>
            </a:r>
          </a:p>
          <a:p>
            <a:pPr lvl="1"/>
            <a:r>
              <a:rPr lang="en-US" sz="1400" dirty="0"/>
              <a:t>Usually 9000 iterations will get D produce 0.5 to complete the training</a:t>
            </a:r>
          </a:p>
          <a:p>
            <a:pPr lvl="1"/>
            <a:endParaRPr lang="en-US" sz="1400" dirty="0"/>
          </a:p>
        </p:txBody>
      </p:sp>
      <p:sp>
        <p:nvSpPr>
          <p:cNvPr id="4" name="Footer Placeholder 3"/>
          <p:cNvSpPr>
            <a:spLocks noGrp="1"/>
          </p:cNvSpPr>
          <p:nvPr>
            <p:ph type="ftr" sz="quarter" idx="11"/>
          </p:nvPr>
        </p:nvSpPr>
        <p:spPr>
          <a:xfrm>
            <a:off x="4343400" y="6492875"/>
            <a:ext cx="2895600" cy="365125"/>
          </a:xfrm>
        </p:spPr>
        <p:txBody>
          <a:bodyPr/>
          <a:lstStyle/>
          <a:p>
            <a:r>
              <a:rPr lang="en-US"/>
              <a:t>Generative adversarial networks (GAN) (v241111a)</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40</a:t>
            </a:fld>
            <a:endParaRPr lang="en-US"/>
          </a:p>
        </p:txBody>
      </p:sp>
      <p:pic>
        <p:nvPicPr>
          <p:cNvPr id="7" name="Picture 2" descr="B:\_data\_0khwong\0papers\0_conference\2018_conf會議____conf\c188h_180625-28_Fukuoka福岡_IEEE_Zhiliang\02a_first_submit\p188_iciec18_gan_3a\img\GenerateVsDiscriminat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8957" y="1676642"/>
            <a:ext cx="5040483" cy="44958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4"/>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40</a:t>
            </a:fld>
            <a:endParaRPr lang="en-US"/>
          </a:p>
        </p:txBody>
      </p:sp>
      <p:sp>
        <p:nvSpPr>
          <p:cNvPr id="9" name="TextBox 8"/>
          <p:cNvSpPr txBox="1"/>
          <p:nvPr/>
        </p:nvSpPr>
        <p:spPr>
          <a:xfrm>
            <a:off x="6657765" y="3200400"/>
            <a:ext cx="607026" cy="369332"/>
          </a:xfrm>
          <a:prstGeom prst="rect">
            <a:avLst/>
          </a:prstGeom>
          <a:noFill/>
        </p:spPr>
        <p:txBody>
          <a:bodyPr wrap="none" rtlCol="0">
            <a:spAutoFit/>
          </a:bodyPr>
          <a:lstStyle/>
          <a:p>
            <a:r>
              <a:rPr lang="en-US" dirty="0">
                <a:solidFill>
                  <a:srgbClr val="FF0000"/>
                </a:solidFill>
              </a:rPr>
              <a:t>Fake</a:t>
            </a:r>
          </a:p>
        </p:txBody>
      </p:sp>
      <p:sp>
        <p:nvSpPr>
          <p:cNvPr id="10" name="TextBox 9"/>
          <p:cNvSpPr txBox="1"/>
          <p:nvPr/>
        </p:nvSpPr>
        <p:spPr>
          <a:xfrm>
            <a:off x="7264791" y="1371600"/>
            <a:ext cx="1452192" cy="369332"/>
          </a:xfrm>
          <a:prstGeom prst="rect">
            <a:avLst/>
          </a:prstGeom>
          <a:noFill/>
        </p:spPr>
        <p:txBody>
          <a:bodyPr wrap="none" rtlCol="0">
            <a:spAutoFit/>
          </a:bodyPr>
          <a:lstStyle/>
          <a:p>
            <a:r>
              <a:rPr lang="en-US" dirty="0">
                <a:solidFill>
                  <a:srgbClr val="FF0000"/>
                </a:solidFill>
              </a:rPr>
              <a:t>Fake example</a:t>
            </a:r>
          </a:p>
        </p:txBody>
      </p:sp>
      <p:sp>
        <p:nvSpPr>
          <p:cNvPr id="11" name="TextBox 10"/>
          <p:cNvSpPr txBox="1"/>
          <p:nvPr/>
        </p:nvSpPr>
        <p:spPr>
          <a:xfrm>
            <a:off x="4572000" y="1390790"/>
            <a:ext cx="1429750" cy="369332"/>
          </a:xfrm>
          <a:prstGeom prst="rect">
            <a:avLst/>
          </a:prstGeom>
          <a:noFill/>
        </p:spPr>
        <p:txBody>
          <a:bodyPr wrap="none" rtlCol="0">
            <a:spAutoFit/>
          </a:bodyPr>
          <a:lstStyle/>
          <a:p>
            <a:r>
              <a:rPr lang="en-US" dirty="0">
                <a:solidFill>
                  <a:srgbClr val="FF0000"/>
                </a:solidFill>
              </a:rPr>
              <a:t>Real example</a:t>
            </a:r>
          </a:p>
        </p:txBody>
      </p:sp>
      <p:sp>
        <p:nvSpPr>
          <p:cNvPr id="12" name="TextBox 11"/>
          <p:cNvSpPr txBox="1"/>
          <p:nvPr/>
        </p:nvSpPr>
        <p:spPr>
          <a:xfrm>
            <a:off x="4724400" y="4111407"/>
            <a:ext cx="762000" cy="646331"/>
          </a:xfrm>
          <a:prstGeom prst="rect">
            <a:avLst/>
          </a:prstGeom>
          <a:noFill/>
        </p:spPr>
        <p:txBody>
          <a:bodyPr wrap="square" rtlCol="0">
            <a:spAutoFit/>
          </a:bodyPr>
          <a:lstStyle/>
          <a:p>
            <a:r>
              <a:rPr lang="en-US" dirty="0">
                <a:solidFill>
                  <a:srgbClr val="FF0000"/>
                </a:solidFill>
              </a:rPr>
              <a:t>Real edges</a:t>
            </a:r>
          </a:p>
        </p:txBody>
      </p:sp>
      <p:sp>
        <p:nvSpPr>
          <p:cNvPr id="13" name="TextBox 12"/>
          <p:cNvSpPr txBox="1"/>
          <p:nvPr/>
        </p:nvSpPr>
        <p:spPr>
          <a:xfrm>
            <a:off x="5844338" y="4135722"/>
            <a:ext cx="762000" cy="646331"/>
          </a:xfrm>
          <a:prstGeom prst="rect">
            <a:avLst/>
          </a:prstGeom>
          <a:noFill/>
        </p:spPr>
        <p:txBody>
          <a:bodyPr wrap="square" rtlCol="0">
            <a:spAutoFit/>
          </a:bodyPr>
          <a:lstStyle/>
          <a:p>
            <a:r>
              <a:rPr lang="en-US" dirty="0">
                <a:solidFill>
                  <a:srgbClr val="FF0000"/>
                </a:solidFill>
              </a:rPr>
              <a:t>Real image</a:t>
            </a:r>
          </a:p>
        </p:txBody>
      </p:sp>
      <p:sp>
        <p:nvSpPr>
          <p:cNvPr id="14" name="TextBox 13"/>
          <p:cNvSpPr txBox="1"/>
          <p:nvPr/>
        </p:nvSpPr>
        <p:spPr>
          <a:xfrm>
            <a:off x="7086600" y="5943600"/>
            <a:ext cx="762000" cy="646331"/>
          </a:xfrm>
          <a:prstGeom prst="rect">
            <a:avLst/>
          </a:prstGeom>
          <a:noFill/>
        </p:spPr>
        <p:txBody>
          <a:bodyPr wrap="square" rtlCol="0">
            <a:spAutoFit/>
          </a:bodyPr>
          <a:lstStyle/>
          <a:p>
            <a:r>
              <a:rPr lang="en-US" dirty="0">
                <a:solidFill>
                  <a:srgbClr val="FF0000"/>
                </a:solidFill>
              </a:rPr>
              <a:t>Real image</a:t>
            </a:r>
          </a:p>
        </p:txBody>
      </p:sp>
      <p:sp>
        <p:nvSpPr>
          <p:cNvPr id="15" name="TextBox 14"/>
          <p:cNvSpPr txBox="1"/>
          <p:nvPr/>
        </p:nvSpPr>
        <p:spPr>
          <a:xfrm>
            <a:off x="5266962" y="2219544"/>
            <a:ext cx="1544782" cy="369332"/>
          </a:xfrm>
          <a:prstGeom prst="rect">
            <a:avLst/>
          </a:prstGeom>
          <a:noFill/>
        </p:spPr>
        <p:txBody>
          <a:bodyPr wrap="none" rtlCol="0">
            <a:spAutoFit/>
          </a:bodyPr>
          <a:lstStyle/>
          <a:p>
            <a:r>
              <a:rPr lang="en-US" dirty="0">
                <a:solidFill>
                  <a:srgbClr val="FF0000"/>
                </a:solidFill>
              </a:rPr>
              <a:t>Real = label ‘1’</a:t>
            </a:r>
          </a:p>
        </p:txBody>
      </p:sp>
      <p:sp>
        <p:nvSpPr>
          <p:cNvPr id="16" name="TextBox 15"/>
          <p:cNvSpPr txBox="1"/>
          <p:nvPr/>
        </p:nvSpPr>
        <p:spPr>
          <a:xfrm>
            <a:off x="8201224" y="2219544"/>
            <a:ext cx="924513" cy="646331"/>
          </a:xfrm>
          <a:prstGeom prst="rect">
            <a:avLst/>
          </a:prstGeom>
          <a:noFill/>
        </p:spPr>
        <p:txBody>
          <a:bodyPr wrap="square" rtlCol="0">
            <a:spAutoFit/>
          </a:bodyPr>
          <a:lstStyle/>
          <a:p>
            <a:r>
              <a:rPr lang="en-US" dirty="0">
                <a:solidFill>
                  <a:srgbClr val="FF0000"/>
                </a:solidFill>
              </a:rPr>
              <a:t>Fake = label ‘0’</a:t>
            </a:r>
          </a:p>
        </p:txBody>
      </p:sp>
      <p:sp>
        <p:nvSpPr>
          <p:cNvPr id="17" name="TextBox 16"/>
          <p:cNvSpPr txBox="1"/>
          <p:nvPr/>
        </p:nvSpPr>
        <p:spPr>
          <a:xfrm>
            <a:off x="7534561" y="5511478"/>
            <a:ext cx="1076039" cy="646331"/>
          </a:xfrm>
          <a:prstGeom prst="rect">
            <a:avLst/>
          </a:prstGeom>
          <a:noFill/>
        </p:spPr>
        <p:txBody>
          <a:bodyPr wrap="square" rtlCol="0">
            <a:spAutoFit/>
          </a:bodyPr>
          <a:lstStyle/>
          <a:p>
            <a:r>
              <a:rPr lang="en-US" dirty="0"/>
              <a:t>256x256x3 integer</a:t>
            </a:r>
          </a:p>
        </p:txBody>
      </p:sp>
      <p:sp>
        <p:nvSpPr>
          <p:cNvPr id="19" name="Rectangle 18"/>
          <p:cNvSpPr/>
          <p:nvPr/>
        </p:nvSpPr>
        <p:spPr>
          <a:xfrm>
            <a:off x="4229128" y="3588164"/>
            <a:ext cx="1204139" cy="461665"/>
          </a:xfrm>
          <a:prstGeom prst="rect">
            <a:avLst/>
          </a:prstGeom>
        </p:spPr>
        <p:txBody>
          <a:bodyPr wrap="square">
            <a:spAutoFit/>
          </a:bodyPr>
          <a:lstStyle/>
          <a:p>
            <a:r>
              <a:rPr lang="en-US" sz="1200" dirty="0"/>
              <a:t>256x256x1 binary</a:t>
            </a:r>
          </a:p>
        </p:txBody>
      </p:sp>
      <p:sp>
        <p:nvSpPr>
          <p:cNvPr id="21" name="Rectangle 20"/>
          <p:cNvSpPr/>
          <p:nvPr/>
        </p:nvSpPr>
        <p:spPr>
          <a:xfrm>
            <a:off x="6792851" y="3569732"/>
            <a:ext cx="1204139" cy="461665"/>
          </a:xfrm>
          <a:prstGeom prst="rect">
            <a:avLst/>
          </a:prstGeom>
        </p:spPr>
        <p:txBody>
          <a:bodyPr wrap="square">
            <a:spAutoFit/>
          </a:bodyPr>
          <a:lstStyle/>
          <a:p>
            <a:r>
              <a:rPr lang="en-US" sz="1200" dirty="0"/>
              <a:t>256x256x1 binary</a:t>
            </a:r>
          </a:p>
        </p:txBody>
      </p:sp>
      <p:pic>
        <p:nvPicPr>
          <p:cNvPr id="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021" y="5834643"/>
            <a:ext cx="2726207" cy="4852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24" name="Straight Arrow Connector 23"/>
          <p:cNvCxnSpPr>
            <a:endCxn id="22" idx="1"/>
          </p:cNvCxnSpPr>
          <p:nvPr/>
        </p:nvCxnSpPr>
        <p:spPr>
          <a:xfrm>
            <a:off x="3886200" y="5511478"/>
            <a:ext cx="397821" cy="5657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44002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Positive/negative sample balancing problem</a:t>
            </a:r>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Generative adversarial networks (GAN) (v241111a)</a:t>
            </a: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3810000"/>
            <a:ext cx="4029561"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2300583"/>
            <a:ext cx="3974365" cy="995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B:\_data\_0khwong\0papers\0_conference\2018_conf會議____conf\c188h_180625-28_Fukuoka福岡_IEEE_Zhiliang\02a_first_submit\p188_iciec18_gan_3a\img\GenerateVsDiscriminat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0825" y="1752600"/>
            <a:ext cx="4955051" cy="44196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B6F15528-21DE-4FAA-801E-634DDDAF4B2B}" type="slidenum">
              <a:rPr lang="en-US" smtClean="0"/>
              <a:pPr/>
              <a:t>41</a:t>
            </a:fld>
            <a:endParaRPr lang="en-US"/>
          </a:p>
        </p:txBody>
      </p:sp>
      <p:pic>
        <p:nvPicPr>
          <p:cNvPr id="9" name="Picture 2" descr="B:\_data\_0khwong\0papers\0_conference\2018_conf會議____conf\c188h_180625-28_Fukuoka福岡_IEEE_Zhiliang\02a_first_submit\p188_iciec18_gan_3a\img\GenerateVsDiscriminat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6096" y="1676400"/>
            <a:ext cx="5040483" cy="4495800"/>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4"/>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41</a:t>
            </a:fld>
            <a:endParaRPr lang="en-US"/>
          </a:p>
        </p:txBody>
      </p:sp>
      <p:sp>
        <p:nvSpPr>
          <p:cNvPr id="11" name="TextBox 10"/>
          <p:cNvSpPr txBox="1"/>
          <p:nvPr/>
        </p:nvSpPr>
        <p:spPr>
          <a:xfrm>
            <a:off x="6657765" y="3200400"/>
            <a:ext cx="607026" cy="369332"/>
          </a:xfrm>
          <a:prstGeom prst="rect">
            <a:avLst/>
          </a:prstGeom>
          <a:noFill/>
        </p:spPr>
        <p:txBody>
          <a:bodyPr wrap="none" rtlCol="0">
            <a:spAutoFit/>
          </a:bodyPr>
          <a:lstStyle/>
          <a:p>
            <a:r>
              <a:rPr lang="en-US" dirty="0">
                <a:solidFill>
                  <a:srgbClr val="FF0000"/>
                </a:solidFill>
              </a:rPr>
              <a:t>Fake</a:t>
            </a:r>
          </a:p>
        </p:txBody>
      </p:sp>
      <p:sp>
        <p:nvSpPr>
          <p:cNvPr id="12" name="TextBox 11"/>
          <p:cNvSpPr txBox="1"/>
          <p:nvPr/>
        </p:nvSpPr>
        <p:spPr>
          <a:xfrm>
            <a:off x="7264791" y="1371600"/>
            <a:ext cx="1452192" cy="369332"/>
          </a:xfrm>
          <a:prstGeom prst="rect">
            <a:avLst/>
          </a:prstGeom>
          <a:noFill/>
        </p:spPr>
        <p:txBody>
          <a:bodyPr wrap="none" rtlCol="0">
            <a:spAutoFit/>
          </a:bodyPr>
          <a:lstStyle/>
          <a:p>
            <a:r>
              <a:rPr lang="en-US" dirty="0">
                <a:solidFill>
                  <a:srgbClr val="FF0000"/>
                </a:solidFill>
              </a:rPr>
              <a:t>Fake example</a:t>
            </a:r>
          </a:p>
        </p:txBody>
      </p:sp>
      <p:sp>
        <p:nvSpPr>
          <p:cNvPr id="13" name="TextBox 12"/>
          <p:cNvSpPr txBox="1"/>
          <p:nvPr/>
        </p:nvSpPr>
        <p:spPr>
          <a:xfrm>
            <a:off x="4572000" y="1390790"/>
            <a:ext cx="1429750" cy="369332"/>
          </a:xfrm>
          <a:prstGeom prst="rect">
            <a:avLst/>
          </a:prstGeom>
          <a:noFill/>
        </p:spPr>
        <p:txBody>
          <a:bodyPr wrap="none" rtlCol="0">
            <a:spAutoFit/>
          </a:bodyPr>
          <a:lstStyle/>
          <a:p>
            <a:r>
              <a:rPr lang="en-US" dirty="0">
                <a:solidFill>
                  <a:srgbClr val="FF0000"/>
                </a:solidFill>
              </a:rPr>
              <a:t>Real example</a:t>
            </a:r>
          </a:p>
        </p:txBody>
      </p:sp>
      <p:sp>
        <p:nvSpPr>
          <p:cNvPr id="14" name="TextBox 13"/>
          <p:cNvSpPr txBox="1"/>
          <p:nvPr/>
        </p:nvSpPr>
        <p:spPr>
          <a:xfrm>
            <a:off x="4724400" y="4111407"/>
            <a:ext cx="762000" cy="646331"/>
          </a:xfrm>
          <a:prstGeom prst="rect">
            <a:avLst/>
          </a:prstGeom>
          <a:noFill/>
        </p:spPr>
        <p:txBody>
          <a:bodyPr wrap="square" rtlCol="0">
            <a:spAutoFit/>
          </a:bodyPr>
          <a:lstStyle/>
          <a:p>
            <a:r>
              <a:rPr lang="en-US" dirty="0">
                <a:solidFill>
                  <a:srgbClr val="FF0000"/>
                </a:solidFill>
              </a:rPr>
              <a:t>Real edges</a:t>
            </a:r>
          </a:p>
        </p:txBody>
      </p:sp>
      <p:sp>
        <p:nvSpPr>
          <p:cNvPr id="15" name="TextBox 14"/>
          <p:cNvSpPr txBox="1"/>
          <p:nvPr/>
        </p:nvSpPr>
        <p:spPr>
          <a:xfrm>
            <a:off x="5844338" y="4135722"/>
            <a:ext cx="762000" cy="646331"/>
          </a:xfrm>
          <a:prstGeom prst="rect">
            <a:avLst/>
          </a:prstGeom>
          <a:noFill/>
        </p:spPr>
        <p:txBody>
          <a:bodyPr wrap="square" rtlCol="0">
            <a:spAutoFit/>
          </a:bodyPr>
          <a:lstStyle/>
          <a:p>
            <a:r>
              <a:rPr lang="en-US" dirty="0">
                <a:solidFill>
                  <a:srgbClr val="FF0000"/>
                </a:solidFill>
              </a:rPr>
              <a:t>Real image</a:t>
            </a:r>
          </a:p>
        </p:txBody>
      </p:sp>
      <p:sp>
        <p:nvSpPr>
          <p:cNvPr id="16" name="TextBox 15"/>
          <p:cNvSpPr txBox="1"/>
          <p:nvPr/>
        </p:nvSpPr>
        <p:spPr>
          <a:xfrm>
            <a:off x="7086600" y="5943600"/>
            <a:ext cx="762000" cy="646331"/>
          </a:xfrm>
          <a:prstGeom prst="rect">
            <a:avLst/>
          </a:prstGeom>
          <a:noFill/>
        </p:spPr>
        <p:txBody>
          <a:bodyPr wrap="square" rtlCol="0">
            <a:spAutoFit/>
          </a:bodyPr>
          <a:lstStyle/>
          <a:p>
            <a:r>
              <a:rPr lang="en-US" dirty="0">
                <a:solidFill>
                  <a:srgbClr val="FF0000"/>
                </a:solidFill>
              </a:rPr>
              <a:t>Real image</a:t>
            </a:r>
          </a:p>
        </p:txBody>
      </p:sp>
      <p:sp>
        <p:nvSpPr>
          <p:cNvPr id="17" name="TextBox 16"/>
          <p:cNvSpPr txBox="1"/>
          <p:nvPr/>
        </p:nvSpPr>
        <p:spPr>
          <a:xfrm>
            <a:off x="5266962" y="2219544"/>
            <a:ext cx="1544782" cy="369332"/>
          </a:xfrm>
          <a:prstGeom prst="rect">
            <a:avLst/>
          </a:prstGeom>
          <a:noFill/>
        </p:spPr>
        <p:txBody>
          <a:bodyPr wrap="none" rtlCol="0">
            <a:spAutoFit/>
          </a:bodyPr>
          <a:lstStyle/>
          <a:p>
            <a:r>
              <a:rPr lang="en-US" dirty="0">
                <a:solidFill>
                  <a:srgbClr val="FF0000"/>
                </a:solidFill>
              </a:rPr>
              <a:t>Real = label ‘1’</a:t>
            </a:r>
          </a:p>
        </p:txBody>
      </p:sp>
      <p:sp>
        <p:nvSpPr>
          <p:cNvPr id="18" name="TextBox 17"/>
          <p:cNvSpPr txBox="1"/>
          <p:nvPr/>
        </p:nvSpPr>
        <p:spPr>
          <a:xfrm>
            <a:off x="8195885" y="2219544"/>
            <a:ext cx="1042195" cy="646331"/>
          </a:xfrm>
          <a:prstGeom prst="rect">
            <a:avLst/>
          </a:prstGeom>
          <a:noFill/>
        </p:spPr>
        <p:txBody>
          <a:bodyPr wrap="square" rtlCol="0">
            <a:spAutoFit/>
          </a:bodyPr>
          <a:lstStyle/>
          <a:p>
            <a:r>
              <a:rPr lang="en-US" dirty="0">
                <a:solidFill>
                  <a:srgbClr val="FF0000"/>
                </a:solidFill>
              </a:rPr>
              <a:t>Fake = label ‘0’</a:t>
            </a:r>
          </a:p>
        </p:txBody>
      </p:sp>
      <p:cxnSp>
        <p:nvCxnSpPr>
          <p:cNvPr id="20" name="Straight Arrow Connector 19"/>
          <p:cNvCxnSpPr/>
          <p:nvPr/>
        </p:nvCxnSpPr>
        <p:spPr>
          <a:xfrm flipV="1">
            <a:off x="762000" y="2588876"/>
            <a:ext cx="152400" cy="13735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762000" y="3200400"/>
            <a:ext cx="2286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9365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Overall objective function</a:t>
            </a:r>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Generative adversarial networks (GAN) (v241111a)</a:t>
            </a: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272" y="1270293"/>
            <a:ext cx="3962400" cy="392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B:\_data\_0khwong\0papers\0_conference\2018_conf會議____conf\c188h_180625-28_Fukuoka福岡_IEEE_Zhiliang\02a_first_submit\p188_iciec18_gan_3a\img\GenerateVsDiscriminat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3517" y="1650580"/>
            <a:ext cx="5040483" cy="44958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B6F15528-21DE-4FAA-801E-634DDDAF4B2B}" type="slidenum">
              <a:rPr lang="en-US" smtClean="0"/>
              <a:pPr/>
              <a:t>42</a:t>
            </a:fld>
            <a:endParaRPr lang="en-US"/>
          </a:p>
        </p:txBody>
      </p:sp>
      <p:pic>
        <p:nvPicPr>
          <p:cNvPr id="9" name="Picture 2" descr="B:\_data\_0khwong\0papers\0_conference\2018_conf會議____conf\c188h_180625-28_Fukuoka福岡_IEEE_Zhiliang\02a_first_submit\p188_iciec18_gan_3a\img\GenerateVsDiscriminat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0825" y="1752600"/>
            <a:ext cx="4955051" cy="4419600"/>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7"/>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42</a:t>
            </a:fld>
            <a:endParaRPr lang="en-US"/>
          </a:p>
        </p:txBody>
      </p:sp>
      <p:pic>
        <p:nvPicPr>
          <p:cNvPr id="11" name="Picture 2" descr="B:\_data\_0khwong\0papers\0_conference\2018_conf會議____conf\c188h_180625-28_Fukuoka福岡_IEEE_Zhiliang\02a_first_submit\p188_iciec18_gan_3a\img\GenerateVsDiscriminat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6096" y="1676400"/>
            <a:ext cx="5040483" cy="4495800"/>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4"/>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42</a:t>
            </a:fld>
            <a:endParaRPr lang="en-US"/>
          </a:p>
        </p:txBody>
      </p:sp>
      <p:sp>
        <p:nvSpPr>
          <p:cNvPr id="13" name="TextBox 12"/>
          <p:cNvSpPr txBox="1"/>
          <p:nvPr/>
        </p:nvSpPr>
        <p:spPr>
          <a:xfrm>
            <a:off x="6657765" y="3200400"/>
            <a:ext cx="607026" cy="369332"/>
          </a:xfrm>
          <a:prstGeom prst="rect">
            <a:avLst/>
          </a:prstGeom>
          <a:noFill/>
        </p:spPr>
        <p:txBody>
          <a:bodyPr wrap="none" rtlCol="0">
            <a:spAutoFit/>
          </a:bodyPr>
          <a:lstStyle/>
          <a:p>
            <a:r>
              <a:rPr lang="en-US" dirty="0">
                <a:solidFill>
                  <a:srgbClr val="FF0000"/>
                </a:solidFill>
              </a:rPr>
              <a:t>Fake</a:t>
            </a:r>
          </a:p>
        </p:txBody>
      </p:sp>
      <p:sp>
        <p:nvSpPr>
          <p:cNvPr id="14" name="TextBox 13"/>
          <p:cNvSpPr txBox="1"/>
          <p:nvPr/>
        </p:nvSpPr>
        <p:spPr>
          <a:xfrm>
            <a:off x="7264791" y="1371600"/>
            <a:ext cx="1452192" cy="369332"/>
          </a:xfrm>
          <a:prstGeom prst="rect">
            <a:avLst/>
          </a:prstGeom>
          <a:noFill/>
        </p:spPr>
        <p:txBody>
          <a:bodyPr wrap="none" rtlCol="0">
            <a:spAutoFit/>
          </a:bodyPr>
          <a:lstStyle/>
          <a:p>
            <a:r>
              <a:rPr lang="en-US" dirty="0">
                <a:solidFill>
                  <a:srgbClr val="FF0000"/>
                </a:solidFill>
              </a:rPr>
              <a:t>Fake example</a:t>
            </a:r>
          </a:p>
        </p:txBody>
      </p:sp>
      <p:sp>
        <p:nvSpPr>
          <p:cNvPr id="15" name="TextBox 14"/>
          <p:cNvSpPr txBox="1"/>
          <p:nvPr/>
        </p:nvSpPr>
        <p:spPr>
          <a:xfrm>
            <a:off x="4572000" y="1390790"/>
            <a:ext cx="1429750" cy="369332"/>
          </a:xfrm>
          <a:prstGeom prst="rect">
            <a:avLst/>
          </a:prstGeom>
          <a:noFill/>
        </p:spPr>
        <p:txBody>
          <a:bodyPr wrap="none" rtlCol="0">
            <a:spAutoFit/>
          </a:bodyPr>
          <a:lstStyle/>
          <a:p>
            <a:r>
              <a:rPr lang="en-US" dirty="0">
                <a:solidFill>
                  <a:srgbClr val="FF0000"/>
                </a:solidFill>
              </a:rPr>
              <a:t>Real example</a:t>
            </a:r>
          </a:p>
        </p:txBody>
      </p:sp>
      <p:sp>
        <p:nvSpPr>
          <p:cNvPr id="16" name="TextBox 15"/>
          <p:cNvSpPr txBox="1"/>
          <p:nvPr/>
        </p:nvSpPr>
        <p:spPr>
          <a:xfrm>
            <a:off x="4724400" y="4111407"/>
            <a:ext cx="762000" cy="646331"/>
          </a:xfrm>
          <a:prstGeom prst="rect">
            <a:avLst/>
          </a:prstGeom>
          <a:noFill/>
        </p:spPr>
        <p:txBody>
          <a:bodyPr wrap="square" rtlCol="0">
            <a:spAutoFit/>
          </a:bodyPr>
          <a:lstStyle/>
          <a:p>
            <a:r>
              <a:rPr lang="en-US" dirty="0">
                <a:solidFill>
                  <a:srgbClr val="FF0000"/>
                </a:solidFill>
              </a:rPr>
              <a:t>Real edges</a:t>
            </a:r>
          </a:p>
        </p:txBody>
      </p:sp>
      <p:sp>
        <p:nvSpPr>
          <p:cNvPr id="17" name="TextBox 16"/>
          <p:cNvSpPr txBox="1"/>
          <p:nvPr/>
        </p:nvSpPr>
        <p:spPr>
          <a:xfrm>
            <a:off x="5844338" y="4135722"/>
            <a:ext cx="762000" cy="646331"/>
          </a:xfrm>
          <a:prstGeom prst="rect">
            <a:avLst/>
          </a:prstGeom>
          <a:noFill/>
        </p:spPr>
        <p:txBody>
          <a:bodyPr wrap="square" rtlCol="0">
            <a:spAutoFit/>
          </a:bodyPr>
          <a:lstStyle/>
          <a:p>
            <a:r>
              <a:rPr lang="en-US" dirty="0">
                <a:solidFill>
                  <a:srgbClr val="FF0000"/>
                </a:solidFill>
              </a:rPr>
              <a:t>Real image</a:t>
            </a:r>
          </a:p>
        </p:txBody>
      </p:sp>
      <p:sp>
        <p:nvSpPr>
          <p:cNvPr id="18" name="TextBox 17"/>
          <p:cNvSpPr txBox="1"/>
          <p:nvPr/>
        </p:nvSpPr>
        <p:spPr>
          <a:xfrm>
            <a:off x="7086600" y="5943600"/>
            <a:ext cx="762000" cy="646331"/>
          </a:xfrm>
          <a:prstGeom prst="rect">
            <a:avLst/>
          </a:prstGeom>
          <a:noFill/>
        </p:spPr>
        <p:txBody>
          <a:bodyPr wrap="square" rtlCol="0">
            <a:spAutoFit/>
          </a:bodyPr>
          <a:lstStyle/>
          <a:p>
            <a:r>
              <a:rPr lang="en-US" dirty="0">
                <a:solidFill>
                  <a:srgbClr val="FF0000"/>
                </a:solidFill>
              </a:rPr>
              <a:t>Real image</a:t>
            </a:r>
          </a:p>
        </p:txBody>
      </p:sp>
      <p:sp>
        <p:nvSpPr>
          <p:cNvPr id="19" name="TextBox 18"/>
          <p:cNvSpPr txBox="1"/>
          <p:nvPr/>
        </p:nvSpPr>
        <p:spPr>
          <a:xfrm>
            <a:off x="5266962" y="2219544"/>
            <a:ext cx="1544782" cy="369332"/>
          </a:xfrm>
          <a:prstGeom prst="rect">
            <a:avLst/>
          </a:prstGeom>
          <a:noFill/>
        </p:spPr>
        <p:txBody>
          <a:bodyPr wrap="none" rtlCol="0">
            <a:spAutoFit/>
          </a:bodyPr>
          <a:lstStyle/>
          <a:p>
            <a:r>
              <a:rPr lang="en-US" dirty="0">
                <a:solidFill>
                  <a:srgbClr val="FF0000"/>
                </a:solidFill>
              </a:rPr>
              <a:t>Real = label ‘1’</a:t>
            </a:r>
          </a:p>
        </p:txBody>
      </p:sp>
      <p:sp>
        <p:nvSpPr>
          <p:cNvPr id="20" name="TextBox 19"/>
          <p:cNvSpPr txBox="1"/>
          <p:nvPr/>
        </p:nvSpPr>
        <p:spPr>
          <a:xfrm>
            <a:off x="8195885" y="2219544"/>
            <a:ext cx="1042195" cy="646331"/>
          </a:xfrm>
          <a:prstGeom prst="rect">
            <a:avLst/>
          </a:prstGeom>
          <a:noFill/>
        </p:spPr>
        <p:txBody>
          <a:bodyPr wrap="square" rtlCol="0">
            <a:spAutoFit/>
          </a:bodyPr>
          <a:lstStyle/>
          <a:p>
            <a:r>
              <a:rPr lang="en-US" dirty="0">
                <a:solidFill>
                  <a:srgbClr val="FF0000"/>
                </a:solidFill>
              </a:rPr>
              <a:t>Fake = label ‘0’</a:t>
            </a:r>
          </a:p>
        </p:txBody>
      </p:sp>
      <p:pic>
        <p:nvPicPr>
          <p:cNvPr id="2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00" y="3517347"/>
            <a:ext cx="4029561"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399" y="2404210"/>
            <a:ext cx="3974365" cy="995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p:cNvSpPr/>
          <p:nvPr/>
        </p:nvSpPr>
        <p:spPr>
          <a:xfrm>
            <a:off x="124800" y="1143000"/>
            <a:ext cx="3304200" cy="5075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flipV="1">
            <a:off x="381000" y="1466327"/>
            <a:ext cx="2667000" cy="12768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85800" y="2667001"/>
            <a:ext cx="2286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685800" y="3200402"/>
            <a:ext cx="266700" cy="10667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6671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De-Convolution layer</a:t>
            </a:r>
            <a:br>
              <a:rPr lang="en-US" sz="1600" dirty="0"/>
            </a:br>
            <a:r>
              <a:rPr lang="en-US" sz="1600" dirty="0">
                <a:hlinkClick r:id="rId2"/>
              </a:rPr>
              <a:t>https://datascience.stackexchange.com/questions/6107/what-are-deconvolutional-layers</a:t>
            </a:r>
            <a:br>
              <a:rPr lang="en-US" sz="1600" dirty="0"/>
            </a:br>
            <a:endParaRPr lang="en-US" sz="1600" dirty="0"/>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Generative adversarial networks (GAN) (v241111a)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43</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066800"/>
            <a:ext cx="3784558" cy="530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82177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1800" dirty="0"/>
              <a:t>More de-convolution demo</a:t>
            </a:r>
            <a:br>
              <a:rPr lang="en-US" sz="1800" dirty="0"/>
            </a:br>
            <a:r>
              <a:rPr lang="en-US" sz="1800" dirty="0"/>
              <a:t>https://github.com/vdumoulin/conv_arithmetic</a:t>
            </a:r>
          </a:p>
        </p:txBody>
      </p:sp>
      <p:sp>
        <p:nvSpPr>
          <p:cNvPr id="3" name="Content Placeholder 2"/>
          <p:cNvSpPr>
            <a:spLocks noGrp="1"/>
          </p:cNvSpPr>
          <p:nvPr>
            <p:ph idx="1"/>
          </p:nvPr>
        </p:nvSpPr>
        <p:spPr>
          <a:xfrm>
            <a:off x="8153400" y="5668328"/>
            <a:ext cx="533400" cy="457835"/>
          </a:xfrm>
        </p:spPr>
        <p:txBody>
          <a:bodyPr>
            <a:normAutofit fontScale="85000" lnSpcReduction="20000"/>
          </a:bodyPr>
          <a:lstStyle/>
          <a:p>
            <a:r>
              <a:rPr lang="en-US" dirty="0"/>
              <a:t>  </a:t>
            </a:r>
            <a:endParaRPr lang="en-US" sz="1200" dirty="0"/>
          </a:p>
        </p:txBody>
      </p:sp>
      <p:sp>
        <p:nvSpPr>
          <p:cNvPr id="4" name="Footer Placeholder 3"/>
          <p:cNvSpPr>
            <a:spLocks noGrp="1"/>
          </p:cNvSpPr>
          <p:nvPr>
            <p:ph type="ftr" sz="quarter" idx="11"/>
          </p:nvPr>
        </p:nvSpPr>
        <p:spPr/>
        <p:txBody>
          <a:bodyPr/>
          <a:lstStyle/>
          <a:p>
            <a:r>
              <a:rPr lang="en-US"/>
              <a:t>Generative adversarial networks (GAN) (v241111a)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44</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990600"/>
            <a:ext cx="4522154" cy="5166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40065" y="1295400"/>
            <a:ext cx="1756891" cy="1754326"/>
          </a:xfrm>
          <a:prstGeom prst="rect">
            <a:avLst/>
          </a:prstGeom>
          <a:noFill/>
        </p:spPr>
        <p:txBody>
          <a:bodyPr wrap="none" rtlCol="0">
            <a:spAutoFit/>
          </a:bodyPr>
          <a:lstStyle/>
          <a:p>
            <a:r>
              <a:rPr lang="en-US" dirty="0"/>
              <a:t>Convolution:</a:t>
            </a:r>
          </a:p>
          <a:p>
            <a:r>
              <a:rPr lang="en-US" dirty="0"/>
              <a:t>No padding </a:t>
            </a:r>
          </a:p>
          <a:p>
            <a:r>
              <a:rPr lang="en-US" dirty="0"/>
              <a:t>No strides</a:t>
            </a:r>
          </a:p>
          <a:p>
            <a:r>
              <a:rPr lang="en-US" dirty="0"/>
              <a:t>Input=4x4 image</a:t>
            </a:r>
          </a:p>
          <a:p>
            <a:r>
              <a:rPr lang="en-US" dirty="0"/>
              <a:t>Kernel=3x3</a:t>
            </a:r>
          </a:p>
          <a:p>
            <a:r>
              <a:rPr lang="en-US" dirty="0"/>
              <a:t>Output =2x2</a:t>
            </a:r>
          </a:p>
        </p:txBody>
      </p:sp>
      <p:sp>
        <p:nvSpPr>
          <p:cNvPr id="7" name="Right Brace 6"/>
          <p:cNvSpPr/>
          <p:nvPr/>
        </p:nvSpPr>
        <p:spPr>
          <a:xfrm>
            <a:off x="1962583" y="1357780"/>
            <a:ext cx="148109" cy="14773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Arrow Connector 8"/>
          <p:cNvCxnSpPr/>
          <p:nvPr/>
        </p:nvCxnSpPr>
        <p:spPr>
          <a:xfrm>
            <a:off x="2209800" y="4687163"/>
            <a:ext cx="246233" cy="57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66010" y="3810000"/>
            <a:ext cx="1756891" cy="1754326"/>
          </a:xfrm>
          <a:prstGeom prst="rect">
            <a:avLst/>
          </a:prstGeom>
          <a:noFill/>
        </p:spPr>
        <p:txBody>
          <a:bodyPr wrap="none" rtlCol="0">
            <a:spAutoFit/>
          </a:bodyPr>
          <a:lstStyle/>
          <a:p>
            <a:r>
              <a:rPr lang="en-US" dirty="0"/>
              <a:t>De-convolution:</a:t>
            </a:r>
          </a:p>
          <a:p>
            <a:r>
              <a:rPr lang="en-US" dirty="0"/>
              <a:t>No padding </a:t>
            </a:r>
          </a:p>
          <a:p>
            <a:r>
              <a:rPr lang="en-US" dirty="0"/>
              <a:t>No strides</a:t>
            </a:r>
          </a:p>
          <a:p>
            <a:r>
              <a:rPr lang="en-US" dirty="0"/>
              <a:t>Input=2x2 image</a:t>
            </a:r>
          </a:p>
          <a:p>
            <a:r>
              <a:rPr lang="en-US" dirty="0"/>
              <a:t>Kernel=3x3</a:t>
            </a:r>
          </a:p>
          <a:p>
            <a:r>
              <a:rPr lang="en-US" dirty="0"/>
              <a:t>Output =4x4</a:t>
            </a:r>
          </a:p>
        </p:txBody>
      </p:sp>
      <p:sp>
        <p:nvSpPr>
          <p:cNvPr id="13" name="Right Brace 12"/>
          <p:cNvSpPr/>
          <p:nvPr/>
        </p:nvSpPr>
        <p:spPr>
          <a:xfrm>
            <a:off x="1987636" y="3948499"/>
            <a:ext cx="148109" cy="14773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Arrow Connector 14"/>
          <p:cNvCxnSpPr/>
          <p:nvPr/>
        </p:nvCxnSpPr>
        <p:spPr>
          <a:xfrm>
            <a:off x="2185373" y="2087628"/>
            <a:ext cx="200383" cy="88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385756" y="1447800"/>
            <a:ext cx="1119444"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438400" y="4350840"/>
            <a:ext cx="1119444"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9482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dirty="0"/>
              <a:t>U-Net</a:t>
            </a:r>
            <a:br>
              <a:rPr lang="en-US" sz="1800" dirty="0"/>
            </a:br>
            <a:r>
              <a:rPr lang="en-US" sz="1800" dirty="0"/>
              <a:t>From: Image-to-Image Translation with Conditional Adversarial Networks Phillip Isola Jun-Yan Zhu </a:t>
            </a:r>
            <a:r>
              <a:rPr lang="en-US" sz="1800" dirty="0" err="1"/>
              <a:t>Tinghui</a:t>
            </a:r>
            <a:r>
              <a:rPr lang="en-US" sz="1800" dirty="0"/>
              <a:t> Zhou Alexei A. </a:t>
            </a:r>
            <a:r>
              <a:rPr lang="en-US" sz="1800" dirty="0" err="1"/>
              <a:t>Efros</a:t>
            </a:r>
            <a:r>
              <a:rPr lang="en-US" sz="1800" dirty="0"/>
              <a:t> </a:t>
            </a:r>
            <a:r>
              <a:rPr lang="en-US" sz="1800" u="sng" dirty="0">
                <a:hlinkClick r:id="rId2"/>
              </a:rPr>
              <a:t>https://arxiv.org/pdf/1611.07004.pdf</a:t>
            </a:r>
            <a:br>
              <a:rPr lang="en-US" sz="1800" dirty="0"/>
            </a:br>
            <a:endParaRPr lang="en-US" sz="1800" dirty="0"/>
          </a:p>
        </p:txBody>
      </p:sp>
      <p:sp>
        <p:nvSpPr>
          <p:cNvPr id="3" name="Content Placeholder 2"/>
          <p:cNvSpPr>
            <a:spLocks noGrp="1"/>
          </p:cNvSpPr>
          <p:nvPr>
            <p:ph idx="1"/>
          </p:nvPr>
        </p:nvSpPr>
        <p:spPr/>
        <p:txBody>
          <a:bodyPr>
            <a:normAutofit/>
          </a:bodyPr>
          <a:lstStyle/>
          <a:p>
            <a:r>
              <a:rPr lang="en-US" sz="1600" dirty="0"/>
              <a:t>Figure 3: Two choices for the architecture of the generator. The “U-Net” [49] is an encoder-decoder with skip connections between mirrored layers in the encoder and decoder stacks. </a:t>
            </a:r>
          </a:p>
        </p:txBody>
      </p:sp>
      <p:sp>
        <p:nvSpPr>
          <p:cNvPr id="4" name="Footer Placeholder 3"/>
          <p:cNvSpPr>
            <a:spLocks noGrp="1"/>
          </p:cNvSpPr>
          <p:nvPr>
            <p:ph type="ftr" sz="quarter" idx="11"/>
          </p:nvPr>
        </p:nvSpPr>
        <p:spPr/>
        <p:txBody>
          <a:bodyPr/>
          <a:lstStyle/>
          <a:p>
            <a:r>
              <a:rPr lang="en-US"/>
              <a:t>Generative adversarial networks (GAN) (v241111a)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45</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895600"/>
            <a:ext cx="6953250" cy="2602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a:off x="1333500" y="5334000"/>
            <a:ext cx="6858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38200" y="5473930"/>
            <a:ext cx="1292470" cy="369332"/>
          </a:xfrm>
          <a:prstGeom prst="rect">
            <a:avLst/>
          </a:prstGeom>
          <a:noFill/>
        </p:spPr>
        <p:txBody>
          <a:bodyPr wrap="none" rtlCol="0">
            <a:spAutoFit/>
          </a:bodyPr>
          <a:lstStyle/>
          <a:p>
            <a:r>
              <a:rPr lang="en-US" dirty="0"/>
              <a:t>convolution</a:t>
            </a:r>
          </a:p>
        </p:txBody>
      </p:sp>
      <p:sp>
        <p:nvSpPr>
          <p:cNvPr id="10" name="TextBox 9"/>
          <p:cNvSpPr txBox="1"/>
          <p:nvPr/>
        </p:nvSpPr>
        <p:spPr>
          <a:xfrm>
            <a:off x="2994471" y="5381597"/>
            <a:ext cx="1981200" cy="923330"/>
          </a:xfrm>
          <a:prstGeom prst="rect">
            <a:avLst/>
          </a:prstGeom>
          <a:noFill/>
        </p:spPr>
        <p:txBody>
          <a:bodyPr wrap="square" rtlCol="0">
            <a:spAutoFit/>
          </a:bodyPr>
          <a:lstStyle/>
          <a:p>
            <a:r>
              <a:rPr lang="en-US" dirty="0"/>
              <a:t>De-convolution (transpose convolution)</a:t>
            </a:r>
          </a:p>
        </p:txBody>
      </p:sp>
      <p:cxnSp>
        <p:nvCxnSpPr>
          <p:cNvPr id="11" name="Straight Arrow Connector 10"/>
          <p:cNvCxnSpPr/>
          <p:nvPr/>
        </p:nvCxnSpPr>
        <p:spPr>
          <a:xfrm>
            <a:off x="3124200" y="5334000"/>
            <a:ext cx="6858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51931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Modified U-net</a:t>
            </a:r>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Generative adversarial networks (GAN) (v241111a)</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7038" y="2205038"/>
            <a:ext cx="3209925"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46</a:t>
            </a:fld>
            <a:endParaRPr lang="en-US"/>
          </a:p>
        </p:txBody>
      </p:sp>
    </p:spTree>
    <p:extLst>
      <p:ext uri="{BB962C8B-B14F-4D97-AF65-F5344CB8AC3E}">
        <p14:creationId xmlns:p14="http://schemas.microsoft.com/office/powerpoint/2010/main" val="34588360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381000"/>
          </a:xfrm>
        </p:spPr>
        <p:txBody>
          <a:bodyPr>
            <a:normAutofit fontScale="90000"/>
          </a:bodyPr>
          <a:lstStyle/>
          <a:p>
            <a:r>
              <a:rPr lang="en-US" dirty="0"/>
              <a:t>Result</a:t>
            </a:r>
          </a:p>
        </p:txBody>
      </p:sp>
      <p:sp>
        <p:nvSpPr>
          <p:cNvPr id="3" name="Content Placeholder 2"/>
          <p:cNvSpPr>
            <a:spLocks noGrp="1"/>
          </p:cNvSpPr>
          <p:nvPr>
            <p:ph idx="1"/>
          </p:nvPr>
        </p:nvSpPr>
        <p:spPr/>
        <p:txBody>
          <a:bodyPr>
            <a:normAutofit/>
          </a:bodyPr>
          <a:lstStyle/>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algn="ctr"/>
            <a:r>
              <a:rPr lang="en-US" sz="1600" dirty="0"/>
              <a:t>Figure 1</a:t>
            </a:r>
          </a:p>
          <a:p>
            <a:endParaRPr lang="en-US" sz="1600" dirty="0"/>
          </a:p>
          <a:p>
            <a:r>
              <a:rPr lang="en-US" sz="1600" dirty="0"/>
              <a:t>Figure 1. We build a simple generator network based on UNET [25] to produce the edge map. Since RCF [23] and HED [28] contains multiple output, we only compare the final output of both network, which denote as RCF6 and HED6. We show two image examples here. One can clearly see that our result contains more detail information, and produce thinner edge even without apply the non-maximum suppression method. </a:t>
            </a:r>
          </a:p>
        </p:txBody>
      </p:sp>
      <p:sp>
        <p:nvSpPr>
          <p:cNvPr id="4" name="Footer Placeholder 3"/>
          <p:cNvSpPr>
            <a:spLocks noGrp="1"/>
          </p:cNvSpPr>
          <p:nvPr>
            <p:ph type="ftr" sz="quarter" idx="11"/>
          </p:nvPr>
        </p:nvSpPr>
        <p:spPr/>
        <p:txBody>
          <a:bodyPr/>
          <a:lstStyle/>
          <a:p>
            <a:r>
              <a:rPr lang="en-US"/>
              <a:t>Generative adversarial networks (GAN) (v241111a)</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7267575" cy="3319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943600" y="533400"/>
            <a:ext cx="2286000" cy="3429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1000" y="468536"/>
            <a:ext cx="2133600" cy="3429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12341235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a:t>
            </a:r>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Generative adversarial networks (GAN) (v241111a)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48</a:t>
            </a:fld>
            <a:endParaRPr lang="en-US"/>
          </a:p>
        </p:txBody>
      </p:sp>
      <p:pic>
        <p:nvPicPr>
          <p:cNvPr id="1026" name="Picture 2" descr="D:\12temp\180221-update_pl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219200"/>
            <a:ext cx="5227638" cy="4938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5598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Results</a:t>
            </a:r>
          </a:p>
        </p:txBody>
      </p:sp>
      <p:sp>
        <p:nvSpPr>
          <p:cNvPr id="4" name="Footer Placeholder 3"/>
          <p:cNvSpPr>
            <a:spLocks noGrp="1"/>
          </p:cNvSpPr>
          <p:nvPr>
            <p:ph type="ftr" sz="quarter" idx="11"/>
          </p:nvPr>
        </p:nvSpPr>
        <p:spPr/>
        <p:txBody>
          <a:bodyPr/>
          <a:lstStyle/>
          <a:p>
            <a:r>
              <a:rPr lang="en-US"/>
              <a:t>Generative adversarial networks (GAN) (v241111a)</a:t>
            </a:r>
          </a:p>
        </p:txBody>
      </p:sp>
      <p:sp>
        <p:nvSpPr>
          <p:cNvPr id="6" name="TextBox 5"/>
          <p:cNvSpPr txBox="1"/>
          <p:nvPr/>
        </p:nvSpPr>
        <p:spPr>
          <a:xfrm>
            <a:off x="3048000" y="5694740"/>
            <a:ext cx="624723" cy="369332"/>
          </a:xfrm>
          <a:prstGeom prst="rect">
            <a:avLst/>
          </a:prstGeom>
          <a:noFill/>
        </p:spPr>
        <p:txBody>
          <a:bodyPr wrap="none" rtlCol="0">
            <a:spAutoFit/>
          </a:bodyPr>
          <a:lstStyle/>
          <a:p>
            <a:r>
              <a:rPr lang="en-US" dirty="0">
                <a:solidFill>
                  <a:srgbClr val="FF0000"/>
                </a:solidFill>
              </a:rPr>
              <a:t>Ours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49</a:t>
            </a:fld>
            <a:endParaRPr lang="en-US"/>
          </a:p>
        </p:txBody>
      </p:sp>
      <p:sp>
        <p:nvSpPr>
          <p:cNvPr id="7" name="Content Placeholder 6"/>
          <p:cNvSpPr>
            <a:spLocks noGrp="1"/>
          </p:cNvSpPr>
          <p:nvPr>
            <p:ph idx="1"/>
          </p:nvPr>
        </p:nvSpPr>
        <p:spPr>
          <a:xfrm>
            <a:off x="79899" y="1066800"/>
            <a:ext cx="3806301" cy="6400800"/>
          </a:xfrm>
        </p:spPr>
        <p:txBody>
          <a:bodyPr>
            <a:normAutofit fontScale="47500" lnSpcReduction="20000"/>
          </a:bodyPr>
          <a:lstStyle/>
          <a:p>
            <a:r>
              <a:rPr lang="en-US" dirty="0"/>
              <a:t>To compare with other edge detection methods, we used the same evaluation metric to illustrate our edge detection results. </a:t>
            </a:r>
          </a:p>
          <a:p>
            <a:r>
              <a:rPr lang="en-US" dirty="0"/>
              <a:t>Normally, a threshold is necessary to produce the final edge map when an edge probability map is given. </a:t>
            </a:r>
          </a:p>
          <a:p>
            <a:r>
              <a:rPr lang="en-US" dirty="0"/>
              <a:t>There are various methods to determine the threshold, out of which two well-known evaluation metrics can be used. The first one is called the optimal dataset scale (ODS), which applies a fixed threshold for all edge probability maps. The second one is known as the optimal image scale (OIS), which tries to apply different thresholds to the images and then selects the optimal one from the trial values. For both ODS and OIS, we used </a:t>
            </a:r>
            <a:r>
              <a:rPr lang="en-US" dirty="0" err="1"/>
              <a:t>Fmeasure</a:t>
            </a:r>
            <a:r>
              <a:rPr lang="en-US" dirty="0"/>
              <a:t> to compare the algorithm performances. The formula</a:t>
            </a:r>
          </a:p>
          <a:p>
            <a:r>
              <a:rPr lang="en-US" dirty="0"/>
              <a:t>can be expressed as ( 2PrecisionRecall</a:t>
            </a:r>
          </a:p>
          <a:p>
            <a:r>
              <a:rPr lang="en-US" dirty="0" err="1"/>
              <a:t>Precision+Recall</a:t>
            </a:r>
            <a:r>
              <a:rPr lang="en-US" dirty="0"/>
              <a:t> ).</a:t>
            </a:r>
          </a:p>
        </p:txBody>
      </p:sp>
      <p:pic>
        <p:nvPicPr>
          <p:cNvPr id="2050" name="Picture 2" descr="D:\12temp\180221-updated_resul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269034"/>
            <a:ext cx="5006181" cy="50215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733800" y="5694740"/>
            <a:ext cx="49530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8953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Theory of Generative adversarial networks (GAN)</a:t>
            </a:r>
          </a:p>
        </p:txBody>
      </p:sp>
      <p:sp>
        <p:nvSpPr>
          <p:cNvPr id="3" name="Content Placeholder 2"/>
          <p:cNvSpPr>
            <a:spLocks noGrp="1"/>
          </p:cNvSpPr>
          <p:nvPr>
            <p:ph idx="1"/>
          </p:nvPr>
        </p:nvSpPr>
        <p:spPr/>
        <p:txBody>
          <a:bodyPr/>
          <a:lstStyle/>
          <a:p>
            <a:r>
              <a:rPr lang="en-US" dirty="0"/>
              <a:t>GAN</a:t>
            </a:r>
          </a:p>
          <a:p>
            <a:endParaRPr lang="en-US" dirty="0"/>
          </a:p>
          <a:p>
            <a:endParaRPr lang="en-US" dirty="0"/>
          </a:p>
          <a:p>
            <a:r>
              <a:rPr lang="en-US" dirty="0"/>
              <a:t>Discriminator (D)is a CNN (Convolution neural network)</a:t>
            </a:r>
          </a:p>
          <a:p>
            <a:r>
              <a:rPr lang="en-US" dirty="0"/>
              <a:t>Generator(G) is a CNN</a:t>
            </a:r>
          </a:p>
        </p:txBody>
      </p:sp>
      <p:sp>
        <p:nvSpPr>
          <p:cNvPr id="4" name="Footer Placeholder 3"/>
          <p:cNvSpPr>
            <a:spLocks noGrp="1"/>
          </p:cNvSpPr>
          <p:nvPr>
            <p:ph type="ftr" sz="quarter" idx="11"/>
          </p:nvPr>
        </p:nvSpPr>
        <p:spPr/>
        <p:txBody>
          <a:bodyPr/>
          <a:lstStyle/>
          <a:p>
            <a:r>
              <a:rPr lang="en-US"/>
              <a:t>Generative adversarial networks (GAN) (v241111a)</a:t>
            </a: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2133600"/>
            <a:ext cx="6732788" cy="1165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33712532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Discussions/ Future work</a:t>
            </a:r>
          </a:p>
        </p:txBody>
      </p:sp>
      <p:sp>
        <p:nvSpPr>
          <p:cNvPr id="3" name="Content Placeholder 2"/>
          <p:cNvSpPr>
            <a:spLocks noGrp="1"/>
          </p:cNvSpPr>
          <p:nvPr>
            <p:ph idx="1"/>
          </p:nvPr>
        </p:nvSpPr>
        <p:spPr/>
        <p:txBody>
          <a:bodyPr>
            <a:normAutofit/>
          </a:bodyPr>
          <a:lstStyle/>
          <a:p>
            <a:br>
              <a:rPr lang="en-US" dirty="0"/>
            </a:br>
            <a:r>
              <a:rPr lang="en-US" dirty="0"/>
              <a:t> </a:t>
            </a:r>
          </a:p>
        </p:txBody>
      </p:sp>
      <p:sp>
        <p:nvSpPr>
          <p:cNvPr id="4" name="Footer Placeholder 3"/>
          <p:cNvSpPr>
            <a:spLocks noGrp="1"/>
          </p:cNvSpPr>
          <p:nvPr>
            <p:ph type="ftr" sz="quarter" idx="11"/>
          </p:nvPr>
        </p:nvSpPr>
        <p:spPr/>
        <p:txBody>
          <a:bodyPr/>
          <a:lstStyle/>
          <a:p>
            <a:r>
              <a:rPr lang="en-US"/>
              <a:t>Generative adversarial networks (GAN) (v241111a)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50</a:t>
            </a:fld>
            <a:endParaRPr lang="en-US"/>
          </a:p>
        </p:txBody>
      </p:sp>
    </p:spTree>
    <p:extLst>
      <p:ext uri="{BB962C8B-B14F-4D97-AF65-F5344CB8AC3E}">
        <p14:creationId xmlns:p14="http://schemas.microsoft.com/office/powerpoint/2010/main" val="9354936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fontScale="62500" lnSpcReduction="20000"/>
          </a:bodyPr>
          <a:lstStyle/>
          <a:p>
            <a:r>
              <a:rPr lang="en-US" dirty="0"/>
              <a:t>we have devised an innovative edge detection algorithm based on generative adversarial network. </a:t>
            </a:r>
          </a:p>
          <a:p>
            <a:r>
              <a:rPr lang="en-US" dirty="0"/>
              <a:t>Our approach achieved ODS and OIS scores on natural images that are comparable to the state-of-the-art methods. Our model is computation efficient. </a:t>
            </a:r>
          </a:p>
          <a:p>
            <a:r>
              <a:rPr lang="en-US" dirty="0"/>
              <a:t>It took 0.016 seconds to compute the edges from an image having a resolution of 224X224X3 with GPU. For a 512X512X image, it took 0.038 seconds. Our algorithm is devised based on the UNET and the conditional generative adversarial neural network (</a:t>
            </a:r>
            <a:r>
              <a:rPr lang="en-US" dirty="0" err="1"/>
              <a:t>cGAN</a:t>
            </a:r>
            <a:r>
              <a:rPr lang="en-US" dirty="0"/>
              <a:t>) architecture. </a:t>
            </a:r>
          </a:p>
          <a:p>
            <a:r>
              <a:rPr lang="en-US" dirty="0"/>
              <a:t>It is different from the convolutional networks in a way that </a:t>
            </a:r>
            <a:r>
              <a:rPr lang="en-US" dirty="0" err="1"/>
              <a:t>cGAN</a:t>
            </a:r>
            <a:r>
              <a:rPr lang="en-US" dirty="0"/>
              <a:t> can produce an image which is close to the real one. </a:t>
            </a:r>
          </a:p>
          <a:p>
            <a:r>
              <a:rPr lang="en-US" dirty="0"/>
              <a:t>Therefore, the edges resulting from the </a:t>
            </a:r>
            <a:r>
              <a:rPr lang="en-US" dirty="0" err="1"/>
              <a:t>cGAN</a:t>
            </a:r>
            <a:r>
              <a:rPr lang="en-US" dirty="0"/>
              <a:t> generator is much thinner compared to that from the existing convolutional networks. </a:t>
            </a:r>
          </a:p>
          <a:p>
            <a:r>
              <a:rPr lang="en-US" dirty="0"/>
              <a:t>Even without using any pre-trained network parameters, the proposed method is still able to produce high quality edge images.</a:t>
            </a:r>
          </a:p>
        </p:txBody>
      </p:sp>
      <p:sp>
        <p:nvSpPr>
          <p:cNvPr id="4" name="Footer Placeholder 3"/>
          <p:cNvSpPr>
            <a:spLocks noGrp="1"/>
          </p:cNvSpPr>
          <p:nvPr>
            <p:ph type="ftr" sz="quarter" idx="11"/>
          </p:nvPr>
        </p:nvSpPr>
        <p:spPr/>
        <p:txBody>
          <a:bodyPr/>
          <a:lstStyle/>
          <a:p>
            <a:r>
              <a:rPr lang="en-US"/>
              <a:t>Generative adversarial networks (GAN) (v241111a)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51</a:t>
            </a:fld>
            <a:endParaRPr lang="en-US"/>
          </a:p>
        </p:txBody>
      </p:sp>
    </p:spTree>
    <p:extLst>
      <p:ext uri="{BB962C8B-B14F-4D97-AF65-F5344CB8AC3E}">
        <p14:creationId xmlns:p14="http://schemas.microsoft.com/office/powerpoint/2010/main" val="27114544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3C020-64EF-68DE-8F2B-E6E71DEF03FE}"/>
              </a:ext>
            </a:extLst>
          </p:cNvPr>
          <p:cNvSpPr>
            <a:spLocks noGrp="1"/>
          </p:cNvSpPr>
          <p:nvPr>
            <p:ph type="title"/>
          </p:nvPr>
        </p:nvSpPr>
        <p:spPr/>
        <p:txBody>
          <a:bodyPr/>
          <a:lstStyle/>
          <a:p>
            <a:r>
              <a:rPr lang="en-US" dirty="0"/>
              <a:t>Demo, </a:t>
            </a:r>
            <a:r>
              <a:rPr lang="en-US" dirty="0" err="1"/>
              <a:t>colab</a:t>
            </a:r>
            <a:r>
              <a:rPr lang="en-US" dirty="0"/>
              <a:t> </a:t>
            </a:r>
            <a:r>
              <a:rPr lang="en-US" dirty="0" err="1"/>
              <a:t>gan</a:t>
            </a:r>
            <a:endParaRPr lang="en-HK" dirty="0"/>
          </a:p>
        </p:txBody>
      </p:sp>
      <p:sp>
        <p:nvSpPr>
          <p:cNvPr id="3" name="Content Placeholder 2">
            <a:extLst>
              <a:ext uri="{FF2B5EF4-FFF2-40B4-BE49-F238E27FC236}">
                <a16:creationId xmlns:a16="http://schemas.microsoft.com/office/drawing/2014/main" id="{59B79149-C6CA-4A05-B4F5-5BF4655E5DD3}"/>
              </a:ext>
            </a:extLst>
          </p:cNvPr>
          <p:cNvSpPr>
            <a:spLocks noGrp="1"/>
          </p:cNvSpPr>
          <p:nvPr>
            <p:ph idx="1"/>
          </p:nvPr>
        </p:nvSpPr>
        <p:spPr/>
        <p:txBody>
          <a:bodyPr>
            <a:normAutofit fontScale="92500"/>
          </a:bodyPr>
          <a:lstStyle/>
          <a:p>
            <a:r>
              <a:rPr lang="en-US" dirty="0"/>
              <a:t>https://colab.research.google.com/github/tomsercu/gan-tutorial-pytorch/blob/master/2019-04-23%20GAN%20Tutorial.ipynb#scrollTo=bipeNVLGmr9U </a:t>
            </a:r>
          </a:p>
          <a:p>
            <a:r>
              <a:rPr lang="en-US" dirty="0"/>
              <a:t>#working  but need to fix that , see below</a:t>
            </a:r>
          </a:p>
          <a:p>
            <a:r>
              <a:rPr lang="en-US" dirty="0"/>
              <a:t>#xbatch, _ = </a:t>
            </a:r>
            <a:r>
              <a:rPr lang="en-US" dirty="0" err="1"/>
              <a:t>iter</a:t>
            </a:r>
            <a:r>
              <a:rPr lang="en-US" dirty="0"/>
              <a:t>(</a:t>
            </a:r>
            <a:r>
              <a:rPr lang="en-US" dirty="0" err="1"/>
              <a:t>dataloader</a:t>
            </a:r>
            <a:r>
              <a:rPr lang="en-US" dirty="0"/>
              <a:t>).next() # 64 x 1 x 28 x 28: minibatch of 64 </a:t>
            </a:r>
            <a:r>
              <a:rPr lang="en-US" dirty="0" err="1"/>
              <a:t>samplesx</a:t>
            </a:r>
            <a:endParaRPr lang="en-US" dirty="0"/>
          </a:p>
          <a:p>
            <a:r>
              <a:rPr lang="en-US" dirty="0"/>
              <a:t>batch, _ = next(</a:t>
            </a:r>
            <a:r>
              <a:rPr lang="en-US" dirty="0" err="1"/>
              <a:t>iter</a:t>
            </a:r>
            <a:r>
              <a:rPr lang="en-US" dirty="0"/>
              <a:t>(</a:t>
            </a:r>
            <a:r>
              <a:rPr lang="en-US" dirty="0" err="1"/>
              <a:t>dataloader</a:t>
            </a:r>
            <a:r>
              <a:rPr lang="en-US" dirty="0"/>
              <a:t>)) # 64 x 1 x 28 x 28: minibatch of 64 samples</a:t>
            </a:r>
            <a:endParaRPr lang="en-HK" dirty="0"/>
          </a:p>
        </p:txBody>
      </p:sp>
      <p:sp>
        <p:nvSpPr>
          <p:cNvPr id="4" name="Footer Placeholder 3">
            <a:extLst>
              <a:ext uri="{FF2B5EF4-FFF2-40B4-BE49-F238E27FC236}">
                <a16:creationId xmlns:a16="http://schemas.microsoft.com/office/drawing/2014/main" id="{5BA8D7A6-9132-8508-8713-42DA83DC511C}"/>
              </a:ext>
            </a:extLst>
          </p:cNvPr>
          <p:cNvSpPr>
            <a:spLocks noGrp="1"/>
          </p:cNvSpPr>
          <p:nvPr>
            <p:ph type="ftr" sz="quarter" idx="11"/>
          </p:nvPr>
        </p:nvSpPr>
        <p:spPr/>
        <p:txBody>
          <a:bodyPr/>
          <a:lstStyle/>
          <a:p>
            <a:r>
              <a:rPr lang="en-US"/>
              <a:t>Generative adversarial networks (GAN) (v241111a)</a:t>
            </a:r>
          </a:p>
        </p:txBody>
      </p:sp>
      <p:sp>
        <p:nvSpPr>
          <p:cNvPr id="5" name="Slide Number Placeholder 4">
            <a:extLst>
              <a:ext uri="{FF2B5EF4-FFF2-40B4-BE49-F238E27FC236}">
                <a16:creationId xmlns:a16="http://schemas.microsoft.com/office/drawing/2014/main" id="{C87798EA-2C7F-BF44-BA58-8D2F85851C18}"/>
              </a:ext>
            </a:extLst>
          </p:cNvPr>
          <p:cNvSpPr>
            <a:spLocks noGrp="1"/>
          </p:cNvSpPr>
          <p:nvPr>
            <p:ph type="sldNum" sz="quarter" idx="12"/>
          </p:nvPr>
        </p:nvSpPr>
        <p:spPr/>
        <p:txBody>
          <a:bodyPr/>
          <a:lstStyle/>
          <a:p>
            <a:fld id="{B6F15528-21DE-4FAA-801E-634DDDAF4B2B}" type="slidenum">
              <a:rPr lang="en-US" smtClean="0"/>
              <a:pPr/>
              <a:t>52</a:t>
            </a:fld>
            <a:endParaRPr lang="en-US"/>
          </a:p>
        </p:txBody>
      </p:sp>
    </p:spTree>
    <p:extLst>
      <p:ext uri="{BB962C8B-B14F-4D97-AF65-F5344CB8AC3E}">
        <p14:creationId xmlns:p14="http://schemas.microsoft.com/office/powerpoint/2010/main" val="39437388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9A18A-CF8B-8266-544D-704A0281AF78}"/>
              </a:ext>
            </a:extLst>
          </p:cNvPr>
          <p:cNvSpPr>
            <a:spLocks noGrp="1"/>
          </p:cNvSpPr>
          <p:nvPr>
            <p:ph type="title"/>
          </p:nvPr>
        </p:nvSpPr>
        <p:spPr/>
        <p:txBody>
          <a:bodyPr/>
          <a:lstStyle/>
          <a:p>
            <a:r>
              <a:rPr lang="en-US" dirty="0"/>
              <a:t>reference</a:t>
            </a:r>
            <a:endParaRPr lang="en-HK" dirty="0"/>
          </a:p>
        </p:txBody>
      </p:sp>
      <p:sp>
        <p:nvSpPr>
          <p:cNvPr id="3" name="Content Placeholder 2">
            <a:extLst>
              <a:ext uri="{FF2B5EF4-FFF2-40B4-BE49-F238E27FC236}">
                <a16:creationId xmlns:a16="http://schemas.microsoft.com/office/drawing/2014/main" id="{381C1292-7932-E482-85CA-9F680276190A}"/>
              </a:ext>
            </a:extLst>
          </p:cNvPr>
          <p:cNvSpPr>
            <a:spLocks noGrp="1"/>
          </p:cNvSpPr>
          <p:nvPr>
            <p:ph idx="1"/>
          </p:nvPr>
        </p:nvSpPr>
        <p:spPr/>
        <p:txBody>
          <a:bodyPr/>
          <a:lstStyle/>
          <a:p>
            <a:endParaRPr lang="en-HK"/>
          </a:p>
        </p:txBody>
      </p:sp>
      <p:sp>
        <p:nvSpPr>
          <p:cNvPr id="4" name="Footer Placeholder 3">
            <a:extLst>
              <a:ext uri="{FF2B5EF4-FFF2-40B4-BE49-F238E27FC236}">
                <a16:creationId xmlns:a16="http://schemas.microsoft.com/office/drawing/2014/main" id="{0E94C4CB-2A72-BFAA-A7BD-0EB79A7BD697}"/>
              </a:ext>
            </a:extLst>
          </p:cNvPr>
          <p:cNvSpPr>
            <a:spLocks noGrp="1"/>
          </p:cNvSpPr>
          <p:nvPr>
            <p:ph type="ftr" sz="quarter" idx="11"/>
          </p:nvPr>
        </p:nvSpPr>
        <p:spPr/>
        <p:txBody>
          <a:bodyPr/>
          <a:lstStyle/>
          <a:p>
            <a:r>
              <a:rPr lang="en-US"/>
              <a:t>Generative adversarial networks (GAN) (v241111a)</a:t>
            </a:r>
          </a:p>
        </p:txBody>
      </p:sp>
      <p:sp>
        <p:nvSpPr>
          <p:cNvPr id="5" name="Slide Number Placeholder 4">
            <a:extLst>
              <a:ext uri="{FF2B5EF4-FFF2-40B4-BE49-F238E27FC236}">
                <a16:creationId xmlns:a16="http://schemas.microsoft.com/office/drawing/2014/main" id="{953AFC93-37F6-5C9C-FE32-83C63419B883}"/>
              </a:ext>
            </a:extLst>
          </p:cNvPr>
          <p:cNvSpPr>
            <a:spLocks noGrp="1"/>
          </p:cNvSpPr>
          <p:nvPr>
            <p:ph type="sldNum" sz="quarter" idx="12"/>
          </p:nvPr>
        </p:nvSpPr>
        <p:spPr/>
        <p:txBody>
          <a:bodyPr/>
          <a:lstStyle/>
          <a:p>
            <a:fld id="{B6F15528-21DE-4FAA-801E-634DDDAF4B2B}" type="slidenum">
              <a:rPr lang="en-US" smtClean="0"/>
              <a:pPr/>
              <a:t>53</a:t>
            </a:fld>
            <a:endParaRPr lang="en-US"/>
          </a:p>
        </p:txBody>
      </p:sp>
    </p:spTree>
    <p:extLst>
      <p:ext uri="{BB962C8B-B14F-4D97-AF65-F5344CB8AC3E}">
        <p14:creationId xmlns:p14="http://schemas.microsoft.com/office/powerpoint/2010/main" val="2902076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of GAN</a:t>
            </a:r>
          </a:p>
        </p:txBody>
      </p:sp>
      <p:sp>
        <p:nvSpPr>
          <p:cNvPr id="3" name="Content Placeholder 2"/>
          <p:cNvSpPr>
            <a:spLocks noGrp="1"/>
          </p:cNvSpPr>
          <p:nvPr>
            <p:ph idx="1"/>
          </p:nvPr>
        </p:nvSpPr>
        <p:spPr>
          <a:xfrm>
            <a:off x="457200" y="1676400"/>
            <a:ext cx="4572000" cy="4449763"/>
          </a:xfrm>
        </p:spPr>
        <p:txBody>
          <a:bodyPr>
            <a:normAutofit fontScale="85000" lnSpcReduction="20000"/>
          </a:bodyPr>
          <a:lstStyle/>
          <a:p>
            <a:r>
              <a:rPr lang="en-US" dirty="0"/>
              <a:t>Generate data with the same distribution of training  samples </a:t>
            </a:r>
          </a:p>
          <a:p>
            <a:r>
              <a:rPr lang="en-US" dirty="0"/>
              <a:t>Application :Enrich data sets, e.g. use some data in MINST dataset to train G, so G can generate more training samples.</a:t>
            </a:r>
          </a:p>
          <a:p>
            <a:r>
              <a:rPr lang="en-US" dirty="0"/>
              <a:t>Good for face datasets etc.</a:t>
            </a:r>
          </a:p>
          <a:p>
            <a:r>
              <a:rPr lang="en-US" dirty="0"/>
              <a:t>Can be used in Arts; generate new paintings of a certain style</a:t>
            </a:r>
          </a:p>
        </p:txBody>
      </p:sp>
      <p:sp>
        <p:nvSpPr>
          <p:cNvPr id="4" name="Footer Placeholder 3"/>
          <p:cNvSpPr>
            <a:spLocks noGrp="1"/>
          </p:cNvSpPr>
          <p:nvPr>
            <p:ph type="ftr" sz="quarter" idx="11"/>
          </p:nvPr>
        </p:nvSpPr>
        <p:spPr/>
        <p:txBody>
          <a:bodyPr/>
          <a:lstStyle/>
          <a:p>
            <a:r>
              <a:rPr lang="en-US"/>
              <a:t>Generative adversarial networks (GAN) (v241111a)</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3276600"/>
            <a:ext cx="4025375" cy="2944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34000" y="1905000"/>
            <a:ext cx="3720575" cy="646331"/>
          </a:xfrm>
          <a:prstGeom prst="rect">
            <a:avLst/>
          </a:prstGeom>
          <a:noFill/>
        </p:spPr>
        <p:txBody>
          <a:bodyPr wrap="square" rtlCol="0">
            <a:spAutoFit/>
          </a:bodyPr>
          <a:lstStyle/>
          <a:p>
            <a:r>
              <a:rPr lang="en-US" dirty="0"/>
              <a:t>MINST dataset: http://yann.lecun.com/exdb/mnist/</a:t>
            </a:r>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4185854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a:t>The idea, from : </a:t>
            </a:r>
            <a:r>
              <a:rPr lang="en-US" sz="1800" dirty="0" err="1"/>
              <a:t>Goodfellow</a:t>
            </a:r>
            <a:r>
              <a:rPr lang="en-US" sz="1800" dirty="0"/>
              <a:t>, Ian, et al. "Generative adversarial nets." </a:t>
            </a:r>
            <a:r>
              <a:rPr lang="en-US" sz="1800" i="1" dirty="0"/>
              <a:t>Advances in neural information processing systems</a:t>
            </a:r>
            <a:r>
              <a:rPr lang="en-US" sz="1800" dirty="0"/>
              <a:t>. 2014. </a:t>
            </a:r>
            <a:r>
              <a:rPr lang="en-US" sz="1800" dirty="0">
                <a:hlinkClick r:id="rId2"/>
              </a:rPr>
              <a:t>https://arxiv.org/abs/1406.2661</a:t>
            </a:r>
            <a:br>
              <a:rPr lang="en-US" sz="1800" dirty="0"/>
            </a:br>
            <a:br>
              <a:rPr lang="en-US" sz="1800" dirty="0"/>
            </a:br>
            <a:endParaRPr lang="en-US" sz="1800" dirty="0"/>
          </a:p>
        </p:txBody>
      </p:sp>
      <p:sp>
        <p:nvSpPr>
          <p:cNvPr id="3" name="Content Placeholder 2"/>
          <p:cNvSpPr>
            <a:spLocks noGrp="1"/>
          </p:cNvSpPr>
          <p:nvPr>
            <p:ph idx="1"/>
          </p:nvPr>
        </p:nvSpPr>
        <p:spPr/>
        <p:txBody>
          <a:bodyPr>
            <a:normAutofit fontScale="85000" lnSpcReduction="20000"/>
          </a:bodyPr>
          <a:lstStyle/>
          <a:p>
            <a:r>
              <a:rPr lang="en-US" i="1" dirty="0"/>
              <a:t>The proposed adversarial nets framework, the generative model is pitted against an adversary: </a:t>
            </a:r>
          </a:p>
          <a:p>
            <a:r>
              <a:rPr lang="en-US" i="1" dirty="0"/>
              <a:t>a discriminative model (D) that learns to determine whether a sample is from the model distribution or the data distribution. The generative model (G) can be thought of as analogous to a team of counterfeiters, trying to produce fake currency and use it without detection, while the discriminative model is analogous to the police, trying to detect the counterfeit currency. Competition in this game drives both teams to improve their methods until the counterfeits are indistinguishable from the genuine articles.</a:t>
            </a:r>
          </a:p>
        </p:txBody>
      </p:sp>
      <p:sp>
        <p:nvSpPr>
          <p:cNvPr id="4" name="Footer Placeholder 3"/>
          <p:cNvSpPr>
            <a:spLocks noGrp="1"/>
          </p:cNvSpPr>
          <p:nvPr>
            <p:ph type="ftr" sz="quarter" idx="11"/>
          </p:nvPr>
        </p:nvSpPr>
        <p:spPr/>
        <p:txBody>
          <a:bodyPr/>
          <a:lstStyle/>
          <a:p>
            <a:r>
              <a:rPr lang="en-US"/>
              <a:t>Generative adversarial networks (GAN) (v241111a)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13606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GAN algorithm</a:t>
            </a:r>
          </a:p>
        </p:txBody>
      </p:sp>
      <p:sp>
        <p:nvSpPr>
          <p:cNvPr id="3" name="Content Placeholder 2"/>
          <p:cNvSpPr>
            <a:spLocks noGrp="1"/>
          </p:cNvSpPr>
          <p:nvPr>
            <p:ph idx="1"/>
          </p:nvPr>
        </p:nvSpPr>
        <p:spPr>
          <a:xfrm>
            <a:off x="461211" y="1600200"/>
            <a:ext cx="8229600" cy="4525963"/>
          </a:xfrm>
        </p:spPr>
        <p:txBody>
          <a:bodyPr>
            <a:normAutofit fontScale="70000" lnSpcReduction="20000"/>
          </a:bodyPr>
          <a:lstStyle/>
          <a:p>
            <a:r>
              <a:rPr lang="en-US" dirty="0"/>
              <a:t>Part 1: The Discriminator is trained while the Generator is idle. In this phase, the (</a:t>
            </a:r>
            <a:r>
              <a:rPr lang="en-US" dirty="0">
                <a:solidFill>
                  <a:srgbClr val="FF0000"/>
                </a:solidFill>
              </a:rPr>
              <a:t>Generator) </a:t>
            </a:r>
            <a:r>
              <a:rPr lang="en-US" dirty="0"/>
              <a:t>network is only forward propagated and no back-propagation  is done. The Discriminator is trained (</a:t>
            </a:r>
            <a:r>
              <a:rPr lang="en-US" dirty="0">
                <a:solidFill>
                  <a:srgbClr val="FF0000"/>
                </a:solidFill>
              </a:rPr>
              <a:t>with back-</a:t>
            </a:r>
            <a:r>
              <a:rPr lang="en-US" dirty="0" err="1">
                <a:solidFill>
                  <a:srgbClr val="FF0000"/>
                </a:solidFill>
              </a:rPr>
              <a:t>progataion</a:t>
            </a:r>
            <a:r>
              <a:rPr lang="en-US" dirty="0">
                <a:solidFill>
                  <a:srgbClr val="FF0000"/>
                </a:solidFill>
              </a:rPr>
              <a:t>) </a:t>
            </a:r>
            <a:r>
              <a:rPr lang="en-US" dirty="0"/>
              <a:t>on real data for n epochs, and see if it can correctly predict them as real. Also, in this phase, the Discriminator is also trained on the fake generated data from the Generator and see if it can correctly predict them as fake.</a:t>
            </a:r>
          </a:p>
          <a:p>
            <a:r>
              <a:rPr lang="en-US" dirty="0"/>
              <a:t>Part 2: The Generator (</a:t>
            </a:r>
            <a:r>
              <a:rPr lang="en-US" dirty="0">
                <a:solidFill>
                  <a:srgbClr val="FF0000"/>
                </a:solidFill>
              </a:rPr>
              <a:t>with backpropagation</a:t>
            </a:r>
            <a:r>
              <a:rPr lang="en-US" dirty="0"/>
              <a:t>)  is trained while the Discriminator is idle. After the Discriminator is trained by the generated fake data of the Generator, we can get its predictions and use the results for training the Generator and get better from the previous state to try and fool the Discriminator. </a:t>
            </a:r>
          </a:p>
          <a:p>
            <a:r>
              <a:rPr lang="en-US" dirty="0"/>
              <a:t>https://www.geeksforgeeks.org/generative-adversarial-network-gan/</a:t>
            </a:r>
          </a:p>
        </p:txBody>
      </p:sp>
      <p:sp>
        <p:nvSpPr>
          <p:cNvPr id="4" name="Footer Placeholder 3"/>
          <p:cNvSpPr>
            <a:spLocks noGrp="1"/>
          </p:cNvSpPr>
          <p:nvPr>
            <p:ph type="ftr" sz="quarter" idx="11"/>
          </p:nvPr>
        </p:nvSpPr>
        <p:spPr/>
        <p:txBody>
          <a:bodyPr/>
          <a:lstStyle/>
          <a:p>
            <a:r>
              <a:rPr lang="en-US"/>
              <a:t>Generative adversarial networks (GAN) (v241111a)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2506197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https://cdn-images-1.medium.com/max/1200/1*hlFyF-klXQunFpmoeA89jQ.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09436"/>
            <a:ext cx="7443537" cy="48382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3013" y="133259"/>
            <a:ext cx="8229600" cy="1143000"/>
          </a:xfrm>
        </p:spPr>
        <p:txBody>
          <a:bodyPr>
            <a:noAutofit/>
          </a:bodyPr>
          <a:lstStyle/>
          <a:p>
            <a:r>
              <a:rPr lang="en-US" sz="3600" dirty="0"/>
              <a:t>The GAN algorithm by Ian J. </a:t>
            </a:r>
            <a:r>
              <a:rPr lang="en-US" sz="3600" dirty="0" err="1"/>
              <a:t>Goodfellow</a:t>
            </a:r>
            <a:br>
              <a:rPr lang="en-US" sz="3600" dirty="0"/>
            </a:br>
            <a:r>
              <a:rPr lang="en-US" sz="1600" dirty="0">
                <a:hlinkClick r:id="rId3"/>
              </a:rPr>
              <a:t>https://arxiv.org/pdf/1406.2661.pdf</a:t>
            </a:r>
            <a:br>
              <a:rPr lang="en-US" sz="3600" dirty="0"/>
            </a:br>
            <a:endParaRPr lang="en-US" sz="3600" dirty="0"/>
          </a:p>
        </p:txBody>
      </p:sp>
      <p:sp>
        <p:nvSpPr>
          <p:cNvPr id="3" name="Content Placeholder 2"/>
          <p:cNvSpPr>
            <a:spLocks noGrp="1"/>
          </p:cNvSpPr>
          <p:nvPr>
            <p:ph idx="1"/>
          </p:nvPr>
        </p:nvSpPr>
        <p:spPr>
          <a:xfrm>
            <a:off x="453013" y="2012949"/>
            <a:ext cx="8229600" cy="4525963"/>
          </a:xfrm>
        </p:spPr>
        <p:txBody>
          <a:bodyPr/>
          <a:lstStyle/>
          <a:p>
            <a:r>
              <a:rPr lang="en-US" dirty="0"/>
              <a:t> </a:t>
            </a:r>
          </a:p>
        </p:txBody>
      </p:sp>
      <p:sp>
        <p:nvSpPr>
          <p:cNvPr id="4" name="Footer Placeholder 3"/>
          <p:cNvSpPr>
            <a:spLocks noGrp="1"/>
          </p:cNvSpPr>
          <p:nvPr>
            <p:ph type="ftr" sz="quarter" idx="11"/>
          </p:nvPr>
        </p:nvSpPr>
        <p:spPr/>
        <p:txBody>
          <a:bodyPr/>
          <a:lstStyle/>
          <a:p>
            <a:r>
              <a:rPr lang="en-US"/>
              <a:t>Generative adversarial networks (GAN) (v241111a)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
        <p:nvSpPr>
          <p:cNvPr id="8" name="TextBox 7"/>
          <p:cNvSpPr txBox="1"/>
          <p:nvPr/>
        </p:nvSpPr>
        <p:spPr>
          <a:xfrm>
            <a:off x="7525535" y="4052489"/>
            <a:ext cx="1317092" cy="646331"/>
          </a:xfrm>
          <a:prstGeom prst="rect">
            <a:avLst/>
          </a:prstGeom>
          <a:noFill/>
          <a:ln>
            <a:solidFill>
              <a:srgbClr val="0070C0"/>
            </a:solidFill>
          </a:ln>
        </p:spPr>
        <p:txBody>
          <a:bodyPr wrap="none" rtlCol="0">
            <a:spAutoFit/>
          </a:bodyPr>
          <a:lstStyle/>
          <a:p>
            <a:r>
              <a:rPr lang="en-US" dirty="0"/>
              <a:t>Keep G and</a:t>
            </a:r>
          </a:p>
          <a:p>
            <a:r>
              <a:rPr lang="en-US" dirty="0"/>
              <a:t>maximize D </a:t>
            </a:r>
          </a:p>
        </p:txBody>
      </p:sp>
      <p:sp>
        <p:nvSpPr>
          <p:cNvPr id="9" name="TextBox 8"/>
          <p:cNvSpPr txBox="1"/>
          <p:nvPr/>
        </p:nvSpPr>
        <p:spPr>
          <a:xfrm>
            <a:off x="7565088" y="5433070"/>
            <a:ext cx="1287147" cy="646331"/>
          </a:xfrm>
          <a:prstGeom prst="rect">
            <a:avLst/>
          </a:prstGeom>
          <a:noFill/>
          <a:ln>
            <a:solidFill>
              <a:srgbClr val="FF0000"/>
            </a:solidFill>
          </a:ln>
        </p:spPr>
        <p:txBody>
          <a:bodyPr wrap="none" rtlCol="0">
            <a:spAutoFit/>
          </a:bodyPr>
          <a:lstStyle/>
          <a:p>
            <a:r>
              <a:rPr lang="en-US" dirty="0"/>
              <a:t>Keep D and</a:t>
            </a:r>
          </a:p>
          <a:p>
            <a:r>
              <a:rPr lang="en-US" dirty="0"/>
              <a:t>minimize G </a:t>
            </a:r>
          </a:p>
        </p:txBody>
      </p:sp>
      <p:cxnSp>
        <p:nvCxnSpPr>
          <p:cNvPr id="13" name="Straight Connector 12"/>
          <p:cNvCxnSpPr/>
          <p:nvPr/>
        </p:nvCxnSpPr>
        <p:spPr>
          <a:xfrm>
            <a:off x="3124200" y="5029200"/>
            <a:ext cx="914400"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505200" y="3733800"/>
            <a:ext cx="914400" cy="0"/>
          </a:xfrm>
          <a:prstGeom prst="line">
            <a:avLst/>
          </a:prstGeom>
          <a:ln w="412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4419600" y="3733800"/>
            <a:ext cx="3089189" cy="337286"/>
          </a:xfrm>
          <a:prstGeom prst="straightConnector1">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4038600" y="5029200"/>
            <a:ext cx="3526488" cy="372445"/>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34573" y="809131"/>
            <a:ext cx="7702430" cy="369332"/>
          </a:xfrm>
          <a:prstGeom prst="rect">
            <a:avLst/>
          </a:prstGeom>
          <a:noFill/>
        </p:spPr>
        <p:txBody>
          <a:bodyPr wrap="none" rtlCol="0">
            <a:spAutoFit/>
          </a:bodyPr>
          <a:lstStyle/>
          <a:p>
            <a:r>
              <a:rPr lang="en-US" dirty="0"/>
              <a:t>The equation to update D,G (neural nets) can be implemented by Algorithm 1</a:t>
            </a:r>
          </a:p>
        </p:txBody>
      </p:sp>
      <p:sp>
        <p:nvSpPr>
          <p:cNvPr id="30" name="Rectangle 29"/>
          <p:cNvSpPr/>
          <p:nvPr/>
        </p:nvSpPr>
        <p:spPr>
          <a:xfrm>
            <a:off x="941785" y="6464627"/>
            <a:ext cx="7187551" cy="261610"/>
          </a:xfrm>
          <a:prstGeom prst="rect">
            <a:avLst/>
          </a:prstGeom>
        </p:spPr>
        <p:txBody>
          <a:bodyPr wrap="square">
            <a:spAutoFit/>
          </a:bodyPr>
          <a:lstStyle/>
          <a:p>
            <a:r>
              <a:rPr lang="en-US" sz="1100" dirty="0">
                <a:hlinkClick r:id="rId4"/>
              </a:rPr>
              <a:t>https://medium.com/@jonathan_hui/gan-whats-generative-adversarial-networks-and-its-application-f39ed278ef09</a:t>
            </a:r>
            <a:endParaRPr lang="en-US" sz="1100" dirty="0"/>
          </a:p>
        </p:txBody>
      </p:sp>
      <p:pic>
        <p:nvPicPr>
          <p:cNvPr id="31" name="Picture 30"/>
          <p:cNvPicPr>
            <a:picLocks noChangeAspect="1"/>
          </p:cNvPicPr>
          <p:nvPr/>
        </p:nvPicPr>
        <p:blipFill>
          <a:blip r:embed="rId5"/>
          <a:stretch>
            <a:fillRect/>
          </a:stretch>
        </p:blipFill>
        <p:spPr>
          <a:xfrm>
            <a:off x="719295" y="1139011"/>
            <a:ext cx="7740828" cy="480921"/>
          </a:xfrm>
          <a:prstGeom prst="rect">
            <a:avLst/>
          </a:prstGeom>
        </p:spPr>
      </p:pic>
    </p:spTree>
    <p:extLst>
      <p:ext uri="{BB962C8B-B14F-4D97-AF65-F5344CB8AC3E}">
        <p14:creationId xmlns:p14="http://schemas.microsoft.com/office/powerpoint/2010/main" val="39108930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2373</TotalTime>
  <Words>4799</Words>
  <Application>Microsoft Office PowerPoint</Application>
  <PresentationFormat>On-screen Show (4:3)</PresentationFormat>
  <Paragraphs>517</Paragraphs>
  <Slides>53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Symbol</vt:lpstr>
      <vt:lpstr>Wingdings</vt:lpstr>
      <vt:lpstr>Office Theme</vt:lpstr>
      <vt:lpstr>Generative adversarial networks (GANs)</vt:lpstr>
      <vt:lpstr>Overview</vt:lpstr>
      <vt:lpstr>1) Introduction</vt:lpstr>
      <vt:lpstr>2) Theory of Generative adversarial networks (GANs)</vt:lpstr>
      <vt:lpstr>Theory of Generative adversarial networks (GAN)</vt:lpstr>
      <vt:lpstr>Application of GAN</vt:lpstr>
      <vt:lpstr>The idea, from : Goodfellow, Ian, et al. "Generative adversarial nets." Advances in neural information processing systems. 2014. https://arxiv.org/abs/1406.2661  </vt:lpstr>
      <vt:lpstr>GAN algorithm</vt:lpstr>
      <vt:lpstr>The GAN algorithm by Ian J. Goodfellow https://arxiv.org/pdf/1406.2661.pdf </vt:lpstr>
      <vt:lpstr>The generator (G) network</vt:lpstr>
      <vt:lpstr>3) Example (i)</vt:lpstr>
      <vt:lpstr>Listing 1. Keras code for the Discriminator in Figure 1.</vt:lpstr>
      <vt:lpstr>Generator model</vt:lpstr>
      <vt:lpstr>Listing 2. Keras code for the generator in Figure 2.</vt:lpstr>
      <vt:lpstr>#Listing 3. Discriminator Model implemented in Keras.</vt:lpstr>
      <vt:lpstr>Adversarial Model </vt:lpstr>
      <vt:lpstr>Listing 4. Adversarial Model as shown in Figure 3 implemented in Keras.</vt:lpstr>
      <vt:lpstr>Figure 4. Discriminator model is trained to distinguish real from fake handwritten images.</vt:lpstr>
      <vt:lpstr>Training</vt:lpstr>
      <vt:lpstr>Training GAN models requires a lot of patience due to its depth. Here are some pointers: </vt:lpstr>
      <vt:lpstr>Training</vt:lpstr>
      <vt:lpstr>Sample Outputs</vt:lpstr>
      <vt:lpstr>Reference</vt:lpstr>
      <vt:lpstr>Example (ii) Generate faces</vt:lpstr>
      <vt:lpstr>4) Case study</vt:lpstr>
      <vt:lpstr>Generative adversarial networks (GANs) for edge detection</vt:lpstr>
      <vt:lpstr>Overview</vt:lpstr>
      <vt:lpstr>Introduction</vt:lpstr>
      <vt:lpstr>Background of edge detection</vt:lpstr>
      <vt:lpstr>Theory of Generative adversarial networks (GAN)</vt:lpstr>
      <vt:lpstr>Application of GAN</vt:lpstr>
      <vt:lpstr>The idea, from : Goodfellow, Ian, et al. "Generative adversarial nets." Advances in neural information processing systems. 2014. https://arxiv.org/abs/1406.2661  </vt:lpstr>
      <vt:lpstr>The concept of a generator G</vt:lpstr>
      <vt:lpstr>GAN training procedure https://arxiv.org/abs/1406.2661 </vt:lpstr>
      <vt:lpstr>                   The idea </vt:lpstr>
      <vt:lpstr>cGAN (conditional GAN )</vt:lpstr>
      <vt:lpstr>Theory of conditional GAN (cGAN)</vt:lpstr>
      <vt:lpstr>Theory of conditional GAN (cGAN)</vt:lpstr>
      <vt:lpstr>Our approach: Theory of conditional Generative adversarial networks(cGAN)</vt:lpstr>
      <vt:lpstr>Our implementation procedures</vt:lpstr>
      <vt:lpstr>Positive/negative sample balancing problem</vt:lpstr>
      <vt:lpstr>Overall objective function</vt:lpstr>
      <vt:lpstr>De-Convolution layer https://datascience.stackexchange.com/questions/6107/what-are-deconvolutional-layers </vt:lpstr>
      <vt:lpstr>More de-convolution demo https://github.com/vdumoulin/conv_arithmetic</vt:lpstr>
      <vt:lpstr>U-Net From: Image-to-Image Translation with Conditional Adversarial Networks Phillip Isola Jun-Yan Zhu Tinghui Zhou Alexei A. Efros https://arxiv.org/pdf/1611.07004.pdf </vt:lpstr>
      <vt:lpstr>Modified U-net</vt:lpstr>
      <vt:lpstr>Result</vt:lpstr>
      <vt:lpstr>Result</vt:lpstr>
      <vt:lpstr>Results</vt:lpstr>
      <vt:lpstr>Discussions/ Future work</vt:lpstr>
      <vt:lpstr>Conclusions</vt:lpstr>
      <vt:lpstr>Demo, colab gan</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Adversarial Network for edge detection</dc:title>
  <dc:creator>khwong</dc:creator>
  <cp:lastModifiedBy>Kin Hong Wong (CCO)</cp:lastModifiedBy>
  <cp:revision>130</cp:revision>
  <cp:lastPrinted>2018-02-28T07:47:28Z</cp:lastPrinted>
  <dcterms:created xsi:type="dcterms:W3CDTF">2006-08-16T00:00:00Z</dcterms:created>
  <dcterms:modified xsi:type="dcterms:W3CDTF">2024-11-11T10:00:55Z</dcterms:modified>
</cp:coreProperties>
</file>