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2ECF313-14FC-4385-B62C-A263A2D286C8}" type="datetimeFigureOut">
              <a:rPr lang="en-US"/>
              <a:pPr>
                <a:defRPr/>
              </a:pPr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F0D210-4AE8-4DF8-BE93-8324A6A5C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79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F0D210-4AE8-4DF8-BE93-8324A6A5C5B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F0D210-4AE8-4DF8-BE93-8324A6A5C5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6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F615-D0D1-4C7A-B5A1-C4B2787A2E50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C58D9-1723-4847-9C42-044B6A2D7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67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3B548-BD9A-4626-B7CB-F84D19764C8C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7C13C-09AC-4390-99C8-58A8989CD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7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BF318-28FA-42E2-838B-31B022E049EC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9EDB1-051F-44C5-9DD5-FD4376469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4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CE576-722D-43F6-8C8C-5CEBC0CD55E3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A9A88-A9F3-4519-B592-ADDC1441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07C25-67BC-413B-888C-4D3CC409ACFE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F377-155A-4210-AD45-318B4BC5D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7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79BA3-DB3A-471D-9B83-CAFAE65CE548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D11BF-C0F8-44B7-8923-F19D40A76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9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8382-1E97-4909-AF19-03919DFC764D}" type="datetime1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0D8E6-2CCE-46B8-B2B6-1D232848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2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013EE-D5CA-4519-B708-0CC588FCC67F}" type="datetime1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4AEF-3919-490E-A712-68BCAA575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8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4811D-B5A0-4378-9136-5F76196CE410}" type="datetime1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9F719-89E5-4A2F-AB95-FCD8C4DA4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1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4C895-9DBE-4D9D-AA45-9861A976B3FA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11980-C36A-469C-B167-D164A009C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5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C645-C857-429E-9778-12FC7F59F011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F74E0-7012-4D4C-A568-B35FE224F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0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80F1EB-4494-4DE7-A908-D701D41FE9F9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F1128A-FF95-4126-B4D2-1D45F2769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e.cuhk.edu.hk/~khwong/www2/cmsc5711/cmsc5711.s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anaconda.com/free/navigator/tutorials/index.html" TargetMode="External"/><Relationship Id="rId3" Type="http://schemas.openxmlformats.org/officeDocument/2006/relationships/hyperlink" Target="https://www.mathworks.com/products/matlab-online.html" TargetMode="External"/><Relationship Id="rId7" Type="http://schemas.openxmlformats.org/officeDocument/2006/relationships/hyperlink" Target="https://scikit-learn.org/stable/" TargetMode="External"/><Relationship Id="rId2" Type="http://schemas.openxmlformats.org/officeDocument/2006/relationships/hyperlink" Target="https://www.cse.cuhk.edu.hk/~khwong/www2/cmsc5711/cmsc571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eras.io/examples/" TargetMode="External"/><Relationship Id="rId5" Type="http://schemas.openxmlformats.org/officeDocument/2006/relationships/hyperlink" Target="https://colab.research.google.com/drive/16pBJQePbqkz3QFV54L4NIkOn1kwpuRrj" TargetMode="External"/><Relationship Id="rId4" Type="http://schemas.openxmlformats.org/officeDocument/2006/relationships/hyperlink" Target="https://colab.research.google.com/" TargetMode="External"/><Relationship Id="rId9" Type="http://schemas.openxmlformats.org/officeDocument/2006/relationships/hyperlink" Target="https://www.cse.cuhk.edu.hk/~khwong/www2/OSVIP/OSVIP.s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CMSC5711 Overview v.250109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pPr>
              <a:defRPr/>
            </a:pPr>
            <a:fld id="{F2DD0739-9F03-440A-912A-08E1C5AF5DB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Image processing </a:t>
            </a:r>
            <a:br>
              <a:rPr lang="en-US" altLang="zh-TW" dirty="0"/>
            </a:br>
            <a:r>
              <a:rPr lang="en-US" altLang="zh-TW" dirty="0"/>
              <a:t>and computer vision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sz="2600" dirty="0"/>
              <a:t>by K.H. Wong,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sz="2600" dirty="0"/>
              <a:t>Computer Science and Engineering Dept. CUHK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zh-TW" sz="1700" dirty="0">
                <a:hlinkClick r:id="rId3"/>
              </a:rPr>
              <a:t>https://www.cse.cuhk.edu.hk/~khwong/www2/cmsc5711/cmsc5711.shtml</a:t>
            </a:r>
            <a:endParaRPr lang="en-US" altLang="zh-TW" sz="17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sz="2600" dirty="0"/>
              <a:t>Email: khwong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E8F408-5BEA-2D32-B6AB-FDF4AACF99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953000"/>
            <a:ext cx="1409700" cy="1619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zh-TW" sz="3600" dirty="0"/>
              <a:t>Image processing &amp; computer vision</a:t>
            </a:r>
            <a:br>
              <a:rPr lang="en-US" altLang="zh-TW" sz="3600" dirty="0"/>
            </a:br>
            <a:r>
              <a:rPr lang="en-US" altLang="zh-TW" sz="3600" dirty="0"/>
              <a:t>Outline</a:t>
            </a:r>
            <a:endParaRPr lang="en-US" altLang="en-US" sz="3600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/>
          <a:lstStyle/>
          <a:p>
            <a:pPr lvl="1" eaLnBrk="1" hangingPunct="1"/>
            <a:r>
              <a:rPr lang="en-US" altLang="en-US" sz="2000" dirty="0"/>
              <a:t>1) Introduction</a:t>
            </a:r>
          </a:p>
          <a:p>
            <a:pPr lvl="1" eaLnBrk="1" hangingPunct="1"/>
            <a:r>
              <a:rPr lang="en-US" altLang="en-US" sz="2000" dirty="0"/>
              <a:t>2) Camera model </a:t>
            </a:r>
          </a:p>
          <a:p>
            <a:pPr lvl="1" eaLnBrk="1" hangingPunct="1"/>
            <a:r>
              <a:rPr lang="en-US" altLang="en-US" sz="2000" dirty="0"/>
              <a:t>3) Edges detection</a:t>
            </a:r>
          </a:p>
          <a:p>
            <a:pPr lvl="1" eaLnBrk="1" hangingPunct="1"/>
            <a:r>
              <a:rPr lang="en-US" altLang="en-US" sz="2000" dirty="0"/>
              <a:t>4) Feature extraction and tracking</a:t>
            </a:r>
          </a:p>
          <a:p>
            <a:pPr lvl="1" eaLnBrk="1" hangingPunct="1"/>
            <a:r>
              <a:rPr lang="en-US" altLang="en-US" sz="2000" dirty="0"/>
              <a:t>5) Hough transform for line circle and shape detection </a:t>
            </a:r>
          </a:p>
          <a:p>
            <a:pPr lvl="1" eaLnBrk="1" hangingPunct="1"/>
            <a:r>
              <a:rPr lang="en-US" altLang="en-US" sz="2000" dirty="0"/>
              <a:t>6) Histogram for color equalization</a:t>
            </a:r>
          </a:p>
          <a:p>
            <a:pPr lvl="1" eaLnBrk="1" hangingPunct="1"/>
            <a:r>
              <a:rPr lang="en-US" altLang="en-US" sz="2000" dirty="0"/>
              <a:t>7) </a:t>
            </a:r>
            <a:r>
              <a:rPr lang="en-US" altLang="en-US" sz="2000" dirty="0" err="1"/>
              <a:t>Meanshift</a:t>
            </a:r>
            <a:r>
              <a:rPr lang="en-US" altLang="en-US" sz="2000" dirty="0"/>
              <a:t> for motion tracking</a:t>
            </a:r>
          </a:p>
          <a:p>
            <a:pPr lvl="1" eaLnBrk="1" hangingPunct="1"/>
            <a:r>
              <a:rPr lang="en-US" altLang="en-US" sz="2000" dirty="0"/>
              <a:t>8) Stereo vision</a:t>
            </a:r>
          </a:p>
          <a:p>
            <a:pPr lvl="1" eaLnBrk="1" hangingPunct="1"/>
            <a:r>
              <a:rPr lang="en-US" altLang="en-US" sz="2000" dirty="0"/>
              <a:t>9) Pose estimation &amp; Structure From Motion SFM in virtual reality </a:t>
            </a:r>
          </a:p>
          <a:p>
            <a:pPr lvl="1" eaLnBrk="1" hangingPunct="1"/>
            <a:r>
              <a:rPr lang="en-US" altLang="en-US" sz="2000" dirty="0"/>
              <a:t>10) Bundle adjustment for SFM</a:t>
            </a:r>
          </a:p>
          <a:p>
            <a:pPr lvl="1" eaLnBrk="1" hangingPunct="1"/>
            <a:r>
              <a:rPr lang="en-US" altLang="en-US" sz="2000" dirty="0"/>
              <a:t>11) 3D display formats</a:t>
            </a:r>
          </a:p>
          <a:p>
            <a:pPr lvl="1" eaLnBrk="1" hangingPunct="1"/>
            <a:r>
              <a:rPr lang="en-US" altLang="en-US" sz="2000" dirty="0"/>
              <a:t>12) camera calibration</a:t>
            </a:r>
          </a:p>
          <a:p>
            <a:pPr lvl="1" eaLnBrk="1" hangingPunct="1"/>
            <a:r>
              <a:rPr lang="en-US" altLang="en-US" sz="2000" dirty="0"/>
              <a:t>13) Neural networks for object detection and recognition</a:t>
            </a:r>
          </a:p>
          <a:p>
            <a:pPr lvl="1" eaLnBrk="1" hangingPunct="1"/>
            <a:r>
              <a:rPr lang="en-US" altLang="en-US" sz="2000" dirty="0"/>
              <a:t>Optional </a:t>
            </a:r>
          </a:p>
          <a:p>
            <a:pPr lvl="1" eaLnBrk="1" hangingPunct="1"/>
            <a:r>
              <a:rPr lang="en-US" altLang="en-US" sz="2000" dirty="0"/>
              <a:t>14) </a:t>
            </a:r>
            <a:r>
              <a:rPr lang="en-HK" sz="2000" b="0" i="0" dirty="0">
                <a:effectLst/>
                <a:latin typeface="Arial" panose="020B0604020202020204" pitchFamily="34" charset="0"/>
              </a:rPr>
              <a:t>Neural Radiance Fields (Nerfs), and Gaussian splatting</a:t>
            </a:r>
            <a:r>
              <a:rPr lang="en-US" altLang="en-US" sz="2000" dirty="0"/>
              <a:t>(3dGS)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CMSC5711 Overview v.250109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08DD0-A777-470C-A79F-8D8F6575A0A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CD712-3C37-5255-3CD2-FFC276FA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Assessment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8F9FA-3A33-2C33-C769-178C2541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Marking scheme and Exams, see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https://www.cse.cuhk.edu.hk/%7Ekhwong/www2/cmsc5711/cmsc5711.html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HK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Tools for assignments </a:t>
            </a:r>
          </a:p>
          <a:p>
            <a:pPr lvl="1"/>
            <a:r>
              <a:rPr lang="en-HK" sz="1800" b="0" i="0" dirty="0">
                <a:effectLst/>
                <a:latin typeface="Times New Roman" panose="02020603050405020304" pitchFamily="18" charset="0"/>
                <a:hlinkClick r:id="rId3"/>
              </a:rPr>
              <a:t>MATLAB online</a:t>
            </a:r>
            <a:r>
              <a:rPr lang="en-HK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,</a:t>
            </a:r>
          </a:p>
          <a:p>
            <a:pPr lvl="1"/>
            <a:r>
              <a:rPr lang="en-HK" sz="1800" b="0" i="0" dirty="0">
                <a:effectLst/>
                <a:latin typeface="Times New Roman" panose="02020603050405020304" pitchFamily="18" charset="0"/>
                <a:hlinkClick r:id="rId4"/>
              </a:rPr>
              <a:t>COLAB</a:t>
            </a:r>
            <a:r>
              <a:rPr lang="en-HK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  </a:t>
            </a:r>
          </a:p>
          <a:p>
            <a:pPr lvl="1"/>
            <a:r>
              <a:rPr lang="en-HK" sz="1800" b="0" i="0" dirty="0" err="1">
                <a:effectLst/>
                <a:latin typeface="Times New Roman" panose="02020603050405020304" pitchFamily="18" charset="0"/>
                <a:hlinkClick r:id="rId5"/>
              </a:rPr>
              <a:t>Colab_tutorial</a:t>
            </a:r>
            <a:r>
              <a:rPr lang="en-HK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 </a:t>
            </a:r>
          </a:p>
          <a:p>
            <a:pPr lvl="1"/>
            <a:r>
              <a:rPr lang="en-HK" sz="1800" b="0" i="0" dirty="0" err="1">
                <a:effectLst/>
                <a:latin typeface="Times New Roman" panose="02020603050405020304" pitchFamily="18" charset="0"/>
                <a:hlinkClick r:id="rId6"/>
              </a:rPr>
              <a:t>keras_examples</a:t>
            </a:r>
            <a:r>
              <a:rPr lang="en-HK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, </a:t>
            </a:r>
          </a:p>
          <a:p>
            <a:pPr lvl="1"/>
            <a:r>
              <a:rPr lang="en-HK" sz="1800" b="0" i="0" dirty="0">
                <a:effectLst/>
                <a:latin typeface="Times New Roman" panose="02020603050405020304" pitchFamily="18" charset="0"/>
                <a:hlinkClick r:id="rId7"/>
              </a:rPr>
              <a:t>SKLEARN,</a:t>
            </a:r>
            <a:r>
              <a:rPr lang="en-HK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</a:t>
            </a:r>
          </a:p>
          <a:p>
            <a:pPr lvl="1"/>
            <a:r>
              <a:rPr lang="en-HK" sz="1800" b="0" i="0" dirty="0">
                <a:effectLst/>
                <a:latin typeface="Times New Roman" panose="02020603050405020304" pitchFamily="18" charset="0"/>
                <a:hlinkClick r:id="rId8"/>
              </a:rPr>
              <a:t>anaconda(python system)</a:t>
            </a:r>
            <a:endParaRPr lang="en-HK" sz="1800" b="0" i="0" dirty="0">
              <a:effectLst/>
              <a:latin typeface="Times New Roman" panose="02020603050405020304" pitchFamily="18" charset="0"/>
            </a:endParaRPr>
          </a:p>
          <a:p>
            <a:pPr lvl="1"/>
            <a:r>
              <a:rPr lang="en-HK" sz="1800" b="0" i="0" dirty="0" err="1">
                <a:effectLst/>
                <a:latin typeface="Calibri" panose="020F0502020204030204" pitchFamily="34" charset="0"/>
                <a:hlinkClick r:id="rId9"/>
              </a:rPr>
              <a:t>opencv</a:t>
            </a:r>
            <a:r>
              <a:rPr lang="en-HK" sz="1800" b="0" i="0" dirty="0">
                <a:effectLst/>
                <a:latin typeface="Calibri" panose="020F0502020204030204" pitchFamily="34" charset="0"/>
                <a:hlinkClick r:id="rId9"/>
              </a:rPr>
              <a:t> installation guides</a:t>
            </a:r>
            <a:endParaRPr lang="en-HK" b="0" i="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FD30B8-7BF6-719F-55BE-EC737B230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CMSC5711 Overview v.250109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538D7-A01B-170A-FCD3-1CB21F67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A9A88-A9F3-4519-B592-ADDC144105B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99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221</Words>
  <Application>Microsoft Office PowerPoint</Application>
  <PresentationFormat>On-screen Show (4:3)</PresentationFormat>
  <Paragraphs>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Image processing  and computer vision </vt:lpstr>
      <vt:lpstr>Image processing &amp; computer vision Outline</vt:lpstr>
      <vt:lpstr>Assessment scheme</vt:lpstr>
    </vt:vector>
  </TitlesOfParts>
  <Company>CUHK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processing  and computer vision Introduction</dc:title>
  <dc:creator>khwong</dc:creator>
  <cp:lastModifiedBy>kh wong</cp:lastModifiedBy>
  <cp:revision>34</cp:revision>
  <dcterms:created xsi:type="dcterms:W3CDTF">2013-01-09T03:10:26Z</dcterms:created>
  <dcterms:modified xsi:type="dcterms:W3CDTF">2025-01-09T02:57:23Z</dcterms:modified>
</cp:coreProperties>
</file>