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86" r:id="rId5"/>
    <p:sldId id="263" r:id="rId6"/>
    <p:sldId id="264" r:id="rId7"/>
    <p:sldId id="265" r:id="rId8"/>
    <p:sldId id="266" r:id="rId9"/>
    <p:sldId id="269" r:id="rId10"/>
    <p:sldId id="267" r:id="rId11"/>
    <p:sldId id="268" r:id="rId12"/>
    <p:sldId id="270" r:id="rId13"/>
    <p:sldId id="271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61" r:id="rId24"/>
    <p:sldId id="26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6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2A146-1DB6-4FDD-89A7-6183B9BE223D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370D0-3270-4F5C-A709-2F2C6B1B8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370D0-3270-4F5C-A709-2F2C6B1B89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147F-4788-42CB-AB57-A465DA9A3D4B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7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D2D8-DD7B-4F8B-8EB6-E0CDF4E2C0A3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90D6-498A-4201-A568-638FA46C31DC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6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0823-FA9D-4C87-8550-3B53B5BC92FC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8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8713-BB58-4AC5-B298-79ECD38992B8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7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8036-D580-483A-AE41-90160C690600}" type="datetime1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8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E10A-32D8-421D-B565-DA4B42D8A983}" type="datetime1">
              <a:rPr lang="en-US" smtClean="0"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1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9C0B-C0CB-4BD0-B18D-9D2530A5FFAF}" type="datetime1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580C-B0A6-43F7-858E-0405EBDC446D}" type="datetime1">
              <a:rPr lang="en-US" smtClean="0"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8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11D5-3C7E-4AD9-A2A8-64F08915D5F7}" type="datetime1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8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A0-178E-4F4F-BE27-4D635A0F9292}" type="datetime1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7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91CF-EAA3-4414-BA16-B2A9041652F4}" type="datetime1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14E0-D08A-4577-B7F1-A24BFB1E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3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achinelearningmastery.com/tutorial-first-neural-network-python-kera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keras.io/models/about-keras-models/" TargetMode="External"/><Relationship Id="rId2" Type="http://schemas.openxmlformats.org/officeDocument/2006/relationships/hyperlink" Target="https://machinelearningmastery.com/tutorial-first-neural-network-python-ker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eras.io/models/model" TargetMode="External"/><Relationship Id="rId2" Type="http://schemas.openxmlformats.org/officeDocument/2006/relationships/hyperlink" Target="https://keras.io/models/sequentia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eras.io/utils/#print_summar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chinelearningmastery.com/keras-functional-api-deep-lear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chinelearningmastery.com/keras-functional-api-deep-lear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Tensorflow</a:t>
            </a:r>
            <a:r>
              <a:rPr lang="en-US" dirty="0" smtClean="0"/>
              <a:t> and </a:t>
            </a:r>
            <a:r>
              <a:rPr lang="en-US" dirty="0" err="1" smtClean="0"/>
              <a:t>Keras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(draft)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 Wong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5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5867400" cy="14176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Convolutional Neural </a:t>
            </a:r>
            <a:r>
              <a:rPr lang="en-US" b="1" dirty="0" smtClean="0"/>
              <a:t>Network (CNN)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# Convolutional Neural Network</a:t>
            </a:r>
          </a:p>
          <a:p>
            <a:r>
              <a:rPr lang="en-US" dirty="0"/>
              <a:t>from </a:t>
            </a:r>
            <a:r>
              <a:rPr lang="en-US" dirty="0" err="1"/>
              <a:t>keras.utils</a:t>
            </a:r>
            <a:r>
              <a:rPr lang="en-US" dirty="0"/>
              <a:t> import </a:t>
            </a:r>
            <a:r>
              <a:rPr lang="en-US" dirty="0" err="1"/>
              <a:t>plot_model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Model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Input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Flatten</a:t>
            </a:r>
          </a:p>
          <a:p>
            <a:r>
              <a:rPr lang="en-US" dirty="0"/>
              <a:t>from </a:t>
            </a:r>
            <a:r>
              <a:rPr lang="en-US" dirty="0" err="1"/>
              <a:t>keras.layers.convolutional</a:t>
            </a:r>
            <a:r>
              <a:rPr lang="en-US" dirty="0"/>
              <a:t> import Conv2D</a:t>
            </a:r>
          </a:p>
          <a:p>
            <a:r>
              <a:rPr lang="en-US" dirty="0"/>
              <a:t>from </a:t>
            </a:r>
            <a:r>
              <a:rPr lang="en-US" dirty="0" err="1"/>
              <a:t>keras.layers.pooling</a:t>
            </a:r>
            <a:r>
              <a:rPr lang="en-US" dirty="0"/>
              <a:t> import MaxPooling2D</a:t>
            </a:r>
          </a:p>
          <a:p>
            <a:r>
              <a:rPr lang="en-US" dirty="0"/>
              <a:t>visible = Input(shape=(64,64,1))</a:t>
            </a:r>
          </a:p>
          <a:p>
            <a:r>
              <a:rPr lang="en-US" dirty="0"/>
              <a:t>conv1 = Conv2D(32,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')(visible)</a:t>
            </a:r>
          </a:p>
          <a:p>
            <a:r>
              <a:rPr lang="en-US" dirty="0"/>
              <a:t>pool1 = MaxPooling2D(</a:t>
            </a:r>
            <a:r>
              <a:rPr lang="en-US" dirty="0" err="1"/>
              <a:t>pool_size</a:t>
            </a:r>
            <a:r>
              <a:rPr lang="en-US" dirty="0"/>
              <a:t>=(2, 2))(conv1)</a:t>
            </a:r>
          </a:p>
          <a:p>
            <a:r>
              <a:rPr lang="en-US" dirty="0"/>
              <a:t>conv2 = Conv2D(16,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')(pool1)</a:t>
            </a:r>
          </a:p>
          <a:p>
            <a:r>
              <a:rPr lang="en-US" dirty="0"/>
              <a:t>pool2 = MaxPooling2D(</a:t>
            </a:r>
            <a:r>
              <a:rPr lang="en-US" dirty="0" err="1"/>
              <a:t>pool_size</a:t>
            </a:r>
            <a:r>
              <a:rPr lang="en-US" dirty="0"/>
              <a:t>=(2, 2))(conv2)</a:t>
            </a:r>
          </a:p>
          <a:p>
            <a:r>
              <a:rPr lang="en-US" dirty="0"/>
              <a:t>flat = Flatten()(pool2)</a:t>
            </a:r>
          </a:p>
          <a:p>
            <a:r>
              <a:rPr lang="en-US" dirty="0"/>
              <a:t>hidden1 = Dense(10, activation='</a:t>
            </a:r>
            <a:r>
              <a:rPr lang="en-US" dirty="0" err="1"/>
              <a:t>relu</a:t>
            </a:r>
            <a:r>
              <a:rPr lang="en-US" dirty="0"/>
              <a:t>')(flat)</a:t>
            </a:r>
          </a:p>
          <a:p>
            <a:r>
              <a:rPr lang="en-US" dirty="0"/>
              <a:t>output = Dense(1, activation='sigmoid')(hidden1)</a:t>
            </a:r>
          </a:p>
          <a:p>
            <a:r>
              <a:rPr lang="en-US" dirty="0"/>
              <a:t>model = Model(inputs=visible, outputs=output)</a:t>
            </a:r>
          </a:p>
          <a:p>
            <a:r>
              <a:rPr lang="en-US" dirty="0"/>
              <a:t># summarize layers</a:t>
            </a:r>
          </a:p>
          <a:p>
            <a:r>
              <a:rPr lang="en-US" dirty="0"/>
              <a:t>print(</a:t>
            </a:r>
            <a:r>
              <a:rPr lang="en-US" dirty="0" err="1"/>
              <a:t>model.summary</a:t>
            </a:r>
            <a:r>
              <a:rPr lang="en-US" dirty="0"/>
              <a:t>())</a:t>
            </a:r>
          </a:p>
          <a:p>
            <a:r>
              <a:rPr lang="en-US" dirty="0"/>
              <a:t># plot graph</a:t>
            </a:r>
          </a:p>
          <a:p>
            <a:r>
              <a:rPr lang="en-US" dirty="0" err="1"/>
              <a:t>plot_model</a:t>
            </a:r>
            <a:r>
              <a:rPr lang="en-US" dirty="0"/>
              <a:t>(model, </a:t>
            </a:r>
            <a:r>
              <a:rPr lang="en-US" dirty="0" err="1"/>
              <a:t>to_file</a:t>
            </a:r>
            <a:r>
              <a:rPr lang="en-US" dirty="0"/>
              <a:t>='convolutional_neural_network.png')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52399"/>
            <a:ext cx="2514600" cy="644746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CNN network structure produced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_________________________________________________________________</a:t>
            </a:r>
            <a:endParaRPr lang="en-US" dirty="0"/>
          </a:p>
          <a:p>
            <a:r>
              <a:rPr lang="en-US" dirty="0"/>
              <a:t>Layer (type)                 Output Shape              </a:t>
            </a:r>
            <a:r>
              <a:rPr lang="en-US" dirty="0" err="1"/>
              <a:t>Param</a:t>
            </a:r>
            <a:r>
              <a:rPr lang="en-US" dirty="0"/>
              <a:t> #   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(None, 64, 64, 1)         0   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conv2d_1 (Conv2D)            (None, 61, 61, 32)        544 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max_pooling2d_1 (MaxPooling2 (None, 30, 30, 32)        0   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conv2d_2 (Conv2D)            (None, 27, 27, 16)        8208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max_pooling2d_2 (MaxPooling2 (None, 13, 13, 16)        0   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flatten_1 (Flatten)          (None, 2704)              0    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dense_1 (Dense)              (None, 10)                27050     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dense_2 (Dense)              (None, 1)                 11        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35,813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35,813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9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Recurrent Neural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# Recurrent Neural Network</a:t>
            </a:r>
          </a:p>
          <a:p>
            <a:r>
              <a:rPr lang="en-US" dirty="0"/>
              <a:t>from </a:t>
            </a:r>
            <a:r>
              <a:rPr lang="en-US" dirty="0" err="1"/>
              <a:t>keras.utils</a:t>
            </a:r>
            <a:r>
              <a:rPr lang="en-US" dirty="0"/>
              <a:t> import </a:t>
            </a:r>
            <a:r>
              <a:rPr lang="en-US" dirty="0" err="1"/>
              <a:t>plot_model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Model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Input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keras.layers.recurrent</a:t>
            </a:r>
            <a:r>
              <a:rPr lang="en-US" dirty="0"/>
              <a:t> import LSTM</a:t>
            </a:r>
          </a:p>
          <a:p>
            <a:r>
              <a:rPr lang="en-US" dirty="0"/>
              <a:t>visible = Input(shape=(100,1))</a:t>
            </a:r>
          </a:p>
          <a:p>
            <a:r>
              <a:rPr lang="en-US" dirty="0"/>
              <a:t>hidden1 = LSTM(10)(visible)</a:t>
            </a:r>
          </a:p>
          <a:p>
            <a:r>
              <a:rPr lang="en-US" dirty="0"/>
              <a:t>hidden2 = Dense(10, activation='</a:t>
            </a:r>
            <a:r>
              <a:rPr lang="en-US" dirty="0" err="1"/>
              <a:t>relu</a:t>
            </a:r>
            <a:r>
              <a:rPr lang="en-US" dirty="0"/>
              <a:t>')(hidden1)</a:t>
            </a:r>
          </a:p>
          <a:p>
            <a:r>
              <a:rPr lang="en-US" dirty="0"/>
              <a:t>output = Dense(1, activation='sigmoid')(hidden2)</a:t>
            </a:r>
          </a:p>
          <a:p>
            <a:r>
              <a:rPr lang="en-US" dirty="0"/>
              <a:t>model = Model(inputs=visible, outputs=output)</a:t>
            </a:r>
          </a:p>
          <a:p>
            <a:r>
              <a:rPr lang="en-US" dirty="0"/>
              <a:t># summarize layers</a:t>
            </a:r>
          </a:p>
          <a:p>
            <a:r>
              <a:rPr lang="en-US" dirty="0"/>
              <a:t>print(</a:t>
            </a:r>
            <a:r>
              <a:rPr lang="en-US" dirty="0" err="1"/>
              <a:t>model.summary</a:t>
            </a:r>
            <a:r>
              <a:rPr lang="en-US" dirty="0"/>
              <a:t>())</a:t>
            </a:r>
          </a:p>
          <a:p>
            <a:r>
              <a:rPr lang="en-US" dirty="0"/>
              <a:t># plot graph</a:t>
            </a:r>
          </a:p>
          <a:p>
            <a:r>
              <a:rPr lang="en-US" dirty="0" err="1"/>
              <a:t>plot_model</a:t>
            </a:r>
            <a:r>
              <a:rPr lang="en-US" dirty="0"/>
              <a:t>(model, </a:t>
            </a:r>
            <a:r>
              <a:rPr lang="en-US" dirty="0" err="1"/>
              <a:t>to_file</a:t>
            </a:r>
            <a:r>
              <a:rPr lang="en-US" dirty="0"/>
              <a:t>='recurrent_neural_network.png')</a:t>
            </a:r>
          </a:p>
        </p:txBody>
      </p:sp>
      <p:pic>
        <p:nvPicPr>
          <p:cNvPr id="5122" name="Picture 2" descr="Recurrent Neural Network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417638"/>
            <a:ext cx="1743075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7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RNN network produced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 smtClean="0"/>
              <a:t>Layer </a:t>
            </a:r>
            <a:r>
              <a:rPr lang="en-US" dirty="0"/>
              <a:t>(type)                 Output Shape              </a:t>
            </a:r>
            <a:r>
              <a:rPr lang="en-US" dirty="0" err="1"/>
              <a:t>Param</a:t>
            </a:r>
            <a:r>
              <a:rPr lang="en-US" dirty="0"/>
              <a:t> #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(None, 100, 1)            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lstm_1 (LSTM)                (None, 10)                480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dense_1 (Dense)              (None, 10)                110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dense_2 (Dense)              (None, 1)                 11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601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601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</a:t>
            </a:r>
          </a:p>
          <a:p>
            <a:r>
              <a:rPr lang="en-US" dirty="0"/>
              <a:t>_________________________________________________________________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10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04800"/>
            <a:ext cx="5105400" cy="1112838"/>
          </a:xfrm>
        </p:spPr>
        <p:txBody>
          <a:bodyPr>
            <a:normAutofit/>
          </a:bodyPr>
          <a:lstStyle/>
          <a:p>
            <a:pPr algn="r"/>
            <a:r>
              <a:rPr lang="en-US" b="1" dirty="0"/>
              <a:t>Shared Layers </a:t>
            </a:r>
            <a:r>
              <a:rPr lang="en-US" b="1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229600" cy="6858000"/>
          </a:xfrm>
        </p:spPr>
        <p:txBody>
          <a:bodyPr>
            <a:noAutofit/>
          </a:bodyPr>
          <a:lstStyle/>
          <a:p>
            <a:r>
              <a:rPr lang="en-US" sz="1200" dirty="0"/>
              <a:t># Shared Input Layer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keras.utils</a:t>
            </a:r>
            <a:r>
              <a:rPr lang="en-US" sz="1200" dirty="0"/>
              <a:t> import </a:t>
            </a:r>
            <a:r>
              <a:rPr lang="en-US" sz="1200" dirty="0" err="1"/>
              <a:t>plot_model</a:t>
            </a:r>
            <a:endParaRPr lang="en-US" sz="1200" dirty="0"/>
          </a:p>
          <a:p>
            <a:r>
              <a:rPr lang="en-US" sz="1200" dirty="0"/>
              <a:t>from </a:t>
            </a:r>
            <a:r>
              <a:rPr lang="en-US" sz="1200" dirty="0" err="1"/>
              <a:t>keras.models</a:t>
            </a:r>
            <a:r>
              <a:rPr lang="en-US" sz="1200" dirty="0"/>
              <a:t> import Model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</a:t>
            </a:r>
            <a:r>
              <a:rPr lang="en-US" sz="1200" dirty="0"/>
              <a:t> import Input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</a:t>
            </a:r>
            <a:r>
              <a:rPr lang="en-US" sz="1200" dirty="0"/>
              <a:t> import Dense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</a:t>
            </a:r>
            <a:r>
              <a:rPr lang="en-US" sz="1200" dirty="0"/>
              <a:t> import Flatten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keras.layers.convolutional</a:t>
            </a:r>
            <a:r>
              <a:rPr lang="en-US" sz="1200" dirty="0"/>
              <a:t> import Conv2D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keras.layers.pooling</a:t>
            </a:r>
            <a:r>
              <a:rPr lang="en-US" sz="1200" dirty="0"/>
              <a:t> import MaxPooling2D</a:t>
            </a:r>
          </a:p>
          <a:p>
            <a:r>
              <a:rPr lang="en-US" sz="1200" dirty="0"/>
              <a:t>from </a:t>
            </a:r>
            <a:r>
              <a:rPr lang="en-US" sz="1200" dirty="0" err="1"/>
              <a:t>keras.layers.merge</a:t>
            </a:r>
            <a:r>
              <a:rPr lang="en-US" sz="1200" dirty="0"/>
              <a:t> import concatenate</a:t>
            </a:r>
          </a:p>
          <a:p>
            <a:r>
              <a:rPr lang="en-US" sz="1200" dirty="0"/>
              <a:t># input layer</a:t>
            </a:r>
          </a:p>
          <a:p>
            <a:r>
              <a:rPr lang="en-US" sz="1200" dirty="0"/>
              <a:t>visible = Input(shape=(64,64,1))</a:t>
            </a:r>
          </a:p>
          <a:p>
            <a:r>
              <a:rPr lang="en-US" sz="1200" dirty="0"/>
              <a:t># first feature extractor</a:t>
            </a:r>
          </a:p>
          <a:p>
            <a:r>
              <a:rPr lang="en-US" sz="1200" dirty="0"/>
              <a:t>conv1 = Conv2D(32, </a:t>
            </a:r>
            <a:r>
              <a:rPr lang="en-US" sz="1200" dirty="0" err="1"/>
              <a:t>kernel_size</a:t>
            </a:r>
            <a:r>
              <a:rPr lang="en-US" sz="1200" dirty="0"/>
              <a:t>=4, activation='</a:t>
            </a:r>
            <a:r>
              <a:rPr lang="en-US" sz="1200" dirty="0" err="1"/>
              <a:t>relu</a:t>
            </a:r>
            <a:r>
              <a:rPr lang="en-US" sz="1200" dirty="0"/>
              <a:t>')(visible)</a:t>
            </a:r>
          </a:p>
          <a:p>
            <a:r>
              <a:rPr lang="en-US" sz="1200" dirty="0"/>
              <a:t>pool1 = MaxPooling2D(</a:t>
            </a:r>
            <a:r>
              <a:rPr lang="en-US" sz="1200" dirty="0" err="1"/>
              <a:t>pool_size</a:t>
            </a:r>
            <a:r>
              <a:rPr lang="en-US" sz="1200" dirty="0"/>
              <a:t>=(2, 2))(conv1)</a:t>
            </a:r>
          </a:p>
          <a:p>
            <a:r>
              <a:rPr lang="en-US" sz="1200" dirty="0"/>
              <a:t>flat1 = Flatten()(pool1)</a:t>
            </a:r>
          </a:p>
          <a:p>
            <a:r>
              <a:rPr lang="en-US" sz="1200" dirty="0"/>
              <a:t># second feature extractor</a:t>
            </a:r>
          </a:p>
          <a:p>
            <a:r>
              <a:rPr lang="en-US" sz="1200" dirty="0"/>
              <a:t>conv2 = Conv2D(16, </a:t>
            </a:r>
            <a:r>
              <a:rPr lang="en-US" sz="1200" dirty="0" err="1"/>
              <a:t>kernel_size</a:t>
            </a:r>
            <a:r>
              <a:rPr lang="en-US" sz="1200" dirty="0"/>
              <a:t>=8, activation='</a:t>
            </a:r>
            <a:r>
              <a:rPr lang="en-US" sz="1200" dirty="0" err="1"/>
              <a:t>relu</a:t>
            </a:r>
            <a:r>
              <a:rPr lang="en-US" sz="1200" dirty="0"/>
              <a:t>')(visible)</a:t>
            </a:r>
          </a:p>
          <a:p>
            <a:r>
              <a:rPr lang="en-US" sz="1200" dirty="0"/>
              <a:t>pool2 = MaxPooling2D(</a:t>
            </a:r>
            <a:r>
              <a:rPr lang="en-US" sz="1200" dirty="0" err="1"/>
              <a:t>pool_size</a:t>
            </a:r>
            <a:r>
              <a:rPr lang="en-US" sz="1200" dirty="0"/>
              <a:t>=(2, 2))(conv2)</a:t>
            </a:r>
          </a:p>
          <a:p>
            <a:r>
              <a:rPr lang="en-US" sz="1200" dirty="0"/>
              <a:t>flat2 = Flatten()(pool2)</a:t>
            </a:r>
          </a:p>
          <a:p>
            <a:r>
              <a:rPr lang="en-US" sz="1200" dirty="0"/>
              <a:t># merge feature extractors</a:t>
            </a:r>
          </a:p>
          <a:p>
            <a:r>
              <a:rPr lang="en-US" sz="1200" dirty="0"/>
              <a:t>merge = concatenate([flat1, flat2])</a:t>
            </a:r>
          </a:p>
          <a:p>
            <a:r>
              <a:rPr lang="en-US" sz="1200" dirty="0"/>
              <a:t># interpretation layer</a:t>
            </a:r>
          </a:p>
          <a:p>
            <a:r>
              <a:rPr lang="en-US" sz="1200" dirty="0"/>
              <a:t>hidden1 = Dense(10, activation='</a:t>
            </a:r>
            <a:r>
              <a:rPr lang="en-US" sz="1200" dirty="0" err="1"/>
              <a:t>relu</a:t>
            </a:r>
            <a:r>
              <a:rPr lang="en-US" sz="1200" dirty="0"/>
              <a:t>')(merge)</a:t>
            </a:r>
          </a:p>
          <a:p>
            <a:r>
              <a:rPr lang="en-US" sz="1200" dirty="0"/>
              <a:t># prediction output</a:t>
            </a:r>
          </a:p>
          <a:p>
            <a:r>
              <a:rPr lang="en-US" sz="1200" dirty="0"/>
              <a:t>output = Dense(1, activation='sigmoid')(hidden1)</a:t>
            </a:r>
          </a:p>
          <a:p>
            <a:r>
              <a:rPr lang="en-US" sz="1200" dirty="0"/>
              <a:t>model = Model(inputs=visible, outputs=output)</a:t>
            </a:r>
          </a:p>
          <a:p>
            <a:r>
              <a:rPr lang="en-US" sz="1200" dirty="0"/>
              <a:t># summarize layers</a:t>
            </a:r>
          </a:p>
          <a:p>
            <a:r>
              <a:rPr lang="en-US" sz="1200" dirty="0"/>
              <a:t>print(</a:t>
            </a:r>
            <a:r>
              <a:rPr lang="en-US" sz="1200" dirty="0" err="1"/>
              <a:t>model.summary</a:t>
            </a:r>
            <a:r>
              <a:rPr lang="en-US" sz="1200" dirty="0"/>
              <a:t>())</a:t>
            </a:r>
          </a:p>
          <a:p>
            <a:r>
              <a:rPr lang="en-US" sz="1200" dirty="0"/>
              <a:t># plot graph</a:t>
            </a:r>
          </a:p>
          <a:p>
            <a:r>
              <a:rPr lang="en-US" sz="900" dirty="0" err="1"/>
              <a:t>plot_model</a:t>
            </a:r>
            <a:r>
              <a:rPr lang="en-US" sz="900" dirty="0"/>
              <a:t>(model, </a:t>
            </a:r>
            <a:r>
              <a:rPr lang="en-US" sz="900" dirty="0" err="1"/>
              <a:t>to_file</a:t>
            </a:r>
            <a:r>
              <a:rPr lang="en-US" sz="900" dirty="0"/>
              <a:t>='shared_input_layer.png')</a:t>
            </a:r>
          </a:p>
        </p:txBody>
      </p:sp>
      <p:pic>
        <p:nvPicPr>
          <p:cNvPr id="7170" name="Picture 2" descr="Neural Network Graph With Shared Inpu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12641"/>
            <a:ext cx="4724400" cy="507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28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Shared Input </a:t>
            </a:r>
            <a:r>
              <a:rPr lang="en-US" b="1" dirty="0" smtClean="0"/>
              <a:t>Layer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11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1100" dirty="0" smtClean="0"/>
              <a:t>____________________________________________________________________________________________________</a:t>
            </a:r>
            <a:endParaRPr lang="en-US" sz="1100" dirty="0"/>
          </a:p>
          <a:p>
            <a:r>
              <a:rPr lang="en-US" sz="1100" dirty="0"/>
              <a:t>Layer (type)                     Output Shape          </a:t>
            </a:r>
            <a:r>
              <a:rPr lang="en-US" sz="1100" dirty="0" err="1"/>
              <a:t>Param</a:t>
            </a:r>
            <a:r>
              <a:rPr lang="en-US" sz="1100" dirty="0"/>
              <a:t> #     Connected to</a:t>
            </a:r>
          </a:p>
          <a:p>
            <a:r>
              <a:rPr lang="en-US" sz="1100" dirty="0"/>
              <a:t>====================================================================================================</a:t>
            </a:r>
          </a:p>
          <a:p>
            <a:r>
              <a:rPr lang="en-US" sz="1100" dirty="0"/>
              <a:t>input_1 (</a:t>
            </a:r>
            <a:r>
              <a:rPr lang="en-US" sz="1100" dirty="0" err="1"/>
              <a:t>InputLayer</a:t>
            </a:r>
            <a:r>
              <a:rPr lang="en-US" sz="1100" dirty="0"/>
              <a:t>)             (None, 64, 64, 1)     0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conv2d_1 (Conv2D)                (None, 61, 61, 32)    544         input_1[0][0]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conv2d_2 (Conv2D)                (None, 57, 57, 16)    1040        input_1[0][0]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max_pooling2d_1 (MaxPooling2D)   (None, 30, 30, 32)    0           conv2d_1[0][0]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max_pooling2d_2 (MaxPooling2D)   (None, 28, 28, 16)    0           conv2d_2[0][0]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flatten_1 (Flatten)              (None, 28800)         0           max_pooling2d_1[0][0]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flatten_2 (Flatten)              (None, 12544)         0           max_pooling2d_2[0][0]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concatenate_1 (Concatenate)      (None, 41344)         0           flatten_1[0][0]</a:t>
            </a:r>
          </a:p>
          <a:p>
            <a:r>
              <a:rPr lang="en-US" sz="1100" dirty="0"/>
              <a:t>                                                                   flatten_2[0][0]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dense_1 (Dense)                  (None, 10)            413450      concatenate_1[0][0]</a:t>
            </a:r>
          </a:p>
          <a:p>
            <a:r>
              <a:rPr lang="en-US" sz="1100" dirty="0"/>
              <a:t>____________________________________________________________________________________________________</a:t>
            </a:r>
          </a:p>
          <a:p>
            <a:r>
              <a:rPr lang="en-US" sz="1100" dirty="0"/>
              <a:t>dense_2 (Dense)                  (None, 1)             11          dense_1[0][0]</a:t>
            </a:r>
          </a:p>
          <a:p>
            <a:r>
              <a:rPr lang="en-US" sz="1100" dirty="0"/>
              <a:t>====================================================================================================</a:t>
            </a:r>
          </a:p>
          <a:p>
            <a:r>
              <a:rPr lang="en-US" sz="1100" dirty="0"/>
              <a:t>Total </a:t>
            </a:r>
            <a:r>
              <a:rPr lang="en-US" sz="1100" dirty="0" err="1"/>
              <a:t>params</a:t>
            </a:r>
            <a:r>
              <a:rPr lang="en-US" sz="1100" dirty="0"/>
              <a:t>: 415,045</a:t>
            </a:r>
          </a:p>
          <a:p>
            <a:r>
              <a:rPr lang="en-US" sz="1100" dirty="0"/>
              <a:t>Trainable </a:t>
            </a:r>
            <a:r>
              <a:rPr lang="en-US" sz="1100" dirty="0" err="1"/>
              <a:t>params</a:t>
            </a:r>
            <a:r>
              <a:rPr lang="en-US" sz="1100" dirty="0"/>
              <a:t>: 415,045</a:t>
            </a:r>
          </a:p>
          <a:p>
            <a:r>
              <a:rPr lang="en-US" sz="1100" dirty="0"/>
              <a:t>Non-trainable </a:t>
            </a:r>
            <a:r>
              <a:rPr lang="en-US" sz="1100" dirty="0" err="1"/>
              <a:t>params</a:t>
            </a:r>
            <a:r>
              <a:rPr lang="en-US" sz="1100" dirty="0"/>
              <a:t>: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4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595812" cy="11890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Shared Feature Extraction </a:t>
            </a:r>
            <a:r>
              <a:rPr lang="en-US" b="1" dirty="0" smtClean="0"/>
              <a:t>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# Shared Feature Extraction Layer</a:t>
            </a:r>
          </a:p>
          <a:p>
            <a:r>
              <a:rPr lang="en-US" dirty="0"/>
              <a:t>from </a:t>
            </a:r>
            <a:r>
              <a:rPr lang="en-US" dirty="0" err="1"/>
              <a:t>keras.utils</a:t>
            </a:r>
            <a:r>
              <a:rPr lang="en-US" dirty="0"/>
              <a:t> import </a:t>
            </a:r>
            <a:r>
              <a:rPr lang="en-US" dirty="0" err="1"/>
              <a:t>plot_model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Model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Input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keras.layers.recurrent</a:t>
            </a:r>
            <a:r>
              <a:rPr lang="en-US" dirty="0"/>
              <a:t> import LSTM</a:t>
            </a:r>
          </a:p>
          <a:p>
            <a:r>
              <a:rPr lang="en-US" dirty="0"/>
              <a:t>from </a:t>
            </a:r>
            <a:r>
              <a:rPr lang="en-US" dirty="0" err="1"/>
              <a:t>keras.layers.merge</a:t>
            </a:r>
            <a:r>
              <a:rPr lang="en-US" dirty="0"/>
              <a:t> import concatenate</a:t>
            </a:r>
          </a:p>
          <a:p>
            <a:r>
              <a:rPr lang="en-US" dirty="0"/>
              <a:t># define input</a:t>
            </a:r>
          </a:p>
          <a:p>
            <a:r>
              <a:rPr lang="en-US" dirty="0"/>
              <a:t>visible = Input(shape=(100,1))</a:t>
            </a:r>
          </a:p>
          <a:p>
            <a:r>
              <a:rPr lang="en-US" dirty="0"/>
              <a:t># feature extraction</a:t>
            </a:r>
          </a:p>
          <a:p>
            <a:r>
              <a:rPr lang="en-US" dirty="0"/>
              <a:t>extract1 = LSTM(10)(visible)</a:t>
            </a:r>
          </a:p>
          <a:p>
            <a:r>
              <a:rPr lang="en-US" dirty="0"/>
              <a:t># first interpretation model</a:t>
            </a:r>
          </a:p>
          <a:p>
            <a:r>
              <a:rPr lang="en-US" dirty="0"/>
              <a:t>interp1 = Dense(10, activation='</a:t>
            </a:r>
            <a:r>
              <a:rPr lang="en-US" dirty="0" err="1"/>
              <a:t>relu</a:t>
            </a:r>
            <a:r>
              <a:rPr lang="en-US" dirty="0"/>
              <a:t>')(extract1)</a:t>
            </a:r>
          </a:p>
          <a:p>
            <a:r>
              <a:rPr lang="en-US" dirty="0"/>
              <a:t># second interpretation model</a:t>
            </a:r>
          </a:p>
          <a:p>
            <a:r>
              <a:rPr lang="en-US" dirty="0"/>
              <a:t>interp11 = Dense(10, activation='</a:t>
            </a:r>
            <a:r>
              <a:rPr lang="en-US" dirty="0" err="1"/>
              <a:t>relu</a:t>
            </a:r>
            <a:r>
              <a:rPr lang="en-US" dirty="0"/>
              <a:t>')(extract1)</a:t>
            </a:r>
          </a:p>
          <a:p>
            <a:r>
              <a:rPr lang="en-US" dirty="0"/>
              <a:t>interp12 = Dense(20, activation='</a:t>
            </a:r>
            <a:r>
              <a:rPr lang="en-US" dirty="0" err="1"/>
              <a:t>relu</a:t>
            </a:r>
            <a:r>
              <a:rPr lang="en-US" dirty="0"/>
              <a:t>')(interp11)</a:t>
            </a:r>
          </a:p>
          <a:p>
            <a:r>
              <a:rPr lang="en-US" dirty="0"/>
              <a:t>interp13 = Dense(10, activation='</a:t>
            </a:r>
            <a:r>
              <a:rPr lang="en-US" dirty="0" err="1"/>
              <a:t>relu</a:t>
            </a:r>
            <a:r>
              <a:rPr lang="en-US" dirty="0"/>
              <a:t>')(interp12)</a:t>
            </a:r>
          </a:p>
          <a:p>
            <a:r>
              <a:rPr lang="en-US" dirty="0"/>
              <a:t># merge interpretation</a:t>
            </a:r>
          </a:p>
          <a:p>
            <a:r>
              <a:rPr lang="en-US" dirty="0"/>
              <a:t>merge = concatenate([interp1, interp13])</a:t>
            </a:r>
          </a:p>
          <a:p>
            <a:r>
              <a:rPr lang="en-US" dirty="0"/>
              <a:t># output</a:t>
            </a:r>
          </a:p>
          <a:p>
            <a:r>
              <a:rPr lang="en-US" dirty="0"/>
              <a:t>output = Dense(1, activation='sigmoid')(merge)</a:t>
            </a:r>
          </a:p>
          <a:p>
            <a:r>
              <a:rPr lang="en-US" dirty="0"/>
              <a:t>model = Model(inputs=visible, outputs=output)</a:t>
            </a:r>
          </a:p>
          <a:p>
            <a:r>
              <a:rPr lang="en-US" dirty="0"/>
              <a:t># summarize layers</a:t>
            </a:r>
          </a:p>
          <a:p>
            <a:r>
              <a:rPr lang="en-US" dirty="0"/>
              <a:t>print(</a:t>
            </a:r>
            <a:r>
              <a:rPr lang="en-US" dirty="0" err="1"/>
              <a:t>model.summary</a:t>
            </a:r>
            <a:r>
              <a:rPr lang="en-US" dirty="0"/>
              <a:t>())</a:t>
            </a:r>
          </a:p>
          <a:p>
            <a:r>
              <a:rPr lang="en-US" dirty="0"/>
              <a:t># plot graph</a:t>
            </a:r>
          </a:p>
          <a:p>
            <a:r>
              <a:rPr lang="en-US" dirty="0" err="1"/>
              <a:t>plot_model</a:t>
            </a:r>
            <a:r>
              <a:rPr lang="en-US" dirty="0"/>
              <a:t>(model, </a:t>
            </a:r>
            <a:r>
              <a:rPr lang="en-US" dirty="0" err="1"/>
              <a:t>to_file</a:t>
            </a:r>
            <a:r>
              <a:rPr lang="en-US" dirty="0"/>
              <a:t>='shared_feature_extractor.png')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16</a:t>
            </a:fld>
            <a:endParaRPr lang="en-US"/>
          </a:p>
        </p:txBody>
      </p:sp>
      <p:pic>
        <p:nvPicPr>
          <p:cNvPr id="10242" name="Picture 2" descr="Neural Network Graph With Shared Feature Extraction Lay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492" y="222249"/>
            <a:ext cx="3000375" cy="613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945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Shared Feature Extraction </a:t>
            </a:r>
            <a:r>
              <a:rPr lang="en-US" b="1" dirty="0" smtClean="0"/>
              <a:t>Layer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____________________________________________________________________________________________________</a:t>
            </a:r>
          </a:p>
          <a:p>
            <a:r>
              <a:rPr lang="en-US" dirty="0" smtClean="0"/>
              <a:t>Layer (type)                     Output Shape          </a:t>
            </a:r>
            <a:r>
              <a:rPr lang="en-US" dirty="0" err="1" smtClean="0"/>
              <a:t>Param</a:t>
            </a:r>
            <a:r>
              <a:rPr lang="en-US" dirty="0" smtClean="0"/>
              <a:t> #     Connected to</a:t>
            </a:r>
          </a:p>
          <a:p>
            <a:r>
              <a:rPr lang="en-US" dirty="0" smtClean="0"/>
              <a:t>===================================================================================</a:t>
            </a:r>
            <a:endParaRPr lang="en-US" dirty="0"/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    (None, 100, 1)       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lstm_1 (LSTM)                    (None, 10)            480         input_1[0][0]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dense_2 (Dense)                  (None, 10)            110         lstm_1[0][0]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dense_3 (Dense)                  (None, 20)            220         dense_2[0][0]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dense_1 (Dense)                  (None, 10)            110         lstm_1[0][0]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dense_4 (Dense)                  (None, 10)            210         dense_3[0][0]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concatenate_1 (Concatenate)      (None, 20)            0           dense_1[0][0]</a:t>
            </a:r>
          </a:p>
          <a:p>
            <a:r>
              <a:rPr lang="en-US" dirty="0"/>
              <a:t>                                                                   dense_4[0][0]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dense_5 (Dense)                  (None, 1)             21          concatenate_1[0][0]</a:t>
            </a:r>
          </a:p>
          <a:p>
            <a:r>
              <a:rPr lang="en-US" dirty="0"/>
              <a:t>====================================================================================================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1,151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1,151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7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Neural Network Graph With Multiple Inp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727" y="304800"/>
            <a:ext cx="4212273" cy="657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4267200" cy="11128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Multiple Input and Output </a:t>
            </a:r>
            <a:r>
              <a:rPr lang="en-US" b="1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model = Model(inputs=[visible1, visible2], outputs=output</a:t>
            </a:r>
            <a:r>
              <a:rPr lang="en-US" dirty="0" smtClean="0"/>
              <a:t>)</a:t>
            </a:r>
          </a:p>
          <a:p>
            <a:r>
              <a:rPr lang="en-US" dirty="0"/>
              <a:t># Multiple Inputs</a:t>
            </a:r>
          </a:p>
          <a:p>
            <a:r>
              <a:rPr lang="en-US" dirty="0"/>
              <a:t>from </a:t>
            </a:r>
            <a:r>
              <a:rPr lang="en-US" dirty="0" err="1"/>
              <a:t>keras.utils</a:t>
            </a:r>
            <a:r>
              <a:rPr lang="en-US" dirty="0"/>
              <a:t> import </a:t>
            </a:r>
            <a:r>
              <a:rPr lang="en-US" dirty="0" err="1"/>
              <a:t>plot_model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Model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Input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Flatten</a:t>
            </a:r>
          </a:p>
          <a:p>
            <a:r>
              <a:rPr lang="en-US" dirty="0"/>
              <a:t>from </a:t>
            </a:r>
            <a:r>
              <a:rPr lang="en-US" dirty="0" err="1"/>
              <a:t>keras.layers.convolutional</a:t>
            </a:r>
            <a:r>
              <a:rPr lang="en-US" dirty="0"/>
              <a:t> import Conv2D</a:t>
            </a:r>
          </a:p>
          <a:p>
            <a:r>
              <a:rPr lang="en-US" dirty="0"/>
              <a:t>from </a:t>
            </a:r>
            <a:r>
              <a:rPr lang="en-US" dirty="0" err="1"/>
              <a:t>keras.layers.pooling</a:t>
            </a:r>
            <a:r>
              <a:rPr lang="en-US" dirty="0"/>
              <a:t> import MaxPooling2D</a:t>
            </a:r>
          </a:p>
          <a:p>
            <a:r>
              <a:rPr lang="en-US" dirty="0"/>
              <a:t>from </a:t>
            </a:r>
            <a:r>
              <a:rPr lang="en-US" dirty="0" err="1"/>
              <a:t>keras.layers.merge</a:t>
            </a:r>
            <a:r>
              <a:rPr lang="en-US" dirty="0"/>
              <a:t> import concatenate</a:t>
            </a:r>
          </a:p>
          <a:p>
            <a:r>
              <a:rPr lang="en-US" dirty="0"/>
              <a:t># first input model</a:t>
            </a:r>
          </a:p>
          <a:p>
            <a:r>
              <a:rPr lang="en-US" dirty="0"/>
              <a:t>visible1 = Input(shape=(64,64,1))</a:t>
            </a:r>
          </a:p>
          <a:p>
            <a:r>
              <a:rPr lang="en-US" dirty="0"/>
              <a:t>conv11 = Conv2D(32,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')(visible1)</a:t>
            </a:r>
          </a:p>
          <a:p>
            <a:r>
              <a:rPr lang="en-US" dirty="0"/>
              <a:t>pool11 = MaxPooling2D(</a:t>
            </a:r>
            <a:r>
              <a:rPr lang="en-US" dirty="0" err="1"/>
              <a:t>pool_size</a:t>
            </a:r>
            <a:r>
              <a:rPr lang="en-US" dirty="0"/>
              <a:t>=(2, 2))(conv11)</a:t>
            </a:r>
          </a:p>
          <a:p>
            <a:r>
              <a:rPr lang="en-US" dirty="0"/>
              <a:t>conv12 = Conv2D(16,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')(pool11)</a:t>
            </a:r>
          </a:p>
          <a:p>
            <a:r>
              <a:rPr lang="en-US" dirty="0"/>
              <a:t>pool12 = MaxPooling2D(</a:t>
            </a:r>
            <a:r>
              <a:rPr lang="en-US" dirty="0" err="1"/>
              <a:t>pool_size</a:t>
            </a:r>
            <a:r>
              <a:rPr lang="en-US" dirty="0"/>
              <a:t>=(2, 2))(conv12)</a:t>
            </a:r>
          </a:p>
          <a:p>
            <a:r>
              <a:rPr lang="en-US" dirty="0"/>
              <a:t>flat1 = Flatten()(pool12)</a:t>
            </a:r>
          </a:p>
          <a:p>
            <a:r>
              <a:rPr lang="en-US" dirty="0"/>
              <a:t># second input model</a:t>
            </a:r>
          </a:p>
          <a:p>
            <a:r>
              <a:rPr lang="en-US" dirty="0"/>
              <a:t>visible2 = Input(shape=(32,32,3))</a:t>
            </a:r>
          </a:p>
          <a:p>
            <a:r>
              <a:rPr lang="en-US" dirty="0"/>
              <a:t>conv21 = Conv2D(32,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')(visible2)</a:t>
            </a:r>
          </a:p>
          <a:p>
            <a:r>
              <a:rPr lang="en-US" dirty="0"/>
              <a:t>pool21 = MaxPooling2D(</a:t>
            </a:r>
            <a:r>
              <a:rPr lang="en-US" dirty="0" err="1"/>
              <a:t>pool_size</a:t>
            </a:r>
            <a:r>
              <a:rPr lang="en-US" dirty="0"/>
              <a:t>=(2, 2))(conv21)</a:t>
            </a:r>
          </a:p>
          <a:p>
            <a:r>
              <a:rPr lang="en-US" dirty="0"/>
              <a:t>conv22 = Conv2D(16, </a:t>
            </a:r>
            <a:r>
              <a:rPr lang="en-US" dirty="0" err="1"/>
              <a:t>kernel_size</a:t>
            </a:r>
            <a:r>
              <a:rPr lang="en-US" dirty="0"/>
              <a:t>=4, activation='</a:t>
            </a:r>
            <a:r>
              <a:rPr lang="en-US" dirty="0" err="1"/>
              <a:t>relu</a:t>
            </a:r>
            <a:r>
              <a:rPr lang="en-US" dirty="0"/>
              <a:t>')(pool21)</a:t>
            </a:r>
          </a:p>
          <a:p>
            <a:r>
              <a:rPr lang="en-US" dirty="0"/>
              <a:t>pool22 = MaxPooling2D(</a:t>
            </a:r>
            <a:r>
              <a:rPr lang="en-US" dirty="0" err="1"/>
              <a:t>pool_size</a:t>
            </a:r>
            <a:r>
              <a:rPr lang="en-US" dirty="0"/>
              <a:t>=(2, 2))(conv22)</a:t>
            </a:r>
          </a:p>
          <a:p>
            <a:r>
              <a:rPr lang="en-US" dirty="0"/>
              <a:t>flat2 = Flatten()(pool22)</a:t>
            </a:r>
          </a:p>
          <a:p>
            <a:r>
              <a:rPr lang="en-US" dirty="0"/>
              <a:t># merge input models</a:t>
            </a:r>
          </a:p>
          <a:p>
            <a:r>
              <a:rPr lang="en-US" dirty="0"/>
              <a:t>merge = concatenate([flat1, flat2])</a:t>
            </a:r>
          </a:p>
          <a:p>
            <a:r>
              <a:rPr lang="en-US" dirty="0"/>
              <a:t># interpretation model</a:t>
            </a:r>
          </a:p>
          <a:p>
            <a:r>
              <a:rPr lang="en-US" dirty="0"/>
              <a:t>hidden1 = Dense(10, activation='</a:t>
            </a:r>
            <a:r>
              <a:rPr lang="en-US" dirty="0" err="1"/>
              <a:t>relu</a:t>
            </a:r>
            <a:r>
              <a:rPr lang="en-US" dirty="0"/>
              <a:t>')(merge)</a:t>
            </a:r>
          </a:p>
          <a:p>
            <a:r>
              <a:rPr lang="en-US" dirty="0"/>
              <a:t>hidden2 = Dense(10, activation='</a:t>
            </a:r>
            <a:r>
              <a:rPr lang="en-US" dirty="0" err="1"/>
              <a:t>relu</a:t>
            </a:r>
            <a:r>
              <a:rPr lang="en-US" dirty="0"/>
              <a:t>')(hidden1)</a:t>
            </a:r>
          </a:p>
          <a:p>
            <a:r>
              <a:rPr lang="en-US" dirty="0"/>
              <a:t>output = Dense(1, activation='sigmoid')(hidden2)</a:t>
            </a:r>
          </a:p>
          <a:p>
            <a:r>
              <a:rPr lang="en-US" dirty="0"/>
              <a:t>model = Model(inputs=[visible1, visible2], outputs=output)</a:t>
            </a:r>
          </a:p>
          <a:p>
            <a:r>
              <a:rPr lang="en-US" dirty="0"/>
              <a:t># summarize layers</a:t>
            </a:r>
          </a:p>
          <a:p>
            <a:r>
              <a:rPr lang="en-US" dirty="0"/>
              <a:t>print(</a:t>
            </a:r>
            <a:r>
              <a:rPr lang="en-US" dirty="0" err="1"/>
              <a:t>model.summary</a:t>
            </a:r>
            <a:r>
              <a:rPr lang="en-US" dirty="0"/>
              <a:t>())</a:t>
            </a:r>
          </a:p>
          <a:p>
            <a:r>
              <a:rPr lang="en-US" dirty="0"/>
              <a:t># plot graph</a:t>
            </a:r>
          </a:p>
          <a:p>
            <a:r>
              <a:rPr lang="en-US" dirty="0" err="1"/>
              <a:t>plot_model</a:t>
            </a:r>
            <a:r>
              <a:rPr lang="en-US" dirty="0"/>
              <a:t>(model, </a:t>
            </a:r>
            <a:r>
              <a:rPr lang="en-US" dirty="0" err="1"/>
              <a:t>to_file</a:t>
            </a:r>
            <a:r>
              <a:rPr lang="en-US" dirty="0"/>
              <a:t>='multiple_inputs.png')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47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Multiple Input and Output </a:t>
            </a:r>
            <a:r>
              <a:rPr lang="en-US" b="1" dirty="0" smtClean="0"/>
              <a:t>Models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Layer (type)                     Output Shape          </a:t>
            </a:r>
            <a:r>
              <a:rPr lang="en-US" dirty="0" err="1"/>
              <a:t>Param</a:t>
            </a:r>
            <a:r>
              <a:rPr lang="en-US" dirty="0"/>
              <a:t> #     Connected to</a:t>
            </a:r>
          </a:p>
          <a:p>
            <a:r>
              <a:rPr lang="en-US" dirty="0"/>
              <a:t>====================================================================================================</a:t>
            </a:r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    (None, 64, 64, 1)    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input_2 (</a:t>
            </a:r>
            <a:r>
              <a:rPr lang="en-US" dirty="0" err="1"/>
              <a:t>InputLayer</a:t>
            </a:r>
            <a:r>
              <a:rPr lang="en-US" dirty="0"/>
              <a:t>)             (None, 32, 32, 3)    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conv2d_1 (Conv2D)                (None, 61, 61, 32)    544         input_1[0][0]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conv2d_3 (Conv2D)                (None, 29, 29, 32)    1568        input_2[0][0]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max_pooling2d_1 (MaxPooling2D)   (None, 30, 30, 32)    0           conv2d_1[0][0]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max_pooling2d_3 (MaxPooling2D)   (None, 14, 14, 32)    0           conv2d_3[0][0]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conv2d_2 (Conv2D)                (None, 27, 27, 16)    8208        max_pooling2d_1[0][0]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conv2d_4 (Conv2D)                (None, 11, 11, 16)    8208        max_pooling2d_3[0][0]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max_pooling2d_2 (MaxPooling2D)   (None, 13, 13, 16)    0           conv2d_2[0][0]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max_pooling2d_4 (MaxPooling2D)   (None, 5, 5, 16)      0           conv2d_4[0][0]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flatten_1 (Flatten)              (None, 2704)          0           max_pooling2d_2[0][0]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flatten_2 (Flatten)              (None, 400)           0           max_pooling2d_4[0][0]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concatenate_1 (Concatenate)      (None, 3104)          0           flatten_1[0][0]</a:t>
            </a:r>
          </a:p>
          <a:p>
            <a:r>
              <a:rPr lang="en-US" dirty="0"/>
              <a:t>                                                                   flatten_2[0][0]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dense_1 (Dense)                  (None, 10)            31050       concatenate_1[0][0]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dense_2 (Dense)                  (None, 10)            110         dense_1[0][0]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dense_3 (Dense)                  (None, 1)             11          dense_2[0][0]</a:t>
            </a:r>
          </a:p>
          <a:p>
            <a:r>
              <a:rPr lang="en-US" dirty="0"/>
              <a:t>====================================================================================================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49,699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49,699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Tensor flow</a:t>
            </a:r>
          </a:p>
          <a:p>
            <a:r>
              <a:rPr lang="en-US" dirty="0" smtClean="0"/>
              <a:t>Why </a:t>
            </a:r>
            <a:r>
              <a:rPr lang="en-US" dirty="0" err="1" smtClean="0"/>
              <a:t>Keras</a:t>
            </a:r>
            <a:endParaRPr lang="en-US" dirty="0" smtClean="0"/>
          </a:p>
          <a:p>
            <a:r>
              <a:rPr lang="en-US" dirty="0" smtClean="0"/>
              <a:t>How to install </a:t>
            </a:r>
            <a:r>
              <a:rPr lang="en-US" dirty="0" err="1" smtClean="0"/>
              <a:t>Tensorflow</a:t>
            </a:r>
            <a:r>
              <a:rPr lang="en-US" dirty="0" smtClean="0"/>
              <a:t>, </a:t>
            </a:r>
            <a:r>
              <a:rPr lang="en-US" dirty="0" err="1" smtClean="0"/>
              <a:t>Keras</a:t>
            </a:r>
            <a:endParaRPr lang="en-US" dirty="0" smtClean="0"/>
          </a:p>
          <a:p>
            <a:r>
              <a:rPr lang="en-US" dirty="0" smtClean="0"/>
              <a:t>How to use </a:t>
            </a:r>
            <a:r>
              <a:rPr lang="en-US" dirty="0" err="1"/>
              <a:t>K</a:t>
            </a:r>
            <a:r>
              <a:rPr lang="en-US" dirty="0" err="1" smtClean="0"/>
              <a:t>eras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33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Multiple Output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# Multiple Outputs</a:t>
            </a:r>
          </a:p>
          <a:p>
            <a:r>
              <a:rPr lang="en-US" dirty="0"/>
              <a:t>from </a:t>
            </a:r>
            <a:r>
              <a:rPr lang="en-US" dirty="0" err="1"/>
              <a:t>keras.utils</a:t>
            </a:r>
            <a:r>
              <a:rPr lang="en-US" dirty="0"/>
              <a:t> import </a:t>
            </a:r>
            <a:r>
              <a:rPr lang="en-US" dirty="0" err="1"/>
              <a:t>plot_model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Model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Input</a:t>
            </a:r>
          </a:p>
          <a:p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r>
              <a:rPr lang="en-US" dirty="0"/>
              <a:t>from </a:t>
            </a:r>
            <a:r>
              <a:rPr lang="en-US" dirty="0" err="1"/>
              <a:t>keras.layers.recurrent</a:t>
            </a:r>
            <a:r>
              <a:rPr lang="en-US" dirty="0"/>
              <a:t> import LSTM</a:t>
            </a:r>
          </a:p>
          <a:p>
            <a:r>
              <a:rPr lang="en-US" dirty="0"/>
              <a:t>from </a:t>
            </a:r>
            <a:r>
              <a:rPr lang="en-US" dirty="0" err="1"/>
              <a:t>keras.layers.wrappers</a:t>
            </a:r>
            <a:r>
              <a:rPr lang="en-US" dirty="0"/>
              <a:t> import </a:t>
            </a:r>
            <a:r>
              <a:rPr lang="en-US" dirty="0" err="1"/>
              <a:t>TimeDistributed</a:t>
            </a:r>
            <a:endParaRPr lang="en-US" dirty="0"/>
          </a:p>
          <a:p>
            <a:r>
              <a:rPr lang="en-US" dirty="0"/>
              <a:t># input layer</a:t>
            </a:r>
          </a:p>
          <a:p>
            <a:r>
              <a:rPr lang="en-US" dirty="0"/>
              <a:t>visible = Input(shape=(100,1))</a:t>
            </a:r>
          </a:p>
          <a:p>
            <a:r>
              <a:rPr lang="en-US" dirty="0"/>
              <a:t># feature extraction</a:t>
            </a:r>
          </a:p>
          <a:p>
            <a:r>
              <a:rPr lang="en-US" dirty="0"/>
              <a:t>extract = LSTM(10, </a:t>
            </a:r>
            <a:r>
              <a:rPr lang="en-US" dirty="0" err="1"/>
              <a:t>return_sequences</a:t>
            </a:r>
            <a:r>
              <a:rPr lang="en-US" dirty="0"/>
              <a:t>=True)(visible)</a:t>
            </a:r>
          </a:p>
          <a:p>
            <a:r>
              <a:rPr lang="en-US" dirty="0"/>
              <a:t># classification output</a:t>
            </a:r>
          </a:p>
          <a:p>
            <a:r>
              <a:rPr lang="en-US" dirty="0"/>
              <a:t>class11 = LSTM(10)(extract)</a:t>
            </a:r>
          </a:p>
          <a:p>
            <a:r>
              <a:rPr lang="en-US" dirty="0"/>
              <a:t>class12 = Dense(10, activation='</a:t>
            </a:r>
            <a:r>
              <a:rPr lang="en-US" dirty="0" err="1"/>
              <a:t>relu</a:t>
            </a:r>
            <a:r>
              <a:rPr lang="en-US" dirty="0"/>
              <a:t>')(class11)</a:t>
            </a:r>
          </a:p>
          <a:p>
            <a:r>
              <a:rPr lang="en-US" dirty="0"/>
              <a:t>output1 = Dense(1, activation='sigmoid')(class12)</a:t>
            </a:r>
          </a:p>
          <a:p>
            <a:r>
              <a:rPr lang="en-US" dirty="0"/>
              <a:t># sequence output</a:t>
            </a:r>
          </a:p>
          <a:p>
            <a:r>
              <a:rPr lang="en-US" dirty="0"/>
              <a:t>output2 = </a:t>
            </a:r>
            <a:r>
              <a:rPr lang="en-US" dirty="0" err="1"/>
              <a:t>TimeDistributed</a:t>
            </a:r>
            <a:r>
              <a:rPr lang="en-US" dirty="0"/>
              <a:t>(Dense(1, activation='linear'))(extract)</a:t>
            </a:r>
          </a:p>
          <a:p>
            <a:r>
              <a:rPr lang="en-US" dirty="0"/>
              <a:t># output</a:t>
            </a:r>
          </a:p>
          <a:p>
            <a:r>
              <a:rPr lang="en-US" dirty="0"/>
              <a:t>model = Model(inputs=visible, outputs=[output1, output2])</a:t>
            </a:r>
          </a:p>
          <a:p>
            <a:r>
              <a:rPr lang="en-US" dirty="0"/>
              <a:t># summarize layers</a:t>
            </a:r>
          </a:p>
          <a:p>
            <a:r>
              <a:rPr lang="en-US" dirty="0"/>
              <a:t>print(</a:t>
            </a:r>
            <a:r>
              <a:rPr lang="en-US" dirty="0" err="1"/>
              <a:t>model.summary</a:t>
            </a:r>
            <a:r>
              <a:rPr lang="en-US" dirty="0"/>
              <a:t>())</a:t>
            </a:r>
          </a:p>
          <a:p>
            <a:r>
              <a:rPr lang="en-US" dirty="0"/>
              <a:t># plot graph</a:t>
            </a:r>
          </a:p>
          <a:p>
            <a:r>
              <a:rPr lang="en-US" dirty="0" err="1"/>
              <a:t>plot_model</a:t>
            </a:r>
            <a:r>
              <a:rPr lang="en-US" dirty="0"/>
              <a:t>(model, </a:t>
            </a:r>
            <a:r>
              <a:rPr lang="en-US" dirty="0" err="1"/>
              <a:t>to_file</a:t>
            </a:r>
            <a:r>
              <a:rPr lang="en-US" dirty="0"/>
              <a:t>='multiple_outputs.png')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20</a:t>
            </a:fld>
            <a:endParaRPr lang="en-US"/>
          </a:p>
        </p:txBody>
      </p:sp>
      <p:pic>
        <p:nvPicPr>
          <p:cNvPr id="16388" name="Picture 4" descr="Neural Network Graph With Multiple Outp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31" y="1584960"/>
            <a:ext cx="4602569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08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Multiple Output Model</a:t>
            </a:r>
            <a:br>
              <a:rPr lang="en-US" b="1" dirty="0"/>
            </a:br>
            <a:r>
              <a:rPr lang="en-US" b="1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Layer (type)                     Output Shape          </a:t>
            </a:r>
            <a:r>
              <a:rPr lang="en-US" dirty="0" err="1"/>
              <a:t>Param</a:t>
            </a:r>
            <a:r>
              <a:rPr lang="en-US" dirty="0"/>
              <a:t> #     Connected to</a:t>
            </a:r>
          </a:p>
          <a:p>
            <a:r>
              <a:rPr lang="en-US" dirty="0"/>
              <a:t>====================================================================================================</a:t>
            </a:r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    (None, 100, 1)       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lstm_1 (LSTM)                    (None, 100, 10)       480         input_1[0][0]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lstm_2 (LSTM)                    (None, 10)            840         lstm_1[0][0]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dense_1 (Dense)                  (None, 10)            110         lstm_2[0][0]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dense_2 (Dense)                  (None, 1)             11          dense_1[0][0]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time_distributed_1 (</a:t>
            </a:r>
            <a:r>
              <a:rPr lang="en-US" dirty="0" err="1"/>
              <a:t>TimeDistribu</a:t>
            </a:r>
            <a:r>
              <a:rPr lang="en-US" dirty="0"/>
              <a:t> (None, 100, 1)        11          lstm_1[0][0]</a:t>
            </a:r>
          </a:p>
          <a:p>
            <a:r>
              <a:rPr lang="en-US" dirty="0"/>
              <a:t>====================================================================================================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1,452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1,452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</a:t>
            </a:r>
          </a:p>
          <a:p>
            <a:r>
              <a:rPr lang="en-US" dirty="0"/>
              <a:t>____________________________________________________________________________________________________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3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Best </a:t>
            </a:r>
            <a:r>
              <a:rPr lang="en-US" b="1" dirty="0" smtClean="0"/>
              <a:t>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b="1" dirty="0"/>
              <a:t>Consistent Variable Names</a:t>
            </a:r>
            <a:r>
              <a:rPr lang="en-US" dirty="0"/>
              <a:t>. Use the same variable name for the input (visible) and output layers (output) and perhaps even the hidden layers (hidden1, hidden2). It will help to connect things together correctly.</a:t>
            </a:r>
          </a:p>
          <a:p>
            <a:pPr fontAlgn="base"/>
            <a:r>
              <a:rPr lang="en-US" b="1" dirty="0"/>
              <a:t>Review Layer Summary</a:t>
            </a:r>
            <a:r>
              <a:rPr lang="en-US" dirty="0"/>
              <a:t>. Always print the model summary and review the layer outputs to ensure that the model was connected together as you expected.</a:t>
            </a:r>
          </a:p>
          <a:p>
            <a:pPr fontAlgn="base"/>
            <a:r>
              <a:rPr lang="en-US" b="1" dirty="0"/>
              <a:t>Review Graph Plots</a:t>
            </a:r>
            <a:r>
              <a:rPr lang="en-US" dirty="0"/>
              <a:t>. Always create a plot of the model graph and review it to ensure that everything was put together as you intended.</a:t>
            </a:r>
          </a:p>
          <a:p>
            <a:pPr fontAlgn="base"/>
            <a:r>
              <a:rPr lang="en-US" b="1" dirty="0"/>
              <a:t>Name the layers</a:t>
            </a:r>
            <a:r>
              <a:rPr lang="en-US" dirty="0"/>
              <a:t>. You can assign names to layers that are used when reviewing summaries and plots of the model graph. For example: Dense(1, name=’hidden1′).</a:t>
            </a:r>
          </a:p>
          <a:p>
            <a:pPr fontAlgn="base"/>
            <a:r>
              <a:rPr lang="en-US" b="1" dirty="0"/>
              <a:t>Separate </a:t>
            </a:r>
            <a:r>
              <a:rPr lang="en-US" b="1" dirty="0" err="1"/>
              <a:t>Submodels</a:t>
            </a:r>
            <a:r>
              <a:rPr lang="en-US" dirty="0"/>
              <a:t>. Consider separating out the development of </a:t>
            </a:r>
            <a:r>
              <a:rPr lang="en-US" dirty="0" err="1"/>
              <a:t>submodels</a:t>
            </a:r>
            <a:r>
              <a:rPr lang="en-US" dirty="0"/>
              <a:t> and combine the </a:t>
            </a:r>
            <a:r>
              <a:rPr lang="en-US" dirty="0" err="1"/>
              <a:t>submodels</a:t>
            </a:r>
            <a:r>
              <a:rPr lang="en-US" dirty="0"/>
              <a:t> together at the end.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95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sz="3100" dirty="0">
                <a:hlinkClick r:id="rId2"/>
              </a:rPr>
              <a:t>https://machinelearningmastery.com/tutorial-first-neural-network-python-keras/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# Create your first MLP in </a:t>
            </a:r>
            <a:r>
              <a:rPr lang="en-US" dirty="0" err="1" smtClean="0"/>
              <a:t>Keras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keras.models</a:t>
            </a:r>
            <a:r>
              <a:rPr lang="en-US" dirty="0" smtClean="0"/>
              <a:t> import Sequential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keras.layers</a:t>
            </a:r>
            <a:r>
              <a:rPr lang="en-US" dirty="0" smtClean="0"/>
              <a:t> import Dense</a:t>
            </a:r>
          </a:p>
          <a:p>
            <a:r>
              <a:rPr lang="en-US" dirty="0" smtClean="0"/>
              <a:t>import </a:t>
            </a:r>
            <a:r>
              <a:rPr lang="en-US" dirty="0" err="1" smtClean="0"/>
              <a:t>numpy</a:t>
            </a:r>
            <a:endParaRPr lang="en-US" dirty="0" smtClean="0"/>
          </a:p>
          <a:p>
            <a:r>
              <a:rPr lang="en-US" dirty="0" smtClean="0"/>
              <a:t># fix random seed for reproducibility</a:t>
            </a:r>
          </a:p>
          <a:p>
            <a:r>
              <a:rPr lang="en-US" dirty="0" err="1" smtClean="0"/>
              <a:t>numpy.random.seed</a:t>
            </a:r>
            <a:r>
              <a:rPr lang="en-US" dirty="0" smtClean="0"/>
              <a:t>(7)</a:t>
            </a:r>
          </a:p>
          <a:p>
            <a:r>
              <a:rPr lang="en-US" dirty="0" smtClean="0"/>
              <a:t># load pima </a:t>
            </a:r>
            <a:r>
              <a:rPr lang="en-US" dirty="0" err="1" smtClean="0"/>
              <a:t>indians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dataset = </a:t>
            </a:r>
            <a:r>
              <a:rPr lang="en-US" dirty="0" err="1" smtClean="0"/>
              <a:t>numpy.loadtxt</a:t>
            </a:r>
            <a:r>
              <a:rPr lang="en-US" dirty="0" smtClean="0"/>
              <a:t>("c:\\data\\pima-indians-diabetes.csv", delimiter=",")</a:t>
            </a:r>
          </a:p>
          <a:p>
            <a:r>
              <a:rPr lang="en-US" dirty="0" smtClean="0"/>
              <a:t># split into input (X) and output (Y) variables</a:t>
            </a:r>
          </a:p>
          <a:p>
            <a:r>
              <a:rPr lang="en-US" dirty="0" smtClean="0"/>
              <a:t>X = dataset[:,0:8]</a:t>
            </a:r>
          </a:p>
          <a:p>
            <a:r>
              <a:rPr lang="en-US" dirty="0" smtClean="0"/>
              <a:t>Y = dataset[:,8]</a:t>
            </a:r>
          </a:p>
          <a:p>
            <a:r>
              <a:rPr lang="en-US" dirty="0" smtClean="0"/>
              <a:t># create model</a:t>
            </a:r>
          </a:p>
          <a:p>
            <a:r>
              <a:rPr lang="en-US" dirty="0" smtClean="0"/>
              <a:t>model = Sequential()</a:t>
            </a:r>
          </a:p>
          <a:p>
            <a:r>
              <a:rPr lang="en-US" dirty="0" err="1" smtClean="0"/>
              <a:t>model.add</a:t>
            </a:r>
            <a:r>
              <a:rPr lang="en-US" dirty="0" smtClean="0"/>
              <a:t>(Dense(12, </a:t>
            </a:r>
            <a:r>
              <a:rPr lang="en-US" dirty="0" err="1" smtClean="0"/>
              <a:t>input_dim</a:t>
            </a:r>
            <a:r>
              <a:rPr lang="en-US" dirty="0" smtClean="0"/>
              <a:t>=8, activation='</a:t>
            </a:r>
            <a:r>
              <a:rPr lang="en-US" dirty="0" err="1" smtClean="0"/>
              <a:t>relu</a:t>
            </a:r>
            <a:r>
              <a:rPr lang="en-US" dirty="0" smtClean="0"/>
              <a:t>'))</a:t>
            </a:r>
          </a:p>
          <a:p>
            <a:r>
              <a:rPr lang="en-US" dirty="0" err="1" smtClean="0"/>
              <a:t>model.add</a:t>
            </a:r>
            <a:r>
              <a:rPr lang="en-US" dirty="0" smtClean="0"/>
              <a:t>(Dense(8, activation='</a:t>
            </a:r>
            <a:r>
              <a:rPr lang="en-US" dirty="0" err="1" smtClean="0"/>
              <a:t>relu</a:t>
            </a:r>
            <a:r>
              <a:rPr lang="en-US" dirty="0" smtClean="0"/>
              <a:t>'))</a:t>
            </a:r>
          </a:p>
          <a:p>
            <a:r>
              <a:rPr lang="en-US" dirty="0" err="1" smtClean="0"/>
              <a:t>model.add</a:t>
            </a:r>
            <a:r>
              <a:rPr lang="en-US" dirty="0" smtClean="0"/>
              <a:t>(Dense(8, activation='</a:t>
            </a:r>
            <a:r>
              <a:rPr lang="en-US" dirty="0" err="1" smtClean="0"/>
              <a:t>relu</a:t>
            </a:r>
            <a:r>
              <a:rPr lang="en-US" dirty="0" smtClean="0"/>
              <a:t>'))</a:t>
            </a:r>
          </a:p>
          <a:p>
            <a:r>
              <a:rPr lang="en-US" dirty="0" err="1" smtClean="0"/>
              <a:t>model.add</a:t>
            </a:r>
            <a:r>
              <a:rPr lang="en-US" dirty="0" smtClean="0"/>
              <a:t>(Dense(1, activation='sigmoid'))</a:t>
            </a:r>
          </a:p>
          <a:p>
            <a:r>
              <a:rPr lang="en-US" dirty="0" smtClean="0"/>
              <a:t># Compile model</a:t>
            </a:r>
          </a:p>
          <a:p>
            <a:r>
              <a:rPr lang="en-US" dirty="0" err="1" smtClean="0"/>
              <a:t>model.compile</a:t>
            </a:r>
            <a:r>
              <a:rPr lang="en-US" dirty="0" smtClean="0"/>
              <a:t>(loss='</a:t>
            </a:r>
            <a:r>
              <a:rPr lang="en-US" dirty="0" err="1" smtClean="0"/>
              <a:t>binary_crossentropy</a:t>
            </a:r>
            <a:r>
              <a:rPr lang="en-US" dirty="0" smtClean="0"/>
              <a:t>', optimizer='</a:t>
            </a:r>
            <a:r>
              <a:rPr lang="en-US" dirty="0" err="1" smtClean="0"/>
              <a:t>adam</a:t>
            </a:r>
            <a:r>
              <a:rPr lang="en-US" dirty="0" smtClean="0"/>
              <a:t>', metrics=['accuracy'])</a:t>
            </a:r>
          </a:p>
          <a:p>
            <a:r>
              <a:rPr lang="en-US" dirty="0" smtClean="0"/>
              <a:t># Fit the model</a:t>
            </a:r>
          </a:p>
          <a:p>
            <a:r>
              <a:rPr lang="en-US" dirty="0" err="1" smtClean="0"/>
              <a:t>model.fit</a:t>
            </a:r>
            <a:r>
              <a:rPr lang="en-US" dirty="0" smtClean="0"/>
              <a:t>(X, Y, epochs=150, </a:t>
            </a:r>
            <a:r>
              <a:rPr lang="en-US" dirty="0" err="1" smtClean="0"/>
              <a:t>batch_size</a:t>
            </a:r>
            <a:r>
              <a:rPr lang="en-US" dirty="0" smtClean="0"/>
              <a:t>=10)</a:t>
            </a:r>
          </a:p>
          <a:p>
            <a:r>
              <a:rPr lang="en-US" dirty="0" smtClean="0"/>
              <a:t># evaluate the model</a:t>
            </a:r>
          </a:p>
          <a:p>
            <a:r>
              <a:rPr lang="en-US" dirty="0" smtClean="0"/>
              <a:t>scores = </a:t>
            </a:r>
            <a:r>
              <a:rPr lang="en-US" dirty="0" err="1" smtClean="0"/>
              <a:t>model.evaluate</a:t>
            </a:r>
            <a:r>
              <a:rPr lang="en-US" dirty="0" smtClean="0"/>
              <a:t>(X, Y)</a:t>
            </a:r>
          </a:p>
          <a:p>
            <a:r>
              <a:rPr lang="en-US" dirty="0" smtClean="0"/>
              <a:t>print("\</a:t>
            </a:r>
            <a:r>
              <a:rPr lang="en-US" dirty="0" err="1" smtClean="0"/>
              <a:t>n%s</a:t>
            </a:r>
            <a:r>
              <a:rPr lang="en-US" dirty="0" smtClean="0"/>
              <a:t>: %.2f%%" % (</a:t>
            </a:r>
            <a:r>
              <a:rPr lang="en-US" dirty="0" err="1" smtClean="0"/>
              <a:t>model.metrics_names</a:t>
            </a:r>
            <a:r>
              <a:rPr lang="en-US" dirty="0" smtClean="0"/>
              <a:t>[1], scores[1]*100))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06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https://machinelearningmastery.com/tutorial-first-neural-network-python-keras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https://keras.io/models/about-keras-models/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7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Keras</a:t>
            </a:r>
            <a:r>
              <a:rPr lang="en-US" dirty="0" smtClean="0"/>
              <a:t>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Models</a:t>
            </a:r>
          </a:p>
          <a:p>
            <a:pPr lvl="1"/>
            <a:r>
              <a:rPr lang="en-US" dirty="0"/>
              <a:t>: </a:t>
            </a:r>
            <a:r>
              <a:rPr lang="en-US" dirty="0">
                <a:hlinkClick r:id="rId2"/>
              </a:rPr>
              <a:t>the Sequential model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 lvl="1"/>
            <a:r>
              <a:rPr lang="en-US" dirty="0"/>
              <a:t>: </a:t>
            </a:r>
            <a:r>
              <a:rPr lang="en-US" dirty="0">
                <a:hlinkClick r:id="rId3"/>
              </a:rPr>
              <a:t>the Model class used with the functional API</a:t>
            </a:r>
            <a:r>
              <a:rPr lang="en-US" dirty="0" smtClean="0"/>
              <a:t>.</a:t>
            </a:r>
          </a:p>
          <a:p>
            <a:r>
              <a:rPr lang="en-US" dirty="0" err="1"/>
              <a:t>model.layers</a:t>
            </a:r>
            <a:r>
              <a:rPr lang="en-US" dirty="0"/>
              <a:t> is a flattened list of the layers comprising the model.</a:t>
            </a:r>
          </a:p>
          <a:p>
            <a:r>
              <a:rPr lang="en-US" dirty="0" err="1"/>
              <a:t>model.inputs</a:t>
            </a:r>
            <a:r>
              <a:rPr lang="en-US" dirty="0"/>
              <a:t> is the list of input tensors of the model.</a:t>
            </a:r>
          </a:p>
          <a:p>
            <a:r>
              <a:rPr lang="en-US" dirty="0" err="1"/>
              <a:t>model.outputs</a:t>
            </a:r>
            <a:r>
              <a:rPr lang="en-US" dirty="0"/>
              <a:t> is the list of output tensors of the model.</a:t>
            </a:r>
          </a:p>
          <a:p>
            <a:r>
              <a:rPr lang="en-US" dirty="0" err="1"/>
              <a:t>model.summary</a:t>
            </a:r>
            <a:r>
              <a:rPr lang="en-US" dirty="0"/>
              <a:t>() prints a summary representation of your model. Shortcut for </a:t>
            </a:r>
            <a:r>
              <a:rPr lang="en-US" dirty="0" err="1">
                <a:hlinkClick r:id="rId4"/>
              </a:rPr>
              <a:t>utils.print_summary</a:t>
            </a:r>
            <a:endParaRPr lang="en-US" dirty="0"/>
          </a:p>
          <a:p>
            <a:r>
              <a:rPr lang="en-US" dirty="0" err="1"/>
              <a:t>model.get_config</a:t>
            </a:r>
            <a:r>
              <a:rPr lang="en-US" dirty="0"/>
              <a:t>() returns a dictionary containing the configuration of the model. The model can be </a:t>
            </a:r>
            <a:r>
              <a:rPr lang="en-US" dirty="0" err="1"/>
              <a:t>reinstantiated</a:t>
            </a:r>
            <a:r>
              <a:rPr lang="en-US" dirty="0"/>
              <a:t> from its </a:t>
            </a:r>
            <a:r>
              <a:rPr lang="en-US" dirty="0" err="1"/>
              <a:t>config</a:t>
            </a:r>
            <a:r>
              <a:rPr lang="en-US" dirty="0"/>
              <a:t> via: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2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If you use new </a:t>
            </a:r>
            <a:r>
              <a:rPr lang="en-US" dirty="0" err="1" smtClean="0"/>
              <a:t>tensorflow</a:t>
            </a:r>
            <a:r>
              <a:rPr lang="en-US" dirty="0" smtClean="0"/>
              <a:t> (from june2019, </a:t>
            </a:r>
            <a:r>
              <a:rPr lang="en-US" dirty="0" err="1" smtClean="0"/>
              <a:t>Keras</a:t>
            </a:r>
            <a:r>
              <a:rPr lang="en-US" dirty="0" smtClean="0"/>
              <a:t> is inside </a:t>
            </a:r>
            <a:r>
              <a:rPr lang="en-US" dirty="0" err="1" smtClean="0"/>
              <a:t>tensorflow</a:t>
            </a:r>
            <a:r>
              <a:rPr lang="en-US" dirty="0" smtClean="0"/>
              <a:t>)</a:t>
            </a:r>
          </a:p>
          <a:p>
            <a:r>
              <a:rPr lang="en-US" dirty="0" err="1">
                <a:solidFill>
                  <a:srgbClr val="FF0000"/>
                </a:solidFill>
              </a:rPr>
              <a:t>k</a:t>
            </a:r>
            <a:r>
              <a:rPr lang="en-US" dirty="0" err="1" smtClean="0">
                <a:solidFill>
                  <a:srgbClr val="FF0000"/>
                </a:solidFill>
              </a:rPr>
              <a:t>eras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rgbClr val="FF0000"/>
                </a:solidFill>
              </a:rPr>
              <a:t>tensorflow.keras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I.e. </a:t>
            </a:r>
          </a:p>
          <a:p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 err="1" smtClean="0"/>
              <a:t>keras.layers</a:t>
            </a:r>
            <a:r>
              <a:rPr lang="en-US" dirty="0" smtClean="0"/>
              <a:t> </a:t>
            </a:r>
            <a:r>
              <a:rPr lang="en-US" dirty="0"/>
              <a:t>import Activation, Dense, Input</a:t>
            </a:r>
          </a:p>
          <a:p>
            <a:r>
              <a:rPr lang="en-US" dirty="0" smtClean="0"/>
              <a:t>#Should be replaced by </a:t>
            </a:r>
          </a:p>
          <a:p>
            <a:r>
              <a:rPr lang="en-US" dirty="0" smtClean="0"/>
              <a:t>from </a:t>
            </a:r>
            <a:r>
              <a:rPr lang="en-US" dirty="0" err="1"/>
              <a:t>tensorflow.keras.layers</a:t>
            </a:r>
            <a:r>
              <a:rPr lang="en-US" dirty="0"/>
              <a:t> import Activation, Dense, Input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#E.g. typical use</a:t>
            </a:r>
          </a:p>
          <a:p>
            <a:pPr lvl="1"/>
            <a:r>
              <a:rPr lang="en-US" sz="2900" dirty="0"/>
              <a:t>import </a:t>
            </a:r>
            <a:r>
              <a:rPr lang="en-US" sz="2900" dirty="0" err="1"/>
              <a:t>tensorflow.keras</a:t>
            </a:r>
            <a:r>
              <a:rPr lang="en-US" sz="2900" dirty="0"/>
              <a:t> as </a:t>
            </a:r>
            <a:r>
              <a:rPr lang="en-US" sz="2900" dirty="0" err="1"/>
              <a:t>keras</a:t>
            </a:r>
            <a:endParaRPr lang="en-US" sz="2900" dirty="0"/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tensorflow.keras.layers</a:t>
            </a:r>
            <a:r>
              <a:rPr lang="en-US" sz="2900" dirty="0"/>
              <a:t> import Activation, Dense, Input</a:t>
            </a:r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tensorflow.keras.layers</a:t>
            </a:r>
            <a:r>
              <a:rPr lang="en-US" sz="2900" dirty="0"/>
              <a:t> import Conv2D, Flatten</a:t>
            </a:r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tensorflow.keras.layers</a:t>
            </a:r>
            <a:r>
              <a:rPr lang="en-US" sz="2900" dirty="0"/>
              <a:t> import Reshape, Conv2DTranspose</a:t>
            </a:r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tensorflow.keras.models</a:t>
            </a:r>
            <a:r>
              <a:rPr lang="en-US" sz="2900" dirty="0"/>
              <a:t> import Model</a:t>
            </a:r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</a:t>
            </a:r>
            <a:r>
              <a:rPr lang="en-US" sz="2900" dirty="0"/>
              <a:t> import backend as K</a:t>
            </a:r>
          </a:p>
          <a:p>
            <a:pPr lvl="1"/>
            <a:r>
              <a:rPr lang="en-US" sz="2900" dirty="0"/>
              <a:t>from </a:t>
            </a:r>
            <a:r>
              <a:rPr lang="en-US" sz="2900" dirty="0" err="1"/>
              <a:t>tensorflow.keras.datasets</a:t>
            </a:r>
            <a:r>
              <a:rPr lang="en-US" sz="2900" dirty="0"/>
              <a:t> import </a:t>
            </a:r>
            <a:r>
              <a:rPr lang="en-US" sz="2900" dirty="0" err="1"/>
              <a:t>mnist</a:t>
            </a:r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5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Sequential vs </a:t>
            </a:r>
            <a:r>
              <a:rPr lang="en-US" dirty="0"/>
              <a:t>functional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>
                <a:hlinkClick r:id="rId2"/>
              </a:rPr>
              <a:t>https://machinelearningmastery.com/keras-functional-api-deep-learning/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i="1" dirty="0"/>
              <a:t>The </a:t>
            </a:r>
            <a:r>
              <a:rPr lang="en-US" i="1" dirty="0" smtClean="0"/>
              <a:t>sequential </a:t>
            </a:r>
            <a:r>
              <a:rPr lang="en-US" i="1" dirty="0"/>
              <a:t>API allows you to create models layer-by-layer for most problems. It is limited in that it does not allow you to create models that share layers or have multiple inputs or outputs.</a:t>
            </a:r>
          </a:p>
          <a:p>
            <a:pPr fontAlgn="base"/>
            <a:r>
              <a:rPr lang="en-US" i="1" dirty="0"/>
              <a:t>The functional API in </a:t>
            </a:r>
            <a:r>
              <a:rPr lang="en-US" i="1" dirty="0" err="1"/>
              <a:t>Keras</a:t>
            </a:r>
            <a:r>
              <a:rPr lang="en-US" i="1" dirty="0"/>
              <a:t> is an alternate way of creating models that offers a lot more flexibility, including creating more complex models.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model</a:t>
            </a:r>
            <a:r>
              <a:rPr lang="en-US" dirty="0">
                <a:hlinkClick r:id="rId2"/>
              </a:rPr>
              <a:t> </a:t>
            </a:r>
            <a:r>
              <a:rPr lang="en-US" sz="2000" dirty="0">
                <a:hlinkClick r:id="rId2"/>
              </a:rPr>
              <a:t>https://machinelearningmastery.com/keras-functional-api-deep-learning/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..the </a:t>
            </a:r>
            <a:r>
              <a:rPr lang="en-US" i="1" dirty="0"/>
              <a:t>Sequential class is created and model layers are created and added to it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/>
              <a:t>from </a:t>
            </a:r>
            <a:r>
              <a:rPr lang="en-US" i="1" dirty="0" err="1"/>
              <a:t>keras.models</a:t>
            </a:r>
            <a:r>
              <a:rPr lang="en-US" i="1" dirty="0"/>
              <a:t> import Sequential</a:t>
            </a:r>
          </a:p>
          <a:p>
            <a:pPr lvl="1"/>
            <a:r>
              <a:rPr lang="en-US" i="1" dirty="0"/>
              <a:t>from </a:t>
            </a:r>
            <a:r>
              <a:rPr lang="en-US" i="1" dirty="0" err="1"/>
              <a:t>keras.layers</a:t>
            </a:r>
            <a:r>
              <a:rPr lang="en-US" i="1" dirty="0"/>
              <a:t> import Dense</a:t>
            </a:r>
          </a:p>
          <a:p>
            <a:pPr lvl="1"/>
            <a:r>
              <a:rPr lang="en-US" i="1" dirty="0"/>
              <a:t>model = Sequential([Dense(2, </a:t>
            </a:r>
            <a:r>
              <a:rPr lang="en-US" i="1" dirty="0" err="1"/>
              <a:t>input_dim</a:t>
            </a:r>
            <a:r>
              <a:rPr lang="en-US" i="1" dirty="0"/>
              <a:t>=1), Dense(1)])</a:t>
            </a:r>
            <a:endParaRPr lang="en-US" i="1" dirty="0" smtClean="0"/>
          </a:p>
          <a:p>
            <a:r>
              <a:rPr lang="en-US" dirty="0" smtClean="0"/>
              <a:t>Layers </a:t>
            </a:r>
            <a:r>
              <a:rPr lang="en-US" dirty="0"/>
              <a:t>can also be added piecewise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from </a:t>
            </a:r>
            <a:r>
              <a:rPr lang="en-US" dirty="0" err="1"/>
              <a:t>keras.models</a:t>
            </a:r>
            <a:r>
              <a:rPr lang="en-US" dirty="0"/>
              <a:t> import Sequential</a:t>
            </a:r>
          </a:p>
          <a:p>
            <a:pPr lvl="1"/>
            <a:r>
              <a:rPr lang="en-US" dirty="0"/>
              <a:t>from </a:t>
            </a:r>
            <a:r>
              <a:rPr lang="en-US" dirty="0" err="1"/>
              <a:t>keras.layers</a:t>
            </a:r>
            <a:r>
              <a:rPr lang="en-US" dirty="0"/>
              <a:t> import Dense</a:t>
            </a:r>
          </a:p>
          <a:p>
            <a:pPr lvl="1"/>
            <a:r>
              <a:rPr lang="en-US" dirty="0"/>
              <a:t>model = Sequential()</a:t>
            </a:r>
          </a:p>
          <a:p>
            <a:pPr lvl="1"/>
            <a:r>
              <a:rPr lang="en-US" dirty="0" err="1"/>
              <a:t>model.add</a:t>
            </a:r>
            <a:r>
              <a:rPr lang="en-US" dirty="0"/>
              <a:t>(Dense(2, </a:t>
            </a:r>
            <a:r>
              <a:rPr lang="en-US" dirty="0" err="1"/>
              <a:t>input_dim</a:t>
            </a:r>
            <a:r>
              <a:rPr lang="en-US" dirty="0"/>
              <a:t>=1))</a:t>
            </a:r>
          </a:p>
          <a:p>
            <a:pPr lvl="1"/>
            <a:r>
              <a:rPr lang="en-US" dirty="0" err="1"/>
              <a:t>model.add</a:t>
            </a:r>
            <a:r>
              <a:rPr lang="en-US" dirty="0"/>
              <a:t>(Dense(1</a:t>
            </a:r>
            <a:r>
              <a:rPr lang="en-US" dirty="0" smtClean="0"/>
              <a:t>))</a:t>
            </a:r>
          </a:p>
          <a:p>
            <a:r>
              <a:rPr lang="en-US" dirty="0" smtClean="0"/>
              <a:t>Limitations: it </a:t>
            </a:r>
            <a:r>
              <a:rPr lang="en-US" dirty="0"/>
              <a:t>is not straightforward to define models that may have multiple different input sources, produce multiple output destinations or models that re-use layers.</a:t>
            </a:r>
            <a:endParaRPr lang="en-US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4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Keras</a:t>
            </a:r>
            <a:r>
              <a:rPr lang="en-US" b="1" dirty="0"/>
              <a:t> Functional </a:t>
            </a:r>
            <a:r>
              <a:rPr lang="en-US" b="1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i="1" dirty="0"/>
              <a:t>Defining </a:t>
            </a:r>
            <a:r>
              <a:rPr lang="en-US" b="1" i="1" dirty="0" smtClean="0"/>
              <a:t>Input</a:t>
            </a:r>
          </a:p>
          <a:p>
            <a:pPr lvl="1" fontAlgn="base"/>
            <a:r>
              <a:rPr lang="en-US" i="1" dirty="0"/>
              <a:t>from </a:t>
            </a:r>
            <a:r>
              <a:rPr lang="en-US" i="1" dirty="0" err="1"/>
              <a:t>keras.layers</a:t>
            </a:r>
            <a:r>
              <a:rPr lang="en-US" i="1" dirty="0"/>
              <a:t> import Input</a:t>
            </a:r>
          </a:p>
          <a:p>
            <a:pPr lvl="1" fontAlgn="base"/>
            <a:r>
              <a:rPr lang="en-US" i="1" dirty="0"/>
              <a:t>visible = Input(shape=(2</a:t>
            </a:r>
            <a:r>
              <a:rPr lang="en-US" i="1" dirty="0" smtClean="0"/>
              <a:t>,))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b="1" i="1" dirty="0"/>
              <a:t>Connecting </a:t>
            </a:r>
            <a:r>
              <a:rPr lang="en-US" b="1" i="1" dirty="0" smtClean="0"/>
              <a:t>Layers</a:t>
            </a:r>
          </a:p>
          <a:p>
            <a:pPr lvl="1" fontAlgn="base"/>
            <a:r>
              <a:rPr lang="en-US" i="1" dirty="0"/>
              <a:t>from </a:t>
            </a:r>
            <a:r>
              <a:rPr lang="en-US" i="1" dirty="0" err="1"/>
              <a:t>keras.layers</a:t>
            </a:r>
            <a:r>
              <a:rPr lang="en-US" i="1" dirty="0"/>
              <a:t> import Input</a:t>
            </a:r>
          </a:p>
          <a:p>
            <a:pPr lvl="1" fontAlgn="base"/>
            <a:r>
              <a:rPr lang="en-US" i="1" dirty="0"/>
              <a:t>from </a:t>
            </a:r>
            <a:r>
              <a:rPr lang="en-US" i="1" dirty="0" err="1"/>
              <a:t>keras.layers</a:t>
            </a:r>
            <a:r>
              <a:rPr lang="en-US" i="1" dirty="0"/>
              <a:t> import Dense</a:t>
            </a:r>
          </a:p>
          <a:p>
            <a:pPr lvl="1" fontAlgn="base"/>
            <a:r>
              <a:rPr lang="en-US" i="1" dirty="0"/>
              <a:t>visible = Input(shape=(2,))</a:t>
            </a:r>
          </a:p>
          <a:p>
            <a:pPr lvl="1" fontAlgn="base"/>
            <a:r>
              <a:rPr lang="en-US" i="1" dirty="0"/>
              <a:t>hidden = Dense(2)(visible</a:t>
            </a:r>
            <a:r>
              <a:rPr lang="en-US" i="1" dirty="0" smtClean="0"/>
              <a:t>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b="1" i="1" dirty="0"/>
              <a:t>Creating the </a:t>
            </a:r>
            <a:r>
              <a:rPr lang="en-US" b="1" i="1" dirty="0" smtClean="0"/>
              <a:t>Model</a:t>
            </a:r>
          </a:p>
          <a:p>
            <a:pPr lvl="1" fontAlgn="base"/>
            <a:r>
              <a:rPr lang="en-US" sz="2900" i="1" dirty="0"/>
              <a:t>from </a:t>
            </a:r>
            <a:r>
              <a:rPr lang="en-US" sz="2900" i="1" dirty="0" err="1"/>
              <a:t>keras.models</a:t>
            </a:r>
            <a:r>
              <a:rPr lang="en-US" sz="2900" i="1" dirty="0"/>
              <a:t> import Model</a:t>
            </a:r>
          </a:p>
          <a:p>
            <a:pPr lvl="1" fontAlgn="base"/>
            <a:r>
              <a:rPr lang="en-US" sz="2900" i="1" dirty="0"/>
              <a:t>from </a:t>
            </a:r>
            <a:r>
              <a:rPr lang="en-US" sz="2900" i="1" dirty="0" err="1"/>
              <a:t>keras.layers</a:t>
            </a:r>
            <a:r>
              <a:rPr lang="en-US" sz="2900" i="1" dirty="0"/>
              <a:t> import Input</a:t>
            </a:r>
          </a:p>
          <a:p>
            <a:pPr lvl="1" fontAlgn="base"/>
            <a:r>
              <a:rPr lang="en-US" sz="2900" i="1" dirty="0"/>
              <a:t>from </a:t>
            </a:r>
            <a:r>
              <a:rPr lang="en-US" sz="2900" i="1" dirty="0" err="1"/>
              <a:t>keras.layers</a:t>
            </a:r>
            <a:r>
              <a:rPr lang="en-US" sz="2900" i="1" dirty="0"/>
              <a:t> import Dense</a:t>
            </a:r>
          </a:p>
          <a:p>
            <a:pPr lvl="1" fontAlgn="base"/>
            <a:r>
              <a:rPr lang="en-US" sz="2900" i="1" dirty="0"/>
              <a:t>visible = Input(shape=(2,))</a:t>
            </a:r>
          </a:p>
          <a:p>
            <a:pPr lvl="1" fontAlgn="base"/>
            <a:r>
              <a:rPr lang="en-US" sz="2900" i="1" dirty="0"/>
              <a:t>hidden = Dense(2)(visible)</a:t>
            </a:r>
          </a:p>
          <a:p>
            <a:pPr lvl="1" fontAlgn="base"/>
            <a:r>
              <a:rPr lang="en-US" sz="2900" i="1" dirty="0"/>
              <a:t>model = Model(inputs=visible, outputs=hidden)</a:t>
            </a:r>
          </a:p>
          <a:p>
            <a:pPr lvl="1" fontAlgn="base"/>
            <a:endParaRPr lang="en-US" dirty="0"/>
          </a:p>
          <a:p>
            <a:pPr fontAlgn="base"/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/>
              <a:t>Standard Network </a:t>
            </a:r>
            <a:r>
              <a:rPr lang="en-US" sz="3200" b="1" dirty="0" smtClean="0"/>
              <a:t>Models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b="1" dirty="0"/>
              <a:t>Multilayer </a:t>
            </a:r>
            <a:r>
              <a:rPr lang="en-US" sz="8000" b="1" dirty="0" smtClean="0"/>
              <a:t>Perceptron</a:t>
            </a:r>
          </a:p>
          <a:p>
            <a:pPr lvl="1"/>
            <a:r>
              <a:rPr lang="en-US" sz="7200" dirty="0"/>
              <a:t># Multilayer Perceptron</a:t>
            </a:r>
          </a:p>
          <a:p>
            <a:pPr lvl="1"/>
            <a:r>
              <a:rPr lang="en-US" sz="7200" dirty="0"/>
              <a:t>from </a:t>
            </a:r>
            <a:r>
              <a:rPr lang="en-US" sz="7200" dirty="0" err="1"/>
              <a:t>keras.utils</a:t>
            </a:r>
            <a:r>
              <a:rPr lang="en-US" sz="7200" dirty="0"/>
              <a:t> import </a:t>
            </a:r>
            <a:r>
              <a:rPr lang="en-US" sz="7200" dirty="0" err="1"/>
              <a:t>plot_model</a:t>
            </a:r>
            <a:endParaRPr lang="en-US" sz="7200" dirty="0"/>
          </a:p>
          <a:p>
            <a:pPr lvl="1"/>
            <a:r>
              <a:rPr lang="en-US" sz="7200" dirty="0"/>
              <a:t>from </a:t>
            </a:r>
            <a:r>
              <a:rPr lang="en-US" sz="7200" dirty="0" err="1"/>
              <a:t>keras.models</a:t>
            </a:r>
            <a:r>
              <a:rPr lang="en-US" sz="7200" dirty="0"/>
              <a:t> import Model</a:t>
            </a:r>
          </a:p>
          <a:p>
            <a:pPr lvl="1"/>
            <a:r>
              <a:rPr lang="en-US" sz="7200" dirty="0"/>
              <a:t>from </a:t>
            </a:r>
            <a:r>
              <a:rPr lang="en-US" sz="7200" dirty="0" err="1"/>
              <a:t>keras.layers</a:t>
            </a:r>
            <a:r>
              <a:rPr lang="en-US" sz="7200" dirty="0"/>
              <a:t> import Input</a:t>
            </a:r>
          </a:p>
          <a:p>
            <a:pPr lvl="1"/>
            <a:r>
              <a:rPr lang="en-US" sz="7200" dirty="0"/>
              <a:t>from </a:t>
            </a:r>
            <a:r>
              <a:rPr lang="en-US" sz="7200" dirty="0" err="1"/>
              <a:t>keras.layers</a:t>
            </a:r>
            <a:r>
              <a:rPr lang="en-US" sz="7200" dirty="0"/>
              <a:t> import Dense</a:t>
            </a:r>
          </a:p>
          <a:p>
            <a:pPr lvl="1"/>
            <a:r>
              <a:rPr lang="en-US" sz="7200" dirty="0"/>
              <a:t>visible = Input(shape=(10,))</a:t>
            </a:r>
          </a:p>
          <a:p>
            <a:pPr lvl="1"/>
            <a:r>
              <a:rPr lang="en-US" sz="7200" dirty="0"/>
              <a:t>hidden1 = Dense(10, activation='</a:t>
            </a:r>
            <a:r>
              <a:rPr lang="en-US" sz="7200" dirty="0" err="1"/>
              <a:t>relu</a:t>
            </a:r>
            <a:r>
              <a:rPr lang="en-US" sz="7200" dirty="0"/>
              <a:t>')(visible)</a:t>
            </a:r>
          </a:p>
          <a:p>
            <a:pPr lvl="1"/>
            <a:r>
              <a:rPr lang="en-US" sz="7200" dirty="0"/>
              <a:t>hidden2 = Dense(20, activation='</a:t>
            </a:r>
            <a:r>
              <a:rPr lang="en-US" sz="7200" dirty="0" err="1"/>
              <a:t>relu</a:t>
            </a:r>
            <a:r>
              <a:rPr lang="en-US" sz="7200" dirty="0"/>
              <a:t>')(hidden1)</a:t>
            </a:r>
          </a:p>
          <a:p>
            <a:pPr lvl="1"/>
            <a:r>
              <a:rPr lang="en-US" sz="7200" dirty="0"/>
              <a:t>hidden3 = Dense(10, activation='</a:t>
            </a:r>
            <a:r>
              <a:rPr lang="en-US" sz="7200" dirty="0" err="1"/>
              <a:t>relu</a:t>
            </a:r>
            <a:r>
              <a:rPr lang="en-US" sz="7200" dirty="0"/>
              <a:t>')(hidden2)</a:t>
            </a:r>
          </a:p>
          <a:p>
            <a:pPr lvl="1"/>
            <a:r>
              <a:rPr lang="en-US" sz="7200" dirty="0"/>
              <a:t>output = Dense(1, activation='sigmoid')(hidden3)</a:t>
            </a:r>
          </a:p>
          <a:p>
            <a:pPr lvl="1"/>
            <a:r>
              <a:rPr lang="en-US" sz="7200" dirty="0"/>
              <a:t>model = Model(inputs=visible, outputs=output)</a:t>
            </a:r>
          </a:p>
          <a:p>
            <a:pPr lvl="1"/>
            <a:r>
              <a:rPr lang="en-US" sz="7200" dirty="0"/>
              <a:t># summarize layers</a:t>
            </a:r>
          </a:p>
          <a:p>
            <a:pPr lvl="1"/>
            <a:r>
              <a:rPr lang="en-US" sz="7200" dirty="0"/>
              <a:t>print(</a:t>
            </a:r>
            <a:r>
              <a:rPr lang="en-US" sz="7200" dirty="0" err="1"/>
              <a:t>model.summary</a:t>
            </a:r>
            <a:r>
              <a:rPr lang="en-US" sz="7200" dirty="0"/>
              <a:t>())</a:t>
            </a:r>
          </a:p>
          <a:p>
            <a:pPr lvl="1"/>
            <a:r>
              <a:rPr lang="en-US" sz="7200" dirty="0"/>
              <a:t># plot </a:t>
            </a:r>
            <a:r>
              <a:rPr lang="en-US" sz="7200" dirty="0" smtClean="0"/>
              <a:t>graph</a:t>
            </a:r>
          </a:p>
          <a:p>
            <a:pPr lvl="1"/>
            <a:endParaRPr lang="en-US" sz="7200" dirty="0"/>
          </a:p>
          <a:p>
            <a:pPr lvl="1"/>
            <a:endParaRPr lang="en-US" sz="7200" dirty="0"/>
          </a:p>
          <a:p>
            <a:pPr lvl="1"/>
            <a:r>
              <a:rPr lang="en-US" sz="7200" dirty="0" err="1"/>
              <a:t>plot_model</a:t>
            </a:r>
            <a:r>
              <a:rPr lang="en-US" sz="7200" dirty="0"/>
              <a:t>(model, </a:t>
            </a:r>
            <a:r>
              <a:rPr lang="en-US" sz="7200" dirty="0" err="1"/>
              <a:t>to_file</a:t>
            </a:r>
            <a:r>
              <a:rPr lang="en-US" sz="7200" dirty="0"/>
              <a:t>='multilayer_perceptron_graph.png</a:t>
            </a:r>
            <a:r>
              <a:rPr lang="en-US" sz="7200" dirty="0" smtClean="0"/>
              <a:t>')</a:t>
            </a:r>
          </a:p>
          <a:p>
            <a:endParaRPr lang="en-US" sz="3300" dirty="0"/>
          </a:p>
          <a:p>
            <a:endParaRPr lang="en-US" dirty="0"/>
          </a:p>
        </p:txBody>
      </p:sp>
      <p:pic>
        <p:nvPicPr>
          <p:cNvPr id="2050" name="Picture 2" descr="Multilayer Perceptron Network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063" y="244157"/>
            <a:ext cx="1590737" cy="390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540" y="4437670"/>
            <a:ext cx="3005382" cy="187105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 </a:t>
            </a:r>
            <a:r>
              <a:rPr lang="en-US" b="1" dirty="0"/>
              <a:t>Multilayer Perceptron</a:t>
            </a:r>
            <a:br>
              <a:rPr lang="en-US" b="1" dirty="0"/>
            </a:br>
            <a:r>
              <a:rPr lang="en-US" dirty="0" smtClean="0"/>
              <a:t> structure produced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 _________________________________________________________________</a:t>
            </a:r>
          </a:p>
          <a:p>
            <a:r>
              <a:rPr lang="en-US" dirty="0"/>
              <a:t>Layer (type)                 Output Shape              </a:t>
            </a:r>
            <a:r>
              <a:rPr lang="en-US" dirty="0" err="1"/>
              <a:t>Param</a:t>
            </a:r>
            <a:r>
              <a:rPr lang="en-US" dirty="0"/>
              <a:t> #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input_1 (</a:t>
            </a:r>
            <a:r>
              <a:rPr lang="en-US" dirty="0" err="1"/>
              <a:t>InputLayer</a:t>
            </a:r>
            <a:r>
              <a:rPr lang="en-US" dirty="0"/>
              <a:t>)         (None, 10)                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dense_1 (Dense)              (None, 10)                110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dense_2 (Dense)              (None, 20)                220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dense_3 (Dense)              (None, 10)                210</a:t>
            </a:r>
          </a:p>
          <a:p>
            <a:r>
              <a:rPr lang="en-US" dirty="0"/>
              <a:t>_________________________________________________________________</a:t>
            </a:r>
          </a:p>
          <a:p>
            <a:r>
              <a:rPr lang="en-US" dirty="0"/>
              <a:t>dense_4 (Dense)              (None, 1)                 11</a:t>
            </a:r>
          </a:p>
          <a:p>
            <a:r>
              <a:rPr lang="en-US" dirty="0"/>
              <a:t>=================================================================</a:t>
            </a:r>
          </a:p>
          <a:p>
            <a:r>
              <a:rPr lang="en-US" dirty="0"/>
              <a:t>Total </a:t>
            </a:r>
            <a:r>
              <a:rPr lang="en-US" dirty="0" err="1"/>
              <a:t>params</a:t>
            </a:r>
            <a:r>
              <a:rPr lang="en-US" dirty="0"/>
              <a:t>: 551</a:t>
            </a:r>
          </a:p>
          <a:p>
            <a:r>
              <a:rPr lang="en-US" dirty="0"/>
              <a:t>Trainable </a:t>
            </a:r>
            <a:r>
              <a:rPr lang="en-US" dirty="0" err="1"/>
              <a:t>params</a:t>
            </a:r>
            <a:r>
              <a:rPr lang="en-US" dirty="0"/>
              <a:t>: 551</a:t>
            </a:r>
          </a:p>
          <a:p>
            <a:r>
              <a:rPr lang="en-US" dirty="0"/>
              <a:t>Non-trainable </a:t>
            </a:r>
            <a:r>
              <a:rPr lang="en-US" dirty="0" err="1"/>
              <a:t>params</a:t>
            </a:r>
            <a:r>
              <a:rPr lang="en-US" dirty="0"/>
              <a:t>: 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Tensrflow and Keras v9a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14E0-D08A-4577-B7F1-A24BFB1EFD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2799</Words>
  <Application>Microsoft Office PowerPoint</Application>
  <PresentationFormat>On-screen Show (4:3)</PresentationFormat>
  <Paragraphs>493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Tensorflow and Keras (draft)</vt:lpstr>
      <vt:lpstr>Introduction</vt:lpstr>
      <vt:lpstr>Keras usage</vt:lpstr>
      <vt:lpstr>Important</vt:lpstr>
      <vt:lpstr>Sequential vs functional  https://machinelearningmastery.com/keras-functional-api-deep-learning/</vt:lpstr>
      <vt:lpstr>Sequential model https://machinelearningmastery.com/keras-functional-api-deep-learning/</vt:lpstr>
      <vt:lpstr>Keras Functional Models</vt:lpstr>
      <vt:lpstr>Standard Network Models</vt:lpstr>
      <vt:lpstr>Stand Multilayer Perceptron  structure produced</vt:lpstr>
      <vt:lpstr>Convolutional Neural Network (CNN)</vt:lpstr>
      <vt:lpstr>The CNN network structure produced</vt:lpstr>
      <vt:lpstr>Recurrent Neural Network</vt:lpstr>
      <vt:lpstr>RNN network produced</vt:lpstr>
      <vt:lpstr>Shared Layers Model</vt:lpstr>
      <vt:lpstr>Shared Input Layer structure</vt:lpstr>
      <vt:lpstr>Shared Feature Extraction Layer</vt:lpstr>
      <vt:lpstr>Shared Feature Extraction Layer structure</vt:lpstr>
      <vt:lpstr>Multiple Input and Output Models</vt:lpstr>
      <vt:lpstr>Multiple Input and Output Models structure</vt:lpstr>
      <vt:lpstr>Multiple Output Model </vt:lpstr>
      <vt:lpstr>Multiple Output Model structure</vt:lpstr>
      <vt:lpstr> Best Practices</vt:lpstr>
      <vt:lpstr>Example https://machinelearningmastery.com/tutorial-first-neural-network-python-keras/</vt:lpstr>
      <vt:lpstr>References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Tensorflow and Keras</dc:title>
  <dc:creator>kh wong</dc:creator>
  <cp:lastModifiedBy>khwong</cp:lastModifiedBy>
  <cp:revision>23</cp:revision>
  <dcterms:created xsi:type="dcterms:W3CDTF">2019-05-28T23:31:35Z</dcterms:created>
  <dcterms:modified xsi:type="dcterms:W3CDTF">2019-10-06T14:16:00Z</dcterms:modified>
</cp:coreProperties>
</file>