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61" r:id="rId4"/>
    <p:sldId id="282" r:id="rId5"/>
    <p:sldId id="264" r:id="rId6"/>
    <p:sldId id="271" r:id="rId7"/>
    <p:sldId id="346" r:id="rId8"/>
    <p:sldId id="347" r:id="rId9"/>
    <p:sldId id="350" r:id="rId10"/>
    <p:sldId id="351" r:id="rId11"/>
    <p:sldId id="286" r:id="rId12"/>
    <p:sldId id="345" r:id="rId13"/>
    <p:sldId id="289" r:id="rId14"/>
    <p:sldId id="308" r:id="rId15"/>
    <p:sldId id="341" r:id="rId16"/>
    <p:sldId id="288" r:id="rId17"/>
    <p:sldId id="267" r:id="rId18"/>
    <p:sldId id="262" r:id="rId19"/>
    <p:sldId id="263" r:id="rId20"/>
    <p:sldId id="342" r:id="rId21"/>
    <p:sldId id="300" r:id="rId22"/>
    <p:sldId id="301" r:id="rId23"/>
    <p:sldId id="310" r:id="rId24"/>
    <p:sldId id="309" r:id="rId25"/>
    <p:sldId id="311" r:id="rId26"/>
    <p:sldId id="312" r:id="rId27"/>
    <p:sldId id="314" r:id="rId28"/>
    <p:sldId id="315" r:id="rId29"/>
    <p:sldId id="343" r:id="rId30"/>
    <p:sldId id="279" r:id="rId31"/>
    <p:sldId id="304" r:id="rId32"/>
    <p:sldId id="307" r:id="rId33"/>
    <p:sldId id="322" r:id="rId34"/>
    <p:sldId id="323" r:id="rId35"/>
    <p:sldId id="317" r:id="rId36"/>
    <p:sldId id="319" r:id="rId37"/>
    <p:sldId id="318" r:id="rId38"/>
    <p:sldId id="324" r:id="rId39"/>
    <p:sldId id="320" r:id="rId40"/>
    <p:sldId id="330" r:id="rId41"/>
    <p:sldId id="376" r:id="rId42"/>
    <p:sldId id="377" r:id="rId43"/>
    <p:sldId id="378" r:id="rId44"/>
    <p:sldId id="379" r:id="rId45"/>
    <p:sldId id="380" r:id="rId46"/>
    <p:sldId id="366" r:id="rId47"/>
    <p:sldId id="332" r:id="rId48"/>
    <p:sldId id="344" r:id="rId49"/>
    <p:sldId id="371" r:id="rId50"/>
    <p:sldId id="280" r:id="rId51"/>
    <p:sldId id="293" r:id="rId52"/>
    <p:sldId id="294" r:id="rId53"/>
    <p:sldId id="296" r:id="rId54"/>
    <p:sldId id="281" r:id="rId55"/>
    <p:sldId id="329" r:id="rId56"/>
    <p:sldId id="325" r:id="rId57"/>
    <p:sldId id="326" r:id="rId58"/>
    <p:sldId id="327" r:id="rId59"/>
    <p:sldId id="328" r:id="rId60"/>
    <p:sldId id="367" r:id="rId61"/>
    <p:sldId id="369" r:id="rId62"/>
    <p:sldId id="372" r:id="rId63"/>
    <p:sldId id="373" r:id="rId64"/>
    <p:sldId id="374" r:id="rId65"/>
    <p:sldId id="375" r:id="rId66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 varScale="1">
        <p:scale>
          <a:sx n="63" d="100"/>
          <a:sy n="63" d="100"/>
        </p:scale>
        <p:origin x="136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054F62-0F4B-4626-A23B-1E0E6DC7E64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A4B8065-7065-47DC-B0C8-8FC0EF165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34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9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8065-7065-47DC-B0C8-8FC0EF165B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AECE-5DBA-435D-A9AB-250F9774A541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ACE-DF68-4B3F-9277-10DC5E35AAF3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299A-0423-4AE4-9529-D28D8B84BB19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9E7C-046A-49B2-8008-E4632EFE949F}" type="datetime1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Ch15. Expectation Maximization v.0.1.a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0185-5523-4B7B-8E15-6BC4E236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021-1096-4C83-B2C0-DF13EC2EE28E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4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A011-8AEF-4F87-BDE1-CD60C83C51D2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8056-6168-48AF-969F-CD006282C2A3}" type="datetime1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464-1754-48EA-A9B8-5BC8742F0766}" type="datetime1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E0A5-625B-4BC2-A899-C18F40618911}" type="datetime1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E163-BB05-4440-9328-0EA9F923C28D}" type="datetime1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FCC7-F319-4E3A-B24E-47A9498A1866}" type="datetime1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8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23F7-A286-489A-BBB4-8D00C21FCBC2}" type="datetime1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6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3DFB-4025-48A4-B43A-595A98A011C1}" type="datetime1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27F2-9F9F-497D-81AD-474DE50F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lodi.ee.washington.edu/people/bilmes/mypapers/em.pdf" TargetMode="External"/><Relationship Id="rId2" Type="http://schemas.openxmlformats.org/officeDocument/2006/relationships/hyperlink" Target="https://www.statlect.com/fundamentals-of-statistics/normal-distribution-maximum-likelihoo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scikit-learn.org/stable/modules/mixtur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itd.ac.in/~sumeet/GMM_said_crv10_tutorial.pdf" TargetMode="External"/><Relationship Id="rId2" Type="http://schemas.openxmlformats.org/officeDocument/2006/relationships/hyperlink" Target="http://www.cse.cuhk.edu.hk/~khwong/www2/cmsc5707/probability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hyperlink" Target="https://ermongroup.github.io/cs228-notes/learning/latent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hyperlink" Target="https://ermongroup.github.io/cs228-notes/learning/latent/" TargetMode="Externa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psu.edu/~rtc12/CSE586/lectures/EMLectureFeb3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stackexchange.com/questions/25111/how-does-expectation-maximization-work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.stanford.edu/~chuongdo/papers/em_tutorial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stackexchange.com/questions/25111/how-does-expectation-maximization-work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.stanford.edu/~chuongdo/papers/em_tutorial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rateekvjoshi.com/2013/06/29/gaussian-mixture-model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athematics/conditional-probability" TargetMode="External"/><Relationship Id="rId2" Type="http://schemas.openxmlformats.org/officeDocument/2006/relationships/hyperlink" Target="https://www.sciencedirect.com/topics/mathematics/joint-probabil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topics/mathematics/marginal-probabilit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hyperlink" Target="https://www.cs.toronto.edu/~urtasun/courses/CSC411/13_mog.pdf" TargetMode="External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0.bin"/><Relationship Id="rId5" Type="http://schemas.openxmlformats.org/officeDocument/2006/relationships/hyperlink" Target="https://www.cs.toronto.edu/~urtasun/courses/CSC411/13_mog.pdf" TargetMode="External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ens999.github.io/fiveMinuteStats/intro_to_e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hyperlink" Target="http://www.cse.cuhk.edu.hk/~khwong/www2/cmsc5707/5707_probability.pptx" TargetMode="Externa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hyperlink" Target="http://jrmeyer.github.io/machinelearning/2017/08/18/mle.html" TargetMode="Externa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hyperlink" Target="https://stephens999.github.io/fiveMinuteStats/intro_to_em.html" TargetMode="External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hyperlink" Target="https://stephens999.github.io/fiveMinuteStats/intro_to_em.html" TargetMode="External"/><Relationship Id="rId5" Type="http://schemas.openxmlformats.org/officeDocument/2006/relationships/hyperlink" Target="http://www.cse.cuhk.edu.hk/~khwong/www2/cmsc5707/5707_probability.pptx" TargetMode="External"/><Relationship Id="rId4" Type="http://schemas.openxmlformats.org/officeDocument/2006/relationships/image" Target="../media/image4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ens999.github.io/fiveMinuteStats/intro_to_e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hyperlink" Target="http://www.cse.cuhk.edu.hk/~khwong/www2/cmsc5707/5707_probability.pptx" TargetMode="Externa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hyperlink" Target="http://jrmeyer.github.io/machinelearning/2017/08/18/mle.html" TargetMode="Externa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hyperlink" Target="https://stephens999.github.io/fiveMinuteStats/intro_to_em.html" TargetMode="External"/><Relationship Id="rId4" Type="http://schemas.openxmlformats.org/officeDocument/2006/relationships/image" Target="../media/image4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statlect.com/fundamentals-of-statistics/normal-distribution-maximum-likelihoo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cmu.edu/~roni/10601-slides/EM%20GaussianMixture%20Example.pdf" TargetMode="Externa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2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.arizona.edu/~tgk/464_07/cond_exp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ens999.github.io/fiveMinuteStats/intro_to_e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hyperlink" Target="http://www.cse.cuhk.edu.hk/~khwong/www2/cmsc5707/5707_probability.pptx" TargetMode="Externa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hyperlink" Target="http://jrmeyer.github.io/machinelearning/2017/08/18/mle.html" TargetMode="Externa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hyperlink" Target="https://stephens999.github.io/fiveMinuteStats/intro_to_em.html" TargetMode="External"/><Relationship Id="rId4" Type="http://schemas.openxmlformats.org/officeDocument/2006/relationships/image" Target="../media/image4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hyperlink" Target="https://stephens999.github.io/fiveMinuteStats/intro_to_em.html" TargetMode="External"/><Relationship Id="rId5" Type="http://schemas.openxmlformats.org/officeDocument/2006/relationships/hyperlink" Target="http://www.cse.cuhk.edu.hk/~khwong/www2/cmsc5707/5707_probability.pptx" TargetMode="External"/><Relationship Id="rId4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Ch15. Expectation  Maximization for Gaussian mixture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KH Wong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0750" y="1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Answer </a:t>
            </a:r>
            <a:r>
              <a:rPr lang="en-US" sz="2800" dirty="0" smtClean="0">
                <a:solidFill>
                  <a:srgbClr val="FF0000"/>
                </a:solidFill>
              </a:rPr>
              <a:t> 2 </a:t>
            </a:r>
            <a:r>
              <a:rPr lang="en-US" sz="2800" dirty="0" smtClean="0"/>
              <a:t>(Given : </a:t>
            </a:r>
            <a:r>
              <a:rPr lang="en-US" sz="2800" dirty="0" smtClean="0">
                <a:sym typeface="Symbol" panose="05050102010706020507" pitchFamily="18" charset="2"/>
              </a:rPr>
              <a:t>=2, </a:t>
            </a:r>
            <a:r>
              <a:rPr lang="en-US" sz="2800" dirty="0" err="1" smtClean="0">
                <a:sym typeface="Symbol" panose="05050102010706020507" pitchFamily="18" charset="2"/>
              </a:rPr>
              <a:t>mean_x,mean_y</a:t>
            </a:r>
            <a:r>
              <a:rPr lang="en-US" sz="2800" dirty="0" smtClean="0">
                <a:sym typeface="Symbol" panose="05050102010706020507" pitchFamily="18" charset="2"/>
              </a:rPr>
              <a:t>=(4,4))</a:t>
            </a:r>
            <a:endParaRPr lang="en-US" sz="2800" dirty="0" smtClean="0"/>
          </a:p>
        </p:txBody>
      </p:sp>
      <p:sp>
        <p:nvSpPr>
          <p:cNvPr id="57347" name="Text Placeholder 2"/>
          <p:cNvSpPr>
            <a:spLocks noGrp="1"/>
          </p:cNvSpPr>
          <p:nvPr>
            <p:ph type="body" sz="half" idx="1"/>
          </p:nvPr>
        </p:nvSpPr>
        <p:spPr>
          <a:xfrm>
            <a:off x="77833" y="824128"/>
            <a:ext cx="2700873" cy="45307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peak probability value and (</a:t>
            </a:r>
            <a:r>
              <a:rPr lang="en-US" sz="2400" dirty="0" err="1" smtClean="0"/>
              <a:t>x,y</a:t>
            </a:r>
            <a:r>
              <a:rPr lang="en-US" sz="2400" dirty="0" smtClean="0"/>
              <a:t>) position of the peak? </a:t>
            </a:r>
            <a:r>
              <a:rPr lang="en-US" sz="2400" dirty="0" smtClean="0">
                <a:solidFill>
                  <a:srgbClr val="FF0000"/>
                </a:solidFill>
              </a:rPr>
              <a:t>Answer: peak probability value= 0.0398 at (</a:t>
            </a:r>
            <a:r>
              <a:rPr lang="en-US" sz="2400" dirty="0" err="1" smtClean="0">
                <a:solidFill>
                  <a:srgbClr val="FF0000"/>
                </a:solidFill>
              </a:rPr>
              <a:t>x,y</a:t>
            </a:r>
            <a:r>
              <a:rPr lang="en-US" sz="2400" dirty="0" smtClean="0">
                <a:solidFill>
                  <a:srgbClr val="FF0000"/>
                </a:solidFill>
              </a:rPr>
              <a:t>)=(4,4)</a:t>
            </a:r>
          </a:p>
        </p:txBody>
      </p:sp>
      <p:sp>
        <p:nvSpPr>
          <p:cNvPr id="57348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340768"/>
            <a:ext cx="6084168" cy="4530725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0.0048    0.0114    0.0213    </a:t>
            </a:r>
            <a:r>
              <a:rPr lang="en-US" sz="1300" dirty="0"/>
              <a:t>0.0310    0.0351    </a:t>
            </a:r>
            <a:r>
              <a:rPr lang="en-US" sz="1300" dirty="0" smtClean="0"/>
              <a:t>0.0310    0.0213    0.0114    0.0048</a:t>
            </a:r>
          </a:p>
          <a:p>
            <a:r>
              <a:rPr lang="en-US" sz="1300" dirty="0" smtClean="0"/>
              <a:t>    0.0054    0.0129    0.0241    0.0351    </a:t>
            </a:r>
            <a:r>
              <a:rPr lang="en-US" sz="1300" u="sng" dirty="0" smtClean="0">
                <a:solidFill>
                  <a:srgbClr val="FF0000"/>
                </a:solidFill>
              </a:rPr>
              <a:t>0.0398</a:t>
            </a:r>
            <a:r>
              <a:rPr lang="en-US" sz="1300" dirty="0" smtClean="0"/>
              <a:t>    </a:t>
            </a:r>
            <a:r>
              <a:rPr lang="en-US" sz="1300" u="sng" dirty="0" smtClean="0">
                <a:solidFill>
                  <a:srgbClr val="FF0000"/>
                </a:solidFill>
              </a:rPr>
              <a:t>0.0351</a:t>
            </a:r>
            <a:r>
              <a:rPr lang="en-US" sz="1300" dirty="0" smtClean="0"/>
              <a:t>    0.0241    0.0129    0.0054</a:t>
            </a:r>
          </a:p>
          <a:p>
            <a:r>
              <a:rPr lang="en-US" sz="1300" dirty="0" smtClean="0"/>
              <a:t>    0.0048    0.0114    0.0213    0.0310    0.0351    </a:t>
            </a:r>
            <a:r>
              <a:rPr lang="en-US" sz="1300" u="sng" dirty="0" smtClean="0">
                <a:solidFill>
                  <a:srgbClr val="FF0000"/>
                </a:solidFill>
              </a:rPr>
              <a:t>0.0310</a:t>
            </a:r>
            <a:r>
              <a:rPr lang="en-US" sz="1300" dirty="0" smtClean="0"/>
              <a:t>    0.0213    0.0114    0.0048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Ch15. Expectation Maximization v.0.1.a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02793-92E4-438D-B69B-FCC1933A66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7351" name="Object 6"/>
          <p:cNvGraphicFramePr>
            <a:graphicFrameLocks noGrp="1" noChangeAspect="1"/>
          </p:cNvGraphicFramePr>
          <p:nvPr>
            <p:extLst/>
          </p:nvPr>
        </p:nvGraphicFramePr>
        <p:xfrm>
          <a:off x="3200400" y="4259604"/>
          <a:ext cx="2872602" cy="18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Equation" r:id="rId3" imgW="1384300" imgH="914400" progId="Equation.3">
                  <p:embed/>
                </p:oleObj>
              </mc:Choice>
              <mc:Fallback>
                <p:oleObj name="Equation" r:id="rId3" imgW="13843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59604"/>
                        <a:ext cx="2872602" cy="18977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5064"/>
            <a:ext cx="2731429" cy="24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46" y="3964900"/>
            <a:ext cx="2880320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clear %</a:t>
            </a:r>
            <a:r>
              <a:rPr lang="en-US" sz="1400" dirty="0" err="1"/>
              <a:t>matlab</a:t>
            </a:r>
            <a:endParaRPr lang="en-US" sz="1400" dirty="0"/>
          </a:p>
          <a:p>
            <a:r>
              <a:rPr lang="en-US" sz="1400" dirty="0"/>
              <a:t>sigma=2 % in </a:t>
            </a:r>
            <a:r>
              <a:rPr lang="en-US" sz="1400" dirty="0" err="1"/>
              <a:t>matlab</a:t>
            </a:r>
            <a:r>
              <a:rPr lang="en-US" sz="1400" dirty="0"/>
              <a:t> , no -</a:t>
            </a:r>
            <a:r>
              <a:rPr lang="en-US" sz="1400" dirty="0" err="1"/>
              <a:t>ve</a:t>
            </a:r>
            <a:r>
              <a:rPr lang="en-US" sz="1400" dirty="0"/>
              <a:t> index for looping, so shift center to (5,5)</a:t>
            </a:r>
          </a:p>
          <a:p>
            <a:r>
              <a:rPr lang="en-US" sz="1400" dirty="0" err="1"/>
              <a:t>mean_x</a:t>
            </a:r>
            <a:r>
              <a:rPr lang="en-US" sz="1400" dirty="0"/>
              <a:t>=5 , </a:t>
            </a:r>
            <a:r>
              <a:rPr lang="en-US" sz="1400" dirty="0" err="1"/>
              <a:t>mean_y</a:t>
            </a:r>
            <a:r>
              <a:rPr lang="en-US" sz="1400" dirty="0"/>
              <a:t>=5 </a:t>
            </a:r>
          </a:p>
          <a:p>
            <a:r>
              <a:rPr lang="en-US" sz="1400" dirty="0"/>
              <a:t>for y=1:9</a:t>
            </a:r>
          </a:p>
          <a:p>
            <a:r>
              <a:rPr lang="en-US" sz="1400" dirty="0"/>
              <a:t>for x=1:9</a:t>
            </a:r>
          </a:p>
          <a:p>
            <a:r>
              <a:rPr lang="es-ES" sz="1400" dirty="0"/>
              <a:t>g(</a:t>
            </a:r>
            <a:r>
              <a:rPr lang="es-ES" sz="1400" dirty="0" err="1"/>
              <a:t>x,y</a:t>
            </a:r>
            <a:r>
              <a:rPr lang="es-ES" sz="1400" dirty="0"/>
              <a:t>)=(1/(2*pi*sigma^2))*</a:t>
            </a:r>
            <a:r>
              <a:rPr lang="es-ES" sz="1400" dirty="0" err="1"/>
              <a:t>exp</a:t>
            </a:r>
            <a:r>
              <a:rPr lang="es-ES" sz="1400" dirty="0"/>
              <a:t>(-((x-</a:t>
            </a:r>
            <a:r>
              <a:rPr lang="es-ES" sz="1400" dirty="0" err="1"/>
              <a:t>mean_x</a:t>
            </a:r>
            <a:r>
              <a:rPr lang="es-ES" sz="1400" dirty="0"/>
              <a:t>)^2+(y-</a:t>
            </a:r>
            <a:r>
              <a:rPr lang="es-ES" sz="1400" dirty="0" err="1"/>
              <a:t>mean_y</a:t>
            </a:r>
            <a:r>
              <a:rPr lang="es-ES" sz="1400" dirty="0"/>
              <a:t>)^2) /(2*sigma^2))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mesh(g)</a:t>
            </a:r>
          </a:p>
          <a:p>
            <a:r>
              <a:rPr lang="en-US" sz="1400" dirty="0"/>
              <a:t>title('2D Gaussian function</a:t>
            </a:r>
            <a:r>
              <a:rPr lang="en-US" sz="1400" dirty="0" smtClean="0"/>
              <a:t>')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782301" y="639462"/>
            <a:ext cx="17796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1/(2*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3672128" y="1008794"/>
            <a:ext cx="2524160" cy="1669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199" y="523495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1/(2*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 smtClean="0">
                <a:solidFill>
                  <a:srgbClr val="FF0000"/>
                </a:solidFill>
              </a:rPr>
              <a:t>)*</a:t>
            </a:r>
            <a:r>
              <a:rPr lang="en-US" sz="1600" dirty="0" err="1" smtClean="0">
                <a:solidFill>
                  <a:srgbClr val="FF0000"/>
                </a:solidFill>
              </a:rPr>
              <a:t>exp</a:t>
            </a:r>
            <a:r>
              <a:rPr lang="en-US" sz="1600" dirty="0" smtClean="0">
                <a:solidFill>
                  <a:srgbClr val="FF0000"/>
                </a:solidFill>
              </a:rPr>
              <a:t>(-1/8)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67196" y="1108270"/>
            <a:ext cx="448003" cy="1570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67599" y="1107699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1/(2*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 smtClean="0">
                <a:solidFill>
                  <a:srgbClr val="FF0000"/>
                </a:solidFill>
              </a:rPr>
              <a:t>)*</a:t>
            </a:r>
            <a:r>
              <a:rPr lang="en-US" sz="1600" dirty="0" err="1" smtClean="0">
                <a:solidFill>
                  <a:srgbClr val="FF0000"/>
                </a:solidFill>
              </a:rPr>
              <a:t>exp</a:t>
            </a:r>
            <a:r>
              <a:rPr lang="en-US" sz="1600" dirty="0" smtClean="0">
                <a:solidFill>
                  <a:srgbClr val="FF0000"/>
                </a:solidFill>
              </a:rPr>
              <a:t>(-2/8)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10400" y="1692474"/>
            <a:ext cx="457199" cy="1232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815882"/>
            <a:ext cx="8300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dirty="0" smtClean="0"/>
              <a:t>=m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78235" y="1462213"/>
            <a:ext cx="770165" cy="1216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04698" y="753755"/>
            <a:ext cx="11624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x=1+m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6285947" y="1400086"/>
            <a:ext cx="581249" cy="1278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05170" y="940945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</a:t>
            </a:r>
          </a:p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76014" y="1659284"/>
            <a:ext cx="651639" cy="22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>
            <a:off x="3365653" y="1499373"/>
            <a:ext cx="110361" cy="2742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3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Theory –part (ii) Gaussian mixture function (not single Gaussian)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www.statlect.com/fundamentals-of-statistics/normal-distribution-maximum-likelihood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http://melodi.ee.washington.edu/people/bilmes/mypapers/em.pdf</a:t>
            </a:r>
            <a:endParaRPr lang="en-US" sz="1200" dirty="0"/>
          </a:p>
          <a:p>
            <a:r>
              <a:rPr lang="en-US" dirty="0">
                <a:hlinkClick r:id="rId4"/>
              </a:rPr>
              <a:t>https://scikit-learn.org/stable/modules/mixture.html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[eq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637" y="35766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5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probibilty.pptx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://www.cse.cuhk.edu.hk/~</a:t>
            </a:r>
            <a:r>
              <a:rPr lang="en-US" dirty="0" smtClean="0">
                <a:hlinkClick r:id="rId2"/>
              </a:rPr>
              <a:t>khwong/www2/cmsc5707/probability.pptx</a:t>
            </a:r>
            <a:r>
              <a:rPr lang="en-US" dirty="0" smtClean="0"/>
              <a:t> )</a:t>
            </a:r>
          </a:p>
          <a:p>
            <a:r>
              <a:rPr lang="en-US" dirty="0">
                <a:hlinkClick r:id="rId3"/>
              </a:rPr>
              <a:t>http://web.iitd.ac.in/~sumeet/GMM_said_crv10_tutorial.pdf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Gaussian mixture : The data is generated by 3 single Gaussian functions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67" y="1417638"/>
            <a:ext cx="8229600" cy="4525963"/>
          </a:xfrm>
        </p:spPr>
        <p:txBody>
          <a:bodyPr/>
          <a:lstStyle/>
          <a:p>
            <a:r>
              <a:rPr lang="en-US" sz="2400" dirty="0" smtClean="0"/>
              <a:t>For a Gaussian mixture of K single-Gaussians, the probability of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being generated by the </a:t>
            </a:r>
            <a:r>
              <a:rPr lang="en-US" sz="2400" i="1" dirty="0" smtClean="0"/>
              <a:t>k</a:t>
            </a:r>
            <a:r>
              <a:rPr lang="en-US" sz="2400" i="1" baseline="30000" dirty="0" smtClean="0"/>
              <a:t>th</a:t>
            </a:r>
            <a:r>
              <a:rPr lang="en-US" sz="2400" dirty="0" smtClean="0"/>
              <a:t> single Gaussian </a:t>
            </a:r>
            <a:r>
              <a:rPr lang="en-US" sz="2400" i="1" dirty="0" smtClean="0"/>
              <a:t>N( )</a:t>
            </a:r>
            <a:r>
              <a:rPr lang="en-US" sz="2400" dirty="0" smtClean="0"/>
              <a:t> is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endParaRPr lang="en-US" sz="2400" i="1" baseline="-25000" dirty="0" smtClean="0"/>
          </a:p>
          <a:p>
            <a:r>
              <a:rPr lang="en-US" sz="2400" dirty="0"/>
              <a:t>For a latent data model problem, You may not know which </a:t>
            </a:r>
            <a:r>
              <a:rPr lang="en-US" sz="2400" dirty="0" smtClean="0"/>
              <a:t>single Gaussian generates </a:t>
            </a:r>
            <a:r>
              <a:rPr lang="en-US" sz="2400" dirty="0"/>
              <a:t>that </a:t>
            </a:r>
            <a:r>
              <a:rPr lang="en-US" sz="2400" dirty="0" smtClean="0"/>
              <a:t>data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dirty="0" smtClean="0"/>
              <a:t>. </a:t>
            </a:r>
            <a:r>
              <a:rPr lang="en-US" sz="2400" dirty="0"/>
              <a:t>But you can use the prob.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to describe the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1" y="4223855"/>
            <a:ext cx="5122851" cy="1761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711" y="5985559"/>
            <a:ext cx="5835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https://ermongroup.github.io/cs228-notes/learning/latent/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1566" y="5895974"/>
            <a:ext cx="271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 Gaussian, K=3 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1052" y="4434928"/>
            <a:ext cx="249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for k=1,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baseline="-25000" dirty="0"/>
              <a:t>=1 </a:t>
            </a:r>
            <a:r>
              <a:rPr lang="en-US" i="1" dirty="0" smtClean="0"/>
              <a:t>=Probability that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i="1" dirty="0" smtClean="0"/>
              <a:t>is </a:t>
            </a:r>
            <a:r>
              <a:rPr lang="en-US" dirty="0" smtClean="0"/>
              <a:t>by</a:t>
            </a:r>
            <a:endParaRPr lang="en-US" i="1" dirty="0" smtClean="0"/>
          </a:p>
          <a:p>
            <a:r>
              <a:rPr lang="en-US" dirty="0"/>
              <a:t>t</a:t>
            </a:r>
            <a:r>
              <a:rPr lang="en-US" dirty="0" smtClean="0"/>
              <a:t>his Single Gaussian (µ</a:t>
            </a:r>
            <a:r>
              <a:rPr lang="en-US" baseline="-25000" dirty="0" smtClean="0"/>
              <a:t>k=1</a:t>
            </a:r>
            <a:r>
              <a:rPr lang="en-US" dirty="0" smtClean="0"/>
              <a:t>,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k=1</a:t>
            </a:r>
            <a:r>
              <a:rPr lang="en-US" dirty="0" smtClean="0">
                <a:sym typeface="Symbol" panose="05050102010706020507" pitchFamily="18" charset="2"/>
              </a:rPr>
              <a:t>), </a:t>
            </a:r>
            <a:r>
              <a:rPr lang="en-US" dirty="0" err="1" smtClean="0">
                <a:sym typeface="Symbol" panose="05050102010706020507" pitchFamily="18" charset="2"/>
              </a:rPr>
              <a:t>etc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70801"/>
              </p:ext>
            </p:extLst>
          </p:nvPr>
        </p:nvGraphicFramePr>
        <p:xfrm>
          <a:off x="773113" y="3305175"/>
          <a:ext cx="74977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1" name="Equation" r:id="rId5" imgW="3771720" imgH="431640" progId="Equation.3">
                  <p:embed/>
                </p:oleObj>
              </mc:Choice>
              <mc:Fallback>
                <p:oleObj name="Equation" r:id="rId5" imgW="3771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113" y="3305175"/>
                        <a:ext cx="7497762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96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32" y="141561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You may use </a:t>
            </a:r>
            <a:r>
              <a:rPr lang="en-US" sz="3100" i="1" dirty="0" err="1" smtClean="0"/>
              <a:t>Z</a:t>
            </a:r>
            <a:r>
              <a:rPr lang="en-US" sz="3100" i="1" baseline="-25000" dirty="0" err="1" smtClean="0"/>
              <a:t>k</a:t>
            </a:r>
            <a:r>
              <a:rPr lang="en-US" sz="3100" dirty="0" smtClean="0"/>
              <a:t> (discrete variable) or </a:t>
            </a:r>
            <a:r>
              <a:rPr lang="en-US" sz="3100" i="1" dirty="0" err="1"/>
              <a:t>a</a:t>
            </a:r>
            <a:r>
              <a:rPr lang="en-US" sz="3100" i="1" baseline="-25000" dirty="0" err="1" smtClean="0"/>
              <a:t>k</a:t>
            </a:r>
            <a:r>
              <a:rPr lang="en-US" sz="3100" dirty="0" smtClean="0"/>
              <a:t> (continues variable) to describe the Gaussian mixture.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00" y="2030706"/>
            <a:ext cx="2819400" cy="4439526"/>
          </a:xfrm>
        </p:spPr>
        <p:txBody>
          <a:bodyPr>
            <a:normAutofit fontScale="85000" lnSpcReduction="20000"/>
          </a:bodyPr>
          <a:lstStyle/>
          <a:p>
            <a:r>
              <a:rPr lang="en-US" sz="2800" i="1" dirty="0" err="1" smtClean="0"/>
              <a:t>Z</a:t>
            </a:r>
            <a:r>
              <a:rPr lang="en-US" sz="2800" i="1" baseline="-25000" dirty="0" err="1" smtClean="0"/>
              <a:t>k</a:t>
            </a:r>
            <a:r>
              <a:rPr lang="en-US" sz="2800" i="1" dirty="0" smtClean="0">
                <a:sym typeface="Symbol" panose="05050102010706020507" pitchFamily="18" charset="2"/>
              </a:rPr>
              <a:t> {</a:t>
            </a:r>
            <a:r>
              <a:rPr lang="en-US" sz="2800" i="1" dirty="0" smtClean="0"/>
              <a:t>1 or 0} is </a:t>
            </a:r>
            <a:r>
              <a:rPr lang="en-US" sz="2800" i="1" dirty="0"/>
              <a:t>a one-hot variable telling which </a:t>
            </a:r>
            <a:r>
              <a:rPr lang="en-US" sz="2800" i="1" dirty="0" smtClean="0"/>
              <a:t>single </a:t>
            </a:r>
            <a:r>
              <a:rPr lang="en-US" sz="2800" i="1" dirty="0"/>
              <a:t>Gaussian </a:t>
            </a:r>
            <a:r>
              <a:rPr lang="en-US" sz="2800" i="1" dirty="0" smtClean="0"/>
              <a:t>generates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endParaRPr lang="en-US" sz="2800" i="1" baseline="-25000" dirty="0"/>
          </a:p>
          <a:p>
            <a:r>
              <a:rPr lang="en-US" sz="2800" dirty="0" smtClean="0"/>
              <a:t>You may describe the same structure by using the probability </a:t>
            </a:r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k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,</a:t>
            </a:r>
            <a:r>
              <a:rPr lang="en-US" sz="2800" dirty="0" smtClean="0"/>
              <a:t>where </a:t>
            </a:r>
            <a:r>
              <a:rPr lang="en-US" sz="2800" i="1" dirty="0" smtClean="0"/>
              <a:t>0</a:t>
            </a:r>
            <a:r>
              <a:rPr lang="en-US" sz="2800" i="1" dirty="0" smtClean="0">
                <a:sym typeface="Symbol" panose="05050102010706020507" pitchFamily="18" charset="2"/>
              </a:rPr>
              <a:t>≤ </a:t>
            </a:r>
            <a:r>
              <a:rPr lang="en-US" sz="2800" i="1" dirty="0" err="1" smtClean="0"/>
              <a:t>a</a:t>
            </a:r>
            <a:r>
              <a:rPr lang="en-US" sz="2800" i="1" baseline="-25000" dirty="0" err="1" smtClean="0"/>
              <a:t>k</a:t>
            </a:r>
            <a:r>
              <a:rPr lang="en-US" sz="2800" i="1" baseline="-25000" dirty="0" smtClean="0"/>
              <a:t> </a:t>
            </a:r>
            <a:r>
              <a:rPr lang="en-US" sz="2800" i="1" dirty="0" smtClean="0">
                <a:sym typeface="Symbol" panose="05050102010706020507" pitchFamily="18" charset="2"/>
              </a:rPr>
              <a:t>≤1.</a:t>
            </a:r>
            <a:endParaRPr lang="en-US" sz="2800" i="1" baseline="-25000" dirty="0" smtClean="0"/>
          </a:p>
          <a:p>
            <a:r>
              <a:rPr lang="en-US" sz="2800" i="1" dirty="0" err="1"/>
              <a:t>a</a:t>
            </a:r>
            <a:r>
              <a:rPr lang="en-US" sz="2800" i="1" baseline="-25000" dirty="0" err="1" smtClean="0"/>
              <a:t>k</a:t>
            </a:r>
            <a:r>
              <a:rPr lang="en-US" sz="2800" i="1" baseline="-25000" dirty="0" smtClean="0"/>
              <a:t> </a:t>
            </a:r>
            <a:r>
              <a:rPr lang="en-US" sz="2800" i="1" dirty="0" smtClean="0"/>
              <a:t>is the soft version of </a:t>
            </a:r>
            <a:r>
              <a:rPr lang="en-US" sz="2800" i="1" dirty="0" err="1" smtClean="0"/>
              <a:t>Z</a:t>
            </a:r>
            <a:r>
              <a:rPr lang="en-US" sz="2800" i="1" baseline="-25000" dirty="0" err="1" smtClean="0"/>
              <a:t>k</a:t>
            </a:r>
            <a:r>
              <a:rPr lang="en-US" sz="2800" i="1" dirty="0" smtClean="0"/>
              <a:t> describing the same thing.</a:t>
            </a:r>
            <a:endParaRPr lang="en-US" sz="2800" i="1" baseline="-25000" dirty="0"/>
          </a:p>
          <a:p>
            <a:endParaRPr lang="en-US" sz="2800" i="1" baseline="-25000" dirty="0" smtClean="0"/>
          </a:p>
          <a:p>
            <a:endParaRPr lang="en-US" sz="2800" i="1" baseline="-250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524000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sample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r>
              <a:rPr lang="en-US" dirty="0" smtClean="0"/>
              <a:t>has an one-hot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k</a:t>
            </a:r>
            <a:endParaRPr lang="en-US" i="1" baseline="-25000" dirty="0"/>
          </a:p>
        </p:txBody>
      </p:sp>
      <p:pic>
        <p:nvPicPr>
          <p:cNvPr id="28674" name="Picture 2" descr="gass distro, mean is 0 varianc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33" y="3025068"/>
            <a:ext cx="841920" cy="6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ass distro, mean is 0 varianc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03" y="4537173"/>
            <a:ext cx="2106367" cy="8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273300" y="2495914"/>
            <a:ext cx="76200" cy="93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01900" y="2589001"/>
            <a:ext cx="1752600" cy="64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33552" y="2753667"/>
            <a:ext cx="1712914" cy="192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64288" y="2694074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=2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64237" y="4053847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=K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64589" y="325820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=2</a:t>
            </a:r>
            <a:r>
              <a:rPr lang="en-US" dirty="0"/>
              <a:t>,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=2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95754" y="460534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=K</a:t>
            </a:r>
            <a:r>
              <a:rPr lang="en-US" dirty="0"/>
              <a:t>,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=K</a:t>
            </a:r>
            <a:endParaRPr lang="en-US" dirty="0" smtClean="0"/>
          </a:p>
        </p:txBody>
      </p:sp>
      <p:pic>
        <p:nvPicPr>
          <p:cNvPr id="22" name="Picture 2" descr="gass distro, mean is 0 varianc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10" y="1958224"/>
            <a:ext cx="1288180" cy="6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3536390" y="2287136"/>
            <a:ext cx="1759820" cy="207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48244" y="2055423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=1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92605" y="1689485"/>
            <a:ext cx="249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=1, </a:t>
            </a:r>
            <a:r>
              <a:rPr lang="en-US" i="1" dirty="0" err="1"/>
              <a:t>a</a:t>
            </a:r>
            <a:r>
              <a:rPr lang="en-US" i="1" baseline="-25000" dirty="0" err="1"/>
              <a:t>k</a:t>
            </a:r>
            <a:r>
              <a:rPr lang="en-US" i="1" baseline="-25000" dirty="0"/>
              <a:t>=1 </a:t>
            </a:r>
            <a:r>
              <a:rPr lang="en-US" i="1" dirty="0" smtClean="0"/>
              <a:t>=Probability that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i="1" dirty="0" smtClean="0"/>
              <a:t>is </a:t>
            </a:r>
            <a:r>
              <a:rPr lang="en-US" dirty="0" smtClean="0"/>
              <a:t>by</a:t>
            </a:r>
            <a:endParaRPr lang="en-US" i="1" dirty="0" smtClean="0"/>
          </a:p>
          <a:p>
            <a:r>
              <a:rPr lang="en-US" dirty="0"/>
              <a:t>t</a:t>
            </a:r>
            <a:r>
              <a:rPr lang="en-US" dirty="0" smtClean="0"/>
              <a:t>his Single Gaussian (µ</a:t>
            </a:r>
            <a:r>
              <a:rPr lang="en-US" baseline="-25000" dirty="0" smtClean="0"/>
              <a:t>k=1</a:t>
            </a:r>
            <a:r>
              <a:rPr lang="en-US" dirty="0" smtClean="0"/>
              <a:t>,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k=1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568700" y="31902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68699" y="33760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45839" y="35945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85237"/>
              </p:ext>
            </p:extLst>
          </p:nvPr>
        </p:nvGraphicFramePr>
        <p:xfrm>
          <a:off x="7432550" y="2873471"/>
          <a:ext cx="9969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8" name="Equation" r:id="rId6" imgW="571320" imgH="431640" progId="Equation.3">
                  <p:embed/>
                </p:oleObj>
              </mc:Choice>
              <mc:Fallback>
                <p:oleObj name="Equation" r:id="rId6" imgW="571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32550" y="2873471"/>
                        <a:ext cx="996950" cy="754062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H="1">
            <a:off x="3349500" y="1620304"/>
            <a:ext cx="1007845" cy="7704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44605"/>
              </p:ext>
            </p:extLst>
          </p:nvPr>
        </p:nvGraphicFramePr>
        <p:xfrm>
          <a:off x="3097088" y="5697119"/>
          <a:ext cx="43354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9" name="Equation" r:id="rId8" imgW="2527200" imgH="457200" progId="Equation.3">
                  <p:embed/>
                </p:oleObj>
              </mc:Choice>
              <mc:Fallback>
                <p:oleObj name="Equation" r:id="rId8" imgW="2527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7088" y="5697119"/>
                        <a:ext cx="4335462" cy="7842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52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32" y="1415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4</a:t>
            </a:r>
            <a:br>
              <a:rPr lang="en-US" dirty="0" smtClean="0"/>
            </a:br>
            <a:r>
              <a:rPr lang="en-US" sz="3100" dirty="0" smtClean="0"/>
              <a:t>Two views: discrete view(</a:t>
            </a:r>
            <a:r>
              <a:rPr lang="en-US" sz="3100" i="1" dirty="0" err="1" smtClean="0"/>
              <a:t>Z</a:t>
            </a:r>
            <a:r>
              <a:rPr lang="en-US" sz="3100" i="1" baseline="-25000" dirty="0" err="1" smtClean="0"/>
              <a:t>n,k</a:t>
            </a:r>
            <a:r>
              <a:rPr lang="en-US" sz="3100" dirty="0" smtClean="0"/>
              <a:t>), analog view (</a:t>
            </a:r>
            <a:r>
              <a:rPr lang="en-US" sz="3100" i="1" dirty="0" err="1" smtClean="0"/>
              <a:t>a</a:t>
            </a:r>
            <a:r>
              <a:rPr lang="en-US" sz="3100" i="1" baseline="-25000" dirty="0" err="1" smtClean="0"/>
              <a:t>k</a:t>
            </a:r>
            <a:r>
              <a:rPr lang="en-US" sz="3100" dirty="0" smtClean="0"/>
              <a:t>) </a:t>
            </a:r>
            <a:endParaRPr lang="en-US" sz="31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00" y="1265009"/>
            <a:ext cx="3758486" cy="5364392"/>
          </a:xfrm>
        </p:spPr>
        <p:txBody>
          <a:bodyPr>
            <a:normAutofit/>
          </a:bodyPr>
          <a:lstStyle/>
          <a:p>
            <a:r>
              <a:rPr lang="en-US" sz="2800" dirty="0"/>
              <a:t>For each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Table TAB1 for </a:t>
            </a:r>
            <a:r>
              <a:rPr lang="en-US" sz="2800" dirty="0" err="1" smtClean="0"/>
              <a:t>z</a:t>
            </a:r>
            <a:r>
              <a:rPr lang="en-US" sz="2800" i="1" baseline="-25000" dirty="0" err="1" smtClean="0"/>
              <a:t>n,k</a:t>
            </a:r>
            <a:endParaRPr lang="en-US" sz="2800" i="1" baseline="-25000" dirty="0" smtClean="0"/>
          </a:p>
          <a:p>
            <a:endParaRPr lang="en-US" sz="2800" baseline="-25000" dirty="0" smtClean="0"/>
          </a:p>
          <a:p>
            <a:endParaRPr lang="en-US" sz="2800" baseline="-250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4112" y="6348891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15</a:t>
            </a:fld>
            <a:endParaRPr lang="en-US" dirty="0"/>
          </a:p>
        </p:txBody>
      </p:sp>
      <p:pic>
        <p:nvPicPr>
          <p:cNvPr id="28674" name="Picture 2" descr="gass distro, mean is 0 varianc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07" y="3284191"/>
            <a:ext cx="1035489" cy="8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033664" y="2725848"/>
            <a:ext cx="76200" cy="93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27616" y="2888721"/>
            <a:ext cx="1403611" cy="676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05983" y="3576111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n=2,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k=1</a:t>
            </a:r>
            <a:r>
              <a:rPr lang="en-US" sz="2000" dirty="0" smtClean="0">
                <a:solidFill>
                  <a:srgbClr val="FF0000"/>
                </a:solidFill>
              </a:rPr>
              <a:t>=?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8108" y="335330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=2</a:t>
            </a:r>
            <a:r>
              <a:rPr lang="en-US" sz="2400" dirty="0"/>
              <a:t>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=2</a:t>
            </a:r>
            <a:endParaRPr lang="en-US" sz="2400" i="1" dirty="0"/>
          </a:p>
        </p:txBody>
      </p:sp>
      <p:pic>
        <p:nvPicPr>
          <p:cNvPr id="22" name="Picture 2" descr="gass distro, mean is 0 varianc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85" y="2217347"/>
            <a:ext cx="1288180" cy="6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6264035" y="2546259"/>
            <a:ext cx="1248250" cy="22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89892" y="2286266"/>
            <a:ext cx="1162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n=1,</a:t>
            </a:r>
            <a:r>
              <a:rPr lang="en-US" sz="2000" i="1" baseline="-25000" dirty="0"/>
              <a:t>k</a:t>
            </a:r>
            <a:r>
              <a:rPr lang="en-US" sz="2000" i="1" baseline="-25000" dirty="0" smtClean="0"/>
              <a:t>=1</a:t>
            </a:r>
            <a:r>
              <a:rPr lang="en-US" sz="2000" i="1" dirty="0" smtClean="0"/>
              <a:t> </a:t>
            </a:r>
            <a:r>
              <a:rPr lang="en-US" sz="2000" dirty="0" smtClean="0"/>
              <a:t>=?</a:t>
            </a:r>
            <a:endParaRPr lang="en-US" sz="2000" dirty="0"/>
          </a:p>
        </p:txBody>
      </p:sp>
      <p:pic>
        <p:nvPicPr>
          <p:cNvPr id="28" name="Picture 2" descr="gass distro, mean is 0 varianc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11" y="4944632"/>
            <a:ext cx="2106367" cy="8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89334" y="2300105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k=1,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=1</a:t>
            </a:r>
            <a:endParaRPr lang="en-US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99150" y="502322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k=3,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=3</a:t>
            </a:r>
            <a:endParaRPr lang="en-US" sz="2400" i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09709" y="2946370"/>
            <a:ext cx="1262622" cy="213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97859" y="2700433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n=1</a:t>
            </a:r>
            <a:r>
              <a:rPr lang="en-US" sz="2000" i="1" dirty="0" smtClean="0"/>
              <a:t>,</a:t>
            </a:r>
            <a:r>
              <a:rPr lang="en-US" sz="2000" i="1" baseline="-25000" dirty="0" smtClean="0"/>
              <a:t>k=2</a:t>
            </a:r>
            <a:r>
              <a:rPr lang="en-US" sz="2000" i="1" dirty="0" smtClean="0"/>
              <a:t> </a:t>
            </a:r>
            <a:r>
              <a:rPr lang="en-US" sz="2000" dirty="0" smtClean="0"/>
              <a:t>=?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28305" y="251257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baseline="-25000" dirty="0"/>
              <a:t>=1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69509" y="392205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=2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916171" y="4360750"/>
            <a:ext cx="1493830" cy="72780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674" idx="1"/>
          </p:cNvCxnSpPr>
          <p:nvPr/>
        </p:nvCxnSpPr>
        <p:spPr>
          <a:xfrm flipH="1">
            <a:off x="5930229" y="3694727"/>
            <a:ext cx="1594878" cy="5315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1"/>
            <a:endCxn id="37" idx="3"/>
          </p:cNvCxnSpPr>
          <p:nvPr/>
        </p:nvCxnSpPr>
        <p:spPr>
          <a:xfrm flipH="1">
            <a:off x="5887600" y="2546259"/>
            <a:ext cx="1624685" cy="156046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787350" y="4241747"/>
            <a:ext cx="54882" cy="46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96886" y="3067313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n=1</a:t>
            </a:r>
            <a:r>
              <a:rPr lang="en-US" sz="2000" i="1" dirty="0" smtClean="0"/>
              <a:t>,</a:t>
            </a:r>
            <a:r>
              <a:rPr lang="en-US" sz="2000" i="1" baseline="-25000" dirty="0" smtClean="0"/>
              <a:t>k=3</a:t>
            </a:r>
            <a:r>
              <a:rPr lang="en-US" sz="2000" dirty="0" smtClean="0"/>
              <a:t>=?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064341" y="3981948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n=2,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k=2</a:t>
            </a:r>
            <a:r>
              <a:rPr lang="en-US" sz="2000" dirty="0" smtClean="0">
                <a:solidFill>
                  <a:srgbClr val="FF0000"/>
                </a:solidFill>
              </a:rPr>
              <a:t>=??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8327" y="4443275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n=2 </a:t>
            </a:r>
            <a:r>
              <a:rPr lang="en-US" sz="2000" i="1" dirty="0" smtClean="0">
                <a:solidFill>
                  <a:srgbClr val="FF0000"/>
                </a:solidFill>
              </a:rPr>
              <a:t>,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k=3</a:t>
            </a:r>
            <a:r>
              <a:rPr lang="en-US" sz="2000" dirty="0" smtClean="0">
                <a:solidFill>
                  <a:srgbClr val="FF0000"/>
                </a:solidFill>
              </a:rPr>
              <a:t>=?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8305" y="1778850"/>
            <a:ext cx="24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2 samples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=1</a:t>
            </a:r>
            <a:r>
              <a:rPr lang="en-US" i="1" dirty="0" smtClean="0"/>
              <a:t>,x</a:t>
            </a:r>
            <a:r>
              <a:rPr lang="en-US" i="1" baseline="-25000" dirty="0" smtClean="0"/>
              <a:t>n=2</a:t>
            </a:r>
            <a:endParaRPr lang="en-US" i="1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165256" y="2486321"/>
          <a:ext cx="3429000" cy="368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/>
                <a:gridCol w="857250"/>
                <a:gridCol w="857250"/>
                <a:gridCol w="857250"/>
              </a:tblGrid>
              <a:tr h="368085">
                <a:tc>
                  <a:txBody>
                    <a:bodyPr/>
                    <a:lstStyle/>
                    <a:p>
                      <a:r>
                        <a:rPr lang="en-US" dirty="0" smtClean="0"/>
                        <a:t>TAB1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k=3</a:t>
                      </a:r>
                      <a:endParaRPr lang="en-US" i="1" dirty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1,1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1,2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smtClean="0">
                          <a:solidFill>
                            <a:srgbClr val="FF0000"/>
                          </a:solidFill>
                        </a:rPr>
                        <a:t>1,3</a:t>
                      </a:r>
                      <a:r>
                        <a:rPr lang="en-US" i="1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2,1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2,2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/>
                        <a:t>z</a:t>
                      </a:r>
                      <a:r>
                        <a:rPr lang="en-US" i="1" baseline="-25000" smtClean="0"/>
                        <a:t>2,3</a:t>
                      </a:r>
                      <a:r>
                        <a:rPr lang="en-US" i="1" smtClean="0"/>
                        <a:t>=0</a:t>
                      </a:r>
                      <a:endParaRPr lang="en-US" i="1" dirty="0" smtClean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3,1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i="1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/>
                        <a:t>z</a:t>
                      </a:r>
                      <a:r>
                        <a:rPr lang="en-US" i="1" baseline="-25000" smtClean="0"/>
                        <a:t>3,3</a:t>
                      </a:r>
                      <a:r>
                        <a:rPr lang="en-US" i="1" smtClean="0"/>
                        <a:t>=0</a:t>
                      </a:r>
                      <a:endParaRPr lang="en-US" i="1" dirty="0" smtClean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4,1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4,2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/>
                        <a:t>z</a:t>
                      </a:r>
                      <a:r>
                        <a:rPr lang="en-US" i="1" baseline="-25000" smtClean="0"/>
                        <a:t>4,3</a:t>
                      </a:r>
                      <a:r>
                        <a:rPr lang="en-US" i="1" smtClean="0"/>
                        <a:t>=0</a:t>
                      </a:r>
                      <a:endParaRPr lang="en-US" i="1" dirty="0" smtClean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5,1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5,2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/>
                        <a:t>z</a:t>
                      </a:r>
                      <a:r>
                        <a:rPr lang="en-US" i="1" baseline="-25000" smtClean="0"/>
                        <a:t>5,3</a:t>
                      </a:r>
                      <a:r>
                        <a:rPr lang="en-US" i="1" smtClean="0"/>
                        <a:t>=0</a:t>
                      </a:r>
                      <a:endParaRPr lang="en-US" i="1" dirty="0" smtClean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6,1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6,2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/>
                        <a:t>z</a:t>
                      </a:r>
                      <a:r>
                        <a:rPr lang="en-US" i="1" baseline="-25000" smtClean="0"/>
                        <a:t>6,3</a:t>
                      </a:r>
                      <a:r>
                        <a:rPr lang="en-US" i="1" smtClean="0"/>
                        <a:t>=0</a:t>
                      </a:r>
                      <a:endParaRPr lang="en-US" i="1" dirty="0" smtClean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7,1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7,2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/>
                        <a:t>z</a:t>
                      </a:r>
                      <a:r>
                        <a:rPr lang="en-US" i="1" baseline="-25000" smtClean="0"/>
                        <a:t>7,3</a:t>
                      </a:r>
                      <a:r>
                        <a:rPr lang="en-US" i="1" smtClean="0"/>
                        <a:t>=0</a:t>
                      </a:r>
                      <a:endParaRPr lang="en-US" i="1" dirty="0" smtClean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8,1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8,2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smtClean="0"/>
                        <a:t>z</a:t>
                      </a:r>
                      <a:r>
                        <a:rPr lang="en-US" i="1" baseline="-25000" smtClean="0"/>
                        <a:t>8,3</a:t>
                      </a:r>
                      <a:r>
                        <a:rPr lang="en-US" i="1" smtClean="0"/>
                        <a:t>=0</a:t>
                      </a:r>
                      <a:endParaRPr lang="en-US" i="1" dirty="0" smtClean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n=9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9,1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9,2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9,3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Right Brace 54"/>
          <p:cNvSpPr/>
          <p:nvPr/>
        </p:nvSpPr>
        <p:spPr>
          <a:xfrm>
            <a:off x="3660709" y="2891011"/>
            <a:ext cx="158140" cy="32286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00632" y="3922056"/>
            <a:ext cx="1428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For the whole data set</a:t>
            </a:r>
          </a:p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=1</a:t>
            </a:r>
            <a:r>
              <a:rPr lang="en-US" sz="2400" i="1" dirty="0" smtClean="0"/>
              <a:t>=3/9</a:t>
            </a:r>
          </a:p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=2</a:t>
            </a:r>
            <a:r>
              <a:rPr lang="en-US" sz="2400" i="1" dirty="0" smtClean="0"/>
              <a:t>=4/9</a:t>
            </a:r>
          </a:p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=3</a:t>
            </a:r>
            <a:r>
              <a:rPr lang="en-US" sz="2400" i="1" dirty="0" smtClean="0"/>
              <a:t>=2/9</a:t>
            </a:r>
            <a:endParaRPr lang="en-US" sz="2400" i="1" dirty="0"/>
          </a:p>
          <a:p>
            <a:endParaRPr lang="en-US" dirty="0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3792868" y="2500412"/>
          <a:ext cx="1630794" cy="128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Equation" r:id="rId6" imgW="774360" imgH="609480" progId="Equation.3">
                  <p:embed/>
                </p:oleObj>
              </mc:Choice>
              <mc:Fallback>
                <p:oleObj name="Equation" r:id="rId6" imgW="77436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2868" y="2500412"/>
                        <a:ext cx="1630794" cy="1282891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143000" y="634889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=1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1978215" y="634889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2872510" y="63446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=3</a:t>
            </a:r>
            <a:endParaRPr lang="en-US" baseline="-250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295400" y="62484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133600" y="62291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048000" y="62291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2" name="TextBox 28671"/>
          <p:cNvSpPr txBox="1"/>
          <p:nvPr/>
        </p:nvSpPr>
        <p:spPr>
          <a:xfrm>
            <a:off x="102431" y="6362700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EM is used to find the latent Gaussian </a:t>
            </a:r>
            <a:r>
              <a:rPr lang="en-US" dirty="0"/>
              <a:t>mixture model (GMM)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3828" y="5921804"/>
            <a:ext cx="487771" cy="22817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77096"/>
              </p:ext>
            </p:extLst>
          </p:nvPr>
        </p:nvGraphicFramePr>
        <p:xfrm>
          <a:off x="625475" y="1731963"/>
          <a:ext cx="8356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4" name="Equation" r:id="rId4" imgW="4178160" imgH="2286000" progId="Equation.3">
                  <p:embed/>
                </p:oleObj>
              </mc:Choice>
              <mc:Fallback>
                <p:oleObj name="Equation" r:id="rId4" imgW="4178160" imgH="2286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475" y="1731963"/>
                        <a:ext cx="83566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06905" y="6425697"/>
            <a:ext cx="578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https://ermongroup.github.io/cs228-notes/learning/latent</a:t>
            </a:r>
            <a:r>
              <a:rPr lang="en-US" dirty="0" smtClean="0">
                <a:hlinkClick r:id="rId6"/>
              </a:rPr>
              <a:t>/</a:t>
            </a:r>
            <a:endParaRPr lang="en-US" dirty="0"/>
          </a:p>
        </p:txBody>
      </p:sp>
      <p:pic>
        <p:nvPicPr>
          <p:cNvPr id="10" name="Picture 2" descr="em algorith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76506"/>
            <a:ext cx="2945525" cy="19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2865" y="4518437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-D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6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first describe the algorithm, and will derive the theory later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2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the EM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 smtClean="0"/>
              <a:t>For example for a 3-Gaussian mixture problem. Given input data x, find </a:t>
            </a:r>
          </a:p>
          <a:p>
            <a:pPr marL="0" indent="0" fontAlgn="base">
              <a:buNone/>
            </a:pPr>
            <a:r>
              <a:rPr lang="en-US" i="1" dirty="0" err="1" smtClean="0">
                <a:sym typeface="Symbol" panose="05050102010706020507" pitchFamily="18" charset="2"/>
              </a:rPr>
              <a:t>a</a:t>
            </a:r>
            <a:r>
              <a:rPr lang="en-US" i="1" baseline="-25000" dirty="0" err="1" smtClean="0">
                <a:sym typeface="Symbol" panose="05050102010706020507" pitchFamily="18" charset="2"/>
              </a:rPr>
              <a:t>K</a:t>
            </a:r>
            <a:r>
              <a:rPr lang="en-US" i="1" baseline="-25000" smtClean="0">
                <a:sym typeface="Symbol" panose="05050102010706020507" pitchFamily="18" charset="2"/>
              </a:rPr>
              <a:t>=1,2,3 </a:t>
            </a:r>
            <a:r>
              <a:rPr lang="en-US" i="1" smtClean="0">
                <a:sym typeface="Symbol" panose="05050102010706020507" pitchFamily="18" charset="2"/>
              </a:rPr>
              <a:t>, </a:t>
            </a:r>
            <a:r>
              <a:rPr lang="en-US" i="1" baseline="-25000" smtClean="0">
                <a:sym typeface="Symbol" panose="05050102010706020507" pitchFamily="18" charset="2"/>
              </a:rPr>
              <a:t>K=1,2,3 </a:t>
            </a:r>
            <a:r>
              <a:rPr lang="en-US" i="1" smtClean="0">
                <a:sym typeface="Symbol" panose="05050102010706020507" pitchFamily="18" charset="2"/>
              </a:rPr>
              <a:t>, </a:t>
            </a:r>
            <a:r>
              <a:rPr lang="en-US" i="1" smtClean="0"/>
              <a:t>µ</a:t>
            </a:r>
            <a:r>
              <a:rPr lang="en-US" i="1" baseline="-25000" smtClean="0"/>
              <a:t>K=1,2,3</a:t>
            </a:r>
            <a:endParaRPr lang="en-US" i="1" baseline="-25000" dirty="0"/>
          </a:p>
          <a:p>
            <a:pPr marL="0" indent="0" fontAlgn="base">
              <a:buNone/>
            </a:pPr>
            <a:endParaRPr lang="en-US" dirty="0" smtClean="0"/>
          </a:p>
          <a:p>
            <a:pPr marL="514350" indent="-514350" fontAlgn="base">
              <a:buFont typeface="+mj-lt"/>
              <a:buAutoNum type="arabicParenR"/>
            </a:pPr>
            <a:r>
              <a:rPr lang="en-US" dirty="0" smtClean="0"/>
              <a:t>An </a:t>
            </a:r>
            <a:r>
              <a:rPr lang="en-US" dirty="0"/>
              <a:t>initial guess </a:t>
            </a:r>
            <a:r>
              <a:rPr lang="en-US" dirty="0" smtClean="0"/>
              <a:t>of model parameters, e.g.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a 3-Gaussian</a:t>
            </a:r>
          </a:p>
          <a:p>
            <a:pPr marL="0" indent="0" fontAlgn="base">
              <a:buNone/>
            </a:pPr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 err="1" smtClean="0">
                <a:sym typeface="Symbol" panose="05050102010706020507" pitchFamily="18" charset="2"/>
              </a:rPr>
              <a:t>a</a:t>
            </a:r>
            <a:r>
              <a:rPr lang="en-US" i="1" baseline="-25000" dirty="0" err="1" smtClean="0">
                <a:sym typeface="Symbol" panose="05050102010706020507" pitchFamily="18" charset="2"/>
              </a:rPr>
              <a:t>K</a:t>
            </a:r>
            <a:r>
              <a:rPr lang="en-US" i="1" baseline="-25000" dirty="0" smtClean="0">
                <a:sym typeface="Symbol" panose="05050102010706020507" pitchFamily="18" charset="2"/>
              </a:rPr>
              <a:t>=1,2,3 </a:t>
            </a:r>
            <a:r>
              <a:rPr lang="en-US" i="1" dirty="0" smtClean="0">
                <a:sym typeface="Symbol" panose="05050102010706020507" pitchFamily="18" charset="2"/>
              </a:rPr>
              <a:t>, </a:t>
            </a:r>
            <a:r>
              <a:rPr lang="en-US" i="1" baseline="-25000" dirty="0" smtClean="0">
                <a:sym typeface="Symbol" panose="05050102010706020507" pitchFamily="18" charset="2"/>
              </a:rPr>
              <a:t>K=1,2,3  </a:t>
            </a:r>
            <a:r>
              <a:rPr lang="en-US" i="1" dirty="0" smtClean="0">
                <a:sym typeface="Symbol" panose="05050102010706020507" pitchFamily="18" charset="2"/>
              </a:rPr>
              <a:t>, </a:t>
            </a:r>
            <a:r>
              <a:rPr lang="en-US" i="1" dirty="0" smtClean="0"/>
              <a:t>µ</a:t>
            </a:r>
            <a:r>
              <a:rPr lang="en-US" i="1" baseline="-25000" dirty="0" smtClean="0"/>
              <a:t>K=1,2,3</a:t>
            </a:r>
            <a:endParaRPr lang="en-US" i="1" baseline="-25000" dirty="0"/>
          </a:p>
          <a:p>
            <a:pPr marL="514350" indent="-514350" fontAlgn="base">
              <a:buFont typeface="+mj-lt"/>
              <a:buAutoNum type="arabicParenR"/>
            </a:pPr>
            <a:r>
              <a:rPr lang="en-US" dirty="0" smtClean="0"/>
              <a:t>E-step</a:t>
            </a:r>
            <a:endParaRPr lang="en-US" dirty="0"/>
          </a:p>
          <a:p>
            <a:pPr marL="514350" indent="-514350" fontAlgn="base">
              <a:buFont typeface="+mj-lt"/>
              <a:buAutoNum type="arabicParenR"/>
            </a:pPr>
            <a:r>
              <a:rPr lang="en-US" dirty="0" smtClean="0"/>
              <a:t>M-step</a:t>
            </a:r>
            <a:endParaRPr lang="en-US" dirty="0"/>
          </a:p>
          <a:p>
            <a:pPr marL="514350" indent="-514350" fontAlgn="base">
              <a:buFont typeface="+mj-lt"/>
              <a:buAutoNum type="arabicParenR"/>
            </a:pPr>
            <a:r>
              <a:rPr lang="en-US" dirty="0" smtClean="0"/>
              <a:t>Execute 2 </a:t>
            </a:r>
            <a:r>
              <a:rPr lang="en-US" dirty="0"/>
              <a:t>through 4 </a:t>
            </a:r>
            <a:r>
              <a:rPr lang="en-US" dirty="0" smtClean="0"/>
              <a:t>repeated until parameters are stable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42" y="3114119"/>
            <a:ext cx="2432515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197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EM </a:t>
            </a:r>
            <a:r>
              <a:rPr lang="en-US" sz="3600" dirty="0" err="1" smtClean="0">
                <a:solidFill>
                  <a:srgbClr val="FF0000"/>
                </a:solidFill>
              </a:rPr>
              <a:t>algo</a:t>
            </a:r>
            <a:r>
              <a:rPr lang="en-US" sz="3600" dirty="0" smtClean="0">
                <a:solidFill>
                  <a:srgbClr val="FF0000"/>
                </a:solidFill>
              </a:rPr>
              <a:t>. for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>
                <a:solidFill>
                  <a:srgbClr val="FF0000"/>
                </a:solidFill>
              </a:rPr>
              <a:t>-mixture of Gaussians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382000" y="6126163"/>
            <a:ext cx="304800" cy="93662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211" y="6488668"/>
            <a:ext cx="670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://www.cse.psu.edu/~rtc12/CSE586/lectures/EMLectureFeb3.pdf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259594"/>
              </p:ext>
            </p:extLst>
          </p:nvPr>
        </p:nvGraphicFramePr>
        <p:xfrm>
          <a:off x="533400" y="783389"/>
          <a:ext cx="8356600" cy="573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" name="Equation" r:id="rId4" imgW="5473440" imgH="3759120" progId="Equation.3">
                  <p:embed/>
                </p:oleObj>
              </mc:Choice>
              <mc:Fallback>
                <p:oleObj name="Equation" r:id="rId4" imgW="5473440" imgH="3759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783389"/>
                        <a:ext cx="8356600" cy="573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2057400"/>
            <a:ext cx="452405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=Conditional expectation</a:t>
            </a:r>
          </a:p>
          <a:p>
            <a:r>
              <a:rPr lang="en-US" i="1" dirty="0"/>
              <a:t>E-Step</a:t>
            </a:r>
            <a:r>
              <a:rPr lang="en-US" dirty="0"/>
              <a:t>: For each </a:t>
            </a:r>
            <a:r>
              <a:rPr lang="en-US" dirty="0" err="1"/>
              <a:t>x∈Dx∈D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dirty="0"/>
              <a:t>the posterior p(</a:t>
            </a:r>
            <a:r>
              <a:rPr lang="en-US" dirty="0" err="1"/>
              <a:t>z∣x;θt</a:t>
            </a:r>
            <a:r>
              <a:rPr lang="en-US" dirty="0"/>
              <a:t>)p(</a:t>
            </a:r>
            <a:r>
              <a:rPr lang="en-US" dirty="0" err="1"/>
              <a:t>z∣x;θt</a:t>
            </a:r>
            <a:r>
              <a:rPr lang="en-US" dirty="0" smtClean="0"/>
              <a:t>).</a:t>
            </a:r>
          </a:p>
          <a:p>
            <a:r>
              <a:rPr lang="en-US" dirty="0"/>
              <a:t>The E-step (expectation): Compute Q(θ; θ (n)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125784"/>
            <a:ext cx="2242089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Will prove them later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858000" y="3714929"/>
            <a:ext cx="381000" cy="418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48500" y="4488890"/>
            <a:ext cx="1181100" cy="138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53400" y="4507280"/>
            <a:ext cx="533400" cy="136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1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Introduction, </a:t>
            </a:r>
          </a:p>
          <a:p>
            <a:r>
              <a:rPr lang="en-US" dirty="0" smtClean="0"/>
              <a:t>Problem definition</a:t>
            </a:r>
          </a:p>
          <a:p>
            <a:r>
              <a:rPr lang="en-US" dirty="0"/>
              <a:t>Basic Theory: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Probability</a:t>
            </a:r>
            <a:r>
              <a:rPr lang="en-US" dirty="0"/>
              <a:t>, likelihood and log-likelihood </a:t>
            </a:r>
            <a:r>
              <a:rPr lang="en-US" dirty="0" smtClean="0"/>
              <a:t>functions, (ii) Gaussian mixture</a:t>
            </a:r>
          </a:p>
          <a:p>
            <a:r>
              <a:rPr lang="en-US" dirty="0" smtClean="0"/>
              <a:t>EM algorithm and example</a:t>
            </a:r>
          </a:p>
          <a:p>
            <a:r>
              <a:rPr lang="en-US" dirty="0" smtClean="0"/>
              <a:t>Further theory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means and variances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87" y="2286000"/>
            <a:ext cx="4182613" cy="37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Test code for 2-Gaussian mixture, em9a.m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>
            <a:noAutofit/>
          </a:bodyPr>
          <a:lstStyle/>
          <a:p>
            <a:r>
              <a:rPr lang="pt-BR" sz="200" dirty="0"/>
              <a:t>function em() %em 1d test demo</a:t>
            </a:r>
          </a:p>
          <a:p>
            <a:r>
              <a:rPr lang="en-US" sz="200" dirty="0"/>
              <a:t>%known problem, guess sig needs to be close to ground truth </a:t>
            </a:r>
            <a:r>
              <a:rPr lang="en-US" sz="200" dirty="0" smtClean="0"/>
              <a:t> k=2</a:t>
            </a:r>
            <a:endParaRPr lang="en-US" sz="200" dirty="0"/>
          </a:p>
          <a:p>
            <a:r>
              <a:rPr lang="en-US" sz="200" dirty="0"/>
              <a:t>%</a:t>
            </a:r>
            <a:r>
              <a:rPr lang="en-US" sz="200" dirty="0" err="1"/>
              <a:t>clc</a:t>
            </a:r>
            <a:r>
              <a:rPr lang="en-US" sz="200" dirty="0"/>
              <a:t> clean window commands</a:t>
            </a:r>
          </a:p>
          <a:p>
            <a:r>
              <a:rPr lang="en-US" sz="200" dirty="0"/>
              <a:t>clear</a:t>
            </a:r>
          </a:p>
          <a:p>
            <a:r>
              <a:rPr lang="en-US" sz="200" dirty="0"/>
              <a:t>close all</a:t>
            </a:r>
          </a:p>
          <a:p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 err="1"/>
              <a:t>thresold</a:t>
            </a:r>
            <a:r>
              <a:rPr lang="en-US" sz="200" dirty="0"/>
              <a:t>=0.01</a:t>
            </a:r>
          </a:p>
          <a:p>
            <a:r>
              <a:rPr lang="en-US" sz="200" dirty="0" err="1"/>
              <a:t>N_gt</a:t>
            </a:r>
            <a:r>
              <a:rPr lang="en-US" sz="200" dirty="0"/>
              <a:t>=1000; %total number of samples in total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%sig=[1/</a:t>
            </a:r>
            <a:r>
              <a:rPr lang="en-US" sz="200" dirty="0" err="1"/>
              <a:t>sqrt</a:t>
            </a:r>
            <a:r>
              <a:rPr lang="en-US" sz="200" dirty="0"/>
              <a:t>(2), 1/</a:t>
            </a:r>
            <a:r>
              <a:rPr lang="en-US" sz="200" dirty="0" err="1"/>
              <a:t>sqrt</a:t>
            </a:r>
            <a:r>
              <a:rPr lang="en-US" sz="200" dirty="0"/>
              <a:t>(2)]';</a:t>
            </a:r>
          </a:p>
          <a:p>
            <a:r>
              <a:rPr lang="en-US" sz="200" dirty="0" err="1"/>
              <a:t>old_mean</a:t>
            </a:r>
            <a:r>
              <a:rPr lang="en-US" sz="200" dirty="0"/>
              <a:t>=[0 0 ]'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 err="1"/>
              <a:t>mean_gt</a:t>
            </a:r>
            <a:r>
              <a:rPr lang="en-US" sz="200" dirty="0"/>
              <a:t>=[4.5 7.8]' %ground truth</a:t>
            </a:r>
          </a:p>
          <a:p>
            <a:r>
              <a:rPr lang="en-US" sz="200" dirty="0"/>
              <a:t>%mean=</a:t>
            </a:r>
            <a:r>
              <a:rPr lang="en-US" sz="200" dirty="0" err="1"/>
              <a:t>mean_gt</a:t>
            </a:r>
            <a:r>
              <a:rPr lang="en-US" sz="200" dirty="0"/>
              <a:t>+[ -1.25 1.25]'; %initial guess</a:t>
            </a:r>
          </a:p>
          <a:p>
            <a:r>
              <a:rPr lang="en-US" sz="200" dirty="0"/>
              <a:t>mean=</a:t>
            </a:r>
            <a:r>
              <a:rPr lang="en-US" sz="200" dirty="0" err="1"/>
              <a:t>mean_gt</a:t>
            </a:r>
            <a:r>
              <a:rPr lang="en-US" sz="200" dirty="0"/>
              <a:t>+[ -2 2]'; %initial guess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 err="1"/>
              <a:t>sig_gt</a:t>
            </a:r>
            <a:r>
              <a:rPr lang="en-US" sz="200" dirty="0"/>
              <a:t>=[1 1]';%ground truth</a:t>
            </a:r>
          </a:p>
          <a:p>
            <a:r>
              <a:rPr lang="en-US" sz="200" dirty="0"/>
              <a:t>%sig=</a:t>
            </a:r>
            <a:r>
              <a:rPr lang="en-US" sz="200" dirty="0" err="1"/>
              <a:t>sig_gt</a:t>
            </a:r>
            <a:r>
              <a:rPr lang="en-US" sz="200" dirty="0"/>
              <a:t>+[0.1 -0.1]';%initial guess</a:t>
            </a:r>
          </a:p>
          <a:p>
            <a:r>
              <a:rPr lang="en-US" sz="200" dirty="0"/>
              <a:t>sig=</a:t>
            </a:r>
            <a:r>
              <a:rPr lang="en-US" sz="200" dirty="0" err="1"/>
              <a:t>sig_gt</a:t>
            </a:r>
            <a:r>
              <a:rPr lang="en-US" sz="200" dirty="0"/>
              <a:t>+[0.01 -0.01]';%initial guess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 err="1"/>
              <a:t>a_gt</a:t>
            </a:r>
            <a:r>
              <a:rPr lang="en-US" sz="200" dirty="0"/>
              <a:t>=[0.4 0.6]'; %sum must be 1</a:t>
            </a:r>
          </a:p>
          <a:p>
            <a:r>
              <a:rPr lang="en-US" sz="200" dirty="0"/>
              <a:t>a=</a:t>
            </a:r>
            <a:r>
              <a:rPr lang="en-US" sz="200" dirty="0" err="1"/>
              <a:t>a_gt</a:t>
            </a:r>
            <a:r>
              <a:rPr lang="en-US" sz="200" dirty="0"/>
              <a:t>+[ 0.05 -0.05]';%initial guess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%Generate values from a normal distribution with mean 1 and standard deviation 2:</a:t>
            </a:r>
          </a:p>
          <a:p>
            <a:r>
              <a:rPr lang="en-US" sz="200" dirty="0"/>
              <a:t>r1 = (</a:t>
            </a:r>
            <a:r>
              <a:rPr lang="en-US" sz="200" dirty="0" err="1"/>
              <a:t>mean_gt</a:t>
            </a:r>
            <a:r>
              <a:rPr lang="en-US" sz="200" dirty="0"/>
              <a:t>(1) + </a:t>
            </a:r>
            <a:r>
              <a:rPr lang="en-US" sz="200" dirty="0" err="1"/>
              <a:t>sig_gt</a:t>
            </a:r>
            <a:r>
              <a:rPr lang="en-US" sz="200" dirty="0"/>
              <a:t>(1)*</a:t>
            </a:r>
            <a:r>
              <a:rPr lang="en-US" sz="200" dirty="0" err="1"/>
              <a:t>randn</a:t>
            </a:r>
            <a:r>
              <a:rPr lang="en-US" sz="200" dirty="0"/>
              <a:t>(</a:t>
            </a:r>
            <a:r>
              <a:rPr lang="en-US" sz="200" dirty="0" err="1"/>
              <a:t>N_gt</a:t>
            </a:r>
            <a:r>
              <a:rPr lang="en-US" sz="200" dirty="0"/>
              <a:t>*</a:t>
            </a:r>
            <a:r>
              <a:rPr lang="en-US" sz="200" dirty="0" err="1"/>
              <a:t>a_gt</a:t>
            </a:r>
            <a:r>
              <a:rPr lang="en-US" sz="200" dirty="0"/>
              <a:t>(1),1)); %mean =1, </a:t>
            </a:r>
            <a:r>
              <a:rPr lang="en-US" sz="200" dirty="0" err="1"/>
              <a:t>sd</a:t>
            </a:r>
            <a:r>
              <a:rPr lang="en-US" sz="200" dirty="0"/>
              <a:t> =2</a:t>
            </a:r>
          </a:p>
          <a:p>
            <a:r>
              <a:rPr lang="en-US" sz="200" dirty="0"/>
              <a:t>r2 = (</a:t>
            </a:r>
            <a:r>
              <a:rPr lang="en-US" sz="200" dirty="0" err="1"/>
              <a:t>mean_gt</a:t>
            </a:r>
            <a:r>
              <a:rPr lang="en-US" sz="200" dirty="0"/>
              <a:t>(2) + </a:t>
            </a:r>
            <a:r>
              <a:rPr lang="en-US" sz="200" dirty="0" err="1"/>
              <a:t>sig_gt</a:t>
            </a:r>
            <a:r>
              <a:rPr lang="en-US" sz="200" dirty="0"/>
              <a:t>(2)*</a:t>
            </a:r>
            <a:r>
              <a:rPr lang="en-US" sz="200" dirty="0" err="1"/>
              <a:t>randn</a:t>
            </a:r>
            <a:r>
              <a:rPr lang="en-US" sz="200" dirty="0"/>
              <a:t>(</a:t>
            </a:r>
            <a:r>
              <a:rPr lang="en-US" sz="200" dirty="0" err="1"/>
              <a:t>N_gt</a:t>
            </a:r>
            <a:r>
              <a:rPr lang="en-US" sz="200" dirty="0"/>
              <a:t>*</a:t>
            </a:r>
            <a:r>
              <a:rPr lang="en-US" sz="200" dirty="0" err="1"/>
              <a:t>a_gt</a:t>
            </a:r>
            <a:r>
              <a:rPr lang="en-US" sz="200" dirty="0"/>
              <a:t>(2),1));%mean =3, </a:t>
            </a:r>
            <a:r>
              <a:rPr lang="en-US" sz="200" dirty="0" err="1"/>
              <a:t>sd</a:t>
            </a:r>
            <a:r>
              <a:rPr lang="en-US" sz="200" dirty="0"/>
              <a:t> =2.5</a:t>
            </a:r>
          </a:p>
          <a:p>
            <a:r>
              <a:rPr lang="en-US" sz="200" dirty="0"/>
              <a:t>x=[r1;r2];</a:t>
            </a:r>
          </a:p>
          <a:p>
            <a:r>
              <a:rPr lang="en-US" sz="200" dirty="0" err="1"/>
              <a:t>max_x</a:t>
            </a:r>
            <a:r>
              <a:rPr lang="en-US" sz="200" dirty="0"/>
              <a:t>=max(x);</a:t>
            </a:r>
          </a:p>
          <a:p>
            <a:r>
              <a:rPr lang="en-US" sz="200" dirty="0" err="1"/>
              <a:t>min_x</a:t>
            </a:r>
            <a:r>
              <a:rPr lang="en-US" sz="200" dirty="0"/>
              <a:t>=min(x);</a:t>
            </a:r>
          </a:p>
          <a:p>
            <a:r>
              <a:rPr lang="en-US" sz="200" dirty="0"/>
              <a:t>figure(3)</a:t>
            </a:r>
          </a:p>
          <a:p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/>
              <a:t>subplot(3,1,1);</a:t>
            </a:r>
          </a:p>
          <a:p>
            <a:r>
              <a:rPr lang="en-US" sz="200" dirty="0" err="1"/>
              <a:t>hist</a:t>
            </a:r>
            <a:r>
              <a:rPr lang="en-US" sz="200" dirty="0"/>
              <a:t>([</a:t>
            </a:r>
            <a:r>
              <a:rPr lang="en-US" sz="200" dirty="0" err="1"/>
              <a:t>x;max_x;min_x</a:t>
            </a:r>
            <a:r>
              <a:rPr lang="en-US" sz="200" dirty="0"/>
              <a:t>],50,'FaceColor', 'r')%add </a:t>
            </a:r>
            <a:r>
              <a:rPr lang="en-US" sz="200" dirty="0" err="1"/>
              <a:t>max_x;min_x</a:t>
            </a:r>
            <a:r>
              <a:rPr lang="en-US" sz="200" dirty="0"/>
              <a:t> to align 3 plots</a:t>
            </a:r>
          </a:p>
          <a:p>
            <a:r>
              <a:rPr lang="en-US" sz="200" dirty="0" err="1"/>
              <a:t>ylabel</a:t>
            </a:r>
            <a:r>
              <a:rPr lang="en-US" sz="200" dirty="0"/>
              <a:t>('x')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subplot(3,1,2);</a:t>
            </a:r>
          </a:p>
          <a:p>
            <a:r>
              <a:rPr lang="en-US" sz="200" dirty="0" err="1"/>
              <a:t>hist</a:t>
            </a:r>
            <a:r>
              <a:rPr lang="en-US" sz="200" dirty="0"/>
              <a:t>([r1;max_x;min_x],50,'FaceColor', 'g')%add </a:t>
            </a:r>
            <a:r>
              <a:rPr lang="en-US" sz="200" dirty="0" err="1"/>
              <a:t>max_x;min_x</a:t>
            </a:r>
            <a:r>
              <a:rPr lang="en-US" sz="200" dirty="0"/>
              <a:t> to align 3 plots</a:t>
            </a:r>
          </a:p>
          <a:p>
            <a:r>
              <a:rPr lang="en-US" sz="200" dirty="0" err="1"/>
              <a:t>ylabel</a:t>
            </a:r>
            <a:r>
              <a:rPr lang="en-US" sz="200" dirty="0"/>
              <a:t>('r1')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subplot(3,1,3);</a:t>
            </a:r>
          </a:p>
          <a:p>
            <a:r>
              <a:rPr lang="en-US" sz="200" dirty="0" err="1"/>
              <a:t>hist</a:t>
            </a:r>
            <a:r>
              <a:rPr lang="en-US" sz="200" dirty="0"/>
              <a:t>([r2;max_x;min_x],50,'FaceColor', 'b')%add </a:t>
            </a:r>
            <a:r>
              <a:rPr lang="en-US" sz="200" dirty="0" err="1"/>
              <a:t>max_x;min_x</a:t>
            </a:r>
            <a:r>
              <a:rPr lang="en-US" sz="200" dirty="0"/>
              <a:t> to align 3 plots</a:t>
            </a:r>
          </a:p>
          <a:p>
            <a:r>
              <a:rPr lang="en-US" sz="200" dirty="0" err="1"/>
              <a:t>ylabel</a:t>
            </a:r>
            <a:r>
              <a:rPr lang="en-US" sz="200" dirty="0"/>
              <a:t>('r2')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%x=[2,4,7 ]' %overwrite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N=length(x)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for t=1:10</a:t>
            </a:r>
          </a:p>
          <a:p>
            <a:r>
              <a:rPr lang="en-US" sz="200" dirty="0"/>
              <a:t>    %%%%%%%%%%%  E-step %%%%%%%%%%%%%%%%%%%%%</a:t>
            </a:r>
          </a:p>
          <a:p>
            <a:r>
              <a:rPr lang="en-US" sz="200" dirty="0"/>
              <a:t>    for n=1:N %</a:t>
            </a:r>
          </a:p>
          <a:p>
            <a:r>
              <a:rPr lang="en-US" sz="200" dirty="0"/>
              <a:t>        for k=1:2</a:t>
            </a:r>
          </a:p>
          <a:p>
            <a:r>
              <a:rPr lang="en-US" sz="200" dirty="0"/>
              <a:t>            g(</a:t>
            </a:r>
            <a:r>
              <a:rPr lang="en-US" sz="200" dirty="0" err="1"/>
              <a:t>n,k</a:t>
            </a:r>
            <a:r>
              <a:rPr lang="en-US" sz="200" dirty="0"/>
              <a:t>)=gauss(x(n),sig(k),mean(k));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%%%%%%%%%%%%%%%%%%</a:t>
            </a:r>
          </a:p>
          <a:p>
            <a:r>
              <a:rPr lang="en-US" sz="200" dirty="0"/>
              <a:t>    for n=1:N %</a:t>
            </a:r>
          </a:p>
          <a:p>
            <a:r>
              <a:rPr lang="en-US" sz="200" dirty="0"/>
              <a:t>        for k=1:2</a:t>
            </a:r>
          </a:p>
          <a:p>
            <a:r>
              <a:rPr lang="en-US" sz="200" dirty="0"/>
              <a:t>            </a:t>
            </a:r>
            <a:r>
              <a:rPr lang="en-US" sz="200" dirty="0" err="1"/>
              <a:t>raw_w</a:t>
            </a:r>
            <a:r>
              <a:rPr lang="en-US" sz="200" dirty="0"/>
              <a:t>(</a:t>
            </a:r>
            <a:r>
              <a:rPr lang="en-US" sz="200" dirty="0" err="1"/>
              <a:t>k,n</a:t>
            </a:r>
            <a:r>
              <a:rPr lang="en-US" sz="200" dirty="0"/>
              <a:t>)=a(k)*g(</a:t>
            </a:r>
            <a:r>
              <a:rPr lang="en-US" sz="200" dirty="0" err="1"/>
              <a:t>n,k</a:t>
            </a:r>
            <a:r>
              <a:rPr lang="en-US" sz="200" dirty="0"/>
              <a:t>);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for n=1:N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denon</a:t>
            </a:r>
            <a:r>
              <a:rPr lang="en-US" sz="200" dirty="0"/>
              <a:t>(1,n)=</a:t>
            </a:r>
            <a:r>
              <a:rPr lang="en-US" sz="200" dirty="0" err="1"/>
              <a:t>raw_w</a:t>
            </a:r>
            <a:r>
              <a:rPr lang="en-US" sz="200" dirty="0"/>
              <a:t>(1,n)+</a:t>
            </a:r>
            <a:r>
              <a:rPr lang="en-US" sz="200" dirty="0" err="1"/>
              <a:t>raw_w</a:t>
            </a:r>
            <a:r>
              <a:rPr lang="en-US" sz="200" dirty="0"/>
              <a:t>(2,n);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denon</a:t>
            </a:r>
            <a:r>
              <a:rPr lang="en-US" sz="200" dirty="0"/>
              <a:t>(2,n)=</a:t>
            </a:r>
            <a:r>
              <a:rPr lang="en-US" sz="200" dirty="0" err="1"/>
              <a:t>raw_w</a:t>
            </a:r>
            <a:r>
              <a:rPr lang="en-US" sz="200" dirty="0"/>
              <a:t>(1,n)+</a:t>
            </a:r>
            <a:r>
              <a:rPr lang="en-US" sz="200" dirty="0" err="1"/>
              <a:t>raw_w</a:t>
            </a:r>
            <a:r>
              <a:rPr lang="en-US" sz="200" dirty="0"/>
              <a:t>(2,n);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%%%%%%%%%%%%%%%%%%%%%%%%%%%%%%%%%%</a:t>
            </a:r>
          </a:p>
          <a:p>
            <a:r>
              <a:rPr lang="en-US" sz="200" dirty="0"/>
              <a:t>    %normalize w</a:t>
            </a:r>
          </a:p>
          <a:p>
            <a:r>
              <a:rPr lang="en-US" sz="200" dirty="0"/>
              <a:t>    for n=1:N</a:t>
            </a:r>
          </a:p>
          <a:p>
            <a:r>
              <a:rPr lang="en-US" sz="200" dirty="0"/>
              <a:t>        for k=1:2</a:t>
            </a:r>
          </a:p>
          <a:p>
            <a:r>
              <a:rPr lang="en-US" sz="200" dirty="0"/>
              <a:t>            w(</a:t>
            </a:r>
            <a:r>
              <a:rPr lang="en-US" sz="200" dirty="0" err="1"/>
              <a:t>k,n</a:t>
            </a:r>
            <a:r>
              <a:rPr lang="en-US" sz="200" dirty="0"/>
              <a:t>)=</a:t>
            </a:r>
            <a:r>
              <a:rPr lang="en-US" sz="200" dirty="0" err="1"/>
              <a:t>raw_w</a:t>
            </a:r>
            <a:r>
              <a:rPr lang="en-US" sz="200" dirty="0"/>
              <a:t>(</a:t>
            </a:r>
            <a:r>
              <a:rPr lang="en-US" sz="200" dirty="0" err="1"/>
              <a:t>k,n</a:t>
            </a:r>
            <a:r>
              <a:rPr lang="en-US" sz="200" dirty="0"/>
              <a:t>)/</a:t>
            </a:r>
            <a:r>
              <a:rPr lang="en-US" sz="200" dirty="0" err="1"/>
              <a:t>denon</a:t>
            </a:r>
            <a:r>
              <a:rPr lang="en-US" sz="200" dirty="0"/>
              <a:t>(</a:t>
            </a:r>
            <a:r>
              <a:rPr lang="en-US" sz="200" dirty="0" err="1"/>
              <a:t>k,n</a:t>
            </a:r>
            <a:r>
              <a:rPr lang="en-US" sz="200" dirty="0"/>
              <a:t>);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%%%%%%%%%%  M-step %%%%%%%%%%%%%%%%%%%%%%%%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   for k=1:2 %find mean</a:t>
            </a:r>
          </a:p>
          <a:p>
            <a:r>
              <a:rPr lang="en-US" sz="200" dirty="0"/>
              <a:t>        mean(k)=0;</a:t>
            </a:r>
          </a:p>
          <a:p>
            <a:r>
              <a:rPr lang="en-US" sz="200" dirty="0"/>
              <a:t>        for n=1:N</a:t>
            </a:r>
          </a:p>
          <a:p>
            <a:r>
              <a:rPr lang="en-US" sz="200" dirty="0"/>
              <a:t>            mean(k)=mean(k)+w(</a:t>
            </a:r>
            <a:r>
              <a:rPr lang="en-US" sz="200" dirty="0" err="1"/>
              <a:t>k,n</a:t>
            </a:r>
            <a:r>
              <a:rPr lang="en-US" sz="200" dirty="0"/>
              <a:t>)*(x(n)) ;%new mean, max step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    mean(k)=mean(k)/sum(w(k,:));</a:t>
            </a:r>
          </a:p>
          <a:p>
            <a:r>
              <a:rPr lang="en-US" sz="200" dirty="0"/>
              <a:t>        %%%%%%%%%%%%%%%%%%%%%%%%%%%%%%%%%</a:t>
            </a:r>
          </a:p>
          <a:p>
            <a:r>
              <a:rPr lang="en-US" sz="200" dirty="0"/>
              <a:t>        sig(k)=0;</a:t>
            </a:r>
          </a:p>
          <a:p>
            <a:r>
              <a:rPr lang="en-US" sz="200" dirty="0"/>
              <a:t>        for n=1:N</a:t>
            </a:r>
          </a:p>
          <a:p>
            <a:r>
              <a:rPr lang="en-US" sz="200" dirty="0"/>
              <a:t>            sig(k)=sig(k)+w(</a:t>
            </a:r>
            <a:r>
              <a:rPr lang="en-US" sz="200" dirty="0" err="1"/>
              <a:t>k,n</a:t>
            </a:r>
            <a:r>
              <a:rPr lang="en-US" sz="200" dirty="0"/>
              <a:t>)*(x(n)-mean(k))^2 ;%new mean, max step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    sig(k)=sig(k)/sum(w(k,:));</a:t>
            </a:r>
          </a:p>
          <a:p>
            <a:r>
              <a:rPr lang="en-US" sz="200" dirty="0"/>
              <a:t>        </a:t>
            </a:r>
          </a:p>
          <a:p>
            <a:r>
              <a:rPr lang="en-US" sz="200" dirty="0"/>
              <a:t>        a(k)=sum(w(k,:))/N;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dd</a:t>
            </a:r>
            <a:r>
              <a:rPr lang="en-US" sz="200" dirty="0"/>
              <a:t>=(</a:t>
            </a:r>
            <a:r>
              <a:rPr lang="en-US" sz="200" dirty="0" err="1"/>
              <a:t>old_mean</a:t>
            </a:r>
            <a:r>
              <a:rPr lang="en-US" sz="200" dirty="0"/>
              <a:t>-mean)'*(</a:t>
            </a:r>
            <a:r>
              <a:rPr lang="en-US" sz="200" dirty="0" err="1"/>
              <a:t>old_mean</a:t>
            </a:r>
            <a:r>
              <a:rPr lang="en-US" sz="200" dirty="0"/>
              <a:t>-mean)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old_mean</a:t>
            </a:r>
            <a:r>
              <a:rPr lang="en-US" sz="200" dirty="0"/>
              <a:t>=mean;</a:t>
            </a:r>
          </a:p>
          <a:p>
            <a:r>
              <a:rPr lang="en-US" sz="200" dirty="0"/>
              <a:t>    t</a:t>
            </a:r>
          </a:p>
          <a:p>
            <a:r>
              <a:rPr lang="en-US" sz="200" dirty="0"/>
              <a:t>    mean</a:t>
            </a:r>
          </a:p>
          <a:p>
            <a:r>
              <a:rPr lang="en-US" sz="200" dirty="0"/>
              <a:t>    sig</a:t>
            </a:r>
          </a:p>
          <a:p>
            <a:r>
              <a:rPr lang="en-US" sz="200" dirty="0"/>
              <a:t>    a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dd</a:t>
            </a:r>
            <a:endParaRPr lang="en-US" sz="200" dirty="0"/>
          </a:p>
          <a:p>
            <a:r>
              <a:rPr lang="en-US" sz="200" dirty="0"/>
              <a:t>'press key to continue'</a:t>
            </a:r>
          </a:p>
          <a:p>
            <a:r>
              <a:rPr lang="en-US" sz="200" dirty="0"/>
              <a:t>    pause</a:t>
            </a:r>
          </a:p>
          <a:p>
            <a:r>
              <a:rPr lang="en-US" sz="200" dirty="0"/>
              <a:t>    if </a:t>
            </a:r>
            <a:r>
              <a:rPr lang="en-US" sz="200" dirty="0" err="1"/>
              <a:t>dd</a:t>
            </a:r>
            <a:r>
              <a:rPr lang="en-US" sz="200" dirty="0"/>
              <a:t>&lt;</a:t>
            </a:r>
            <a:r>
              <a:rPr lang="en-US" sz="200" dirty="0" err="1"/>
              <a:t>thresold</a:t>
            </a:r>
            <a:endParaRPr lang="en-US" sz="200" dirty="0"/>
          </a:p>
          <a:p>
            <a:r>
              <a:rPr lang="en-US" sz="200" dirty="0"/>
              <a:t>        'quit, because </a:t>
            </a:r>
            <a:r>
              <a:rPr lang="en-US" sz="200" dirty="0" err="1"/>
              <a:t>dd</a:t>
            </a:r>
            <a:r>
              <a:rPr lang="en-US" sz="200" dirty="0"/>
              <a:t> is small enough'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dd</a:t>
            </a:r>
            <a:endParaRPr lang="en-US" sz="200" dirty="0"/>
          </a:p>
          <a:p>
            <a:r>
              <a:rPr lang="en-US" sz="200" dirty="0"/>
              <a:t>        break;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%plot the Gaussian mixture %%%%%%%%%%</a:t>
            </a:r>
          </a:p>
          <a:p>
            <a:r>
              <a:rPr lang="en-US" sz="200" dirty="0"/>
              <a:t>xx=[0:0.1:12];</a:t>
            </a:r>
          </a:p>
          <a:p>
            <a:r>
              <a:rPr lang="en-US" sz="200" dirty="0"/>
              <a:t>%xx=x;</a:t>
            </a:r>
          </a:p>
          <a:p>
            <a:r>
              <a:rPr lang="en-US" sz="200" dirty="0"/>
              <a:t>for n=1:length(xx)</a:t>
            </a:r>
          </a:p>
          <a:p>
            <a:r>
              <a:rPr lang="en-US" sz="200" dirty="0"/>
              <a:t>    temp=0;</a:t>
            </a:r>
          </a:p>
          <a:p>
            <a:r>
              <a:rPr lang="en-US" sz="200" dirty="0"/>
              <a:t>    for k=1:2</a:t>
            </a:r>
          </a:p>
          <a:p>
            <a:r>
              <a:rPr lang="en-US" sz="200" dirty="0"/>
              <a:t>        temp=</a:t>
            </a:r>
            <a:r>
              <a:rPr lang="en-US" sz="200" dirty="0" err="1"/>
              <a:t>temp+a</a:t>
            </a:r>
            <a:r>
              <a:rPr lang="en-US" sz="200" dirty="0"/>
              <a:t>(k)*gauss(xx(n),sig(k), mean(k));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gmm_b</a:t>
            </a:r>
            <a:r>
              <a:rPr lang="en-US" sz="200" dirty="0"/>
              <a:t>(n)=temp;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%%%%%%%%%%%%%%%%%%%%%%%%%%%%%%%%%</a:t>
            </a:r>
          </a:p>
          <a:p>
            <a:r>
              <a:rPr lang="en-US" sz="200" dirty="0"/>
              <a:t>%plot the G1 %%%%%%%%%%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for n=1:length(xx)</a:t>
            </a:r>
          </a:p>
          <a:p>
            <a:r>
              <a:rPr lang="en-US" sz="200" dirty="0"/>
              <a:t>    temp=0;</a:t>
            </a:r>
          </a:p>
          <a:p>
            <a:r>
              <a:rPr lang="en-US" sz="200" dirty="0"/>
              <a:t>    k=1;</a:t>
            </a:r>
          </a:p>
          <a:p>
            <a:r>
              <a:rPr lang="en-US" sz="200" dirty="0"/>
              <a:t>    temp=</a:t>
            </a:r>
            <a:r>
              <a:rPr lang="en-US" sz="200" dirty="0" err="1"/>
              <a:t>temp+a</a:t>
            </a:r>
            <a:r>
              <a:rPr lang="en-US" sz="200" dirty="0"/>
              <a:t>(k)*gauss(xx(n),sig(k), mean(k));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g1_b(n)=temp;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%%%%%%%%%%%%%%%%%%%%%%%%%%%%%%%%%</a:t>
            </a:r>
          </a:p>
          <a:p>
            <a:r>
              <a:rPr lang="en-US" sz="200" dirty="0"/>
              <a:t>%plot the G1 %%%%%%%%%%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for n=1:length(xx)</a:t>
            </a:r>
          </a:p>
          <a:p>
            <a:r>
              <a:rPr lang="en-US" sz="200" dirty="0"/>
              <a:t>    temp=0;</a:t>
            </a:r>
          </a:p>
          <a:p>
            <a:r>
              <a:rPr lang="en-US" sz="200" dirty="0"/>
              <a:t>    k=2;</a:t>
            </a:r>
          </a:p>
          <a:p>
            <a:r>
              <a:rPr lang="en-US" sz="200" dirty="0"/>
              <a:t>    temp=</a:t>
            </a:r>
            <a:r>
              <a:rPr lang="en-US" sz="200" dirty="0" err="1"/>
              <a:t>temp+a</a:t>
            </a:r>
            <a:r>
              <a:rPr lang="en-US" sz="200" dirty="0"/>
              <a:t>(k)*gauss(xx(n),sig(k), mean(k));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g2_b(n)=temp;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%%%%%%%%%%%%%%%%%%%%%%%%%%%%%%%%%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sum(</a:t>
            </a:r>
            <a:r>
              <a:rPr lang="en-US" sz="200" dirty="0" err="1"/>
              <a:t>gmm_b</a:t>
            </a:r>
            <a:r>
              <a:rPr lang="en-US" sz="200" dirty="0"/>
              <a:t>)/length(xx)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figure(7)</a:t>
            </a:r>
          </a:p>
          <a:p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/>
              <a:t>plot(</a:t>
            </a:r>
            <a:r>
              <a:rPr lang="en-US" sz="200" dirty="0" err="1"/>
              <a:t>xx,gmm_b,'k</a:t>
            </a:r>
            <a:r>
              <a:rPr lang="en-US" sz="200" dirty="0"/>
              <a:t>');</a:t>
            </a:r>
          </a:p>
          <a:p>
            <a:r>
              <a:rPr lang="en-US" sz="200" dirty="0"/>
              <a:t>hold on</a:t>
            </a:r>
          </a:p>
          <a:p>
            <a:r>
              <a:rPr lang="en-US" sz="200" dirty="0"/>
              <a:t>plot(xx,g1_b,'r');</a:t>
            </a:r>
          </a:p>
          <a:p>
            <a:r>
              <a:rPr lang="en-US" sz="200" dirty="0"/>
              <a:t>hold on</a:t>
            </a:r>
          </a:p>
          <a:p>
            <a:r>
              <a:rPr lang="en-US" sz="200" dirty="0"/>
              <a:t>plot(xx,g2_b,'g');</a:t>
            </a:r>
          </a:p>
          <a:p>
            <a:r>
              <a:rPr lang="en-US" sz="200" dirty="0"/>
              <a:t>% 'area'</a:t>
            </a:r>
          </a:p>
          <a:p>
            <a:r>
              <a:rPr lang="en-US" sz="200" dirty="0"/>
              <a:t>% area(</a:t>
            </a:r>
            <a:r>
              <a:rPr lang="en-US" sz="200" dirty="0" err="1"/>
              <a:t>xx,gmm</a:t>
            </a:r>
            <a:r>
              <a:rPr lang="en-US" sz="200" dirty="0"/>
              <a:t>)</a:t>
            </a:r>
          </a:p>
          <a:p>
            <a:r>
              <a:rPr lang="en-US" sz="200" dirty="0"/>
              <a:t>% </a:t>
            </a:r>
            <a:r>
              <a:rPr lang="en-US" sz="200" dirty="0" err="1"/>
              <a:t>trapz</a:t>
            </a:r>
            <a:r>
              <a:rPr lang="en-US" sz="200" dirty="0"/>
              <a:t>(</a:t>
            </a:r>
            <a:r>
              <a:rPr lang="en-US" sz="200" dirty="0" err="1"/>
              <a:t>xx,gmm</a:t>
            </a:r>
            <a:r>
              <a:rPr lang="en-US" sz="200" dirty="0"/>
              <a:t>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%%%%%%%%%%%%%%%%%%%%%%%%%%%%%%%%%%%%%%%%%%%%%%%%%%%</a:t>
            </a:r>
          </a:p>
          <a:p>
            <a:r>
              <a:rPr lang="en-US" sz="200" dirty="0"/>
              <a:t>function g=gauss(</a:t>
            </a:r>
            <a:r>
              <a:rPr lang="en-US" sz="200" dirty="0" err="1"/>
              <a:t>x,sig</a:t>
            </a:r>
            <a:r>
              <a:rPr lang="en-US" sz="200" dirty="0"/>
              <a:t>, mean)</a:t>
            </a:r>
          </a:p>
          <a:p>
            <a:r>
              <a:rPr lang="en-US" sz="200" dirty="0"/>
              <a:t>g=(1/</a:t>
            </a:r>
            <a:r>
              <a:rPr lang="en-US" sz="200" dirty="0" err="1"/>
              <a:t>sqrt</a:t>
            </a:r>
            <a:r>
              <a:rPr lang="en-US" sz="200" dirty="0"/>
              <a:t>(2*pi*sig^2))*</a:t>
            </a:r>
            <a:r>
              <a:rPr lang="en-US" sz="200" dirty="0" err="1"/>
              <a:t>exp</a:t>
            </a:r>
            <a:r>
              <a:rPr lang="en-US" sz="200" dirty="0"/>
              <a:t>(-(x-mean)^2/(2*sig^2));</a:t>
            </a:r>
          </a:p>
          <a:p>
            <a:r>
              <a:rPr lang="en-US" sz="200" dirty="0"/>
              <a:t>return</a:t>
            </a:r>
          </a:p>
          <a:p>
            <a:endParaRPr lang="en-US" sz="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the code em8d.m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  				Output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499645"/>
            <a:ext cx="3810000" cy="343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6" y="2133600"/>
            <a:ext cx="4216074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Example2: Test code:em10a.m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638"/>
            <a:ext cx="3200400" cy="4253731"/>
          </a:xfrm>
        </p:spPr>
        <p:txBody>
          <a:bodyPr>
            <a:noAutofit/>
          </a:bodyPr>
          <a:lstStyle/>
          <a:p>
            <a:r>
              <a:rPr lang="pt-BR" sz="200" dirty="0"/>
              <a:t>function em() %em 1d test demo</a:t>
            </a:r>
          </a:p>
          <a:p>
            <a:r>
              <a:rPr lang="en-US" sz="200" dirty="0"/>
              <a:t>%known problem, guess sig needs to be close to ground truth </a:t>
            </a:r>
          </a:p>
          <a:p>
            <a:r>
              <a:rPr lang="en-US" sz="200" dirty="0"/>
              <a:t>%</a:t>
            </a:r>
            <a:r>
              <a:rPr lang="en-US" sz="200" dirty="0" err="1"/>
              <a:t>clc</a:t>
            </a:r>
            <a:r>
              <a:rPr lang="en-US" sz="200" dirty="0"/>
              <a:t> clean window commands</a:t>
            </a:r>
          </a:p>
          <a:p>
            <a:r>
              <a:rPr lang="en-US" sz="200" dirty="0"/>
              <a:t>clear, close all, </a:t>
            </a:r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 err="1"/>
              <a:t>thresold</a:t>
            </a:r>
            <a:r>
              <a:rPr lang="en-US" sz="200" dirty="0"/>
              <a:t>=0.0001;</a:t>
            </a:r>
          </a:p>
          <a:p>
            <a:r>
              <a:rPr lang="en-US" sz="200" dirty="0" err="1"/>
              <a:t>N_gt</a:t>
            </a:r>
            <a:r>
              <a:rPr lang="en-US" sz="200" dirty="0"/>
              <a:t>=10; %total number of samples in total</a:t>
            </a:r>
          </a:p>
          <a:p>
            <a:r>
              <a:rPr lang="en-US" sz="200" dirty="0" err="1"/>
              <a:t>old_mean</a:t>
            </a:r>
            <a:r>
              <a:rPr lang="en-US" sz="200" dirty="0"/>
              <a:t>=[0 0]';</a:t>
            </a:r>
          </a:p>
          <a:p>
            <a:r>
              <a:rPr lang="en-US" sz="200" dirty="0" err="1"/>
              <a:t>mean_gt</a:t>
            </a:r>
            <a:r>
              <a:rPr lang="en-US" sz="200" dirty="0"/>
              <a:t>=[4 7]' ;%ground truth</a:t>
            </a:r>
          </a:p>
          <a:p>
            <a:r>
              <a:rPr lang="en-US" sz="200" dirty="0"/>
              <a:t>%mean=</a:t>
            </a:r>
            <a:r>
              <a:rPr lang="en-US" sz="200" dirty="0" err="1"/>
              <a:t>mean_gt</a:t>
            </a:r>
            <a:r>
              <a:rPr lang="en-US" sz="200" dirty="0"/>
              <a:t>+[ -1.25 1.25]'; %initial guess</a:t>
            </a:r>
          </a:p>
          <a:p>
            <a:r>
              <a:rPr lang="en-US" sz="200" dirty="0"/>
              <a:t>mean=</a:t>
            </a:r>
            <a:r>
              <a:rPr lang="en-US" sz="200" dirty="0" err="1"/>
              <a:t>mean_gt</a:t>
            </a:r>
            <a:r>
              <a:rPr lang="en-US" sz="200" dirty="0"/>
              <a:t>+[ -0.2 0.2]'; %initial guess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 err="1"/>
              <a:t>sig_gt</a:t>
            </a:r>
            <a:r>
              <a:rPr lang="en-US" sz="200" dirty="0"/>
              <a:t>=[1 1]';%ground truth</a:t>
            </a:r>
          </a:p>
          <a:p>
            <a:r>
              <a:rPr lang="en-US" sz="200" dirty="0"/>
              <a:t>%sig=</a:t>
            </a:r>
            <a:r>
              <a:rPr lang="en-US" sz="200" dirty="0" err="1"/>
              <a:t>sig_gt</a:t>
            </a:r>
            <a:r>
              <a:rPr lang="en-US" sz="200" dirty="0"/>
              <a:t>+[0.1 -0.1]';%initial guess</a:t>
            </a:r>
          </a:p>
          <a:p>
            <a:r>
              <a:rPr lang="en-US" sz="200" dirty="0"/>
              <a:t>sig=</a:t>
            </a:r>
            <a:r>
              <a:rPr lang="en-US" sz="200" dirty="0" err="1"/>
              <a:t>sig_gt</a:t>
            </a:r>
            <a:r>
              <a:rPr lang="en-US" sz="200" dirty="0"/>
              <a:t>+[0 0]';%fixed sig=</a:t>
            </a:r>
            <a:r>
              <a:rPr lang="en-US" sz="200" dirty="0" err="1"/>
              <a:t>stdev</a:t>
            </a:r>
            <a:r>
              <a:rPr lang="en-US" sz="200" dirty="0"/>
              <a:t> , assume there is no need to find sig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 err="1"/>
              <a:t>a_gt</a:t>
            </a:r>
            <a:r>
              <a:rPr lang="en-US" sz="200" dirty="0"/>
              <a:t>=[0.4 0.6]'; %sum must be 1,prob.that is generated by </a:t>
            </a:r>
            <a:r>
              <a:rPr lang="en-US" sz="200" dirty="0" err="1"/>
              <a:t>gaussian</a:t>
            </a:r>
            <a:r>
              <a:rPr lang="en-US" sz="200" dirty="0"/>
              <a:t> [1 or 2]</a:t>
            </a:r>
          </a:p>
          <a:p>
            <a:r>
              <a:rPr lang="en-US" sz="200" dirty="0"/>
              <a:t>a=</a:t>
            </a:r>
            <a:r>
              <a:rPr lang="en-US" sz="200" dirty="0" err="1"/>
              <a:t>a_gt</a:t>
            </a:r>
            <a:r>
              <a:rPr lang="en-US" sz="200" dirty="0"/>
              <a:t>+[ 0.05 -0.05]';%initial guess</a:t>
            </a:r>
          </a:p>
          <a:p>
            <a:r>
              <a:rPr lang="en-US" sz="200" dirty="0"/>
              <a:t>%%%%%gen data if needed</a:t>
            </a:r>
          </a:p>
          <a:p>
            <a:r>
              <a:rPr lang="en-US" sz="200" dirty="0"/>
              <a:t>% r1 = (</a:t>
            </a:r>
            <a:r>
              <a:rPr lang="en-US" sz="200" dirty="0" err="1"/>
              <a:t>mean_gt</a:t>
            </a:r>
            <a:r>
              <a:rPr lang="en-US" sz="200" dirty="0"/>
              <a:t>(1) + </a:t>
            </a:r>
            <a:r>
              <a:rPr lang="en-US" sz="200" dirty="0" err="1"/>
              <a:t>sig_gt</a:t>
            </a:r>
            <a:r>
              <a:rPr lang="en-US" sz="200" dirty="0"/>
              <a:t>(1)*</a:t>
            </a:r>
            <a:r>
              <a:rPr lang="en-US" sz="200" dirty="0" err="1"/>
              <a:t>randn</a:t>
            </a:r>
            <a:r>
              <a:rPr lang="en-US" sz="200" dirty="0"/>
              <a:t>(</a:t>
            </a:r>
            <a:r>
              <a:rPr lang="en-US" sz="200" dirty="0" err="1"/>
              <a:t>N_gt</a:t>
            </a:r>
            <a:r>
              <a:rPr lang="en-US" sz="200" dirty="0"/>
              <a:t>*</a:t>
            </a:r>
            <a:r>
              <a:rPr lang="en-US" sz="200" dirty="0" err="1"/>
              <a:t>a_gt</a:t>
            </a:r>
            <a:r>
              <a:rPr lang="en-US" sz="200" dirty="0"/>
              <a:t>(1),1)); %mean,  </a:t>
            </a:r>
            <a:r>
              <a:rPr lang="en-US" sz="200" dirty="0" err="1"/>
              <a:t>sd</a:t>
            </a:r>
            <a:r>
              <a:rPr lang="en-US" sz="200" dirty="0"/>
              <a:t> </a:t>
            </a:r>
          </a:p>
          <a:p>
            <a:r>
              <a:rPr lang="en-US" sz="200" dirty="0"/>
              <a:t>% r2 = (</a:t>
            </a:r>
            <a:r>
              <a:rPr lang="en-US" sz="200" dirty="0" err="1"/>
              <a:t>mean_gt</a:t>
            </a:r>
            <a:r>
              <a:rPr lang="en-US" sz="200" dirty="0"/>
              <a:t>(2) + </a:t>
            </a:r>
            <a:r>
              <a:rPr lang="en-US" sz="200" dirty="0" err="1"/>
              <a:t>sig_gt</a:t>
            </a:r>
            <a:r>
              <a:rPr lang="en-US" sz="200" dirty="0"/>
              <a:t>(2)*</a:t>
            </a:r>
            <a:r>
              <a:rPr lang="en-US" sz="200" dirty="0" err="1"/>
              <a:t>randn</a:t>
            </a:r>
            <a:r>
              <a:rPr lang="en-US" sz="200" dirty="0"/>
              <a:t>(</a:t>
            </a:r>
            <a:r>
              <a:rPr lang="en-US" sz="200" dirty="0" err="1"/>
              <a:t>N_gt</a:t>
            </a:r>
            <a:r>
              <a:rPr lang="en-US" sz="200" dirty="0"/>
              <a:t>*</a:t>
            </a:r>
            <a:r>
              <a:rPr lang="en-US" sz="200" dirty="0" err="1"/>
              <a:t>a_gt</a:t>
            </a:r>
            <a:r>
              <a:rPr lang="en-US" sz="200" dirty="0"/>
              <a:t>(2),1));%mean, </a:t>
            </a:r>
            <a:r>
              <a:rPr lang="en-US" sz="200" dirty="0" err="1"/>
              <a:t>sd</a:t>
            </a:r>
            <a:r>
              <a:rPr lang="en-US" sz="200" dirty="0"/>
              <a:t> </a:t>
            </a:r>
          </a:p>
          <a:p>
            <a:r>
              <a:rPr lang="en-US" sz="200" dirty="0"/>
              <a:t>% x=[r1;r2];</a:t>
            </a:r>
          </a:p>
          <a:p>
            <a:r>
              <a:rPr lang="en-US" sz="200" dirty="0"/>
              <a:t>% x'</a:t>
            </a:r>
          </a:p>
          <a:p>
            <a:r>
              <a:rPr lang="en-US" sz="200" dirty="0"/>
              <a:t>%input </a:t>
            </a:r>
            <a:r>
              <a:rPr lang="en-US" sz="200" dirty="0" err="1"/>
              <a:t>data,generated</a:t>
            </a:r>
            <a:r>
              <a:rPr lang="en-US" sz="200" dirty="0"/>
              <a:t> by 2Gaussians,G1=(mean=4,stdev=1),G2=(mean=8,stdev=1)</a:t>
            </a:r>
          </a:p>
          <a:p>
            <a:r>
              <a:rPr lang="en-US" sz="200" dirty="0"/>
              <a:t>x=[ 5.5344    4.1756    3.5239    3.7203    7.7026    8.2082    6.7524    8.5127    6.2751    6.5347]';</a:t>
            </a:r>
          </a:p>
          <a:p>
            <a:r>
              <a:rPr lang="en-US" sz="200" dirty="0"/>
              <a:t>N=length(x);</a:t>
            </a:r>
          </a:p>
          <a:p>
            <a:r>
              <a:rPr lang="en-US" sz="200" dirty="0"/>
              <a:t>'x='</a:t>
            </a:r>
          </a:p>
          <a:p>
            <a:r>
              <a:rPr lang="en-US" sz="200" dirty="0"/>
              <a:t>x'</a:t>
            </a:r>
          </a:p>
          <a:p>
            <a:r>
              <a:rPr lang="en-US" sz="200" dirty="0"/>
              <a:t>for t=1:10 %loop at most 10 times</a:t>
            </a:r>
          </a:p>
          <a:p>
            <a:r>
              <a:rPr lang="en-US" sz="200" dirty="0"/>
              <a:t>    mean</a:t>
            </a:r>
          </a:p>
          <a:p>
            <a:r>
              <a:rPr lang="en-US" sz="200" dirty="0"/>
              <a:t>    a</a:t>
            </a:r>
          </a:p>
          <a:p>
            <a:r>
              <a:rPr lang="en-US" sz="200" dirty="0"/>
              <a:t>    %%%%%%%%%%%  E-step %%%%%%%%%%%%%%%%%%%%%</a:t>
            </a:r>
          </a:p>
          <a:p>
            <a:r>
              <a:rPr lang="en-US" sz="200" dirty="0"/>
              <a:t>    for n=1:N %</a:t>
            </a:r>
          </a:p>
          <a:p>
            <a:r>
              <a:rPr lang="en-US" sz="200" dirty="0"/>
              <a:t>        for k=1:2</a:t>
            </a:r>
          </a:p>
          <a:p>
            <a:r>
              <a:rPr lang="en-US" sz="200" dirty="0"/>
              <a:t>            g(</a:t>
            </a:r>
            <a:r>
              <a:rPr lang="en-US" sz="200" dirty="0" err="1"/>
              <a:t>n,k</a:t>
            </a:r>
            <a:r>
              <a:rPr lang="en-US" sz="200" dirty="0"/>
              <a:t>)=gauss(x(n),sig(k),mean(k));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%%%%%%%%%%%%%%%%%%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for n=1:N %</a:t>
            </a:r>
          </a:p>
          <a:p>
            <a:r>
              <a:rPr lang="en-US" sz="200" dirty="0"/>
              <a:t>        for k=1:2</a:t>
            </a:r>
          </a:p>
          <a:p>
            <a:r>
              <a:rPr lang="en-US" sz="200" dirty="0"/>
              <a:t>            </a:t>
            </a:r>
            <a:r>
              <a:rPr lang="en-US" sz="200" dirty="0" err="1"/>
              <a:t>raw_w</a:t>
            </a:r>
            <a:r>
              <a:rPr lang="en-US" sz="200" dirty="0"/>
              <a:t>(</a:t>
            </a:r>
            <a:r>
              <a:rPr lang="en-US" sz="200" dirty="0" err="1"/>
              <a:t>k,n</a:t>
            </a:r>
            <a:r>
              <a:rPr lang="en-US" sz="200" dirty="0"/>
              <a:t>)=a(k)*g(</a:t>
            </a:r>
            <a:r>
              <a:rPr lang="en-US" sz="200" dirty="0" err="1"/>
              <a:t>n,k</a:t>
            </a:r>
            <a:r>
              <a:rPr lang="en-US" sz="200" dirty="0"/>
              <a:t>);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for n=1:N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denon</a:t>
            </a:r>
            <a:r>
              <a:rPr lang="en-US" sz="200" dirty="0"/>
              <a:t>(1,n)=</a:t>
            </a:r>
            <a:r>
              <a:rPr lang="en-US" sz="200" dirty="0" err="1"/>
              <a:t>raw_w</a:t>
            </a:r>
            <a:r>
              <a:rPr lang="en-US" sz="200" dirty="0"/>
              <a:t>(1,n)+</a:t>
            </a:r>
            <a:r>
              <a:rPr lang="en-US" sz="200" dirty="0" err="1"/>
              <a:t>raw_w</a:t>
            </a:r>
            <a:r>
              <a:rPr lang="en-US" sz="200" dirty="0"/>
              <a:t>(2,n);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denon</a:t>
            </a:r>
            <a:r>
              <a:rPr lang="en-US" sz="200" dirty="0"/>
              <a:t>(2,n)=</a:t>
            </a:r>
            <a:r>
              <a:rPr lang="en-US" sz="200" dirty="0" err="1"/>
              <a:t>raw_w</a:t>
            </a:r>
            <a:r>
              <a:rPr lang="en-US" sz="200" dirty="0"/>
              <a:t>(1,n)+</a:t>
            </a:r>
            <a:r>
              <a:rPr lang="en-US" sz="200" dirty="0" err="1"/>
              <a:t>raw_w</a:t>
            </a:r>
            <a:r>
              <a:rPr lang="en-US" sz="200" dirty="0"/>
              <a:t>(2,n);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%%%%%%%%%%%%%%%%%%%%%%%%%%%%%%%%%%</a:t>
            </a:r>
          </a:p>
          <a:p>
            <a:r>
              <a:rPr lang="en-US" sz="200" dirty="0"/>
              <a:t>    %normalize w</a:t>
            </a:r>
          </a:p>
          <a:p>
            <a:r>
              <a:rPr lang="en-US" sz="200" dirty="0"/>
              <a:t>    for n=1:N</a:t>
            </a:r>
          </a:p>
          <a:p>
            <a:r>
              <a:rPr lang="en-US" sz="200" dirty="0"/>
              <a:t>        for k=1:2</a:t>
            </a:r>
          </a:p>
          <a:p>
            <a:r>
              <a:rPr lang="en-US" sz="200" dirty="0"/>
              <a:t>            w(</a:t>
            </a:r>
            <a:r>
              <a:rPr lang="en-US" sz="200" dirty="0" err="1"/>
              <a:t>k,n</a:t>
            </a:r>
            <a:r>
              <a:rPr lang="en-US" sz="200" dirty="0"/>
              <a:t>)=</a:t>
            </a:r>
            <a:r>
              <a:rPr lang="en-US" sz="200" dirty="0" err="1"/>
              <a:t>raw_w</a:t>
            </a:r>
            <a:r>
              <a:rPr lang="en-US" sz="200" dirty="0"/>
              <a:t>(</a:t>
            </a:r>
            <a:r>
              <a:rPr lang="en-US" sz="200" dirty="0" err="1"/>
              <a:t>k,n</a:t>
            </a:r>
            <a:r>
              <a:rPr lang="en-US" sz="200" dirty="0"/>
              <a:t>)/</a:t>
            </a:r>
            <a:r>
              <a:rPr lang="en-US" sz="200" dirty="0" err="1"/>
              <a:t>denon</a:t>
            </a:r>
            <a:r>
              <a:rPr lang="en-US" sz="200" dirty="0"/>
              <a:t>(</a:t>
            </a:r>
            <a:r>
              <a:rPr lang="en-US" sz="200" dirty="0" err="1"/>
              <a:t>k,n</a:t>
            </a:r>
            <a:r>
              <a:rPr lang="en-US" sz="200" dirty="0"/>
              <a:t>);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%%%%%%%%%%  M-step %%%%%%%%%%%%%%%%%%%%%%%%</a:t>
            </a:r>
          </a:p>
          <a:p>
            <a:r>
              <a:rPr lang="en-US" sz="200" dirty="0"/>
              <a:t>    for k=1:2 %find mean</a:t>
            </a:r>
          </a:p>
          <a:p>
            <a:r>
              <a:rPr lang="en-US" sz="200" dirty="0"/>
              <a:t>        %%%%%%  mean %%%%%%%%%%%%%%%%%%%%%%%%%%</a:t>
            </a:r>
          </a:p>
          <a:p>
            <a:r>
              <a:rPr lang="en-US" sz="200" dirty="0"/>
              <a:t>        mean(k)=0;</a:t>
            </a:r>
          </a:p>
          <a:p>
            <a:r>
              <a:rPr lang="en-US" sz="200" dirty="0"/>
              <a:t>        for n=1:N</a:t>
            </a:r>
          </a:p>
          <a:p>
            <a:r>
              <a:rPr lang="en-US" sz="200" dirty="0"/>
              <a:t>            mean(k)=mean(k)+w(</a:t>
            </a:r>
            <a:r>
              <a:rPr lang="en-US" sz="200" dirty="0" err="1"/>
              <a:t>k,n</a:t>
            </a:r>
            <a:r>
              <a:rPr lang="en-US" sz="200" dirty="0"/>
              <a:t>)*(x(n)) ;%new mean, max step</a:t>
            </a:r>
          </a:p>
          <a:p>
            <a:r>
              <a:rPr lang="en-US" sz="200" dirty="0"/>
              <a:t>        end</a:t>
            </a:r>
          </a:p>
          <a:p>
            <a:r>
              <a:rPr lang="en-US" sz="200" dirty="0"/>
              <a:t>        mean(k)=mean(k)/sum(w(k,:));</a:t>
            </a:r>
          </a:p>
          <a:p>
            <a:r>
              <a:rPr lang="en-US" sz="200" dirty="0"/>
              <a:t>%         % </a:t>
            </a:r>
            <a:r>
              <a:rPr lang="en-US" sz="200" dirty="0" err="1"/>
              <a:t>sig,comment</a:t>
            </a:r>
            <a:r>
              <a:rPr lang="en-US" sz="200" dirty="0"/>
              <a:t> the followings if there is no need to find sig</a:t>
            </a:r>
          </a:p>
          <a:p>
            <a:r>
              <a:rPr lang="en-US" sz="200" dirty="0"/>
              <a:t>%         sig(k)=0;</a:t>
            </a:r>
          </a:p>
          <a:p>
            <a:r>
              <a:rPr lang="en-US" sz="200" dirty="0"/>
              <a:t>%         for n=1:N</a:t>
            </a:r>
          </a:p>
          <a:p>
            <a:r>
              <a:rPr lang="en-US" sz="200" dirty="0"/>
              <a:t>%             sig(k)=sig(k)+w(</a:t>
            </a:r>
            <a:r>
              <a:rPr lang="en-US" sz="200" dirty="0" err="1"/>
              <a:t>k,n</a:t>
            </a:r>
            <a:r>
              <a:rPr lang="en-US" sz="200" dirty="0"/>
              <a:t>)*(x(n)-mean(k))^2 ;%new mean, max step</a:t>
            </a:r>
          </a:p>
          <a:p>
            <a:r>
              <a:rPr lang="en-US" sz="200" dirty="0"/>
              <a:t>%         end</a:t>
            </a:r>
          </a:p>
          <a:p>
            <a:r>
              <a:rPr lang="en-US" sz="200" dirty="0"/>
              <a:t>%         sig(k)=sig(k)/sum(w(k,:));</a:t>
            </a:r>
          </a:p>
          <a:p>
            <a:r>
              <a:rPr lang="en-US" sz="200" dirty="0"/>
              <a:t>        </a:t>
            </a:r>
          </a:p>
          <a:p>
            <a:r>
              <a:rPr lang="en-US" sz="200" dirty="0"/>
              <a:t>        %%%%   a %%%%%%%%%%%%%%%%%%%%%%%</a:t>
            </a:r>
          </a:p>
          <a:p>
            <a:r>
              <a:rPr lang="en-US" sz="200" dirty="0"/>
              <a:t>        a(k)=sum(w(k,:))/N;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dd</a:t>
            </a:r>
            <a:r>
              <a:rPr lang="en-US" sz="200" dirty="0"/>
              <a:t>=(</a:t>
            </a:r>
            <a:r>
              <a:rPr lang="en-US" sz="200" dirty="0" err="1"/>
              <a:t>old_mean</a:t>
            </a:r>
            <a:r>
              <a:rPr lang="en-US" sz="200" dirty="0"/>
              <a:t>-mean)'*(</a:t>
            </a:r>
            <a:r>
              <a:rPr lang="en-US" sz="200" dirty="0" err="1"/>
              <a:t>old_mean</a:t>
            </a:r>
            <a:r>
              <a:rPr lang="en-US" sz="200" dirty="0"/>
              <a:t>-mean);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old_mean</a:t>
            </a:r>
            <a:r>
              <a:rPr lang="en-US" sz="200" dirty="0"/>
              <a:t>=mean;</a:t>
            </a:r>
          </a:p>
          <a:p>
            <a:r>
              <a:rPr lang="en-US" sz="200" dirty="0"/>
              <a:t>    %sig</a:t>
            </a:r>
          </a:p>
          <a:p>
            <a:r>
              <a:rPr lang="en-US" sz="200" dirty="0"/>
              <a:t>    t</a:t>
            </a:r>
          </a:p>
          <a:p>
            <a:r>
              <a:rPr lang="en-US" sz="200" dirty="0"/>
              <a:t>    gg=g';</a:t>
            </a:r>
          </a:p>
          <a:p>
            <a:r>
              <a:rPr lang="en-US" sz="200" dirty="0"/>
              <a:t>    gg</a:t>
            </a:r>
          </a:p>
          <a:p>
            <a:r>
              <a:rPr lang="en-US" sz="200" dirty="0"/>
              <a:t>    w</a:t>
            </a:r>
          </a:p>
          <a:p>
            <a:r>
              <a:rPr lang="en-US" sz="200" dirty="0"/>
              <a:t>    mean</a:t>
            </a:r>
          </a:p>
          <a:p>
            <a:r>
              <a:rPr lang="en-US" sz="200" dirty="0"/>
              <a:t>    a</a:t>
            </a:r>
          </a:p>
          <a:p>
            <a:r>
              <a:rPr lang="en-US" sz="200" dirty="0"/>
              <a:t>    'press key to continue'</a:t>
            </a:r>
          </a:p>
          <a:p>
            <a:r>
              <a:rPr lang="en-US" sz="200" dirty="0"/>
              <a:t>    pause</a:t>
            </a:r>
          </a:p>
          <a:p>
            <a:r>
              <a:rPr lang="en-US" sz="200" dirty="0"/>
              <a:t>    if </a:t>
            </a:r>
            <a:r>
              <a:rPr lang="en-US" sz="200" dirty="0" err="1"/>
              <a:t>dd</a:t>
            </a:r>
            <a:r>
              <a:rPr lang="en-US" sz="200" dirty="0"/>
              <a:t>&lt;</a:t>
            </a:r>
            <a:r>
              <a:rPr lang="en-US" sz="200" dirty="0" err="1"/>
              <a:t>thresold</a:t>
            </a:r>
            <a:endParaRPr lang="en-US" sz="200" dirty="0"/>
          </a:p>
          <a:p>
            <a:r>
              <a:rPr lang="en-US" sz="200" dirty="0"/>
              <a:t>        'quit, because </a:t>
            </a:r>
            <a:r>
              <a:rPr lang="en-US" sz="200" dirty="0" err="1"/>
              <a:t>dd</a:t>
            </a:r>
            <a:r>
              <a:rPr lang="en-US" sz="200" dirty="0"/>
              <a:t> is small enough'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dd</a:t>
            </a:r>
            <a:endParaRPr lang="en-US" sz="200" dirty="0"/>
          </a:p>
          <a:p>
            <a:r>
              <a:rPr lang="en-US" sz="200" dirty="0"/>
              <a:t>        break;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%plot the Gaussian mixture %%%%%%%%%%</a:t>
            </a:r>
          </a:p>
          <a:p>
            <a:r>
              <a:rPr lang="en-US" sz="200" dirty="0"/>
              <a:t>xx=[0:0.1:12];</a:t>
            </a:r>
          </a:p>
          <a:p>
            <a:r>
              <a:rPr lang="en-US" sz="200" dirty="0"/>
              <a:t>%xx=x;</a:t>
            </a:r>
          </a:p>
          <a:p>
            <a:r>
              <a:rPr lang="en-US" sz="200" dirty="0"/>
              <a:t>for n=1:length(xx)</a:t>
            </a:r>
          </a:p>
          <a:p>
            <a:r>
              <a:rPr lang="en-US" sz="200" dirty="0"/>
              <a:t>    temp=0;</a:t>
            </a:r>
          </a:p>
          <a:p>
            <a:r>
              <a:rPr lang="en-US" sz="200" dirty="0"/>
              <a:t>    for k=1:2</a:t>
            </a:r>
          </a:p>
          <a:p>
            <a:r>
              <a:rPr lang="en-US" sz="200" dirty="0"/>
              <a:t>        temp=</a:t>
            </a:r>
            <a:r>
              <a:rPr lang="en-US" sz="200" dirty="0" err="1"/>
              <a:t>temp+a</a:t>
            </a:r>
            <a:r>
              <a:rPr lang="en-US" sz="200" dirty="0"/>
              <a:t>(k)*gauss(xx(n),sig(k), mean(k));</a:t>
            </a:r>
          </a:p>
          <a:p>
            <a:r>
              <a:rPr lang="en-US" sz="200" dirty="0"/>
              <a:t>    end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gmm_b</a:t>
            </a:r>
            <a:r>
              <a:rPr lang="en-US" sz="200" dirty="0"/>
              <a:t>(n)=temp;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%%%%%%%%%%%%%%%%%%%%%%%%%%%%%%%%%</a:t>
            </a:r>
          </a:p>
          <a:p>
            <a:r>
              <a:rPr lang="en-US" sz="200" dirty="0"/>
              <a:t>%plot the G1 %%%%%%%%%%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for n=1:length(xx)</a:t>
            </a:r>
          </a:p>
          <a:p>
            <a:r>
              <a:rPr lang="en-US" sz="200" dirty="0"/>
              <a:t>    temp=0;</a:t>
            </a:r>
          </a:p>
          <a:p>
            <a:r>
              <a:rPr lang="en-US" sz="200" dirty="0"/>
              <a:t>    k=1;</a:t>
            </a:r>
          </a:p>
          <a:p>
            <a:r>
              <a:rPr lang="en-US" sz="200" dirty="0"/>
              <a:t>    temp=</a:t>
            </a:r>
            <a:r>
              <a:rPr lang="en-US" sz="200" dirty="0" err="1"/>
              <a:t>temp+a</a:t>
            </a:r>
            <a:r>
              <a:rPr lang="en-US" sz="200" dirty="0"/>
              <a:t>(k)*gauss(xx(n),sig(k), mean(k));</a:t>
            </a:r>
          </a:p>
          <a:p>
            <a:r>
              <a:rPr lang="en-US" sz="200" dirty="0"/>
              <a:t>    </a:t>
            </a:r>
          </a:p>
          <a:p>
            <a:r>
              <a:rPr lang="en-US" sz="200" dirty="0"/>
              <a:t>    g1_b(n)=temp;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%%%%%%%%%%%%%%%%%%%%%%%%%%%%%%%%%</a:t>
            </a:r>
          </a:p>
          <a:p>
            <a:r>
              <a:rPr lang="en-US" sz="200" dirty="0"/>
              <a:t>%plot the G1 %%%%%%%%%%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for n=1:length(xx)</a:t>
            </a:r>
          </a:p>
          <a:p>
            <a:r>
              <a:rPr lang="en-US" sz="200" dirty="0"/>
              <a:t>    temp=0;</a:t>
            </a:r>
          </a:p>
          <a:p>
            <a:r>
              <a:rPr lang="en-US" sz="200" dirty="0"/>
              <a:t>    k=2;</a:t>
            </a:r>
          </a:p>
          <a:p>
            <a:r>
              <a:rPr lang="en-US" sz="200" dirty="0"/>
              <a:t>    temp=</a:t>
            </a:r>
            <a:r>
              <a:rPr lang="en-US" sz="200" dirty="0" err="1"/>
              <a:t>temp+a</a:t>
            </a:r>
            <a:r>
              <a:rPr lang="en-US" sz="200" dirty="0"/>
              <a:t>(k)*gauss(xx(n),sig(k), mean(k));</a:t>
            </a:r>
          </a:p>
          <a:p>
            <a:r>
              <a:rPr lang="en-US" sz="200" dirty="0"/>
              <a:t>    g2_b(n)=temp;</a:t>
            </a:r>
          </a:p>
          <a:p>
            <a:r>
              <a:rPr lang="en-US" sz="200" dirty="0"/>
              <a:t>end</a:t>
            </a:r>
          </a:p>
          <a:p>
            <a:r>
              <a:rPr lang="en-US" sz="200" dirty="0"/>
              <a:t>%%%%%%%%%%%%%%%%%%%%%%%%%%%%%%%%%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sum(</a:t>
            </a:r>
            <a:r>
              <a:rPr lang="en-US" sz="200" dirty="0" err="1"/>
              <a:t>gmm_b</a:t>
            </a:r>
            <a:r>
              <a:rPr lang="en-US" sz="200" dirty="0"/>
              <a:t>)/length(xx)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figure(7)</a:t>
            </a:r>
          </a:p>
          <a:p>
            <a:r>
              <a:rPr lang="en-US" sz="200" dirty="0" err="1"/>
              <a:t>clf</a:t>
            </a:r>
            <a:endParaRPr lang="en-US" sz="200" dirty="0"/>
          </a:p>
          <a:p>
            <a:r>
              <a:rPr lang="en-US" sz="200" dirty="0"/>
              <a:t>plot(</a:t>
            </a:r>
            <a:r>
              <a:rPr lang="en-US" sz="200" dirty="0" err="1"/>
              <a:t>xx,gmm_b,'k</a:t>
            </a:r>
            <a:r>
              <a:rPr lang="en-US" sz="200" dirty="0"/>
              <a:t>');</a:t>
            </a:r>
          </a:p>
          <a:p>
            <a:r>
              <a:rPr lang="en-US" sz="200" dirty="0"/>
              <a:t>hold on</a:t>
            </a:r>
          </a:p>
          <a:p>
            <a:r>
              <a:rPr lang="en-US" sz="200" dirty="0"/>
              <a:t>plot(xx,g1_b,'r');</a:t>
            </a:r>
          </a:p>
          <a:p>
            <a:r>
              <a:rPr lang="en-US" sz="200" dirty="0"/>
              <a:t>hold on</a:t>
            </a:r>
          </a:p>
          <a:p>
            <a:r>
              <a:rPr lang="en-US" sz="200" dirty="0"/>
              <a:t>plot(xx,g2_b,'g');</a:t>
            </a:r>
          </a:p>
          <a:p>
            <a:r>
              <a:rPr lang="en-US" sz="200" dirty="0"/>
              <a:t>% 'area'</a:t>
            </a:r>
          </a:p>
          <a:p>
            <a:r>
              <a:rPr lang="en-US" sz="200" dirty="0"/>
              <a:t>% area(</a:t>
            </a:r>
            <a:r>
              <a:rPr lang="en-US" sz="200" dirty="0" err="1"/>
              <a:t>xx,gmm</a:t>
            </a:r>
            <a:r>
              <a:rPr lang="en-US" sz="200" dirty="0"/>
              <a:t>)</a:t>
            </a:r>
          </a:p>
          <a:p>
            <a:r>
              <a:rPr lang="en-US" sz="200" dirty="0"/>
              <a:t>% </a:t>
            </a:r>
            <a:r>
              <a:rPr lang="en-US" sz="200" dirty="0" err="1"/>
              <a:t>trapz</a:t>
            </a:r>
            <a:r>
              <a:rPr lang="en-US" sz="200" dirty="0"/>
              <a:t>(</a:t>
            </a:r>
            <a:r>
              <a:rPr lang="en-US" sz="200" dirty="0" err="1"/>
              <a:t>xx,gmm</a:t>
            </a:r>
            <a:r>
              <a:rPr lang="en-US" sz="200" dirty="0"/>
              <a:t>)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%%%%%%%%%%%%%%%%%%%%%%%%%%%%%%%%%%%%%%%%%%%%%%%%%%%</a:t>
            </a:r>
          </a:p>
          <a:p>
            <a:r>
              <a:rPr lang="en-US" sz="200" dirty="0"/>
              <a:t>function g=gauss(</a:t>
            </a:r>
            <a:r>
              <a:rPr lang="en-US" sz="200" dirty="0" err="1"/>
              <a:t>x,sig</a:t>
            </a:r>
            <a:r>
              <a:rPr lang="en-US" sz="200" dirty="0"/>
              <a:t>, mean)</a:t>
            </a:r>
          </a:p>
          <a:p>
            <a:r>
              <a:rPr lang="en-US" sz="200" dirty="0"/>
              <a:t>    g=(1/</a:t>
            </a:r>
            <a:r>
              <a:rPr lang="en-US" sz="200" dirty="0" err="1"/>
              <a:t>sqrt</a:t>
            </a:r>
            <a:r>
              <a:rPr lang="en-US" sz="200" dirty="0"/>
              <a:t>(2*pi*sig^2)) *  </a:t>
            </a:r>
            <a:r>
              <a:rPr lang="en-US" sz="200" dirty="0" err="1"/>
              <a:t>exp</a:t>
            </a:r>
            <a:r>
              <a:rPr lang="en-US" sz="200" dirty="0"/>
              <a:t>(-(x-mean)^2/(2*sig^2)  );</a:t>
            </a:r>
          </a:p>
          <a:p>
            <a:r>
              <a:rPr lang="en-US" sz="200" dirty="0"/>
              <a:t>return</a:t>
            </a:r>
          </a:p>
          <a:p>
            <a:endParaRPr lang="en-US" sz="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32" y="609600"/>
            <a:ext cx="4182613" cy="3770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528369"/>
            <a:ext cx="65532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Given ground truth ( 2 Single Gaussian functions, known 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dirty="0" smtClean="0"/>
              <a:t>=[1,1]’):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mean_gt</a:t>
            </a:r>
            <a:r>
              <a:rPr lang="en-US" dirty="0" smtClean="0"/>
              <a:t>(µ_</a:t>
            </a:r>
            <a:r>
              <a:rPr lang="en-US" dirty="0" err="1" smtClean="0"/>
              <a:t>gt</a:t>
            </a:r>
            <a:r>
              <a:rPr lang="en-US" dirty="0" smtClean="0"/>
              <a:t>)=[4 ,7];  </a:t>
            </a:r>
            <a:r>
              <a:rPr lang="en-US" dirty="0" err="1" smtClean="0"/>
              <a:t>a_gt</a:t>
            </a:r>
            <a:r>
              <a:rPr lang="en-US" dirty="0"/>
              <a:t>=[0.4 </a:t>
            </a:r>
            <a:r>
              <a:rPr lang="en-US" dirty="0" smtClean="0"/>
              <a:t>,0.6]‘</a:t>
            </a:r>
          </a:p>
          <a:p>
            <a:r>
              <a:rPr lang="en-US" dirty="0" smtClean="0"/>
              <a:t>First guess: </a:t>
            </a:r>
          </a:p>
          <a:p>
            <a:r>
              <a:rPr lang="en-US" dirty="0"/>
              <a:t>	</a:t>
            </a:r>
            <a:r>
              <a:rPr lang="en-US" dirty="0" smtClean="0"/>
              <a:t>mean’ (µ’)=[3.8000,  7.2000]’;a’ =[0.4500, 0.5500]’</a:t>
            </a:r>
            <a:endParaRPr lang="en-US" dirty="0"/>
          </a:p>
          <a:p>
            <a:r>
              <a:rPr lang="en-US" dirty="0" smtClean="0"/>
              <a:t>Result obtained by EM:</a:t>
            </a:r>
          </a:p>
          <a:p>
            <a:r>
              <a:rPr lang="en-US" dirty="0"/>
              <a:t>	</a:t>
            </a:r>
            <a:r>
              <a:rPr lang="en-US" dirty="0" smtClean="0"/>
              <a:t>mean(µ)=[4.1035,7.1737]’; a =[0.3517,0.6483]’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752600"/>
            <a:ext cx="235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obtained by EM: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21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939" y="1500981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81606"/>
            <a:ext cx="4038600" cy="6439869"/>
          </a:xfrm>
        </p:spPr>
        <p:txBody>
          <a:bodyPr>
            <a:noAutofit/>
          </a:bodyPr>
          <a:lstStyle/>
          <a:p>
            <a:r>
              <a:rPr lang="en-US" sz="1050" dirty="0"/>
              <a:t>&gt;&gt; em10a</a:t>
            </a:r>
          </a:p>
          <a:p>
            <a:r>
              <a:rPr lang="en-US" sz="1050" dirty="0"/>
              <a:t>x=</a:t>
            </a:r>
          </a:p>
          <a:p>
            <a:r>
              <a:rPr lang="en-US" sz="1050" dirty="0"/>
              <a:t>    5.5344    4.1756    3.5239    3.7203    7.7026    8.2082    6.7524    8.5127    6.2751    6.5347</a:t>
            </a:r>
          </a:p>
          <a:p>
            <a:r>
              <a:rPr lang="en-US" sz="1050" dirty="0"/>
              <a:t>mean =</a:t>
            </a:r>
          </a:p>
          <a:p>
            <a:r>
              <a:rPr lang="en-US" sz="1050" dirty="0"/>
              <a:t>    3.8000</a:t>
            </a:r>
          </a:p>
          <a:p>
            <a:r>
              <a:rPr lang="en-US" sz="1050" dirty="0"/>
              <a:t>    7.2000</a:t>
            </a:r>
          </a:p>
          <a:p>
            <a:r>
              <a:rPr lang="en-US" sz="1050" dirty="0"/>
              <a:t>a =</a:t>
            </a:r>
          </a:p>
          <a:p>
            <a:r>
              <a:rPr lang="en-US" sz="1050" dirty="0"/>
              <a:t>    0.4500</a:t>
            </a:r>
          </a:p>
          <a:p>
            <a:r>
              <a:rPr lang="en-US" sz="1050" dirty="0"/>
              <a:t>    0.5500</a:t>
            </a:r>
          </a:p>
          <a:p>
            <a:r>
              <a:rPr lang="en-US" sz="1050" dirty="0"/>
              <a:t>t =     1</a:t>
            </a:r>
          </a:p>
          <a:p>
            <a:r>
              <a:rPr lang="en-US" sz="1050" dirty="0"/>
              <a:t>gg =</a:t>
            </a:r>
          </a:p>
          <a:p>
            <a:r>
              <a:rPr lang="en-US" sz="1050" dirty="0"/>
              <a:t>    0.0887    0.3718    0.3840    0.3977    0.0002    0.0000    0.0051    0.0000    0.0186    0.0095</a:t>
            </a:r>
          </a:p>
          <a:p>
            <a:r>
              <a:rPr lang="en-US" sz="1050" dirty="0"/>
              <a:t>    0.0997    0.0041    0.0005    0.0009    0.3516    0.2400    0.3609    0.1685    0.2601    0.3197</a:t>
            </a:r>
          </a:p>
          <a:p>
            <a:r>
              <a:rPr lang="en-US" sz="1050" dirty="0"/>
              <a:t>w =</a:t>
            </a:r>
          </a:p>
          <a:p>
            <a:r>
              <a:rPr lang="en-US" sz="1050" dirty="0"/>
              <a:t>    0.4213    0.9866    0.9985    0.9971    0.0005    0.0001    0.0114    0.0000    0.0554    0.0237</a:t>
            </a:r>
          </a:p>
          <a:p>
            <a:r>
              <a:rPr lang="en-US" sz="1050" dirty="0"/>
              <a:t>    0.5787    0.0134    0.0015    0.0029    0.9995    0.9999    0.9886    1.0000    0.9446    0.9763</a:t>
            </a:r>
          </a:p>
          <a:p>
            <a:r>
              <a:rPr lang="en-US" sz="1050" dirty="0"/>
              <a:t>mean =</a:t>
            </a:r>
          </a:p>
          <a:p>
            <a:r>
              <a:rPr lang="en-US" sz="1050" dirty="0"/>
              <a:t>    4.0816</a:t>
            </a:r>
          </a:p>
          <a:p>
            <a:r>
              <a:rPr lang="en-US" sz="1050" dirty="0"/>
              <a:t>    7.1751</a:t>
            </a:r>
          </a:p>
          <a:p>
            <a:r>
              <a:rPr lang="en-US" sz="1050" dirty="0"/>
              <a:t>a =</a:t>
            </a:r>
          </a:p>
          <a:p>
            <a:r>
              <a:rPr lang="en-US" sz="1050" dirty="0"/>
              <a:t>    0.3495</a:t>
            </a:r>
          </a:p>
          <a:p>
            <a:r>
              <a:rPr lang="en-US" sz="1050" dirty="0"/>
              <a:t>    0.6505</a:t>
            </a:r>
          </a:p>
          <a:p>
            <a:r>
              <a:rPr lang="en-US" sz="1050" dirty="0"/>
              <a:t>press key to continue</a:t>
            </a:r>
          </a:p>
          <a:p>
            <a:r>
              <a:rPr lang="en-US" sz="1050" dirty="0"/>
              <a:t>mean =</a:t>
            </a:r>
          </a:p>
          <a:p>
            <a:r>
              <a:rPr lang="en-US" sz="1050" dirty="0"/>
              <a:t>    4.0816</a:t>
            </a:r>
          </a:p>
          <a:p>
            <a:r>
              <a:rPr lang="en-US" sz="1050" dirty="0"/>
              <a:t>    7.1751</a:t>
            </a:r>
          </a:p>
          <a:p>
            <a:r>
              <a:rPr lang="en-US" sz="1050" dirty="0"/>
              <a:t>a =</a:t>
            </a:r>
          </a:p>
          <a:p>
            <a:r>
              <a:rPr lang="en-US" sz="1050" dirty="0"/>
              <a:t>    0.3495</a:t>
            </a:r>
          </a:p>
          <a:p>
            <a:r>
              <a:rPr lang="en-US" sz="1050" dirty="0"/>
              <a:t>    </a:t>
            </a:r>
            <a:r>
              <a:rPr lang="en-US" sz="1050" dirty="0" smtClean="0"/>
              <a:t>0.6505</a:t>
            </a:r>
            <a:endParaRPr lang="en-US" sz="105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5240"/>
            <a:ext cx="4038600" cy="4525963"/>
          </a:xfrm>
        </p:spPr>
        <p:txBody>
          <a:bodyPr>
            <a:noAutofit/>
          </a:bodyPr>
          <a:lstStyle/>
          <a:p>
            <a:r>
              <a:rPr lang="en-US" sz="800" dirty="0"/>
              <a:t>t =     2</a:t>
            </a:r>
          </a:p>
          <a:p>
            <a:r>
              <a:rPr lang="en-US" sz="800" dirty="0"/>
              <a:t>gg =</a:t>
            </a:r>
          </a:p>
          <a:p>
            <a:r>
              <a:rPr lang="en-US" sz="800" dirty="0"/>
              <a:t>    0.1389    0.3972    0.3415    0.3737    0.0006    0.0001    0.0113    0.0000    0.0360    0.0197</a:t>
            </a:r>
          </a:p>
          <a:p>
            <a:r>
              <a:rPr lang="en-US" sz="800" dirty="0"/>
              <a:t>    0.1038    0.0044    0.0005    0.0010    0.3471    0.2340    0.3649    0.1631    0.2661    0.3250</a:t>
            </a:r>
          </a:p>
          <a:p>
            <a:r>
              <a:rPr lang="en-US" sz="800" dirty="0"/>
              <a:t>w =</a:t>
            </a:r>
          </a:p>
          <a:p>
            <a:r>
              <a:rPr lang="en-US" sz="800" dirty="0"/>
              <a:t>    0.4180    0.9796    0.9972    0.9949    0.0009    0.0002    0.0163    0.0001    0.0677    0.0315</a:t>
            </a:r>
          </a:p>
          <a:p>
            <a:r>
              <a:rPr lang="en-US" sz="800" dirty="0"/>
              <a:t>    0.5820    0.0204    0.0028    0.0051    0.9991    0.9998    0.9837    0.9999    0.9323    0.9685</a:t>
            </a:r>
          </a:p>
          <a:p>
            <a:r>
              <a:rPr lang="en-US" sz="800" dirty="0"/>
              <a:t>mean =</a:t>
            </a:r>
          </a:p>
          <a:p>
            <a:r>
              <a:rPr lang="en-US" sz="800" dirty="0"/>
              <a:t>    4.0980</a:t>
            </a:r>
          </a:p>
          <a:p>
            <a:r>
              <a:rPr lang="en-US" sz="800" dirty="0"/>
              <a:t>    7.1718</a:t>
            </a:r>
          </a:p>
          <a:p>
            <a:r>
              <a:rPr lang="en-US" sz="800" dirty="0"/>
              <a:t>a =</a:t>
            </a:r>
          </a:p>
          <a:p>
            <a:r>
              <a:rPr lang="en-US" sz="800" dirty="0"/>
              <a:t>    0.3507</a:t>
            </a:r>
          </a:p>
          <a:p>
            <a:r>
              <a:rPr lang="en-US" sz="800" dirty="0"/>
              <a:t>    0.6493</a:t>
            </a:r>
          </a:p>
          <a:p>
            <a:r>
              <a:rPr lang="en-US" sz="800" dirty="0"/>
              <a:t>press key to continue</a:t>
            </a:r>
          </a:p>
          <a:p>
            <a:r>
              <a:rPr lang="en-US" sz="800" dirty="0"/>
              <a:t>mean =</a:t>
            </a:r>
          </a:p>
          <a:p>
            <a:r>
              <a:rPr lang="en-US" sz="800" dirty="0"/>
              <a:t>    4.0980</a:t>
            </a:r>
          </a:p>
          <a:p>
            <a:r>
              <a:rPr lang="en-US" sz="800" dirty="0"/>
              <a:t>    7.1718</a:t>
            </a:r>
          </a:p>
          <a:p>
            <a:r>
              <a:rPr lang="en-US" sz="800" dirty="0"/>
              <a:t>a =</a:t>
            </a:r>
          </a:p>
          <a:p>
            <a:r>
              <a:rPr lang="en-US" sz="800" dirty="0"/>
              <a:t>    0.3507</a:t>
            </a:r>
          </a:p>
          <a:p>
            <a:r>
              <a:rPr lang="en-US" sz="800" dirty="0"/>
              <a:t>    0.6493</a:t>
            </a:r>
          </a:p>
          <a:p>
            <a:r>
              <a:rPr lang="en-US" sz="800" dirty="0"/>
              <a:t>t =     3</a:t>
            </a:r>
          </a:p>
          <a:p>
            <a:r>
              <a:rPr lang="en-US" sz="800" dirty="0"/>
              <a:t>gg =</a:t>
            </a:r>
          </a:p>
          <a:p>
            <a:r>
              <a:rPr lang="en-US" sz="800" dirty="0"/>
              <a:t>    0.1422    0.3977    0.3383    0.3715    0.0006    0.0001    0.0118    0.0000    0.0373    0.0205</a:t>
            </a:r>
          </a:p>
          <a:p>
            <a:r>
              <a:rPr lang="en-US" sz="800" dirty="0"/>
              <a:t>    0.1044    0.0045    0.0005    0.0010    0.3465    0.2332    0.3653    0.1624    0.2669    0.3257</a:t>
            </a:r>
          </a:p>
          <a:p>
            <a:r>
              <a:rPr lang="en-US" sz="800" dirty="0"/>
              <a:t>w =</a:t>
            </a:r>
          </a:p>
          <a:p>
            <a:r>
              <a:rPr lang="en-US" sz="800" dirty="0"/>
              <a:t>    0.4238    0.9796    0.9972    0.9949    0.0009    0.0002    0.0171    0.0001    0.0702    0.0329</a:t>
            </a:r>
          </a:p>
          <a:p>
            <a:r>
              <a:rPr lang="en-US" sz="800" dirty="0"/>
              <a:t>    0.5762    0.0204    0.0028    0.0051    0.9991    0.9998    0.9829    0.9999    0.9298    0.9671</a:t>
            </a:r>
          </a:p>
          <a:p>
            <a:r>
              <a:rPr lang="en-US" sz="800" dirty="0"/>
              <a:t>mean =</a:t>
            </a:r>
          </a:p>
          <a:p>
            <a:r>
              <a:rPr lang="en-US" sz="800" dirty="0"/>
              <a:t>    4.1035</a:t>
            </a:r>
          </a:p>
          <a:p>
            <a:r>
              <a:rPr lang="en-US" sz="800" dirty="0"/>
              <a:t>    7.1737</a:t>
            </a:r>
          </a:p>
          <a:p>
            <a:r>
              <a:rPr lang="en-US" sz="800" dirty="0"/>
              <a:t>a =</a:t>
            </a:r>
          </a:p>
          <a:p>
            <a:r>
              <a:rPr lang="en-US" sz="800" dirty="0"/>
              <a:t>    0.3517</a:t>
            </a:r>
          </a:p>
          <a:p>
            <a:r>
              <a:rPr lang="en-US" sz="800" dirty="0"/>
              <a:t>    0.6483</a:t>
            </a:r>
          </a:p>
          <a:p>
            <a:r>
              <a:rPr lang="en-US" sz="800" dirty="0"/>
              <a:t>press key to continue</a:t>
            </a:r>
          </a:p>
          <a:p>
            <a:r>
              <a:rPr lang="en-US" sz="800" dirty="0" err="1"/>
              <a:t>ans</a:t>
            </a:r>
            <a:r>
              <a:rPr lang="en-US" sz="800" dirty="0"/>
              <a:t> =</a:t>
            </a:r>
          </a:p>
          <a:p>
            <a:r>
              <a:rPr lang="en-US" sz="800" dirty="0"/>
              <a:t>quit, because </a:t>
            </a:r>
            <a:r>
              <a:rPr lang="en-US" sz="800" dirty="0" err="1"/>
              <a:t>dd</a:t>
            </a:r>
            <a:r>
              <a:rPr lang="en-US" sz="800" dirty="0"/>
              <a:t> is small enough</a:t>
            </a:r>
          </a:p>
          <a:p>
            <a:r>
              <a:rPr lang="en-US" sz="800" dirty="0" err="1"/>
              <a:t>dd</a:t>
            </a:r>
            <a:r>
              <a:rPr lang="en-US" sz="800" dirty="0"/>
              <a:t> =   3.3746e-05</a:t>
            </a:r>
          </a:p>
          <a:p>
            <a:r>
              <a:rPr lang="en-US" sz="800" dirty="0" err="1"/>
              <a:t>ans</a:t>
            </a:r>
            <a:r>
              <a:rPr lang="en-US" sz="800" dirty="0"/>
              <a:t> =    0.0826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0984" y="89972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980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>Example first iteration : E-step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225"/>
            <a:ext cx="8915400" cy="6649190"/>
          </a:xfrm>
        </p:spPr>
        <p:txBody>
          <a:bodyPr>
            <a:normAutofit fontScale="25000" lnSpcReduction="20000"/>
          </a:bodyPr>
          <a:lstStyle/>
          <a:p>
            <a:r>
              <a:rPr lang="en-US" sz="5500" dirty="0" smtClean="0"/>
              <a:t>%</a:t>
            </a:r>
            <a:r>
              <a:rPr lang="en-US" sz="4800" dirty="0" smtClean="0"/>
              <a:t>Given </a:t>
            </a:r>
            <a:r>
              <a:rPr lang="en-US" sz="4800" dirty="0"/>
              <a:t>ground </a:t>
            </a:r>
            <a:r>
              <a:rPr lang="en-US" sz="4800" dirty="0" smtClean="0"/>
              <a:t>truth</a:t>
            </a:r>
          </a:p>
          <a:p>
            <a:r>
              <a:rPr lang="en-US" sz="4800" dirty="0"/>
              <a:t>%</a:t>
            </a:r>
            <a:r>
              <a:rPr lang="en-US" sz="4800" dirty="0" smtClean="0"/>
              <a:t> </a:t>
            </a:r>
            <a:r>
              <a:rPr lang="en-US" sz="4800" dirty="0"/>
              <a:t>( 2 Single Gaussian functions, known </a:t>
            </a:r>
            <a:r>
              <a:rPr lang="en-US" sz="4800" dirty="0">
                <a:sym typeface="Symbol" panose="05050102010706020507" pitchFamily="18" charset="2"/>
              </a:rPr>
              <a:t></a:t>
            </a:r>
            <a:r>
              <a:rPr lang="en-US" sz="4800" dirty="0"/>
              <a:t>=[1,1]’):</a:t>
            </a:r>
          </a:p>
          <a:p>
            <a:r>
              <a:rPr lang="en-US" sz="4800" dirty="0"/>
              <a:t>	</a:t>
            </a:r>
            <a:r>
              <a:rPr lang="en-US" sz="4800" dirty="0" err="1"/>
              <a:t>mean_gt</a:t>
            </a:r>
            <a:r>
              <a:rPr lang="en-US" sz="4800" dirty="0"/>
              <a:t>(µ_</a:t>
            </a:r>
            <a:r>
              <a:rPr lang="en-US" sz="4800" dirty="0" err="1"/>
              <a:t>gt</a:t>
            </a:r>
            <a:r>
              <a:rPr lang="en-US" sz="4800" dirty="0"/>
              <a:t>)=[4 ,7];  </a:t>
            </a:r>
            <a:r>
              <a:rPr lang="en-US" sz="4800" dirty="0" err="1"/>
              <a:t>a_gt</a:t>
            </a:r>
            <a:r>
              <a:rPr lang="en-US" sz="4800" dirty="0"/>
              <a:t>=[0.4 ,0.6]‘</a:t>
            </a:r>
          </a:p>
          <a:p>
            <a:r>
              <a:rPr lang="en-US" sz="5500" dirty="0" smtClean="0"/>
              <a:t>&gt;&gt; em10a </a:t>
            </a:r>
            <a:endParaRPr lang="en-US" sz="5500" dirty="0"/>
          </a:p>
          <a:p>
            <a:r>
              <a:rPr lang="en-US" sz="5500" dirty="0"/>
              <a:t>x</a:t>
            </a:r>
            <a:r>
              <a:rPr lang="en-US" sz="5500" dirty="0" smtClean="0"/>
              <a:t>=    </a:t>
            </a:r>
            <a:r>
              <a:rPr lang="en-US" sz="5500" dirty="0"/>
              <a:t>5.5344    4.1756    3.5239    3.7203    7.7026    8.2082    6.7524    8.5127    6.2751    </a:t>
            </a:r>
            <a:r>
              <a:rPr lang="en-US" sz="5500" dirty="0" smtClean="0"/>
              <a:t>6.5347 </a:t>
            </a:r>
          </a:p>
          <a:p>
            <a:r>
              <a:rPr lang="en-US" sz="5500" dirty="0" smtClean="0"/>
              <a:t>mean =    3.8000     </a:t>
            </a:r>
            <a:r>
              <a:rPr lang="en-US" sz="5500" dirty="0"/>
              <a:t>7.2000</a:t>
            </a:r>
          </a:p>
          <a:p>
            <a:r>
              <a:rPr lang="en-US" sz="5500" dirty="0"/>
              <a:t>a </a:t>
            </a:r>
            <a:r>
              <a:rPr lang="en-US" sz="5500" dirty="0" smtClean="0"/>
              <a:t>=    0.4500     </a:t>
            </a:r>
            <a:r>
              <a:rPr lang="en-US" sz="5500" dirty="0"/>
              <a:t>0.5500</a:t>
            </a:r>
          </a:p>
          <a:p>
            <a:r>
              <a:rPr lang="en-US" sz="5500" dirty="0"/>
              <a:t>t =     1</a:t>
            </a:r>
          </a:p>
          <a:p>
            <a:r>
              <a:rPr lang="en-US" sz="5500" dirty="0" smtClean="0"/>
              <a:t>gg</a:t>
            </a:r>
            <a:r>
              <a:rPr lang="en-US" sz="6000" dirty="0" smtClean="0"/>
              <a:t> </a:t>
            </a:r>
            <a:r>
              <a:rPr lang="en-US" sz="6000" dirty="0"/>
              <a:t>(row=k, column=n</a:t>
            </a:r>
            <a:r>
              <a:rPr lang="en-US" sz="6000" dirty="0" smtClean="0"/>
              <a:t>)=</a:t>
            </a:r>
            <a:endParaRPr lang="en-US" sz="6000" dirty="0"/>
          </a:p>
          <a:p>
            <a:r>
              <a:rPr lang="en-US" sz="5500" dirty="0" smtClean="0"/>
              <a:t>    </a:t>
            </a:r>
            <a:r>
              <a:rPr lang="en-US" sz="5500" dirty="0"/>
              <a:t>0.0887    0.3718    0.3840    0.3977    0.0002    0.0000    0.0051    0.0000    0.0186    0.0095</a:t>
            </a:r>
          </a:p>
          <a:p>
            <a:r>
              <a:rPr lang="en-US" sz="5500" dirty="0"/>
              <a:t>    0.0997    0.0041    0.0005    0.0009    0.3516    0.2400    0.3609    0.1685    0.2601    0.3197</a:t>
            </a:r>
          </a:p>
          <a:p>
            <a:r>
              <a:rPr lang="en-US" sz="5500" dirty="0"/>
              <a:t>w </a:t>
            </a:r>
            <a:r>
              <a:rPr lang="en-US" sz="6000" dirty="0" smtClean="0"/>
              <a:t> </a:t>
            </a:r>
            <a:r>
              <a:rPr lang="en-US" sz="6000" dirty="0"/>
              <a:t>(row=k, column=n</a:t>
            </a:r>
            <a:r>
              <a:rPr lang="en-US" sz="6000" dirty="0" smtClean="0"/>
              <a:t>)=</a:t>
            </a:r>
            <a:endParaRPr lang="en-US" sz="6000" dirty="0"/>
          </a:p>
          <a:p>
            <a:r>
              <a:rPr lang="en-US" sz="5500" dirty="0" smtClean="0"/>
              <a:t>    </a:t>
            </a:r>
            <a:r>
              <a:rPr lang="en-US" sz="5500" dirty="0"/>
              <a:t>0.4213    0.9866    0.9985    0.9971    0.0005    0.0001    0.0114    0.0000    0.0554    0.0237</a:t>
            </a:r>
          </a:p>
          <a:p>
            <a:r>
              <a:rPr lang="en-US" sz="5500" dirty="0"/>
              <a:t>    0.5787    0.0134    0.0015    0.0029    0.9995    0.9999    0.9886    1.0000    0.9446    0.9763</a:t>
            </a:r>
          </a:p>
          <a:p>
            <a:r>
              <a:rPr lang="en-US" sz="5500" dirty="0"/>
              <a:t>mean </a:t>
            </a:r>
            <a:r>
              <a:rPr lang="en-US" sz="5500" dirty="0" smtClean="0"/>
              <a:t>=     4.0816     </a:t>
            </a:r>
            <a:r>
              <a:rPr lang="en-US" sz="5500" dirty="0"/>
              <a:t>7.1751</a:t>
            </a:r>
          </a:p>
          <a:p>
            <a:r>
              <a:rPr lang="en-US" sz="5500" dirty="0"/>
              <a:t>a </a:t>
            </a:r>
            <a:r>
              <a:rPr lang="en-US" sz="5500" dirty="0" smtClean="0"/>
              <a:t>=    0.3495      0.6505</a:t>
            </a:r>
          </a:p>
          <a:p>
            <a:r>
              <a:rPr lang="en-US" sz="5500" dirty="0" smtClean="0"/>
              <a:t>----------------</a:t>
            </a:r>
            <a:endParaRPr lang="en-US" sz="5500" dirty="0"/>
          </a:p>
          <a:p>
            <a:r>
              <a:rPr lang="en-US" sz="5500" dirty="0" smtClean="0"/>
              <a:t>W(k=1,n=1)=a</a:t>
            </a:r>
            <a:r>
              <a:rPr lang="en-US" sz="5500" baseline="-25000" dirty="0" smtClean="0"/>
              <a:t>1*</a:t>
            </a:r>
            <a:r>
              <a:rPr lang="en-US" sz="5500" dirty="0" smtClean="0"/>
              <a:t>N(x1|</a:t>
            </a:r>
            <a:r>
              <a:rPr lang="en-US" sz="5500" i="1" dirty="0"/>
              <a:t> µ</a:t>
            </a:r>
            <a:r>
              <a:rPr lang="en-US" sz="5500" i="1" baseline="-25000" dirty="0"/>
              <a:t>k=1</a:t>
            </a:r>
            <a:r>
              <a:rPr lang="en-US" sz="5500" i="1" dirty="0" smtClean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 smtClean="0"/>
              <a:t>k=1</a:t>
            </a:r>
            <a:r>
              <a:rPr lang="en-US" sz="5500" dirty="0" smtClean="0"/>
              <a:t>)/(</a:t>
            </a:r>
            <a:r>
              <a:rPr lang="en-US" sz="5500" dirty="0"/>
              <a:t>a</a:t>
            </a:r>
            <a:r>
              <a:rPr lang="en-US" sz="5500" baseline="-25000" dirty="0"/>
              <a:t>1*</a:t>
            </a:r>
            <a:r>
              <a:rPr lang="en-US" sz="5500" dirty="0"/>
              <a:t>N(x1|</a:t>
            </a:r>
            <a:r>
              <a:rPr lang="en-US" sz="5500" i="1" dirty="0"/>
              <a:t> µ</a:t>
            </a:r>
            <a:r>
              <a:rPr lang="en-US" sz="5500" i="1" baseline="-25000" dirty="0"/>
              <a:t>k=1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k=1</a:t>
            </a:r>
            <a:r>
              <a:rPr lang="en-US" sz="5500" dirty="0" smtClean="0"/>
              <a:t>)+a</a:t>
            </a:r>
            <a:r>
              <a:rPr lang="en-US" sz="5500" baseline="-25000" dirty="0"/>
              <a:t>2</a:t>
            </a:r>
            <a:r>
              <a:rPr lang="en-US" sz="5500" baseline="-25000" dirty="0" smtClean="0"/>
              <a:t>*</a:t>
            </a:r>
            <a:r>
              <a:rPr lang="en-US" sz="5500" dirty="0" smtClean="0"/>
              <a:t>N(x1</a:t>
            </a:r>
            <a:r>
              <a:rPr lang="en-US" sz="5500" dirty="0"/>
              <a:t>|</a:t>
            </a:r>
            <a:r>
              <a:rPr lang="en-US" sz="5500" i="1" dirty="0"/>
              <a:t> </a:t>
            </a:r>
            <a:r>
              <a:rPr lang="en-US" sz="5500" i="1" dirty="0" smtClean="0"/>
              <a:t>µ</a:t>
            </a:r>
            <a:r>
              <a:rPr lang="en-US" sz="5500" i="1" baseline="-25000" dirty="0" smtClean="0"/>
              <a:t>k=2</a:t>
            </a:r>
            <a:r>
              <a:rPr lang="en-US" sz="5500" i="1" dirty="0" smtClean="0"/>
              <a:t>,</a:t>
            </a:r>
            <a:r>
              <a:rPr lang="en-US" sz="5500" dirty="0" smtClean="0">
                <a:sym typeface="Symbol" panose="05050102010706020507" pitchFamily="18" charset="2"/>
              </a:rPr>
              <a:t> </a:t>
            </a:r>
            <a:r>
              <a:rPr lang="en-US" sz="5500" dirty="0">
                <a:sym typeface="Symbol" panose="05050102010706020507" pitchFamily="18" charset="2"/>
              </a:rPr>
              <a:t> </a:t>
            </a:r>
            <a:r>
              <a:rPr lang="en-US" sz="5500" i="1" baseline="-25000" dirty="0" smtClean="0"/>
              <a:t>k=2</a:t>
            </a:r>
            <a:r>
              <a:rPr lang="en-US" sz="5500" dirty="0" smtClean="0"/>
              <a:t>))</a:t>
            </a:r>
          </a:p>
          <a:p>
            <a:r>
              <a:rPr lang="en-US" sz="5500" dirty="0"/>
              <a:t>a</a:t>
            </a:r>
            <a:r>
              <a:rPr lang="en-US" sz="5500" baseline="-25000" dirty="0" smtClean="0"/>
              <a:t>1</a:t>
            </a:r>
            <a:r>
              <a:rPr lang="en-US" sz="5500" dirty="0" smtClean="0"/>
              <a:t>*N(x</a:t>
            </a:r>
            <a:r>
              <a:rPr lang="en-US" sz="5500" baseline="-25000" dirty="0" smtClean="0"/>
              <a:t>1</a:t>
            </a:r>
            <a:r>
              <a:rPr lang="en-US" sz="5500" dirty="0" smtClean="0"/>
              <a:t>|</a:t>
            </a:r>
            <a:r>
              <a:rPr lang="en-US" sz="5500" i="1" dirty="0"/>
              <a:t> µ</a:t>
            </a:r>
            <a:r>
              <a:rPr lang="en-US" sz="5500" i="1" baseline="-25000" dirty="0"/>
              <a:t>k=1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k=1 </a:t>
            </a:r>
            <a:r>
              <a:rPr lang="en-US" sz="5500" dirty="0"/>
              <a:t>)=0.45 </a:t>
            </a:r>
            <a:r>
              <a:rPr lang="en-US" sz="5500" dirty="0" smtClean="0"/>
              <a:t>*(</a:t>
            </a:r>
            <a:r>
              <a:rPr lang="en-US" sz="5500" dirty="0"/>
              <a:t>1/</a:t>
            </a:r>
            <a:r>
              <a:rPr lang="en-US" sz="5500" dirty="0" err="1"/>
              <a:t>sqrt</a:t>
            </a:r>
            <a:r>
              <a:rPr lang="en-US" sz="5500" dirty="0"/>
              <a:t>(2*pi*1^2)) *  </a:t>
            </a:r>
            <a:r>
              <a:rPr lang="en-US" sz="5500" dirty="0" err="1"/>
              <a:t>exp</a:t>
            </a:r>
            <a:r>
              <a:rPr lang="en-US" sz="5500" dirty="0"/>
              <a:t>(-(5.5344-3.8)^2/(2*1^2)  ) </a:t>
            </a:r>
            <a:r>
              <a:rPr lang="en-US" sz="5500" dirty="0" smtClean="0"/>
              <a:t>=</a:t>
            </a:r>
            <a:r>
              <a:rPr lang="en-US" sz="5500" dirty="0"/>
              <a:t> 0.0398944561 </a:t>
            </a:r>
            <a:endParaRPr lang="en-US" sz="5500" dirty="0" smtClean="0"/>
          </a:p>
          <a:p>
            <a:r>
              <a:rPr lang="en-US" sz="5500" dirty="0" smtClean="0"/>
              <a:t>a</a:t>
            </a:r>
            <a:r>
              <a:rPr lang="en-US" sz="5500" baseline="-25000" dirty="0" smtClean="0"/>
              <a:t>2</a:t>
            </a:r>
            <a:r>
              <a:rPr lang="en-US" sz="5500" dirty="0" smtClean="0"/>
              <a:t>*N(x</a:t>
            </a:r>
            <a:r>
              <a:rPr lang="en-US" sz="5500" baseline="-25000" dirty="0" smtClean="0"/>
              <a:t>1</a:t>
            </a:r>
            <a:r>
              <a:rPr lang="en-US" sz="5500" dirty="0" smtClean="0"/>
              <a:t>|</a:t>
            </a:r>
            <a:r>
              <a:rPr lang="en-US" sz="5500" i="1" dirty="0" smtClean="0"/>
              <a:t> µ</a:t>
            </a:r>
            <a:r>
              <a:rPr lang="en-US" sz="5500" i="1" baseline="-25000" dirty="0" smtClean="0"/>
              <a:t>k=2</a:t>
            </a:r>
            <a:r>
              <a:rPr lang="en-US" sz="5500" i="1" dirty="0" smtClean="0"/>
              <a:t>,</a:t>
            </a:r>
            <a:r>
              <a:rPr lang="en-US" sz="5500" dirty="0" smtClean="0">
                <a:sym typeface="Symbol" panose="05050102010706020507" pitchFamily="18" charset="2"/>
              </a:rPr>
              <a:t>  </a:t>
            </a:r>
            <a:r>
              <a:rPr lang="en-US" sz="5500" i="1" baseline="-25000" dirty="0" smtClean="0"/>
              <a:t>k=2 </a:t>
            </a:r>
            <a:r>
              <a:rPr lang="en-US" sz="5500" dirty="0" smtClean="0"/>
              <a:t>)=0.55*</a:t>
            </a:r>
            <a:r>
              <a:rPr lang="en-US" sz="5500" dirty="0"/>
              <a:t> *(1/</a:t>
            </a:r>
            <a:r>
              <a:rPr lang="en-US" sz="5500" dirty="0" err="1"/>
              <a:t>sqrt</a:t>
            </a:r>
            <a:r>
              <a:rPr lang="en-US" sz="5500" dirty="0"/>
              <a:t>(2*pi*1^2)) *  </a:t>
            </a:r>
            <a:r>
              <a:rPr lang="en-US" sz="5500" dirty="0" err="1"/>
              <a:t>exp</a:t>
            </a:r>
            <a:r>
              <a:rPr lang="en-US" sz="5500" dirty="0"/>
              <a:t>(-(</a:t>
            </a:r>
            <a:r>
              <a:rPr lang="en-US" sz="5500" dirty="0" smtClean="0"/>
              <a:t>5.5344-7.2)^</a:t>
            </a:r>
            <a:r>
              <a:rPr lang="en-US" sz="5500" dirty="0"/>
              <a:t>2/(2*1^2)  </a:t>
            </a:r>
            <a:r>
              <a:rPr lang="en-US" sz="5500" dirty="0" smtClean="0"/>
              <a:t>)= </a:t>
            </a:r>
            <a:r>
              <a:rPr lang="en-US" sz="5500" dirty="0"/>
              <a:t>0.0548097482 </a:t>
            </a:r>
            <a:endParaRPr lang="en-US" sz="5500" dirty="0" smtClean="0"/>
          </a:p>
          <a:p>
            <a:r>
              <a:rPr lang="en-US" sz="5500" dirty="0" smtClean="0"/>
              <a:t>W(k=1,n=1)=</a:t>
            </a:r>
            <a:r>
              <a:rPr lang="en-US" sz="5500" dirty="0"/>
              <a:t> </a:t>
            </a:r>
            <a:r>
              <a:rPr lang="en-US" sz="5500" dirty="0" smtClean="0"/>
              <a:t> </a:t>
            </a:r>
            <a:r>
              <a:rPr lang="en-US" sz="5500" dirty="0"/>
              <a:t>0.0398944561 </a:t>
            </a:r>
            <a:r>
              <a:rPr lang="en-US" sz="5500" dirty="0" smtClean="0"/>
              <a:t>/( </a:t>
            </a:r>
            <a:r>
              <a:rPr lang="en-US" sz="5500" dirty="0"/>
              <a:t>0.0398944561 </a:t>
            </a:r>
            <a:r>
              <a:rPr lang="en-US" sz="5500" dirty="0" smtClean="0"/>
              <a:t>+ </a:t>
            </a:r>
            <a:r>
              <a:rPr lang="en-US" sz="5500" dirty="0"/>
              <a:t>0.0548097482 </a:t>
            </a:r>
            <a:r>
              <a:rPr lang="en-US" sz="5500" dirty="0" smtClean="0"/>
              <a:t>)=</a:t>
            </a:r>
            <a:r>
              <a:rPr lang="en-US" sz="5500" u="sng" dirty="0" smtClean="0"/>
              <a:t>0.42125327375</a:t>
            </a:r>
          </a:p>
          <a:p>
            <a:r>
              <a:rPr lang="en-US" sz="5500" dirty="0" smtClean="0"/>
              <a:t>--------------------</a:t>
            </a:r>
          </a:p>
          <a:p>
            <a:r>
              <a:rPr lang="en-US" sz="5500" dirty="0" smtClean="0"/>
              <a:t>W(k=2,n=1</a:t>
            </a:r>
            <a:r>
              <a:rPr lang="en-US" sz="5500" dirty="0"/>
              <a:t>)=a</a:t>
            </a:r>
            <a:r>
              <a:rPr lang="en-US" sz="5500" baseline="-25000" dirty="0"/>
              <a:t>1*</a:t>
            </a:r>
            <a:r>
              <a:rPr lang="en-US" sz="5500" dirty="0"/>
              <a:t>N(x1|</a:t>
            </a:r>
            <a:r>
              <a:rPr lang="en-US" sz="5500" i="1" dirty="0"/>
              <a:t> </a:t>
            </a:r>
            <a:r>
              <a:rPr lang="en-US" sz="5500" i="1" dirty="0" smtClean="0"/>
              <a:t>µ</a:t>
            </a:r>
            <a:r>
              <a:rPr lang="en-US" sz="5500" i="1" baseline="-25000" dirty="0" smtClean="0"/>
              <a:t>k=2</a:t>
            </a:r>
            <a:r>
              <a:rPr lang="en-US" sz="5500" i="1" dirty="0" smtClean="0"/>
              <a:t>,</a:t>
            </a:r>
            <a:r>
              <a:rPr lang="en-US" sz="5500" dirty="0" smtClean="0">
                <a:sym typeface="Symbol" panose="05050102010706020507" pitchFamily="18" charset="2"/>
              </a:rPr>
              <a:t> </a:t>
            </a:r>
            <a:r>
              <a:rPr lang="en-US" sz="5500" dirty="0">
                <a:sym typeface="Symbol" panose="05050102010706020507" pitchFamily="18" charset="2"/>
              </a:rPr>
              <a:t> </a:t>
            </a:r>
            <a:r>
              <a:rPr lang="en-US" sz="5500" i="1" baseline="-25000" dirty="0" smtClean="0"/>
              <a:t>k=2</a:t>
            </a:r>
            <a:r>
              <a:rPr lang="en-US" sz="5500" dirty="0" smtClean="0"/>
              <a:t>)/(</a:t>
            </a:r>
            <a:r>
              <a:rPr lang="en-US" sz="5500" dirty="0"/>
              <a:t>a</a:t>
            </a:r>
            <a:r>
              <a:rPr lang="en-US" sz="5500" baseline="-25000" dirty="0"/>
              <a:t>1*</a:t>
            </a:r>
            <a:r>
              <a:rPr lang="en-US" sz="5500" dirty="0"/>
              <a:t>N(x1|</a:t>
            </a:r>
            <a:r>
              <a:rPr lang="en-US" sz="5500" i="1" dirty="0"/>
              <a:t> µ</a:t>
            </a:r>
            <a:r>
              <a:rPr lang="en-US" sz="5500" i="1" baseline="-25000" dirty="0"/>
              <a:t>k=1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k=1</a:t>
            </a:r>
            <a:r>
              <a:rPr lang="en-US" sz="5500" dirty="0"/>
              <a:t>)+a</a:t>
            </a:r>
            <a:r>
              <a:rPr lang="en-US" sz="5500" baseline="-25000" dirty="0"/>
              <a:t>2*</a:t>
            </a:r>
            <a:r>
              <a:rPr lang="en-US" sz="5500" dirty="0"/>
              <a:t>N(x1|</a:t>
            </a:r>
            <a:r>
              <a:rPr lang="en-US" sz="5500" i="1" dirty="0"/>
              <a:t> µ</a:t>
            </a:r>
            <a:r>
              <a:rPr lang="en-US" sz="5500" i="1" baseline="-25000" dirty="0"/>
              <a:t>k=2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k=2</a:t>
            </a:r>
            <a:r>
              <a:rPr lang="en-US" sz="5500" dirty="0"/>
              <a:t>))</a:t>
            </a:r>
          </a:p>
          <a:p>
            <a:r>
              <a:rPr lang="en-US" sz="5500" dirty="0" smtClean="0"/>
              <a:t>W(k=2,n=1</a:t>
            </a:r>
            <a:r>
              <a:rPr lang="en-US" sz="5500" dirty="0"/>
              <a:t>)=   0.0548097482</a:t>
            </a:r>
            <a:r>
              <a:rPr lang="en-US" sz="5500" dirty="0" smtClean="0"/>
              <a:t> /( 0.0398944561 </a:t>
            </a:r>
            <a:r>
              <a:rPr lang="en-US" sz="5500" dirty="0"/>
              <a:t>+ 0.0548097482 </a:t>
            </a:r>
            <a:r>
              <a:rPr lang="en-US" sz="5500" dirty="0" smtClean="0"/>
              <a:t>)=</a:t>
            </a:r>
            <a:r>
              <a:rPr lang="en-US" sz="5500" u="sng" dirty="0" smtClean="0"/>
              <a:t>0.57874672624</a:t>
            </a:r>
          </a:p>
          <a:p>
            <a:r>
              <a:rPr lang="en-US" sz="5500" dirty="0" smtClean="0"/>
              <a:t>--------------------</a:t>
            </a:r>
            <a:endParaRPr lang="en-US" sz="5500" dirty="0"/>
          </a:p>
          <a:p>
            <a:r>
              <a:rPr lang="en-US" sz="5500" dirty="0" smtClean="0"/>
              <a:t>W(k=1,n=2)=</a:t>
            </a:r>
            <a:r>
              <a:rPr lang="en-US" sz="5500" dirty="0"/>
              <a:t>a</a:t>
            </a:r>
            <a:r>
              <a:rPr lang="en-US" sz="5500" baseline="-25000" dirty="0"/>
              <a:t>1*</a:t>
            </a:r>
            <a:r>
              <a:rPr lang="en-US" sz="5500" dirty="0"/>
              <a:t>N(x1|</a:t>
            </a:r>
            <a:r>
              <a:rPr lang="en-US" sz="5500" i="1" dirty="0"/>
              <a:t> µ</a:t>
            </a:r>
            <a:r>
              <a:rPr lang="en-US" sz="5500" i="1" baseline="-25000" dirty="0"/>
              <a:t>k=1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k=1</a:t>
            </a:r>
            <a:r>
              <a:rPr lang="en-US" sz="5500" dirty="0"/>
              <a:t>)/(a</a:t>
            </a:r>
            <a:r>
              <a:rPr lang="en-US" sz="5500" baseline="-25000" dirty="0"/>
              <a:t>1*</a:t>
            </a:r>
            <a:r>
              <a:rPr lang="en-US" sz="5500" dirty="0"/>
              <a:t>N(x1|</a:t>
            </a:r>
            <a:r>
              <a:rPr lang="en-US" sz="5500" i="1" dirty="0"/>
              <a:t> µ</a:t>
            </a:r>
            <a:r>
              <a:rPr lang="en-US" sz="5500" i="1" baseline="-25000" dirty="0"/>
              <a:t>k=1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k=1</a:t>
            </a:r>
            <a:r>
              <a:rPr lang="en-US" sz="5500" dirty="0"/>
              <a:t>)+a</a:t>
            </a:r>
            <a:r>
              <a:rPr lang="en-US" sz="5500" baseline="-25000" dirty="0"/>
              <a:t>2*</a:t>
            </a:r>
            <a:r>
              <a:rPr lang="en-US" sz="5500" dirty="0"/>
              <a:t>N(x1|</a:t>
            </a:r>
            <a:r>
              <a:rPr lang="en-US" sz="5500" i="1" dirty="0"/>
              <a:t> µ</a:t>
            </a:r>
            <a:r>
              <a:rPr lang="en-US" sz="5500" i="1" baseline="-25000" dirty="0"/>
              <a:t>k=2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k=2</a:t>
            </a:r>
            <a:r>
              <a:rPr lang="en-US" sz="5500" dirty="0"/>
              <a:t>))</a:t>
            </a:r>
          </a:p>
          <a:p>
            <a:r>
              <a:rPr lang="en-US" sz="5500" dirty="0"/>
              <a:t>a</a:t>
            </a:r>
            <a:r>
              <a:rPr lang="en-US" sz="5500" baseline="-25000" dirty="0"/>
              <a:t>1</a:t>
            </a:r>
            <a:r>
              <a:rPr lang="en-US" sz="5500" dirty="0"/>
              <a:t>*N(x</a:t>
            </a:r>
            <a:r>
              <a:rPr lang="en-US" sz="5500" baseline="-25000" dirty="0"/>
              <a:t>1</a:t>
            </a:r>
            <a:r>
              <a:rPr lang="en-US" sz="5500" dirty="0"/>
              <a:t>|</a:t>
            </a:r>
            <a:r>
              <a:rPr lang="en-US" sz="5500" i="1" dirty="0"/>
              <a:t> µ</a:t>
            </a:r>
            <a:r>
              <a:rPr lang="en-US" sz="5500" i="1" baseline="-25000" dirty="0"/>
              <a:t>k=1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k=1 </a:t>
            </a:r>
            <a:r>
              <a:rPr lang="en-US" sz="5500" dirty="0"/>
              <a:t>)=0.45 *(1/</a:t>
            </a:r>
            <a:r>
              <a:rPr lang="en-US" sz="5500" dirty="0" err="1"/>
              <a:t>sqrt</a:t>
            </a:r>
            <a:r>
              <a:rPr lang="en-US" sz="5500" dirty="0"/>
              <a:t>(2*pi*1^2)) *  </a:t>
            </a:r>
            <a:r>
              <a:rPr lang="en-US" sz="5500" dirty="0" err="1"/>
              <a:t>exp</a:t>
            </a:r>
            <a:r>
              <a:rPr lang="en-US" sz="5500" dirty="0" smtClean="0"/>
              <a:t>(-(</a:t>
            </a:r>
            <a:r>
              <a:rPr lang="en-US" sz="5500" dirty="0"/>
              <a:t>4.1756 </a:t>
            </a:r>
            <a:r>
              <a:rPr lang="en-US" sz="5500" dirty="0" smtClean="0"/>
              <a:t>-</a:t>
            </a:r>
            <a:r>
              <a:rPr lang="en-US" sz="5500" dirty="0"/>
              <a:t>3.8)^2/(2*1^2)  ) = 0.16729711603</a:t>
            </a:r>
          </a:p>
          <a:p>
            <a:r>
              <a:rPr lang="en-US" sz="5500" dirty="0"/>
              <a:t>a</a:t>
            </a:r>
            <a:r>
              <a:rPr lang="en-US" sz="5500" baseline="-25000" dirty="0"/>
              <a:t>2</a:t>
            </a:r>
            <a:r>
              <a:rPr lang="en-US" sz="5500" dirty="0"/>
              <a:t>*N(x</a:t>
            </a:r>
            <a:r>
              <a:rPr lang="en-US" sz="5500" baseline="-25000" dirty="0"/>
              <a:t>1</a:t>
            </a:r>
            <a:r>
              <a:rPr lang="en-US" sz="5500" dirty="0"/>
              <a:t>|</a:t>
            </a:r>
            <a:r>
              <a:rPr lang="en-US" sz="5500" i="1" dirty="0"/>
              <a:t> µ</a:t>
            </a:r>
            <a:r>
              <a:rPr lang="en-US" sz="5500" i="1" baseline="-25000" dirty="0"/>
              <a:t>k=2</a:t>
            </a:r>
            <a:r>
              <a:rPr lang="en-US" sz="5500" i="1" dirty="0"/>
              <a:t>,</a:t>
            </a:r>
            <a:r>
              <a:rPr lang="en-US" sz="5500" dirty="0">
                <a:sym typeface="Symbol" panose="05050102010706020507" pitchFamily="18" charset="2"/>
              </a:rPr>
              <a:t>  </a:t>
            </a:r>
            <a:r>
              <a:rPr lang="en-US" sz="5500" i="1" baseline="-25000" dirty="0"/>
              <a:t>k=2 </a:t>
            </a:r>
            <a:r>
              <a:rPr lang="en-US" sz="5500" dirty="0"/>
              <a:t>)=0.55* </a:t>
            </a:r>
            <a:r>
              <a:rPr lang="en-US" sz="5500" dirty="0" smtClean="0"/>
              <a:t>(</a:t>
            </a:r>
            <a:r>
              <a:rPr lang="en-US" sz="5500" dirty="0"/>
              <a:t>1/</a:t>
            </a:r>
            <a:r>
              <a:rPr lang="en-US" sz="5500" dirty="0" err="1"/>
              <a:t>sqrt</a:t>
            </a:r>
            <a:r>
              <a:rPr lang="en-US" sz="5500" dirty="0"/>
              <a:t>(2*pi*1^2)) *  </a:t>
            </a:r>
            <a:r>
              <a:rPr lang="en-US" sz="5500" dirty="0" err="1"/>
              <a:t>exp</a:t>
            </a:r>
            <a:r>
              <a:rPr lang="en-US" sz="5500" dirty="0" smtClean="0"/>
              <a:t>(-(</a:t>
            </a:r>
            <a:r>
              <a:rPr lang="en-US" sz="5500" dirty="0"/>
              <a:t>4.1756 </a:t>
            </a:r>
            <a:r>
              <a:rPr lang="en-US" sz="5500" dirty="0" smtClean="0"/>
              <a:t>-</a:t>
            </a:r>
            <a:r>
              <a:rPr lang="en-US" sz="5500" dirty="0"/>
              <a:t>7.2)^2/(2*1^2)  </a:t>
            </a:r>
            <a:r>
              <a:rPr lang="en-US" sz="5500" dirty="0" smtClean="0"/>
              <a:t>)= </a:t>
            </a:r>
            <a:r>
              <a:rPr lang="en-US" sz="5500" dirty="0"/>
              <a:t>0.00226479005 </a:t>
            </a:r>
            <a:endParaRPr lang="en-US" sz="5500" dirty="0" smtClean="0"/>
          </a:p>
          <a:p>
            <a:r>
              <a:rPr lang="en-US" sz="5500" dirty="0" smtClean="0"/>
              <a:t>W(k=1,n=1</a:t>
            </a:r>
            <a:r>
              <a:rPr lang="en-US" sz="5500" dirty="0"/>
              <a:t>)= 0.16729711603</a:t>
            </a:r>
            <a:r>
              <a:rPr lang="en-US" sz="5500" dirty="0" smtClean="0"/>
              <a:t> /(</a:t>
            </a:r>
            <a:r>
              <a:rPr lang="en-US" sz="5500" dirty="0"/>
              <a:t>0.16729711603</a:t>
            </a:r>
            <a:r>
              <a:rPr lang="en-US" sz="5500" dirty="0" smtClean="0"/>
              <a:t> </a:t>
            </a:r>
            <a:r>
              <a:rPr lang="en-US" sz="5500" dirty="0"/>
              <a:t>+ </a:t>
            </a:r>
            <a:r>
              <a:rPr lang="en-US" sz="5500" dirty="0" smtClean="0"/>
              <a:t>0.00226479005 )=0.98664328502</a:t>
            </a:r>
          </a:p>
          <a:p>
            <a:r>
              <a:rPr lang="en-US" sz="5500" dirty="0" smtClean="0"/>
              <a:t>-------------------</a:t>
            </a:r>
          </a:p>
          <a:p>
            <a:r>
              <a:rPr lang="en-US" sz="5500" dirty="0"/>
              <a:t>W(k=1,n=2</a:t>
            </a:r>
            <a:r>
              <a:rPr lang="en-US" sz="5500" dirty="0" smtClean="0"/>
              <a:t>)=</a:t>
            </a:r>
            <a:r>
              <a:rPr lang="en-US" sz="5500" dirty="0"/>
              <a:t> 0.00226479005</a:t>
            </a:r>
            <a:r>
              <a:rPr lang="en-US" sz="5500" dirty="0" smtClean="0"/>
              <a:t> </a:t>
            </a:r>
            <a:r>
              <a:rPr lang="en-US" sz="5500" dirty="0"/>
              <a:t>/(0.16729711603 + 0.00226479005 </a:t>
            </a:r>
            <a:r>
              <a:rPr lang="en-US" sz="5500" dirty="0" smtClean="0"/>
              <a:t>)=</a:t>
            </a:r>
            <a:r>
              <a:rPr lang="en-US" sz="5500" dirty="0"/>
              <a:t>0.01335671497</a:t>
            </a:r>
            <a:endParaRPr lang="en-US" sz="5500" dirty="0" smtClean="0"/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16713"/>
              </p:ext>
            </p:extLst>
          </p:nvPr>
        </p:nvGraphicFramePr>
        <p:xfrm>
          <a:off x="5971376" y="3131050"/>
          <a:ext cx="3006572" cy="84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2" name="Equation" r:id="rId3" imgW="2311200" imgH="647640" progId="Equation.3">
                  <p:embed/>
                </p:oleObj>
              </mc:Choice>
              <mc:Fallback>
                <p:oleObj name="Equation" r:id="rId3" imgW="2311200" imgH="647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1376" y="3131050"/>
                        <a:ext cx="3006572" cy="84375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406498"/>
              </p:ext>
            </p:extLst>
          </p:nvPr>
        </p:nvGraphicFramePr>
        <p:xfrm>
          <a:off x="5961751" y="1266700"/>
          <a:ext cx="297338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3" name="Equation" r:id="rId5" imgW="2361960" imgH="533160" progId="Equation.3">
                  <p:embed/>
                </p:oleObj>
              </mc:Choice>
              <mc:Fallback>
                <p:oleObj name="Equation" r:id="rId5" imgW="23619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1751" y="1266700"/>
                        <a:ext cx="2973388" cy="67151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1066800" y="2819400"/>
            <a:ext cx="41148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66800" y="3131050"/>
            <a:ext cx="4114800" cy="197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47"/>
            <a:ext cx="8229600" cy="1063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/>
              <a:t>Example: first iteration M-step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62" y="-13636"/>
            <a:ext cx="7315201" cy="6871636"/>
          </a:xfrm>
        </p:spPr>
        <p:txBody>
          <a:bodyPr>
            <a:normAutofit fontScale="70000" lnSpcReduction="20000"/>
          </a:bodyPr>
          <a:lstStyle/>
          <a:p>
            <a:r>
              <a:rPr lang="en-US" sz="1700" dirty="0"/>
              <a:t>%input data x, generated by 2Gaussians,G1=(mean=4,stdev=1),G2=(mean=8,stdev=1)</a:t>
            </a:r>
          </a:p>
          <a:p>
            <a:r>
              <a:rPr lang="en-US" sz="1700" dirty="0"/>
              <a:t>&gt;&gt; em10a</a:t>
            </a:r>
          </a:p>
          <a:p>
            <a:r>
              <a:rPr lang="en-US" sz="1700" dirty="0"/>
              <a:t>x=    5.5344    4.1756    3.5239    3.7203    7.7026    8.2082    6.7524    8.5127    6.2751    6.5347 </a:t>
            </a:r>
          </a:p>
          <a:p>
            <a:r>
              <a:rPr lang="en-US" sz="1700" dirty="0"/>
              <a:t>mean =    3.8000     7.2000</a:t>
            </a:r>
          </a:p>
          <a:p>
            <a:r>
              <a:rPr lang="en-US" sz="1700" dirty="0"/>
              <a:t>a =    0.4500     0.5500</a:t>
            </a:r>
          </a:p>
          <a:p>
            <a:r>
              <a:rPr lang="en-US" sz="1700" dirty="0"/>
              <a:t>t =     1</a:t>
            </a:r>
          </a:p>
          <a:p>
            <a:r>
              <a:rPr lang="en-US" sz="1700" dirty="0" smtClean="0"/>
              <a:t>w (row=k, column=n)</a:t>
            </a:r>
            <a:endParaRPr lang="en-US" sz="1700" dirty="0"/>
          </a:p>
          <a:p>
            <a:r>
              <a:rPr lang="en-US" sz="1700" dirty="0"/>
              <a:t>    0.4213    0.9866    0.9985    0.9971    0.0005    0.0001    0.0114    0.0000    0.0554    0.0237</a:t>
            </a:r>
          </a:p>
          <a:p>
            <a:r>
              <a:rPr lang="en-US" sz="1700" dirty="0"/>
              <a:t>    0.5787    0.0134    0.0015    0.0029    0.9995    0.9999    0.9886    1.0000    0.9446    0.9763</a:t>
            </a:r>
          </a:p>
          <a:p>
            <a:r>
              <a:rPr lang="en-US" sz="2600" dirty="0">
                <a:solidFill>
                  <a:srgbClr val="FF0000"/>
                </a:solidFill>
              </a:rPr>
              <a:t>mean =     4.0816     7.1751</a:t>
            </a:r>
          </a:p>
          <a:p>
            <a:r>
              <a:rPr lang="en-US" sz="2600" dirty="0">
                <a:solidFill>
                  <a:srgbClr val="FF0000"/>
                </a:solidFill>
              </a:rPr>
              <a:t>a =    0.3495      </a:t>
            </a:r>
            <a:r>
              <a:rPr lang="en-US" sz="2600" dirty="0" smtClean="0">
                <a:solidFill>
                  <a:srgbClr val="FF0000"/>
                </a:solidFill>
              </a:rPr>
              <a:t>0.6505</a:t>
            </a:r>
          </a:p>
          <a:p>
            <a:r>
              <a:rPr lang="en-US" sz="2600" dirty="0" smtClean="0"/>
              <a:t>Mean(k)=</a:t>
            </a:r>
            <a:r>
              <a:rPr lang="en-US" sz="2600" dirty="0" err="1" smtClean="0"/>
              <a:t>sum_alln</a:t>
            </a:r>
            <a:r>
              <a:rPr lang="en-US" sz="2600" dirty="0" smtClean="0"/>
              <a:t>(w(</a:t>
            </a:r>
            <a:r>
              <a:rPr lang="en-US" sz="2600" dirty="0" err="1" smtClean="0"/>
              <a:t>k,n</a:t>
            </a:r>
            <a:r>
              <a:rPr lang="en-US" sz="2600" dirty="0" smtClean="0"/>
              <a:t>)*x(n)/</a:t>
            </a:r>
            <a:r>
              <a:rPr lang="en-US" sz="2600" dirty="0" err="1" smtClean="0"/>
              <a:t>sum_alln</a:t>
            </a:r>
            <a:r>
              <a:rPr lang="en-US" sz="2600" dirty="0" smtClean="0"/>
              <a:t>(w(</a:t>
            </a:r>
            <a:r>
              <a:rPr lang="en-US" sz="2600" dirty="0" err="1" smtClean="0"/>
              <a:t>k,n</a:t>
            </a:r>
            <a:r>
              <a:rPr lang="en-US" sz="2600" dirty="0" smtClean="0"/>
              <a:t>))</a:t>
            </a:r>
          </a:p>
          <a:p>
            <a:r>
              <a:rPr lang="en-US" sz="2600" dirty="0"/>
              <a:t>Mean(k=1</a:t>
            </a:r>
            <a:r>
              <a:rPr lang="en-US" sz="2600" dirty="0" smtClean="0"/>
              <a:t>):::::::1111::::::::::::::::</a:t>
            </a:r>
          </a:p>
          <a:p>
            <a:r>
              <a:rPr lang="en-US" sz="2600" dirty="0" smtClean="0"/>
              <a:t>num1=(</a:t>
            </a:r>
            <a:r>
              <a:rPr lang="en-US" sz="2600" dirty="0"/>
              <a:t>5.5344*0.4213+4.1756*0.9866+3.5239*0.9985+3.7203*0.9971+7.7026*0.0005+8.2082* 0.0001+6.7524*0.0114+8.5127*0.0000+6.2751*0.0554+6.5347*0.0237</a:t>
            </a:r>
            <a:r>
              <a:rPr lang="en-US" sz="2600" dirty="0" smtClean="0"/>
              <a:t>)=</a:t>
            </a:r>
            <a:r>
              <a:rPr lang="en-US" sz="2600" dirty="0"/>
              <a:t> 14.26357737</a:t>
            </a:r>
            <a:endParaRPr lang="en-US" sz="2600" dirty="0" smtClean="0"/>
          </a:p>
          <a:p>
            <a:r>
              <a:rPr lang="en-US" sz="2600" dirty="0" smtClean="0"/>
              <a:t>Den1=(</a:t>
            </a:r>
            <a:r>
              <a:rPr lang="en-US" sz="2600" dirty="0"/>
              <a:t>0.4213+0.9866+0.9985+0.9971+0.0005+0.0001+0.0114+0.0000+0.0554+0.0237</a:t>
            </a:r>
            <a:r>
              <a:rPr lang="en-US" sz="2600" dirty="0" smtClean="0"/>
              <a:t>)=</a:t>
            </a:r>
            <a:r>
              <a:rPr lang="en-US" sz="2600" dirty="0"/>
              <a:t>3.4946</a:t>
            </a:r>
            <a:endParaRPr lang="en-US" sz="2600" dirty="0" smtClean="0"/>
          </a:p>
          <a:p>
            <a:r>
              <a:rPr lang="en-US" sz="2600" dirty="0"/>
              <a:t>Mean(k=1) </a:t>
            </a:r>
            <a:r>
              <a:rPr lang="en-US" sz="2600" dirty="0" smtClean="0"/>
              <a:t>=Num1/Den=14.26357737/3.4946=</a:t>
            </a:r>
            <a:r>
              <a:rPr lang="en-US" sz="2600" u="sng" dirty="0" smtClean="0"/>
              <a:t>4.08160515367</a:t>
            </a:r>
          </a:p>
          <a:p>
            <a:r>
              <a:rPr lang="en-US" sz="2600" dirty="0" smtClean="0"/>
              <a:t>Mean(k=2)::::::222:::::::::::::::</a:t>
            </a:r>
          </a:p>
          <a:p>
            <a:r>
              <a:rPr lang="en-US" sz="2600" dirty="0" smtClean="0"/>
              <a:t>num2=5.5344*0.5787+4.1756*0.0134+3.5239*0.0015+3.7203*0.0029+7.7026*0.9995+8.2082*0.9999+6.7524*0.9886+8.5127*1.0000+6.2751*0.9446+6.5347*0.9763=46.67632263</a:t>
            </a:r>
            <a:endParaRPr lang="en-US" sz="2600" dirty="0"/>
          </a:p>
          <a:p>
            <a:r>
              <a:rPr lang="en-US" sz="2600" dirty="0" smtClean="0"/>
              <a:t>den2=0.5787+0.0134+0.0015+0.0029+0.9995+0.9999+0.9886+1.0000+0.9446+0.9763=6.5054</a:t>
            </a:r>
            <a:endParaRPr lang="en-US" sz="2600" dirty="0"/>
          </a:p>
          <a:p>
            <a:r>
              <a:rPr lang="en-US" sz="2600" dirty="0"/>
              <a:t>Mean(k=2</a:t>
            </a:r>
            <a:r>
              <a:rPr lang="en-US" sz="2600" dirty="0" smtClean="0"/>
              <a:t>)=num2/den2=46.67632263/6.5054=</a:t>
            </a:r>
            <a:r>
              <a:rPr lang="en-US" sz="2600" u="sng" dirty="0" smtClean="0"/>
              <a:t>7.17501193316</a:t>
            </a:r>
          </a:p>
          <a:p>
            <a:r>
              <a:rPr lang="en-US" sz="2600" dirty="0"/>
              <a:t>a(k=1)=</a:t>
            </a:r>
            <a:r>
              <a:rPr lang="en-US" sz="2600" dirty="0" smtClean="0"/>
              <a:t>den1/N=3.4946/10=0.34946;;;;;;;111;;;;;;;;;;;;;;</a:t>
            </a:r>
            <a:endParaRPr lang="en-US" sz="2600" dirty="0"/>
          </a:p>
          <a:p>
            <a:r>
              <a:rPr lang="en-US" sz="2600" dirty="0" smtClean="0"/>
              <a:t>a(k=2)=den2/N=6.5054/10=0.65054;;;;;;222;;;;;;;;;;;;;;</a:t>
            </a:r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8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64239"/>
              </p:ext>
            </p:extLst>
          </p:nvPr>
        </p:nvGraphicFramePr>
        <p:xfrm>
          <a:off x="6819900" y="266700"/>
          <a:ext cx="2363788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2" name="Equation" r:id="rId4" imgW="1650960" imgH="1726920" progId="Equation.3">
                  <p:embed/>
                </p:oleObj>
              </mc:Choice>
              <mc:Fallback>
                <p:oleObj name="Equation" r:id="rId4" imgW="1650960" imgH="1726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9900" y="266700"/>
                        <a:ext cx="2363788" cy="247332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2057400" y="1905000"/>
            <a:ext cx="297180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743200" y="1905000"/>
            <a:ext cx="2209800" cy="396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55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854"/>
            <a:ext cx="4172332" cy="762783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3: an EM small numerical example (not Gaussian mixture)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72332" cy="46021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If you know which coin is used, you may find .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=0.8, 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=0.45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(Part b of right hand side)  First row</a:t>
            </a:r>
          </a:p>
          <a:p>
            <a:r>
              <a:rPr lang="en-US" dirty="0" err="1" smtClean="0"/>
              <a:t>Init.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=0.6, 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=0.5</a:t>
            </a:r>
          </a:p>
          <a:p>
            <a:r>
              <a:rPr lang="en-US" dirty="0" smtClean="0">
                <a:sym typeface="Symbol"/>
              </a:rPr>
              <a:t>We perform an exp. 5Heads, 5Tails</a:t>
            </a:r>
          </a:p>
          <a:p>
            <a:r>
              <a:rPr lang="en-US" dirty="0" smtClean="0">
                <a:sym typeface="Symbol"/>
              </a:rPr>
              <a:t>’</a:t>
            </a:r>
            <a:r>
              <a:rPr lang="en-US" baseline="-25000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=(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(1-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</a:p>
          <a:p>
            <a:r>
              <a:rPr lang="en-US" dirty="0" smtClean="0">
                <a:sym typeface="Symbol"/>
              </a:rPr>
              <a:t>=(0.6)^5*(1-0.6) ^5</a:t>
            </a:r>
          </a:p>
          <a:p>
            <a:r>
              <a:rPr lang="en-US" dirty="0" smtClean="0">
                <a:sym typeface="Symbol"/>
              </a:rPr>
              <a:t>=</a:t>
            </a:r>
            <a:r>
              <a:rPr lang="en-US" dirty="0" smtClean="0"/>
              <a:t>0.000796</a:t>
            </a:r>
            <a:endParaRPr lang="en-US" baseline="30000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’</a:t>
            </a:r>
            <a:r>
              <a:rPr lang="en-US" baseline="-25000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=(</a:t>
            </a:r>
            <a:r>
              <a:rPr lang="en-US" baseline="-25000" dirty="0">
                <a:sym typeface="Symbol"/>
              </a:rPr>
              <a:t>B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(1-</a:t>
            </a:r>
            <a:r>
              <a:rPr lang="en-US" baseline="-25000" dirty="0">
                <a:sym typeface="Symbol"/>
              </a:rPr>
              <a:t>A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</a:p>
          <a:p>
            <a:r>
              <a:rPr lang="en-US" dirty="0" smtClean="0">
                <a:sym typeface="Symbol"/>
              </a:rPr>
              <a:t>=(0.5)^5*(1-0.5) ^5</a:t>
            </a:r>
          </a:p>
          <a:p>
            <a:r>
              <a:rPr lang="en-US" dirty="0" smtClean="0"/>
              <a:t>=0.0009766</a:t>
            </a:r>
          </a:p>
          <a:p>
            <a:r>
              <a:rPr lang="en-US" dirty="0" smtClean="0">
                <a:sym typeface="Symbol"/>
              </a:rPr>
              <a:t>’’</a:t>
            </a:r>
            <a:r>
              <a:rPr lang="en-US" baseline="-25000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= ’</a:t>
            </a:r>
            <a:r>
              <a:rPr lang="en-US" baseline="-25000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/(’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+ ’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=</a:t>
            </a:r>
            <a:r>
              <a:rPr lang="en-US" dirty="0" smtClean="0"/>
              <a:t>0.000796</a:t>
            </a:r>
            <a:r>
              <a:rPr lang="en-US" dirty="0" smtClean="0">
                <a:sym typeface="Symbol"/>
              </a:rPr>
              <a:t>/(</a:t>
            </a:r>
            <a:r>
              <a:rPr lang="en-US" dirty="0" smtClean="0"/>
              <a:t>0.000796</a:t>
            </a:r>
            <a:r>
              <a:rPr lang="en-US" dirty="0" smtClean="0">
                <a:sym typeface="Symbol"/>
              </a:rPr>
              <a:t>+</a:t>
            </a:r>
            <a:r>
              <a:rPr lang="en-US" dirty="0" smtClean="0"/>
              <a:t>0.0009766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=0.4491=0.45</a:t>
            </a:r>
          </a:p>
          <a:p>
            <a:r>
              <a:rPr lang="en-US" dirty="0" smtClean="0">
                <a:sym typeface="Symbol"/>
              </a:rPr>
              <a:t>Similarly, ’’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</a:t>
            </a:r>
            <a:r>
              <a:rPr lang="en-US" dirty="0" smtClean="0"/>
              <a:t>0.0009766</a:t>
            </a:r>
            <a:r>
              <a:rPr lang="en-US" dirty="0" smtClean="0">
                <a:sym typeface="Symbol"/>
              </a:rPr>
              <a:t>/(</a:t>
            </a:r>
            <a:r>
              <a:rPr lang="en-US" dirty="0" smtClean="0"/>
              <a:t>0.000796</a:t>
            </a:r>
            <a:r>
              <a:rPr lang="en-US" dirty="0" smtClean="0">
                <a:sym typeface="Symbol"/>
              </a:rPr>
              <a:t>+</a:t>
            </a:r>
            <a:r>
              <a:rPr lang="en-US" dirty="0" smtClean="0"/>
              <a:t>0.0009766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=0.55</a:t>
            </a:r>
          </a:p>
          <a:p>
            <a:endParaRPr lang="en-US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pic>
        <p:nvPicPr>
          <p:cNvPr id="1026" name="Picture 2" descr="Expectation maxim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572000" cy="51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520" y="6335486"/>
            <a:ext cx="899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https://math.stackexchange.com/questions/25111/how-does-expectation-maximization-work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5562600" y="4038600"/>
            <a:ext cx="198119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753600" y="3124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57400" y="4114800"/>
            <a:ext cx="3703319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7800" y="4114800"/>
            <a:ext cx="4953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" y="762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http://ai.stanford.edu/~chuongdo/papers/em_tutorial.pdf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  </a:t>
            </a:r>
            <a:r>
              <a:rPr lang="en-US" sz="3600" dirty="0"/>
              <a:t>small numerical </a:t>
            </a:r>
            <a:r>
              <a:rPr lang="en-US" sz="3600" dirty="0" smtClean="0"/>
              <a:t>example (</a:t>
            </a:r>
            <a:r>
              <a:rPr lang="en-US" sz="3600" dirty="0"/>
              <a:t>continue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72332" cy="46021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If you know which coin is used, you may find .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=0.8, 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=0.45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(Part b of right hand side)  second row</a:t>
            </a:r>
          </a:p>
          <a:p>
            <a:r>
              <a:rPr lang="en-US" dirty="0" err="1" smtClean="0"/>
              <a:t>Init.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=0.6, 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=0.5</a:t>
            </a:r>
          </a:p>
          <a:p>
            <a:r>
              <a:rPr lang="en-US" dirty="0" smtClean="0">
                <a:sym typeface="Symbol"/>
              </a:rPr>
              <a:t>We perform an exp. 9Heads, 1Tail</a:t>
            </a:r>
          </a:p>
          <a:p>
            <a:r>
              <a:rPr lang="en-US" dirty="0" smtClean="0">
                <a:sym typeface="Symbol"/>
              </a:rPr>
              <a:t>’</a:t>
            </a:r>
            <a:r>
              <a:rPr lang="en-US" baseline="-25000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=(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(1-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</a:p>
          <a:p>
            <a:r>
              <a:rPr lang="en-US" dirty="0" smtClean="0">
                <a:sym typeface="Symbol"/>
              </a:rPr>
              <a:t>=(0.6)^9*(1-0.6) ^1</a:t>
            </a:r>
          </a:p>
          <a:p>
            <a:r>
              <a:rPr lang="en-US" dirty="0" smtClean="0">
                <a:sym typeface="Symbol"/>
              </a:rPr>
              <a:t>=</a:t>
            </a:r>
            <a:r>
              <a:rPr lang="en-US" dirty="0" smtClean="0"/>
              <a:t> 0.00403 </a:t>
            </a:r>
          </a:p>
          <a:p>
            <a:r>
              <a:rPr lang="en-US" dirty="0" smtClean="0">
                <a:sym typeface="Symbol"/>
              </a:rPr>
              <a:t>’</a:t>
            </a:r>
            <a:r>
              <a:rPr lang="en-US" baseline="-25000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=(</a:t>
            </a:r>
            <a:r>
              <a:rPr lang="en-US" baseline="-25000" dirty="0">
                <a:sym typeface="Symbol"/>
              </a:rPr>
              <a:t>B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  <a:r>
              <a:rPr lang="en-US" dirty="0" smtClean="0">
                <a:sym typeface="Symbol"/>
              </a:rPr>
              <a:t>(1-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5</a:t>
            </a:r>
          </a:p>
          <a:p>
            <a:r>
              <a:rPr lang="en-US" dirty="0" smtClean="0">
                <a:sym typeface="Symbol"/>
              </a:rPr>
              <a:t>=(0.5)^9*(1-0.5) ^1</a:t>
            </a:r>
          </a:p>
          <a:p>
            <a:r>
              <a:rPr lang="en-US" dirty="0" smtClean="0"/>
              <a:t>=0.000976</a:t>
            </a:r>
          </a:p>
          <a:p>
            <a:r>
              <a:rPr lang="en-US" dirty="0" smtClean="0">
                <a:sym typeface="Symbol"/>
              </a:rPr>
              <a:t>’’</a:t>
            </a:r>
            <a:r>
              <a:rPr lang="en-US" baseline="-25000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= ’</a:t>
            </a:r>
            <a:r>
              <a:rPr lang="en-US" baseline="-25000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/(’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+ ’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=</a:t>
            </a:r>
            <a:r>
              <a:rPr lang="en-US" dirty="0" smtClean="0"/>
              <a:t>0.00403 </a:t>
            </a:r>
            <a:r>
              <a:rPr lang="en-US" dirty="0" smtClean="0">
                <a:sym typeface="Symbol"/>
              </a:rPr>
              <a:t>/(</a:t>
            </a:r>
            <a:r>
              <a:rPr lang="en-US" dirty="0" smtClean="0"/>
              <a:t>0.00403 </a:t>
            </a:r>
            <a:r>
              <a:rPr lang="en-US" dirty="0" smtClean="0">
                <a:sym typeface="Symbol"/>
              </a:rPr>
              <a:t>+</a:t>
            </a:r>
            <a:r>
              <a:rPr lang="en-US" dirty="0" smtClean="0"/>
              <a:t> 0.000976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=0.8</a:t>
            </a:r>
          </a:p>
          <a:p>
            <a:r>
              <a:rPr lang="en-US" dirty="0" smtClean="0">
                <a:sym typeface="Symbol"/>
              </a:rPr>
              <a:t>Similarly, ’’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=</a:t>
            </a:r>
            <a:r>
              <a:rPr lang="en-US" baseline="-25000" dirty="0" smtClean="0">
                <a:sym typeface="Symbol"/>
              </a:rPr>
              <a:t> </a:t>
            </a:r>
          </a:p>
          <a:p>
            <a:r>
              <a:rPr lang="en-US" dirty="0" smtClean="0">
                <a:sym typeface="Symbol"/>
              </a:rPr>
              <a:t>= </a:t>
            </a:r>
            <a:r>
              <a:rPr lang="en-US" dirty="0" smtClean="0"/>
              <a:t>0.000976 </a:t>
            </a:r>
            <a:r>
              <a:rPr lang="en-US" dirty="0" smtClean="0">
                <a:sym typeface="Symbol"/>
              </a:rPr>
              <a:t>/(</a:t>
            </a:r>
            <a:r>
              <a:rPr lang="en-US" dirty="0" smtClean="0"/>
              <a:t>0.00403 </a:t>
            </a:r>
            <a:r>
              <a:rPr lang="en-US" dirty="0" smtClean="0">
                <a:sym typeface="Symbol"/>
              </a:rPr>
              <a:t>+</a:t>
            </a:r>
            <a:r>
              <a:rPr lang="en-US" dirty="0" smtClean="0"/>
              <a:t> 0.000976 )</a:t>
            </a:r>
          </a:p>
          <a:p>
            <a:r>
              <a:rPr lang="en-US" dirty="0" smtClean="0">
                <a:sym typeface="Symbol"/>
              </a:rPr>
              <a:t>=0.2</a:t>
            </a:r>
          </a:p>
          <a:p>
            <a:endParaRPr lang="en-US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pic>
        <p:nvPicPr>
          <p:cNvPr id="1026" name="Picture 2" descr="Expectation maxim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572000" cy="51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520" y="6335486"/>
            <a:ext cx="899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https://math.stackexchange.com/questions/25111/how-does-expectation-maximization-work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5562600" y="4038600"/>
            <a:ext cx="198119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753600" y="3124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95400" y="4343400"/>
            <a:ext cx="4465319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47800" y="4343400"/>
            <a:ext cx="4953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04800"/>
            <a:ext cx="566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http://ai.stanford.edu/~chuongdo/papers/em_tutorial.pdf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810000" cy="4708525"/>
          </a:xfrm>
        </p:spPr>
        <p:txBody>
          <a:bodyPr/>
          <a:lstStyle/>
          <a:p>
            <a:r>
              <a:rPr lang="en-US" dirty="0" smtClean="0"/>
              <a:t>Follow up the calculation for the next step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2" descr="Expectation maxim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572000" cy="51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1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only have the overall envelop measurement</a:t>
            </a:r>
          </a:p>
          <a:p>
            <a:r>
              <a:rPr lang="en-US" sz="2800" dirty="0" smtClean="0"/>
              <a:t> Find latent (hidden) variables: standard deviations (</a:t>
            </a:r>
            <a:r>
              <a:rPr lang="en-US" sz="2800" dirty="0" smtClean="0">
                <a:sym typeface="Symbol" panose="05050102010706020507" pitchFamily="18" charset="2"/>
              </a:rPr>
              <a:t></a:t>
            </a:r>
            <a:r>
              <a:rPr lang="en-US" sz="2800" baseline="-25000" dirty="0" smtClean="0">
                <a:sym typeface="Symbol" panose="05050102010706020507" pitchFamily="18" charset="2"/>
              </a:rPr>
              <a:t>1,2,3</a:t>
            </a:r>
            <a:r>
              <a:rPr lang="en-US" sz="2800" dirty="0" smtClean="0">
                <a:sym typeface="Symbol" panose="05050102010706020507" pitchFamily="18" charset="2"/>
              </a:rPr>
              <a:t>)</a:t>
            </a:r>
            <a:r>
              <a:rPr lang="en-US" sz="2800" dirty="0" smtClean="0"/>
              <a:t> and means (µ</a:t>
            </a:r>
            <a:r>
              <a:rPr lang="en-US" sz="2800" baseline="-25000" dirty="0" smtClean="0"/>
              <a:t>1,2,3</a:t>
            </a:r>
            <a:r>
              <a:rPr lang="en-US" sz="2800" dirty="0" smtClean="0"/>
              <a:t>) of the three Gaussian distributions.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88254" y="3030908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envelope is the measurement of </a:t>
            </a:r>
            <a:r>
              <a:rPr lang="en-US" dirty="0"/>
              <a:t>the </a:t>
            </a:r>
            <a:r>
              <a:rPr lang="en-US" dirty="0" smtClean="0"/>
              <a:t>Gaussian mixture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73018" y="3205738"/>
            <a:ext cx="895205" cy="8823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2222" y="3581400"/>
            <a:ext cx="1796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overall probability is a combination of three unknown Gaussian distributions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</a:t>
            </a:r>
            <a:r>
              <a:rPr lang="en-US" sz="2000" baseline="-25000" dirty="0" smtClean="0">
                <a:sym typeface="Symbol" panose="05050102010706020507" pitchFamily="18" charset="2"/>
              </a:rPr>
              <a:t>1,2,3</a:t>
            </a:r>
            <a:r>
              <a:rPr lang="en-US" sz="2000" dirty="0" smtClean="0">
                <a:sym typeface="Symbol" panose="05050102010706020507" pitchFamily="18" charset="2"/>
              </a:rPr>
              <a:t>,</a:t>
            </a:r>
            <a:r>
              <a:rPr lang="en-US" sz="2000" dirty="0" smtClean="0"/>
              <a:t>µ</a:t>
            </a:r>
            <a:r>
              <a:rPr lang="en-US" sz="2000" baseline="-25000" dirty="0" smtClean="0"/>
              <a:t>1,2,3</a:t>
            </a:r>
            <a:endParaRPr lang="en-US" sz="2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76185" y="4928423"/>
            <a:ext cx="240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Gaussian distribution functions : standard deviation </a:t>
            </a:r>
            <a:r>
              <a:rPr lang="en-US" dirty="0"/>
              <a:t>(</a:t>
            </a:r>
            <a:r>
              <a:rPr lang="en-US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mean </a:t>
            </a:r>
            <a:r>
              <a:rPr lang="en-US" dirty="0"/>
              <a:t>(</a:t>
            </a:r>
            <a:r>
              <a:rPr lang="en-US" dirty="0" smtClean="0"/>
              <a:t>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</p:txBody>
      </p:sp>
      <p:sp>
        <p:nvSpPr>
          <p:cNvPr id="12" name="Freeform 11"/>
          <p:cNvSpPr/>
          <p:nvPr/>
        </p:nvSpPr>
        <p:spPr>
          <a:xfrm>
            <a:off x="6776185" y="4090633"/>
            <a:ext cx="1424539" cy="760500"/>
          </a:xfrm>
          <a:custGeom>
            <a:avLst/>
            <a:gdLst>
              <a:gd name="connsiteX0" fmla="*/ 0 w 1424539"/>
              <a:gd name="connsiteY0" fmla="*/ 731624 h 760500"/>
              <a:gd name="connsiteX1" fmla="*/ 519764 w 1424539"/>
              <a:gd name="connsiteY1" fmla="*/ 567994 h 760500"/>
              <a:gd name="connsiteX2" fmla="*/ 741146 w 1424539"/>
              <a:gd name="connsiteY2" fmla="*/ 104 h 760500"/>
              <a:gd name="connsiteX3" fmla="*/ 962527 w 1424539"/>
              <a:gd name="connsiteY3" fmla="*/ 616121 h 760500"/>
              <a:gd name="connsiteX4" fmla="*/ 1424539 w 1424539"/>
              <a:gd name="connsiteY4" fmla="*/ 760500 h 7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39" h="760500">
                <a:moveTo>
                  <a:pt x="0" y="731624"/>
                </a:moveTo>
                <a:cubicBezTo>
                  <a:pt x="198120" y="710769"/>
                  <a:pt x="396240" y="689914"/>
                  <a:pt x="519764" y="567994"/>
                </a:cubicBezTo>
                <a:cubicBezTo>
                  <a:pt x="643288" y="446074"/>
                  <a:pt x="667352" y="-7917"/>
                  <a:pt x="741146" y="104"/>
                </a:cubicBezTo>
                <a:cubicBezTo>
                  <a:pt x="814940" y="8125"/>
                  <a:pt x="848628" y="489388"/>
                  <a:pt x="962527" y="616121"/>
                </a:cubicBezTo>
                <a:cubicBezTo>
                  <a:pt x="1076426" y="742854"/>
                  <a:pt x="1250482" y="751677"/>
                  <a:pt x="1424539" y="76050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659" y="6069730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https://prateekvjoshi.com/2013/06/29/gaussian-mixture-models/</a:t>
            </a:r>
            <a:endParaRPr lang="en-US" dirty="0"/>
          </a:p>
        </p:txBody>
      </p:sp>
      <p:pic>
        <p:nvPicPr>
          <p:cNvPr id="52226" name="Picture 2" descr="multimo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19" y="4073843"/>
            <a:ext cx="3569204" cy="17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4987825" y="4848281"/>
            <a:ext cx="2020846" cy="71844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54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4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P(B|A)=P(A|B)P(B)/P(A</a:t>
            </a:r>
            <a:r>
              <a:rPr lang="en-US" dirty="0" smtClean="0"/>
              <a:t>)</a:t>
            </a:r>
          </a:p>
          <a:p>
            <a:r>
              <a:rPr lang="en-US" dirty="0" smtClean="0"/>
              <a:t>P(A and B)=P(A,B)=P(A|B) P(B)</a:t>
            </a:r>
          </a:p>
          <a:p>
            <a:r>
              <a:rPr lang="en-US" dirty="0" smtClean="0"/>
              <a:t>P(A,B|C)=P(A|B,C) P(B|C)</a:t>
            </a:r>
          </a:p>
          <a:p>
            <a:r>
              <a:rPr lang="en-US" dirty="0" smtClean="0"/>
              <a:t>Prove the above as exercises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In each cell, the </a:t>
            </a:r>
            <a:r>
              <a:rPr lang="en-US" dirty="0">
                <a:hlinkClick r:id="rId2" tooltip="Learn more about Joint probability from ScienceDirect's AI-generated Topic Pages"/>
              </a:rPr>
              <a:t>joint probability</a:t>
            </a:r>
            <a:r>
              <a:rPr lang="en-US" dirty="0"/>
              <a:t>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r, c</a:t>
            </a:r>
            <a:r>
              <a:rPr lang="en-US" dirty="0"/>
              <a:t>) is re-expressed by the equivalent form </a:t>
            </a:r>
            <a:endParaRPr lang="en-US" dirty="0" smtClean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r </a:t>
            </a:r>
            <a:r>
              <a:rPr lang="en-US" i="1" dirty="0"/>
              <a:t>| c</a:t>
            </a:r>
            <a:r>
              <a:rPr lang="en-US" dirty="0"/>
              <a:t>)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from the definition of </a:t>
            </a:r>
            <a:r>
              <a:rPr lang="en-US" dirty="0">
                <a:hlinkClick r:id="rId3" tooltip="Learn more about Conditional probability from ScienceDirect's AI-generated Topic Pages"/>
              </a:rPr>
              <a:t>conditional probability</a:t>
            </a:r>
            <a:r>
              <a:rPr lang="en-US" dirty="0"/>
              <a:t> in Equation 5.3. The marginal probability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</a:t>
            </a:r>
            <a:r>
              <a:rPr lang="en-US" dirty="0" smtClean="0"/>
              <a:t>=</a:t>
            </a:r>
            <a:r>
              <a:rPr lang="en-US" dirty="0" err="1" smtClean="0"/>
              <a:t>Σ</a:t>
            </a:r>
            <a:r>
              <a:rPr lang="en-US" i="1" baseline="-25000" dirty="0" err="1" smtClean="0"/>
              <a:t>c</a:t>
            </a:r>
            <a:r>
              <a:rPr lang="en-US" baseline="-25000" dirty="0" smtClean="0"/>
              <a:t>*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r | c</a:t>
            </a:r>
            <a:r>
              <a:rPr lang="en-US" dirty="0"/>
              <a:t>*) 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*), 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://www.sciencedirect.com/topics/mathematics/marginal-probability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20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32" y="1415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Gaussian mixture model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Two views: discrete view(</a:t>
            </a:r>
            <a:r>
              <a:rPr lang="en-US" sz="3200" i="1" dirty="0" err="1" smtClean="0"/>
              <a:t>Z</a:t>
            </a:r>
            <a:r>
              <a:rPr lang="en-US" sz="3200" i="1" baseline="-25000" dirty="0" err="1" smtClean="0"/>
              <a:t>n,k</a:t>
            </a:r>
            <a:r>
              <a:rPr lang="en-US" sz="3100" dirty="0" smtClean="0"/>
              <a:t>), analog view (</a:t>
            </a:r>
            <a:r>
              <a:rPr lang="en-US" sz="3100" i="1" dirty="0" err="1" smtClean="0"/>
              <a:t>a</a:t>
            </a:r>
            <a:r>
              <a:rPr lang="en-US" sz="3100" i="1" baseline="-25000" dirty="0" err="1" smtClean="0"/>
              <a:t>k</a:t>
            </a:r>
            <a:r>
              <a:rPr lang="en-US" sz="3100" dirty="0" smtClean="0"/>
              <a:t>) </a:t>
            </a:r>
            <a:endParaRPr lang="en-US" sz="31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00" y="1265009"/>
            <a:ext cx="3758486" cy="5364392"/>
          </a:xfrm>
        </p:spPr>
        <p:txBody>
          <a:bodyPr>
            <a:normAutofit fontScale="77500" lnSpcReduction="20000"/>
          </a:bodyPr>
          <a:lstStyle/>
          <a:p>
            <a:r>
              <a:rPr lang="en-US" sz="3400" i="1" dirty="0"/>
              <a:t>For each sample </a:t>
            </a:r>
            <a:r>
              <a:rPr lang="en-US" sz="3400" i="1" dirty="0" err="1"/>
              <a:t>x</a:t>
            </a:r>
            <a:r>
              <a:rPr lang="en-US" sz="3400" i="1" baseline="-25000" dirty="0" err="1"/>
              <a:t>n</a:t>
            </a:r>
            <a:endParaRPr lang="en-US" sz="3400" i="1" baseline="-25000" dirty="0"/>
          </a:p>
          <a:p>
            <a:r>
              <a:rPr lang="en-US" sz="3400" i="1" u="sng" dirty="0" smtClean="0"/>
              <a:t>Discrete View</a:t>
            </a:r>
            <a:r>
              <a:rPr lang="en-US" sz="3400" i="1" dirty="0" smtClean="0"/>
              <a:t>: </a:t>
            </a:r>
            <a:r>
              <a:rPr lang="en-US" sz="3400" i="1" dirty="0" err="1" smtClean="0"/>
              <a:t>Z</a:t>
            </a:r>
            <a:r>
              <a:rPr lang="en-US" sz="3400" i="1" baseline="-25000" dirty="0" err="1" smtClean="0"/>
              <a:t>n,k</a:t>
            </a:r>
            <a:r>
              <a:rPr lang="en-US" sz="3400" i="1" dirty="0" smtClean="0">
                <a:sym typeface="Symbol" panose="05050102010706020507" pitchFamily="18" charset="2"/>
              </a:rPr>
              <a:t> {</a:t>
            </a:r>
            <a:r>
              <a:rPr lang="en-US" sz="3400" i="1" dirty="0" smtClean="0"/>
              <a:t>1 or 0} is </a:t>
            </a:r>
            <a:r>
              <a:rPr lang="en-US" sz="3400" i="1" dirty="0"/>
              <a:t>a one-hot variable telling which </a:t>
            </a:r>
            <a:r>
              <a:rPr lang="en-US" sz="3400" i="1" dirty="0" smtClean="0"/>
              <a:t>single </a:t>
            </a:r>
            <a:r>
              <a:rPr lang="en-US" sz="3400" i="1" dirty="0"/>
              <a:t>Gaussian </a:t>
            </a:r>
            <a:r>
              <a:rPr lang="en-US" sz="3400" i="1" dirty="0" smtClean="0"/>
              <a:t>generates </a:t>
            </a:r>
            <a:r>
              <a:rPr lang="en-US" sz="3400" i="1" dirty="0" err="1" smtClean="0"/>
              <a:t>x</a:t>
            </a:r>
            <a:r>
              <a:rPr lang="en-US" sz="3400" i="1" baseline="-25000" dirty="0" err="1" smtClean="0"/>
              <a:t>n</a:t>
            </a:r>
            <a:r>
              <a:rPr lang="en-US" sz="3400" i="1" dirty="0" smtClean="0"/>
              <a:t>.</a:t>
            </a:r>
            <a:endParaRPr lang="en-US" sz="3400" i="1" dirty="0"/>
          </a:p>
          <a:p>
            <a:r>
              <a:rPr lang="en-US" sz="3400" u="sng" dirty="0" smtClean="0"/>
              <a:t>Analog view</a:t>
            </a:r>
            <a:r>
              <a:rPr lang="en-US" sz="3400" dirty="0" smtClean="0"/>
              <a:t>: You may describe the same structure by using the mixing coefficient </a:t>
            </a:r>
            <a:r>
              <a:rPr lang="en-US" sz="3400" i="1" dirty="0" err="1" smtClean="0"/>
              <a:t>a</a:t>
            </a:r>
            <a:r>
              <a:rPr lang="en-US" sz="3400" i="1" baseline="-25000" dirty="0" err="1" smtClean="0"/>
              <a:t>k</a:t>
            </a:r>
            <a:r>
              <a:rPr lang="en-US" sz="3400" i="1" baseline="-25000" dirty="0" smtClean="0"/>
              <a:t> </a:t>
            </a:r>
            <a:r>
              <a:rPr lang="en-US" sz="3400" i="1" dirty="0" smtClean="0"/>
              <a:t>,0</a:t>
            </a:r>
            <a:r>
              <a:rPr lang="en-US" sz="3400" i="1" dirty="0" smtClean="0">
                <a:sym typeface="Symbol" panose="05050102010706020507" pitchFamily="18" charset="2"/>
              </a:rPr>
              <a:t>≤ </a:t>
            </a:r>
            <a:r>
              <a:rPr lang="en-US" sz="3400" i="1" dirty="0" err="1" smtClean="0"/>
              <a:t>a</a:t>
            </a:r>
            <a:r>
              <a:rPr lang="en-US" sz="3400" i="1" baseline="-25000" dirty="0" err="1" smtClean="0"/>
              <a:t>k</a:t>
            </a:r>
            <a:r>
              <a:rPr lang="en-US" sz="3400" i="1" dirty="0" smtClean="0"/>
              <a:t> </a:t>
            </a:r>
            <a:r>
              <a:rPr lang="en-US" sz="3400" i="1" dirty="0" smtClean="0">
                <a:sym typeface="Symbol" panose="05050102010706020507" pitchFamily="18" charset="2"/>
              </a:rPr>
              <a:t>≤1.</a:t>
            </a:r>
            <a:endParaRPr lang="en-US" sz="3400" i="1" baseline="-25000" dirty="0" smtClean="0"/>
          </a:p>
          <a:p>
            <a:r>
              <a:rPr lang="en-US" sz="3400" i="1" dirty="0" err="1" smtClean="0"/>
              <a:t>a</a:t>
            </a:r>
            <a:r>
              <a:rPr lang="en-US" sz="3400" i="1" baseline="-25000" dirty="0" err="1" smtClean="0"/>
              <a:t>k</a:t>
            </a:r>
            <a:r>
              <a:rPr lang="en-US" sz="3400" i="1" dirty="0" smtClean="0"/>
              <a:t> is the soft version of </a:t>
            </a:r>
            <a:r>
              <a:rPr lang="en-US" sz="3400" i="1" dirty="0" err="1" smtClean="0"/>
              <a:t>Z</a:t>
            </a:r>
            <a:r>
              <a:rPr lang="en-US" sz="3400" i="1" baseline="-25000" dirty="0" err="1" smtClean="0"/>
              <a:t>n,k</a:t>
            </a:r>
            <a:r>
              <a:rPr lang="en-US" sz="3400" i="1" dirty="0" smtClean="0"/>
              <a:t> describing the same thing.</a:t>
            </a:r>
            <a:endParaRPr lang="en-US" sz="2800" i="1" baseline="-25000" dirty="0" smtClean="0"/>
          </a:p>
          <a:p>
            <a:endParaRPr lang="en-US" sz="2800" i="1" baseline="-250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4112" y="6348891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3926" y="1328264"/>
            <a:ext cx="2568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Each sample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’</a:t>
            </a:r>
          </a:p>
          <a:p>
            <a:r>
              <a:rPr lang="en-US" sz="2400" dirty="0" smtClean="0"/>
              <a:t>has an one-hot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k,n</a:t>
            </a:r>
            <a:r>
              <a:rPr lang="en-US" sz="2400" i="1" baseline="-25000" dirty="0" smtClean="0"/>
              <a:t>’</a:t>
            </a:r>
            <a:endParaRPr lang="en-US" sz="2400" i="1" baseline="-25000" dirty="0"/>
          </a:p>
        </p:txBody>
      </p:sp>
      <p:pic>
        <p:nvPicPr>
          <p:cNvPr id="28674" name="Picture 2" descr="gass distro, mean is 0 varianc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45" y="3356467"/>
            <a:ext cx="841920" cy="6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ass distro, mean is 0 varianc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36" y="4814471"/>
            <a:ext cx="2106367" cy="8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225801" y="2798124"/>
            <a:ext cx="76200" cy="93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419752" y="2960996"/>
            <a:ext cx="1242961" cy="60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63901" y="3083894"/>
            <a:ext cx="1390777" cy="192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2500" y="3025473"/>
            <a:ext cx="971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n’,k</a:t>
            </a:r>
            <a:r>
              <a:rPr lang="en-US" sz="2000" baseline="-25000" dirty="0" smtClean="0">
                <a:solidFill>
                  <a:srgbClr val="FF0000"/>
                </a:solidFill>
              </a:rPr>
              <a:t>=2</a:t>
            </a:r>
            <a:r>
              <a:rPr lang="en-US" sz="2000" dirty="0" smtClean="0">
                <a:solidFill>
                  <a:srgbClr val="FF0000"/>
                </a:solidFill>
              </a:rPr>
              <a:t>=1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2449" y="4385246"/>
            <a:ext cx="105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/>
              <a:t>n’, k=K,</a:t>
            </a:r>
            <a:r>
              <a:rPr lang="en-US" sz="2000" dirty="0" smtClean="0"/>
              <a:t>=0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7126" y="3434912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=2</a:t>
            </a:r>
            <a:r>
              <a:rPr lang="en-US" sz="2400" dirty="0"/>
              <a:t>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=2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94188" y="500537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=K</a:t>
            </a:r>
            <a:r>
              <a:rPr lang="en-US" sz="2400" dirty="0"/>
              <a:t>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=K</a:t>
            </a:r>
            <a:endParaRPr lang="en-US" sz="2400" dirty="0" smtClean="0"/>
          </a:p>
        </p:txBody>
      </p:sp>
      <p:pic>
        <p:nvPicPr>
          <p:cNvPr id="22" name="Picture 2" descr="gass distro, mean is 0 varianc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2" y="2289623"/>
            <a:ext cx="1288180" cy="6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4456172" y="2618535"/>
            <a:ext cx="1248250" cy="22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56456" y="2386822"/>
            <a:ext cx="10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n</a:t>
            </a:r>
            <a:r>
              <a:rPr lang="en-US" sz="2000" baseline="-25000" dirty="0"/>
              <a:t>’, k=1</a:t>
            </a:r>
            <a:r>
              <a:rPr lang="en-US" sz="2000" i="1" dirty="0" smtClean="0"/>
              <a:t> </a:t>
            </a:r>
            <a:r>
              <a:rPr lang="en-US" sz="2000" dirty="0" smtClean="0"/>
              <a:t>=0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897671" y="1475360"/>
            <a:ext cx="2289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=1,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k</a:t>
            </a:r>
            <a:r>
              <a:rPr lang="en-US" sz="2400" i="1" baseline="-25000" dirty="0"/>
              <a:t>=1 </a:t>
            </a:r>
            <a:r>
              <a:rPr lang="en-US" sz="2400" i="1" dirty="0" smtClean="0"/>
              <a:t>=Prob. that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’ </a:t>
            </a:r>
            <a:r>
              <a:rPr lang="en-US" sz="2400" i="1" dirty="0" smtClean="0"/>
              <a:t>is generated </a:t>
            </a:r>
            <a:r>
              <a:rPr lang="en-US" sz="2400" dirty="0" smtClean="0"/>
              <a:t>by the</a:t>
            </a:r>
            <a:endParaRPr lang="en-US" sz="2400" i="1" dirty="0" smtClean="0"/>
          </a:p>
          <a:p>
            <a:r>
              <a:rPr lang="en-US" sz="2400" dirty="0" smtClean="0"/>
              <a:t>single Gaussian (µ</a:t>
            </a:r>
            <a:r>
              <a:rPr lang="en-US" sz="2400" baseline="-25000" dirty="0" smtClean="0"/>
              <a:t>k=1</a:t>
            </a:r>
            <a:r>
              <a:rPr lang="en-US" sz="2400" dirty="0" smtClean="0"/>
              <a:t>,</a:t>
            </a:r>
            <a:r>
              <a:rPr lang="en-US" sz="2400" dirty="0" smtClean="0">
                <a:sym typeface="Symbol" panose="05050102010706020507" pitchFamily="18" charset="2"/>
              </a:rPr>
              <a:t></a:t>
            </a:r>
            <a:r>
              <a:rPr lang="en-US" sz="2400" baseline="-25000" dirty="0"/>
              <a:t>k=1</a:t>
            </a:r>
            <a:r>
              <a:rPr lang="en-US" sz="2400" dirty="0" smtClean="0">
                <a:sym typeface="Symbol" panose="05050102010706020507" pitchFamily="18" charset="2"/>
              </a:rPr>
              <a:t>)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4976912" y="352165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76911" y="37074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54051" y="39259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42521"/>
              </p:ext>
            </p:extLst>
          </p:nvPr>
        </p:nvGraphicFramePr>
        <p:xfrm>
          <a:off x="7596614" y="3974484"/>
          <a:ext cx="1241098" cy="93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5" name="Equation" r:id="rId6" imgW="571320" imgH="431640" progId="Equation.3">
                  <p:embed/>
                </p:oleObj>
              </mc:Choice>
              <mc:Fallback>
                <p:oleObj name="Equation" r:id="rId6" imgW="571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96614" y="3974484"/>
                        <a:ext cx="1241098" cy="938728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H="1">
            <a:off x="4238513" y="2123268"/>
            <a:ext cx="517944" cy="57180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19369" y="2737656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’</a:t>
            </a:r>
            <a:endParaRPr lang="en-US" i="1" baseline="-25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27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32" y="1415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sz="3100" dirty="0" smtClean="0"/>
              <a:t>Two views: discrete view(</a:t>
            </a:r>
            <a:r>
              <a:rPr lang="en-US" sz="3100" i="1" dirty="0" err="1" smtClean="0"/>
              <a:t>Z</a:t>
            </a:r>
            <a:r>
              <a:rPr lang="en-US" sz="3100" i="1" baseline="-25000" dirty="0" err="1" smtClean="0"/>
              <a:t>n,k</a:t>
            </a:r>
            <a:r>
              <a:rPr lang="en-US" sz="3100" dirty="0" smtClean="0"/>
              <a:t>), analog view (</a:t>
            </a:r>
            <a:r>
              <a:rPr lang="en-US" sz="3100" i="1" dirty="0" err="1" smtClean="0"/>
              <a:t>a</a:t>
            </a:r>
            <a:r>
              <a:rPr lang="en-US" sz="3100" i="1" baseline="-25000" dirty="0" err="1" smtClean="0"/>
              <a:t>k</a:t>
            </a:r>
            <a:r>
              <a:rPr lang="en-US" sz="3100" dirty="0" smtClean="0"/>
              <a:t>) </a:t>
            </a:r>
            <a:endParaRPr lang="en-US" sz="31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00" y="1265009"/>
            <a:ext cx="3758486" cy="5364392"/>
          </a:xfrm>
        </p:spPr>
        <p:txBody>
          <a:bodyPr>
            <a:normAutofit/>
          </a:bodyPr>
          <a:lstStyle/>
          <a:p>
            <a:r>
              <a:rPr lang="en-US" sz="2800" dirty="0"/>
              <a:t>For each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Table TAB1 for </a:t>
            </a:r>
            <a:r>
              <a:rPr lang="en-US" sz="2800" dirty="0" err="1" smtClean="0"/>
              <a:t>z</a:t>
            </a:r>
            <a:r>
              <a:rPr lang="en-US" sz="2800" i="1" baseline="-25000" dirty="0" err="1" smtClean="0"/>
              <a:t>n,k</a:t>
            </a:r>
            <a:endParaRPr lang="en-US" sz="2800" i="1" baseline="-25000" dirty="0" smtClean="0"/>
          </a:p>
          <a:p>
            <a:endParaRPr lang="en-US" sz="2800" baseline="-25000" dirty="0" smtClean="0"/>
          </a:p>
          <a:p>
            <a:endParaRPr lang="en-US" sz="2800" baseline="-250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4112" y="6348891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33</a:t>
            </a:fld>
            <a:endParaRPr lang="en-US" dirty="0"/>
          </a:p>
        </p:txBody>
      </p:sp>
      <p:pic>
        <p:nvPicPr>
          <p:cNvPr id="28674" name="Picture 2" descr="gass distro, mean is 0 varianc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07" y="3284191"/>
            <a:ext cx="1035489" cy="8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033664" y="2725848"/>
            <a:ext cx="76200" cy="93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27616" y="2888721"/>
            <a:ext cx="1403611" cy="676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05983" y="3576111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n=2,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k=1</a:t>
            </a:r>
            <a:r>
              <a:rPr lang="en-US" sz="2000" dirty="0" smtClean="0">
                <a:solidFill>
                  <a:srgbClr val="FF0000"/>
                </a:solidFill>
              </a:rPr>
              <a:t>=1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8108" y="335330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=2</a:t>
            </a:r>
            <a:r>
              <a:rPr lang="en-US" sz="2400" dirty="0"/>
              <a:t>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=2</a:t>
            </a:r>
            <a:endParaRPr lang="en-US" sz="2400" i="1" dirty="0"/>
          </a:p>
        </p:txBody>
      </p:sp>
      <p:pic>
        <p:nvPicPr>
          <p:cNvPr id="22" name="Picture 2" descr="gass distro, mean is 0 varianc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85" y="2217347"/>
            <a:ext cx="1288180" cy="6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6264035" y="2546259"/>
            <a:ext cx="1248250" cy="22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89892" y="2286266"/>
            <a:ext cx="1173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n=1,</a:t>
            </a:r>
            <a:r>
              <a:rPr lang="en-US" sz="2000" i="1" baseline="-25000" dirty="0"/>
              <a:t>k</a:t>
            </a:r>
            <a:r>
              <a:rPr lang="en-US" sz="2000" i="1" baseline="-25000" dirty="0" smtClean="0"/>
              <a:t>=1</a:t>
            </a:r>
            <a:r>
              <a:rPr lang="en-US" sz="2000" i="1" dirty="0" smtClean="0"/>
              <a:t> </a:t>
            </a:r>
            <a:r>
              <a:rPr lang="en-US" sz="2000" dirty="0" smtClean="0"/>
              <a:t>=0</a:t>
            </a:r>
            <a:endParaRPr lang="en-US" sz="2000" dirty="0"/>
          </a:p>
        </p:txBody>
      </p:sp>
      <p:pic>
        <p:nvPicPr>
          <p:cNvPr id="28" name="Picture 2" descr="gass distro, mean is 0 varianc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11" y="4944632"/>
            <a:ext cx="2106367" cy="8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789334" y="2300105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k=1,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=1</a:t>
            </a:r>
            <a:endParaRPr lang="en-US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99150" y="502322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k=3,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=3</a:t>
            </a:r>
            <a:endParaRPr lang="en-US" sz="2400" i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09709" y="2946370"/>
            <a:ext cx="1262622" cy="213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97859" y="2700433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n=1</a:t>
            </a:r>
            <a:r>
              <a:rPr lang="en-US" sz="2000" i="1" dirty="0" smtClean="0"/>
              <a:t>,</a:t>
            </a:r>
            <a:r>
              <a:rPr lang="en-US" sz="2000" i="1" baseline="-25000" dirty="0" smtClean="0"/>
              <a:t>k=2</a:t>
            </a:r>
            <a:r>
              <a:rPr lang="en-US" sz="2000" i="1" dirty="0" smtClean="0"/>
              <a:t> </a:t>
            </a:r>
            <a:r>
              <a:rPr lang="en-US" sz="2000" dirty="0" smtClean="0"/>
              <a:t>=0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28305" y="251257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baseline="-25000" dirty="0"/>
              <a:t>=1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69509" y="392205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=2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5916171" y="4360750"/>
            <a:ext cx="1493830" cy="72780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674" idx="1"/>
          </p:cNvCxnSpPr>
          <p:nvPr/>
        </p:nvCxnSpPr>
        <p:spPr>
          <a:xfrm flipH="1">
            <a:off x="5930229" y="3694727"/>
            <a:ext cx="1594878" cy="5315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1"/>
            <a:endCxn id="37" idx="3"/>
          </p:cNvCxnSpPr>
          <p:nvPr/>
        </p:nvCxnSpPr>
        <p:spPr>
          <a:xfrm flipH="1">
            <a:off x="5887600" y="2546259"/>
            <a:ext cx="1624685" cy="156046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787350" y="4241747"/>
            <a:ext cx="54882" cy="46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96886" y="3067313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n=1</a:t>
            </a:r>
            <a:r>
              <a:rPr lang="en-US" sz="2000" i="1" dirty="0" smtClean="0"/>
              <a:t>,</a:t>
            </a:r>
            <a:r>
              <a:rPr lang="en-US" sz="2000" i="1" baseline="-25000" dirty="0" smtClean="0"/>
              <a:t>k=3</a:t>
            </a:r>
            <a:r>
              <a:rPr lang="en-US" sz="2000" dirty="0" smtClean="0"/>
              <a:t>=1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6064341" y="3981948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n=2,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k=2</a:t>
            </a:r>
            <a:r>
              <a:rPr lang="en-US" sz="2000" dirty="0" smtClean="0">
                <a:solidFill>
                  <a:srgbClr val="FF0000"/>
                </a:solidFill>
              </a:rPr>
              <a:t>=0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8327" y="4443275"/>
            <a:ext cx="1175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</a:t>
            </a:r>
            <a:r>
              <a:rPr lang="en-US" sz="2000" baseline="-25000" dirty="0" smtClean="0">
                <a:solidFill>
                  <a:srgbClr val="FF0000"/>
                </a:solidFill>
              </a:rPr>
              <a:t>n=2 </a:t>
            </a:r>
            <a:r>
              <a:rPr lang="en-US" sz="2000" i="1" dirty="0" smtClean="0">
                <a:solidFill>
                  <a:srgbClr val="FF0000"/>
                </a:solidFill>
              </a:rPr>
              <a:t>,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k=3</a:t>
            </a:r>
            <a:r>
              <a:rPr lang="en-US" sz="2000" dirty="0" smtClean="0">
                <a:solidFill>
                  <a:srgbClr val="FF0000"/>
                </a:solidFill>
              </a:rPr>
              <a:t>=0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28305" y="1778850"/>
            <a:ext cx="246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2 samples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=1</a:t>
            </a:r>
            <a:r>
              <a:rPr lang="en-US" i="1" dirty="0" smtClean="0"/>
              <a:t>,x</a:t>
            </a:r>
            <a:r>
              <a:rPr lang="en-US" i="1" baseline="-25000" dirty="0" smtClean="0"/>
              <a:t>n=2</a:t>
            </a:r>
            <a:endParaRPr lang="en-US" i="1" baseline="-25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75878"/>
              </p:ext>
            </p:extLst>
          </p:nvPr>
        </p:nvGraphicFramePr>
        <p:xfrm>
          <a:off x="165256" y="2486321"/>
          <a:ext cx="3429000" cy="368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/>
                <a:gridCol w="857250"/>
                <a:gridCol w="857250"/>
                <a:gridCol w="857250"/>
              </a:tblGrid>
              <a:tr h="368085">
                <a:tc>
                  <a:txBody>
                    <a:bodyPr/>
                    <a:lstStyle/>
                    <a:p>
                      <a:r>
                        <a:rPr lang="en-US" dirty="0" smtClean="0"/>
                        <a:t>TAB1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k=3</a:t>
                      </a:r>
                      <a:endParaRPr lang="en-US" i="1" dirty="0"/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1,1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1,2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1,3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2,1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2,2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2,3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3,1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i="1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3,3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4,1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4,2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4,3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5,1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5,2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5,3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6,1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6,2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6,3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7,1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7,2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7,3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8,1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8,2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8,3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68085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n=9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9,1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9,2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9,3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Right Brace 54"/>
          <p:cNvSpPr/>
          <p:nvPr/>
        </p:nvSpPr>
        <p:spPr>
          <a:xfrm>
            <a:off x="3660709" y="2891011"/>
            <a:ext cx="158140" cy="32286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00632" y="3922056"/>
            <a:ext cx="1428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For the whole data set</a:t>
            </a:r>
          </a:p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=1</a:t>
            </a:r>
            <a:r>
              <a:rPr lang="en-US" sz="2400" i="1" dirty="0" smtClean="0"/>
              <a:t>=3/9</a:t>
            </a:r>
          </a:p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=2</a:t>
            </a:r>
            <a:r>
              <a:rPr lang="en-US" sz="2400" i="1" dirty="0" smtClean="0"/>
              <a:t>=4/9</a:t>
            </a:r>
          </a:p>
          <a:p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k</a:t>
            </a:r>
            <a:r>
              <a:rPr lang="en-US" sz="2400" i="1" baseline="-25000" dirty="0" smtClean="0"/>
              <a:t>=3</a:t>
            </a:r>
            <a:r>
              <a:rPr lang="en-US" sz="2400" i="1" dirty="0" smtClean="0"/>
              <a:t>=2/9</a:t>
            </a:r>
            <a:endParaRPr lang="en-US" sz="2400" i="1" dirty="0"/>
          </a:p>
          <a:p>
            <a:endParaRPr lang="en-US" dirty="0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67313"/>
              </p:ext>
            </p:extLst>
          </p:nvPr>
        </p:nvGraphicFramePr>
        <p:xfrm>
          <a:off x="3792868" y="2500412"/>
          <a:ext cx="1630794" cy="128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5" name="Equation" r:id="rId6" imgW="774360" imgH="609480" progId="Equation.3">
                  <p:embed/>
                </p:oleObj>
              </mc:Choice>
              <mc:Fallback>
                <p:oleObj name="Equation" r:id="rId6" imgW="77436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2868" y="2500412"/>
                        <a:ext cx="1630794" cy="1282891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143000" y="634889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=1</a:t>
            </a:r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1978215" y="634889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2872510" y="63446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=3</a:t>
            </a:r>
            <a:endParaRPr lang="en-US" baseline="-250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295400" y="62484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133600" y="62291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048000" y="62291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2" name="TextBox 28671"/>
          <p:cNvSpPr txBox="1"/>
          <p:nvPr/>
        </p:nvSpPr>
        <p:spPr>
          <a:xfrm>
            <a:off x="102431" y="6362700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2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generated by 3 Gaussians k=1,2,3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34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5055" y="4746862"/>
            <a:ext cx="2761248" cy="16764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2503" y="3070462"/>
            <a:ext cx="1752600" cy="16764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50267" y="2209800"/>
            <a:ext cx="1752600" cy="22098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68262" y="362393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56936" y="368970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69757" y="376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73103" y="337526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7803" y="413726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82603" y="391989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16955" y="421346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35679" y="26513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02842" y="33095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5615" y="31009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26567" y="29826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0597" y="32770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58285" y="35185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13457" y="35276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13457" y="399609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35303" y="3840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02843" y="36772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71019" y="26056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83767" y="34398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35679" y="51278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77903" y="55622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94360" y="56533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28596" y="571901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48110" y="55850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51384" y="57470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71495" y="55406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48636" y="61056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31768" y="58898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717756" y="3814096"/>
            <a:ext cx="840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</a:p>
          <a:p>
            <a:r>
              <a:rPr lang="en-US" dirty="0" smtClean="0"/>
              <a:t>K=1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94415" y="3239788"/>
            <a:ext cx="840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</a:p>
          <a:p>
            <a:r>
              <a:rPr lang="en-US" dirty="0" smtClean="0"/>
              <a:t>K=2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89563" y="5057495"/>
            <a:ext cx="840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</a:p>
          <a:p>
            <a:r>
              <a:rPr lang="en-US" dirty="0" smtClean="0"/>
              <a:t>K=3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39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 </a:t>
            </a:r>
            <a:r>
              <a:rPr lang="en-US" dirty="0" err="1"/>
              <a:t>A</a:t>
            </a:r>
            <a:r>
              <a:rPr lang="en-US" dirty="0" err="1" smtClean="0"/>
              <a:t>lgo</a:t>
            </a:r>
            <a:r>
              <a:rPr lang="en-US" dirty="0" smtClean="0"/>
              <a:t>.: Gaussian 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87" y="139919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410771"/>
              </p:ext>
            </p:extLst>
          </p:nvPr>
        </p:nvGraphicFramePr>
        <p:xfrm>
          <a:off x="794857" y="831734"/>
          <a:ext cx="7887130" cy="562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Equation" r:id="rId3" imgW="4203360" imgH="2997000" progId="Equation.3">
                  <p:embed/>
                </p:oleObj>
              </mc:Choice>
              <mc:Fallback>
                <p:oleObj name="Equation" r:id="rId3" imgW="4203360" imgH="299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857" y="831734"/>
                        <a:ext cx="7887130" cy="5622434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6292" y="6488668"/>
            <a:ext cx="707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https://www.cs.toronto.edu/~</a:t>
            </a:r>
            <a:r>
              <a:rPr lang="en-US" dirty="0" smtClean="0">
                <a:hlinkClick r:id="rId5"/>
              </a:rPr>
              <a:t>urtasun/courses/CSC411/13_mog.pdf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2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3355"/>
          </a:xfrm>
        </p:spPr>
        <p:txBody>
          <a:bodyPr>
            <a:noAutofit/>
          </a:bodyPr>
          <a:lstStyle/>
          <a:p>
            <a:r>
              <a:rPr lang="en-US" sz="2800" dirty="0" smtClean="0"/>
              <a:t>EM </a:t>
            </a:r>
            <a:r>
              <a:rPr lang="en-US" sz="2800" dirty="0" err="1"/>
              <a:t>A</a:t>
            </a:r>
            <a:r>
              <a:rPr lang="en-US" sz="2800" dirty="0" err="1" smtClean="0"/>
              <a:t>lgo</a:t>
            </a:r>
            <a:r>
              <a:rPr lang="en-US" sz="2800" dirty="0" smtClean="0"/>
              <a:t>.: derivation of  the ownership weight w()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9" y="5486400"/>
            <a:ext cx="680987" cy="43875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07542"/>
              </p:ext>
            </p:extLst>
          </p:nvPr>
        </p:nvGraphicFramePr>
        <p:xfrm>
          <a:off x="685800" y="1170581"/>
          <a:ext cx="822325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7" name="Equation" r:id="rId3" imgW="4559040" imgH="1828800" progId="Equation.3">
                  <p:embed/>
                </p:oleObj>
              </mc:Choice>
              <mc:Fallback>
                <p:oleObj name="Equation" r:id="rId3" imgW="455904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170581"/>
                        <a:ext cx="8223250" cy="33020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3242" y="6463469"/>
            <a:ext cx="707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https://www.cs.toronto.edu/~</a:t>
            </a:r>
            <a:r>
              <a:rPr lang="en-US" dirty="0" smtClean="0">
                <a:hlinkClick r:id="rId5"/>
              </a:rPr>
              <a:t>urtasun/courses/CSC411/13_mog.pdf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30321"/>
              </p:ext>
            </p:extLst>
          </p:nvPr>
        </p:nvGraphicFramePr>
        <p:xfrm>
          <a:off x="674077" y="4744540"/>
          <a:ext cx="56165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8" name="Equation" r:id="rId6" imgW="2552400" imgH="609480" progId="Equation.3">
                  <p:embed/>
                </p:oleObj>
              </mc:Choice>
              <mc:Fallback>
                <p:oleObj name="Equation" r:id="rId6" imgW="255240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077" y="4744540"/>
                        <a:ext cx="5616575" cy="133985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752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0" y="5592077"/>
            <a:ext cx="392906" cy="5137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59053" y="6492875"/>
            <a:ext cx="2895600" cy="365125"/>
          </a:xfrm>
        </p:spPr>
        <p:txBody>
          <a:bodyPr/>
          <a:lstStyle/>
          <a:p>
            <a:r>
              <a:rPr lang="en-US" smtClean="0"/>
              <a:t>Ch15. Expectation Maximization v.0.1.a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8543" y="6356350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5468" y="136660"/>
            <a:ext cx="1978427" cy="9848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Because P(A|B)=</a:t>
            </a:r>
          </a:p>
          <a:p>
            <a:r>
              <a:rPr lang="en-US" sz="2000" dirty="0" smtClean="0"/>
              <a:t>P(B|A)*P(A)/P(B)</a:t>
            </a:r>
            <a:endParaRPr lang="en-US" sz="2000" dirty="0"/>
          </a:p>
          <a:p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22066" y="-103645"/>
            <a:ext cx="8229600" cy="63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Continue</a:t>
            </a:r>
            <a:endParaRPr lang="en-US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31010"/>
              </p:ext>
            </p:extLst>
          </p:nvPr>
        </p:nvGraphicFramePr>
        <p:xfrm>
          <a:off x="409935" y="1121545"/>
          <a:ext cx="8701408" cy="505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1" name="Equation" r:id="rId4" imgW="4368600" imgH="2539800" progId="Equation.3">
                  <p:embed/>
                </p:oleObj>
              </mc:Choice>
              <mc:Fallback>
                <p:oleObj name="Equation" r:id="rId4" imgW="4368600" imgH="25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935" y="1121545"/>
                        <a:ext cx="8701408" cy="5054534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378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3" y="358432"/>
            <a:ext cx="5925817" cy="44743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X= the set of 9 samples, </a:t>
            </a:r>
          </a:p>
          <a:p>
            <a:r>
              <a:rPr lang="en-US" sz="2000" i="1" dirty="0" err="1"/>
              <a:t>Z</a:t>
            </a:r>
            <a:r>
              <a:rPr lang="en-US" sz="2000" i="1" baseline="-25000" dirty="0" err="1" smtClean="0"/>
              <a:t>k</a:t>
            </a:r>
            <a:r>
              <a:rPr lang="en-US" sz="2000" dirty="0" smtClean="0"/>
              <a:t>={</a:t>
            </a:r>
            <a:r>
              <a:rPr lang="en-US" sz="2000" i="1" dirty="0" err="1" smtClean="0"/>
              <a:t>z</a:t>
            </a:r>
            <a:r>
              <a:rPr lang="en-US" sz="2000" i="1" baseline="-25000" dirty="0" err="1" smtClean="0"/>
              <a:t>n</a:t>
            </a:r>
            <a:r>
              <a:rPr lang="en-US" sz="2000" i="1" baseline="-25000" dirty="0" smtClean="0"/>
              <a:t>=1,k 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z</a:t>
            </a:r>
            <a:r>
              <a:rPr lang="en-US" sz="2000" i="1" baseline="-25000" dirty="0" err="1" smtClean="0"/>
              <a:t>n</a:t>
            </a:r>
            <a:r>
              <a:rPr lang="en-US" sz="2000" i="1" baseline="-25000" dirty="0" smtClean="0"/>
              <a:t>=2,k </a:t>
            </a:r>
            <a:r>
              <a:rPr lang="en-US" sz="2000" i="1" dirty="0" smtClean="0"/>
              <a:t>,…., </a:t>
            </a:r>
            <a:r>
              <a:rPr lang="en-US" sz="2000" i="1" dirty="0" err="1" smtClean="0"/>
              <a:t>z</a:t>
            </a:r>
            <a:r>
              <a:rPr lang="en-US" sz="2000" i="1" baseline="-25000" dirty="0" err="1" smtClean="0"/>
              <a:t>n</a:t>
            </a:r>
            <a:r>
              <a:rPr lang="en-US" sz="2000" i="1" baseline="-25000" dirty="0" smtClean="0"/>
              <a:t>=</a:t>
            </a:r>
            <a:r>
              <a:rPr lang="en-US" sz="2000" i="1" baseline="-25000" dirty="0" err="1" smtClean="0"/>
              <a:t>N,k</a:t>
            </a:r>
            <a:r>
              <a:rPr lang="en-US" sz="2000" dirty="0" smtClean="0"/>
              <a:t>}=</a:t>
            </a:r>
            <a:r>
              <a:rPr lang="en-US" sz="2000" dirty="0"/>
              <a:t> </a:t>
            </a:r>
            <a:r>
              <a:rPr lang="en-US" sz="2000" dirty="0" smtClean="0"/>
              <a:t>{</a:t>
            </a:r>
            <a:r>
              <a:rPr lang="en-US" sz="2000" i="1" dirty="0" smtClean="0"/>
              <a:t>z</a:t>
            </a:r>
            <a:r>
              <a:rPr lang="en-US" sz="2000" i="1" baseline="-25000" dirty="0" smtClean="0"/>
              <a:t>1,k </a:t>
            </a:r>
            <a:r>
              <a:rPr lang="en-US" sz="2000" i="1" dirty="0" smtClean="0"/>
              <a:t>, z</a:t>
            </a:r>
            <a:r>
              <a:rPr lang="en-US" sz="2000" i="1" baseline="-25000" dirty="0" smtClean="0"/>
              <a:t>2,k </a:t>
            </a:r>
            <a:r>
              <a:rPr lang="en-US" sz="2000" i="1" dirty="0" smtClean="0"/>
              <a:t>, z</a:t>
            </a:r>
            <a:r>
              <a:rPr lang="en-US" sz="2000" i="1" baseline="-25000" dirty="0" smtClean="0"/>
              <a:t>3,k </a:t>
            </a:r>
            <a:r>
              <a:rPr lang="en-US" sz="2000" i="1" dirty="0" smtClean="0"/>
              <a:t>,…, z</a:t>
            </a:r>
            <a:r>
              <a:rPr lang="en-US" sz="2000" i="1" baseline="-25000" dirty="0" smtClean="0"/>
              <a:t>9,k</a:t>
            </a:r>
            <a:r>
              <a:rPr lang="en-US" sz="2000" dirty="0" smtClean="0"/>
              <a:t>}</a:t>
            </a:r>
          </a:p>
          <a:p>
            <a:r>
              <a:rPr lang="en-US" sz="2000" dirty="0" smtClean="0"/>
              <a:t>from  TAB1</a:t>
            </a:r>
          </a:p>
          <a:p>
            <a:r>
              <a:rPr lang="en-US" sz="2000" i="1" dirty="0" smtClean="0"/>
              <a:t>P(</a:t>
            </a:r>
            <a:r>
              <a:rPr lang="en-US" sz="2000" i="1" dirty="0" err="1" smtClean="0"/>
              <a:t>Z</a:t>
            </a:r>
            <a:r>
              <a:rPr lang="en-US" sz="2000" i="1" baseline="-25000" dirty="0" err="1" smtClean="0"/>
              <a:t>k</a:t>
            </a:r>
            <a:r>
              <a:rPr lang="en-US" sz="2000" i="1" baseline="-25000" dirty="0" smtClean="0"/>
              <a:t>=2</a:t>
            </a:r>
            <a:r>
              <a:rPr lang="en-US" sz="2000" i="1" dirty="0" smtClean="0"/>
              <a:t>)</a:t>
            </a:r>
            <a:r>
              <a:rPr lang="en-US" sz="2000" dirty="0" smtClean="0"/>
              <a:t>=(4/9)</a:t>
            </a:r>
            <a:r>
              <a:rPr lang="en-US" sz="2000" baseline="30000" dirty="0" smtClean="0"/>
              <a:t>z1,2</a:t>
            </a:r>
            <a:r>
              <a:rPr lang="en-US" sz="2000" dirty="0" smtClean="0"/>
              <a:t>*</a:t>
            </a:r>
            <a:r>
              <a:rPr lang="en-US" sz="2000" dirty="0"/>
              <a:t>(</a:t>
            </a:r>
            <a:r>
              <a:rPr lang="en-US" sz="2000" dirty="0" smtClean="0"/>
              <a:t>4/9)</a:t>
            </a:r>
            <a:r>
              <a:rPr lang="en-US" sz="2000" baseline="30000" dirty="0" smtClean="0"/>
              <a:t>z2,2</a:t>
            </a:r>
            <a:r>
              <a:rPr lang="en-US" sz="2000" dirty="0" smtClean="0"/>
              <a:t>*</a:t>
            </a:r>
            <a:r>
              <a:rPr lang="en-US" sz="2000" dirty="0"/>
              <a:t> *(</a:t>
            </a:r>
            <a:r>
              <a:rPr lang="en-US" sz="2000" dirty="0" smtClean="0"/>
              <a:t>4/9)</a:t>
            </a:r>
            <a:r>
              <a:rPr lang="en-US" sz="2000" baseline="30000" dirty="0" smtClean="0"/>
              <a:t>z3,2</a:t>
            </a:r>
            <a:r>
              <a:rPr lang="en-US" sz="2000" dirty="0" smtClean="0"/>
              <a:t>*...*(4/9)</a:t>
            </a:r>
            <a:r>
              <a:rPr lang="en-US" sz="2000" baseline="30000" dirty="0" smtClean="0"/>
              <a:t>z9,2</a:t>
            </a:r>
          </a:p>
          <a:p>
            <a:r>
              <a:rPr lang="en-US" sz="2000" dirty="0" smtClean="0"/>
              <a:t>E.g. </a:t>
            </a:r>
            <a:r>
              <a:rPr lang="en-US" sz="2000" i="1" dirty="0" smtClean="0"/>
              <a:t>P(</a:t>
            </a:r>
            <a:r>
              <a:rPr lang="en-US" sz="2000" i="1" dirty="0" err="1" smtClean="0"/>
              <a:t>Z</a:t>
            </a:r>
            <a:r>
              <a:rPr lang="en-US" sz="2000" i="1" baseline="-25000" dirty="0" err="1" smtClean="0"/>
              <a:t>k</a:t>
            </a:r>
            <a:r>
              <a:rPr lang="en-US" sz="2000" i="1" baseline="-25000" dirty="0" smtClean="0"/>
              <a:t>=2</a:t>
            </a:r>
            <a:r>
              <a:rPr lang="en-US" sz="2000" dirty="0" smtClean="0"/>
              <a:t>=1)=(4/9)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*(4/9)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*(4/9)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*….*(4/9)</a:t>
            </a:r>
            <a:r>
              <a:rPr lang="en-US" sz="2000" baseline="30000" dirty="0" smtClean="0"/>
              <a:t>0</a:t>
            </a:r>
          </a:p>
          <a:p>
            <a:r>
              <a:rPr lang="en-US" sz="2000" i="1" dirty="0"/>
              <a:t>P(</a:t>
            </a:r>
            <a:r>
              <a:rPr lang="en-US" sz="2000" i="1" dirty="0" err="1"/>
              <a:t>Z</a:t>
            </a:r>
            <a:r>
              <a:rPr lang="en-US" sz="2000" i="1" baseline="-25000" dirty="0" err="1"/>
              <a:t>k</a:t>
            </a:r>
            <a:r>
              <a:rPr lang="en-US" sz="2000" i="1" baseline="-25000" dirty="0"/>
              <a:t>=2</a:t>
            </a:r>
            <a:r>
              <a:rPr lang="en-US" sz="2000" dirty="0"/>
              <a:t>=1)</a:t>
            </a:r>
            <a:r>
              <a:rPr lang="en-US" sz="2000" dirty="0" smtClean="0"/>
              <a:t>=(4/9)</a:t>
            </a:r>
          </a:p>
          <a:p>
            <a:r>
              <a:rPr lang="en-US" sz="2000" dirty="0" smtClean="0"/>
              <a:t>E.g. if all elements in Z are known , use equation </a:t>
            </a:r>
            <a:r>
              <a:rPr lang="en-US" sz="2000" i="1" dirty="0" smtClean="0"/>
              <a:t>(v)</a:t>
            </a:r>
          </a:p>
          <a:p>
            <a:r>
              <a:rPr lang="en-US" sz="2000" dirty="0"/>
              <a:t>Mixing </a:t>
            </a:r>
            <a:r>
              <a:rPr lang="en-US" sz="2000" dirty="0" smtClean="0"/>
              <a:t>coefficients=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k</a:t>
            </a:r>
            <a:r>
              <a:rPr lang="en-US" sz="2000" i="1" baseline="-25000" dirty="0" smtClean="0"/>
              <a:t>=1</a:t>
            </a:r>
            <a:r>
              <a:rPr lang="en-US" sz="2000" dirty="0" smtClean="0"/>
              <a:t>=3/9</a:t>
            </a:r>
            <a:r>
              <a:rPr lang="en-US" sz="2000" dirty="0"/>
              <a:t>, 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k</a:t>
            </a:r>
            <a:r>
              <a:rPr lang="en-US" sz="2000" i="1" baseline="-25000" dirty="0"/>
              <a:t>=2</a:t>
            </a:r>
            <a:r>
              <a:rPr lang="en-US" sz="2000" dirty="0"/>
              <a:t>=4/9,  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k</a:t>
            </a:r>
            <a:r>
              <a:rPr lang="en-US" sz="2000" i="1" baseline="-25000" dirty="0"/>
              <a:t>=3</a:t>
            </a:r>
            <a:r>
              <a:rPr lang="en-US" sz="2000" dirty="0"/>
              <a:t>=2/9</a:t>
            </a:r>
          </a:p>
          <a:p>
            <a:r>
              <a:rPr lang="en-US" sz="2000" dirty="0" smtClean="0"/>
              <a:t> </a:t>
            </a:r>
            <a:r>
              <a:rPr lang="en-US" sz="2000" i="1" dirty="0" smtClean="0"/>
              <a:t>P(X)=</a:t>
            </a:r>
            <a:r>
              <a:rPr lang="en-US" sz="2000" dirty="0" smtClean="0"/>
              <a:t>(3/9)*</a:t>
            </a:r>
            <a:r>
              <a:rPr lang="en-US" sz="2000" i="1" dirty="0" smtClean="0"/>
              <a:t>N(X|µ</a:t>
            </a:r>
            <a:r>
              <a:rPr lang="en-US" sz="2000" i="1" baseline="-25000" dirty="0" smtClean="0"/>
              <a:t>k=1</a:t>
            </a:r>
            <a:r>
              <a:rPr lang="en-US" sz="2000" i="1" dirty="0" smtClean="0">
                <a:sym typeface="Symbol" panose="05050102010706020507" pitchFamily="18" charset="2"/>
              </a:rPr>
              <a:t>,</a:t>
            </a:r>
            <a:r>
              <a:rPr lang="en-US" sz="2000" i="1" baseline="-25000" dirty="0" smtClean="0">
                <a:sym typeface="Symbol" panose="05050102010706020507" pitchFamily="18" charset="2"/>
              </a:rPr>
              <a:t>k=1</a:t>
            </a:r>
            <a:r>
              <a:rPr lang="en-US" sz="2000" i="1" dirty="0" smtClean="0"/>
              <a:t>)+</a:t>
            </a:r>
            <a:r>
              <a:rPr lang="en-US" sz="2000" dirty="0" smtClean="0"/>
              <a:t>(4/9</a:t>
            </a:r>
            <a:r>
              <a:rPr lang="en-US" sz="2000" dirty="0"/>
              <a:t>)*</a:t>
            </a:r>
            <a:r>
              <a:rPr lang="en-US" sz="2000" i="1" dirty="0" smtClean="0"/>
              <a:t>N(X|µ</a:t>
            </a:r>
            <a:r>
              <a:rPr lang="en-US" sz="2000" i="1" baseline="-25000" dirty="0" smtClean="0"/>
              <a:t>k=2</a:t>
            </a:r>
            <a:r>
              <a:rPr lang="en-US" sz="2000" i="1" dirty="0" smtClean="0">
                <a:sym typeface="Symbol" panose="05050102010706020507" pitchFamily="18" charset="2"/>
              </a:rPr>
              <a:t>,</a:t>
            </a:r>
            <a:r>
              <a:rPr lang="en-US" sz="2000" i="1" dirty="0">
                <a:sym typeface="Symbol" panose="05050102010706020507" pitchFamily="18" charset="2"/>
              </a:rPr>
              <a:t></a:t>
            </a:r>
            <a:r>
              <a:rPr lang="en-US" sz="2000" i="1" baseline="-25000" dirty="0" smtClean="0">
                <a:sym typeface="Symbol" panose="05050102010706020507" pitchFamily="18" charset="2"/>
              </a:rPr>
              <a:t>k=2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                                                        +</a:t>
            </a:r>
            <a:r>
              <a:rPr lang="en-US" sz="2000" dirty="0" smtClean="0"/>
              <a:t>(2/9</a:t>
            </a:r>
            <a:r>
              <a:rPr lang="en-US" sz="2000" dirty="0"/>
              <a:t>)*</a:t>
            </a:r>
            <a:r>
              <a:rPr lang="en-US" sz="2000" i="1" dirty="0" smtClean="0"/>
              <a:t>N(X|µ</a:t>
            </a:r>
            <a:r>
              <a:rPr lang="en-US" sz="2000" i="1" baseline="-25000" dirty="0" smtClean="0"/>
              <a:t>k=3</a:t>
            </a:r>
            <a:r>
              <a:rPr lang="en-US" sz="2000" i="1" dirty="0" smtClean="0">
                <a:sym typeface="Symbol" panose="05050102010706020507" pitchFamily="18" charset="2"/>
              </a:rPr>
              <a:t>,</a:t>
            </a:r>
            <a:r>
              <a:rPr lang="en-US" sz="2000" i="1" dirty="0">
                <a:sym typeface="Symbol" panose="05050102010706020507" pitchFamily="18" charset="2"/>
              </a:rPr>
              <a:t></a:t>
            </a:r>
            <a:r>
              <a:rPr lang="en-US" sz="2000" i="1" baseline="-25000" dirty="0" smtClean="0">
                <a:sym typeface="Symbol" panose="05050102010706020507" pitchFamily="18" charset="2"/>
              </a:rPr>
              <a:t>k=3</a:t>
            </a:r>
            <a:r>
              <a:rPr lang="en-US" sz="2000" i="1" dirty="0" smtClean="0"/>
              <a:t>) 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79599" y="6397472"/>
            <a:ext cx="2895600" cy="365125"/>
          </a:xfrm>
        </p:spPr>
        <p:txBody>
          <a:bodyPr/>
          <a:lstStyle/>
          <a:p>
            <a:r>
              <a:rPr lang="en-US" smtClean="0"/>
              <a:t>Ch15. Expectation Maximization v.0.1.a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8543" y="6356350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38</a:t>
            </a:fld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22066" y="-103645"/>
            <a:ext cx="8229600" cy="63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Exercise 7: Example using TAB1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0" y="1143000"/>
            <a:ext cx="457200" cy="274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89122"/>
              </p:ext>
            </p:extLst>
          </p:nvPr>
        </p:nvGraphicFramePr>
        <p:xfrm>
          <a:off x="6095999" y="2002317"/>
          <a:ext cx="30694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65"/>
                <a:gridCol w="767365"/>
                <a:gridCol w="767365"/>
                <a:gridCol w="767365"/>
              </a:tblGrid>
              <a:tr h="343592">
                <a:tc>
                  <a:txBody>
                    <a:bodyPr/>
                    <a:lstStyle/>
                    <a:p>
                      <a:r>
                        <a:rPr lang="en-US" dirty="0" smtClean="0"/>
                        <a:t>TAB1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k=3</a:t>
                      </a:r>
                      <a:endParaRPr lang="en-US" i="1" dirty="0"/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1,1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1,2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1,3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2,1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2,2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2,3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3,1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i="1" kern="1200" baseline="-25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3,3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4,1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4,2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4,3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5,1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5,2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5,3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z</a:t>
                      </a:r>
                      <a:r>
                        <a:rPr lang="en-US" i="1" baseline="-25000" dirty="0" smtClean="0"/>
                        <a:t>6,1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6,2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6,3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7,1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7,2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7,3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8,1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8,2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8,3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</a:tr>
              <a:tr h="34359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n=9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9,1</a:t>
                      </a:r>
                      <a:r>
                        <a:rPr lang="en-US" i="1" dirty="0" smtClean="0"/>
                        <a:t>=0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z</a:t>
                      </a:r>
                      <a:r>
                        <a:rPr lang="en-US" i="1" baseline="-25000" dirty="0" smtClean="0"/>
                        <a:t>9,2</a:t>
                      </a:r>
                      <a:r>
                        <a:rPr lang="en-US" i="1" dirty="0" smtClean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i="1" baseline="-25000" dirty="0" smtClean="0">
                          <a:solidFill>
                            <a:srgbClr val="FF0000"/>
                          </a:solidFill>
                        </a:rPr>
                        <a:t>9,3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=1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46177" y="159263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Z</a:t>
            </a:r>
            <a:r>
              <a:rPr lang="en-US" i="1" baseline="-25000" dirty="0" err="1" smtClean="0"/>
              <a:t>n,k</a:t>
            </a:r>
            <a:endParaRPr lang="en-US" i="1" baseline="-25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575068"/>
              </p:ext>
            </p:extLst>
          </p:nvPr>
        </p:nvGraphicFramePr>
        <p:xfrm>
          <a:off x="6033177" y="393271"/>
          <a:ext cx="27527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3" name="Equation" r:id="rId4" imgW="1307880" imgH="609480" progId="Equation.3">
                  <p:embed/>
                </p:oleObj>
              </mc:Choice>
              <mc:Fallback>
                <p:oleObj name="Equation" r:id="rId4" imgW="130788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3177" y="393271"/>
                        <a:ext cx="2752725" cy="12827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648200" y="1036856"/>
            <a:ext cx="1310080" cy="55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07871" y="5892166"/>
            <a:ext cx="289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coefficients=</a:t>
            </a:r>
          </a:p>
          <a:p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=1</a:t>
            </a:r>
            <a:r>
              <a:rPr lang="en-US" dirty="0" smtClean="0"/>
              <a:t>=3/9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=2</a:t>
            </a:r>
            <a:r>
              <a:rPr lang="en-US" dirty="0" smtClean="0"/>
              <a:t>=4/9</a:t>
            </a:r>
            <a:r>
              <a:rPr lang="en-US" dirty="0"/>
              <a:t>, </a:t>
            </a:r>
            <a:r>
              <a:rPr lang="en-US" dirty="0" smtClean="0"/>
              <a:t> 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i="1" baseline="-25000" dirty="0" smtClean="0"/>
              <a:t>=3</a:t>
            </a:r>
            <a:r>
              <a:rPr lang="en-US" dirty="0" smtClean="0"/>
              <a:t>=2/9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46177" y="5715000"/>
            <a:ext cx="316623" cy="573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591072" y="5737927"/>
            <a:ext cx="414271" cy="57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458200" y="5668067"/>
            <a:ext cx="228600" cy="620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444261"/>
              </p:ext>
            </p:extLst>
          </p:nvPr>
        </p:nvGraphicFramePr>
        <p:xfrm>
          <a:off x="390069" y="4067072"/>
          <a:ext cx="4648647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4" name="Equation" r:id="rId6" imgW="4368600" imgH="2539800" progId="Equation.3">
                  <p:embed/>
                </p:oleObj>
              </mc:Choice>
              <mc:Fallback>
                <p:oleObj name="Equation" r:id="rId6" imgW="4368600" imgH="25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069" y="4067072"/>
                        <a:ext cx="4648647" cy="2700338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544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0" y="5498952"/>
            <a:ext cx="381000" cy="62721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8367" y="6467393"/>
            <a:ext cx="2895600" cy="365125"/>
          </a:xfrm>
        </p:spPr>
        <p:txBody>
          <a:bodyPr/>
          <a:lstStyle/>
          <a:p>
            <a:r>
              <a:rPr lang="en-US" smtClean="0"/>
              <a:t>Ch15. Expectation Maximization v.0.1.a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8543" y="6356350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02574"/>
              </p:ext>
            </p:extLst>
          </p:nvPr>
        </p:nvGraphicFramePr>
        <p:xfrm>
          <a:off x="109538" y="354013"/>
          <a:ext cx="7915275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" name="Equation" r:id="rId4" imgW="4216320" imgH="3327120" progId="Equation.3">
                  <p:embed/>
                </p:oleObj>
              </mc:Choice>
              <mc:Fallback>
                <p:oleObj name="Equation" r:id="rId4" imgW="4216320" imgH="3327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8" y="354013"/>
                        <a:ext cx="7915275" cy="623728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622066" y="-103645"/>
            <a:ext cx="8229600" cy="63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Continue</a:t>
            </a:r>
            <a:endParaRPr lang="en-US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2971800"/>
            <a:ext cx="284321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W</a:t>
            </a:r>
            <a:r>
              <a:rPr lang="en-US" i="1" baseline="-25000" dirty="0" err="1" smtClean="0"/>
              <a:t>n,k</a:t>
            </a:r>
            <a:r>
              <a:rPr lang="en-US" dirty="0" smtClean="0"/>
              <a:t> is an estimation of the probability of the number of elements generated by the </a:t>
            </a:r>
            <a:r>
              <a:rPr lang="en-US" i="1" dirty="0" smtClean="0"/>
              <a:t>k-</a:t>
            </a:r>
            <a:r>
              <a:rPr lang="en-US" i="1" dirty="0" err="1" smtClean="0"/>
              <a:t>th</a:t>
            </a:r>
            <a:r>
              <a:rPr lang="en-US" dirty="0" smtClean="0"/>
              <a:t> Gaussian, it will be used later for derivation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36866" y="3200400"/>
            <a:ext cx="444734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8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6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760"/>
            <a:ext cx="8229600" cy="4525963"/>
          </a:xfrm>
        </p:spPr>
        <p:txBody>
          <a:bodyPr/>
          <a:lstStyle/>
          <a:p>
            <a:r>
              <a:rPr lang="en-US" dirty="0" smtClean="0"/>
              <a:t>Maximum likelihood maximizes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623"/>
              </p:ext>
            </p:extLst>
          </p:nvPr>
        </p:nvGraphicFramePr>
        <p:xfrm>
          <a:off x="774700" y="2011363"/>
          <a:ext cx="5457825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5" name="Equation" r:id="rId3" imgW="2806560" imgH="2336760" progId="Equation.3">
                  <p:embed/>
                </p:oleObj>
              </mc:Choice>
              <mc:Fallback>
                <p:oleObj name="Equation" r:id="rId3" imgW="2806560" imgH="2336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0" y="2011363"/>
                        <a:ext cx="5457825" cy="454183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28619"/>
              </p:ext>
            </p:extLst>
          </p:nvPr>
        </p:nvGraphicFramePr>
        <p:xfrm>
          <a:off x="6299200" y="1962150"/>
          <a:ext cx="2844800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" name="Equation" r:id="rId5" imgW="1688760" imgH="2755800" progId="Equation.3">
                  <p:embed/>
                </p:oleObj>
              </mc:Choice>
              <mc:Fallback>
                <p:oleObj name="Equation" r:id="rId5" imgW="1688760" imgH="275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9200" y="1962150"/>
                        <a:ext cx="2844800" cy="464185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1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 err="1" smtClean="0"/>
              <a:t>log_likehood</a:t>
            </a:r>
            <a:r>
              <a:rPr lang="en-US" dirty="0" smtClean="0"/>
              <a:t> of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762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1161257"/>
          <a:ext cx="6936275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Equation" r:id="rId3" imgW="6248160" imgH="4902120" progId="Equation.3">
                  <p:embed/>
                </p:oleObj>
              </mc:Choice>
              <mc:Fallback>
                <p:oleObj name="Equation" r:id="rId3" imgW="6248160" imgH="4902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61257"/>
                        <a:ext cx="6936275" cy="54514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338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59" y="61743"/>
            <a:ext cx="8229600" cy="527306"/>
          </a:xfrm>
        </p:spPr>
        <p:txBody>
          <a:bodyPr>
            <a:noAutofit/>
          </a:bodyPr>
          <a:lstStyle/>
          <a:p>
            <a:r>
              <a:rPr lang="en-US" sz="1800" dirty="0"/>
              <a:t>Maximum Log-likelihood of mixture </a:t>
            </a:r>
            <a:r>
              <a:rPr lang="en-US" sz="1800" dirty="0" smtClean="0"/>
              <a:t>parameters</a:t>
            </a:r>
            <a:br>
              <a:rPr lang="en-US" sz="1800" dirty="0" smtClean="0"/>
            </a:br>
            <a:r>
              <a:rPr lang="en-US" sz="1800" dirty="0" smtClean="0"/>
              <a:t>Assume </a:t>
            </a:r>
            <a:r>
              <a:rPr lang="en-US" sz="1800" i="1" dirty="0" err="1" smtClean="0"/>
              <a:t>a</a:t>
            </a:r>
            <a:r>
              <a:rPr lang="en-US" sz="1800" i="1" baseline="-25000" dirty="0" err="1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is the guessed solution, so they are known and constant here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417" y="5766465"/>
            <a:ext cx="152400" cy="6397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728" y="6534725"/>
            <a:ext cx="65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https://stephens999.github.io/fiveMinuteStats/intro_to_em.html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72116" y="589049"/>
          <a:ext cx="41910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Equation" r:id="rId4" imgW="4800600" imgH="6667200" progId="Equation.3">
                  <p:embed/>
                </p:oleObj>
              </mc:Choice>
              <mc:Fallback>
                <p:oleObj name="Equation" r:id="rId4" imgW="4800600" imgH="666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116" y="589049"/>
                        <a:ext cx="4191000" cy="58293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67747" y="773064"/>
            <a:ext cx="167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r>
              <a:rPr lang="en-US" i="1" dirty="0" smtClean="0"/>
              <a:t> k </a:t>
            </a:r>
            <a:r>
              <a:rPr lang="en-US" dirty="0" smtClean="0"/>
              <a:t>is considered so the summation is gone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71800" y="854934"/>
            <a:ext cx="3505200" cy="6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1815116"/>
            <a:ext cx="3395947" cy="524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7073" y="3407081"/>
            <a:ext cx="1425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tutorial: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://www.cse.cuhk.edu.hk/~</a:t>
            </a:r>
            <a:r>
              <a:rPr lang="en-US" dirty="0" smtClean="0">
                <a:hlinkClick r:id="rId6"/>
              </a:rPr>
              <a:t>khwong/www2/cmsc5707/5707_probability.pptx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38600" y="3657600"/>
            <a:ext cx="2948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2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M-step: variance  &amp; mixing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can get similarity expression for the variance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51907" y="2819400"/>
          <a:ext cx="8192093" cy="297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Equation" r:id="rId4" imgW="3073320" imgH="1117440" progId="Equation.3">
                  <p:embed/>
                </p:oleObj>
              </mc:Choice>
              <mc:Fallback>
                <p:oleObj name="Equation" r:id="rId4" imgW="307332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1907" y="2819400"/>
                        <a:ext cx="8192093" cy="297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33847" y="5798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http://jrmeyer.github.io/machinelearning/2017/08/18/mle.html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Derivate : </a:t>
            </a:r>
            <a:r>
              <a:rPr lang="en-US" dirty="0"/>
              <a:t> We can get similarity expression for the variance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38200" y="2824054"/>
          <a:ext cx="8192093" cy="297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Equation" r:id="rId3" imgW="3073320" imgH="1117440" progId="Equation.3">
                  <p:embed/>
                </p:oleObj>
              </mc:Choice>
              <mc:Fallback>
                <p:oleObj name="Equation" r:id="rId3" imgW="307332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824054"/>
                        <a:ext cx="8192093" cy="297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6033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https://stephens999.github.io/fiveMinuteStats/intro_to_em.html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75155"/>
            <a:ext cx="8229600" cy="31441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Answer 8: </a:t>
            </a:r>
            <a:r>
              <a:rPr lang="en-US" sz="1800" dirty="0" smtClean="0"/>
              <a:t>Maximum </a:t>
            </a:r>
            <a:r>
              <a:rPr lang="en-US" sz="1800" dirty="0"/>
              <a:t>Log-likelihood of mixture parameters</a:t>
            </a:r>
            <a:br>
              <a:rPr lang="en-US" sz="1800" dirty="0"/>
            </a:br>
            <a:r>
              <a:rPr lang="en-US" sz="1800" dirty="0"/>
              <a:t>Assume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k</a:t>
            </a:r>
            <a:r>
              <a:rPr lang="en-US" sz="1800" i="1" dirty="0"/>
              <a:t> </a:t>
            </a:r>
            <a:r>
              <a:rPr lang="en-US" sz="1800" dirty="0"/>
              <a:t>is the guessed solution, so they are known and constant here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912" y="5663118"/>
            <a:ext cx="5334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0712" y="6456868"/>
            <a:ext cx="2895600" cy="365125"/>
          </a:xfrm>
        </p:spPr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9712" y="6456868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43267" y="913360"/>
          <a:ext cx="46450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Equation" r:id="rId3" imgW="5321160" imgH="6705360" progId="Equation.3">
                  <p:embed/>
                </p:oleObj>
              </mc:Choice>
              <mc:Fallback>
                <p:oleObj name="Equation" r:id="rId3" imgW="5321160" imgH="6705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267" y="913360"/>
                        <a:ext cx="4645025" cy="5862638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94512" y="831490"/>
            <a:ext cx="167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r>
              <a:rPr lang="en-US" i="1" dirty="0" smtClean="0"/>
              <a:t> k </a:t>
            </a:r>
            <a:r>
              <a:rPr lang="en-US" dirty="0" smtClean="0"/>
              <a:t>is considered so the summation is gone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52800" y="913360"/>
            <a:ext cx="3650965" cy="235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81401" y="919753"/>
            <a:ext cx="3200399" cy="852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12081" y="3276081"/>
            <a:ext cx="1425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tutorial: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://www.cse.cuhk.edu.hk/~</a:t>
            </a:r>
            <a:r>
              <a:rPr lang="en-US" dirty="0" smtClean="0">
                <a:hlinkClick r:id="rId5"/>
              </a:rPr>
              <a:t>khwong/www2/cmsc5707/5707_probability.pptx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 is a single element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37241" y="3671169"/>
            <a:ext cx="1406821" cy="42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962401" y="3048000"/>
            <a:ext cx="2949680" cy="45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01888" y="5621733"/>
            <a:ext cx="3342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https://stephens999.github.io/fiveMinuteStats/intro_to_em.html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94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59" y="61743"/>
            <a:ext cx="8229600" cy="527306"/>
          </a:xfrm>
        </p:spPr>
        <p:txBody>
          <a:bodyPr>
            <a:noAutofit/>
          </a:bodyPr>
          <a:lstStyle/>
          <a:p>
            <a:r>
              <a:rPr lang="en-US" sz="1800" dirty="0"/>
              <a:t>Maximum Log-likelihood of mixture </a:t>
            </a:r>
            <a:r>
              <a:rPr lang="en-US" sz="1800" dirty="0" smtClean="0"/>
              <a:t>parameters</a:t>
            </a:r>
            <a:br>
              <a:rPr lang="en-US" sz="1800" dirty="0" smtClean="0"/>
            </a:br>
            <a:r>
              <a:rPr lang="en-US" sz="1800" dirty="0" smtClean="0"/>
              <a:t>Assume </a:t>
            </a:r>
            <a:r>
              <a:rPr lang="en-US" sz="1800" i="1" dirty="0" err="1" smtClean="0"/>
              <a:t>a</a:t>
            </a:r>
            <a:r>
              <a:rPr lang="en-US" sz="1800" i="1" baseline="-25000" dirty="0" err="1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is the guessed solution, so they are known and constant here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417" y="5766465"/>
            <a:ext cx="152400" cy="6397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728" y="6534725"/>
            <a:ext cx="65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https://stephens999.github.io/fiveMinuteStats/intro_to_em.html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788086"/>
              </p:ext>
            </p:extLst>
          </p:nvPr>
        </p:nvGraphicFramePr>
        <p:xfrm>
          <a:off x="671513" y="373063"/>
          <a:ext cx="4191000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Equation" r:id="rId4" imgW="4800600" imgH="7162560" progId="Equation.3">
                  <p:embed/>
                </p:oleObj>
              </mc:Choice>
              <mc:Fallback>
                <p:oleObj name="Equation" r:id="rId4" imgW="4800600" imgH="7162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513" y="373063"/>
                        <a:ext cx="4191000" cy="62611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67747" y="773064"/>
            <a:ext cx="167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r>
              <a:rPr lang="en-US" i="1" dirty="0" smtClean="0"/>
              <a:t> k </a:t>
            </a:r>
            <a:r>
              <a:rPr lang="en-US" dirty="0" smtClean="0"/>
              <a:t>is considered so the summation is gone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71800" y="854934"/>
            <a:ext cx="3505200" cy="6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1815116"/>
            <a:ext cx="3395947" cy="524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7073" y="3407081"/>
            <a:ext cx="1425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tutorial: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://www.cse.cuhk.edu.hk/~</a:t>
            </a:r>
            <a:r>
              <a:rPr lang="en-US" dirty="0" smtClean="0">
                <a:hlinkClick r:id="rId6"/>
              </a:rPr>
              <a:t>khwong/www2/cmsc5707/5707_probability.pptx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38600" y="3657600"/>
            <a:ext cx="2948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M-step: variance  &amp; mixing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can get similarity expression for the variance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41571"/>
              </p:ext>
            </p:extLst>
          </p:nvPr>
        </p:nvGraphicFramePr>
        <p:xfrm>
          <a:off x="951907" y="2819400"/>
          <a:ext cx="8192093" cy="297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0" name="Equation" r:id="rId4" imgW="3073320" imgH="1117440" progId="Equation.3">
                  <p:embed/>
                </p:oleObj>
              </mc:Choice>
              <mc:Fallback>
                <p:oleObj name="Equation" r:id="rId4" imgW="307332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1907" y="2819400"/>
                        <a:ext cx="8192093" cy="297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33847" y="5798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http://jrmeyer.github.io/machinelearning/2017/08/18/mle.html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Derivate : </a:t>
            </a:r>
            <a:r>
              <a:rPr lang="en-US" dirty="0"/>
              <a:t> We can get similarity expression for the variance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44472"/>
              </p:ext>
            </p:extLst>
          </p:nvPr>
        </p:nvGraphicFramePr>
        <p:xfrm>
          <a:off x="838200" y="2824054"/>
          <a:ext cx="8192093" cy="297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2" name="Equation" r:id="rId3" imgW="3073320" imgH="1117440" progId="Equation.3">
                  <p:embed/>
                </p:oleObj>
              </mc:Choice>
              <mc:Fallback>
                <p:oleObj name="Equation" r:id="rId3" imgW="307332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824054"/>
                        <a:ext cx="8192093" cy="297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6033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https://stephens999.github.io/fiveMinuteStats/intro_to_em.html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79314"/>
              </p:ext>
            </p:extLst>
          </p:nvPr>
        </p:nvGraphicFramePr>
        <p:xfrm>
          <a:off x="985044" y="2133600"/>
          <a:ext cx="7173912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tion" r:id="rId3" imgW="5410080" imgH="2920680" progId="Equation.3">
                  <p:embed/>
                </p:oleObj>
              </mc:Choice>
              <mc:Fallback>
                <p:oleObj name="Equation" r:id="rId3" imgW="5410080" imgH="2920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044" y="2133600"/>
                        <a:ext cx="7173912" cy="38798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92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Theory –part (</a:t>
            </a:r>
            <a:r>
              <a:rPr lang="en-US" sz="3600" dirty="0" err="1" smtClean="0">
                <a:solidFill>
                  <a:srgbClr val="FF0000"/>
                </a:solidFill>
              </a:rPr>
              <a:t>i</a:t>
            </a:r>
            <a:r>
              <a:rPr lang="en-US" sz="3600" dirty="0" smtClean="0">
                <a:solidFill>
                  <a:srgbClr val="FF0000"/>
                </a:solidFill>
              </a:rPr>
              <a:t>) </a:t>
            </a:r>
            <a:r>
              <a:rPr lang="en-US" sz="3600" dirty="0" smtClean="0"/>
              <a:t>Probability, </a:t>
            </a:r>
            <a:r>
              <a:rPr lang="en-US" sz="3600" dirty="0"/>
              <a:t>likelihood </a:t>
            </a:r>
            <a:r>
              <a:rPr lang="en-US" sz="3600" dirty="0" smtClean="0"/>
              <a:t>and log-likelihood functions of a </a:t>
            </a:r>
            <a:r>
              <a:rPr lang="en-US" sz="3600" dirty="0" smtClean="0">
                <a:solidFill>
                  <a:srgbClr val="FF0000"/>
                </a:solidFill>
              </a:rPr>
              <a:t>single Gaussian function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https://www.statlect.com/fundamentals-of-statistics/normal-distribution-maximum-likelihood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[eq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37" y="35766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39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with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 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8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163132"/>
            <a:ext cx="9119644" cy="60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71691"/>
            <a:ext cx="3589380" cy="227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3181"/>
            <a:ext cx="4461182" cy="2493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548537"/>
            <a:ext cx="830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https://www.cs.cmu.edu/~roni/10601-slides/EM%20GaussianMixture%20Example.pdf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83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163132"/>
            <a:ext cx="8640942" cy="57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46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638"/>
            <a:ext cx="4495800" cy="285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83416"/>
            <a:ext cx="6096000" cy="34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6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proof of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3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67" y="457200"/>
            <a:ext cx="7848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Using d(</a:t>
            </a:r>
            <a:r>
              <a:rPr lang="en-US" sz="2400" dirty="0" err="1" smtClean="0"/>
              <a:t>Log_likelihood</a:t>
            </a:r>
            <a:r>
              <a:rPr lang="en-US" sz="2400" dirty="0" smtClean="0"/>
              <a:t> [log(L(</a:t>
            </a:r>
            <a:r>
              <a:rPr lang="en-US" sz="2400" dirty="0" smtClean="0">
                <a:sym typeface="Symbol" panose="05050102010706020507" pitchFamily="18" charset="2"/>
              </a:rPr>
              <a:t>)</a:t>
            </a:r>
            <a:r>
              <a:rPr lang="en-US" sz="2400" dirty="0" smtClean="0"/>
              <a:t>)]/d</a:t>
            </a:r>
            <a:r>
              <a:rPr lang="en-US" sz="2400" dirty="0" smtClean="0">
                <a:sym typeface="Symbol" panose="05050102010706020507" pitchFamily="18" charset="2"/>
              </a:rPr>
              <a:t></a:t>
            </a:r>
            <a:r>
              <a:rPr lang="en-US" sz="2400" dirty="0" smtClean="0"/>
              <a:t> =0 to find maximum likelihood for k-Gaussian mixture is not working , so use an iteration method. P</a:t>
            </a:r>
            <a:r>
              <a:rPr lang="en-US" sz="2400" dirty="0" smtClean="0">
                <a:sym typeface="Symbol" panose="05050102010706020507" pitchFamily="18" charset="2"/>
              </a:rPr>
              <a:t>arameters </a:t>
            </a:r>
            <a:r>
              <a:rPr lang="en-US" sz="2400" i="1" dirty="0" smtClean="0">
                <a:sym typeface="Symbol" panose="05050102010706020507" pitchFamily="18" charset="2"/>
              </a:rPr>
              <a:t></a:t>
            </a:r>
            <a:r>
              <a:rPr lang="en-US" sz="2400" i="1" baseline="-25000" dirty="0" err="1" smtClean="0">
                <a:sym typeface="Symbol" panose="05050102010706020507" pitchFamily="18" charset="2"/>
              </a:rPr>
              <a:t>all_k</a:t>
            </a:r>
            <a:r>
              <a:rPr lang="en-US" sz="2400" i="1" dirty="0" smtClean="0"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sym typeface="Symbol" panose="05050102010706020507" pitchFamily="18" charset="2"/>
              </a:rPr>
              <a:t>[</a:t>
            </a:r>
            <a:r>
              <a:rPr lang="en-US" sz="2400" dirty="0">
                <a:sym typeface="Symbol" panose="05050102010706020507" pitchFamily="18" charset="2"/>
              </a:rPr>
              <a:t>mean </a:t>
            </a:r>
            <a:r>
              <a:rPr lang="en-US" sz="2400" dirty="0" smtClean="0">
                <a:sym typeface="Symbol" panose="05050102010706020507" pitchFamily="18" charset="2"/>
              </a:rPr>
              <a:t>=</a:t>
            </a:r>
            <a:r>
              <a:rPr lang="en-US" sz="2400" i="1" dirty="0" smtClean="0">
                <a:sym typeface="Symbol" panose="05050102010706020507" pitchFamily="18" charset="2"/>
              </a:rPr>
              <a:t>µ,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stdev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=</a:t>
            </a:r>
            <a:r>
              <a:rPr lang="en-US" sz="2400" i="1" dirty="0" smtClean="0">
                <a:sym typeface="Symbol" panose="05050102010706020507" pitchFamily="18" charset="2"/>
              </a:rPr>
              <a:t></a:t>
            </a:r>
            <a:r>
              <a:rPr lang="en-US" sz="2400" dirty="0" smtClean="0">
                <a:sym typeface="Symbol" panose="05050102010706020507" pitchFamily="18" charset="2"/>
              </a:rPr>
              <a:t>]</a:t>
            </a:r>
            <a:r>
              <a:rPr lang="en-US" sz="2400" i="1" baseline="-25000" dirty="0">
                <a:sym typeface="Symbol" panose="05050102010706020507" pitchFamily="18" charset="2"/>
              </a:rPr>
              <a:t> </a:t>
            </a:r>
            <a:r>
              <a:rPr lang="en-US" sz="2400" i="1" baseline="-25000" dirty="0" err="1">
                <a:sym typeface="Symbol" panose="05050102010706020507" pitchFamily="18" charset="2"/>
              </a:rPr>
              <a:t>all_k</a:t>
            </a:r>
            <a:r>
              <a:rPr lang="en-US" sz="2400" dirty="0" smtClean="0">
                <a:sym typeface="Symbol" panose="05050102010706020507" pitchFamily="18" charset="2"/>
              </a:rPr>
              <a:t>  </a:t>
            </a:r>
            <a:r>
              <a:rPr lang="en-US" sz="2400" dirty="0" smtClean="0"/>
              <a:t>Derivation 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0" y="5867400"/>
            <a:ext cx="609600" cy="2587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6113" y="1838325"/>
          <a:ext cx="80883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2" name="Equation" r:id="rId4" imgW="3530520" imgH="2070000" progId="Equation.3">
                  <p:embed/>
                </p:oleObj>
              </mc:Choice>
              <mc:Fallback>
                <p:oleObj name="Equation" r:id="rId4" imgW="3530520" imgH="2070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113" y="1838325"/>
                        <a:ext cx="80883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092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28600"/>
            <a:ext cx="3581400" cy="5362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Derivation 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0" y="5715000"/>
            <a:ext cx="685800" cy="411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508706" y="1010653"/>
          <a:ext cx="4609627" cy="3733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2" name="Equation" r:id="rId3" imgW="3073320" imgH="2489040" progId="Equation.3">
                  <p:embed/>
                </p:oleObj>
              </mc:Choice>
              <mc:Fallback>
                <p:oleObj name="Equation" r:id="rId3" imgW="3073320" imgH="248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706" y="1010653"/>
                        <a:ext cx="4609627" cy="373341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52400" y="990600"/>
          <a:ext cx="4214369" cy="385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3" name="Equation" r:id="rId5" imgW="3276360" imgH="2997000" progId="Equation.3">
                  <p:embed/>
                </p:oleObj>
              </mc:Choice>
              <mc:Fallback>
                <p:oleObj name="Equation" r:id="rId5" imgW="3276360" imgH="299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990600"/>
                        <a:ext cx="4214369" cy="385386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097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221" y="61120"/>
            <a:ext cx="3581400" cy="5484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Derivation 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110" y="5638800"/>
            <a:ext cx="363689" cy="487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09600" y="228600"/>
          <a:ext cx="7502223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0" name="Equation" r:id="rId3" imgW="4140000" imgH="3657600" progId="Equation.3">
                  <p:embed/>
                </p:oleObj>
              </mc:Choice>
              <mc:Fallback>
                <p:oleObj name="Equation" r:id="rId3" imgW="4140000" imgH="365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28600"/>
                        <a:ext cx="7502223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63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https://www.math.arizona.edu/~tgk/464_07/cond_exp.pdf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13177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4638"/>
            <a:ext cx="4343401" cy="658336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%2-D Gaussian distribution </a:t>
            </a:r>
            <a:r>
              <a:rPr lang="en-US" sz="3600" i="1" dirty="0" smtClean="0"/>
              <a:t>P(</a:t>
            </a:r>
            <a:r>
              <a:rPr lang="en-US" sz="3600" i="1" dirty="0" err="1" smtClean="0"/>
              <a:t>x</a:t>
            </a:r>
            <a:r>
              <a:rPr lang="en-US" sz="3600" i="1" baseline="-25000" dirty="0" err="1" smtClean="0"/>
              <a:t>j</a:t>
            </a:r>
            <a:r>
              <a:rPr lang="en-US" sz="3600" i="1" dirty="0" smtClean="0"/>
              <a:t>)</a:t>
            </a:r>
          </a:p>
          <a:p>
            <a:r>
              <a:rPr lang="en-US" sz="3600" dirty="0" smtClean="0"/>
              <a:t>%</a:t>
            </a:r>
            <a:r>
              <a:rPr lang="en-US" sz="3600" dirty="0" err="1" smtClean="0"/>
              <a:t>matlab</a:t>
            </a:r>
            <a:r>
              <a:rPr lang="en-US" sz="3600" dirty="0" smtClean="0"/>
              <a:t> code----------</a:t>
            </a:r>
            <a:endParaRPr lang="en-US" sz="3600" dirty="0"/>
          </a:p>
          <a:p>
            <a:r>
              <a:rPr lang="en-US" sz="3600" dirty="0"/>
              <a:t>clear, N=10</a:t>
            </a:r>
          </a:p>
          <a:p>
            <a:r>
              <a:rPr lang="en-US" sz="3600" dirty="0"/>
              <a:t>[X1,X2]=</a:t>
            </a:r>
            <a:r>
              <a:rPr lang="en-US" sz="3600" dirty="0" err="1"/>
              <a:t>meshgrid</a:t>
            </a:r>
            <a:r>
              <a:rPr lang="en-US" sz="3600" dirty="0"/>
              <a:t>(-N:N,-N:N);</a:t>
            </a:r>
          </a:p>
          <a:p>
            <a:r>
              <a:rPr lang="en-US" sz="3600" dirty="0"/>
              <a:t>sigma =2.5;mean=[3 3]'</a:t>
            </a:r>
          </a:p>
          <a:p>
            <a:r>
              <a:rPr lang="en-US" sz="3600" dirty="0"/>
              <a:t>G=1/(2*pi*sigma^2)*</a:t>
            </a:r>
            <a:r>
              <a:rPr lang="en-US" sz="3600" dirty="0" err="1"/>
              <a:t>exp</a:t>
            </a:r>
            <a:r>
              <a:rPr lang="en-US" sz="3600" dirty="0"/>
              <a:t>(-((X1-mean(1)).^2+(X2-mean(2)).^2)/(2*sigma^2));</a:t>
            </a:r>
          </a:p>
          <a:p>
            <a:r>
              <a:rPr lang="en-US" sz="3600" dirty="0"/>
              <a:t>G=G./sum(G(:)) %</a:t>
            </a:r>
            <a:r>
              <a:rPr lang="en-US" sz="3600" dirty="0" err="1"/>
              <a:t>normalise</a:t>
            </a:r>
            <a:r>
              <a:rPr lang="en-US" sz="3600" dirty="0"/>
              <a:t> it</a:t>
            </a:r>
          </a:p>
          <a:p>
            <a:r>
              <a:rPr lang="en-US" sz="3600" dirty="0"/>
              <a:t>'sigma is ', sigma</a:t>
            </a:r>
          </a:p>
          <a:p>
            <a:r>
              <a:rPr lang="en-US" sz="3600" dirty="0"/>
              <a:t>'sum(G(:)) is ',sum(G(:))</a:t>
            </a:r>
          </a:p>
          <a:p>
            <a:r>
              <a:rPr lang="en-US" sz="3600" dirty="0"/>
              <a:t>'max(max(G(:))) </a:t>
            </a:r>
            <a:r>
              <a:rPr lang="en-US" sz="3600" dirty="0" err="1"/>
              <a:t>is',max</a:t>
            </a:r>
            <a:r>
              <a:rPr lang="en-US" sz="3600" dirty="0"/>
              <a:t>(max(G(:)))</a:t>
            </a:r>
          </a:p>
          <a:p>
            <a:r>
              <a:rPr lang="en-US" sz="3600" dirty="0"/>
              <a:t>figure(1), </a:t>
            </a:r>
            <a:r>
              <a:rPr lang="en-US" sz="3600" dirty="0" err="1"/>
              <a:t>clf</a:t>
            </a:r>
            <a:endParaRPr lang="en-US" sz="3600" dirty="0"/>
          </a:p>
          <a:p>
            <a:r>
              <a:rPr lang="en-US" sz="3600" dirty="0"/>
              <a:t>surf(X1,X2,G);</a:t>
            </a:r>
          </a:p>
          <a:p>
            <a:r>
              <a:rPr lang="en-US" sz="3600" dirty="0" err="1"/>
              <a:t>xlabel</a:t>
            </a:r>
            <a:r>
              <a:rPr lang="en-US" sz="3600" dirty="0"/>
              <a:t>('x1</a:t>
            </a:r>
            <a:r>
              <a:rPr lang="en-US" sz="3600" dirty="0" smtClean="0"/>
              <a:t>'),</a:t>
            </a:r>
            <a:r>
              <a:rPr lang="en-US" sz="3600" dirty="0" err="1" smtClean="0"/>
              <a:t>ylabel</a:t>
            </a:r>
            <a:r>
              <a:rPr lang="en-US" sz="3600" dirty="0"/>
              <a:t>('x2</a:t>
            </a:r>
            <a:r>
              <a:rPr lang="en-US" sz="3600" dirty="0" smtClean="0"/>
              <a:t>')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6</a:t>
            </a:fld>
            <a:endParaRPr lang="en-US"/>
          </a:p>
        </p:txBody>
      </p:sp>
      <p:pic>
        <p:nvPicPr>
          <p:cNvPr id="8194" name="Picture 2" descr="[eq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37" y="3576637"/>
            <a:ext cx="9525" cy="95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130290"/>
              </p:ext>
            </p:extLst>
          </p:nvPr>
        </p:nvGraphicFramePr>
        <p:xfrm>
          <a:off x="4656275" y="1377681"/>
          <a:ext cx="4346575" cy="101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" name="Equation" r:id="rId5" imgW="3492360" imgH="812520" progId="Equation.3">
                  <p:embed/>
                </p:oleObj>
              </mc:Choice>
              <mc:Fallback>
                <p:oleObj name="Equation" r:id="rId5" imgW="349236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6275" y="1377681"/>
                        <a:ext cx="4346575" cy="101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49" y="4648199"/>
            <a:ext cx="2764367" cy="2073276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64930"/>
              </p:ext>
            </p:extLst>
          </p:nvPr>
        </p:nvGraphicFramePr>
        <p:xfrm>
          <a:off x="5251450" y="3833813"/>
          <a:ext cx="31575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" name="Equation" r:id="rId8" imgW="2958840" imgH="711000" progId="Equation.3">
                  <p:embed/>
                </p:oleObj>
              </mc:Choice>
              <mc:Fallback>
                <p:oleObj name="Equation" r:id="rId8" imgW="29588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1450" y="3833813"/>
                        <a:ext cx="3157538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73" name="Picture 85" descr="https://homepages.inf.ed.ac.uk/rbf/HIPR2/figs/gauss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78" y="2625070"/>
            <a:ext cx="1216025" cy="9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99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differentiation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265651"/>
              </p:ext>
            </p:extLst>
          </p:nvPr>
        </p:nvGraphicFramePr>
        <p:xfrm>
          <a:off x="914400" y="2062163"/>
          <a:ext cx="6762750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5" name="Equation" r:id="rId3" imgW="4711680" imgH="2616120" progId="Equation.3">
                  <p:embed/>
                </p:oleObj>
              </mc:Choice>
              <mc:Fallback>
                <p:oleObj name="Equation" r:id="rId3" imgW="4711680" imgH="2616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062163"/>
                        <a:ext cx="6762750" cy="3757612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577074"/>
              </p:ext>
            </p:extLst>
          </p:nvPr>
        </p:nvGraphicFramePr>
        <p:xfrm>
          <a:off x="1816100" y="1334929"/>
          <a:ext cx="261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6" name="Equation" r:id="rId5" imgW="2616120" imgH="419040" progId="Equation.3">
                  <p:embed/>
                </p:oleObj>
              </mc:Choice>
              <mc:Fallback>
                <p:oleObj name="Equation" r:id="rId5" imgW="26161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6100" y="1334929"/>
                        <a:ext cx="2616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6782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aximum </a:t>
            </a:r>
            <a:r>
              <a:rPr lang="en-US" dirty="0" err="1" smtClean="0"/>
              <a:t>log_likehood</a:t>
            </a:r>
            <a:r>
              <a:rPr lang="en-US" dirty="0" smtClean="0"/>
              <a:t> of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800" y="6080444"/>
            <a:ext cx="76200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38201"/>
              </p:ext>
            </p:extLst>
          </p:nvPr>
        </p:nvGraphicFramePr>
        <p:xfrm>
          <a:off x="914400" y="1161257"/>
          <a:ext cx="6936275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name="Equation" r:id="rId3" imgW="6248160" imgH="4902120" progId="Equation.3">
                  <p:embed/>
                </p:oleObj>
              </mc:Choice>
              <mc:Fallback>
                <p:oleObj name="Equation" r:id="rId3" imgW="6248160" imgH="4902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161257"/>
                        <a:ext cx="6936275" cy="54514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7272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59" y="61743"/>
            <a:ext cx="8229600" cy="527306"/>
          </a:xfrm>
        </p:spPr>
        <p:txBody>
          <a:bodyPr>
            <a:noAutofit/>
          </a:bodyPr>
          <a:lstStyle/>
          <a:p>
            <a:r>
              <a:rPr lang="en-US" sz="1800" dirty="0"/>
              <a:t>Maximum Log-likelihood of mixture </a:t>
            </a:r>
            <a:r>
              <a:rPr lang="en-US" sz="1800" dirty="0" smtClean="0"/>
              <a:t>parameters</a:t>
            </a:r>
            <a:br>
              <a:rPr lang="en-US" sz="1800" dirty="0" smtClean="0"/>
            </a:br>
            <a:r>
              <a:rPr lang="en-US" sz="1800" dirty="0" smtClean="0"/>
              <a:t>Assume </a:t>
            </a:r>
            <a:r>
              <a:rPr lang="en-US" sz="1800" i="1" dirty="0" err="1" smtClean="0"/>
              <a:t>a</a:t>
            </a:r>
            <a:r>
              <a:rPr lang="en-US" sz="1800" i="1" baseline="-25000" dirty="0" err="1" smtClean="0"/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is the guessed solution, so they are known and constant here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417" y="5766465"/>
            <a:ext cx="152400" cy="6397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728" y="6534725"/>
            <a:ext cx="650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https://stephens999.github.io/fiveMinuteStats/intro_to_em.html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72116" y="589049"/>
          <a:ext cx="41910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Equation" r:id="rId4" imgW="4800600" imgH="6667200" progId="Equation.3">
                  <p:embed/>
                </p:oleObj>
              </mc:Choice>
              <mc:Fallback>
                <p:oleObj name="Equation" r:id="rId4" imgW="4800600" imgH="666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116" y="589049"/>
                        <a:ext cx="4191000" cy="58293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67747" y="773064"/>
            <a:ext cx="167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r>
              <a:rPr lang="en-US" i="1" dirty="0" smtClean="0"/>
              <a:t> k </a:t>
            </a:r>
            <a:r>
              <a:rPr lang="en-US" dirty="0" smtClean="0"/>
              <a:t>is considered so the summation is gone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71800" y="854934"/>
            <a:ext cx="3505200" cy="6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71800" y="1815116"/>
            <a:ext cx="3395947" cy="524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7073" y="3407081"/>
            <a:ext cx="1425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tutorial: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://www.cse.cuhk.edu.hk/~</a:t>
            </a:r>
            <a:r>
              <a:rPr lang="en-US" dirty="0" smtClean="0">
                <a:hlinkClick r:id="rId6"/>
              </a:rPr>
              <a:t>khwong/www2/cmsc5707/5707_probability.pptx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38600" y="3657600"/>
            <a:ext cx="2948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M-step: variance  &amp; mixing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can get similarity expression for the variance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51907" y="2819400"/>
          <a:ext cx="8192093" cy="297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4" imgW="3073320" imgH="1117440" progId="Equation.3">
                  <p:embed/>
                </p:oleObj>
              </mc:Choice>
              <mc:Fallback>
                <p:oleObj name="Equation" r:id="rId4" imgW="307332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1907" y="2819400"/>
                        <a:ext cx="8192093" cy="297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33847" y="5798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http://jrmeyer.github.io/machinelearning/2017/08/18/mle.html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Derivate : </a:t>
            </a:r>
            <a:r>
              <a:rPr lang="en-US" dirty="0"/>
              <a:t> We can get similarity expression for the variance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7F2-9F9F-497D-81AD-474DE50F951C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38200" y="2824054"/>
          <a:ext cx="8192093" cy="297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3" imgW="3073320" imgH="1117440" progId="Equation.3">
                  <p:embed/>
                </p:oleObj>
              </mc:Choice>
              <mc:Fallback>
                <p:oleObj name="Equation" r:id="rId3" imgW="307332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824054"/>
                        <a:ext cx="8192093" cy="297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6033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https://stephens999.github.io/fiveMinuteStats/intro_to_em.html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75155"/>
            <a:ext cx="8229600" cy="31441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Answer 8: </a:t>
            </a:r>
            <a:r>
              <a:rPr lang="en-US" sz="1800" dirty="0" smtClean="0"/>
              <a:t>Maximum </a:t>
            </a:r>
            <a:r>
              <a:rPr lang="en-US" sz="1800" dirty="0"/>
              <a:t>Log-likelihood of mixture parameters</a:t>
            </a:r>
            <a:br>
              <a:rPr lang="en-US" sz="1800" dirty="0"/>
            </a:br>
            <a:r>
              <a:rPr lang="en-US" sz="1800" dirty="0"/>
              <a:t>Assume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k</a:t>
            </a:r>
            <a:r>
              <a:rPr lang="en-US" sz="1800" i="1" dirty="0"/>
              <a:t> </a:t>
            </a:r>
            <a:r>
              <a:rPr lang="en-US" sz="1800" dirty="0"/>
              <a:t>is the guessed solution, so they are known and constant here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912" y="5663118"/>
            <a:ext cx="533400" cy="56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0712" y="6456868"/>
            <a:ext cx="2895600" cy="365125"/>
          </a:xfrm>
        </p:spPr>
        <p:txBody>
          <a:bodyPr/>
          <a:lstStyle/>
          <a:p>
            <a:r>
              <a:rPr lang="en-US" smtClean="0"/>
              <a:t>Ch15. Expectation Maximization v.0.1.a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9712" y="6456868"/>
            <a:ext cx="2133600" cy="365125"/>
          </a:xfrm>
        </p:spPr>
        <p:txBody>
          <a:bodyPr/>
          <a:lstStyle/>
          <a:p>
            <a:fld id="{469D27F2-9F9F-497D-81AD-474DE50F951C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43267" y="913360"/>
          <a:ext cx="46450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Equation" r:id="rId3" imgW="5321160" imgH="6705360" progId="Equation.3">
                  <p:embed/>
                </p:oleObj>
              </mc:Choice>
              <mc:Fallback>
                <p:oleObj name="Equation" r:id="rId3" imgW="5321160" imgH="6705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267" y="913360"/>
                        <a:ext cx="4645025" cy="5862638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94512" y="831490"/>
            <a:ext cx="1676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r>
              <a:rPr lang="en-US" i="1" dirty="0" smtClean="0"/>
              <a:t> k </a:t>
            </a:r>
            <a:r>
              <a:rPr lang="en-US" dirty="0" smtClean="0"/>
              <a:t>is considered so the summation is gone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52800" y="913360"/>
            <a:ext cx="3650965" cy="235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81401" y="919753"/>
            <a:ext cx="3200399" cy="852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12081" y="3276081"/>
            <a:ext cx="1425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tutorial: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://www.cse.cuhk.edu.hk/~</a:t>
            </a:r>
            <a:r>
              <a:rPr lang="en-US" dirty="0" smtClean="0">
                <a:hlinkClick r:id="rId5"/>
              </a:rPr>
              <a:t>khwong/www2/cmsc5707/5707_probability.pptx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 is a single element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37241" y="3671169"/>
            <a:ext cx="1406821" cy="42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962401" y="3048000"/>
            <a:ext cx="2949680" cy="459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01888" y="5621733"/>
            <a:ext cx="3342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https://stephens999.github.io/fiveMinuteStats/intro_to_em.html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9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24120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Worksheet</a:t>
            </a:r>
            <a:r>
              <a:rPr lang="en-US" sz="2800" dirty="0"/>
              <a:t> </a:t>
            </a:r>
            <a:r>
              <a:rPr lang="en-US" sz="2800" dirty="0" smtClean="0"/>
              <a:t>1 </a:t>
            </a:r>
            <a:r>
              <a:rPr lang="en-US" sz="2800" dirty="0"/>
              <a:t>(Given : </a:t>
            </a:r>
            <a:r>
              <a:rPr lang="en-US" sz="2800" dirty="0">
                <a:sym typeface="Symbol" panose="05050102010706020507" pitchFamily="18" charset="2"/>
              </a:rPr>
              <a:t>=2, </a:t>
            </a:r>
            <a:r>
              <a:rPr lang="en-US" sz="2800" dirty="0" smtClean="0">
                <a:sym typeface="Symbol" panose="05050102010706020507" pitchFamily="18" charset="2"/>
              </a:rPr>
              <a:t>(</a:t>
            </a:r>
            <a:r>
              <a:rPr lang="en-US" sz="2800" dirty="0" err="1" smtClean="0">
                <a:sym typeface="Symbol" panose="05050102010706020507" pitchFamily="18" charset="2"/>
              </a:rPr>
              <a:t>mean_x,mean_y</a:t>
            </a:r>
            <a:r>
              <a:rPr lang="en-US" sz="2800" dirty="0" smtClean="0">
                <a:sym typeface="Symbol" panose="05050102010706020507" pitchFamily="18" charset="2"/>
              </a:rPr>
              <a:t>)=(4,4))</a:t>
            </a:r>
            <a:endParaRPr lang="en-US" sz="2800" dirty="0" smtClean="0"/>
          </a:p>
        </p:txBody>
      </p:sp>
      <p:sp>
        <p:nvSpPr>
          <p:cNvPr id="57347" name="Text Placeholder 2"/>
          <p:cNvSpPr>
            <a:spLocks noGrp="1"/>
          </p:cNvSpPr>
          <p:nvPr>
            <p:ph type="body" sz="half" idx="1"/>
          </p:nvPr>
        </p:nvSpPr>
        <p:spPr>
          <a:xfrm>
            <a:off x="164233" y="1268760"/>
            <a:ext cx="2895599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Fill in the blanks of this  Gaussian function of size 9x9 , sigma (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)=2,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 err="1" smtClean="0">
                <a:sym typeface="Symbol" panose="05050102010706020507" pitchFamily="18" charset="2"/>
              </a:rPr>
              <a:t>mean_x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dirty="0" err="1" smtClean="0">
                <a:sym typeface="Symbol" panose="05050102010706020507" pitchFamily="18" charset="2"/>
              </a:rPr>
              <a:t>mean_y</a:t>
            </a:r>
            <a:r>
              <a:rPr lang="en-US" dirty="0" smtClean="0">
                <a:sym typeface="Symbol" panose="05050102010706020507" pitchFamily="18" charset="2"/>
              </a:rPr>
              <a:t>)=(</a:t>
            </a:r>
            <a:r>
              <a:rPr lang="en-US" dirty="0">
                <a:sym typeface="Symbol" panose="05050102010706020507" pitchFamily="18" charset="2"/>
              </a:rPr>
              <a:t>4,4)</a:t>
            </a:r>
            <a:endParaRPr lang="en-US" dirty="0" smtClean="0"/>
          </a:p>
          <a:p>
            <a:r>
              <a:rPr lang="en-US" dirty="0" smtClean="0"/>
              <a:t>Sketch the function</a:t>
            </a:r>
          </a:p>
        </p:txBody>
      </p:sp>
      <p:sp>
        <p:nvSpPr>
          <p:cNvPr id="57348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340768"/>
            <a:ext cx="6084168" cy="4530725"/>
          </a:xfrm>
        </p:spPr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r>
              <a:rPr lang="en-US" sz="2200" dirty="0" smtClean="0"/>
              <a:t>    G(</a:t>
            </a:r>
            <a:r>
              <a:rPr lang="en-US" sz="2200" dirty="0" err="1" smtClean="0"/>
              <a:t>x,y</a:t>
            </a:r>
            <a:r>
              <a:rPr lang="en-US" sz="2200" dirty="0" smtClean="0"/>
              <a:t>)=</a:t>
            </a:r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0.0048    0.0114    0.0213    0.0310    0.0351    0.0310    0.0213    0.0114    0.0048</a:t>
            </a:r>
          </a:p>
          <a:p>
            <a:r>
              <a:rPr lang="en-US" sz="1300" dirty="0" smtClean="0"/>
              <a:t>    0.0054    0.0129    0.0241    0.0351    ____?    ____?    0.0241    0.0129    0.0054</a:t>
            </a:r>
          </a:p>
          <a:p>
            <a:r>
              <a:rPr lang="en-US" sz="1300" dirty="0" smtClean="0"/>
              <a:t>    0.0048    0.0114    0.0213    0.0310    0.0351    ____?    0.0213    0.0114    0.0048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Ch15. Expectation Maximization v.0.1.a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02793-92E4-438D-B69B-FCC1933A66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7351" name="Object 6"/>
          <p:cNvGraphicFramePr>
            <a:graphicFrameLocks noGrp="1" noChangeAspect="1"/>
          </p:cNvGraphicFramePr>
          <p:nvPr>
            <p:extLst/>
          </p:nvPr>
        </p:nvGraphicFramePr>
        <p:xfrm>
          <a:off x="3419872" y="4365104"/>
          <a:ext cx="2895600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9" name="Equation" r:id="rId3" imgW="1384300" imgH="914400" progId="Equation.3">
                  <p:embed/>
                </p:oleObj>
              </mc:Choice>
              <mc:Fallback>
                <p:oleObj name="Equation" r:id="rId3" imgW="13843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365104"/>
                        <a:ext cx="2895600" cy="1912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6248400" y="1524000"/>
            <a:ext cx="228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896034"/>
            <a:ext cx="8300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dirty="0" smtClean="0"/>
              <a:t>=m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1048434"/>
            <a:ext cx="11624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x=1+m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81800" y="1694765"/>
            <a:ext cx="762000" cy="1200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581400" y="1981200"/>
            <a:ext cx="541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1981200"/>
            <a:ext cx="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9832" y="1222009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</a:t>
            </a:r>
          </a:p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74993" y="1981199"/>
            <a:ext cx="651639" cy="22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3364632" y="1821288"/>
            <a:ext cx="110361" cy="2742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8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0750" y="1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Answer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 </a:t>
            </a:r>
            <a:r>
              <a:rPr lang="en-US" sz="2800" dirty="0"/>
              <a:t>(Given : </a:t>
            </a:r>
            <a:r>
              <a:rPr lang="en-US" sz="2800" dirty="0">
                <a:sym typeface="Symbol" panose="05050102010706020507" pitchFamily="18" charset="2"/>
              </a:rPr>
              <a:t>=2, (</a:t>
            </a:r>
            <a:r>
              <a:rPr lang="en-US" sz="2800" dirty="0" err="1">
                <a:sym typeface="Symbol" panose="05050102010706020507" pitchFamily="18" charset="2"/>
              </a:rPr>
              <a:t>mean_x,mean_y</a:t>
            </a:r>
            <a:r>
              <a:rPr lang="en-US" sz="2800" dirty="0">
                <a:sym typeface="Symbol" panose="05050102010706020507" pitchFamily="18" charset="2"/>
              </a:rPr>
              <a:t>)=(</a:t>
            </a:r>
            <a:r>
              <a:rPr lang="en-US" sz="2800" dirty="0" smtClean="0">
                <a:sym typeface="Symbol" panose="05050102010706020507" pitchFamily="18" charset="2"/>
              </a:rPr>
              <a:t>4,4))</a:t>
            </a:r>
            <a:endParaRPr lang="en-US" sz="2800" dirty="0" smtClean="0"/>
          </a:p>
        </p:txBody>
      </p:sp>
      <p:sp>
        <p:nvSpPr>
          <p:cNvPr id="57347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9" y="677751"/>
            <a:ext cx="2724419" cy="4530725"/>
          </a:xfrm>
        </p:spPr>
        <p:txBody>
          <a:bodyPr>
            <a:normAutofit/>
          </a:bodyPr>
          <a:lstStyle/>
          <a:p>
            <a:r>
              <a:rPr lang="en-US" sz="2400" dirty="0"/>
              <a:t>Fill in the blanks of this  Gaussian </a:t>
            </a:r>
            <a:r>
              <a:rPr lang="en-US" sz="2400" dirty="0" smtClean="0"/>
              <a:t>function </a:t>
            </a:r>
            <a:r>
              <a:rPr lang="en-US" sz="2400" dirty="0"/>
              <a:t>of size 9x9 , sigma (</a:t>
            </a:r>
            <a:r>
              <a:rPr lang="en-US" sz="2400" dirty="0">
                <a:sym typeface="Symbol"/>
              </a:rPr>
              <a:t></a:t>
            </a:r>
            <a:r>
              <a:rPr lang="en-US" sz="2400" dirty="0"/>
              <a:t>)=2,</a:t>
            </a:r>
            <a:r>
              <a:rPr lang="en-US" sz="2400" dirty="0">
                <a:sym typeface="Symbol" panose="05050102010706020507" pitchFamily="18" charset="2"/>
              </a:rPr>
              <a:t> (</a:t>
            </a:r>
            <a:r>
              <a:rPr lang="en-US" sz="2400" dirty="0" err="1">
                <a:sym typeface="Symbol" panose="05050102010706020507" pitchFamily="18" charset="2"/>
              </a:rPr>
              <a:t>mean_x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mean_y</a:t>
            </a:r>
            <a:r>
              <a:rPr lang="en-US" sz="2400" dirty="0">
                <a:sym typeface="Symbol" panose="05050102010706020507" pitchFamily="18" charset="2"/>
              </a:rPr>
              <a:t>)=(4,4)</a:t>
            </a:r>
            <a:endParaRPr lang="en-US" sz="2400" dirty="0"/>
          </a:p>
          <a:p>
            <a:r>
              <a:rPr lang="en-US" sz="2400" dirty="0"/>
              <a:t>Sketch the function</a:t>
            </a:r>
          </a:p>
        </p:txBody>
      </p:sp>
      <p:sp>
        <p:nvSpPr>
          <p:cNvPr id="57348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340768"/>
            <a:ext cx="6084168" cy="4530725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0.0048    0.0114    0.0213    </a:t>
            </a:r>
            <a:r>
              <a:rPr lang="en-US" sz="1300" dirty="0"/>
              <a:t>0.0310    0.0351    </a:t>
            </a:r>
            <a:r>
              <a:rPr lang="en-US" sz="1300" dirty="0" smtClean="0"/>
              <a:t>0.0310    0.0213    0.0114    0.0048</a:t>
            </a:r>
          </a:p>
          <a:p>
            <a:r>
              <a:rPr lang="en-US" sz="1300" dirty="0" smtClean="0"/>
              <a:t>    0.0054    0.0129    0.0241    0.0351    </a:t>
            </a:r>
            <a:r>
              <a:rPr lang="en-US" sz="1300" u="sng" dirty="0" smtClean="0">
                <a:solidFill>
                  <a:srgbClr val="FF0000"/>
                </a:solidFill>
              </a:rPr>
              <a:t>0.0398</a:t>
            </a:r>
            <a:r>
              <a:rPr lang="en-US" sz="1300" dirty="0" smtClean="0"/>
              <a:t>    </a:t>
            </a:r>
            <a:r>
              <a:rPr lang="en-US" sz="1300" u="sng" dirty="0" smtClean="0">
                <a:solidFill>
                  <a:srgbClr val="FF0000"/>
                </a:solidFill>
              </a:rPr>
              <a:t>0.0351</a:t>
            </a:r>
            <a:r>
              <a:rPr lang="en-US" sz="1300" dirty="0" smtClean="0"/>
              <a:t>    0.0241    0.0129    0.0054</a:t>
            </a:r>
          </a:p>
          <a:p>
            <a:r>
              <a:rPr lang="en-US" sz="1300" dirty="0" smtClean="0"/>
              <a:t>    0.0048    0.0114    0.0213    0.0310    0.0351    </a:t>
            </a:r>
            <a:r>
              <a:rPr lang="en-US" sz="1300" u="sng" dirty="0" smtClean="0">
                <a:solidFill>
                  <a:srgbClr val="FF0000"/>
                </a:solidFill>
              </a:rPr>
              <a:t>0.0310</a:t>
            </a:r>
            <a:r>
              <a:rPr lang="en-US" sz="1300" dirty="0" smtClean="0"/>
              <a:t>    0.0213    0.0114    0.0048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Ch15. Expectation Maximization v.0.1.a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02793-92E4-438D-B69B-FCC1933A66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7351" name="Object 6"/>
          <p:cNvGraphicFramePr>
            <a:graphicFrameLocks noGrp="1" noChangeAspect="1"/>
          </p:cNvGraphicFramePr>
          <p:nvPr>
            <p:extLst/>
          </p:nvPr>
        </p:nvGraphicFramePr>
        <p:xfrm>
          <a:off x="3200400" y="4259604"/>
          <a:ext cx="2872602" cy="18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Equation" r:id="rId3" imgW="1384300" imgH="914400" progId="Equation.3">
                  <p:embed/>
                </p:oleObj>
              </mc:Choice>
              <mc:Fallback>
                <p:oleObj name="Equation" r:id="rId3" imgW="13843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59604"/>
                        <a:ext cx="2872602" cy="18977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5064"/>
            <a:ext cx="2731429" cy="24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281" y="3898155"/>
            <a:ext cx="2880320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clear %</a:t>
            </a:r>
            <a:r>
              <a:rPr lang="en-US" sz="1400" dirty="0" err="1"/>
              <a:t>matlab</a:t>
            </a:r>
            <a:endParaRPr lang="en-US" sz="1400" dirty="0"/>
          </a:p>
          <a:p>
            <a:r>
              <a:rPr lang="en-US" sz="1400" dirty="0"/>
              <a:t>sigma=2 % in </a:t>
            </a:r>
            <a:r>
              <a:rPr lang="en-US" sz="1400" dirty="0" err="1"/>
              <a:t>matlab</a:t>
            </a:r>
            <a:r>
              <a:rPr lang="en-US" sz="1400" dirty="0"/>
              <a:t> , no -</a:t>
            </a:r>
            <a:r>
              <a:rPr lang="en-US" sz="1400" dirty="0" err="1"/>
              <a:t>ve</a:t>
            </a:r>
            <a:r>
              <a:rPr lang="en-US" sz="1400" dirty="0"/>
              <a:t> index for looping, so shift center to (5,5)</a:t>
            </a:r>
          </a:p>
          <a:p>
            <a:r>
              <a:rPr lang="en-US" sz="1400" dirty="0" err="1"/>
              <a:t>mean_x</a:t>
            </a:r>
            <a:r>
              <a:rPr lang="en-US" sz="1400" dirty="0"/>
              <a:t>=5 , </a:t>
            </a:r>
            <a:r>
              <a:rPr lang="en-US" sz="1400" dirty="0" err="1"/>
              <a:t>mean_y</a:t>
            </a:r>
            <a:r>
              <a:rPr lang="en-US" sz="1400" dirty="0"/>
              <a:t>=5 </a:t>
            </a:r>
          </a:p>
          <a:p>
            <a:r>
              <a:rPr lang="en-US" sz="1400" dirty="0"/>
              <a:t>for y=1:9</a:t>
            </a:r>
          </a:p>
          <a:p>
            <a:r>
              <a:rPr lang="en-US" sz="1400" dirty="0"/>
              <a:t>for x=1:9</a:t>
            </a:r>
          </a:p>
          <a:p>
            <a:r>
              <a:rPr lang="es-ES" sz="1400" dirty="0"/>
              <a:t>g(</a:t>
            </a:r>
            <a:r>
              <a:rPr lang="es-ES" sz="1400" dirty="0" err="1"/>
              <a:t>x,y</a:t>
            </a:r>
            <a:r>
              <a:rPr lang="es-ES" sz="1400" dirty="0"/>
              <a:t>)=(1/(2*pi*sigma^2))*</a:t>
            </a:r>
            <a:r>
              <a:rPr lang="es-ES" sz="1400" dirty="0" err="1"/>
              <a:t>exp</a:t>
            </a:r>
            <a:r>
              <a:rPr lang="es-ES" sz="1400" dirty="0"/>
              <a:t>(-((x-</a:t>
            </a:r>
            <a:r>
              <a:rPr lang="es-ES" sz="1400" dirty="0" err="1"/>
              <a:t>mean_x</a:t>
            </a:r>
            <a:r>
              <a:rPr lang="es-ES" sz="1400" dirty="0"/>
              <a:t>)^2+(y-</a:t>
            </a:r>
            <a:r>
              <a:rPr lang="es-ES" sz="1400" dirty="0" err="1"/>
              <a:t>mean_y</a:t>
            </a:r>
            <a:r>
              <a:rPr lang="es-ES" sz="1400" dirty="0"/>
              <a:t>)^2) /(2*sigma^2))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mesh(g)</a:t>
            </a:r>
          </a:p>
          <a:p>
            <a:r>
              <a:rPr lang="en-US" sz="1400" dirty="0"/>
              <a:t>title('2D Gaussian function</a:t>
            </a:r>
            <a:r>
              <a:rPr lang="en-US" sz="1400" dirty="0" smtClean="0"/>
              <a:t>')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2301" y="639462"/>
            <a:ext cx="17796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1/(2*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3672128" y="1008794"/>
            <a:ext cx="2524160" cy="1669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199" y="523495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1/(2*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 smtClean="0">
                <a:solidFill>
                  <a:srgbClr val="FF0000"/>
                </a:solidFill>
              </a:rPr>
              <a:t>)*</a:t>
            </a:r>
            <a:r>
              <a:rPr lang="en-US" sz="1600" dirty="0" err="1" smtClean="0">
                <a:solidFill>
                  <a:srgbClr val="FF0000"/>
                </a:solidFill>
              </a:rPr>
              <a:t>exp</a:t>
            </a:r>
            <a:r>
              <a:rPr lang="en-US" sz="1600" dirty="0" smtClean="0">
                <a:solidFill>
                  <a:srgbClr val="FF0000"/>
                </a:solidFill>
              </a:rPr>
              <a:t>(-1/8)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67196" y="1108270"/>
            <a:ext cx="448003" cy="1570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67599" y="1107699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1/(2*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 smtClean="0">
                <a:solidFill>
                  <a:srgbClr val="FF0000"/>
                </a:solidFill>
              </a:rPr>
              <a:t>)*</a:t>
            </a:r>
            <a:r>
              <a:rPr lang="en-US" sz="1600" dirty="0" err="1" smtClean="0">
                <a:solidFill>
                  <a:srgbClr val="FF0000"/>
                </a:solidFill>
              </a:rPr>
              <a:t>exp</a:t>
            </a:r>
            <a:r>
              <a:rPr lang="en-US" sz="1600" dirty="0" smtClean="0">
                <a:solidFill>
                  <a:srgbClr val="FF0000"/>
                </a:solidFill>
              </a:rPr>
              <a:t>(-2/8)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10400" y="1692474"/>
            <a:ext cx="457199" cy="1232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815882"/>
            <a:ext cx="8300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dirty="0" smtClean="0"/>
              <a:t>=m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78235" y="1462213"/>
            <a:ext cx="770165" cy="1216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04698" y="753755"/>
            <a:ext cx="11624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x=1+m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6285947" y="1400086"/>
            <a:ext cx="581249" cy="1278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05170" y="940945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</a:t>
            </a:r>
          </a:p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76014" y="1659284"/>
            <a:ext cx="651639" cy="22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>
            <a:off x="3365653" y="1499373"/>
            <a:ext cx="110361" cy="2742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8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0750" y="1"/>
            <a:ext cx="8229600" cy="7620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Worksheet</a:t>
            </a:r>
            <a:r>
              <a:rPr lang="en-US" sz="2800" dirty="0"/>
              <a:t> </a:t>
            </a:r>
            <a:r>
              <a:rPr lang="en-US" sz="2800" dirty="0" smtClean="0"/>
              <a:t>2 (</a:t>
            </a:r>
            <a:r>
              <a:rPr lang="en-US" sz="2800" dirty="0"/>
              <a:t>Given : </a:t>
            </a:r>
            <a:r>
              <a:rPr lang="en-US" sz="2800" dirty="0">
                <a:sym typeface="Symbol" panose="05050102010706020507" pitchFamily="18" charset="2"/>
              </a:rPr>
              <a:t>=2, </a:t>
            </a:r>
            <a:r>
              <a:rPr lang="en-US" sz="2800" dirty="0" smtClean="0">
                <a:sym typeface="Symbol" panose="05050102010706020507" pitchFamily="18" charset="2"/>
              </a:rPr>
              <a:t>(</a:t>
            </a:r>
            <a:r>
              <a:rPr lang="en-US" sz="2800" dirty="0" err="1" smtClean="0">
                <a:sym typeface="Symbol" panose="05050102010706020507" pitchFamily="18" charset="2"/>
              </a:rPr>
              <a:t>mean_x,mean_y</a:t>
            </a:r>
            <a:r>
              <a:rPr lang="en-US" sz="2800" dirty="0" smtClean="0">
                <a:sym typeface="Symbol" panose="05050102010706020507" pitchFamily="18" charset="2"/>
              </a:rPr>
              <a:t>)=(</a:t>
            </a:r>
            <a:r>
              <a:rPr lang="en-US" sz="2800" dirty="0">
                <a:sym typeface="Symbol" panose="05050102010706020507" pitchFamily="18" charset="2"/>
              </a:rPr>
              <a:t>4,4</a:t>
            </a:r>
            <a:r>
              <a:rPr lang="en-US" sz="2800" dirty="0" smtClean="0">
                <a:sym typeface="Symbol" panose="05050102010706020507" pitchFamily="18" charset="2"/>
              </a:rPr>
              <a:t>))</a:t>
            </a:r>
            <a:endParaRPr lang="en-US" sz="2800" dirty="0" smtClean="0"/>
          </a:p>
        </p:txBody>
      </p:sp>
      <p:sp>
        <p:nvSpPr>
          <p:cNvPr id="57347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268760"/>
            <a:ext cx="2520280" cy="45307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peak probability  value and (</a:t>
            </a:r>
            <a:r>
              <a:rPr lang="en-US" sz="2400" dirty="0" err="1" smtClean="0"/>
              <a:t>x,y</a:t>
            </a:r>
            <a:r>
              <a:rPr lang="en-US" sz="2400" dirty="0" smtClean="0"/>
              <a:t>) position of the peak?</a:t>
            </a:r>
          </a:p>
        </p:txBody>
      </p:sp>
      <p:sp>
        <p:nvSpPr>
          <p:cNvPr id="57348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340768"/>
            <a:ext cx="6084168" cy="4530725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0.0048    0.0114    0.0213    </a:t>
            </a:r>
            <a:r>
              <a:rPr lang="en-US" sz="1300" dirty="0"/>
              <a:t>0.0310    0.0351    </a:t>
            </a:r>
            <a:r>
              <a:rPr lang="en-US" sz="1300" dirty="0" smtClean="0"/>
              <a:t>0.0310    0.0213    0.0114    0.0048</a:t>
            </a:r>
          </a:p>
          <a:p>
            <a:r>
              <a:rPr lang="en-US" sz="1300" dirty="0" smtClean="0"/>
              <a:t>    0.0054    0.0129    0.0241    0.0351    </a:t>
            </a:r>
            <a:r>
              <a:rPr lang="en-US" sz="1300" u="sng" dirty="0" smtClean="0">
                <a:solidFill>
                  <a:srgbClr val="FF0000"/>
                </a:solidFill>
              </a:rPr>
              <a:t>0.0398</a:t>
            </a:r>
            <a:r>
              <a:rPr lang="en-US" sz="1300" dirty="0" smtClean="0"/>
              <a:t>    </a:t>
            </a:r>
            <a:r>
              <a:rPr lang="en-US" sz="1300" u="sng" dirty="0" smtClean="0">
                <a:solidFill>
                  <a:srgbClr val="FF0000"/>
                </a:solidFill>
              </a:rPr>
              <a:t>0.0351</a:t>
            </a:r>
            <a:r>
              <a:rPr lang="en-US" sz="1300" dirty="0" smtClean="0"/>
              <a:t>    0.0241    0.0129    0.0054</a:t>
            </a:r>
          </a:p>
          <a:p>
            <a:r>
              <a:rPr lang="en-US" sz="1300" dirty="0" smtClean="0"/>
              <a:t>    0.0048    0.0114    0.0213    0.0310    0.0351    </a:t>
            </a:r>
            <a:r>
              <a:rPr lang="en-US" sz="1300" u="sng" dirty="0" smtClean="0">
                <a:solidFill>
                  <a:srgbClr val="FF0000"/>
                </a:solidFill>
              </a:rPr>
              <a:t>0.0310</a:t>
            </a:r>
            <a:r>
              <a:rPr lang="en-US" sz="1300" dirty="0" smtClean="0"/>
              <a:t>    0.0213    0.0114    0.0048</a:t>
            </a:r>
          </a:p>
          <a:p>
            <a:r>
              <a:rPr lang="en-US" sz="1300" dirty="0" smtClean="0"/>
              <a:t>    0.0033    0.0078    0.0146    0.0213    0.0241    0.0213    0.0146    0.0078    0.0033</a:t>
            </a:r>
          </a:p>
          <a:p>
            <a:r>
              <a:rPr lang="en-US" sz="1300" dirty="0" smtClean="0"/>
              <a:t>    0.0017    0.0042    0.0078    0.0114    0.0129    0.0114    0.0078    0.0042    0.0017</a:t>
            </a:r>
          </a:p>
          <a:p>
            <a:r>
              <a:rPr lang="en-US" sz="1300" dirty="0" smtClean="0"/>
              <a:t>    0.0007    0.0017    0.0033    0.0048    0.0054    0.0048    0.0033    0.0017    0.0007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Ch15. Expectation Maximization v.0.1.a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02793-92E4-438D-B69B-FCC1933A66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7351" name="Object 6"/>
          <p:cNvGraphicFramePr>
            <a:graphicFrameLocks noGrp="1" noChangeAspect="1"/>
          </p:cNvGraphicFramePr>
          <p:nvPr>
            <p:extLst/>
          </p:nvPr>
        </p:nvGraphicFramePr>
        <p:xfrm>
          <a:off x="3200400" y="4259604"/>
          <a:ext cx="2872602" cy="189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3" imgW="1384300" imgH="914400" progId="Equation.3">
                  <p:embed/>
                </p:oleObj>
              </mc:Choice>
              <mc:Fallback>
                <p:oleObj name="Equation" r:id="rId3" imgW="13843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59604"/>
                        <a:ext cx="2872602" cy="18977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5064"/>
            <a:ext cx="2731429" cy="24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80" y="3856228"/>
            <a:ext cx="2880320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clear %</a:t>
            </a:r>
            <a:r>
              <a:rPr lang="en-US" sz="1400" dirty="0" err="1"/>
              <a:t>matlab</a:t>
            </a:r>
            <a:endParaRPr lang="en-US" sz="1400" dirty="0"/>
          </a:p>
          <a:p>
            <a:r>
              <a:rPr lang="en-US" sz="1400" dirty="0"/>
              <a:t>sigma=2 % in </a:t>
            </a:r>
            <a:r>
              <a:rPr lang="en-US" sz="1400" dirty="0" err="1"/>
              <a:t>matlab</a:t>
            </a:r>
            <a:r>
              <a:rPr lang="en-US" sz="1400" dirty="0"/>
              <a:t> , no -</a:t>
            </a:r>
            <a:r>
              <a:rPr lang="en-US" sz="1400" dirty="0" err="1"/>
              <a:t>ve</a:t>
            </a:r>
            <a:r>
              <a:rPr lang="en-US" sz="1400" dirty="0"/>
              <a:t> index for looping, so shift center to (5,5)</a:t>
            </a:r>
          </a:p>
          <a:p>
            <a:r>
              <a:rPr lang="en-US" sz="1400" dirty="0" err="1"/>
              <a:t>mean_x</a:t>
            </a:r>
            <a:r>
              <a:rPr lang="en-US" sz="1400" dirty="0"/>
              <a:t>=5 , </a:t>
            </a:r>
            <a:r>
              <a:rPr lang="en-US" sz="1400" dirty="0" err="1"/>
              <a:t>mean_y</a:t>
            </a:r>
            <a:r>
              <a:rPr lang="en-US" sz="1400" dirty="0"/>
              <a:t>=5 </a:t>
            </a:r>
          </a:p>
          <a:p>
            <a:r>
              <a:rPr lang="en-US" sz="1400" dirty="0"/>
              <a:t>for y=1:9</a:t>
            </a:r>
          </a:p>
          <a:p>
            <a:r>
              <a:rPr lang="en-US" sz="1400" dirty="0"/>
              <a:t>for x=1:9</a:t>
            </a:r>
          </a:p>
          <a:p>
            <a:r>
              <a:rPr lang="es-ES" sz="1400" dirty="0"/>
              <a:t>g(</a:t>
            </a:r>
            <a:r>
              <a:rPr lang="es-ES" sz="1400" dirty="0" err="1"/>
              <a:t>x,y</a:t>
            </a:r>
            <a:r>
              <a:rPr lang="es-ES" sz="1400" dirty="0"/>
              <a:t>)=(1/(2*pi*sigma^2))*</a:t>
            </a:r>
            <a:r>
              <a:rPr lang="es-ES" sz="1400" dirty="0" err="1"/>
              <a:t>exp</a:t>
            </a:r>
            <a:r>
              <a:rPr lang="es-ES" sz="1400" dirty="0"/>
              <a:t>(-((x-</a:t>
            </a:r>
            <a:r>
              <a:rPr lang="es-ES" sz="1400" dirty="0" err="1"/>
              <a:t>mean_x</a:t>
            </a:r>
            <a:r>
              <a:rPr lang="es-ES" sz="1400" dirty="0"/>
              <a:t>)^2+(y-</a:t>
            </a:r>
            <a:r>
              <a:rPr lang="es-ES" sz="1400" dirty="0" err="1"/>
              <a:t>mean_y</a:t>
            </a:r>
            <a:r>
              <a:rPr lang="es-ES" sz="1400" dirty="0"/>
              <a:t>)^2) /(2*sigma^2))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mesh(g)</a:t>
            </a:r>
          </a:p>
          <a:p>
            <a:r>
              <a:rPr lang="en-US" sz="1400" dirty="0"/>
              <a:t>title('2D Gaussian function</a:t>
            </a:r>
            <a:r>
              <a:rPr lang="en-US" sz="1400" dirty="0" smtClean="0"/>
              <a:t>')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782301" y="639462"/>
            <a:ext cx="17796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1/(2*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3672128" y="1008794"/>
            <a:ext cx="2524160" cy="1669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199" y="523495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1/(2*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 smtClean="0">
                <a:solidFill>
                  <a:srgbClr val="FF0000"/>
                </a:solidFill>
              </a:rPr>
              <a:t>)*</a:t>
            </a:r>
            <a:r>
              <a:rPr lang="en-US" sz="1600" dirty="0" err="1" smtClean="0">
                <a:solidFill>
                  <a:srgbClr val="FF0000"/>
                </a:solidFill>
              </a:rPr>
              <a:t>exp</a:t>
            </a:r>
            <a:r>
              <a:rPr lang="en-US" sz="1600" dirty="0" smtClean="0">
                <a:solidFill>
                  <a:srgbClr val="FF0000"/>
                </a:solidFill>
              </a:rPr>
              <a:t>(-1/8)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67196" y="1108270"/>
            <a:ext cx="448003" cy="1570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67599" y="1107699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1/(2*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 smtClean="0">
                <a:solidFill>
                  <a:srgbClr val="FF0000"/>
                </a:solidFill>
              </a:rPr>
              <a:t>)*</a:t>
            </a:r>
            <a:r>
              <a:rPr lang="en-US" sz="1600" dirty="0" err="1" smtClean="0">
                <a:solidFill>
                  <a:srgbClr val="FF0000"/>
                </a:solidFill>
              </a:rPr>
              <a:t>exp</a:t>
            </a:r>
            <a:r>
              <a:rPr lang="en-US" sz="1600" dirty="0" smtClean="0">
                <a:solidFill>
                  <a:srgbClr val="FF0000"/>
                </a:solidFill>
              </a:rPr>
              <a:t>(-2/8)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10400" y="1692474"/>
            <a:ext cx="457199" cy="1232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815882"/>
            <a:ext cx="8300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dirty="0" smtClean="0"/>
              <a:t>=m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78235" y="1462213"/>
            <a:ext cx="770165" cy="1216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04698" y="753755"/>
            <a:ext cx="11624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x=1+m</a:t>
            </a:r>
            <a:r>
              <a:rPr lang="en-US" i="1" baseline="-25000" dirty="0" smtClean="0"/>
              <a:t>x</a:t>
            </a:r>
          </a:p>
          <a:p>
            <a:r>
              <a:rPr lang="en-US" i="1" dirty="0"/>
              <a:t>y</a:t>
            </a:r>
            <a:r>
              <a:rPr lang="en-US" i="1" dirty="0" smtClean="0"/>
              <a:t>=m</a:t>
            </a:r>
            <a:r>
              <a:rPr lang="en-US" i="1" baseline="-25000" dirty="0" smtClean="0"/>
              <a:t>y</a:t>
            </a:r>
            <a:endParaRPr lang="en-US" i="1" baseline="-25000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6285947" y="1400086"/>
            <a:ext cx="581249" cy="1278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05170" y="940945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</a:t>
            </a:r>
          </a:p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476014" y="1659284"/>
            <a:ext cx="651639" cy="22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>
            <a:off x="3365653" y="1499373"/>
            <a:ext cx="110361" cy="2742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1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19585</TotalTime>
  <Words>4701</Words>
  <Application>Microsoft Office PowerPoint</Application>
  <PresentationFormat>On-screen Show (4:3)</PresentationFormat>
  <Paragraphs>1139</Paragraphs>
  <Slides>65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宋体</vt:lpstr>
      <vt:lpstr>Arial</vt:lpstr>
      <vt:lpstr>Calibri</vt:lpstr>
      <vt:lpstr>Symbol</vt:lpstr>
      <vt:lpstr>Office Theme</vt:lpstr>
      <vt:lpstr>Equation</vt:lpstr>
      <vt:lpstr>Ch15. Expectation  Maximization for Gaussian mixture</vt:lpstr>
      <vt:lpstr>Overview</vt:lpstr>
      <vt:lpstr>Problem definition</vt:lpstr>
      <vt:lpstr>Basic theory</vt:lpstr>
      <vt:lpstr>Theory –part (i) Probability, likelihood and log-likelihood functions of a single Gaussian function</vt:lpstr>
      <vt:lpstr>Gaussian distribution</vt:lpstr>
      <vt:lpstr>Worksheet 1 (Given : =2, (mean_x,mean_y)=(4,4))</vt:lpstr>
      <vt:lpstr>Answer1 (Given : =2, (mean_x,mean_y)=(4,4))</vt:lpstr>
      <vt:lpstr>Worksheet 2 (Given : =2, (mean_x,mean_y)=(4,4))</vt:lpstr>
      <vt:lpstr>Answer  2 (Given : =2, mean_x,mean_y=(4,4))</vt:lpstr>
      <vt:lpstr>Theory –part (ii) Gaussian mixture function (not single Gaussian)</vt:lpstr>
      <vt:lpstr>A tutorial</vt:lpstr>
      <vt:lpstr>Gaussian mixture : The data is generated by 3 single Gaussian functions</vt:lpstr>
      <vt:lpstr>You may use Zk (discrete variable) or ak (continues variable) to describe the Gaussian mixture.</vt:lpstr>
      <vt:lpstr>Exercise 4 Two views: discrete view(Zn,k), analog view (ak) </vt:lpstr>
      <vt:lpstr>Why EM is used to find the latent Gaussian mixture model (GMM) ?</vt:lpstr>
      <vt:lpstr>The EM algorithm</vt:lpstr>
      <vt:lpstr>An overview of the EM algorithm</vt:lpstr>
      <vt:lpstr>The EM algo. for K-mixture of Gaussians</vt:lpstr>
      <vt:lpstr>Exercise 5</vt:lpstr>
      <vt:lpstr>Example 1: Test code for 2-Gaussian mixture, em9a.m</vt:lpstr>
      <vt:lpstr>Result of the code em8d.m </vt:lpstr>
      <vt:lpstr>Example2: Test code:em10a.m </vt:lpstr>
      <vt:lpstr> </vt:lpstr>
      <vt:lpstr>Example first iteration : E-step</vt:lpstr>
      <vt:lpstr>Example: first iteration M-step</vt:lpstr>
      <vt:lpstr>Example 3: an EM small numerical example (not Gaussian mixture)</vt:lpstr>
      <vt:lpstr>EM  small numerical example (continue)</vt:lpstr>
      <vt:lpstr>Exercise 6</vt:lpstr>
      <vt:lpstr>Derivation</vt:lpstr>
      <vt:lpstr>Math rules</vt:lpstr>
      <vt:lpstr>The Gaussian mixture model  Two views: discrete view(Zn,k), analog view (ak) </vt:lpstr>
      <vt:lpstr>Example: Two views: discrete view(Zn,k), analog view (ak) </vt:lpstr>
      <vt:lpstr>Graphical view</vt:lpstr>
      <vt:lpstr>EM Algo.: Gaussian mixture</vt:lpstr>
      <vt:lpstr>EM Algo.: derivation of  the ownership weight w()</vt:lpstr>
      <vt:lpstr> </vt:lpstr>
      <vt:lpstr>  </vt:lpstr>
      <vt:lpstr> </vt:lpstr>
      <vt:lpstr>Continue</vt:lpstr>
      <vt:lpstr>Maximum log_likehood of Gaussian</vt:lpstr>
      <vt:lpstr>Maximum Log-likelihood of mixture parameters Assume ak is the guessed solution, so they are known and constant here</vt:lpstr>
      <vt:lpstr>M-step: variance  &amp; mixing coefficients</vt:lpstr>
      <vt:lpstr>Exercise 8</vt:lpstr>
      <vt:lpstr>Answer 8: Maximum Log-likelihood of mixture parameters Assume ak is the guessed solution, so they are known and constant here</vt:lpstr>
      <vt:lpstr>Maximum Log-likelihood of mixture parameters Assume ak is the guessed solution, so they are known and constant here</vt:lpstr>
      <vt:lpstr>M-step: variance  &amp; mixing coefficients</vt:lpstr>
      <vt:lpstr>Exercise 8</vt:lpstr>
      <vt:lpstr>d</vt:lpstr>
      <vt:lpstr>Applications with examples </vt:lpstr>
      <vt:lpstr>x</vt:lpstr>
      <vt:lpstr>x</vt:lpstr>
      <vt:lpstr>x</vt:lpstr>
      <vt:lpstr>Summary</vt:lpstr>
      <vt:lpstr>Alternative proof of EM</vt:lpstr>
      <vt:lpstr>Using d(Log_likelihood [log(L())]/d =0 to find maximum likelihood for k-Gaussian mixture is not working , so use an iteration method. Parameters all_k = [mean =µ, stdev =] all_k  Derivation 1</vt:lpstr>
      <vt:lpstr>Derivation 2</vt:lpstr>
      <vt:lpstr>Derivation 3</vt:lpstr>
      <vt:lpstr>Conditional expectation</vt:lpstr>
      <vt:lpstr>Some useful differentiation results</vt:lpstr>
      <vt:lpstr>Maximum log_likehood of Gaussian</vt:lpstr>
      <vt:lpstr>Maximum Log-likelihood of mixture parameters Assume ak is the guessed solution, so they are known and constant here</vt:lpstr>
      <vt:lpstr>M-step: variance  &amp; mixing coefficients</vt:lpstr>
      <vt:lpstr>Exercise 8</vt:lpstr>
      <vt:lpstr>Answer 8: Maximum Log-likelihood of mixture parameters Assume ak is the guessed solution, so they are known and constant here</vt:lpstr>
    </vt:vector>
  </TitlesOfParts>
  <Company>CUHK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  Maximization</dc:title>
  <dc:creator>kh wong</dc:creator>
  <cp:lastModifiedBy>khwong</cp:lastModifiedBy>
  <cp:revision>420</cp:revision>
  <cp:lastPrinted>2019-07-15T13:03:33Z</cp:lastPrinted>
  <dcterms:created xsi:type="dcterms:W3CDTF">2019-07-03T12:30:29Z</dcterms:created>
  <dcterms:modified xsi:type="dcterms:W3CDTF">2020-08-03T00:23:02Z</dcterms:modified>
</cp:coreProperties>
</file>