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970" r:id="rId2"/>
    <p:sldId id="971" r:id="rId3"/>
    <p:sldId id="962" r:id="rId4"/>
    <p:sldId id="257" r:id="rId5"/>
    <p:sldId id="977" r:id="rId6"/>
    <p:sldId id="969" r:id="rId7"/>
    <p:sldId id="264" r:id="rId8"/>
    <p:sldId id="975" r:id="rId9"/>
    <p:sldId id="976" r:id="rId10"/>
    <p:sldId id="939" r:id="rId11"/>
    <p:sldId id="311" r:id="rId12"/>
    <p:sldId id="305" r:id="rId13"/>
    <p:sldId id="978" r:id="rId14"/>
    <p:sldId id="303" r:id="rId15"/>
    <p:sldId id="306" r:id="rId16"/>
    <p:sldId id="498" r:id="rId17"/>
    <p:sldId id="280" r:id="rId18"/>
    <p:sldId id="290" r:id="rId19"/>
    <p:sldId id="299" r:id="rId20"/>
    <p:sldId id="945" r:id="rId21"/>
    <p:sldId id="946" r:id="rId22"/>
    <p:sldId id="304" r:id="rId23"/>
    <p:sldId id="258" r:id="rId24"/>
    <p:sldId id="284" r:id="rId25"/>
    <p:sldId id="313" r:id="rId26"/>
    <p:sldId id="263" r:id="rId27"/>
    <p:sldId id="314" r:id="rId28"/>
    <p:sldId id="321" r:id="rId29"/>
    <p:sldId id="956" r:id="rId30"/>
    <p:sldId id="317" r:id="rId31"/>
    <p:sldId id="959" r:id="rId32"/>
    <p:sldId id="955" r:id="rId33"/>
    <p:sldId id="954" r:id="rId34"/>
    <p:sldId id="961" r:id="rId35"/>
    <p:sldId id="937" r:id="rId36"/>
    <p:sldId id="936" r:id="rId37"/>
    <p:sldId id="320" r:id="rId38"/>
    <p:sldId id="259" r:id="rId39"/>
    <p:sldId id="266" r:id="rId40"/>
    <p:sldId id="935" r:id="rId41"/>
    <p:sldId id="942" r:id="rId42"/>
    <p:sldId id="277" r:id="rId43"/>
    <p:sldId id="278" r:id="rId44"/>
    <p:sldId id="322" r:id="rId45"/>
    <p:sldId id="960" r:id="rId46"/>
    <p:sldId id="295" r:id="rId47"/>
    <p:sldId id="276" r:id="rId48"/>
    <p:sldId id="323" r:id="rId49"/>
    <p:sldId id="324" r:id="rId50"/>
    <p:sldId id="316" r:id="rId51"/>
    <p:sldId id="957" r:id="rId52"/>
    <p:sldId id="958" r:id="rId53"/>
    <p:sldId id="318" r:id="rId54"/>
    <p:sldId id="319" r:id="rId55"/>
    <p:sldId id="256" r:id="rId56"/>
    <p:sldId id="297" r:id="rId57"/>
    <p:sldId id="312" r:id="rId58"/>
    <p:sldId id="298" r:id="rId59"/>
    <p:sldId id="307" r:id="rId60"/>
    <p:sldId id="308" r:id="rId61"/>
    <p:sldId id="941" r:id="rId62"/>
    <p:sldId id="974" r:id="rId63"/>
    <p:sldId id="309" r:id="rId64"/>
    <p:sldId id="938" r:id="rId65"/>
    <p:sldId id="940" r:id="rId66"/>
    <p:sldId id="973" r:id="rId67"/>
    <p:sldId id="972" r:id="rId68"/>
    <p:sldId id="966" r:id="rId69"/>
    <p:sldId id="94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8311-6097-4AD7-9B26-66237EC8A76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0C93B-C0B1-4DDB-9764-FE6C7B5C4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389645-79BE-469F-9F00-3FCBCC5AA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B97B6D7-857F-4CEB-8272-AE4B891DE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FC395F-BBB3-4213-A133-79AC9B78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B67B-BBFB-42D1-A440-9DD7A7837B38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E0E2E-D245-475F-B2AC-5EADE992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0EDCCF-799E-4F43-9195-66E8F62D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2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5C06F2-7395-49D6-A01D-BB95D5B2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BC90C2D-1949-4741-A129-8484E4188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D8F4E0-D003-47F3-9DAE-574B2FCC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CA7-1751-441D-B63D-60954831BB60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86312E-6364-49BC-A506-D01FF59C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CADC98-3D57-4B91-9992-B8849998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4434C92-AD9A-4239-8C99-C3ED543C4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E1D4061-E6C8-4903-AC60-84D994608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0EE9EC-ACE9-4F2C-B265-F5BD1BE9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24DE-E119-41E1-8007-F729F5FF6A69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C0BAF1-CF5C-43BD-AF68-218DFF4C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6937FC-BE15-4BD9-B96B-86E4FF92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26F890-7F2A-4780-83EF-6A2B220E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116F6F-1A7C-482E-8DC8-4D802A6DD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15E951-CE01-44F0-9E33-430B7897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2372-0D1D-4BC2-96FF-5EFB8D61A59F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65FACB-10CC-476C-AFF1-CDD0A2E7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823108-E786-46A1-9ADB-A9B1C507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4A199-E2A0-412E-B602-0DCA579A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2CC1B9-4382-427C-B66B-FAD8AADE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0DACAD-85C5-471F-8F70-BF3C81B2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B1FD-2511-4C14-B81F-5AF3F2FDD982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7DB3DE-416D-46AA-8362-79C7B67A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40E531-EB1A-4620-B51E-E1C08A1C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2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E9FEA4-D94C-4BD5-9DED-32A0CA10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FFE1E7-3F9C-40D3-B7E1-BF287962B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17ABD4-CE22-4BD5-86C3-4AC08CCF9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DA7C49-9901-413A-8F94-2BF39D6A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F002-1D42-4BF9-B6FC-C2F629218AFF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93481A-FC2F-4FD9-8D97-8BD075DC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4D2608-2E92-430A-A65B-B9F6EEDE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4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3E8B77-049F-4BDE-8CCD-07DB0E76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93FA9F3-F922-4532-AE43-6190C724C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628951-E909-4B09-9C90-5D6213E74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441B3F-9AE7-4F7F-B42F-E99C0E07A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7802B3E-36F4-4D2A-B441-D6D8C6A53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23031C1-CE55-45BD-989E-F2A58543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4DB0-C3FF-488E-8796-FBFB40A67ED7}" type="datetime1">
              <a:rPr lang="en-US" smtClean="0"/>
              <a:t>10/1/2024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FB3832C-4413-4613-B220-AE440090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970503F-D2C8-4CFB-A701-A067447E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FF0F18-73E3-4826-906F-786C3FC7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5A0A6E-360C-4D74-BFAD-486E0355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0AF1-F74F-4636-B3F3-1287F7321AFA}" type="datetime1">
              <a:rPr lang="en-US" smtClean="0"/>
              <a:t>10/1/2024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F46837-7774-4BF6-9FB1-01770F2B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B85714-0A68-4EA4-90EC-7BAAF79D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6860DC1-8ED8-40FA-A022-45E8C70A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EE7A-02BB-481C-9F90-790BBF0A43C9}" type="datetime1">
              <a:rPr lang="en-US" smtClean="0"/>
              <a:t>10/1/2024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9BB1662-52AE-40A8-8DF2-C985EFA4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AB3362-AEB1-4E57-961C-74DBDD69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015BFA-FBB9-4953-AD17-476AC5F9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E7D85B-483A-4F5F-AF87-34162224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31A3B3-9249-49D5-9A96-0D34D6346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60C230-F81A-45DC-B78E-68E7C5E3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78E-6E80-4F24-BA0A-505A65F33B86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9735B8-2FD2-44F1-B2D5-8B7A1341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CB3F3-EB54-4B69-A2E4-22508B0E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40F700-67A7-412C-BC3A-4559C923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250DE9-EC10-440E-82D2-E63CFE60F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DAD23A2-93B5-4017-9EB0-243D80FB9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2E3768-7888-4C01-98EB-3E043553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4563-1BC3-41CA-AB4B-65B662F7FF4C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D51596E-DBC0-4554-8958-AC346E3B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3C0195-37BB-4D62-A2D1-55C7187F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CAB319D-9711-4A93-8719-94A7347E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321F75-C235-4177-82C0-7AE67D4B0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93972D-1BAD-482A-8FBF-C7C3E0551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1886-6B3E-4719-99C0-45EB598281EC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7CE0F5-656F-42DA-A675-50013BDC4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Regression techniques  v.241001b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B109FD-49BB-487F-AF41-707888F05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5FC0-B48E-4F9C-848A-9AE0CAE6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ology.org/multiple-linear-regression-by-han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stat.psu.edu/stat857/node/15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edium.com/@msoczi/ridge-regression-step-by-step-introduction-with-example-0d22dddb7d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ygreatlearning.com/blog/understanding-of-lasso-regress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ayesian_linear_regress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mathportal.org/formulas/pdf/taylor-series-formula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hyperlink" Target="https://ardianumam.wordpress.com/2017/09/27/newtons-method-optimization-derivation-and-how-it-works/#:~:text=We%20can%20say%20that%20Newton%E2%80%99s%20method%20for%20finding,method%20for%20optimization%2C%20it%20use%20second%20order%20metho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he-learning-machine.com/article/optimization/gradient-descent#:~:text=Well%2C%20note%20that%20gradient%20descent%20is%20not%20that,or%20learning%20rate%20%CE%B1%20%CE%B1%20on%20the%20perform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ross-entropy-negative-log-likelihood-and-all-that-jazz-47a95bd2e81" TargetMode="External"/><Relationship Id="rId2" Type="http://schemas.openxmlformats.org/officeDocument/2006/relationships/hyperlink" Target="https://www.analyticsvidhya.com/blog/2021/07/an-introduction-to-logistic-regressio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ury-zablotski.netlify.app/post/from-odds-to-probabilit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gmoid_function" TargetMode="External"/><Relationship Id="rId2" Type="http://schemas.openxmlformats.org/officeDocument/2006/relationships/hyperlink" Target="https://en.wikipedia.org/wiki/Od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isticshowto.com/log-odds/" TargetMode="Externa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ross-entropy-negative-log-likelihood-and-all-that-jazz-47a95bd2e8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acknayeem/derivative-the-gradient-descent-of-linear-and-logistic-regression-6162685cb33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@jacknayeem/derivative-the-gradient-descent-of-linear-and-logistic-regression-6162685cb333" TargetMode="External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works.com/matlabcentral/fileexchange/66161-logistic-regressio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ogistic_regression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lanatory_variabl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en.wikipedia.org/wiki/Categorical_variabl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ic.schraudolph.org/teach/NNcourse/linear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lect.com/glossary/normal-equation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mathworks.com/matlabcentral/fileexchange/66161-logistic-regressio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dnuggets.com/2018/02/logistic-regression-concise-technical-overview.html" TargetMode="External"/><Relationship Id="rId13" Type="http://schemas.openxmlformats.org/officeDocument/2006/relationships/hyperlink" Target="https://www.youtube.com/watch?v=S-piV4ixfAc" TargetMode="External"/><Relationship Id="rId3" Type="http://schemas.openxmlformats.org/officeDocument/2006/relationships/hyperlink" Target="https://www.analyticsvidhya.com/blog/2021/07/an-introduction-to-logistic-regression/" TargetMode="External"/><Relationship Id="rId7" Type="http://schemas.openxmlformats.org/officeDocument/2006/relationships/hyperlink" Target="https://www.vebuso.com/2020/02/linear-to-logistic-regression-explained-step-by-step/" TargetMode="External"/><Relationship Id="rId12" Type="http://schemas.openxmlformats.org/officeDocument/2006/relationships/hyperlink" Target="https://www.graphpad.com/guides/prism/latest/curve-fitting/reg_simple_logistic_coefficients.htm" TargetMode="External"/><Relationship Id="rId2" Type="http://schemas.openxmlformats.org/officeDocument/2006/relationships/hyperlink" Target="https://win-vector.com/2011/09/14/the-simpler-derivation-of-logistic-regress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eplearning.stanford.edu/tutorial/supervised/SoftmaxRegression/" TargetMode="External"/><Relationship Id="rId11" Type="http://schemas.openxmlformats.org/officeDocument/2006/relationships/hyperlink" Target="https://www.geeksforgeeks.org/role-of-log-odds-in-logistic-regression/" TargetMode="External"/><Relationship Id="rId5" Type="http://schemas.openxmlformats.org/officeDocument/2006/relationships/hyperlink" Target="https://medium.com/analytics-vidhya/derivative-of-log-loss-function-for-logistic-regression-9b832f025c2d" TargetMode="External"/><Relationship Id="rId10" Type="http://schemas.openxmlformats.org/officeDocument/2006/relationships/hyperlink" Target="https://stats.stackexchange.com/questions/327274/how-to-calculate-logistic-regression-coefficients-manually" TargetMode="External"/><Relationship Id="rId4" Type="http://schemas.openxmlformats.org/officeDocument/2006/relationships/hyperlink" Target="https://towardsdatascience.com/cross-entropy-negative-log-likelihood-and-all-that-jazz-47a95bd2e81" TargetMode="External"/><Relationship Id="rId9" Type="http://schemas.openxmlformats.org/officeDocument/2006/relationships/hyperlink" Target="https://www.saedsayad.com/logistic_regression.htm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cross-entropy-negative-log-likelihood-and-all-that-jazz-47a95bd2e81" TargetMode="External"/><Relationship Id="rId13" Type="http://schemas.openxmlformats.org/officeDocument/2006/relationships/hyperlink" Target="https://sebastianraschka.com/blog/2022/losses-learned-part1.html" TargetMode="External"/><Relationship Id="rId3" Type="http://schemas.openxmlformats.org/officeDocument/2006/relationships/hyperlink" Target="https://stats.stackexchange.com/questions/298977/why-is-softmax-regression-often-written-without-the-bias-term" TargetMode="External"/><Relationship Id="rId7" Type="http://schemas.openxmlformats.org/officeDocument/2006/relationships/hyperlink" Target="https://towardsdatascience.com/derivative-of-the-softmax-function-and-the-categorical-cross-entropy-loss-ffceefc081d1" TargetMode="External"/><Relationship Id="rId12" Type="http://schemas.openxmlformats.org/officeDocument/2006/relationships/hyperlink" Target="https://gombru.github.io/2018/05/23/cross_entropy_loss/" TargetMode="External"/><Relationship Id="rId2" Type="http://schemas.openxmlformats.org/officeDocument/2006/relationships/hyperlink" Target="https://alexcpn.medium.com/yet-another-backpropagation-article-20ae57aabd1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stackexchange.com/questions/235528/backpropagation-with-softmax-cross-entropy" TargetMode="External"/><Relationship Id="rId11" Type="http://schemas.openxmlformats.org/officeDocument/2006/relationships/hyperlink" Target="https://machinelearningmastery.com/cross-entropy-for-machine-learning/" TargetMode="External"/><Relationship Id="rId5" Type="http://schemas.openxmlformats.org/officeDocument/2006/relationships/hyperlink" Target="https://stats.stackexchange.com/questions/308307/matrix-backpropagation-with-softmax-and-cross-entropy" TargetMode="External"/><Relationship Id="rId10" Type="http://schemas.openxmlformats.org/officeDocument/2006/relationships/hyperlink" Target="https://stats.stackexchange.com/questions/291730/differentiating-cross-entropy-w-r-t-the-bias-term" TargetMode="External"/><Relationship Id="rId4" Type="http://schemas.openxmlformats.org/officeDocument/2006/relationships/hyperlink" Target="https://developers.google.com/machine-learning/crash-course/multi-class-neural-networks/softmax" TargetMode="External"/><Relationship Id="rId9" Type="http://schemas.openxmlformats.org/officeDocument/2006/relationships/hyperlink" Target="https://medium.com/analytics-vidhya/derivative-of-log-loss-function-for-logistic-regression-9b832f025c2d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win-vector.com/2011/09/14/the-simpler-derivation-of-logistic-regression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stats.stackexchange.com/questions/265905/derivative-of-softmax-with-respect-to-weight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hyperlink" Target="https://stats.stackexchange.com/questions/298977/why-is-softmax-regression-often-written-without-the-bias-te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li.thegreenplace.net/2014/derivation-of-the-normal-equation-for-linear-regression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-vector.com/2011/09/14/the-simpler-derivation-of-logistic-regression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ross-entropy-negative-log-likelihood-and-all-that-jazz-47a95bd2e8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@jacknayeem/derivative-the-gradient-descent-of-linear-and-logistic-regression-6162685cb333" TargetMode="External"/><Relationship Id="rId3" Type="http://schemas.openxmlformats.org/officeDocument/2006/relationships/hyperlink" Target="https://towardsdatascience.com/cross-entropy-negative-log-likelihood-and-all-that-jazz-47a95bd2e81" TargetMode="External"/><Relationship Id="rId7" Type="http://schemas.openxmlformats.org/officeDocument/2006/relationships/hyperlink" Target="https://medium.com/analytics-vidhya/derivative-of-log-loss-function-for-logistic-regression-9b832f025c2d" TargetMode="Externa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bastianraschka.com/blog/2022/losses-learned-part1.html" TargetMode="External"/><Relationship Id="rId5" Type="http://schemas.openxmlformats.org/officeDocument/2006/relationships/hyperlink" Target="https://gombru.github.io/2018/05/23/cross_entropy_loss/" TargetMode="External"/><Relationship Id="rId4" Type="http://schemas.openxmlformats.org/officeDocument/2006/relationships/hyperlink" Target="https://machinelearningmastery.com/cross-entropy-for-machine-learning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21/08/understanding-linear-regression-with-mathematical-insights/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hyperlink" Target="https://en.wikipedia.org/wiki/Simple_linear_regression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hyperlink" Target="https://math.stackexchange.com/questions/716826/derivation-of-simple-linear-regression-paramete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dinary_least_squares" TargetMode="External"/><Relationship Id="rId2" Type="http://schemas.openxmlformats.org/officeDocument/2006/relationships/hyperlink" Target="https://en.wikipedia.org/wiki/Polynomial_regre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dinary_least_squares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hyperlink" Target="https://eli.thegreenplace.net/2014/derivation-of-the-normal-equation-for-linear-regress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nic.schraudolph.org/teach/NNcourse/linear1.html" TargetMode="External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hyperlink" Target="https://eli.thegreenplace.net/2014/derivation-of-the-normal-equation-for-linear-regression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dinary_least_squares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81A7-DAE3-2AEE-84BE-CF7B523B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Regression techniques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7D0ED-3602-7313-2812-6C3C52B29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KH Wong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1C5C1-851C-D410-51C4-647E1AFF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97568-BF2B-2366-C099-85428F8E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A91-B054-B002-BA43-E23A1C40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example2: linear regression, multiple valuables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9DEE-C197-0D6A-0ABA-2D42B70C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https://www.statology.org/multiple-linear-regression-by-hand/</a:t>
            </a:r>
            <a:r>
              <a:rPr lang="en-US" dirty="0"/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y_raw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=[140 155 159 179 192 200 212 215]'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x1_raw=[60 62 67 70 71 72 75 78]'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x2_raw=[22 25 24 20 15 14 14 11]'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x1=x1_raw-mean(x1_raw)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x2=x2_raw-mean(x2_raw)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x=[x1,x2]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y_raw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-mean(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y_raw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b=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inv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(x'*x)*(x’*y) % linear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least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square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</a:t>
            </a:r>
            <a:endParaRPr lang="es-E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b0=mean(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y_raw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)-b'*[mean(x1_raw); mean(x2_raw)] %offset</a:t>
            </a:r>
          </a:p>
          <a:p>
            <a:r>
              <a:rPr lang="en-US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' found  b =   [ 3.1479, -1.6561]'</a:t>
            </a:r>
          </a:p>
          <a:p>
            <a:r>
              <a:rPr lang="en-US" sz="1800" b="0" i="0" u="none" strike="noStrike" baseline="0" dirty="0">
                <a:solidFill>
                  <a:srgbClr val="AA04F9"/>
                </a:solidFill>
                <a:latin typeface="Courier New" panose="02070309020205020404" pitchFamily="49" charset="0"/>
              </a:rPr>
              <a:t>'        b0 =   -6.8675'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b0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784DC-5478-98A9-E734-ABADB63B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1AF1E-4A3D-8DCB-04F8-DB4EB7AA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8C06-C3B6-5925-BB4B-BBF62B99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demo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2FE1F-CFD6-E67E-B840-FF2AB4E13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2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x=rand(5,3)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x'*x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xx=x*x'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inv(xx) </a:t>
            </a:r>
          </a:p>
          <a:p>
            <a:r>
              <a:rPr lang="en-US" sz="2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'is ok because data is random'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y=rand(5,1)</a:t>
            </a:r>
          </a:p>
          <a:p>
            <a:r>
              <a:rPr lang="es-ES" sz="2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yy</a:t>
            </a:r>
            <a:r>
              <a:rPr lang="es-E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=[y,2*y,3*y]</a:t>
            </a:r>
          </a:p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yy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'*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yy</a:t>
            </a:r>
            <a:endParaRPr lang="en-US" sz="2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'but inv(transpose(</a:t>
            </a:r>
            <a:r>
              <a:rPr lang="en-US" sz="2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yy</a:t>
            </a:r>
            <a:r>
              <a:rPr lang="en-US" sz="2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)*</a:t>
            </a:r>
            <a:r>
              <a:rPr lang="en-US" sz="2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yy</a:t>
            </a:r>
            <a:r>
              <a:rPr lang="en-US" sz="2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) fails.’</a:t>
            </a:r>
          </a:p>
          <a:p>
            <a:r>
              <a:rPr lang="en-US" sz="2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‘Because columns are correlated, hit key'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pause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inv(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yy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'*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yy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CA148-C33C-6053-5807-17F4CF7A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7140B-A855-C320-9790-BEDCA529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6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147C-E6AA-2877-2839-FA4AFE32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(3a) Advanced topic: Regularization </a:t>
            </a:r>
            <a:r>
              <a:rPr lang="en-US" dirty="0"/>
              <a:t>: ridge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81CE-A7A5-79CE-82AE-3711FC33E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8313"/>
            <a:ext cx="5046593" cy="42686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https://online.stat.psu.edu/stat857/node/155/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input data streams are correlated. E.g., you put 2 temperature sensors together, they give you similar measurements and not useful. So, the related </a:t>
            </a:r>
            <a:r>
              <a:rPr lang="en-US" i="1" dirty="0">
                <a:sym typeface="Symbol" panose="05050102010706020507" pitchFamily="18" charset="2"/>
              </a:rPr>
              <a:t>s</a:t>
            </a:r>
            <a:r>
              <a:rPr lang="en-US" dirty="0"/>
              <a:t> (regression coefficients)  should be suppressed (shrunk).</a:t>
            </a:r>
          </a:p>
          <a:p>
            <a:r>
              <a:rPr lang="en-US" dirty="0"/>
              <a:t>Mathematically: If x=input data  has many intercorrelated columns, so, if x’*x is singular (cannot be inverted), regression fails. Note: x’*x  is a necessary step in regression.</a:t>
            </a:r>
          </a:p>
          <a:p>
            <a:r>
              <a:rPr lang="en-US" dirty="0"/>
              <a:t>Solution: ridge regression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A6707-67E5-A6B2-7EB4-9B993CF1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B2EF1-02CC-0FAF-CAFF-EA7B864B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CB345-32A1-5F82-7729-E99E5A486B36}"/>
              </a:ext>
            </a:extLst>
          </p:cNvPr>
          <p:cNvSpPr txBox="1"/>
          <p:nvPr/>
        </p:nvSpPr>
        <p:spPr>
          <a:xfrm>
            <a:off x="3604231" y="4375194"/>
            <a:ext cx="502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i="0" u="none" strike="noStrike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4790B-5674-3A20-F58E-7C9368C79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Ridge Regularization for linear regression. </a:t>
                </a:r>
                <a:br>
                  <a:rPr lang="en-US" sz="2800" dirty="0"/>
                </a:br>
                <a:r>
                  <a:rPr lang="en-US" sz="2800" dirty="0"/>
                  <a:t>It suppresses linear parameters </a:t>
                </a:r>
                <a14:m>
                  <m:oMath xmlns:m="http://schemas.openxmlformats.org/officeDocument/2006/math">
                    <m:r>
                      <a:rPr lang="en-HK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baseline="-25000" dirty="0"/>
                  <a:t>i </a:t>
                </a:r>
                <a:r>
                  <a:rPr lang="en-US" sz="2800" dirty="0"/>
                  <a:t>that are too large</a:t>
                </a:r>
                <a:br>
                  <a:rPr lang="en-US" sz="2800" dirty="0"/>
                </a:br>
                <a:r>
                  <a:rPr lang="en-US" sz="1000" dirty="0">
                    <a:hlinkClick r:id="rId2"/>
                  </a:rPr>
                  <a:t>https://medium.com/@msoczi/ridge-regression-step-by-step-introduction-with-example-0d22dddb7d54</a:t>
                </a:r>
                <a:r>
                  <a:rPr lang="en-US" sz="1000" dirty="0"/>
                  <a:t> </a:t>
                </a:r>
                <a:endParaRPr lang="en-HK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4790B-5674-3A20-F58E-7C9368C79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DF02-9AA7-D4B7-8BE4-F3E583EE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CFC48-19AE-5F19-66F5-D0D3F957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B8A8E-0F44-F678-1C1E-224896C5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8F1466-423F-C00A-11D1-BE43238069C6}"/>
                  </a:ext>
                </a:extLst>
              </p:cNvPr>
              <p:cNvSpPr txBox="1"/>
              <p:nvPr/>
            </p:nvSpPr>
            <p:spPr>
              <a:xfrm>
                <a:off x="1104869" y="1729399"/>
                <a:ext cx="4530617" cy="4724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𝑇h𝑒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𝑤𝑖𝑡h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𝑟𝑖𝑑𝑔𝑒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𝑟𝑒𝑔𝑢𝑙𝑎𝑡𝑧𝑎𝑖𝑜𝑛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The solution is at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-2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y+2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y, </a:t>
                </a: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hence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This called the normal matrix Equation </a:t>
                </a:r>
              </a:p>
              <a:p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1800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sz="1800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HK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HK" dirty="0"/>
                  <a:t> can be set by the user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8F1466-423F-C00A-11D1-BE4323806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69" y="1729399"/>
                <a:ext cx="4530617" cy="4724563"/>
              </a:xfrm>
              <a:prstGeom prst="rect">
                <a:avLst/>
              </a:prstGeom>
              <a:blipFill>
                <a:blip r:embed="rId4"/>
                <a:stretch>
                  <a:fillRect l="-1077" b="-11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C5F9ADB-F2F3-533E-B11A-C4D08D0A6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325" y="2585146"/>
            <a:ext cx="2329484" cy="2832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FE69DB-BCAB-415B-3134-32BC3ECB0B43}"/>
              </a:ext>
            </a:extLst>
          </p:cNvPr>
          <p:cNvSpPr txBox="1"/>
          <p:nvPr/>
        </p:nvSpPr>
        <p:spPr>
          <a:xfrm>
            <a:off x="5426765" y="5467818"/>
            <a:ext cx="371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https://medium.com/@adipusk/power-of-regularization-l1-l2-ridge-and-lasso-regression-caccc36e2dbb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C6EEBB-C892-6D6D-3C9C-955680C8B539}"/>
                  </a:ext>
                </a:extLst>
              </p:cNvPr>
              <p:cNvSpPr txBox="1"/>
              <p:nvPr/>
            </p:nvSpPr>
            <p:spPr>
              <a:xfrm>
                <a:off x="6115050" y="2474843"/>
                <a:ext cx="2988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simple case with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aseline="-25000" dirty="0"/>
                  <a:t>0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aseline="-25000" dirty="0"/>
                  <a:t>1</a:t>
                </a:r>
                <a:endParaRPr lang="en-HK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C6EEBB-C892-6D6D-3C9C-955680C8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2474843"/>
                <a:ext cx="2988575" cy="369332"/>
              </a:xfrm>
              <a:prstGeom prst="rect">
                <a:avLst/>
              </a:prstGeom>
              <a:blipFill>
                <a:blip r:embed="rId6"/>
                <a:stretch>
                  <a:fillRect l="-1633" t="-9836" b="-2459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5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0FC4-FC92-432D-63E4-047E2E91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(3b)Advanced topic: Regularization</a:t>
            </a:r>
            <a:br>
              <a:rPr lang="en-US" b="0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</a:br>
            <a:r>
              <a:rPr lang="en-US" b="0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: </a:t>
            </a:r>
            <a:r>
              <a:rPr lang="en-US" dirty="0"/>
              <a:t>Lasso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0A71B-5A57-E71A-3C3B-0B981FCA2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https://www.mygreatlearning.com/blog/understanding-of-lasso-regression/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0E422-9759-FFEC-1186-E1A0BBF2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1A9E4-6139-54E1-41AE-A523DB53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ACC50-0952-7E5A-0B89-C1182E8E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696" y="2781964"/>
            <a:ext cx="2848183" cy="31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AC45-A1A4-0C5D-6808-1C47AE4F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(3c)Advanced topic: </a:t>
            </a:r>
            <a:r>
              <a:rPr lang="en-US" dirty="0" err="1"/>
              <a:t>Bayesian_linear_regression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8E10-B83B-8508-FD8E-967ADE6AD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https://en.wikipedia.org/wiki/Bayesian_linear_regression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CB235-F132-6787-1116-83B1EA19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F45D1-FC59-9278-E6E2-C8643793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2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901-CE49-4C94-A58B-60EBD1578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(3)Nonlinear regression as an optimization process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2CC5-99B8-4ED2-9277-59693F819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Newton's method (or Newton-Raphson) for optimization</a:t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E7C87-AFCC-4459-B65C-7375D3A0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6446B-A61A-4943-B175-DCF38DD1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6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520C-BA3A-4CFF-8E05-54A2A3A2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math : Taylor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4271-52AF-438C-918D-938766F5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https://www.mathportal.org/formulas/pdf/taylor-series-formulas.pdf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EA612-C74C-4FC8-956C-808A2BCB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3BBEC-9F38-4DEA-BF6F-3F3976B1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E8AE4-A5CD-4D0B-97B3-A11F7B92F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29436"/>
            <a:ext cx="8694776" cy="2456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17348-07FB-44D1-9997-ACD0E8F5B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6" y="3020288"/>
            <a:ext cx="3520200" cy="7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4CB1-AC1B-496F-A7E4-6053AD3B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jton’s</a:t>
            </a:r>
            <a:r>
              <a:rPr lang="en-US" sz="2800" dirty="0"/>
              <a:t> (second order) optimization method</a:t>
            </a:r>
            <a:br>
              <a:rPr lang="en-US" sz="2800" dirty="0"/>
            </a:br>
            <a:br>
              <a:rPr lang="en-US" sz="1800" dirty="0"/>
            </a:br>
            <a:r>
              <a:rPr lang="en-US" sz="1100" dirty="0">
                <a:hlinkClick r:id="rId2"/>
              </a:rPr>
              <a:t>https://ardianumam.wordpress.com/2017/09/27/jtons-method-optimization-derivation-and-how-it-works/#:~:text=We%20can%20say%20that%20jton%E2%80%99s%20method%20for%20finding,method%20for%20optimization%2C%20it%20use%20second%20order%20method</a:t>
            </a:r>
            <a:r>
              <a:rPr lang="en-US" sz="1100" dirty="0"/>
              <a:t>. </a:t>
            </a:r>
            <a:br>
              <a:rPr lang="en-US" sz="1100" dirty="0"/>
            </a:b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1E039-8366-4B2A-BB2D-A1462E9155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999" y="1760538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f(x) is a cost function (always +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ve</a:t>
                </a:r>
                <a:r>
                  <a:rPr lang="en-US" sz="2400" dirty="0">
                    <a:solidFill>
                      <a:srgbClr val="FF0000"/>
                    </a:solidFill>
                  </a:rPr>
                  <a:t>), i.e.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b="0" baseline="30000" dirty="0"/>
              </a:p>
              <a:p>
                <a:r>
                  <a:rPr lang="en-US" sz="2400" b="0" dirty="0"/>
                  <a:t>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near the solution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use Taylor series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"(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)2</m:t>
                    </m:r>
                  </m:oMath>
                </a14:m>
                <a:endParaRPr lang="en-US" sz="2400" b="0" baseline="30000" dirty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"(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"(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"(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baseline="30000" dirty="0"/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"(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"(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+[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′(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"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"(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Find minimal, differentiate f(x) and set to 0,  assume term ‘a’ is constant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”(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600" i="1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]=0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f”(a)x=f”(a)a-f’(a)</a:t>
                </a:r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x=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"(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"(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"(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600" dirty="0"/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x =a-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"(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x</a:t>
                </a:r>
                <a:r>
                  <a:rPr lang="en-US" sz="1600" i="1" baseline="-25000" dirty="0">
                    <a:latin typeface="Cambria Math" panose="02040503050406030204" pitchFamily="18" charset="0"/>
                  </a:rPr>
                  <a:t>n+1</a:t>
                </a:r>
                <a:r>
                  <a:rPr lang="en-US" sz="1600" i="1" dirty="0">
                    <a:latin typeface="Cambria Math" panose="02040503050406030204" pitchFamily="18" charset="0"/>
                  </a:rPr>
                  <a:t>= </a:t>
                </a:r>
                <a:r>
                  <a:rPr lang="en-US" sz="1600" i="1" dirty="0" err="1">
                    <a:latin typeface="Cambria Math" panose="02040503050406030204" pitchFamily="18" charset="0"/>
                  </a:rPr>
                  <a:t>x</a:t>
                </a:r>
                <a:r>
                  <a:rPr lang="en-US" sz="1600" i="1" baseline="-25000" dirty="0" err="1">
                    <a:latin typeface="Cambria Math" panose="02040503050406030204" pitchFamily="18" charset="0"/>
                  </a:rPr>
                  <a:t>n</a:t>
                </a:r>
                <a:r>
                  <a:rPr lang="en-US" sz="1600" i="1" dirty="0">
                    <a:latin typeface="Cambria Math" panose="02040503050406030204" pitchFamily="18" charset="0"/>
                  </a:rPr>
                  <a:t>-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"(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1E039-8366-4B2A-BB2D-A1462E9155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9" y="1760538"/>
                <a:ext cx="8229600" cy="4525963"/>
              </a:xfrm>
              <a:blipFill>
                <a:blip r:embed="rId3"/>
                <a:stretch>
                  <a:fillRect l="-667" t="-25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5DCE5-FF0F-462F-A978-42B6379A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Regression techniques  v.241001b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5D6A-EEBE-4641-BCA6-49524B69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26158C-61B3-4181-B477-3BBE0CD0F2CE}"/>
                  </a:ext>
                </a:extLst>
              </p:cNvPr>
              <p:cNvSpPr txBox="1"/>
              <p:nvPr/>
            </p:nvSpPr>
            <p:spPr>
              <a:xfrm>
                <a:off x="4876800" y="4531824"/>
                <a:ext cx="4114799" cy="200708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To optimize (maximum or minimum), we need to differentiate and equal to 0.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** Jacobian f’() and Hessian f”() are needed. The iterative formula is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en-US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n+1</a:t>
                </a:r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US" i="1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en-US" i="1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</a:t>
                </a:r>
                <a:r>
                  <a:rPr lang="en-US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"(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"(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26158C-61B3-4181-B477-3BBE0CD0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531824"/>
                <a:ext cx="4114799" cy="2007088"/>
              </a:xfrm>
              <a:prstGeom prst="rect">
                <a:avLst/>
              </a:prstGeom>
              <a:blipFill>
                <a:blip r:embed="rId4"/>
                <a:stretch>
                  <a:fillRect l="-103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53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7D9A-5582-42AF-B67B-C91C36D1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Implementation of optimization: Gradient Descent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B1EFA-812E-4AF6-AF52-AE2B91D4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Gradient Descent</a:t>
            </a:r>
          </a:p>
          <a:p>
            <a:r>
              <a:rPr lang="fr-FR" dirty="0"/>
              <a:t>Newton’ s Gradient </a:t>
            </a:r>
            <a:r>
              <a:rPr lang="en-US" dirty="0"/>
              <a:t>Descent</a:t>
            </a:r>
          </a:p>
          <a:p>
            <a:r>
              <a:rPr lang="en-US" dirty="0"/>
              <a:t>Stochastic Gradient Descent Algorithm (SGD)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2EC68-6918-4F3F-98FA-1FAA48E7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35B97-892B-4593-991D-9831632E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5E9C-7996-FD1B-1ABD-1AFFE4B3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16AE-87DB-A962-D2F2-3DF3FA21D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Simple linear regression and normal equation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Multiple linear regression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23BB4-FE1C-14DC-6BD6-0C452F49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75284-2A71-434C-846A-41689C0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3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C4E4-6BE8-48AA-97E3-CC8D843C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Compare Gradient </a:t>
            </a:r>
            <a:r>
              <a:rPr lang="fr-FR" sz="2400" dirty="0" err="1"/>
              <a:t>Descent</a:t>
            </a:r>
            <a:r>
              <a:rPr lang="fr-FR" sz="2400" dirty="0"/>
              <a:t> vs. </a:t>
            </a:r>
            <a:r>
              <a:rPr lang="fr-FR" sz="2400" dirty="0" err="1"/>
              <a:t>jton’s</a:t>
            </a:r>
            <a:r>
              <a:rPr lang="fr-FR" sz="2400" dirty="0"/>
              <a:t> Gradient </a:t>
            </a:r>
            <a:r>
              <a:rPr lang="fr-FR" sz="2400" dirty="0" err="1"/>
              <a:t>Descent</a:t>
            </a:r>
            <a:br>
              <a:rPr lang="en-US" sz="1100" dirty="0"/>
            </a:br>
            <a:r>
              <a:rPr lang="en-US" sz="1100" dirty="0">
                <a:hlinkClick r:id="rId2"/>
              </a:rPr>
              <a:t>https://the-learning-machine.com/article/optimization/gradient-descent#:~:text=Well%2C%20note%20that%20gradient%20descent%20is%20not%20that,or%20learning%20rate%20%CE%B1%20%CE%B1%20on%20the%20performance</a:t>
            </a:r>
            <a:r>
              <a:rPr lang="en-US" sz="1100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A941-B0AE-4D26-BAEB-BC7913BE4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Newton optimization method</a:t>
            </a:r>
          </a:p>
          <a:p>
            <a:r>
              <a:rPr lang="en-US" sz="2800" dirty="0"/>
              <a:t>Gradient descent : x</a:t>
            </a:r>
            <a:r>
              <a:rPr lang="en-US" sz="2800" baseline="-25000" dirty="0"/>
              <a:t>n+1</a:t>
            </a:r>
            <a:r>
              <a:rPr lang="en-US" sz="2800" dirty="0"/>
              <a:t>=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baseline="-25000" dirty="0"/>
              <a:t> </a:t>
            </a:r>
            <a:r>
              <a:rPr lang="en-US" sz="2800" dirty="0"/>
              <a:t>- </a:t>
            </a:r>
            <a:r>
              <a:rPr lang="en-US" sz="2800" dirty="0">
                <a:sym typeface="Symbol" panose="05050102010706020507" pitchFamily="18" charset="2"/>
              </a:rPr>
              <a:t></a:t>
            </a:r>
            <a:r>
              <a:rPr lang="en-US" sz="2800" dirty="0"/>
              <a:t>f’(x), </a:t>
            </a:r>
            <a:r>
              <a:rPr lang="en-US" sz="2800" dirty="0">
                <a:sym typeface="Symbol" panose="05050102010706020507" pitchFamily="18" charset="2"/>
              </a:rPr>
              <a:t>=learning _rate</a:t>
            </a:r>
            <a:endParaRPr lang="en-US" sz="2800" baseline="-25000" dirty="0"/>
          </a:p>
          <a:p>
            <a:r>
              <a:rPr lang="en-US" sz="2800" dirty="0"/>
              <a:t>By comparing the above 2 methods, we see that </a:t>
            </a:r>
            <a:r>
              <a:rPr lang="en-US" sz="2800" dirty="0">
                <a:sym typeface="Symbol" panose="05050102010706020507" pitchFamily="18" charset="2"/>
              </a:rPr>
              <a:t>=1/f”(x) , leaning rate = approx. of the inverse of  Hessian matrix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594B-6C77-4D11-9768-01E3B8C3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03D5E-D516-49F9-B5BE-0E4CE713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C42C3-47BE-4417-8C80-9D00F3953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97" y="4163477"/>
            <a:ext cx="8617185" cy="239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DEB25-3AAC-4AF7-BE1B-46B0F51F0A89}"/>
                  </a:ext>
                </a:extLst>
              </p:cNvPr>
              <p:cNvSpPr txBox="1"/>
              <p:nvPr/>
            </p:nvSpPr>
            <p:spPr>
              <a:xfrm>
                <a:off x="6172200" y="1295400"/>
                <a:ext cx="2209800" cy="71577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en-US" sz="2400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n+1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en-US" sz="2400" i="1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-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"(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DEB25-3AAC-4AF7-BE1B-46B0F51F0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295400"/>
                <a:ext cx="2209800" cy="715773"/>
              </a:xfrm>
              <a:prstGeom prst="rect">
                <a:avLst/>
              </a:prstGeom>
              <a:blipFill>
                <a:blip r:embed="rId4"/>
                <a:stretch>
                  <a:fillRect l="-41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81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D193-BF9C-E88C-7668-EEA05714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Calculation example 4: non-linear regression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DDC70-DFD1-61B5-A916-9D5A906D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ECE18-128C-FE6B-ADAF-BD044629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F5218-6E28-2536-D108-D1C3B5E0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FACE-8B32-7D67-0CBD-3D892E120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(4)Logistic Regression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3F8374-68A7-9473-08E7-2C1A549CF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E0119-D806-BDAC-3E2F-15FFB521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FF0B3-0CFD-06FD-082C-699F6A9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BC59E7-9035-4FE8-B2EA-055BFC7F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632607-78A9-45B3-A3EB-5D696DD5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Logistic Regression is a “Supervised machine learning” algorithm that can be used to model the probability of a certain class or event. ... That means Logistic regression is usually used for Binary classification problems.</a:t>
            </a:r>
          </a:p>
          <a:p>
            <a:r>
              <a:rPr lang="en-US" b="0" i="1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2"/>
              </a:rPr>
              <a:t>https://www.analyticsvidhya.com/blog/2021/07/an-introduction-to-logistic-regression/</a:t>
            </a:r>
            <a:r>
              <a:rPr lang="en-US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dirty="0">
                <a:hlinkClick r:id="rId3"/>
              </a:rPr>
              <a:t>Math background : https://towardsdatascience.com/cross-entropy-negative-log-likelihood-and-all-that-jazz-47a95bd2e81</a:t>
            </a:r>
            <a:r>
              <a:rPr lang="en-US" dirty="0"/>
              <a:t> </a:t>
            </a:r>
          </a:p>
          <a:p>
            <a:endParaRPr lang="en-US" b="0" i="1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US" i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38ED63-B6FB-4967-9CE7-05A0D1B8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93401A-6C70-4DA5-93EC-47D10C82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6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731F-A30F-3CEC-6FF1-FEB62C55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that can be solved by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2BEC-F9AF-894C-A23B-736B120D7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https://www.vebuso.com/2020/02/linear-to-logistic-regression-explained-step-by-step/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E9990-C127-ADA5-9651-82F73160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53B70-2D4F-113A-9A0B-91E642C8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24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7A9262C-E23B-EF8C-7102-D195F481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" y="3006280"/>
            <a:ext cx="7536581" cy="27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5DC58-5B11-B83B-5AE9-342788A2570A}"/>
              </a:ext>
            </a:extLst>
          </p:cNvPr>
          <p:cNvSpPr txBox="1"/>
          <p:nvPr/>
        </p:nvSpPr>
        <p:spPr>
          <a:xfrm>
            <a:off x="5303520" y="59676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5FA57-564F-3E06-09C7-37DB9CEE3EC0}"/>
              </a:ext>
            </a:extLst>
          </p:cNvPr>
          <p:cNvSpPr txBox="1"/>
          <p:nvPr/>
        </p:nvSpPr>
        <p:spPr>
          <a:xfrm>
            <a:off x="2434091" y="581109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475711-2772-A67E-0190-F6F422C96D54}"/>
              </a:ext>
            </a:extLst>
          </p:cNvPr>
          <p:cNvCxnSpPr/>
          <p:nvPr/>
        </p:nvCxnSpPr>
        <p:spPr>
          <a:xfrm flipH="1">
            <a:off x="1703672" y="2935705"/>
            <a:ext cx="18288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DA39E6-B4A2-3887-B559-F027F40C38F4}"/>
              </a:ext>
            </a:extLst>
          </p:cNvPr>
          <p:cNvCxnSpPr>
            <a:cxnSpLocks/>
          </p:cNvCxnSpPr>
          <p:nvPr/>
        </p:nvCxnSpPr>
        <p:spPr>
          <a:xfrm>
            <a:off x="2261937" y="3002815"/>
            <a:ext cx="1270535" cy="1393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E70118-2497-43BF-B3E3-CD6447E38BB9}"/>
              </a:ext>
            </a:extLst>
          </p:cNvPr>
          <p:cNvSpPr/>
          <p:nvPr/>
        </p:nvSpPr>
        <p:spPr>
          <a:xfrm>
            <a:off x="5929162" y="2614712"/>
            <a:ext cx="1299411" cy="552000"/>
          </a:xfrm>
          <a:custGeom>
            <a:avLst/>
            <a:gdLst>
              <a:gd name="connsiteX0" fmla="*/ 0 w 1299411"/>
              <a:gd name="connsiteY0" fmla="*/ 182880 h 654518"/>
              <a:gd name="connsiteX1" fmla="*/ 336884 w 1299411"/>
              <a:gd name="connsiteY1" fmla="*/ 654518 h 654518"/>
              <a:gd name="connsiteX2" fmla="*/ 1299411 w 1299411"/>
              <a:gd name="connsiteY2" fmla="*/ 0 h 6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9411" h="654518">
                <a:moveTo>
                  <a:pt x="0" y="182880"/>
                </a:moveTo>
                <a:lnTo>
                  <a:pt x="336884" y="654518"/>
                </a:lnTo>
                <a:lnTo>
                  <a:pt x="129941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50F2F-FEFD-F002-F9A3-C0F80E33B5D2}"/>
              </a:ext>
            </a:extLst>
          </p:cNvPr>
          <p:cNvSpPr txBox="1"/>
          <p:nvPr/>
        </p:nvSpPr>
        <p:spPr>
          <a:xfrm>
            <a:off x="1649645" y="2738188"/>
            <a:ext cx="293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regress  does not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1B9AC0-FF53-6C0D-2B0A-68A6A9C53D92}"/>
              </a:ext>
            </a:extLst>
          </p:cNvPr>
          <p:cNvSpPr txBox="1"/>
          <p:nvPr/>
        </p:nvSpPr>
        <p:spPr>
          <a:xfrm>
            <a:off x="5239580" y="2684498"/>
            <a:ext cx="346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logistic regression should work</a:t>
            </a:r>
          </a:p>
        </p:txBody>
      </p:sp>
    </p:spTree>
    <p:extLst>
      <p:ext uri="{BB962C8B-B14F-4D97-AF65-F5344CB8AC3E}">
        <p14:creationId xmlns:p14="http://schemas.microsoft.com/office/powerpoint/2010/main" val="356663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547A-DAAF-2559-FBA6-6226195E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4A9C-5835-246C-8A33-656EE4CB5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Odds is the ratio of winning /losing.</a:t>
            </a:r>
          </a:p>
          <a:p>
            <a:r>
              <a:rPr lang="en-US" dirty="0"/>
              <a:t>If you play a game 8 times, 3 wins, 5 losses: </a:t>
            </a:r>
          </a:p>
          <a:p>
            <a:pPr lvl="1"/>
            <a:r>
              <a:rPr lang="en-US" dirty="0"/>
              <a:t>There are 8 events, 3 </a:t>
            </a:r>
            <a:r>
              <a:rPr lang="en-US" dirty="0" err="1"/>
              <a:t>win_events</a:t>
            </a:r>
            <a:r>
              <a:rPr lang="en-US" dirty="0"/>
              <a:t>, 5 </a:t>
            </a:r>
            <a:r>
              <a:rPr lang="en-US" dirty="0" err="1"/>
              <a:t>loss_events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The odds for wining is </a:t>
            </a:r>
            <a:r>
              <a:rPr lang="en-US" dirty="0" err="1"/>
              <a:t>win_events</a:t>
            </a:r>
            <a:r>
              <a:rPr lang="en-US" dirty="0"/>
              <a:t>/</a:t>
            </a:r>
            <a:r>
              <a:rPr lang="en-US" dirty="0" err="1"/>
              <a:t>loss_events</a:t>
            </a:r>
            <a:r>
              <a:rPr lang="en-US" dirty="0"/>
              <a:t>=3/5=0.6, </a:t>
            </a:r>
          </a:p>
          <a:p>
            <a:pPr lvl="1"/>
            <a:r>
              <a:rPr lang="en-US" dirty="0"/>
              <a:t>The odds of losing is </a:t>
            </a:r>
            <a:r>
              <a:rPr lang="en-US" dirty="0" err="1"/>
              <a:t>loss_events</a:t>
            </a:r>
            <a:r>
              <a:rPr lang="en-US" dirty="0"/>
              <a:t>/</a:t>
            </a:r>
            <a:r>
              <a:rPr lang="en-US" dirty="0" err="1"/>
              <a:t>win_events</a:t>
            </a:r>
            <a:r>
              <a:rPr lang="en-US" dirty="0"/>
              <a:t> =5/3=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1.667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The probability of wining is P=3/(6+2)=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0.375,</a:t>
            </a:r>
          </a:p>
          <a:p>
            <a:pPr lvl="1"/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Odds_of_wining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=p/(1-p). To verify, in above odds=0.6.  And p=0.376, hence p/(1-p)=0.375/(1-0.375)=0.6=odds</a:t>
            </a:r>
            <a:endParaRPr lang="en-US" dirty="0"/>
          </a:p>
          <a:p>
            <a:r>
              <a:rPr lang="en-US" dirty="0"/>
              <a:t>If you play a game 10 times, 5 wins, 5 losses, </a:t>
            </a:r>
          </a:p>
          <a:p>
            <a:pPr lvl="1"/>
            <a:r>
              <a:rPr lang="en-US" dirty="0"/>
              <a:t>the odds for wining is 5/5=1, we call it even odds.</a:t>
            </a:r>
          </a:p>
          <a:p>
            <a:r>
              <a:rPr lang="en-US" dirty="0"/>
              <a:t>Using log(odds), we have a symmetric relation with probability , see </a:t>
            </a:r>
            <a:r>
              <a:rPr lang="en-US" dirty="0">
                <a:hlinkClick r:id="rId2"/>
              </a:rPr>
              <a:t>https://yury-zablotski.netlify.app/post/from-odds-to-probability/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F62DA-2F67-2271-83AE-98633436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DCD39-D86E-097E-1856-F63B64F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2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0023"/>
          </a:xfrm>
        </p:spPr>
        <p:txBody>
          <a:bodyPr>
            <a:noAutofit/>
          </a:bodyPr>
          <a:lstStyle/>
          <a:p>
            <a:r>
              <a:rPr lang="en-US" sz="4000" dirty="0"/>
              <a:t>Background : Probability &amp; Log-odds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39" y="1333299"/>
            <a:ext cx="5932154" cy="4724601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Define: Odds (</a:t>
            </a:r>
            <a:r>
              <a:rPr lang="en-US" sz="2400" dirty="0">
                <a:hlinkClick r:id="rId2"/>
              </a:rPr>
              <a:t>Odds – Wikipedia</a:t>
            </a:r>
            <a:r>
              <a:rPr lang="en-US" sz="2400" dirty="0"/>
              <a:t>)</a:t>
            </a:r>
            <a:endParaRPr lang="en-US" sz="3200" dirty="0"/>
          </a:p>
          <a:p>
            <a:r>
              <a:rPr lang="en-US" sz="3200" dirty="0"/>
              <a:t>If Probability = p, </a:t>
            </a:r>
            <a:r>
              <a:rPr lang="en-US" altLang="zh-CN" sz="3200" dirty="0"/>
              <a:t>then odds=p/(1-p)</a:t>
            </a:r>
          </a:p>
          <a:p>
            <a:r>
              <a:rPr lang="en-US" sz="3000" dirty="0"/>
              <a:t>E.g. P=0.1, odds=0.1/(1-0.1)=0.1111</a:t>
            </a:r>
          </a:p>
          <a:p>
            <a:r>
              <a:rPr lang="en-US" sz="3000" dirty="0"/>
              <a:t>Log-odds : ln(0.1111)= </a:t>
            </a:r>
            <a:r>
              <a:rPr lang="en-US" sz="3000" b="0" i="0" dirty="0">
                <a:effectLst/>
                <a:latin typeface="arial" panose="020B0604020202020204" pitchFamily="34" charset="0"/>
              </a:rPr>
              <a:t>-2.197</a:t>
            </a:r>
            <a:endParaRPr lang="en-US" sz="3000" dirty="0"/>
          </a:p>
          <a:p>
            <a:r>
              <a:rPr lang="en-US" sz="3200" dirty="0">
                <a:solidFill>
                  <a:srgbClr val="FF0000"/>
                </a:solidFill>
              </a:rPr>
              <a:t>Relation between log-odd and </a:t>
            </a:r>
            <a:r>
              <a:rPr lang="en-US" sz="3200" dirty="0" err="1">
                <a:solidFill>
                  <a:srgbClr val="FF0000"/>
                </a:solidFill>
              </a:rPr>
              <a:t>probability</a:t>
            </a:r>
            <a:r>
              <a:rPr lang="en-US" i="1" u="sng" dirty="0" err="1"/>
              <a:t>Assume</a:t>
            </a:r>
            <a:r>
              <a:rPr lang="en-US" i="1" u="sng" dirty="0"/>
              <a:t> a linear relationship </a:t>
            </a:r>
            <a:r>
              <a:rPr lang="en-US" i="1" dirty="0"/>
              <a:t>between predictor variables  x=[x1,x2,x3,.. </a:t>
            </a:r>
            <a:r>
              <a:rPr lang="en-US" i="1" dirty="0" err="1"/>
              <a:t>Xn</a:t>
            </a:r>
            <a:r>
              <a:rPr lang="en-US" i="1" dirty="0"/>
              <a:t>] and the log-odds (L , also called logit) of the event that Y=1.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L=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[p(x)/(1-p(x))] =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1</a:t>
            </a:r>
            <a:r>
              <a:rPr lang="en-US" dirty="0"/>
              <a:t>*x1+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2</a:t>
            </a:r>
            <a:r>
              <a:rPr lang="en-US" dirty="0"/>
              <a:t>*x2 +</a:t>
            </a:r>
            <a:r>
              <a:rPr lang="en-US" dirty="0">
                <a:sym typeface="Symbol" panose="05050102010706020507" pitchFamily="18" charset="2"/>
              </a:rPr>
              <a:t> (small terms of </a:t>
            </a:r>
            <a:r>
              <a:rPr lang="en-US" baseline="-25000" dirty="0"/>
              <a:t>3</a:t>
            </a:r>
            <a:r>
              <a:rPr lang="en-US" dirty="0"/>
              <a:t>*x3+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4</a:t>
            </a:r>
            <a:r>
              <a:rPr lang="en-US" dirty="0"/>
              <a:t>*x4+…</a:t>
            </a:r>
            <a:r>
              <a:rPr lang="en-US" dirty="0">
                <a:sym typeface="Symbol" panose="05050102010706020507" pitchFamily="18" charset="2"/>
              </a:rPr>
              <a:t>).  Assume , the other variables has little effect. This is t</a:t>
            </a:r>
            <a:r>
              <a:rPr lang="en-US" dirty="0"/>
              <a:t>o simplify the situation, assume n=2, i.e. a 2 predictors x1,x2 case: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/>
              <a:t>L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[p(x)/(1-p(x))] =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1</a:t>
            </a:r>
            <a:r>
              <a:rPr lang="en-US" dirty="0"/>
              <a:t>*x1+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2</a:t>
            </a:r>
            <a:r>
              <a:rPr lang="en-US" dirty="0"/>
              <a:t>*x2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Hence, take exp() of both sides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exp(L)=p(x)/(1-p(x), exp(L)-exp(L) *(p(x))=p(x)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exp(L)=p(x)+exp(L) *(p(x)) =p(x)(1+exp(L))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P(x)=exp(L)/(1+exp(L)) %the logistic function, 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P(x)=exp(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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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*x1+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 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*x2)/(1+ exp(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 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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*x1+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 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*x2)), this is called a sigmoid function,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https://en.wikipedia.org/wiki/Sigmoid_function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633DC-4AB7-608F-5C81-CADCCCE4C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296" y="1085632"/>
            <a:ext cx="2854208" cy="158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274D7-FD92-F51A-9187-9363A3336AAB}"/>
              </a:ext>
            </a:extLst>
          </p:cNvPr>
          <p:cNvSpPr txBox="1"/>
          <p:nvPr/>
        </p:nvSpPr>
        <p:spPr>
          <a:xfrm>
            <a:off x="7184950" y="797501"/>
            <a:ext cx="977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DEEBA9-826F-0A26-C3DB-6E977ECC2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139" y="2758757"/>
            <a:ext cx="2095018" cy="20371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4A2F25-D76D-738B-5328-5BBC2E55DDC8}"/>
              </a:ext>
            </a:extLst>
          </p:cNvPr>
          <p:cNvSpPr txBox="1"/>
          <p:nvPr/>
        </p:nvSpPr>
        <p:spPr>
          <a:xfrm>
            <a:off x="357639" y="6022460"/>
            <a:ext cx="435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https://www.statisticshowto.com/log-odds/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61EEB-4E7E-BEA4-2B4B-6AAB2759C48D}"/>
              </a:ext>
            </a:extLst>
          </p:cNvPr>
          <p:cNvSpPr txBox="1"/>
          <p:nvPr/>
        </p:nvSpPr>
        <p:spPr>
          <a:xfrm>
            <a:off x="6304237" y="5106850"/>
            <a:ext cx="817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Range </a:t>
            </a:r>
          </a:p>
          <a:p>
            <a:r>
              <a:rPr lang="en-US" dirty="0"/>
              <a:t>0-1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5B942-07E2-1FDB-963B-93BF6BD322D1}"/>
              </a:ext>
            </a:extLst>
          </p:cNvPr>
          <p:cNvSpPr txBox="1"/>
          <p:nvPr/>
        </p:nvSpPr>
        <p:spPr>
          <a:xfrm>
            <a:off x="7077419" y="5099130"/>
            <a:ext cx="83522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P/(1-P)</a:t>
            </a:r>
          </a:p>
          <a:p>
            <a:r>
              <a:rPr lang="en-US" dirty="0"/>
              <a:t>Range </a:t>
            </a:r>
          </a:p>
          <a:p>
            <a:r>
              <a:rPr lang="en-US" dirty="0"/>
              <a:t>0-large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6E1DB-CB60-D262-6458-2AB725DFF59C}"/>
              </a:ext>
            </a:extLst>
          </p:cNvPr>
          <p:cNvSpPr txBox="1"/>
          <p:nvPr/>
        </p:nvSpPr>
        <p:spPr>
          <a:xfrm>
            <a:off x="7866454" y="5099130"/>
            <a:ext cx="1297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Log(P/(1-P))</a:t>
            </a:r>
          </a:p>
          <a:p>
            <a:r>
              <a:rPr lang="en-US" dirty="0"/>
              <a:t>Range </a:t>
            </a:r>
          </a:p>
          <a:p>
            <a:r>
              <a:rPr lang="en-US" dirty="0"/>
              <a:t>-</a:t>
            </a:r>
            <a:r>
              <a:rPr lang="en-US" dirty="0" err="1"/>
              <a:t>ve</a:t>
            </a:r>
            <a:r>
              <a:rPr lang="en-US" dirty="0"/>
              <a:t> to +</a:t>
            </a:r>
            <a:r>
              <a:rPr lang="en-US" dirty="0" err="1"/>
              <a:t>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69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C254-6E6C-65AA-36A3-EAA36EC8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u="sng" dirty="0"/>
              <a:t>Assume a linear relationship </a:t>
            </a:r>
            <a:r>
              <a:rPr lang="en-US" sz="2800" i="1" dirty="0"/>
              <a:t>between predictor variables  x=[x1,x2,x3,.. </a:t>
            </a:r>
            <a:r>
              <a:rPr lang="en-US" sz="2800" i="1" dirty="0" err="1"/>
              <a:t>Xn</a:t>
            </a:r>
            <a:r>
              <a:rPr lang="en-US" sz="2800" i="1" dirty="0"/>
              <a:t>]</a:t>
            </a:r>
            <a:r>
              <a:rPr lang="en-US" sz="2800" i="1" dirty="0">
                <a:sym typeface="Symbol" panose="05050102010706020507" pitchFamily="18" charset="2"/>
              </a:rPr>
              <a:t> a</a:t>
            </a:r>
            <a:r>
              <a:rPr lang="en-US" sz="2800" dirty="0"/>
              <a:t>ssume </a:t>
            </a:r>
            <a:r>
              <a:rPr lang="en-US" sz="2800" i="1" dirty="0"/>
              <a:t>(n dimensional data), and the log-odds (L , also called logit) of the event that Y=1.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D99BA-394C-0199-EA4E-FA7D350D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Assume n=2 dimension.</a:t>
            </a:r>
          </a:p>
          <a:p>
            <a:r>
              <a:rPr lang="en-US" sz="2800" dirty="0"/>
              <a:t>After some manipulation shown in the last page. P(x)=Sigmoid(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0</a:t>
            </a:r>
            <a:r>
              <a:rPr lang="en-US" sz="2800" dirty="0"/>
              <a:t>+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1</a:t>
            </a:r>
            <a:r>
              <a:rPr lang="en-US" sz="2800" dirty="0"/>
              <a:t>*x1+</a:t>
            </a:r>
            <a:r>
              <a:rPr lang="en-US" sz="2800" dirty="0">
                <a:sym typeface="Symbol" panose="05050102010706020507" pitchFamily="18" charset="2"/>
              </a:rPr>
              <a:t> </a:t>
            </a:r>
            <a:r>
              <a:rPr lang="en-US" sz="2800" baseline="-25000" dirty="0"/>
              <a:t>2</a:t>
            </a:r>
            <a:r>
              <a:rPr lang="en-US" sz="2800" dirty="0"/>
              <a:t>*x2). </a:t>
            </a:r>
          </a:p>
          <a:p>
            <a:r>
              <a:rPr lang="en-US" sz="2800" dirty="0"/>
              <a:t>The Sigmoid function is defined by 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0,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If we have 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0</a:t>
            </a:r>
            <a:r>
              <a:rPr lang="en-US" sz="2800" dirty="0"/>
              <a:t>,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2</a:t>
            </a:r>
            <a:r>
              <a:rPr lang="en-US" sz="2800" dirty="0"/>
              <a:t> , the sigmoid function is found.</a:t>
            </a:r>
          </a:p>
          <a:p>
            <a:r>
              <a:rPr lang="en-US" sz="2800" dirty="0"/>
              <a:t>After the sigmoid </a:t>
            </a:r>
            <a:r>
              <a:rPr lang="en-US" sz="2800" dirty="0" err="1"/>
              <a:t>func</a:t>
            </a:r>
            <a:r>
              <a:rPr lang="en-US" sz="2800" dirty="0"/>
              <a:t>. is found, given a set of x1,x2 (observation), we can find p.</a:t>
            </a:r>
          </a:p>
          <a:p>
            <a:r>
              <a:rPr lang="en-US" sz="2800" dirty="0"/>
              <a:t>We can use gradient descent method to find 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0,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2</a:t>
            </a:r>
            <a:r>
              <a:rPr lang="en-US" sz="2800" dirty="0"/>
              <a:t> from training data.</a:t>
            </a:r>
          </a:p>
          <a:p>
            <a:r>
              <a:rPr lang="en-US" sz="2800" dirty="0"/>
              <a:t>Summary: {Training data} </a:t>
            </a:r>
            <a:r>
              <a:rPr lang="en-US" sz="2800" dirty="0">
                <a:sym typeface="Wingdings" panose="05000000000000000000" pitchFamily="2" charset="2"/>
              </a:rPr>
              <a:t> find 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0,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2, </a:t>
            </a:r>
            <a:r>
              <a:rPr lang="en-US" sz="2800" dirty="0"/>
              <a:t>then probability (p) having this result=Sigmoid(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0</a:t>
            </a:r>
            <a:r>
              <a:rPr lang="en-US" sz="2800" dirty="0"/>
              <a:t>+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baseline="-25000" dirty="0"/>
              <a:t>1</a:t>
            </a:r>
            <a:r>
              <a:rPr lang="en-US" sz="2800" dirty="0"/>
              <a:t>*x1+</a:t>
            </a:r>
            <a:r>
              <a:rPr lang="en-US" sz="2800" dirty="0">
                <a:sym typeface="Symbol" panose="05050102010706020507" pitchFamily="18" charset="2"/>
              </a:rPr>
              <a:t> </a:t>
            </a:r>
            <a:r>
              <a:rPr lang="en-US" sz="2800" baseline="-25000" dirty="0"/>
              <a:t>2</a:t>
            </a:r>
            <a:r>
              <a:rPr lang="en-US" sz="2800" dirty="0"/>
              <a:t>*x2)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1CA8A-CB72-8715-E1E5-56A29657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EB0AA-B18E-E0D3-68C6-43723D9D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6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9DDB-69B9-2935-6935-4DAE09FF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DB81-881D-1C4B-3885-1AF4C56A4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AAD7A-4DFB-D35F-0BDE-50082227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39388-CC46-8E57-5C45-8AFA5070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F0D1B-309B-60AE-766C-181B0167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80258"/>
            <a:ext cx="7515225" cy="6277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F52CA-C7CF-98CC-40E5-AECEE0A16257}"/>
              </a:ext>
            </a:extLst>
          </p:cNvPr>
          <p:cNvSpPr txBox="1"/>
          <p:nvPr/>
        </p:nvSpPr>
        <p:spPr>
          <a:xfrm>
            <a:off x="2924175" y="0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Math background : https://towardsdatascience.com/cross-entropy-negative-log-likelihood-and-all-that-jazz-47a95bd2e81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AE9A4-5383-3C2B-3C01-E247A72E6716}"/>
              </a:ext>
            </a:extLst>
          </p:cNvPr>
          <p:cNvSpPr txBox="1"/>
          <p:nvPr/>
        </p:nvSpPr>
        <p:spPr>
          <a:xfrm>
            <a:off x="5124450" y="1288456"/>
            <a:ext cx="388035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discrete setting  use </a:t>
            </a:r>
          </a:p>
          <a:p>
            <a:r>
              <a:rPr lang="en-US" dirty="0">
                <a:solidFill>
                  <a:srgbClr val="FF0000"/>
                </a:solidFill>
              </a:rPr>
              <a:t>Cost measurement 2 (neg cross-</a:t>
            </a:r>
            <a:r>
              <a:rPr lang="en-US" dirty="0" err="1">
                <a:solidFill>
                  <a:srgbClr val="FF0000"/>
                </a:solidFill>
              </a:rPr>
              <a:t>entroy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6DEAE8-280A-0721-723D-EFA321BDB18F}"/>
              </a:ext>
            </a:extLst>
          </p:cNvPr>
          <p:cNvCxnSpPr/>
          <p:nvPr/>
        </p:nvCxnSpPr>
        <p:spPr>
          <a:xfrm flipH="1">
            <a:off x="4571999" y="1825625"/>
            <a:ext cx="1447801" cy="555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06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3357-1B94-0DAE-EBC0-331D5AD0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for binary data</a:t>
            </a:r>
            <a:endParaRPr lang="en-HK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5F755-2CBF-FF61-4261-89F21BE3A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076061"/>
            <a:ext cx="7886700" cy="18504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0A09-80DD-A2C6-78C9-9AF720C2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0719B-0CCF-98C6-5843-F146A1CD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4EE95-C257-539C-EE11-A28340CD26EA}"/>
              </a:ext>
            </a:extLst>
          </p:cNvPr>
          <p:cNvSpPr txBox="1"/>
          <p:nvPr/>
        </p:nvSpPr>
        <p:spPr>
          <a:xfrm>
            <a:off x="1123950" y="164623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https://medium.com/@jacknayeem/derivative-the-gradient-descent-of-linear-and-logistic-regression-6162685cb333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endParaRPr lang="en-HK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5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378E-B95C-18D6-C841-DEF31427B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(1) Simple Linear regression and normal equation</a:t>
            </a:r>
            <a:br>
              <a:rPr lang="en-US" dirty="0"/>
            </a:b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6404-A2BB-DF76-625A-0D0B1DD1E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Simple Linear equation has one input and one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3F64A-2A2E-70A8-B5FD-516E64C7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17E42-10CA-36A5-1C83-7FC4E96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2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A6ACC3-705E-0B08-7AFA-BFB1BB22EAAC}"/>
                  </a:ext>
                </a:extLst>
              </p:cNvPr>
              <p:cNvSpPr txBox="1"/>
              <p:nvPr/>
            </p:nvSpPr>
            <p:spPr>
              <a:xfrm>
                <a:off x="182742" y="4012479"/>
                <a:ext cx="8916974" cy="3463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Cost Function for logistic regression is cross entropy loss</a:t>
                </a:r>
              </a:p>
              <a:p>
                <a:r>
                  <a:rPr lang="en-US" b="0" dirty="0"/>
                  <a:t>cost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(1−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</m:t>
                            </m:r>
                          </m:e>
                        </m:d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Dealing with the </a:t>
                </a:r>
                <a:r>
                  <a:rPr lang="en-US" i="1" dirty="0">
                    <a:ea typeface="Cambria Math" panose="02040503050406030204" pitchFamily="18" charset="0"/>
                  </a:rPr>
                  <a:t>j-</a:t>
                </a:r>
                <a:r>
                  <a:rPr lang="en-US" i="1" dirty="0" err="1">
                    <a:ea typeface="Cambria Math" panose="02040503050406030204" pitchFamily="18" charset="0"/>
                  </a:rPr>
                  <a:t>th</a:t>
                </a:r>
                <a:r>
                  <a:rPr lang="en-US" dirty="0">
                    <a:ea typeface="Cambria Math" panose="02040503050406030204" pitchFamily="18" charset="0"/>
                  </a:rPr>
                  <a:t> dimension. Note: we still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i="1" dirty="0"/>
                  <a:t>, summing all </a:t>
                </a:r>
                <a:r>
                  <a:rPr lang="en-US" i="1" dirty="0" err="1"/>
                  <a:t>i-th</a:t>
                </a:r>
                <a:r>
                  <a:rPr lang="en-US" i="1" dirty="0"/>
                  <a:t> samples for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𝑋𝑖</m:t>
                    </m:r>
                  </m:oMath>
                </a14:m>
                <a:r>
                  <a:rPr lang="en-US" i="1" dirty="0"/>
                  <a:t>) and target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),</a:t>
                </a:r>
                <a:r>
                  <a:rPr lang="en-US" dirty="0">
                    <a:sym typeface="Symbol" panose="05050102010706020507" pitchFamily="18" charset="2"/>
                  </a:rPr>
                  <a:t> =learning rate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𝑦𝑖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log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(1−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A6ACC3-705E-0B08-7AFA-BFB1BB22E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42" y="4012479"/>
                <a:ext cx="8916974" cy="3463833"/>
              </a:xfrm>
              <a:prstGeom prst="rect">
                <a:avLst/>
              </a:prstGeom>
              <a:blipFill>
                <a:blip r:embed="rId2"/>
                <a:stretch>
                  <a:fillRect l="-1640" t="-440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883B05-E183-0C81-4024-265EEE4690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789" y="136524"/>
                <a:ext cx="7653666" cy="3651613"/>
              </a:xfrm>
              <a:solidFill>
                <a:schemeClr val="bg1"/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Derivation of logistic regression, </a:t>
                </a:r>
                <a:r>
                  <a:rPr lang="en-US" sz="2400" dirty="0"/>
                  <a:t>using </a:t>
                </a:r>
                <a:r>
                  <a:rPr lang="en-US" sz="2400" dirty="0" err="1"/>
                  <a:t>cross_entropy_loss</a:t>
                </a:r>
                <a:r>
                  <a:rPr lang="en-US" sz="2400" dirty="0"/>
                  <a:t> (=negative _likelihood) cost (to be reduced):</a:t>
                </a:r>
                <a:br>
                  <a:rPr lang="en-US" sz="2400" dirty="0"/>
                </a:br>
                <a:r>
                  <a:rPr lang="en-US" sz="2400" dirty="0"/>
                  <a:t>Cost(</a:t>
                </a:r>
                <a:r>
                  <a:rPr lang="en-US" sz="2400" dirty="0">
                    <a:sym typeface="Symbol" panose="05050102010706020507" pitchFamily="18" charset="2"/>
                  </a:rPr>
                  <a:t></a:t>
                </a:r>
                <a:r>
                  <a:rPr lang="en-US" sz="2400" dirty="0"/>
                  <a:t>), where </a:t>
                </a:r>
                <a:r>
                  <a:rPr lang="en-US" sz="2400" dirty="0">
                    <a:sym typeface="Symbol" panose="05050102010706020507" pitchFamily="18" charset="2"/>
                  </a:rPr>
                  <a:t></a:t>
                </a:r>
                <a:r>
                  <a:rPr lang="en-US" sz="2400" dirty="0"/>
                  <a:t> = [</a:t>
                </a:r>
                <a:r>
                  <a:rPr lang="en-US" sz="2400" dirty="0">
                    <a:sym typeface="Symbol" panose="05050102010706020507" pitchFamily="18" charset="2"/>
                  </a:rPr>
                  <a:t>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j=0</a:t>
                </a:r>
                <a:r>
                  <a:rPr lang="en-US" sz="2400" dirty="0"/>
                  <a:t>,</a:t>
                </a:r>
                <a:r>
                  <a:rPr lang="en-US" sz="2400" dirty="0">
                    <a:sym typeface="Symbol" panose="05050102010706020507" pitchFamily="18" charset="2"/>
                  </a:rPr>
                  <a:t> 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j=1</a:t>
                </a:r>
                <a:r>
                  <a:rPr lang="en-US" sz="2400" dirty="0">
                    <a:sym typeface="Symbol" panose="05050102010706020507" pitchFamily="18" charset="2"/>
                  </a:rPr>
                  <a:t> ,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j=2</a:t>
                </a:r>
                <a:r>
                  <a:rPr lang="en-US" sz="2400" dirty="0">
                    <a:sym typeface="Symbol" panose="05050102010706020507" pitchFamily="18" charset="2"/>
                  </a:rPr>
                  <a:t>,..,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j=N</a:t>
                </a:r>
                <a:r>
                  <a:rPr lang="en-US" sz="2400" dirty="0"/>
                  <a:t>]</a:t>
                </a:r>
                <a:r>
                  <a:rPr lang="en-US" sz="2400" baseline="30000" dirty="0"/>
                  <a:t>T</a:t>
                </a:r>
                <a:r>
                  <a:rPr lang="en-US" sz="2400" dirty="0"/>
                  <a:t> logistic </a:t>
                </a:r>
                <a:r>
                  <a:rPr lang="en-US" sz="2400" dirty="0" err="1"/>
                  <a:t>regr</a:t>
                </a:r>
                <a:r>
                  <a:rPr lang="en-US" sz="2400" dirty="0"/>
                  <a:t>. para. vector</a:t>
                </a:r>
                <a:br>
                  <a:rPr lang="en-US" sz="2400" dirty="0"/>
                </a:br>
                <a:r>
                  <a:rPr lang="en-US" sz="2400" dirty="0"/>
                  <a:t>sample data X, set x</a:t>
                </a:r>
                <a:r>
                  <a:rPr lang="en-US" sz="2400" baseline="-25000" dirty="0"/>
                  <a:t>i=0</a:t>
                </a:r>
                <a:r>
                  <a:rPr lang="en-US" sz="2400" baseline="30000" dirty="0"/>
                  <a:t> </a:t>
                </a:r>
                <a:r>
                  <a:rPr lang="en-US" sz="2400" dirty="0"/>
                  <a:t>=1, to allow </a:t>
                </a:r>
                <a:r>
                  <a:rPr lang="en-US" sz="2400" dirty="0">
                    <a:sym typeface="Symbol" panose="05050102010706020507" pitchFamily="18" charset="2"/>
                  </a:rPr>
                  <a:t>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j=0 </a:t>
                </a:r>
                <a:r>
                  <a:rPr lang="en-US" sz="2400" dirty="0">
                    <a:sym typeface="Symbol" panose="05050102010706020507" pitchFamily="18" charset="2"/>
                  </a:rPr>
                  <a:t>to be the bias/offset</a:t>
                </a:r>
                <a:br>
                  <a:rPr lang="en-US" sz="2400" dirty="0">
                    <a:sym typeface="Symbol" panose="05050102010706020507" pitchFamily="18" charset="2"/>
                  </a:rPr>
                </a:br>
                <a:r>
                  <a:rPr lang="en-US" sz="2400" dirty="0"/>
                  <a:t>data X has m(rows) samples, N(columns) dimensions, </a:t>
                </a:r>
                <a:br>
                  <a:rPr lang="en-US" sz="2400" dirty="0">
                    <a:sym typeface="Symbol" panose="05050102010706020507" pitchFamily="18" charset="2"/>
                  </a:rPr>
                </a:br>
                <a:r>
                  <a:rPr lang="en-US" sz="2400" dirty="0"/>
                  <a:t>X=[1 ,x</a:t>
                </a:r>
                <a:r>
                  <a:rPr lang="en-US" sz="2400" baseline="-25000" dirty="0"/>
                  <a:t>i=1,j=1</a:t>
                </a:r>
                <a:r>
                  <a:rPr lang="en-US" sz="2400" dirty="0"/>
                  <a:t>, x</a:t>
                </a:r>
                <a:r>
                  <a:rPr lang="en-US" sz="2400" baseline="-25000" dirty="0"/>
                  <a:t>i=1,j=2</a:t>
                </a:r>
                <a:r>
                  <a:rPr lang="en-US" sz="2400" dirty="0"/>
                  <a:t>,…, x</a:t>
                </a:r>
                <a:r>
                  <a:rPr lang="en-US" sz="2400" baseline="-25000" dirty="0"/>
                  <a:t>i=1,j=N</a:t>
                </a:r>
                <a:r>
                  <a:rPr lang="en-US" sz="2400" dirty="0"/>
                  <a:t>],</a:t>
                </a:r>
                <a:br>
                  <a:rPr lang="en-US" sz="2400" dirty="0"/>
                </a:br>
                <a:r>
                  <a:rPr lang="en-US" sz="2400" dirty="0"/>
                  <a:t>     [1 ,x</a:t>
                </a:r>
                <a:r>
                  <a:rPr lang="en-US" sz="2400" baseline="-25000" dirty="0"/>
                  <a:t>i=2,j=1</a:t>
                </a:r>
                <a:r>
                  <a:rPr lang="en-US" sz="2400" dirty="0"/>
                  <a:t>, x</a:t>
                </a:r>
                <a:r>
                  <a:rPr lang="en-US" sz="2400" baseline="-25000" dirty="0"/>
                  <a:t>i=2,j=2</a:t>
                </a:r>
                <a:r>
                  <a:rPr lang="en-US" sz="2400" dirty="0"/>
                  <a:t>,…, x</a:t>
                </a:r>
                <a:r>
                  <a:rPr lang="en-US" sz="2400" baseline="-25000" dirty="0"/>
                  <a:t>i=2,j=N</a:t>
                </a:r>
                <a:r>
                  <a:rPr lang="en-US" sz="2400" dirty="0"/>
                  <a:t>]</a:t>
                </a:r>
                <a:br>
                  <a:rPr lang="en-US" sz="2400" dirty="0"/>
                </a:br>
                <a:r>
                  <a:rPr lang="en-US" sz="2400" dirty="0"/>
                  <a:t>       :</a:t>
                </a:r>
                <a:br>
                  <a:rPr lang="en-US" sz="2400" dirty="0"/>
                </a:br>
                <a:r>
                  <a:rPr lang="en-US" sz="2400" dirty="0"/>
                  <a:t>     [1 ,x</a:t>
                </a:r>
                <a:r>
                  <a:rPr lang="en-US" sz="2400" baseline="-25000" dirty="0"/>
                  <a:t>i=</a:t>
                </a:r>
                <a:r>
                  <a:rPr lang="en-US" sz="2400" baseline="-25000" dirty="0" err="1"/>
                  <a:t>m,j</a:t>
                </a:r>
                <a:r>
                  <a:rPr lang="en-US" sz="2400" baseline="-25000" dirty="0"/>
                  <a:t>=1</a:t>
                </a:r>
                <a:r>
                  <a:rPr lang="en-US" sz="2400" dirty="0"/>
                  <a:t>, x</a:t>
                </a:r>
                <a:r>
                  <a:rPr lang="en-US" sz="2400" baseline="-25000" dirty="0"/>
                  <a:t>i=</a:t>
                </a:r>
                <a:r>
                  <a:rPr lang="en-US" sz="2400" baseline="-25000" dirty="0" err="1"/>
                  <a:t>m,j</a:t>
                </a:r>
                <a:r>
                  <a:rPr lang="en-US" sz="2400" baseline="-25000" dirty="0"/>
                  <a:t>=2</a:t>
                </a:r>
                <a:r>
                  <a:rPr lang="en-US" sz="2400" dirty="0"/>
                  <a:t>,…, x</a:t>
                </a:r>
                <a:r>
                  <a:rPr lang="en-US" sz="2400" baseline="-25000" dirty="0"/>
                  <a:t>i=</a:t>
                </a:r>
                <a:r>
                  <a:rPr lang="en-US" sz="2400" baseline="-25000" dirty="0" err="1"/>
                  <a:t>m,j</a:t>
                </a:r>
                <a:r>
                  <a:rPr lang="en-US" sz="2400" baseline="-25000" dirty="0"/>
                  <a:t>=N</a:t>
                </a:r>
                <a:r>
                  <a:rPr lang="en-US" sz="2400" dirty="0"/>
                  <a:t>]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𝑋𝑖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=[1 ,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=1</a:t>
                </a:r>
                <a:r>
                  <a:rPr lang="en-US" sz="2400" dirty="0"/>
                  <a:t> ,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=2</a:t>
                </a:r>
                <a:r>
                  <a:rPr lang="en-US" sz="2400" dirty="0"/>
                  <a:t> , … ,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=N</a:t>
                </a:r>
                <a:r>
                  <a:rPr lang="en-US" sz="2400" dirty="0"/>
                  <a:t>]</a:t>
                </a:r>
                <a:r>
                  <a:rPr lang="en-US" sz="2400" baseline="30000" dirty="0"/>
                  <a:t>T</a:t>
                </a:r>
                <a:r>
                  <a:rPr lang="en-US" sz="2400" dirty="0"/>
                  <a:t>, a vector of the </a:t>
                </a:r>
                <a:r>
                  <a:rPr lang="en-US" sz="2400" dirty="0" err="1"/>
                  <a:t>i-th</a:t>
                </a:r>
                <a:r>
                  <a:rPr lang="en-US" sz="2400" dirty="0"/>
                  <a:t> sample</a:t>
                </a:r>
                <a:br>
                  <a:rPr lang="en-US" sz="2400" dirty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=target (1 or 0) for sample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7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 panose="02040503050406030204" pitchFamily="18" charset="0"/>
                      </a:rPr>
                      <m:t>use</m:t>
                    </m:r>
                    <m:r>
                      <a:rPr lang="en-US" sz="27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b="0" i="0" smtClean="0">
                        <a:latin typeface="Cambria Math" panose="02040503050406030204" pitchFamily="18" charset="0"/>
                      </a:rPr>
                      <m:t>sigmoid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7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d>
                          <m:d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7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</m:e>
                        </m:d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700" dirty="0"/>
                  <a:t>,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883B05-E183-0C81-4024-265EEE469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789" y="136524"/>
                <a:ext cx="7653666" cy="3651613"/>
              </a:xfrm>
              <a:blipFill>
                <a:blip r:embed="rId3"/>
                <a:stretch>
                  <a:fillRect l="-1035" t="-6010" b="-434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DCFCC-4BF8-ADDF-7892-082105CC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F829-E774-CC76-61C0-92758F58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3858" y="6444435"/>
            <a:ext cx="2057400" cy="365125"/>
          </a:xfrm>
        </p:spPr>
        <p:txBody>
          <a:bodyPr/>
          <a:lstStyle/>
          <a:p>
            <a:fld id="{23CE5FC0-B48E-4F9C-848A-9AE0CAE698F6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31AB7-EDAD-DAD4-9C05-7863AE2DE066}"/>
              </a:ext>
            </a:extLst>
          </p:cNvPr>
          <p:cNvSpPr txBox="1"/>
          <p:nvPr/>
        </p:nvSpPr>
        <p:spPr>
          <a:xfrm>
            <a:off x="4099096" y="4837070"/>
            <a:ext cx="25050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Cross entropy loss </a:t>
            </a:r>
            <a:r>
              <a:rPr lang="en-US" dirty="0"/>
              <a:t> </a:t>
            </a:r>
          </a:p>
          <a:p>
            <a:r>
              <a:rPr lang="en-US" dirty="0"/>
              <a:t>for y=1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160A0-34F5-7789-3DCC-AEBB975D84F1}"/>
              </a:ext>
            </a:extLst>
          </p:cNvPr>
          <p:cNvSpPr txBox="1"/>
          <p:nvPr/>
        </p:nvSpPr>
        <p:spPr>
          <a:xfrm>
            <a:off x="1832287" y="4865171"/>
            <a:ext cx="23933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Cross entropy loss</a:t>
            </a:r>
          </a:p>
          <a:p>
            <a:r>
              <a:rPr lang="en-US" dirty="0"/>
              <a:t>for y=0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368E86E-2925-C6F9-4BA9-1B75DD0D85E0}"/>
              </a:ext>
            </a:extLst>
          </p:cNvPr>
          <p:cNvSpPr/>
          <p:nvPr/>
        </p:nvSpPr>
        <p:spPr>
          <a:xfrm rot="5400000">
            <a:off x="5006761" y="3737110"/>
            <a:ext cx="327140" cy="2167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50DBBA6-331F-02E7-00DA-75E5E55920B4}"/>
              </a:ext>
            </a:extLst>
          </p:cNvPr>
          <p:cNvSpPr/>
          <p:nvPr/>
        </p:nvSpPr>
        <p:spPr>
          <a:xfrm rot="5400000">
            <a:off x="2742541" y="4018145"/>
            <a:ext cx="327139" cy="16854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3A611A8-0CF0-C7DD-B9EA-5EC155406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578" y="5926798"/>
            <a:ext cx="414959" cy="49178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57F598-B742-B1D4-FF5C-ADBF1F42C395}"/>
              </a:ext>
            </a:extLst>
          </p:cNvPr>
          <p:cNvSpPr/>
          <p:nvPr/>
        </p:nvSpPr>
        <p:spPr>
          <a:xfrm>
            <a:off x="7547199" y="2044061"/>
            <a:ext cx="724391" cy="727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44BEFD-4FED-FD23-2276-F5A858B88F23}"/>
              </a:ext>
            </a:extLst>
          </p:cNvPr>
          <p:cNvCxnSpPr>
            <a:cxnSpLocks/>
          </p:cNvCxnSpPr>
          <p:nvPr/>
        </p:nvCxnSpPr>
        <p:spPr>
          <a:xfrm>
            <a:off x="6917557" y="2062616"/>
            <a:ext cx="661940" cy="224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E41CEF-F517-C32B-49E5-B6224C2C9E64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6954883" y="2324758"/>
            <a:ext cx="592316" cy="8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AAAE82-E940-B56D-3B18-093C090BEA0B}"/>
              </a:ext>
            </a:extLst>
          </p:cNvPr>
          <p:cNvCxnSpPr>
            <a:cxnSpLocks/>
          </p:cNvCxnSpPr>
          <p:nvPr/>
        </p:nvCxnSpPr>
        <p:spPr>
          <a:xfrm flipV="1">
            <a:off x="7014869" y="2566344"/>
            <a:ext cx="551795" cy="23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9BB47F-A849-2B11-4B86-5315C1A6D66D}"/>
              </a:ext>
            </a:extLst>
          </p:cNvPr>
          <p:cNvCxnSpPr>
            <a:cxnSpLocks/>
          </p:cNvCxnSpPr>
          <p:nvPr/>
        </p:nvCxnSpPr>
        <p:spPr>
          <a:xfrm>
            <a:off x="8295081" y="2441240"/>
            <a:ext cx="2712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950278E-A976-F31F-CEA3-FE20E9135F97}"/>
              </a:ext>
            </a:extLst>
          </p:cNvPr>
          <p:cNvSpPr txBox="1"/>
          <p:nvPr/>
        </p:nvSpPr>
        <p:spPr>
          <a:xfrm>
            <a:off x="7022977" y="1705834"/>
            <a:ext cx="661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</a:t>
            </a:r>
            <a:r>
              <a:rPr lang="en-US" sz="1800" baseline="-25000" dirty="0">
                <a:sym typeface="Symbol" panose="05050102010706020507" pitchFamily="18" charset="2"/>
              </a:rPr>
              <a:t>0</a:t>
            </a:r>
            <a:endParaRPr lang="en-HK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8033A3-1787-37CF-943E-A1F653F8257F}"/>
              </a:ext>
            </a:extLst>
          </p:cNvPr>
          <p:cNvCxnSpPr>
            <a:cxnSpLocks/>
            <a:stCxn id="35" idx="1"/>
            <a:endCxn id="3" idx="1"/>
          </p:cNvCxnSpPr>
          <p:nvPr/>
        </p:nvCxnSpPr>
        <p:spPr>
          <a:xfrm>
            <a:off x="6549969" y="1823219"/>
            <a:ext cx="1103315" cy="32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BCA9D9-4B5A-D826-2BAF-C5B66F7AA8A7}"/>
                  </a:ext>
                </a:extLst>
              </p:cNvPr>
              <p:cNvSpPr txBox="1"/>
              <p:nvPr/>
            </p:nvSpPr>
            <p:spPr>
              <a:xfrm>
                <a:off x="6105060" y="1823219"/>
                <a:ext cx="998222" cy="1101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80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en-US" sz="18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baseline="-25000" dirty="0">
                  <a:ea typeface="Cambria Math" panose="02040503050406030204" pitchFamily="18" charset="0"/>
                </a:endParaRPr>
              </a:p>
              <a:p>
                <a:r>
                  <a:rPr lang="en-US" baseline="-25000" dirty="0">
                    <a:ea typeface="Cambria Math" panose="02040503050406030204" pitchFamily="18" charset="0"/>
                  </a:rPr>
                  <a:t>   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80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BCA9D9-4B5A-D826-2BAF-C5B66F7AA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060" y="1823219"/>
                <a:ext cx="998222" cy="1101648"/>
              </a:xfrm>
              <a:prstGeom prst="rect">
                <a:avLst/>
              </a:prstGeom>
              <a:blipFill>
                <a:blip r:embed="rId4"/>
                <a:stretch>
                  <a:fillRect b="-276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F969C00-28A5-96E0-49FF-5CBBA68BD3A8}"/>
              </a:ext>
            </a:extLst>
          </p:cNvPr>
          <p:cNvSpPr txBox="1"/>
          <p:nvPr/>
        </p:nvSpPr>
        <p:spPr>
          <a:xfrm>
            <a:off x="6549969" y="1638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HK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78B28-F901-1901-5588-B6CA7322DA39}"/>
              </a:ext>
            </a:extLst>
          </p:cNvPr>
          <p:cNvSpPr txBox="1"/>
          <p:nvPr/>
        </p:nvSpPr>
        <p:spPr>
          <a:xfrm>
            <a:off x="6968953" y="1953312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</a:t>
            </a:r>
            <a:r>
              <a:rPr lang="en-US" sz="1800" baseline="30000" dirty="0">
                <a:sym typeface="Symbol" panose="05050102010706020507" pitchFamily="18" charset="2"/>
              </a:rPr>
              <a:t>1</a:t>
            </a:r>
            <a:endParaRPr lang="en-HK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D9DEB2-D545-DA4E-82A2-87F03769E857}"/>
              </a:ext>
            </a:extLst>
          </p:cNvPr>
          <p:cNvSpPr txBox="1"/>
          <p:nvPr/>
        </p:nvSpPr>
        <p:spPr>
          <a:xfrm>
            <a:off x="6886631" y="2250149"/>
            <a:ext cx="87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</a:t>
            </a:r>
            <a:r>
              <a:rPr lang="en-US" sz="1800" baseline="30000" dirty="0">
                <a:sym typeface="Symbol" panose="05050102010706020507" pitchFamily="18" charset="2"/>
              </a:rPr>
              <a:t>2</a:t>
            </a:r>
            <a:endParaRPr lang="en-HK" baseline="30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93524E-AFB9-D3BD-9003-707796115633}"/>
              </a:ext>
            </a:extLst>
          </p:cNvPr>
          <p:cNvSpPr txBox="1"/>
          <p:nvPr/>
        </p:nvSpPr>
        <p:spPr>
          <a:xfrm>
            <a:off x="7016912" y="259732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</a:t>
            </a:r>
            <a:r>
              <a:rPr lang="en-US" sz="1800" baseline="30000" dirty="0">
                <a:sym typeface="Symbol" panose="05050102010706020507" pitchFamily="18" charset="2"/>
              </a:rPr>
              <a:t>n</a:t>
            </a:r>
            <a:endParaRPr lang="en-HK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FFB8ED-F0AB-8638-FD90-64A370AD27D9}"/>
                  </a:ext>
                </a:extLst>
              </p:cNvPr>
              <p:cNvSpPr txBox="1"/>
              <p:nvPr/>
            </p:nvSpPr>
            <p:spPr>
              <a:xfrm>
                <a:off x="7537721" y="2137274"/>
                <a:ext cx="6855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HK" dirty="0"/>
                  <a:t>()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FFB8ED-F0AB-8638-FD90-64A370AD2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721" y="2137274"/>
                <a:ext cx="685596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31EFA0F-89CD-8133-1F34-81B59E60D3D7}"/>
                  </a:ext>
                </a:extLst>
              </p:cNvPr>
              <p:cNvSpPr txBox="1"/>
              <p:nvPr/>
            </p:nvSpPr>
            <p:spPr>
              <a:xfrm>
                <a:off x="8311721" y="2441240"/>
                <a:ext cx="832279" cy="639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Target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HK" i="1" baseline="30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31EFA0F-89CD-8133-1F34-81B59E60D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721" y="2441240"/>
                <a:ext cx="832279" cy="639983"/>
              </a:xfrm>
              <a:prstGeom prst="rect">
                <a:avLst/>
              </a:prstGeom>
              <a:blipFill>
                <a:blip r:embed="rId6"/>
                <a:stretch>
                  <a:fillRect l="-5839" t="-4762" r="-5109" b="-571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35CAEA-4B5D-3362-811B-594E24107CF6}"/>
                  </a:ext>
                </a:extLst>
              </p:cNvPr>
              <p:cNvSpPr txBox="1"/>
              <p:nvPr/>
            </p:nvSpPr>
            <p:spPr>
              <a:xfrm>
                <a:off x="8244971" y="1738144"/>
                <a:ext cx="899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𝑋𝑖</m:t>
                          </m:r>
                        </m:e>
                      </m:d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35CAEA-4B5D-3362-811B-594E24107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971" y="1738144"/>
                <a:ext cx="899029" cy="646331"/>
              </a:xfrm>
              <a:prstGeom prst="rect">
                <a:avLst/>
              </a:prstGeom>
              <a:blipFill>
                <a:blip r:embed="rId7"/>
                <a:stretch>
                  <a:fillRect l="-6122" t="-4717" r="-13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92E19353-FB75-420C-EC90-56431BA02499}"/>
              </a:ext>
            </a:extLst>
          </p:cNvPr>
          <p:cNvSpPr txBox="1"/>
          <p:nvPr/>
        </p:nvSpPr>
        <p:spPr>
          <a:xfrm>
            <a:off x="359191" y="6553201"/>
            <a:ext cx="823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Derivation: https://medium.com/@jacknayeem/derivative-the-gradient-descent-of-linear-and-logistic-regression-6162685cb333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D62A6C-8EBD-F9F8-3C60-64A2CBD38EFF}"/>
              </a:ext>
            </a:extLst>
          </p:cNvPr>
          <p:cNvSpPr txBox="1"/>
          <p:nvPr/>
        </p:nvSpPr>
        <p:spPr>
          <a:xfrm>
            <a:off x="6667500" y="1323975"/>
            <a:ext cx="19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the </a:t>
            </a:r>
            <a:r>
              <a:rPr lang="en-US" i="1" dirty="0"/>
              <a:t>j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sample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C45240F-2E20-956D-BCFA-D7719AEA2971}"/>
                  </a:ext>
                </a:extLst>
              </p:cNvPr>
              <p:cNvSpPr txBox="1"/>
              <p:nvPr/>
            </p:nvSpPr>
            <p:spPr>
              <a:xfrm>
                <a:off x="6831260" y="3448042"/>
                <a:ext cx="2076531" cy="20313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</a:t>
                </a:r>
              </a:p>
              <a:p>
                <a:r>
                  <a:rPr lang="en-US" dirty="0"/>
                  <a:t>Data has</a:t>
                </a:r>
              </a:p>
              <a:p>
                <a:r>
                  <a:rPr lang="en-US" dirty="0"/>
                  <a:t>m training samples</a:t>
                </a:r>
              </a:p>
              <a:p>
                <a:r>
                  <a:rPr lang="en-US" dirty="0"/>
                  <a:t>N dimensions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𝑋𝑖</m:t>
                    </m:r>
                  </m:oMath>
                </a14:m>
                <a:r>
                  <a:rPr lang="en-US" dirty="0"/>
                  <a:t> =a vector of N+1</a:t>
                </a:r>
              </a:p>
              <a:p>
                <a:pPr marL="285750" indent="-285750">
                  <a:buFont typeface="Symbol" panose="05050102010706020507" pitchFamily="18" charset="2"/>
                  <a:buChar char="q"/>
                </a:pPr>
                <a:r>
                  <a:rPr lang="en-US" sz="1800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a vector of N+1</a:t>
                </a:r>
              </a:p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a scalar (0 or 1)</a:t>
                </a:r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C45240F-2E20-956D-BCFA-D7719AEA2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260" y="3448042"/>
                <a:ext cx="2076531" cy="2031325"/>
              </a:xfrm>
              <a:prstGeom prst="rect">
                <a:avLst/>
              </a:prstGeom>
              <a:blipFill>
                <a:blip r:embed="rId9"/>
                <a:stretch>
                  <a:fillRect l="-2339" t="-1493" r="-1462" b="-35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7436CC5-ADA6-10DE-629A-2520FF577373}"/>
              </a:ext>
            </a:extLst>
          </p:cNvPr>
          <p:cNvCxnSpPr/>
          <p:nvPr/>
        </p:nvCxnSpPr>
        <p:spPr>
          <a:xfrm flipH="1">
            <a:off x="3200400" y="5744395"/>
            <a:ext cx="2151233" cy="54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BE9F87-BEBE-D192-222A-6E7A9792AD47}"/>
              </a:ext>
            </a:extLst>
          </p:cNvPr>
          <p:cNvCxnSpPr>
            <a:cxnSpLocks/>
          </p:cNvCxnSpPr>
          <p:nvPr/>
        </p:nvCxnSpPr>
        <p:spPr>
          <a:xfrm flipH="1">
            <a:off x="5184863" y="5716294"/>
            <a:ext cx="166770" cy="59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77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2B7D-DE02-2152-A048-48E9A81D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h, X, y </a:t>
            </a:r>
            <a:r>
              <a:rPr lang="en-US" dirty="0" err="1"/>
              <a:t>etc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7993-C7A4-3805-A3C8-42D64246E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6B7C-4E37-2CC2-3620-453BD19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74B21-5DD1-51A3-21F1-41D09ACA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1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6FBB-F6F8-2C02-5592-A3C367B7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5F5F-6B05-14F1-9442-A6A6C8697FD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515349" y="4974527"/>
            <a:ext cx="45719" cy="120243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20E01-EF73-EABB-0A87-76ED312F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A94C7-DF23-66CE-46C7-D5CED51B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4550B-F4BE-9820-BC20-288589CAF362}"/>
              </a:ext>
            </a:extLst>
          </p:cNvPr>
          <p:cNvSpPr txBox="1"/>
          <p:nvPr/>
        </p:nvSpPr>
        <p:spPr>
          <a:xfrm>
            <a:off x="1733550" y="525050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dirty="0"/>
          </a:p>
          <a:p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71B4E7-A9C8-08DC-E476-558B7C03D247}"/>
                  </a:ext>
                </a:extLst>
              </p:cNvPr>
              <p:cNvSpPr txBox="1"/>
              <p:nvPr/>
            </p:nvSpPr>
            <p:spPr>
              <a:xfrm>
                <a:off x="154306" y="3451856"/>
                <a:ext cx="8934450" cy="242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Put term1 and term2 into (</a:t>
                </a:r>
                <a:r>
                  <a:rPr lang="en-US" b="0" dirty="0"/>
                  <a:t>**),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𝑡𝑒𝑟𝑚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𝑡𝑒𝑟𝑚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b="0" dirty="0"/>
                  <a:t>------------(**)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trike="sngStrike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strike="sngStrike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trike="sngStrike" dirty="0"/>
                              <m:t>∗ </m:t>
                            </m:r>
                            <m:r>
                              <m:rPr>
                                <m:nor/>
                              </m:rPr>
                              <a:rPr lang="en-US" strike="sngStrike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strike="sngStrike" dirty="0"/>
                              <m:t>(</m:t>
                            </m:r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trike="sngStrike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 strike="sngStrike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trike="sngStrike" dirty="0"/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trike="sngStrike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 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i="1" baseline="30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𝑋𝑖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i="1" baseline="30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𝑋𝑖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)]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trike="sngStrike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strike="sngStrike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trike="sngStrike" dirty="0"/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strike="sngStrike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strike="sngStrike" dirty="0"/>
                              <m:t>(</m:t>
                            </m:r>
                            <m:r>
                              <a:rPr lang="en-US" strike="sngStrike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trike="sngStrike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 strike="sngStrike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)]</m:t>
                            </m:r>
                            <m:r>
                              <m:rPr>
                                <m:nor/>
                              </m:rPr>
                              <a:rPr lang="en-US" strike="sngStrike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 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Note: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log</m:t>
                    </m:r>
                    <m:r>
                      <m:rPr>
                        <m:nor/>
                      </m:rPr>
                      <a:rPr lang="en-US" dirty="0"/>
                      <m:t>(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log</m:t>
                    </m:r>
                    <m:r>
                      <m:rPr>
                        <m:nor/>
                      </m:rPr>
                      <a:rPr lang="en-US" dirty="0"/>
                      <m:t>(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 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r>
                  <a:rPr lang="en-HK" dirty="0"/>
                  <a:t>---(***)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71B4E7-A9C8-08DC-E476-558B7C03D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6" y="3451856"/>
                <a:ext cx="8934450" cy="2428101"/>
              </a:xfrm>
              <a:prstGeom prst="rect">
                <a:avLst/>
              </a:prstGeom>
              <a:blipFill>
                <a:blip r:embed="rId2"/>
                <a:stretch>
                  <a:fillRect l="-546" t="-15288" b="-240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81747D-D98F-643B-B954-E73A840A5776}"/>
                  </a:ext>
                </a:extLst>
              </p:cNvPr>
              <p:cNvSpPr txBox="1"/>
              <p:nvPr/>
            </p:nvSpPr>
            <p:spPr>
              <a:xfrm>
                <a:off x="104775" y="16448"/>
                <a:ext cx="8456293" cy="947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From (*),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𝑙𝑜𝑔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𝑦𝑖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b="0" i="1" dirty="0" smtClean="0"/>
                                  <m:t>∗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log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/>
                                  <m:t>(1−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dirty="0"/>
                  <a:t>---(*)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𝑡𝑒𝑟𝑚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𝑡𝑒𝑟𝑚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b="0" dirty="0"/>
                  <a:t>--------------------------------------------------(**)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81747D-D98F-643B-B954-E73A840A5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16448"/>
                <a:ext cx="8456293" cy="947567"/>
              </a:xfrm>
              <a:prstGeom prst="rect">
                <a:avLst/>
              </a:prstGeom>
              <a:blipFill>
                <a:blip r:embed="rId3"/>
                <a:stretch>
                  <a:fillRect l="-577" t="-39355" b="-6451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B0C09D-53FD-4252-2528-D6BA665CF70A}"/>
                  </a:ext>
                </a:extLst>
              </p:cNvPr>
              <p:cNvSpPr txBox="1"/>
              <p:nvPr/>
            </p:nvSpPr>
            <p:spPr>
              <a:xfrm>
                <a:off x="104776" y="934520"/>
                <a:ext cx="8934450" cy="222221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Math background : Since log(x/y)=log(x)-log(y), log(1)=0,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dirty="0"/>
                  <a:t>=1/(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⁡(−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Term1 = 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*log(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⁡(−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/>
                  <a:t>) = 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* log(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⁡(−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⁡(−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Term2= -(1-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)*Log(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dirty="0"/>
                  <a:t>)=-  (1-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)*log(1-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6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/>
                  <a:t>)= -(1-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)*log(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sz="1600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6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= -(1-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)*log(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sz="1600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6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/>
                  <a:t>) =-(1-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)*[log(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600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1600" dirty="0"/>
                  <a:t>)-log(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</m:oMath>
                </a14:m>
                <a:r>
                  <a:rPr lang="en-US" sz="1600" dirty="0"/>
                  <a:t>)]</a:t>
                </a:r>
              </a:p>
              <a:p>
                <a:r>
                  <a:rPr lang="en-US" sz="1600" dirty="0"/>
                  <a:t>= -(1-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)*log(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600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1600" dirty="0"/>
                  <a:t> - (1-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)*(- (log(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dirty="0"/>
                  <a:t>)</a:t>
                </a:r>
                <a:endParaRPr lang="en-US" sz="1600" dirty="0"/>
              </a:p>
              <a:p>
                <a:r>
                  <a:rPr lang="en-US" sz="1600" dirty="0"/>
                  <a:t>= - log(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600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* log(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600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1600" dirty="0"/>
                      <m:t>log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)]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*log(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B0C09D-53FD-4252-2528-D6BA665CF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6" y="934520"/>
                <a:ext cx="8934450" cy="2222211"/>
              </a:xfrm>
              <a:prstGeom prst="rect">
                <a:avLst/>
              </a:prstGeom>
              <a:blipFill>
                <a:blip r:embed="rId4"/>
                <a:stretch>
                  <a:fillRect l="-272" t="-545" b="-163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20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B5F-4741-C9AA-AC9C-986F2662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8787-BDD6-474E-22E1-C2ECDD13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300" y="5667375"/>
            <a:ext cx="781050" cy="50958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7E754-62A6-2969-4B68-0D497044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7353"/>
            <a:ext cx="3086100" cy="365125"/>
          </a:xfrm>
        </p:spPr>
        <p:txBody>
          <a:bodyPr/>
          <a:lstStyle/>
          <a:p>
            <a:r>
              <a:rPr lang="en-US"/>
              <a:t>Regression techniques  v.241001b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68744-9E2C-CA70-927D-0FC696AF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CB2F9-5BF7-E7C4-DADD-42963DB3A949}"/>
                  </a:ext>
                </a:extLst>
              </p:cNvPr>
              <p:cNvSpPr txBox="1"/>
              <p:nvPr/>
            </p:nvSpPr>
            <p:spPr>
              <a:xfrm>
                <a:off x="224766" y="242255"/>
                <a:ext cx="8595384" cy="3277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From ***,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 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r>
                  <a:rPr lang="en-HK" dirty="0"/>
                  <a:t>---(***)</a:t>
                </a:r>
              </a:p>
              <a:p>
                <a:r>
                  <a:rPr lang="en-HK" dirty="0"/>
                  <a:t>Since log(</a:t>
                </a:r>
                <a:r>
                  <a:rPr lang="en-HK" dirty="0" err="1"/>
                  <a:t>xy</a:t>
                </a:r>
                <a:r>
                  <a:rPr lang="en-HK" dirty="0"/>
                  <a:t>)=log(x)+log(y), *** becomes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HK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⁡{(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i="1" baseline="30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𝑋𝑖</m:t>
                                        </m:r>
                                      </m:e>
                                    </m:d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} 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HK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⁡{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} 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now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start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differentation</m:t>
                        </m:r>
                      </m:e>
                    </m:nary>
                  </m:oMath>
                </a14:m>
                <a:endParaRPr lang="en-HK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⁡{1+(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} 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use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chain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ru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le</m:t>
                    </m:r>
                  </m:oMath>
                </a14:m>
                <a:endParaRPr lang="en-HK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⁡{1+(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1+(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CB2F9-5BF7-E7C4-DADD-42963DB3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6" y="242255"/>
                <a:ext cx="8595384" cy="3277372"/>
              </a:xfrm>
              <a:prstGeom prst="rect">
                <a:avLst/>
              </a:prstGeom>
              <a:blipFill>
                <a:blip r:embed="rId2"/>
                <a:stretch>
                  <a:fillRect l="-638" t="-2980" b="-298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4EE6A95-6B8F-DE4F-9C0D-9109459DD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91" y="5234669"/>
            <a:ext cx="2565673" cy="422913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3D737E-EC80-EB44-40D8-BA5D805D233D}"/>
                  </a:ext>
                </a:extLst>
              </p:cNvPr>
              <p:cNvSpPr txBox="1"/>
              <p:nvPr/>
            </p:nvSpPr>
            <p:spPr>
              <a:xfrm>
                <a:off x="7661928" y="930770"/>
                <a:ext cx="1482072" cy="12111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Note: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3D737E-EC80-EB44-40D8-BA5D805D2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928" y="930770"/>
                <a:ext cx="1482072" cy="1211165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2FCF87-896E-9092-CFF5-D199206E798B}"/>
                  </a:ext>
                </a:extLst>
              </p:cNvPr>
              <p:cNvSpPr txBox="1"/>
              <p:nvPr/>
            </p:nvSpPr>
            <p:spPr>
              <a:xfrm>
                <a:off x="224766" y="3429000"/>
                <a:ext cx="8843035" cy="276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Recall : </a:t>
                </a:r>
                <a:r>
                  <a:rPr lang="en-US" i="1" dirty="0">
                    <a:sym typeface="Symbol" panose="05050102010706020507" pitchFamily="18" charset="2"/>
                  </a:rPr>
                  <a:t></a:t>
                </a:r>
                <a:r>
                  <a:rPr lang="en-US" i="1" dirty="0"/>
                  <a:t> = [</a:t>
                </a:r>
                <a:r>
                  <a:rPr lang="en-US" i="1" dirty="0">
                    <a:sym typeface="Symbol" panose="05050102010706020507" pitchFamily="18" charset="2"/>
                  </a:rPr>
                  <a:t></a:t>
                </a:r>
                <a:r>
                  <a:rPr lang="en-US" i="1" baseline="-25000" dirty="0">
                    <a:sym typeface="Symbol" panose="05050102010706020507" pitchFamily="18" charset="2"/>
                  </a:rPr>
                  <a:t>j=0</a:t>
                </a:r>
                <a:r>
                  <a:rPr lang="en-US" i="1" dirty="0"/>
                  <a:t>,</a:t>
                </a:r>
                <a:r>
                  <a:rPr lang="en-US" i="1" dirty="0">
                    <a:sym typeface="Symbol" panose="05050102010706020507" pitchFamily="18" charset="2"/>
                  </a:rPr>
                  <a:t> </a:t>
                </a:r>
                <a:r>
                  <a:rPr lang="en-US" i="1" baseline="-25000" dirty="0">
                    <a:sym typeface="Symbol" panose="05050102010706020507" pitchFamily="18" charset="2"/>
                  </a:rPr>
                  <a:t>j=1</a:t>
                </a:r>
                <a:r>
                  <a:rPr lang="en-US" i="1" dirty="0">
                    <a:sym typeface="Symbol" panose="05050102010706020507" pitchFamily="18" charset="2"/>
                  </a:rPr>
                  <a:t> ,</a:t>
                </a:r>
                <a:r>
                  <a:rPr lang="en-US" i="1" baseline="-25000" dirty="0">
                    <a:sym typeface="Symbol" panose="05050102010706020507" pitchFamily="18" charset="2"/>
                  </a:rPr>
                  <a:t>j=2</a:t>
                </a:r>
                <a:r>
                  <a:rPr lang="en-US" i="1" dirty="0">
                    <a:sym typeface="Symbol" panose="05050102010706020507" pitchFamily="18" charset="2"/>
                  </a:rPr>
                  <a:t>,..,</a:t>
                </a:r>
                <a:r>
                  <a:rPr lang="en-US" i="1" baseline="-25000" dirty="0">
                    <a:sym typeface="Symbol" panose="05050102010706020507" pitchFamily="18" charset="2"/>
                  </a:rPr>
                  <a:t>j=N</a:t>
                </a:r>
                <a:r>
                  <a:rPr lang="en-US" i="1" dirty="0"/>
                  <a:t>]</a:t>
                </a:r>
                <a:r>
                  <a:rPr lang="en-US" i="1" baseline="30000" dirty="0"/>
                  <a:t>T</a:t>
                </a:r>
                <a:r>
                  <a:rPr lang="en-US" i="1" dirty="0"/>
                  <a:t>  </a:t>
                </a:r>
                <a:r>
                  <a:rPr lang="en-US" dirty="0"/>
                  <a:t>the regression para. has N dim.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=[1 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i,j</a:t>
                </a:r>
                <a:r>
                  <a:rPr lang="en-US" i="1" baseline="-25000" dirty="0"/>
                  <a:t>=1</a:t>
                </a:r>
                <a:r>
                  <a:rPr lang="en-US" i="1" dirty="0"/>
                  <a:t> 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i,j</a:t>
                </a:r>
                <a:r>
                  <a:rPr lang="en-US" i="1" baseline="-25000" dirty="0"/>
                  <a:t>=2</a:t>
                </a:r>
                <a:r>
                  <a:rPr lang="en-US" i="1" dirty="0"/>
                  <a:t> , … 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i,j</a:t>
                </a:r>
                <a:r>
                  <a:rPr lang="en-US" i="1" baseline="-25000" dirty="0"/>
                  <a:t>=N</a:t>
                </a:r>
                <a:r>
                  <a:rPr lang="en-US" i="1" dirty="0"/>
                  <a:t>]</a:t>
                </a:r>
                <a:r>
                  <a:rPr lang="en-US" i="1" baseline="30000" dirty="0"/>
                  <a:t>T</a:t>
                </a:r>
                <a:r>
                  <a:rPr lang="en-US" dirty="0"/>
                  <a:t>, each input sample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𝑋𝑖</m:t>
                    </m:r>
                  </m:oMath>
                </a14:m>
                <a:r>
                  <a:rPr lang="en-US" dirty="0"/>
                  <a:t> vector has N. dim. There are m samples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𝑋𝑖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∗1+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  <m:r>
                          <m:rPr>
                            <m:nor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HK" dirty="0"/>
                  <a:t> , hence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1+(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baseline="-25000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baseline="-2500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baseline="-25000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HK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𝑋𝑖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1+(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HK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2FCF87-896E-9092-CFF5-D199206E7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6" y="3429000"/>
                <a:ext cx="8843035" cy="2764475"/>
              </a:xfrm>
              <a:prstGeom prst="rect">
                <a:avLst/>
              </a:prstGeom>
              <a:blipFill>
                <a:blip r:embed="rId5"/>
                <a:stretch>
                  <a:fillRect l="-620" t="-176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659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912E-2FD1-5D43-C3C5-98AB4B48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matrix form 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52CC1-9538-70D1-D3B4-85F644B2C2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375" y="1690689"/>
                <a:ext cx="862965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1+(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is for the j-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dim. of the  regression parameter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Stack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in one column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=0;1;..;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−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1+(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𝑒𝑥𝑝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US" sz="2000" i="1" baseline="300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𝑋𝑖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20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𝑋𝑖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 baseline="-25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dirty="0"/>
                                        <m:t>∗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 baseline="-25000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 baseline="-25000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 baseline="-25000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dirty="0"/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sz="2000" i="1" baseline="-25000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52CC1-9538-70D1-D3B4-85F644B2C2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1690689"/>
                <a:ext cx="8629650" cy="4351338"/>
              </a:xfrm>
              <a:blipFill>
                <a:blip r:embed="rId2"/>
                <a:stretch>
                  <a:fillRect l="-127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5673C-DE85-47B4-5B31-FB9EAB62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965FA-F4E6-AB29-9937-3BB2C742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09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</p:spPr>
        <p:txBody>
          <a:bodyPr>
            <a:normAutofit/>
          </a:bodyPr>
          <a:lstStyle/>
          <a:p>
            <a:r>
              <a:rPr lang="en-HK" sz="3600" dirty="0"/>
              <a:t>In practice:</a:t>
            </a:r>
            <a:br>
              <a:rPr lang="en-HK" sz="3600" dirty="0"/>
            </a:br>
            <a:r>
              <a:rPr lang="en-HK" sz="3600" dirty="0"/>
              <a:t>Add a column of 1 to the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87"/>
            <a:ext cx="7886700" cy="4351338"/>
          </a:xfrm>
        </p:spPr>
        <p:txBody>
          <a:bodyPr>
            <a:normAutofit/>
          </a:bodyPr>
          <a:lstStyle/>
          <a:p>
            <a:r>
              <a:rPr lang="en-HK" sz="2400" dirty="0"/>
              <a:t> Assume D dimensional problem, </a:t>
            </a:r>
            <a:r>
              <a:rPr lang="en-US" sz="2400" i="1" dirty="0"/>
              <a:t>num. of samples=N</a:t>
            </a:r>
            <a:endParaRPr lang="en-HK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646" y="1852481"/>
                <a:ext cx="7314808" cy="4418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Sigmoid function, D=2, </a:t>
                </a:r>
              </a:p>
              <a:p>
                <a:r>
                  <a:rPr lang="en-US" sz="2400" i="1" dirty="0" err="1"/>
                  <a:t>X</a:t>
                </a:r>
                <a:r>
                  <a:rPr lang="en-US" sz="2400" i="1" baseline="-25000" dirty="0" err="1"/>
                  <a:t>train</a:t>
                </a:r>
                <a:r>
                  <a:rPr lang="en-US" sz="2400" i="1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HK" sz="240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e>
                                  <m:r>
                                    <a:rPr lang="en-HK" sz="240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e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HK" sz="2400" b="0" i="1" baseline="3000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HK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HK" sz="2400" b="0" i="1" baseline="-25000" dirty="0">
                    <a:latin typeface="Cambria Math" panose="02040503050406030204" pitchFamily="18" charset="0"/>
                  </a:rPr>
                  <a:t>(1x3)</a:t>
                </a:r>
                <a:r>
                  <a:rPr lang="en-US" sz="2400" i="1" dirty="0"/>
                  <a:t> % K</a:t>
                </a:r>
                <a:r>
                  <a:rPr lang="en-US" sz="2400" i="1" baseline="30000" dirty="0"/>
                  <a:t>th</a:t>
                </a:r>
                <a:r>
                  <a:rPr lang="en-US" sz="2400" i="1" dirty="0"/>
                  <a:t> row of </a:t>
                </a:r>
                <a:r>
                  <a:rPr lang="en-US" sz="2400" i="1" dirty="0" err="1"/>
                  <a:t>X</a:t>
                </a:r>
                <a:r>
                  <a:rPr lang="en-US" sz="2400" i="1" baseline="-25000" dirty="0" err="1"/>
                  <a:t>train</a:t>
                </a:r>
                <a:endParaRPr lang="en-HK" sz="2400" b="0" i="1" baseline="-250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i="1" dirty="0"/>
                  <a:t> has D+1 parameters,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𝑏𝑒𝑐𝑎𝑢𝑠𝑒</m:t>
                        </m:r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/>
                  <a:t> is the bias: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baseline="30000" dirty="0"/>
                  <a:t>T</a:t>
                </a:r>
                <a:r>
                  <a:rPr lang="en-US" sz="2400" i="1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baseline="30000" dirty="0"/>
                  <a:t>T </a:t>
                </a:r>
                <a:r>
                  <a:rPr lang="en-US" sz="2400" i="1" dirty="0"/>
                  <a:t>% assume D=2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i="1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HK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HK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HK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HK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HK" sz="2400" i="1" baseline="3000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HK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HK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HK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HK" sz="2400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den>
                    </m:f>
                    <m:r>
                      <a:rPr lang="en-HK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HK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HK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HK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HK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HK" sz="2400" i="1" baseline="3000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46" y="1852481"/>
                <a:ext cx="7314808" cy="4418838"/>
              </a:xfrm>
              <a:prstGeom prst="rect">
                <a:avLst/>
              </a:prstGeom>
              <a:blipFill>
                <a:blip r:embed="rId2"/>
                <a:stretch>
                  <a:fillRect l="-1165" t="-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134" y="2317710"/>
            <a:ext cx="3175262" cy="20894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14561" y="3289954"/>
            <a:ext cx="1913641" cy="480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 flipV="1">
            <a:off x="1710866" y="3700314"/>
            <a:ext cx="383941" cy="79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64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BF9543E-DB5C-E179-101C-0FE5964B6A97}"/>
              </a:ext>
            </a:extLst>
          </p:cNvPr>
          <p:cNvSpPr txBox="1"/>
          <p:nvPr/>
        </p:nvSpPr>
        <p:spPr>
          <a:xfrm>
            <a:off x="5265734" y="49564"/>
            <a:ext cx="381635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Xtrain</a:t>
            </a:r>
            <a:r>
              <a:rPr lang="en-US" dirty="0"/>
              <a:t> = 1.0000   -0.9200   -0.3378</a:t>
            </a:r>
          </a:p>
          <a:p>
            <a:r>
              <a:rPr lang="en-US" dirty="0"/>
              <a:t>                1.0000   -0.3505    0.3822</a:t>
            </a:r>
          </a:p>
          <a:p>
            <a:r>
              <a:rPr lang="en-US" dirty="0"/>
              <a:t>                1.0000    0.7886   -0.3378</a:t>
            </a:r>
          </a:p>
          <a:p>
            <a:r>
              <a:rPr lang="en-US" dirty="0"/>
              <a:t>                            :</a:t>
            </a:r>
          </a:p>
          <a:p>
            <a:r>
              <a:rPr lang="en-US" dirty="0"/>
              <a:t>                1.0000    1.1303   -0.5539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5FDC01-2D36-1E18-636A-EC76AFD18E6D}"/>
                  </a:ext>
                </a:extLst>
              </p:cNvPr>
              <p:cNvSpPr txBox="1"/>
              <p:nvPr/>
            </p:nvSpPr>
            <p:spPr>
              <a:xfrm>
                <a:off x="1622326" y="-40210"/>
                <a:ext cx="2359124" cy="1018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Sigmoid function</a:t>
                </a:r>
              </a:p>
              <a:p>
                <a:r>
                  <a:rPr lang="en-US" sz="2400" i="1" dirty="0"/>
                  <a:t>h(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5FDC01-2D36-1E18-636A-EC76AFD18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26" y="-40210"/>
                <a:ext cx="2359124" cy="1018484"/>
              </a:xfrm>
              <a:prstGeom prst="rect">
                <a:avLst/>
              </a:prstGeom>
              <a:blipFill>
                <a:blip r:embed="rId2"/>
                <a:stretch>
                  <a:fillRect l="-3599" t="-4142" b="-17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D24BB4F-6C98-562B-89F6-0F565FCE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69" y="146059"/>
            <a:ext cx="1975329" cy="511174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Iterative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F0724-279F-4BF4-0F64-BF98DF8E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3" y="1013617"/>
            <a:ext cx="9020174" cy="4351338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j=1:iter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h=sigmoid(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);%h is13x1</a:t>
            </a:r>
          </a:p>
          <a:p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   %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' is 3x13, (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-h) is 13x1, this 3x1, 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khw</a:t>
            </a:r>
            <a:endParaRPr lang="en-US" sz="1800" b="0" i="0" u="none" strike="noStrike" baseline="0" dirty="0">
              <a:solidFill>
                <a:srgbClr val="028009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%length(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) and alpha(learning rate=0.1) are scaler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 update 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rule:d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(J(theta))/d(theta)=(1/m)*X'(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h_theta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(x)-y)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     %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-alpha*d(J(theta))/d(theta)=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28009"/>
                </a:solidFill>
                <a:latin typeface="Courier New" panose="02070309020205020404" pitchFamily="49" charset="0"/>
              </a:rPr>
              <a:t>      %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= 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+(alpha/m)*X’(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yh_theta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(x)) %update equation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+(alpha/length(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'*(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-h) 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, h are 13x1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A8AEC-3035-7133-20C4-C7FFC995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8D2C1-3A73-4530-4F40-2822CB19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E7C4A-17AA-F496-A163-E8FD4CC5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32" y="5067044"/>
            <a:ext cx="5475118" cy="902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A05500-1DD1-C573-4E03-4D634CF090B6}"/>
              </a:ext>
            </a:extLst>
          </p:cNvPr>
          <p:cNvCxnSpPr>
            <a:cxnSpLocks/>
          </p:cNvCxnSpPr>
          <p:nvPr/>
        </p:nvCxnSpPr>
        <p:spPr>
          <a:xfrm flipH="1" flipV="1">
            <a:off x="1181100" y="3884629"/>
            <a:ext cx="1227753" cy="151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8FD20B31-F898-74BB-F0ED-5C8A723B0DE5}"/>
              </a:ext>
            </a:extLst>
          </p:cNvPr>
          <p:cNvSpPr/>
          <p:nvPr/>
        </p:nvSpPr>
        <p:spPr>
          <a:xfrm rot="5400000">
            <a:off x="5220279" y="3549427"/>
            <a:ext cx="206691" cy="10438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59BA757-693D-BF3E-72C5-301A98FB75C1}"/>
              </a:ext>
            </a:extLst>
          </p:cNvPr>
          <p:cNvSpPr/>
          <p:nvPr/>
        </p:nvSpPr>
        <p:spPr>
          <a:xfrm rot="5400000">
            <a:off x="6594225" y="3495571"/>
            <a:ext cx="250502" cy="1195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C109A-13F6-57E5-2782-3329059C1876}"/>
              </a:ext>
            </a:extLst>
          </p:cNvPr>
          <p:cNvSpPr txBox="1"/>
          <p:nvPr/>
        </p:nvSpPr>
        <p:spPr>
          <a:xfrm>
            <a:off x="5006069" y="413695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64559-0721-5DEE-91B5-6483D4CD5570}"/>
              </a:ext>
            </a:extLst>
          </p:cNvPr>
          <p:cNvSpPr txBox="1"/>
          <p:nvPr/>
        </p:nvSpPr>
        <p:spPr>
          <a:xfrm>
            <a:off x="6401921" y="415204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13x1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4E14B-3E1C-653E-BB96-8562C37FBA53}"/>
              </a:ext>
            </a:extLst>
          </p:cNvPr>
          <p:cNvSpPr txBox="1"/>
          <p:nvPr/>
        </p:nvSpPr>
        <p:spPr>
          <a:xfrm>
            <a:off x="3487389" y="4592061"/>
            <a:ext cx="551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matrix multiplication is to create a summation effect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10F608-6D8A-5CFE-8C4C-A739C823B777}"/>
              </a:ext>
            </a:extLst>
          </p:cNvPr>
          <p:cNvCxnSpPr>
            <a:cxnSpLocks/>
          </p:cNvCxnSpPr>
          <p:nvPr/>
        </p:nvCxnSpPr>
        <p:spPr>
          <a:xfrm flipH="1">
            <a:off x="4329112" y="4823601"/>
            <a:ext cx="3157538" cy="276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D5B125-BAB1-D4CA-D4AF-3515E95EB659}"/>
              </a:ext>
            </a:extLst>
          </p:cNvPr>
          <p:cNvCxnSpPr>
            <a:cxnSpLocks/>
          </p:cNvCxnSpPr>
          <p:nvPr/>
        </p:nvCxnSpPr>
        <p:spPr>
          <a:xfrm>
            <a:off x="1041537" y="2022590"/>
            <a:ext cx="5995494" cy="167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6100FD-EE26-03E0-8E87-C30C7899C9E9}"/>
              </a:ext>
            </a:extLst>
          </p:cNvPr>
          <p:cNvCxnSpPr>
            <a:cxnSpLocks/>
          </p:cNvCxnSpPr>
          <p:nvPr/>
        </p:nvCxnSpPr>
        <p:spPr>
          <a:xfrm flipH="1">
            <a:off x="977703" y="843086"/>
            <a:ext cx="922121" cy="620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10D9A88-6408-3C7F-764A-9B1D45CB9C68}"/>
              </a:ext>
            </a:extLst>
          </p:cNvPr>
          <p:cNvSpPr txBox="1"/>
          <p:nvPr/>
        </p:nvSpPr>
        <p:spPr>
          <a:xfrm>
            <a:off x="3956732" y="83989"/>
            <a:ext cx="147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13x1</a:t>
            </a:r>
          </a:p>
          <a:p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493FF1-E053-06AD-CC43-FDB81BE660A3}"/>
              </a:ext>
            </a:extLst>
          </p:cNvPr>
          <p:cNvCxnSpPr>
            <a:cxnSpLocks/>
          </p:cNvCxnSpPr>
          <p:nvPr/>
        </p:nvCxnSpPr>
        <p:spPr>
          <a:xfrm flipH="1">
            <a:off x="2888619" y="969165"/>
            <a:ext cx="320207" cy="231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98F3585-8825-FA99-3414-5E774BBDCACE}"/>
              </a:ext>
            </a:extLst>
          </p:cNvPr>
          <p:cNvSpPr/>
          <p:nvPr/>
        </p:nvSpPr>
        <p:spPr>
          <a:xfrm rot="5400000" flipH="1">
            <a:off x="2784631" y="639140"/>
            <a:ext cx="206455" cy="13102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FFA2E411-B608-B2D0-0EBE-22FB6B454A2C}"/>
              </a:ext>
            </a:extLst>
          </p:cNvPr>
          <p:cNvSpPr/>
          <p:nvPr/>
        </p:nvSpPr>
        <p:spPr>
          <a:xfrm>
            <a:off x="6066295" y="173705"/>
            <a:ext cx="223435" cy="13596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2D5219-5AA1-3A5E-C068-BB254FC29219}"/>
              </a:ext>
            </a:extLst>
          </p:cNvPr>
          <p:cNvSpPr txBox="1"/>
          <p:nvPr/>
        </p:nvSpPr>
        <p:spPr>
          <a:xfrm>
            <a:off x="5257330" y="379388"/>
            <a:ext cx="12283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13x3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First  column ‘1’ is bias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DC5C83-0B53-6BD7-0389-12C2CF8B01AE}"/>
              </a:ext>
            </a:extLst>
          </p:cNvPr>
          <p:cNvSpPr txBox="1"/>
          <p:nvPr/>
        </p:nvSpPr>
        <p:spPr>
          <a:xfrm>
            <a:off x="241459" y="6080136"/>
            <a:ext cx="866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 code from: </a:t>
            </a:r>
            <a:r>
              <a:rPr lang="en-US" dirty="0">
                <a:hlinkClick r:id="rId4"/>
              </a:rPr>
              <a:t>https://www.mathworks.com/matlabcentral/fileexchange/66161-logistic-regression</a:t>
            </a:r>
            <a:r>
              <a:rPr lang="en-US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7FAE3B-5525-AD1E-18A2-2E1A1E2E0494}"/>
              </a:ext>
            </a:extLst>
          </p:cNvPr>
          <p:cNvSpPr txBox="1"/>
          <p:nvPr/>
        </p:nvSpPr>
        <p:spPr>
          <a:xfrm>
            <a:off x="7877175" y="522922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baseline="-25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 =bias</a:t>
            </a:r>
            <a:endParaRPr lang="en-US" baseline="-250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D538EA9-3285-ED29-453E-985D8BF10680}"/>
              </a:ext>
            </a:extLst>
          </p:cNvPr>
          <p:cNvCxnSpPr>
            <a:cxnSpLocks/>
          </p:cNvCxnSpPr>
          <p:nvPr/>
        </p:nvCxnSpPr>
        <p:spPr>
          <a:xfrm flipH="1" flipV="1">
            <a:off x="5917735" y="1615926"/>
            <a:ext cx="2525039" cy="3654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4D95BF-3E1E-E83C-F56A-9EAB5D700B8B}"/>
              </a:ext>
            </a:extLst>
          </p:cNvPr>
          <p:cNvSpPr txBox="1"/>
          <p:nvPr/>
        </p:nvSpPr>
        <p:spPr>
          <a:xfrm>
            <a:off x="900961" y="42185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3x1</a:t>
            </a:r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DFFD96E-2BF5-8F38-30F6-5D0920210438}"/>
              </a:ext>
            </a:extLst>
          </p:cNvPr>
          <p:cNvSpPr/>
          <p:nvPr/>
        </p:nvSpPr>
        <p:spPr>
          <a:xfrm rot="5400000">
            <a:off x="877924" y="3917339"/>
            <a:ext cx="406405" cy="4039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5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3486-B84A-CA95-DD12-5BD121E30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Calculation example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DF7A93F-6A23-0D74-4688-A75135456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https://en.wikipedia.org/wiki/Logistic_regression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A7222-0A24-4791-0FC8-DF7A7C1E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B386D-ACB8-11D3-51D9-6B86BB44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20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AFE4A-2674-4870-8258-FBBEFBF0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5500" y="198839"/>
            <a:ext cx="6680200" cy="711883"/>
          </a:xfrm>
        </p:spPr>
        <p:txBody>
          <a:bodyPr>
            <a:noAutofit/>
          </a:bodyPr>
          <a:lstStyle/>
          <a:p>
            <a:r>
              <a:rPr lang="en-US" sz="2400" dirty="0"/>
              <a:t>Our main task is to find the sigmoid function</a:t>
            </a:r>
            <a:r>
              <a:rPr lang="en-US" sz="2400" dirty="0">
                <a:sym typeface="Symbol" panose="05050102010706020507" pitchFamily="18" charset="2"/>
              </a:rPr>
              <a:t> </a:t>
            </a:r>
            <a:r>
              <a:rPr lang="en-US" sz="2400" baseline="-25000" dirty="0"/>
              <a:t>0,</a:t>
            </a:r>
            <a:r>
              <a:rPr lang="en-US" sz="2400" dirty="0">
                <a:sym typeface="Symbol" panose="05050102010706020507" pitchFamily="18" charset="2"/>
              </a:rPr>
              <a:t></a:t>
            </a:r>
            <a:r>
              <a:rPr lang="en-US" sz="2400" baseline="-25000" dirty="0"/>
              <a:t>1</a:t>
            </a:r>
            <a:br>
              <a:rPr lang="en-US" sz="2400" dirty="0"/>
            </a:br>
            <a:r>
              <a:rPr lang="en-US" sz="2400" dirty="0"/>
              <a:t>Here: Given some training data, find Sigmoid </a:t>
            </a:r>
            <a:br>
              <a:rPr lang="en-US" sz="2800" baseline="-25000" dirty="0"/>
            </a:br>
            <a:endParaRPr 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BB6387-BD23-4CD0-B654-395E33AE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5800" y="1827687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2075CC-BA31-4956-80DD-5E748E08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0145" y="743651"/>
            <a:ext cx="10003336" cy="5435374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F87703-E0C0-4419-861F-ABA6DECB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D4A45E-C2F1-4385-B474-52CC28BB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6995" y="3184910"/>
            <a:ext cx="1489364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will show later the logistic regression analysis </a:t>
            </a:r>
            <a:r>
              <a:rPr lang="en-US" dirty="0" err="1">
                <a:solidFill>
                  <a:srgbClr val="FF0000"/>
                </a:solidFill>
              </a:rPr>
              <a:t>algo</a:t>
            </a:r>
            <a:r>
              <a:rPr lang="en-US" dirty="0">
                <a:solidFill>
                  <a:srgbClr val="FF0000"/>
                </a:solidFill>
              </a:rPr>
              <a:t>. That is  how to get the sigmoid function from the training data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602031" y="3217029"/>
            <a:ext cx="6403425" cy="35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38141" y="1806180"/>
            <a:ext cx="1489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is input</a:t>
            </a:r>
          </a:p>
          <a:p>
            <a:r>
              <a:rPr lang="en-US" dirty="0">
                <a:solidFill>
                  <a:srgbClr val="FF0000"/>
                </a:solidFill>
              </a:rPr>
              <a:t>Y is class</a:t>
            </a:r>
          </a:p>
          <a:p>
            <a:endParaRPr lang="en-US" dirty="0"/>
          </a:p>
        </p:txBody>
      </p:sp>
      <p:cxnSp>
        <p:nvCxnSpPr>
          <p:cNvPr id="15" name="Straight Arrow Connector 14"/>
          <p:cNvCxnSpPr>
            <a:cxnSpLocks/>
            <a:stCxn id="14" idx="1"/>
          </p:cNvCxnSpPr>
          <p:nvPr/>
        </p:nvCxnSpPr>
        <p:spPr>
          <a:xfrm flipH="1">
            <a:off x="6486919" y="2267845"/>
            <a:ext cx="1051222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496049" y="2012420"/>
            <a:ext cx="1062533" cy="462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202402E-E4CF-4C82-B0DE-3D4E8BC440B3}"/>
              </a:ext>
            </a:extLst>
          </p:cNvPr>
          <p:cNvSpPr txBox="1"/>
          <p:nvPr/>
        </p:nvSpPr>
        <p:spPr>
          <a:xfrm>
            <a:off x="-1352371" y="5269172"/>
            <a:ext cx="599533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We wish to fit a logistic function to the data consisting of the hours studied (x</a:t>
            </a:r>
            <a:r>
              <a:rPr lang="en-US" sz="1600" i="1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) and the outcome of the test (</a:t>
            </a:r>
            <a:r>
              <a:rPr lang="en-US" sz="1600" i="1" dirty="0" err="1">
                <a:solidFill>
                  <a:srgbClr val="202122"/>
                </a:solidFill>
                <a:latin typeface="Arial" panose="020B0604020202020204" pitchFamily="34" charset="0"/>
              </a:rPr>
              <a:t>y</a:t>
            </a:r>
            <a:r>
              <a:rPr lang="en-US" sz="1600" i="1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 =1 for pass, 0 for fail). The x variable is called the "</a:t>
            </a:r>
            <a:r>
              <a:rPr lang="en-US" sz="1600" i="1" dirty="0">
                <a:solidFill>
                  <a:srgbClr val="0645AD"/>
                </a:solidFill>
                <a:latin typeface="Arial" panose="020B0604020202020204" pitchFamily="34" charset="0"/>
                <a:hlinkClick r:id="rId3" tooltip="Explanatory variable"/>
              </a:rPr>
              <a:t>explanatory variable</a:t>
            </a:r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", and the y variable is called the "</a:t>
            </a:r>
            <a:r>
              <a:rPr lang="en-US" sz="1600" i="1" dirty="0">
                <a:solidFill>
                  <a:srgbClr val="0645AD"/>
                </a:solidFill>
                <a:latin typeface="Arial" panose="020B0604020202020204" pitchFamily="34" charset="0"/>
                <a:hlinkClick r:id="rId4" tooltip="Categorical variable"/>
              </a:rPr>
              <a:t>categorical variable</a:t>
            </a:r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" consisting of two categories: "pass" or "fail" corresponding to the categorical values 1 and 0 respectively.</a:t>
            </a:r>
            <a:endParaRPr lang="en-US" sz="16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08AE50-9269-F826-8BB6-A5BC88670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909" y="0"/>
            <a:ext cx="1788981" cy="10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72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09" y="387770"/>
            <a:ext cx="8512716" cy="677863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956"/>
            <a:ext cx="8810625" cy="3924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1" y="5508685"/>
            <a:ext cx="902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output from the logistic regression analysis gives a p-value of p=0.0167, which is based on the Wald z-score. Rather than the Wald method, the recommended method[citation needed] to calculate the p-value for logistic regression is the likelihood-ratio test (LRT), which for this data gives  p=0.0006.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179CB-8D31-1370-F607-D3BF9F7D3947}"/>
              </a:ext>
            </a:extLst>
          </p:cNvPr>
          <p:cNvSpPr txBox="1"/>
          <p:nvPr/>
        </p:nvSpPr>
        <p:spPr>
          <a:xfrm>
            <a:off x="2924175" y="454628"/>
            <a:ext cx="49873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Plot P vs 1-p</a:t>
            </a:r>
          </a:p>
          <a:p>
            <a:r>
              <a:rPr lang="en-US" dirty="0"/>
              <a:t>Log(odds) line gradient is -1.5, vertical cutting -4.07</a:t>
            </a:r>
          </a:p>
        </p:txBody>
      </p:sp>
    </p:spTree>
    <p:extLst>
      <p:ext uri="{BB962C8B-B14F-4D97-AF65-F5344CB8AC3E}">
        <p14:creationId xmlns:p14="http://schemas.microsoft.com/office/powerpoint/2010/main" val="377107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170F-4CF1-55C8-90DC-7C0C778C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49" y="76939"/>
            <a:ext cx="7886700" cy="646331"/>
          </a:xfrm>
        </p:spPr>
        <p:txBody>
          <a:bodyPr>
            <a:normAutofit/>
          </a:bodyPr>
          <a:lstStyle/>
          <a:p>
            <a:r>
              <a:rPr lang="en-US" sz="3200" dirty="0"/>
              <a:t>Simple linear equation to find the solution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291E-9182-FAFA-A21E-2BD6E346E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D9702-2BE7-EA5F-E06A-BDEADE83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73241-4C2F-E343-1C4B-2907E7DA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F4DA24-093B-D9D3-F5C6-575948E2A4C1}"/>
                  </a:ext>
                </a:extLst>
              </p:cNvPr>
              <p:cNvSpPr txBox="1"/>
              <p:nvPr/>
            </p:nvSpPr>
            <p:spPr>
              <a:xfrm>
                <a:off x="1058518" y="1143996"/>
                <a:ext cx="7886700" cy="5325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HK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HK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𝑏𝑖𝑎𝑠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a  </a:t>
                </a:r>
                <a:r>
                  <a:rPr lang="en-US" sz="2800" dirty="0"/>
                  <a:t>Simple linear equation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there is one input  (x1) and one output  (y).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HK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i="1" baseline="30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HK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several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samples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𝑝𝑎𝑖𝑟𝑠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HK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etc.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We would like to find </a:t>
                </a:r>
                <a14:m>
                  <m:oMath xmlns:m="http://schemas.openxmlformats.org/officeDocument/2006/math">
                    <m:r>
                      <a:rPr lang="en-HK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by the normal equation, see next slide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F4DA24-093B-D9D3-F5C6-575948E2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18" y="1143996"/>
                <a:ext cx="7886700" cy="5325497"/>
              </a:xfrm>
              <a:prstGeom prst="rect">
                <a:avLst/>
              </a:prstGeom>
              <a:blipFill>
                <a:blip r:embed="rId2"/>
                <a:stretch>
                  <a:fillRect l="-2784" r="-232" b="-320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D9EB93-5C55-92EB-900A-793B9C1F1110}"/>
              </a:ext>
            </a:extLst>
          </p:cNvPr>
          <p:cNvSpPr txBox="1"/>
          <p:nvPr/>
        </p:nvSpPr>
        <p:spPr>
          <a:xfrm>
            <a:off x="1058518" y="599374"/>
            <a:ext cx="561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https://nic.schraudolph.org/teach/NNcourse/linear1.html</a:t>
            </a:r>
            <a:endParaRPr lang="en-HK" dirty="0"/>
          </a:p>
          <a:p>
            <a:r>
              <a:rPr lang="en-HK" dirty="0">
                <a:hlinkClick r:id="rId4"/>
              </a:rPr>
              <a:t>https://www.statlect.com/glossary/normal-equations</a:t>
            </a:r>
            <a:r>
              <a:rPr lang="en-HK" dirty="0"/>
              <a:t>  </a:t>
            </a:r>
          </a:p>
          <a:p>
            <a:r>
              <a:rPr lang="en-H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672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73C2-EF5E-A360-9651-050FC0E9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Matlab</a:t>
            </a:r>
            <a:r>
              <a:rPr lang="en-US" sz="1800" dirty="0"/>
              <a:t> regression example (2 variables with data normalization)  reference: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https://www.mathworks.com/matlabcentral/fileexchange/66161-logistic-regression</a:t>
            </a:r>
            <a:r>
              <a:rPr lang="en-US" sz="1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F500-7F53-3A04-4F57-EB44028C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clear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Data File for marks of students in two subject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to determine whether a student is pass or fail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x=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xlsread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('marks.xlsx');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x_2var=[ 15 20  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20  30  1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30  20  1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25  25  0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26  8   0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36  8   0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22  35  1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24  30  1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10  15  0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8   60  1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33  35  1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18  18  0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33  17  1];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x=x_2var;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=x(:,end);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Target variable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zscore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(x(:,1:end-1));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Normalized Predictors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p=length(x);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=[ones(length(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),1)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];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one is added for calculation of biases.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%compute cost and gradient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=1000;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No. of iterations for weight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updation</a:t>
            </a:r>
            <a:endParaRPr lang="en-US" sz="1800" b="0" i="0" u="none" strike="noStrike" baseline="0" dirty="0">
              <a:solidFill>
                <a:srgbClr val="3C763D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theta=zeros(size(xtrain,2),1);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Initial weights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alpha=0.1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Learning parameter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[J grad 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]=cost(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theta,xtrain,ytrain,alpha,iter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Cost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funtion</a:t>
            </a:r>
            <a:endParaRPr lang="en-US" sz="1800" b="0" i="0" u="none" strike="noStrike" baseline="0" dirty="0">
              <a:solidFill>
                <a:srgbClr val="3C763D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%target prediction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probability calculation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[hp]=sigmoid(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Hypothesis Function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(hp&gt;=0.5)=1;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(hp&lt;0.5)=0;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Decision Boundary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syms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x1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x2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fnn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(1)+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(2)*x1+th(3)*x2-0.5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figure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hold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scatter(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==1,2),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==1,3),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'b+'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'lijidth'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,5.0)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scatter(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==0,2),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==0,3),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'lijidth'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,5.0)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h1=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ezplot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fnn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set(h1,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legend(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'Pos 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class'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'Neg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class'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'Decision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boundary'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xlim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([-2 2])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ylim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([-2 2])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//// functions ///////////////////////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%/////////////////////////////////////////////////////////////////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[J grad 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] = cost(theta,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xtrain,ytrain,alpha,iter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%Cost Summary of this function goes here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 Detailed explanation goes here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=theta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m=size(xtrain,1);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j=1:iter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h=sigmoid(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J=-(1/m)*sum(ytrain.*log(h)+(1-ytrain).*log(1-h));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+(alpha/length(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'*(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-h)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grad=zeros(size(theta,1),1);</a:t>
            </a:r>
          </a:p>
          <a:p>
            <a:r>
              <a:rPr lang="nn-NO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i=1:size(grad)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grad(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)=(1/m)*sum((h-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)'*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(:,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%///////////////////////////////////////////////////////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g = sigmoid( z 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%SIGMOID Summary of this function goes here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 Detailed explanation goes here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g=1./(1+exp(-z));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endParaRPr lang="en-US" b="0" i="0" u="none" strike="noStrike" baseline="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E5E10-A0EC-DDFE-D903-6B1C614D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94E87-D9B9-FEAF-34C9-11A3F11B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5970A-CDAF-C930-25C5-B945EA204C9D}"/>
              </a:ext>
            </a:extLst>
          </p:cNvPr>
          <p:cNvSpPr txBox="1"/>
          <p:nvPr/>
        </p:nvSpPr>
        <p:spPr>
          <a:xfrm>
            <a:off x="2145406" y="2876410"/>
            <a:ext cx="103906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th</a:t>
            </a:r>
            <a:r>
              <a:rPr lang="en-US" dirty="0"/>
              <a:t> =</a:t>
            </a:r>
          </a:p>
          <a:p>
            <a:endParaRPr lang="en-US" dirty="0"/>
          </a:p>
          <a:p>
            <a:r>
              <a:rPr lang="en-US" dirty="0"/>
              <a:t>    0.3490</a:t>
            </a:r>
          </a:p>
          <a:p>
            <a:r>
              <a:rPr lang="en-US" dirty="0"/>
              <a:t>    2.3678</a:t>
            </a:r>
          </a:p>
          <a:p>
            <a:r>
              <a:rPr lang="en-US" dirty="0"/>
              <a:t>    4.2416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0EDC8-0065-EEE6-BC11-BB7A4F16C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626" y="1312862"/>
            <a:ext cx="5280847" cy="47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35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99F8-06F1-7548-3C78-8498097A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Matlab</a:t>
            </a:r>
            <a:r>
              <a:rPr lang="en-US" sz="3200" dirty="0"/>
              <a:t> example in wiki (one variable, without data normalization)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3F92B-34DF-6B41-79A9-C52C94DDB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clear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Data File for marks of students in two subject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to determine whether a student is pass or fail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x=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xlsread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'marks_wiki.xlsx'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%Example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demonstarted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in wiki https://en.wikipedia.org/wiki/Logistic_regression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x_wiki=[0.50 0.75 1.00 1.25 1.50 1.75 1.75 2.00 2.25 2.50 2.75 3.00 3.25 3.50 4.00 4.25 4.50 4.75 5.00 5.50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0    0    0    0    0    0    1    0    1    0    1     0   1    0    1     1   1    1    1    1]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x_wiki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';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https://en.wikipedia.org/wiki/Logistic_regression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%https://rpubs.com/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johnakwei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/167443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=x(:,end);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Target variable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zscore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(x(:,1:end-1));% Normalized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Predictors,can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remove wiki example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=(x(:,1:end-1));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Normalized Predictors %no normalization for wiki example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p=length(x);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=[ones(length(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),1)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];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one is added for calculation of biases.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%compute cost and gradient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=10000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%000; % No. of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iter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. will give same answer as in wiki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theta=zeros(size(xtrain,2),1);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Initial weights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alpha=0.1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Learning parameter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[J grad 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]=cost(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theta,xtrain,ytrain,alpha,iter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Cost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funtion</a:t>
            </a:r>
            <a:endParaRPr lang="en-US" sz="1800" b="0" i="0" u="none" strike="noStrike" baseline="0" dirty="0">
              <a:solidFill>
                <a:srgbClr val="3C763D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%target prediction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probability calculation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[hp]=sigmoid(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Hypothesis Function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(hp&gt;=0.5)=1;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(hp&lt;0.5)=0;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Decision Boundary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%for wiki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examplel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, need rewrite 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for https://en.wikipedia.org/wiki/Logistic_regression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and  https://rpubs.com/johnakwei/167443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syms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x1 x2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fnn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(1)+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(2)*x1+th(3)*x2-0.5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figure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hold on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scatter(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==1,2),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==1,3),'b+','lijidth',5.0)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scatter(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==0,2),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xtest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ytest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==0,3),'r','lijidth',5.0)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h1=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ezplot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fnn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set(h1,'color','r')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legend('Pos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class','Neg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class','Decision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boundary')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xlim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([-2 2])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ylim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([-2 2])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=   -4.0777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     1.5046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86FF1-E6EC-481A-5069-B097B8F7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19A4E-AD8F-2F76-DB3E-F338260B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A9A02-4462-5BBC-8542-25374AA962E8}"/>
              </a:ext>
            </a:extLst>
          </p:cNvPr>
          <p:cNvSpPr txBox="1"/>
          <p:nvPr/>
        </p:nvSpPr>
        <p:spPr>
          <a:xfrm>
            <a:off x="3829050" y="127454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</a:t>
            </a:r>
            <a:r>
              <a:rPr lang="en-US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th</a:t>
            </a:r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=   -4.0777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       1.5046</a:t>
            </a:r>
          </a:p>
        </p:txBody>
      </p:sp>
    </p:spTree>
    <p:extLst>
      <p:ext uri="{BB962C8B-B14F-4D97-AF65-F5344CB8AC3E}">
        <p14:creationId xmlns:p14="http://schemas.microsoft.com/office/powerpoint/2010/main" val="2803150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F4CA-D589-7A8E-F963-7D3D5C90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00F2-1EFE-6882-F86A-D2F0412DD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5141"/>
            <a:ext cx="3440351" cy="4441822"/>
          </a:xfrm>
        </p:spPr>
        <p:txBody>
          <a:bodyPr>
            <a:normAutofit/>
          </a:bodyPr>
          <a:lstStyle/>
          <a:p>
            <a:r>
              <a:rPr lang="en-US" sz="2000" dirty="0"/>
              <a:t>Example 1 to determine exam, pass or fail (mark &gt;0.5)</a:t>
            </a:r>
          </a:p>
          <a:p>
            <a:pPr lvl="1"/>
            <a:r>
              <a:rPr lang="en-US" sz="1600" dirty="0"/>
              <a:t>X=Hour studying</a:t>
            </a:r>
          </a:p>
          <a:p>
            <a:pPr lvl="1"/>
            <a:r>
              <a:rPr lang="en-US" sz="1600" dirty="0"/>
              <a:t>Y=Exam result mark</a:t>
            </a:r>
          </a:p>
          <a:p>
            <a:r>
              <a:rPr lang="en-US" sz="2400" dirty="0"/>
              <a:t>Example 2</a:t>
            </a:r>
          </a:p>
          <a:p>
            <a:pPr lvl="1"/>
            <a:r>
              <a:rPr lang="en-US" sz="1600" dirty="0"/>
              <a:t>X=pollution pm2.5 rate</a:t>
            </a:r>
          </a:p>
          <a:p>
            <a:pPr lvl="1"/>
            <a:r>
              <a:rPr lang="en-US" sz="1600" dirty="0"/>
              <a:t>Y=age </a:t>
            </a:r>
          </a:p>
          <a:p>
            <a:r>
              <a:rPr lang="en-US" sz="2000" dirty="0"/>
              <a:t>Method</a:t>
            </a:r>
          </a:p>
          <a:p>
            <a:pPr lvl="1"/>
            <a:r>
              <a:rPr lang="en-US" sz="1600" dirty="0"/>
              <a:t>Using the training data to determine the curve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D02E8-A95E-C888-01D4-35B6CB55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02F63-6FD5-CB87-82FC-473BFF8D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logistic-regression-example A Short Introduction -  Logistic Regression Algorithm algorithms introduction logistic-regression machine learning ">
            <a:extLst>
              <a:ext uri="{FF2B5EF4-FFF2-40B4-BE49-F238E27FC236}">
                <a16:creationId xmlns:a16="http://schemas.microsoft.com/office/drawing/2014/main" id="{9585CE92-11AD-2F9F-A54C-EB924C3F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01" y="1562068"/>
            <a:ext cx="4777898" cy="38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F06F5-A412-F867-2752-5BA14F80EDDE}"/>
              </a:ext>
            </a:extLst>
          </p:cNvPr>
          <p:cNvSpPr txBox="1"/>
          <p:nvPr/>
        </p:nvSpPr>
        <p:spPr>
          <a:xfrm>
            <a:off x="814939" y="5942567"/>
            <a:ext cx="704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https://helloacm.com/a-short-introduction-logistic-regression-algorithm/</a:t>
            </a:r>
          </a:p>
        </p:txBody>
      </p:sp>
    </p:spTree>
    <p:extLst>
      <p:ext uri="{BB962C8B-B14F-4D97-AF65-F5344CB8AC3E}">
        <p14:creationId xmlns:p14="http://schemas.microsoft.com/office/powerpoint/2010/main" val="731501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2596-0360-67B1-063E-76DFCEF7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on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4A4CF-5817-7DBB-6C1C-EFBE6ED9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https://win-vector.com/2011/09/14/the-simpler-derivation-of-logistic-regression/</a:t>
            </a:r>
            <a:r>
              <a:rPr lang="en-US" dirty="0"/>
              <a:t> </a:t>
            </a:r>
          </a:p>
          <a:p>
            <a:r>
              <a:rPr lang="en-US" dirty="0"/>
              <a:t>Derivation</a:t>
            </a:r>
          </a:p>
          <a:p>
            <a:pPr lvl="1"/>
            <a:r>
              <a:rPr lang="en-US" b="0" i="1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3"/>
              </a:rPr>
              <a:t>https://www.analyticsvidhya.com/blog/2021/07/an-introduction-to-logistic-regression/</a:t>
            </a:r>
            <a:r>
              <a:rPr lang="en-US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hlinkClick r:id="rId4"/>
              </a:rPr>
              <a:t>Math background : https://towardsdatascience.com/cross-entropy-negative-log-likelihood-and-all-that-jazz-47a95bd2e81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https://medium.com/analytics-vidhya/derivative-of-log-loss-function-for-logistic-regression-9b832f025c2d</a:t>
            </a:r>
            <a:r>
              <a:rPr lang="en-US" dirty="0"/>
              <a:t> </a:t>
            </a:r>
          </a:p>
          <a:p>
            <a:pPr lvl="1"/>
            <a:r>
              <a:rPr lang="en-HK" dirty="0">
                <a:hlinkClick r:id="rId6"/>
              </a:rPr>
              <a:t>http://deeplearning.stanford.edu/tutorial/supervised/SoftmaxRegression/</a:t>
            </a:r>
            <a:r>
              <a:rPr lang="en-HK" dirty="0"/>
              <a:t> </a:t>
            </a:r>
          </a:p>
          <a:p>
            <a:pPr lvl="1"/>
            <a:r>
              <a:rPr lang="en-US" dirty="0"/>
              <a:t>The Simpler Derivation of Logistic Regression </a:t>
            </a:r>
            <a:r>
              <a:rPr lang="en-US" dirty="0">
                <a:hlinkClick r:id="rId2"/>
              </a:rPr>
              <a:t>https://win-vector.com/2011/09/14/the-simpler-derivation-of-logistic-regression/</a:t>
            </a:r>
            <a:r>
              <a:rPr lang="en-US" dirty="0"/>
              <a:t> </a:t>
            </a:r>
          </a:p>
          <a:p>
            <a:pPr lvl="1"/>
            <a:endParaRPr lang="en-HK" dirty="0"/>
          </a:p>
          <a:p>
            <a:r>
              <a:rPr lang="en-US" dirty="0"/>
              <a:t> </a:t>
            </a:r>
            <a:r>
              <a:rPr lang="en-HK" dirty="0"/>
              <a:t>Logistic regression Numerical calculation example </a:t>
            </a:r>
          </a:p>
          <a:p>
            <a:pPr lvl="1"/>
            <a:r>
              <a:rPr lang="en-HK" dirty="0">
                <a:hlinkClick r:id="rId7"/>
              </a:rPr>
              <a:t>https://www.vebuso.com/2020/02/linear-to-logistic-regression-explained-step-by-step/</a:t>
            </a:r>
            <a:endParaRPr lang="en-HK" dirty="0"/>
          </a:p>
          <a:p>
            <a:pPr lvl="1"/>
            <a:r>
              <a:rPr lang="en-HK" dirty="0">
                <a:hlinkClick r:id="rId8"/>
              </a:rPr>
              <a:t>https://www.kdnuggets.com/2018/02/logistic-regression-concise-technical-overview.html</a:t>
            </a:r>
            <a:r>
              <a:rPr lang="en-HK" dirty="0"/>
              <a:t> </a:t>
            </a:r>
          </a:p>
          <a:p>
            <a:pPr lvl="1"/>
            <a:r>
              <a:rPr lang="en-HK" dirty="0">
                <a:hlinkClick r:id="rId9"/>
              </a:rPr>
              <a:t>https://www.saedsayad.com/logistic_regression.htm</a:t>
            </a:r>
            <a:r>
              <a:rPr lang="en-HK" dirty="0"/>
              <a:t> </a:t>
            </a:r>
          </a:p>
          <a:p>
            <a:pPr lvl="1"/>
            <a:r>
              <a:rPr lang="en-HK" dirty="0">
                <a:hlinkClick r:id="rId10"/>
              </a:rPr>
              <a:t>https://stats.stackexchange.com/questions/327274/how-to-calculate-logistic-regression-coefficients-manually</a:t>
            </a:r>
            <a:r>
              <a:rPr lang="en-HK" dirty="0"/>
              <a:t> </a:t>
            </a:r>
          </a:p>
          <a:p>
            <a:pPr lvl="1"/>
            <a:r>
              <a:rPr lang="en-HK" dirty="0">
                <a:hlinkClick r:id="rId11"/>
              </a:rPr>
              <a:t>https://www.geeksforgeeks.org/role-of-log-odds-in-logistic-regression/</a:t>
            </a:r>
            <a:r>
              <a:rPr lang="en-HK" dirty="0"/>
              <a:t> log(odds) lines</a:t>
            </a:r>
          </a:p>
          <a:p>
            <a:pPr lvl="1"/>
            <a:r>
              <a:rPr lang="en-HK" dirty="0">
                <a:hlinkClick r:id="rId12"/>
              </a:rPr>
              <a:t>https://www.graphpad.com/guides/prism/latest/curve-fitting/reg_simple_logistic_coefficients.htm</a:t>
            </a:r>
            <a:r>
              <a:rPr lang="en-HK" dirty="0"/>
              <a:t> </a:t>
            </a:r>
            <a:r>
              <a:rPr lang="en-HK" dirty="0">
                <a:hlinkClick r:id="rId13"/>
              </a:rPr>
              <a:t>https://www.youtube.com/watch?v=S-piV4ixfAc</a:t>
            </a:r>
            <a:r>
              <a:rPr lang="en-HK" dirty="0"/>
              <a:t>  Video</a:t>
            </a:r>
          </a:p>
          <a:p>
            <a:pPr lvl="1"/>
            <a:endParaRPr lang="en-HK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E6B53-75C0-53EE-4B5A-D4686FBE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5AD14-01C0-603E-3FDD-ABB888A2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33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2D50-9CD8-2392-8810-BFD96DA2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on </a:t>
            </a:r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CA80-BAD4-71BE-271B-650F37C13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>
            <a:normAutofit fontScale="40000" lnSpcReduction="20000"/>
          </a:bodyPr>
          <a:lstStyle/>
          <a:p>
            <a:r>
              <a:rPr lang="en-HK" dirty="0">
                <a:hlinkClick r:id="" action="ppaction://noaction"/>
              </a:rPr>
              <a:t>https://stats.stackexchange.com/questions/265905/derivative-of-softmax-with-respect-to-weights </a:t>
            </a:r>
          </a:p>
          <a:p>
            <a:r>
              <a:rPr lang="en-HK" dirty="0">
                <a:hlinkClick r:id="rId2"/>
              </a:rPr>
              <a:t>https://alexcpn.medium.com/yet-another-backpropagation-article-20ae57aabd1e</a:t>
            </a:r>
            <a:r>
              <a:rPr lang="en-HK" dirty="0">
                <a:hlinkClick r:id="" action="ppaction://noaction"/>
              </a:rPr>
              <a:t> </a:t>
            </a:r>
          </a:p>
          <a:p>
            <a:r>
              <a:rPr lang="en-HK" dirty="0">
                <a:hlinkClick r:id="" action="ppaction://noaction"/>
              </a:rPr>
              <a:t>https://www.mldawn.com/back-propagation-with-cross-entropy-and-softmax/</a:t>
            </a:r>
          </a:p>
          <a:p>
            <a:r>
              <a:rPr lang="en-HK" dirty="0">
                <a:hlinkClick r:id="" action="ppaction://noaction"/>
              </a:rPr>
              <a:t>https://math.stackexchange.com/questions/945871/derivative-of-softmax-loss-function</a:t>
            </a:r>
            <a:r>
              <a:rPr lang="en-HK" dirty="0"/>
              <a:t> </a:t>
            </a:r>
          </a:p>
          <a:p>
            <a:r>
              <a:rPr lang="en-HK" dirty="0">
                <a:hlinkClick r:id="rId3"/>
              </a:rPr>
              <a:t>https://stats.stackexchange.com/questions/298977/why-is-softmax-regression-often-written-without-the-bias-term</a:t>
            </a:r>
            <a:endParaRPr lang="en-HK" dirty="0"/>
          </a:p>
          <a:p>
            <a:r>
              <a:rPr lang="en-HK" dirty="0">
                <a:hlinkClick r:id="rId4"/>
              </a:rPr>
              <a:t>https://developers.google.com/machine-learning/crash-course/multi-class-neural-networks/softmax</a:t>
            </a:r>
            <a:r>
              <a:rPr lang="en-HK" dirty="0"/>
              <a:t> </a:t>
            </a:r>
          </a:p>
          <a:p>
            <a:r>
              <a:rPr lang="en-HK" dirty="0">
                <a:hlinkClick r:id="rId5"/>
              </a:rPr>
              <a:t>https://stats.stackexchange.com/questions/308307/matrix-backpropagation-with-softmax-and-cross-entropy</a:t>
            </a:r>
            <a:r>
              <a:rPr lang="en-HK" dirty="0"/>
              <a:t> </a:t>
            </a:r>
          </a:p>
          <a:p>
            <a:r>
              <a:rPr lang="en-HK" dirty="0">
                <a:hlinkClick r:id="rId6"/>
              </a:rPr>
              <a:t>https://stats.stackexchange.com/questions/235528/backpropagation-with-softmax-cross-entropy</a:t>
            </a:r>
            <a:r>
              <a:rPr lang="en-HK" dirty="0"/>
              <a:t> </a:t>
            </a:r>
          </a:p>
          <a:p>
            <a:r>
              <a:rPr lang="en-US" dirty="0">
                <a:hlinkClick r:id="rId6"/>
              </a:rPr>
              <a:t>https://stats.stackexchange.com/questions/235528/backpropagation-with-softmax-cross-entropy</a:t>
            </a:r>
            <a:r>
              <a:rPr lang="en-US" dirty="0"/>
              <a:t> (good, related weights of hidden layer)</a:t>
            </a:r>
          </a:p>
          <a:p>
            <a:r>
              <a:rPr lang="en-US" dirty="0">
                <a:hlinkClick r:id="rId7"/>
              </a:rPr>
              <a:t>https://towardsdatascience.com/derivative-of-the-softmax-function-and-the-categorical-cross-entropy-loss-ffceefc081d1</a:t>
            </a:r>
            <a:endParaRPr lang="en-US" dirty="0"/>
          </a:p>
          <a:p>
            <a:r>
              <a:rPr lang="en-US" sz="2800" dirty="0">
                <a:hlinkClick r:id="rId8"/>
              </a:rPr>
              <a:t>https://towardsdatascience.com/cross-entropy-negative-log-likelihood-and-all-that-jazz-47a95bd2e81</a:t>
            </a:r>
            <a:endParaRPr lang="en-US" sz="2800" dirty="0"/>
          </a:p>
          <a:p>
            <a:r>
              <a:rPr lang="en-US" sz="2800" dirty="0">
                <a:hlinkClick r:id="rId9"/>
              </a:rPr>
              <a:t>https://medium.com/analytics-vidhya/derivative-of-log-loss-function-for-logistic-regression-9b832f025c2d</a:t>
            </a:r>
            <a:r>
              <a:rPr lang="en-US" sz="2800" dirty="0"/>
              <a:t> </a:t>
            </a:r>
          </a:p>
          <a:p>
            <a:r>
              <a:rPr lang="en-US" dirty="0"/>
              <a:t>Bias in </a:t>
            </a:r>
            <a:r>
              <a:rPr lang="en-US" dirty="0" err="1"/>
              <a:t>softmax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https://stats.stackexchange.com/questions/291730/differentiating-cross-entropy-w-r-t-the-bias-term</a:t>
            </a:r>
            <a:r>
              <a:rPr lang="en-US" dirty="0"/>
              <a:t> </a:t>
            </a: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 negative log-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source-serif-pro"/>
              </a:rPr>
              <a:t>likelihood_loss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 is like the  cross-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source-serif-pro"/>
              </a:rPr>
              <a:t>entropy_loss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: definition </a:t>
            </a:r>
          </a:p>
          <a:p>
            <a:pPr lvl="1"/>
            <a:r>
              <a:rPr lang="en-US" dirty="0">
                <a:hlinkClick r:id="rId11"/>
              </a:rPr>
              <a:t>https://machinelearningmastery.com/cross-entropy-for-machine-learning/</a:t>
            </a:r>
            <a:r>
              <a:rPr lang="en-US" dirty="0">
                <a:solidFill>
                  <a:srgbClr val="292929"/>
                </a:solidFill>
                <a:latin typeface="source-serif-pro"/>
              </a:rPr>
              <a:t> </a:t>
            </a:r>
          </a:p>
          <a:p>
            <a:pPr lvl="1"/>
            <a:r>
              <a:rPr lang="en-US" dirty="0">
                <a:solidFill>
                  <a:srgbClr val="292929"/>
                </a:solidFill>
                <a:latin typeface="source-serif-pro"/>
                <a:hlinkClick r:id="rId12"/>
              </a:rPr>
              <a:t>https://gombru.github.io/2018/05/23/cross_entropy_loss/</a:t>
            </a:r>
            <a:r>
              <a:rPr lang="en-US" dirty="0">
                <a:solidFill>
                  <a:srgbClr val="292929"/>
                </a:solidFill>
                <a:latin typeface="source-serif-pro"/>
              </a:rPr>
              <a:t>  </a:t>
            </a:r>
          </a:p>
          <a:p>
            <a:pPr lvl="1"/>
            <a:r>
              <a:rPr lang="en-US" dirty="0">
                <a:hlinkClick r:id="rId13"/>
              </a:rPr>
              <a:t>https://sebastianraschka.com/blog/2022/losses-learned-part1.html</a:t>
            </a:r>
            <a:r>
              <a:rPr lang="en-US" dirty="0">
                <a:solidFill>
                  <a:srgbClr val="292929"/>
                </a:solidFill>
                <a:latin typeface="source-serif-pro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835CA-ADDA-8015-BF20-A9CD1064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D21AA-0C74-9967-BA4C-C381B95E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BBA3-8041-F2DA-54EC-B4741ED8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D9D9-758D-FD14-0C99-B937C8EE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853E5-1F61-9C46-BC37-F6E70EA6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BE3F0-B77A-C308-33F3-764C99E5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2A54-3376-60AD-5FDB-53714E56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" y="2028825"/>
            <a:ext cx="1748790" cy="1690689"/>
          </a:xfrm>
        </p:spPr>
        <p:txBody>
          <a:bodyPr>
            <a:normAutofit fontScale="90000"/>
          </a:bodyPr>
          <a:lstStyle/>
          <a:p>
            <a:r>
              <a:rPr lang="en-US" dirty="0"/>
              <a:t>1-D , simple case</a:t>
            </a:r>
            <a:br>
              <a:rPr lang="en-US" dirty="0"/>
            </a:br>
            <a:r>
              <a:rPr lang="en-US" dirty="0"/>
              <a:t>square error not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EB726-8FCE-BF81-720D-98B8CE855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A6388-41E2-7206-8DC1-B59D4612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9E6BF-ACDC-9490-4CDC-17C3C519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46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6E48D5-7463-4B9F-C088-13E161C0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49" y="4933427"/>
            <a:ext cx="6898511" cy="1990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E2475A-0146-082E-6287-613DF796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553" y="251565"/>
            <a:ext cx="5154268" cy="46850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7D69F8-A8D5-6AD0-3B7E-1A6A83728269}"/>
              </a:ext>
            </a:extLst>
          </p:cNvPr>
          <p:cNvSpPr txBox="1"/>
          <p:nvPr/>
        </p:nvSpPr>
        <p:spPr>
          <a:xfrm>
            <a:off x="4726004" y="1825625"/>
            <a:ext cx="366286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Given </a:t>
            </a:r>
            <a:r>
              <a:rPr lang="en-US" dirty="0" err="1"/>
              <a:t>i</a:t>
            </a:r>
            <a:r>
              <a:rPr lang="en-US" dirty="0"/>
              <a:t>=1,2,3,4,,m examples</a:t>
            </a:r>
          </a:p>
          <a:p>
            <a:r>
              <a:rPr lang="en-US" dirty="0"/>
              <a:t>Each sample has a pair </a:t>
            </a:r>
          </a:p>
          <a:p>
            <a:r>
              <a:rPr lang="en-US" dirty="0"/>
              <a:t>of x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r>
              <a:rPr lang="en-US" dirty="0"/>
              <a:t> : input and y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r>
              <a:rPr lang="en-US" dirty="0"/>
              <a:t> : class label</a:t>
            </a:r>
          </a:p>
          <a:p>
            <a:r>
              <a:rPr lang="en-US" dirty="0"/>
              <a:t>Each input  x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 </a:t>
            </a:r>
            <a:r>
              <a:rPr lang="en-US" dirty="0"/>
              <a:t> has 0,1,2,,,n features, </a:t>
            </a:r>
          </a:p>
          <a:p>
            <a:r>
              <a:rPr lang="en-US" dirty="0"/>
              <a:t>Total n+1 features</a:t>
            </a:r>
          </a:p>
        </p:txBody>
      </p:sp>
    </p:spTree>
    <p:extLst>
      <p:ext uri="{BB962C8B-B14F-4D97-AF65-F5344CB8AC3E}">
        <p14:creationId xmlns:p14="http://schemas.microsoft.com/office/powerpoint/2010/main" val="99551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79" y="3351212"/>
            <a:ext cx="6487479" cy="255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3638" y="346076"/>
            <a:ext cx="5895638" cy="6010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5458" y="3216275"/>
            <a:ext cx="104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is input</a:t>
            </a:r>
          </a:p>
          <a:p>
            <a:r>
              <a:rPr lang="en-US" dirty="0">
                <a:solidFill>
                  <a:srgbClr val="FF0000"/>
                </a:solidFill>
              </a:rPr>
              <a:t>Y is class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7927" y="798406"/>
            <a:ext cx="176414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7927" y="4633191"/>
            <a:ext cx="176414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0" idx="3"/>
          </p:cNvCxnSpPr>
          <p:nvPr/>
        </p:nvCxnSpPr>
        <p:spPr>
          <a:xfrm flipH="1" flipV="1">
            <a:off x="2152074" y="936951"/>
            <a:ext cx="3990109" cy="594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52073" y="1772011"/>
            <a:ext cx="4142510" cy="2999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51606" y="1870075"/>
            <a:ext cx="2688837" cy="134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42182" y="1025236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X,Y pairs (training data)</a:t>
            </a:r>
          </a:p>
          <a:p>
            <a:r>
              <a:rPr lang="en-US" dirty="0"/>
              <a:t>Find b iteratively </a:t>
            </a:r>
          </a:p>
          <a:p>
            <a:r>
              <a:rPr lang="en-US" dirty="0" err="1"/>
              <a:t>j_b</a:t>
            </a:r>
            <a:r>
              <a:rPr lang="en-US" dirty="0"/>
              <a:t>=</a:t>
            </a:r>
            <a:r>
              <a:rPr lang="en-US" dirty="0" err="1"/>
              <a:t>old_b</a:t>
            </a:r>
            <a:r>
              <a:rPr lang="en-US" dirty="0"/>
              <a:t>+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853DA5-5DAA-46CE-8077-2815CEA850C8}"/>
              </a:ext>
            </a:extLst>
          </p:cNvPr>
          <p:cNvSpPr txBox="1"/>
          <p:nvPr/>
        </p:nvSpPr>
        <p:spPr>
          <a:xfrm>
            <a:off x="2161838" y="57544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https://win-vector.com/2011/09/14/the-simpler-derivation-of-logistic-regression/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C49EDD-0D76-47BC-9D94-52C2A166C2A8}"/>
              </a:ext>
            </a:extLst>
          </p:cNvPr>
          <p:cNvSpPr txBox="1"/>
          <p:nvPr/>
        </p:nvSpPr>
        <p:spPr>
          <a:xfrm>
            <a:off x="-762001" y="6340781"/>
            <a:ext cx="108299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Note: {Training data} </a:t>
            </a:r>
            <a:r>
              <a:rPr lang="en-US" dirty="0">
                <a:sym typeface="Wingdings" panose="05000000000000000000" pitchFamily="2" charset="2"/>
              </a:rPr>
              <a:t> find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0,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2, </a:t>
            </a:r>
            <a:r>
              <a:rPr lang="en-US" dirty="0"/>
              <a:t>then probability (p) having this result=Sigmoid(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1</a:t>
            </a:r>
            <a:r>
              <a:rPr lang="en-US" dirty="0"/>
              <a:t>*x1+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2</a:t>
            </a:r>
            <a:r>
              <a:rPr lang="en-US" dirty="0"/>
              <a:t>*x2)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E64E3-B669-F1EA-4177-2D84F929D834}"/>
              </a:ext>
            </a:extLst>
          </p:cNvPr>
          <p:cNvSpPr txBox="1"/>
          <p:nvPr/>
        </p:nvSpPr>
        <p:spPr>
          <a:xfrm>
            <a:off x="4398745" y="346076"/>
            <a:ext cx="472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Hessian is introduced for second order approach</a:t>
            </a:r>
          </a:p>
          <a:p>
            <a:r>
              <a:rPr lang="en-US" dirty="0"/>
              <a:t>Gradient decent method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9E7317-FA24-4FCC-4DAF-17EECACA508B}"/>
              </a:ext>
            </a:extLst>
          </p:cNvPr>
          <p:cNvCxnSpPr/>
          <p:nvPr/>
        </p:nvCxnSpPr>
        <p:spPr>
          <a:xfrm flipH="1">
            <a:off x="800100" y="5505450"/>
            <a:ext cx="942975" cy="6715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1AA2B-CC6E-BFA3-09CE-FFEDDB2FB335}"/>
              </a:ext>
            </a:extLst>
          </p:cNvPr>
          <p:cNvCxnSpPr>
            <a:endCxn id="6" idx="2"/>
          </p:cNvCxnSpPr>
          <p:nvPr/>
        </p:nvCxnSpPr>
        <p:spPr>
          <a:xfrm>
            <a:off x="800100" y="5629275"/>
            <a:ext cx="824081" cy="7270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EEA82BD-6ED8-F9D0-8697-9900E3CEF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064" y="2377219"/>
            <a:ext cx="2311519" cy="482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4D104-609C-DC2D-BE96-26063B5B8BFA}"/>
              </a:ext>
            </a:extLst>
          </p:cNvPr>
          <p:cNvSpPr txBox="1"/>
          <p:nvPr/>
        </p:nvSpPr>
        <p:spPr>
          <a:xfrm>
            <a:off x="-987763" y="4505357"/>
            <a:ext cx="321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second order Hessian term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8379B-BC66-A63A-B94A-0A752B6D3EBD}"/>
              </a:ext>
            </a:extLst>
          </p:cNvPr>
          <p:cNvSpPr txBox="1"/>
          <p:nvPr/>
        </p:nvSpPr>
        <p:spPr>
          <a:xfrm>
            <a:off x="3028950" y="1893863"/>
            <a:ext cx="5919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Our earlier derivation with </a:t>
            </a:r>
          </a:p>
          <a:p>
            <a:r>
              <a:rPr lang="en-US" dirty="0"/>
              <a:t>first order term (Jacobian) only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87B4425-36F1-CDFB-2501-508E8D38B111}"/>
              </a:ext>
            </a:extLst>
          </p:cNvPr>
          <p:cNvSpPr/>
          <p:nvPr/>
        </p:nvSpPr>
        <p:spPr>
          <a:xfrm rot="5400000">
            <a:off x="5621519" y="2501250"/>
            <a:ext cx="181505" cy="8055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0D9740-E3CE-BCC4-65BF-B49E0A95115D}"/>
              </a:ext>
            </a:extLst>
          </p:cNvPr>
          <p:cNvSpPr txBox="1"/>
          <p:nvPr/>
        </p:nvSpPr>
        <p:spPr>
          <a:xfrm>
            <a:off x="5541285" y="291345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b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85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A654-70EB-8A52-5983-0C5620F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https://stats.stackexchange.com/questions/265905/derivative-of-softmax-with-respect-to-weights</a:t>
            </a:r>
            <a:r>
              <a:rPr lang="en-US" sz="2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46336-31DA-C420-B26E-3E5FDDA3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94BD5-BEDF-A8E6-A6DC-0D2F1DCD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6C4FB9-2864-3BD0-9810-DC6A550F3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B15871-3DC7-CB66-E6AE-1DF1C1DD2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1418432"/>
            <a:ext cx="86772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29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0B2B-FABB-2C02-4789-02392C87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8" y="5888832"/>
            <a:ext cx="7886700" cy="755649"/>
          </a:xfrm>
        </p:spPr>
        <p:txBody>
          <a:bodyPr>
            <a:noAutofit/>
          </a:bodyPr>
          <a:lstStyle/>
          <a:p>
            <a:r>
              <a:rPr lang="en-US" sz="1200" dirty="0">
                <a:hlinkClick r:id="rId2"/>
              </a:rPr>
              <a:t>https://stats.stackexchange.com/questions/298977/why-is-softmax-regression-often-written-without-the-bias-term</a:t>
            </a:r>
            <a:r>
              <a:rPr lang="en-US" sz="1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D7D1-7707-03C5-8DF0-028D90EC2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A3B40-FB30-E04B-241A-9BC6F2CA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15E71-4E47-B9EF-E37D-9C8D90B0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A2F5E-9263-E821-5254-384C2B01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62" y="3372782"/>
            <a:ext cx="5583338" cy="2694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8A1DF-06C0-F8DE-B667-B150F6264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523" y="-10882"/>
            <a:ext cx="4999178" cy="3157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45ACAF-9AC5-24E1-B90C-6BA018A64EE3}"/>
              </a:ext>
            </a:extLst>
          </p:cNvPr>
          <p:cNvSpPr txBox="1"/>
          <p:nvPr/>
        </p:nvSpPr>
        <p:spPr>
          <a:xfrm>
            <a:off x="7324725" y="1825625"/>
            <a:ext cx="1258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Meaning that each neuron got a bias and is already included in the formula</a:t>
            </a:r>
          </a:p>
        </p:txBody>
      </p:sp>
    </p:spTree>
    <p:extLst>
      <p:ext uri="{BB962C8B-B14F-4D97-AF65-F5344CB8AC3E}">
        <p14:creationId xmlns:p14="http://schemas.microsoft.com/office/powerpoint/2010/main" val="343344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035B-1750-BB46-CB34-74B5B08B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713"/>
          </a:xfrm>
        </p:spPr>
        <p:txBody>
          <a:bodyPr>
            <a:normAutofit/>
          </a:bodyPr>
          <a:lstStyle/>
          <a:p>
            <a:r>
              <a:rPr lang="en-US" sz="2800" dirty="0"/>
              <a:t>Derivation of the normal equation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BE04-F97F-8FD3-69A0-C0FE8210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12504-4A0A-5A14-D84C-642A7719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56ABC-B5CA-9A75-94DB-102262D6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48D3E-C1B3-91E3-4BE6-156806B4BA41}"/>
              </a:ext>
            </a:extLst>
          </p:cNvPr>
          <p:cNvSpPr txBox="1"/>
          <p:nvPr/>
        </p:nvSpPr>
        <p:spPr>
          <a:xfrm>
            <a:off x="269391" y="180460"/>
            <a:ext cx="887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https://eli.thegreenplace.net/2014/derivation-of-the-normal-equation-for-linear-regression/</a:t>
            </a:r>
            <a:r>
              <a:rPr lang="en-HK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DDF28-C8F3-4E80-B89C-88E639405FAD}"/>
                  </a:ext>
                </a:extLst>
              </p:cNvPr>
              <p:cNvSpPr txBox="1"/>
              <p:nvPr/>
            </p:nvSpPr>
            <p:spPr>
              <a:xfrm>
                <a:off x="987909" y="918628"/>
                <a:ext cx="7886700" cy="5715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HK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HK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0,1,..,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HK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800" i="1" baseline="30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The solution is at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-2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y, hence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This called the normal Equation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1800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sz="1800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DDF28-C8F3-4E80-B89C-88E639405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09" y="918628"/>
                <a:ext cx="7886700" cy="5715924"/>
              </a:xfrm>
              <a:prstGeom prst="rect">
                <a:avLst/>
              </a:prstGeom>
              <a:blipFill>
                <a:blip r:embed="rId3"/>
                <a:stretch>
                  <a:fillRect l="-618" b="-85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049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A1BA-B432-02B2-F4CA-7BD14D6D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6524"/>
            <a:ext cx="7886700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Derivations of </a:t>
            </a:r>
            <a:r>
              <a:rPr lang="en-US" sz="2000" b="1" u="sng" dirty="0">
                <a:solidFill>
                  <a:srgbClr val="0070C0"/>
                </a:solidFill>
              </a:rPr>
              <a:t>Linear</a:t>
            </a:r>
            <a:r>
              <a:rPr lang="en-US" sz="2000" b="1" dirty="0">
                <a:solidFill>
                  <a:srgbClr val="0070C0"/>
                </a:solidFill>
              </a:rPr>
              <a:t>  regression, </a:t>
            </a:r>
            <a:r>
              <a:rPr lang="en-US" sz="2000" dirty="0"/>
              <a:t>using square error cost (to reduce). </a:t>
            </a:r>
            <a:br>
              <a:rPr lang="en-US" sz="2000" dirty="0"/>
            </a:br>
            <a:r>
              <a:rPr lang="en-US" sz="2000" dirty="0"/>
              <a:t>here we use </a:t>
            </a:r>
            <a:r>
              <a:rPr lang="en-US" sz="2000" dirty="0">
                <a:sym typeface="Symbol" panose="05050102010706020507" pitchFamily="18" charset="2"/>
              </a:rPr>
              <a:t></a:t>
            </a:r>
            <a:r>
              <a:rPr lang="en-US" sz="2000" baseline="-25000" dirty="0">
                <a:sym typeface="Symbol" panose="05050102010706020507" pitchFamily="18" charset="2"/>
              </a:rPr>
              <a:t>0</a:t>
            </a:r>
            <a:r>
              <a:rPr lang="en-US" sz="2000" dirty="0"/>
              <a:t>, =</a:t>
            </a:r>
            <a:r>
              <a:rPr lang="en-US" sz="2000" dirty="0">
                <a:sym typeface="Symbol" panose="05050102010706020507" pitchFamily="18" charset="2"/>
              </a:rPr>
              <a:t></a:t>
            </a:r>
            <a:r>
              <a:rPr lang="en-US" sz="2000" baseline="-25000" dirty="0"/>
              <a:t>0, </a:t>
            </a:r>
            <a:r>
              <a:rPr lang="en-US" sz="2000" dirty="0">
                <a:sym typeface="Symbol" panose="05050102010706020507" pitchFamily="18" charset="2"/>
              </a:rPr>
              <a:t></a:t>
            </a:r>
            <a:r>
              <a:rPr lang="en-US" sz="2000" baseline="-25000" dirty="0">
                <a:sym typeface="Symbol" panose="05050102010706020507" pitchFamily="18" charset="2"/>
              </a:rPr>
              <a:t>1=</a:t>
            </a:r>
            <a:r>
              <a:rPr lang="en-US" sz="2000" dirty="0">
                <a:sym typeface="Symbol" panose="05050102010706020507" pitchFamily="18" charset="2"/>
              </a:rPr>
              <a:t></a:t>
            </a:r>
            <a:r>
              <a:rPr lang="en-US" sz="2000" baseline="-25000" dirty="0"/>
              <a:t>1 </a:t>
            </a:r>
            <a:r>
              <a:rPr lang="en-US" sz="2000" dirty="0"/>
              <a:t>(used previously)</a:t>
            </a:r>
            <a:br>
              <a:rPr lang="en-US" sz="2000" dirty="0"/>
            </a:br>
            <a:r>
              <a:rPr lang="en-US" sz="2000" dirty="0"/>
              <a:t>J(</a:t>
            </a:r>
            <a:r>
              <a:rPr lang="en-US" sz="2000" dirty="0">
                <a:sym typeface="Symbol" panose="05050102010706020507" pitchFamily="18" charset="2"/>
              </a:rPr>
              <a:t></a:t>
            </a:r>
            <a:r>
              <a:rPr lang="en-US" sz="2000" dirty="0"/>
              <a:t>), where </a:t>
            </a:r>
            <a:r>
              <a:rPr lang="en-US" sz="2000" dirty="0">
                <a:sym typeface="Symbol" panose="05050102010706020507" pitchFamily="18" charset="2"/>
              </a:rPr>
              <a:t></a:t>
            </a:r>
            <a:r>
              <a:rPr lang="en-US" sz="2000" dirty="0"/>
              <a:t> = [</a:t>
            </a:r>
            <a:r>
              <a:rPr lang="en-US" sz="2000" dirty="0">
                <a:sym typeface="Symbol" panose="05050102010706020507" pitchFamily="18" charset="2"/>
              </a:rPr>
              <a:t></a:t>
            </a:r>
            <a:r>
              <a:rPr lang="en-US" sz="2000" baseline="-25000" dirty="0">
                <a:sym typeface="Symbol" panose="05050102010706020507" pitchFamily="18" charset="2"/>
              </a:rPr>
              <a:t>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 </a:t>
            </a:r>
            <a:r>
              <a:rPr lang="en-US" sz="2000" baseline="-25000" dirty="0">
                <a:sym typeface="Symbol" panose="05050102010706020507" pitchFamily="18" charset="2"/>
              </a:rPr>
              <a:t>1</a:t>
            </a:r>
            <a:r>
              <a:rPr lang="en-US" sz="2000" dirty="0"/>
              <a:t>]’ linear parameter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232E1-7597-05EB-0F01-D7BD46DC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7B091-E4C0-70EF-96A4-2EF7E53F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9A716-D608-3B6E-7FDA-AA779525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B612D5-A8C0-4C17-F774-FDC9A6A5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87" y="1250950"/>
            <a:ext cx="6838738" cy="5302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34303-DDE8-9E3E-FBFB-88A8635F6398}"/>
              </a:ext>
            </a:extLst>
          </p:cNvPr>
          <p:cNvSpPr txBox="1"/>
          <p:nvPr/>
        </p:nvSpPr>
        <p:spPr>
          <a:xfrm>
            <a:off x="6457950" y="2333625"/>
            <a:ext cx="237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Cost=</a:t>
            </a:r>
            <a:r>
              <a:rPr lang="en-US" dirty="0" err="1"/>
              <a:t>square_Error</a:t>
            </a:r>
            <a:r>
              <a:rPr lang="en-US" dirty="0"/>
              <a:t>, so, we need to reduce cost or error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3A7AA-3826-E161-1A38-BEE159FD2181}"/>
              </a:ext>
            </a:extLst>
          </p:cNvPr>
          <p:cNvSpPr txBox="1"/>
          <p:nvPr/>
        </p:nvSpPr>
        <p:spPr>
          <a:xfrm>
            <a:off x="809837" y="-64959"/>
            <a:ext cx="786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https://win-vector.com/2011/09/14/the-simpler-derivation-of-logistic-regression/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525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9DDB-69B9-2935-6935-4DAE09FF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DB81-881D-1C4B-3885-1AF4C56A4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AAD7A-4DFB-D35F-0BDE-50082227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39388-CC46-8E57-5C45-8AFA5070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F0D1B-309B-60AE-766C-181B0167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80258"/>
            <a:ext cx="7515225" cy="6277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F52CA-C7CF-98CC-40E5-AECEE0A16257}"/>
              </a:ext>
            </a:extLst>
          </p:cNvPr>
          <p:cNvSpPr txBox="1"/>
          <p:nvPr/>
        </p:nvSpPr>
        <p:spPr>
          <a:xfrm>
            <a:off x="2924175" y="0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Math background : https://towardsdatascience.com/cross-entropy-negative-log-likelihood-and-all-that-jazz-47a95bd2e81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635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3B05-E183-0C81-4024-265EEE46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1" y="183922"/>
            <a:ext cx="8778517" cy="144303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Derivations of logistic regression, </a:t>
            </a:r>
            <a:r>
              <a:rPr lang="en-US" sz="2400" dirty="0"/>
              <a:t>using </a:t>
            </a:r>
            <a:r>
              <a:rPr lang="en-US" sz="2400" dirty="0" err="1"/>
              <a:t>cross_entropy_loss</a:t>
            </a:r>
            <a:r>
              <a:rPr lang="en-US" sz="2400" dirty="0"/>
              <a:t> (=negative _likelihood) cost (to reduce):</a:t>
            </a:r>
            <a:br>
              <a:rPr lang="en-US" sz="2400" dirty="0"/>
            </a:br>
            <a:r>
              <a:rPr lang="en-US" sz="2400" dirty="0"/>
              <a:t>here we use </a:t>
            </a:r>
            <a:r>
              <a:rPr lang="en-US" sz="2400" dirty="0">
                <a:sym typeface="Symbol" panose="05050102010706020507" pitchFamily="18" charset="2"/>
              </a:rPr>
              <a:t>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US" sz="2400" dirty="0"/>
              <a:t>, =</a:t>
            </a:r>
            <a:r>
              <a:rPr lang="en-US" sz="2400" dirty="0">
                <a:sym typeface="Symbol" panose="05050102010706020507" pitchFamily="18" charset="2"/>
              </a:rPr>
              <a:t></a:t>
            </a:r>
            <a:r>
              <a:rPr lang="en-US" sz="2400" baseline="-25000" dirty="0"/>
              <a:t>0, </a:t>
            </a:r>
            <a:r>
              <a:rPr lang="en-US" sz="2400" dirty="0">
                <a:sym typeface="Symbol" panose="05050102010706020507" pitchFamily="18" charset="2"/>
              </a:rPr>
              <a:t></a:t>
            </a:r>
            <a:r>
              <a:rPr lang="en-US" sz="2400" baseline="-25000" dirty="0">
                <a:sym typeface="Symbol" panose="05050102010706020507" pitchFamily="18" charset="2"/>
              </a:rPr>
              <a:t>1=</a:t>
            </a:r>
            <a:r>
              <a:rPr lang="en-US" sz="2400" dirty="0">
                <a:sym typeface="Symbol" panose="05050102010706020507" pitchFamily="18" charset="2"/>
              </a:rPr>
              <a:t></a:t>
            </a:r>
            <a:r>
              <a:rPr lang="en-US" sz="2400" baseline="-25000" dirty="0"/>
              <a:t>1 </a:t>
            </a:r>
            <a:r>
              <a:rPr lang="en-US" sz="2400" dirty="0"/>
              <a:t>(used previously)</a:t>
            </a:r>
            <a:br>
              <a:rPr lang="en-US" sz="2400" dirty="0"/>
            </a:br>
            <a:r>
              <a:rPr lang="en-US" sz="2400" dirty="0"/>
              <a:t>J(</a:t>
            </a:r>
            <a:r>
              <a:rPr lang="en-US" sz="2400" dirty="0">
                <a:sym typeface="Symbol" panose="05050102010706020507" pitchFamily="18" charset="2"/>
              </a:rPr>
              <a:t></a:t>
            </a:r>
            <a:r>
              <a:rPr lang="en-US" sz="2400" dirty="0"/>
              <a:t>), where </a:t>
            </a:r>
            <a:r>
              <a:rPr lang="en-US" sz="2400" dirty="0">
                <a:sym typeface="Symbol" panose="05050102010706020507" pitchFamily="18" charset="2"/>
              </a:rPr>
              <a:t></a:t>
            </a:r>
            <a:r>
              <a:rPr lang="en-US" sz="2400" dirty="0"/>
              <a:t> = [</a:t>
            </a:r>
            <a:r>
              <a:rPr lang="en-US" sz="2400" dirty="0">
                <a:sym typeface="Symbol" panose="05050102010706020507" pitchFamily="18" charset="2"/>
              </a:rPr>
              <a:t>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US" sz="2400" dirty="0"/>
              <a:t>,</a:t>
            </a:r>
            <a:r>
              <a:rPr lang="en-US" sz="2400" dirty="0">
                <a:sym typeface="Symbol" panose="05050102010706020507" pitchFamily="18" charset="2"/>
              </a:rPr>
              <a:t> 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/>
              <a:t>]’ logistic parameter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2337-9916-B78C-4BB4-4158CB189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Simplified</a:t>
            </a:r>
          </a:p>
          <a:p>
            <a:r>
              <a:rPr lang="en-US" sz="1400" dirty="0"/>
              <a:t>Cost </a:t>
            </a:r>
          </a:p>
          <a:p>
            <a:r>
              <a:rPr lang="en-US" sz="1400" dirty="0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DCFCC-4BF8-ADDF-7892-082105CC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F829-E774-CC76-61C0-92758F58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C373E-2AC5-590D-5BB1-2E53E164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43" y="1646237"/>
            <a:ext cx="6051114" cy="4782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E31AB7-EDAD-DAD4-9C05-7863AE2DE066}"/>
              </a:ext>
            </a:extLst>
          </p:cNvPr>
          <p:cNvSpPr txBox="1"/>
          <p:nvPr/>
        </p:nvSpPr>
        <p:spPr>
          <a:xfrm>
            <a:off x="4256494" y="3922666"/>
            <a:ext cx="25050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Cross entropy loss </a:t>
            </a:r>
            <a:r>
              <a:rPr lang="en-US" dirty="0"/>
              <a:t> for y=1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160A0-34F5-7789-3DCC-AEBB975D84F1}"/>
              </a:ext>
            </a:extLst>
          </p:cNvPr>
          <p:cNvSpPr txBox="1"/>
          <p:nvPr/>
        </p:nvSpPr>
        <p:spPr>
          <a:xfrm>
            <a:off x="6489683" y="3907865"/>
            <a:ext cx="23933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Cross entropy loss </a:t>
            </a:r>
            <a:r>
              <a:rPr lang="en-US" dirty="0"/>
              <a:t> for y=0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368E86E-2925-C6F9-4BA9-1B75DD0D85E0}"/>
              </a:ext>
            </a:extLst>
          </p:cNvPr>
          <p:cNvSpPr/>
          <p:nvPr/>
        </p:nvSpPr>
        <p:spPr>
          <a:xfrm rot="5400000">
            <a:off x="7061940" y="2872077"/>
            <a:ext cx="436872" cy="17782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50DBBA6-331F-02E7-00DA-75E5E55920B4}"/>
              </a:ext>
            </a:extLst>
          </p:cNvPr>
          <p:cNvSpPr/>
          <p:nvPr/>
        </p:nvSpPr>
        <p:spPr>
          <a:xfrm rot="5400000">
            <a:off x="5100667" y="2976704"/>
            <a:ext cx="348970" cy="16797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EE337-C4EF-B859-5890-9142A213657B}"/>
              </a:ext>
            </a:extLst>
          </p:cNvPr>
          <p:cNvSpPr txBox="1"/>
          <p:nvPr/>
        </p:nvSpPr>
        <p:spPr>
          <a:xfrm>
            <a:off x="5073010" y="4640560"/>
            <a:ext cx="331554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=learning rate</a:t>
            </a:r>
          </a:p>
          <a:p>
            <a:r>
              <a:rPr lang="en-US" dirty="0">
                <a:sym typeface="Symbol" panose="05050102010706020507" pitchFamily="18" charset="2"/>
              </a:rPr>
              <a:t>m=number of training samples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AC7A99-2E0D-F5F2-107B-A26EBEE5E18E}"/>
              </a:ext>
            </a:extLst>
          </p:cNvPr>
          <p:cNvSpPr txBox="1"/>
          <p:nvPr/>
        </p:nvSpPr>
        <p:spPr>
          <a:xfrm>
            <a:off x="126375" y="3642115"/>
            <a:ext cx="20842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https://towardsdatascience.com/cross-entropy-negative-log-likelihood-and-all-that-jazz-47a95bd2e81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39BC5-9AB5-A986-920B-3E41A6B08818}"/>
              </a:ext>
            </a:extLst>
          </p:cNvPr>
          <p:cNvSpPr txBox="1"/>
          <p:nvPr/>
        </p:nvSpPr>
        <p:spPr>
          <a:xfrm>
            <a:off x="3896545" y="1881537"/>
            <a:ext cx="51210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92929"/>
                </a:solidFill>
                <a:effectLst/>
                <a:latin typeface="source-serif-pro"/>
              </a:rPr>
              <a:t> negative log-</a:t>
            </a:r>
            <a:r>
              <a:rPr lang="en-US" sz="1200" b="0" i="0" dirty="0" err="1">
                <a:solidFill>
                  <a:srgbClr val="292929"/>
                </a:solidFill>
                <a:effectLst/>
                <a:latin typeface="source-serif-pro"/>
              </a:rPr>
              <a:t>likelihood_loss</a:t>
            </a:r>
            <a:r>
              <a:rPr lang="en-US" sz="1200" b="0" i="0" dirty="0">
                <a:solidFill>
                  <a:srgbClr val="292929"/>
                </a:solidFill>
                <a:effectLst/>
                <a:latin typeface="source-serif-pro"/>
              </a:rPr>
              <a:t> is like the  cross-</a:t>
            </a:r>
            <a:r>
              <a:rPr lang="en-US" sz="1200" b="0" i="0" dirty="0" err="1">
                <a:solidFill>
                  <a:srgbClr val="292929"/>
                </a:solidFill>
                <a:effectLst/>
                <a:latin typeface="source-serif-pro"/>
              </a:rPr>
              <a:t>entropy_loss</a:t>
            </a:r>
            <a:r>
              <a:rPr lang="en-US" sz="1200" b="0" i="0" dirty="0">
                <a:solidFill>
                  <a:srgbClr val="292929"/>
                </a:solidFill>
                <a:effectLst/>
                <a:latin typeface="source-serif-pro"/>
              </a:rPr>
              <a:t>: definition </a:t>
            </a:r>
          </a:p>
          <a:p>
            <a:r>
              <a:rPr lang="en-US" sz="1200" dirty="0">
                <a:hlinkClick r:id="rId4"/>
              </a:rPr>
              <a:t>https://machinelearningmastery.com/cross-entropy-for-machine-learning/</a:t>
            </a:r>
            <a:r>
              <a:rPr lang="en-US" sz="1200" dirty="0">
                <a:solidFill>
                  <a:srgbClr val="292929"/>
                </a:solidFill>
                <a:latin typeface="source-serif-pro"/>
              </a:rPr>
              <a:t> </a:t>
            </a:r>
          </a:p>
          <a:p>
            <a:r>
              <a:rPr lang="en-US" sz="1200" dirty="0">
                <a:solidFill>
                  <a:srgbClr val="292929"/>
                </a:solidFill>
                <a:latin typeface="source-serif-pro"/>
                <a:hlinkClick r:id="rId5"/>
              </a:rPr>
              <a:t>https://gombru.github.io/2018/05/23/cross_entropy_loss/</a:t>
            </a:r>
            <a:r>
              <a:rPr lang="en-US" sz="1200" dirty="0">
                <a:solidFill>
                  <a:srgbClr val="292929"/>
                </a:solidFill>
                <a:latin typeface="source-serif-pro"/>
              </a:rPr>
              <a:t>  </a:t>
            </a:r>
          </a:p>
          <a:p>
            <a:r>
              <a:rPr lang="en-US" sz="1200" dirty="0">
                <a:hlinkClick r:id="rId6"/>
              </a:rPr>
              <a:t>https://sebastianraschka.com/blog/2022/losses-learned-part1.html</a:t>
            </a:r>
            <a:r>
              <a:rPr lang="en-US" sz="1200" dirty="0">
                <a:solidFill>
                  <a:srgbClr val="292929"/>
                </a:solidFill>
                <a:latin typeface="source-serif-pro"/>
              </a:rPr>
              <a:t> 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90570-2724-6EA6-49BA-CC19161A0D0B}"/>
              </a:ext>
            </a:extLst>
          </p:cNvPr>
          <p:cNvSpPr txBox="1"/>
          <p:nvPr/>
        </p:nvSpPr>
        <p:spPr>
          <a:xfrm>
            <a:off x="-9279" y="-1"/>
            <a:ext cx="8778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7"/>
              </a:rPr>
              <a:t>https://medium.com/analytics-vidhya/derivative-of-log-loss-function-for-logistic-regression-9b832f025c2d</a:t>
            </a:r>
            <a:r>
              <a:rPr lang="en-US" sz="1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502F6-642E-1192-3757-383B2ACB849E}"/>
              </a:ext>
            </a:extLst>
          </p:cNvPr>
          <p:cNvSpPr txBox="1"/>
          <p:nvPr/>
        </p:nvSpPr>
        <p:spPr>
          <a:xfrm>
            <a:off x="295275" y="3009900"/>
            <a:ext cx="8749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https://medium.com/@jacknayeem/derivative-the-gradient-descent-of-linear-and-logistic-regression-6162685cb333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003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3800-6F18-5553-E5C9-4CDD3B0D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E3AC-088A-B007-8C27-E1CCD0D2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7886700" cy="4351338"/>
          </a:xfrm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8441B-1B53-1A1D-FA97-8B996DFB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5319C-CF5A-BA3A-BE5F-CEF1022D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1DA71-E5E8-1F03-7689-29BD819F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55" y="0"/>
            <a:ext cx="590129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3871" y="2509043"/>
            <a:ext cx="322235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P(x)=Sigmoid(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/>
              <a:t>1</a:t>
            </a:r>
            <a:r>
              <a:rPr lang="en-US" dirty="0"/>
              <a:t>*x1+</a:t>
            </a:r>
            <a:r>
              <a:rPr lang="en-US" dirty="0">
                <a:sym typeface="Symbol" panose="05050102010706020507" pitchFamily="18" charset="2"/>
              </a:rPr>
              <a:t> </a:t>
            </a:r>
            <a:r>
              <a:rPr lang="en-US" baseline="-25000" dirty="0"/>
              <a:t>2</a:t>
            </a:r>
            <a:r>
              <a:rPr lang="en-US" dirty="0"/>
              <a:t>*x2)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17413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6D87-901A-0D60-C66D-FC9BE83F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E0AA-8976-0C87-2672-A4ABFFA2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8CDD9-99EF-307B-03FA-72A2A71F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5F52E-7878-FC0D-07BB-1FDFD43A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57D13A-0300-474B-7235-B173E0E7B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0" y="136524"/>
            <a:ext cx="8181975" cy="6610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21698-D9E8-7921-3921-8DE8DBF649FB}"/>
              </a:ext>
            </a:extLst>
          </p:cNvPr>
          <p:cNvSpPr txBox="1"/>
          <p:nvPr/>
        </p:nvSpPr>
        <p:spPr>
          <a:xfrm flipH="1">
            <a:off x="5114925" y="4210050"/>
            <a:ext cx="374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Differentiation step d log(x)/dx =1/log(x), and d(exp(x))/dx=exp(x)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1196A-C717-AB28-5D15-B6168440409B}"/>
              </a:ext>
            </a:extLst>
          </p:cNvPr>
          <p:cNvCxnSpPr/>
          <p:nvPr/>
        </p:nvCxnSpPr>
        <p:spPr>
          <a:xfrm flipH="1" flipV="1">
            <a:off x="1962150" y="4352925"/>
            <a:ext cx="3143250" cy="13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890EA2-F1D2-90BF-397A-BB9B94FF98E5}"/>
              </a:ext>
            </a:extLst>
          </p:cNvPr>
          <p:cNvSpPr txBox="1"/>
          <p:nvPr/>
        </p:nvSpPr>
        <p:spPr>
          <a:xfrm>
            <a:off x="4238625" y="505301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Note: we use </a:t>
            </a:r>
            <a:r>
              <a:rPr lang="en-US" sz="1800" dirty="0" err="1"/>
              <a:t>cross_entropy_loss</a:t>
            </a:r>
            <a:r>
              <a:rPr lang="en-US" sz="1800" dirty="0"/>
              <a:t> (=negative _likelihood) cost (so our goal is to reduce the cost) that’s why we need </a:t>
            </a:r>
            <a:r>
              <a:rPr lang="en-US" sz="1800" dirty="0" err="1"/>
              <a:t>next_</a:t>
            </a:r>
            <a:r>
              <a:rPr lang="en-US" sz="1800" dirty="0" err="1">
                <a:sym typeface="Symbol" panose="05050102010706020507" pitchFamily="18" charset="2"/>
              </a:rPr>
              <a:t>j</a:t>
            </a:r>
            <a:r>
              <a:rPr lang="en-US" sz="1800" dirty="0">
                <a:sym typeface="Symbol" panose="05050102010706020507" pitchFamily="18" charset="2"/>
              </a:rPr>
              <a:t>= j</a:t>
            </a:r>
            <a:r>
              <a:rPr lang="en-US" dirty="0">
                <a:sym typeface="Symbol" panose="05050102010706020507" pitchFamily="18" charset="2"/>
              </a:rPr>
              <a:t>-</a:t>
            </a:r>
            <a:r>
              <a:rPr lang="en-US" dirty="0" err="1">
                <a:sym typeface="Symbol" panose="05050102010706020507" pitchFamily="18" charset="2"/>
              </a:rPr>
              <a:t>learning_rate</a:t>
            </a:r>
            <a:r>
              <a:rPr lang="en-US" dirty="0">
                <a:sym typeface="Symbol" panose="05050102010706020507" pitchFamily="18" charset="2"/>
              </a:rPr>
              <a:t>*</a:t>
            </a:r>
            <a:r>
              <a:rPr lang="en-US" sz="1800" dirty="0"/>
              <a:t> (</a:t>
            </a:r>
            <a:r>
              <a:rPr lang="en-US" sz="1800" dirty="0" err="1"/>
              <a:t>cross_entropy_loss</a:t>
            </a:r>
            <a:r>
              <a:rPr lang="en-US" sz="1800" dirty="0"/>
              <a:t>) </a:t>
            </a:r>
            <a:r>
              <a:rPr lang="en-US" dirty="0">
                <a:sym typeface="Symbol" panose="05050102010706020507" pitchFamily="18" charset="2"/>
              </a:rPr>
              <a:t>/ </a:t>
            </a:r>
            <a:r>
              <a:rPr lang="en-US" sz="1800" dirty="0">
                <a:sym typeface="Symbol" panose="05050102010706020507" pitchFamily="18" charset="2"/>
              </a:rPr>
              <a:t></a:t>
            </a:r>
            <a:r>
              <a:rPr lang="en-US" sz="1800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130AD9-BFE1-9EF7-5090-FECC9F4D7124}"/>
                  </a:ext>
                </a:extLst>
              </p:cNvPr>
              <p:cNvSpPr txBox="1"/>
              <p:nvPr/>
            </p:nvSpPr>
            <p:spPr>
              <a:xfrm>
                <a:off x="5781675" y="2955335"/>
                <a:ext cx="2667000" cy="1018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Sigmoid function</a:t>
                </a:r>
              </a:p>
              <a:p>
                <a:r>
                  <a:rPr lang="en-US" sz="2400" i="1" dirty="0"/>
                  <a:t>h(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130AD9-BFE1-9EF7-5090-FECC9F4D7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75" y="2955335"/>
                <a:ext cx="2667000" cy="1018484"/>
              </a:xfrm>
              <a:prstGeom prst="rect">
                <a:avLst/>
              </a:prstGeom>
              <a:blipFill>
                <a:blip r:embed="rId3"/>
                <a:stretch>
                  <a:fillRect l="-3182" t="-4142" b="-17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41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E20B2-C2DC-4CF0-B2DF-31E8F5A7F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Regression techniques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D7DB81-50BA-463F-9FCC-82DC4FDD1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(draft)</a:t>
            </a:r>
          </a:p>
          <a:p>
            <a:r>
              <a:rPr lang="en-US" dirty="0"/>
              <a:t>KH Wong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C7BEF0-937E-4B18-B142-9B326E4B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2CE64E3-0DD0-425E-80D7-EB424C76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8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B890-0632-F15D-5A91-AE4E31CA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07D5-705D-F1BD-9757-5D6D7B014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(1)Linear Regression </a:t>
            </a:r>
            <a:r>
              <a:rPr lang="en-US" dirty="0">
                <a:solidFill>
                  <a:srgbClr val="7030A0"/>
                </a:solidFill>
              </a:rPr>
              <a:t>(direct method)</a:t>
            </a:r>
          </a:p>
          <a:p>
            <a:pPr lvl="1"/>
            <a:r>
              <a:rPr lang="en-US" dirty="0"/>
              <a:t>(a)Simple linear regression (1 input variable) </a:t>
            </a:r>
          </a:p>
          <a:p>
            <a:pPr lvl="1"/>
            <a:r>
              <a:rPr lang="en-US" dirty="0"/>
              <a:t>(b)Multiple linear regression (multiple input variable)</a:t>
            </a:r>
          </a:p>
          <a:p>
            <a:r>
              <a:rPr lang="en-US" dirty="0"/>
              <a:t>(2)Polynomial Regression (non-linear input-output relation) </a:t>
            </a:r>
            <a:r>
              <a:rPr lang="en-US" dirty="0">
                <a:solidFill>
                  <a:srgbClr val="7030A0"/>
                </a:solidFill>
              </a:rPr>
              <a:t>(direct method)</a:t>
            </a:r>
          </a:p>
          <a:p>
            <a:r>
              <a:rPr lang="en-US" sz="2800" dirty="0"/>
              <a:t>(3)Nonlinear regression as an optimization process </a:t>
            </a:r>
            <a:r>
              <a:rPr lang="en-US" sz="2800" dirty="0">
                <a:solidFill>
                  <a:srgbClr val="C00000"/>
                </a:solidFill>
              </a:rPr>
              <a:t>(iterative methods)</a:t>
            </a:r>
          </a:p>
          <a:p>
            <a:pPr lvl="1"/>
            <a:r>
              <a:rPr lang="en-US" sz="2400" dirty="0" err="1"/>
              <a:t>jton's</a:t>
            </a:r>
            <a:r>
              <a:rPr lang="en-US" sz="2400" dirty="0"/>
              <a:t> method and gradient descent methods</a:t>
            </a:r>
          </a:p>
          <a:p>
            <a:pPr lvl="1"/>
            <a:r>
              <a:rPr lang="en-US" dirty="0"/>
              <a:t>Regularization schemes to improve results</a:t>
            </a:r>
          </a:p>
          <a:p>
            <a:pPr lvl="2"/>
            <a:r>
              <a:rPr lang="en-US" dirty="0"/>
              <a:t>(a)Ridge Regression</a:t>
            </a:r>
          </a:p>
          <a:p>
            <a:pPr lvl="2"/>
            <a:r>
              <a:rPr lang="en-US" dirty="0"/>
              <a:t>(b)Lasso Regression</a:t>
            </a:r>
          </a:p>
          <a:p>
            <a:pPr lvl="2"/>
            <a:r>
              <a:rPr lang="en-US" dirty="0"/>
              <a:t>(c)Bayesian Linear Regression</a:t>
            </a:r>
          </a:p>
          <a:p>
            <a:r>
              <a:rPr lang="en-US" dirty="0"/>
              <a:t>(4)Logistic Regression (input output relation is logistic)</a:t>
            </a:r>
            <a:r>
              <a:rPr lang="en-US" sz="2800" dirty="0">
                <a:solidFill>
                  <a:srgbClr val="C00000"/>
                </a:solidFill>
              </a:rPr>
              <a:t> (iterative methods)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4D046-28FE-8B81-0D4F-9FDE0FF9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B89BF-FC3D-3DA2-3D50-9223EC67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1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B75-37C2-6BFA-2604-0C7E0667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57" y="504272"/>
            <a:ext cx="3187976" cy="1554165"/>
          </a:xfrm>
        </p:spPr>
        <p:txBody>
          <a:bodyPr>
            <a:normAutofit fontScale="90000"/>
          </a:bodyPr>
          <a:lstStyle/>
          <a:p>
            <a:r>
              <a:rPr lang="en-US" dirty="0"/>
              <a:t>(1)</a:t>
            </a:r>
            <a:br>
              <a:rPr lang="en-US" dirty="0"/>
            </a:br>
            <a:r>
              <a:rPr lang="en-US" dirty="0"/>
              <a:t>Defining </a:t>
            </a:r>
            <a:br>
              <a:rPr lang="en-US" dirty="0"/>
            </a:br>
            <a:r>
              <a:rPr lang="en-US" dirty="0"/>
              <a:t>terms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27BC-4F49-674D-978D-345C152B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17" y="2371726"/>
            <a:ext cx="2756105" cy="44862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 is a vector of</a:t>
            </a:r>
            <a:r>
              <a:rPr lang="en-US" dirty="0">
                <a:solidFill>
                  <a:srgbClr val="FF0000"/>
                </a:solidFill>
              </a:rPr>
              <a:t> observed values</a:t>
            </a:r>
          </a:p>
          <a:p>
            <a:r>
              <a:rPr lang="en-US" dirty="0"/>
              <a:t>X a row vector of </a:t>
            </a:r>
            <a:r>
              <a:rPr lang="en-US" dirty="0">
                <a:solidFill>
                  <a:srgbClr val="00B050"/>
                </a:solidFill>
              </a:rPr>
              <a:t>independent variables ,or regressors</a:t>
            </a:r>
          </a:p>
          <a:p>
            <a:r>
              <a:rPr lang="en-US" dirty="0">
                <a:sym typeface="Symbol" panose="05050102010706020507" pitchFamily="18" charset="2"/>
              </a:rPr>
              <a:t>0, 1, ..,m are 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regression coefficients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hlinkClick r:id="rId2"/>
              </a:rPr>
              <a:t>https://en.wikipedia.org/wiki/Linear_regression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833AD-D2DD-6DA6-CD5F-95E55467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8A9DD-650D-4A62-4145-F5948745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7AEF54-5298-3751-A5FB-7DFB164C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33" y="136524"/>
            <a:ext cx="55054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51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BAFD-0844-AD6B-CD5A-47EDBBB4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  <a:br>
              <a:rPr lang="en-US" dirty="0"/>
            </a:br>
            <a:r>
              <a:rPr lang="en-US" dirty="0"/>
              <a:t>(one input variable)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FE0A9-A256-EED0-49E8-0F7E80E3A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8497"/>
                <a:ext cx="6141192" cy="45684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Sample points are indexed by </a:t>
                </a:r>
                <a:r>
                  <a:rPr lang="en-US" dirty="0" err="1"/>
                  <a:t>i</a:t>
                </a:r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=1,,,n. </a:t>
                </a:r>
              </a:p>
              <a:p>
                <a:r>
                  <a:rPr lang="en-US" dirty="0"/>
                  <a:t>The line is governed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𝑖𝑛𝑡𝑒𝑟𝑐𝑒𝑝𝑡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𝑠𝑙𝑜𝑝𝑒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The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 </a:t>
                </a:r>
                <a:r>
                  <a:rPr lang="en-US" dirty="0">
                    <a:latin typeface="Cambria Math" panose="02040503050406030204" pitchFamily="18" charset="0"/>
                  </a:rPr>
                  <a:t>Thus</a:t>
                </a:r>
                <a:r>
                  <a:rPr lang="en-US" b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Find 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= min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Solution is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) 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=mean of x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nary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baseline="30000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FE0A9-A256-EED0-49E8-0F7E80E3A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8497"/>
                <a:ext cx="6141192" cy="4568466"/>
              </a:xfrm>
              <a:blipFill>
                <a:blip r:embed="rId2"/>
                <a:stretch>
                  <a:fillRect l="-1488" t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BCDEA-4ADE-2153-7523-2E9C6FEE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23CED-AC9E-E439-966B-637A92BD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1CFD-336F-3DDF-39A2-439B7178A971}"/>
              </a:ext>
            </a:extLst>
          </p:cNvPr>
          <p:cNvSpPr txBox="1"/>
          <p:nvPr/>
        </p:nvSpPr>
        <p:spPr>
          <a:xfrm>
            <a:off x="733425" y="6057900"/>
            <a:ext cx="71006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https://www.analyticsvidhya.com/blog/2021/08/understanding-linear-regression-with-mathematical-insights/</a:t>
            </a:r>
            <a:r>
              <a:rPr lang="en-US" sz="1200" dirty="0"/>
              <a:t> </a:t>
            </a:r>
          </a:p>
          <a:p>
            <a:r>
              <a:rPr lang="en-US" sz="1200" dirty="0">
                <a:hlinkClick r:id="rId4"/>
              </a:rPr>
              <a:t>https://en.wikipedia.org/wiki/Simple_linear_regression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D29F99-FD95-A6AF-5BC7-6F929A2E94A8}"/>
              </a:ext>
            </a:extLst>
          </p:cNvPr>
          <p:cNvCxnSpPr/>
          <p:nvPr/>
        </p:nvCxnSpPr>
        <p:spPr>
          <a:xfrm>
            <a:off x="6457950" y="2619375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26238D-7B73-F987-5A45-3C9ED34E42E7}"/>
              </a:ext>
            </a:extLst>
          </p:cNvPr>
          <p:cNvCxnSpPr>
            <a:cxnSpLocks/>
          </p:cNvCxnSpPr>
          <p:nvPr/>
        </p:nvCxnSpPr>
        <p:spPr>
          <a:xfrm flipV="1">
            <a:off x="6610350" y="1295400"/>
            <a:ext cx="0" cy="147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F135C7-5869-9DDF-8B94-A8AD8A2D5030}"/>
              </a:ext>
            </a:extLst>
          </p:cNvPr>
          <p:cNvSpPr txBox="1"/>
          <p:nvPr/>
        </p:nvSpPr>
        <p:spPr>
          <a:xfrm>
            <a:off x="7019925" y="277177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304DA-5480-C476-E5E5-7CC93FC3DF98}"/>
              </a:ext>
            </a:extLst>
          </p:cNvPr>
          <p:cNvSpPr txBox="1"/>
          <p:nvPr/>
        </p:nvSpPr>
        <p:spPr>
          <a:xfrm>
            <a:off x="6134100" y="141105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6612A2-5774-9594-675F-0318B00EF3E4}"/>
              </a:ext>
            </a:extLst>
          </p:cNvPr>
          <p:cNvCxnSpPr/>
          <p:nvPr/>
        </p:nvCxnSpPr>
        <p:spPr>
          <a:xfrm flipV="1">
            <a:off x="6457950" y="1411051"/>
            <a:ext cx="1571625" cy="951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B76070E-8BBE-A23E-984B-3B6DE054E362}"/>
              </a:ext>
            </a:extLst>
          </p:cNvPr>
          <p:cNvSpPr/>
          <p:nvPr/>
        </p:nvSpPr>
        <p:spPr>
          <a:xfrm>
            <a:off x="6745607" y="2010388"/>
            <a:ext cx="45719" cy="4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7CA6B6-1D29-50AA-3137-21CBE152106F}"/>
              </a:ext>
            </a:extLst>
          </p:cNvPr>
          <p:cNvSpPr/>
          <p:nvPr/>
        </p:nvSpPr>
        <p:spPr>
          <a:xfrm>
            <a:off x="7820025" y="1562100"/>
            <a:ext cx="45719" cy="4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E5BB42-88E4-9EE9-90C8-1D2BDE2740C5}"/>
              </a:ext>
            </a:extLst>
          </p:cNvPr>
          <p:cNvSpPr/>
          <p:nvPr/>
        </p:nvSpPr>
        <p:spPr>
          <a:xfrm>
            <a:off x="7551415" y="1905330"/>
            <a:ext cx="45719" cy="4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DB2FC1-AE41-BA1F-586B-30DDD0FBA8CA}"/>
              </a:ext>
            </a:extLst>
          </p:cNvPr>
          <p:cNvSpPr/>
          <p:nvPr/>
        </p:nvSpPr>
        <p:spPr>
          <a:xfrm>
            <a:off x="7391400" y="1562100"/>
            <a:ext cx="45719" cy="4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F91403-FF40-5770-E08B-784180D0A16C}"/>
              </a:ext>
            </a:extLst>
          </p:cNvPr>
          <p:cNvSpPr/>
          <p:nvPr/>
        </p:nvSpPr>
        <p:spPr>
          <a:xfrm>
            <a:off x="7080883" y="1873356"/>
            <a:ext cx="45719" cy="4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EE441E-F5C2-C3F8-50EE-4AF7A2D82D82}"/>
              </a:ext>
            </a:extLst>
          </p:cNvPr>
          <p:cNvSpPr/>
          <p:nvPr/>
        </p:nvSpPr>
        <p:spPr>
          <a:xfrm>
            <a:off x="7233283" y="2025756"/>
            <a:ext cx="45719" cy="4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53DEBA4-BE2B-D366-8983-C516B91C06A7}"/>
              </a:ext>
            </a:extLst>
          </p:cNvPr>
          <p:cNvSpPr/>
          <p:nvPr/>
        </p:nvSpPr>
        <p:spPr>
          <a:xfrm>
            <a:off x="7611421" y="1692709"/>
            <a:ext cx="45719" cy="2025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665B94-9100-D8D2-3120-B872C9EBD2F6}"/>
                  </a:ext>
                </a:extLst>
              </p:cNvPr>
              <p:cNvSpPr txBox="1"/>
              <p:nvPr/>
            </p:nvSpPr>
            <p:spPr>
              <a:xfrm>
                <a:off x="7487602" y="1613344"/>
                <a:ext cx="6096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665B94-9100-D8D2-3120-B872C9EBD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602" y="1613344"/>
                <a:ext cx="60960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69506FD-0BBB-1010-048C-6C0C9B3439EC}"/>
              </a:ext>
            </a:extLst>
          </p:cNvPr>
          <p:cNvSpPr txBox="1"/>
          <p:nvPr/>
        </p:nvSpPr>
        <p:spPr>
          <a:xfrm>
            <a:off x="6745607" y="2193009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point (</a:t>
            </a:r>
            <a:r>
              <a:rPr lang="en-US" i="1" dirty="0"/>
              <a:t>x</a:t>
            </a:r>
            <a:r>
              <a:rPr lang="en-US" i="1" baseline="-25000" dirty="0"/>
              <a:t>i </a:t>
            </a:r>
            <a:r>
              <a:rPr lang="en-US" i="1" dirty="0"/>
              <a:t>,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828FDC-659C-E90F-84F9-D7F290E94652}"/>
              </a:ext>
            </a:extLst>
          </p:cNvPr>
          <p:cNvCxnSpPr/>
          <p:nvPr/>
        </p:nvCxnSpPr>
        <p:spPr>
          <a:xfrm flipH="1" flipV="1">
            <a:off x="7574274" y="2023527"/>
            <a:ext cx="144260" cy="29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33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21B7-B60F-9256-4634-365844E4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Proof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https://math.stackexchange.com/questions/716826/derivation-of-simple-linear-regression-parameters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339D-954E-FCBB-FE3D-86E1A67FA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66545-F098-F375-09E1-8874CDCB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E4F22-545F-0B43-7888-CD98EC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BE2D4-5C8B-6E8A-079D-D4090B1F3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73" y="1446213"/>
            <a:ext cx="8091453" cy="4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1405-5651-3749-1AC1-ABA48E26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12" y="16006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 small example to find the line equation using linear regression</a:t>
            </a:r>
            <a:endParaRPr lang="en-HK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54735-86E0-3014-4469-5348AC8EE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323" y="1411357"/>
                <a:ext cx="4874716" cy="5081517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HK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i="1" baseline="30000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Given 3 samples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HK" dirty="0"/>
              </a:p>
              <a:p>
                <a:endParaRPr lang="en-HK" dirty="0"/>
              </a:p>
              <a:p>
                <a:r>
                  <a:rPr lang="en-HK" dirty="0"/>
                  <a:t>X=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HK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HK" dirty="0"/>
              </a:p>
              <a:p>
                <a:endParaRPr lang="en-HK" dirty="0"/>
              </a:p>
              <a:p>
                <a:r>
                  <a:rPr lang="en-HK" dirty="0"/>
                  <a:t>X=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HK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HK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HK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HK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sz="2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800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line formula is found to be</a:t>
                </a:r>
              </a:p>
              <a:p>
                <a:r>
                  <a:rPr lang="en-US" dirty="0"/>
                  <a:t>Y=2+0.5*x</a:t>
                </a:r>
                <a:endParaRPr lang="en-HK" dirty="0"/>
              </a:p>
              <a:p>
                <a:endParaRPr lang="en-HK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54735-86E0-3014-4469-5348AC8EE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323" y="1411357"/>
                <a:ext cx="4874716" cy="5081517"/>
              </a:xfrm>
              <a:blipFill>
                <a:blip r:embed="rId2"/>
                <a:stretch>
                  <a:fillRect l="-1125" t="-204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F9233-8D93-600C-047D-82E83C00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55BE3-C7F0-8322-D5B0-9C266FE8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1A6A2B-22F9-E4B6-9A74-E43B02C49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1958009"/>
            <a:ext cx="4028488" cy="27442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595B48-D8EC-78F8-3F61-C04C7CECDD94}"/>
              </a:ext>
            </a:extLst>
          </p:cNvPr>
          <p:cNvCxnSpPr>
            <a:cxnSpLocks/>
          </p:cNvCxnSpPr>
          <p:nvPr/>
        </p:nvCxnSpPr>
        <p:spPr>
          <a:xfrm flipV="1">
            <a:off x="5526157" y="2683565"/>
            <a:ext cx="2989193" cy="82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9DF6E0-3252-BAEA-B670-20611B53E2A8}"/>
              </a:ext>
            </a:extLst>
          </p:cNvPr>
          <p:cNvCxnSpPr/>
          <p:nvPr/>
        </p:nvCxnSpPr>
        <p:spPr>
          <a:xfrm flipV="1">
            <a:off x="4234070" y="3508513"/>
            <a:ext cx="1729408" cy="201764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10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9338-0AB4-AB61-D44E-8321AAEE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8B3A-7452-EA18-042F-FC50BCDA5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7CBFA-E464-1684-9C4C-38DF5A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24B32-E544-B6F1-F62A-18C0D533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89C71-2436-B4DD-ADAE-C4FF83B1F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88" y="517524"/>
            <a:ext cx="7415268" cy="58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F680965-73B7-6792-DA4D-4D2F99E4B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026" y="910470"/>
            <a:ext cx="4524974" cy="3613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12147-A0DF-283D-09D9-C1E2D571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>
            <a:noAutofit/>
          </a:bodyPr>
          <a:lstStyle/>
          <a:p>
            <a:br>
              <a:rPr lang="es-ES" sz="16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</a:b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B9295-0D30-B2BA-2735-449C85CE7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434" y="87735"/>
            <a:ext cx="8852366" cy="6682529"/>
          </a:xfrm>
        </p:spPr>
        <p:txBody>
          <a:bodyPr>
            <a:normAutofit fontScale="55000" lnSpcReduction="20000"/>
          </a:bodyPr>
          <a:lstStyle/>
          <a:p>
            <a:r>
              <a:rPr lang="en-US" sz="3300" b="0" i="0" u="none" strike="noStrike" baseline="0" dirty="0">
                <a:latin typeface="Courier New" panose="02070309020205020404" pitchFamily="49" charset="0"/>
              </a:rPr>
              <a:t>%Calculation example1:linear regression,1 valuable. Using </a:t>
            </a:r>
            <a:r>
              <a:rPr lang="en-US" sz="3300" b="0" i="0" u="none" strike="noStrike" baseline="0" dirty="0" err="1">
                <a:latin typeface="Courier New" panose="02070309020205020404" pitchFamily="49" charset="0"/>
              </a:rPr>
              <a:t>matlab</a:t>
            </a:r>
            <a:r>
              <a:rPr lang="en-US" sz="3300" b="0" i="0" u="none" strike="noStrike" baseline="0" dirty="0">
                <a:latin typeface="Courier New" panose="02070309020205020404" pitchFamily="49" charset="0"/>
              </a:rPr>
              <a:t> </a:t>
            </a:r>
          </a:p>
          <a:p>
            <a:r>
              <a:rPr lang="en-US" sz="22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%https://vrcacademy.com/tutorials/simple-linear-regression-raw-data/</a:t>
            </a:r>
          </a:p>
          <a:p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clear  </a:t>
            </a:r>
          </a:p>
          <a:p>
            <a:r>
              <a:rPr lang="en-US" sz="22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%x=</a:t>
            </a:r>
            <a:r>
              <a:rPr lang="en-US" sz="22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DailyRainfall</a:t>
            </a:r>
            <a:r>
              <a:rPr lang="en-US" sz="22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(0.01cm):</a:t>
            </a:r>
          </a:p>
          <a:p>
            <a:r>
              <a:rPr lang="en-US" sz="22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%y=Particulate Removed :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x=[4.3 4.5 5.9 5.6 6.1 5.2 3.8 2.1 7.5]'</a:t>
            </a:r>
          </a:p>
          <a:p>
            <a:r>
              <a:rPr lang="es-E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y=[126 121 116 118 114 118 132 141 108]'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n=length(x)</a:t>
            </a:r>
          </a:p>
          <a:p>
            <a:r>
              <a:rPr lang="es-E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temp1=n*sum(x.*y)-sum(x)*sum(y)</a:t>
            </a:r>
          </a:p>
          <a:p>
            <a:r>
              <a:rPr lang="pt-BR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temp2=n*sum(x.^2)-(sum(x))^2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b1=temp1/temp2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b0=mean(y)-b1*mean(x)</a:t>
            </a:r>
          </a:p>
          <a:p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'results'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b1,b0,</a:t>
            </a:r>
            <a:r>
              <a:rPr lang="en-US" sz="22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%b1 = -6.3240;%b0 = 153.1755</a:t>
            </a:r>
          </a:p>
          <a:p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'given x=4.8,y=b0+b1*</a:t>
            </a:r>
            <a:r>
              <a:rPr lang="en-US" sz="22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x+e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%e=small, y='</a:t>
            </a:r>
          </a:p>
          <a:p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22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y_estimate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=b0 + b1*4.8='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y_estimate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=b0 + b1*4.8</a:t>
            </a:r>
          </a:p>
          <a:p>
            <a:r>
              <a:rPr lang="en-US" sz="22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%'result' 122.8203</a:t>
            </a:r>
          </a:p>
          <a:p>
            <a:r>
              <a:rPr lang="en-US" sz="22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%%plotting : https://www.mathworks.com/matlabcentral/answers/27600-linear-fit</a:t>
            </a:r>
          </a:p>
          <a:p>
            <a:r>
              <a:rPr lang="fr-FR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figure(1), </a:t>
            </a:r>
            <a:r>
              <a:rPr lang="fr-FR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clf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fr-FR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scatter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(x,y,25,</a:t>
            </a:r>
            <a:r>
              <a:rPr lang="fr-FR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'b'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'*'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 P = </a:t>
            </a:r>
            <a:r>
              <a:rPr lang="fr-FR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polyfit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(x,y,1);</a:t>
            </a:r>
          </a:p>
          <a:p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yfit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polyval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P,x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 hold 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plot(x,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yfit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'r-.'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eqn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string(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 Linear: y = "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+ P(1)) + 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"x + "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+ string(P(2));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text(min(x),max(y),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eqn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</a:t>
            </a:r>
            <a:r>
              <a:rPr lang="en-US" sz="22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HorizontalAlignment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"left"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</a:t>
            </a:r>
            <a:r>
              <a:rPr lang="en-US" sz="22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VerticalAlignment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"top"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'x=</a:t>
            </a:r>
            <a:r>
              <a:rPr lang="en-US" sz="22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DailyRainfall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(0.01cm)'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'y Particulate Removed'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1600" b="0" i="0" u="none" strike="noStrike" baseline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0BBDF-5D21-BA4F-6E08-86E33E7A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5582406"/>
            <a:ext cx="3086100" cy="365125"/>
          </a:xfrm>
        </p:spPr>
        <p:txBody>
          <a:bodyPr/>
          <a:lstStyle/>
          <a:p>
            <a:r>
              <a:rPr lang="en-US"/>
              <a:t>Regression techniques  v.241001b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84389-8974-8D79-3FAF-C593B79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61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F408F-FC7D-0A6C-1AE5-DDDF009D552A}"/>
              </a:ext>
            </a:extLst>
          </p:cNvPr>
          <p:cNvCxnSpPr>
            <a:cxnSpLocks/>
          </p:cNvCxnSpPr>
          <p:nvPr/>
        </p:nvCxnSpPr>
        <p:spPr>
          <a:xfrm>
            <a:off x="4815774" y="2717007"/>
            <a:ext cx="228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39EDE3-3221-1AA7-98B6-FA26DA0BE2E4}"/>
              </a:ext>
            </a:extLst>
          </p:cNvPr>
          <p:cNvCxnSpPr>
            <a:cxnSpLocks/>
          </p:cNvCxnSpPr>
          <p:nvPr/>
        </p:nvCxnSpPr>
        <p:spPr>
          <a:xfrm flipV="1">
            <a:off x="6927617" y="2488264"/>
            <a:ext cx="0" cy="22193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C220C9-99C2-183D-52C9-C51F88C61EF6}"/>
              </a:ext>
            </a:extLst>
          </p:cNvPr>
          <p:cNvSpPr txBox="1"/>
          <p:nvPr/>
        </p:nvSpPr>
        <p:spPr>
          <a:xfrm>
            <a:off x="5131313" y="248826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Y=122.8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CB8E7-ED01-442F-F041-35DFA29D79A3}"/>
              </a:ext>
            </a:extLst>
          </p:cNvPr>
          <p:cNvSpPr txBox="1"/>
          <p:nvPr/>
        </p:nvSpPr>
        <p:spPr>
          <a:xfrm>
            <a:off x="6535905" y="376006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x=4.8</a:t>
            </a:r>
          </a:p>
        </p:txBody>
      </p:sp>
    </p:spTree>
    <p:extLst>
      <p:ext uri="{BB962C8B-B14F-4D97-AF65-F5344CB8AC3E}">
        <p14:creationId xmlns:p14="http://schemas.microsoft.com/office/powerpoint/2010/main" val="361579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54B7-DFBA-F46D-60A0-C4A32B27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18" y="314694"/>
            <a:ext cx="3323753" cy="44952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(2)</a:t>
            </a:r>
            <a:b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M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ultiple linear regression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(More than one input variables, xi1,xi2,…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xip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C64D-85A0-59AC-422F-C5934AD1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93" y="4809900"/>
            <a:ext cx="3224893" cy="124437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https://en.wikipedia.org/wiki/Linear_regression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9264C-0EAD-D3E3-D93E-A5F65AE7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3BAC1-2858-CEFB-3991-4B496ED9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10901-D873-9DDE-8B22-3674AE7DE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061" y="307775"/>
            <a:ext cx="4649978" cy="60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01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C84E-433F-2EFE-F55F-97F85D1A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(2)Polynomial regression (non-linear because of the square and cubic etc. operators )</a:t>
            </a:r>
            <a:br>
              <a:rPr lang="en-US" dirty="0"/>
            </a:br>
            <a:r>
              <a:rPr lang="en-US" sz="2200" dirty="0">
                <a:hlinkClick r:id="rId2"/>
              </a:rPr>
              <a:t>https://en.wikipedia.org/wiki/Polynomial_regression</a:t>
            </a:r>
            <a:r>
              <a:rPr lang="en-US" sz="2200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89511-E9DF-3E89-861E-0194E781D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6787"/>
            <a:ext cx="3771132" cy="42301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 is a vector of</a:t>
            </a:r>
            <a:r>
              <a:rPr lang="en-US" dirty="0">
                <a:solidFill>
                  <a:srgbClr val="FF0000"/>
                </a:solidFill>
              </a:rPr>
              <a:t> observed values</a:t>
            </a:r>
          </a:p>
          <a:p>
            <a:r>
              <a:rPr lang="en-US" dirty="0"/>
              <a:t>X  row vectors of </a:t>
            </a:r>
            <a:r>
              <a:rPr lang="en-US" dirty="0">
                <a:solidFill>
                  <a:srgbClr val="00B050"/>
                </a:solidFill>
              </a:rPr>
              <a:t>independent variables ,or regressors</a:t>
            </a:r>
          </a:p>
          <a:p>
            <a:r>
              <a:rPr lang="en-US" dirty="0">
                <a:sym typeface="Symbol" panose="05050102010706020507" pitchFamily="18" charset="2"/>
              </a:rPr>
              <a:t>We need to find 0, 1, ..,m  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regression coefficients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Proof :</a:t>
            </a:r>
            <a:r>
              <a:rPr lang="en-US" dirty="0">
                <a:hlinkClick r:id="rId3"/>
              </a:rPr>
              <a:t>Ordinary least squares - Wikipedia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4093A-B06F-343C-373E-B8DC6B92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46B13-3CC8-BB93-8E0D-3EF416DA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E1613-37EE-2E8C-E289-7A0B1A813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782" y="2251076"/>
            <a:ext cx="45624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99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611B-5658-C752-3DBD-6A7DD06F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3E5-AC1B-21DD-E1CD-04F98FC4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A0A43-F855-2B20-4B7E-6FD4E314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997D6-2A8B-1348-92E3-010FB8F4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8980F-9D77-0724-914B-9200900B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8" y="0"/>
            <a:ext cx="824758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00108-97DB-973D-F7FD-6A05ABFE66D2}"/>
              </a:ext>
            </a:extLst>
          </p:cNvPr>
          <p:cNvSpPr txBox="1"/>
          <p:nvPr/>
        </p:nvSpPr>
        <p:spPr>
          <a:xfrm>
            <a:off x="3516086" y="365126"/>
            <a:ext cx="339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Ordinary least squares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40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79DB-A32C-668E-3BA8-0AA62587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7145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Calculation example3: non-linear regression, multiple variables</a:t>
            </a:r>
            <a:br>
              <a:rPr lang="en-US" dirty="0"/>
            </a:br>
            <a:r>
              <a:rPr lang="en-US" sz="27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%data=seq, temperature, yield</a:t>
            </a:r>
            <a:br>
              <a:rPr lang="en-US" sz="44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</a:br>
            <a:r>
              <a:rPr lang="en-US" sz="22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%https://online.stat.psu.edu/stat501/lesson/9/9.8</a:t>
            </a:r>
            <a:br>
              <a:rPr lang="en-US" sz="44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3835-EB2A-8EB4-F3EC-26111B585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67182"/>
            <a:ext cx="7143750" cy="5890817"/>
          </a:xfrm>
        </p:spPr>
        <p:txBody>
          <a:bodyPr>
            <a:noAutofit/>
          </a:bodyPr>
          <a:lstStyle/>
          <a:p>
            <a:r>
              <a:rPr lang="en-US" sz="9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%https://online.stat.psu.edu/stat501/lesson/9/9.8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clear,clc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%</a:t>
            </a:r>
            <a:r>
              <a:rPr lang="en-US" sz="14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data=[seq, temperature, </a:t>
            </a:r>
            <a:r>
              <a:rPr lang="en-US" sz="1400" b="0" i="0" u="none" strike="noStrike" baseline="0" dirty="0">
                <a:solidFill>
                  <a:srgbClr val="00B050"/>
                </a:solidFill>
                <a:latin typeface="Courier New" panose="02070309020205020404" pitchFamily="49" charset="0"/>
              </a:rPr>
              <a:t>yield 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[1  50  3.3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2   50  2.8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3   50  2.9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4   70  2.3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5   70  2.6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6   70  2.1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7   80  2.5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8   80  2.9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9   80  2.4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10  90  3.0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11  90  3.1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12  90  2.8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13  100 3.3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14  100 3.5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15  100 3.0];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5A63-2801-D0AC-3678-9E5AE2DA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6625" y="1690689"/>
            <a:ext cx="5038725" cy="4200128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y=data(:,3);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x1=data(:,2);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x1_sq=x1.*x1; 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%make </a:t>
            </a:r>
            <a:r>
              <a:rPr lang="en-US" sz="18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sqaure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 data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x=[ones(length(x1),1) , x1,x1_sq]; 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%fill 1 at column 1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b=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inv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(x'*x)*(x'*y)</a:t>
            </a:r>
          </a:p>
          <a:p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%b =    7.9605, -0.1537, 0.0011</a:t>
            </a:r>
          </a:p>
          <a:p>
            <a:r>
              <a:rPr lang="en-US" sz="1800" dirty="0">
                <a:solidFill>
                  <a:srgbClr val="00B050"/>
                </a:solidFill>
              </a:rPr>
              <a:t>% The Regression equation is , t=temperature</a:t>
            </a:r>
            <a:endParaRPr lang="it-IT" sz="1800" b="0" i="0" u="none" strike="noStrike" baseline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it-IT" sz="1800" b="0" i="0" u="none" strike="noStrike" baseline="0" dirty="0">
                <a:solidFill>
                  <a:srgbClr val="00B050"/>
                </a:solidFill>
                <a:latin typeface="Courier New" panose="02070309020205020404" pitchFamily="49" charset="0"/>
              </a:rPr>
              <a:t>%y=7.9605-0.1537*t+0.0011*t*t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F140-F9DC-79AA-F9B3-91A27FC8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C28EA-8F7A-711F-9ECA-8257E9D9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92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035B-1750-BB46-CB34-74B5B08B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713"/>
          </a:xfrm>
        </p:spPr>
        <p:txBody>
          <a:bodyPr>
            <a:normAutofit/>
          </a:bodyPr>
          <a:lstStyle/>
          <a:p>
            <a:r>
              <a:rPr lang="en-US" sz="2800" dirty="0"/>
              <a:t>Derivation of the normal equation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BE04-F97F-8FD3-69A0-C0FE8210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12504-4A0A-5A14-D84C-642A7719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56ABC-B5CA-9A75-94DB-102262D6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48D3E-C1B3-91E3-4BE6-156806B4BA41}"/>
              </a:ext>
            </a:extLst>
          </p:cNvPr>
          <p:cNvSpPr txBox="1"/>
          <p:nvPr/>
        </p:nvSpPr>
        <p:spPr>
          <a:xfrm>
            <a:off x="269391" y="180460"/>
            <a:ext cx="887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https://eli.thegreenplace.net/2014/derivation-of-the-normal-equation-for-linear-regression/</a:t>
            </a:r>
            <a:r>
              <a:rPr lang="en-HK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DDF28-C8F3-4E80-B89C-88E639405FAD}"/>
                  </a:ext>
                </a:extLst>
              </p:cNvPr>
              <p:cNvSpPr txBox="1"/>
              <p:nvPr/>
            </p:nvSpPr>
            <p:spPr>
              <a:xfrm>
                <a:off x="987909" y="918628"/>
                <a:ext cx="7886700" cy="5715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HK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0,1,..,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HK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800" i="1" baseline="30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The solution is at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-2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y, hence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This called the normal Equation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1800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sz="1800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DDF28-C8F3-4E80-B89C-88E639405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09" y="918628"/>
                <a:ext cx="7886700" cy="5715924"/>
              </a:xfrm>
              <a:prstGeom prst="rect">
                <a:avLst/>
              </a:prstGeom>
              <a:blipFill>
                <a:blip r:embed="rId3"/>
                <a:stretch>
                  <a:fillRect l="-618" b="-85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97916AA-96CD-9E6C-244D-D202AF40B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241" y="2261259"/>
            <a:ext cx="2865368" cy="39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246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170F-4CF1-55C8-90DC-7C0C778C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49" y="76939"/>
            <a:ext cx="7886700" cy="646331"/>
          </a:xfrm>
        </p:spPr>
        <p:txBody>
          <a:bodyPr>
            <a:normAutofit/>
          </a:bodyPr>
          <a:lstStyle/>
          <a:p>
            <a:r>
              <a:rPr lang="en-US" sz="3200" dirty="0"/>
              <a:t>Normal equation to find the solution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291E-9182-FAFA-A21E-2BD6E346E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D9702-2BE7-EA5F-E06A-BDEADE83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73241-4C2F-E343-1C4B-2907E7DA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F4DA24-093B-D9D3-F5C6-575948E2A4C1}"/>
                  </a:ext>
                </a:extLst>
              </p:cNvPr>
              <p:cNvSpPr txBox="1"/>
              <p:nvPr/>
            </p:nvSpPr>
            <p:spPr>
              <a:xfrm>
                <a:off x="1058518" y="1221526"/>
                <a:ext cx="7886700" cy="6610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HK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𝑏𝑖𝑎𝑠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HK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i="1" baseline="30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𝑛𝑝</m:t>
                              </m:r>
                            </m:sub>
                          </m:sSub>
                        </m:e>
                      </m:d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HK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several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samples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𝑝𝑎𝑖𝑟𝑠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′,…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′′,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′′,…</m:t>
                          </m:r>
                          <m:sSub>
                            <m:sSubPr>
                              <m:ctrlPr>
                                <a:rPr lang="en-HK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e>
                      </m:d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i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</a:t>
                </a:r>
                <a:r>
                  <a:rPr lang="en-US" sz="4000" i="1" baseline="30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etc</a:t>
                </a:r>
                <a:endParaRPr lang="en-US" sz="40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we would like to find y using the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Normal Equation </a:t>
                </a: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sz="2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800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Will give you the proof of this equation later.</a:t>
                </a:r>
              </a:p>
              <a:p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F4DA24-093B-D9D3-F5C6-575948E2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18" y="1221526"/>
                <a:ext cx="7886700" cy="6610720"/>
              </a:xfrm>
              <a:prstGeom prst="rect">
                <a:avLst/>
              </a:prstGeom>
              <a:blipFill>
                <a:blip r:embed="rId2"/>
                <a:stretch>
                  <a:fillRect l="-278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D9EB93-5C55-92EB-900A-793B9C1F1110}"/>
              </a:ext>
            </a:extLst>
          </p:cNvPr>
          <p:cNvSpPr txBox="1"/>
          <p:nvPr/>
        </p:nvSpPr>
        <p:spPr>
          <a:xfrm>
            <a:off x="1058518" y="75924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https://nic.schraudolph.org/teach/NNcourse/linear1.html</a:t>
            </a:r>
            <a:r>
              <a:rPr lang="en-HK" dirty="0"/>
              <a:t> </a:t>
            </a:r>
          </a:p>
          <a:p>
            <a:r>
              <a:rPr lang="en-HK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D08E2-CEB4-6D69-04D4-317B3ED4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319" y="1194199"/>
            <a:ext cx="2477742" cy="33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88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035B-1750-BB46-CB34-74B5B08B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713"/>
          </a:xfrm>
        </p:spPr>
        <p:txBody>
          <a:bodyPr>
            <a:normAutofit/>
          </a:bodyPr>
          <a:lstStyle/>
          <a:p>
            <a:r>
              <a:rPr lang="en-US" sz="2800" dirty="0"/>
              <a:t>Derivation of the normal equation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BE04-F97F-8FD3-69A0-C0FE8210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12504-4A0A-5A14-D84C-642A7719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56ABC-B5CA-9A75-94DB-102262D6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48D3E-C1B3-91E3-4BE6-156806B4BA41}"/>
              </a:ext>
            </a:extLst>
          </p:cNvPr>
          <p:cNvSpPr txBox="1"/>
          <p:nvPr/>
        </p:nvSpPr>
        <p:spPr>
          <a:xfrm>
            <a:off x="269391" y="180460"/>
            <a:ext cx="887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https://eli.thegreenplace.net/2014/derivation-of-the-normal-equation-for-linear-regression/</a:t>
            </a:r>
            <a:r>
              <a:rPr lang="en-HK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DDF28-C8F3-4E80-B89C-88E639405FAD}"/>
                  </a:ext>
                </a:extLst>
              </p:cNvPr>
              <p:cNvSpPr txBox="1"/>
              <p:nvPr/>
            </p:nvSpPr>
            <p:spPr>
              <a:xfrm>
                <a:off x="987909" y="918628"/>
                <a:ext cx="7886700" cy="5715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HK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0,1,..,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HK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800" i="1" baseline="30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HK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The solution is at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-2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y, hence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This called the normal Equation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1800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sz="1800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DDF28-C8F3-4E80-B89C-88E639405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09" y="918628"/>
                <a:ext cx="7886700" cy="5715924"/>
              </a:xfrm>
              <a:prstGeom prst="rect">
                <a:avLst/>
              </a:prstGeom>
              <a:blipFill>
                <a:blip r:embed="rId3"/>
                <a:stretch>
                  <a:fillRect l="-618" b="-85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8661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611B-5658-C752-3DBD-6A7DD06F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3E5-AC1B-21DD-E1CD-04F98FC4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A0A43-F855-2B20-4B7E-6FD4E314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997D6-2A8B-1348-92E3-010FB8F4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69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8980F-9D77-0724-914B-9200900B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90" y="-509217"/>
            <a:ext cx="8695792" cy="7230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00108-97DB-973D-F7FD-6A05ABFE66D2}"/>
              </a:ext>
            </a:extLst>
          </p:cNvPr>
          <p:cNvSpPr txBox="1"/>
          <p:nvPr/>
        </p:nvSpPr>
        <p:spPr>
          <a:xfrm>
            <a:off x="3516086" y="365126"/>
            <a:ext cx="339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Ordinary least squares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5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583BA6-BF2A-48C6-EB06-A49E918D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966" y="2540100"/>
            <a:ext cx="4048953" cy="2985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C85704-F252-A215-C0B8-C7307441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137AC-FFF0-2EBB-A5ED-DB7FFEC55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AB673-58DE-B0C1-41AF-69FE9CD37849}"/>
              </a:ext>
            </a:extLst>
          </p:cNvPr>
          <p:cNvSpPr txBox="1"/>
          <p:nvPr/>
        </p:nvSpPr>
        <p:spPr>
          <a:xfrm>
            <a:off x="893135" y="1690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076A2-5A4F-682F-14A8-5AE58822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4DAE2-C14A-800F-3AF7-23F4D62A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5FD97-7B56-705F-5DC5-4DB649B09C37}"/>
              </a:ext>
            </a:extLst>
          </p:cNvPr>
          <p:cNvSpPr txBox="1"/>
          <p:nvPr/>
        </p:nvSpPr>
        <p:spPr>
          <a:xfrm>
            <a:off x="417443" y="1447938"/>
            <a:ext cx="2222083" cy="4447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clear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%https://nic.schraudolph.org/teach/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NNcourse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/linear1.html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close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all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=[ -1 -0.8 -0.6 -0.4 -0.1 0 1.1 1.3 1.4 1.6 ]'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yp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=[ 1.6 1.3 1.2 0.4 0.3 0.1 0.3 -0.1 -0.4 -0.7 ]'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%%%%%%%%%%%%%%%%%%%%%%%%%%%%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figure(1)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clf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plot([-3,3],[-3,3],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'o'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hold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on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plot(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xp,yp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,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'+'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hold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on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X=[ones(length(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),1),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]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%solution using closed form , normal 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equ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.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theta=inv(X'*X)*X'*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yp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%plot the line found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yp_found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=theta'*X';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%plot(yp_found,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xp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,'b-')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plot(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xp,yp_found,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'b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-'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M=20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%now find the 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countour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 of error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w0=([1:1:M]-(M/2))*theta(1)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w1=([1:1:M]-(M/2))*theta(2)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N_samples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=length(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%%%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i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=1:M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j=1:M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w0(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i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w1(j)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temp=0;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k=1:N_samples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tp_y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=w0(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i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)+w1(j)*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(k);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temp=temp+0.5*(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tp_y-yp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(k))^2;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end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E(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i,j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)=temp;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end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end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figure(2)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clf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ii=[1:M]'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jj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=[1:M]'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%the contour of error are rings of 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8013"/>
                </a:solidFill>
                <a:effectLst/>
                <a:latin typeface="Menlo"/>
              </a:rPr>
              <a:t>% which each has a fixed error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surf(</a:t>
            </a: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ii,jj,E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grid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on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xlabel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(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'x'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ylabel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(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A709F5"/>
                </a:solidFill>
                <a:effectLst/>
                <a:latin typeface="Menlo"/>
              </a:rPr>
              <a:t>'y'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)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AC721E-81A7-4851-FEBD-C54A0E974980}"/>
                  </a:ext>
                </a:extLst>
              </p:cNvPr>
              <p:cNvSpPr txBox="1"/>
              <p:nvPr/>
            </p:nvSpPr>
            <p:spPr>
              <a:xfrm>
                <a:off x="3329609" y="703587"/>
                <a:ext cx="4572000" cy="1756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𝑝𝑟𝑜𝑏𝑙𝑒𝑚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𝑔𝑖𝑣𝑒𝑛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𝑝𝑎𝑖𝑟𝑠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plot the contour of e error function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 fixed value  of  j, we have a counter of (x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y) 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AC721E-81A7-4851-FEBD-C54A0E974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609" y="703587"/>
                <a:ext cx="4572000" cy="1756635"/>
              </a:xfrm>
              <a:prstGeom prst="rect">
                <a:avLst/>
              </a:prstGeom>
              <a:blipFill>
                <a:blip r:embed="rId3"/>
                <a:stretch>
                  <a:fillRect l="-1067" t="-2076" b="-415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BD48CF-3038-C677-C9FB-1FE523961041}"/>
              </a:ext>
            </a:extLst>
          </p:cNvPr>
          <p:cNvSpPr txBox="1"/>
          <p:nvPr/>
        </p:nvSpPr>
        <p:spPr>
          <a:xfrm>
            <a:off x="5339498" y="524557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endParaRPr lang="en-HK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E38769-6AE1-3FA4-24ED-DD2871DEAB12}"/>
                  </a:ext>
                </a:extLst>
              </p:cNvPr>
              <p:cNvSpPr txBox="1"/>
              <p:nvPr/>
            </p:nvSpPr>
            <p:spPr>
              <a:xfrm>
                <a:off x="2850733" y="3245126"/>
                <a:ext cx="623680" cy="367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E38769-6AE1-3FA4-24ED-DD2871DEA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33" y="3245126"/>
                <a:ext cx="623680" cy="367748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1FECF73-6658-B4BF-B533-AF3C5064D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516" y="2639610"/>
            <a:ext cx="2329484" cy="2832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EE6F79-7024-9883-F89F-F2D6A783177B}"/>
              </a:ext>
            </a:extLst>
          </p:cNvPr>
          <p:cNvSpPr txBox="1"/>
          <p:nvPr/>
        </p:nvSpPr>
        <p:spPr>
          <a:xfrm>
            <a:off x="7979258" y="48591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endParaRPr lang="en-H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C6697-5068-A83E-8531-F1A7A242DCB8}"/>
              </a:ext>
            </a:extLst>
          </p:cNvPr>
          <p:cNvSpPr txBox="1"/>
          <p:nvPr/>
        </p:nvSpPr>
        <p:spPr>
          <a:xfrm>
            <a:off x="7020597" y="3717235"/>
            <a:ext cx="1030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4380B-44CF-44FC-346A-AA6108384376}"/>
              </a:ext>
            </a:extLst>
          </p:cNvPr>
          <p:cNvSpPr txBox="1"/>
          <p:nvPr/>
        </p:nvSpPr>
        <p:spPr>
          <a:xfrm>
            <a:off x="6814516" y="2196548"/>
            <a:ext cx="232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Contours of error or</a:t>
            </a:r>
          </a:p>
          <a:p>
            <a:r>
              <a:rPr lang="en-US" dirty="0"/>
              <a:t>Cost. Each contour has a different </a:t>
            </a:r>
            <a:r>
              <a:rPr lang="en-US" i="1" dirty="0"/>
              <a:t>j</a:t>
            </a:r>
            <a:r>
              <a:rPr lang="en-US" dirty="0"/>
              <a:t>.</a:t>
            </a:r>
            <a:endParaRPr lang="en-HK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CADBAF8-C730-CF08-6C76-31764AC12ECD}"/>
              </a:ext>
            </a:extLst>
          </p:cNvPr>
          <p:cNvSpPr/>
          <p:nvPr/>
        </p:nvSpPr>
        <p:spPr>
          <a:xfrm>
            <a:off x="3488635" y="4025348"/>
            <a:ext cx="2703443" cy="934278"/>
          </a:xfrm>
          <a:custGeom>
            <a:avLst/>
            <a:gdLst>
              <a:gd name="connsiteX0" fmla="*/ 0 w 2703443"/>
              <a:gd name="connsiteY0" fmla="*/ 357809 h 934278"/>
              <a:gd name="connsiteX1" fmla="*/ 1560443 w 2703443"/>
              <a:gd name="connsiteY1" fmla="*/ 0 h 934278"/>
              <a:gd name="connsiteX2" fmla="*/ 2703443 w 2703443"/>
              <a:gd name="connsiteY2" fmla="*/ 546652 h 934278"/>
              <a:gd name="connsiteX3" fmla="*/ 1212574 w 2703443"/>
              <a:gd name="connsiteY3" fmla="*/ 934278 h 934278"/>
              <a:gd name="connsiteX4" fmla="*/ 0 w 2703443"/>
              <a:gd name="connsiteY4" fmla="*/ 357809 h 9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443" h="934278">
                <a:moveTo>
                  <a:pt x="0" y="357809"/>
                </a:moveTo>
                <a:lnTo>
                  <a:pt x="1560443" y="0"/>
                </a:lnTo>
                <a:lnTo>
                  <a:pt x="2703443" y="546652"/>
                </a:lnTo>
                <a:lnTo>
                  <a:pt x="1212574" y="934278"/>
                </a:lnTo>
                <a:lnTo>
                  <a:pt x="0" y="357809"/>
                </a:lnTo>
                <a:close/>
              </a:path>
            </a:pathLst>
          </a:custGeom>
          <a:solidFill>
            <a:srgbClr val="FFC000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F5672-5948-9D26-4367-E62BB2FF963A}"/>
                  </a:ext>
                </a:extLst>
              </p:cNvPr>
              <p:cNvSpPr txBox="1"/>
              <p:nvPr/>
            </p:nvSpPr>
            <p:spPr>
              <a:xfrm>
                <a:off x="2518355" y="5576767"/>
                <a:ext cx="52002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 fixed value  of j the intersection of the plane with a fixed value of j 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HK" dirty="0"/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function will form a contour</a:t>
                </a: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F5672-5948-9D26-4367-E62BB2FF9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355" y="5576767"/>
                <a:ext cx="5200287" cy="1200329"/>
              </a:xfrm>
              <a:prstGeom prst="rect">
                <a:avLst/>
              </a:prstGeom>
              <a:blipFill>
                <a:blip r:embed="rId6"/>
                <a:stretch>
                  <a:fillRect l="-938" t="-355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CCAF12-38A1-01EB-FED2-01D3A6BE19DD}"/>
              </a:ext>
            </a:extLst>
          </p:cNvPr>
          <p:cNvCxnSpPr>
            <a:cxnSpLocks/>
          </p:cNvCxnSpPr>
          <p:nvPr/>
        </p:nvCxnSpPr>
        <p:spPr>
          <a:xfrm>
            <a:off x="3488635" y="1690689"/>
            <a:ext cx="487464" cy="2211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E7C1AD7-C0C1-2C42-8BE3-BB2C606001DE}"/>
              </a:ext>
            </a:extLst>
          </p:cNvPr>
          <p:cNvSpPr txBox="1"/>
          <p:nvPr/>
        </p:nvSpPr>
        <p:spPr>
          <a:xfrm>
            <a:off x="3115820" y="4184514"/>
            <a:ext cx="487464" cy="367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j’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3505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58BF-DAE8-75FF-2BF1-94BF885EF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(2) Multiple linear equation and the normal equation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C0386-8C62-2247-CE67-ACBB81A05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A multiple linear equation has multiple inputs and outputs</a:t>
            </a:r>
          </a:p>
          <a:p>
            <a:r>
              <a:rPr lang="en-HK" dirty="0">
                <a:hlinkClick r:id="rId2"/>
              </a:rPr>
              <a:t>https://en.wikipedia.org/wiki/Linear_regression</a:t>
            </a:r>
            <a:r>
              <a:rPr lang="en-US" sz="2800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730E9-BFF9-5A87-9C7B-343E9673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D606C-3F15-CDC1-9514-0ADD64D4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8E9E-2D01-0870-729F-BFDA4656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Multiple linear question and the solution  -- normal matrix equation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0A02F-14C6-ECDC-E6DA-06B106DB8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238F4-F6E5-7F42-FD4F-61FA41DB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Regression techniques  v.241001b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DA119-EDA4-DB47-6328-660332A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5FC0-B48E-4F9C-848A-9AE0CAE698F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FFAF2E-8E94-CC6F-4D7F-50BAFC991DB6}"/>
                  </a:ext>
                </a:extLst>
              </p:cNvPr>
              <p:cNvSpPr txBox="1"/>
              <p:nvPr/>
            </p:nvSpPr>
            <p:spPr>
              <a:xfrm>
                <a:off x="409989" y="1881537"/>
                <a:ext cx="3085525" cy="4329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HK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HK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HK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HK" dirty="0"/>
                  <a:t>X=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HK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HK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HK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HK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HK" dirty="0"/>
                  <a:t> ,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:r>
                  <a:rPr lang="en-HK" dirty="0"/>
                  <a:t>X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FFAF2E-8E94-CC6F-4D7F-50BAFC991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89" y="1881537"/>
                <a:ext cx="3085525" cy="4329519"/>
              </a:xfrm>
              <a:prstGeom prst="rect">
                <a:avLst/>
              </a:prstGeom>
              <a:blipFill>
                <a:blip r:embed="rId2"/>
                <a:stretch>
                  <a:fillRect l="-4545" t="-282" r="-256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56EC94-F29F-F35E-C118-78FAA80AF691}"/>
                  </a:ext>
                </a:extLst>
              </p:cNvPr>
              <p:cNvSpPr txBox="1"/>
              <p:nvPr/>
            </p:nvSpPr>
            <p:spPr>
              <a:xfrm>
                <a:off x="4404661" y="1955479"/>
                <a:ext cx="4530617" cy="3616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𝑇h𝑒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The solution is at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-2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y, hence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ea typeface="Cambria Math" panose="02040503050406030204" pitchFamily="18" charset="0"/>
                  </a:rPr>
                  <a:t>This called the normal matrix Equation </a:t>
                </a:r>
              </a:p>
              <a:p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HK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1800" dirty="0"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sz="1800" dirty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56EC94-F29F-F35E-C118-78FAA80AF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61" y="1955479"/>
                <a:ext cx="4530617" cy="3616567"/>
              </a:xfrm>
              <a:prstGeom prst="rect">
                <a:avLst/>
              </a:prstGeom>
              <a:blipFill>
                <a:blip r:embed="rId3"/>
                <a:stretch>
                  <a:fillRect l="-1211" b="-151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98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14417</TotalTime>
  <Words>8174</Words>
  <Application>Microsoft Office PowerPoint</Application>
  <PresentationFormat>On-screen Show (4:3)</PresentationFormat>
  <Paragraphs>968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Menlo</vt:lpstr>
      <vt:lpstr>sohne</vt:lpstr>
      <vt:lpstr>source-serif-pro</vt:lpstr>
      <vt:lpstr>Arial</vt:lpstr>
      <vt:lpstr>Arial</vt:lpstr>
      <vt:lpstr>Calibri</vt:lpstr>
      <vt:lpstr>Calibri Light</vt:lpstr>
      <vt:lpstr>Cambria Math</vt:lpstr>
      <vt:lpstr>Courier New</vt:lpstr>
      <vt:lpstr>Poppins</vt:lpstr>
      <vt:lpstr>Symbol</vt:lpstr>
      <vt:lpstr>Wingdings</vt:lpstr>
      <vt:lpstr>Office 佈景主題</vt:lpstr>
      <vt:lpstr>Regression techniques</vt:lpstr>
      <vt:lpstr>Introduction</vt:lpstr>
      <vt:lpstr>(1) Simple Linear regression and normal equation </vt:lpstr>
      <vt:lpstr>Simple linear equation to find the solution</vt:lpstr>
      <vt:lpstr>Derivation of the normal equation</vt:lpstr>
      <vt:lpstr>A small example to find the line equation using linear regression</vt:lpstr>
      <vt:lpstr>code</vt:lpstr>
      <vt:lpstr>(2) Multiple linear equation and the normal equation</vt:lpstr>
      <vt:lpstr>Multiple linear question and the solution  -- normal matrix equation</vt:lpstr>
      <vt:lpstr>Calculation example2: linear regression, multiple valuables</vt:lpstr>
      <vt:lpstr>MATLAB demo code</vt:lpstr>
      <vt:lpstr>(3a) Advanced topic: Regularization : ridge regression</vt:lpstr>
      <vt:lpstr>Ridge Regularization for linear regression.  It suppresses linear parameters βi that are too large https://medium.com/@msoczi/ridge-regression-step-by-step-introduction-with-example-0d22dddb7d54 </vt:lpstr>
      <vt:lpstr>(3b)Advanced topic: Regularization : Lasso regression</vt:lpstr>
      <vt:lpstr>(3c)Advanced topic: Bayesian_linear_regression</vt:lpstr>
      <vt:lpstr>(3)Nonlinear regression as an optimization process</vt:lpstr>
      <vt:lpstr>Basic math : Taylor series</vt:lpstr>
      <vt:lpstr>jton’s (second order) optimization method  https://ardianumam.wordpress.com/2017/09/27/jtons-method-optimization-derivation-and-how-it-works/#:~:text=We%20can%20say%20that%20jton%E2%80%99s%20method%20for%20finding,method%20for%20optimization%2C%20it%20use%20second%20order%20method.  </vt:lpstr>
      <vt:lpstr>Implementation of optimization: Gradient Descent methods</vt:lpstr>
      <vt:lpstr>Compare Gradient Descent vs. jton’s Gradient Descent https://the-learning-machine.com/article/optimization/gradient-descent#:~:text=Well%2C%20note%20that%20gradient%20descent%20is%20not%20that,or%20learning%20rate%20%CE%B1%20%CE%B1%20on%20the%20performance. </vt:lpstr>
      <vt:lpstr>Calculation example 4: non-linear regression </vt:lpstr>
      <vt:lpstr>(4)Logistic Regression</vt:lpstr>
      <vt:lpstr>Introduction</vt:lpstr>
      <vt:lpstr>Problems that can be solved by logistic regression</vt:lpstr>
      <vt:lpstr>Odds</vt:lpstr>
      <vt:lpstr>Background : Probability &amp; Log-odds</vt:lpstr>
      <vt:lpstr>Assume a linear relationship between predictor variables  x=[x1,x2,x3,.. Xn] assume (n dimensional data), and the log-odds (L , also called logit) of the event that Y=1. </vt:lpstr>
      <vt:lpstr>r</vt:lpstr>
      <vt:lpstr>Cost function for binary data</vt:lpstr>
      <vt:lpstr>Derivation of logistic regression, using cross_entropy_loss (=negative _likelihood) cost (to be reduced): Cost(), where  = [j=0, j=1 ,j=2,..,j=N]T logistic regr. para. vector sample data X, set xi=0 =1, to allow j=0 to be the bias/offset data X has m(rows) samples, N(columns) dimensions,  X=[1 ,xi=1,j=1, xi=1,j=2,…, xi=1,j=N],      [1 ,xi=2,j=1, xi=2,j=2,…, xi=2,j=N]        :      [1 ,xi=m,j=1, xi=m,j=2,…, xi=m,j=N]  Xi =[1 , xi,j=1 , xi,j=2 , … , xi,j=N]T, a vector of the i-th sample yi =target (1 or 0) for sample i,  use sigmoid hθ(Xi)=1/(1+exp⁡(-(θTXi))), </vt:lpstr>
      <vt:lpstr>Example, h, X, y etc</vt:lpstr>
      <vt:lpstr> </vt:lpstr>
      <vt:lpstr> </vt:lpstr>
      <vt:lpstr>The matrix form </vt:lpstr>
      <vt:lpstr>In practice: Add a column of 1 to the training data</vt:lpstr>
      <vt:lpstr> Iterative code</vt:lpstr>
      <vt:lpstr>Calculation example</vt:lpstr>
      <vt:lpstr>Our main task is to find the sigmoid function 0,1 Here: Given some training data, find Sigmoid  </vt:lpstr>
      <vt:lpstr>Continue</vt:lpstr>
      <vt:lpstr>Matlab regression example (2 variables with data normalization)  reference: https://www.mathworks.com/matlabcentral/fileexchange/66161-logistic-regression </vt:lpstr>
      <vt:lpstr>Matlab example in wiki (one variable, without data normalization)</vt:lpstr>
      <vt:lpstr>Why it works?</vt:lpstr>
      <vt:lpstr>References on logistic regression</vt:lpstr>
      <vt:lpstr>References on softmax</vt:lpstr>
      <vt:lpstr>Appendix</vt:lpstr>
      <vt:lpstr>1-D , simple case square error not working</vt:lpstr>
      <vt:lpstr> </vt:lpstr>
      <vt:lpstr>https://stats.stackexchange.com/questions/265905/derivative-of-softmax-with-respect-to-weights </vt:lpstr>
      <vt:lpstr>https://stats.stackexchange.com/questions/298977/why-is-softmax-regression-often-written-without-the-bias-term </vt:lpstr>
      <vt:lpstr>Derivations of Linear  regression, using square error cost (to reduce).  here we use 0, =0, 1=1 (used previously) J(), where  = [0, 1]’ linear parameter vector</vt:lpstr>
      <vt:lpstr>r</vt:lpstr>
      <vt:lpstr>Derivations of logistic regression, using cross_entropy_loss (=negative _likelihood) cost (to reduce): here we use 0, =0, 1=1 (used previously) J(), where  = [0, 1]’ logistic parameter vector</vt:lpstr>
      <vt:lpstr>c</vt:lpstr>
      <vt:lpstr>d</vt:lpstr>
      <vt:lpstr>Regression techniques</vt:lpstr>
      <vt:lpstr>Regression techniques</vt:lpstr>
      <vt:lpstr>(1) Defining  terms </vt:lpstr>
      <vt:lpstr>Simple linear regression (one input variable)</vt:lpstr>
      <vt:lpstr>Proof https://math.stackexchange.com/questions/716826/derivation-of-simple-linear-regression-parameters </vt:lpstr>
      <vt:lpstr>e</vt:lpstr>
      <vt:lpstr> </vt:lpstr>
      <vt:lpstr>(2) Multiple linear regression. (More than one input variables, xi1,xi2,…xip)</vt:lpstr>
      <vt:lpstr>(2)Polynomial regression (non-linear because of the square and cubic etc. operators ) https://en.wikipedia.org/wiki/Polynomial_regression </vt:lpstr>
      <vt:lpstr>proof</vt:lpstr>
      <vt:lpstr>Calculation example3: non-linear regression, multiple variables %data=seq, temperature, yield %https://online.stat.psu.edu/stat501/lesson/9/9.8 </vt:lpstr>
      <vt:lpstr>Derivation of the normal equation</vt:lpstr>
      <vt:lpstr>Normal equation to find the solution</vt:lpstr>
      <vt:lpstr>Derivation of the normal equation</vt:lpstr>
      <vt:lpstr>Alternative 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</dc:title>
  <dc:creator>kh wong</dc:creator>
  <cp:lastModifiedBy>Kin Hong Wong (CCO)</cp:lastModifiedBy>
  <cp:revision>261</cp:revision>
  <dcterms:created xsi:type="dcterms:W3CDTF">2021-02-28T00:46:32Z</dcterms:created>
  <dcterms:modified xsi:type="dcterms:W3CDTF">2024-10-01T09:17:02Z</dcterms:modified>
</cp:coreProperties>
</file>