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9"/>
  </p:notesMasterIdLst>
  <p:sldIdLst>
    <p:sldId id="256" r:id="rId5"/>
    <p:sldId id="257" r:id="rId6"/>
    <p:sldId id="364" r:id="rId7"/>
    <p:sldId id="345" r:id="rId8"/>
    <p:sldId id="336" r:id="rId9"/>
    <p:sldId id="321" r:id="rId10"/>
    <p:sldId id="258" r:id="rId11"/>
    <p:sldId id="260" r:id="rId12"/>
    <p:sldId id="262" r:id="rId13"/>
    <p:sldId id="365" r:id="rId14"/>
    <p:sldId id="366" r:id="rId15"/>
    <p:sldId id="334" r:id="rId16"/>
    <p:sldId id="360" r:id="rId17"/>
    <p:sldId id="369" r:id="rId18"/>
    <p:sldId id="361" r:id="rId19"/>
    <p:sldId id="277" r:id="rId20"/>
    <p:sldId id="266" r:id="rId21"/>
    <p:sldId id="383" r:id="rId22"/>
    <p:sldId id="276" r:id="rId23"/>
    <p:sldId id="275" r:id="rId24"/>
    <p:sldId id="370" r:id="rId25"/>
    <p:sldId id="269" r:id="rId26"/>
    <p:sldId id="270" r:id="rId27"/>
    <p:sldId id="271" r:id="rId28"/>
    <p:sldId id="327" r:id="rId29"/>
    <p:sldId id="326" r:id="rId30"/>
    <p:sldId id="286" r:id="rId31"/>
    <p:sldId id="287" r:id="rId32"/>
    <p:sldId id="288" r:id="rId33"/>
    <p:sldId id="289" r:id="rId34"/>
    <p:sldId id="292" r:id="rId35"/>
    <p:sldId id="293" r:id="rId36"/>
    <p:sldId id="296" r:id="rId37"/>
    <p:sldId id="297" r:id="rId38"/>
    <p:sldId id="302" r:id="rId39"/>
    <p:sldId id="299" r:id="rId40"/>
    <p:sldId id="300" r:id="rId41"/>
    <p:sldId id="371" r:id="rId42"/>
    <p:sldId id="303" r:id="rId43"/>
    <p:sldId id="311" r:id="rId44"/>
    <p:sldId id="352" r:id="rId45"/>
    <p:sldId id="329" r:id="rId46"/>
    <p:sldId id="372" r:id="rId47"/>
    <p:sldId id="374" r:id="rId48"/>
    <p:sldId id="354" r:id="rId49"/>
    <p:sldId id="358" r:id="rId50"/>
    <p:sldId id="356" r:id="rId51"/>
    <p:sldId id="344" r:id="rId52"/>
    <p:sldId id="332" r:id="rId53"/>
    <p:sldId id="377" r:id="rId54"/>
    <p:sldId id="322" r:id="rId55"/>
    <p:sldId id="337" r:id="rId56"/>
    <p:sldId id="375" r:id="rId57"/>
    <p:sldId id="323" r:id="rId58"/>
    <p:sldId id="339" r:id="rId59"/>
    <p:sldId id="325" r:id="rId60"/>
    <p:sldId id="380" r:id="rId61"/>
    <p:sldId id="382" r:id="rId62"/>
    <p:sldId id="347" r:id="rId63"/>
    <p:sldId id="379" r:id="rId64"/>
    <p:sldId id="378" r:id="rId65"/>
    <p:sldId id="342" r:id="rId66"/>
    <p:sldId id="341" r:id="rId67"/>
    <p:sldId id="343" r:id="rId68"/>
    <p:sldId id="381" r:id="rId69"/>
    <p:sldId id="349" r:id="rId70"/>
    <p:sldId id="362" r:id="rId71"/>
    <p:sldId id="351" r:id="rId72"/>
    <p:sldId id="363" r:id="rId73"/>
    <p:sldId id="312" r:id="rId74"/>
    <p:sldId id="314" r:id="rId75"/>
    <p:sldId id="315" r:id="rId76"/>
    <p:sldId id="316" r:id="rId77"/>
    <p:sldId id="318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 varScale="1">
        <p:scale>
          <a:sx n="60" d="100"/>
          <a:sy n="60" d="100"/>
        </p:scale>
        <p:origin x="8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65C75-C47A-4AFD-9298-7153B912C3A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HK"/>
        </a:p>
      </dgm:t>
    </dgm:pt>
    <dgm:pt modelId="{A3361470-BCC9-4935-AB7E-28FF6A8860A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Environment</a:t>
          </a:r>
        </a:p>
        <a:p>
          <a:r>
            <a:rPr lang="en-US" sz="2000" dirty="0">
              <a:solidFill>
                <a:schemeClr val="tx1"/>
              </a:solidFill>
            </a:rPr>
            <a:t>(Gymnasium game simulator)</a:t>
          </a:r>
          <a:endParaRPr lang="en-HK" sz="2000" dirty="0">
            <a:solidFill>
              <a:schemeClr val="tx1"/>
            </a:solidFill>
          </a:endParaRPr>
        </a:p>
      </dgm:t>
    </dgm:pt>
    <dgm:pt modelId="{E7D4A0A3-507C-418D-8292-5BF5D61FFBA4}" type="parTrans" cxnId="{C2F9B5F3-D1AC-4B37-80D5-A74AA006E2E4}">
      <dgm:prSet/>
      <dgm:spPr/>
      <dgm:t>
        <a:bodyPr/>
        <a:lstStyle/>
        <a:p>
          <a:endParaRPr lang="en-HK"/>
        </a:p>
      </dgm:t>
    </dgm:pt>
    <dgm:pt modelId="{F962FCD7-DC6E-4D9C-8CB7-C4EFE98D3F3F}" type="sibTrans" cxnId="{C2F9B5F3-D1AC-4B37-80D5-A74AA006E2E4}">
      <dgm:prSet/>
      <dgm:spPr>
        <a:ln>
          <a:headEnd type="triangle"/>
        </a:ln>
      </dgm:spPr>
      <dgm:t>
        <a:bodyPr/>
        <a:lstStyle/>
        <a:p>
          <a:endParaRPr lang="en-HK"/>
        </a:p>
      </dgm:t>
    </dgm:pt>
    <dgm:pt modelId="{8ACF661B-876E-40B8-8EBA-E607790EA4FF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Action (a)</a:t>
          </a:r>
        </a:p>
      </dgm:t>
    </dgm:pt>
    <dgm:pt modelId="{A70ED8E8-4972-4F53-837D-C7F6BA1FF15F}" type="parTrans" cxnId="{8AEAF419-F3DE-4177-9DED-A18EADB22584}">
      <dgm:prSet/>
      <dgm:spPr/>
      <dgm:t>
        <a:bodyPr/>
        <a:lstStyle/>
        <a:p>
          <a:endParaRPr lang="en-HK"/>
        </a:p>
      </dgm:t>
    </dgm:pt>
    <dgm:pt modelId="{253A42EC-74F9-4A6F-A907-80B1A4F60FA6}" type="sibTrans" cxnId="{8AEAF419-F3DE-4177-9DED-A18EADB22584}">
      <dgm:prSet/>
      <dgm:spPr>
        <a:ln>
          <a:headEnd type="triangle"/>
        </a:ln>
      </dgm:spPr>
      <dgm:t>
        <a:bodyPr/>
        <a:lstStyle/>
        <a:p>
          <a:endParaRPr lang="en-HK"/>
        </a:p>
      </dgm:t>
    </dgm:pt>
    <dgm:pt modelId="{638C4C66-BA2F-44FB-A828-0B1E2BA420C9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Agent</a:t>
          </a:r>
          <a:endParaRPr lang="en-HK" sz="2800" dirty="0">
            <a:solidFill>
              <a:schemeClr val="tx1"/>
            </a:solidFill>
          </a:endParaRPr>
        </a:p>
      </dgm:t>
    </dgm:pt>
    <dgm:pt modelId="{E25ABBF9-FB1E-4CE0-9377-F427373990C6}" type="parTrans" cxnId="{FFF3AB13-CADA-46CE-BCCC-BCDCA8BECB81}">
      <dgm:prSet/>
      <dgm:spPr/>
      <dgm:t>
        <a:bodyPr/>
        <a:lstStyle/>
        <a:p>
          <a:endParaRPr lang="en-HK"/>
        </a:p>
      </dgm:t>
    </dgm:pt>
    <dgm:pt modelId="{7A8C22E4-55BF-487F-ACA8-EB425410E3DA}" type="sibTrans" cxnId="{FFF3AB13-CADA-46CE-BCCC-BCDCA8BECB81}">
      <dgm:prSet/>
      <dgm:spPr>
        <a:ln>
          <a:headEnd type="triangle"/>
        </a:ln>
      </dgm:spPr>
      <dgm:t>
        <a:bodyPr/>
        <a:lstStyle/>
        <a:p>
          <a:endParaRPr lang="en-HK"/>
        </a:p>
      </dgm:t>
    </dgm:pt>
    <dgm:pt modelId="{EEE8AAF6-0415-4CBC-A206-AA808F5BC31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State(s)</a:t>
          </a:r>
          <a:endParaRPr lang="en-HK" sz="3200" dirty="0">
            <a:solidFill>
              <a:schemeClr val="tx1"/>
            </a:solidFill>
          </a:endParaRPr>
        </a:p>
      </dgm:t>
    </dgm:pt>
    <dgm:pt modelId="{45FBDCD4-B72F-4A0E-9998-94C84EB0219C}" type="parTrans" cxnId="{6131EB84-A0CB-4C77-AA2B-1CDB19D37963}">
      <dgm:prSet/>
      <dgm:spPr/>
      <dgm:t>
        <a:bodyPr/>
        <a:lstStyle/>
        <a:p>
          <a:endParaRPr lang="en-HK"/>
        </a:p>
      </dgm:t>
    </dgm:pt>
    <dgm:pt modelId="{A39C4EF5-12E1-4D91-8049-E2F876C8C9E6}" type="sibTrans" cxnId="{6131EB84-A0CB-4C77-AA2B-1CDB19D37963}">
      <dgm:prSet/>
      <dgm:spPr>
        <a:ln>
          <a:headEnd type="triangle"/>
        </a:ln>
      </dgm:spPr>
      <dgm:t>
        <a:bodyPr/>
        <a:lstStyle/>
        <a:p>
          <a:endParaRPr lang="en-HK"/>
        </a:p>
      </dgm:t>
    </dgm:pt>
    <dgm:pt modelId="{133A8F34-CF06-44DB-AC42-AC36F731072E}" type="pres">
      <dgm:prSet presAssocID="{8F665C75-C47A-4AFD-9298-7153B912C3AA}" presName="cycle" presStyleCnt="0">
        <dgm:presLayoutVars>
          <dgm:dir/>
          <dgm:resizeHandles val="exact"/>
        </dgm:presLayoutVars>
      </dgm:prSet>
      <dgm:spPr/>
    </dgm:pt>
    <dgm:pt modelId="{86A7A0FE-C0DA-4600-8C15-B1CAA272D7A2}" type="pres">
      <dgm:prSet presAssocID="{A3361470-BCC9-4935-AB7E-28FF6A8860A0}" presName="node" presStyleLbl="node1" presStyleIdx="0" presStyleCnt="4" custScaleX="140556" custScaleY="149197" custRadScaleRad="109159" custRadScaleInc="4415">
        <dgm:presLayoutVars>
          <dgm:bulletEnabled val="1"/>
        </dgm:presLayoutVars>
      </dgm:prSet>
      <dgm:spPr/>
    </dgm:pt>
    <dgm:pt modelId="{C5795E19-3875-414D-9A32-26D6C99F72C1}" type="pres">
      <dgm:prSet presAssocID="{A3361470-BCC9-4935-AB7E-28FF6A8860A0}" presName="spNode" presStyleCnt="0"/>
      <dgm:spPr/>
    </dgm:pt>
    <dgm:pt modelId="{2FD32042-A08C-45E6-BDD7-348652151807}" type="pres">
      <dgm:prSet presAssocID="{F962FCD7-DC6E-4D9C-8CB7-C4EFE98D3F3F}" presName="sibTrans" presStyleLbl="sibTrans1D1" presStyleIdx="0" presStyleCnt="4"/>
      <dgm:spPr/>
    </dgm:pt>
    <dgm:pt modelId="{C119B5C7-9EFF-4210-869A-501367C56FB4}" type="pres">
      <dgm:prSet presAssocID="{8ACF661B-876E-40B8-8EBA-E607790EA4FF}" presName="node" presStyleLbl="node1" presStyleIdx="1" presStyleCnt="4" custScaleX="101140" custScaleY="125432" custRadScaleRad="98298" custRadScaleInc="-32705">
        <dgm:presLayoutVars>
          <dgm:bulletEnabled val="1"/>
        </dgm:presLayoutVars>
      </dgm:prSet>
      <dgm:spPr/>
    </dgm:pt>
    <dgm:pt modelId="{14567668-549C-4935-9310-0A4306A340FE}" type="pres">
      <dgm:prSet presAssocID="{8ACF661B-876E-40B8-8EBA-E607790EA4FF}" presName="spNode" presStyleCnt="0"/>
      <dgm:spPr/>
    </dgm:pt>
    <dgm:pt modelId="{CF80131D-6934-4B04-8C2D-E6860A4B7C05}" type="pres">
      <dgm:prSet presAssocID="{253A42EC-74F9-4A6F-A907-80B1A4F60FA6}" presName="sibTrans" presStyleLbl="sibTrans1D1" presStyleIdx="1" presStyleCnt="4"/>
      <dgm:spPr/>
    </dgm:pt>
    <dgm:pt modelId="{9CE8D256-1000-47F4-8C0B-503714E3E5D4}" type="pres">
      <dgm:prSet presAssocID="{638C4C66-BA2F-44FB-A828-0B1E2BA420C9}" presName="node" presStyleLbl="node1" presStyleIdx="2" presStyleCnt="4" custScaleY="149997">
        <dgm:presLayoutVars>
          <dgm:bulletEnabled val="1"/>
        </dgm:presLayoutVars>
      </dgm:prSet>
      <dgm:spPr/>
    </dgm:pt>
    <dgm:pt modelId="{4242DA03-73B5-432F-B6D0-CC4E6A8896C2}" type="pres">
      <dgm:prSet presAssocID="{638C4C66-BA2F-44FB-A828-0B1E2BA420C9}" presName="spNode" presStyleCnt="0"/>
      <dgm:spPr/>
    </dgm:pt>
    <dgm:pt modelId="{4EA7CB34-8A87-46ED-8C52-41352DA1FC87}" type="pres">
      <dgm:prSet presAssocID="{7A8C22E4-55BF-487F-ACA8-EB425410E3DA}" presName="sibTrans" presStyleLbl="sibTrans1D1" presStyleIdx="2" presStyleCnt="4"/>
      <dgm:spPr/>
    </dgm:pt>
    <dgm:pt modelId="{36355A4E-3091-4C74-A06A-4B29AF988085}" type="pres">
      <dgm:prSet presAssocID="{EEE8AAF6-0415-4CBC-A206-AA808F5BC31A}" presName="node" presStyleLbl="node1" presStyleIdx="3" presStyleCnt="4" custScaleX="157285" custScaleY="92342" custRadScaleRad="74075" custRadScaleInc="-21523">
        <dgm:presLayoutVars>
          <dgm:bulletEnabled val="1"/>
        </dgm:presLayoutVars>
      </dgm:prSet>
      <dgm:spPr/>
    </dgm:pt>
    <dgm:pt modelId="{1B8BC7B5-0ECC-4841-80E1-B4DB4D22BEAC}" type="pres">
      <dgm:prSet presAssocID="{EEE8AAF6-0415-4CBC-A206-AA808F5BC31A}" presName="spNode" presStyleCnt="0"/>
      <dgm:spPr/>
    </dgm:pt>
    <dgm:pt modelId="{35010A48-67A9-4406-9048-EE068344F1AC}" type="pres">
      <dgm:prSet presAssocID="{A39C4EF5-12E1-4D91-8049-E2F876C8C9E6}" presName="sibTrans" presStyleLbl="sibTrans1D1" presStyleIdx="3" presStyleCnt="4"/>
      <dgm:spPr/>
    </dgm:pt>
  </dgm:ptLst>
  <dgm:cxnLst>
    <dgm:cxn modelId="{DEB57B0D-41A4-472A-AF0A-FEF30EAB2878}" type="presOf" srcId="{EEE8AAF6-0415-4CBC-A206-AA808F5BC31A}" destId="{36355A4E-3091-4C74-A06A-4B29AF988085}" srcOrd="0" destOrd="0" presId="urn:microsoft.com/office/officeart/2005/8/layout/cycle6"/>
    <dgm:cxn modelId="{CD7DD50E-70F4-4B39-A39D-B95D2C0407F1}" type="presOf" srcId="{F962FCD7-DC6E-4D9C-8CB7-C4EFE98D3F3F}" destId="{2FD32042-A08C-45E6-BDD7-348652151807}" srcOrd="0" destOrd="0" presId="urn:microsoft.com/office/officeart/2005/8/layout/cycle6"/>
    <dgm:cxn modelId="{FFF3AB13-CADA-46CE-BCCC-BCDCA8BECB81}" srcId="{8F665C75-C47A-4AFD-9298-7153B912C3AA}" destId="{638C4C66-BA2F-44FB-A828-0B1E2BA420C9}" srcOrd="2" destOrd="0" parTransId="{E25ABBF9-FB1E-4CE0-9377-F427373990C6}" sibTransId="{7A8C22E4-55BF-487F-ACA8-EB425410E3DA}"/>
    <dgm:cxn modelId="{8AEAF419-F3DE-4177-9DED-A18EADB22584}" srcId="{8F665C75-C47A-4AFD-9298-7153B912C3AA}" destId="{8ACF661B-876E-40B8-8EBA-E607790EA4FF}" srcOrd="1" destOrd="0" parTransId="{A70ED8E8-4972-4F53-837D-C7F6BA1FF15F}" sibTransId="{253A42EC-74F9-4A6F-A907-80B1A4F60FA6}"/>
    <dgm:cxn modelId="{C81CD520-976A-4E27-B500-C731C4AFF913}" type="presOf" srcId="{638C4C66-BA2F-44FB-A828-0B1E2BA420C9}" destId="{9CE8D256-1000-47F4-8C0B-503714E3E5D4}" srcOrd="0" destOrd="0" presId="urn:microsoft.com/office/officeart/2005/8/layout/cycle6"/>
    <dgm:cxn modelId="{BE7E9F5E-3383-42FD-B11C-9AF250CAB5E7}" type="presOf" srcId="{A3361470-BCC9-4935-AB7E-28FF6A8860A0}" destId="{86A7A0FE-C0DA-4600-8C15-B1CAA272D7A2}" srcOrd="0" destOrd="0" presId="urn:microsoft.com/office/officeart/2005/8/layout/cycle6"/>
    <dgm:cxn modelId="{EFA7AF43-A768-4985-97F6-025F8A413A2A}" type="presOf" srcId="{A39C4EF5-12E1-4D91-8049-E2F876C8C9E6}" destId="{35010A48-67A9-4406-9048-EE068344F1AC}" srcOrd="0" destOrd="0" presId="urn:microsoft.com/office/officeart/2005/8/layout/cycle6"/>
    <dgm:cxn modelId="{6131EB84-A0CB-4C77-AA2B-1CDB19D37963}" srcId="{8F665C75-C47A-4AFD-9298-7153B912C3AA}" destId="{EEE8AAF6-0415-4CBC-A206-AA808F5BC31A}" srcOrd="3" destOrd="0" parTransId="{45FBDCD4-B72F-4A0E-9998-94C84EB0219C}" sibTransId="{A39C4EF5-12E1-4D91-8049-E2F876C8C9E6}"/>
    <dgm:cxn modelId="{D877E19D-8782-41EB-BA10-580EAB3593F0}" type="presOf" srcId="{7A8C22E4-55BF-487F-ACA8-EB425410E3DA}" destId="{4EA7CB34-8A87-46ED-8C52-41352DA1FC87}" srcOrd="0" destOrd="0" presId="urn:microsoft.com/office/officeart/2005/8/layout/cycle6"/>
    <dgm:cxn modelId="{E3569DD0-E01A-4F01-90F4-09C48B13BBBB}" type="presOf" srcId="{8ACF661B-876E-40B8-8EBA-E607790EA4FF}" destId="{C119B5C7-9EFF-4210-869A-501367C56FB4}" srcOrd="0" destOrd="0" presId="urn:microsoft.com/office/officeart/2005/8/layout/cycle6"/>
    <dgm:cxn modelId="{B00D3BE7-F7B7-4461-AFB2-1D37889890CB}" type="presOf" srcId="{253A42EC-74F9-4A6F-A907-80B1A4F60FA6}" destId="{CF80131D-6934-4B04-8C2D-E6860A4B7C05}" srcOrd="0" destOrd="0" presId="urn:microsoft.com/office/officeart/2005/8/layout/cycle6"/>
    <dgm:cxn modelId="{4EFC88EF-4B42-4ABF-8781-38E8E98478A7}" type="presOf" srcId="{8F665C75-C47A-4AFD-9298-7153B912C3AA}" destId="{133A8F34-CF06-44DB-AC42-AC36F731072E}" srcOrd="0" destOrd="0" presId="urn:microsoft.com/office/officeart/2005/8/layout/cycle6"/>
    <dgm:cxn modelId="{C2F9B5F3-D1AC-4B37-80D5-A74AA006E2E4}" srcId="{8F665C75-C47A-4AFD-9298-7153B912C3AA}" destId="{A3361470-BCC9-4935-AB7E-28FF6A8860A0}" srcOrd="0" destOrd="0" parTransId="{E7D4A0A3-507C-418D-8292-5BF5D61FFBA4}" sibTransId="{F962FCD7-DC6E-4D9C-8CB7-C4EFE98D3F3F}"/>
    <dgm:cxn modelId="{CEC77935-27A2-4F2B-9150-AD36F5844E49}" type="presParOf" srcId="{133A8F34-CF06-44DB-AC42-AC36F731072E}" destId="{86A7A0FE-C0DA-4600-8C15-B1CAA272D7A2}" srcOrd="0" destOrd="0" presId="urn:microsoft.com/office/officeart/2005/8/layout/cycle6"/>
    <dgm:cxn modelId="{9C393FF8-348E-4A9B-881E-8167ABBE4AF2}" type="presParOf" srcId="{133A8F34-CF06-44DB-AC42-AC36F731072E}" destId="{C5795E19-3875-414D-9A32-26D6C99F72C1}" srcOrd="1" destOrd="0" presId="urn:microsoft.com/office/officeart/2005/8/layout/cycle6"/>
    <dgm:cxn modelId="{72153320-DAC1-4BD7-AF2A-9F14136C3FA3}" type="presParOf" srcId="{133A8F34-CF06-44DB-AC42-AC36F731072E}" destId="{2FD32042-A08C-45E6-BDD7-348652151807}" srcOrd="2" destOrd="0" presId="urn:microsoft.com/office/officeart/2005/8/layout/cycle6"/>
    <dgm:cxn modelId="{7E6DFD88-2456-4B22-A8BD-DAD16922A495}" type="presParOf" srcId="{133A8F34-CF06-44DB-AC42-AC36F731072E}" destId="{C119B5C7-9EFF-4210-869A-501367C56FB4}" srcOrd="3" destOrd="0" presId="urn:microsoft.com/office/officeart/2005/8/layout/cycle6"/>
    <dgm:cxn modelId="{FEFB0078-941D-4C36-A4B8-B9AC9264C02A}" type="presParOf" srcId="{133A8F34-CF06-44DB-AC42-AC36F731072E}" destId="{14567668-549C-4935-9310-0A4306A340FE}" srcOrd="4" destOrd="0" presId="urn:microsoft.com/office/officeart/2005/8/layout/cycle6"/>
    <dgm:cxn modelId="{B51746D4-3DD1-4629-9640-FA15DBFB77AC}" type="presParOf" srcId="{133A8F34-CF06-44DB-AC42-AC36F731072E}" destId="{CF80131D-6934-4B04-8C2D-E6860A4B7C05}" srcOrd="5" destOrd="0" presId="urn:microsoft.com/office/officeart/2005/8/layout/cycle6"/>
    <dgm:cxn modelId="{96DFB9C1-F766-4E49-A681-683156B4DF1D}" type="presParOf" srcId="{133A8F34-CF06-44DB-AC42-AC36F731072E}" destId="{9CE8D256-1000-47F4-8C0B-503714E3E5D4}" srcOrd="6" destOrd="0" presId="urn:microsoft.com/office/officeart/2005/8/layout/cycle6"/>
    <dgm:cxn modelId="{1CD45C37-149F-48A0-B6F2-E5E2E0F78575}" type="presParOf" srcId="{133A8F34-CF06-44DB-AC42-AC36F731072E}" destId="{4242DA03-73B5-432F-B6D0-CC4E6A8896C2}" srcOrd="7" destOrd="0" presId="urn:microsoft.com/office/officeart/2005/8/layout/cycle6"/>
    <dgm:cxn modelId="{B97BD81D-CC3C-423B-919D-B966E3D77ACC}" type="presParOf" srcId="{133A8F34-CF06-44DB-AC42-AC36F731072E}" destId="{4EA7CB34-8A87-46ED-8C52-41352DA1FC87}" srcOrd="8" destOrd="0" presId="urn:microsoft.com/office/officeart/2005/8/layout/cycle6"/>
    <dgm:cxn modelId="{25B866DA-CAE0-496D-B17F-421B2A503878}" type="presParOf" srcId="{133A8F34-CF06-44DB-AC42-AC36F731072E}" destId="{36355A4E-3091-4C74-A06A-4B29AF988085}" srcOrd="9" destOrd="0" presId="urn:microsoft.com/office/officeart/2005/8/layout/cycle6"/>
    <dgm:cxn modelId="{7ADA8D55-323E-4D76-A7FF-FA701A80F1AF}" type="presParOf" srcId="{133A8F34-CF06-44DB-AC42-AC36F731072E}" destId="{1B8BC7B5-0ECC-4841-80E1-B4DB4D22BEAC}" srcOrd="10" destOrd="0" presId="urn:microsoft.com/office/officeart/2005/8/layout/cycle6"/>
    <dgm:cxn modelId="{1AB24F6C-A060-49CB-A339-50176D277FA2}" type="presParOf" srcId="{133A8F34-CF06-44DB-AC42-AC36F731072E}" destId="{35010A48-67A9-4406-9048-EE068344F1AC}" srcOrd="11" destOrd="0" presId="urn:microsoft.com/office/officeart/2005/8/layout/cycle6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7A0FE-C0DA-4600-8C15-B1CAA272D7A2}">
      <dsp:nvSpPr>
        <dsp:cNvPr id="0" name=""/>
        <dsp:cNvSpPr/>
      </dsp:nvSpPr>
      <dsp:spPr>
        <a:xfrm>
          <a:off x="1432029" y="38771"/>
          <a:ext cx="1935221" cy="1335225"/>
        </a:xfrm>
        <a:prstGeom prst="round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Environment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(Gymnasium game simulator)</a:t>
          </a:r>
          <a:endParaRPr lang="en-HK" sz="2000" kern="1200" dirty="0">
            <a:solidFill>
              <a:schemeClr val="tx1"/>
            </a:solidFill>
          </a:endParaRPr>
        </a:p>
      </dsp:txBody>
      <dsp:txXfrm>
        <a:off x="1497209" y="103951"/>
        <a:ext cx="1804861" cy="1204865"/>
      </dsp:txXfrm>
    </dsp:sp>
    <dsp:sp modelId="{2FD32042-A08C-45E6-BDD7-348652151807}">
      <dsp:nvSpPr>
        <dsp:cNvPr id="0" name=""/>
        <dsp:cNvSpPr/>
      </dsp:nvSpPr>
      <dsp:spPr>
        <a:xfrm>
          <a:off x="657859" y="400533"/>
          <a:ext cx="2959957" cy="2959957"/>
        </a:xfrm>
        <a:custGeom>
          <a:avLst/>
          <a:gdLst/>
          <a:ahLst/>
          <a:cxnLst/>
          <a:rect l="0" t="0" r="0" b="0"/>
          <a:pathLst>
            <a:path>
              <a:moveTo>
                <a:pt x="2712164" y="660188"/>
              </a:moveTo>
              <a:arcTo wR="1479978" hR="1479978" stAng="19581816" swAng="1142220"/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9B5C7-9EFF-4210-869A-501367C56FB4}">
      <dsp:nvSpPr>
        <dsp:cNvPr id="0" name=""/>
        <dsp:cNvSpPr/>
      </dsp:nvSpPr>
      <dsp:spPr>
        <a:xfrm>
          <a:off x="3099544" y="1512304"/>
          <a:ext cx="1392528" cy="1122542"/>
        </a:xfrm>
        <a:prstGeom prst="round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Action (a)</a:t>
          </a:r>
        </a:p>
      </dsp:txBody>
      <dsp:txXfrm>
        <a:off x="3154342" y="1567102"/>
        <a:ext cx="1282932" cy="1012946"/>
      </dsp:txXfrm>
    </dsp:sp>
    <dsp:sp modelId="{CF80131D-6934-4B04-8C2D-E6860A4B7C05}">
      <dsp:nvSpPr>
        <dsp:cNvPr id="0" name=""/>
        <dsp:cNvSpPr/>
      </dsp:nvSpPr>
      <dsp:spPr>
        <a:xfrm>
          <a:off x="853220" y="857210"/>
          <a:ext cx="2959957" cy="2959957"/>
        </a:xfrm>
        <a:custGeom>
          <a:avLst/>
          <a:gdLst/>
          <a:ahLst/>
          <a:cxnLst/>
          <a:rect l="0" t="0" r="0" b="0"/>
          <a:pathLst>
            <a:path>
              <a:moveTo>
                <a:pt x="2927177" y="1789741"/>
              </a:moveTo>
              <a:arcTo wR="1479978" hR="1479978" stAng="724887" swAng="2906367"/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8D256-1000-47F4-8C0B-503714E3E5D4}">
      <dsp:nvSpPr>
        <dsp:cNvPr id="0" name=""/>
        <dsp:cNvSpPr/>
      </dsp:nvSpPr>
      <dsp:spPr>
        <a:xfrm>
          <a:off x="1673880" y="3130268"/>
          <a:ext cx="1376832" cy="1342385"/>
        </a:xfrm>
        <a:prstGeom prst="round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Agent</a:t>
          </a:r>
          <a:endParaRPr lang="en-HK" sz="2800" kern="1200" dirty="0">
            <a:solidFill>
              <a:schemeClr val="tx1"/>
            </a:solidFill>
          </a:endParaRPr>
        </a:p>
      </dsp:txBody>
      <dsp:txXfrm>
        <a:off x="1739410" y="3195798"/>
        <a:ext cx="1245772" cy="1211325"/>
      </dsp:txXfrm>
    </dsp:sp>
    <dsp:sp modelId="{4EA7CB34-8A87-46ED-8C52-41352DA1FC87}">
      <dsp:nvSpPr>
        <dsp:cNvPr id="0" name=""/>
        <dsp:cNvSpPr/>
      </dsp:nvSpPr>
      <dsp:spPr>
        <a:xfrm>
          <a:off x="1404175" y="1299819"/>
          <a:ext cx="2959957" cy="2959957"/>
        </a:xfrm>
        <a:custGeom>
          <a:avLst/>
          <a:gdLst/>
          <a:ahLst/>
          <a:cxnLst/>
          <a:rect l="0" t="0" r="0" b="0"/>
          <a:pathLst>
            <a:path>
              <a:moveTo>
                <a:pt x="265011" y="2325077"/>
              </a:moveTo>
              <a:arcTo wR="1479978" hR="1479978" stAng="8710713" swAng="1888606"/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55A4E-3091-4C74-A06A-4B29AF988085}">
      <dsp:nvSpPr>
        <dsp:cNvPr id="0" name=""/>
        <dsp:cNvSpPr/>
      </dsp:nvSpPr>
      <dsp:spPr>
        <a:xfrm>
          <a:off x="190181" y="2031563"/>
          <a:ext cx="2165551" cy="826406"/>
        </a:xfrm>
        <a:prstGeom prst="round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State(s)</a:t>
          </a:r>
          <a:endParaRPr lang="en-HK" sz="3200" kern="1200" dirty="0">
            <a:solidFill>
              <a:schemeClr val="tx1"/>
            </a:solidFill>
          </a:endParaRPr>
        </a:p>
      </dsp:txBody>
      <dsp:txXfrm>
        <a:off x="230523" y="2071905"/>
        <a:ext cx="2084867" cy="745722"/>
      </dsp:txXfrm>
    </dsp:sp>
    <dsp:sp modelId="{35010A48-67A9-4406-9048-EE068344F1AC}">
      <dsp:nvSpPr>
        <dsp:cNvPr id="0" name=""/>
        <dsp:cNvSpPr/>
      </dsp:nvSpPr>
      <dsp:spPr>
        <a:xfrm>
          <a:off x="1264019" y="205584"/>
          <a:ext cx="2959957" cy="2959957"/>
        </a:xfrm>
        <a:custGeom>
          <a:avLst/>
          <a:gdLst/>
          <a:ahLst/>
          <a:cxnLst/>
          <a:rect l="0" t="0" r="0" b="0"/>
          <a:pathLst>
            <a:path>
              <a:moveTo>
                <a:pt x="38620" y="1815871"/>
              </a:moveTo>
              <a:arcTo wR="1479978" hR="1479978" stAng="10012918" swAng="2416918"/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8ED27-6D66-4626-A540-17D02CDA41C7}" type="datetimeFigureOut">
              <a:rPr lang="en-HK" smtClean="0"/>
              <a:t>30/11/2024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164C9-C01E-4335-8ABD-1C4385105B5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9058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yes, room 5 no?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999AC-9D4E-1E66-4673-1892B695D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745EC-BFA1-C8C6-18AC-BF6CD56A3F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100C30-8F08-B58F-1C2B-2A817EFAC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19D5A-809E-AD2C-BF98-D254652BA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4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yes, room 5 no?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yes, room 5 no?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6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2D2-366C-4027-8B1C-8FE07A05CAEB}" type="datetime1">
              <a:rPr lang="en-HK" smtClean="0"/>
              <a:t>30/11/2024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5657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A5A2-F96F-4846-AE8B-F64D9D851716}" type="datetime1">
              <a:rPr lang="en-HK" smtClean="0"/>
              <a:t>30/11/2024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85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E3-6444-47C7-B9AA-A8DE0E8E8C4F}" type="datetime1">
              <a:rPr lang="en-HK" smtClean="0"/>
              <a:t>30/11/2024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5661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7C1-2DEB-4B02-A6D6-1B1920507323}" type="datetime1">
              <a:rPr lang="en-HK" smtClean="0"/>
              <a:t>30/11/2024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8971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CFF0-1566-468B-8842-21F4FCBF5B7B}" type="datetime1">
              <a:rPr lang="en-HK" smtClean="0"/>
              <a:t>30/11/2024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4604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FE4-4F12-4F08-9DFF-C2088B4A5244}" type="datetime1">
              <a:rPr lang="en-HK" smtClean="0"/>
              <a:t>30/11/2024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2431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85F7-9832-49C8-98CB-F651FF7CFE32}" type="datetime1">
              <a:rPr lang="en-HK" smtClean="0"/>
              <a:t>30/11/2024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482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23D-F12A-4268-9AD9-12D48F41AE73}" type="datetime1">
              <a:rPr lang="en-HK" smtClean="0"/>
              <a:t>30/11/2024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6510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20EE-1201-4D2A-865F-2E6996C070AE}" type="datetime1">
              <a:rPr lang="en-HK" smtClean="0"/>
              <a:t>30/11/2024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9403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6541-3AC7-46E1-A569-EEE67861AAD8}" type="datetime1">
              <a:rPr lang="en-HK" smtClean="0"/>
              <a:t>30/11/2024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0298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E05E-4864-495B-BF3D-F640388B4CE5}" type="datetime1">
              <a:rPr lang="en-HK" smtClean="0"/>
              <a:t>30/11/2024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0557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5BA12C-648B-4DC3-A5DA-ED84687D3E57}" type="datetime1">
              <a:rPr lang="en-HK" smtClean="0"/>
              <a:t>30/11/2024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HK"/>
              <a:t>Reinforcement-learning v241130a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464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ngr.tamu.edu/robin.r.murphy/IAIR2/Ch16bQ-LearningExample.pptx" TargetMode="External"/><Relationship Id="rId2" Type="http://schemas.openxmlformats.org/officeDocument/2006/relationships/hyperlink" Target="https://en.wikipedia.org/wiki/Reinforcement_learn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aturncloud.io/glossary/temporal-difference-learnin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-learning" TargetMode="External"/><Relationship Id="rId2" Type="http://schemas.openxmlformats.org/officeDocument/2006/relationships/hyperlink" Target="https://arshren.medium.com/reinforcement-learning-on-policy-and-off-policy-5587dd5417e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differences-between-q-learning-and-sars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psych209/Readings/SuttonBartoIPRLBook2ndEd.pdf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researchgate.net/figure/The-Q-Learning-Algorithm-6_fig1_2207764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people.revoledu.com/kardi/tutorial/ReinforcementLearning/Q-Learning-Example.htm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ngr.tamu.edu/robin.r.murphy/IAIR2/Ch16bQ-LearningExample.pptx" TargetMode="External"/><Relationship Id="rId2" Type="http://schemas.openxmlformats.org/officeDocument/2006/relationships/hyperlink" Target="http://mnemstudio.org/path-finding-q-learning-tutorial.htm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imageslive.co.uk/free_stock_image/arcade-joystick-jpg" TargetMode="Externa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https://rabat.eregulations.org/Contacts/28?l=fr" TargetMode="External"/><Relationship Id="rId5" Type="http://schemas.openxmlformats.org/officeDocument/2006/relationships/diagramColors" Target="../diagrams/colors1.xml"/><Relationship Id="rId15" Type="http://schemas.openxmlformats.org/officeDocument/2006/relationships/hyperlink" Target="https://creativecommons.org/licenses/by-nc/3.0/" TargetMode="Externa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creativecommons.org/licenses/by/3.0/" TargetMode="External"/><Relationship Id="rId14" Type="http://schemas.openxmlformats.org/officeDocument/2006/relationships/hyperlink" Target="https://freepngimg.com/png/11290-coins-png-hd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psych209/Readings/SuttonBartoIPRLBook2ndEd.pdf" TargetMode="External"/><Relationship Id="rId2" Type="http://schemas.openxmlformats.org/officeDocument/2006/relationships/hyperlink" Target="https://www.researchgate.net/figure/The-Q-Learning-Algorithm-6_fig1_2207764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hyperlink" Target="https://people.revoledu.com/kardi/tutorial/ReinforcementLearning/Q-Learning-Example.htm" TargetMode="Externa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q-learning-for-beginners-2837b777741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ai/gym" TargetMode="External"/><Relationship Id="rId2" Type="http://schemas.openxmlformats.org/officeDocument/2006/relationships/hyperlink" Target="https://www.youtube.com/watch?v=ZhoIgo3qqLU&amp;t=61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hnnycode8/gym_solutions/blob/main/frozen_lake_q.py" TargetMode="External"/><Relationship Id="rId2" Type="http://schemas.openxmlformats.org/officeDocument/2006/relationships/hyperlink" Target="https://github.com/johnnycode8/gym_solu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hoIgo3qqLU&amp;t=52s" TargetMode="Externa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ai/gym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bastianappelt.com/refactoring-frozenlake-to-deep-reinforcement-learning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docs.net/174548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vishnuvijayanpv/deep-reinforcement-learning-value-functions-dqn-actor-critic-method-backpropagation-through-83a277d8c38d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ai.stackexchange.com/questions/10474/what-is-the-relation-between-online-or-offline-learning-and-on-policy-or-of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Double-Deep-Q-Network-architecture_fig2_373652868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learn/deep-rl-course/unit3/deep-q-algorithm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hyperlink" Target="https://ieeexplore.ieee.org/stamp/stamp.jsp?tp=&amp;arnumber=9036763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paperswithcode.com/method/experience-repla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ohnnycode8/gym_solutions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hnnycode8/gym_solutions/blob/main/frozen_lake_dql.py" TargetMode="External"/><Relationship Id="rId2" Type="http://schemas.openxmlformats.org/officeDocument/2006/relationships/hyperlink" Target="https://github.com/johnnycode8/gym_solu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UrWGTCGzlA" TargetMode="External"/><Relationship Id="rId4" Type="http://schemas.openxmlformats.org/officeDocument/2006/relationships/hyperlink" Target="https://github.com/johnnycode8/gym_solutions/blob/main/frozen_lake_dql_cnn.py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hnnycode8/gym_solutions" TargetMode="External"/><Relationship Id="rId2" Type="http://schemas.openxmlformats.org/officeDocument/2006/relationships/hyperlink" Target="https://www.youtube.com/watch?v=EUrWGTCGzl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johnnycode8/gym_solutions/blob/main/frozen_lake_dql.py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emporal_difference_learning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rWGTCGzlA" TargetMode="Externa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18/11/reinforcement-learning-introduction-monte-carlo-learning-openai-gym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evidduma/intro-reinforcement-learning/tree/mast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onardoaraujosantos.gitbook.io/artificial-inteligence/artificial_intelligence/reinforcement_learning/qlearning_simple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gymnasium.farama.org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swang12/minDQN/blob/main/minDQN.py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github/simoninithomas/Deep_reinforcement_learning_Course/blob/master/Q_Learning_with_FrozenLakev2.ipynb#scrollTo=5Dqqo_8LA5De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github/tensorflow/agents/blob/master/docs/tutorials/0_intro_rl.ipynb#scrollTo=iuYYBJUWtvnP" TargetMode="External"/><Relationship Id="rId2" Type="http://schemas.openxmlformats.org/officeDocument/2006/relationships/hyperlink" Target="https://colab.research.google.com/github/tensorflow/agents/blob/master/docs/tutorials/1_dqn_tutorial.ipynb#scrollTo=KEHR2Ui-lo8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learn/deep-rl-course/unit3/deep-q-algorithm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eeexplore.ieee.org/stamp/stamp.jsp?tp=&amp;arnumber=903676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03A9-9E49-51AA-F3C8-378AE4EF6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  <a:endParaRPr lang="en-H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30D28-FB4B-C556-36C7-96F1BB1081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KH Wong</a:t>
            </a:r>
          </a:p>
          <a:p>
            <a:r>
              <a:rPr lang="en-US" dirty="0"/>
              <a:t>References:</a:t>
            </a:r>
            <a:r>
              <a:rPr lang="en-US" dirty="0">
                <a:hlinkClick r:id="rId2"/>
              </a:rPr>
              <a:t> https://en.wikipedia.org/wiki/Reinforcement_learning</a:t>
            </a:r>
            <a:endParaRPr lang="en-US" dirty="0"/>
          </a:p>
          <a:p>
            <a:r>
              <a:rPr lang="en-US" dirty="0">
                <a:hlinkClick r:id="rId3"/>
              </a:rPr>
              <a:t>https://people.engr.tamu.edu/robin.r.murphy/IAIR2/Ch16bQ-LearningExample.pptx</a:t>
            </a:r>
            <a:r>
              <a:rPr lang="en-US" dirty="0"/>
              <a:t>  </a:t>
            </a:r>
            <a:endParaRPr lang="en-HK" dirty="0"/>
          </a:p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31B6D-BC4C-9C03-ECE3-327F4629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CBB7A-4DB6-F881-E65D-95D32B51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9771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8609-385C-9012-DAA2-1583C7E7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en-US" sz="4400" dirty="0"/>
              <a:t>Temporal difference learning (TD)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BBA1-C858-4367-1D00-9D7066388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0" i="1" u="sng" dirty="0">
                <a:solidFill>
                  <a:srgbClr val="222222"/>
                </a:solidFill>
                <a:effectLst/>
                <a:latin typeface="inter var"/>
              </a:rPr>
              <a:t>Temporal Difference Learning</a:t>
            </a:r>
            <a:r>
              <a:rPr lang="en-US" sz="2800" b="0" i="1" dirty="0">
                <a:solidFill>
                  <a:srgbClr val="222222"/>
                </a:solidFill>
                <a:effectLst/>
                <a:latin typeface="inter var"/>
              </a:rPr>
              <a:t> estimates the value of states in a Markov Decision Process (MDP). A prediction method that updates estimates based on the difference, or “temporal difference”, between the estimated values of two successive states. This difference is then used to update the value of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inter var"/>
              </a:rPr>
              <a:t>the initial state</a:t>
            </a:r>
            <a:r>
              <a:rPr lang="en-US" sz="2800" b="0" i="1" dirty="0">
                <a:solidFill>
                  <a:srgbClr val="222222"/>
                </a:solidFill>
                <a:effectLst/>
                <a:latin typeface="inter var"/>
              </a:rPr>
              <a:t>.</a:t>
            </a:r>
          </a:p>
          <a:p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V(S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)</a:t>
            </a:r>
            <a:r>
              <a:rPr lang="en-HK" i="1" baseline="30000" dirty="0">
                <a:solidFill>
                  <a:srgbClr val="222222"/>
                </a:solidFill>
                <a:latin typeface="SFMono-Regular"/>
              </a:rPr>
              <a:t>update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= V(S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) + 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</a:rPr>
              <a:t>α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SFMono-Regular"/>
              </a:rPr>
              <a:t>lpha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</a:rPr>
              <a:t> * [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R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t+1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 + 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  <a:sym typeface="Symbol" panose="05050102010706020507" pitchFamily="18" charset="2"/>
              </a:rPr>
              <a:t>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</a:rPr>
              <a:t> * 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V(S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t+1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) - V(S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)]</a:t>
            </a:r>
          </a:p>
          <a:p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V(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) is the current estimate of the state’s value</a:t>
            </a:r>
          </a:p>
          <a:p>
            <a:r>
              <a:rPr lang="en-US" i="1" dirty="0">
                <a:solidFill>
                  <a:srgbClr val="222222"/>
                </a:solidFill>
                <a:latin typeface="SFMono-Regular"/>
              </a:rPr>
              <a:t>a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lpha=a is the learning rate (alpha, e.g. α = 0.95 or 1)</a:t>
            </a:r>
          </a:p>
          <a:p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R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t+1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 is the reward observed after taking the action</a:t>
            </a:r>
          </a:p>
          <a:p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  <a:sym typeface="Symbol" panose="05050102010706020507" pitchFamily="18" charset="2"/>
              </a:rPr>
              <a:t>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 is the discount rate (gamma, e.g. 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  <a:sym typeface="Symbol" panose="05050102010706020507" pitchFamily="18" charset="2"/>
              </a:rPr>
              <a:t> 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= 0.85)</a:t>
            </a:r>
          </a:p>
          <a:p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V(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t+1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) is the estimated value of the next state</a:t>
            </a:r>
            <a:endParaRPr lang="en-HK" b="0" i="1" dirty="0">
              <a:solidFill>
                <a:srgbClr val="222222"/>
              </a:solidFill>
              <a:effectLst/>
              <a:latin typeface="SFMono-Regular"/>
            </a:endParaRPr>
          </a:p>
          <a:p>
            <a:endParaRPr lang="en-HK" b="0" i="0" dirty="0">
              <a:solidFill>
                <a:srgbClr val="222222"/>
              </a:solidFill>
              <a:effectLst/>
              <a:latin typeface="SFMono-Regular"/>
            </a:endParaRPr>
          </a:p>
          <a:p>
            <a:endParaRPr lang="en-US" sz="2800" b="0" i="0" dirty="0">
              <a:solidFill>
                <a:srgbClr val="222222"/>
              </a:solidFill>
              <a:effectLst/>
              <a:latin typeface="inter var"/>
            </a:endParaRP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68A4D-E808-E19E-3A7E-87F2B8F1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262E8-C20D-6D4A-95BA-5D0C8FD3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10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6AADF-CF3B-922E-D942-51A01658696A}"/>
              </a:ext>
            </a:extLst>
          </p:cNvPr>
          <p:cNvSpPr txBox="1"/>
          <p:nvPr/>
        </p:nvSpPr>
        <p:spPr>
          <a:xfrm>
            <a:off x="771391" y="5987019"/>
            <a:ext cx="628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2"/>
              </a:rPr>
              <a:t>https://saturncloud.io/glossary/temporal-difference-learning/</a:t>
            </a:r>
            <a:r>
              <a:rPr lang="en-HK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FE6CF-E355-113B-F2B5-7F61CF56DC63}"/>
              </a:ext>
            </a:extLst>
          </p:cNvPr>
          <p:cNvSpPr txBox="1"/>
          <p:nvPr/>
        </p:nvSpPr>
        <p:spPr>
          <a:xfrm>
            <a:off x="628650" y="365126"/>
            <a:ext cx="635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 to Exercise 1: (2) is true,  because reward is the highest</a:t>
            </a:r>
          </a:p>
        </p:txBody>
      </p:sp>
    </p:spTree>
    <p:extLst>
      <p:ext uri="{BB962C8B-B14F-4D97-AF65-F5344CB8AC3E}">
        <p14:creationId xmlns:p14="http://schemas.microsoft.com/office/powerpoint/2010/main" val="348560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0BE2-5B7A-BBBE-3034-5B95B0D9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idea of Q learning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10A74-EB4D-7554-69D3-DF83AF341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96" y="1847851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An agent (e.g. a robot game player) is at a certain state ‘s’ in an environment (i.e. PAC-MAN game), it performs an action ‘a’ (move the cursor left ) and see how much reward (swallowing a Pac-dot) will be obtained and the experience is store in a Q-table with entries of Q(state, action) . After many exploration cycles, the Q table is constructed and will be used to give advice to the system to perform well in playing the same game.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You need two matrix tables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R-table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In our example, it is given, it is always be the same and cannot be changed. Another example is for a game engine, it is already designed by the game-designer.</a:t>
            </a:r>
          </a:p>
          <a:p>
            <a:r>
              <a:rPr lang="en-US" dirty="0">
                <a:cs typeface="Times New Roman" panose="02020603050405020304" pitchFamily="18" charset="0"/>
              </a:rPr>
              <a:t>Q-table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To be learned by the Q-learning algorithm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pPr lvl="1"/>
            <a:endParaRPr lang="en-US" dirty="0">
              <a:cs typeface="Times New Roman" panose="02020603050405020304" pitchFamily="18" charset="0"/>
            </a:endParaRP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AC6B1-F833-0EEC-EE0B-14B54197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094D5-776E-57D4-FD98-57C5B1E8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6836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DF13F-6BED-DA71-F161-23DD4AC4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412343"/>
          </a:xfrm>
        </p:spPr>
        <p:txBody>
          <a:bodyPr>
            <a:noAutofit/>
          </a:bodyPr>
          <a:lstStyle/>
          <a:p>
            <a:r>
              <a:rPr lang="en-US" sz="2400" dirty="0"/>
              <a:t>Q learning is a Temporal difference learning (TD) method</a:t>
            </a:r>
            <a:endParaRPr lang="en-HK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D40159-9CC2-55CB-E7E9-3503B4F518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634633"/>
                <a:ext cx="8247932" cy="59042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i="1" dirty="0"/>
                  <a:t>R</a:t>
                </a:r>
                <a:r>
                  <a:rPr lang="en-US" sz="2200" dirty="0"/>
                  <a:t>= reward (given, or from the game simulator)</a:t>
                </a:r>
              </a:p>
              <a:p>
                <a:r>
                  <a:rPr lang="en-US" sz="2200" dirty="0">
                    <a:sym typeface="Symbol" panose="05050102010706020507" pitchFamily="18" charset="2"/>
                  </a:rPr>
                  <a:t></a:t>
                </a:r>
                <a:r>
                  <a:rPr lang="en-US" sz="2200" dirty="0" err="1">
                    <a:sym typeface="Symbol" panose="05050102010706020507" pitchFamily="18" charset="2"/>
                  </a:rPr>
                  <a:t>lpha</a:t>
                </a:r>
                <a:r>
                  <a:rPr lang="en-US" sz="2200" dirty="0">
                    <a:sym typeface="Symbol" panose="05050102010706020507" pitchFamily="18" charset="2"/>
                  </a:rPr>
                  <a:t>=learning rate (</a:t>
                </a:r>
                <a:r>
                  <a:rPr lang="en-US" sz="2200" dirty="0" err="1">
                    <a:sym typeface="Symbol" panose="05050102010706020507" pitchFamily="18" charset="2"/>
                  </a:rPr>
                  <a:t>lpha</a:t>
                </a:r>
                <a:r>
                  <a:rPr lang="en-US" sz="2200" dirty="0">
                    <a:sym typeface="Symbol" panose="05050102010706020507" pitchFamily="18" charset="2"/>
                  </a:rPr>
                  <a:t> =1</a:t>
                </a:r>
                <a:r>
                  <a:rPr lang="en-HK" sz="2200" dirty="0"/>
                  <a:t> </a:t>
                </a:r>
                <a:r>
                  <a:rPr lang="en-US" sz="2200" dirty="0">
                    <a:solidFill>
                      <a:srgbClr val="040C28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means </a:t>
                </a:r>
                <a:r>
                  <a:rPr lang="en-US" sz="2200" b="0" i="0" dirty="0">
                    <a:solidFill>
                      <a:srgbClr val="040C28"/>
                    </a:solidFill>
                    <a:effectLst/>
                    <a:latin typeface="Arial" panose="020B0604020202020204" pitchFamily="34" charset="0"/>
                  </a:rPr>
                  <a:t>the agent only </a:t>
                </a:r>
                <a:r>
                  <a:rPr lang="en-US" sz="2200" dirty="0">
                    <a:solidFill>
                      <a:srgbClr val="040C28"/>
                    </a:solidFill>
                    <a:latin typeface="Arial" panose="020B0604020202020204" pitchFamily="34" charset="0"/>
                  </a:rPr>
                  <a:t>consider </a:t>
                </a:r>
                <a:r>
                  <a:rPr lang="en-US" sz="2200" b="0" i="0" dirty="0">
                    <a:solidFill>
                      <a:srgbClr val="040C28"/>
                    </a:solidFill>
                    <a:effectLst/>
                    <a:latin typeface="Arial" panose="020B0604020202020204" pitchFamily="34" charset="0"/>
                  </a:rPr>
                  <a:t>the most recent information</a:t>
                </a:r>
                <a:r>
                  <a:rPr lang="en-US" sz="2200" b="0" i="0" dirty="0">
                    <a:solidFill>
                      <a:srgbClr val="474747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r>
                  <a:rPr lang="en-HK" sz="2200" dirty="0"/>
                  <a:t> If </a:t>
                </a:r>
                <a:r>
                  <a:rPr lang="en-US" sz="2200" dirty="0">
                    <a:sym typeface="Symbol" panose="05050102010706020507" pitchFamily="18" charset="2"/>
                  </a:rPr>
                  <a:t></a:t>
                </a:r>
                <a:r>
                  <a:rPr lang="en-US" sz="2200" dirty="0" err="1">
                    <a:sym typeface="Symbol" panose="05050102010706020507" pitchFamily="18" charset="2"/>
                  </a:rPr>
                  <a:t>lpha</a:t>
                </a:r>
                <a:r>
                  <a:rPr lang="en-US" sz="2200" dirty="0">
                    <a:sym typeface="Symbol" panose="05050102010706020507" pitchFamily="18" charset="2"/>
                  </a:rPr>
                  <a:t>=0 means no learning at all.</a:t>
                </a:r>
              </a:p>
              <a:p>
                <a:r>
                  <a:rPr lang="en-US" sz="2200" dirty="0">
                    <a:sym typeface="Symbol" panose="05050102010706020507" pitchFamily="18" charset="2"/>
                  </a:rPr>
                  <a:t></a:t>
                </a:r>
                <a:r>
                  <a:rPr lang="en-US" sz="2200" dirty="0"/>
                  <a:t> =discount rate (e.g. 0.85). Since the information to be learned is from the past experience. Some discount will be applied.</a:t>
                </a:r>
              </a:p>
              <a:p>
                <a:r>
                  <a:rPr lang="en-US" sz="2200" dirty="0"/>
                  <a:t>Q table update rule.  </a:t>
                </a:r>
                <a:r>
                  <a:rPr lang="en-US" sz="2200" b="0" i="0" dirty="0">
                    <a:solidFill>
                      <a:srgbClr val="1F1F1F"/>
                    </a:solidFill>
                    <a:effectLst/>
                    <a:latin typeface="Arial" panose="020B0604020202020204" pitchFamily="34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state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40C28"/>
                    </a:solidFill>
                    <a:latin typeface="Arial" panose="020B0604020202020204" pitchFamily="34" charset="0"/>
                  </a:rPr>
                  <a:t>the system selects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𝑎𝑐𝑡𝑖𝑜𝑛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00" b="0" i="0" dirty="0">
                    <a:solidFill>
                      <a:srgbClr val="1F1F1F"/>
                    </a:solidFill>
                    <a:effectLst/>
                    <a:latin typeface="Arial" panose="020B0604020202020204" pitchFamily="34" charset="0"/>
                  </a:rPr>
                  <a:t>.</a:t>
                </a:r>
              </a:p>
              <a:p>
                <a:endParaRPr lang="en-US" sz="19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en-US" sz="1900" dirty="0">
                        <a:sym typeface="Symbol" panose="05050102010706020507" pitchFamily="18" charset="2"/>
                      </a:rPr>
                      <m:t></m:t>
                    </m:r>
                    <m:r>
                      <m:rPr>
                        <m:nor/>
                      </m:rPr>
                      <a:rPr lang="en-US" sz="1900" dirty="0">
                        <a:sym typeface="Symbol" panose="05050102010706020507" pitchFamily="18" charset="2"/>
                      </a:rPr>
                      <m:t>lpha</m:t>
                    </m:r>
                    <m:r>
                      <a:rPr lang="en-US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limLow>
                              <m:limLow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9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sSub>
                              <m:sSub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19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700" b="0" i="0" dirty="0">
                  <a:solidFill>
                    <a:srgbClr val="1F1F1F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en-US" sz="1700" b="0" i="0" dirty="0">
                  <a:solidFill>
                    <a:srgbClr val="1F1F1F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n-US" sz="1800" dirty="0"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m:rPr>
                            <m:nor/>
                          </m:rPr>
                          <a:rPr lang="en-US" sz="1800" dirty="0">
                            <a:sym typeface="Symbol" panose="05050102010706020507" pitchFamily="18" charset="2"/>
                          </a:rPr>
                          <m:t>lpha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en-US" sz="1800" dirty="0">
                        <a:sym typeface="Symbol" panose="05050102010706020507" pitchFamily="18" charset="2"/>
                      </a:rPr>
                      <m:t></m:t>
                    </m:r>
                    <m:r>
                      <m:rPr>
                        <m:nor/>
                      </m:rPr>
                      <a:rPr lang="en-US" sz="1800" dirty="0">
                        <a:sym typeface="Symbol" panose="05050102010706020507" pitchFamily="18" charset="2"/>
                      </a:rPr>
                      <m:t>lpha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limLow>
                              <m:limLow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18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/>
                  <a:t> is the next state when the system is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𝑒𝑥𝑒𝑐𝑢𝑡𝑒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1800" dirty="0"/>
                  <a:t>After some math manipulation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en-US" sz="1800" dirty="0">
                        <a:sym typeface="Symbol" panose="05050102010706020507" pitchFamily="18" charset="2"/>
                      </a:rPr>
                      <m:t></m:t>
                    </m:r>
                    <m:r>
                      <m:rPr>
                        <m:nor/>
                      </m:rPr>
                      <a:rPr lang="en-US" sz="1800" dirty="0">
                        <a:sym typeface="Symbol" panose="05050102010706020507" pitchFamily="18" charset="2"/>
                      </a:rPr>
                      <m:t>lpha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limLow>
                              <m:limLow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𝐼𝑓</m:t>
                        </m:r>
                        <m:r>
                          <m:rPr>
                            <m:nor/>
                          </m:rPr>
                          <a:rPr lang="en-US" sz="1800" dirty="0"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m:rPr>
                            <m:nor/>
                          </m:rPr>
                          <a:rPr lang="en-US" sz="1800" dirty="0">
                            <a:sym typeface="Symbol" panose="05050102010706020507" pitchFamily="18" charset="2"/>
                          </a:rPr>
                          <m:t>lpha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=1, 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−−−−−−−−−(∗)</m:t>
                        </m:r>
                      </m:e>
                    </m:func>
                  </m:oMath>
                </a14:m>
                <a:endParaRPr lang="en-US" sz="18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D40159-9CC2-55CB-E7E9-3503B4F518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34633"/>
                <a:ext cx="8247932" cy="5904280"/>
              </a:xfrm>
              <a:blipFill>
                <a:blip r:embed="rId2"/>
                <a:stretch>
                  <a:fillRect l="-813" t="-1651" r="-81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1BA02-4584-C6BB-FCE2-588AED14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674" y="6423864"/>
            <a:ext cx="3086100" cy="365125"/>
          </a:xfrm>
        </p:spPr>
        <p:txBody>
          <a:bodyPr/>
          <a:lstStyle/>
          <a:p>
            <a:r>
              <a:rPr lang="en-HK"/>
              <a:t>Reinforcement-learning v241130a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C24B1-FABB-8721-C2CD-1F62D398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12</a:t>
            </a:fld>
            <a:endParaRPr lang="en-HK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8DA0BAD-4484-6A0A-CD5F-FC82B089DFCD}"/>
              </a:ext>
            </a:extLst>
          </p:cNvPr>
          <p:cNvSpPr/>
          <p:nvPr/>
        </p:nvSpPr>
        <p:spPr>
          <a:xfrm rot="5400000">
            <a:off x="6178516" y="2022968"/>
            <a:ext cx="322773" cy="35358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FE90E-EB99-CC20-8F1E-E3C8A1C91182}"/>
              </a:ext>
            </a:extLst>
          </p:cNvPr>
          <p:cNvSpPr txBox="1"/>
          <p:nvPr/>
        </p:nvSpPr>
        <p:spPr>
          <a:xfrm>
            <a:off x="1975990" y="3892630"/>
            <a:ext cx="259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Original Q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0DA6D-0C00-C36F-2FC3-E7EEFD81A2F5}"/>
              </a:ext>
            </a:extLst>
          </p:cNvPr>
          <p:cNvSpPr txBox="1"/>
          <p:nvPr/>
        </p:nvSpPr>
        <p:spPr>
          <a:xfrm>
            <a:off x="3913384" y="3879561"/>
            <a:ext cx="4866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New value: Temporal difference target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87A2F80-6D6F-11A5-632F-82A037EDAD25}"/>
              </a:ext>
            </a:extLst>
          </p:cNvPr>
          <p:cNvSpPr/>
          <p:nvPr/>
        </p:nvSpPr>
        <p:spPr>
          <a:xfrm rot="5400000">
            <a:off x="2831347" y="3264321"/>
            <a:ext cx="369330" cy="10142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3EF7913-F4B7-9B6A-A828-26DC5002C258}"/>
              </a:ext>
            </a:extLst>
          </p:cNvPr>
          <p:cNvSpPr/>
          <p:nvPr/>
        </p:nvSpPr>
        <p:spPr>
          <a:xfrm rot="5400000" flipH="1">
            <a:off x="6666049" y="1782421"/>
            <a:ext cx="199209" cy="268430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9C8F90-1A51-879E-DE5B-E6AAD352CF54}"/>
              </a:ext>
            </a:extLst>
          </p:cNvPr>
          <p:cNvSpPr txBox="1"/>
          <p:nvPr/>
        </p:nvSpPr>
        <p:spPr>
          <a:xfrm>
            <a:off x="3523129" y="2676716"/>
            <a:ext cx="5514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Estimate of best future value (Bellman’s equation)</a:t>
            </a:r>
          </a:p>
        </p:txBody>
      </p:sp>
    </p:spTree>
    <p:extLst>
      <p:ext uri="{BB962C8B-B14F-4D97-AF65-F5344CB8AC3E}">
        <p14:creationId xmlns:p14="http://schemas.microsoft.com/office/powerpoint/2010/main" val="4282315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1209-9EA3-BDF0-3731-14EEB737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5815"/>
            <a:ext cx="7886700" cy="347255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terms used in Q-learning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82DFD-AF03-8876-6C02-40A37A18E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17" y="900591"/>
            <a:ext cx="8677497" cy="5603726"/>
          </a:xfrm>
        </p:spPr>
        <p:txBody>
          <a:bodyPr>
            <a:normAutofit/>
          </a:bodyPr>
          <a:lstStyle/>
          <a:p>
            <a:r>
              <a:rPr lang="en-US" sz="1900" u="sng" dirty="0"/>
              <a:t>Model-free</a:t>
            </a:r>
            <a:r>
              <a:rPr lang="en-US" sz="1900" dirty="0"/>
              <a:t>: Q-learning is model free because it doesn’t require one. It learns by maximizing rewards when taking actions.</a:t>
            </a:r>
          </a:p>
          <a:p>
            <a:r>
              <a:rPr lang="en-US" sz="1900" b="0" i="0" u="sng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Behaviorial</a:t>
            </a:r>
            <a:r>
              <a:rPr lang="en-US" sz="1900" b="0" i="0" u="sng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Policy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: is the policy the Agent uses to find its action in a given state, so behavior policy is in charge of </a:t>
            </a:r>
            <a:r>
              <a:rPr lang="en-US" sz="1900" b="0" i="0" u="sng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selecting actions for the Agent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en-US" sz="1900" b="0" i="0" u="sng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Target Policy</a:t>
            </a:r>
            <a:r>
              <a:rPr lang="en-US" sz="19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: is the policy the Agent uses to learn from the rewards received for its actions which </a:t>
            </a:r>
            <a:r>
              <a:rPr lang="en-US" sz="1900" b="0" i="0" u="sng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are used to update the Q-value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900" dirty="0"/>
          </a:p>
          <a:p>
            <a:r>
              <a:rPr lang="en-US" sz="1900" u="sng" dirty="0">
                <a:solidFill>
                  <a:srgbClr val="FF0000"/>
                </a:solidFill>
                <a:latin typeface="Arial" panose="020B0604020202020204" pitchFamily="34" charset="0"/>
              </a:rPr>
              <a:t>On-policy</a:t>
            </a:r>
            <a:r>
              <a:rPr lang="en-US" sz="1900" u="sng" dirty="0">
                <a:solidFill>
                  <a:srgbClr val="040C28"/>
                </a:solidFill>
                <a:latin typeface="Arial" panose="020B0604020202020204" pitchFamily="34" charset="0"/>
              </a:rPr>
              <a:t>:</a:t>
            </a:r>
            <a:r>
              <a:rPr lang="en-US" sz="1900" dirty="0"/>
              <a:t> An agent uses the </a:t>
            </a:r>
            <a:r>
              <a:rPr lang="en-US" sz="1900" dirty="0">
                <a:solidFill>
                  <a:srgbClr val="FF0000"/>
                </a:solidFill>
              </a:rPr>
              <a:t>same </a:t>
            </a:r>
            <a:r>
              <a:rPr lang="en-US" sz="1900" dirty="0"/>
              <a:t>approach for selecting action and updating Q value (i.e. epsilon greedy algorithm). </a:t>
            </a:r>
            <a:r>
              <a:rPr lang="en-US" sz="1900" dirty="0">
                <a:solidFill>
                  <a:srgbClr val="FF0000"/>
                </a:solidFill>
              </a:rPr>
              <a:t>E.g. The SARSA (State-Action-Reward-State-Action ) method is on-policy. </a:t>
            </a:r>
          </a:p>
          <a:p>
            <a:pPr lvl="1"/>
            <a:r>
              <a:rPr lang="en-US" sz="1900" dirty="0"/>
              <a:t>For the 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Behavior Policy: u</a:t>
            </a:r>
            <a:r>
              <a:rPr lang="en-US" sz="1900" dirty="0"/>
              <a:t>ses </a:t>
            </a:r>
            <a:r>
              <a:rPr lang="en-US" sz="1900" u="sng" dirty="0"/>
              <a:t>Epsilon(</a:t>
            </a:r>
            <a:r>
              <a:rPr lang="en-HK" sz="1900" u="sng" dirty="0">
                <a:sym typeface="Symbol" panose="05050102010706020507" pitchFamily="18" charset="2"/>
              </a:rPr>
              <a:t>)</a:t>
            </a:r>
            <a:r>
              <a:rPr lang="en-US" sz="1900" u="sng" dirty="0"/>
              <a:t>-</a:t>
            </a:r>
            <a:r>
              <a:rPr lang="en-US" sz="1900" u="sng" dirty="0" err="1"/>
              <a:t>greedy_algo</a:t>
            </a:r>
            <a:r>
              <a:rPr lang="en-US" sz="1900" u="sng" dirty="0"/>
              <a:t>()</a:t>
            </a:r>
            <a:r>
              <a:rPr lang="en-US" sz="1900" dirty="0"/>
              <a:t> to select action</a:t>
            </a:r>
          </a:p>
          <a:p>
            <a:pPr lvl="1"/>
            <a:r>
              <a:rPr lang="en-US" sz="1900" dirty="0"/>
              <a:t>For the Target 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Policy: uses</a:t>
            </a:r>
            <a:r>
              <a:rPr lang="en-US" sz="1900" dirty="0"/>
              <a:t> </a:t>
            </a:r>
            <a:r>
              <a:rPr lang="en-US" sz="1900" u="sng" dirty="0"/>
              <a:t>Epsilon(</a:t>
            </a:r>
            <a:r>
              <a:rPr lang="en-HK" sz="1900" u="sng" dirty="0">
                <a:sym typeface="Symbol" panose="05050102010706020507" pitchFamily="18" charset="2"/>
              </a:rPr>
              <a:t>)</a:t>
            </a:r>
            <a:r>
              <a:rPr lang="en-US" sz="1900" u="sng" dirty="0"/>
              <a:t>-</a:t>
            </a:r>
            <a:r>
              <a:rPr lang="en-US" sz="1900" u="sng" dirty="0" err="1"/>
              <a:t>greedy_algo</a:t>
            </a:r>
            <a:r>
              <a:rPr lang="en-US" sz="1900" u="sng" dirty="0"/>
              <a:t>() </a:t>
            </a:r>
            <a:r>
              <a:rPr lang="en-US" sz="1900" dirty="0"/>
              <a:t>to update Q-value</a:t>
            </a:r>
          </a:p>
          <a:p>
            <a:r>
              <a:rPr lang="en-US" sz="1900" u="sng" dirty="0">
                <a:solidFill>
                  <a:srgbClr val="0070C0"/>
                </a:solidFill>
                <a:latin typeface="Arial" panose="020B0604020202020204" pitchFamily="34" charset="0"/>
              </a:rPr>
              <a:t>Off-policy:</a:t>
            </a:r>
            <a:r>
              <a:rPr lang="en-US" sz="1900" dirty="0"/>
              <a:t> An agent uses </a:t>
            </a:r>
            <a:r>
              <a:rPr lang="en-US" sz="1900" dirty="0">
                <a:solidFill>
                  <a:srgbClr val="0070C0"/>
                </a:solidFill>
              </a:rPr>
              <a:t>different approaches </a:t>
            </a:r>
            <a:r>
              <a:rPr lang="en-US" sz="1900" dirty="0"/>
              <a:t>for selecting action and updating Q value. </a:t>
            </a:r>
            <a:r>
              <a:rPr lang="en-US" sz="1900" dirty="0">
                <a:solidFill>
                  <a:srgbClr val="0070C0"/>
                </a:solidFill>
              </a:rPr>
              <a:t>E.g. the Q learning method is </a:t>
            </a:r>
            <a:r>
              <a:rPr lang="en-US" sz="1900" dirty="0">
                <a:solidFill>
                  <a:srgbClr val="0070C0"/>
                </a:solidFill>
                <a:latin typeface="Arial" panose="020B0604020202020204" pitchFamily="34" charset="0"/>
              </a:rPr>
              <a:t>Off-policy</a:t>
            </a:r>
            <a:r>
              <a:rPr lang="en-US" sz="1900" dirty="0">
                <a:solidFill>
                  <a:srgbClr val="040C28"/>
                </a:solidFill>
                <a:latin typeface="Arial" panose="020B0604020202020204" pitchFamily="34" charset="0"/>
              </a:rPr>
              <a:t>.</a:t>
            </a:r>
            <a:endParaRPr lang="en-US" sz="1900" dirty="0"/>
          </a:p>
          <a:p>
            <a:pPr lvl="1"/>
            <a:r>
              <a:rPr lang="en-US" sz="1900" dirty="0"/>
              <a:t>For the </a:t>
            </a:r>
            <a:r>
              <a:rPr lang="en-US" sz="19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Behaviorial</a:t>
            </a:r>
            <a:r>
              <a:rPr lang="en-US" sz="1900" dirty="0"/>
              <a:t> 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Policy: u</a:t>
            </a:r>
            <a:r>
              <a:rPr lang="en-US" sz="1900" dirty="0"/>
              <a:t>ses Epsilon(</a:t>
            </a:r>
            <a:r>
              <a:rPr lang="en-HK" sz="1900" dirty="0">
                <a:sym typeface="Symbol" panose="05050102010706020507" pitchFamily="18" charset="2"/>
              </a:rPr>
              <a:t>)</a:t>
            </a:r>
            <a:r>
              <a:rPr lang="en-US" sz="1900" dirty="0"/>
              <a:t>-</a:t>
            </a:r>
            <a:r>
              <a:rPr lang="en-US" sz="1900" dirty="0" err="1"/>
              <a:t>greedy_algo</a:t>
            </a:r>
            <a:r>
              <a:rPr lang="en-US" sz="1900" dirty="0"/>
              <a:t>() to select action</a:t>
            </a:r>
          </a:p>
          <a:p>
            <a:pPr lvl="1"/>
            <a:r>
              <a:rPr lang="en-US" sz="1900" dirty="0"/>
              <a:t>For the Target 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Policy: uses </a:t>
            </a:r>
            <a:r>
              <a:rPr lang="en-US" sz="1900" dirty="0"/>
              <a:t>max() (pure greedy) to update the Q value </a:t>
            </a:r>
          </a:p>
          <a:p>
            <a:r>
              <a:rPr lang="en-US" sz="1900" u="sng" dirty="0"/>
              <a:t>Epsilon(</a:t>
            </a:r>
            <a:r>
              <a:rPr lang="en-HK" sz="1900" u="sng" dirty="0">
                <a:sym typeface="Symbol" panose="05050102010706020507" pitchFamily="18" charset="2"/>
              </a:rPr>
              <a:t>)</a:t>
            </a:r>
            <a:r>
              <a:rPr lang="en-US" sz="1900" u="sng" dirty="0"/>
              <a:t>-greedy algorithm </a:t>
            </a:r>
            <a:r>
              <a:rPr lang="en-US" sz="1900" dirty="0"/>
              <a:t>: to be discussed later</a:t>
            </a:r>
          </a:p>
          <a:p>
            <a:endParaRPr lang="en-HK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F7F30-818C-2BC5-FD25-A87A959D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2783" y="6000564"/>
            <a:ext cx="3086100" cy="365125"/>
          </a:xfrm>
        </p:spPr>
        <p:txBody>
          <a:bodyPr/>
          <a:lstStyle/>
          <a:p>
            <a:r>
              <a:rPr lang="en-HK"/>
              <a:t>Reinforcement-learning v241130a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301C8-2240-3377-C043-AB7B1FE6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13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AF4BD-B869-D701-5B05-91961DEEF0DF}"/>
              </a:ext>
            </a:extLst>
          </p:cNvPr>
          <p:cNvSpPr txBox="1"/>
          <p:nvPr/>
        </p:nvSpPr>
        <p:spPr>
          <a:xfrm>
            <a:off x="698770" y="6356351"/>
            <a:ext cx="5405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000" dirty="0">
                <a:hlinkClick r:id="rId2"/>
              </a:rPr>
              <a:t>https://arshren.medium.com/reinforcement-learning-on-policy-and-off-policy-5587dd5417e1</a:t>
            </a:r>
            <a:r>
              <a:rPr lang="en-HK" sz="1000" dirty="0"/>
              <a:t> </a:t>
            </a:r>
          </a:p>
          <a:p>
            <a:r>
              <a:rPr lang="en-HK" sz="1000" dirty="0">
                <a:hlinkClick r:id="rId3"/>
              </a:rPr>
              <a:t>https://en.wikipedia.org/wiki/Q-learning</a:t>
            </a:r>
            <a:r>
              <a:rPr lang="en-HK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13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EDE1-E6E1-4697-1492-D783A299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Differences between Q-learning -- off policy approach and SARSA (State-Action-Reward-State-Action) – on policy approach</a:t>
            </a: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06CAA-9040-A15F-7798-843D45503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It is about Exploration vs. Exploitation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Q-learning : is an </a:t>
            </a:r>
            <a:r>
              <a:rPr lang="en-US" b="1" u="sng" dirty="0">
                <a:solidFill>
                  <a:srgbClr val="FF0000"/>
                </a:solidFill>
              </a:rPr>
              <a:t>off-policy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method, Q-learning updates its Q-values using the maximum possible future reward, regardless of the action taken. </a:t>
            </a:r>
            <a:r>
              <a:rPr lang="en-US" u="sng" dirty="0"/>
              <a:t>This can lead to more aggressive exploration of the environment.</a:t>
            </a:r>
          </a:p>
          <a:p>
            <a:r>
              <a:rPr lang="en-US" dirty="0">
                <a:solidFill>
                  <a:srgbClr val="0070C0"/>
                </a:solidFill>
              </a:rPr>
              <a:t>SARSA : is an </a:t>
            </a:r>
            <a:r>
              <a:rPr lang="en-US" u="sng" dirty="0">
                <a:solidFill>
                  <a:srgbClr val="0070C0"/>
                </a:solidFill>
              </a:rPr>
              <a:t>on-policy</a:t>
            </a:r>
            <a:r>
              <a:rPr lang="en-US" dirty="0">
                <a:solidFill>
                  <a:srgbClr val="0070C0"/>
                </a:solidFill>
              </a:rPr>
              <a:t> method</a:t>
            </a:r>
            <a:r>
              <a:rPr lang="en-US" dirty="0"/>
              <a:t>, SARSA updates its Q-values based on the actions actually taken by the policy. This typically results in a more cautious approach, </a:t>
            </a:r>
            <a:r>
              <a:rPr lang="en-US" u="sng" dirty="0"/>
              <a:t>balancing exploration and exploitation more conservatively.</a:t>
            </a:r>
          </a:p>
          <a:p>
            <a:r>
              <a:rPr lang="en-US" dirty="0"/>
              <a:t>No definite answer to which approach is better, depends on application.</a:t>
            </a:r>
          </a:p>
          <a:p>
            <a:r>
              <a:rPr lang="en-US" dirty="0">
                <a:hlinkClick r:id="rId2"/>
              </a:rPr>
              <a:t>https://www.geeksforgeeks.org/differences-between-q-learning-and-sarsa/</a:t>
            </a:r>
            <a:r>
              <a:rPr lang="en-US" dirty="0"/>
              <a:t>  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C15C6-B63E-B53C-3BB4-AC195FDD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B4C54-BF9F-A207-7473-C842EB42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5320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8FB34-F606-C533-5399-D18C2E1E7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BB07-A2B8-635E-2CA2-AF9FE67B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8" y="33285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HK" sz="4400" dirty="0"/>
              <a:t>Simple vanilla Q learning </a:t>
            </a:r>
            <a:r>
              <a:rPr lang="en-HK" sz="4400" b="1" u="sng" dirty="0"/>
              <a:t>algorithm1</a:t>
            </a:r>
            <a:r>
              <a:rPr lang="en-HK" sz="4400" dirty="0"/>
              <a:t> (greedy approach) pseudo code</a:t>
            </a:r>
            <a:br>
              <a:rPr lang="en-HK" sz="4400" dirty="0"/>
            </a:br>
            <a:r>
              <a:rPr lang="en-HK" sz="1000" dirty="0">
                <a:hlinkClick r:id="rId2"/>
              </a:rPr>
              <a:t>https://www.researchgate.net/figure/The-Q-Learning-Algorithm-6_fig1_220776448</a:t>
            </a:r>
            <a:br>
              <a:rPr lang="en-HK" sz="1000" dirty="0"/>
            </a:br>
            <a:r>
              <a:rPr lang="en-HK" sz="1000" dirty="0">
                <a:hlinkClick r:id="rId3"/>
              </a:rPr>
              <a:t>https://web.stanford.edu/class/psych209/Readings/SuttonBartoIPRLBook2ndEd.pdf</a:t>
            </a:r>
            <a:br>
              <a:rPr lang="en-HK" sz="1000" dirty="0"/>
            </a:b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23C6A-2C32-8D63-4DE5-BBAEE54F6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16148"/>
                <a:ext cx="9058940" cy="524185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600" dirty="0" err="1"/>
                  <a:t>Init.</a:t>
                </a:r>
                <a:r>
                  <a:rPr lang="en-US" sz="2600" dirty="0"/>
                  <a:t> </a:t>
                </a:r>
                <a:r>
                  <a:rPr lang="en-US" sz="2600" i="1" dirty="0"/>
                  <a:t>Q(</a:t>
                </a:r>
                <a:r>
                  <a:rPr lang="en-US" sz="2600" i="1" dirty="0" err="1"/>
                  <a:t>s,a</a:t>
                </a:r>
                <a:r>
                  <a:rPr lang="en-US" sz="2600" i="1" dirty="0"/>
                  <a:t>) </a:t>
                </a:r>
                <a:r>
                  <a:rPr lang="en-US" sz="2600" dirty="0"/>
                  <a:t>, clear </a:t>
                </a:r>
                <a:r>
                  <a:rPr lang="en-US" sz="2600" i="1" dirty="0"/>
                  <a:t>Q </a:t>
                </a:r>
                <a:r>
                  <a:rPr lang="en-US" sz="2600" dirty="0"/>
                  <a:t>table</a:t>
                </a:r>
              </a:p>
              <a:p>
                <a:r>
                  <a:rPr lang="en-US" sz="2600" dirty="0"/>
                  <a:t>1) </a:t>
                </a:r>
                <a:r>
                  <a:rPr lang="en-US" sz="2600" dirty="0" err="1"/>
                  <a:t>Loop_episode</a:t>
                </a:r>
                <a:r>
                  <a:rPr lang="en-US" sz="2600" dirty="0"/>
                  <a:t> from 1: </a:t>
                </a:r>
                <a:r>
                  <a:rPr lang="en-US" sz="2600" dirty="0" err="1"/>
                  <a:t>max_episode</a:t>
                </a:r>
                <a:r>
                  <a:rPr lang="en-US" sz="2600" dirty="0"/>
                  <a:t> (e.g. 1000)</a:t>
                </a:r>
              </a:p>
              <a:p>
                <a:pPr lvl="1"/>
                <a:r>
                  <a:rPr lang="en-US" sz="2600" dirty="0"/>
                  <a:t>2) </a:t>
                </a:r>
                <a:r>
                  <a:rPr lang="en-US" sz="2600" dirty="0" err="1"/>
                  <a:t>Init.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state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lvl="1"/>
                <a:r>
                  <a:rPr lang="en-US" sz="2600" dirty="0"/>
                  <a:t>3) While (goal is not met or step &lt;limit)</a:t>
                </a:r>
              </a:p>
              <a:p>
                <a:pPr lvl="2"/>
                <a:r>
                  <a:rPr lang="en-US" sz="2600" dirty="0"/>
                  <a:t>4) </a:t>
                </a:r>
                <a:r>
                  <a:rPr lang="en-US" sz="2600" b="1" u="sng" dirty="0" err="1"/>
                  <a:t>Excute</a:t>
                </a:r>
                <a:r>
                  <a:rPr lang="en-US" sz="2600" b="1" u="sng" dirty="0"/>
                  <a:t> Behavioral policy</a:t>
                </a:r>
                <a:r>
                  <a:rPr lang="en-US" sz="2600" dirty="0"/>
                  <a:t>: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, find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greedily from Q (</a:t>
                </a:r>
                <a:r>
                  <a:rPr lang="en-US" sz="26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-</a:t>
                </a:r>
                <a:r>
                  <a:rPr lang="en-US" sz="2600" dirty="0" err="1">
                    <a:solidFill>
                      <a:srgbClr val="FF0000"/>
                    </a:solidFill>
                  </a:rPr>
                  <a:t>greedy_algo</a:t>
                </a:r>
                <a:r>
                  <a:rPr lang="en-US" sz="2600" dirty="0">
                    <a:solidFill>
                      <a:srgbClr val="FF0000"/>
                    </a:solidFill>
                  </a:rPr>
                  <a:t>(),-- </a:t>
                </a:r>
                <a:r>
                  <a:rPr lang="en-US" sz="2600" dirty="0">
                    <a:solidFill>
                      <a:schemeClr val="tx1"/>
                    </a:solidFill>
                  </a:rPr>
                  <a:t>at beginning it searches randomly, later it optimizes the reward using a greedy scheme from Q)</a:t>
                </a:r>
              </a:p>
              <a:p>
                <a:pPr lvl="2"/>
                <a:r>
                  <a:rPr lang="en-US" sz="2600" dirty="0"/>
                  <a:t>5) Take current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, observe </a:t>
                </a:r>
                <a:r>
                  <a:rPr lang="en-US" sz="2600" u="sng" dirty="0"/>
                  <a:t>reward </a:t>
                </a:r>
                <a:r>
                  <a:rPr lang="en-US" sz="2600" i="1" u="sng" dirty="0"/>
                  <a:t>R</a:t>
                </a:r>
                <a:r>
                  <a:rPr lang="en-US" sz="2600" dirty="0"/>
                  <a:t>, and s</a:t>
                </a:r>
                <a:r>
                  <a:rPr lang="en-US" sz="2600" baseline="-25000" dirty="0"/>
                  <a:t>t+1</a:t>
                </a:r>
              </a:p>
              <a:p>
                <a:pPr lvl="2"/>
                <a:r>
                  <a:rPr lang="en-US" sz="2600" dirty="0"/>
                  <a:t>6) </a:t>
                </a:r>
                <a:r>
                  <a:rPr lang="en-US" sz="2600" b="1" u="sng" dirty="0"/>
                  <a:t>Execute  target policy</a:t>
                </a:r>
                <a:r>
                  <a:rPr lang="en-US" sz="2600" dirty="0"/>
                  <a:t>: Update Q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using 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HK" sz="2600" dirty="0"/>
                  <a:t>-----(*)</a:t>
                </a:r>
              </a:p>
              <a:p>
                <a:pPr lvl="2"/>
                <a:r>
                  <a:rPr lang="en-US" sz="2600" i="1" dirty="0"/>
                  <a:t>7)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i="1" dirty="0"/>
                  <a:t>=S</a:t>
                </a:r>
                <a:r>
                  <a:rPr lang="en-US" sz="2600" i="1" baseline="-25000" dirty="0"/>
                  <a:t>t+1 </a:t>
                </a:r>
                <a:endParaRPr lang="en-US" sz="26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r>
                  <a:rPr lang="en-HK" sz="2200" dirty="0"/>
                  <a:t>8) End of While()</a:t>
                </a:r>
              </a:p>
              <a:p>
                <a:r>
                  <a:rPr lang="en-HK" sz="2600" dirty="0"/>
                  <a:t>9) End of </a:t>
                </a:r>
                <a:r>
                  <a:rPr lang="en-HK" sz="2600" dirty="0" err="1"/>
                  <a:t>loop_episode</a:t>
                </a:r>
                <a:r>
                  <a:rPr lang="en-HK" sz="2600" dirty="0"/>
                  <a:t> </a:t>
                </a:r>
              </a:p>
              <a:p>
                <a:endParaRPr lang="en-HK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23C6A-2C32-8D63-4DE5-BBAEE54F6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16148"/>
                <a:ext cx="9058940" cy="5241851"/>
              </a:xfrm>
              <a:blipFill>
                <a:blip r:embed="rId4"/>
                <a:stretch>
                  <a:fillRect l="-875" t="-209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03068-15FF-EA0B-3F87-28B72882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CCB62-EA99-5B74-6D8D-778A4731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15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FFD23-AF23-E54D-7CD4-EB7D35C67C26}"/>
              </a:ext>
            </a:extLst>
          </p:cNvPr>
          <p:cNvSpPr txBox="1"/>
          <p:nvPr/>
        </p:nvSpPr>
        <p:spPr>
          <a:xfrm>
            <a:off x="4102838" y="6587785"/>
            <a:ext cx="2953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5"/>
              </a:rPr>
              <a:t>Q-Learning By Examples: Numerical Example</a:t>
            </a:r>
            <a:r>
              <a:rPr lang="en-US" sz="1100" dirty="0"/>
              <a:t> </a:t>
            </a:r>
            <a:endParaRPr lang="en-HK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C1DE5-F6C9-4831-CD46-BA67F570FD30}"/>
                  </a:ext>
                </a:extLst>
              </p:cNvPr>
              <p:cNvSpPr txBox="1"/>
              <p:nvPr/>
            </p:nvSpPr>
            <p:spPr>
              <a:xfrm>
                <a:off x="4412512" y="1142724"/>
                <a:ext cx="4572000" cy="73173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In our demo, set </a:t>
                </a:r>
                <a:r>
                  <a:rPr lang="en-US" sz="1800" dirty="0">
                    <a:sym typeface="Symbol" panose="05050102010706020507" pitchFamily="18" charset="2"/>
                  </a:rPr>
                  <a:t></a:t>
                </a:r>
                <a:r>
                  <a:rPr lang="en-US" sz="1800" dirty="0" err="1">
                    <a:sym typeface="Symbol" panose="05050102010706020507" pitchFamily="18" charset="2"/>
                  </a:rPr>
                  <a:t>lpha</a:t>
                </a:r>
                <a:r>
                  <a:rPr lang="en-US" sz="1800" dirty="0">
                    <a:sym typeface="Symbol" panose="05050102010706020507" pitchFamily="18" charset="2"/>
                  </a:rPr>
                  <a:t> =1</a:t>
                </a:r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dirty="0"/>
                  <a:t>=0.85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−−∗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C1DE5-F6C9-4831-CD46-BA67F570F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512" y="1142724"/>
                <a:ext cx="4572000" cy="731739"/>
              </a:xfrm>
              <a:prstGeom prst="rect">
                <a:avLst/>
              </a:prstGeom>
              <a:blipFill>
                <a:blip r:embed="rId6"/>
                <a:stretch>
                  <a:fillRect l="-1064" t="-491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14403-0F4C-2DAE-354B-DEC5B8B6DAE3}"/>
                  </a:ext>
                </a:extLst>
              </p:cNvPr>
              <p:cNvSpPr txBox="1"/>
              <p:nvPr/>
            </p:nvSpPr>
            <p:spPr>
              <a:xfrm>
                <a:off x="3731906" y="5527932"/>
                <a:ext cx="5129844" cy="9233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Q-learning is off-policy because behavioral policy (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-greedy ) and</a:t>
                </a:r>
                <a:r>
                  <a:rPr lang="en-US" dirty="0">
                    <a:solidFill>
                      <a:srgbClr val="FF0000"/>
                    </a:solidFill>
                  </a:rPr>
                  <a:t> target policy (max() means pure greedy) are different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14403-0F4C-2DAE-354B-DEC5B8B6D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906" y="5527932"/>
                <a:ext cx="5129844" cy="923330"/>
              </a:xfrm>
              <a:prstGeom prst="rect">
                <a:avLst/>
              </a:prstGeom>
              <a:blipFill>
                <a:blip r:embed="rId7"/>
                <a:stretch>
                  <a:fillRect l="-829" t="-2614" b="-98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62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Vanilla Q-Learning Example1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References:</a:t>
            </a:r>
          </a:p>
          <a:p>
            <a:pPr algn="l"/>
            <a:r>
              <a:rPr lang="en-US" sz="2000" dirty="0">
                <a:hlinkClick r:id="rId2"/>
              </a:rPr>
              <a:t>http://mnemstudio.org/path-finding-q-learning-tutorial.htm</a:t>
            </a:r>
            <a:endParaRPr lang="en-US" sz="2000" dirty="0"/>
          </a:p>
          <a:p>
            <a:pPr algn="l"/>
            <a:r>
              <a:rPr lang="en-US" sz="2000" dirty="0">
                <a:hlinkClick r:id="rId3"/>
              </a:rPr>
              <a:t>https://people.engr.tamu.edu/robin.r.murphy/IAIR2/Ch16bQ-LearningExample.pptx</a:t>
            </a:r>
            <a:r>
              <a:rPr lang="en-US" sz="20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31F91-CD2D-115A-3B92-1559D5EC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B2A59-7E94-DECA-0180-62A2E4DE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16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1CEA3-7F54-22C4-5CFB-36EEF977A2AE}"/>
              </a:ext>
            </a:extLst>
          </p:cNvPr>
          <p:cNvSpPr txBox="1"/>
          <p:nvPr/>
        </p:nvSpPr>
        <p:spPr>
          <a:xfrm>
            <a:off x="1143000" y="5311775"/>
            <a:ext cx="668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Note: In </a:t>
            </a:r>
            <a:r>
              <a:rPr lang="en-US" dirty="0"/>
              <a:t>our</a:t>
            </a:r>
            <a:r>
              <a:rPr lang="en-US" sz="1800" dirty="0"/>
              <a:t> discussion:</a:t>
            </a:r>
          </a:p>
          <a:p>
            <a:pPr algn="l"/>
            <a:r>
              <a:rPr lang="en-US" sz="1800" dirty="0"/>
              <a:t> S=S</a:t>
            </a:r>
            <a:r>
              <a:rPr lang="en-US" sz="1800" baseline="-25000" dirty="0"/>
              <a:t>t </a:t>
            </a:r>
            <a:r>
              <a:rPr lang="en-US" sz="1800" dirty="0"/>
              <a:t> , </a:t>
            </a:r>
            <a:r>
              <a:rPr lang="en-US" sz="1800" baseline="-25000" dirty="0"/>
              <a:t> </a:t>
            </a:r>
            <a:r>
              <a:rPr lang="en-US" sz="1800" dirty="0"/>
              <a:t>S’=S</a:t>
            </a:r>
            <a:r>
              <a:rPr lang="en-US" sz="1800" baseline="-25000" dirty="0"/>
              <a:t>t+1</a:t>
            </a:r>
            <a:r>
              <a:rPr lang="en-US" baseline="-25000" dirty="0"/>
              <a:t> </a:t>
            </a:r>
            <a:r>
              <a:rPr lang="en-US" dirty="0"/>
              <a:t>   ,  </a:t>
            </a:r>
            <a:r>
              <a:rPr lang="en-US" sz="1800" dirty="0"/>
              <a:t>a=a</a:t>
            </a:r>
            <a:r>
              <a:rPr lang="en-US" sz="1800" baseline="-25000" dirty="0"/>
              <a:t>t</a:t>
            </a:r>
            <a:r>
              <a:rPr lang="en-US" sz="1800" dirty="0"/>
              <a:t>  , </a:t>
            </a:r>
            <a:r>
              <a:rPr lang="en-US" sz="1800" baseline="-25000" dirty="0"/>
              <a:t> </a:t>
            </a:r>
            <a:r>
              <a:rPr lang="en-US" sz="1800" dirty="0"/>
              <a:t>a’=a</a:t>
            </a:r>
            <a:r>
              <a:rPr lang="en-US" sz="1800" baseline="-25000" dirty="0"/>
              <a:t>t+1</a:t>
            </a:r>
          </a:p>
        </p:txBody>
      </p:sp>
    </p:spTree>
    <p:extLst>
      <p:ext uri="{BB962C8B-B14F-4D97-AF65-F5344CB8AC3E}">
        <p14:creationId xmlns:p14="http://schemas.microsoft.com/office/powerpoint/2010/main" val="1092145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A6908-6D45-45A2-E17C-D27B4797C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661" y="1853566"/>
            <a:ext cx="3038927" cy="1946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802F72-0E73-D095-1FA2-55E84D72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41" y="311265"/>
            <a:ext cx="7886700" cy="1325563"/>
          </a:xfrm>
        </p:spPr>
        <p:txBody>
          <a:bodyPr/>
          <a:lstStyle/>
          <a:p>
            <a:r>
              <a:rPr lang="en-US" dirty="0"/>
              <a:t>Reward R-table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75B81-5481-7A77-722F-A62DA121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924"/>
            <a:ext cx="7886700" cy="52990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From state and take an 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sz="1800" dirty="0"/>
              <a:t>If you are in room (state) “1” take action (go to) “5” reward is 100 (Finished).</a:t>
            </a:r>
          </a:p>
          <a:p>
            <a:r>
              <a:rPr lang="en-US" sz="1800" dirty="0"/>
              <a:t>If you are in state “4” take action ”0”, then reward is 0 (just another room). Also, you may take action “3 (just another room)</a:t>
            </a:r>
          </a:p>
          <a:p>
            <a:r>
              <a:rPr lang="en-US" sz="1800" dirty="0"/>
              <a:t>Reward = -1 represents there is a wall you cannot get across. Say you are in state 4 you cannot take action 1,2,4.  However, go to 5 is possible, thru. The narrow corridor.</a:t>
            </a:r>
          </a:p>
          <a:p>
            <a:r>
              <a:rPr lang="en-US" sz="1800" dirty="0"/>
              <a:t>The reward table (fixed) is available for the user at anytime.</a:t>
            </a:r>
          </a:p>
          <a:p>
            <a:r>
              <a:rPr lang="en-US" sz="1800" dirty="0">
                <a:solidFill>
                  <a:srgbClr val="0070C0"/>
                </a:solidFill>
              </a:rPr>
              <a:t>Ex2.  If it is at room 4 and takes action to 5, find the reward in the R-table.</a:t>
            </a:r>
          </a:p>
          <a:p>
            <a:r>
              <a:rPr lang="en-US" sz="1800" dirty="0">
                <a:solidFill>
                  <a:srgbClr val="0070C0"/>
                </a:solidFill>
              </a:rPr>
              <a:t>1) -1 ;   2) 0 ;   (3) 100 ;  (4) 1</a:t>
            </a:r>
          </a:p>
          <a:p>
            <a:endParaRPr lang="en-US" dirty="0"/>
          </a:p>
          <a:p>
            <a:endParaRPr lang="en-US" dirty="0"/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98565-6FEE-D28B-CEE7-03AC6206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6666E-2D7A-25B1-0BA9-3FEA5FAA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17</a:t>
            </a:fld>
            <a:endParaRPr lang="en-HK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3DE107-2337-8EB8-A7B2-4E2F68AD491E}"/>
              </a:ext>
            </a:extLst>
          </p:cNvPr>
          <p:cNvCxnSpPr>
            <a:cxnSpLocks/>
          </p:cNvCxnSpPr>
          <p:nvPr/>
        </p:nvCxnSpPr>
        <p:spPr>
          <a:xfrm>
            <a:off x="2215640" y="2052322"/>
            <a:ext cx="2880235" cy="243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BFD631-3EA1-44EA-AF50-382B800EEA14}"/>
              </a:ext>
            </a:extLst>
          </p:cNvPr>
          <p:cNvCxnSpPr>
            <a:cxnSpLocks/>
          </p:cNvCxnSpPr>
          <p:nvPr/>
        </p:nvCxnSpPr>
        <p:spPr>
          <a:xfrm>
            <a:off x="5276850" y="1813567"/>
            <a:ext cx="1181100" cy="148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CE782E9-48E7-63EF-C31E-D4894AE7C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054" y="0"/>
            <a:ext cx="2856146" cy="1797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839249-9449-0801-A70B-FC0E0FF9F736}"/>
              </a:ext>
            </a:extLst>
          </p:cNvPr>
          <p:cNvSpPr txBox="1"/>
          <p:nvPr/>
        </p:nvSpPr>
        <p:spPr>
          <a:xfrm>
            <a:off x="890362" y="2025401"/>
            <a:ext cx="3662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b="0" i="0" dirty="0">
                <a:solidFill>
                  <a:srgbClr val="FF0000"/>
                </a:solidFill>
                <a:effectLst/>
                <a:latin typeface="__Roboto_0db11f"/>
              </a:rPr>
              <a:t>R=Reward table,</a:t>
            </a:r>
            <a:r>
              <a:rPr lang="en-US" sz="2800" dirty="0">
                <a:solidFill>
                  <a:srgbClr val="FF0000"/>
                </a:solidFill>
              </a:rPr>
              <a:t> R is given and always the same</a:t>
            </a:r>
            <a:endParaRPr lang="en-HK" sz="2800" dirty="0">
              <a:solidFill>
                <a:srgbClr val="FF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EEFE8E1-0A9B-3DF0-91F9-A05A1DD92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79" y="115626"/>
            <a:ext cx="1443298" cy="14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79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501F-B586-61A1-3F1A-7E632B55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8" y="434008"/>
            <a:ext cx="7886700" cy="227009"/>
          </a:xfrm>
        </p:spPr>
        <p:txBody>
          <a:bodyPr>
            <a:noAutofit/>
          </a:bodyPr>
          <a:lstStyle/>
          <a:p>
            <a:r>
              <a:rPr lang="en-US" sz="2800" dirty="0"/>
              <a:t>State/action R, Q table</a:t>
            </a:r>
            <a:endParaRPr lang="en-HK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E2710-BE74-E827-5BF1-6DBF79B6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C42E6-0AEE-1DFD-23CC-9F345D97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18</a:t>
            </a:fld>
            <a:endParaRPr lang="en-HK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2DEF0D1-C356-4E54-B212-95FF7FE1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K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64CD514C-FDDC-F325-9BEA-E7E27DEB1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333106"/>
              </p:ext>
            </p:extLst>
          </p:nvPr>
        </p:nvGraphicFramePr>
        <p:xfrm>
          <a:off x="4348718" y="565381"/>
          <a:ext cx="4688957" cy="2822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548">
                  <a:extLst>
                    <a:ext uri="{9D8B030D-6E8A-4147-A177-3AD203B41FA5}">
                      <a16:colId xmlns:a16="http://schemas.microsoft.com/office/drawing/2014/main" val="3594385230"/>
                    </a:ext>
                  </a:extLst>
                </a:gridCol>
                <a:gridCol w="916655">
                  <a:extLst>
                    <a:ext uri="{9D8B030D-6E8A-4147-A177-3AD203B41FA5}">
                      <a16:colId xmlns:a16="http://schemas.microsoft.com/office/drawing/2014/main" val="4273186132"/>
                    </a:ext>
                  </a:extLst>
                </a:gridCol>
                <a:gridCol w="769299">
                  <a:extLst>
                    <a:ext uri="{9D8B030D-6E8A-4147-A177-3AD203B41FA5}">
                      <a16:colId xmlns:a16="http://schemas.microsoft.com/office/drawing/2014/main" val="2771498693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208808976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4134487489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533574597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481261594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1239523212"/>
                    </a:ext>
                  </a:extLst>
                </a:gridCol>
              </a:tblGrid>
              <a:tr h="48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Action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80381"/>
                  </a:ext>
                </a:extLst>
              </a:tr>
              <a:tr h="310370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800" dirty="0">
                          <a:effectLst/>
                        </a:rPr>
                        <a:t>R</a:t>
                      </a:r>
                      <a:endParaRPr lang="en-HK" sz="24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State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496955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46829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HK" sz="18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b="1" u="sng" dirty="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en-HK" sz="1800" b="1" u="sng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14919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b="1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en-HK" sz="1800" b="1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68287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3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18343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4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07051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90369"/>
                  </a:ext>
                </a:extLst>
              </a:tr>
            </a:tbl>
          </a:graphicData>
        </a:graphic>
      </p:graphicFrame>
      <p:graphicFrame>
        <p:nvGraphicFramePr>
          <p:cNvPr id="17" name="Content Placeholder 13">
            <a:extLst>
              <a:ext uri="{FF2B5EF4-FFF2-40B4-BE49-F238E27FC236}">
                <a16:creationId xmlns:a16="http://schemas.microsoft.com/office/drawing/2014/main" id="{9DC90685-ADEC-6A4A-0735-FA32FF2BF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30157"/>
              </p:ext>
            </p:extLst>
          </p:nvPr>
        </p:nvGraphicFramePr>
        <p:xfrm>
          <a:off x="4356690" y="3511255"/>
          <a:ext cx="4680985" cy="2962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988">
                  <a:extLst>
                    <a:ext uri="{9D8B030D-6E8A-4147-A177-3AD203B41FA5}">
                      <a16:colId xmlns:a16="http://schemas.microsoft.com/office/drawing/2014/main" val="3594385230"/>
                    </a:ext>
                  </a:extLst>
                </a:gridCol>
                <a:gridCol w="915096">
                  <a:extLst>
                    <a:ext uri="{9D8B030D-6E8A-4147-A177-3AD203B41FA5}">
                      <a16:colId xmlns:a16="http://schemas.microsoft.com/office/drawing/2014/main" val="4273186132"/>
                    </a:ext>
                  </a:extLst>
                </a:gridCol>
                <a:gridCol w="767991">
                  <a:extLst>
                    <a:ext uri="{9D8B030D-6E8A-4147-A177-3AD203B41FA5}">
                      <a16:colId xmlns:a16="http://schemas.microsoft.com/office/drawing/2014/main" val="2771498693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208808976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4134487489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533574597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481261594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1239523212"/>
                    </a:ext>
                  </a:extLst>
                </a:gridCol>
              </a:tblGrid>
              <a:tr h="50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Action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80381"/>
                  </a:ext>
                </a:extLst>
              </a:tr>
              <a:tr h="325687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800" dirty="0">
                          <a:effectLst/>
                        </a:rPr>
                        <a:t>Q</a:t>
                      </a:r>
                      <a:endParaRPr lang="en-HK" sz="24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State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496955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46829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14919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68287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3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18343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4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07051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9036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8229008-2401-256B-F914-B33E101DF268}"/>
              </a:ext>
            </a:extLst>
          </p:cNvPr>
          <p:cNvSpPr txBox="1"/>
          <p:nvPr/>
        </p:nvSpPr>
        <p:spPr>
          <a:xfrm>
            <a:off x="106325" y="2280557"/>
            <a:ext cx="39978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Example 1: How to read the R table:</a:t>
            </a:r>
          </a:p>
          <a:p>
            <a:r>
              <a:rPr lang="en-US" sz="1800" dirty="0"/>
              <a:t>If the robot is at state 1 (at room1), perform action 5 (go to room5), the reward is 100.</a:t>
            </a:r>
          </a:p>
          <a:p>
            <a:r>
              <a:rPr lang="en-US" sz="1800" dirty="0"/>
              <a:t>If the robot is at state 2(at room2), perform action 3 (go to room3), the reward is 0.</a:t>
            </a:r>
          </a:p>
          <a:p>
            <a:r>
              <a:rPr lang="en-US" sz="1800" dirty="0"/>
              <a:t>If the robot is at state 2(at room2) , perform action 4(go to room4), the reward is -1 (not possible).</a:t>
            </a:r>
          </a:p>
          <a:p>
            <a:r>
              <a:rPr lang="en-US" sz="1800" dirty="0"/>
              <a:t>Similar approach for Q-matrix.</a:t>
            </a:r>
          </a:p>
          <a:p>
            <a:r>
              <a:rPr lang="en-US" sz="1800" dirty="0">
                <a:solidFill>
                  <a:srgbClr val="0070C0"/>
                </a:solidFill>
              </a:rPr>
              <a:t>Exercise 3: If the robot is at room1 , according to the Q table, which room the robot should go next according to the Q table?</a:t>
            </a:r>
          </a:p>
          <a:p>
            <a:r>
              <a:rPr lang="en-US" sz="1800" dirty="0">
                <a:solidFill>
                  <a:srgbClr val="0070C0"/>
                </a:solidFill>
              </a:rPr>
              <a:t>(1) or (2) or (3) or (4) or (5)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373A79-5DC5-AC94-02AA-B35CEB8023CB}"/>
              </a:ext>
            </a:extLst>
          </p:cNvPr>
          <p:cNvSpPr txBox="1"/>
          <p:nvPr/>
        </p:nvSpPr>
        <p:spPr>
          <a:xfrm>
            <a:off x="0" y="6657"/>
            <a:ext cx="8569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Answer to Exercise 2:  (choice 3) is true, reward=100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9B6840F-475F-D52F-DA18-10C46758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66" y="756971"/>
            <a:ext cx="1536073" cy="153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9F4EC0-F0AF-983F-0EC1-98BE1905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8" y="676384"/>
            <a:ext cx="2549488" cy="16041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4706ABB-5420-0F25-CB73-1CB39136D685}"/>
              </a:ext>
            </a:extLst>
          </p:cNvPr>
          <p:cNvSpPr txBox="1"/>
          <p:nvPr/>
        </p:nvSpPr>
        <p:spPr>
          <a:xfrm>
            <a:off x="5496368" y="-34784"/>
            <a:ext cx="35413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Room = state. </a:t>
            </a:r>
            <a:r>
              <a:rPr lang="en-HK" b="0" i="0" dirty="0">
                <a:effectLst/>
                <a:latin typeface="__Roboto_0db11f"/>
              </a:rPr>
              <a:t>R=Reward table,</a:t>
            </a:r>
            <a:r>
              <a:rPr lang="en-US" dirty="0"/>
              <a:t> R is given and always the same</a:t>
            </a:r>
            <a:endParaRPr lang="en-HK" dirty="0"/>
          </a:p>
          <a:p>
            <a:endParaRPr lang="en-HK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154E8B-5558-488D-070B-1838825A6A0B}"/>
              </a:ext>
            </a:extLst>
          </p:cNvPr>
          <p:cNvSpPr txBox="1"/>
          <p:nvPr/>
        </p:nvSpPr>
        <p:spPr>
          <a:xfrm>
            <a:off x="5628118" y="3429000"/>
            <a:ext cx="3335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b="0" i="0" dirty="0" err="1">
                <a:effectLst/>
                <a:latin typeface="__Roboto_0db11f"/>
              </a:rPr>
              <a:t>Q_table</a:t>
            </a:r>
            <a:r>
              <a:rPr lang="en-HK" b="0" i="0" dirty="0">
                <a:effectLst/>
                <a:latin typeface="__Roboto_0db11f"/>
              </a:rPr>
              <a:t> is</a:t>
            </a:r>
          </a:p>
          <a:p>
            <a:r>
              <a:rPr lang="en-HK" dirty="0">
                <a:latin typeface="__Roboto_0db11f"/>
              </a:rPr>
              <a:t>to be learned</a:t>
            </a:r>
            <a:endParaRPr lang="en-HK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2878B4-2A52-462E-43D5-E6093E4F59B0}"/>
              </a:ext>
            </a:extLst>
          </p:cNvPr>
          <p:cNvCxnSpPr/>
          <p:nvPr/>
        </p:nvCxnSpPr>
        <p:spPr>
          <a:xfrm flipV="1">
            <a:off x="3636335" y="1871330"/>
            <a:ext cx="4933507" cy="11802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E13283-D20E-58D3-2F32-791A30316A43}"/>
              </a:ext>
            </a:extLst>
          </p:cNvPr>
          <p:cNvCxnSpPr>
            <a:cxnSpLocks/>
          </p:cNvCxnSpPr>
          <p:nvPr/>
        </p:nvCxnSpPr>
        <p:spPr>
          <a:xfrm flipV="1">
            <a:off x="1672462" y="2213304"/>
            <a:ext cx="5961715" cy="19800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63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E88A-9AB6-E5BD-4280-F7F57D22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0" y="488763"/>
            <a:ext cx="2468100" cy="122396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to read the Q table: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A9B1-CFE1-A98A-3745-7AFE61143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1" y="1712727"/>
            <a:ext cx="3334909" cy="4486274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Before learning, you should have the R-table (fixed, no change afterwards)</a:t>
            </a:r>
          </a:p>
          <a:p>
            <a:r>
              <a:rPr lang="en-US" sz="2200" dirty="0"/>
              <a:t>Set discount rate (</a:t>
            </a:r>
            <a:r>
              <a:rPr lang="en-US" sz="2200" dirty="0">
                <a:sym typeface="Symbol" panose="05050102010706020507" pitchFamily="18" charset="2"/>
              </a:rPr>
              <a:t>)</a:t>
            </a:r>
            <a:r>
              <a:rPr lang="en-US" sz="2200" dirty="0"/>
              <a:t> =0.8, </a:t>
            </a:r>
            <a:r>
              <a:rPr lang="en-US" sz="2200" dirty="0" err="1"/>
              <a:t>learning_rate</a:t>
            </a:r>
            <a:r>
              <a:rPr lang="en-US" sz="22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 </a:t>
            </a:r>
            <a:r>
              <a:rPr lang="en-US" sz="2200" dirty="0"/>
              <a:t>=1</a:t>
            </a:r>
          </a:p>
          <a:p>
            <a:r>
              <a:rPr lang="en-US" sz="2200" dirty="0"/>
              <a:t>Starting from episode 1. Then episode 2, 3 etc. until the </a:t>
            </a:r>
            <a:r>
              <a:rPr lang="en-US" sz="2200" dirty="0" err="1"/>
              <a:t>Q_matrix</a:t>
            </a:r>
            <a:r>
              <a:rPr lang="en-US" sz="2200" dirty="0"/>
              <a:t> is stable or 1000 times</a:t>
            </a:r>
          </a:p>
          <a:p>
            <a:r>
              <a:rPr lang="en-US" sz="2200" dirty="0"/>
              <a:t>Find the best reward for this episode.</a:t>
            </a:r>
          </a:p>
          <a:p>
            <a:r>
              <a:rPr lang="en-US" sz="2200" dirty="0"/>
              <a:t>See next slide for episode1.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CECA9-2CA6-EE80-1B76-25C8C3A1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718BB-10FE-5F14-47A3-50295A60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19</a:t>
            </a:fld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870CE-BCD2-30F8-D204-D4199406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773" y="2159792"/>
            <a:ext cx="3241222" cy="2181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53C546-2355-9B0F-EAF4-C2217CC45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854" y="136524"/>
            <a:ext cx="2856146" cy="17970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C42CA3-6C20-FA2E-F490-3FBE8A7EF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928" y="4319135"/>
            <a:ext cx="3045067" cy="2059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17E07D-B654-5A2E-8CF1-CA40BC514E97}"/>
              </a:ext>
            </a:extLst>
          </p:cNvPr>
          <p:cNvSpPr txBox="1"/>
          <p:nvPr/>
        </p:nvSpPr>
        <p:spPr>
          <a:xfrm>
            <a:off x="3504451" y="4630348"/>
            <a:ext cx="115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 of episode 1</a:t>
            </a:r>
            <a:endParaRPr lang="en-H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4C1BA-CE2A-3E0C-D342-3606CA65DC46}"/>
              </a:ext>
            </a:extLst>
          </p:cNvPr>
          <p:cNvSpPr txBox="1"/>
          <p:nvPr/>
        </p:nvSpPr>
        <p:spPr>
          <a:xfrm>
            <a:off x="7553325" y="3086100"/>
            <a:ext cx="1428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0" i="0" dirty="0">
                <a:effectLst/>
                <a:latin typeface="__Roboto_0db11f"/>
              </a:rPr>
              <a:t>R=Reward table,</a:t>
            </a:r>
            <a:r>
              <a:rPr lang="en-US" dirty="0"/>
              <a:t> R is given and always the same</a:t>
            </a:r>
            <a:endParaRPr lang="en-HK" dirty="0"/>
          </a:p>
          <a:p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7D037-EDFD-42A6-287F-ED17CAC08648}"/>
              </a:ext>
            </a:extLst>
          </p:cNvPr>
          <p:cNvSpPr txBox="1"/>
          <p:nvPr/>
        </p:nvSpPr>
        <p:spPr>
          <a:xfrm>
            <a:off x="8982075" y="5151031"/>
            <a:ext cx="1457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b="0" i="0" dirty="0" err="1">
                <a:effectLst/>
                <a:latin typeface="__Roboto_0db11f"/>
              </a:rPr>
              <a:t>Q_matrix</a:t>
            </a:r>
            <a:endParaRPr lang="en-HK" b="0" i="0" dirty="0">
              <a:effectLst/>
              <a:latin typeface="__Roboto_0db11f"/>
            </a:endParaRPr>
          </a:p>
          <a:p>
            <a:r>
              <a:rPr lang="en-HK" dirty="0">
                <a:latin typeface="__Roboto_0db11f"/>
              </a:rPr>
              <a:t>To be learned</a:t>
            </a:r>
            <a:endParaRPr lang="en-HK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549CF1-22CA-DBB2-DAE6-E75F505C9D73}"/>
              </a:ext>
            </a:extLst>
          </p:cNvPr>
          <p:cNvSpPr txBox="1"/>
          <p:nvPr/>
        </p:nvSpPr>
        <p:spPr>
          <a:xfrm>
            <a:off x="5602461" y="4183060"/>
            <a:ext cx="171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Action</a:t>
            </a:r>
            <a:endParaRPr lang="en-H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67DEF9-9139-4FD8-0FF1-E69BF2690909}"/>
              </a:ext>
            </a:extLst>
          </p:cNvPr>
          <p:cNvSpPr txBox="1"/>
          <p:nvPr/>
        </p:nvSpPr>
        <p:spPr>
          <a:xfrm>
            <a:off x="4163151" y="4416916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  <a:endParaRPr lang="en-H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BB268-9CA5-751E-B679-A85D8FD9973F}"/>
              </a:ext>
            </a:extLst>
          </p:cNvPr>
          <p:cNvSpPr txBox="1"/>
          <p:nvPr/>
        </p:nvSpPr>
        <p:spPr>
          <a:xfrm>
            <a:off x="-44187" y="83191"/>
            <a:ext cx="6955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Ans. to Ex.3:  (choice 5 is true) because Q(1,5)=100 is the highest.</a:t>
            </a:r>
          </a:p>
        </p:txBody>
      </p:sp>
    </p:spTree>
    <p:extLst>
      <p:ext uri="{BB962C8B-B14F-4D97-AF65-F5344CB8AC3E}">
        <p14:creationId xmlns:p14="http://schemas.microsoft.com/office/powerpoint/2010/main" val="401301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F4B0-F30A-9D0B-07C0-456DC7C0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CBD95-DF21-4F84-3FF1-CEE2CE1FE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14" y="1424763"/>
            <a:ext cx="7886700" cy="475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 types of machine learning methods</a:t>
            </a:r>
          </a:p>
          <a:p>
            <a:pPr lvl="1"/>
            <a:r>
              <a:rPr lang="en-US" dirty="0"/>
              <a:t>Supervised learning: e.g. Convolution Neural Net CNN</a:t>
            </a:r>
          </a:p>
          <a:p>
            <a:pPr lvl="1"/>
            <a:r>
              <a:rPr lang="en-US" dirty="0"/>
              <a:t>Unsupervised learning: e.g.  K-means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Reinforcement learning, e.g. Q-learning, Deep-Q-Learning DQN</a:t>
            </a:r>
          </a:p>
          <a:p>
            <a:r>
              <a:rPr lang="en-US" dirty="0"/>
              <a:t>Reinforcement learning is similar to human learning: obtain reward if correct, otherwise no-reward  or penalty.</a:t>
            </a:r>
          </a:p>
          <a:p>
            <a:r>
              <a:rPr lang="en-US" dirty="0"/>
              <a:t>Applications: robot navigation, natural language processing – ChatGPT,  etc.</a:t>
            </a:r>
          </a:p>
          <a:p>
            <a:r>
              <a:rPr lang="en-US" dirty="0"/>
              <a:t>Famous reinforcement learning applications: AlphaGo –plays GO, Netflix – for its recommendation system, Google – for page ranking etc.</a:t>
            </a:r>
            <a:endParaRPr lang="en-US" sz="2200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57B6A-1E76-7F58-7FD4-25FEA978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52823-25F7-FA9C-2D1B-9B346A6F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1178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1555BD0-D8EE-C6F1-AD30-842FE6211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320" y="4197308"/>
            <a:ext cx="3045067" cy="2059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AE88A-9AB6-E5BD-4280-F7F57D22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49" y="7940"/>
            <a:ext cx="5727005" cy="1797049"/>
          </a:xfrm>
        </p:spPr>
        <p:txBody>
          <a:bodyPr>
            <a:noAutofit/>
          </a:bodyPr>
          <a:lstStyle/>
          <a:p>
            <a:r>
              <a:rPr lang="en-US" sz="2800" dirty="0"/>
              <a:t>Example 1</a:t>
            </a:r>
            <a:br>
              <a:rPr lang="en-US" sz="2800" dirty="0"/>
            </a:br>
            <a:r>
              <a:rPr lang="en-US" sz="2800" dirty="0"/>
              <a:t>Learning Q-table (Q-matrix)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Episode 1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Refer to </a:t>
            </a:r>
            <a:r>
              <a:rPr lang="en-US" sz="2800" b="1" u="sng" dirty="0">
                <a:solidFill>
                  <a:srgbClr val="FF0000"/>
                </a:solidFill>
              </a:rPr>
              <a:t>Algorithm 1</a:t>
            </a:r>
            <a:r>
              <a:rPr lang="en-US" sz="2800" dirty="0">
                <a:solidFill>
                  <a:srgbClr val="FF0000"/>
                </a:solidFill>
              </a:rPr>
              <a:t> for the steps</a:t>
            </a:r>
            <a:endParaRPr lang="en-HK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CECA9-2CA6-EE80-1B76-25C8C3A1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718BB-10FE-5F14-47A3-50295A60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20</a:t>
            </a:fld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870CE-BCD2-30F8-D204-D4199406E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393" y="2034491"/>
            <a:ext cx="3241222" cy="2181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53C546-2355-9B0F-EAF4-C2217CC45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54" y="136524"/>
            <a:ext cx="2856146" cy="17970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17E07D-B654-5A2E-8CF1-CA40BC514E97}"/>
              </a:ext>
            </a:extLst>
          </p:cNvPr>
          <p:cNvSpPr txBox="1"/>
          <p:nvPr/>
        </p:nvSpPr>
        <p:spPr>
          <a:xfrm>
            <a:off x="4408733" y="5509525"/>
            <a:ext cx="115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 of episode 1</a:t>
            </a:r>
            <a:endParaRPr lang="en-H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5465DE-FD9A-A9C5-E8A2-77C890F6A52E}"/>
              </a:ext>
            </a:extLst>
          </p:cNvPr>
          <p:cNvSpPr txBox="1"/>
          <p:nvPr/>
        </p:nvSpPr>
        <p:spPr>
          <a:xfrm>
            <a:off x="457524" y="6327585"/>
            <a:ext cx="77344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From**:Q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sz="1800" dirty="0">
                <a:sym typeface="Symbol" panose="05050102010706020507" pitchFamily="18" charset="2"/>
              </a:rPr>
              <a:t>  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4C1BA-CE2A-3E0C-D342-3606CA65DC46}"/>
              </a:ext>
            </a:extLst>
          </p:cNvPr>
          <p:cNvSpPr txBox="1"/>
          <p:nvPr/>
        </p:nvSpPr>
        <p:spPr>
          <a:xfrm>
            <a:off x="7685253" y="2413337"/>
            <a:ext cx="1428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0" i="0" dirty="0">
                <a:effectLst/>
                <a:latin typeface="__Roboto_0db11f"/>
              </a:rPr>
              <a:t>R=Reward table,</a:t>
            </a:r>
            <a:r>
              <a:rPr lang="en-US" dirty="0"/>
              <a:t> R is given and always the same</a:t>
            </a:r>
          </a:p>
          <a:p>
            <a:r>
              <a:rPr lang="en-US" dirty="0"/>
              <a:t>-1 = not valid</a:t>
            </a:r>
            <a:endParaRPr lang="en-HK" dirty="0"/>
          </a:p>
          <a:p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7D037-EDFD-42A6-287F-ED17CAC08648}"/>
              </a:ext>
            </a:extLst>
          </p:cNvPr>
          <p:cNvSpPr txBox="1"/>
          <p:nvPr/>
        </p:nvSpPr>
        <p:spPr>
          <a:xfrm>
            <a:off x="7732696" y="4863194"/>
            <a:ext cx="1457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b="0" i="0" dirty="0" err="1">
                <a:effectLst/>
                <a:latin typeface="__Roboto_0db11f"/>
              </a:rPr>
              <a:t>Q_matrix</a:t>
            </a:r>
            <a:endParaRPr lang="en-HK" b="0" i="0" dirty="0">
              <a:effectLst/>
              <a:latin typeface="__Roboto_0db11f"/>
            </a:endParaRPr>
          </a:p>
          <a:p>
            <a:r>
              <a:rPr lang="en-HK" dirty="0">
                <a:latin typeface="__Roboto_0db11f"/>
              </a:rPr>
              <a:t>To be learned</a:t>
            </a:r>
            <a:endParaRPr lang="en-HK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549CF1-22CA-DBB2-DAE6-E75F505C9D73}"/>
              </a:ext>
            </a:extLst>
          </p:cNvPr>
          <p:cNvSpPr txBox="1"/>
          <p:nvPr/>
        </p:nvSpPr>
        <p:spPr>
          <a:xfrm>
            <a:off x="5602461" y="4183060"/>
            <a:ext cx="171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Action</a:t>
            </a:r>
            <a:endParaRPr lang="en-H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67DEF9-9139-4FD8-0FF1-E69BF2690909}"/>
              </a:ext>
            </a:extLst>
          </p:cNvPr>
          <p:cNvSpPr txBox="1"/>
          <p:nvPr/>
        </p:nvSpPr>
        <p:spPr>
          <a:xfrm>
            <a:off x="4778489" y="4596408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  <a:endParaRPr lang="en-HK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9F56CE-560F-272B-C356-E6C73944FE92}"/>
              </a:ext>
            </a:extLst>
          </p:cNvPr>
          <p:cNvCxnSpPr>
            <a:cxnSpLocks/>
          </p:cNvCxnSpPr>
          <p:nvPr/>
        </p:nvCxnSpPr>
        <p:spPr>
          <a:xfrm>
            <a:off x="3976577" y="4736351"/>
            <a:ext cx="3416537" cy="28698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C6CB8163-6797-9A7C-4431-942BD9AF9A62}"/>
              </a:ext>
            </a:extLst>
          </p:cNvPr>
          <p:cNvSpPr/>
          <p:nvPr/>
        </p:nvSpPr>
        <p:spPr>
          <a:xfrm>
            <a:off x="7393114" y="4788785"/>
            <a:ext cx="366587" cy="4973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23774F-54D7-9077-7704-6E7AFF011CA5}"/>
              </a:ext>
            </a:extLst>
          </p:cNvPr>
          <p:cNvCxnSpPr>
            <a:cxnSpLocks/>
          </p:cNvCxnSpPr>
          <p:nvPr/>
        </p:nvCxnSpPr>
        <p:spPr>
          <a:xfrm>
            <a:off x="4189228" y="3179762"/>
            <a:ext cx="890871" cy="78856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653A38C-AAB7-F9FC-8005-997461B4ADC4}"/>
              </a:ext>
            </a:extLst>
          </p:cNvPr>
          <p:cNvSpPr/>
          <p:nvPr/>
        </p:nvSpPr>
        <p:spPr>
          <a:xfrm>
            <a:off x="5041958" y="3814771"/>
            <a:ext cx="366587" cy="4973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5A9B1-CFE1-A98A-3745-7AFE61143F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73" y="1669582"/>
                <a:ext cx="4774018" cy="448627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300" dirty="0">
                    <a:solidFill>
                      <a:srgbClr val="FF0000"/>
                    </a:solidFill>
                  </a:rPr>
                  <a:t>Step1,2</a:t>
                </a:r>
                <a:r>
                  <a:rPr lang="en-US" sz="2300" dirty="0"/>
                  <a:t>: </a:t>
                </a:r>
                <a:r>
                  <a:rPr lang="en-US" sz="2300" dirty="0" err="1"/>
                  <a:t>Init.</a:t>
                </a:r>
                <a:r>
                  <a:rPr lang="en-US" sz="2300" dirty="0"/>
                  <a:t> randomly at room1(state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300" dirty="0"/>
                  <a:t>.  learning rate</a:t>
                </a:r>
                <a:r>
                  <a:rPr lang="en-US" sz="2300" dirty="0">
                    <a:sym typeface="Symbol" panose="05050102010706020507" pitchFamily="18" charset="2"/>
                  </a:rPr>
                  <a:t>  </a:t>
                </a:r>
                <a:r>
                  <a:rPr lang="en-US" sz="2300" dirty="0"/>
                  <a:t>=1, discount rate (</a:t>
                </a:r>
                <a:r>
                  <a:rPr lang="en-US" sz="2300" dirty="0">
                    <a:sym typeface="Symbol" panose="05050102010706020507" pitchFamily="18" charset="2"/>
                  </a:rPr>
                  <a:t>)</a:t>
                </a:r>
                <a:r>
                  <a:rPr lang="en-US" sz="2300" dirty="0"/>
                  <a:t> =0.8. </a:t>
                </a:r>
              </a:p>
              <a:p>
                <a:r>
                  <a:rPr lang="en-US" sz="2300" dirty="0">
                    <a:solidFill>
                      <a:srgbClr val="FF0000"/>
                    </a:solidFill>
                  </a:rPr>
                  <a:t>Step:3, 4 </a:t>
                </a:r>
                <a:r>
                  <a:rPr lang="en-US" sz="2300" dirty="0"/>
                  <a:t>: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/>
                  <a:t>=1, from R-table, you have 2 valid choices: current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300" dirty="0"/>
                  <a:t> =“3” or “5”.</a:t>
                </a:r>
              </a:p>
              <a:p>
                <a:r>
                  <a:rPr lang="en-US" sz="2300" dirty="0">
                    <a:solidFill>
                      <a:srgbClr val="FF0000"/>
                    </a:solidFill>
                  </a:rPr>
                  <a:t>Step 5:</a:t>
                </a:r>
                <a:r>
                  <a:rPr lang="en-US" sz="2300" dirty="0"/>
                  <a:t> Assume we randomly pick action (go to room5)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300" dirty="0"/>
                  <a:t>=5, also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/>
                  <a:t>= 5</a:t>
                </a:r>
              </a:p>
              <a:p>
                <a:r>
                  <a:rPr lang="en-US" sz="2300" dirty="0">
                    <a:solidFill>
                      <a:srgbClr val="FF0000"/>
                    </a:solidFill>
                  </a:rPr>
                  <a:t>Step 6: Update Q table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𝑣𝑎𝑙𝑖𝑑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𝑎𝑐𝑡𝑖𝑜𝑛𝑠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sz="2300" dirty="0">
                  <a:solidFill>
                    <a:srgbClr val="FF0000"/>
                  </a:solidFill>
                </a:endParaRPr>
              </a:p>
              <a:p>
                <a:r>
                  <a:rPr lang="pt-BR" sz="2300" dirty="0"/>
                  <a:t>Q(1,5)=R(1,5)+0.8*max([Q(5,1),Q(5,4),Q(5,5)]). Since Q(5,1)=Q(5,4)=Q(5,5)=0</a:t>
                </a:r>
              </a:p>
              <a:p>
                <a:r>
                  <a:rPr lang="pt-BR" sz="2300" dirty="0"/>
                  <a:t>∴Q(1,5)=100+0.8(0). Update Q-table</a:t>
                </a:r>
              </a:p>
              <a:p>
                <a:r>
                  <a:rPr lang="pt-BR" sz="2300" dirty="0"/>
                  <a:t>Task complete for episode1 since our goal is 5.</a:t>
                </a:r>
                <a:r>
                  <a:rPr lang="pt-BR" sz="2300" dirty="0">
                    <a:solidFill>
                      <a:srgbClr val="FF0000"/>
                    </a:solidFill>
                  </a:rPr>
                  <a:t> Back to step1</a:t>
                </a:r>
              </a:p>
              <a:p>
                <a:r>
                  <a:rPr lang="pt-BR" sz="2300" dirty="0"/>
                  <a:t>The path is (1</a:t>
                </a:r>
                <a:r>
                  <a:rPr lang="pt-BR" sz="2300" dirty="0">
                    <a:sym typeface="Wingdings" panose="05000000000000000000" pitchFamily="2" charset="2"/>
                  </a:rPr>
                  <a:t>5 done)</a:t>
                </a:r>
                <a:endParaRPr lang="en-HK" sz="2300" dirty="0"/>
              </a:p>
              <a:p>
                <a:endParaRPr lang="en-US" sz="31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5A9B1-CFE1-A98A-3745-7AFE61143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73" y="1669582"/>
                <a:ext cx="4774018" cy="4486274"/>
              </a:xfrm>
              <a:blipFill>
                <a:blip r:embed="rId5"/>
                <a:stretch>
                  <a:fillRect l="-894" t="-2174" r="-140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A59F4D-382C-EBC0-14D2-1A5668DE18A6}"/>
              </a:ext>
            </a:extLst>
          </p:cNvPr>
          <p:cNvCxnSpPr>
            <a:cxnSpLocks/>
          </p:cNvCxnSpPr>
          <p:nvPr/>
        </p:nvCxnSpPr>
        <p:spPr>
          <a:xfrm>
            <a:off x="4567393" y="2488019"/>
            <a:ext cx="2152384" cy="43593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044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A86A9-A110-814B-79B8-7BF6EE050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744C11-D2EC-5DB0-4F0A-1D79013C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0" y="3429000"/>
            <a:ext cx="2609685" cy="1765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BE3DDB-F2DA-EEA9-7B55-4DF1988F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Q-table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Now, try Episode 2</a:t>
            </a:r>
            <a:endParaRPr lang="en-HK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C4767-9FE6-2307-30FF-BEEB9A135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1555" y="1670438"/>
                <a:ext cx="5874877" cy="482243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600" dirty="0"/>
                  <a:t>Step2: Assume you randomly start with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=“3”</a:t>
                </a:r>
                <a:r>
                  <a:rPr lang="en-US" sz="2600" dirty="0"/>
                  <a:t> (randomly select)</a:t>
                </a:r>
              </a:p>
              <a:p>
                <a:r>
                  <a:rPr lang="en-US" sz="2600" dirty="0"/>
                  <a:t>Step2,3,4:From R, you have 3 choices for action: R(3,1)=0, R(3,2)=0, R(3,4)=0</a:t>
                </a:r>
              </a:p>
              <a:p>
                <a:r>
                  <a:rPr lang="en-US" sz="2600" dirty="0"/>
                  <a:t>Step5: You randomly select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=</a:t>
                </a:r>
                <a:r>
                  <a:rPr lang="pt-BR" sz="2600" dirty="0">
                    <a:solidFill>
                      <a:srgbClr val="FF0000"/>
                    </a:solidFill>
                  </a:rPr>
                  <a:t>1</a:t>
                </a:r>
                <a:r>
                  <a:rPr lang="pt-BR" sz="2600" dirty="0"/>
                  <a:t>,hence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=</a:t>
                </a:r>
                <a:r>
                  <a:rPr lang="pt-BR" sz="2600" dirty="0"/>
                  <a:t> 1. You have 2 choices for next action =3 or 5. To update Q table</a:t>
                </a:r>
              </a:p>
              <a:p>
                <a:r>
                  <a:rPr lang="pt-BR" sz="2600" dirty="0"/>
                  <a:t>Q</a:t>
                </a:r>
                <a:r>
                  <a:rPr lang="pt-BR" sz="26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dirty="0">
                    <a:solidFill>
                      <a:srgbClr val="FF0000"/>
                    </a:solidFill>
                  </a:rPr>
                  <a:t>=1,</a:t>
                </a:r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BR" sz="2600" dirty="0">
                    <a:solidFill>
                      <a:srgbClr val="FF0000"/>
                    </a:solidFill>
                  </a:rPr>
                  <a:t>)</a:t>
                </a:r>
                <a:r>
                  <a:rPr lang="pt-BR" sz="2600" dirty="0"/>
                  <a:t>: Q(3,1)=R(3,1)+0.8*max([Q(1,3),Q(1,5)]),</a:t>
                </a:r>
              </a:p>
              <a:p>
                <a:r>
                  <a:rPr lang="pt-BR" sz="2600" dirty="0">
                    <a:solidFill>
                      <a:srgbClr val="0070C0"/>
                    </a:solidFill>
                  </a:rPr>
                  <a:t>Exercise 4: Which is true?: </a:t>
                </a:r>
              </a:p>
              <a:p>
                <a:r>
                  <a:rPr lang="pt-BR" sz="2600" dirty="0">
                    <a:solidFill>
                      <a:srgbClr val="0070C0"/>
                    </a:solidFill>
                  </a:rPr>
                  <a:t>(1) Q(3,1)= -1    ; (2)  Q(3,1)= 0 ; </a:t>
                </a:r>
              </a:p>
              <a:p>
                <a:r>
                  <a:rPr lang="pt-BR" sz="2600" dirty="0">
                    <a:solidFill>
                      <a:srgbClr val="0070C0"/>
                    </a:solidFill>
                  </a:rPr>
                  <a:t>(3)  Q(3,1)= 80   ; (4) Q(3,1)=100 ;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C4767-9FE6-2307-30FF-BEEB9A135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555" y="1670438"/>
                <a:ext cx="5874877" cy="4822435"/>
              </a:xfrm>
              <a:blipFill>
                <a:blip r:embed="rId3"/>
                <a:stretch>
                  <a:fillRect l="-1454" t="-2276" r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F8BBB-30AA-A6D2-B4B8-BE196D3F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8469C-3168-2E65-B935-78901354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21</a:t>
            </a:fld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DB99C-3A13-637D-2FB5-AA15354D6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433" y="1550480"/>
            <a:ext cx="2434881" cy="16713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96CDBE-A753-AAA7-B970-311961DD4A10}"/>
              </a:ext>
            </a:extLst>
          </p:cNvPr>
          <p:cNvSpPr txBox="1"/>
          <p:nvPr/>
        </p:nvSpPr>
        <p:spPr>
          <a:xfrm>
            <a:off x="4968703" y="316750"/>
            <a:ext cx="383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episode 1, we will continue to train the system by randomly select the initial position</a:t>
            </a:r>
          </a:p>
          <a:p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4BF93-DB02-22C4-B7AF-A06093621805}"/>
              </a:ext>
            </a:extLst>
          </p:cNvPr>
          <p:cNvSpPr txBox="1"/>
          <p:nvPr/>
        </p:nvSpPr>
        <p:spPr>
          <a:xfrm>
            <a:off x="7249531" y="5343706"/>
            <a:ext cx="115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 before update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8CD09F-65C0-BD69-1F20-72DDB5178588}"/>
              </a:ext>
            </a:extLst>
          </p:cNvPr>
          <p:cNvSpPr txBox="1"/>
          <p:nvPr/>
        </p:nvSpPr>
        <p:spPr>
          <a:xfrm>
            <a:off x="457524" y="6327585"/>
            <a:ext cx="77471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Gamma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∗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allActions_nextState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2BC569-26AF-7064-18EB-9CA794FCCD3D}"/>
              </a:ext>
            </a:extLst>
          </p:cNvPr>
          <p:cNvCxnSpPr>
            <a:cxnSpLocks/>
          </p:cNvCxnSpPr>
          <p:nvPr/>
        </p:nvCxnSpPr>
        <p:spPr>
          <a:xfrm flipV="1">
            <a:off x="5358809" y="2711302"/>
            <a:ext cx="1890722" cy="74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E16261A0-A450-1E0A-5BE1-EA575270D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58" y="5039823"/>
            <a:ext cx="1227783" cy="12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5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73BE6CC-C35C-4E3A-FC66-5D58E5123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098" y="3369576"/>
            <a:ext cx="2625665" cy="1830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87798-BA4F-6B87-6433-2E589B34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</a:rPr>
              <a:t>Answer to Ex.4</a:t>
            </a:r>
            <a:br>
              <a:rPr lang="en-US" dirty="0"/>
            </a:br>
            <a:r>
              <a:rPr lang="en-US" dirty="0"/>
              <a:t>At Episode 2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C7211D-FCB4-7883-3E51-644E5C234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1555" y="1670438"/>
                <a:ext cx="5874877" cy="482243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</a:rPr>
                  <a:t>Step2: </a:t>
                </a:r>
                <a:r>
                  <a:rPr lang="en-US" sz="2600" dirty="0"/>
                  <a:t>Assume you randomly start with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=“3” (randomly select)</a:t>
                </a:r>
              </a:p>
              <a:p>
                <a:r>
                  <a:rPr lang="en-US" sz="2600" dirty="0">
                    <a:solidFill>
                      <a:srgbClr val="FF0000"/>
                    </a:solidFill>
                  </a:rPr>
                  <a:t>Step2,3,4</a:t>
                </a:r>
                <a:r>
                  <a:rPr lang="en-US" sz="2600" dirty="0"/>
                  <a:t>:From R, you have 3 choices for action: R(3,1)=0, R(3,2)=0, R(3,4)=0</a:t>
                </a:r>
              </a:p>
              <a:p>
                <a:r>
                  <a:rPr lang="en-US" sz="2600" dirty="0">
                    <a:solidFill>
                      <a:srgbClr val="FF0000"/>
                    </a:solidFill>
                  </a:rPr>
                  <a:t>Step5: </a:t>
                </a:r>
                <a:r>
                  <a:rPr lang="en-US" sz="2600" dirty="0"/>
                  <a:t>You randomly select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=</a:t>
                </a:r>
                <a:r>
                  <a:rPr lang="pt-BR" sz="2600" dirty="0"/>
                  <a:t>1,hence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=</a:t>
                </a:r>
                <a:r>
                  <a:rPr lang="pt-BR" sz="2600" dirty="0"/>
                  <a:t> 1. At  1 , you have 2 choices for next action =3 or 5. </a:t>
                </a:r>
              </a:p>
              <a:p>
                <a:r>
                  <a:rPr lang="pt-BR" sz="2600" dirty="0"/>
                  <a:t>To update the Q table entry:</a:t>
                </a:r>
              </a:p>
              <a:p>
                <a:r>
                  <a:rPr lang="pt-BR" sz="2600" dirty="0"/>
                  <a:t> Q(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dirty="0"/>
                  <a:t>=1,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BR" sz="2600" dirty="0"/>
                  <a:t>): Q(3,1)=R(3,1)+0.8*max([Q(1,3),Q(1,5)]),</a:t>
                </a:r>
              </a:p>
              <a:p>
                <a:r>
                  <a:rPr lang="pt-BR" sz="2600" dirty="0"/>
                  <a:t> Q(3,1)=0+0.8*max(0,100)=80</a:t>
                </a:r>
              </a:p>
              <a:p>
                <a:r>
                  <a:rPr lang="pt-BR" sz="2600" dirty="0">
                    <a:solidFill>
                      <a:srgbClr val="FF0000"/>
                    </a:solidFill>
                  </a:rPr>
                  <a:t>Ans.4: choice 3 is correct, Q(3,1)=80,</a:t>
                </a:r>
              </a:p>
              <a:p>
                <a:r>
                  <a:rPr lang="pt-BR" sz="2600" dirty="0"/>
                  <a:t>Since it is not at state 5, so need to proceed to next step within this epsiode</a:t>
                </a:r>
              </a:p>
              <a:p>
                <a:r>
                  <a:rPr lang="pt-BR" sz="2600" dirty="0"/>
                  <a:t>Path (3</a:t>
                </a:r>
                <a:r>
                  <a:rPr lang="pt-BR" sz="2600" dirty="0">
                    <a:sym typeface="Wingdings" panose="05000000000000000000" pitchFamily="2" charset="2"/>
                  </a:rPr>
                  <a:t>1 ....... etc)</a:t>
                </a:r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C7211D-FCB4-7883-3E51-644E5C234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555" y="1670438"/>
                <a:ext cx="5874877" cy="4822435"/>
              </a:xfrm>
              <a:blipFill>
                <a:blip r:embed="rId3"/>
                <a:stretch>
                  <a:fillRect l="-1246" t="-2528" r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CCDB7-D8D7-49E3-5481-5F473B3A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107C9-FEB0-E2D8-F063-76F32193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22</a:t>
            </a:fld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59980-B5E7-9B52-3601-C2FED4759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433" y="1550480"/>
            <a:ext cx="2434881" cy="16713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7EFF83-DCF8-1FDD-1D64-C500F12DA0D3}"/>
              </a:ext>
            </a:extLst>
          </p:cNvPr>
          <p:cNvSpPr txBox="1"/>
          <p:nvPr/>
        </p:nvSpPr>
        <p:spPr>
          <a:xfrm>
            <a:off x="4968703" y="316750"/>
            <a:ext cx="383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episode 1, we will continue to train the system by randomly select the initial position</a:t>
            </a:r>
          </a:p>
          <a:p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B6676-AB75-2CDE-00B6-90D6812E8765}"/>
              </a:ext>
            </a:extLst>
          </p:cNvPr>
          <p:cNvSpPr txBox="1"/>
          <p:nvPr/>
        </p:nvSpPr>
        <p:spPr>
          <a:xfrm>
            <a:off x="7251385" y="5105087"/>
            <a:ext cx="115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0754DD-025B-FDD8-BA0E-9CC8B629BBAA}"/>
              </a:ext>
            </a:extLst>
          </p:cNvPr>
          <p:cNvSpPr txBox="1"/>
          <p:nvPr/>
        </p:nvSpPr>
        <p:spPr>
          <a:xfrm>
            <a:off x="457524" y="6327585"/>
            <a:ext cx="77471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Gamma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∗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allActions_nextState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0D24A5-CFEB-9256-7A0E-E994EA773880}"/>
              </a:ext>
            </a:extLst>
          </p:cNvPr>
          <p:cNvSpPr/>
          <p:nvPr/>
        </p:nvSpPr>
        <p:spPr>
          <a:xfrm>
            <a:off x="7309916" y="4413690"/>
            <a:ext cx="443598" cy="26581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139352-0EAC-6D17-CA35-CF47D1E5061A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4646428" y="4546597"/>
            <a:ext cx="2663488" cy="365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5B1617-7CB9-3136-4764-6A639A373287}"/>
              </a:ext>
            </a:extLst>
          </p:cNvPr>
          <p:cNvCxnSpPr>
            <a:cxnSpLocks/>
          </p:cNvCxnSpPr>
          <p:nvPr/>
        </p:nvCxnSpPr>
        <p:spPr>
          <a:xfrm>
            <a:off x="3873260" y="2068593"/>
            <a:ext cx="3376271" cy="503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18162DA-04A1-D0C3-AAB2-396CF6F71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833" y="1702880"/>
            <a:ext cx="2434881" cy="16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29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3215-BB71-18B2-E338-1894E6A8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Q-table (or Q-matrix)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C47D1-26B1-9880-7522-DBA0DBD18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many episodes till episode=10000, our Q table is complete and can be used for prediction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36571-E4C2-5774-C0E6-97B4D3FD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BDD82-566F-03A7-F684-C4C380F1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23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5257D-2CFE-3CD4-CAA9-5BAD5E7F8441}"/>
              </a:ext>
            </a:extLst>
          </p:cNvPr>
          <p:cNvSpPr txBox="1"/>
          <p:nvPr/>
        </p:nvSpPr>
        <p:spPr>
          <a:xfrm>
            <a:off x="628650" y="6021942"/>
            <a:ext cx="76317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Gamma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∗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FBEC2-D5AE-ABBE-A931-51D0B598E809}"/>
              </a:ext>
            </a:extLst>
          </p:cNvPr>
          <p:cNvSpPr txBox="1"/>
          <p:nvPr/>
        </p:nvSpPr>
        <p:spPr>
          <a:xfrm>
            <a:off x="794890" y="2967335"/>
            <a:ext cx="165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Q after episode 100000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B930B7-7DA2-8F38-58AC-FF0ABF969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01" y="2740454"/>
            <a:ext cx="5705165" cy="28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67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2785-2EF4-77BE-9131-F482E498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Execution</a:t>
            </a:r>
            <a:r>
              <a:rPr lang="en-US" sz="3200" dirty="0"/>
              <a:t>: After the Q-table (or called Q-matrix) is learned (after 1000 episodes) how to use it.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AD141-E9BB-F270-0C3E-3F6C55ED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013"/>
            <a:ext cx="7886700" cy="4351338"/>
          </a:xfrm>
        </p:spPr>
        <p:txBody>
          <a:bodyPr/>
          <a:lstStyle/>
          <a:p>
            <a:r>
              <a:rPr lang="en-US" dirty="0"/>
              <a:t>Execution: After we have a good Q table (after learning),  we just need to follow it: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Set current state = initial state.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From current state, find the action with the highest Q value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Set current state = next state(state from action chosen on 2).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Repeat Steps 2 and 3 until current state = goal state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7C86C-CBE3-E40A-F51D-72781BEF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4FC79-146F-3217-D51B-4EA3C984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339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03DA-8C3A-3C8E-1640-A8FDE4A7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Execution example: </a:t>
            </a:r>
            <a:r>
              <a:rPr lang="en-US" dirty="0"/>
              <a:t>After learning , the Q table is ready to be used.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0A706-A8BF-4055-D0B0-DF4941D9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5517"/>
            <a:ext cx="4305201" cy="51159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Case1 : </a:t>
            </a:r>
          </a:p>
          <a:p>
            <a:pPr lvl="1"/>
            <a:r>
              <a:rPr lang="en-US" dirty="0"/>
              <a:t>assume initialize. at state “3”</a:t>
            </a:r>
          </a:p>
          <a:p>
            <a:pPr lvl="1"/>
            <a:r>
              <a:rPr lang="en-US" dirty="0"/>
              <a:t>The highest is “1” score 400 or “4” score 400. We can select “1 or “4”, assume “1” is selected.</a:t>
            </a:r>
          </a:p>
          <a:p>
            <a:pPr lvl="1"/>
            <a:r>
              <a:rPr lang="en-US" dirty="0"/>
              <a:t>In “1” the highest is 5, so we complete the task.</a:t>
            </a:r>
          </a:p>
          <a:p>
            <a:r>
              <a:rPr lang="en-US" dirty="0"/>
              <a:t> Case2 : </a:t>
            </a:r>
          </a:p>
          <a:p>
            <a:pPr lvl="1"/>
            <a:r>
              <a:rPr lang="en-US" dirty="0"/>
              <a:t>Assume Initialize at state “2”</a:t>
            </a:r>
          </a:p>
          <a:p>
            <a:pPr lvl="1"/>
            <a:r>
              <a:rPr lang="en-US" dirty="0"/>
              <a:t>The highest is state “3” with score 320.</a:t>
            </a:r>
          </a:p>
          <a:p>
            <a:pPr lvl="1"/>
            <a:r>
              <a:rPr lang="en-US" dirty="0"/>
              <a:t>At state3, we pick 4 (because 400 is one of the highest). Then at 4, we select state 5 (highest).We now reach the goal of 5. Done!</a:t>
            </a:r>
          </a:p>
          <a:p>
            <a:r>
              <a:rPr lang="en-US" dirty="0">
                <a:solidFill>
                  <a:srgbClr val="0070C0"/>
                </a:solidFill>
              </a:rPr>
              <a:t>Exercise 5: If it in state 0, how many steps it will take to reach state 5 (exit)</a:t>
            </a:r>
          </a:p>
          <a:p>
            <a:r>
              <a:rPr lang="en-US" dirty="0">
                <a:solidFill>
                  <a:srgbClr val="0070C0"/>
                </a:solidFill>
              </a:rPr>
              <a:t>Choices: 1,2,3,4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16ADF-87A9-8E2B-945D-440B92F0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8B1EA-1591-6269-D79E-80C2F7C8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25</a:t>
            </a:fld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CA597-B4F3-BFCA-12C0-78B77DB5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852" y="3276600"/>
            <a:ext cx="3856562" cy="1957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19701B-D471-0D45-F71E-D9F427361169}"/>
              </a:ext>
            </a:extLst>
          </p:cNvPr>
          <p:cNvSpPr txBox="1"/>
          <p:nvPr/>
        </p:nvSpPr>
        <p:spPr>
          <a:xfrm>
            <a:off x="6035524" y="2353270"/>
            <a:ext cx="165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Q after episode 100000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62397-7631-90DA-0BDF-16FDFB632514}"/>
              </a:ext>
            </a:extLst>
          </p:cNvPr>
          <p:cNvSpPr txBox="1"/>
          <p:nvPr/>
        </p:nvSpPr>
        <p:spPr>
          <a:xfrm>
            <a:off x="5115910" y="3247697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u="sng" dirty="0">
                <a:solidFill>
                  <a:srgbClr val="7030A0"/>
                </a:solidFill>
              </a:rPr>
              <a:t>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7043C-DC99-12C2-9630-6F58FA04DD19}"/>
              </a:ext>
            </a:extLst>
          </p:cNvPr>
          <p:cNvSpPr txBox="1"/>
          <p:nvPr/>
        </p:nvSpPr>
        <p:spPr>
          <a:xfrm>
            <a:off x="7396655" y="289560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u="sng" dirty="0">
                <a:solidFill>
                  <a:srgbClr val="7030A0"/>
                </a:solidFill>
              </a:rPr>
              <a:t>action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EEC5EB-9AFB-8616-C0FE-A916A794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5128099"/>
            <a:ext cx="1593377" cy="1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56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E435-0C2F-5D9E-5ACA-8245DD02B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Example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CF2528-3A85-E024-E386-1FCD4286A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/>
              <a:t>Revisit the example again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11DAB-EC9F-63F1-9D67-B0A3EF67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4BC88-50EB-1078-2C44-388B453C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26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AEB6B-E230-9B8C-3D06-812D251BEEC2}"/>
              </a:ext>
            </a:extLst>
          </p:cNvPr>
          <p:cNvSpPr txBox="1"/>
          <p:nvPr/>
        </p:nvSpPr>
        <p:spPr>
          <a:xfrm>
            <a:off x="427960" y="213503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Exercise 5: If it in state 0, how many steps it will take to reach state 5 (exit)</a:t>
            </a:r>
          </a:p>
          <a:p>
            <a:r>
              <a:rPr lang="en-US" dirty="0">
                <a:solidFill>
                  <a:srgbClr val="FF0000"/>
                </a:solidFill>
              </a:rPr>
              <a:t>Choices: 1,2,3,4</a:t>
            </a:r>
          </a:p>
          <a:p>
            <a:r>
              <a:rPr lang="en-US" dirty="0">
                <a:solidFill>
                  <a:srgbClr val="FF0000"/>
                </a:solidFill>
              </a:rPr>
              <a:t>Answer: it will go to 4 first and then 5, so take 2 steps to reach 5, ( choice 2 is correct)</a:t>
            </a:r>
          </a:p>
        </p:txBody>
      </p:sp>
    </p:spTree>
    <p:extLst>
      <p:ext uri="{BB962C8B-B14F-4D97-AF65-F5344CB8AC3E}">
        <p14:creationId xmlns:p14="http://schemas.microsoft.com/office/powerpoint/2010/main" val="655335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Step1: Start With A Rewards Matrix and a Random Exploration</a:t>
            </a:r>
            <a:br>
              <a:rPr lang="en-US" sz="3600" dirty="0"/>
            </a:br>
            <a:r>
              <a:rPr lang="en-US" sz="3600" dirty="0"/>
              <a:t>Discount rate </a:t>
            </a:r>
            <a:r>
              <a:rPr lang="en-US" sz="3600" dirty="0">
                <a:latin typeface="Symbol" charset="2"/>
                <a:cs typeface="Symbol" charset="2"/>
              </a:rPr>
              <a:t>g</a:t>
            </a:r>
            <a:r>
              <a:rPr lang="en-US" sz="3600" dirty="0"/>
              <a:t>=0.8</a:t>
            </a:r>
            <a:br>
              <a:rPr lang="en-US" sz="3600" dirty="0"/>
            </a:br>
            <a:r>
              <a:rPr lang="en-US" sz="3600" dirty="0"/>
              <a:t>Learning rate </a:t>
            </a:r>
            <a:r>
              <a:rPr lang="en-US" sz="3600" dirty="0">
                <a:sym typeface="Symbol" panose="05050102010706020507" pitchFamily="18" charset="2"/>
              </a:rPr>
              <a:t></a:t>
            </a:r>
            <a:r>
              <a:rPr lang="en-US" sz="3600" dirty="0"/>
              <a:t>=1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5144" y="4873977"/>
            <a:ext cx="601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-1 represent actions that can’t be taken</a:t>
            </a:r>
          </a:p>
          <a:p>
            <a:r>
              <a:rPr lang="en-US" dirty="0"/>
              <a:t>Let 0 represent the initial unknown discounting of the reward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17" y="2327932"/>
            <a:ext cx="4457700" cy="2667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929D0-3589-65FE-9A32-B311CCF3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E68CB-A886-9AB5-BC4F-E4648385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27</a:t>
            </a:fld>
            <a:endParaRPr lang="en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5E6AD3-207D-5F51-3FBC-8A0D52791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152" y="2443788"/>
            <a:ext cx="3855651" cy="24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4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48" y="694735"/>
            <a:ext cx="78867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2. Initialize the Q Matrix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45" y="1963993"/>
            <a:ext cx="5009410" cy="31620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9E364-9CE5-4414-3985-1A34C6E2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CCC22-3D84-7569-67A5-21FBEDEE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26913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3. Episode 1</a:t>
            </a:r>
            <a:br>
              <a:rPr lang="en-US" sz="3600" dirty="0"/>
            </a:br>
            <a:r>
              <a:rPr lang="en-US" sz="3600" dirty="0"/>
              <a:t>Robot randomly starts at State 1 initially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40853"/>
            <a:ext cx="44577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6381" y="4987167"/>
            <a:ext cx="645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Q(s, a) = R(</a:t>
            </a:r>
            <a:r>
              <a:rPr lang="en-US" sz="2800" dirty="0" err="1"/>
              <a:t>s,a</a:t>
            </a:r>
            <a:r>
              <a:rPr lang="en-US" sz="2800" dirty="0"/>
              <a:t>) + </a:t>
            </a:r>
            <a:r>
              <a:rPr lang="en-US" sz="2800" dirty="0">
                <a:latin typeface="Symbol" charset="2"/>
                <a:cs typeface="Symbol" charset="2"/>
              </a:rPr>
              <a:t>g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 </a:t>
            </a:r>
            <a:r>
              <a:rPr lang="en-US" sz="2800" dirty="0"/>
              <a:t>(Q(</a:t>
            </a:r>
            <a:r>
              <a:rPr lang="en-US" sz="2800" dirty="0" err="1"/>
              <a:t>s’,a</a:t>
            </a:r>
            <a:r>
              <a:rPr lang="en-US" sz="2800" dirty="0"/>
              <a:t>’))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7167" y="3043918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0109" y="2382653"/>
            <a:ext cx="2980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S=1</a:t>
            </a:r>
          </a:p>
          <a:p>
            <a:r>
              <a:rPr lang="en-US" dirty="0"/>
              <a:t>You have 2 choices:</a:t>
            </a:r>
          </a:p>
          <a:p>
            <a:r>
              <a:rPr lang="en-US" dirty="0"/>
              <a:t>Go to state 3 </a:t>
            </a:r>
          </a:p>
          <a:p>
            <a:r>
              <a:rPr lang="en-US" dirty="0"/>
              <a:t>Go to state 5</a:t>
            </a:r>
          </a:p>
          <a:p>
            <a:r>
              <a:rPr lang="en-US" dirty="0"/>
              <a:t>Since Q is filled zeros at </a:t>
            </a:r>
            <a:r>
              <a:rPr lang="en-US" dirty="0" err="1"/>
              <a:t>init.</a:t>
            </a:r>
            <a:r>
              <a:rPr lang="en-US" dirty="0"/>
              <a:t> at episode 1, so, we randomly choose state 5</a:t>
            </a:r>
          </a:p>
          <a:p>
            <a:r>
              <a:rPr lang="en-US" dirty="0"/>
              <a:t>a=5</a:t>
            </a:r>
          </a:p>
          <a:p>
            <a:r>
              <a:rPr lang="en-US" dirty="0"/>
              <a:t>So, we need to update Q(1,5), now next state s’=5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381" y="5699574"/>
            <a:ext cx="645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Q(1, 5) = R(1,5) 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 </a:t>
            </a:r>
            <a:r>
              <a:rPr lang="en-US" sz="2800" dirty="0"/>
              <a:t>(Q(</a:t>
            </a:r>
            <a:r>
              <a:rPr lang="en-US" sz="2800" dirty="0" err="1"/>
              <a:t>s’,a</a:t>
            </a:r>
            <a:r>
              <a:rPr lang="en-US" sz="2800" dirty="0"/>
              <a:t>’))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75936" y="2833993"/>
            <a:ext cx="629716" cy="356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CAADA-4244-49F9-4CE6-82BCB207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A4D01-3C56-26FC-BBCE-26B456D9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29</a:t>
            </a:fld>
            <a:endParaRPr lang="en-HK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CAD24A-98E3-45E7-7E0A-661123559943}"/>
              </a:ext>
            </a:extLst>
          </p:cNvPr>
          <p:cNvCxnSpPr>
            <a:cxnSpLocks/>
          </p:cNvCxnSpPr>
          <p:nvPr/>
        </p:nvCxnSpPr>
        <p:spPr>
          <a:xfrm flipH="1">
            <a:off x="1518249" y="1169581"/>
            <a:ext cx="4234354" cy="2021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9153C5-F992-BCBF-C6C6-3D98A8D69CF0}"/>
              </a:ext>
            </a:extLst>
          </p:cNvPr>
          <p:cNvSpPr txBox="1"/>
          <p:nvPr/>
        </p:nvSpPr>
        <p:spPr>
          <a:xfrm>
            <a:off x="237657" y="2412264"/>
            <a:ext cx="1171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Reward </a:t>
            </a:r>
          </a:p>
          <a:p>
            <a:r>
              <a:rPr lang="en-US" dirty="0"/>
              <a:t>R-table is </a:t>
            </a:r>
          </a:p>
          <a:p>
            <a:r>
              <a:rPr lang="en-US" dirty="0"/>
              <a:t>Given</a:t>
            </a:r>
          </a:p>
          <a:p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0DA6B0-A50D-2D3F-D6AE-0DBDADED7C3F}"/>
              </a:ext>
            </a:extLst>
          </p:cNvPr>
          <p:cNvSpPr txBox="1"/>
          <p:nvPr/>
        </p:nvSpPr>
        <p:spPr>
          <a:xfrm>
            <a:off x="633651" y="1169581"/>
            <a:ext cx="35662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Note: In </a:t>
            </a:r>
            <a:r>
              <a:rPr lang="en-US" dirty="0"/>
              <a:t>our</a:t>
            </a:r>
            <a:r>
              <a:rPr lang="en-US" sz="1800" dirty="0"/>
              <a:t> discussion:</a:t>
            </a:r>
          </a:p>
          <a:p>
            <a:pPr algn="l"/>
            <a:r>
              <a:rPr lang="en-US" sz="1800" dirty="0"/>
              <a:t> S=S</a:t>
            </a:r>
            <a:r>
              <a:rPr lang="en-US" sz="1800" baseline="-25000" dirty="0"/>
              <a:t>t </a:t>
            </a:r>
            <a:r>
              <a:rPr lang="en-US" sz="1800" dirty="0"/>
              <a:t> , </a:t>
            </a:r>
            <a:r>
              <a:rPr lang="en-US" sz="1800" baseline="-25000" dirty="0"/>
              <a:t> </a:t>
            </a:r>
            <a:r>
              <a:rPr lang="en-US" sz="1800" dirty="0"/>
              <a:t>S’=S</a:t>
            </a:r>
            <a:r>
              <a:rPr lang="en-US" sz="1800" baseline="-25000" dirty="0"/>
              <a:t>t+1</a:t>
            </a:r>
            <a:r>
              <a:rPr lang="en-US" baseline="-25000" dirty="0"/>
              <a:t> </a:t>
            </a:r>
            <a:r>
              <a:rPr lang="en-US" dirty="0"/>
              <a:t>   ,  </a:t>
            </a:r>
            <a:r>
              <a:rPr lang="en-US" sz="1800" dirty="0"/>
              <a:t>a=a</a:t>
            </a:r>
            <a:r>
              <a:rPr lang="en-US" sz="1800" baseline="-25000" dirty="0"/>
              <a:t>t</a:t>
            </a:r>
            <a:r>
              <a:rPr lang="en-US" sz="1800" dirty="0"/>
              <a:t>  , </a:t>
            </a:r>
            <a:r>
              <a:rPr lang="en-US" sz="1800" baseline="-25000" dirty="0"/>
              <a:t> </a:t>
            </a:r>
            <a:r>
              <a:rPr lang="en-US" sz="1800" dirty="0"/>
              <a:t>a’=a</a:t>
            </a:r>
            <a:r>
              <a:rPr lang="en-US" sz="1800" baseline="-25000" dirty="0"/>
              <a:t>t+1</a:t>
            </a:r>
          </a:p>
          <a:p>
            <a:pPr algn="l"/>
            <a:endParaRPr lang="en-U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258308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E046-5480-5FD9-5024-B5DCAF7E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learning is a reinforcement method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ADAD5-F161-1D9A-479B-EB06822F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Q-learning learns by taking actions and review rewards. It does not involve a model so it is </a:t>
            </a:r>
            <a:r>
              <a:rPr lang="en-US" u="sng" dirty="0"/>
              <a:t>model free.</a:t>
            </a:r>
          </a:p>
          <a:p>
            <a:r>
              <a:rPr lang="en-US" dirty="0"/>
              <a:t>Assume the environment involves a a </a:t>
            </a:r>
            <a:r>
              <a:rPr lang="en-US" u="sng" dirty="0"/>
              <a:t>Markov decision process </a:t>
            </a:r>
            <a:r>
              <a:rPr lang="en-US" dirty="0"/>
              <a:t>(the future state only depends on the present state) </a:t>
            </a:r>
          </a:p>
          <a:p>
            <a:r>
              <a:rPr lang="en-US" dirty="0"/>
              <a:t>Q-learning finds an optimal policy to maximizing the expected total reward.</a:t>
            </a:r>
          </a:p>
          <a:p>
            <a:r>
              <a:rPr lang="en-US" dirty="0"/>
              <a:t>A policy (</a:t>
            </a:r>
            <a:r>
              <a:rPr lang="en-US" dirty="0">
                <a:sym typeface="Symbol" panose="05050102010706020507" pitchFamily="18" charset="2"/>
              </a:rPr>
              <a:t>) </a:t>
            </a:r>
            <a:r>
              <a:rPr lang="en-US" dirty="0"/>
              <a:t>is the rule that how the agent acts (execute action ‘a’) given a state (s).</a:t>
            </a:r>
          </a:p>
          <a:p>
            <a:r>
              <a:rPr lang="en-US" dirty="0">
                <a:sym typeface="Symbol" panose="05050102010706020507" pitchFamily="18" charset="2"/>
              </a:rPr>
              <a:t>a</a:t>
            </a:r>
            <a:r>
              <a:rPr lang="en-US" baseline="-25000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baseline="-25000" dirty="0">
                <a:sym typeface="Symbol" panose="05050102010706020507" pitchFamily="18" charset="2"/>
              </a:rPr>
              <a:t>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dirty="0" err="1">
                <a:sym typeface="Symbol" panose="05050102010706020507" pitchFamily="18" charset="2"/>
              </a:rPr>
              <a:t>s</a:t>
            </a:r>
            <a:r>
              <a:rPr lang="en-US" baseline="-25000" dirty="0" err="1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).  can be random(</a:t>
            </a:r>
            <a:r>
              <a:rPr lang="en-US" baseline="-25000" dirty="0">
                <a:sym typeface="Symbol" panose="05050102010706020507" pitchFamily="18" charset="2"/>
              </a:rPr>
              <a:t>=random</a:t>
            </a:r>
            <a:r>
              <a:rPr lang="en-US" dirty="0">
                <a:sym typeface="Symbol" panose="05050102010706020507" pitchFamily="18" charset="2"/>
              </a:rPr>
              <a:t>), or optimal (</a:t>
            </a:r>
            <a:r>
              <a:rPr lang="en-US" baseline="-25000" dirty="0">
                <a:sym typeface="Symbol" panose="05050102010706020507" pitchFamily="18" charset="2"/>
              </a:rPr>
              <a:t>=optimal</a:t>
            </a:r>
            <a:r>
              <a:rPr lang="en-US" dirty="0">
                <a:sym typeface="Symbol" panose="05050102010706020507" pitchFamily="18" charset="2"/>
              </a:rPr>
              <a:t>) which gives the highest reward.</a:t>
            </a:r>
          </a:p>
          <a:p>
            <a:r>
              <a:rPr lang="en-US" dirty="0">
                <a:sym typeface="Symbol" panose="05050102010706020507" pitchFamily="18" charset="2"/>
              </a:rPr>
              <a:t>Q leaning is a way to find </a:t>
            </a:r>
            <a:r>
              <a:rPr lang="en-US" baseline="-25000" dirty="0">
                <a:sym typeface="Symbol" panose="05050102010706020507" pitchFamily="18" charset="2"/>
              </a:rPr>
              <a:t>=optimal </a:t>
            </a:r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8662F-08A9-FB92-D15A-7A79FCCF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AA16E-62D7-1977-7982-DC5E2B28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65529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F37779DC-3718-269F-C84A-2BB3AA76C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358" y="4386496"/>
            <a:ext cx="4023676" cy="2184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2" y="1191289"/>
            <a:ext cx="44577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3487" y="2204850"/>
            <a:ext cx="524763" cy="33588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6226" y="3364892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3170" y="3364892"/>
            <a:ext cx="420317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43487" y="3370344"/>
            <a:ext cx="524763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485" y="897937"/>
            <a:ext cx="4279989" cy="2531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61037" y="2972089"/>
            <a:ext cx="314858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70662" y="2977949"/>
            <a:ext cx="304362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75024" y="2977541"/>
            <a:ext cx="236362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494" y="3827489"/>
            <a:ext cx="6190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Q(1, 5)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0090"/>
                </a:solidFill>
              </a:rPr>
              <a:t>R(1,5) </a:t>
            </a:r>
            <a:r>
              <a:rPr lang="en-US" sz="2000" dirty="0"/>
              <a:t>+ </a:t>
            </a:r>
            <a:r>
              <a:rPr lang="en-US" sz="2000" dirty="0">
                <a:cs typeface="Symbol" charset="2"/>
              </a:rPr>
              <a:t>0.8</a:t>
            </a:r>
            <a:r>
              <a:rPr lang="en-US" sz="2000" dirty="0"/>
              <a:t> *</a:t>
            </a:r>
            <a:r>
              <a:rPr lang="en-US" sz="2000" dirty="0" err="1"/>
              <a:t>max</a:t>
            </a:r>
            <a:r>
              <a:rPr lang="en-US" sz="2000" baseline="-25000" dirty="0" err="1"/>
              <a:t>all_a</a:t>
            </a:r>
            <a:r>
              <a:rPr lang="en-US" sz="2000" baseline="-25000" dirty="0"/>
              <a:t>’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660066"/>
                </a:solidFill>
              </a:rPr>
              <a:t>Q(</a:t>
            </a:r>
            <a:r>
              <a:rPr lang="en-US" sz="2000" dirty="0" err="1">
                <a:solidFill>
                  <a:srgbClr val="660066"/>
                </a:solidFill>
              </a:rPr>
              <a:t>s’,a</a:t>
            </a:r>
            <a:r>
              <a:rPr lang="en-US" sz="2000" dirty="0">
                <a:solidFill>
                  <a:srgbClr val="660066"/>
                </a:solidFill>
              </a:rPr>
              <a:t>’)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000090"/>
                </a:solidFill>
              </a:rPr>
              <a:t>Q(1, 5)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0090"/>
                </a:solidFill>
              </a:rPr>
              <a:t>R(1,5) </a:t>
            </a:r>
            <a:r>
              <a:rPr lang="en-US" sz="2000" dirty="0"/>
              <a:t>+ </a:t>
            </a:r>
            <a:r>
              <a:rPr lang="en-US" sz="2000" dirty="0">
                <a:cs typeface="Symbol" charset="2"/>
              </a:rPr>
              <a:t>0.8</a:t>
            </a:r>
            <a:r>
              <a:rPr lang="en-US" sz="2000" dirty="0"/>
              <a:t> *</a:t>
            </a:r>
            <a:r>
              <a:rPr lang="en-US" sz="2000" dirty="0" err="1"/>
              <a:t>max</a:t>
            </a:r>
            <a:r>
              <a:rPr lang="en-US" sz="2000" baseline="-25000" dirty="0" err="1"/>
              <a:t>all_a</a:t>
            </a:r>
            <a:r>
              <a:rPr lang="en-US" sz="2000" baseline="-25000" dirty="0"/>
              <a:t>’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660066"/>
                </a:solidFill>
              </a:rPr>
              <a:t>Q(5,1), Q(5,4), Q(5,5)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000090"/>
                </a:solidFill>
              </a:rPr>
              <a:t>Q(1, 5)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0090"/>
                </a:solidFill>
              </a:rPr>
              <a:t>100</a:t>
            </a:r>
            <a:r>
              <a:rPr lang="en-US" sz="2000" dirty="0"/>
              <a:t>+ </a:t>
            </a:r>
            <a:r>
              <a:rPr lang="en-US" sz="2000" dirty="0">
                <a:cs typeface="Symbol" charset="2"/>
              </a:rPr>
              <a:t>0.8</a:t>
            </a:r>
            <a:r>
              <a:rPr lang="en-US" sz="2000" dirty="0"/>
              <a:t> </a:t>
            </a:r>
            <a:r>
              <a:rPr lang="en-US" sz="2000" dirty="0" err="1"/>
              <a:t>max</a:t>
            </a:r>
            <a:r>
              <a:rPr lang="en-US" sz="2000" baseline="-25000" dirty="0" err="1"/>
              <a:t>all_a</a:t>
            </a:r>
            <a:r>
              <a:rPr lang="en-US" sz="2000" baseline="-25000" dirty="0"/>
              <a:t>’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660066"/>
                </a:solidFill>
              </a:rPr>
              <a:t>0, 0, 0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000090"/>
                </a:solidFill>
              </a:rPr>
              <a:t>Q(1, 5)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0090"/>
                </a:solidFill>
              </a:rPr>
              <a:t>100</a:t>
            </a:r>
          </a:p>
          <a:p>
            <a:r>
              <a:rPr lang="en-US" sz="2000" dirty="0">
                <a:solidFill>
                  <a:srgbClr val="000090"/>
                </a:solidFill>
              </a:rPr>
              <a:t>End of Episode (because state 5 is reached)</a:t>
            </a:r>
          </a:p>
          <a:p>
            <a:r>
              <a:rPr lang="en-US" sz="2000" dirty="0">
                <a:solidFill>
                  <a:srgbClr val="000090"/>
                </a:solidFill>
              </a:rPr>
              <a:t>Conclusion: </a:t>
            </a:r>
          </a:p>
          <a:p>
            <a:r>
              <a:rPr lang="en-US" sz="2000" dirty="0">
                <a:solidFill>
                  <a:srgbClr val="000090"/>
                </a:solidFill>
              </a:rPr>
              <a:t>in episode1, the path is (</a:t>
            </a:r>
            <a:r>
              <a:rPr lang="en-US" sz="2000" dirty="0">
                <a:solidFill>
                  <a:srgbClr val="000090"/>
                </a:solidFill>
                <a:sym typeface="Wingdings" panose="05000000000000000000" pitchFamily="2" charset="2"/>
              </a:rPr>
              <a:t>15)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1412948" y="3349351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EF5A9-6608-A5CA-D157-6B02F530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36D37-6438-2BAE-709D-AEFC160F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30</a:t>
            </a:fld>
            <a:endParaRPr lang="en-HK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A523AC-5CBE-400A-845C-13F6F4D92CF7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5434340" y="3752540"/>
            <a:ext cx="1830121" cy="344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4123D9A-CA9F-AD87-E166-0664086F1239}"/>
              </a:ext>
            </a:extLst>
          </p:cNvPr>
          <p:cNvSpPr txBox="1"/>
          <p:nvPr/>
        </p:nvSpPr>
        <p:spPr>
          <a:xfrm>
            <a:off x="5434340" y="136524"/>
            <a:ext cx="306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Initially at t=0, Q-table are filled with zeros, </a:t>
            </a:r>
          </a:p>
          <a:p>
            <a:endParaRPr lang="en-HK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98FF93-F427-214A-1146-86F27583F45A}"/>
              </a:ext>
            </a:extLst>
          </p:cNvPr>
          <p:cNvSpPr txBox="1"/>
          <p:nvPr/>
        </p:nvSpPr>
        <p:spPr>
          <a:xfrm>
            <a:off x="518053" y="604172"/>
            <a:ext cx="1171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Reward </a:t>
            </a:r>
          </a:p>
          <a:p>
            <a:r>
              <a:rPr lang="en-US" dirty="0"/>
              <a:t>R-table is </a:t>
            </a:r>
          </a:p>
          <a:p>
            <a:r>
              <a:rPr lang="en-US" dirty="0"/>
              <a:t>Given</a:t>
            </a:r>
          </a:p>
          <a:p>
            <a:endParaRPr lang="en-HK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DB5D96-4106-B180-F50A-9A074A8167E7}"/>
              </a:ext>
            </a:extLst>
          </p:cNvPr>
          <p:cNvSpPr txBox="1"/>
          <p:nvPr/>
        </p:nvSpPr>
        <p:spPr>
          <a:xfrm>
            <a:off x="5530943" y="6470686"/>
            <a:ext cx="298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this step , Q is updated</a:t>
            </a:r>
            <a:endParaRPr lang="en-H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5FB3E6-F13D-2137-D44F-B943164ACBA0}"/>
              </a:ext>
            </a:extLst>
          </p:cNvPr>
          <p:cNvSpPr txBox="1"/>
          <p:nvPr/>
        </p:nvSpPr>
        <p:spPr>
          <a:xfrm>
            <a:off x="7762584" y="5104577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0"/>
                </a:solidFill>
              </a:rPr>
              <a:t>100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C5FF35C0-B16C-3570-F8FF-FB448A406087}"/>
              </a:ext>
            </a:extLst>
          </p:cNvPr>
          <p:cNvSpPr/>
          <p:nvPr/>
        </p:nvSpPr>
        <p:spPr>
          <a:xfrm rot="5400000">
            <a:off x="7058273" y="2820637"/>
            <a:ext cx="412376" cy="14514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C1120-FECC-388F-271A-3FA446C55777}"/>
              </a:ext>
            </a:extLst>
          </p:cNvPr>
          <p:cNvSpPr txBox="1"/>
          <p:nvPr/>
        </p:nvSpPr>
        <p:spPr>
          <a:xfrm>
            <a:off x="501413" y="225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Note: In </a:t>
            </a:r>
            <a:r>
              <a:rPr lang="en-US" dirty="0"/>
              <a:t>our</a:t>
            </a:r>
            <a:r>
              <a:rPr lang="en-US" sz="1800" dirty="0"/>
              <a:t> discussion:</a:t>
            </a:r>
          </a:p>
          <a:p>
            <a:pPr algn="l"/>
            <a:r>
              <a:rPr lang="en-US" sz="1800" dirty="0"/>
              <a:t> S=S</a:t>
            </a:r>
            <a:r>
              <a:rPr lang="en-US" sz="1800" baseline="-25000" dirty="0"/>
              <a:t>t </a:t>
            </a:r>
            <a:r>
              <a:rPr lang="en-US" sz="1800" dirty="0"/>
              <a:t> , </a:t>
            </a:r>
            <a:r>
              <a:rPr lang="en-US" sz="1800" baseline="-25000" dirty="0"/>
              <a:t> </a:t>
            </a:r>
            <a:r>
              <a:rPr lang="en-US" sz="1800" dirty="0"/>
              <a:t>S’=S</a:t>
            </a:r>
            <a:r>
              <a:rPr lang="en-US" sz="1800" baseline="-25000" dirty="0"/>
              <a:t>t+1</a:t>
            </a:r>
            <a:r>
              <a:rPr lang="en-US" baseline="-25000" dirty="0"/>
              <a:t> </a:t>
            </a:r>
            <a:r>
              <a:rPr lang="en-US" dirty="0"/>
              <a:t>   ,  </a:t>
            </a:r>
            <a:r>
              <a:rPr lang="en-US" sz="1800" dirty="0"/>
              <a:t>a=a</a:t>
            </a:r>
            <a:r>
              <a:rPr lang="en-US" sz="1800" baseline="-25000" dirty="0"/>
              <a:t>t</a:t>
            </a:r>
            <a:r>
              <a:rPr lang="en-US" sz="1800" dirty="0"/>
              <a:t>  , </a:t>
            </a:r>
            <a:r>
              <a:rPr lang="en-US" sz="1800" baseline="-25000" dirty="0"/>
              <a:t> </a:t>
            </a:r>
            <a:r>
              <a:rPr lang="en-US" sz="1800" dirty="0"/>
              <a:t>a’=a</a:t>
            </a:r>
            <a:r>
              <a:rPr lang="en-US" sz="1800" baseline="-25000" dirty="0"/>
              <a:t>t+1</a:t>
            </a:r>
          </a:p>
        </p:txBody>
      </p:sp>
    </p:spTree>
    <p:extLst>
      <p:ext uri="{BB962C8B-B14F-4D97-AF65-F5344CB8AC3E}">
        <p14:creationId xmlns:p14="http://schemas.microsoft.com/office/powerpoint/2010/main" val="1227403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3. Episode 2a </a:t>
            </a:r>
            <a:br>
              <a:rPr lang="en-US" sz="3600" dirty="0"/>
            </a:br>
            <a:r>
              <a:rPr lang="en-US" sz="3600" dirty="0"/>
              <a:t>Robot randomly starts at State 3 initially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40853"/>
            <a:ext cx="44577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7167" y="3652702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2010" y="1929136"/>
            <a:ext cx="329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Randomly state at S=3</a:t>
            </a:r>
          </a:p>
          <a:p>
            <a:r>
              <a:rPr lang="en-US" dirty="0"/>
              <a:t>There are 3 choices:</a:t>
            </a:r>
          </a:p>
          <a:p>
            <a:r>
              <a:rPr lang="en-US" dirty="0"/>
              <a:t>Go to state 1 </a:t>
            </a:r>
          </a:p>
          <a:p>
            <a:r>
              <a:rPr lang="en-US" dirty="0"/>
              <a:t>Go to state 2</a:t>
            </a:r>
          </a:p>
          <a:p>
            <a:r>
              <a:rPr lang="en-US" dirty="0"/>
              <a:t>Go to state 4</a:t>
            </a:r>
          </a:p>
          <a:p>
            <a:endParaRPr lang="en-US" dirty="0"/>
          </a:p>
          <a:p>
            <a:r>
              <a:rPr lang="en-US" dirty="0"/>
              <a:t>It randomly chooses state 1</a:t>
            </a:r>
          </a:p>
          <a:p>
            <a:r>
              <a:rPr lang="en-US" dirty="0"/>
              <a:t>a=1, so Q(3,1), Q(3,1) will be updated. </a:t>
            </a:r>
          </a:p>
          <a:p>
            <a:r>
              <a:rPr lang="en-US" dirty="0"/>
              <a:t>Also, next state s’=1, so we next</a:t>
            </a:r>
            <a:r>
              <a:rPr lang="en-US" sz="1800" dirty="0"/>
              <a:t> </a:t>
            </a:r>
            <a:r>
              <a:rPr lang="en-US" sz="1800" dirty="0" err="1"/>
              <a:t>max</a:t>
            </a:r>
            <a:r>
              <a:rPr lang="en-US" sz="1800" baseline="-25000" dirty="0" err="1"/>
              <a:t>all_a</a:t>
            </a:r>
            <a:r>
              <a:rPr lang="en-US" sz="1800" baseline="-25000" dirty="0"/>
              <a:t>’</a:t>
            </a:r>
            <a:r>
              <a:rPr lang="en-US" sz="1800" dirty="0"/>
              <a:t>(Q(s’=1,a’))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370" y="5306904"/>
            <a:ext cx="645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Q(3, 1) = R(3,1) 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</a:t>
            </a:r>
            <a:r>
              <a:rPr lang="en-US" sz="2800" dirty="0"/>
              <a:t>(Q(</a:t>
            </a:r>
            <a:r>
              <a:rPr lang="en-US" sz="2800" dirty="0" err="1"/>
              <a:t>s’,a</a:t>
            </a:r>
            <a:r>
              <a:rPr lang="en-US" sz="2800" dirty="0"/>
              <a:t>’))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3174818" y="2833993"/>
            <a:ext cx="2030834" cy="754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C5BB7-728A-0058-A351-F8C5296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3A069-73F0-6505-BED9-22E9FB6A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31</a:t>
            </a:fld>
            <a:endParaRPr lang="en-H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9A90DB-6B49-C170-063C-22346F21CFCE}"/>
              </a:ext>
            </a:extLst>
          </p:cNvPr>
          <p:cNvSpPr/>
          <p:nvPr/>
        </p:nvSpPr>
        <p:spPr>
          <a:xfrm>
            <a:off x="2271269" y="3652701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BB2BE1-1C81-1592-2945-C2A7C132DB94}"/>
              </a:ext>
            </a:extLst>
          </p:cNvPr>
          <p:cNvSpPr/>
          <p:nvPr/>
        </p:nvSpPr>
        <p:spPr>
          <a:xfrm>
            <a:off x="2739435" y="3652701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2F03F6-2D88-AC63-DAA3-405A580AE359}"/>
              </a:ext>
            </a:extLst>
          </p:cNvPr>
          <p:cNvSpPr/>
          <p:nvPr/>
        </p:nvSpPr>
        <p:spPr>
          <a:xfrm>
            <a:off x="3539425" y="3652700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36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30094" y="2713732"/>
            <a:ext cx="85803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S’=1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Q(3, 1)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R(3,1) 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 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</a:t>
            </a:r>
            <a:r>
              <a:rPr lang="en-US" sz="2800" dirty="0"/>
              <a:t>((</a:t>
            </a:r>
            <a:r>
              <a:rPr lang="en-US" sz="2800" dirty="0">
                <a:solidFill>
                  <a:srgbClr val="660066"/>
                </a:solidFill>
              </a:rPr>
              <a:t>Q(</a:t>
            </a:r>
            <a:r>
              <a:rPr lang="en-US" sz="2800" dirty="0" err="1">
                <a:solidFill>
                  <a:srgbClr val="660066"/>
                </a:solidFill>
              </a:rPr>
              <a:t>s’,a</a:t>
            </a:r>
            <a:r>
              <a:rPr lang="en-US" sz="2800" dirty="0">
                <a:solidFill>
                  <a:srgbClr val="660066"/>
                </a:solidFill>
              </a:rPr>
              <a:t>’)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There are two choices a’= 3 or 5, hence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Q(3, 1)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R(3,1) 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 *</a:t>
            </a:r>
            <a:r>
              <a:rPr lang="en-US" sz="2800" dirty="0"/>
              <a:t> 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</a:t>
            </a:r>
            <a:r>
              <a:rPr lang="en-US" sz="2800" dirty="0"/>
              <a:t>((</a:t>
            </a:r>
            <a:r>
              <a:rPr lang="en-US" sz="2800" dirty="0">
                <a:solidFill>
                  <a:srgbClr val="660066"/>
                </a:solidFill>
              </a:rPr>
              <a:t>Q(1,a’=3), Q(1,a’=5)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Q(3, 1)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0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*max(</a:t>
            </a:r>
            <a:r>
              <a:rPr lang="en-US" sz="2800" dirty="0">
                <a:solidFill>
                  <a:srgbClr val="660066"/>
                </a:solidFill>
              </a:rPr>
              <a:t>0, 100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Q(3, 1)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80 </a:t>
            </a:r>
            <a:r>
              <a:rPr lang="en-US" sz="2800" dirty="0">
                <a:solidFill>
                  <a:srgbClr val="FF0000"/>
                </a:solidFill>
              </a:rPr>
              <a:t>(because a’=1 not 5)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Next state is 1, not our goal 5, </a:t>
            </a:r>
          </a:p>
          <a:p>
            <a:r>
              <a:rPr lang="en-US" sz="2800" dirty="0">
                <a:solidFill>
                  <a:srgbClr val="000090"/>
                </a:solidFill>
              </a:rPr>
              <a:t>So, we need further calculations.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EE564-B56A-054E-1180-EE6ED5DFA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008" y="4578024"/>
            <a:ext cx="32194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-16409"/>
            <a:ext cx="44577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2250" y="1553455"/>
            <a:ext cx="524763" cy="335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42607" y="997152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77705" y="997152"/>
            <a:ext cx="524763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028" y="67501"/>
            <a:ext cx="4521381" cy="25310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47166" y="997152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61246" y="937011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05456" y="907569"/>
            <a:ext cx="314858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113" y="5289411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41345" y="5536642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0"/>
                </a:solidFill>
              </a:rPr>
              <a:t>80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97EF04-3C61-6CF2-B8FF-0E934B0D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F37FC2-3D23-7C84-8DC0-8938E78D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3080" y="6449890"/>
            <a:ext cx="2057400" cy="365125"/>
          </a:xfrm>
        </p:spPr>
        <p:txBody>
          <a:bodyPr/>
          <a:lstStyle/>
          <a:p>
            <a:fld id="{54CA60DB-8E33-4D98-8E2A-29B0FA121CF3}" type="slidenum">
              <a:rPr lang="en-HK" smtClean="0"/>
              <a:t>32</a:t>
            </a:fld>
            <a:endParaRPr lang="en-H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94F3E-0287-122A-06EA-463A0A557D19}"/>
              </a:ext>
            </a:extLst>
          </p:cNvPr>
          <p:cNvSpPr txBox="1"/>
          <p:nvPr/>
        </p:nvSpPr>
        <p:spPr>
          <a:xfrm>
            <a:off x="7761246" y="3086121"/>
            <a:ext cx="1149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from epsiode1</a:t>
            </a:r>
            <a:endParaRPr lang="en-HK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545533-BA27-6FE5-F499-2141579DF845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597266" y="4131116"/>
            <a:ext cx="0" cy="1158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D2E1B4-C57D-EF28-243C-D60C62EC9CF8}"/>
              </a:ext>
            </a:extLst>
          </p:cNvPr>
          <p:cNvCxnSpPr>
            <a:cxnSpLocks/>
          </p:cNvCxnSpPr>
          <p:nvPr/>
        </p:nvCxnSpPr>
        <p:spPr>
          <a:xfrm flipH="1" flipV="1">
            <a:off x="3460291" y="1317091"/>
            <a:ext cx="1035510" cy="2440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342379-0472-6E23-D695-2B293CB0ED00}"/>
              </a:ext>
            </a:extLst>
          </p:cNvPr>
          <p:cNvCxnSpPr>
            <a:cxnSpLocks/>
          </p:cNvCxnSpPr>
          <p:nvPr/>
        </p:nvCxnSpPr>
        <p:spPr>
          <a:xfrm flipH="1" flipV="1">
            <a:off x="4187596" y="1333032"/>
            <a:ext cx="838531" cy="2353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3A1CC3-C1A7-1FED-3A63-7C77895027E2}"/>
              </a:ext>
            </a:extLst>
          </p:cNvPr>
          <p:cNvCxnSpPr>
            <a:cxnSpLocks/>
          </p:cNvCxnSpPr>
          <p:nvPr/>
        </p:nvCxnSpPr>
        <p:spPr>
          <a:xfrm flipV="1">
            <a:off x="5913810" y="1124072"/>
            <a:ext cx="1379624" cy="3109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E8D3EDE-2BDE-4576-55BC-6CB616906848}"/>
              </a:ext>
            </a:extLst>
          </p:cNvPr>
          <p:cNvCxnSpPr>
            <a:cxnSpLocks/>
          </p:cNvCxnSpPr>
          <p:nvPr/>
        </p:nvCxnSpPr>
        <p:spPr>
          <a:xfrm flipV="1">
            <a:off x="7508588" y="1198888"/>
            <a:ext cx="296868" cy="3007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94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70" y="2732822"/>
            <a:ext cx="44577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Continuing</a:t>
            </a:r>
            <a:r>
              <a:rPr lang="en-US" sz="3600" dirty="0"/>
              <a:t> episode 2a. Now at State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4637" y="3714894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23020" y="1451744"/>
            <a:ext cx="3900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Now at state 1, we have 2 choices, 3 and 5., We see that Q(1,3)=0, Q(1,5)=100, so we choose 5 using a greedy scheme. Thus </a:t>
            </a:r>
            <a:r>
              <a:rPr lang="en-US" sz="2000" dirty="0" err="1"/>
              <a:t>s</a:t>
            </a:r>
            <a:r>
              <a:rPr lang="en-US" sz="2000" baseline="-25000" dirty="0" err="1"/>
              <a:t>t</a:t>
            </a:r>
            <a:r>
              <a:rPr lang="en-US" sz="2000" dirty="0"/>
              <a:t>=1, a</a:t>
            </a:r>
            <a:r>
              <a:rPr lang="en-US" sz="2000" baseline="-25000" dirty="0"/>
              <a:t>t</a:t>
            </a:r>
            <a:r>
              <a:rPr lang="en-US" sz="2000" dirty="0"/>
              <a:t>=5. Then s</a:t>
            </a:r>
            <a:r>
              <a:rPr lang="en-US" sz="2000" baseline="-25000" dirty="0"/>
              <a:t>t+1</a:t>
            </a:r>
            <a:r>
              <a:rPr lang="en-US" sz="2000" dirty="0"/>
              <a:t>=5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5181" y="5538767"/>
            <a:ext cx="875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Q(</a:t>
            </a:r>
            <a:r>
              <a:rPr lang="en-US" sz="2400" dirty="0" err="1"/>
              <a:t>s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 </a:t>
            </a:r>
            <a:r>
              <a:rPr lang="en-US" sz="2400" dirty="0"/>
              <a:t>=1,a</a:t>
            </a:r>
            <a:r>
              <a:rPr lang="en-US" sz="2400" baseline="-25000" dirty="0"/>
              <a:t>t </a:t>
            </a:r>
            <a:r>
              <a:rPr lang="en-US" sz="2400" dirty="0"/>
              <a:t>=5)=Q(1, 5) = R(1,5) + </a:t>
            </a:r>
            <a:r>
              <a:rPr lang="en-US" sz="2400" dirty="0">
                <a:cs typeface="Symbol" charset="2"/>
              </a:rPr>
              <a:t>0.8</a:t>
            </a:r>
            <a:r>
              <a:rPr lang="en-US" sz="2400" dirty="0"/>
              <a:t> * </a:t>
            </a:r>
            <a:r>
              <a:rPr lang="en-US" sz="2400" dirty="0" err="1"/>
              <a:t>max</a:t>
            </a:r>
            <a:r>
              <a:rPr lang="en-US" sz="2400" baseline="-25000" dirty="0" err="1"/>
              <a:t>all_a</a:t>
            </a:r>
            <a:r>
              <a:rPr lang="en-US" sz="2400" baseline="-25000" dirty="0"/>
              <a:t>’</a:t>
            </a:r>
            <a:r>
              <a:rPr lang="en-US" sz="2400" dirty="0"/>
              <a:t>((</a:t>
            </a:r>
            <a:r>
              <a:rPr lang="en-US" sz="2400" dirty="0">
                <a:solidFill>
                  <a:srgbClr val="660066"/>
                </a:solidFill>
              </a:rPr>
              <a:t>Q(</a:t>
            </a:r>
            <a:r>
              <a:rPr lang="en-US" sz="2400" dirty="0" err="1">
                <a:solidFill>
                  <a:srgbClr val="660066"/>
                </a:solidFill>
              </a:rPr>
              <a:t>s’,a</a:t>
            </a:r>
            <a:r>
              <a:rPr lang="en-US" sz="2400" dirty="0">
                <a:solidFill>
                  <a:srgbClr val="660066"/>
                </a:solidFill>
              </a:rPr>
              <a:t>’)</a:t>
            </a:r>
            <a:r>
              <a:rPr lang="en-US" sz="2400" dirty="0"/>
              <a:t>)</a:t>
            </a:r>
          </a:p>
          <a:p>
            <a:pPr algn="ctr"/>
            <a:r>
              <a:rPr lang="en-US" sz="2400" dirty="0" err="1">
                <a:solidFill>
                  <a:srgbClr val="00B050"/>
                </a:solidFill>
              </a:rPr>
              <a:t>s</a:t>
            </a:r>
            <a:r>
              <a:rPr lang="en-US" sz="2400" baseline="-25000" dirty="0" err="1">
                <a:solidFill>
                  <a:srgbClr val="00B050"/>
                </a:solidFill>
              </a:rPr>
              <a:t>t</a:t>
            </a:r>
            <a:r>
              <a:rPr lang="en-US" sz="2400" dirty="0">
                <a:solidFill>
                  <a:srgbClr val="00B050"/>
                </a:solidFill>
              </a:rPr>
              <a:t> =1, selected a</a:t>
            </a:r>
            <a:r>
              <a:rPr lang="en-US" sz="2400" baseline="-25000" dirty="0">
                <a:solidFill>
                  <a:srgbClr val="00B050"/>
                </a:solidFill>
              </a:rPr>
              <a:t>t </a:t>
            </a:r>
            <a:r>
              <a:rPr lang="en-US" sz="2400" dirty="0">
                <a:solidFill>
                  <a:srgbClr val="00B050"/>
                </a:solidFill>
              </a:rPr>
              <a:t>=5 using a greedy scheme ,then s’= s</a:t>
            </a:r>
            <a:r>
              <a:rPr lang="en-US" sz="2400" baseline="-25000" dirty="0">
                <a:solidFill>
                  <a:srgbClr val="00B050"/>
                </a:solidFill>
              </a:rPr>
              <a:t>t+1</a:t>
            </a:r>
            <a:r>
              <a:rPr lang="en-US" sz="2400" dirty="0">
                <a:solidFill>
                  <a:srgbClr val="00B050"/>
                </a:solidFill>
              </a:rPr>
              <a:t> =5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4E8296-AE55-3720-E74A-F26FA26EFAED}"/>
              </a:ext>
            </a:extLst>
          </p:cNvPr>
          <p:cNvSpPr/>
          <p:nvPr/>
        </p:nvSpPr>
        <p:spPr>
          <a:xfrm>
            <a:off x="3115340" y="3714894"/>
            <a:ext cx="340242" cy="33588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70ABC0-EEFE-23DE-F64F-2D83F36D99A3}"/>
              </a:ext>
            </a:extLst>
          </p:cNvPr>
          <p:cNvSpPr/>
          <p:nvPr/>
        </p:nvSpPr>
        <p:spPr>
          <a:xfrm>
            <a:off x="3863838" y="3714894"/>
            <a:ext cx="555195" cy="33588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E6CED-3E6A-94AD-DFF7-550E0A21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5C17E-9A26-821B-91D3-AE702CD4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33</a:t>
            </a:fld>
            <a:endParaRPr lang="en-HK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D24422-FECB-9F28-70F2-3F0ED7E58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965" y="3331818"/>
            <a:ext cx="3219450" cy="21621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EC2B48-ACED-886E-060D-FC332F783618}"/>
              </a:ext>
            </a:extLst>
          </p:cNvPr>
          <p:cNvSpPr txBox="1"/>
          <p:nvPr/>
        </p:nvSpPr>
        <p:spPr>
          <a:xfrm>
            <a:off x="8323439" y="4075648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3E7393-02B8-5D11-66A2-084BCA6199A1}"/>
              </a:ext>
            </a:extLst>
          </p:cNvPr>
          <p:cNvSpPr txBox="1"/>
          <p:nvPr/>
        </p:nvSpPr>
        <p:spPr>
          <a:xfrm>
            <a:off x="7024301" y="4298320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0"/>
                </a:solidFill>
              </a:rPr>
              <a:t>80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E1980F8E-E493-5568-7E42-6896D85E5E04}"/>
              </a:ext>
            </a:extLst>
          </p:cNvPr>
          <p:cNvSpPr txBox="1">
            <a:spLocks/>
          </p:cNvSpPr>
          <p:nvPr/>
        </p:nvSpPr>
        <p:spPr>
          <a:xfrm>
            <a:off x="7086600" y="52588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CA60DB-8E33-4D98-8E2A-29B0FA121CF3}" type="slidenum">
              <a:rPr lang="en-HK" smtClean="0"/>
              <a:pPr/>
              <a:t>33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537117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C0CFE8-9565-C6D8-646D-58B662F24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889" y="4043502"/>
            <a:ext cx="3310118" cy="2187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-16409"/>
            <a:ext cx="44577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7516" y="2557802"/>
            <a:ext cx="645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</a:rPr>
              <a:t>Q(1, 5)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R(1,5) 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 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660066"/>
                </a:solidFill>
              </a:rPr>
              <a:t>Q(</a:t>
            </a:r>
            <a:r>
              <a:rPr lang="en-US" sz="2800" dirty="0" err="1">
                <a:solidFill>
                  <a:srgbClr val="660066"/>
                </a:solidFill>
              </a:rPr>
              <a:t>s’,a</a:t>
            </a:r>
            <a:r>
              <a:rPr lang="en-US" sz="2800" dirty="0">
                <a:solidFill>
                  <a:srgbClr val="660066"/>
                </a:solidFill>
              </a:rPr>
              <a:t>’)</a:t>
            </a:r>
            <a:r>
              <a:rPr lang="en-US" sz="2800" dirty="0"/>
              <a:t>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953" y="74076"/>
            <a:ext cx="4521381" cy="2531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98461" y="2147651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3287" y="3161698"/>
            <a:ext cx="85803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Q(1, 5)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R(1,5) 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660066"/>
                </a:solidFill>
              </a:rPr>
              <a:t>Q(5,1),Q(5,4),Q(5,5)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Q(1, 5)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100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660066"/>
                </a:solidFill>
              </a:rPr>
              <a:t>0,0,0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Q(1, 5)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100</a:t>
            </a:r>
          </a:p>
          <a:p>
            <a:r>
              <a:rPr lang="en-US" sz="2800" dirty="0">
                <a:solidFill>
                  <a:srgbClr val="000090"/>
                </a:solidFill>
              </a:rPr>
              <a:t>Done , </a:t>
            </a:r>
          </a:p>
          <a:p>
            <a:r>
              <a:rPr lang="en-US" sz="2800" dirty="0">
                <a:solidFill>
                  <a:srgbClr val="000090"/>
                </a:solidFill>
              </a:rPr>
              <a:t>end of episode2 </a:t>
            </a:r>
          </a:p>
          <a:p>
            <a:r>
              <a:rPr lang="en-US" sz="2800" dirty="0">
                <a:solidFill>
                  <a:srgbClr val="000090"/>
                </a:solidFill>
              </a:rPr>
              <a:t>because goal (5) is reached, done!</a:t>
            </a:r>
          </a:p>
          <a:p>
            <a:r>
              <a:rPr lang="en-US" sz="2800" dirty="0">
                <a:solidFill>
                  <a:srgbClr val="000090"/>
                </a:solidFill>
              </a:rPr>
              <a:t>Conclusion: </a:t>
            </a:r>
          </a:p>
          <a:p>
            <a:r>
              <a:rPr lang="en-US" sz="2800" dirty="0">
                <a:solidFill>
                  <a:srgbClr val="000090"/>
                </a:solidFill>
              </a:rPr>
              <a:t>in episode2a, the path is (3</a:t>
            </a:r>
            <a:r>
              <a:rPr lang="en-US" sz="2800" dirty="0">
                <a:solidFill>
                  <a:srgbClr val="000090"/>
                </a:solidFill>
                <a:sym typeface="Wingdings" panose="05000000000000000000" pitchFamily="2" charset="2"/>
              </a:rPr>
              <a:t>15) Done!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1814956" y="2141245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19459" y="905164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50945" y="873682"/>
            <a:ext cx="314858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00408" y="4792913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26367" y="5305725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45495" y="948621"/>
            <a:ext cx="524763" cy="335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89303" y="2153182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35649" y="2158713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81540" y="214782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46286" y="214782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76892" y="2145661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83200" y="1569866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5F4FA-52FA-874F-E9AC-75AAE37C0488}"/>
              </a:ext>
            </a:extLst>
          </p:cNvPr>
          <p:cNvSpPr txBox="1"/>
          <p:nvPr/>
        </p:nvSpPr>
        <p:spPr>
          <a:xfrm>
            <a:off x="28666" y="9712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Now at 5</a:t>
            </a:r>
            <a:endParaRPr lang="en-HK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2A51C1-ABE7-B30D-6573-08459E30096F}"/>
              </a:ext>
            </a:extLst>
          </p:cNvPr>
          <p:cNvCxnSpPr>
            <a:cxnSpLocks/>
          </p:cNvCxnSpPr>
          <p:nvPr/>
        </p:nvCxnSpPr>
        <p:spPr>
          <a:xfrm flipV="1">
            <a:off x="7372104" y="1241045"/>
            <a:ext cx="693699" cy="2471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401BA0-1EE9-7839-4E12-20C7414A2200}"/>
              </a:ext>
            </a:extLst>
          </p:cNvPr>
          <p:cNvCxnSpPr>
            <a:cxnSpLocks/>
          </p:cNvCxnSpPr>
          <p:nvPr/>
        </p:nvCxnSpPr>
        <p:spPr>
          <a:xfrm flipV="1">
            <a:off x="2329674" y="1284501"/>
            <a:ext cx="2002242" cy="2376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733CF-743D-6733-1347-EBD05999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0903" y="6490956"/>
            <a:ext cx="3086100" cy="365125"/>
          </a:xfrm>
        </p:spPr>
        <p:txBody>
          <a:bodyPr/>
          <a:lstStyle/>
          <a:p>
            <a:r>
              <a:rPr lang="en-HK"/>
              <a:t>Reinforcement-learning v241130a</a:t>
            </a:r>
            <a:endParaRPr lang="en-H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E9BFF2-9193-CE75-D1A2-86F9622F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34</a:t>
            </a:fld>
            <a:endParaRPr lang="en-H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28ED1-669C-25C2-017B-75DF963BA0CF}"/>
              </a:ext>
            </a:extLst>
          </p:cNvPr>
          <p:cNvSpPr txBox="1"/>
          <p:nvPr/>
        </p:nvSpPr>
        <p:spPr>
          <a:xfrm>
            <a:off x="4776952" y="58332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Before </a:t>
            </a:r>
          </a:p>
          <a:p>
            <a:r>
              <a:rPr lang="en-HK" dirty="0"/>
              <a:t>update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D594E-721C-EF78-6F44-2718B0D1B4C2}"/>
              </a:ext>
            </a:extLst>
          </p:cNvPr>
          <p:cNvSpPr txBox="1"/>
          <p:nvPr/>
        </p:nvSpPr>
        <p:spPr>
          <a:xfrm>
            <a:off x="5425966" y="430661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After </a:t>
            </a:r>
          </a:p>
          <a:p>
            <a:r>
              <a:rPr lang="en-HK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610777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Do-While Loop</a:t>
            </a:r>
            <a:br>
              <a:rPr lang="en-US" sz="3600" dirty="0"/>
            </a:br>
            <a:r>
              <a:rPr lang="en-US" sz="3600" dirty="0"/>
              <a:t>Robot is at State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074" y="1541050"/>
            <a:ext cx="44577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3687" y="4208050"/>
            <a:ext cx="5498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Exercise 6 : If the robot is at state 3, using the reward table what are the possible choices for next move?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0,1,2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1,2,3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2,3,5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1,2,4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0,2,5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D59B3-5883-9265-EDAF-2AAFE3A38F89}"/>
              </a:ext>
            </a:extLst>
          </p:cNvPr>
          <p:cNvSpPr txBox="1"/>
          <p:nvPr/>
        </p:nvSpPr>
        <p:spPr>
          <a:xfrm>
            <a:off x="628650" y="178239"/>
            <a:ext cx="3710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Now the robot is at state 3.</a:t>
            </a:r>
            <a:endParaRPr lang="en-HK" sz="2400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B16CC-D359-098B-D8AF-B51B55C9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D7CA9-83A5-1AAF-3FB8-8E2AACF0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35</a:t>
            </a:fld>
            <a:endParaRPr lang="en-HK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0DBCB26-299C-0DF0-A7A7-2E27E1A2F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06" y="743834"/>
            <a:ext cx="2337834" cy="23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64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9" y="2236504"/>
            <a:ext cx="44577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02" y="983413"/>
            <a:ext cx="8616596" cy="1325563"/>
          </a:xfrm>
        </p:spPr>
        <p:txBody>
          <a:bodyPr>
            <a:noAutofit/>
          </a:bodyPr>
          <a:lstStyle/>
          <a:p>
            <a:r>
              <a:rPr lang="en-US" sz="2400" dirty="0"/>
              <a:t>What if we had randomly chosen state 3 not 5 at the last step of episode 2 (in the previous example). This may help the system to explore for more choices to improve performance. This random approach will be discussed later in the epsilon-greedy algo.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9284" y="3212111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0109" y="2382653"/>
            <a:ext cx="3733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discussed previously, when </a:t>
            </a:r>
            <a:r>
              <a:rPr lang="en-US" sz="1800" dirty="0" err="1"/>
              <a:t>s</a:t>
            </a:r>
            <a:r>
              <a:rPr lang="en-US" sz="1800" baseline="-25000" dirty="0" err="1"/>
              <a:t>t</a:t>
            </a:r>
            <a:r>
              <a:rPr lang="en-US" sz="1800" baseline="-25000" dirty="0"/>
              <a:t> </a:t>
            </a:r>
            <a:r>
              <a:rPr lang="en-US" sz="1800" dirty="0"/>
              <a:t>=1 , there are </a:t>
            </a:r>
            <a:r>
              <a:rPr lang="en-US" dirty="0"/>
              <a:t>two actions:</a:t>
            </a:r>
          </a:p>
          <a:p>
            <a:r>
              <a:rPr lang="en-US" dirty="0"/>
              <a:t>Go to state 3 </a:t>
            </a:r>
          </a:p>
          <a:p>
            <a:r>
              <a:rPr lang="en-US" dirty="0"/>
              <a:t>Go to state 5</a:t>
            </a:r>
          </a:p>
          <a:p>
            <a:r>
              <a:rPr lang="en-US" dirty="0"/>
              <a:t>Using a greedy scheme it should choose 5 as discussed . But in order to explore more options, it randomly choses state 3 in stead of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381" y="4846798"/>
            <a:ext cx="64545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trike="sngStrike" dirty="0"/>
              <a:t>Q(1, 5) = R(1,5) + </a:t>
            </a:r>
            <a:r>
              <a:rPr lang="en-US" sz="2800" strike="sngStrike" dirty="0">
                <a:cs typeface="Symbol" charset="2"/>
              </a:rPr>
              <a:t>0.8</a:t>
            </a:r>
            <a:r>
              <a:rPr lang="en-US" sz="2800" strike="sngStrike" dirty="0"/>
              <a:t> *max(Q(</a:t>
            </a:r>
            <a:r>
              <a:rPr lang="en-US" sz="2800" strike="sngStrike" dirty="0" err="1"/>
              <a:t>s’,a</a:t>
            </a:r>
            <a:r>
              <a:rPr lang="en-US" sz="2800" strike="sngStrike" dirty="0"/>
              <a:t>’))</a:t>
            </a:r>
          </a:p>
          <a:p>
            <a:r>
              <a:rPr lang="en-US" sz="2800" dirty="0"/>
              <a:t>Q(1, 3) = R(1,3) 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*max(Q(</a:t>
            </a:r>
            <a:r>
              <a:rPr lang="en-US" sz="2800" dirty="0" err="1"/>
              <a:t>s’,a</a:t>
            </a:r>
            <a:r>
              <a:rPr lang="en-US" sz="2800" dirty="0"/>
              <a:t>’))</a:t>
            </a:r>
          </a:p>
          <a:p>
            <a:r>
              <a:rPr lang="en-US" sz="2800" dirty="0"/>
              <a:t>Hence next state s’=3</a:t>
            </a:r>
          </a:p>
          <a:p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75936" y="2833993"/>
            <a:ext cx="629716" cy="356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AD4D87-1CCC-C373-1D68-42AC4FCA8C0E}"/>
              </a:ext>
            </a:extLst>
          </p:cNvPr>
          <p:cNvSpPr txBox="1"/>
          <p:nvPr/>
        </p:nvSpPr>
        <p:spPr>
          <a:xfrm>
            <a:off x="0" y="3911"/>
            <a:ext cx="888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At episode 2b (alternative path for episode 2), if you are curious to know what happened if the randomly selected result is different:</a:t>
            </a:r>
            <a:endParaRPr lang="en-HK" sz="2400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9578-BBDE-9549-594E-312EC41D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4688380"/>
            <a:ext cx="3086100" cy="365125"/>
          </a:xfrm>
        </p:spPr>
        <p:txBody>
          <a:bodyPr/>
          <a:lstStyle/>
          <a:p>
            <a:r>
              <a:rPr lang="en-HK"/>
              <a:t>Reinforcement-learning v241130a</a:t>
            </a:r>
            <a:endParaRPr lang="en-H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18A5F-3A71-641E-8EE7-A4D1E6A0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36</a:t>
            </a:fld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EC0CB7-E3AE-B155-F0C0-E202CEE83E76}"/>
              </a:ext>
            </a:extLst>
          </p:cNvPr>
          <p:cNvSpPr txBox="1"/>
          <p:nvPr/>
        </p:nvSpPr>
        <p:spPr>
          <a:xfrm>
            <a:off x="328025" y="6118388"/>
            <a:ext cx="7777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Answer to Exercise6, Inner Do-While Loop, the Robot is at State 3. the choices are 1,2,4 , because the others are -1. So, (choice 4) is correct. 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33564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166091-49C4-500A-8CD5-4F0CFE7F6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92" y="55179"/>
            <a:ext cx="3657600" cy="2533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871" y="4471468"/>
            <a:ext cx="4023676" cy="2184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-16409"/>
            <a:ext cx="44577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702" y="2620934"/>
            <a:ext cx="80350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S’=3</a:t>
            </a:r>
          </a:p>
          <a:p>
            <a:r>
              <a:rPr lang="en-US" sz="2400" dirty="0">
                <a:solidFill>
                  <a:srgbClr val="000090"/>
                </a:solidFill>
              </a:rPr>
              <a:t>Q(1, 3)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000090"/>
                </a:solidFill>
              </a:rPr>
              <a:t>R(1,3) </a:t>
            </a:r>
            <a:r>
              <a:rPr lang="en-US" sz="2400" dirty="0"/>
              <a:t>+ </a:t>
            </a:r>
            <a:r>
              <a:rPr lang="en-US" sz="2400" dirty="0">
                <a:cs typeface="Symbol" charset="2"/>
              </a:rPr>
              <a:t>0.8</a:t>
            </a:r>
            <a:r>
              <a:rPr lang="en-US" sz="2400" dirty="0"/>
              <a:t> *</a:t>
            </a:r>
            <a:r>
              <a:rPr lang="en-US" sz="2400" dirty="0" err="1"/>
              <a:t>max_a</a:t>
            </a:r>
            <a:r>
              <a:rPr lang="en-US" sz="2400" dirty="0"/>
              <a:t>’(</a:t>
            </a:r>
            <a:r>
              <a:rPr lang="en-US" sz="2400" dirty="0">
                <a:solidFill>
                  <a:srgbClr val="660066"/>
                </a:solidFill>
              </a:rPr>
              <a:t>Q(</a:t>
            </a:r>
            <a:r>
              <a:rPr lang="en-US" sz="2400" dirty="0" err="1">
                <a:solidFill>
                  <a:srgbClr val="660066"/>
                </a:solidFill>
              </a:rPr>
              <a:t>s’,a</a:t>
            </a:r>
            <a:r>
              <a:rPr lang="en-US" sz="2400" dirty="0">
                <a:solidFill>
                  <a:srgbClr val="660066"/>
                </a:solidFill>
              </a:rPr>
              <a:t>’)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000090"/>
                </a:solidFill>
              </a:rPr>
              <a:t>Q(1, 3)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000090"/>
                </a:solidFill>
              </a:rPr>
              <a:t>R(1,3) </a:t>
            </a:r>
            <a:r>
              <a:rPr lang="en-US" sz="2400" dirty="0"/>
              <a:t>+ </a:t>
            </a:r>
            <a:r>
              <a:rPr lang="en-US" sz="2400" dirty="0">
                <a:cs typeface="Symbol" charset="2"/>
              </a:rPr>
              <a:t>0.8</a:t>
            </a:r>
            <a:r>
              <a:rPr lang="en-US" sz="2400" dirty="0"/>
              <a:t> *max(</a:t>
            </a:r>
            <a:r>
              <a:rPr lang="en-US" sz="2400" dirty="0">
                <a:solidFill>
                  <a:srgbClr val="660066"/>
                </a:solidFill>
              </a:rPr>
              <a:t>Q(3,1), Q(3,2), Q(3,4)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000090"/>
                </a:solidFill>
              </a:rPr>
              <a:t>Q(1, 3)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000090"/>
                </a:solidFill>
              </a:rPr>
              <a:t>0</a:t>
            </a:r>
            <a:r>
              <a:rPr lang="en-US" sz="2400" dirty="0"/>
              <a:t>+ </a:t>
            </a:r>
            <a:r>
              <a:rPr lang="en-US" sz="2400" dirty="0">
                <a:cs typeface="Symbol" charset="2"/>
              </a:rPr>
              <a:t>0.8</a:t>
            </a:r>
            <a:r>
              <a:rPr lang="en-US" sz="2400" dirty="0"/>
              <a:t> argmax(80</a:t>
            </a:r>
            <a:r>
              <a:rPr lang="en-US" sz="2400" dirty="0">
                <a:solidFill>
                  <a:srgbClr val="660066"/>
                </a:solidFill>
              </a:rPr>
              <a:t>, 0, 0</a:t>
            </a:r>
            <a:r>
              <a:rPr lang="en-US" sz="2400" dirty="0"/>
              <a:t>)</a:t>
            </a:r>
          </a:p>
          <a:p>
            <a:r>
              <a:rPr lang="en-US" sz="2400" dirty="0"/>
              <a:t>The others selection (Q(3,0), Q(3,3),Q(3,5) are not allowed  because in the R table the entries are -1.</a:t>
            </a:r>
          </a:p>
          <a:p>
            <a:r>
              <a:rPr lang="en-US" sz="2400" dirty="0">
                <a:solidFill>
                  <a:srgbClr val="000090"/>
                </a:solidFill>
              </a:rPr>
              <a:t>Q(1, 3) </a:t>
            </a:r>
            <a:r>
              <a:rPr lang="en-US" sz="2400" dirty="0"/>
              <a:t>=0+0.8*80=64</a:t>
            </a:r>
          </a:p>
          <a:p>
            <a:r>
              <a:rPr lang="en-US" sz="2400" dirty="0"/>
              <a:t>Next state is s’=3, </a:t>
            </a:r>
          </a:p>
          <a:p>
            <a:r>
              <a:rPr lang="en-US" sz="2400" dirty="0"/>
              <a:t>Episode not done yet</a:t>
            </a:r>
          </a:p>
          <a:p>
            <a:r>
              <a:rPr lang="en-US" sz="2400" dirty="0"/>
              <a:t>still need more work.</a:t>
            </a:r>
          </a:p>
          <a:p>
            <a:r>
              <a:rPr lang="en-US" sz="2400" dirty="0"/>
              <a:t>See next slide.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8461" y="156329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14956" y="1563290"/>
            <a:ext cx="2655302" cy="276999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59768" y="898589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91254" y="867107"/>
            <a:ext cx="314858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46094" y="5178606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2622" y="5717499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2902" y="963073"/>
            <a:ext cx="524763" cy="335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67013" y="156329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89303" y="156329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23509" y="1504408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80140" y="1504408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986895" y="1502249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23509" y="1563291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84E2AF-9DD1-03C2-0026-7CB73A172724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5265683" y="1840290"/>
            <a:ext cx="1872979" cy="16360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7BC5145-4F44-56CB-9A3E-E9AF048431E6}"/>
              </a:ext>
            </a:extLst>
          </p:cNvPr>
          <p:cNvCxnSpPr>
            <a:cxnSpLocks/>
          </p:cNvCxnSpPr>
          <p:nvPr/>
        </p:nvCxnSpPr>
        <p:spPr>
          <a:xfrm flipV="1">
            <a:off x="6061841" y="1789386"/>
            <a:ext cx="1300656" cy="16080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61125D-39F2-836C-2B7C-A4FA95FBE685}"/>
              </a:ext>
            </a:extLst>
          </p:cNvPr>
          <p:cNvCxnSpPr>
            <a:cxnSpLocks/>
          </p:cNvCxnSpPr>
          <p:nvPr/>
        </p:nvCxnSpPr>
        <p:spPr>
          <a:xfrm flipV="1">
            <a:off x="6992007" y="1790211"/>
            <a:ext cx="1241824" cy="1544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E46D8F-D76D-3F61-9FC2-9521FAFAA822}"/>
              </a:ext>
            </a:extLst>
          </p:cNvPr>
          <p:cNvCxnSpPr>
            <a:cxnSpLocks/>
          </p:cNvCxnSpPr>
          <p:nvPr/>
        </p:nvCxnSpPr>
        <p:spPr>
          <a:xfrm flipV="1">
            <a:off x="2849526" y="1298953"/>
            <a:ext cx="457200" cy="14222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3BC51-ABAE-D601-3D39-B63E87B5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8126" y="6535472"/>
            <a:ext cx="3086100" cy="365125"/>
          </a:xfrm>
        </p:spPr>
        <p:txBody>
          <a:bodyPr/>
          <a:lstStyle/>
          <a:p>
            <a:r>
              <a:rPr lang="en-HK"/>
              <a:t>Reinforcement-learning v241130a</a:t>
            </a:r>
            <a:endParaRPr lang="en-H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ABF92-79F4-D447-CA45-3FF5C929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37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38279-C639-26BD-0979-C6501F869262}"/>
              </a:ext>
            </a:extLst>
          </p:cNvPr>
          <p:cNvSpPr txBox="1"/>
          <p:nvPr/>
        </p:nvSpPr>
        <p:spPr>
          <a:xfrm>
            <a:off x="6964647" y="5214638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3722E6-FA20-C8EA-FC10-161CE52B27D7}"/>
              </a:ext>
            </a:extLst>
          </p:cNvPr>
          <p:cNvSpPr txBox="1"/>
          <p:nvPr/>
        </p:nvSpPr>
        <p:spPr>
          <a:xfrm>
            <a:off x="5147442" y="528145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Before </a:t>
            </a:r>
          </a:p>
          <a:p>
            <a:r>
              <a:rPr lang="en-HK" dirty="0"/>
              <a:t>update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BCA4D6-3394-7B61-65EF-A18374110621}"/>
              </a:ext>
            </a:extLst>
          </p:cNvPr>
          <p:cNvSpPr txBox="1"/>
          <p:nvPr/>
        </p:nvSpPr>
        <p:spPr>
          <a:xfrm>
            <a:off x="4629808" y="4803228"/>
            <a:ext cx="9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After </a:t>
            </a:r>
          </a:p>
          <a:p>
            <a:r>
              <a:rPr lang="en-HK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695749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27A4E-2E87-BD13-F0FE-67E20EA71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945A65-8C04-2E05-4DE1-977F144AA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871" y="4471468"/>
            <a:ext cx="4023676" cy="2184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ADB6C-4D33-5552-AE36-80F9441E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9694"/>
            <a:ext cx="7886700" cy="13255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C710F-C1ED-BA4B-107D-C062BE671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40853"/>
            <a:ext cx="4457700" cy="266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8E9368-61B0-CF72-D71F-78E5B49CE5E2}"/>
              </a:ext>
            </a:extLst>
          </p:cNvPr>
          <p:cNvSpPr/>
          <p:nvPr/>
        </p:nvSpPr>
        <p:spPr>
          <a:xfrm>
            <a:off x="1847167" y="3663197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AED74-6D17-CEBC-6263-BFA3C94B18DB}"/>
              </a:ext>
            </a:extLst>
          </p:cNvPr>
          <p:cNvSpPr txBox="1"/>
          <p:nvPr/>
        </p:nvSpPr>
        <p:spPr>
          <a:xfrm>
            <a:off x="5421296" y="1872022"/>
            <a:ext cx="3722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at state s=3, there are 3 choices :</a:t>
            </a:r>
            <a:endParaRPr lang="en-US" dirty="0"/>
          </a:p>
          <a:p>
            <a:r>
              <a:rPr lang="en-US" dirty="0"/>
              <a:t>Go to state 1 (with Q(3,1)=80)</a:t>
            </a:r>
          </a:p>
          <a:p>
            <a:r>
              <a:rPr lang="en-US" dirty="0"/>
              <a:t>Go to state 2 (with Q(3,2)=0)</a:t>
            </a:r>
          </a:p>
          <a:p>
            <a:r>
              <a:rPr lang="en-US" dirty="0"/>
              <a:t>Go to state 4 (with Q(3,4)=0)</a:t>
            </a:r>
          </a:p>
          <a:p>
            <a:r>
              <a:rPr lang="en-US" dirty="0"/>
              <a:t>Using a greedy-scheme it should choose 3, because Q(3,1) =80 is the max. However, it uses a random scheme and choses state 4 instead. Hence S’=4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C5A20-BC93-0942-FD09-C91410D0D464}"/>
              </a:ext>
            </a:extLst>
          </p:cNvPr>
          <p:cNvSpPr txBox="1"/>
          <p:nvPr/>
        </p:nvSpPr>
        <p:spPr>
          <a:xfrm>
            <a:off x="17001" y="4707853"/>
            <a:ext cx="54984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Q(3, 4) = R(3,4) + </a:t>
            </a:r>
            <a:r>
              <a:rPr lang="en-US" dirty="0">
                <a:cs typeface="Symbol" charset="2"/>
              </a:rPr>
              <a:t>0.8</a:t>
            </a:r>
            <a:r>
              <a:rPr lang="en-US" dirty="0"/>
              <a:t> *</a:t>
            </a:r>
            <a:r>
              <a:rPr lang="en-US" sz="1800" dirty="0"/>
              <a:t> </a:t>
            </a:r>
            <a:r>
              <a:rPr lang="en-US" sz="1800" dirty="0" err="1"/>
              <a:t>max</a:t>
            </a:r>
            <a:r>
              <a:rPr lang="en-US" sz="1800" baseline="-25000" dirty="0" err="1"/>
              <a:t>all_a</a:t>
            </a:r>
            <a:r>
              <a:rPr lang="en-US" sz="1800" baseline="-25000" dirty="0"/>
              <a:t>’ </a:t>
            </a:r>
            <a:r>
              <a:rPr lang="en-US" dirty="0"/>
              <a:t>(Q(</a:t>
            </a:r>
            <a:r>
              <a:rPr lang="en-US" dirty="0" err="1"/>
              <a:t>s’,a</a:t>
            </a:r>
            <a:r>
              <a:rPr lang="en-US" dirty="0"/>
              <a:t>’))</a:t>
            </a:r>
          </a:p>
          <a:p>
            <a:r>
              <a:rPr lang="en-US" dirty="0"/>
              <a:t>Q(3, 4) = R(3,4) + </a:t>
            </a:r>
            <a:r>
              <a:rPr lang="en-US" dirty="0">
                <a:cs typeface="Symbol" charset="2"/>
              </a:rPr>
              <a:t>0.8</a:t>
            </a:r>
            <a:r>
              <a:rPr lang="en-US" dirty="0"/>
              <a:t> *</a:t>
            </a:r>
            <a:r>
              <a:rPr lang="en-US" sz="1800" dirty="0"/>
              <a:t> </a:t>
            </a:r>
            <a:r>
              <a:rPr lang="en-US" sz="1800" dirty="0" err="1"/>
              <a:t>max</a:t>
            </a:r>
            <a:r>
              <a:rPr lang="en-US" sz="1800" baseline="-25000" dirty="0" err="1"/>
              <a:t>all_a</a:t>
            </a:r>
            <a:r>
              <a:rPr lang="en-US" sz="1800" baseline="-25000" dirty="0"/>
              <a:t>’</a:t>
            </a:r>
            <a:r>
              <a:rPr lang="en-US" dirty="0"/>
              <a:t>(Q(4,0), Q(4,3), Q(4,5))</a:t>
            </a:r>
          </a:p>
          <a:p>
            <a:r>
              <a:rPr lang="en-US" sz="2000" dirty="0"/>
              <a:t>Q(3, 4) =0+0.8*0=0</a:t>
            </a:r>
          </a:p>
          <a:p>
            <a:r>
              <a:rPr lang="en-US" sz="2000" dirty="0">
                <a:solidFill>
                  <a:srgbClr val="00B050"/>
                </a:solidFill>
              </a:rPr>
              <a:t>So, no change to Q-table for this round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6D9CA-4815-0FEB-38C2-B112EE2A4443}"/>
              </a:ext>
            </a:extLst>
          </p:cNvPr>
          <p:cNvSpPr txBox="1"/>
          <p:nvPr/>
        </p:nvSpPr>
        <p:spPr>
          <a:xfrm>
            <a:off x="7546094" y="5178606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BBD4CD-A1AE-5B34-B6FB-21B93ABC0354}"/>
              </a:ext>
            </a:extLst>
          </p:cNvPr>
          <p:cNvSpPr txBox="1"/>
          <p:nvPr/>
        </p:nvSpPr>
        <p:spPr>
          <a:xfrm>
            <a:off x="6297532" y="5744368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BC8E49-68C7-1EEB-DE6B-949034972593}"/>
              </a:ext>
            </a:extLst>
          </p:cNvPr>
          <p:cNvSpPr txBox="1"/>
          <p:nvPr/>
        </p:nvSpPr>
        <p:spPr>
          <a:xfrm>
            <a:off x="6981237" y="5178606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20F9D9-5BEE-8728-F6C3-6F1711C3B2B5}"/>
              </a:ext>
            </a:extLst>
          </p:cNvPr>
          <p:cNvCxnSpPr>
            <a:cxnSpLocks/>
          </p:cNvCxnSpPr>
          <p:nvPr/>
        </p:nvCxnSpPr>
        <p:spPr>
          <a:xfrm flipH="1">
            <a:off x="2488019" y="3129856"/>
            <a:ext cx="2906547" cy="533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67413A-EB1E-7B55-509F-02E496F13BE2}"/>
              </a:ext>
            </a:extLst>
          </p:cNvPr>
          <p:cNvCxnSpPr>
            <a:cxnSpLocks/>
          </p:cNvCxnSpPr>
          <p:nvPr/>
        </p:nvCxnSpPr>
        <p:spPr>
          <a:xfrm flipH="1">
            <a:off x="2897908" y="3394766"/>
            <a:ext cx="2496658" cy="3199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65F230-EACA-87CF-0BC6-F42ACC43BFBF}"/>
              </a:ext>
            </a:extLst>
          </p:cNvPr>
          <p:cNvCxnSpPr>
            <a:cxnSpLocks/>
          </p:cNvCxnSpPr>
          <p:nvPr/>
        </p:nvCxnSpPr>
        <p:spPr>
          <a:xfrm flipH="1">
            <a:off x="3843892" y="3663197"/>
            <a:ext cx="1456217" cy="1007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1F2857-111B-AF76-68CB-8ED42CA1009C}"/>
              </a:ext>
            </a:extLst>
          </p:cNvPr>
          <p:cNvCxnSpPr/>
          <p:nvPr/>
        </p:nvCxnSpPr>
        <p:spPr>
          <a:xfrm flipV="1">
            <a:off x="1520456" y="3763926"/>
            <a:ext cx="2222204" cy="14146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C023BE8-F3F2-7F00-0B5B-1B53AD2397A9}"/>
              </a:ext>
            </a:extLst>
          </p:cNvPr>
          <p:cNvCxnSpPr>
            <a:cxnSpLocks/>
          </p:cNvCxnSpPr>
          <p:nvPr/>
        </p:nvCxnSpPr>
        <p:spPr>
          <a:xfrm>
            <a:off x="3383628" y="5357905"/>
            <a:ext cx="2492671" cy="663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03770A8-2AD3-7F82-5215-874045A9D5FD}"/>
              </a:ext>
            </a:extLst>
          </p:cNvPr>
          <p:cNvSpPr/>
          <p:nvPr/>
        </p:nvSpPr>
        <p:spPr>
          <a:xfrm>
            <a:off x="6055193" y="6021367"/>
            <a:ext cx="193162" cy="3440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73C3B0E-AC4A-91AC-A4F4-AE268898A705}"/>
              </a:ext>
            </a:extLst>
          </p:cNvPr>
          <p:cNvSpPr/>
          <p:nvPr/>
        </p:nvSpPr>
        <p:spPr>
          <a:xfrm>
            <a:off x="7096065" y="6021367"/>
            <a:ext cx="135705" cy="3440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7878806-C8F3-56FB-707E-A8F19500B036}"/>
              </a:ext>
            </a:extLst>
          </p:cNvPr>
          <p:cNvSpPr/>
          <p:nvPr/>
        </p:nvSpPr>
        <p:spPr>
          <a:xfrm>
            <a:off x="7725048" y="5990734"/>
            <a:ext cx="135705" cy="3440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7FAB96-ED75-6605-DF9C-EDCBBC9B2FF5}"/>
              </a:ext>
            </a:extLst>
          </p:cNvPr>
          <p:cNvCxnSpPr>
            <a:cxnSpLocks/>
          </p:cNvCxnSpPr>
          <p:nvPr/>
        </p:nvCxnSpPr>
        <p:spPr>
          <a:xfrm>
            <a:off x="4146237" y="5279335"/>
            <a:ext cx="2949828" cy="829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041B395-FD0E-9531-BCA7-5FFFEF786F52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055870" y="5241194"/>
            <a:ext cx="2689052" cy="799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5ED78-6CF9-6134-DF3A-F75B61D8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BC513-917D-F459-9218-1F6D09BF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38</a:t>
            </a:fld>
            <a:endParaRPr lang="en-H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28206-2E29-F059-BB9D-0EB9C520EAA0}"/>
              </a:ext>
            </a:extLst>
          </p:cNvPr>
          <p:cNvSpPr txBox="1"/>
          <p:nvPr/>
        </p:nvSpPr>
        <p:spPr>
          <a:xfrm>
            <a:off x="4855780" y="5770179"/>
            <a:ext cx="915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No </a:t>
            </a:r>
          </a:p>
          <a:p>
            <a:r>
              <a:rPr lang="en-HK" dirty="0"/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4119353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24" y="4427949"/>
            <a:ext cx="4023676" cy="2184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Class Exercise, Inner Do While Loop</a:t>
            </a:r>
            <a:br>
              <a:rPr lang="en-US" sz="3600" dirty="0"/>
            </a:br>
            <a:r>
              <a:rPr lang="en-US" sz="3600" dirty="0"/>
              <a:t>Robot is at State s=4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40853"/>
            <a:ext cx="44577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7167" y="3663197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0109" y="2382653"/>
            <a:ext cx="29806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Says robot has choice of two actions:</a:t>
            </a:r>
          </a:p>
          <a:p>
            <a:r>
              <a:rPr lang="en-US" dirty="0"/>
              <a:t>Go to state 0 (with Q(4,0)=0)</a:t>
            </a:r>
          </a:p>
          <a:p>
            <a:r>
              <a:rPr lang="en-US" dirty="0"/>
              <a:t>Go to state 3 (with Q(4,3)=0)</a:t>
            </a:r>
          </a:p>
          <a:p>
            <a:r>
              <a:rPr lang="en-US" dirty="0"/>
              <a:t>Go to state 5 (with Q(4,3)=0) Q(4,5)=10)</a:t>
            </a:r>
          </a:p>
          <a:p>
            <a:endParaRPr lang="en-US" dirty="0"/>
          </a:p>
          <a:p>
            <a:r>
              <a:rPr lang="en-US" dirty="0"/>
              <a:t>It randomly choses state 5</a:t>
            </a:r>
          </a:p>
          <a:p>
            <a:r>
              <a:rPr lang="en-US" dirty="0"/>
              <a:t>S’=5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4781987"/>
            <a:ext cx="5300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randomly choses state 5</a:t>
            </a:r>
          </a:p>
          <a:p>
            <a:r>
              <a:rPr lang="en-US" dirty="0"/>
              <a:t>Q(4, 5) = R(4,5) + </a:t>
            </a:r>
            <a:r>
              <a:rPr lang="en-US" dirty="0">
                <a:cs typeface="Symbol" charset="2"/>
              </a:rPr>
              <a:t>0.8</a:t>
            </a:r>
            <a:r>
              <a:rPr lang="en-US" dirty="0"/>
              <a:t> *</a:t>
            </a:r>
            <a:r>
              <a:rPr lang="en-US" dirty="0" err="1"/>
              <a:t>max_a</a:t>
            </a:r>
            <a:r>
              <a:rPr lang="en-US" dirty="0"/>
              <a:t>’(Q(</a:t>
            </a:r>
            <a:r>
              <a:rPr lang="en-US" dirty="0" err="1"/>
              <a:t>s’,a</a:t>
            </a:r>
            <a:r>
              <a:rPr lang="en-US" dirty="0"/>
              <a:t>’))</a:t>
            </a:r>
          </a:p>
          <a:p>
            <a:r>
              <a:rPr lang="en-US" dirty="0">
                <a:solidFill>
                  <a:srgbClr val="00B050"/>
                </a:solidFill>
              </a:rPr>
              <a:t>Q(4, 5) = R(4,5) + </a:t>
            </a:r>
            <a:r>
              <a:rPr lang="en-US" dirty="0">
                <a:solidFill>
                  <a:srgbClr val="00B050"/>
                </a:solidFill>
                <a:cs typeface="Symbol" charset="2"/>
              </a:rPr>
              <a:t>0.8</a:t>
            </a:r>
            <a:r>
              <a:rPr lang="en-US" dirty="0">
                <a:solidFill>
                  <a:srgbClr val="00B050"/>
                </a:solidFill>
              </a:rPr>
              <a:t> *max(Q(4,0),Q(4,3),Q(4,5))</a:t>
            </a:r>
          </a:p>
          <a:p>
            <a:r>
              <a:rPr lang="en-US" dirty="0">
                <a:solidFill>
                  <a:srgbClr val="00B050"/>
                </a:solidFill>
              </a:rPr>
              <a:t>Q(4, 5) = 100 + </a:t>
            </a:r>
            <a:r>
              <a:rPr lang="en-US" dirty="0">
                <a:solidFill>
                  <a:srgbClr val="00B050"/>
                </a:solidFill>
                <a:cs typeface="Symbol" charset="2"/>
              </a:rPr>
              <a:t>0.8</a:t>
            </a:r>
            <a:r>
              <a:rPr lang="en-US" dirty="0">
                <a:solidFill>
                  <a:srgbClr val="00B050"/>
                </a:solidFill>
              </a:rPr>
              <a:t> *max(0,0,0)</a:t>
            </a:r>
          </a:p>
          <a:p>
            <a:r>
              <a:rPr lang="en-US" dirty="0">
                <a:solidFill>
                  <a:srgbClr val="00B050"/>
                </a:solidFill>
              </a:rPr>
              <a:t>Q(4, 5)=100</a:t>
            </a:r>
          </a:p>
          <a:p>
            <a:r>
              <a:rPr lang="en-US" dirty="0">
                <a:solidFill>
                  <a:srgbClr val="00B050"/>
                </a:solidFill>
              </a:rPr>
              <a:t>Now at state 5, it is complete for this episode </a:t>
            </a:r>
          </a:p>
          <a:p>
            <a:r>
              <a:rPr lang="en-US" sz="1800" dirty="0">
                <a:solidFill>
                  <a:srgbClr val="000090"/>
                </a:solidFill>
              </a:rPr>
              <a:t>in episode2b, the path is (3</a:t>
            </a:r>
            <a:r>
              <a:rPr lang="en-US" sz="1800" dirty="0">
                <a:solidFill>
                  <a:srgbClr val="000090"/>
                </a:solidFill>
                <a:sym typeface="Wingdings" panose="05000000000000000000" pitchFamily="2" charset="2"/>
              </a:rPr>
              <a:t>1345)</a:t>
            </a:r>
            <a:endParaRPr lang="en-US" sz="1800" dirty="0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2137144" y="3194803"/>
            <a:ext cx="3162965" cy="804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9347" y="5135087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5875" y="5673980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04490" y="5135087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DE1D9-BA8C-0F03-51AB-ED6D70A5832B}"/>
              </a:ext>
            </a:extLst>
          </p:cNvPr>
          <p:cNvSpPr txBox="1"/>
          <p:nvPr/>
        </p:nvSpPr>
        <p:spPr>
          <a:xfrm>
            <a:off x="628650" y="8290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Now the robot is at 4.</a:t>
            </a:r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DCAF24-C3B7-1214-155B-1AB8C76396A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402419" y="3675315"/>
            <a:ext cx="1897690" cy="428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FC9E6D-61E1-4429-0EC1-97DCDAEB3C75}"/>
              </a:ext>
            </a:extLst>
          </p:cNvPr>
          <p:cNvCxnSpPr>
            <a:cxnSpLocks/>
          </p:cNvCxnSpPr>
          <p:nvPr/>
        </p:nvCxnSpPr>
        <p:spPr>
          <a:xfrm flipH="1">
            <a:off x="4383129" y="3663197"/>
            <a:ext cx="916980" cy="382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40328BC-21EE-D345-6E63-3DBCBB5C9171}"/>
              </a:ext>
            </a:extLst>
          </p:cNvPr>
          <p:cNvSpPr/>
          <p:nvPr/>
        </p:nvSpPr>
        <p:spPr>
          <a:xfrm>
            <a:off x="5959114" y="5906993"/>
            <a:ext cx="321462" cy="32791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048759-9774-1A14-D1A4-4A9A2D92E01A}"/>
              </a:ext>
            </a:extLst>
          </p:cNvPr>
          <p:cNvSpPr/>
          <p:nvPr/>
        </p:nvSpPr>
        <p:spPr>
          <a:xfrm>
            <a:off x="7541860" y="5915998"/>
            <a:ext cx="321462" cy="32791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9A91CA-6B8A-863B-7178-B28EFD6628AE}"/>
              </a:ext>
            </a:extLst>
          </p:cNvPr>
          <p:cNvSpPr/>
          <p:nvPr/>
        </p:nvSpPr>
        <p:spPr>
          <a:xfrm>
            <a:off x="6945426" y="5933530"/>
            <a:ext cx="321462" cy="32791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57ED87-5CD6-5560-393E-04405414DF59}"/>
              </a:ext>
            </a:extLst>
          </p:cNvPr>
          <p:cNvCxnSpPr>
            <a:cxnSpLocks/>
          </p:cNvCxnSpPr>
          <p:nvPr/>
        </p:nvCxnSpPr>
        <p:spPr>
          <a:xfrm flipV="1">
            <a:off x="2137144" y="4221126"/>
            <a:ext cx="1903228" cy="712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F1C635-94E8-6F58-8486-70317815D231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8549967" y="5713502"/>
            <a:ext cx="118334" cy="358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6839388-B1F7-22CE-C0FA-95D0D8769938}"/>
              </a:ext>
            </a:extLst>
          </p:cNvPr>
          <p:cNvSpPr txBox="1"/>
          <p:nvPr/>
        </p:nvSpPr>
        <p:spPr>
          <a:xfrm>
            <a:off x="8105044" y="4208042"/>
            <a:ext cx="1109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update</a:t>
            </a:r>
          </a:p>
          <a:p>
            <a:r>
              <a:rPr lang="en-US" dirty="0"/>
              <a:t>Q(4,5)</a:t>
            </a:r>
          </a:p>
          <a:p>
            <a:r>
              <a:rPr lang="en-US" dirty="0"/>
              <a:t>will becomes 100</a:t>
            </a:r>
            <a:endParaRPr lang="en-H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0219A-81E0-D28C-7DB3-ADAB56A0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900" y="6452520"/>
            <a:ext cx="3086100" cy="365125"/>
          </a:xfrm>
        </p:spPr>
        <p:txBody>
          <a:bodyPr/>
          <a:lstStyle/>
          <a:p>
            <a:r>
              <a:rPr lang="en-HK"/>
              <a:t>Reinforcement-learning v241130a</a:t>
            </a:r>
            <a:endParaRPr lang="en-H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1716C-D576-ADAE-16D7-D9888FB9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39</a:t>
            </a:fld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30FA9-6A0E-BA22-3746-22808970A4A0}"/>
              </a:ext>
            </a:extLst>
          </p:cNvPr>
          <p:cNvSpPr txBox="1"/>
          <p:nvPr/>
        </p:nvSpPr>
        <p:spPr>
          <a:xfrm>
            <a:off x="8119662" y="5933530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F993A6-7B22-DECC-05C4-A1BF484B209D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729870" y="6072030"/>
            <a:ext cx="3897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8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A25E-B6A0-12EB-CF3D-590AFD52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4666364" cy="1554165"/>
          </a:xfrm>
        </p:spPr>
        <p:txBody>
          <a:bodyPr>
            <a:noAutofit/>
          </a:bodyPr>
          <a:lstStyle/>
          <a:p>
            <a:r>
              <a:rPr lang="en-US" sz="3200" dirty="0"/>
              <a:t>Basic concept of reinforcement learning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83A3-40F5-142D-84A2-CE45D38B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18167"/>
            <a:ext cx="4177266" cy="43587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</a:t>
            </a:r>
            <a:r>
              <a:rPr lang="en-US" u="sng" dirty="0"/>
              <a:t> agent take</a:t>
            </a:r>
            <a:r>
              <a:rPr lang="en-US" dirty="0"/>
              <a:t>s actions (a) in an environment to learn an optimal scheme to achieve the highest rewards.</a:t>
            </a:r>
          </a:p>
          <a:p>
            <a:r>
              <a:rPr lang="en-US" dirty="0"/>
              <a:t>E.g. : an agent is a game player. </a:t>
            </a:r>
          </a:p>
          <a:p>
            <a:r>
              <a:rPr lang="en-US" dirty="0"/>
              <a:t>The </a:t>
            </a:r>
            <a:r>
              <a:rPr lang="en-US" u="sng" dirty="0"/>
              <a:t>environment</a:t>
            </a:r>
            <a:r>
              <a:rPr lang="en-US" dirty="0"/>
              <a:t> (Env) is the video game or simulator. </a:t>
            </a:r>
          </a:p>
          <a:p>
            <a:r>
              <a:rPr lang="en-US" u="sng" dirty="0"/>
              <a:t>Action</a:t>
            </a:r>
            <a:r>
              <a:rPr lang="en-US" dirty="0"/>
              <a:t> (a) is how he moves the keyboard/mouse. </a:t>
            </a:r>
          </a:p>
          <a:p>
            <a:r>
              <a:rPr lang="en-US" dirty="0"/>
              <a:t>Reward (R) is point scored. </a:t>
            </a:r>
          </a:p>
          <a:p>
            <a:r>
              <a:rPr lang="en-US" dirty="0"/>
              <a:t>At state (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) if action ‘a</a:t>
            </a:r>
            <a:r>
              <a:rPr lang="en-US" baseline="-25000" dirty="0"/>
              <a:t>t</a:t>
            </a:r>
            <a:r>
              <a:rPr lang="en-US" dirty="0"/>
              <a:t>’ is taken, the environment will enter a new state (s</a:t>
            </a:r>
            <a:r>
              <a:rPr lang="en-US" baseline="-25000" dirty="0"/>
              <a:t>t+1</a:t>
            </a:r>
            <a:r>
              <a:rPr lang="en-US" dirty="0"/>
              <a:t>)</a:t>
            </a:r>
          </a:p>
          <a:p>
            <a:r>
              <a:rPr lang="en-HK" sz="1600" dirty="0"/>
              <a:t>https://www.datacamp.com/tutorial/introduction-q-learning-beginner-tutorial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3DA21-2A6D-0591-47A5-5EA1A673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828E6-2F4F-55BD-4A8C-D47B75F3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</a:t>
            </a:fld>
            <a:endParaRPr lang="en-HK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EC26EFA-CC65-A100-17F5-C22831D00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232739"/>
              </p:ext>
            </p:extLst>
          </p:nvPr>
        </p:nvGraphicFramePr>
        <p:xfrm>
          <a:off x="4805917" y="276447"/>
          <a:ext cx="4338083" cy="464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4CB6A7C-A3F8-F73F-1166-2D34D56E8BAB}"/>
              </a:ext>
            </a:extLst>
          </p:cNvPr>
          <p:cNvSpPr txBox="1"/>
          <p:nvPr/>
        </p:nvSpPr>
        <p:spPr>
          <a:xfrm>
            <a:off x="4451764" y="3528857"/>
            <a:ext cx="16632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Reward(R)</a:t>
            </a:r>
            <a:endParaRPr lang="en-HK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820173-61D2-D8F7-9B3E-AE82D2BFBE86}"/>
              </a:ext>
            </a:extLst>
          </p:cNvPr>
          <p:cNvSpPr/>
          <p:nvPr/>
        </p:nvSpPr>
        <p:spPr>
          <a:xfrm>
            <a:off x="4805917" y="1084521"/>
            <a:ext cx="1309133" cy="2444336"/>
          </a:xfrm>
          <a:custGeom>
            <a:avLst/>
            <a:gdLst>
              <a:gd name="connsiteX0" fmla="*/ 2082188 w 2082188"/>
              <a:gd name="connsiteY0" fmla="*/ 0 h 1520328"/>
              <a:gd name="connsiteX1" fmla="*/ 495759 w 2082188"/>
              <a:gd name="connsiteY1" fmla="*/ 462708 h 1520328"/>
              <a:gd name="connsiteX2" fmla="*/ 0 w 2082188"/>
              <a:gd name="connsiteY2" fmla="*/ 1520328 h 152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188" h="1520328">
                <a:moveTo>
                  <a:pt x="2082188" y="0"/>
                </a:moveTo>
                <a:cubicBezTo>
                  <a:pt x="1462489" y="104660"/>
                  <a:pt x="842790" y="209320"/>
                  <a:pt x="495759" y="462708"/>
                </a:cubicBezTo>
                <a:cubicBezTo>
                  <a:pt x="148728" y="716096"/>
                  <a:pt x="74364" y="1118212"/>
                  <a:pt x="0" y="1520328"/>
                </a:cubicBezTo>
              </a:path>
            </a:pathLst>
          </a:custGeom>
          <a:noFill/>
          <a:ln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3C52C0-5E4A-84EC-15DE-4513C5A72F70}"/>
              </a:ext>
            </a:extLst>
          </p:cNvPr>
          <p:cNvSpPr/>
          <p:nvPr/>
        </p:nvSpPr>
        <p:spPr>
          <a:xfrm>
            <a:off x="5117715" y="4031248"/>
            <a:ext cx="1219289" cy="486010"/>
          </a:xfrm>
          <a:custGeom>
            <a:avLst/>
            <a:gdLst>
              <a:gd name="connsiteX0" fmla="*/ 0 w 2137272"/>
              <a:gd name="connsiteY0" fmla="*/ 0 h 1355075"/>
              <a:gd name="connsiteX1" fmla="*/ 760164 w 2137272"/>
              <a:gd name="connsiteY1" fmla="*/ 1112704 h 1355075"/>
              <a:gd name="connsiteX2" fmla="*/ 2137272 w 2137272"/>
              <a:gd name="connsiteY2" fmla="*/ 1355075 h 13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272" h="1355075">
                <a:moveTo>
                  <a:pt x="0" y="0"/>
                </a:moveTo>
                <a:cubicBezTo>
                  <a:pt x="201976" y="443429"/>
                  <a:pt x="403952" y="886858"/>
                  <a:pt x="760164" y="1112704"/>
                </a:cubicBezTo>
                <a:cubicBezTo>
                  <a:pt x="1116376" y="1338550"/>
                  <a:pt x="1626824" y="1346812"/>
                  <a:pt x="2137272" y="1355075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6" name="Picture 15" descr="A close-up of a joystick&#10;&#10;Description automatically generated">
            <a:extLst>
              <a:ext uri="{FF2B5EF4-FFF2-40B4-BE49-F238E27FC236}">
                <a16:creationId xmlns:a16="http://schemas.microsoft.com/office/drawing/2014/main" id="{E6CF2DC5-93AB-AC1F-35BD-5214FBC57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37620" y="3618091"/>
            <a:ext cx="745563" cy="11170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34F270-268C-DFFD-D1BB-66163A2A6A87}"/>
              </a:ext>
            </a:extLst>
          </p:cNvPr>
          <p:cNvSpPr txBox="1"/>
          <p:nvPr/>
        </p:nvSpPr>
        <p:spPr>
          <a:xfrm>
            <a:off x="8398437" y="5293969"/>
            <a:ext cx="7455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900" dirty="0">
                <a:hlinkClick r:id="rId8" tooltip="https://www.freeimageslive.co.uk/free_stock_image/arcade-joystick-jpg"/>
              </a:rPr>
              <a:t>This Photo</a:t>
            </a:r>
            <a:r>
              <a:rPr lang="en-HK" sz="900" dirty="0"/>
              <a:t> by Unknown Author is licensed under </a:t>
            </a:r>
            <a:r>
              <a:rPr lang="en-HK" sz="900" dirty="0">
                <a:hlinkClick r:id="rId9" tooltip="https://creativecommons.org/licenses/by/3.0/"/>
              </a:rPr>
              <a:t>CC BY</a:t>
            </a:r>
            <a:endParaRPr lang="en-HK" sz="900" dirty="0"/>
          </a:p>
        </p:txBody>
      </p:sp>
      <p:pic>
        <p:nvPicPr>
          <p:cNvPr id="23" name="Picture 22" descr="A person in a suit and tie&#10;&#10;Description automatically generated">
            <a:extLst>
              <a:ext uri="{FF2B5EF4-FFF2-40B4-BE49-F238E27FC236}">
                <a16:creationId xmlns:a16="http://schemas.microsoft.com/office/drawing/2014/main" id="{CA795117-0ABC-4176-0CEB-D54384EC27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746404" y="4984316"/>
            <a:ext cx="753052" cy="7555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9F43652-BD70-72FA-307C-01F35DA0321F}"/>
              </a:ext>
            </a:extLst>
          </p:cNvPr>
          <p:cNvSpPr txBox="1"/>
          <p:nvPr/>
        </p:nvSpPr>
        <p:spPr>
          <a:xfrm>
            <a:off x="6637347" y="5739903"/>
            <a:ext cx="113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900" dirty="0">
                <a:hlinkClick r:id="rId11" tooltip="https://rabat.eregulations.org/Contacts/28?l=fr"/>
              </a:rPr>
              <a:t>This Photo</a:t>
            </a:r>
            <a:r>
              <a:rPr lang="en-HK" sz="900" dirty="0"/>
              <a:t> by Unknown Author is licensed under </a:t>
            </a:r>
            <a:r>
              <a:rPr lang="en-HK" sz="900" dirty="0">
                <a:hlinkClick r:id="rId12" tooltip="https://creativecommons.org/licenses/by-sa/3.0/"/>
              </a:rPr>
              <a:t>CC BY-SA</a:t>
            </a:r>
            <a:endParaRPr lang="en-HK" sz="900" dirty="0"/>
          </a:p>
        </p:txBody>
      </p:sp>
      <p:pic>
        <p:nvPicPr>
          <p:cNvPr id="26" name="Picture 25" descr="A stack of gold coins&#10;&#10;Description automatically generated">
            <a:extLst>
              <a:ext uri="{FF2B5EF4-FFF2-40B4-BE49-F238E27FC236}">
                <a16:creationId xmlns:a16="http://schemas.microsoft.com/office/drawing/2014/main" id="{2399A1AA-BE54-1807-A925-3641C37693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624012" y="4325694"/>
            <a:ext cx="992462" cy="64633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3919406-1CBF-E85F-E4DB-2CB1C040BE4B}"/>
              </a:ext>
            </a:extLst>
          </p:cNvPr>
          <p:cNvSpPr txBox="1"/>
          <p:nvPr/>
        </p:nvSpPr>
        <p:spPr>
          <a:xfrm>
            <a:off x="4624012" y="5348308"/>
            <a:ext cx="889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900">
                <a:hlinkClick r:id="rId14" tooltip="https://freepngimg.com/png/11290-coins-png-hd"/>
              </a:rPr>
              <a:t>This Photo</a:t>
            </a:r>
            <a:r>
              <a:rPr lang="en-HK" sz="900"/>
              <a:t> by Unknown Author is licensed under </a:t>
            </a:r>
            <a:r>
              <a:rPr lang="en-HK" sz="900">
                <a:hlinkClick r:id="rId15" tooltip="https://creativecommons.org/licenses/by-nc/3.0/"/>
              </a:rPr>
              <a:t>CC BY-NC</a:t>
            </a:r>
            <a:endParaRPr lang="en-HK" sz="900"/>
          </a:p>
        </p:txBody>
      </p:sp>
    </p:spTree>
    <p:extLst>
      <p:ext uri="{BB962C8B-B14F-4D97-AF65-F5344CB8AC3E}">
        <p14:creationId xmlns:p14="http://schemas.microsoft.com/office/powerpoint/2010/main" val="1157585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01A6-2C6A-EBA5-7E9A-EFBB649B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7" y="1325595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/>
              <a:t>End of the current episode 2b</a:t>
            </a:r>
            <a:br>
              <a:rPr lang="en-US" sz="3200" dirty="0"/>
            </a:br>
            <a:endParaRPr lang="en-HK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1B338-E958-F252-3B6F-3D6607A1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CE8B6-E477-A85C-CDAC-FE11B516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40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6D836-74C6-B955-ADC2-886028952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29" y="2684209"/>
            <a:ext cx="4023676" cy="2184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E40BDF-6BCC-CC6E-EADB-7E6742D52DAD}"/>
              </a:ext>
            </a:extLst>
          </p:cNvPr>
          <p:cNvSpPr txBox="1"/>
          <p:nvPr/>
        </p:nvSpPr>
        <p:spPr>
          <a:xfrm>
            <a:off x="5119552" y="3391347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88243-B3A1-A74D-8B01-C89AF2544CD8}"/>
              </a:ext>
            </a:extLst>
          </p:cNvPr>
          <p:cNvSpPr txBox="1"/>
          <p:nvPr/>
        </p:nvSpPr>
        <p:spPr>
          <a:xfrm>
            <a:off x="3876080" y="3930240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FC8ED-7083-5530-2202-925D5FEC6E7D}"/>
              </a:ext>
            </a:extLst>
          </p:cNvPr>
          <p:cNvSpPr txBox="1"/>
          <p:nvPr/>
        </p:nvSpPr>
        <p:spPr>
          <a:xfrm>
            <a:off x="4572000" y="3391347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934D33-0353-7789-CE45-DD45985DEB0C}"/>
              </a:ext>
            </a:extLst>
          </p:cNvPr>
          <p:cNvSpPr txBox="1"/>
          <p:nvPr/>
        </p:nvSpPr>
        <p:spPr>
          <a:xfrm>
            <a:off x="5119552" y="4207239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593AF-A01B-5DA5-CE0D-B7C1F997140D}"/>
              </a:ext>
            </a:extLst>
          </p:cNvPr>
          <p:cNvSpPr txBox="1"/>
          <p:nvPr/>
        </p:nvSpPr>
        <p:spPr>
          <a:xfrm>
            <a:off x="691117" y="5023132"/>
            <a:ext cx="8218968" cy="120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still need more episodes (say 10000) to learn the complete stable Q table.</a:t>
            </a:r>
            <a:br>
              <a:rPr lang="en-US" sz="2400" dirty="0"/>
            </a:b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2409795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5CACA6-5961-47DA-297B-30F521E92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512" y="1067501"/>
            <a:ext cx="4457700" cy="266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B7934F-8668-0337-F14B-1ADC7DEA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Exercise,</a:t>
            </a:r>
            <a:br>
              <a:rPr lang="en-US" dirty="0"/>
            </a:br>
            <a:r>
              <a:rPr lang="en-US" dirty="0"/>
              <a:t>no answer is given.</a:t>
            </a:r>
            <a:endParaRPr lang="en-H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8543E7-8973-8D31-BF23-B06F8DA0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42" y="1690689"/>
            <a:ext cx="3935467" cy="448627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Given learning rate =1, discount rate=0.85, if the R and the current Q tables are given as shown.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The random choice for state S=2 and action a=4. The next action should be a’ and Q(</a:t>
            </a:r>
            <a:r>
              <a:rPr lang="en-US" dirty="0" err="1"/>
              <a:t>S’,a</a:t>
            </a:r>
            <a:r>
              <a:rPr lang="en-US" dirty="0"/>
              <a:t>’). Find the new Q’ . </a:t>
            </a:r>
            <a:r>
              <a:rPr lang="en-US" dirty="0">
                <a:solidFill>
                  <a:srgbClr val="FF0000"/>
                </a:solidFill>
              </a:rPr>
              <a:t>(answer: This is impossible because S=2,a=4 has -1 in the R table.)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The random choice for state S=3 and action a=4. The next action should be a’ and Q(</a:t>
            </a:r>
            <a:r>
              <a:rPr lang="en-US" dirty="0" err="1"/>
              <a:t>S’,a</a:t>
            </a:r>
            <a:r>
              <a:rPr lang="en-US" dirty="0"/>
              <a:t>’). Find the new Q’ using a greedy scheme. </a:t>
            </a:r>
            <a:r>
              <a:rPr lang="en-US" dirty="0">
                <a:solidFill>
                  <a:srgbClr val="FF0000"/>
                </a:solidFill>
              </a:rPr>
              <a:t>Student will work out the answer, it is not given.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2D346-E494-AC1B-F24C-909C0970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ED3EE-D7DF-D6A5-5A82-C7CB4917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41</a:t>
            </a:fld>
            <a:endParaRPr lang="en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72CDEF-4017-EBD2-22EA-CCEF19B4E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488" y="3687573"/>
            <a:ext cx="4010025" cy="29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4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AE74A8-1D3D-2B2B-CF6B-F5563C5B6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1b:</a:t>
            </a:r>
            <a:br>
              <a:rPr lang="en-US" dirty="0"/>
            </a:br>
            <a:r>
              <a:rPr lang="en-US" dirty="0"/>
              <a:t>Q learning </a:t>
            </a:r>
            <a:endParaRPr lang="en-HK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B764A0D-646A-EE64-E1E3-48E68D7C4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7575698" cy="2754313"/>
          </a:xfrm>
        </p:spPr>
        <p:txBody>
          <a:bodyPr>
            <a:normAutofit/>
          </a:bodyPr>
          <a:lstStyle/>
          <a:p>
            <a:r>
              <a:rPr lang="en-US" dirty="0"/>
              <a:t>With the </a:t>
            </a:r>
            <a:r>
              <a:rPr lang="en-US" sz="2400" dirty="0"/>
              <a:t>Epsilon(</a:t>
            </a:r>
            <a:r>
              <a:rPr lang="en-HK" sz="2400" dirty="0">
                <a:sym typeface="Symbol" panose="05050102010706020507" pitchFamily="18" charset="2"/>
              </a:rPr>
              <a:t>)</a:t>
            </a:r>
            <a:r>
              <a:rPr lang="en-US" sz="2400" dirty="0"/>
              <a:t>-greedy </a:t>
            </a:r>
            <a:r>
              <a:rPr lang="en-US" dirty="0"/>
              <a:t>algorithm</a:t>
            </a:r>
            <a:endParaRPr lang="en-HK" sz="29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6CB4F-667E-1DC5-080F-587F262D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0B6DC-5DF6-CF6B-65D7-EB9CD0C4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64163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C214D-4A00-047D-A443-A28926D70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1D43B4-3B7C-7E13-D045-C074AF92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904" y="2000764"/>
            <a:ext cx="3028950" cy="2257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D164F-5830-FE89-9869-99DA7578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277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Epsilon(</a:t>
            </a:r>
            <a:r>
              <a:rPr lang="en-HK" sz="3600" dirty="0">
                <a:sym typeface="Symbol" panose="05050102010706020507" pitchFamily="18" charset="2"/>
              </a:rPr>
              <a:t>)</a:t>
            </a:r>
            <a:r>
              <a:rPr lang="en-US" sz="3600" dirty="0"/>
              <a:t>-greedy algorithm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DA7EE-0EA3-6D5A-4C77-B1E2EE9E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16" y="887912"/>
            <a:ext cx="5693691" cy="5912206"/>
          </a:xfrm>
        </p:spPr>
        <p:txBody>
          <a:bodyPr>
            <a:normAutofit fontScale="85000" lnSpcReduction="10000"/>
          </a:bodyPr>
          <a:lstStyle/>
          <a:p>
            <a:r>
              <a:rPr lang="en-HK" sz="2000" dirty="0"/>
              <a:t>For ep=1: </a:t>
            </a:r>
            <a:r>
              <a:rPr lang="en-HK" sz="2000" dirty="0" err="1"/>
              <a:t>max_episode</a:t>
            </a:r>
            <a:endParaRPr lang="en-HK" sz="2000" dirty="0"/>
          </a:p>
          <a:p>
            <a:r>
              <a:rPr lang="en-US" sz="2000" dirty="0"/>
              <a:t>     </a:t>
            </a:r>
            <a:r>
              <a:rPr lang="en-HK" sz="2000" dirty="0">
                <a:sym typeface="Symbol" panose="05050102010706020507" pitchFamily="18" charset="2"/>
              </a:rPr>
              <a:t> = 1</a:t>
            </a:r>
            <a:r>
              <a:rPr lang="en-US" sz="2000" dirty="0"/>
              <a:t>-(ep/</a:t>
            </a:r>
            <a:r>
              <a:rPr lang="en-US" sz="2000" dirty="0" err="1"/>
              <a:t>max_episode</a:t>
            </a:r>
            <a:r>
              <a:rPr lang="en-US" sz="2000" dirty="0"/>
              <a:t>)) #</a:t>
            </a:r>
            <a:r>
              <a:rPr lang="en-HK" sz="2000" dirty="0">
                <a:sym typeface="Symbol" panose="05050102010706020507" pitchFamily="18" charset="2"/>
              </a:rPr>
              <a:t>  =1 random find action (a)</a:t>
            </a:r>
          </a:p>
          <a:p>
            <a:r>
              <a:rPr lang="en-US" sz="2000" dirty="0"/>
              <a:t>     if </a:t>
            </a:r>
            <a:r>
              <a:rPr lang="en-US" sz="2000" dirty="0" err="1"/>
              <a:t>random_num</a:t>
            </a:r>
            <a:r>
              <a:rPr lang="en-US" sz="2000" dirty="0"/>
              <a:t>(0,1) &lt; </a:t>
            </a:r>
            <a:r>
              <a:rPr lang="en-HK" sz="2000" dirty="0">
                <a:sym typeface="Symbol" panose="05050102010706020507" pitchFamily="18" charset="2"/>
              </a:rPr>
              <a:t></a:t>
            </a:r>
            <a:endParaRPr lang="en-US" sz="2000" dirty="0"/>
          </a:p>
          <a:p>
            <a:r>
              <a:rPr lang="en-US" sz="2000" dirty="0"/>
              <a:t>           choose a </a:t>
            </a:r>
            <a:r>
              <a:rPr lang="en-US" sz="2000" dirty="0">
                <a:solidFill>
                  <a:srgbClr val="FF0000"/>
                </a:solidFill>
              </a:rPr>
              <a:t>random possible action</a:t>
            </a:r>
          </a:p>
          <a:p>
            <a:r>
              <a:rPr lang="en-US" sz="2000" dirty="0"/>
              <a:t>     else</a:t>
            </a:r>
          </a:p>
          <a:p>
            <a:r>
              <a:rPr lang="en-US" sz="2000" dirty="0"/>
              <a:t>           use action </a:t>
            </a:r>
            <a:r>
              <a:rPr lang="en-US" sz="2000" dirty="0">
                <a:solidFill>
                  <a:srgbClr val="FF0000"/>
                </a:solidFill>
              </a:rPr>
              <a:t>suggested by the Q table</a:t>
            </a:r>
          </a:p>
          <a:p>
            <a:r>
              <a:rPr lang="en-US" sz="2000" dirty="0"/>
              <a:t>            construct the Q table as in algorithm1</a:t>
            </a:r>
          </a:p>
          <a:p>
            <a:r>
              <a:rPr lang="en-US" sz="2000" dirty="0"/>
              <a:t>////  The effect is  /////////////////////</a:t>
            </a:r>
          </a:p>
          <a:p>
            <a:r>
              <a:rPr lang="en-US" sz="2000" dirty="0"/>
              <a:t>At the beginning the system (</a:t>
            </a:r>
            <a:r>
              <a:rPr lang="en-HK" sz="2000" dirty="0">
                <a:sym typeface="Symbol" panose="05050102010706020507" pitchFamily="18" charset="2"/>
              </a:rPr>
              <a:t>1)</a:t>
            </a:r>
            <a:r>
              <a:rPr lang="en-US" sz="2000" dirty="0"/>
              <a:t> explores  actions randomly, at the end (</a:t>
            </a:r>
            <a:r>
              <a:rPr lang="en-HK" sz="2000" dirty="0">
                <a:sym typeface="Symbol" panose="05050102010706020507" pitchFamily="18" charset="2"/>
              </a:rPr>
              <a:t>0) </a:t>
            </a:r>
            <a:r>
              <a:rPr lang="en-US" sz="2000" dirty="0"/>
              <a:t>it trusts the Q table completely.</a:t>
            </a:r>
          </a:p>
          <a:p>
            <a:r>
              <a:rPr lang="en-US" sz="2000" dirty="0"/>
              <a:t>Example: if </a:t>
            </a:r>
            <a:r>
              <a:rPr lang="en-HK" sz="2000" dirty="0">
                <a:sym typeface="Symbol" panose="05050102010706020507" pitchFamily="18" charset="2"/>
              </a:rPr>
              <a:t>=0.3</a:t>
            </a:r>
          </a:p>
          <a:p>
            <a:r>
              <a:rPr lang="en-HK" sz="2000" dirty="0">
                <a:sym typeface="Symbol" panose="05050102010706020507" pitchFamily="18" charset="2"/>
              </a:rPr>
              <a:t>30% of the chance the agent uses</a:t>
            </a:r>
            <a:r>
              <a:rPr lang="en-US" sz="2000" dirty="0"/>
              <a:t> a random possible action,  70%  uses an action suggested by the Q table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Exercise 7: If </a:t>
            </a:r>
            <a:r>
              <a:rPr lang="en-HK" sz="2000" dirty="0" err="1">
                <a:solidFill>
                  <a:srgbClr val="0070C0"/>
                </a:solidFill>
              </a:rPr>
              <a:t>max_episode</a:t>
            </a:r>
            <a:r>
              <a:rPr lang="en-HK" sz="2000" dirty="0">
                <a:solidFill>
                  <a:srgbClr val="0070C0"/>
                </a:solidFill>
              </a:rPr>
              <a:t>=1000, ep is 150, what is the chance of choosing the Q table to select the next action? Choices:</a:t>
            </a:r>
          </a:p>
          <a:p>
            <a:r>
              <a:rPr lang="en-HK" sz="2000" dirty="0">
                <a:solidFill>
                  <a:srgbClr val="0070C0"/>
                </a:solidFill>
              </a:rPr>
              <a:t>(1) 0.15  ; (2) 0.25 ; </a:t>
            </a:r>
          </a:p>
          <a:p>
            <a:r>
              <a:rPr lang="en-HK" sz="2000" dirty="0">
                <a:solidFill>
                  <a:srgbClr val="0070C0"/>
                </a:solidFill>
              </a:rPr>
              <a:t>(3) 0.55 ;  (3) 0.85</a:t>
            </a:r>
          </a:p>
          <a:p>
            <a:endParaRPr lang="en-HK" sz="2000" dirty="0">
              <a:solidFill>
                <a:srgbClr val="0070C0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D95DC-AEEF-DB15-6FE6-3042C5BA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7661" y="6395672"/>
            <a:ext cx="3086100" cy="365125"/>
          </a:xfrm>
        </p:spPr>
        <p:txBody>
          <a:bodyPr/>
          <a:lstStyle/>
          <a:p>
            <a:r>
              <a:rPr lang="en-HK"/>
              <a:t>Reinforcement-learning v241130a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78287-3774-FFDA-DC67-562F761E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43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ACEFE-ED24-6AEE-5D52-3B7E8382A3A9}"/>
              </a:ext>
            </a:extLst>
          </p:cNvPr>
          <p:cNvSpPr txBox="1"/>
          <p:nvPr/>
        </p:nvSpPr>
        <p:spPr>
          <a:xfrm>
            <a:off x="6355678" y="4593998"/>
            <a:ext cx="2634799" cy="12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Epsilon drops from 1 to 0</a:t>
            </a:r>
          </a:p>
          <a:p>
            <a:r>
              <a:rPr lang="en-US" dirty="0"/>
              <a:t>For the episode 1 to </a:t>
            </a:r>
            <a:r>
              <a:rPr lang="en-US" dirty="0" err="1"/>
              <a:t>max_episode</a:t>
            </a:r>
            <a:r>
              <a:rPr lang="en-US" dirty="0"/>
              <a:t>(1000)</a:t>
            </a:r>
          </a:p>
          <a:p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79EE8-06EA-AB3F-3505-4A44A6C26460}"/>
              </a:ext>
            </a:extLst>
          </p:cNvPr>
          <p:cNvSpPr txBox="1"/>
          <p:nvPr/>
        </p:nvSpPr>
        <p:spPr>
          <a:xfrm>
            <a:off x="5880551" y="1473818"/>
            <a:ext cx="40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4000" dirty="0">
                <a:sym typeface="Symbol" panose="05050102010706020507" pitchFamily="18" charset="2"/>
              </a:rPr>
              <a:t></a:t>
            </a:r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B97C2-DF46-BC7A-2816-6BA488C5A850}"/>
              </a:ext>
            </a:extLst>
          </p:cNvPr>
          <p:cNvSpPr txBox="1"/>
          <p:nvPr/>
        </p:nvSpPr>
        <p:spPr>
          <a:xfrm>
            <a:off x="6815469" y="4185345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Episode</a:t>
            </a:r>
            <a:endParaRPr lang="en-H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601E1-6D26-7B78-6DD3-B2B2DB9D7311}"/>
              </a:ext>
            </a:extLst>
          </p:cNvPr>
          <p:cNvSpPr txBox="1"/>
          <p:nvPr/>
        </p:nvSpPr>
        <p:spPr>
          <a:xfrm>
            <a:off x="5880551" y="310046"/>
            <a:ext cx="321219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/>
              <a:t>random_num</a:t>
            </a:r>
            <a:r>
              <a:rPr lang="en-US" sz="1800" dirty="0"/>
              <a:t>(0,1)=randomly generate a number range 0 to 1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194909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32C0F-1809-889D-BDE5-DDE9AF375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B77B5E-A2A8-D4BD-9A9A-554CD76B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904" y="2000764"/>
            <a:ext cx="3028950" cy="2257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3FDD33-C24D-66B6-84FD-FF91BC73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277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Epsilon(</a:t>
            </a:r>
            <a:r>
              <a:rPr lang="en-HK" sz="3600" dirty="0">
                <a:sym typeface="Symbol" panose="05050102010706020507" pitchFamily="18" charset="2"/>
              </a:rPr>
              <a:t>)</a:t>
            </a:r>
            <a:r>
              <a:rPr lang="en-US" sz="3600" dirty="0"/>
              <a:t>-greedy algorithm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684C5-CFC7-EF9B-50FC-8C42A57B7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16" y="887912"/>
            <a:ext cx="5693691" cy="5872885"/>
          </a:xfrm>
        </p:spPr>
        <p:txBody>
          <a:bodyPr>
            <a:normAutofit fontScale="77500" lnSpcReduction="20000"/>
          </a:bodyPr>
          <a:lstStyle/>
          <a:p>
            <a:r>
              <a:rPr lang="en-HK" sz="2000" dirty="0"/>
              <a:t>For ep=1: </a:t>
            </a:r>
            <a:r>
              <a:rPr lang="en-HK" sz="2000" dirty="0" err="1"/>
              <a:t>max_episode</a:t>
            </a:r>
            <a:endParaRPr lang="en-HK" sz="2000" dirty="0"/>
          </a:p>
          <a:p>
            <a:r>
              <a:rPr lang="en-US" sz="2000" dirty="0"/>
              <a:t>     </a:t>
            </a:r>
            <a:r>
              <a:rPr lang="en-HK" sz="2000" dirty="0">
                <a:sym typeface="Symbol" panose="05050102010706020507" pitchFamily="18" charset="2"/>
              </a:rPr>
              <a:t> = 1</a:t>
            </a:r>
            <a:r>
              <a:rPr lang="en-US" sz="2000" dirty="0"/>
              <a:t>-(ep/</a:t>
            </a:r>
            <a:r>
              <a:rPr lang="en-US" sz="2000" dirty="0" err="1"/>
              <a:t>max_episode</a:t>
            </a:r>
            <a:r>
              <a:rPr lang="en-US" sz="2000" dirty="0"/>
              <a:t>)) #</a:t>
            </a:r>
            <a:r>
              <a:rPr lang="en-HK" sz="2000" dirty="0">
                <a:sym typeface="Symbol" panose="05050102010706020507" pitchFamily="18" charset="2"/>
              </a:rPr>
              <a:t>  =1 random find action (a)</a:t>
            </a:r>
          </a:p>
          <a:p>
            <a:r>
              <a:rPr lang="en-US" sz="2000" dirty="0"/>
              <a:t>     if </a:t>
            </a:r>
            <a:r>
              <a:rPr lang="en-US" sz="2000" dirty="0" err="1"/>
              <a:t>random_num</a:t>
            </a:r>
            <a:r>
              <a:rPr lang="en-US" sz="2000" dirty="0"/>
              <a:t>(0,1) &lt; </a:t>
            </a:r>
            <a:r>
              <a:rPr lang="en-HK" sz="2000" dirty="0">
                <a:sym typeface="Symbol" panose="05050102010706020507" pitchFamily="18" charset="2"/>
              </a:rPr>
              <a:t></a:t>
            </a:r>
            <a:endParaRPr lang="en-US" sz="2000" dirty="0"/>
          </a:p>
          <a:p>
            <a:r>
              <a:rPr lang="en-US" sz="2000" dirty="0"/>
              <a:t>           choose a </a:t>
            </a:r>
            <a:r>
              <a:rPr lang="en-US" sz="2000" dirty="0">
                <a:solidFill>
                  <a:srgbClr val="FF0000"/>
                </a:solidFill>
              </a:rPr>
              <a:t>random possible action</a:t>
            </a:r>
          </a:p>
          <a:p>
            <a:r>
              <a:rPr lang="en-US" sz="2000" dirty="0"/>
              <a:t>     else</a:t>
            </a:r>
          </a:p>
          <a:p>
            <a:r>
              <a:rPr lang="en-US" sz="2000" dirty="0"/>
              <a:t>           use action </a:t>
            </a:r>
            <a:r>
              <a:rPr lang="en-US" sz="2000" dirty="0">
                <a:solidFill>
                  <a:srgbClr val="FF0000"/>
                </a:solidFill>
              </a:rPr>
              <a:t>suggested by the Q table</a:t>
            </a:r>
          </a:p>
          <a:p>
            <a:r>
              <a:rPr lang="en-US" sz="2000" dirty="0"/>
              <a:t>            construct the Q table as in algorithm1</a:t>
            </a:r>
          </a:p>
          <a:p>
            <a:r>
              <a:rPr lang="en-US" sz="2000" dirty="0"/>
              <a:t>////  The effect is  /////////////////////</a:t>
            </a:r>
          </a:p>
          <a:p>
            <a:r>
              <a:rPr lang="en-US" sz="2000" dirty="0"/>
              <a:t>At the beginning the system (</a:t>
            </a:r>
            <a:r>
              <a:rPr lang="en-HK" sz="2000" dirty="0">
                <a:sym typeface="Symbol" panose="05050102010706020507" pitchFamily="18" charset="2"/>
              </a:rPr>
              <a:t>1)</a:t>
            </a:r>
            <a:r>
              <a:rPr lang="en-US" sz="2000" dirty="0"/>
              <a:t> explores  actions randomly, at the end (</a:t>
            </a:r>
            <a:r>
              <a:rPr lang="en-HK" sz="2000" dirty="0">
                <a:sym typeface="Symbol" panose="05050102010706020507" pitchFamily="18" charset="2"/>
              </a:rPr>
              <a:t>0) </a:t>
            </a:r>
            <a:r>
              <a:rPr lang="en-US" sz="2000" dirty="0"/>
              <a:t>it trusts the Q table completely.</a:t>
            </a:r>
          </a:p>
          <a:p>
            <a:r>
              <a:rPr lang="en-US" sz="2000" dirty="0"/>
              <a:t>Example: if </a:t>
            </a:r>
            <a:r>
              <a:rPr lang="en-HK" sz="2000" dirty="0">
                <a:sym typeface="Symbol" panose="05050102010706020507" pitchFamily="18" charset="2"/>
              </a:rPr>
              <a:t>=0.3</a:t>
            </a:r>
          </a:p>
          <a:p>
            <a:r>
              <a:rPr lang="en-HK" sz="2000" dirty="0">
                <a:sym typeface="Symbol" panose="05050102010706020507" pitchFamily="18" charset="2"/>
              </a:rPr>
              <a:t>30% of the chance the agent uses</a:t>
            </a:r>
            <a:r>
              <a:rPr lang="en-US" sz="2000" dirty="0"/>
              <a:t> a random possible action,  70%  uses an action suggested by the Q table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Answer to Exercise 7: If </a:t>
            </a:r>
            <a:r>
              <a:rPr lang="en-HK" sz="2000" dirty="0" err="1">
                <a:solidFill>
                  <a:srgbClr val="FF0000"/>
                </a:solidFill>
              </a:rPr>
              <a:t>max_episode</a:t>
            </a:r>
            <a:r>
              <a:rPr lang="en-HK" sz="2000" dirty="0">
                <a:solidFill>
                  <a:srgbClr val="FF0000"/>
                </a:solidFill>
              </a:rPr>
              <a:t>=1000, ep is 150, what is the chance of choosing the Q table to select the next action?</a:t>
            </a:r>
          </a:p>
          <a:p>
            <a:r>
              <a:rPr lang="en-HK" sz="2000" dirty="0">
                <a:solidFill>
                  <a:srgbClr val="FF0000"/>
                </a:solidFill>
                <a:sym typeface="Symbol" panose="05050102010706020507" pitchFamily="18" charset="2"/>
              </a:rPr>
              <a:t>=1-(150/1000)=0.85, the chance of choosing a random action (a) is 0.85, hence the chance of  choosing a by the Q table is 1-0.85=0.15</a:t>
            </a:r>
            <a:endParaRPr lang="en-HK" sz="2000" dirty="0">
              <a:solidFill>
                <a:srgbClr val="FF0000"/>
              </a:solidFill>
            </a:endParaRPr>
          </a:p>
          <a:p>
            <a:r>
              <a:rPr lang="en-HK" sz="2000" dirty="0">
                <a:solidFill>
                  <a:srgbClr val="FF0000"/>
                </a:solidFill>
              </a:rPr>
              <a:t> Choices:</a:t>
            </a:r>
          </a:p>
          <a:p>
            <a:r>
              <a:rPr lang="en-HK" sz="2000" dirty="0">
                <a:solidFill>
                  <a:srgbClr val="FF0000"/>
                </a:solidFill>
              </a:rPr>
              <a:t>(1) 0.15 (correct)  ; (2) 0.25 ; </a:t>
            </a:r>
          </a:p>
          <a:p>
            <a:r>
              <a:rPr lang="en-HK" sz="2000" dirty="0">
                <a:solidFill>
                  <a:srgbClr val="FF0000"/>
                </a:solidFill>
              </a:rPr>
              <a:t>(3) 0.55 ;  (3) 0.85</a:t>
            </a:r>
          </a:p>
          <a:p>
            <a:endParaRPr lang="en-HK" sz="2000" dirty="0">
              <a:solidFill>
                <a:srgbClr val="0070C0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C257E-58F1-77FE-C8D4-4F7E6FAE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7661" y="6395672"/>
            <a:ext cx="3086100" cy="365125"/>
          </a:xfrm>
        </p:spPr>
        <p:txBody>
          <a:bodyPr/>
          <a:lstStyle/>
          <a:p>
            <a:r>
              <a:rPr lang="en-HK"/>
              <a:t>Reinforcement-learning v241130a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4BC7-60BE-FFB7-2D67-27258F98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44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F197B-36E9-549C-9539-8646F19BB50D}"/>
              </a:ext>
            </a:extLst>
          </p:cNvPr>
          <p:cNvSpPr txBox="1"/>
          <p:nvPr/>
        </p:nvSpPr>
        <p:spPr>
          <a:xfrm>
            <a:off x="6355678" y="4593998"/>
            <a:ext cx="2634799" cy="12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Epsilon drops from 1 to 0</a:t>
            </a:r>
          </a:p>
          <a:p>
            <a:r>
              <a:rPr lang="en-US" dirty="0"/>
              <a:t>For the episode 1 to </a:t>
            </a:r>
            <a:r>
              <a:rPr lang="en-US" dirty="0" err="1"/>
              <a:t>max_episode</a:t>
            </a:r>
            <a:r>
              <a:rPr lang="en-US" dirty="0"/>
              <a:t>(1000)</a:t>
            </a:r>
          </a:p>
          <a:p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F23A0-256B-B54F-7214-49778D30B06F}"/>
              </a:ext>
            </a:extLst>
          </p:cNvPr>
          <p:cNvSpPr txBox="1"/>
          <p:nvPr/>
        </p:nvSpPr>
        <p:spPr>
          <a:xfrm>
            <a:off x="6253407" y="1491463"/>
            <a:ext cx="40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4000" dirty="0">
                <a:sym typeface="Symbol" panose="05050102010706020507" pitchFamily="18" charset="2"/>
              </a:rPr>
              <a:t></a:t>
            </a:r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ED8EE-534D-063A-D22C-C071FE3E5005}"/>
              </a:ext>
            </a:extLst>
          </p:cNvPr>
          <p:cNvSpPr txBox="1"/>
          <p:nvPr/>
        </p:nvSpPr>
        <p:spPr>
          <a:xfrm>
            <a:off x="6815469" y="4185345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Episode</a:t>
            </a:r>
            <a:endParaRPr lang="en-H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D43BC-90A4-0E0B-AF98-C7982980AE3D}"/>
              </a:ext>
            </a:extLst>
          </p:cNvPr>
          <p:cNvSpPr txBox="1"/>
          <p:nvPr/>
        </p:nvSpPr>
        <p:spPr>
          <a:xfrm>
            <a:off x="5880551" y="310046"/>
            <a:ext cx="321219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/>
              <a:t>random_num</a:t>
            </a:r>
            <a:r>
              <a:rPr lang="en-US" sz="1800" dirty="0"/>
              <a:t>(0,1)=randomly generate a number range 0 to 1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519372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5551-BAA5-9A63-F6CF-D89D063C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sz="40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sz="4000" dirty="0">
                <a:solidFill>
                  <a:srgbClr val="FF0000"/>
                </a:solidFill>
              </a:rPr>
              <a:t>-</a:t>
            </a:r>
            <a:r>
              <a:rPr lang="en-US" sz="4000" dirty="0" err="1">
                <a:solidFill>
                  <a:srgbClr val="FF0000"/>
                </a:solidFill>
              </a:rPr>
              <a:t>greedy_algo</a:t>
            </a:r>
            <a:r>
              <a:rPr lang="en-US" sz="4000" dirty="0">
                <a:solidFill>
                  <a:srgbClr val="FF0000"/>
                </a:solidFill>
              </a:rPr>
              <a:t>() </a:t>
            </a:r>
            <a:r>
              <a:rPr lang="en-HK" sz="4000" dirty="0"/>
              <a:t>Q learning </a:t>
            </a:r>
            <a:r>
              <a:rPr lang="en-HK" sz="4000" b="1" u="sng" dirty="0"/>
              <a:t>algorithm2 </a:t>
            </a:r>
            <a:br>
              <a:rPr lang="en-HK" sz="4000" b="1" u="sng" dirty="0"/>
            </a:br>
            <a:r>
              <a:rPr lang="en-HK" sz="4000" dirty="0">
                <a:solidFill>
                  <a:srgbClr val="FF0000"/>
                </a:solidFill>
              </a:rPr>
              <a:t>See Code</a:t>
            </a:r>
            <a:r>
              <a:rPr lang="en-HK" sz="4000" dirty="0">
                <a:solidFill>
                  <a:srgbClr val="FF0000"/>
                </a:solidFill>
                <a:sym typeface="Symbol" panose="05050102010706020507" pitchFamily="18" charset="2"/>
              </a:rPr>
              <a:t>_</a:t>
            </a:r>
            <a:r>
              <a:rPr lang="en-US" sz="4000" dirty="0">
                <a:solidFill>
                  <a:srgbClr val="FF0000"/>
                </a:solidFill>
              </a:rPr>
              <a:t>-</a:t>
            </a:r>
            <a:r>
              <a:rPr lang="en-US" sz="4000" dirty="0" err="1">
                <a:solidFill>
                  <a:srgbClr val="FF0000"/>
                </a:solidFill>
              </a:rPr>
              <a:t>greedy_algo</a:t>
            </a:r>
            <a:r>
              <a:rPr lang="en-US" sz="4000" dirty="0">
                <a:solidFill>
                  <a:srgbClr val="FF0000"/>
                </a:solidFill>
              </a:rPr>
              <a:t>(), next slide</a:t>
            </a:r>
            <a:r>
              <a:rPr lang="en-HK" sz="4000" dirty="0">
                <a:solidFill>
                  <a:srgbClr val="FF0000"/>
                </a:solidFill>
              </a:rPr>
              <a:t> </a:t>
            </a:r>
            <a:br>
              <a:rPr lang="en-HK" sz="4400" dirty="0"/>
            </a:br>
            <a:r>
              <a:rPr lang="en-HK" sz="800" dirty="0">
                <a:hlinkClick r:id="rId2"/>
              </a:rPr>
              <a:t>https://www.researchgate.net/figure/The-Q-Learning-Algorithm-6_fig1_220776448</a:t>
            </a:r>
            <a:br>
              <a:rPr lang="en-HK" sz="800" dirty="0"/>
            </a:br>
            <a:r>
              <a:rPr lang="en-HK" sz="800" dirty="0">
                <a:hlinkClick r:id="rId3"/>
              </a:rPr>
              <a:t>https://web.stanford.edu/class/psych209/Readings/SuttonBartoIPRLBook2ndEd.pdf</a:t>
            </a:r>
            <a:br>
              <a:rPr lang="en-HK" sz="1300" dirty="0"/>
            </a:b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23D9D-09C5-AE50-A472-165E228C0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488" y="1616148"/>
                <a:ext cx="8899452" cy="524185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600" dirty="0"/>
                  <a:t>Init</a:t>
                </a:r>
                <a:r>
                  <a:rPr lang="en-US" sz="2600" dirty="0" err="1"/>
                  <a:t>.</a:t>
                </a:r>
                <a:r>
                  <a:rPr lang="en-US" sz="2600" dirty="0"/>
                  <a:t> </a:t>
                </a:r>
                <a:r>
                  <a:rPr lang="en-US" sz="2600" i="1" dirty="0"/>
                  <a:t>Q(</a:t>
                </a:r>
                <a:r>
                  <a:rPr lang="en-US" sz="2600" i="1" dirty="0" err="1"/>
                  <a:t>s,a</a:t>
                </a:r>
                <a:r>
                  <a:rPr lang="en-US" sz="2600" i="1" dirty="0"/>
                  <a:t>) </a:t>
                </a:r>
                <a:r>
                  <a:rPr lang="en-US" sz="2600" dirty="0"/>
                  <a:t>, clear </a:t>
                </a:r>
                <a:r>
                  <a:rPr lang="en-US" sz="2600" i="1" dirty="0"/>
                  <a:t>Q </a:t>
                </a:r>
                <a:r>
                  <a:rPr lang="en-US" sz="2600" dirty="0"/>
                  <a:t>table</a:t>
                </a:r>
              </a:p>
              <a:p>
                <a:r>
                  <a:rPr lang="en-US" sz="2600" dirty="0"/>
                  <a:t>1) </a:t>
                </a:r>
                <a:r>
                  <a:rPr lang="en-US" sz="2600" dirty="0" err="1"/>
                  <a:t>Loop_episode</a:t>
                </a:r>
                <a:r>
                  <a:rPr lang="en-US" sz="2600" dirty="0"/>
                  <a:t>: ep =from 1: </a:t>
                </a:r>
                <a:r>
                  <a:rPr lang="en-US" sz="2600" dirty="0" err="1"/>
                  <a:t>max_episode</a:t>
                </a:r>
                <a:r>
                  <a:rPr lang="en-US" sz="2600" dirty="0"/>
                  <a:t> (e.g. 1000)</a:t>
                </a:r>
              </a:p>
              <a:p>
                <a:r>
                  <a:rPr lang="en-US" sz="2800" dirty="0"/>
                  <a:t>     </a:t>
                </a:r>
                <a:r>
                  <a:rPr lang="en-HK" sz="2800" dirty="0">
                    <a:sym typeface="Symbol" panose="05050102010706020507" pitchFamily="18" charset="2"/>
                  </a:rPr>
                  <a:t> = 1</a:t>
                </a:r>
                <a:r>
                  <a:rPr lang="en-US" sz="2800" dirty="0"/>
                  <a:t>-(ep/</a:t>
                </a:r>
                <a:r>
                  <a:rPr lang="en-US" sz="2800" dirty="0" err="1"/>
                  <a:t>max_episode</a:t>
                </a:r>
                <a:r>
                  <a:rPr lang="en-US" sz="2800" dirty="0"/>
                  <a:t>)) #when</a:t>
                </a:r>
                <a:r>
                  <a:rPr lang="en-HK" sz="2800" dirty="0">
                    <a:sym typeface="Symbol" panose="05050102010706020507" pitchFamily="18" charset="2"/>
                  </a:rPr>
                  <a:t>  is high, search action randomly</a:t>
                </a:r>
              </a:p>
              <a:p>
                <a:pPr lvl="1"/>
                <a:r>
                  <a:rPr lang="en-US" sz="2600" dirty="0"/>
                  <a:t>2) </a:t>
                </a:r>
                <a:r>
                  <a:rPr lang="en-US" sz="2600" dirty="0" err="1"/>
                  <a:t>Init.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state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, random select best action (to be used when first execute the </a:t>
                </a:r>
                <a:r>
                  <a:rPr lang="en-US" sz="2600" dirty="0" err="1"/>
                  <a:t>while_loop</a:t>
                </a:r>
                <a:r>
                  <a:rPr lang="en-US" sz="2600" dirty="0"/>
                  <a:t>)</a:t>
                </a:r>
              </a:p>
              <a:p>
                <a:pPr lvl="1"/>
                <a:r>
                  <a:rPr lang="en-US" sz="2600" dirty="0"/>
                  <a:t>3) While (goal is not met or step &lt;limit)</a:t>
                </a:r>
              </a:p>
              <a:p>
                <a:pPr lvl="1"/>
                <a:r>
                  <a:rPr lang="en-US" sz="2600" dirty="0"/>
                  <a:t>        </a:t>
                </a:r>
                <a:r>
                  <a:rPr lang="en-US" sz="2600" b="1" u="sng" dirty="0"/>
                  <a:t> 4) </a:t>
                </a:r>
                <a:r>
                  <a:rPr lang="en-US" sz="2600" b="1" u="sng" dirty="0" err="1"/>
                  <a:t>Excute</a:t>
                </a:r>
                <a:r>
                  <a:rPr lang="en-US" sz="2600" b="1" u="sng" dirty="0"/>
                  <a:t> Behavioral policy</a:t>
                </a:r>
                <a:r>
                  <a:rPr lang="en-US" sz="2600" dirty="0"/>
                  <a:t>: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,</a:t>
                </a:r>
              </a:p>
              <a:p>
                <a:pPr lvl="2"/>
                <a:r>
                  <a:rPr lang="en-US" sz="2200" dirty="0"/>
                  <a:t>If  ( </a:t>
                </a:r>
                <a:r>
                  <a:rPr lang="en-US" sz="2200" dirty="0" err="1"/>
                  <a:t>random_number</a:t>
                </a:r>
                <a:r>
                  <a:rPr lang="en-US" sz="2200" dirty="0"/>
                  <a:t> &lt; </a:t>
                </a:r>
                <a:r>
                  <a:rPr lang="en-HK" dirty="0">
                    <a:sym typeface="Symbol" panose="05050102010706020507" pitchFamily="18" charset="2"/>
                  </a:rPr>
                  <a:t>)</a:t>
                </a:r>
              </a:p>
              <a:p>
                <a:pPr lvl="2"/>
                <a:r>
                  <a:rPr lang="en-US" sz="2600" dirty="0"/>
                  <a:t>    find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randomly</a:t>
                </a:r>
              </a:p>
              <a:p>
                <a:pPr lvl="2"/>
                <a:r>
                  <a:rPr lang="en-US" sz="2600" dirty="0"/>
                  <a:t>else</a:t>
                </a:r>
              </a:p>
              <a:p>
                <a:pPr lvl="2"/>
                <a:r>
                  <a:rPr lang="en-US" sz="2600" dirty="0"/>
                  <a:t>    find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/>
                  <a:t>(best action, greedy approach based on the Q table)</a:t>
                </a:r>
              </a:p>
              <a:p>
                <a:pPr lvl="2"/>
                <a:r>
                  <a:rPr lang="en-US" sz="2600" dirty="0"/>
                  <a:t>5) Take current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, observe </a:t>
                </a:r>
                <a:r>
                  <a:rPr lang="en-US" sz="2600" u="sng" dirty="0"/>
                  <a:t>reward </a:t>
                </a:r>
                <a:r>
                  <a:rPr lang="en-US" sz="2600" i="1" u="sng" dirty="0"/>
                  <a:t>R</a:t>
                </a:r>
                <a:r>
                  <a:rPr lang="en-US" sz="2600" dirty="0"/>
                  <a:t>, and s</a:t>
                </a:r>
                <a:r>
                  <a:rPr lang="en-US" sz="2600" baseline="-25000" dirty="0"/>
                  <a:t>t+1</a:t>
                </a:r>
              </a:p>
              <a:p>
                <a:pPr lvl="2"/>
                <a:r>
                  <a:rPr lang="en-US" sz="2600" dirty="0"/>
                  <a:t>6) </a:t>
                </a:r>
                <a:r>
                  <a:rPr lang="en-US" sz="2600" b="1" u="sng" dirty="0"/>
                  <a:t>Execute  target policy</a:t>
                </a:r>
                <a:r>
                  <a:rPr lang="en-US" sz="2600" dirty="0"/>
                  <a:t>: Update Q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use formula 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′) </m:t>
                        </m:r>
                      </m:e>
                    </m:func>
                  </m:oMath>
                </a14:m>
                <a:endParaRPr lang="en-HK" sz="2600" dirty="0"/>
              </a:p>
              <a:p>
                <a:pPr lvl="2"/>
                <a:r>
                  <a:rPr lang="en-US" sz="2600" i="1" dirty="0"/>
                  <a:t>7)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i="1" dirty="0"/>
                  <a:t>=S</a:t>
                </a:r>
                <a:r>
                  <a:rPr lang="en-US" sz="2600" i="1" baseline="-25000" dirty="0"/>
                  <a:t>t+1 ,</a:t>
                </a:r>
                <a:r>
                  <a:rPr lang="en-US" sz="2600" i="1" dirty="0"/>
                  <a:t> </a:t>
                </a:r>
                <a:r>
                  <a:rPr lang="en-US" sz="2600" i="1" dirty="0" err="1"/>
                  <a:t>best_action</a:t>
                </a:r>
                <a:r>
                  <a:rPr lang="en-US" sz="2600" i="1" dirty="0"/>
                  <a:t> 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6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(use a’ when 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random_number</a:t>
                </a:r>
                <a:r>
                  <a:rPr lang="en-US" sz="2800" dirty="0">
                    <a:solidFill>
                      <a:srgbClr val="FF0000"/>
                    </a:solidFill>
                  </a:rPr>
                  <a:t> &gt; </a:t>
                </a:r>
                <a:r>
                  <a:rPr lang="en-HK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 in (4))</a:t>
                </a:r>
                <a:endParaRPr lang="en-US" sz="26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r>
                  <a:rPr lang="en-HK" sz="2200" dirty="0"/>
                  <a:t>8) End of While()</a:t>
                </a:r>
              </a:p>
              <a:p>
                <a:r>
                  <a:rPr lang="en-HK" sz="2600" dirty="0"/>
                  <a:t>9) End of </a:t>
                </a:r>
                <a:r>
                  <a:rPr lang="en-HK" sz="2600" dirty="0" err="1"/>
                  <a:t>loop_episode</a:t>
                </a:r>
                <a:r>
                  <a:rPr lang="en-HK" sz="2600" dirty="0"/>
                  <a:t> </a:t>
                </a:r>
              </a:p>
              <a:p>
                <a:endParaRPr lang="en-HK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23D9D-09C5-AE50-A472-165E228C0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488" y="1616148"/>
                <a:ext cx="8899452" cy="5241851"/>
              </a:xfrm>
              <a:blipFill>
                <a:blip r:embed="rId4"/>
                <a:stretch>
                  <a:fillRect l="-753" t="-197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8E80B-DCE3-34DB-1F69-7A43102A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BB8F-4154-96A9-2547-38C17427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45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0F351-7F09-6010-52C4-E61AD9B9A3D5}"/>
              </a:ext>
            </a:extLst>
          </p:cNvPr>
          <p:cNvSpPr txBox="1"/>
          <p:nvPr/>
        </p:nvSpPr>
        <p:spPr>
          <a:xfrm>
            <a:off x="4053414" y="6146802"/>
            <a:ext cx="470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Q-Learning By Examples: Numerical Example</a:t>
            </a:r>
            <a:r>
              <a:rPr lang="en-US" dirty="0"/>
              <a:t> 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89C0D-194B-99AA-6891-2B6FB71F7FD5}"/>
                  </a:ext>
                </a:extLst>
              </p:cNvPr>
              <p:cNvSpPr txBox="1"/>
              <p:nvPr/>
            </p:nvSpPr>
            <p:spPr>
              <a:xfrm>
                <a:off x="4412512" y="1176899"/>
                <a:ext cx="4572000" cy="73173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In our demo, set </a:t>
                </a:r>
                <a:r>
                  <a:rPr lang="en-US" sz="1800" dirty="0">
                    <a:sym typeface="Symbol" panose="05050102010706020507" pitchFamily="18" charset="2"/>
                  </a:rPr>
                  <a:t></a:t>
                </a:r>
                <a:r>
                  <a:rPr lang="en-US" sz="1800" dirty="0" err="1">
                    <a:sym typeface="Symbol" panose="05050102010706020507" pitchFamily="18" charset="2"/>
                  </a:rPr>
                  <a:t>lpha</a:t>
                </a:r>
                <a:r>
                  <a:rPr lang="en-US" sz="1800" dirty="0">
                    <a:sym typeface="Symbol" panose="05050102010706020507" pitchFamily="18" charset="2"/>
                  </a:rPr>
                  <a:t> =1</a:t>
                </a:r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dirty="0"/>
                  <a:t>=0.85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−−∗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89C0D-194B-99AA-6891-2B6FB71F7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512" y="1176899"/>
                <a:ext cx="4572000" cy="731739"/>
              </a:xfrm>
              <a:prstGeom prst="rect">
                <a:avLst/>
              </a:prstGeom>
              <a:blipFill>
                <a:blip r:embed="rId6"/>
                <a:stretch>
                  <a:fillRect l="-1064" t="-491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143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17E5-B1E3-0BA8-4A00-C8AD7BF51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en-HK" sz="3200" dirty="0">
                <a:solidFill>
                  <a:srgbClr val="FF0000"/>
                </a:solidFill>
              </a:rPr>
              <a:t>Study the Code: RL_demo1.m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39F8C-F187-03E2-C688-424985A8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B955E-2F18-1B69-885F-7235EB43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46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5AA9F-708E-4C66-F1DF-C2CFB4072054}"/>
              </a:ext>
            </a:extLst>
          </p:cNvPr>
          <p:cNvSpPr txBox="1"/>
          <p:nvPr/>
        </p:nvSpPr>
        <p:spPr>
          <a:xfrm>
            <a:off x="3466215" y="102483"/>
            <a:ext cx="567778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 RL_demo1.m</a:t>
            </a:r>
            <a:r>
              <a:rPr lang="en-HK" dirty="0"/>
              <a:t>: </a:t>
            </a:r>
            <a:r>
              <a:rPr lang="en-HK" sz="1800" dirty="0"/>
              <a:t>Q learning </a:t>
            </a:r>
            <a:r>
              <a:rPr lang="en-HK" sz="1800" b="1" u="sng" dirty="0"/>
              <a:t>algorithm </a:t>
            </a:r>
            <a:r>
              <a:rPr lang="en-HK" dirty="0"/>
              <a:t>With </a:t>
            </a:r>
            <a:r>
              <a:rPr lang="en-HK" dirty="0" err="1"/>
              <a:t>epsilon_greedy</a:t>
            </a:r>
            <a:r>
              <a:rPr lang="en-HK" dirty="0"/>
              <a:t>, Q and </a:t>
            </a:r>
            <a:r>
              <a:rPr lang="en-HK" dirty="0" err="1"/>
              <a:t>sarsa</a:t>
            </a:r>
            <a:r>
              <a:rPr lang="en-HK" dirty="0"/>
              <a:t>, 2024.11.3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1B4DDA-3A20-5600-4036-07EFEABF8F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14463" y="3858697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03FC7-3648-8837-73BD-110B2569B437}"/>
              </a:ext>
            </a:extLst>
          </p:cNvPr>
          <p:cNvSpPr txBox="1"/>
          <p:nvPr/>
        </p:nvSpPr>
        <p:spPr>
          <a:xfrm>
            <a:off x="628650" y="1288456"/>
            <a:ext cx="8086381" cy="297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 Reinforcement Learning demo: Q learning/SARSA with </a:t>
            </a:r>
            <a:r>
              <a:rPr lang="en-US" dirty="0" err="1"/>
              <a:t>epsilon_greedy</a:t>
            </a:r>
            <a:endParaRPr lang="en-US" dirty="0"/>
          </a:p>
          <a:p>
            <a:r>
              <a:rPr lang="en-US" dirty="0"/>
              <a:t>% %demo for lecture notes, by KH Wong, 2024.11.3</a:t>
            </a:r>
          </a:p>
          <a:p>
            <a:r>
              <a:rPr lang="en-US" dirty="0"/>
              <a:t>% note: </a:t>
            </a:r>
            <a:r>
              <a:rPr lang="en-US" dirty="0" err="1"/>
              <a:t>matlab</a:t>
            </a:r>
            <a:r>
              <a:rPr lang="en-US" dirty="0"/>
              <a:t> matrix matrices starts from 1 not 0, so in the lecture note</a:t>
            </a:r>
          </a:p>
          <a:p>
            <a:r>
              <a:rPr lang="en-US" dirty="0"/>
              <a:t>% the Q matrix index 0 is actually 1 in code.</a:t>
            </a:r>
          </a:p>
          <a:p>
            <a:r>
              <a:rPr lang="en-US" dirty="0"/>
              <a:t>%result </a:t>
            </a:r>
            <a:r>
              <a:rPr lang="en-US" dirty="0" err="1"/>
              <a:t>automode</a:t>
            </a:r>
            <a:r>
              <a:rPr lang="en-US" dirty="0"/>
              <a:t> agrees with that in</a:t>
            </a:r>
          </a:p>
          <a:p>
            <a:r>
              <a:rPr lang="en-US" dirty="0"/>
              <a:t>%https://people.revoledu.com/</a:t>
            </a:r>
            <a:r>
              <a:rPr lang="en-US" dirty="0" err="1"/>
              <a:t>kardi</a:t>
            </a:r>
            <a:r>
              <a:rPr lang="en-US" dirty="0"/>
              <a:t>/tutorial/</a:t>
            </a:r>
            <a:r>
              <a:rPr lang="en-US" dirty="0" err="1"/>
              <a:t>ReinforcementLearning</a:t>
            </a:r>
            <a:r>
              <a:rPr lang="en-US" dirty="0"/>
              <a:t>/Q-Learning-Example.htm</a:t>
            </a:r>
          </a:p>
          <a:p>
            <a:endParaRPr lang="en-US" dirty="0"/>
          </a:p>
          <a:p>
            <a:r>
              <a:rPr lang="en-US" dirty="0"/>
              <a:t>%</a:t>
            </a:r>
            <a:r>
              <a:rPr lang="en-US" dirty="0" err="1"/>
              <a:t>clf</a:t>
            </a:r>
            <a:endParaRPr lang="en-US" dirty="0"/>
          </a:p>
          <a:p>
            <a:r>
              <a:rPr lang="en-US" dirty="0"/>
              <a:t>function RL() %Reinforcement Learning , </a:t>
            </a:r>
            <a:r>
              <a:rPr lang="en-US" dirty="0" err="1"/>
              <a:t>Q_learning</a:t>
            </a:r>
            <a:r>
              <a:rPr lang="en-US" dirty="0"/>
              <a:t> and SARSA</a:t>
            </a:r>
          </a:p>
          <a:p>
            <a:r>
              <a:rPr lang="en-US" dirty="0"/>
              <a:t>%clear</a:t>
            </a:r>
          </a:p>
          <a:p>
            <a:r>
              <a:rPr lang="en-US" dirty="0"/>
              <a:t>%close all</a:t>
            </a:r>
          </a:p>
          <a:p>
            <a:r>
              <a:rPr lang="en-US" dirty="0"/>
              <a:t>%initialization</a:t>
            </a:r>
          </a:p>
          <a:p>
            <a:r>
              <a:rPr lang="en-US" dirty="0"/>
              <a:t>R=[ -1 -1 -1 -1 0 -1</a:t>
            </a:r>
          </a:p>
          <a:p>
            <a:r>
              <a:rPr lang="en-US" dirty="0"/>
              <a:t>    -1 -1 -1 0 -1 100</a:t>
            </a:r>
          </a:p>
          <a:p>
            <a:r>
              <a:rPr lang="en-US" dirty="0"/>
              <a:t>    -1 -1 -1 0 -1 -1</a:t>
            </a:r>
          </a:p>
          <a:p>
            <a:r>
              <a:rPr lang="en-US" dirty="0"/>
              <a:t>    -1 0 0 -1 0 -1</a:t>
            </a:r>
          </a:p>
          <a:p>
            <a:r>
              <a:rPr lang="en-US" dirty="0"/>
              <a:t>    0 -1 -1 0 -1 100</a:t>
            </a:r>
          </a:p>
          <a:p>
            <a:r>
              <a:rPr lang="en-US" dirty="0"/>
              <a:t>    -1 0 -1 -1 0 100]</a:t>
            </a:r>
          </a:p>
          <a:p>
            <a:r>
              <a:rPr lang="en-US" dirty="0"/>
              <a:t>Q=[0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]</a:t>
            </a:r>
          </a:p>
          <a:p>
            <a:r>
              <a:rPr lang="en-US" dirty="0" err="1"/>
              <a:t>need_to_work</a:t>
            </a:r>
            <a:r>
              <a:rPr lang="en-US" dirty="0"/>
              <a:t>=1;</a:t>
            </a:r>
          </a:p>
          <a:p>
            <a:r>
              <a:rPr lang="en-US" dirty="0"/>
              <a:t>gamma=0.8</a:t>
            </a:r>
          </a:p>
          <a:p>
            <a:r>
              <a:rPr lang="en-US" dirty="0" err="1"/>
              <a:t>ep_max</a:t>
            </a:r>
            <a:r>
              <a:rPr lang="en-US" dirty="0"/>
              <a:t>=1000</a:t>
            </a:r>
          </a:p>
          <a:p>
            <a:r>
              <a:rPr lang="en-US" dirty="0" err="1"/>
              <a:t>step_max</a:t>
            </a:r>
            <a:r>
              <a:rPr lang="en-US" dirty="0"/>
              <a:t>=200</a:t>
            </a:r>
          </a:p>
          <a:p>
            <a:r>
              <a:rPr lang="en-US" dirty="0"/>
              <a:t>Loop=100</a:t>
            </a:r>
          </a:p>
          <a:p>
            <a:r>
              <a:rPr lang="en-US" dirty="0"/>
              <a:t>%method="</a:t>
            </a:r>
            <a:r>
              <a:rPr lang="en-US" dirty="0" err="1"/>
              <a:t>Q_learning</a:t>
            </a:r>
            <a:r>
              <a:rPr lang="en-US" dirty="0"/>
              <a:t>" % or "SARSA"</a:t>
            </a:r>
          </a:p>
          <a:p>
            <a:r>
              <a:rPr lang="en-US" dirty="0"/>
              <a:t>method= "SARSA"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%step1: Loop episode ----------------------------</a:t>
            </a:r>
          </a:p>
          <a:p>
            <a:endParaRPr lang="en-US" dirty="0"/>
          </a:p>
          <a:p>
            <a:r>
              <a:rPr lang="en-US" dirty="0"/>
              <a:t>for ep=1:ep_max %for each episode ep</a:t>
            </a:r>
          </a:p>
          <a:p>
            <a:r>
              <a:rPr lang="en-US" dirty="0"/>
              <a:t>    ep</a:t>
            </a:r>
          </a:p>
          <a:p>
            <a:r>
              <a:rPr lang="en-US" dirty="0"/>
              <a:t>    epsilon=1-(ep/</a:t>
            </a:r>
            <a:r>
              <a:rPr lang="en-US" dirty="0" err="1"/>
              <a:t>ep_max</a:t>
            </a:r>
            <a:r>
              <a:rPr lang="en-US" dirty="0"/>
              <a:t>);%from 1 to 0.e=1 is </a:t>
            </a:r>
            <a:r>
              <a:rPr lang="en-US" dirty="0" err="1"/>
              <a:t>randon</a:t>
            </a:r>
            <a:r>
              <a:rPr lang="en-US" dirty="0"/>
              <a:t> </a:t>
            </a:r>
            <a:r>
              <a:rPr lang="en-US" dirty="0" err="1"/>
              <a:t>select,e</a:t>
            </a:r>
            <a:r>
              <a:rPr lang="en-US" dirty="0"/>
              <a:t>=0 trust </a:t>
            </a:r>
            <a:r>
              <a:rPr lang="en-US" dirty="0" err="1"/>
              <a:t>Q_table</a:t>
            </a:r>
            <a:r>
              <a:rPr lang="en-US" dirty="0"/>
              <a:t>()</a:t>
            </a:r>
          </a:p>
          <a:p>
            <a:r>
              <a:rPr lang="en-US" dirty="0"/>
              <a:t>    %step 2:--------------------------------</a:t>
            </a:r>
          </a:p>
          <a:p>
            <a:r>
              <a:rPr lang="en-US" dirty="0"/>
              <a:t>    </a:t>
            </a:r>
            <a:r>
              <a:rPr lang="en-US" dirty="0" err="1"/>
              <a:t>current_state</a:t>
            </a:r>
            <a:r>
              <a:rPr lang="en-US" dirty="0"/>
              <a:t>=</a:t>
            </a:r>
            <a:r>
              <a:rPr lang="en-US" dirty="0" err="1"/>
              <a:t>randi</a:t>
            </a:r>
            <a:r>
              <a:rPr lang="en-US" dirty="0"/>
              <a:t>(length([1 2 3 4 5 6]));%random select a current state</a:t>
            </a:r>
          </a:p>
          <a:p>
            <a:r>
              <a:rPr lang="en-US" dirty="0"/>
              <a:t>    </a:t>
            </a:r>
            <a:r>
              <a:rPr lang="en-US" dirty="0" err="1"/>
              <a:t>best_action</a:t>
            </a:r>
            <a:r>
              <a:rPr lang="en-US" dirty="0"/>
              <a:t>=</a:t>
            </a:r>
            <a:r>
              <a:rPr lang="en-US" dirty="0" err="1"/>
              <a:t>current_state</a:t>
            </a:r>
            <a:r>
              <a:rPr lang="en-US" dirty="0"/>
              <a:t>; %this is used at the beginning, later </a:t>
            </a:r>
            <a:r>
              <a:rPr lang="en-US" dirty="0" err="1"/>
              <a:t>find_action</a:t>
            </a:r>
            <a:r>
              <a:rPr lang="en-US" dirty="0"/>
              <a:t> will find it</a:t>
            </a:r>
          </a:p>
          <a:p>
            <a:r>
              <a:rPr lang="en-US" dirty="0"/>
              <a:t>    </a:t>
            </a:r>
            <a:r>
              <a:rPr lang="en-US" dirty="0" err="1"/>
              <a:t>need_to_work</a:t>
            </a:r>
            <a:r>
              <a:rPr lang="en-US" dirty="0"/>
              <a:t> =1; %set before while loop</a:t>
            </a:r>
          </a:p>
          <a:p>
            <a:r>
              <a:rPr lang="en-US" dirty="0"/>
              <a:t>    %step3:---------------------------------</a:t>
            </a:r>
          </a:p>
          <a:p>
            <a:r>
              <a:rPr lang="en-US" dirty="0"/>
              <a:t>    step=0;</a:t>
            </a:r>
          </a:p>
          <a:p>
            <a:r>
              <a:rPr lang="en-US" dirty="0"/>
              <a:t>    while </a:t>
            </a:r>
            <a:r>
              <a:rPr lang="en-US" dirty="0" err="1"/>
              <a:t>need_to_work</a:t>
            </a:r>
            <a:r>
              <a:rPr lang="en-US" dirty="0"/>
              <a:t> ==1 &amp;&amp; step &lt;</a:t>
            </a:r>
            <a:r>
              <a:rPr lang="en-US" dirty="0" err="1"/>
              <a:t>step_max</a:t>
            </a:r>
            <a:r>
              <a:rPr lang="en-US" dirty="0"/>
              <a:t> %set limit for steps</a:t>
            </a:r>
          </a:p>
          <a:p>
            <a:r>
              <a:rPr lang="en-US" dirty="0"/>
              <a:t>        step=step+1;</a:t>
            </a:r>
          </a:p>
          <a:p>
            <a:r>
              <a:rPr lang="en-US" dirty="0"/>
              <a:t>        %step4: Execute behavioral </a:t>
            </a:r>
            <a:r>
              <a:rPr lang="en-US" dirty="0" err="1"/>
              <a:t>policy:use</a:t>
            </a:r>
            <a:r>
              <a:rPr lang="en-US" dirty="0"/>
              <a:t> Q learning or SARSA from R table</a:t>
            </a:r>
          </a:p>
          <a:p>
            <a:r>
              <a:rPr lang="en-US" dirty="0"/>
              <a:t>        %find valid action (in column)</a:t>
            </a:r>
          </a:p>
          <a:p>
            <a:r>
              <a:rPr lang="en-US" dirty="0"/>
              <a:t>        [</a:t>
            </a:r>
            <a:r>
              <a:rPr lang="en-US" dirty="0" err="1"/>
              <a:t>current_action,next_state,Qmax_value</a:t>
            </a:r>
            <a:r>
              <a:rPr lang="en-US" dirty="0"/>
              <a:t>, </a:t>
            </a:r>
            <a:r>
              <a:rPr lang="en-US" dirty="0" err="1"/>
              <a:t>best_action</a:t>
            </a:r>
            <a:r>
              <a:rPr lang="en-US" dirty="0"/>
              <a:t>]=</a:t>
            </a:r>
            <a:r>
              <a:rPr lang="en-US" dirty="0" err="1"/>
              <a:t>find_action_Q</a:t>
            </a:r>
            <a:r>
              <a:rPr lang="en-US" dirty="0"/>
              <a:t>(</a:t>
            </a:r>
            <a:r>
              <a:rPr lang="en-US" dirty="0" err="1"/>
              <a:t>epsilon,R,Q,current_state,best_action</a:t>
            </a:r>
            <a:r>
              <a:rPr lang="en-US" dirty="0"/>
              <a:t>);</a:t>
            </a:r>
          </a:p>
          <a:p>
            <a:r>
              <a:rPr lang="en-US" dirty="0"/>
              <a:t>        % [</a:t>
            </a:r>
            <a:r>
              <a:rPr lang="en-US" dirty="0" err="1"/>
              <a:t>current_action,next_state,Qmax_value</a:t>
            </a:r>
            <a:r>
              <a:rPr lang="en-US" dirty="0"/>
              <a:t>, </a:t>
            </a:r>
            <a:r>
              <a:rPr lang="en-US" dirty="0" err="1"/>
              <a:t>best_action</a:t>
            </a:r>
            <a:r>
              <a:rPr lang="en-US" dirty="0"/>
              <a:t>]=</a:t>
            </a:r>
            <a:r>
              <a:rPr lang="en-US" dirty="0" err="1"/>
              <a:t>find_action_SARSA</a:t>
            </a:r>
            <a:r>
              <a:rPr lang="en-US" dirty="0"/>
              <a:t>(</a:t>
            </a:r>
            <a:r>
              <a:rPr lang="en-US" dirty="0" err="1"/>
              <a:t>epsilon,R,Q,current_state,best_action</a:t>
            </a:r>
            <a:r>
              <a:rPr lang="en-US" dirty="0"/>
              <a:t>);</a:t>
            </a:r>
          </a:p>
          <a:p>
            <a:r>
              <a:rPr lang="en-US" dirty="0"/>
              <a:t>        %step 6: Execute Target policy ---------------------------------------</a:t>
            </a:r>
          </a:p>
          <a:p>
            <a:r>
              <a:rPr lang="en-US" dirty="0"/>
              <a:t>        Q(</a:t>
            </a:r>
            <a:r>
              <a:rPr lang="en-US" dirty="0" err="1"/>
              <a:t>current_state,current_action</a:t>
            </a:r>
            <a:r>
              <a:rPr lang="en-US" dirty="0"/>
              <a:t>)=R(</a:t>
            </a:r>
            <a:r>
              <a:rPr lang="en-US" dirty="0" err="1"/>
              <a:t>current_state,current_action</a:t>
            </a:r>
            <a:r>
              <a:rPr lang="en-US" dirty="0"/>
              <a:t>)+gamma*</a:t>
            </a:r>
            <a:r>
              <a:rPr lang="en-US" dirty="0" err="1"/>
              <a:t>Qmax_value</a:t>
            </a:r>
            <a:r>
              <a:rPr lang="en-US" dirty="0"/>
              <a:t>;</a:t>
            </a:r>
          </a:p>
          <a:p>
            <a:r>
              <a:rPr lang="en-US" dirty="0"/>
              <a:t>        if (</a:t>
            </a:r>
            <a:r>
              <a:rPr lang="en-US" dirty="0" err="1"/>
              <a:t>next_state</a:t>
            </a:r>
            <a:r>
              <a:rPr lang="en-US" dirty="0"/>
              <a:t>==6)</a:t>
            </a:r>
          </a:p>
          <a:p>
            <a:r>
              <a:rPr lang="en-US" dirty="0"/>
              <a:t>            % 'Goal state=6 reached, done for this episode', 'next episode, episode = '</a:t>
            </a:r>
          </a:p>
          <a:p>
            <a:r>
              <a:rPr lang="en-US" dirty="0"/>
              <a:t>            </a:t>
            </a:r>
            <a:r>
              <a:rPr lang="en-US" dirty="0" err="1"/>
              <a:t>need_to_work</a:t>
            </a:r>
            <a:r>
              <a:rPr lang="en-US" dirty="0"/>
              <a:t>=0;</a:t>
            </a:r>
          </a:p>
          <a:p>
            <a:r>
              <a:rPr lang="en-US" dirty="0"/>
              <a:t>        else</a:t>
            </a:r>
          </a:p>
          <a:p>
            <a:r>
              <a:rPr lang="en-US" dirty="0"/>
              <a:t>            %step 7: %'inside an </a:t>
            </a:r>
            <a:r>
              <a:rPr lang="en-US" dirty="0" err="1"/>
              <a:t>espisode</a:t>
            </a:r>
            <a:r>
              <a:rPr lang="en-US" dirty="0"/>
              <a:t> but not complete'</a:t>
            </a:r>
          </a:p>
          <a:p>
            <a:r>
              <a:rPr lang="en-US" dirty="0"/>
              <a:t>            if method == "</a:t>
            </a:r>
            <a:r>
              <a:rPr lang="en-US" dirty="0" err="1"/>
              <a:t>Q_learning</a:t>
            </a:r>
            <a:r>
              <a:rPr lang="en-US" dirty="0"/>
              <a:t>“ % </a:t>
            </a:r>
            <a:r>
              <a:rPr lang="en-US" dirty="0" err="1"/>
              <a:t>Q_learning</a:t>
            </a:r>
            <a:r>
              <a:rPr lang="en-US" dirty="0"/>
              <a:t> is off-policy, SARSA is on-policy</a:t>
            </a:r>
          </a:p>
          <a:p>
            <a:r>
              <a:rPr lang="en-US" dirty="0"/>
              <a:t>                </a:t>
            </a:r>
            <a:r>
              <a:rPr lang="en-US" dirty="0" err="1"/>
              <a:t>current_state</a:t>
            </a:r>
            <a:r>
              <a:rPr lang="en-US" dirty="0"/>
              <a:t>=</a:t>
            </a:r>
            <a:r>
              <a:rPr lang="en-US" dirty="0" err="1"/>
              <a:t>next_state</a:t>
            </a:r>
            <a:r>
              <a:rPr lang="en-US" dirty="0"/>
              <a:t>; %for next search within this episode</a:t>
            </a:r>
          </a:p>
          <a:p>
            <a:r>
              <a:rPr lang="en-US" dirty="0"/>
              <a:t>            else</a:t>
            </a:r>
          </a:p>
          <a:p>
            <a:r>
              <a:rPr lang="en-US" dirty="0"/>
              <a:t>                </a:t>
            </a:r>
            <a:r>
              <a:rPr lang="en-US" dirty="0" err="1"/>
              <a:t>current_state</a:t>
            </a:r>
            <a:r>
              <a:rPr lang="en-US" dirty="0"/>
              <a:t>=</a:t>
            </a:r>
            <a:r>
              <a:rPr lang="en-US" dirty="0" err="1"/>
              <a:t>best_action</a:t>
            </a:r>
            <a:r>
              <a:rPr lang="en-US" dirty="0"/>
              <a:t>; %for SARSA(off policy) only, (not for </a:t>
            </a:r>
            <a:r>
              <a:rPr lang="en-US" dirty="0" err="1"/>
              <a:t>Qlearn</a:t>
            </a:r>
            <a:r>
              <a:rPr lang="en-US" dirty="0"/>
              <a:t>)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        end</a:t>
            </a:r>
          </a:p>
          <a:p>
            <a:r>
              <a:rPr lang="en-US" dirty="0"/>
              <a:t>        %step 8 ---------------------------------------</a:t>
            </a:r>
          </a:p>
          <a:p>
            <a:r>
              <a:rPr lang="en-US" dirty="0"/>
              <a:t>    end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max(max(Q))</a:t>
            </a:r>
          </a:p>
          <a:p>
            <a:r>
              <a:rPr lang="en-US" dirty="0"/>
              <a:t>%</a:t>
            </a:r>
            <a:r>
              <a:rPr lang="en-US" dirty="0" err="1"/>
              <a:t>Q_normalized</a:t>
            </a:r>
            <a:r>
              <a:rPr lang="en-US" dirty="0"/>
              <a:t>=100*Q./(max(max(Q))),%normalize Q, can add a small num to avoid div-by-zero</a:t>
            </a:r>
          </a:p>
          <a:p>
            <a:r>
              <a:rPr lang="en-US" dirty="0"/>
              <a:t>Q % the raw Q, similar to that shown in</a:t>
            </a:r>
          </a:p>
          <a:p>
            <a:r>
              <a:rPr lang="en-US" dirty="0"/>
              <a:t>% https://people.revoledu.com/kardi/tutorial/ReinforcementLearning/Q-Learning-Example.htm</a:t>
            </a:r>
          </a:p>
          <a:p>
            <a:r>
              <a:rPr lang="en-US" dirty="0"/>
              <a:t>return %end of main</a:t>
            </a:r>
          </a:p>
          <a:p>
            <a:endParaRPr lang="en-US" dirty="0"/>
          </a:p>
          <a:p>
            <a:r>
              <a:rPr lang="en-US" dirty="0"/>
              <a:t>%//////QQQQQQQQQQQQQQQQQQQQQQQQQQQQQQQQQQQQQQQQQQQQQQQQQQQ</a:t>
            </a:r>
          </a:p>
          <a:p>
            <a:r>
              <a:rPr lang="en-US" dirty="0"/>
              <a:t>function [</a:t>
            </a:r>
            <a:r>
              <a:rPr lang="en-US" dirty="0" err="1"/>
              <a:t>current_action,next_state,Qmax_value,best_action</a:t>
            </a:r>
            <a:r>
              <a:rPr lang="en-US" dirty="0"/>
              <a:t>]=...</a:t>
            </a:r>
          </a:p>
          <a:p>
            <a:r>
              <a:rPr lang="en-US" dirty="0"/>
              <a:t>    </a:t>
            </a:r>
            <a:r>
              <a:rPr lang="en-US" dirty="0" err="1"/>
              <a:t>find_action_Q</a:t>
            </a:r>
            <a:r>
              <a:rPr lang="en-US" dirty="0"/>
              <a:t>(</a:t>
            </a:r>
            <a:r>
              <a:rPr lang="en-US" dirty="0" err="1"/>
              <a:t>epsilon,R,Q,current_state,best_action</a:t>
            </a:r>
            <a:r>
              <a:rPr lang="en-US" dirty="0"/>
              <a:t>)</a:t>
            </a:r>
          </a:p>
          <a:p>
            <a:r>
              <a:rPr lang="en-US" dirty="0"/>
              <a:t>[</a:t>
            </a:r>
            <a:r>
              <a:rPr lang="en-US" dirty="0" err="1"/>
              <a:t>foo,valid_action_list_from_R</a:t>
            </a:r>
            <a:r>
              <a:rPr lang="en-US" dirty="0"/>
              <a:t>] = find(R(</a:t>
            </a:r>
            <a:r>
              <a:rPr lang="en-US" dirty="0" err="1"/>
              <a:t>current_state</a:t>
            </a:r>
            <a:r>
              <a:rPr lang="en-US" dirty="0"/>
              <a:t>,:)&gt;=0);</a:t>
            </a:r>
          </a:p>
          <a:p>
            <a:endParaRPr lang="en-US" dirty="0"/>
          </a:p>
          <a:p>
            <a:r>
              <a:rPr lang="en-US" dirty="0"/>
              <a:t>%use Q table to select the best reward action</a:t>
            </a:r>
          </a:p>
          <a:p>
            <a:r>
              <a:rPr lang="en-US" dirty="0"/>
              <a:t>[</a:t>
            </a:r>
            <a:r>
              <a:rPr lang="en-US" dirty="0" err="1"/>
              <a:t>foo,i_index</a:t>
            </a:r>
            <a:r>
              <a:rPr lang="en-US" dirty="0"/>
              <a:t>]=find(Q(</a:t>
            </a:r>
            <a:r>
              <a:rPr lang="en-US" dirty="0" err="1"/>
              <a:t>current_state,valid_action_list_from_R</a:t>
            </a:r>
            <a:r>
              <a:rPr lang="en-US" dirty="0"/>
              <a:t>) &gt;=0);</a:t>
            </a:r>
          </a:p>
          <a:p>
            <a:endParaRPr lang="en-US" dirty="0"/>
          </a:p>
          <a:p>
            <a:r>
              <a:rPr lang="en-US" dirty="0" err="1"/>
              <a:t>valid_action_list_from_Q</a:t>
            </a:r>
            <a:r>
              <a:rPr lang="en-US" dirty="0"/>
              <a:t>=Q(</a:t>
            </a:r>
            <a:r>
              <a:rPr lang="en-US" dirty="0" err="1"/>
              <a:t>current_state,i_index</a:t>
            </a:r>
            <a:r>
              <a:rPr lang="en-US" dirty="0"/>
              <a:t>); %</a:t>
            </a:r>
          </a:p>
          <a:p>
            <a:endParaRPr lang="en-US" dirty="0"/>
          </a:p>
          <a:p>
            <a:r>
              <a:rPr lang="en-US" dirty="0"/>
              <a:t>if rand &lt; epsilon %epsilon=1 random, 0= greedy. </a:t>
            </a:r>
            <a:r>
              <a:rPr lang="en-US" dirty="0" err="1"/>
              <a:t>episoln_greedy_part</a:t>
            </a:r>
            <a:r>
              <a:rPr lang="en-US" dirty="0"/>
              <a:t>. </a:t>
            </a:r>
            <a:r>
              <a:rPr lang="en-US" dirty="0" err="1"/>
              <a:t>Ignor</a:t>
            </a:r>
            <a:r>
              <a:rPr lang="en-US" dirty="0"/>
              <a:t> </a:t>
            </a:r>
            <a:r>
              <a:rPr lang="en-US" dirty="0" err="1"/>
              <a:t>best_action</a:t>
            </a:r>
            <a:r>
              <a:rPr lang="en-US" dirty="0"/>
              <a:t> choose again</a:t>
            </a:r>
          </a:p>
          <a:p>
            <a:r>
              <a:rPr lang="en-US" dirty="0"/>
              <a:t>    </a:t>
            </a:r>
            <a:r>
              <a:rPr lang="en-US" dirty="0" err="1"/>
              <a:t>ii_index</a:t>
            </a:r>
            <a:r>
              <a:rPr lang="en-US" dirty="0"/>
              <a:t>=</a:t>
            </a:r>
            <a:r>
              <a:rPr lang="en-US" dirty="0" err="1"/>
              <a:t>randi</a:t>
            </a:r>
            <a:r>
              <a:rPr lang="en-US" dirty="0"/>
              <a:t>(length([</a:t>
            </a:r>
            <a:r>
              <a:rPr lang="en-US" dirty="0" err="1"/>
              <a:t>valid_action_list_from_Q</a:t>
            </a:r>
            <a:r>
              <a:rPr lang="en-US" dirty="0"/>
              <a:t>])); %pick one action randomly</a:t>
            </a:r>
          </a:p>
          <a:p>
            <a:r>
              <a:rPr lang="en-US" dirty="0"/>
              <a:t>    </a:t>
            </a:r>
            <a:r>
              <a:rPr lang="en-US" dirty="0" err="1"/>
              <a:t>current_action</a:t>
            </a:r>
            <a:r>
              <a:rPr lang="en-US" dirty="0"/>
              <a:t>=</a:t>
            </a:r>
            <a:r>
              <a:rPr lang="en-US" dirty="0" err="1"/>
              <a:t>valid_action_list_from_R</a:t>
            </a:r>
            <a:r>
              <a:rPr lang="en-US" dirty="0"/>
              <a:t>(</a:t>
            </a:r>
            <a:r>
              <a:rPr lang="en-US" dirty="0" err="1"/>
              <a:t>ii_index</a:t>
            </a:r>
            <a:r>
              <a:rPr lang="en-US" dirty="0"/>
              <a:t>);</a:t>
            </a:r>
          </a:p>
          <a:p>
            <a:r>
              <a:rPr lang="en-US" dirty="0"/>
              <a:t>else</a:t>
            </a:r>
          </a:p>
          <a:p>
            <a:r>
              <a:rPr lang="en-US" dirty="0"/>
              <a:t>    </a:t>
            </a:r>
            <a:r>
              <a:rPr lang="en-US" dirty="0" err="1"/>
              <a:t>current_action</a:t>
            </a:r>
            <a:r>
              <a:rPr lang="en-US" dirty="0"/>
              <a:t>=</a:t>
            </a:r>
            <a:r>
              <a:rPr lang="en-US" dirty="0" err="1"/>
              <a:t>best_action</a:t>
            </a:r>
            <a:r>
              <a:rPr lang="en-US" dirty="0"/>
              <a:t>; % greedy, the best action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[</a:t>
            </a:r>
            <a:r>
              <a:rPr lang="en-US" dirty="0" err="1"/>
              <a:t>foo,valid_next_state_list_from_R</a:t>
            </a:r>
            <a:r>
              <a:rPr lang="en-US" dirty="0"/>
              <a:t>] = find(R(</a:t>
            </a:r>
            <a:r>
              <a:rPr lang="en-US" dirty="0" err="1"/>
              <a:t>current_action</a:t>
            </a:r>
            <a:r>
              <a:rPr lang="en-US" dirty="0"/>
              <a:t>,:)&gt;=0);</a:t>
            </a:r>
          </a:p>
          <a:p>
            <a:r>
              <a:rPr lang="en-US" dirty="0"/>
              <a:t>[</a:t>
            </a:r>
            <a:r>
              <a:rPr lang="en-US" dirty="0" err="1"/>
              <a:t>Qmax_value,i</a:t>
            </a:r>
            <a:r>
              <a:rPr lang="en-US" dirty="0"/>
              <a:t>]=max(Q(</a:t>
            </a:r>
            <a:r>
              <a:rPr lang="en-US" dirty="0" err="1"/>
              <a:t>current_state,valid_next_state_list_from_R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%use only the index not max value</a:t>
            </a:r>
          </a:p>
          <a:p>
            <a:r>
              <a:rPr lang="en-US" dirty="0" err="1"/>
              <a:t>next_state</a:t>
            </a:r>
            <a:r>
              <a:rPr lang="en-US" dirty="0"/>
              <a:t>=</a:t>
            </a:r>
            <a:r>
              <a:rPr lang="en-US" dirty="0" err="1"/>
              <a:t>valid_next_state_list_from_R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 err="1"/>
              <a:t>best_action</a:t>
            </a:r>
            <a:r>
              <a:rPr lang="en-US" dirty="0"/>
              <a:t>=</a:t>
            </a:r>
            <a:r>
              <a:rPr lang="en-US" dirty="0" err="1"/>
              <a:t>valid_next_state_list_from_R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);%for SARSA </a:t>
            </a:r>
            <a:r>
              <a:rPr lang="en-US" dirty="0" err="1"/>
              <a:t>only,not</a:t>
            </a:r>
            <a:r>
              <a:rPr lang="en-US" dirty="0"/>
              <a:t> Q-learning</a:t>
            </a:r>
          </a:p>
          <a:p>
            <a:r>
              <a:rPr lang="en-US" dirty="0"/>
              <a:t>return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387495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7E6C-4497-8594-37E9-081F441F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3156"/>
            <a:ext cx="8255496" cy="1474156"/>
          </a:xfrm>
        </p:spPr>
        <p:txBody>
          <a:bodyPr>
            <a:noAutofit/>
          </a:bodyPr>
          <a:lstStyle/>
          <a:p>
            <a:r>
              <a:rPr lang="en-US" sz="2400" dirty="0"/>
              <a:t>Another interesting example “the Frozen lake”.</a:t>
            </a:r>
            <a:br>
              <a:rPr lang="en-US" sz="2400" dirty="0"/>
            </a:br>
            <a:r>
              <a:rPr lang="en-US" sz="2400" dirty="0"/>
              <a:t>The format of the Q-table for the State/action relation is not the same as we used in the previous slides, but the content is similar. Think about it!</a:t>
            </a:r>
            <a:br>
              <a:rPr lang="en-US" sz="2400" dirty="0"/>
            </a:br>
            <a:endParaRPr lang="en-HK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08A5-987D-66A0-43AA-12D22A7C3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/>
          <a:lstStyle/>
          <a:p>
            <a:r>
              <a:rPr lang="en-US" dirty="0"/>
              <a:t>Reward : R=1 at state s=15, otherwise R=0 (as defined in the Gymnasium toolbox Gym)</a:t>
            </a:r>
          </a:p>
          <a:p>
            <a:r>
              <a:rPr lang="en-US" dirty="0"/>
              <a:t>Q table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7FAE4-5B95-C77B-9D7E-7F758295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03A23-5A82-04E8-AF0E-1ECCBFE8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47</a:t>
            </a:fld>
            <a:endParaRPr lang="en-HK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ACE742-3CB4-AF1F-8836-006E7965C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54569"/>
              </p:ext>
            </p:extLst>
          </p:nvPr>
        </p:nvGraphicFramePr>
        <p:xfrm>
          <a:off x="997446" y="3233314"/>
          <a:ext cx="7886700" cy="2955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40078551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418406121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401840302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24439147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852596805"/>
                    </a:ext>
                  </a:extLst>
                </a:gridCol>
              </a:tblGrid>
              <a:tr h="385876">
                <a:tc gridSpan="5">
                  <a:txBody>
                    <a:bodyPr/>
                    <a:lstStyle/>
                    <a:p>
                      <a:r>
                        <a:rPr lang="en-US" dirty="0"/>
                        <a:t>Q-table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797131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Action : Left</a:t>
                      </a:r>
                      <a:endParaRPr lang="en-HK" dirty="0"/>
                    </a:p>
                    <a:p>
                      <a:r>
                        <a:rPr lang="en-US" dirty="0"/>
                        <a:t>a=0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: Down</a:t>
                      </a:r>
                    </a:p>
                    <a:p>
                      <a:r>
                        <a:rPr lang="en-US" dirty="0"/>
                        <a:t>a=1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: Right</a:t>
                      </a:r>
                    </a:p>
                    <a:p>
                      <a:r>
                        <a:rPr lang="en-US" dirty="0"/>
                        <a:t>a=2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: Up</a:t>
                      </a:r>
                    </a:p>
                    <a:p>
                      <a:r>
                        <a:rPr lang="en-US" dirty="0"/>
                        <a:t> a=3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679029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0 (begin)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Q(s=0,a=0)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Q(s=0,1)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Q(s=0,a=2)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Q(s=0,a=3)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001004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Q(s=1,1)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Q(s=1,a=2)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Q(s=1,a=3)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15028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: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544788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Q(s=14,a=0)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Q(s=14,0)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Q(s=14,a=0)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Q(s=14,a=0)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602346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15 (G=goal)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Q(s=15,a=0)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Q(s=15,1)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Q(s=15,a=2)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Q(s=15,a=3)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95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54A2F9-BF59-0C92-402F-41002D70341D}"/>
              </a:ext>
            </a:extLst>
          </p:cNvPr>
          <p:cNvSpPr txBox="1"/>
          <p:nvPr/>
        </p:nvSpPr>
        <p:spPr>
          <a:xfrm>
            <a:off x="939005" y="6538913"/>
            <a:ext cx="736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2"/>
              </a:rPr>
              <a:t>https://towardsdatascience.com/q-learning-for-beginners-2837b777741</a:t>
            </a:r>
            <a:r>
              <a:rPr lang="en-H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735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4CD2-00DC-E8BB-1173-3126D873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 err="1"/>
              <a:t>pytorch</a:t>
            </a:r>
            <a:r>
              <a:rPr lang="en-US" dirty="0"/>
              <a:t> example for frozen lake, classical Q learning demo </a:t>
            </a:r>
            <a:br>
              <a:rPr lang="en-US" dirty="0"/>
            </a:br>
            <a:r>
              <a:rPr lang="en-US" sz="2700" dirty="0"/>
              <a:t>tutorial video </a:t>
            </a:r>
            <a:r>
              <a:rPr lang="en-US" sz="2000" dirty="0">
                <a:hlinkClick r:id="rId2"/>
              </a:rPr>
              <a:t>https://www.youtube.com/watch?v=ZhoIgo3qqLU&amp;t=61s</a:t>
            </a:r>
            <a:r>
              <a:rPr lang="en-US" sz="2000" dirty="0"/>
              <a:t>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866D8-1431-A62E-4D16-BC5B5C805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4493"/>
            <a:ext cx="5665824" cy="4252470"/>
          </a:xfrm>
        </p:spPr>
        <p:txBody>
          <a:bodyPr>
            <a:normAutofit/>
          </a:bodyPr>
          <a:lstStyle/>
          <a:p>
            <a:r>
              <a:rPr lang="en-US" sz="2000" dirty="0"/>
              <a:t>The man is searching for the path to the treasure box. </a:t>
            </a:r>
          </a:p>
          <a:p>
            <a:r>
              <a:rPr lang="en-US" sz="2000" dirty="0"/>
              <a:t>It makes an action every time (left/right/up/down)  and obtains a reward.</a:t>
            </a:r>
          </a:p>
          <a:p>
            <a:r>
              <a:rPr lang="en-US" sz="2000" dirty="0"/>
              <a:t>Train many episodes using the Q learning method.</a:t>
            </a:r>
          </a:p>
          <a:p>
            <a:r>
              <a:rPr lang="en-US" sz="2000" dirty="0"/>
              <a:t>The environment (gym) with display is supported by </a:t>
            </a:r>
            <a:r>
              <a:rPr lang="en-US" sz="2000" dirty="0">
                <a:hlinkClick r:id="rId3"/>
              </a:rPr>
              <a:t>https://github.com/openai/gym</a:t>
            </a:r>
            <a:endParaRPr lang="en-US" sz="2000" dirty="0"/>
          </a:p>
          <a:p>
            <a:pPr algn="l"/>
            <a:r>
              <a:rPr lang="en-US" sz="1400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Rewards:</a:t>
            </a:r>
            <a:r>
              <a:rPr lang="en-US" sz="1400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-apple-system"/>
              </a:rPr>
              <a:t> Rewards</a:t>
            </a:r>
          </a:p>
          <a:p>
            <a:pPr algn="l"/>
            <a:r>
              <a:rPr lang="en-US" sz="1050" b="0" i="0" dirty="0">
                <a:solidFill>
                  <a:srgbClr val="000000"/>
                </a:solidFill>
                <a:effectLst/>
                <a:latin typeface="-apple-system"/>
              </a:rPr>
              <a:t>Reward schedule: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-apple-system"/>
              </a:rPr>
              <a:t>Reach goal(G): +1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-apple-system"/>
              </a:rPr>
              <a:t>Reach hole(H): 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-apple-system"/>
              </a:rPr>
              <a:t>Reach frozen(F): 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28710-73E5-75DA-F248-4246084F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D496B-CA83-5A9C-2640-7FD5C078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48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8D11D-E05A-23FD-56A7-4D4599AE2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2310924"/>
            <a:ext cx="2515935" cy="2666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27AE2C-3D46-4E7C-7CA1-E782848427AA}"/>
              </a:ext>
            </a:extLst>
          </p:cNvPr>
          <p:cNvSpPr txBox="1"/>
          <p:nvPr/>
        </p:nvSpPr>
        <p:spPr>
          <a:xfrm>
            <a:off x="7051841" y="6041218"/>
            <a:ext cx="200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Goal: treasure box</a:t>
            </a:r>
            <a:endParaRPr lang="en-HK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2F748D-DFDB-FE91-BC76-4C537D8113FD}"/>
              </a:ext>
            </a:extLst>
          </p:cNvPr>
          <p:cNvCxnSpPr/>
          <p:nvPr/>
        </p:nvCxnSpPr>
        <p:spPr>
          <a:xfrm flipV="1">
            <a:off x="8165805" y="4977162"/>
            <a:ext cx="606055" cy="764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A86EDD0-B060-EB26-3312-A7376C7BC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142" y="5209592"/>
            <a:ext cx="971550" cy="885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D02B66-36BB-16F7-1834-2F18B7E27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5919" y="1180098"/>
            <a:ext cx="885825" cy="77152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B87079-D47D-5EB9-437D-F4A6EA8FBBCB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468832" y="1951623"/>
            <a:ext cx="6897" cy="831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AE46173-994C-880B-8B6E-D22F1AFA7A7A}"/>
              </a:ext>
            </a:extLst>
          </p:cNvPr>
          <p:cNvSpPr txBox="1"/>
          <p:nvPr/>
        </p:nvSpPr>
        <p:spPr>
          <a:xfrm>
            <a:off x="7647073" y="79313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man</a:t>
            </a:r>
            <a:endParaRPr lang="en-H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8A9FD-F891-0051-6C42-D56895D5D2BF}"/>
              </a:ext>
            </a:extLst>
          </p:cNvPr>
          <p:cNvSpPr txBox="1"/>
          <p:nvPr/>
        </p:nvSpPr>
        <p:spPr>
          <a:xfrm>
            <a:off x="6230245" y="1853385"/>
            <a:ext cx="180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Starting position</a:t>
            </a:r>
            <a:endParaRPr lang="en-HK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438E44-CC79-2EF1-E667-17073BC6E9FC}"/>
              </a:ext>
            </a:extLst>
          </p:cNvPr>
          <p:cNvCxnSpPr>
            <a:cxnSpLocks/>
          </p:cNvCxnSpPr>
          <p:nvPr/>
        </p:nvCxnSpPr>
        <p:spPr>
          <a:xfrm flipH="1">
            <a:off x="6723591" y="2067838"/>
            <a:ext cx="122004" cy="470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54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7980-C22D-0044-9842-04E7BF58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Study the classic Q network python code 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https://github.com/johnnycode8/gym_solutions</a:t>
            </a:r>
            <a:br>
              <a:rPr lang="en-US" sz="2800" dirty="0"/>
            </a:br>
            <a:r>
              <a:rPr lang="en-HK" sz="2800" b="0" i="0" u="none" strike="noStrike" dirty="0">
                <a:effectLst/>
                <a:latin typeface="-apple-system"/>
                <a:hlinkClick r:id="rId3" tooltip="frozen_lake_q.py"/>
              </a:rPr>
              <a:t>frozen_lake_q.py</a:t>
            </a:r>
            <a:r>
              <a:rPr lang="en-US" sz="2800" dirty="0"/>
              <a:t> </a:t>
            </a: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BA7D7-9F30-6DD0-A2FF-949EFBF9F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HK" dirty="0"/>
              <a:t>import gymnasium as gym</a:t>
            </a:r>
          </a:p>
          <a:p>
            <a:r>
              <a:rPr lang="en-HK" dirty="0"/>
              <a:t>import </a:t>
            </a:r>
            <a:r>
              <a:rPr lang="en-HK" dirty="0" err="1"/>
              <a:t>numpy</a:t>
            </a:r>
            <a:r>
              <a:rPr lang="en-HK" dirty="0"/>
              <a:t> as np</a:t>
            </a:r>
          </a:p>
          <a:p>
            <a:r>
              <a:rPr lang="en-HK" dirty="0"/>
              <a:t>import </a:t>
            </a:r>
            <a:r>
              <a:rPr lang="en-HK" dirty="0" err="1"/>
              <a:t>matplotlib.pyplot</a:t>
            </a:r>
            <a:r>
              <a:rPr lang="en-HK" dirty="0"/>
              <a:t> as </a:t>
            </a:r>
            <a:r>
              <a:rPr lang="en-HK" dirty="0" err="1"/>
              <a:t>plt</a:t>
            </a:r>
            <a:endParaRPr lang="en-HK" dirty="0"/>
          </a:p>
          <a:p>
            <a:r>
              <a:rPr lang="en-HK" dirty="0"/>
              <a:t>import pickle</a:t>
            </a:r>
          </a:p>
          <a:p>
            <a:endParaRPr lang="en-HK" dirty="0"/>
          </a:p>
          <a:p>
            <a:r>
              <a:rPr lang="en-HK" dirty="0"/>
              <a:t>def run(episodes, </a:t>
            </a:r>
            <a:r>
              <a:rPr lang="en-HK" dirty="0" err="1"/>
              <a:t>is_training</a:t>
            </a:r>
            <a:r>
              <a:rPr lang="en-HK" dirty="0"/>
              <a:t>=True, render=False):</a:t>
            </a:r>
          </a:p>
          <a:p>
            <a:endParaRPr lang="en-HK" dirty="0"/>
          </a:p>
          <a:p>
            <a:r>
              <a:rPr lang="en-HK" dirty="0"/>
              <a:t>    env = </a:t>
            </a:r>
            <a:r>
              <a:rPr lang="en-HK" dirty="0" err="1"/>
              <a:t>gym.make</a:t>
            </a:r>
            <a:r>
              <a:rPr lang="en-HK" dirty="0"/>
              <a:t>('FrozenLake-v1', </a:t>
            </a:r>
            <a:r>
              <a:rPr lang="en-HK" dirty="0" err="1"/>
              <a:t>map_name</a:t>
            </a:r>
            <a:r>
              <a:rPr lang="en-HK" dirty="0"/>
              <a:t>="8x8", </a:t>
            </a:r>
            <a:r>
              <a:rPr lang="en-HK" dirty="0" err="1"/>
              <a:t>is_slippery</a:t>
            </a:r>
            <a:r>
              <a:rPr lang="en-HK" dirty="0"/>
              <a:t>=True, </a:t>
            </a:r>
            <a:r>
              <a:rPr lang="en-HK" dirty="0" err="1"/>
              <a:t>render_mode</a:t>
            </a:r>
            <a:r>
              <a:rPr lang="en-HK" dirty="0"/>
              <a:t>='human' if render else None)</a:t>
            </a:r>
          </a:p>
          <a:p>
            <a:endParaRPr lang="en-HK" dirty="0"/>
          </a:p>
          <a:p>
            <a:r>
              <a:rPr lang="en-HK" dirty="0"/>
              <a:t>    if(</a:t>
            </a:r>
            <a:r>
              <a:rPr lang="en-HK" dirty="0" err="1"/>
              <a:t>is_training</a:t>
            </a:r>
            <a:r>
              <a:rPr lang="en-HK" dirty="0"/>
              <a:t>):</a:t>
            </a:r>
          </a:p>
          <a:p>
            <a:r>
              <a:rPr lang="en-HK" dirty="0"/>
              <a:t>        q = </a:t>
            </a:r>
            <a:r>
              <a:rPr lang="en-HK" dirty="0" err="1"/>
              <a:t>np.zeros</a:t>
            </a:r>
            <a:r>
              <a:rPr lang="en-HK" dirty="0"/>
              <a:t>((</a:t>
            </a:r>
            <a:r>
              <a:rPr lang="en-HK" dirty="0" err="1"/>
              <a:t>env.observation_space.n</a:t>
            </a:r>
            <a:r>
              <a:rPr lang="en-HK" dirty="0"/>
              <a:t>, </a:t>
            </a:r>
            <a:r>
              <a:rPr lang="en-HK" dirty="0" err="1"/>
              <a:t>env.action_space.n</a:t>
            </a:r>
            <a:r>
              <a:rPr lang="en-HK" dirty="0"/>
              <a:t>)) # </a:t>
            </a:r>
            <a:r>
              <a:rPr lang="en-HK" dirty="0" err="1"/>
              <a:t>init</a:t>
            </a:r>
            <a:r>
              <a:rPr lang="en-HK" dirty="0"/>
              <a:t> a 64 x 4 array</a:t>
            </a:r>
          </a:p>
          <a:p>
            <a:r>
              <a:rPr lang="en-HK" dirty="0"/>
              <a:t>    else:</a:t>
            </a:r>
          </a:p>
          <a:p>
            <a:r>
              <a:rPr lang="en-HK" dirty="0"/>
              <a:t>        f = open('frozen_lake8x8.pkl', '</a:t>
            </a:r>
            <a:r>
              <a:rPr lang="en-HK" dirty="0" err="1"/>
              <a:t>rb</a:t>
            </a:r>
            <a:r>
              <a:rPr lang="en-HK" dirty="0"/>
              <a:t>')</a:t>
            </a:r>
          </a:p>
          <a:p>
            <a:r>
              <a:rPr lang="en-HK" dirty="0"/>
              <a:t>        q = </a:t>
            </a:r>
            <a:r>
              <a:rPr lang="en-HK" dirty="0" err="1"/>
              <a:t>pickle.load</a:t>
            </a:r>
            <a:r>
              <a:rPr lang="en-HK" dirty="0"/>
              <a:t>(f)</a:t>
            </a:r>
          </a:p>
          <a:p>
            <a:r>
              <a:rPr lang="en-HK" dirty="0"/>
              <a:t>        </a:t>
            </a:r>
            <a:r>
              <a:rPr lang="en-HK" dirty="0" err="1"/>
              <a:t>f.close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learning_rate_a</a:t>
            </a:r>
            <a:r>
              <a:rPr lang="en-HK" dirty="0"/>
              <a:t> = 0.9 # alpha or learning rate</a:t>
            </a:r>
          </a:p>
          <a:p>
            <a:r>
              <a:rPr lang="en-HK" dirty="0"/>
              <a:t>    </a:t>
            </a:r>
            <a:r>
              <a:rPr lang="en-HK" dirty="0" err="1"/>
              <a:t>discount_factor_g</a:t>
            </a:r>
            <a:r>
              <a:rPr lang="en-HK" dirty="0"/>
              <a:t> = 0.9 # gamma or discount rate. Near 0: more weight/reward placed on immediate state. Near 1: more on future state.</a:t>
            </a:r>
          </a:p>
          <a:p>
            <a:r>
              <a:rPr lang="en-HK" dirty="0"/>
              <a:t>    epsilon = 1         # 1 = 100% random actions</a:t>
            </a:r>
          </a:p>
          <a:p>
            <a:r>
              <a:rPr lang="en-HK" dirty="0"/>
              <a:t>    </a:t>
            </a:r>
            <a:r>
              <a:rPr lang="en-HK" dirty="0" err="1"/>
              <a:t>epsilon_decay_rate</a:t>
            </a:r>
            <a:r>
              <a:rPr lang="en-HK" dirty="0"/>
              <a:t> = 0.0001        # epsilon decay rate. 1/0.0001 = 10,000</a:t>
            </a:r>
          </a:p>
          <a:p>
            <a:r>
              <a:rPr lang="en-HK" dirty="0"/>
              <a:t>    </a:t>
            </a:r>
            <a:r>
              <a:rPr lang="en-HK" dirty="0" err="1"/>
              <a:t>rng</a:t>
            </a:r>
            <a:r>
              <a:rPr lang="en-HK" dirty="0"/>
              <a:t> = </a:t>
            </a:r>
            <a:r>
              <a:rPr lang="en-HK" dirty="0" err="1"/>
              <a:t>np.random.default_rng</a:t>
            </a:r>
            <a:r>
              <a:rPr lang="en-HK" dirty="0"/>
              <a:t>()   # random number generator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rewards_per_episode</a:t>
            </a:r>
            <a:r>
              <a:rPr lang="en-HK" dirty="0"/>
              <a:t> = </a:t>
            </a:r>
            <a:r>
              <a:rPr lang="en-HK" dirty="0" err="1"/>
              <a:t>np.zeros</a:t>
            </a:r>
            <a:r>
              <a:rPr lang="en-HK" dirty="0"/>
              <a:t>(episodes)</a:t>
            </a:r>
          </a:p>
          <a:p>
            <a:endParaRPr lang="en-HK" dirty="0"/>
          </a:p>
          <a:p>
            <a:r>
              <a:rPr lang="en-HK" dirty="0"/>
              <a:t>    for </a:t>
            </a:r>
            <a:r>
              <a:rPr lang="en-HK" dirty="0" err="1"/>
              <a:t>i</a:t>
            </a:r>
            <a:r>
              <a:rPr lang="en-HK" dirty="0"/>
              <a:t> in range(episodes):</a:t>
            </a:r>
          </a:p>
          <a:p>
            <a:r>
              <a:rPr lang="en-HK" dirty="0"/>
              <a:t>        state = </a:t>
            </a:r>
            <a:r>
              <a:rPr lang="en-HK" dirty="0" err="1"/>
              <a:t>env.reset</a:t>
            </a:r>
            <a:r>
              <a:rPr lang="en-HK" dirty="0"/>
              <a:t>()[0]  # states: 0 to 63, 0=top left corner,63=bottom right corner</a:t>
            </a:r>
          </a:p>
          <a:p>
            <a:r>
              <a:rPr lang="en-HK" dirty="0"/>
              <a:t>        terminated = False      # True when fall in hole or reached goal</a:t>
            </a:r>
          </a:p>
          <a:p>
            <a:r>
              <a:rPr lang="en-HK" dirty="0"/>
              <a:t>        truncated = False       # True when actions &gt; 200</a:t>
            </a:r>
          </a:p>
          <a:p>
            <a:endParaRPr lang="en-HK" dirty="0"/>
          </a:p>
          <a:p>
            <a:r>
              <a:rPr lang="en-HK" dirty="0"/>
              <a:t>        while(not terminated and not truncated):</a:t>
            </a:r>
          </a:p>
          <a:p>
            <a:r>
              <a:rPr lang="en-HK" dirty="0"/>
              <a:t>            if </a:t>
            </a:r>
            <a:r>
              <a:rPr lang="en-HK" dirty="0" err="1"/>
              <a:t>is_training</a:t>
            </a:r>
            <a:r>
              <a:rPr lang="en-HK" dirty="0"/>
              <a:t> and </a:t>
            </a:r>
            <a:r>
              <a:rPr lang="en-HK" dirty="0" err="1"/>
              <a:t>rng.random</a:t>
            </a:r>
            <a:r>
              <a:rPr lang="en-HK" dirty="0"/>
              <a:t>() &lt; epsilon:</a:t>
            </a:r>
          </a:p>
          <a:p>
            <a:r>
              <a:rPr lang="en-HK" dirty="0"/>
              <a:t>                action = </a:t>
            </a:r>
            <a:r>
              <a:rPr lang="en-HK" dirty="0" err="1"/>
              <a:t>env.action_space.sample</a:t>
            </a:r>
            <a:r>
              <a:rPr lang="en-HK" dirty="0"/>
              <a:t>() # actions: 0=left,1=down,2=right,3=up</a:t>
            </a:r>
          </a:p>
          <a:p>
            <a:r>
              <a:rPr lang="en-HK" dirty="0"/>
              <a:t>            else:</a:t>
            </a:r>
          </a:p>
          <a:p>
            <a:r>
              <a:rPr lang="en-HK" dirty="0"/>
              <a:t>                action = </a:t>
            </a:r>
            <a:r>
              <a:rPr lang="en-HK" dirty="0" err="1"/>
              <a:t>np.argmax</a:t>
            </a:r>
            <a:r>
              <a:rPr lang="en-HK" dirty="0"/>
              <a:t>(q[state,:])</a:t>
            </a:r>
          </a:p>
          <a:p>
            <a:endParaRPr lang="en-HK" dirty="0"/>
          </a:p>
          <a:p>
            <a:r>
              <a:rPr lang="en-HK" dirty="0"/>
              <a:t>            </a:t>
            </a:r>
            <a:r>
              <a:rPr lang="en-HK" dirty="0" err="1"/>
              <a:t>new_state,reward,terminated,truncated</a:t>
            </a:r>
            <a:r>
              <a:rPr lang="en-HK" dirty="0"/>
              <a:t>,_ = </a:t>
            </a:r>
            <a:r>
              <a:rPr lang="en-HK" dirty="0" err="1"/>
              <a:t>env.step</a:t>
            </a:r>
            <a:r>
              <a:rPr lang="en-HK" dirty="0"/>
              <a:t>(action)</a:t>
            </a:r>
          </a:p>
          <a:p>
            <a:endParaRPr lang="en-HK" dirty="0"/>
          </a:p>
          <a:p>
            <a:r>
              <a:rPr lang="en-HK" dirty="0"/>
              <a:t>            if </a:t>
            </a:r>
            <a:r>
              <a:rPr lang="en-HK" dirty="0" err="1"/>
              <a:t>is_training</a:t>
            </a:r>
            <a:r>
              <a:rPr lang="en-HK" dirty="0"/>
              <a:t>:</a:t>
            </a:r>
          </a:p>
          <a:p>
            <a:r>
              <a:rPr lang="en-HK" dirty="0"/>
              <a:t>                q[</a:t>
            </a:r>
            <a:r>
              <a:rPr lang="en-HK" dirty="0" err="1"/>
              <a:t>state,action</a:t>
            </a:r>
            <a:r>
              <a:rPr lang="en-HK" dirty="0"/>
              <a:t>] = q[</a:t>
            </a:r>
            <a:r>
              <a:rPr lang="en-HK" dirty="0" err="1"/>
              <a:t>state,action</a:t>
            </a:r>
            <a:r>
              <a:rPr lang="en-HK" dirty="0"/>
              <a:t>] + </a:t>
            </a:r>
            <a:r>
              <a:rPr lang="en-HK" dirty="0" err="1"/>
              <a:t>learning_rate_a</a:t>
            </a:r>
            <a:r>
              <a:rPr lang="en-HK" dirty="0"/>
              <a:t> * (</a:t>
            </a:r>
          </a:p>
          <a:p>
            <a:r>
              <a:rPr lang="en-HK" dirty="0"/>
              <a:t>                    reward + </a:t>
            </a:r>
            <a:r>
              <a:rPr lang="en-HK" dirty="0" err="1"/>
              <a:t>discount_factor_g</a:t>
            </a:r>
            <a:r>
              <a:rPr lang="en-HK" dirty="0"/>
              <a:t> * </a:t>
            </a:r>
            <a:r>
              <a:rPr lang="en-HK" dirty="0" err="1"/>
              <a:t>np.max</a:t>
            </a:r>
            <a:r>
              <a:rPr lang="en-HK" dirty="0"/>
              <a:t>(q[</a:t>
            </a:r>
            <a:r>
              <a:rPr lang="en-HK" dirty="0" err="1"/>
              <a:t>new_state</a:t>
            </a:r>
            <a:r>
              <a:rPr lang="en-HK" dirty="0"/>
              <a:t>,:]) - q[</a:t>
            </a:r>
            <a:r>
              <a:rPr lang="en-HK" dirty="0" err="1"/>
              <a:t>state,action</a:t>
            </a:r>
            <a:r>
              <a:rPr lang="en-HK" dirty="0"/>
              <a:t>]</a:t>
            </a:r>
          </a:p>
          <a:p>
            <a:r>
              <a:rPr lang="en-HK" dirty="0"/>
              <a:t>                )</a:t>
            </a:r>
          </a:p>
          <a:p>
            <a:endParaRPr lang="en-HK" dirty="0"/>
          </a:p>
          <a:p>
            <a:r>
              <a:rPr lang="en-HK" dirty="0"/>
              <a:t>            state = </a:t>
            </a:r>
            <a:r>
              <a:rPr lang="en-HK" dirty="0" err="1"/>
              <a:t>new_state</a:t>
            </a:r>
            <a:endParaRPr lang="en-HK" dirty="0"/>
          </a:p>
          <a:p>
            <a:endParaRPr lang="en-HK" dirty="0"/>
          </a:p>
          <a:p>
            <a:r>
              <a:rPr lang="en-HK" dirty="0"/>
              <a:t>        epsilon = max(epsilon - </a:t>
            </a:r>
            <a:r>
              <a:rPr lang="en-HK" dirty="0" err="1"/>
              <a:t>epsilon_decay_rate</a:t>
            </a:r>
            <a:r>
              <a:rPr lang="en-HK" dirty="0"/>
              <a:t>, 0)</a:t>
            </a:r>
          </a:p>
          <a:p>
            <a:endParaRPr lang="en-HK" dirty="0"/>
          </a:p>
          <a:p>
            <a:r>
              <a:rPr lang="en-HK" dirty="0"/>
              <a:t>        if(epsilon==0):</a:t>
            </a:r>
          </a:p>
          <a:p>
            <a:r>
              <a:rPr lang="en-HK" dirty="0"/>
              <a:t>            </a:t>
            </a:r>
            <a:r>
              <a:rPr lang="en-HK" dirty="0" err="1"/>
              <a:t>learning_rate_a</a:t>
            </a:r>
            <a:r>
              <a:rPr lang="en-HK" dirty="0"/>
              <a:t> = 0.0001</a:t>
            </a:r>
          </a:p>
          <a:p>
            <a:endParaRPr lang="en-HK" dirty="0"/>
          </a:p>
          <a:p>
            <a:r>
              <a:rPr lang="en-HK" dirty="0"/>
              <a:t>        if reward == 1:</a:t>
            </a:r>
          </a:p>
          <a:p>
            <a:r>
              <a:rPr lang="en-HK" dirty="0"/>
              <a:t>            </a:t>
            </a:r>
            <a:r>
              <a:rPr lang="en-HK" dirty="0" err="1"/>
              <a:t>rewards_per_episode</a:t>
            </a:r>
            <a:r>
              <a:rPr lang="en-HK" dirty="0"/>
              <a:t>[</a:t>
            </a:r>
            <a:r>
              <a:rPr lang="en-HK" dirty="0" err="1"/>
              <a:t>i</a:t>
            </a:r>
            <a:r>
              <a:rPr lang="en-HK" dirty="0"/>
              <a:t>] = 1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env.close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sum_rewards</a:t>
            </a:r>
            <a:r>
              <a:rPr lang="en-HK" dirty="0"/>
              <a:t> = </a:t>
            </a:r>
            <a:r>
              <a:rPr lang="en-HK" dirty="0" err="1"/>
              <a:t>np.zeros</a:t>
            </a:r>
            <a:r>
              <a:rPr lang="en-HK" dirty="0"/>
              <a:t>(episodes)</a:t>
            </a:r>
          </a:p>
          <a:p>
            <a:r>
              <a:rPr lang="en-HK" dirty="0"/>
              <a:t>    for t in range(episodes):</a:t>
            </a:r>
          </a:p>
          <a:p>
            <a:r>
              <a:rPr lang="en-HK" dirty="0"/>
              <a:t>        </a:t>
            </a:r>
            <a:r>
              <a:rPr lang="en-HK" dirty="0" err="1"/>
              <a:t>sum_rewards</a:t>
            </a:r>
            <a:r>
              <a:rPr lang="en-HK" dirty="0"/>
              <a:t>[t] = </a:t>
            </a:r>
            <a:r>
              <a:rPr lang="en-HK" dirty="0" err="1"/>
              <a:t>np.sum</a:t>
            </a:r>
            <a:r>
              <a:rPr lang="en-HK" dirty="0"/>
              <a:t>(</a:t>
            </a:r>
            <a:r>
              <a:rPr lang="en-HK" dirty="0" err="1"/>
              <a:t>rewards_per_episode</a:t>
            </a:r>
            <a:r>
              <a:rPr lang="en-HK" dirty="0"/>
              <a:t>[max(0, t-100):(t+1)])</a:t>
            </a:r>
          </a:p>
          <a:p>
            <a:r>
              <a:rPr lang="en-HK" dirty="0"/>
              <a:t>    </a:t>
            </a:r>
            <a:r>
              <a:rPr lang="en-HK" dirty="0" err="1"/>
              <a:t>plt.plot</a:t>
            </a:r>
            <a:r>
              <a:rPr lang="en-HK" dirty="0"/>
              <a:t>(</a:t>
            </a:r>
            <a:r>
              <a:rPr lang="en-HK" dirty="0" err="1"/>
              <a:t>sum_rewards</a:t>
            </a:r>
            <a:r>
              <a:rPr lang="en-HK" dirty="0"/>
              <a:t>)</a:t>
            </a:r>
          </a:p>
          <a:p>
            <a:r>
              <a:rPr lang="en-HK" dirty="0"/>
              <a:t>    </a:t>
            </a:r>
            <a:r>
              <a:rPr lang="en-HK" dirty="0" err="1"/>
              <a:t>plt.savefig</a:t>
            </a:r>
            <a:r>
              <a:rPr lang="en-HK" dirty="0"/>
              <a:t>('frozen_lake8x8.png')</a:t>
            </a:r>
          </a:p>
          <a:p>
            <a:endParaRPr lang="en-HK" dirty="0"/>
          </a:p>
          <a:p>
            <a:r>
              <a:rPr lang="en-HK" dirty="0"/>
              <a:t>    if </a:t>
            </a:r>
            <a:r>
              <a:rPr lang="en-HK" dirty="0" err="1"/>
              <a:t>is_training</a:t>
            </a:r>
            <a:r>
              <a:rPr lang="en-HK" dirty="0"/>
              <a:t>:</a:t>
            </a:r>
          </a:p>
          <a:p>
            <a:r>
              <a:rPr lang="en-HK" dirty="0"/>
              <a:t>        f = open("frozen_lake8x8.pkl","wb")</a:t>
            </a:r>
          </a:p>
          <a:p>
            <a:r>
              <a:rPr lang="en-HK" dirty="0"/>
              <a:t>        </a:t>
            </a:r>
            <a:r>
              <a:rPr lang="en-HK" dirty="0" err="1"/>
              <a:t>pickle.dump</a:t>
            </a:r>
            <a:r>
              <a:rPr lang="en-HK" dirty="0"/>
              <a:t>(q, f)</a:t>
            </a:r>
          </a:p>
          <a:p>
            <a:r>
              <a:rPr lang="en-HK" dirty="0"/>
              <a:t>        </a:t>
            </a:r>
            <a:r>
              <a:rPr lang="en-HK" dirty="0" err="1"/>
              <a:t>f.close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if __name__ == '__main__':</a:t>
            </a:r>
          </a:p>
          <a:p>
            <a:r>
              <a:rPr lang="en-HK" dirty="0"/>
              <a:t>    # run(15000)</a:t>
            </a:r>
          </a:p>
          <a:p>
            <a:endParaRPr lang="en-HK" dirty="0"/>
          </a:p>
          <a:p>
            <a:r>
              <a:rPr lang="en-HK" dirty="0"/>
              <a:t>    run(1000, </a:t>
            </a:r>
            <a:r>
              <a:rPr lang="en-HK" dirty="0" err="1"/>
              <a:t>is_training</a:t>
            </a:r>
            <a:r>
              <a:rPr lang="en-HK" dirty="0"/>
              <a:t>=True, render=True)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BCD50-A693-0AD7-3C18-9AF01852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2BD62-B09B-3305-256C-DA81D3A5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49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C16D7-8FDB-8290-6785-1F526E310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828" y="1932170"/>
            <a:ext cx="2515935" cy="2666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426FA5-7ED5-8130-DDF6-A463FEA3D442}"/>
              </a:ext>
            </a:extLst>
          </p:cNvPr>
          <p:cNvSpPr txBox="1"/>
          <p:nvPr/>
        </p:nvSpPr>
        <p:spPr>
          <a:xfrm>
            <a:off x="4054992" y="5343327"/>
            <a:ext cx="4805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Tutorial  video </a:t>
            </a:r>
            <a:r>
              <a:rPr lang="en-US" dirty="0">
                <a:hlinkClick r:id="rId5"/>
              </a:rPr>
              <a:t>https://www.youtube.com/watch?v=ZhoIgo3qqLU&amp;t=52s</a:t>
            </a:r>
            <a:r>
              <a:rPr lang="en-US" dirty="0"/>
              <a:t> 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95238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7693-9838-5C1E-9441-83EBE03F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Q learning algorithms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4A5F-83A0-3B80-B867-F681FA630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Part 1a :Vanilla Q learning (greedy approach)</a:t>
            </a:r>
          </a:p>
          <a:p>
            <a:r>
              <a:rPr lang="en-HK" dirty="0"/>
              <a:t>Part 1b: Q leaning  </a:t>
            </a:r>
            <a:r>
              <a:rPr lang="en-US" dirty="0"/>
              <a:t>with  </a:t>
            </a:r>
            <a:r>
              <a:rPr lang="en-US" dirty="0">
                <a:solidFill>
                  <a:srgbClr val="FF0000"/>
                </a:solidFill>
              </a:rPr>
              <a:t>Epsilon(</a:t>
            </a:r>
            <a:r>
              <a:rPr lang="en-HK" dirty="0">
                <a:solidFill>
                  <a:srgbClr val="FF0000"/>
                </a:solidFill>
                <a:sym typeface="Symbol" panose="05050102010706020507" pitchFamily="18" charset="2"/>
              </a:rPr>
              <a:t>)</a:t>
            </a:r>
            <a:r>
              <a:rPr lang="en-US" dirty="0">
                <a:solidFill>
                  <a:srgbClr val="FF0000"/>
                </a:solidFill>
              </a:rPr>
              <a:t>-greedy </a:t>
            </a:r>
            <a:r>
              <a:rPr lang="en-US" dirty="0"/>
              <a:t>algo.</a:t>
            </a:r>
          </a:p>
          <a:p>
            <a:r>
              <a:rPr lang="en-HK" dirty="0"/>
              <a:t>Part 2a: Vanilla Q </a:t>
            </a:r>
            <a:r>
              <a:rPr lang="en-HK" dirty="0">
                <a:solidFill>
                  <a:srgbClr val="FF0000"/>
                </a:solidFill>
              </a:rPr>
              <a:t>Deep</a:t>
            </a:r>
            <a:r>
              <a:rPr lang="en-HK" dirty="0"/>
              <a:t> Learning.</a:t>
            </a:r>
          </a:p>
          <a:p>
            <a:r>
              <a:rPr lang="en-HK" dirty="0"/>
              <a:t>Part 2b: </a:t>
            </a:r>
            <a:r>
              <a:rPr lang="en-HK" dirty="0">
                <a:solidFill>
                  <a:srgbClr val="FF0000"/>
                </a:solidFill>
              </a:rPr>
              <a:t>Double</a:t>
            </a:r>
            <a:r>
              <a:rPr lang="en-HK" dirty="0"/>
              <a:t> Q Deep Learning.</a:t>
            </a:r>
          </a:p>
          <a:p>
            <a:endParaRPr lang="en-HK" sz="3200" dirty="0"/>
          </a:p>
          <a:p>
            <a:endParaRPr lang="en-HK" sz="3600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D95A9-05A1-24E7-F4BA-DDEE56DF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01D59-293A-B87E-9D45-1DEE988B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948555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03D9-6B06-1AA2-CBAE-4A6B08CB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loop in python code,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Q table update</a:t>
            </a:r>
            <a:br>
              <a:rPr lang="en-HK" dirty="0">
                <a:solidFill>
                  <a:srgbClr val="FF0000"/>
                </a:solidFill>
              </a:rPr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71C3B-5771-E152-616E-D949CA31F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62" y="1410954"/>
            <a:ext cx="8781164" cy="521312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if </a:t>
            </a:r>
            <a:r>
              <a:rPr lang="en-US" sz="2000" dirty="0" err="1"/>
              <a:t>is_training</a:t>
            </a:r>
            <a:r>
              <a:rPr lang="en-US" sz="20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         q[</a:t>
            </a:r>
            <a:r>
              <a:rPr lang="en-US" sz="2000" dirty="0" err="1"/>
              <a:t>state,action</a:t>
            </a:r>
            <a:r>
              <a:rPr lang="en-US" sz="2000" dirty="0"/>
              <a:t>] = q[</a:t>
            </a:r>
            <a:r>
              <a:rPr lang="en-US" sz="2000" dirty="0" err="1"/>
              <a:t>state,action</a:t>
            </a:r>
            <a:r>
              <a:rPr lang="en-US" sz="2000" dirty="0"/>
              <a:t>] + </a:t>
            </a:r>
            <a:r>
              <a:rPr lang="en-US" sz="2000" dirty="0" err="1"/>
              <a:t>learning_rate_a</a:t>
            </a:r>
            <a:r>
              <a:rPr lang="en-US" sz="2000" dirty="0"/>
              <a:t> * (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          reward + </a:t>
            </a:r>
            <a:r>
              <a:rPr lang="en-US" sz="2000" dirty="0" err="1"/>
              <a:t>discount_factor_g</a:t>
            </a:r>
            <a:r>
              <a:rPr lang="en-US" sz="2000" dirty="0"/>
              <a:t> * </a:t>
            </a:r>
            <a:r>
              <a:rPr lang="en-US" sz="2000" dirty="0" err="1"/>
              <a:t>np.max</a:t>
            </a:r>
            <a:r>
              <a:rPr lang="en-US" sz="2000" dirty="0"/>
              <a:t>(q[</a:t>
            </a:r>
            <a:r>
              <a:rPr lang="en-US" sz="2000" dirty="0" err="1"/>
              <a:t>new_state</a:t>
            </a:r>
            <a:r>
              <a:rPr lang="en-US" sz="2000" dirty="0"/>
              <a:t>,:]) -q[</a:t>
            </a:r>
            <a:r>
              <a:rPr lang="en-US" sz="2000" dirty="0" err="1"/>
              <a:t>state,action</a:t>
            </a:r>
            <a:r>
              <a:rPr lang="en-US" sz="2000" dirty="0"/>
              <a:t>])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This is to implement the Q-table update formula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C51D0-88E6-89C4-FFB2-C84C2490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E753B-B147-01FA-4EA2-4A2C60EF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50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78A19-92C6-D8FD-0807-D8DAC3E17F05}"/>
              </a:ext>
            </a:extLst>
          </p:cNvPr>
          <p:cNvSpPr txBox="1"/>
          <p:nvPr/>
        </p:nvSpPr>
        <p:spPr>
          <a:xfrm>
            <a:off x="554222" y="4235673"/>
            <a:ext cx="76317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Gamma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∗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</p:spTree>
    <p:extLst>
      <p:ext uri="{BB962C8B-B14F-4D97-AF65-F5344CB8AC3E}">
        <p14:creationId xmlns:p14="http://schemas.microsoft.com/office/powerpoint/2010/main" val="11343812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17FE-1558-3911-02FB-CBEC08A78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Part 2a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B64F-CCF0-10A5-130B-0F187BBAC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>
                <a:solidFill>
                  <a:srgbClr val="0070C0"/>
                </a:solidFill>
              </a:rPr>
              <a:t>Vanila</a:t>
            </a:r>
            <a:r>
              <a:rPr lang="en-HK" dirty="0"/>
              <a:t> Q Deep Network.</a:t>
            </a:r>
          </a:p>
          <a:p>
            <a:r>
              <a:rPr lang="en-HK" dirty="0"/>
              <a:t>Reinforcement learning using neural net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4CF58-6DC9-B62D-88EE-D181749F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53E24-D968-3FEA-64DA-30B4E1DC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640184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79A3-D407-DEEB-B19D-AEE80964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</a:t>
            </a:r>
            <a:r>
              <a:rPr lang="en-US" dirty="0">
                <a:solidFill>
                  <a:srgbClr val="FF0000"/>
                </a:solidFill>
              </a:rPr>
              <a:t>Deep</a:t>
            </a:r>
            <a:r>
              <a:rPr lang="en-US" dirty="0"/>
              <a:t> Q Network (DQN)?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AB800-C743-0440-9D87-5E748C2F8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R/Q-table can be very large for complex problems. Imagine 1000 states, 1000 possible actions, then you need a table of 1000*1000 </a:t>
            </a:r>
          </a:p>
          <a:p>
            <a:r>
              <a:rPr lang="en-US" dirty="0"/>
              <a:t>Using a neural network to learn the knowledge make the process more efficient and flexible for further development.</a:t>
            </a:r>
          </a:p>
          <a:p>
            <a:r>
              <a:rPr lang="en-US" dirty="0"/>
              <a:t>In practice: Need an environment for the learning process (I.e. game simulator , e.g. </a:t>
            </a:r>
            <a:r>
              <a:rPr lang="en-US" dirty="0">
                <a:hlinkClick r:id="rId2"/>
              </a:rPr>
              <a:t>https://github.com/openai/gym</a:t>
            </a:r>
            <a:r>
              <a:rPr lang="en-US" dirty="0"/>
              <a:t> )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16259-F7C3-8DF0-AB89-1EC13C48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BEA2D-0ECE-85F2-81C2-6137DFD3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270640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D9C57D-24DE-3486-D20A-7140F1492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951" y="2298054"/>
            <a:ext cx="3533775" cy="3619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687AC4-D5F1-B87A-EBA5-D6CDDFCD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01" y="649871"/>
            <a:ext cx="7886700" cy="517376"/>
          </a:xfrm>
        </p:spPr>
        <p:txBody>
          <a:bodyPr>
            <a:noAutofit/>
          </a:bodyPr>
          <a:lstStyle/>
          <a:p>
            <a:r>
              <a:rPr lang="en-US" sz="2800" dirty="0"/>
              <a:t>U</a:t>
            </a:r>
            <a:r>
              <a:rPr lang="en-HK" sz="2800" dirty="0"/>
              <a:t>se a fully connected neural network to implement the Q table, it is called deep-Q-network (DQN) for the frozen lake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781CC-8108-84CD-D82D-C681AB0A4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5" y="1804951"/>
            <a:ext cx="7886700" cy="4351338"/>
          </a:xfrm>
        </p:spPr>
        <p:txBody>
          <a:bodyPr/>
          <a:lstStyle/>
          <a:p>
            <a:r>
              <a:rPr lang="en-HK" sz="2800" dirty="0" err="1"/>
              <a:t>Qtable</a:t>
            </a:r>
            <a:r>
              <a:rPr lang="en-HK" sz="2800" dirty="0"/>
              <a:t> </a:t>
            </a:r>
            <a:r>
              <a:rPr lang="en-HK" sz="2800" dirty="0">
                <a:sym typeface="Wingdings" panose="05000000000000000000" pitchFamily="2" charset="2"/>
              </a:rPr>
              <a:t> Deep-Q-Net (DQN)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CA6A8-1E5F-E116-C3C1-097C660D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F91DD-1318-79C0-9B27-6D73C93E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53</a:t>
            </a:fld>
            <a:endParaRPr lang="en-H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ADB13C-7ECC-A423-69F1-61FB24340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5" y="2471435"/>
            <a:ext cx="4364371" cy="1756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334810-1547-C804-9675-821C94C2BD3D}"/>
              </a:ext>
            </a:extLst>
          </p:cNvPr>
          <p:cNvSpPr txBox="1"/>
          <p:nvPr/>
        </p:nvSpPr>
        <p:spPr>
          <a:xfrm>
            <a:off x="164603" y="6041757"/>
            <a:ext cx="8644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800" dirty="0">
                <a:hlinkClick r:id="rId4"/>
              </a:rPr>
              <a:t>https://sebastianappelt.com/refactoring-frozenlake-to-deep-reinforcement-learning/</a:t>
            </a:r>
            <a:r>
              <a:rPr lang="en-HK" sz="1800" dirty="0"/>
              <a:t> </a:t>
            </a:r>
            <a:endParaRPr lang="en-HK" dirty="0"/>
          </a:p>
          <a:p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79479-5A00-9A54-C927-6DC1E9F3F92D}"/>
              </a:ext>
            </a:extLst>
          </p:cNvPr>
          <p:cNvSpPr txBox="1"/>
          <p:nvPr/>
        </p:nvSpPr>
        <p:spPr>
          <a:xfrm>
            <a:off x="7539896" y="2361080"/>
            <a:ext cx="14128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action outputs a=0, left</a:t>
            </a:r>
          </a:p>
          <a:p>
            <a:endParaRPr lang="en-HK" dirty="0"/>
          </a:p>
          <a:p>
            <a:r>
              <a:rPr lang="en-US" dirty="0"/>
              <a:t>a=1,down</a:t>
            </a:r>
          </a:p>
          <a:p>
            <a:endParaRPr lang="en-US" dirty="0"/>
          </a:p>
          <a:p>
            <a:r>
              <a:rPr lang="en-US" dirty="0"/>
              <a:t>a=2, right</a:t>
            </a:r>
          </a:p>
          <a:p>
            <a:endParaRPr lang="en-US" dirty="0"/>
          </a:p>
          <a:p>
            <a:r>
              <a:rPr lang="en-US" dirty="0"/>
              <a:t>a=3, 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6FF7D-EE4B-382C-17F3-959B80F04C95}"/>
              </a:ext>
            </a:extLst>
          </p:cNvPr>
          <p:cNvSpPr txBox="1"/>
          <p:nvPr/>
        </p:nvSpPr>
        <p:spPr>
          <a:xfrm>
            <a:off x="4814414" y="1813000"/>
            <a:ext cx="141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states: s=0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230111-D901-0F23-4DE5-C785FA1EFF42}"/>
              </a:ext>
            </a:extLst>
          </p:cNvPr>
          <p:cNvSpPr txBox="1"/>
          <p:nvPr/>
        </p:nvSpPr>
        <p:spPr>
          <a:xfrm>
            <a:off x="5531256" y="2515925"/>
            <a:ext cx="1853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Hidden neurons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288EE-7F17-DD59-4DCC-6EAE77BB795E}"/>
              </a:ext>
            </a:extLst>
          </p:cNvPr>
          <p:cNvSpPr txBox="1"/>
          <p:nvPr/>
        </p:nvSpPr>
        <p:spPr>
          <a:xfrm>
            <a:off x="191303" y="4449035"/>
            <a:ext cx="4008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This is for a 4x4x frozen lake (16 states). If it is for an 8x8 frozen lake, the number of  state-neurons should be 8x8=64 states.</a:t>
            </a:r>
          </a:p>
          <a:p>
            <a:r>
              <a:rPr lang="en-US" dirty="0"/>
              <a:t>Output =4, (left, down, right, up)</a:t>
            </a:r>
            <a:endParaRPr lang="en-H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8AE05-5AC8-5B89-B876-590884156D49}"/>
              </a:ext>
            </a:extLst>
          </p:cNvPr>
          <p:cNvSpPr txBox="1"/>
          <p:nvPr/>
        </p:nvSpPr>
        <p:spPr>
          <a:xfrm>
            <a:off x="463138" y="26719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=s</a:t>
            </a:r>
          </a:p>
        </p:txBody>
      </p:sp>
    </p:spTree>
    <p:extLst>
      <p:ext uri="{BB962C8B-B14F-4D97-AF65-F5344CB8AC3E}">
        <p14:creationId xmlns:p14="http://schemas.microsoft.com/office/powerpoint/2010/main" val="2162996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EDEEA88-5C6F-666B-F1A9-27AEB0578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93" y="3144336"/>
            <a:ext cx="5948917" cy="3064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DFD959-CF44-EAA7-18F1-F9E83EFC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8" y="151889"/>
            <a:ext cx="7886700" cy="1325563"/>
          </a:xfrm>
        </p:spPr>
        <p:txBody>
          <a:bodyPr/>
          <a:lstStyle/>
          <a:p>
            <a:r>
              <a:rPr lang="en-HK" dirty="0"/>
              <a:t>Vanilla Deep Q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F3FE-FBFC-C85E-ACE0-5BAAE524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08" y="1348060"/>
            <a:ext cx="8323964" cy="4306417"/>
          </a:xfrm>
        </p:spPr>
        <p:txBody>
          <a:bodyPr>
            <a:normAutofit/>
          </a:bodyPr>
          <a:lstStyle/>
          <a:p>
            <a:r>
              <a:rPr lang="en-HK" sz="2400" dirty="0"/>
              <a:t>The main idea is , if it is not time for random actions (using epsilon-greedy algo), choose the best action.</a:t>
            </a:r>
          </a:p>
          <a:p>
            <a:r>
              <a:rPr lang="en-HK" sz="2400" dirty="0"/>
              <a:t>Choose the best action when reward is the highest.</a:t>
            </a:r>
          </a:p>
          <a:p>
            <a:r>
              <a:rPr lang="en-HK" sz="2400" dirty="0"/>
              <a:t>Then use that action as the target for the neural network backpropagate during training.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11FF5-3B27-2A77-03A5-A16CAC6A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1EC1B-9A7D-5451-3E23-23F99890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54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CC0B0-216C-3E81-F17C-A0524FDE3DCA}"/>
              </a:ext>
            </a:extLst>
          </p:cNvPr>
          <p:cNvSpPr txBox="1"/>
          <p:nvPr/>
        </p:nvSpPr>
        <p:spPr>
          <a:xfrm>
            <a:off x="288408" y="6080326"/>
            <a:ext cx="7198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100" dirty="0">
                <a:hlinkClick r:id="rId3"/>
              </a:rPr>
              <a:t>https://wikidocs.net/174548</a:t>
            </a:r>
            <a:endParaRPr lang="en-HK" sz="1100" dirty="0"/>
          </a:p>
          <a:p>
            <a:r>
              <a:rPr lang="en-HK" sz="1100" dirty="0">
                <a:hlinkClick r:id="rId4"/>
              </a:rPr>
              <a:t>https://medium.com/@vishnuvijayanpv/deep-reinforcement-learning-value-functions-dqn-actor-critic-method-backpropagation-through-83a277d8c38d</a:t>
            </a:r>
            <a:endParaRPr lang="en-HK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24786-1087-B37F-37FB-B91CFEB91FD7}"/>
              </a:ext>
            </a:extLst>
          </p:cNvPr>
          <p:cNvSpPr txBox="1"/>
          <p:nvPr/>
        </p:nvSpPr>
        <p:spPr>
          <a:xfrm>
            <a:off x="5034516" y="3316603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Reward</a:t>
            </a:r>
            <a:endParaRPr lang="en-H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4A606A-E670-A6F5-9C22-E2BAF35CAB93}"/>
              </a:ext>
            </a:extLst>
          </p:cNvPr>
          <p:cNvSpPr txBox="1"/>
          <p:nvPr/>
        </p:nvSpPr>
        <p:spPr>
          <a:xfrm>
            <a:off x="5707947" y="420803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</a:t>
            </a:r>
            <a:endParaRPr lang="en-H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9463A5-7537-5DBE-76FD-EA1B66D0666E}"/>
              </a:ext>
            </a:extLst>
          </p:cNvPr>
          <p:cNvSpPr txBox="1"/>
          <p:nvPr/>
        </p:nvSpPr>
        <p:spPr>
          <a:xfrm>
            <a:off x="7016275" y="3797973"/>
            <a:ext cx="134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Environment (game gym)</a:t>
            </a:r>
            <a:endParaRPr lang="en-HK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AAD49-3644-21C4-9F33-8BE26104FC2C}"/>
              </a:ext>
            </a:extLst>
          </p:cNvPr>
          <p:cNvSpPr txBox="1"/>
          <p:nvPr/>
        </p:nvSpPr>
        <p:spPr>
          <a:xfrm>
            <a:off x="2448424" y="4167305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ADDAD-3D20-A310-C564-E48734A42A83}"/>
              </a:ext>
            </a:extLst>
          </p:cNvPr>
          <p:cNvSpPr txBox="1"/>
          <p:nvPr/>
        </p:nvSpPr>
        <p:spPr>
          <a:xfrm>
            <a:off x="3150120" y="3575858"/>
            <a:ext cx="17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neural net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261957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A479-FA9A-EC9C-E69F-E73FBAED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methods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0055A-0F3B-270C-5CCC-4D7AEBB60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On-line training method, feed samples to the system one by one when encountered. </a:t>
            </a:r>
          </a:p>
          <a:p>
            <a:r>
              <a:rPr lang="en-US" dirty="0"/>
              <a:t>Off-line training method, collect data first and train from the stored data.</a:t>
            </a:r>
          </a:p>
          <a:p>
            <a:r>
              <a:rPr lang="en-HK" dirty="0"/>
              <a:t>Training using experience replay memory</a:t>
            </a:r>
          </a:p>
          <a:p>
            <a:pPr lvl="1"/>
            <a:r>
              <a:rPr lang="en-HK" dirty="0"/>
              <a:t>In between on-line/off-line. Collect a fixed amount of data for processing (reply memory size), also replace old data in replay memory by  new data when available.</a:t>
            </a:r>
          </a:p>
          <a:p>
            <a:pPr lvl="1"/>
            <a:endParaRPr lang="en-HK" dirty="0">
              <a:hlinkClick r:id="rId2"/>
            </a:endParaRPr>
          </a:p>
          <a:p>
            <a:r>
              <a:rPr lang="en-HK" dirty="0"/>
              <a:t>Reference: </a:t>
            </a:r>
            <a:r>
              <a:rPr lang="en-HK" dirty="0">
                <a:hlinkClick r:id="rId2"/>
              </a:rPr>
              <a:t>https://ai.stackexchange.com/questions/10474/what-is-the-relation-between-online-or-offline-learning-and-on-policy-or-off</a:t>
            </a:r>
            <a:r>
              <a:rPr lang="en-HK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90D9A-B85F-F60A-33CD-792A65E7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2F1F0-50DE-80DF-3332-FDCE9193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45970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17FE-1558-3911-02FB-CBEC08A78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Part 2b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B64F-CCF0-10A5-130B-0F187BBAC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u="sng" dirty="0">
                <a:solidFill>
                  <a:srgbClr val="FF0000"/>
                </a:solidFill>
              </a:rPr>
              <a:t>Double</a:t>
            </a:r>
            <a:r>
              <a:rPr lang="en-HK" dirty="0"/>
              <a:t> Q Deep Learning.</a:t>
            </a:r>
          </a:p>
          <a:p>
            <a:r>
              <a:rPr lang="en-HK" dirty="0"/>
              <a:t>Reinforcement learning using neural net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4CF58-6DC9-B62D-88EE-D181749F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53E24-D968-3FEA-64DA-30B4E1DC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481322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5EDA-AFF7-4F01-D90A-1B1BB1AF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60" y="398712"/>
            <a:ext cx="7362790" cy="1133764"/>
          </a:xfrm>
        </p:spPr>
        <p:txBody>
          <a:bodyPr>
            <a:normAutofit fontScale="90000"/>
          </a:bodyPr>
          <a:lstStyle/>
          <a:p>
            <a:r>
              <a:rPr lang="en-US" dirty="0"/>
              <a:t>Double DQN (DDNQ) uses 2 networks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4A309-D78E-94CB-89CF-C6EB02009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47" y="1410955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) </a:t>
            </a:r>
            <a:r>
              <a:rPr lang="en-US" sz="2000" dirty="0" err="1"/>
              <a:t>Q_Policy</a:t>
            </a:r>
            <a:r>
              <a:rPr lang="en-US" sz="2000" dirty="0"/>
              <a:t> (or called </a:t>
            </a:r>
            <a:r>
              <a:rPr lang="en-US" sz="2000" dirty="0" err="1"/>
              <a:t>Q_Main</a:t>
            </a:r>
            <a:r>
              <a:rPr lang="en-US" sz="2000" dirty="0"/>
              <a:t> or </a:t>
            </a:r>
            <a:r>
              <a:rPr lang="en-US" sz="2000" dirty="0" err="1"/>
              <a:t>Q_online</a:t>
            </a:r>
            <a:r>
              <a:rPr lang="en-US" sz="2000" dirty="0"/>
              <a:t>)</a:t>
            </a:r>
          </a:p>
          <a:p>
            <a:r>
              <a:rPr lang="en-US" sz="2000" dirty="0"/>
              <a:t>(ii) </a:t>
            </a:r>
            <a:r>
              <a:rPr lang="en-US" sz="2000" dirty="0" err="1"/>
              <a:t>Q_Target</a:t>
            </a:r>
            <a:r>
              <a:rPr lang="en-US" sz="2000" dirty="0"/>
              <a:t> </a:t>
            </a:r>
            <a:endParaRPr lang="en-HK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381DF-5DEC-F6F7-7ACE-0DF4559B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F3C73-555B-A9BA-7A1C-C1DF479C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57</a:t>
            </a:fld>
            <a:endParaRPr lang="en-H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3D9AED-A71F-616F-BDB3-865FF866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60" y="2324327"/>
            <a:ext cx="7558420" cy="39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43A0D4-D864-58F3-19C0-4821A9A52015}"/>
              </a:ext>
            </a:extLst>
          </p:cNvPr>
          <p:cNvSpPr txBox="1"/>
          <p:nvPr/>
        </p:nvSpPr>
        <p:spPr>
          <a:xfrm>
            <a:off x="138633" y="6488668"/>
            <a:ext cx="7358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>
                <a:hlinkClick r:id="rId3"/>
              </a:rPr>
              <a:t>https://www.researchgate.net/figure/Double-Deep-Q-Network-architecture_fig2_373652868</a:t>
            </a:r>
            <a:r>
              <a:rPr lang="en-HK" sz="1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63755-63AC-6D7A-7759-1492B20A5B51}"/>
              </a:ext>
            </a:extLst>
          </p:cNvPr>
          <p:cNvSpPr txBox="1"/>
          <p:nvPr/>
        </p:nvSpPr>
        <p:spPr>
          <a:xfrm>
            <a:off x="2780099" y="3050991"/>
            <a:ext cx="14110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dirty="0" err="1"/>
              <a:t>Q_Current</a:t>
            </a:r>
            <a:endParaRPr lang="en-H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E67B9-C005-67F6-BC25-566FA033EF52}"/>
              </a:ext>
            </a:extLst>
          </p:cNvPr>
          <p:cNvSpPr txBox="1"/>
          <p:nvPr/>
        </p:nvSpPr>
        <p:spPr>
          <a:xfrm>
            <a:off x="7317111" y="3069742"/>
            <a:ext cx="13274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(ii) </a:t>
            </a:r>
            <a:r>
              <a:rPr lang="en-US" dirty="0" err="1"/>
              <a:t>Q_target</a:t>
            </a:r>
            <a:endParaRPr lang="en-H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3FA31-F1FF-8653-0F70-E02E8B2C7031}"/>
              </a:ext>
            </a:extLst>
          </p:cNvPr>
          <p:cNvSpPr txBox="1"/>
          <p:nvPr/>
        </p:nvSpPr>
        <p:spPr>
          <a:xfrm>
            <a:off x="3817749" y="1876800"/>
            <a:ext cx="410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 the target  y and loss function</a:t>
            </a:r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BBC9E-727F-C410-3F53-D0BAEFC5E664}"/>
              </a:ext>
            </a:extLst>
          </p:cNvPr>
          <p:cNvSpPr txBox="1"/>
          <p:nvPr/>
        </p:nvSpPr>
        <p:spPr>
          <a:xfrm>
            <a:off x="4517508" y="3503428"/>
            <a:ext cx="231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Backprop to improve </a:t>
            </a:r>
            <a:r>
              <a:rPr lang="en-US" dirty="0">
                <a:sym typeface="Symbol" panose="05050102010706020507" pitchFamily="18" charset="2"/>
              </a:rPr>
              <a:t>p</a:t>
            </a:r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3B3B1C-EAE1-E315-57ED-532BB7D73320}"/>
              </a:ext>
            </a:extLst>
          </p:cNvPr>
          <p:cNvSpPr txBox="1"/>
          <p:nvPr/>
        </p:nvSpPr>
        <p:spPr>
          <a:xfrm>
            <a:off x="7711845" y="4129861"/>
            <a:ext cx="1327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Q_Target</a:t>
            </a:r>
            <a:endParaRPr lang="en-US" sz="1800" dirty="0"/>
          </a:p>
          <a:p>
            <a:r>
              <a:rPr lang="en-US" dirty="0">
                <a:sym typeface="Symbol" panose="05050102010706020507" pitchFamily="18" charset="2"/>
              </a:rPr>
              <a:t>Qt with weights t</a:t>
            </a:r>
            <a:r>
              <a:rPr lang="en-US" sz="1800" dirty="0"/>
              <a:t> </a:t>
            </a:r>
            <a:endParaRPr lang="en-H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DCB2D-F8F7-849B-5050-9823E1FD44CE}"/>
              </a:ext>
            </a:extLst>
          </p:cNvPr>
          <p:cNvSpPr txBox="1"/>
          <p:nvPr/>
        </p:nvSpPr>
        <p:spPr>
          <a:xfrm>
            <a:off x="2863711" y="4149759"/>
            <a:ext cx="13274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Q_Policy</a:t>
            </a:r>
            <a:endParaRPr lang="en-US" sz="1800" dirty="0"/>
          </a:p>
          <a:p>
            <a:r>
              <a:rPr lang="en-US" dirty="0" err="1">
                <a:sym typeface="Symbol" panose="05050102010706020507" pitchFamily="18" charset="2"/>
              </a:rPr>
              <a:t>Qp</a:t>
            </a:r>
            <a:r>
              <a:rPr lang="en-US" dirty="0">
                <a:sym typeface="Symbol" panose="05050102010706020507" pitchFamily="18" charset="2"/>
              </a:rPr>
              <a:t> with weights </a:t>
            </a:r>
          </a:p>
          <a:p>
            <a:r>
              <a:rPr lang="en-US" dirty="0">
                <a:sym typeface="Symbol" panose="05050102010706020507" pitchFamily="18" charset="2"/>
              </a:rPr>
              <a:t>p</a:t>
            </a:r>
            <a:r>
              <a:rPr lang="en-US" sz="1800" dirty="0"/>
              <a:t> </a:t>
            </a:r>
            <a:endParaRPr lang="en-HK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3FAA44-6FAE-7EE2-9B7D-8C979858EC6A}"/>
              </a:ext>
            </a:extLst>
          </p:cNvPr>
          <p:cNvSpPr txBox="1"/>
          <p:nvPr/>
        </p:nvSpPr>
        <p:spPr>
          <a:xfrm>
            <a:off x="5009061" y="4489699"/>
            <a:ext cx="1327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Copy </a:t>
            </a:r>
            <a:r>
              <a:rPr lang="en-US" dirty="0">
                <a:sym typeface="Symbol" panose="05050102010706020507" pitchFamily="18" charset="2"/>
              </a:rPr>
              <a:t>p to t every C (=10) steps</a:t>
            </a:r>
            <a:r>
              <a:rPr lang="en-US" sz="1800" dirty="0"/>
              <a:t> 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8B960C-E9C1-3E35-15BF-FCAEAEFCDE7F}"/>
              </a:ext>
            </a:extLst>
          </p:cNvPr>
          <p:cNvSpPr txBox="1"/>
          <p:nvPr/>
        </p:nvSpPr>
        <p:spPr>
          <a:xfrm>
            <a:off x="291067" y="3697263"/>
            <a:ext cx="1895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 (Gym game simulator)</a:t>
            </a:r>
            <a:endParaRPr lang="en-H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F9900D-7BA0-F084-56DC-6F069AD2F800}"/>
              </a:ext>
            </a:extLst>
          </p:cNvPr>
          <p:cNvSpPr txBox="1"/>
          <p:nvPr/>
        </p:nvSpPr>
        <p:spPr>
          <a:xfrm>
            <a:off x="4701805" y="5762293"/>
            <a:ext cx="44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Replay memory (e.g. 1000 tuples, each tuple has 5 elements)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4155655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86E525B-37A7-030F-FDFE-EA8EFE248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0" y="553057"/>
            <a:ext cx="9144000" cy="5761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764DEA-7C9B-95F1-52DC-6FBC2194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" y="-10633"/>
            <a:ext cx="9114459" cy="662026"/>
          </a:xfrm>
        </p:spPr>
        <p:txBody>
          <a:bodyPr>
            <a:normAutofit fontScale="90000"/>
          </a:bodyPr>
          <a:lstStyle/>
          <a:p>
            <a:r>
              <a:rPr lang="en-HK" sz="2400" b="1" dirty="0"/>
              <a:t>Double Deep-Q (DDQN) learning with experience replay memory/buffer (D)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F0849-E85F-48AA-EC57-F7EEB304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38E04-70F5-9D12-E7C2-A3A065E3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58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371C2-2FEA-8D2B-CE73-2657AC73D35D}"/>
              </a:ext>
            </a:extLst>
          </p:cNvPr>
          <p:cNvSpPr txBox="1"/>
          <p:nvPr/>
        </p:nvSpPr>
        <p:spPr>
          <a:xfrm>
            <a:off x="744278" y="6215747"/>
            <a:ext cx="7171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3"/>
              </a:rPr>
              <a:t>https://huggingface.co/learn/deep-rl-course/unit3/deep-q-algorithm</a:t>
            </a:r>
            <a:endParaRPr lang="en-HK" dirty="0"/>
          </a:p>
          <a:p>
            <a:r>
              <a:rPr lang="en-HK" dirty="0">
                <a:hlinkClick r:id="rId4"/>
              </a:rPr>
              <a:t>https://ieeexplore.ieee.org/stamp/stamp.jsp?tp=&amp;arnumber=9036763</a:t>
            </a:r>
            <a:r>
              <a:rPr lang="en-HK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7024F-A253-06D5-973C-B87978AA7D7A}"/>
              </a:ext>
            </a:extLst>
          </p:cNvPr>
          <p:cNvSpPr txBox="1"/>
          <p:nvPr/>
        </p:nvSpPr>
        <p:spPr>
          <a:xfrm flipH="1">
            <a:off x="7857393" y="1651095"/>
            <a:ext cx="153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Sampling is to fill up replay memory D</a:t>
            </a:r>
            <a:endParaRPr lang="en-HK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53B8F-2133-D829-0757-0FA6FF15B8FC}"/>
              </a:ext>
            </a:extLst>
          </p:cNvPr>
          <p:cNvSpPr txBox="1"/>
          <p:nvPr/>
        </p:nvSpPr>
        <p:spPr>
          <a:xfrm flipH="1">
            <a:off x="7857393" y="3703184"/>
            <a:ext cx="1315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Training is for training </a:t>
            </a:r>
            <a:r>
              <a:rPr lang="en-US" dirty="0" err="1">
                <a:solidFill>
                  <a:srgbClr val="7030A0"/>
                </a:solidFill>
              </a:rPr>
              <a:t>Qp</a:t>
            </a:r>
            <a:r>
              <a:rPr lang="en-US" dirty="0">
                <a:solidFill>
                  <a:srgbClr val="7030A0"/>
                </a:solidFill>
              </a:rPr>
              <a:t>, Qt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BCA054-0089-1776-768A-660475A0EC4A}"/>
                  </a:ext>
                </a:extLst>
              </p:cNvPr>
              <p:cNvSpPr txBox="1"/>
              <p:nvPr/>
            </p:nvSpPr>
            <p:spPr>
              <a:xfrm>
                <a:off x="5647000" y="476951"/>
                <a:ext cx="3467460" cy="6801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Policy network Q weights= = p 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Target network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𝑄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b="0" i="0" dirty="0">
                    <a:latin typeface="+mj-lt"/>
                    <a:sym typeface="Symbol" panose="05050102010706020507" pitchFamily="18" charset="2"/>
                  </a:rPr>
                  <a:t>̃</a:t>
                </a:r>
                <a:r>
                  <a:rPr lang="en-US" dirty="0">
                    <a:sym typeface="Symbol" panose="05050102010706020507" pitchFamily="18" charset="2"/>
                  </a:rPr>
                  <a:t> weights=</a:t>
                </a:r>
                <a:r>
                  <a:rPr lang="en-US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>
                    <a:sym typeface="Symbol" panose="05050102010706020507" pitchFamily="18" charset="2"/>
                  </a:rPr>
                  <a:t> =t</a:t>
                </a:r>
                <a:endParaRPr lang="en-HK" baseline="30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BCA054-0089-1776-768A-660475A0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00" y="476951"/>
                <a:ext cx="3467460" cy="680123"/>
              </a:xfrm>
              <a:prstGeom prst="rect">
                <a:avLst/>
              </a:prstGeom>
              <a:blipFill>
                <a:blip r:embed="rId5"/>
                <a:stretch>
                  <a:fillRect l="-1226" t="-5263" b="-1228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191CE4D-89B8-63C8-AF8C-8A7B85986F50}"/>
              </a:ext>
            </a:extLst>
          </p:cNvPr>
          <p:cNvSpPr txBox="1"/>
          <p:nvPr/>
        </p:nvSpPr>
        <p:spPr>
          <a:xfrm>
            <a:off x="4976009" y="2259683"/>
            <a:ext cx="273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Epsilon-greedy applied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9D21B-D7EB-7E50-A48C-DF6951062EB9}"/>
              </a:ext>
            </a:extLst>
          </p:cNvPr>
          <p:cNvSpPr txBox="1"/>
          <p:nvPr/>
        </p:nvSpPr>
        <p:spPr>
          <a:xfrm>
            <a:off x="4447926" y="3354525"/>
            <a:ext cx="340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are greedy moves in D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306F6-5CD4-D57A-D048-927FCBB1DD22}"/>
              </a:ext>
            </a:extLst>
          </p:cNvPr>
          <p:cNvSpPr txBox="1"/>
          <p:nvPr/>
        </p:nvSpPr>
        <p:spPr>
          <a:xfrm>
            <a:off x="1625452" y="3004783"/>
            <a:ext cx="3688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Action a</a:t>
            </a:r>
            <a:r>
              <a:rPr lang="en-US" sz="1200" baseline="-25000" dirty="0">
                <a:solidFill>
                  <a:srgbClr val="FF0000"/>
                </a:solidFill>
              </a:rPr>
              <a:t>t</a:t>
            </a:r>
            <a:r>
              <a:rPr lang="en-US" sz="1200" dirty="0">
                <a:solidFill>
                  <a:srgbClr val="FF0000"/>
                </a:solidFill>
              </a:rPr>
              <a:t> will bring  it to a new state </a:t>
            </a:r>
            <a:r>
              <a:rPr lang="en-US" sz="1200" dirty="0" err="1">
                <a:solidFill>
                  <a:srgbClr val="FF0000"/>
                </a:solidFill>
              </a:rPr>
              <a:t>st</a:t>
            </a:r>
            <a:r>
              <a:rPr lang="en-US" sz="1200" dirty="0">
                <a:solidFill>
                  <a:srgbClr val="FF0000"/>
                </a:solidFill>
              </a:rPr>
              <a:t>, so set s</a:t>
            </a:r>
            <a:r>
              <a:rPr lang="en-US" sz="1200" baseline="-25000" dirty="0">
                <a:solidFill>
                  <a:srgbClr val="FF0000"/>
                </a:solidFill>
              </a:rPr>
              <a:t>t+1</a:t>
            </a:r>
            <a:r>
              <a:rPr lang="en-US" sz="1200" dirty="0">
                <a:solidFill>
                  <a:srgbClr val="FF0000"/>
                </a:solidFill>
              </a:rPr>
              <a:t>=</a:t>
            </a:r>
            <a:r>
              <a:rPr lang="en-US" sz="1200" dirty="0" err="1">
                <a:solidFill>
                  <a:srgbClr val="FF0000"/>
                </a:solidFill>
              </a:rPr>
              <a:t>s</a:t>
            </a:r>
            <a:r>
              <a:rPr lang="en-US" sz="1200" baseline="-25000" dirty="0" err="1">
                <a:solidFill>
                  <a:srgbClr val="FF0000"/>
                </a:solidFill>
              </a:rPr>
              <a:t>t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HK" sz="1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387046-B1C2-363C-77FE-B764DAC764FB}"/>
              </a:ext>
            </a:extLst>
          </p:cNvPr>
          <p:cNvSpPr txBox="1"/>
          <p:nvPr/>
        </p:nvSpPr>
        <p:spPr>
          <a:xfrm>
            <a:off x="5537566" y="2617294"/>
            <a:ext cx="260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Frozen lake image x</a:t>
            </a:r>
            <a:r>
              <a:rPr lang="en-US" baseline="-25000" dirty="0">
                <a:solidFill>
                  <a:srgbClr val="FF0000"/>
                </a:solidFill>
              </a:rPr>
              <a:t>t+1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5F0EA0-C2A4-D8EB-BBC1-CE10C9CAB436}"/>
                  </a:ext>
                </a:extLst>
              </p:cNvPr>
              <p:cNvSpPr txBox="1"/>
              <p:nvPr/>
            </p:nvSpPr>
            <p:spPr>
              <a:xfrm>
                <a:off x="2909182" y="1229817"/>
                <a:ext cx="62052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Preprocessed seq.: if work on images : color to gray level etc. so we need to convert s to </a:t>
                </a:r>
                <a14:m>
                  <m:oMath xmlns:m="http://schemas.openxmlformats.org/officeDocument/2006/math">
                    <m:r>
                      <a:rPr lang="en-H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in Frozen lake 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5F0EA0-C2A4-D8EB-BBC1-CE10C9CAB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182" y="1229817"/>
                <a:ext cx="6205278" cy="646331"/>
              </a:xfrm>
              <a:prstGeom prst="rect">
                <a:avLst/>
              </a:prstGeom>
              <a:blipFill>
                <a:blip r:embed="rId6"/>
                <a:stretch>
                  <a:fillRect l="-786" t="-4717" b="-1509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56A426-E19A-D1AA-39A5-F82256ABEC1F}"/>
                  </a:ext>
                </a:extLst>
              </p:cNvPr>
              <p:cNvSpPr txBox="1"/>
              <p:nvPr/>
            </p:nvSpPr>
            <p:spPr>
              <a:xfrm>
                <a:off x="1775636" y="3932691"/>
                <a:ext cx="2045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In frozen lake :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=s</a:t>
                </a:r>
                <a:endParaRPr lang="en-HK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56A426-E19A-D1AA-39A5-F82256ABE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36" y="3932691"/>
                <a:ext cx="2045881" cy="369332"/>
              </a:xfrm>
              <a:prstGeom prst="rect">
                <a:avLst/>
              </a:prstGeom>
              <a:blipFill>
                <a:blip r:embed="rId7"/>
                <a:stretch>
                  <a:fillRect l="-2381" t="-6557" b="-2623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8412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A09BAE-F338-EF8C-E169-F8445DAA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Experience replay (memory buffer D)</a:t>
            </a:r>
            <a:br>
              <a:rPr lang="en-US" dirty="0"/>
            </a:br>
            <a:endParaRPr lang="en-H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F758D-7B40-39DB-E475-8E3AF93F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79" y="981926"/>
            <a:ext cx="5081034" cy="55160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size can be 1000 tuples (e.g. deque in python)</a:t>
            </a:r>
          </a:p>
          <a:p>
            <a:r>
              <a:rPr lang="en-US" dirty="0"/>
              <a:t>In step 3 we collect state-action-reward experiences , each experience is </a:t>
            </a:r>
          </a:p>
          <a:p>
            <a:pPr lvl="1"/>
            <a:r>
              <a:rPr lang="en-US" dirty="0"/>
              <a:t>[current state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, current action a</a:t>
            </a:r>
            <a:r>
              <a:rPr lang="en-US" baseline="-25000" dirty="0"/>
              <a:t>t</a:t>
            </a:r>
            <a:r>
              <a:rPr lang="en-US" dirty="0"/>
              <a:t>, current reward r</a:t>
            </a:r>
            <a:r>
              <a:rPr lang="en-US" baseline="-25000" dirty="0"/>
              <a:t>t</a:t>
            </a:r>
            <a:r>
              <a:rPr lang="en-US" dirty="0"/>
              <a:t>, next state s</a:t>
            </a:r>
            <a:r>
              <a:rPr lang="en-US" baseline="-25000" dirty="0"/>
              <a:t>t+1 ,</a:t>
            </a:r>
            <a:r>
              <a:rPr lang="en-US" dirty="0"/>
              <a:t> </a:t>
            </a:r>
            <a:r>
              <a:rPr lang="en-US" dirty="0" err="1"/>
              <a:t>Eflag</a:t>
            </a:r>
            <a:r>
              <a:rPr lang="en-US" dirty="0"/>
              <a:t>]</a:t>
            </a:r>
            <a:r>
              <a:rPr lang="en-US" baseline="-25000" dirty="0"/>
              <a:t> </a:t>
            </a:r>
          </a:p>
          <a:p>
            <a:pPr lvl="1"/>
            <a:r>
              <a:rPr lang="en-US" dirty="0"/>
              <a:t>=[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, a</a:t>
            </a:r>
            <a:r>
              <a:rPr lang="en-US" baseline="-25000" dirty="0"/>
              <a:t>t</a:t>
            </a:r>
            <a:r>
              <a:rPr lang="en-US" dirty="0"/>
              <a:t>, r</a:t>
            </a:r>
            <a:r>
              <a:rPr lang="en-US" baseline="-25000" dirty="0"/>
              <a:t>t+1</a:t>
            </a:r>
            <a:r>
              <a:rPr lang="en-US" dirty="0"/>
              <a:t>, s</a:t>
            </a:r>
            <a:r>
              <a:rPr lang="en-US" baseline="-25000" dirty="0"/>
              <a:t>t+1</a:t>
            </a:r>
            <a:r>
              <a:rPr lang="en-US" dirty="0"/>
              <a:t>,Eflag] </a:t>
            </a:r>
          </a:p>
          <a:p>
            <a:pPr lvl="1"/>
            <a:r>
              <a:rPr lang="en-US" dirty="0" err="1"/>
              <a:t>Eflag</a:t>
            </a:r>
            <a:r>
              <a:rPr lang="en-US" dirty="0"/>
              <a:t>= reached exit=1 else 0</a:t>
            </a:r>
          </a:p>
          <a:p>
            <a:pPr lvl="1"/>
            <a:r>
              <a:rPr lang="en-US" dirty="0"/>
              <a:t>We use a min-batch (e.g. randomly select 32 tuples from D) of experiences to train/update the weights and biases of the policy Q network (</a:t>
            </a:r>
            <a:r>
              <a:rPr lang="en-US" dirty="0" err="1"/>
              <a:t>Qp</a:t>
            </a:r>
            <a:r>
              <a:rPr lang="en-US" dirty="0"/>
              <a:t>)</a:t>
            </a: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This make training more efficient and stable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5610-DB84-72A1-7542-F111D053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699B4-E8D1-7F49-EFAB-D9891A9D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59</a:t>
            </a:fld>
            <a:endParaRPr lang="en-H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3FFE56-3B36-3A9D-956F-573DD40B2115}"/>
              </a:ext>
            </a:extLst>
          </p:cNvPr>
          <p:cNvSpPr txBox="1"/>
          <p:nvPr/>
        </p:nvSpPr>
        <p:spPr>
          <a:xfrm flipH="1">
            <a:off x="6115050" y="4019106"/>
            <a:ext cx="2073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hlinkClick r:id="rId2"/>
              </a:rPr>
              <a:t>https://paperswithcode.com/method/experience-replay</a:t>
            </a:r>
            <a:r>
              <a:rPr lang="en-HK" dirty="0"/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939808-4037-C8D9-251A-93F6F437C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02571"/>
              </p:ext>
            </p:extLst>
          </p:nvPr>
        </p:nvGraphicFramePr>
        <p:xfrm>
          <a:off x="5857542" y="1337801"/>
          <a:ext cx="3126968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6968">
                  <a:extLst>
                    <a:ext uri="{9D8B030D-6E8A-4147-A177-3AD203B41FA5}">
                      <a16:colId xmlns:a16="http://schemas.microsoft.com/office/drawing/2014/main" val="2254378410"/>
                    </a:ext>
                  </a:extLst>
                </a:gridCol>
              </a:tblGrid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,E1), 1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8647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,E2), 2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9795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:      :     :      :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18683"/>
                  </a:ext>
                </a:extLst>
              </a:tr>
              <a:tr h="54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T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T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T+1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T+1</a:t>
                      </a:r>
                      <a:r>
                        <a:rPr lang="en-US" dirty="0"/>
                        <a:t>,ET), 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: ( , , , , ,),P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641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600B82-A1DB-1950-26B8-C37B6EA83916}"/>
              </a:ext>
            </a:extLst>
          </p:cNvPr>
          <p:cNvSpPr txBox="1"/>
          <p:nvPr/>
        </p:nvSpPr>
        <p:spPr>
          <a:xfrm>
            <a:off x="5711498" y="3366412"/>
            <a:ext cx="327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Replay memory, e.g. 1000 units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7827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17FE-1558-3911-02FB-CBEC08A78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Part 1a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B64F-CCF0-10A5-130B-0F187BBAC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/>
              <a:t>Vanilla Q learning  (greedy approach)</a:t>
            </a:r>
          </a:p>
          <a:p>
            <a:r>
              <a:rPr lang="en-HK" dirty="0"/>
              <a:t>Demo how it works by an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4CF58-6DC9-B62D-88EE-D181749F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53E24-D968-3FEA-64DA-30B4E1DC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098849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99966A-F3D8-DA4C-21ED-7FC9298C3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965" y="3105635"/>
            <a:ext cx="1626443" cy="16658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595B0F-F177-4B78-C555-26BBE917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87" y="3105636"/>
            <a:ext cx="1626443" cy="1665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25464-2659-8F31-C151-852E7815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5" y="-85868"/>
            <a:ext cx="8593569" cy="503406"/>
          </a:xfrm>
        </p:spPr>
        <p:txBody>
          <a:bodyPr>
            <a:noAutofit/>
          </a:bodyPr>
          <a:lstStyle/>
          <a:p>
            <a:r>
              <a:rPr lang="en-US" sz="2400" dirty="0"/>
              <a:t>DDQN (Simplified) mini-batch size=32,learn_rate=1, discount = </a:t>
            </a:r>
            <a:r>
              <a:rPr lang="en-US" sz="2400" dirty="0">
                <a:sym typeface="Symbol" panose="05050102010706020507" pitchFamily="18" charset="2"/>
              </a:rPr>
              <a:t></a:t>
            </a:r>
            <a:endParaRPr lang="en-HK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8B41E-D98C-2AD6-667C-844AE330A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0" y="297665"/>
            <a:ext cx="4768908" cy="6551629"/>
          </a:xfrm>
        </p:spPr>
        <p:txBody>
          <a:bodyPr>
            <a:noAutofit/>
          </a:bodyPr>
          <a:lstStyle/>
          <a:p>
            <a:r>
              <a:rPr lang="en-US" sz="1800" dirty="0"/>
              <a:t>Step 1: create  </a:t>
            </a:r>
            <a:r>
              <a:rPr lang="en-US" sz="1800" dirty="0" err="1"/>
              <a:t>Qp,Qt</a:t>
            </a:r>
            <a:endParaRPr lang="en-US" sz="1800" dirty="0"/>
          </a:p>
          <a:p>
            <a:r>
              <a:rPr lang="en-US" sz="1800" dirty="0"/>
              <a:t>Step2: Copy </a:t>
            </a:r>
            <a:r>
              <a:rPr lang="en-US" sz="1800" dirty="0" err="1"/>
              <a:t>Qp</a:t>
            </a:r>
            <a:r>
              <a:rPr lang="en-US" sz="1800" dirty="0"/>
              <a:t> to Qt</a:t>
            </a:r>
          </a:p>
          <a:p>
            <a:r>
              <a:rPr lang="en-US" sz="1800" dirty="0"/>
              <a:t>For each episode (from 1 to </a:t>
            </a:r>
            <a:r>
              <a:rPr lang="en-US" sz="1800" dirty="0" err="1"/>
              <a:t>Max_ep</a:t>
            </a:r>
            <a:r>
              <a:rPr lang="en-US" sz="1800" dirty="0"/>
              <a:t>) </a:t>
            </a:r>
          </a:p>
          <a:p>
            <a:r>
              <a:rPr lang="en-US" sz="1800" b="1" u="sng" dirty="0"/>
              <a:t>Sampling</a:t>
            </a:r>
            <a:r>
              <a:rPr lang="en-US" sz="1800" dirty="0"/>
              <a:t> : Step3: Run Gym and fill D with the 1000 tuples (</a:t>
            </a:r>
            <a:r>
              <a:rPr lang="en-US" sz="1800" i="1" dirty="0"/>
              <a:t>s</a:t>
            </a:r>
            <a:r>
              <a:rPr lang="en-US" sz="1800" i="1" baseline="-25000" dirty="0"/>
              <a:t>t</a:t>
            </a:r>
            <a:r>
              <a:rPr lang="en-US" sz="1800" i="1" dirty="0"/>
              <a:t>,a</a:t>
            </a:r>
            <a:r>
              <a:rPr lang="en-US" sz="1800" i="1" baseline="-25000" dirty="0"/>
              <a:t>t</a:t>
            </a:r>
            <a:r>
              <a:rPr lang="en-US" sz="1800" i="1" dirty="0"/>
              <a:t>,r</a:t>
            </a:r>
            <a:r>
              <a:rPr lang="en-US" sz="1800" i="1" baseline="-25000" dirty="0"/>
              <a:t>t+1</a:t>
            </a:r>
            <a:r>
              <a:rPr lang="en-US" sz="1800" i="1" dirty="0"/>
              <a:t>,s</a:t>
            </a:r>
            <a:r>
              <a:rPr lang="en-US" sz="1800" i="1" baseline="-25000" dirty="0"/>
              <a:t>t+1</a:t>
            </a:r>
            <a:r>
              <a:rPr lang="en-US" sz="1800" i="1" dirty="0"/>
              <a:t>,E</a:t>
            </a:r>
            <a:r>
              <a:rPr lang="en-US" sz="1800" i="1" baseline="-25000" dirty="0"/>
              <a:t>t</a:t>
            </a:r>
            <a:r>
              <a:rPr lang="en-US" sz="1800" dirty="0"/>
              <a:t>) using Bellman’s scheme, </a:t>
            </a:r>
            <a:r>
              <a:rPr lang="en-US" sz="1800" i="1" dirty="0"/>
              <a:t>E</a:t>
            </a:r>
            <a:r>
              <a:rPr lang="en-US" sz="1800" baseline="-25000" dirty="0"/>
              <a:t> </a:t>
            </a:r>
            <a:r>
              <a:rPr lang="en-US" sz="1800" dirty="0"/>
              <a:t>=1 means exit, done!</a:t>
            </a:r>
          </a:p>
          <a:p>
            <a:r>
              <a:rPr lang="en-US" sz="1800" b="1" dirty="0"/>
              <a:t>Training</a:t>
            </a:r>
            <a:r>
              <a:rPr lang="en-US" sz="1800" dirty="0"/>
              <a:t> :</a:t>
            </a:r>
          </a:p>
          <a:p>
            <a:r>
              <a:rPr lang="en-US" sz="1800" dirty="0"/>
              <a:t> Step4: Pick from D a batch (e.g. 32), send each 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baseline="-25000" dirty="0"/>
              <a:t>  </a:t>
            </a:r>
            <a:r>
              <a:rPr lang="en-US" sz="1800" dirty="0"/>
              <a:t> (one-hot vector) to </a:t>
            </a:r>
            <a:r>
              <a:rPr lang="en-US" sz="1800" dirty="0" err="1"/>
              <a:t>Qp</a:t>
            </a:r>
            <a:r>
              <a:rPr lang="en-US" sz="1800" dirty="0"/>
              <a:t> and Qt.</a:t>
            </a:r>
          </a:p>
          <a:p>
            <a:r>
              <a:rPr lang="en-US" sz="1800" dirty="0"/>
              <a:t>Step5: Loop C=10 steps</a:t>
            </a:r>
          </a:p>
          <a:p>
            <a:pPr lvl="1"/>
            <a:r>
              <a:rPr lang="en-US" sz="1800" dirty="0"/>
              <a:t>Randomly pick mini-batch j from D</a:t>
            </a:r>
          </a:p>
          <a:p>
            <a:pPr lvl="1"/>
            <a:r>
              <a:rPr lang="en-US" sz="1800" dirty="0"/>
              <a:t>Now based on the tuples (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,a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,r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,s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,E</a:t>
            </a:r>
            <a:r>
              <a:rPr lang="en-US" sz="1800" i="1" baseline="-25000" dirty="0" err="1"/>
              <a:t>j</a:t>
            </a:r>
            <a:r>
              <a:rPr lang="en-US" sz="1800" dirty="0"/>
              <a:t>) </a:t>
            </a:r>
          </a:p>
          <a:p>
            <a:pPr lvl="1"/>
            <a:r>
              <a:rPr lang="en-US" sz="1800" dirty="0"/>
              <a:t>If </a:t>
            </a:r>
            <a:r>
              <a:rPr lang="en-US" sz="1800" i="1" dirty="0" err="1"/>
              <a:t>Ej</a:t>
            </a:r>
            <a:r>
              <a:rPr lang="en-US" sz="1800" dirty="0"/>
              <a:t>=1, </a:t>
            </a:r>
            <a:r>
              <a:rPr lang="en-US" sz="1800" i="1" dirty="0" err="1"/>
              <a:t>y</a:t>
            </a:r>
            <a:r>
              <a:rPr lang="en-US" sz="1800" i="1" baseline="-25000" dirty="0" err="1"/>
              <a:t>j</a:t>
            </a:r>
            <a:r>
              <a:rPr lang="en-US" sz="1800" i="1" dirty="0"/>
              <a:t>= </a:t>
            </a:r>
            <a:r>
              <a:rPr lang="en-US" sz="1800" i="1" dirty="0" err="1"/>
              <a:t>r</a:t>
            </a:r>
            <a:r>
              <a:rPr lang="en-US" sz="1800" i="1" baseline="-25000" dirty="0" err="1"/>
              <a:t>j</a:t>
            </a:r>
            <a:r>
              <a:rPr lang="en-US" sz="1800" i="1" dirty="0"/>
              <a:t> </a:t>
            </a:r>
            <a:r>
              <a:rPr lang="en-US" sz="1800" dirty="0"/>
              <a:t>else</a:t>
            </a:r>
          </a:p>
          <a:p>
            <a:pPr lvl="1"/>
            <a:r>
              <a:rPr lang="en-US" sz="1800" dirty="0"/>
              <a:t>Send next state s</a:t>
            </a:r>
            <a:r>
              <a:rPr lang="en-US" sz="1800" baseline="-25000" dirty="0"/>
              <a:t>j+1 </a:t>
            </a:r>
            <a:r>
              <a:rPr lang="en-US" sz="1800" dirty="0"/>
              <a:t> to Qt and find max reward r  for possible a’ </a:t>
            </a:r>
            <a:r>
              <a:rPr lang="en-US" sz="1800" baseline="-25000" dirty="0"/>
              <a:t> </a:t>
            </a:r>
            <a:r>
              <a:rPr lang="en-US" sz="1800" dirty="0"/>
              <a:t>from env. Gym</a:t>
            </a:r>
          </a:p>
          <a:p>
            <a:pPr lvl="1"/>
            <a:r>
              <a:rPr lang="en-US" sz="1800" i="1" dirty="0" err="1"/>
              <a:t>y</a:t>
            </a:r>
            <a:r>
              <a:rPr lang="en-US" sz="1800" i="1" baseline="-25000" dirty="0" err="1"/>
              <a:t>j</a:t>
            </a:r>
            <a:r>
              <a:rPr lang="en-US" sz="1800" dirty="0"/>
              <a:t>=</a:t>
            </a:r>
            <a:r>
              <a:rPr lang="en-US" sz="1800" i="1" dirty="0"/>
              <a:t>r </a:t>
            </a:r>
            <a:r>
              <a:rPr lang="en-US" sz="1800" dirty="0"/>
              <a:t>+</a:t>
            </a:r>
            <a:r>
              <a:rPr lang="en-US" sz="1800" dirty="0">
                <a:sym typeface="Symbol" panose="05050102010706020507" pitchFamily="18" charset="2"/>
              </a:rPr>
              <a:t></a:t>
            </a:r>
            <a:r>
              <a:rPr lang="en-US" sz="1800" dirty="0"/>
              <a:t>*</a:t>
            </a:r>
            <a:r>
              <a:rPr lang="en-US" sz="1800" dirty="0" err="1"/>
              <a:t>max_</a:t>
            </a:r>
            <a:r>
              <a:rPr lang="en-US" sz="1800" i="1" dirty="0" err="1"/>
              <a:t>a</a:t>
            </a:r>
            <a:r>
              <a:rPr lang="en-US" sz="1800" i="1" dirty="0"/>
              <a:t>’</a:t>
            </a:r>
            <a:r>
              <a:rPr lang="en-US" sz="1800" dirty="0"/>
              <a:t>(Qt(</a:t>
            </a:r>
            <a:r>
              <a:rPr lang="en-US" sz="1800" i="1" dirty="0"/>
              <a:t>s</a:t>
            </a:r>
            <a:r>
              <a:rPr lang="en-US" sz="1800" i="1" baseline="-25000" dirty="0"/>
              <a:t>j+1 </a:t>
            </a:r>
            <a:r>
              <a:rPr lang="en-US" sz="1800" i="1" dirty="0"/>
              <a:t>,a’</a:t>
            </a:r>
            <a:r>
              <a:rPr lang="en-US" sz="1800" dirty="0"/>
              <a:t>))</a:t>
            </a:r>
          </a:p>
          <a:p>
            <a:pPr lvl="1"/>
            <a:r>
              <a:rPr lang="en-US" sz="1800" dirty="0"/>
              <a:t>Use </a:t>
            </a:r>
            <a:r>
              <a:rPr lang="en-US" sz="1800" i="1" dirty="0" err="1"/>
              <a:t>y</a:t>
            </a:r>
            <a:r>
              <a:rPr lang="en-US" sz="1800" i="1" baseline="-25000" dirty="0" err="1"/>
              <a:t>j</a:t>
            </a:r>
            <a:r>
              <a:rPr lang="en-US" sz="1800" dirty="0"/>
              <a:t> as target to update </a:t>
            </a:r>
            <a:r>
              <a:rPr lang="en-US" sz="1800" dirty="0" err="1"/>
              <a:t>Qp</a:t>
            </a:r>
            <a:r>
              <a:rPr lang="en-US" sz="1800" dirty="0"/>
              <a:t>, i.e.</a:t>
            </a:r>
          </a:p>
          <a:p>
            <a:pPr lvl="1"/>
            <a:r>
              <a:rPr lang="en-US" sz="1800" dirty="0"/>
              <a:t>Use loss (</a:t>
            </a:r>
            <a:r>
              <a:rPr lang="en-US" sz="1800" i="1" dirty="0" err="1"/>
              <a:t>y</a:t>
            </a:r>
            <a:r>
              <a:rPr lang="en-US" sz="1800" i="1" baseline="-25000" dirty="0" err="1"/>
              <a:t>j</a:t>
            </a:r>
            <a:r>
              <a:rPr lang="en-US" sz="1800" i="1" baseline="-25000" dirty="0"/>
              <a:t> </a:t>
            </a:r>
            <a:r>
              <a:rPr lang="en-US" sz="1800" dirty="0"/>
              <a:t>-</a:t>
            </a:r>
            <a:r>
              <a:rPr lang="en-US" sz="1800" dirty="0" err="1"/>
              <a:t>Qp</a:t>
            </a:r>
            <a:r>
              <a:rPr lang="en-US" sz="1800" dirty="0"/>
              <a:t>(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dirty="0"/>
              <a:t> , </a:t>
            </a:r>
            <a:r>
              <a:rPr lang="en-US" sz="1800" i="1" dirty="0" err="1"/>
              <a:t>a</a:t>
            </a:r>
            <a:r>
              <a:rPr lang="en-US" sz="1800" i="1" baseline="-25000" dirty="0" err="1"/>
              <a:t>j</a:t>
            </a:r>
            <a:r>
              <a:rPr lang="en-US" sz="1800" dirty="0"/>
              <a:t>))</a:t>
            </a:r>
            <a:r>
              <a:rPr lang="en-US" sz="1800" baseline="30000" dirty="0"/>
              <a:t>2</a:t>
            </a:r>
            <a:r>
              <a:rPr lang="en-US" sz="1800" dirty="0"/>
              <a:t>, to update  </a:t>
            </a:r>
            <a:r>
              <a:rPr lang="en-US" sz="1800" dirty="0" err="1"/>
              <a:t>Qp</a:t>
            </a:r>
            <a:r>
              <a:rPr lang="en-US" sz="1800" dirty="0"/>
              <a:t>. (Qt is fixed for this 10 steps)</a:t>
            </a:r>
          </a:p>
          <a:p>
            <a:r>
              <a:rPr lang="en-US" sz="1800" dirty="0"/>
              <a:t>Step6: Copy </a:t>
            </a:r>
            <a:r>
              <a:rPr lang="en-US" sz="1800" dirty="0" err="1"/>
              <a:t>Qp</a:t>
            </a:r>
            <a:r>
              <a:rPr lang="en-US" sz="1800" dirty="0"/>
              <a:t> to Qt, repeat Sampling/training for all episodes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71A17-68BB-B1C4-FBCC-C2802A04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8334" y="6431933"/>
            <a:ext cx="3086100" cy="365125"/>
          </a:xfrm>
        </p:spPr>
        <p:txBody>
          <a:bodyPr/>
          <a:lstStyle/>
          <a:p>
            <a:r>
              <a:rPr lang="en-HK"/>
              <a:t>Reinforcement-learning v241130a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76FCB-B465-D6FA-1C05-C3687D09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60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4DFC3-AC6D-5806-9C21-E0623846EC2B}"/>
              </a:ext>
            </a:extLst>
          </p:cNvPr>
          <p:cNvSpPr txBox="1"/>
          <p:nvPr/>
        </p:nvSpPr>
        <p:spPr>
          <a:xfrm>
            <a:off x="5639797" y="4470708"/>
            <a:ext cx="14745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Qp</a:t>
            </a:r>
            <a:r>
              <a:rPr lang="en-US" dirty="0"/>
              <a:t> (policy Q)</a:t>
            </a:r>
            <a:endParaRPr lang="en-H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361F1-2C7A-BF84-03CD-DEC526FFC584}"/>
              </a:ext>
            </a:extLst>
          </p:cNvPr>
          <p:cNvSpPr txBox="1"/>
          <p:nvPr/>
        </p:nvSpPr>
        <p:spPr>
          <a:xfrm>
            <a:off x="7628652" y="4470708"/>
            <a:ext cx="14027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Qt (target Q)</a:t>
            </a:r>
            <a:endParaRPr lang="en-H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5EA611-044E-85EB-BDF6-FE2C89709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66" y="545357"/>
            <a:ext cx="4140005" cy="1665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A3CEC1-139F-6104-28AD-68C562D01354}"/>
              </a:ext>
            </a:extLst>
          </p:cNvPr>
          <p:cNvSpPr txBox="1"/>
          <p:nvPr/>
        </p:nvSpPr>
        <p:spPr>
          <a:xfrm>
            <a:off x="4424988" y="3022429"/>
            <a:ext cx="95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</a:t>
            </a:r>
            <a:r>
              <a:rPr lang="en-US" sz="1800" dirty="0" err="1"/>
              <a:t>s</a:t>
            </a:r>
            <a:r>
              <a:rPr lang="en-US" sz="1800" baseline="-25000" dirty="0" err="1"/>
              <a:t>t</a:t>
            </a:r>
            <a:endParaRPr lang="en-US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747976A-7E9E-38DF-C465-C73D8D542D7F}"/>
              </a:ext>
            </a:extLst>
          </p:cNvPr>
          <p:cNvSpPr/>
          <p:nvPr/>
        </p:nvSpPr>
        <p:spPr>
          <a:xfrm>
            <a:off x="5207043" y="2415769"/>
            <a:ext cx="225465" cy="30480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F31C9-E009-9E22-C9FC-5B0965AD6ACC}"/>
              </a:ext>
            </a:extLst>
          </p:cNvPr>
          <p:cNvSpPr txBox="1"/>
          <p:nvPr/>
        </p:nvSpPr>
        <p:spPr>
          <a:xfrm>
            <a:off x="4849366" y="5572028"/>
            <a:ext cx="1167666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Replay memory D</a:t>
            </a:r>
            <a:endParaRPr lang="en-H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9ACD71-06F9-60C2-89E3-28C209B62286}"/>
              </a:ext>
            </a:extLst>
          </p:cNvPr>
          <p:cNvSpPr txBox="1"/>
          <p:nvPr/>
        </p:nvSpPr>
        <p:spPr>
          <a:xfrm>
            <a:off x="6210766" y="2489116"/>
            <a:ext cx="1024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Qp_out:4 action outputs</a:t>
            </a:r>
            <a:endParaRPr lang="en-HK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B9CF9-A4CA-1D41-681E-7777396B2776}"/>
              </a:ext>
            </a:extLst>
          </p:cNvPr>
          <p:cNvSpPr txBox="1"/>
          <p:nvPr/>
        </p:nvSpPr>
        <p:spPr>
          <a:xfrm>
            <a:off x="8076713" y="2598422"/>
            <a:ext cx="1024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Qt_out</a:t>
            </a:r>
            <a:r>
              <a:rPr lang="en-US" dirty="0"/>
              <a:t>:</a:t>
            </a:r>
          </a:p>
          <a:p>
            <a:r>
              <a:rPr lang="en-US" dirty="0"/>
              <a:t>4 action outputs</a:t>
            </a:r>
            <a:endParaRPr lang="en-HK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B19464-28AF-0F9E-E681-FE5E985A7C22}"/>
              </a:ext>
            </a:extLst>
          </p:cNvPr>
          <p:cNvCxnSpPr/>
          <p:nvPr/>
        </p:nvCxnSpPr>
        <p:spPr>
          <a:xfrm>
            <a:off x="5319775" y="3105635"/>
            <a:ext cx="2166875" cy="563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BDEE915-B80F-1C01-4474-107AA69B6755}"/>
              </a:ext>
            </a:extLst>
          </p:cNvPr>
          <p:cNvCxnSpPr>
            <a:cxnSpLocks/>
          </p:cNvCxnSpPr>
          <p:nvPr/>
        </p:nvCxnSpPr>
        <p:spPr>
          <a:xfrm>
            <a:off x="5287829" y="3646629"/>
            <a:ext cx="314256" cy="169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C83B51B-1553-3C09-2460-9ADBF24A94AD}"/>
              </a:ext>
            </a:extLst>
          </p:cNvPr>
          <p:cNvSpPr txBox="1"/>
          <p:nvPr/>
        </p:nvSpPr>
        <p:spPr>
          <a:xfrm>
            <a:off x="5777245" y="4757489"/>
            <a:ext cx="336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Copy </a:t>
            </a:r>
            <a:r>
              <a:rPr lang="en-US" dirty="0" err="1"/>
              <a:t>Qp</a:t>
            </a:r>
            <a:r>
              <a:rPr lang="en-US" dirty="0"/>
              <a:t> to Qt for every 10 steps</a:t>
            </a:r>
          </a:p>
          <a:p>
            <a:endParaRPr lang="en-HK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0F986DE-BC40-E828-327C-C65159D77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392093"/>
              </p:ext>
            </p:extLst>
          </p:nvPr>
        </p:nvGraphicFramePr>
        <p:xfrm>
          <a:off x="6017032" y="5111935"/>
          <a:ext cx="312696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6968">
                  <a:extLst>
                    <a:ext uri="{9D8B030D-6E8A-4147-A177-3AD203B41FA5}">
                      <a16:colId xmlns:a16="http://schemas.microsoft.com/office/drawing/2014/main" val="2254378410"/>
                    </a:ext>
                  </a:extLst>
                </a:gridCol>
              </a:tblGrid>
              <a:tr h="3446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(s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,a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,r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,E1), 1</a:t>
                      </a:r>
                      <a:endParaRPr lang="en-HK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8647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(s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,a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,r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,E2), 2</a:t>
                      </a:r>
                      <a:endParaRPr lang="en-HK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9795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:      :     :      :</a:t>
                      </a:r>
                      <a:endParaRPr lang="en-HK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18683"/>
                  </a:ext>
                </a:extLst>
              </a:tr>
              <a:tr h="54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(s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,a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,r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T+1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,ET), 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:: ( , , , , ,),P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6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8976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4BDA-2E71-DCF4-A7D1-F38C2B6A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Study the Q network python code 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https://github.com/johnnycode8/gym_solutions</a:t>
            </a:r>
            <a:br>
              <a:rPr lang="en-US" sz="2800" dirty="0"/>
            </a:br>
            <a:r>
              <a:rPr lang="en-HK" sz="2800" b="1" i="0" dirty="0">
                <a:solidFill>
                  <a:srgbClr val="1F2328"/>
                </a:solidFill>
                <a:effectLst/>
                <a:latin typeface="-apple-system"/>
              </a:rPr>
              <a:t>frozen_lake_dql.py </a:t>
            </a: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8ABA1-873B-0CE3-722A-E1F54D82C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HK" dirty="0"/>
              <a:t>import gymnasium as gym</a:t>
            </a:r>
          </a:p>
          <a:p>
            <a:r>
              <a:rPr lang="en-HK" dirty="0"/>
              <a:t>import </a:t>
            </a:r>
            <a:r>
              <a:rPr lang="en-HK" dirty="0" err="1"/>
              <a:t>numpy</a:t>
            </a:r>
            <a:r>
              <a:rPr lang="en-HK" dirty="0"/>
              <a:t> as np</a:t>
            </a:r>
          </a:p>
          <a:p>
            <a:r>
              <a:rPr lang="en-HK" dirty="0"/>
              <a:t>import </a:t>
            </a:r>
            <a:r>
              <a:rPr lang="en-HK" dirty="0" err="1"/>
              <a:t>matplotlib.pyplot</a:t>
            </a:r>
            <a:r>
              <a:rPr lang="en-HK" dirty="0"/>
              <a:t> as </a:t>
            </a:r>
            <a:r>
              <a:rPr lang="en-HK" dirty="0" err="1"/>
              <a:t>plt</a:t>
            </a:r>
            <a:endParaRPr lang="en-HK" dirty="0"/>
          </a:p>
          <a:p>
            <a:r>
              <a:rPr lang="en-HK" dirty="0"/>
              <a:t>from collections import deque</a:t>
            </a:r>
          </a:p>
          <a:p>
            <a:r>
              <a:rPr lang="en-HK" dirty="0"/>
              <a:t>import random</a:t>
            </a:r>
          </a:p>
          <a:p>
            <a:r>
              <a:rPr lang="en-HK" dirty="0"/>
              <a:t>import torch</a:t>
            </a:r>
          </a:p>
          <a:p>
            <a:r>
              <a:rPr lang="en-HK" dirty="0"/>
              <a:t>from torch import </a:t>
            </a:r>
            <a:r>
              <a:rPr lang="en-HK" dirty="0" err="1"/>
              <a:t>nn</a:t>
            </a:r>
            <a:endParaRPr lang="en-HK" dirty="0"/>
          </a:p>
          <a:p>
            <a:r>
              <a:rPr lang="en-HK" dirty="0"/>
              <a:t>import </a:t>
            </a:r>
            <a:r>
              <a:rPr lang="en-HK" dirty="0" err="1"/>
              <a:t>torch.nn.functional</a:t>
            </a:r>
            <a:r>
              <a:rPr lang="en-HK" dirty="0"/>
              <a:t> as F</a:t>
            </a:r>
          </a:p>
          <a:p>
            <a:endParaRPr lang="en-HK" dirty="0"/>
          </a:p>
          <a:p>
            <a:r>
              <a:rPr lang="en-HK" dirty="0"/>
              <a:t># Define model</a:t>
            </a:r>
          </a:p>
          <a:p>
            <a:r>
              <a:rPr lang="en-HK" dirty="0"/>
              <a:t>class DQN(</a:t>
            </a:r>
            <a:r>
              <a:rPr lang="en-HK" dirty="0" err="1"/>
              <a:t>nn.Module</a:t>
            </a:r>
            <a:r>
              <a:rPr lang="en-HK" dirty="0"/>
              <a:t>):</a:t>
            </a:r>
          </a:p>
          <a:p>
            <a:r>
              <a:rPr lang="en-HK" dirty="0"/>
              <a:t>    def __</a:t>
            </a:r>
            <a:r>
              <a:rPr lang="en-HK" dirty="0" err="1"/>
              <a:t>init</a:t>
            </a:r>
            <a:r>
              <a:rPr lang="en-HK" dirty="0"/>
              <a:t>__(self, </a:t>
            </a:r>
            <a:r>
              <a:rPr lang="en-HK" dirty="0" err="1"/>
              <a:t>in_states</a:t>
            </a:r>
            <a:r>
              <a:rPr lang="en-HK" dirty="0"/>
              <a:t>, h1_nodes, </a:t>
            </a:r>
            <a:r>
              <a:rPr lang="en-HK" dirty="0" err="1"/>
              <a:t>out_actions</a:t>
            </a:r>
            <a:r>
              <a:rPr lang="en-HK" dirty="0"/>
              <a:t>):</a:t>
            </a:r>
          </a:p>
          <a:p>
            <a:r>
              <a:rPr lang="en-HK" dirty="0"/>
              <a:t>        super().__</a:t>
            </a:r>
            <a:r>
              <a:rPr lang="en-HK" dirty="0" err="1"/>
              <a:t>init</a:t>
            </a:r>
            <a:r>
              <a:rPr lang="en-HK" dirty="0"/>
              <a:t>__()</a:t>
            </a:r>
          </a:p>
          <a:p>
            <a:endParaRPr lang="en-HK" dirty="0"/>
          </a:p>
          <a:p>
            <a:r>
              <a:rPr lang="en-HK" dirty="0"/>
              <a:t>        # Define network layers</a:t>
            </a:r>
          </a:p>
          <a:p>
            <a:r>
              <a:rPr lang="en-HK" dirty="0"/>
              <a:t>        self.fc1 = </a:t>
            </a:r>
            <a:r>
              <a:rPr lang="en-HK" dirty="0" err="1"/>
              <a:t>nn.Linear</a:t>
            </a:r>
            <a:r>
              <a:rPr lang="en-HK" dirty="0"/>
              <a:t>(</a:t>
            </a:r>
            <a:r>
              <a:rPr lang="en-HK" dirty="0" err="1"/>
              <a:t>in_states</a:t>
            </a:r>
            <a:r>
              <a:rPr lang="en-HK" dirty="0"/>
              <a:t>, h1_nodes)   # first fully connected layer</a:t>
            </a:r>
          </a:p>
          <a:p>
            <a:r>
              <a:rPr lang="en-HK" dirty="0"/>
              <a:t>        </a:t>
            </a:r>
            <a:r>
              <a:rPr lang="en-HK" dirty="0" err="1"/>
              <a:t>self.out</a:t>
            </a:r>
            <a:r>
              <a:rPr lang="en-HK" dirty="0"/>
              <a:t> = </a:t>
            </a:r>
            <a:r>
              <a:rPr lang="en-HK" dirty="0" err="1"/>
              <a:t>nn.Linear</a:t>
            </a:r>
            <a:r>
              <a:rPr lang="en-HK" dirty="0"/>
              <a:t>(h1_nodes, </a:t>
            </a:r>
            <a:r>
              <a:rPr lang="en-HK" dirty="0" err="1"/>
              <a:t>out_actions</a:t>
            </a:r>
            <a:r>
              <a:rPr lang="en-HK" dirty="0"/>
              <a:t>) # </a:t>
            </a:r>
            <a:r>
              <a:rPr lang="en-HK" dirty="0" err="1"/>
              <a:t>ouptut</a:t>
            </a:r>
            <a:r>
              <a:rPr lang="en-HK" dirty="0"/>
              <a:t> layer w</a:t>
            </a:r>
          </a:p>
          <a:p>
            <a:endParaRPr lang="en-HK" dirty="0"/>
          </a:p>
          <a:p>
            <a:r>
              <a:rPr lang="en-HK" dirty="0"/>
              <a:t>    def forward(self, x):</a:t>
            </a:r>
          </a:p>
          <a:p>
            <a:r>
              <a:rPr lang="en-HK" dirty="0"/>
              <a:t>        x = </a:t>
            </a:r>
            <a:r>
              <a:rPr lang="en-HK" dirty="0" err="1"/>
              <a:t>F.relu</a:t>
            </a:r>
            <a:r>
              <a:rPr lang="en-HK" dirty="0"/>
              <a:t>(self.fc1(x)) # Apply rectified linear unit (</a:t>
            </a:r>
            <a:r>
              <a:rPr lang="en-HK" dirty="0" err="1"/>
              <a:t>ReLU</a:t>
            </a:r>
            <a:r>
              <a:rPr lang="en-HK" dirty="0"/>
              <a:t>) activation</a:t>
            </a:r>
          </a:p>
          <a:p>
            <a:r>
              <a:rPr lang="en-HK" dirty="0"/>
              <a:t>        x = </a:t>
            </a:r>
            <a:r>
              <a:rPr lang="en-HK" dirty="0" err="1"/>
              <a:t>self.out</a:t>
            </a:r>
            <a:r>
              <a:rPr lang="en-HK" dirty="0"/>
              <a:t>(x)         # Calculate output</a:t>
            </a:r>
          </a:p>
          <a:p>
            <a:r>
              <a:rPr lang="en-HK" dirty="0"/>
              <a:t>        return x</a:t>
            </a:r>
          </a:p>
          <a:p>
            <a:endParaRPr lang="en-HK" dirty="0"/>
          </a:p>
          <a:p>
            <a:r>
              <a:rPr lang="en-HK" dirty="0"/>
              <a:t># Define memory for Experience Replay</a:t>
            </a:r>
          </a:p>
          <a:p>
            <a:r>
              <a:rPr lang="en-HK" dirty="0"/>
              <a:t>class </a:t>
            </a:r>
            <a:r>
              <a:rPr lang="en-HK" dirty="0" err="1"/>
              <a:t>ReplayMemory</a:t>
            </a:r>
            <a:r>
              <a:rPr lang="en-HK" dirty="0"/>
              <a:t>():</a:t>
            </a:r>
          </a:p>
          <a:p>
            <a:r>
              <a:rPr lang="en-HK" dirty="0"/>
              <a:t>    def __</a:t>
            </a:r>
            <a:r>
              <a:rPr lang="en-HK" dirty="0" err="1"/>
              <a:t>init</a:t>
            </a:r>
            <a:r>
              <a:rPr lang="en-HK" dirty="0"/>
              <a:t>__(self, </a:t>
            </a:r>
            <a:r>
              <a:rPr lang="en-HK" dirty="0" err="1"/>
              <a:t>maxlen</a:t>
            </a:r>
            <a:r>
              <a:rPr lang="en-HK" dirty="0"/>
              <a:t>):</a:t>
            </a:r>
          </a:p>
          <a:p>
            <a:r>
              <a:rPr lang="en-HK" dirty="0"/>
              <a:t>        </a:t>
            </a:r>
            <a:r>
              <a:rPr lang="en-HK" dirty="0" err="1"/>
              <a:t>self.memory</a:t>
            </a:r>
            <a:r>
              <a:rPr lang="en-HK" dirty="0"/>
              <a:t> = deque([], </a:t>
            </a:r>
            <a:r>
              <a:rPr lang="en-HK" dirty="0" err="1"/>
              <a:t>maxlen</a:t>
            </a:r>
            <a:r>
              <a:rPr lang="en-HK" dirty="0"/>
              <a:t>=</a:t>
            </a:r>
            <a:r>
              <a:rPr lang="en-HK" dirty="0" err="1"/>
              <a:t>maxlen</a:t>
            </a:r>
            <a:r>
              <a:rPr lang="en-HK" dirty="0"/>
              <a:t>)</a:t>
            </a:r>
          </a:p>
          <a:p>
            <a:r>
              <a:rPr lang="en-HK" dirty="0"/>
              <a:t>    </a:t>
            </a:r>
          </a:p>
          <a:p>
            <a:r>
              <a:rPr lang="en-HK" dirty="0"/>
              <a:t>    def append(self, transition):</a:t>
            </a:r>
          </a:p>
          <a:p>
            <a:r>
              <a:rPr lang="en-HK" dirty="0"/>
              <a:t>        </a:t>
            </a:r>
            <a:r>
              <a:rPr lang="en-HK" dirty="0" err="1"/>
              <a:t>self.memory.append</a:t>
            </a:r>
            <a:r>
              <a:rPr lang="en-HK" dirty="0"/>
              <a:t>(transition)</a:t>
            </a:r>
          </a:p>
          <a:p>
            <a:endParaRPr lang="en-HK" dirty="0"/>
          </a:p>
          <a:p>
            <a:r>
              <a:rPr lang="en-HK" dirty="0"/>
              <a:t>    def sample(self, </a:t>
            </a:r>
            <a:r>
              <a:rPr lang="en-HK" dirty="0" err="1"/>
              <a:t>sample_size</a:t>
            </a:r>
            <a:r>
              <a:rPr lang="en-HK" dirty="0"/>
              <a:t>):</a:t>
            </a:r>
          </a:p>
          <a:p>
            <a:r>
              <a:rPr lang="en-HK" dirty="0"/>
              <a:t>        return </a:t>
            </a:r>
            <a:r>
              <a:rPr lang="en-HK" dirty="0" err="1"/>
              <a:t>random.sample</a:t>
            </a:r>
            <a:r>
              <a:rPr lang="en-HK" dirty="0"/>
              <a:t>(</a:t>
            </a:r>
            <a:r>
              <a:rPr lang="en-HK" dirty="0" err="1"/>
              <a:t>self.memory</a:t>
            </a:r>
            <a:r>
              <a:rPr lang="en-HK" dirty="0"/>
              <a:t>, </a:t>
            </a:r>
            <a:r>
              <a:rPr lang="en-HK" dirty="0" err="1"/>
              <a:t>sample_size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def __</a:t>
            </a:r>
            <a:r>
              <a:rPr lang="en-HK" dirty="0" err="1"/>
              <a:t>len</a:t>
            </a:r>
            <a:r>
              <a:rPr lang="en-HK" dirty="0"/>
              <a:t>__(self):</a:t>
            </a:r>
          </a:p>
          <a:p>
            <a:r>
              <a:rPr lang="en-HK" dirty="0"/>
              <a:t>        return </a:t>
            </a:r>
            <a:r>
              <a:rPr lang="en-HK" dirty="0" err="1"/>
              <a:t>len</a:t>
            </a:r>
            <a:r>
              <a:rPr lang="en-HK" dirty="0"/>
              <a:t>(</a:t>
            </a:r>
            <a:r>
              <a:rPr lang="en-HK" dirty="0" err="1"/>
              <a:t>self.memory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# </a:t>
            </a:r>
            <a:r>
              <a:rPr lang="en-HK" dirty="0" err="1"/>
              <a:t>FrozeLake</a:t>
            </a:r>
            <a:r>
              <a:rPr lang="en-HK" dirty="0"/>
              <a:t> Deep Q-Learning</a:t>
            </a:r>
          </a:p>
          <a:p>
            <a:r>
              <a:rPr lang="en-HK" dirty="0"/>
              <a:t>class </a:t>
            </a:r>
            <a:r>
              <a:rPr lang="en-HK" dirty="0" err="1"/>
              <a:t>FrozenLakeDQL</a:t>
            </a:r>
            <a:r>
              <a:rPr lang="en-HK" dirty="0"/>
              <a:t>():</a:t>
            </a:r>
          </a:p>
          <a:p>
            <a:r>
              <a:rPr lang="en-HK" dirty="0"/>
              <a:t>    # Hyperparameters (adjustable)</a:t>
            </a:r>
          </a:p>
          <a:p>
            <a:r>
              <a:rPr lang="en-HK" dirty="0"/>
              <a:t>    </a:t>
            </a:r>
            <a:r>
              <a:rPr lang="en-HK" dirty="0" err="1"/>
              <a:t>learning_rate_a</a:t>
            </a:r>
            <a:r>
              <a:rPr lang="en-HK" dirty="0"/>
              <a:t> = 0.001         # learning rate (alpha)</a:t>
            </a:r>
          </a:p>
          <a:p>
            <a:r>
              <a:rPr lang="en-HK" dirty="0"/>
              <a:t>    </a:t>
            </a:r>
            <a:r>
              <a:rPr lang="en-HK" dirty="0" err="1"/>
              <a:t>discount_factor_g</a:t>
            </a:r>
            <a:r>
              <a:rPr lang="en-HK" dirty="0"/>
              <a:t> = 0.9         # discount rate (gamma)    </a:t>
            </a:r>
          </a:p>
          <a:p>
            <a:r>
              <a:rPr lang="en-HK" dirty="0"/>
              <a:t>    </a:t>
            </a:r>
            <a:r>
              <a:rPr lang="en-HK" dirty="0" err="1"/>
              <a:t>network_sync_rate</a:t>
            </a:r>
            <a:r>
              <a:rPr lang="en-HK" dirty="0"/>
              <a:t> = 10          # number of steps the agent takes before syncing the policy and target network</a:t>
            </a:r>
          </a:p>
          <a:p>
            <a:r>
              <a:rPr lang="en-HK" dirty="0"/>
              <a:t>    </a:t>
            </a:r>
            <a:r>
              <a:rPr lang="en-HK" dirty="0" err="1"/>
              <a:t>replay_memory_size</a:t>
            </a:r>
            <a:r>
              <a:rPr lang="en-HK" dirty="0"/>
              <a:t> = 1000       # size of replay memory</a:t>
            </a:r>
          </a:p>
          <a:p>
            <a:r>
              <a:rPr lang="en-HK" dirty="0"/>
              <a:t>    </a:t>
            </a:r>
            <a:r>
              <a:rPr lang="en-HK" dirty="0" err="1"/>
              <a:t>mini_batch_size</a:t>
            </a:r>
            <a:r>
              <a:rPr lang="en-HK" dirty="0"/>
              <a:t> = 32            # size of the training data set sampled from the replay memory</a:t>
            </a:r>
          </a:p>
          <a:p>
            <a:endParaRPr lang="en-HK" dirty="0"/>
          </a:p>
          <a:p>
            <a:r>
              <a:rPr lang="en-HK" dirty="0"/>
              <a:t>    # Neural Network</a:t>
            </a:r>
          </a:p>
          <a:p>
            <a:r>
              <a:rPr lang="en-HK" dirty="0"/>
              <a:t>    </a:t>
            </a:r>
            <a:r>
              <a:rPr lang="en-HK" dirty="0" err="1"/>
              <a:t>loss_fn</a:t>
            </a:r>
            <a:r>
              <a:rPr lang="en-HK" dirty="0"/>
              <a:t> = </a:t>
            </a:r>
            <a:r>
              <a:rPr lang="en-HK" dirty="0" err="1"/>
              <a:t>nn.MSELoss</a:t>
            </a:r>
            <a:r>
              <a:rPr lang="en-HK" dirty="0"/>
              <a:t>()          # NN Loss function. MSE=Mean Squared Error can be swapped to something else.</a:t>
            </a:r>
          </a:p>
          <a:p>
            <a:r>
              <a:rPr lang="en-HK" dirty="0"/>
              <a:t>    optimizer = None                # NN Optimizer. Initialize later.</a:t>
            </a:r>
          </a:p>
          <a:p>
            <a:endParaRPr lang="en-HK" dirty="0"/>
          </a:p>
          <a:p>
            <a:r>
              <a:rPr lang="en-HK" dirty="0"/>
              <a:t>    ACTIONS = ['L','D','R','U']     # for printing 0,1,2,3 =&gt; L(eft),D(own),R(</a:t>
            </a:r>
            <a:r>
              <a:rPr lang="en-HK" dirty="0" err="1"/>
              <a:t>ight</a:t>
            </a:r>
            <a:r>
              <a:rPr lang="en-HK" dirty="0"/>
              <a:t>),U(p)</a:t>
            </a:r>
          </a:p>
          <a:p>
            <a:endParaRPr lang="en-HK" dirty="0"/>
          </a:p>
          <a:p>
            <a:r>
              <a:rPr lang="en-HK" dirty="0"/>
              <a:t>    # Train the </a:t>
            </a:r>
            <a:r>
              <a:rPr lang="en-HK" dirty="0" err="1"/>
              <a:t>FrozeLake</a:t>
            </a:r>
            <a:r>
              <a:rPr lang="en-HK" dirty="0"/>
              <a:t> environment</a:t>
            </a:r>
          </a:p>
          <a:p>
            <a:r>
              <a:rPr lang="en-HK" dirty="0"/>
              <a:t>    def train(self, episodes, render=False, </a:t>
            </a:r>
            <a:r>
              <a:rPr lang="en-HK" dirty="0" err="1"/>
              <a:t>is_slippery</a:t>
            </a:r>
            <a:r>
              <a:rPr lang="en-HK" dirty="0"/>
              <a:t>=False):</a:t>
            </a:r>
          </a:p>
          <a:p>
            <a:r>
              <a:rPr lang="en-HK" dirty="0"/>
              <a:t>        # Create </a:t>
            </a:r>
            <a:r>
              <a:rPr lang="en-HK" dirty="0" err="1"/>
              <a:t>FrozenLake</a:t>
            </a:r>
            <a:r>
              <a:rPr lang="en-HK" dirty="0"/>
              <a:t> instance</a:t>
            </a:r>
          </a:p>
          <a:p>
            <a:r>
              <a:rPr lang="en-HK" dirty="0"/>
              <a:t>        env = </a:t>
            </a:r>
            <a:r>
              <a:rPr lang="en-HK" dirty="0" err="1"/>
              <a:t>gym.make</a:t>
            </a:r>
            <a:r>
              <a:rPr lang="en-HK" dirty="0"/>
              <a:t>('FrozenLake-v1', </a:t>
            </a:r>
            <a:r>
              <a:rPr lang="en-HK" dirty="0" err="1"/>
              <a:t>map_name</a:t>
            </a:r>
            <a:r>
              <a:rPr lang="en-HK" dirty="0"/>
              <a:t>="4x4", </a:t>
            </a:r>
            <a:r>
              <a:rPr lang="en-HK" dirty="0" err="1"/>
              <a:t>is_slippery</a:t>
            </a:r>
            <a:r>
              <a:rPr lang="en-HK" dirty="0"/>
              <a:t>=</a:t>
            </a:r>
            <a:r>
              <a:rPr lang="en-HK" dirty="0" err="1"/>
              <a:t>is_slippery</a:t>
            </a:r>
            <a:r>
              <a:rPr lang="en-HK" dirty="0"/>
              <a:t>, </a:t>
            </a:r>
            <a:r>
              <a:rPr lang="en-HK" dirty="0" err="1"/>
              <a:t>render_mode</a:t>
            </a:r>
            <a:r>
              <a:rPr lang="en-HK" dirty="0"/>
              <a:t>='human' if render else None)</a:t>
            </a:r>
          </a:p>
          <a:p>
            <a:r>
              <a:rPr lang="en-HK" dirty="0"/>
              <a:t>        </a:t>
            </a:r>
            <a:r>
              <a:rPr lang="en-HK" dirty="0" err="1"/>
              <a:t>num_states</a:t>
            </a:r>
            <a:r>
              <a:rPr lang="en-HK" dirty="0"/>
              <a:t> = </a:t>
            </a:r>
            <a:r>
              <a:rPr lang="en-HK" dirty="0" err="1"/>
              <a:t>env.observation_space.n</a:t>
            </a:r>
            <a:endParaRPr lang="en-HK" dirty="0"/>
          </a:p>
          <a:p>
            <a:r>
              <a:rPr lang="en-HK" dirty="0"/>
              <a:t>        </a:t>
            </a:r>
            <a:r>
              <a:rPr lang="en-HK" dirty="0" err="1"/>
              <a:t>num_actions</a:t>
            </a:r>
            <a:r>
              <a:rPr lang="en-HK" dirty="0"/>
              <a:t> = </a:t>
            </a:r>
            <a:r>
              <a:rPr lang="en-HK" dirty="0" err="1"/>
              <a:t>env.action_space.n</a:t>
            </a:r>
            <a:endParaRPr lang="en-HK" dirty="0"/>
          </a:p>
          <a:p>
            <a:r>
              <a:rPr lang="en-HK" dirty="0"/>
              <a:t>        </a:t>
            </a:r>
          </a:p>
          <a:p>
            <a:r>
              <a:rPr lang="en-HK" dirty="0"/>
              <a:t>        epsilon = 1 # 1 = 100% random actions</a:t>
            </a:r>
          </a:p>
          <a:p>
            <a:r>
              <a:rPr lang="en-HK" dirty="0"/>
              <a:t>        memory = </a:t>
            </a:r>
            <a:r>
              <a:rPr lang="en-HK" dirty="0" err="1"/>
              <a:t>ReplayMemory</a:t>
            </a:r>
            <a:r>
              <a:rPr lang="en-HK" dirty="0"/>
              <a:t>(</a:t>
            </a:r>
            <a:r>
              <a:rPr lang="en-HK" dirty="0" err="1"/>
              <a:t>self.replay_memory_size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# Create policy and target network. Number of nodes in the hidden layer can be adjusted.</a:t>
            </a:r>
          </a:p>
          <a:p>
            <a:r>
              <a:rPr lang="en-HK" dirty="0"/>
              <a:t>        </a:t>
            </a:r>
            <a:r>
              <a:rPr lang="en-HK" dirty="0" err="1"/>
              <a:t>policy_dqn</a:t>
            </a:r>
            <a:r>
              <a:rPr lang="en-HK" dirty="0"/>
              <a:t> = DQN(</a:t>
            </a:r>
            <a:r>
              <a:rPr lang="en-HK" dirty="0" err="1"/>
              <a:t>in_states</a:t>
            </a:r>
            <a:r>
              <a:rPr lang="en-HK" dirty="0"/>
              <a:t>=</a:t>
            </a:r>
            <a:r>
              <a:rPr lang="en-HK" dirty="0" err="1"/>
              <a:t>num_states</a:t>
            </a:r>
            <a:r>
              <a:rPr lang="en-HK" dirty="0"/>
              <a:t>, h1_nodes=</a:t>
            </a:r>
            <a:r>
              <a:rPr lang="en-HK" dirty="0" err="1"/>
              <a:t>num_states</a:t>
            </a:r>
            <a:r>
              <a:rPr lang="en-HK" dirty="0"/>
              <a:t>, </a:t>
            </a:r>
            <a:r>
              <a:rPr lang="en-HK" dirty="0" err="1"/>
              <a:t>out_actions</a:t>
            </a:r>
            <a:r>
              <a:rPr lang="en-HK" dirty="0"/>
              <a:t>=</a:t>
            </a:r>
            <a:r>
              <a:rPr lang="en-HK" dirty="0" err="1"/>
              <a:t>num_actions</a:t>
            </a:r>
            <a:r>
              <a:rPr lang="en-HK" dirty="0"/>
              <a:t>)</a:t>
            </a:r>
          </a:p>
          <a:p>
            <a:r>
              <a:rPr lang="en-HK" dirty="0"/>
              <a:t>        </a:t>
            </a:r>
            <a:r>
              <a:rPr lang="en-HK" dirty="0" err="1"/>
              <a:t>target_dqn</a:t>
            </a:r>
            <a:r>
              <a:rPr lang="en-HK" dirty="0"/>
              <a:t> = DQN(</a:t>
            </a:r>
            <a:r>
              <a:rPr lang="en-HK" dirty="0" err="1"/>
              <a:t>in_states</a:t>
            </a:r>
            <a:r>
              <a:rPr lang="en-HK" dirty="0"/>
              <a:t>=</a:t>
            </a:r>
            <a:r>
              <a:rPr lang="en-HK" dirty="0" err="1"/>
              <a:t>num_states</a:t>
            </a:r>
            <a:r>
              <a:rPr lang="en-HK" dirty="0"/>
              <a:t>, h1_nodes=</a:t>
            </a:r>
            <a:r>
              <a:rPr lang="en-HK" dirty="0" err="1"/>
              <a:t>num_states</a:t>
            </a:r>
            <a:r>
              <a:rPr lang="en-HK" dirty="0"/>
              <a:t>, </a:t>
            </a:r>
            <a:r>
              <a:rPr lang="en-HK" dirty="0" err="1"/>
              <a:t>out_actions</a:t>
            </a:r>
            <a:r>
              <a:rPr lang="en-HK" dirty="0"/>
              <a:t>=</a:t>
            </a:r>
            <a:r>
              <a:rPr lang="en-HK" dirty="0" err="1"/>
              <a:t>num_actions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# Make the target and policy networks the same (copy weights/biases from one network to the other)</a:t>
            </a:r>
          </a:p>
          <a:p>
            <a:r>
              <a:rPr lang="en-HK" dirty="0"/>
              <a:t>        </a:t>
            </a:r>
            <a:r>
              <a:rPr lang="en-HK" dirty="0" err="1"/>
              <a:t>target_dqn.load_state_dict</a:t>
            </a:r>
            <a:r>
              <a:rPr lang="en-HK" dirty="0"/>
              <a:t>(</a:t>
            </a:r>
            <a:r>
              <a:rPr lang="en-HK" dirty="0" err="1"/>
              <a:t>policy_dqn.state_dict</a:t>
            </a:r>
            <a:r>
              <a:rPr lang="en-HK" dirty="0"/>
              <a:t>())</a:t>
            </a:r>
          </a:p>
          <a:p>
            <a:endParaRPr lang="en-HK" dirty="0"/>
          </a:p>
          <a:p>
            <a:r>
              <a:rPr lang="en-HK" dirty="0"/>
              <a:t>        print('Policy (random, before training):')</a:t>
            </a:r>
          </a:p>
          <a:p>
            <a:r>
              <a:rPr lang="en-HK" dirty="0"/>
              <a:t>        </a:t>
            </a:r>
            <a:r>
              <a:rPr lang="en-HK" dirty="0" err="1"/>
              <a:t>self.print_dqn</a:t>
            </a:r>
            <a:r>
              <a:rPr lang="en-HK" dirty="0"/>
              <a:t>(</a:t>
            </a:r>
            <a:r>
              <a:rPr lang="en-HK" dirty="0" err="1"/>
              <a:t>policy_dqn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# Policy network optimizer. "Adam" optimizer can be swapped to something else. </a:t>
            </a:r>
          </a:p>
          <a:p>
            <a:r>
              <a:rPr lang="en-HK" dirty="0"/>
              <a:t>        </a:t>
            </a:r>
            <a:r>
              <a:rPr lang="en-HK" dirty="0" err="1"/>
              <a:t>self.optimizer</a:t>
            </a:r>
            <a:r>
              <a:rPr lang="en-HK" dirty="0"/>
              <a:t> = </a:t>
            </a:r>
            <a:r>
              <a:rPr lang="en-HK" dirty="0" err="1"/>
              <a:t>torch.optim.Adam</a:t>
            </a:r>
            <a:r>
              <a:rPr lang="en-HK" dirty="0"/>
              <a:t>(</a:t>
            </a:r>
            <a:r>
              <a:rPr lang="en-HK" dirty="0" err="1"/>
              <a:t>policy_dqn.parameters</a:t>
            </a:r>
            <a:r>
              <a:rPr lang="en-HK" dirty="0"/>
              <a:t>(), </a:t>
            </a:r>
            <a:r>
              <a:rPr lang="en-HK" dirty="0" err="1"/>
              <a:t>lr</a:t>
            </a:r>
            <a:r>
              <a:rPr lang="en-HK" dirty="0"/>
              <a:t>=</a:t>
            </a:r>
            <a:r>
              <a:rPr lang="en-HK" dirty="0" err="1"/>
              <a:t>self.learning_rate_a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# List to keep track of rewards collected per episode. Initialize list to 0's.</a:t>
            </a:r>
          </a:p>
          <a:p>
            <a:r>
              <a:rPr lang="en-HK" dirty="0"/>
              <a:t>        </a:t>
            </a:r>
            <a:r>
              <a:rPr lang="en-HK" dirty="0" err="1"/>
              <a:t>rewards_per_episode</a:t>
            </a:r>
            <a:r>
              <a:rPr lang="en-HK" dirty="0"/>
              <a:t> = </a:t>
            </a:r>
            <a:r>
              <a:rPr lang="en-HK" dirty="0" err="1"/>
              <a:t>np.zeros</a:t>
            </a:r>
            <a:r>
              <a:rPr lang="en-HK" dirty="0"/>
              <a:t>(episodes)</a:t>
            </a:r>
          </a:p>
          <a:p>
            <a:endParaRPr lang="en-HK" dirty="0"/>
          </a:p>
          <a:p>
            <a:r>
              <a:rPr lang="en-HK" dirty="0"/>
              <a:t>        # List to keep track of epsilon decay</a:t>
            </a:r>
          </a:p>
          <a:p>
            <a:r>
              <a:rPr lang="en-HK" dirty="0"/>
              <a:t>        </a:t>
            </a:r>
            <a:r>
              <a:rPr lang="en-HK" dirty="0" err="1"/>
              <a:t>epsilon_history</a:t>
            </a:r>
            <a:r>
              <a:rPr lang="en-HK" dirty="0"/>
              <a:t> = []</a:t>
            </a:r>
          </a:p>
          <a:p>
            <a:endParaRPr lang="en-HK" dirty="0"/>
          </a:p>
          <a:p>
            <a:r>
              <a:rPr lang="en-HK" dirty="0"/>
              <a:t>        # Track number of steps taken. Used for syncing policy =&gt; target network.</a:t>
            </a:r>
          </a:p>
          <a:p>
            <a:r>
              <a:rPr lang="en-HK" dirty="0"/>
              <a:t>        </a:t>
            </a:r>
            <a:r>
              <a:rPr lang="en-HK" dirty="0" err="1"/>
              <a:t>step_count</a:t>
            </a:r>
            <a:r>
              <a:rPr lang="en-HK" dirty="0"/>
              <a:t>=0</a:t>
            </a:r>
          </a:p>
          <a:p>
            <a:r>
              <a:rPr lang="en-HK" dirty="0"/>
              <a:t>            </a:t>
            </a:r>
          </a:p>
          <a:p>
            <a:r>
              <a:rPr lang="en-HK" dirty="0"/>
              <a:t>        for </a:t>
            </a:r>
            <a:r>
              <a:rPr lang="en-HK" dirty="0" err="1"/>
              <a:t>i</a:t>
            </a:r>
            <a:r>
              <a:rPr lang="en-HK" dirty="0"/>
              <a:t> in range(episodes):</a:t>
            </a:r>
          </a:p>
          <a:p>
            <a:r>
              <a:rPr lang="en-HK" dirty="0"/>
              <a:t>            state = </a:t>
            </a:r>
            <a:r>
              <a:rPr lang="en-HK" dirty="0" err="1"/>
              <a:t>env.reset</a:t>
            </a:r>
            <a:r>
              <a:rPr lang="en-HK" dirty="0"/>
              <a:t>()[0]  # Initialize to state 0</a:t>
            </a:r>
          </a:p>
          <a:p>
            <a:r>
              <a:rPr lang="en-HK" dirty="0"/>
              <a:t>            terminated = False      # True when agent falls in hole or reached goal</a:t>
            </a:r>
          </a:p>
          <a:p>
            <a:r>
              <a:rPr lang="en-HK" dirty="0"/>
              <a:t>            truncated = False       # True when agent takes more than 200 actions    </a:t>
            </a:r>
          </a:p>
          <a:p>
            <a:endParaRPr lang="en-HK" dirty="0"/>
          </a:p>
          <a:p>
            <a:r>
              <a:rPr lang="en-HK" dirty="0"/>
              <a:t>            # Agent navigates map until it falls into hole/reaches goal (terminated), or has taken 200 actions (truncated).</a:t>
            </a:r>
          </a:p>
          <a:p>
            <a:r>
              <a:rPr lang="en-HK" dirty="0"/>
              <a:t>            while(not terminated and not truncated):</a:t>
            </a:r>
          </a:p>
          <a:p>
            <a:endParaRPr lang="en-HK" dirty="0"/>
          </a:p>
          <a:p>
            <a:r>
              <a:rPr lang="en-HK" dirty="0"/>
              <a:t>                # Select action based on epsilon-greedy</a:t>
            </a:r>
          </a:p>
          <a:p>
            <a:r>
              <a:rPr lang="en-HK" dirty="0"/>
              <a:t>                if </a:t>
            </a:r>
            <a:r>
              <a:rPr lang="en-HK" dirty="0" err="1"/>
              <a:t>random.random</a:t>
            </a:r>
            <a:r>
              <a:rPr lang="en-HK" dirty="0"/>
              <a:t>() &lt; epsilon:</a:t>
            </a:r>
          </a:p>
          <a:p>
            <a:r>
              <a:rPr lang="en-HK" dirty="0"/>
              <a:t>                    # select random action</a:t>
            </a:r>
          </a:p>
          <a:p>
            <a:r>
              <a:rPr lang="en-HK" dirty="0"/>
              <a:t>                    action = </a:t>
            </a:r>
            <a:r>
              <a:rPr lang="en-HK" dirty="0" err="1"/>
              <a:t>env.action_space.sample</a:t>
            </a:r>
            <a:r>
              <a:rPr lang="en-HK" dirty="0"/>
              <a:t>() # actions: 0=left,1=down,2=right,3=up</a:t>
            </a:r>
          </a:p>
          <a:p>
            <a:r>
              <a:rPr lang="en-HK" dirty="0"/>
              <a:t>                else:</a:t>
            </a:r>
          </a:p>
          <a:p>
            <a:r>
              <a:rPr lang="en-HK" dirty="0"/>
              <a:t>                    # select best action            </a:t>
            </a:r>
          </a:p>
          <a:p>
            <a:r>
              <a:rPr lang="en-HK" dirty="0"/>
              <a:t>                    with </a:t>
            </a:r>
            <a:r>
              <a:rPr lang="en-HK" dirty="0" err="1"/>
              <a:t>torch.no_grad</a:t>
            </a:r>
            <a:r>
              <a:rPr lang="en-HK" dirty="0"/>
              <a:t>():</a:t>
            </a:r>
          </a:p>
          <a:p>
            <a:r>
              <a:rPr lang="en-HK" dirty="0"/>
              <a:t>                        action = </a:t>
            </a:r>
            <a:r>
              <a:rPr lang="en-HK" dirty="0" err="1"/>
              <a:t>policy_dqn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(state, </a:t>
            </a:r>
            <a:r>
              <a:rPr lang="en-HK" dirty="0" err="1"/>
              <a:t>num_states</a:t>
            </a:r>
            <a:r>
              <a:rPr lang="en-HK" dirty="0"/>
              <a:t>)).argmax().item()</a:t>
            </a:r>
          </a:p>
          <a:p>
            <a:endParaRPr lang="en-HK" dirty="0"/>
          </a:p>
          <a:p>
            <a:r>
              <a:rPr lang="en-HK" dirty="0"/>
              <a:t>                # Execute action</a:t>
            </a:r>
          </a:p>
          <a:p>
            <a:r>
              <a:rPr lang="en-HK" dirty="0"/>
              <a:t>                </a:t>
            </a:r>
            <a:r>
              <a:rPr lang="en-HK" dirty="0" err="1"/>
              <a:t>new_state,reward,terminated,truncated</a:t>
            </a:r>
            <a:r>
              <a:rPr lang="en-HK" dirty="0"/>
              <a:t>,_ = </a:t>
            </a:r>
            <a:r>
              <a:rPr lang="en-HK" dirty="0" err="1"/>
              <a:t>env.step</a:t>
            </a:r>
            <a:r>
              <a:rPr lang="en-HK" dirty="0"/>
              <a:t>(action)</a:t>
            </a:r>
          </a:p>
          <a:p>
            <a:endParaRPr lang="en-HK" dirty="0"/>
          </a:p>
          <a:p>
            <a:r>
              <a:rPr lang="en-HK" dirty="0"/>
              <a:t>                # Save experience into memory</a:t>
            </a:r>
          </a:p>
          <a:p>
            <a:r>
              <a:rPr lang="en-HK" dirty="0"/>
              <a:t>                </a:t>
            </a:r>
            <a:r>
              <a:rPr lang="en-HK" dirty="0" err="1"/>
              <a:t>memory.append</a:t>
            </a:r>
            <a:r>
              <a:rPr lang="en-HK" dirty="0"/>
              <a:t>((state, action, </a:t>
            </a:r>
            <a:r>
              <a:rPr lang="en-HK" dirty="0" err="1"/>
              <a:t>new_state</a:t>
            </a:r>
            <a:r>
              <a:rPr lang="en-HK" dirty="0"/>
              <a:t>, reward, terminated)) </a:t>
            </a:r>
          </a:p>
          <a:p>
            <a:endParaRPr lang="en-HK" dirty="0"/>
          </a:p>
          <a:p>
            <a:r>
              <a:rPr lang="en-HK" dirty="0"/>
              <a:t>                # Move to the next state</a:t>
            </a:r>
          </a:p>
          <a:p>
            <a:r>
              <a:rPr lang="en-HK" dirty="0"/>
              <a:t>                state = </a:t>
            </a:r>
            <a:r>
              <a:rPr lang="en-HK" dirty="0" err="1"/>
              <a:t>new_state</a:t>
            </a:r>
            <a:endParaRPr lang="en-HK" dirty="0"/>
          </a:p>
          <a:p>
            <a:endParaRPr lang="en-HK" dirty="0"/>
          </a:p>
          <a:p>
            <a:r>
              <a:rPr lang="en-HK" dirty="0"/>
              <a:t>                # Increment step counter</a:t>
            </a:r>
          </a:p>
          <a:p>
            <a:r>
              <a:rPr lang="en-HK" dirty="0"/>
              <a:t>                </a:t>
            </a:r>
            <a:r>
              <a:rPr lang="en-HK" dirty="0" err="1"/>
              <a:t>step_count</a:t>
            </a:r>
            <a:r>
              <a:rPr lang="en-HK" dirty="0"/>
              <a:t>+=1</a:t>
            </a:r>
          </a:p>
          <a:p>
            <a:endParaRPr lang="en-HK" dirty="0"/>
          </a:p>
          <a:p>
            <a:r>
              <a:rPr lang="en-HK" dirty="0"/>
              <a:t>            # Keep track of the rewards collected per episode.</a:t>
            </a:r>
          </a:p>
          <a:p>
            <a:r>
              <a:rPr lang="en-HK" dirty="0"/>
              <a:t>            if reward == 1:</a:t>
            </a:r>
          </a:p>
          <a:p>
            <a:r>
              <a:rPr lang="en-HK" dirty="0"/>
              <a:t>                </a:t>
            </a:r>
            <a:r>
              <a:rPr lang="en-HK" dirty="0" err="1"/>
              <a:t>rewards_per_episode</a:t>
            </a:r>
            <a:r>
              <a:rPr lang="en-HK" dirty="0"/>
              <a:t>[</a:t>
            </a:r>
            <a:r>
              <a:rPr lang="en-HK" dirty="0" err="1"/>
              <a:t>i</a:t>
            </a:r>
            <a:r>
              <a:rPr lang="en-HK" dirty="0"/>
              <a:t>] = 1</a:t>
            </a:r>
          </a:p>
          <a:p>
            <a:endParaRPr lang="en-HK" dirty="0"/>
          </a:p>
          <a:p>
            <a:r>
              <a:rPr lang="en-HK" dirty="0"/>
              <a:t>            # Check if enough experience has been collected and if at least 1 reward has been collected</a:t>
            </a:r>
          </a:p>
          <a:p>
            <a:r>
              <a:rPr lang="en-HK" dirty="0"/>
              <a:t>            if </a:t>
            </a:r>
            <a:r>
              <a:rPr lang="en-HK" dirty="0" err="1"/>
              <a:t>len</a:t>
            </a:r>
            <a:r>
              <a:rPr lang="en-HK" dirty="0"/>
              <a:t>(memory)&gt;</a:t>
            </a:r>
            <a:r>
              <a:rPr lang="en-HK" dirty="0" err="1"/>
              <a:t>self.mini_batch_size</a:t>
            </a:r>
            <a:r>
              <a:rPr lang="en-HK" dirty="0"/>
              <a:t> and </a:t>
            </a:r>
            <a:r>
              <a:rPr lang="en-HK" dirty="0" err="1"/>
              <a:t>np.sum</a:t>
            </a:r>
            <a:r>
              <a:rPr lang="en-HK" dirty="0"/>
              <a:t>(</a:t>
            </a:r>
            <a:r>
              <a:rPr lang="en-HK" dirty="0" err="1"/>
              <a:t>rewards_per_episode</a:t>
            </a:r>
            <a:r>
              <a:rPr lang="en-HK" dirty="0"/>
              <a:t>)&gt;0:</a:t>
            </a:r>
          </a:p>
          <a:p>
            <a:r>
              <a:rPr lang="en-HK" dirty="0"/>
              <a:t>                </a:t>
            </a:r>
            <a:r>
              <a:rPr lang="en-HK" dirty="0" err="1"/>
              <a:t>mini_batch</a:t>
            </a:r>
            <a:r>
              <a:rPr lang="en-HK" dirty="0"/>
              <a:t> = </a:t>
            </a:r>
            <a:r>
              <a:rPr lang="en-HK" dirty="0" err="1"/>
              <a:t>memory.sample</a:t>
            </a:r>
            <a:r>
              <a:rPr lang="en-HK" dirty="0"/>
              <a:t>(</a:t>
            </a:r>
            <a:r>
              <a:rPr lang="en-HK" dirty="0" err="1"/>
              <a:t>self.mini_batch_size</a:t>
            </a:r>
            <a:r>
              <a:rPr lang="en-HK" dirty="0"/>
              <a:t>)</a:t>
            </a:r>
          </a:p>
          <a:p>
            <a:r>
              <a:rPr lang="en-HK" dirty="0"/>
              <a:t>                </a:t>
            </a:r>
            <a:r>
              <a:rPr lang="en-HK" dirty="0" err="1"/>
              <a:t>self.optimize</a:t>
            </a:r>
            <a:r>
              <a:rPr lang="en-HK" dirty="0"/>
              <a:t>(</a:t>
            </a:r>
            <a:r>
              <a:rPr lang="en-HK" dirty="0" err="1"/>
              <a:t>mini_batch</a:t>
            </a:r>
            <a:r>
              <a:rPr lang="en-HK" dirty="0"/>
              <a:t>, </a:t>
            </a:r>
            <a:r>
              <a:rPr lang="en-HK" dirty="0" err="1"/>
              <a:t>policy_dqn</a:t>
            </a:r>
            <a:r>
              <a:rPr lang="en-HK" dirty="0"/>
              <a:t>, </a:t>
            </a:r>
            <a:r>
              <a:rPr lang="en-HK" dirty="0" err="1"/>
              <a:t>target_dqn</a:t>
            </a:r>
            <a:r>
              <a:rPr lang="en-HK" dirty="0"/>
              <a:t>)        </a:t>
            </a:r>
          </a:p>
          <a:p>
            <a:endParaRPr lang="en-HK" dirty="0"/>
          </a:p>
          <a:p>
            <a:r>
              <a:rPr lang="en-HK" dirty="0"/>
              <a:t>                # Decay epsilon</a:t>
            </a:r>
          </a:p>
          <a:p>
            <a:r>
              <a:rPr lang="en-HK" dirty="0"/>
              <a:t>                epsilon = max(epsilon - 1/episodes, 0)</a:t>
            </a:r>
          </a:p>
          <a:p>
            <a:r>
              <a:rPr lang="en-HK" dirty="0"/>
              <a:t>                </a:t>
            </a:r>
            <a:r>
              <a:rPr lang="en-HK" dirty="0" err="1"/>
              <a:t>epsilon_history.append</a:t>
            </a:r>
            <a:r>
              <a:rPr lang="en-HK" dirty="0"/>
              <a:t>(epsilon)</a:t>
            </a:r>
          </a:p>
          <a:p>
            <a:endParaRPr lang="en-HK" dirty="0"/>
          </a:p>
          <a:p>
            <a:r>
              <a:rPr lang="en-HK" dirty="0"/>
              <a:t>                # Copy policy network to target network after a certain number of steps</a:t>
            </a:r>
          </a:p>
          <a:p>
            <a:r>
              <a:rPr lang="en-HK" dirty="0"/>
              <a:t>                if </a:t>
            </a:r>
            <a:r>
              <a:rPr lang="en-HK" dirty="0" err="1"/>
              <a:t>step_count</a:t>
            </a:r>
            <a:r>
              <a:rPr lang="en-HK" dirty="0"/>
              <a:t> &gt; </a:t>
            </a:r>
            <a:r>
              <a:rPr lang="en-HK" dirty="0" err="1"/>
              <a:t>self.network_sync_rate</a:t>
            </a:r>
            <a:r>
              <a:rPr lang="en-HK" dirty="0"/>
              <a:t>:</a:t>
            </a:r>
          </a:p>
          <a:p>
            <a:r>
              <a:rPr lang="en-HK" dirty="0"/>
              <a:t>                    </a:t>
            </a:r>
            <a:r>
              <a:rPr lang="en-HK" dirty="0" err="1"/>
              <a:t>target_dqn.load_state_dict</a:t>
            </a:r>
            <a:r>
              <a:rPr lang="en-HK" dirty="0"/>
              <a:t>(</a:t>
            </a:r>
            <a:r>
              <a:rPr lang="en-HK" dirty="0" err="1"/>
              <a:t>policy_dqn.state_dict</a:t>
            </a:r>
            <a:r>
              <a:rPr lang="en-HK" dirty="0"/>
              <a:t>())</a:t>
            </a:r>
          </a:p>
          <a:p>
            <a:r>
              <a:rPr lang="en-HK" dirty="0"/>
              <a:t>                    </a:t>
            </a:r>
            <a:r>
              <a:rPr lang="en-HK" dirty="0" err="1"/>
              <a:t>step_count</a:t>
            </a:r>
            <a:r>
              <a:rPr lang="en-HK" dirty="0"/>
              <a:t>=0</a:t>
            </a:r>
          </a:p>
          <a:p>
            <a:endParaRPr lang="en-HK" dirty="0"/>
          </a:p>
          <a:p>
            <a:r>
              <a:rPr lang="en-HK" dirty="0"/>
              <a:t>        # Close environment</a:t>
            </a:r>
          </a:p>
          <a:p>
            <a:r>
              <a:rPr lang="en-HK" dirty="0"/>
              <a:t>        </a:t>
            </a:r>
            <a:r>
              <a:rPr lang="en-HK" dirty="0" err="1"/>
              <a:t>env.close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    # Save policy</a:t>
            </a:r>
          </a:p>
          <a:p>
            <a:r>
              <a:rPr lang="en-HK" dirty="0"/>
              <a:t>        </a:t>
            </a:r>
            <a:r>
              <a:rPr lang="en-HK" dirty="0" err="1"/>
              <a:t>torch.save</a:t>
            </a:r>
            <a:r>
              <a:rPr lang="en-HK" dirty="0"/>
              <a:t>(</a:t>
            </a:r>
            <a:r>
              <a:rPr lang="en-HK" dirty="0" err="1"/>
              <a:t>policy_dqn.state_dict</a:t>
            </a:r>
            <a:r>
              <a:rPr lang="en-HK" dirty="0"/>
              <a:t>(), "frozen_lake_dql.pt")</a:t>
            </a:r>
          </a:p>
          <a:p>
            <a:endParaRPr lang="en-HK" dirty="0"/>
          </a:p>
          <a:p>
            <a:r>
              <a:rPr lang="en-HK" dirty="0"/>
              <a:t>        # Create new graph </a:t>
            </a:r>
          </a:p>
          <a:p>
            <a:r>
              <a:rPr lang="en-HK" dirty="0"/>
              <a:t>        </a:t>
            </a:r>
            <a:r>
              <a:rPr lang="en-HK" dirty="0" err="1"/>
              <a:t>plt.figure</a:t>
            </a:r>
            <a:r>
              <a:rPr lang="en-HK" dirty="0"/>
              <a:t>(1)</a:t>
            </a:r>
          </a:p>
          <a:p>
            <a:endParaRPr lang="en-HK" dirty="0"/>
          </a:p>
          <a:p>
            <a:r>
              <a:rPr lang="en-HK" dirty="0"/>
              <a:t>        # Plot average rewards (Y-axis) vs episodes (X-axis)</a:t>
            </a:r>
          </a:p>
          <a:p>
            <a:r>
              <a:rPr lang="en-HK" dirty="0"/>
              <a:t>        </a:t>
            </a:r>
            <a:r>
              <a:rPr lang="en-HK" dirty="0" err="1"/>
              <a:t>sum_rewards</a:t>
            </a:r>
            <a:r>
              <a:rPr lang="en-HK" dirty="0"/>
              <a:t> = </a:t>
            </a:r>
            <a:r>
              <a:rPr lang="en-HK" dirty="0" err="1"/>
              <a:t>np.zeros</a:t>
            </a:r>
            <a:r>
              <a:rPr lang="en-HK" dirty="0"/>
              <a:t>(episodes)</a:t>
            </a:r>
          </a:p>
          <a:p>
            <a:r>
              <a:rPr lang="en-HK" dirty="0"/>
              <a:t>        for x in range(episodes):</a:t>
            </a:r>
          </a:p>
          <a:p>
            <a:r>
              <a:rPr lang="en-HK" dirty="0"/>
              <a:t>            </a:t>
            </a:r>
            <a:r>
              <a:rPr lang="en-HK" dirty="0" err="1"/>
              <a:t>sum_rewards</a:t>
            </a:r>
            <a:r>
              <a:rPr lang="en-HK" dirty="0"/>
              <a:t>[x] = </a:t>
            </a:r>
            <a:r>
              <a:rPr lang="en-HK" dirty="0" err="1"/>
              <a:t>np.sum</a:t>
            </a:r>
            <a:r>
              <a:rPr lang="en-HK" dirty="0"/>
              <a:t>(</a:t>
            </a:r>
            <a:r>
              <a:rPr lang="en-HK" dirty="0" err="1"/>
              <a:t>rewards_per_episode</a:t>
            </a:r>
            <a:r>
              <a:rPr lang="en-HK" dirty="0"/>
              <a:t>[max(0, x-100):(x+1)])</a:t>
            </a:r>
          </a:p>
          <a:p>
            <a:r>
              <a:rPr lang="en-HK" dirty="0"/>
              <a:t>        </a:t>
            </a:r>
            <a:r>
              <a:rPr lang="en-HK" dirty="0" err="1"/>
              <a:t>plt.subplot</a:t>
            </a:r>
            <a:r>
              <a:rPr lang="en-HK" dirty="0"/>
              <a:t>(121) # plot on a 1 row x 2 col grid, at cell 1</a:t>
            </a:r>
          </a:p>
          <a:p>
            <a:r>
              <a:rPr lang="en-HK" dirty="0"/>
              <a:t>        </a:t>
            </a:r>
            <a:r>
              <a:rPr lang="en-HK" dirty="0" err="1"/>
              <a:t>plt.plot</a:t>
            </a:r>
            <a:r>
              <a:rPr lang="en-HK" dirty="0"/>
              <a:t>(</a:t>
            </a:r>
            <a:r>
              <a:rPr lang="en-HK" dirty="0" err="1"/>
              <a:t>sum_rewards</a:t>
            </a:r>
            <a:r>
              <a:rPr lang="en-HK" dirty="0"/>
              <a:t>)</a:t>
            </a:r>
          </a:p>
          <a:p>
            <a:r>
              <a:rPr lang="en-HK" dirty="0"/>
              <a:t>        </a:t>
            </a:r>
          </a:p>
          <a:p>
            <a:r>
              <a:rPr lang="en-HK" dirty="0"/>
              <a:t>        # Plot epsilon decay (Y-axis) vs episodes (X-axis)</a:t>
            </a:r>
          </a:p>
          <a:p>
            <a:r>
              <a:rPr lang="en-HK" dirty="0"/>
              <a:t>        </a:t>
            </a:r>
            <a:r>
              <a:rPr lang="en-HK" dirty="0" err="1"/>
              <a:t>plt.subplot</a:t>
            </a:r>
            <a:r>
              <a:rPr lang="en-HK" dirty="0"/>
              <a:t>(122) # plot on a 1 row x 2 col grid, at cell 2</a:t>
            </a:r>
          </a:p>
          <a:p>
            <a:r>
              <a:rPr lang="en-HK" dirty="0"/>
              <a:t>        </a:t>
            </a:r>
            <a:r>
              <a:rPr lang="en-HK" dirty="0" err="1"/>
              <a:t>plt.plot</a:t>
            </a:r>
            <a:r>
              <a:rPr lang="en-HK" dirty="0"/>
              <a:t>(</a:t>
            </a:r>
            <a:r>
              <a:rPr lang="en-HK" dirty="0" err="1"/>
              <a:t>epsilon_history</a:t>
            </a:r>
            <a:r>
              <a:rPr lang="en-HK" dirty="0"/>
              <a:t>)</a:t>
            </a:r>
          </a:p>
          <a:p>
            <a:r>
              <a:rPr lang="en-HK" dirty="0"/>
              <a:t>        </a:t>
            </a:r>
          </a:p>
          <a:p>
            <a:r>
              <a:rPr lang="en-HK" dirty="0"/>
              <a:t>        # Save plots</a:t>
            </a:r>
          </a:p>
          <a:p>
            <a:r>
              <a:rPr lang="en-HK" dirty="0"/>
              <a:t>        </a:t>
            </a:r>
            <a:r>
              <a:rPr lang="en-HK" dirty="0" err="1"/>
              <a:t>plt.savefig</a:t>
            </a:r>
            <a:r>
              <a:rPr lang="en-HK" dirty="0"/>
              <a:t>('frozen_lake_dql.png')</a:t>
            </a:r>
          </a:p>
          <a:p>
            <a:endParaRPr lang="en-HK" dirty="0"/>
          </a:p>
          <a:p>
            <a:r>
              <a:rPr lang="en-HK" dirty="0"/>
              <a:t>    # Optimize policy network</a:t>
            </a:r>
          </a:p>
          <a:p>
            <a:r>
              <a:rPr lang="en-HK" dirty="0"/>
              <a:t>    def optimize(self, </a:t>
            </a:r>
            <a:r>
              <a:rPr lang="en-HK" dirty="0" err="1"/>
              <a:t>mini_batch</a:t>
            </a:r>
            <a:r>
              <a:rPr lang="en-HK" dirty="0"/>
              <a:t>, </a:t>
            </a:r>
            <a:r>
              <a:rPr lang="en-HK" dirty="0" err="1"/>
              <a:t>policy_dqn</a:t>
            </a:r>
            <a:r>
              <a:rPr lang="en-HK" dirty="0"/>
              <a:t>, </a:t>
            </a:r>
            <a:r>
              <a:rPr lang="en-HK" dirty="0" err="1"/>
              <a:t>target_dqn</a:t>
            </a:r>
            <a:r>
              <a:rPr lang="en-HK" dirty="0"/>
              <a:t>):</a:t>
            </a:r>
          </a:p>
          <a:p>
            <a:endParaRPr lang="en-HK" dirty="0"/>
          </a:p>
          <a:p>
            <a:r>
              <a:rPr lang="en-HK" dirty="0"/>
              <a:t>        # Get number of input nodes</a:t>
            </a:r>
          </a:p>
          <a:p>
            <a:r>
              <a:rPr lang="en-HK" dirty="0"/>
              <a:t>        </a:t>
            </a:r>
            <a:r>
              <a:rPr lang="en-HK" dirty="0" err="1"/>
              <a:t>num_states</a:t>
            </a:r>
            <a:r>
              <a:rPr lang="en-HK" dirty="0"/>
              <a:t> = policy_dqn.fc1.in_features</a:t>
            </a:r>
          </a:p>
          <a:p>
            <a:endParaRPr lang="en-HK" dirty="0"/>
          </a:p>
          <a:p>
            <a:r>
              <a:rPr lang="en-HK" dirty="0"/>
              <a:t>        </a:t>
            </a:r>
            <a:r>
              <a:rPr lang="en-HK" dirty="0" err="1"/>
              <a:t>current_q_list</a:t>
            </a:r>
            <a:r>
              <a:rPr lang="en-HK" dirty="0"/>
              <a:t> = []</a:t>
            </a:r>
          </a:p>
          <a:p>
            <a:r>
              <a:rPr lang="en-HK" dirty="0"/>
              <a:t>        </a:t>
            </a:r>
            <a:r>
              <a:rPr lang="en-HK" dirty="0" err="1"/>
              <a:t>target_q_list</a:t>
            </a:r>
            <a:r>
              <a:rPr lang="en-HK" dirty="0"/>
              <a:t> = []</a:t>
            </a:r>
          </a:p>
          <a:p>
            <a:endParaRPr lang="en-HK" dirty="0"/>
          </a:p>
          <a:p>
            <a:r>
              <a:rPr lang="en-HK" dirty="0"/>
              <a:t>        for state, action, </a:t>
            </a:r>
            <a:r>
              <a:rPr lang="en-HK" dirty="0" err="1"/>
              <a:t>new_state</a:t>
            </a:r>
            <a:r>
              <a:rPr lang="en-HK" dirty="0"/>
              <a:t>, reward, terminated in </a:t>
            </a:r>
            <a:r>
              <a:rPr lang="en-HK" dirty="0" err="1"/>
              <a:t>mini_batch</a:t>
            </a:r>
            <a:r>
              <a:rPr lang="en-HK" dirty="0"/>
              <a:t>:</a:t>
            </a:r>
          </a:p>
          <a:p>
            <a:endParaRPr lang="en-HK" dirty="0"/>
          </a:p>
          <a:p>
            <a:r>
              <a:rPr lang="en-HK" dirty="0"/>
              <a:t>            if terminated: </a:t>
            </a:r>
          </a:p>
          <a:p>
            <a:r>
              <a:rPr lang="en-HK" dirty="0"/>
              <a:t>                # Agent either reached goal (reward=1) or fell into hole (reward=0)</a:t>
            </a:r>
          </a:p>
          <a:p>
            <a:r>
              <a:rPr lang="en-HK" dirty="0"/>
              <a:t>                # When in a terminated state, target q value should be set to the reward.</a:t>
            </a:r>
          </a:p>
          <a:p>
            <a:r>
              <a:rPr lang="en-HK" dirty="0"/>
              <a:t>                target = </a:t>
            </a:r>
            <a:r>
              <a:rPr lang="en-HK" dirty="0" err="1"/>
              <a:t>torch.FloatTensor</a:t>
            </a:r>
            <a:r>
              <a:rPr lang="en-HK" dirty="0"/>
              <a:t>([reward])</a:t>
            </a:r>
          </a:p>
          <a:p>
            <a:r>
              <a:rPr lang="en-HK" dirty="0"/>
              <a:t>            else:</a:t>
            </a:r>
          </a:p>
          <a:p>
            <a:r>
              <a:rPr lang="en-HK" dirty="0"/>
              <a:t>                # Calculate target q value </a:t>
            </a:r>
          </a:p>
          <a:p>
            <a:r>
              <a:rPr lang="en-HK" dirty="0"/>
              <a:t>                with </a:t>
            </a:r>
            <a:r>
              <a:rPr lang="en-HK" dirty="0" err="1"/>
              <a:t>torch.no_grad</a:t>
            </a:r>
            <a:r>
              <a:rPr lang="en-HK" dirty="0"/>
              <a:t>():</a:t>
            </a:r>
          </a:p>
          <a:p>
            <a:r>
              <a:rPr lang="en-HK" dirty="0"/>
              <a:t>                    target = </a:t>
            </a:r>
            <a:r>
              <a:rPr lang="en-HK" dirty="0" err="1"/>
              <a:t>torch.FloatTensor</a:t>
            </a:r>
            <a:r>
              <a:rPr lang="en-HK" dirty="0"/>
              <a:t>(</a:t>
            </a:r>
          </a:p>
          <a:p>
            <a:r>
              <a:rPr lang="en-HK" dirty="0"/>
              <a:t>                        reward + </a:t>
            </a:r>
            <a:r>
              <a:rPr lang="en-HK" dirty="0" err="1"/>
              <a:t>self.discount_factor_g</a:t>
            </a:r>
            <a:r>
              <a:rPr lang="en-HK" dirty="0"/>
              <a:t> * </a:t>
            </a:r>
            <a:r>
              <a:rPr lang="en-HK" dirty="0" err="1"/>
              <a:t>target_dqn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</a:t>
            </a:r>
            <a:r>
              <a:rPr lang="en-HK" dirty="0" err="1"/>
              <a:t>new_state</a:t>
            </a:r>
            <a:r>
              <a:rPr lang="en-HK" dirty="0"/>
              <a:t>, </a:t>
            </a:r>
            <a:r>
              <a:rPr lang="en-HK" dirty="0" err="1"/>
              <a:t>num_states</a:t>
            </a:r>
            <a:r>
              <a:rPr lang="en-HK" dirty="0"/>
              <a:t>)).max()</a:t>
            </a:r>
          </a:p>
          <a:p>
            <a:r>
              <a:rPr lang="en-HK" dirty="0"/>
              <a:t>                    )</a:t>
            </a:r>
          </a:p>
          <a:p>
            <a:endParaRPr lang="en-HK" dirty="0"/>
          </a:p>
          <a:p>
            <a:r>
              <a:rPr lang="en-HK" dirty="0"/>
              <a:t>            # Get the current set of Q values</a:t>
            </a:r>
          </a:p>
          <a:p>
            <a:r>
              <a:rPr lang="en-HK" dirty="0"/>
              <a:t>            </a:t>
            </a:r>
            <a:r>
              <a:rPr lang="en-HK" dirty="0" err="1"/>
              <a:t>current_q</a:t>
            </a:r>
            <a:r>
              <a:rPr lang="en-HK" dirty="0"/>
              <a:t> = </a:t>
            </a:r>
            <a:r>
              <a:rPr lang="en-HK" dirty="0" err="1"/>
              <a:t>policy_dqn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(state, </a:t>
            </a:r>
            <a:r>
              <a:rPr lang="en-HK" dirty="0" err="1"/>
              <a:t>num_states</a:t>
            </a:r>
            <a:r>
              <a:rPr lang="en-HK" dirty="0"/>
              <a:t>))</a:t>
            </a:r>
          </a:p>
          <a:p>
            <a:r>
              <a:rPr lang="en-HK" dirty="0"/>
              <a:t>            </a:t>
            </a:r>
            <a:r>
              <a:rPr lang="en-HK" dirty="0" err="1"/>
              <a:t>current_q_list.append</a:t>
            </a:r>
            <a:r>
              <a:rPr lang="en-HK" dirty="0"/>
              <a:t>(</a:t>
            </a:r>
            <a:r>
              <a:rPr lang="en-HK" dirty="0" err="1"/>
              <a:t>current_q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    # Get the target set of Q values</a:t>
            </a:r>
          </a:p>
          <a:p>
            <a:r>
              <a:rPr lang="en-HK" dirty="0"/>
              <a:t>            </a:t>
            </a:r>
            <a:r>
              <a:rPr lang="en-HK" dirty="0" err="1"/>
              <a:t>target_q</a:t>
            </a:r>
            <a:r>
              <a:rPr lang="en-HK" dirty="0"/>
              <a:t> = </a:t>
            </a:r>
            <a:r>
              <a:rPr lang="en-HK" dirty="0" err="1"/>
              <a:t>target_dqn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(state, </a:t>
            </a:r>
            <a:r>
              <a:rPr lang="en-HK" dirty="0" err="1"/>
              <a:t>num_states</a:t>
            </a:r>
            <a:r>
              <a:rPr lang="en-HK" dirty="0"/>
              <a:t>)) </a:t>
            </a:r>
          </a:p>
          <a:p>
            <a:r>
              <a:rPr lang="en-HK" dirty="0"/>
              <a:t>            # Adjust the specific action to the target that was just calculated</a:t>
            </a:r>
          </a:p>
          <a:p>
            <a:r>
              <a:rPr lang="en-HK" dirty="0"/>
              <a:t>            </a:t>
            </a:r>
            <a:r>
              <a:rPr lang="en-HK" dirty="0" err="1"/>
              <a:t>target_q</a:t>
            </a:r>
            <a:r>
              <a:rPr lang="en-HK" dirty="0"/>
              <a:t>[action] = target</a:t>
            </a:r>
          </a:p>
          <a:p>
            <a:r>
              <a:rPr lang="en-HK" dirty="0"/>
              <a:t>            </a:t>
            </a:r>
            <a:r>
              <a:rPr lang="en-HK" dirty="0" err="1"/>
              <a:t>target_q_list.append</a:t>
            </a:r>
            <a:r>
              <a:rPr lang="en-HK" dirty="0"/>
              <a:t>(</a:t>
            </a:r>
            <a:r>
              <a:rPr lang="en-HK" dirty="0" err="1"/>
              <a:t>target_q</a:t>
            </a:r>
            <a:r>
              <a:rPr lang="en-HK" dirty="0"/>
              <a:t>)</a:t>
            </a:r>
          </a:p>
          <a:p>
            <a:r>
              <a:rPr lang="en-HK" dirty="0"/>
              <a:t>                </a:t>
            </a:r>
          </a:p>
          <a:p>
            <a:r>
              <a:rPr lang="en-HK" dirty="0"/>
              <a:t>        # Compute loss for the whole minibatch</a:t>
            </a:r>
          </a:p>
          <a:p>
            <a:r>
              <a:rPr lang="en-HK" dirty="0"/>
              <a:t>        loss = </a:t>
            </a:r>
            <a:r>
              <a:rPr lang="en-HK" dirty="0" err="1"/>
              <a:t>self.loss_fn</a:t>
            </a:r>
            <a:r>
              <a:rPr lang="en-HK" dirty="0"/>
              <a:t>(</a:t>
            </a:r>
            <a:r>
              <a:rPr lang="en-HK" dirty="0" err="1"/>
              <a:t>torch.stack</a:t>
            </a:r>
            <a:r>
              <a:rPr lang="en-HK" dirty="0"/>
              <a:t>(</a:t>
            </a:r>
            <a:r>
              <a:rPr lang="en-HK" dirty="0" err="1"/>
              <a:t>current_q_list</a:t>
            </a:r>
            <a:r>
              <a:rPr lang="en-HK" dirty="0"/>
              <a:t>), </a:t>
            </a:r>
            <a:r>
              <a:rPr lang="en-HK" dirty="0" err="1"/>
              <a:t>torch.stack</a:t>
            </a:r>
            <a:r>
              <a:rPr lang="en-HK" dirty="0"/>
              <a:t>(</a:t>
            </a:r>
            <a:r>
              <a:rPr lang="en-HK" dirty="0" err="1"/>
              <a:t>target_q_list</a:t>
            </a:r>
            <a:r>
              <a:rPr lang="en-HK" dirty="0"/>
              <a:t>))</a:t>
            </a:r>
          </a:p>
          <a:p>
            <a:endParaRPr lang="en-HK" dirty="0"/>
          </a:p>
          <a:p>
            <a:r>
              <a:rPr lang="en-HK" dirty="0"/>
              <a:t>        # Optimize the model</a:t>
            </a:r>
          </a:p>
          <a:p>
            <a:r>
              <a:rPr lang="en-HK" dirty="0"/>
              <a:t>        </a:t>
            </a:r>
            <a:r>
              <a:rPr lang="en-HK" dirty="0" err="1"/>
              <a:t>self.optimizer.zero_grad</a:t>
            </a:r>
            <a:r>
              <a:rPr lang="en-HK" dirty="0"/>
              <a:t>()</a:t>
            </a:r>
          </a:p>
          <a:p>
            <a:r>
              <a:rPr lang="en-HK" dirty="0"/>
              <a:t>        </a:t>
            </a:r>
            <a:r>
              <a:rPr lang="en-HK" dirty="0" err="1"/>
              <a:t>loss.backward</a:t>
            </a:r>
            <a:r>
              <a:rPr lang="en-HK" dirty="0"/>
              <a:t>()</a:t>
            </a:r>
          </a:p>
          <a:p>
            <a:r>
              <a:rPr lang="en-HK" dirty="0"/>
              <a:t>        </a:t>
            </a:r>
            <a:r>
              <a:rPr lang="en-HK" dirty="0" err="1"/>
              <a:t>self.optimizer.step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'''</a:t>
            </a:r>
          </a:p>
          <a:p>
            <a:r>
              <a:rPr lang="en-HK" dirty="0"/>
              <a:t>    Converts an state (int) to a tensor representation.</a:t>
            </a:r>
          </a:p>
          <a:p>
            <a:r>
              <a:rPr lang="en-HK" dirty="0"/>
              <a:t>    For example, the </a:t>
            </a:r>
            <a:r>
              <a:rPr lang="en-HK" dirty="0" err="1"/>
              <a:t>FrozenLake</a:t>
            </a:r>
            <a:r>
              <a:rPr lang="en-HK" dirty="0"/>
              <a:t> 4x4 map has 4x4=16 states numbered from 0 to 15. </a:t>
            </a:r>
          </a:p>
          <a:p>
            <a:endParaRPr lang="en-HK" dirty="0"/>
          </a:p>
          <a:p>
            <a:r>
              <a:rPr lang="en-HK" dirty="0"/>
              <a:t>    Parameters: state=1, </a:t>
            </a:r>
            <a:r>
              <a:rPr lang="en-HK" dirty="0" err="1"/>
              <a:t>num_states</a:t>
            </a:r>
            <a:r>
              <a:rPr lang="en-HK" dirty="0"/>
              <a:t>=16</a:t>
            </a:r>
          </a:p>
          <a:p>
            <a:r>
              <a:rPr lang="en-HK" dirty="0"/>
              <a:t>    Return: tensor([0., 1., 0., 0., 0., 0., 0., 0., 0., 0., 0., 0., 0., 0., 0., 0.])</a:t>
            </a:r>
          </a:p>
          <a:p>
            <a:r>
              <a:rPr lang="en-HK" dirty="0"/>
              <a:t>    '''</a:t>
            </a:r>
          </a:p>
          <a:p>
            <a:r>
              <a:rPr lang="en-HK" dirty="0"/>
              <a:t>    def </a:t>
            </a:r>
            <a:r>
              <a:rPr lang="en-HK" dirty="0" err="1"/>
              <a:t>state_to_dqn_input</a:t>
            </a:r>
            <a:r>
              <a:rPr lang="en-HK" dirty="0"/>
              <a:t>(self, </a:t>
            </a:r>
            <a:r>
              <a:rPr lang="en-HK" dirty="0" err="1"/>
              <a:t>state:int</a:t>
            </a:r>
            <a:r>
              <a:rPr lang="en-HK" dirty="0"/>
              <a:t>, </a:t>
            </a:r>
            <a:r>
              <a:rPr lang="en-HK" dirty="0" err="1"/>
              <a:t>num_states:int</a:t>
            </a:r>
            <a:r>
              <a:rPr lang="en-HK" dirty="0"/>
              <a:t>)-&gt;</a:t>
            </a:r>
            <a:r>
              <a:rPr lang="en-HK" dirty="0" err="1"/>
              <a:t>torch.Tensor</a:t>
            </a:r>
            <a:r>
              <a:rPr lang="en-HK" dirty="0"/>
              <a:t>:</a:t>
            </a:r>
          </a:p>
          <a:p>
            <a:r>
              <a:rPr lang="en-HK" dirty="0"/>
              <a:t>        </a:t>
            </a:r>
            <a:r>
              <a:rPr lang="en-HK" dirty="0" err="1"/>
              <a:t>input_tensor</a:t>
            </a:r>
            <a:r>
              <a:rPr lang="en-HK" dirty="0"/>
              <a:t> = </a:t>
            </a:r>
            <a:r>
              <a:rPr lang="en-HK" dirty="0" err="1"/>
              <a:t>torch.zeros</a:t>
            </a:r>
            <a:r>
              <a:rPr lang="en-HK" dirty="0"/>
              <a:t>(</a:t>
            </a:r>
            <a:r>
              <a:rPr lang="en-HK" dirty="0" err="1"/>
              <a:t>num_states</a:t>
            </a:r>
            <a:r>
              <a:rPr lang="en-HK" dirty="0"/>
              <a:t>)</a:t>
            </a:r>
          </a:p>
          <a:p>
            <a:r>
              <a:rPr lang="en-HK" dirty="0"/>
              <a:t>        </a:t>
            </a:r>
            <a:r>
              <a:rPr lang="en-HK" dirty="0" err="1"/>
              <a:t>input_tensor</a:t>
            </a:r>
            <a:r>
              <a:rPr lang="en-HK" dirty="0"/>
              <a:t>[state] = 1</a:t>
            </a:r>
          </a:p>
          <a:p>
            <a:r>
              <a:rPr lang="en-HK" dirty="0"/>
              <a:t>        return </a:t>
            </a:r>
            <a:r>
              <a:rPr lang="en-HK" dirty="0" err="1"/>
              <a:t>input_tensor</a:t>
            </a:r>
            <a:endParaRPr lang="en-HK" dirty="0"/>
          </a:p>
          <a:p>
            <a:endParaRPr lang="en-HK" dirty="0"/>
          </a:p>
          <a:p>
            <a:r>
              <a:rPr lang="en-HK" dirty="0"/>
              <a:t>    # Run the </a:t>
            </a:r>
            <a:r>
              <a:rPr lang="en-HK" dirty="0" err="1"/>
              <a:t>FrozeLake</a:t>
            </a:r>
            <a:r>
              <a:rPr lang="en-HK" dirty="0"/>
              <a:t> environment with the learned policy</a:t>
            </a:r>
          </a:p>
          <a:p>
            <a:r>
              <a:rPr lang="en-HK" dirty="0"/>
              <a:t>    def test(self, episodes, </a:t>
            </a:r>
            <a:r>
              <a:rPr lang="en-HK" dirty="0" err="1"/>
              <a:t>is_slippery</a:t>
            </a:r>
            <a:r>
              <a:rPr lang="en-HK" dirty="0"/>
              <a:t>=False):</a:t>
            </a:r>
          </a:p>
          <a:p>
            <a:r>
              <a:rPr lang="en-HK" dirty="0"/>
              <a:t>        # Create </a:t>
            </a:r>
            <a:r>
              <a:rPr lang="en-HK" dirty="0" err="1"/>
              <a:t>FrozenLake</a:t>
            </a:r>
            <a:r>
              <a:rPr lang="en-HK" dirty="0"/>
              <a:t> instance</a:t>
            </a:r>
          </a:p>
          <a:p>
            <a:r>
              <a:rPr lang="en-HK" dirty="0"/>
              <a:t>        env = </a:t>
            </a:r>
            <a:r>
              <a:rPr lang="en-HK" dirty="0" err="1"/>
              <a:t>gym.make</a:t>
            </a:r>
            <a:r>
              <a:rPr lang="en-HK" dirty="0"/>
              <a:t>('FrozenLake-v1', </a:t>
            </a:r>
            <a:r>
              <a:rPr lang="en-HK" dirty="0" err="1"/>
              <a:t>map_name</a:t>
            </a:r>
            <a:r>
              <a:rPr lang="en-HK" dirty="0"/>
              <a:t>="4x4", </a:t>
            </a:r>
            <a:r>
              <a:rPr lang="en-HK" dirty="0" err="1"/>
              <a:t>is_slippery</a:t>
            </a:r>
            <a:r>
              <a:rPr lang="en-HK" dirty="0"/>
              <a:t>=</a:t>
            </a:r>
            <a:r>
              <a:rPr lang="en-HK" dirty="0" err="1"/>
              <a:t>is_slippery</a:t>
            </a:r>
            <a:r>
              <a:rPr lang="en-HK" dirty="0"/>
              <a:t>, </a:t>
            </a:r>
            <a:r>
              <a:rPr lang="en-HK" dirty="0" err="1"/>
              <a:t>render_mode</a:t>
            </a:r>
            <a:r>
              <a:rPr lang="en-HK" dirty="0"/>
              <a:t>='human')</a:t>
            </a:r>
          </a:p>
          <a:p>
            <a:r>
              <a:rPr lang="en-HK" dirty="0"/>
              <a:t>        </a:t>
            </a:r>
            <a:r>
              <a:rPr lang="en-HK" dirty="0" err="1"/>
              <a:t>num_states</a:t>
            </a:r>
            <a:r>
              <a:rPr lang="en-HK" dirty="0"/>
              <a:t> = </a:t>
            </a:r>
            <a:r>
              <a:rPr lang="en-HK" dirty="0" err="1"/>
              <a:t>env.observation_space.n</a:t>
            </a:r>
            <a:endParaRPr lang="en-HK" dirty="0"/>
          </a:p>
          <a:p>
            <a:r>
              <a:rPr lang="en-HK" dirty="0"/>
              <a:t>        </a:t>
            </a:r>
            <a:r>
              <a:rPr lang="en-HK" dirty="0" err="1"/>
              <a:t>num_actions</a:t>
            </a:r>
            <a:r>
              <a:rPr lang="en-HK" dirty="0"/>
              <a:t> = </a:t>
            </a:r>
            <a:r>
              <a:rPr lang="en-HK" dirty="0" err="1"/>
              <a:t>env.action_space.n</a:t>
            </a:r>
            <a:endParaRPr lang="en-HK" dirty="0"/>
          </a:p>
          <a:p>
            <a:endParaRPr lang="en-HK" dirty="0"/>
          </a:p>
          <a:p>
            <a:r>
              <a:rPr lang="en-HK" dirty="0"/>
              <a:t>        # Load learned policy</a:t>
            </a:r>
          </a:p>
          <a:p>
            <a:r>
              <a:rPr lang="en-HK" dirty="0"/>
              <a:t>        </a:t>
            </a:r>
            <a:r>
              <a:rPr lang="en-HK" dirty="0" err="1"/>
              <a:t>policy_dqn</a:t>
            </a:r>
            <a:r>
              <a:rPr lang="en-HK" dirty="0"/>
              <a:t> = DQN(</a:t>
            </a:r>
            <a:r>
              <a:rPr lang="en-HK" dirty="0" err="1"/>
              <a:t>in_states</a:t>
            </a:r>
            <a:r>
              <a:rPr lang="en-HK" dirty="0"/>
              <a:t>=</a:t>
            </a:r>
            <a:r>
              <a:rPr lang="en-HK" dirty="0" err="1"/>
              <a:t>num_states</a:t>
            </a:r>
            <a:r>
              <a:rPr lang="en-HK" dirty="0"/>
              <a:t>, h1_nodes=</a:t>
            </a:r>
            <a:r>
              <a:rPr lang="en-HK" dirty="0" err="1"/>
              <a:t>num_states</a:t>
            </a:r>
            <a:r>
              <a:rPr lang="en-HK" dirty="0"/>
              <a:t>, </a:t>
            </a:r>
            <a:r>
              <a:rPr lang="en-HK" dirty="0" err="1"/>
              <a:t>out_actions</a:t>
            </a:r>
            <a:r>
              <a:rPr lang="en-HK" dirty="0"/>
              <a:t>=</a:t>
            </a:r>
            <a:r>
              <a:rPr lang="en-HK" dirty="0" err="1"/>
              <a:t>num_actions</a:t>
            </a:r>
            <a:r>
              <a:rPr lang="en-HK" dirty="0"/>
              <a:t>) </a:t>
            </a:r>
          </a:p>
          <a:p>
            <a:r>
              <a:rPr lang="en-HK" dirty="0"/>
              <a:t>        </a:t>
            </a:r>
            <a:r>
              <a:rPr lang="en-HK" dirty="0" err="1"/>
              <a:t>policy_dqn.load_state_dict</a:t>
            </a:r>
            <a:r>
              <a:rPr lang="en-HK" dirty="0"/>
              <a:t>(</a:t>
            </a:r>
            <a:r>
              <a:rPr lang="en-HK" dirty="0" err="1"/>
              <a:t>torch.load</a:t>
            </a:r>
            <a:r>
              <a:rPr lang="en-HK" dirty="0"/>
              <a:t>("frozen_lake_dql.pt"))</a:t>
            </a:r>
          </a:p>
          <a:p>
            <a:r>
              <a:rPr lang="en-HK" dirty="0"/>
              <a:t>        </a:t>
            </a:r>
            <a:r>
              <a:rPr lang="en-HK" dirty="0" err="1"/>
              <a:t>policy_dqn.eval</a:t>
            </a:r>
            <a:r>
              <a:rPr lang="en-HK" dirty="0"/>
              <a:t>()    # switch model to evaluation mode</a:t>
            </a:r>
          </a:p>
          <a:p>
            <a:endParaRPr lang="en-HK" dirty="0"/>
          </a:p>
          <a:p>
            <a:r>
              <a:rPr lang="en-HK" dirty="0"/>
              <a:t>        print('Policy (trained):')</a:t>
            </a:r>
          </a:p>
          <a:p>
            <a:r>
              <a:rPr lang="en-HK" dirty="0"/>
              <a:t>        </a:t>
            </a:r>
            <a:r>
              <a:rPr lang="en-HK" dirty="0" err="1"/>
              <a:t>self.print_dqn</a:t>
            </a:r>
            <a:r>
              <a:rPr lang="en-HK" dirty="0"/>
              <a:t>(</a:t>
            </a:r>
            <a:r>
              <a:rPr lang="en-HK" dirty="0" err="1"/>
              <a:t>policy_dqn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for </a:t>
            </a:r>
            <a:r>
              <a:rPr lang="en-HK" dirty="0" err="1"/>
              <a:t>i</a:t>
            </a:r>
            <a:r>
              <a:rPr lang="en-HK" dirty="0"/>
              <a:t> in range(episodes):</a:t>
            </a:r>
          </a:p>
          <a:p>
            <a:r>
              <a:rPr lang="en-HK" dirty="0"/>
              <a:t>            state = </a:t>
            </a:r>
            <a:r>
              <a:rPr lang="en-HK" dirty="0" err="1"/>
              <a:t>env.reset</a:t>
            </a:r>
            <a:r>
              <a:rPr lang="en-HK" dirty="0"/>
              <a:t>()[0]  # Initialize to state 0</a:t>
            </a:r>
          </a:p>
          <a:p>
            <a:r>
              <a:rPr lang="en-HK" dirty="0"/>
              <a:t>            terminated = False      # True when agent falls in hole or reached goal</a:t>
            </a:r>
          </a:p>
          <a:p>
            <a:r>
              <a:rPr lang="en-HK" dirty="0"/>
              <a:t>            truncated = False       # True when agent takes more than 200 actions            </a:t>
            </a:r>
          </a:p>
          <a:p>
            <a:endParaRPr lang="en-HK" dirty="0"/>
          </a:p>
          <a:p>
            <a:r>
              <a:rPr lang="en-HK" dirty="0"/>
              <a:t>            # Agent navigates map until it falls into a hole (terminated), reaches goal (terminated), or has taken 200 actions (truncated).</a:t>
            </a:r>
          </a:p>
          <a:p>
            <a:r>
              <a:rPr lang="en-HK" dirty="0"/>
              <a:t>            while(not terminated and not truncated):  </a:t>
            </a:r>
          </a:p>
          <a:p>
            <a:r>
              <a:rPr lang="en-HK" dirty="0"/>
              <a:t>                # Select best action   </a:t>
            </a:r>
          </a:p>
          <a:p>
            <a:r>
              <a:rPr lang="en-HK" dirty="0"/>
              <a:t>                with </a:t>
            </a:r>
            <a:r>
              <a:rPr lang="en-HK" dirty="0" err="1"/>
              <a:t>torch.no_grad</a:t>
            </a:r>
            <a:r>
              <a:rPr lang="en-HK" dirty="0"/>
              <a:t>():</a:t>
            </a:r>
          </a:p>
          <a:p>
            <a:r>
              <a:rPr lang="en-HK" dirty="0"/>
              <a:t>                    action = </a:t>
            </a:r>
            <a:r>
              <a:rPr lang="en-HK" dirty="0" err="1"/>
              <a:t>policy_dqn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(state, </a:t>
            </a:r>
            <a:r>
              <a:rPr lang="en-HK" dirty="0" err="1"/>
              <a:t>num_states</a:t>
            </a:r>
            <a:r>
              <a:rPr lang="en-HK" dirty="0"/>
              <a:t>)).argmax().item()</a:t>
            </a:r>
          </a:p>
          <a:p>
            <a:endParaRPr lang="en-HK" dirty="0"/>
          </a:p>
          <a:p>
            <a:r>
              <a:rPr lang="en-HK" dirty="0"/>
              <a:t>                # Execute action</a:t>
            </a:r>
          </a:p>
          <a:p>
            <a:r>
              <a:rPr lang="en-HK" dirty="0"/>
              <a:t>                </a:t>
            </a:r>
            <a:r>
              <a:rPr lang="en-HK" dirty="0" err="1"/>
              <a:t>state,reward,terminated,truncated</a:t>
            </a:r>
            <a:r>
              <a:rPr lang="en-HK" dirty="0"/>
              <a:t>,_ = </a:t>
            </a:r>
            <a:r>
              <a:rPr lang="en-HK" dirty="0" err="1"/>
              <a:t>env.step</a:t>
            </a:r>
            <a:r>
              <a:rPr lang="en-HK" dirty="0"/>
              <a:t>(action)</a:t>
            </a:r>
          </a:p>
          <a:p>
            <a:endParaRPr lang="en-HK" dirty="0"/>
          </a:p>
          <a:p>
            <a:r>
              <a:rPr lang="en-HK" dirty="0"/>
              <a:t>        </a:t>
            </a:r>
            <a:r>
              <a:rPr lang="en-HK" dirty="0" err="1"/>
              <a:t>env.close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# Print DQN: state, best action, q values</a:t>
            </a:r>
          </a:p>
          <a:p>
            <a:r>
              <a:rPr lang="en-HK" dirty="0"/>
              <a:t>    def </a:t>
            </a:r>
            <a:r>
              <a:rPr lang="en-HK" dirty="0" err="1"/>
              <a:t>print_dqn</a:t>
            </a:r>
            <a:r>
              <a:rPr lang="en-HK" dirty="0"/>
              <a:t>(self, </a:t>
            </a:r>
            <a:r>
              <a:rPr lang="en-HK" dirty="0" err="1"/>
              <a:t>dqn</a:t>
            </a:r>
            <a:r>
              <a:rPr lang="en-HK" dirty="0"/>
              <a:t>):</a:t>
            </a:r>
          </a:p>
          <a:p>
            <a:r>
              <a:rPr lang="en-HK" dirty="0"/>
              <a:t>        # Get number of input nodes</a:t>
            </a:r>
          </a:p>
          <a:p>
            <a:r>
              <a:rPr lang="en-HK" dirty="0"/>
              <a:t>        </a:t>
            </a:r>
            <a:r>
              <a:rPr lang="en-HK" dirty="0" err="1"/>
              <a:t>num_states</a:t>
            </a:r>
            <a:r>
              <a:rPr lang="en-HK" dirty="0"/>
              <a:t> = dqn.fc1.in_features</a:t>
            </a:r>
          </a:p>
          <a:p>
            <a:endParaRPr lang="en-HK" dirty="0"/>
          </a:p>
          <a:p>
            <a:r>
              <a:rPr lang="en-HK" dirty="0"/>
              <a:t>        # Loop each state and print policy to console</a:t>
            </a:r>
          </a:p>
          <a:p>
            <a:r>
              <a:rPr lang="en-HK" dirty="0"/>
              <a:t>        for s in range(</a:t>
            </a:r>
            <a:r>
              <a:rPr lang="en-HK" dirty="0" err="1"/>
              <a:t>num_states</a:t>
            </a:r>
            <a:r>
              <a:rPr lang="en-HK" dirty="0"/>
              <a:t>):</a:t>
            </a:r>
          </a:p>
          <a:p>
            <a:r>
              <a:rPr lang="en-HK" dirty="0"/>
              <a:t>            #  Format q values for printing</a:t>
            </a:r>
          </a:p>
          <a:p>
            <a:r>
              <a:rPr lang="en-HK" dirty="0"/>
              <a:t>            </a:t>
            </a:r>
            <a:r>
              <a:rPr lang="en-HK" dirty="0" err="1"/>
              <a:t>q_values</a:t>
            </a:r>
            <a:r>
              <a:rPr lang="en-HK" dirty="0"/>
              <a:t> = ''</a:t>
            </a:r>
          </a:p>
          <a:p>
            <a:r>
              <a:rPr lang="en-HK" dirty="0"/>
              <a:t>            for q in </a:t>
            </a:r>
            <a:r>
              <a:rPr lang="en-HK" dirty="0" err="1"/>
              <a:t>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(s, </a:t>
            </a:r>
            <a:r>
              <a:rPr lang="en-HK" dirty="0" err="1"/>
              <a:t>num_states</a:t>
            </a:r>
            <a:r>
              <a:rPr lang="en-HK" dirty="0"/>
              <a:t>)).</a:t>
            </a:r>
            <a:r>
              <a:rPr lang="en-HK" dirty="0" err="1"/>
              <a:t>tolist</a:t>
            </a:r>
            <a:r>
              <a:rPr lang="en-HK" dirty="0"/>
              <a:t>():</a:t>
            </a:r>
          </a:p>
          <a:p>
            <a:r>
              <a:rPr lang="en-HK" dirty="0"/>
              <a:t>                </a:t>
            </a:r>
            <a:r>
              <a:rPr lang="en-HK" dirty="0" err="1"/>
              <a:t>q_values</a:t>
            </a:r>
            <a:r>
              <a:rPr lang="en-HK" dirty="0"/>
              <a:t> += "{:+.2f}".format(q)+' '  # Concatenate q values, format to 2 decimals</a:t>
            </a:r>
          </a:p>
          <a:p>
            <a:r>
              <a:rPr lang="en-HK" dirty="0"/>
              <a:t>            </a:t>
            </a:r>
            <a:r>
              <a:rPr lang="en-HK" dirty="0" err="1"/>
              <a:t>q_values</a:t>
            </a:r>
            <a:r>
              <a:rPr lang="en-HK" dirty="0"/>
              <a:t>=</a:t>
            </a:r>
            <a:r>
              <a:rPr lang="en-HK" dirty="0" err="1"/>
              <a:t>q_values.rstrip</a:t>
            </a:r>
            <a:r>
              <a:rPr lang="en-HK" dirty="0"/>
              <a:t>()              # Remove space at the end</a:t>
            </a:r>
          </a:p>
          <a:p>
            <a:endParaRPr lang="en-HK" dirty="0"/>
          </a:p>
          <a:p>
            <a:r>
              <a:rPr lang="en-HK" dirty="0"/>
              <a:t>            # Map the best action to L D R U</a:t>
            </a:r>
          </a:p>
          <a:p>
            <a:r>
              <a:rPr lang="en-HK" dirty="0"/>
              <a:t>            </a:t>
            </a:r>
            <a:r>
              <a:rPr lang="en-HK" dirty="0" err="1"/>
              <a:t>best_action</a:t>
            </a:r>
            <a:r>
              <a:rPr lang="en-HK" dirty="0"/>
              <a:t> = </a:t>
            </a:r>
            <a:r>
              <a:rPr lang="en-HK" dirty="0" err="1"/>
              <a:t>self.ACTIONS</a:t>
            </a:r>
            <a:r>
              <a:rPr lang="en-HK" dirty="0"/>
              <a:t>[</a:t>
            </a:r>
            <a:r>
              <a:rPr lang="en-HK" dirty="0" err="1"/>
              <a:t>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(s, </a:t>
            </a:r>
            <a:r>
              <a:rPr lang="en-HK" dirty="0" err="1"/>
              <a:t>num_states</a:t>
            </a:r>
            <a:r>
              <a:rPr lang="en-HK" dirty="0"/>
              <a:t>)).argmax()]</a:t>
            </a:r>
          </a:p>
          <a:p>
            <a:endParaRPr lang="en-HK" dirty="0"/>
          </a:p>
          <a:p>
            <a:r>
              <a:rPr lang="en-HK" dirty="0"/>
              <a:t>            # Print policy in the format of: state, action, q values</a:t>
            </a:r>
          </a:p>
          <a:p>
            <a:r>
              <a:rPr lang="en-HK" dirty="0"/>
              <a:t>            # The printed layout matches the </a:t>
            </a:r>
            <a:r>
              <a:rPr lang="en-HK" dirty="0" err="1"/>
              <a:t>FrozenLake</a:t>
            </a:r>
            <a:r>
              <a:rPr lang="en-HK" dirty="0"/>
              <a:t> map.</a:t>
            </a:r>
          </a:p>
          <a:p>
            <a:r>
              <a:rPr lang="en-HK" dirty="0"/>
              <a:t>            print(f'{s:02},{</a:t>
            </a:r>
            <a:r>
              <a:rPr lang="en-HK" dirty="0" err="1"/>
              <a:t>best_action</a:t>
            </a:r>
            <a:r>
              <a:rPr lang="en-HK" dirty="0"/>
              <a:t>},[{</a:t>
            </a:r>
            <a:r>
              <a:rPr lang="en-HK" dirty="0" err="1"/>
              <a:t>q_values</a:t>
            </a:r>
            <a:r>
              <a:rPr lang="en-HK" dirty="0"/>
              <a:t>}]', end=' ')         </a:t>
            </a:r>
          </a:p>
          <a:p>
            <a:r>
              <a:rPr lang="en-HK" dirty="0"/>
              <a:t>            if (s+1)%4==0:</a:t>
            </a:r>
          </a:p>
          <a:p>
            <a:r>
              <a:rPr lang="en-HK" dirty="0"/>
              <a:t>                print() # Print a newline every 4 states</a:t>
            </a:r>
          </a:p>
          <a:p>
            <a:endParaRPr lang="en-HK" dirty="0"/>
          </a:p>
          <a:p>
            <a:r>
              <a:rPr lang="en-HK" dirty="0"/>
              <a:t>if __name__ == '__main__':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frozen_lake</a:t>
            </a:r>
            <a:r>
              <a:rPr lang="en-HK" dirty="0"/>
              <a:t> = </a:t>
            </a:r>
            <a:r>
              <a:rPr lang="en-HK" dirty="0" err="1"/>
              <a:t>FrozenLakeDQL</a:t>
            </a:r>
            <a:r>
              <a:rPr lang="en-HK" dirty="0"/>
              <a:t>()</a:t>
            </a:r>
          </a:p>
          <a:p>
            <a:r>
              <a:rPr lang="en-HK" dirty="0"/>
              <a:t>    </a:t>
            </a:r>
            <a:r>
              <a:rPr lang="en-HK" dirty="0" err="1"/>
              <a:t>is_slippery</a:t>
            </a:r>
            <a:r>
              <a:rPr lang="en-HK" dirty="0"/>
              <a:t> = False</a:t>
            </a:r>
          </a:p>
          <a:p>
            <a:r>
              <a:rPr lang="en-HK" dirty="0"/>
              <a:t>    </a:t>
            </a:r>
            <a:r>
              <a:rPr lang="en-HK" dirty="0" err="1"/>
              <a:t>frozen_lake.train</a:t>
            </a:r>
            <a:r>
              <a:rPr lang="en-HK" dirty="0"/>
              <a:t>(1000, </a:t>
            </a:r>
            <a:r>
              <a:rPr lang="en-HK" dirty="0" err="1"/>
              <a:t>is_slippery</a:t>
            </a:r>
            <a:r>
              <a:rPr lang="en-HK" dirty="0"/>
              <a:t>=</a:t>
            </a:r>
            <a:r>
              <a:rPr lang="en-HK" dirty="0" err="1"/>
              <a:t>is_slippery</a:t>
            </a:r>
            <a:r>
              <a:rPr lang="en-HK" dirty="0"/>
              <a:t>)</a:t>
            </a:r>
          </a:p>
          <a:p>
            <a:r>
              <a:rPr lang="en-HK" dirty="0"/>
              <a:t>    </a:t>
            </a:r>
            <a:r>
              <a:rPr lang="en-HK" dirty="0" err="1"/>
              <a:t>frozen_lake.test</a:t>
            </a:r>
            <a:r>
              <a:rPr lang="en-HK" dirty="0"/>
              <a:t>(10, </a:t>
            </a:r>
            <a:r>
              <a:rPr lang="en-HK" dirty="0" err="1"/>
              <a:t>is_slippery</a:t>
            </a:r>
            <a:r>
              <a:rPr lang="en-HK" dirty="0"/>
              <a:t>=</a:t>
            </a:r>
            <a:r>
              <a:rPr lang="en-HK" dirty="0" err="1"/>
              <a:t>is_slippery</a:t>
            </a:r>
            <a:r>
              <a:rPr lang="en-HK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6CE47-14CC-41C5-EE7A-CDB4EA5A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255F0-7184-CA99-E0AE-4C5AEE66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973470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C773-6C6A-8B51-4B02-224F13AEA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5686-E82A-E75E-E606-C98383F9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Studied the concept of reinforcement learning</a:t>
            </a:r>
          </a:p>
          <a:p>
            <a:r>
              <a:rPr lang="en-US" dirty="0"/>
              <a:t>Studied the Q learning algorithm which is a type of reinforcement learning</a:t>
            </a:r>
          </a:p>
          <a:p>
            <a:r>
              <a:rPr lang="en-US" dirty="0"/>
              <a:t>Studied the method of deep Q learning that uses neural networks to achieve reinforcement learning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5D0A2-4F12-D8B6-210B-016583B9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A6EAB-986F-10DD-5311-70543F90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511175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B7EA-D2CA-04A2-454A-449AA88CE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  <a:endParaRPr lang="en-HK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E10CCBB-C592-A4D5-C595-D0185765F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9FB32-9298-99AC-74B4-07FEFCE1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E13F9-946F-689D-0CDC-0AB005CD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373022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7B9E-C978-5510-A777-7BF63BC1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References/Code</a:t>
            </a:r>
            <a:endParaRPr lang="en-H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5D1F8A-459C-AC00-11A8-00E334BC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https://github.com/johnnycode8/gym_solutions</a:t>
            </a:r>
            <a:r>
              <a:rPr lang="en-US" dirty="0"/>
              <a:t> </a:t>
            </a:r>
          </a:p>
          <a:p>
            <a:r>
              <a:rPr lang="en-HK" b="0" i="0" u="none" strike="noStrike" dirty="0">
                <a:effectLst/>
                <a:latin typeface="-apple-system"/>
                <a:hlinkClick r:id="rId3" tooltip="frozen_lake_dql.py"/>
              </a:rPr>
              <a:t>frozen_lake_dql.py</a:t>
            </a:r>
            <a:endParaRPr lang="en-US" b="0" i="0" u="none" strike="noStrike" dirty="0">
              <a:effectLst/>
              <a:latin typeface="-apple-system"/>
            </a:endParaRPr>
          </a:p>
          <a:p>
            <a:r>
              <a:rPr lang="en-US" dirty="0">
                <a:latin typeface="-apple-system"/>
              </a:rPr>
              <a:t>Or implement  using a convolution neural network</a:t>
            </a:r>
          </a:p>
          <a:p>
            <a:r>
              <a:rPr lang="en-HK" b="0" i="0" u="none" strike="noStrike" dirty="0">
                <a:effectLst/>
                <a:latin typeface="-apple-system"/>
                <a:hlinkClick r:id="rId4" tooltip="frozen_lake_dql_cnn.py"/>
              </a:rPr>
              <a:t>frozen_lake_dql_cnn.py</a:t>
            </a:r>
            <a:endParaRPr lang="en-HK" b="0" i="0" u="none" strike="noStrike" dirty="0">
              <a:effectLst/>
              <a:latin typeface="-apple-system"/>
            </a:endParaRPr>
          </a:p>
          <a:p>
            <a:r>
              <a:rPr lang="en-HK" dirty="0">
                <a:latin typeface="-apple-system"/>
              </a:rPr>
              <a:t>Tutorial video </a:t>
            </a:r>
            <a:r>
              <a:rPr lang="en-HK" dirty="0">
                <a:latin typeface="-apple-system"/>
                <a:hlinkClick r:id="rId5"/>
              </a:rPr>
              <a:t>https://www.youtube.com/watch?v=EUrWGTCGzlA</a:t>
            </a:r>
            <a:r>
              <a:rPr lang="en-HK" dirty="0">
                <a:latin typeface="-apple-system"/>
              </a:rPr>
              <a:t> </a:t>
            </a:r>
            <a:endParaRPr lang="en-H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3E33EE-49F6-FB88-EE81-DF6F127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E222C-F271-74B5-57C8-D9F11648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715294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D342-9DE2-4D90-DB84-34CB2E0C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DDQN step 1-4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5D042-0216-6484-C305-5B9DF2781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3645638" cy="448627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Step6: From GYM , the next action should be [0,0,1,0] to maximize the reward. </a:t>
            </a:r>
          </a:p>
          <a:p>
            <a:r>
              <a:rPr lang="en-US" dirty="0"/>
              <a:t>Step7: Set target [0,0,1,0] for Qt.</a:t>
            </a:r>
          </a:p>
          <a:p>
            <a:r>
              <a:rPr lang="en-US" dirty="0"/>
              <a:t>Step8: Us the target of Qt as target of </a:t>
            </a:r>
            <a:r>
              <a:rPr lang="en-US" dirty="0" err="1"/>
              <a:t>Qp</a:t>
            </a:r>
            <a:r>
              <a:rPr lang="en-US" dirty="0"/>
              <a:t>, train the network.</a:t>
            </a:r>
          </a:p>
          <a:p>
            <a:r>
              <a:rPr lang="en-US" dirty="0"/>
              <a:t>Step6: Repeat step 3 to 8 many times (e.g. 10 times)</a:t>
            </a:r>
          </a:p>
          <a:p>
            <a:r>
              <a:rPr lang="en-US" dirty="0"/>
              <a:t>Step6: Syn the two networks, copy </a:t>
            </a:r>
            <a:r>
              <a:rPr lang="en-US" dirty="0" err="1"/>
              <a:t>Qp</a:t>
            </a:r>
            <a:r>
              <a:rPr lang="en-US" dirty="0"/>
              <a:t> to Qt.</a:t>
            </a:r>
          </a:p>
          <a:p>
            <a:r>
              <a:rPr lang="en-US" dirty="0"/>
              <a:t>Step6: Repeat step 9 and 10 again until training is done (e.g. 1000 times)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3B645-5938-5B93-AEA7-21A0075D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B9916-8487-1EBB-A9AC-E9E2A035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65</a:t>
            </a:fld>
            <a:endParaRPr lang="en-HK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F18E14-D101-1527-5377-4584215B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88" y="2538319"/>
            <a:ext cx="4747697" cy="24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0B289B-1175-DB3D-589B-E4C0C2335573}"/>
              </a:ext>
            </a:extLst>
          </p:cNvPr>
          <p:cNvGraphicFramePr>
            <a:graphicFrameLocks noGrp="1"/>
          </p:cNvGraphicFramePr>
          <p:nvPr/>
        </p:nvGraphicFramePr>
        <p:xfrm>
          <a:off x="5325047" y="573866"/>
          <a:ext cx="2646178" cy="1643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6178">
                  <a:extLst>
                    <a:ext uri="{9D8B030D-6E8A-4147-A177-3AD203B41FA5}">
                      <a16:colId xmlns:a16="http://schemas.microsoft.com/office/drawing/2014/main" val="2254378410"/>
                    </a:ext>
                  </a:extLst>
                </a:gridCol>
              </a:tblGrid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), 1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8647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), 2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9795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:      :     :      :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18683"/>
                  </a:ext>
                </a:extLst>
              </a:tr>
              <a:tr h="54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T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T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T+1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T+1</a:t>
                      </a:r>
                      <a:r>
                        <a:rPr lang="en-US" dirty="0"/>
                        <a:t>), P=1000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641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2BDD40C-BDF1-07E6-B80E-57EDDB82D710}"/>
              </a:ext>
            </a:extLst>
          </p:cNvPr>
          <p:cNvSpPr txBox="1"/>
          <p:nvPr/>
        </p:nvSpPr>
        <p:spPr>
          <a:xfrm>
            <a:off x="5325047" y="26581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Replay memory D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1844798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51BB-0701-4E2B-AEA8-1B327C5C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Overview of Double deep Q (DDQN)network implementation</a:t>
            </a:r>
            <a:br>
              <a:rPr lang="en-US" sz="2400" dirty="0"/>
            </a:br>
            <a:r>
              <a:rPr lang="en-US" sz="2400" dirty="0"/>
              <a:t>Update rule: Q[</a:t>
            </a:r>
            <a:r>
              <a:rPr lang="en-US" sz="2400" dirty="0" err="1"/>
              <a:t>state,action</a:t>
            </a:r>
            <a:r>
              <a:rPr lang="en-US" sz="2400" dirty="0"/>
              <a:t>]=reward if new state is terminal else </a:t>
            </a:r>
            <a:r>
              <a:rPr lang="en-US" sz="2400" dirty="0" err="1"/>
              <a:t>reward+discount_factor</a:t>
            </a:r>
            <a:r>
              <a:rPr lang="en-US" sz="2400" dirty="0"/>
              <a:t> *max(q[</a:t>
            </a:r>
            <a:r>
              <a:rPr lang="en-US" sz="2400" dirty="0" err="1"/>
              <a:t>new_state</a:t>
            </a:r>
            <a:r>
              <a:rPr lang="en-US" sz="2400" dirty="0"/>
              <a:t>,:)])</a:t>
            </a:r>
            <a:br>
              <a:rPr lang="en-US" sz="2400" dirty="0"/>
            </a:br>
            <a:r>
              <a:rPr lang="en-US" sz="2400" dirty="0"/>
              <a:t>Input neuron size=16, each represent a state in the map.</a:t>
            </a:r>
            <a:br>
              <a:rPr lang="en-US" sz="2400" dirty="0"/>
            </a:br>
            <a:r>
              <a:rPr lang="en-US" sz="2400" dirty="0"/>
              <a:t>Output is action, there are 4 actions [left, up, right, down]</a:t>
            </a:r>
            <a:br>
              <a:rPr lang="en-US" sz="2400" dirty="0"/>
            </a:br>
            <a:endParaRPr lang="en-HK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EA9869-2ECB-6C86-4218-CF73495AF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Create </a:t>
            </a:r>
            <a:r>
              <a:rPr lang="en-US" dirty="0" err="1"/>
              <a:t>Qp</a:t>
            </a:r>
            <a:r>
              <a:rPr lang="en-US" dirty="0"/>
              <a:t>(policy Q network) randomly,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Copy </a:t>
            </a:r>
            <a:r>
              <a:rPr lang="en-US" dirty="0" err="1"/>
              <a:t>Qp</a:t>
            </a:r>
            <a:r>
              <a:rPr lang="en-US" dirty="0"/>
              <a:t> to Qt (target Q network)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Agent navigate the map from a state s (e.g. state 14) in the simulator Gymnasium (GYM). </a:t>
            </a:r>
            <a:r>
              <a:rPr lang="en-US" b="1" dirty="0"/>
              <a:t>Append this experience to replay memory 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Send one-hot representation of 14 [0,0,0,0,0,0,0,0,0,0,0,0,0,1,0] to input of </a:t>
            </a:r>
            <a:r>
              <a:rPr lang="en-US" dirty="0" err="1"/>
              <a:t>Qp</a:t>
            </a:r>
            <a:r>
              <a:rPr lang="en-US" dirty="0"/>
              <a:t>. Since </a:t>
            </a:r>
            <a:r>
              <a:rPr lang="en-US" dirty="0" err="1"/>
              <a:t>Qp</a:t>
            </a:r>
            <a:r>
              <a:rPr lang="en-US" dirty="0"/>
              <a:t> is randomly generated, </a:t>
            </a:r>
            <a:r>
              <a:rPr lang="en-US" dirty="0" err="1"/>
              <a:t>Qp_out</a:t>
            </a:r>
            <a:r>
              <a:rPr lang="en-US" dirty="0"/>
              <a:t> (</a:t>
            </a:r>
            <a:r>
              <a:rPr lang="en-US" dirty="0" err="1"/>
              <a:t>e.g</a:t>
            </a:r>
            <a:r>
              <a:rPr lang="en-US" dirty="0"/>
              <a:t> 0.001, -0.001, -0.001, -0.002) may be generated.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Send same input to Qt, so </a:t>
            </a:r>
            <a:r>
              <a:rPr lang="en-US" dirty="0" err="1"/>
              <a:t>Qt_out</a:t>
            </a:r>
            <a:r>
              <a:rPr lang="en-US" dirty="0"/>
              <a:t> has the same output as </a:t>
            </a:r>
            <a:r>
              <a:rPr lang="en-US" dirty="0" err="1"/>
              <a:t>Qp_out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From GYM , the next action should be [0,0,1,0] to maximize the reward.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Set target [0,0,1,0] for Qt. Use the target of Qt as target of </a:t>
            </a:r>
            <a:r>
              <a:rPr lang="en-US" dirty="0" err="1"/>
              <a:t>Qp</a:t>
            </a:r>
            <a:r>
              <a:rPr lang="en-US" dirty="0"/>
              <a:t>, train the network.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Repeat step 3 to 8 many times (e.g. 10 times)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Syn the two networks, copy </a:t>
            </a:r>
            <a:r>
              <a:rPr lang="en-US" dirty="0" err="1"/>
              <a:t>Qp</a:t>
            </a:r>
            <a:r>
              <a:rPr lang="en-US" dirty="0"/>
              <a:t> to Qt.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Repeat step 9 and 10 again until training is done (e.g. 1000 times)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4B6D18-86EA-F99F-A722-54888CE2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A7B93-6D3C-100F-E236-7AA5670E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66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8FD38-4938-D2E9-9C55-1312ECBF8780}"/>
              </a:ext>
            </a:extLst>
          </p:cNvPr>
          <p:cNvSpPr txBox="1"/>
          <p:nvPr/>
        </p:nvSpPr>
        <p:spPr>
          <a:xfrm>
            <a:off x="754912" y="5897325"/>
            <a:ext cx="8389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hlinkClick r:id="rId2"/>
              </a:rPr>
              <a:t>Tutorial video: https://www.youtube.com/watch?v=EUrWGTCGzlA</a:t>
            </a:r>
            <a:endParaRPr lang="en-HK" dirty="0"/>
          </a:p>
          <a:p>
            <a:r>
              <a:rPr lang="en-US" dirty="0">
                <a:hlinkClick r:id="rId3"/>
              </a:rPr>
              <a:t>https://github.com/johnnycode8/gym_solutions</a:t>
            </a:r>
            <a:r>
              <a:rPr lang="en-US" dirty="0"/>
              <a:t> </a:t>
            </a:r>
            <a:r>
              <a:rPr lang="en-HK" b="0" i="0" u="none" strike="noStrike" dirty="0">
                <a:effectLst/>
                <a:latin typeface="-apple-system"/>
                <a:hlinkClick r:id="rId4" tooltip="frozen_lake_dql.py"/>
              </a:rPr>
              <a:t>frozen_lake_dql.py</a:t>
            </a:r>
            <a:endParaRPr lang="en-US" dirty="0">
              <a:latin typeface="-apple-system"/>
            </a:endParaRPr>
          </a:p>
          <a:p>
            <a:r>
              <a:rPr lang="en-HK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97542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698D-EEB0-6ACE-AAB3-336ECD37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reinforcement learning approaches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3C84-9511-370B-CE06-54F8B14D0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</a:rPr>
              <a:t>MC (</a:t>
            </a:r>
            <a:r>
              <a:rPr lang="en-HK" dirty="0">
                <a:solidFill>
                  <a:srgbClr val="040C28"/>
                </a:solidFill>
                <a:latin typeface="Arial" panose="020B0604020202020204" pitchFamily="34" charset="0"/>
              </a:rPr>
              <a:t>Monte Carlo reinforcement learning</a:t>
            </a:r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2800" dirty="0"/>
              <a:t>TD (Temporal difference</a:t>
            </a:r>
            <a:r>
              <a:rPr lang="en-US" dirty="0"/>
              <a:t> </a:t>
            </a:r>
            <a:r>
              <a:rPr lang="en-US" sz="2800" dirty="0"/>
              <a:t>learning)</a:t>
            </a:r>
            <a:r>
              <a:rPr lang="en-US" sz="1800" dirty="0"/>
              <a:t> </a:t>
            </a:r>
          </a:p>
          <a:p>
            <a:pPr lvl="1"/>
            <a:r>
              <a:rPr lang="en-US" dirty="0"/>
              <a:t>Q-learning (</a:t>
            </a:r>
            <a:r>
              <a:rPr lang="en-HK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“Q” stands for quality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SARSA (State–Action–Reward–State–Action)</a:t>
            </a:r>
          </a:p>
          <a:p>
            <a:r>
              <a:rPr lang="en-US" dirty="0"/>
              <a:t>Note: All above methods may involve the use of a Q-table. So, Q-table is only a data collection scheme.</a:t>
            </a:r>
          </a:p>
          <a:p>
            <a:pPr marL="457200" lvl="1" indent="0">
              <a:buNone/>
            </a:pP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F4033-D1F2-014D-04A4-19B48869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841B1-2D47-C09D-055C-6BA8E59E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67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D1654-6F0F-6D13-DBE3-8CA732815565}"/>
              </a:ext>
            </a:extLst>
          </p:cNvPr>
          <p:cNvSpPr txBox="1"/>
          <p:nvPr/>
        </p:nvSpPr>
        <p:spPr>
          <a:xfrm>
            <a:off x="373271" y="5720652"/>
            <a:ext cx="81487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https://www.analyticsvidhya.com/blog/2018/11/reinforcement-learning-introduction-monte-carlo-learning-openai-gym/</a:t>
            </a:r>
          </a:p>
          <a:p>
            <a:r>
              <a:rPr lang="en-US" sz="1200" dirty="0">
                <a:hlinkClick r:id="rId2"/>
              </a:rPr>
              <a:t>https://en.wikipedia.org/wiki/Temporal_difference_learning</a:t>
            </a:r>
            <a:r>
              <a:rPr lang="en-US" sz="1200" dirty="0"/>
              <a:t> 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342025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B8CCA-02E7-F722-3F44-AFE76B1D9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1C2B-013D-5AB3-00E2-2F5FEF5D8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78" y="223283"/>
            <a:ext cx="7886700" cy="1325563"/>
          </a:xfrm>
        </p:spPr>
        <p:txBody>
          <a:bodyPr>
            <a:noAutofit/>
          </a:bodyPr>
          <a:lstStyle/>
          <a:p>
            <a:r>
              <a:rPr lang="en-HK" sz="2800" dirty="0"/>
              <a:t>Double Deep Q learning 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to reduce overestimations by decomposing the maximization operation in the target into action evaluation </a:t>
            </a:r>
            <a:endParaRPr lang="en-HK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80D-8E0E-F21A-F475-BFAFC09B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A8234-91E2-F493-6164-5C83CEE3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68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5094E-31F7-DA9B-9B4B-69C3E69F5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01" y="1647936"/>
            <a:ext cx="7884903" cy="4890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518CE-BB35-D326-6AD8-CF80B448D4DD}"/>
              </a:ext>
            </a:extLst>
          </p:cNvPr>
          <p:cNvSpPr txBox="1"/>
          <p:nvPr/>
        </p:nvSpPr>
        <p:spPr>
          <a:xfrm>
            <a:off x="1329070" y="5635256"/>
            <a:ext cx="680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tutorial  video : </a:t>
            </a:r>
            <a:r>
              <a:rPr lang="en-US" dirty="0">
                <a:hlinkClick r:id="rId3"/>
              </a:rPr>
              <a:t>https://www.youtube.com/watch?v=EUrWGTCGzlA</a:t>
            </a:r>
            <a:r>
              <a:rPr lang="en-US" dirty="0"/>
              <a:t> 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575891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F583-ECAE-1BAD-0026-95509562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</a:rPr>
              <a:t>MC (</a:t>
            </a:r>
            <a:r>
              <a:rPr lang="en-HK" dirty="0">
                <a:solidFill>
                  <a:srgbClr val="040C28"/>
                </a:solidFill>
                <a:latin typeface="Arial" panose="020B0604020202020204" pitchFamily="34" charset="0"/>
              </a:rPr>
              <a:t>Monte Carlo reinforcement learning</a:t>
            </a:r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F91337-A4A4-8E3F-0DC8-C89F5FD4D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918" y="1668463"/>
            <a:ext cx="6806149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4C8FA-E00E-CBE9-CB6D-E7B13301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CCD27-7B5C-61E7-FD64-72B4B03EB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69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55910-304C-A64F-DEBB-D82C14A2B7BE}"/>
              </a:ext>
            </a:extLst>
          </p:cNvPr>
          <p:cNvSpPr txBox="1"/>
          <p:nvPr/>
        </p:nvSpPr>
        <p:spPr>
          <a:xfrm>
            <a:off x="191386" y="6176963"/>
            <a:ext cx="75360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100" dirty="0">
                <a:hlinkClick r:id="rId3"/>
              </a:rPr>
              <a:t>https://towardsdatascience.com/introduction-to-reinforcement-learning-rl-part-5-monte-carlo-methods-25067003bb0f </a:t>
            </a:r>
          </a:p>
          <a:p>
            <a:r>
              <a:rPr lang="en-HK" sz="1100" dirty="0">
                <a:hlinkClick r:id="rId3"/>
              </a:rPr>
              <a:t>https://www.analyticsvidhya.com/blog/2018/11/reinforcement-learning-introduction-monte-carlo-learning-openai-gym/</a:t>
            </a:r>
            <a:r>
              <a:rPr lang="en-HK" sz="11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68B0A-0B2A-8B6C-D566-5ECB4BDE2E9C}"/>
              </a:ext>
            </a:extLst>
          </p:cNvPr>
          <p:cNvSpPr txBox="1"/>
          <p:nvPr/>
        </p:nvSpPr>
        <p:spPr>
          <a:xfrm>
            <a:off x="251914" y="5233774"/>
            <a:ext cx="7414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K" dirty="0">
              <a:hlinkClick r:id="rId4"/>
            </a:endParaRPr>
          </a:p>
          <a:p>
            <a:r>
              <a:rPr lang="en-HK" dirty="0">
                <a:hlinkClick r:id="rId4"/>
              </a:rPr>
              <a:t>Demo code</a:t>
            </a:r>
          </a:p>
          <a:p>
            <a:r>
              <a:rPr lang="en-HK" dirty="0">
                <a:hlinkClick r:id="rId4"/>
              </a:rPr>
              <a:t>https://github.com/devidduma/intro-reinforcement-learning/tree/master</a:t>
            </a:r>
            <a:r>
              <a:rPr lang="en-H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19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299A-0FAE-70D3-3057-CBBA5D42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2072"/>
            <a:ext cx="7886700" cy="4004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Problem definition, learn through as example. </a:t>
            </a:r>
            <a:r>
              <a:rPr lang="en-HK" sz="2800" dirty="0"/>
              <a:t>Teach a robot to escape from the maze</a:t>
            </a:r>
            <a:br>
              <a:rPr lang="en-HK" sz="2800" dirty="0"/>
            </a:b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5088-C16D-9864-8429-392849A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92" y="932490"/>
            <a:ext cx="7886700" cy="4351338"/>
          </a:xfrm>
        </p:spPr>
        <p:txBody>
          <a:bodyPr>
            <a:normAutofit/>
          </a:bodyPr>
          <a:lstStyle/>
          <a:p>
            <a:r>
              <a:rPr lang="en-HK" sz="1400" dirty="0">
                <a:hlinkClick r:id="rId2"/>
              </a:rPr>
              <a:t>https://leonardoaraujosantos.gitbook.io/artificial-inteligence/artificial_intelligence/reinforcement_learning/qlearning_simple</a:t>
            </a:r>
            <a:r>
              <a:rPr lang="en-HK" sz="14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A3AB6-A3C7-B142-B861-BDC14026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2E93F-90E6-293D-097F-F4738AB4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7</a:t>
            </a:fld>
            <a:endParaRPr lang="en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7EB66-8002-6C5D-471A-B5F380F98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32" y="1795915"/>
            <a:ext cx="6897763" cy="42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019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B0D4-8587-5575-0369-BB3CB250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GYM for reinforcement learning</a:t>
            </a:r>
            <a:endParaRPr lang="en-H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06F14C-2958-8036-5380-05DA7291B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>
                <a:hlinkClick r:id="rId2"/>
              </a:rPr>
              <a:t>https://gymnasium.farama.org/</a:t>
            </a:r>
            <a:r>
              <a:rPr lang="en-HK" dirty="0"/>
              <a:t> </a:t>
            </a:r>
          </a:p>
          <a:p>
            <a:r>
              <a:rPr lang="en-US" b="1" i="0" dirty="0">
                <a:solidFill>
                  <a:srgbClr val="202123"/>
                </a:solidFill>
                <a:effectLst/>
                <a:highlight>
                  <a:srgbClr val="FFFFFF"/>
                </a:highlight>
                <a:latin typeface="-apple-system"/>
              </a:rPr>
              <a:t>An API standard for reinforcement learning with a diverse collection of reference environment</a:t>
            </a:r>
          </a:p>
          <a:p>
            <a:endParaRPr lang="en-US" b="1" i="0" dirty="0">
              <a:solidFill>
                <a:srgbClr val="202123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endParaRPr lang="en-H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A8E92-186B-D36C-6CCA-F59E8DDA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62BF-FD53-89BB-303C-E2F09CA0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428585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EF2F-DFA5-AAC9-10AB-F3156DED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minDQN</a:t>
            </a:r>
            <a:r>
              <a:rPr lang="en-US" dirty="0"/>
              <a:t> (demo)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F1AC-3C9D-01F9-A263-2A9258745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hne"/>
              </a:rPr>
              <a:t>Deep Q-Learning Tutorial: </a:t>
            </a:r>
            <a:r>
              <a:rPr lang="en-US" b="1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hne"/>
              </a:rPr>
              <a:t>minDQN</a:t>
            </a:r>
            <a:endParaRPr lang="en-US" b="1" i="0" dirty="0">
              <a:solidFill>
                <a:srgbClr val="242424"/>
              </a:solidFill>
              <a:effectLst/>
              <a:highlight>
                <a:srgbClr val="FFFFFF"/>
              </a:highlight>
              <a:latin typeface="sohne"/>
            </a:endParaRPr>
          </a:p>
          <a:p>
            <a:pPr algn="l"/>
            <a:r>
              <a:rPr lang="en-US" b="0" i="0" dirty="0">
                <a:solidFill>
                  <a:srgbClr val="6B6B6B"/>
                </a:solidFill>
                <a:effectLst/>
                <a:highlight>
                  <a:srgbClr val="FFFFFF"/>
                </a:highlight>
                <a:latin typeface="sohne"/>
              </a:rPr>
              <a:t>A Practical Guide to Deep Q-Networks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02123"/>
                </a:solidFill>
                <a:highlight>
                  <a:srgbClr val="FFFFFF"/>
                </a:highlight>
                <a:latin typeface="-apple-system"/>
                <a:hlinkClick r:id="rId2"/>
              </a:rPr>
              <a:t>https://towardsdatascience.com/deep-q-learning-tutorial-mindqn-2a4c855abffc</a:t>
            </a:r>
          </a:p>
          <a:p>
            <a:endParaRPr lang="en-US" b="1" dirty="0">
              <a:solidFill>
                <a:srgbClr val="202123"/>
              </a:solidFill>
              <a:highlight>
                <a:srgbClr val="FFFFFF"/>
              </a:highlight>
              <a:latin typeface="-apple-system"/>
              <a:hlinkClick r:id="rId2"/>
            </a:endParaRPr>
          </a:p>
          <a:p>
            <a:r>
              <a:rPr lang="en-US" b="1" dirty="0">
                <a:solidFill>
                  <a:srgbClr val="202123"/>
                </a:solidFill>
                <a:highlight>
                  <a:srgbClr val="FFFFFF"/>
                </a:highlight>
                <a:latin typeface="-apple-system"/>
                <a:hlinkClick r:id="rId2"/>
              </a:rPr>
              <a:t>https://github.com/mswang12/minDQN/blob/main/minDQN.py</a:t>
            </a:r>
            <a:endParaRPr lang="en-US" b="1" dirty="0">
              <a:solidFill>
                <a:srgbClr val="202123"/>
              </a:solidFill>
              <a:highlight>
                <a:srgbClr val="FFFFFF"/>
              </a:highlight>
              <a:latin typeface="-apple-system"/>
            </a:endParaRPr>
          </a:p>
          <a:p>
            <a:r>
              <a:rPr lang="en-US" b="1" dirty="0">
                <a:solidFill>
                  <a:srgbClr val="202123"/>
                </a:solidFill>
                <a:highlight>
                  <a:srgbClr val="FFFFFF"/>
                </a:highlight>
                <a:latin typeface="-apple-system"/>
              </a:rPr>
              <a:t>** minDQN.py runs ok but need to use the latest gym by installation it, i.e.</a:t>
            </a:r>
          </a:p>
          <a:p>
            <a:r>
              <a:rPr lang="en-US" b="1" dirty="0">
                <a:solidFill>
                  <a:srgbClr val="202123"/>
                </a:solidFill>
                <a:highlight>
                  <a:srgbClr val="FFFFFF"/>
                </a:highlight>
                <a:latin typeface="-apple-system"/>
              </a:rPr>
              <a:t>pip install gym==0.26.2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CE617-5F62-33DE-76E3-A57A0F30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F85E1-1C52-ACA8-5F1C-6DB5E96E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976151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36DA-761E-E3D9-FF6A-4B1C7E42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Q learning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FEBD3-0414-5637-DBF2-4011A1B39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>
                <a:hlinkClick r:id="rId2"/>
              </a:rPr>
              <a:t>https://colab.research.google.com/github/simoninithomas/Deep_reinforcement_learning_Course/blob/master/Q_Learning_with_FrozenLakev2.ipynb#scrollTo=5Dqqo_8LA5De</a:t>
            </a:r>
            <a:endParaRPr lang="en-HK" dirty="0"/>
          </a:p>
          <a:p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Use</a:t>
            </a:r>
          </a:p>
          <a:p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env = </a:t>
            </a:r>
            <a:r>
              <a:rPr lang="en-HK" b="0" dirty="0" err="1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gym.make</a:t>
            </a:r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(</a:t>
            </a:r>
            <a:r>
              <a:rPr lang="en-HK" b="0" dirty="0">
                <a:solidFill>
                  <a:srgbClr val="A31515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"FrozenLake-v1"</a:t>
            </a:r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)</a:t>
            </a:r>
          </a:p>
          <a:p>
            <a:r>
              <a:rPr lang="en-HK" dirty="0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</a:rPr>
              <a:t>Instead of </a:t>
            </a:r>
          </a:p>
          <a:p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env = </a:t>
            </a:r>
            <a:r>
              <a:rPr lang="en-HK" b="0" dirty="0" err="1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gym.make</a:t>
            </a:r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(</a:t>
            </a:r>
            <a:r>
              <a:rPr lang="en-HK" b="0" dirty="0">
                <a:solidFill>
                  <a:srgbClr val="A31515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"FrozenLake-v0"</a:t>
            </a:r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)</a:t>
            </a:r>
          </a:p>
          <a:p>
            <a:endParaRPr lang="en-HK" b="0" dirty="0">
              <a:solidFill>
                <a:srgbClr val="000000"/>
              </a:solidFill>
              <a:effectLst/>
              <a:highlight>
                <a:srgbClr val="F7F7F7"/>
              </a:highlight>
              <a:latin typeface="Courier New" panose="02070309020205020404" pitchFamily="49" charset="0"/>
            </a:endParaRP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B2B13-C378-726B-5C9A-0C993EA9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3B65A-9374-61AE-BB52-1D5F6C21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484726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8593-F601-75AA-759A-0AD32001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 DQN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2EC0-B9C1-5496-7DF3-E43A423C3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1600" dirty="0">
                <a:hlinkClick r:id="rId2"/>
              </a:rPr>
              <a:t>https://colab.research.google.com/github/tensorflow/agents/blob/master/docs/tutorials/1_dqn_tutorial.ipynb#scrollTo=KEHR2Ui-lo8O</a:t>
            </a:r>
            <a:endParaRPr lang="en-HK" sz="1600" dirty="0"/>
          </a:p>
          <a:p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Introduction to RL and Deep Q Networks</a:t>
            </a:r>
          </a:p>
          <a:p>
            <a:r>
              <a:rPr lang="en-HK" sz="1600" dirty="0">
                <a:hlinkClick r:id="rId3"/>
              </a:rPr>
              <a:t>https://colab.research.google.com/github/tensorflow/agents/blob/master/docs/tutorials/0_intro_rl.ipynb#scrollTo=iuYYBJUWtvnP</a:t>
            </a:r>
            <a:r>
              <a:rPr lang="en-HK" sz="1600" dirty="0"/>
              <a:t> </a:t>
            </a:r>
          </a:p>
          <a:p>
            <a:r>
              <a:rPr lang="en-HK" dirty="0"/>
              <a:t>Can produce video successfully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9D4FF-2224-ACBE-C88F-573301ED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D84E5-7EAD-E45B-AA83-A269BD55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73</a:t>
            </a:fld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ACF90D-88C5-89E8-2BA1-EEAE465F3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087" y="4001294"/>
            <a:ext cx="4610871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173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E5C9109-7F10-D693-9E79-2F51B6DD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190625"/>
            <a:ext cx="8248650" cy="4476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764DEA-7C9B-95F1-52DC-6FBC2194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62026"/>
          </a:xfrm>
        </p:spPr>
        <p:txBody>
          <a:bodyPr>
            <a:normAutofit/>
          </a:bodyPr>
          <a:lstStyle/>
          <a:p>
            <a:r>
              <a:rPr lang="en-HK" sz="2400" dirty="0"/>
              <a:t>Deep-Q learning using experience replay memory/buffer (D)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F0849-E85F-48AA-EC57-F7EEB304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38E04-70F5-9D12-E7C2-A3A065E3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74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371C2-2FEA-8D2B-CE73-2657AC73D35D}"/>
              </a:ext>
            </a:extLst>
          </p:cNvPr>
          <p:cNvSpPr txBox="1"/>
          <p:nvPr/>
        </p:nvSpPr>
        <p:spPr>
          <a:xfrm>
            <a:off x="0" y="5692637"/>
            <a:ext cx="9400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3"/>
              </a:rPr>
              <a:t>https://medium.com/@cedric.vandelaer/reinforcement-learning-dqn-part-1-2-aac5f1e6e3be</a:t>
            </a:r>
          </a:p>
          <a:p>
            <a:r>
              <a:rPr lang="en-HK" dirty="0">
                <a:hlinkClick r:id="rId3"/>
              </a:rPr>
              <a:t>https://huggingface.co/learn/deep-rl-course/unit3/deep-q-algorithm</a:t>
            </a:r>
            <a:endParaRPr lang="en-HK" dirty="0"/>
          </a:p>
          <a:p>
            <a:r>
              <a:rPr lang="en-HK" dirty="0">
                <a:hlinkClick r:id="rId4"/>
              </a:rPr>
              <a:t>https://ieeexplore.ieee.org/stamp/stamp.jsp?tp=&amp;arnumber=9036763</a:t>
            </a:r>
            <a:r>
              <a:rPr lang="en-HK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7024F-A253-06D5-973C-B87978AA7D7A}"/>
              </a:ext>
            </a:extLst>
          </p:cNvPr>
          <p:cNvSpPr txBox="1"/>
          <p:nvPr/>
        </p:nvSpPr>
        <p:spPr>
          <a:xfrm flipH="1">
            <a:off x="7450863" y="2448968"/>
            <a:ext cx="1592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Sampling is to fill up replay memory D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53B8F-2133-D829-0757-0FA6FF15B8FC}"/>
              </a:ext>
            </a:extLst>
          </p:cNvPr>
          <p:cNvSpPr txBox="1"/>
          <p:nvPr/>
        </p:nvSpPr>
        <p:spPr>
          <a:xfrm flipH="1">
            <a:off x="7684354" y="4004478"/>
            <a:ext cx="131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Training is for training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B04B3-7907-4888-FAD1-33171342D9DE}"/>
              </a:ext>
            </a:extLst>
          </p:cNvPr>
          <p:cNvSpPr txBox="1"/>
          <p:nvPr/>
        </p:nvSpPr>
        <p:spPr>
          <a:xfrm>
            <a:off x="5689530" y="632895"/>
            <a:ext cx="3362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Policy network weights= = p </a:t>
            </a:r>
          </a:p>
          <a:p>
            <a:r>
              <a:rPr lang="en-US" dirty="0">
                <a:sym typeface="Symbol" panose="05050102010706020507" pitchFamily="18" charset="2"/>
              </a:rPr>
              <a:t>Target network weights=</a:t>
            </a:r>
            <a:r>
              <a:rPr lang="en-US" baseline="30000" dirty="0">
                <a:sym typeface="Symbol" panose="05050102010706020507" pitchFamily="18" charset="2"/>
              </a:rPr>
              <a:t></a:t>
            </a:r>
            <a:r>
              <a:rPr lang="en-US" dirty="0">
                <a:sym typeface="Symbol" panose="05050102010706020507" pitchFamily="18" charset="2"/>
              </a:rPr>
              <a:t> =t</a:t>
            </a:r>
            <a:endParaRPr lang="en-HK" baseline="30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E1229-248D-EFCB-655B-FBC0B8CFF8B0}"/>
              </a:ext>
            </a:extLst>
          </p:cNvPr>
          <p:cNvSpPr/>
          <p:nvPr/>
        </p:nvSpPr>
        <p:spPr>
          <a:xfrm>
            <a:off x="1318437" y="2787000"/>
            <a:ext cx="7495954" cy="1242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9DD747-3311-897A-1223-E245F51B32B3}"/>
              </a:ext>
            </a:extLst>
          </p:cNvPr>
          <p:cNvSpPr/>
          <p:nvPr/>
        </p:nvSpPr>
        <p:spPr>
          <a:xfrm>
            <a:off x="1318436" y="4029740"/>
            <a:ext cx="7760327" cy="11697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7227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A0C9-8827-0921-0A5C-C99A5E53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Meaning of action and reward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A0B9E-143B-1FA3-5C2C-15370460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2" y="1839433"/>
            <a:ext cx="3955312" cy="43597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 a certain state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, a robot can take action from a list (a1,a2,a3,a4). </a:t>
            </a:r>
          </a:p>
          <a:p>
            <a:r>
              <a:rPr lang="en-US" dirty="0"/>
              <a:t>For each action chosen it gets  a reward. i.e.</a:t>
            </a:r>
          </a:p>
          <a:p>
            <a:r>
              <a:rPr lang="en-US" u="sng" dirty="0"/>
              <a:t>Action</a:t>
            </a:r>
            <a:r>
              <a:rPr lang="en-US" dirty="0"/>
              <a:t>       </a:t>
            </a:r>
            <a:r>
              <a:rPr lang="en-US" u="sng" dirty="0"/>
              <a:t>Reward</a:t>
            </a:r>
          </a:p>
          <a:p>
            <a:r>
              <a:rPr lang="en-US" dirty="0"/>
              <a:t>a1, 		10</a:t>
            </a:r>
          </a:p>
          <a:p>
            <a:r>
              <a:rPr lang="en-US" dirty="0"/>
              <a:t>a2, 		-1</a:t>
            </a:r>
          </a:p>
          <a:p>
            <a:r>
              <a:rPr lang="en-US" dirty="0"/>
              <a:t>a3, 		10</a:t>
            </a:r>
          </a:p>
          <a:p>
            <a:r>
              <a:rPr lang="en-US" dirty="0"/>
              <a:t>a4, 		100</a:t>
            </a:r>
          </a:p>
          <a:p>
            <a:r>
              <a:rPr lang="en-US" dirty="0"/>
              <a:t>Reasons: Takes a1,a2,a3 gain less reward/score. Take a4 will go to the exit.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9BF9F-272D-9A11-0F9E-5ACA635A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04DE-CF2C-1E84-10EA-E6F75CAA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8</a:t>
            </a:fld>
            <a:endParaRPr lang="en-HK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01AA9A-B457-94F6-40CD-93D1783DDE7D}"/>
              </a:ext>
            </a:extLst>
          </p:cNvPr>
          <p:cNvSpPr/>
          <p:nvPr/>
        </p:nvSpPr>
        <p:spPr>
          <a:xfrm>
            <a:off x="5131837" y="3173780"/>
            <a:ext cx="3714452" cy="22594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E0EDA8B-4BE7-22C4-B023-BEA1908C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498" y="4444371"/>
            <a:ext cx="586650" cy="752868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51A3ED0-9D9A-CBEE-47F3-76F3E88DA10A}"/>
              </a:ext>
            </a:extLst>
          </p:cNvPr>
          <p:cNvCxnSpPr>
            <a:cxnSpLocks/>
          </p:cNvCxnSpPr>
          <p:nvPr/>
        </p:nvCxnSpPr>
        <p:spPr>
          <a:xfrm>
            <a:off x="6209657" y="4660362"/>
            <a:ext cx="293782" cy="2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E425A7-4C24-8BC3-5FD7-EBB1518010F2}"/>
              </a:ext>
            </a:extLst>
          </p:cNvPr>
          <p:cNvCxnSpPr>
            <a:cxnSpLocks/>
          </p:cNvCxnSpPr>
          <p:nvPr/>
        </p:nvCxnSpPr>
        <p:spPr>
          <a:xfrm>
            <a:off x="5030168" y="4663007"/>
            <a:ext cx="73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DAFBE26-1104-149D-573D-B2EDA9994BB3}"/>
              </a:ext>
            </a:extLst>
          </p:cNvPr>
          <p:cNvSpPr txBox="1"/>
          <p:nvPr/>
        </p:nvSpPr>
        <p:spPr>
          <a:xfrm>
            <a:off x="5561193" y="3858899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</a:t>
            </a:r>
            <a:endParaRPr lang="en-HK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9DE53E-8CD9-3BB8-0D58-019386E9E757}"/>
              </a:ext>
            </a:extLst>
          </p:cNvPr>
          <p:cNvSpPr txBox="1"/>
          <p:nvPr/>
        </p:nvSpPr>
        <p:spPr>
          <a:xfrm>
            <a:off x="6538060" y="4454359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</a:t>
            </a:r>
            <a:endParaRPr lang="en-HK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E16CA4-BC95-C9B5-77B2-05255D085B0E}"/>
              </a:ext>
            </a:extLst>
          </p:cNvPr>
          <p:cNvSpPr txBox="1"/>
          <p:nvPr/>
        </p:nvSpPr>
        <p:spPr>
          <a:xfrm>
            <a:off x="4537316" y="4538756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</a:t>
            </a:r>
            <a:endParaRPr lang="en-HK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852B72-4270-10C4-6B77-F09CFF6C51E0}"/>
              </a:ext>
            </a:extLst>
          </p:cNvPr>
          <p:cNvSpPr txBox="1"/>
          <p:nvPr/>
        </p:nvSpPr>
        <p:spPr>
          <a:xfrm>
            <a:off x="5631180" y="5486140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a4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103E91-D547-F9BA-2AB1-692D31900246}"/>
              </a:ext>
            </a:extLst>
          </p:cNvPr>
          <p:cNvSpPr txBox="1"/>
          <p:nvPr/>
        </p:nvSpPr>
        <p:spPr>
          <a:xfrm>
            <a:off x="5956744" y="4200525"/>
            <a:ext cx="113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endParaRPr lang="en-HK" baseline="-250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FB4AF46-A7EF-3BBF-3C77-C4320447B491}"/>
              </a:ext>
            </a:extLst>
          </p:cNvPr>
          <p:cNvCxnSpPr>
            <a:cxnSpLocks/>
          </p:cNvCxnSpPr>
          <p:nvPr/>
        </p:nvCxnSpPr>
        <p:spPr>
          <a:xfrm flipH="1">
            <a:off x="5124200" y="4733997"/>
            <a:ext cx="287909" cy="8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F9B08CEC-B15C-E891-7DD9-2A98D1FB1570}"/>
              </a:ext>
            </a:extLst>
          </p:cNvPr>
          <p:cNvSpPr/>
          <p:nvPr/>
        </p:nvSpPr>
        <p:spPr>
          <a:xfrm>
            <a:off x="5631180" y="5273052"/>
            <a:ext cx="450604" cy="26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9BB0356-4768-7507-20A7-7DE5D2951518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5852664" y="5128164"/>
            <a:ext cx="0" cy="357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ED2C84A-7A94-185F-03E1-7BB25C146885}"/>
              </a:ext>
            </a:extLst>
          </p:cNvPr>
          <p:cNvSpPr txBox="1"/>
          <p:nvPr/>
        </p:nvSpPr>
        <p:spPr>
          <a:xfrm>
            <a:off x="5561193" y="588780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  <a:endParaRPr lang="en-HK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C7F9B14-F181-AD85-E583-F95B9C5C3963}"/>
              </a:ext>
            </a:extLst>
          </p:cNvPr>
          <p:cNvCxnSpPr>
            <a:stCxn id="46" idx="0"/>
            <a:endCxn id="51" idx="2"/>
          </p:cNvCxnSpPr>
          <p:nvPr/>
        </p:nvCxnSpPr>
        <p:spPr>
          <a:xfrm flipV="1">
            <a:off x="5780823" y="4228231"/>
            <a:ext cx="1854" cy="216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48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F9D3-49B4-3287-3CCD-E22C6562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multiple steps?</a:t>
            </a:r>
            <a:br>
              <a:rPr lang="en-US" dirty="0"/>
            </a:br>
            <a:r>
              <a:rPr lang="en-US" dirty="0"/>
              <a:t>Example from s</a:t>
            </a:r>
            <a:r>
              <a:rPr lang="en-US" baseline="-25000" dirty="0"/>
              <a:t>t-1</a:t>
            </a:r>
            <a:r>
              <a:rPr lang="en-US" dirty="0"/>
              <a:t> to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: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259B4-8CD3-CA07-9E76-B40484886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0" y="1748152"/>
            <a:ext cx="4054469" cy="4973324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If the robot is at state s</a:t>
            </a:r>
            <a:r>
              <a:rPr lang="en-US" sz="3400" baseline="-25000" dirty="0"/>
              <a:t>t-1, </a:t>
            </a:r>
            <a:r>
              <a:rPr lang="en-US" sz="3400" dirty="0"/>
              <a:t>the action reward are as follows: </a:t>
            </a:r>
          </a:p>
          <a:p>
            <a:r>
              <a:rPr lang="en-US" sz="3400" dirty="0">
                <a:solidFill>
                  <a:srgbClr val="0070C0"/>
                </a:solidFill>
              </a:rPr>
              <a:t>Exercise 1 : Which action will the robot choose?</a:t>
            </a:r>
          </a:p>
          <a:p>
            <a:r>
              <a:rPr lang="en-US" sz="3400" dirty="0">
                <a:solidFill>
                  <a:srgbClr val="0070C0"/>
                </a:solidFill>
              </a:rPr>
              <a:t>     </a:t>
            </a:r>
            <a:r>
              <a:rPr lang="en-US" sz="3400" u="sng" dirty="0">
                <a:solidFill>
                  <a:srgbClr val="0070C0"/>
                </a:solidFill>
              </a:rPr>
              <a:t> Action </a:t>
            </a:r>
            <a:r>
              <a:rPr lang="en-US" sz="3400" dirty="0">
                <a:solidFill>
                  <a:srgbClr val="0070C0"/>
                </a:solidFill>
              </a:rPr>
              <a:t>    </a:t>
            </a:r>
            <a:r>
              <a:rPr lang="en-US" sz="3400" u="sng" dirty="0">
                <a:solidFill>
                  <a:srgbClr val="0070C0"/>
                </a:solidFill>
              </a:rPr>
              <a:t>reward</a:t>
            </a:r>
          </a:p>
          <a:p>
            <a:r>
              <a:rPr lang="en-US" sz="3400" dirty="0">
                <a:solidFill>
                  <a:srgbClr val="0070C0"/>
                </a:solidFill>
              </a:rPr>
              <a:t>1) a1, 		10</a:t>
            </a:r>
          </a:p>
          <a:p>
            <a:r>
              <a:rPr lang="en-US" sz="3400" dirty="0">
                <a:solidFill>
                  <a:srgbClr val="0070C0"/>
                </a:solidFill>
              </a:rPr>
              <a:t>2) a2, 		75</a:t>
            </a:r>
          </a:p>
          <a:p>
            <a:r>
              <a:rPr lang="en-US" sz="3400" dirty="0">
                <a:solidFill>
                  <a:srgbClr val="0070C0"/>
                </a:solidFill>
              </a:rPr>
              <a:t>3) a3, 		  5</a:t>
            </a:r>
          </a:p>
          <a:p>
            <a:r>
              <a:rPr lang="en-US" sz="3400" dirty="0">
                <a:solidFill>
                  <a:srgbClr val="0070C0"/>
                </a:solidFill>
              </a:rPr>
              <a:t>4) a4, 		  0</a:t>
            </a:r>
          </a:p>
          <a:p>
            <a:r>
              <a:rPr lang="en-US" sz="3400" dirty="0"/>
              <a:t>The idea is to ask the robot to learn the best move at every step to maximize total rewards.</a:t>
            </a:r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056E2-049D-2CAA-6583-4A5E23E0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v241130a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E49BB-BAE5-BC19-9129-941D3A86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9</a:t>
            </a:fld>
            <a:endParaRPr lang="en-H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D6452D-A9EF-5C27-685A-A08833BD9028}"/>
              </a:ext>
            </a:extLst>
          </p:cNvPr>
          <p:cNvSpPr/>
          <p:nvPr/>
        </p:nvSpPr>
        <p:spPr>
          <a:xfrm>
            <a:off x="4809936" y="2391493"/>
            <a:ext cx="3705414" cy="22328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A2851-50F4-FF41-31E4-BF0F52A7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598" y="3662084"/>
            <a:ext cx="586650" cy="75286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F7E5D2-3E38-AA9A-BE5C-05DD2A8FA387}"/>
              </a:ext>
            </a:extLst>
          </p:cNvPr>
          <p:cNvCxnSpPr>
            <a:cxnSpLocks/>
          </p:cNvCxnSpPr>
          <p:nvPr/>
        </p:nvCxnSpPr>
        <p:spPr>
          <a:xfrm>
            <a:off x="5887757" y="3878075"/>
            <a:ext cx="293782" cy="2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97E6CE-2928-982B-F4D5-A37F2E146A38}"/>
              </a:ext>
            </a:extLst>
          </p:cNvPr>
          <p:cNvCxnSpPr>
            <a:cxnSpLocks/>
          </p:cNvCxnSpPr>
          <p:nvPr/>
        </p:nvCxnSpPr>
        <p:spPr>
          <a:xfrm>
            <a:off x="4708268" y="3880720"/>
            <a:ext cx="73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54D92D-7DEE-E09A-1A56-A0EE65B1A060}"/>
              </a:ext>
            </a:extLst>
          </p:cNvPr>
          <p:cNvSpPr txBox="1"/>
          <p:nvPr/>
        </p:nvSpPr>
        <p:spPr>
          <a:xfrm>
            <a:off x="5216694" y="2938324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</a:t>
            </a:r>
            <a:endParaRPr lang="en-H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1C0F6-4418-DAAB-0292-E6E124A48514}"/>
              </a:ext>
            </a:extLst>
          </p:cNvPr>
          <p:cNvSpPr txBox="1"/>
          <p:nvPr/>
        </p:nvSpPr>
        <p:spPr>
          <a:xfrm>
            <a:off x="6216160" y="3672072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</a:t>
            </a:r>
            <a:endParaRPr lang="en-H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CC96AF-C298-A27C-30FC-AA2710CE6EC7}"/>
              </a:ext>
            </a:extLst>
          </p:cNvPr>
          <p:cNvSpPr txBox="1"/>
          <p:nvPr/>
        </p:nvSpPr>
        <p:spPr>
          <a:xfrm>
            <a:off x="4215416" y="3756469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</a:t>
            </a:r>
            <a:endParaRPr lang="en-HK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3AA62-85C5-E73E-5218-688383DA06B5}"/>
              </a:ext>
            </a:extLst>
          </p:cNvPr>
          <p:cNvSpPr txBox="1"/>
          <p:nvPr/>
        </p:nvSpPr>
        <p:spPr>
          <a:xfrm>
            <a:off x="5309280" y="4703853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a4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CCA2C-3301-F3D7-9364-01E896A0A971}"/>
              </a:ext>
            </a:extLst>
          </p:cNvPr>
          <p:cNvSpPr txBox="1"/>
          <p:nvPr/>
        </p:nvSpPr>
        <p:spPr>
          <a:xfrm>
            <a:off x="5564482" y="3356026"/>
            <a:ext cx="113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endParaRPr lang="en-HK" baseline="-25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1F02F5-4028-AE6D-4434-9F7F3F20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313" y="3584057"/>
            <a:ext cx="594529" cy="7629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691055-80B9-2A4D-0137-9868A9B559DC}"/>
              </a:ext>
            </a:extLst>
          </p:cNvPr>
          <p:cNvSpPr txBox="1"/>
          <p:nvPr/>
        </p:nvSpPr>
        <p:spPr>
          <a:xfrm>
            <a:off x="7497587" y="3406693"/>
            <a:ext cx="123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s</a:t>
            </a:r>
            <a:r>
              <a:rPr lang="en-US" baseline="-25000" dirty="0"/>
              <a:t>t-1</a:t>
            </a:r>
            <a:endParaRPr lang="en-HK" baseline="-25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8A614F-C10F-47B1-C6E9-C982E4506846}"/>
              </a:ext>
            </a:extLst>
          </p:cNvPr>
          <p:cNvCxnSpPr>
            <a:cxnSpLocks/>
          </p:cNvCxnSpPr>
          <p:nvPr/>
        </p:nvCxnSpPr>
        <p:spPr>
          <a:xfrm flipH="1">
            <a:off x="4802300" y="3951710"/>
            <a:ext cx="287909" cy="8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D068771-4EB4-E451-87FC-1F74CCAADB23}"/>
              </a:ext>
            </a:extLst>
          </p:cNvPr>
          <p:cNvSpPr/>
          <p:nvPr/>
        </p:nvSpPr>
        <p:spPr>
          <a:xfrm>
            <a:off x="5309280" y="4490765"/>
            <a:ext cx="450604" cy="26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EF71D9-3008-4F78-33E0-6CF50C30DE85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5530764" y="4345877"/>
            <a:ext cx="0" cy="357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2298901-5B5F-44FC-37C2-C43F94C6161C}"/>
              </a:ext>
            </a:extLst>
          </p:cNvPr>
          <p:cNvSpPr txBox="1"/>
          <p:nvPr/>
        </p:nvSpPr>
        <p:spPr>
          <a:xfrm>
            <a:off x="8047213" y="3705969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</a:t>
            </a:r>
            <a:endParaRPr lang="en-HK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7501C1-CF17-570B-6EA1-2E35231D6DAC}"/>
              </a:ext>
            </a:extLst>
          </p:cNvPr>
          <p:cNvSpPr txBox="1"/>
          <p:nvPr/>
        </p:nvSpPr>
        <p:spPr>
          <a:xfrm>
            <a:off x="6664150" y="3696847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a2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AF8977-C0ED-E9A4-CAD7-02B9726F3C12}"/>
              </a:ext>
            </a:extLst>
          </p:cNvPr>
          <p:cNvSpPr txBox="1"/>
          <p:nvPr/>
        </p:nvSpPr>
        <p:spPr>
          <a:xfrm>
            <a:off x="7232679" y="2940365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</a:t>
            </a:r>
            <a:endParaRPr lang="en-HK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C5EFAD-3DED-FB3C-CED4-C8B45E748482}"/>
              </a:ext>
            </a:extLst>
          </p:cNvPr>
          <p:cNvSpPr txBox="1"/>
          <p:nvPr/>
        </p:nvSpPr>
        <p:spPr>
          <a:xfrm>
            <a:off x="7336551" y="4703853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a4</a:t>
            </a:r>
            <a:endParaRPr lang="en-HK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AFACF02-FBA9-5ED3-6325-5065A253E439}"/>
              </a:ext>
            </a:extLst>
          </p:cNvPr>
          <p:cNvCxnSpPr>
            <a:stCxn id="22" idx="0"/>
            <a:endCxn id="39" idx="2"/>
          </p:cNvCxnSpPr>
          <p:nvPr/>
        </p:nvCxnSpPr>
        <p:spPr>
          <a:xfrm flipH="1" flipV="1">
            <a:off x="7521577" y="3309697"/>
            <a:ext cx="1" cy="274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FD171BC-8826-9BB2-5CF1-70AD4653DBCA}"/>
              </a:ext>
            </a:extLst>
          </p:cNvPr>
          <p:cNvCxnSpPr>
            <a:cxnSpLocks/>
          </p:cNvCxnSpPr>
          <p:nvPr/>
        </p:nvCxnSpPr>
        <p:spPr>
          <a:xfrm flipH="1">
            <a:off x="7539213" y="4492177"/>
            <a:ext cx="18093" cy="3632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E25595A-E684-212B-952F-FE4CE980C9FC}"/>
              </a:ext>
            </a:extLst>
          </p:cNvPr>
          <p:cNvCxnSpPr>
            <a:cxnSpLocks/>
          </p:cNvCxnSpPr>
          <p:nvPr/>
        </p:nvCxnSpPr>
        <p:spPr>
          <a:xfrm>
            <a:off x="7786137" y="3914998"/>
            <a:ext cx="293782" cy="2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25FC847-6186-2BD5-B32B-23AF2E6196D6}"/>
              </a:ext>
            </a:extLst>
          </p:cNvPr>
          <p:cNvCxnSpPr>
            <a:cxnSpLocks/>
          </p:cNvCxnSpPr>
          <p:nvPr/>
        </p:nvCxnSpPr>
        <p:spPr>
          <a:xfrm flipH="1">
            <a:off x="7028347" y="3886613"/>
            <a:ext cx="287909" cy="8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21B8489-D394-1CF4-D6C2-F168CD510579}"/>
              </a:ext>
            </a:extLst>
          </p:cNvPr>
          <p:cNvCxnSpPr/>
          <p:nvPr/>
        </p:nvCxnSpPr>
        <p:spPr>
          <a:xfrm flipH="1" flipV="1">
            <a:off x="5455287" y="3372760"/>
            <a:ext cx="1" cy="274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9A0ED7E-6AD4-8FEF-36DC-D98FF916C081}"/>
              </a:ext>
            </a:extLst>
          </p:cNvPr>
          <p:cNvSpPr txBox="1"/>
          <p:nvPr/>
        </p:nvSpPr>
        <p:spPr>
          <a:xfrm>
            <a:off x="5258093" y="497821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  <a:endParaRPr lang="en-H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27A1C6-45EC-280E-04BD-7F5588067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23" y="217026"/>
            <a:ext cx="1938670" cy="19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1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A26806B0D6942A01415047FB9D0D8" ma:contentTypeVersion="12" ma:contentTypeDescription="Create a new document." ma:contentTypeScope="" ma:versionID="a46925619554601e894558f30cb3a698">
  <xsd:schema xmlns:xsd="http://www.w3.org/2001/XMLSchema" xmlns:xs="http://www.w3.org/2001/XMLSchema" xmlns:p="http://schemas.microsoft.com/office/2006/metadata/properties" xmlns:ns3="d8b034ce-950c-4ce7-b8ec-ac9937bf1983" targetNamespace="http://schemas.microsoft.com/office/2006/metadata/properties" ma:root="true" ma:fieldsID="cdf2da6226a893236fc22f4810faf863" ns3:_="">
    <xsd:import namespace="d8b034ce-950c-4ce7-b8ec-ac9937bf1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034ce-950c-4ce7-b8ec-ac9937bf1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309EF0-F383-434B-BFF0-74020124F81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8b034ce-950c-4ce7-b8ec-ac9937bf198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DB229E-3371-4D4A-BE8C-0EA9EBCAC0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3EA5E7-8DCC-419D-8872-B023F6A72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034ce-950c-4ce7-b8ec-ac9937bf1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6278</TotalTime>
  <Words>13591</Words>
  <Application>Microsoft Office PowerPoint</Application>
  <PresentationFormat>On-screen Show (4:3)</PresentationFormat>
  <Paragraphs>1493</Paragraphs>
  <Slides>74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94" baseType="lpstr">
      <vt:lpstr>__Roboto_0db11f</vt:lpstr>
      <vt:lpstr>-apple-system</vt:lpstr>
      <vt:lpstr>gitbook-content-font</vt:lpstr>
      <vt:lpstr>inter var</vt:lpstr>
      <vt:lpstr>KaTeX_Main</vt:lpstr>
      <vt:lpstr>KaTeX_Math</vt:lpstr>
      <vt:lpstr>SFMono-Regular</vt:lpstr>
      <vt:lpstr>sohne</vt:lpstr>
      <vt:lpstr>Aptos</vt:lpstr>
      <vt:lpstr>Aptos Display</vt:lpstr>
      <vt:lpstr>Arial</vt:lpstr>
      <vt:lpstr>Cambria Math</vt:lpstr>
      <vt:lpstr>Courier New</vt:lpstr>
      <vt:lpstr>Lato</vt:lpstr>
      <vt:lpstr>Open Sans</vt:lpstr>
      <vt:lpstr>Roboto</vt:lpstr>
      <vt:lpstr>Symbol</vt:lpstr>
      <vt:lpstr>Times New Roman</vt:lpstr>
      <vt:lpstr>Wingdings</vt:lpstr>
      <vt:lpstr>Office Theme</vt:lpstr>
      <vt:lpstr>Reinforcement learning</vt:lpstr>
      <vt:lpstr>Introduction</vt:lpstr>
      <vt:lpstr>Q learning is a reinforcement method</vt:lpstr>
      <vt:lpstr>Basic concept of reinforcement learning</vt:lpstr>
      <vt:lpstr>Different Q learning algorithms</vt:lpstr>
      <vt:lpstr>Part 1a </vt:lpstr>
      <vt:lpstr>Problem definition, learn through as example. Teach a robot to escape from the maze </vt:lpstr>
      <vt:lpstr>Meaning of action and reward</vt:lpstr>
      <vt:lpstr>How about multiple steps? Example from st-1 to st :</vt:lpstr>
      <vt:lpstr>Temporal difference learning (TD)</vt:lpstr>
      <vt:lpstr>The idea of Q learning </vt:lpstr>
      <vt:lpstr>Q learning is a Temporal difference learning (TD) method</vt:lpstr>
      <vt:lpstr>General terms used in Q-learning</vt:lpstr>
      <vt:lpstr>Differences between Q-learning -- off policy approach and SARSA (State-Action-Reward-State-Action) – on policy approach</vt:lpstr>
      <vt:lpstr>Simple vanilla Q learning algorithm1 (greedy approach) pseudo code https://www.researchgate.net/figure/The-Q-Learning-Algorithm-6_fig1_220776448 https://web.stanford.edu/class/psych209/Readings/SuttonBartoIPRLBook2ndEd.pdf </vt:lpstr>
      <vt:lpstr>Vanilla Q-Learning Example1</vt:lpstr>
      <vt:lpstr>Reward R-table</vt:lpstr>
      <vt:lpstr>State/action R, Q table</vt:lpstr>
      <vt:lpstr>How to read the Q table:</vt:lpstr>
      <vt:lpstr>Example 1 Learning Q-table (Q-matrix) Episode 1 Refer to Algorithm 1 for the steps</vt:lpstr>
      <vt:lpstr>Learning Q-table Now, try Episode 2</vt:lpstr>
      <vt:lpstr>Answer to Ex.4 At Episode 2</vt:lpstr>
      <vt:lpstr>Learning Q-table (or Q-matrix)</vt:lpstr>
      <vt:lpstr>Execution: After the Q-table (or called Q-matrix) is learned (after 1000 episodes) how to use it.</vt:lpstr>
      <vt:lpstr>Execution example: After learning , the Q table is ready to be used. </vt:lpstr>
      <vt:lpstr>Example 2</vt:lpstr>
      <vt:lpstr>Step1: Start With A Rewards Matrix and a Random Exploration Discount rate g=0.8 Learning rate =1</vt:lpstr>
      <vt:lpstr> 2. Initialize the Q Matrix </vt:lpstr>
      <vt:lpstr>3. Episode 1 Robot randomly starts at State 1 initially </vt:lpstr>
      <vt:lpstr>PowerPoint Presentation</vt:lpstr>
      <vt:lpstr>3. Episode 2a  Robot randomly starts at State 3 initially</vt:lpstr>
      <vt:lpstr>PowerPoint Presentation</vt:lpstr>
      <vt:lpstr>Continuing episode 2a. Now at State 1</vt:lpstr>
      <vt:lpstr>PowerPoint Presentation</vt:lpstr>
      <vt:lpstr>Do-While Loop Robot is at State 3</vt:lpstr>
      <vt:lpstr>What if we had randomly chosen state 3 not 5 at the last step of episode 2 (in the previous example). This may help the system to explore for more choices to improve performance. This random approach will be discussed later in the epsilon-greedy algo.</vt:lpstr>
      <vt:lpstr>PowerPoint Presentation</vt:lpstr>
      <vt:lpstr> </vt:lpstr>
      <vt:lpstr>Class Exercise, Inner Do While Loop Robot is at State s=4</vt:lpstr>
      <vt:lpstr>End of the current episode 2b </vt:lpstr>
      <vt:lpstr>Take home Exercise, no answer is given.</vt:lpstr>
      <vt:lpstr>Part 1b: Q learning </vt:lpstr>
      <vt:lpstr>Epsilon()-greedy algorithm </vt:lpstr>
      <vt:lpstr>Epsilon()-greedy algorithm </vt:lpstr>
      <vt:lpstr>-greedy_algo() Q learning algorithm2  See Code_-greedy_algo(), next slide  https://www.researchgate.net/figure/The-Q-Learning-Algorithm-6_fig1_220776448 https://web.stanford.edu/class/psych209/Readings/SuttonBartoIPRLBook2ndEd.pdf </vt:lpstr>
      <vt:lpstr>Study the Code: RL_demo1.m</vt:lpstr>
      <vt:lpstr>Another interesting example “the Frozen lake”. The format of the Q-table for the State/action relation is not the same as we used in the previous slides, but the content is similar. Think about it! </vt:lpstr>
      <vt:lpstr>Python pytorch example for frozen lake, classical Q learning demo  tutorial video https://www.youtube.com/watch?v=ZhoIgo3qqLU&amp;t=61s </vt:lpstr>
      <vt:lpstr>Study the classic Q network python code : https://github.com/johnnycode8/gym_solutions frozen_lake_q.py </vt:lpstr>
      <vt:lpstr>Main loop in python code,  Q table update </vt:lpstr>
      <vt:lpstr>Part 2a </vt:lpstr>
      <vt:lpstr>Why do we need Deep Q Network (DQN)?</vt:lpstr>
      <vt:lpstr>Use a fully connected neural network to implement the Q table, it is called deep-Q-network (DQN) for the frozen lake example</vt:lpstr>
      <vt:lpstr>Vanilla Deep Q Network</vt:lpstr>
      <vt:lpstr>Training methods</vt:lpstr>
      <vt:lpstr>Part 2b  </vt:lpstr>
      <vt:lpstr>Double DQN (DDNQ) uses 2 networks </vt:lpstr>
      <vt:lpstr>Double Deep-Q (DDQN) learning with experience replay memory/buffer (D)</vt:lpstr>
      <vt:lpstr>Experience replay (memory buffer D) </vt:lpstr>
      <vt:lpstr>DDQN (Simplified) mini-batch size=32,learn_rate=1, discount = </vt:lpstr>
      <vt:lpstr>Study the Q network python code : https://github.com/johnnycode8/gym_solutions frozen_lake_dql.py </vt:lpstr>
      <vt:lpstr>Conclusions</vt:lpstr>
      <vt:lpstr>Appendix</vt:lpstr>
      <vt:lpstr>References/Code</vt:lpstr>
      <vt:lpstr>DDQN step 1-4</vt:lpstr>
      <vt:lpstr>Overview of Double deep Q (DDQN)network implementation Update rule: Q[state,action]=reward if new state is terminal else reward+discount_factor *max(q[new_state,:)]) Input neuron size=16, each represent a state in the map. Output is action, there are 4 actions [left, up, right, down] </vt:lpstr>
      <vt:lpstr>Other reinforcement learning approaches</vt:lpstr>
      <vt:lpstr>Double Deep Q learning to reduce overestimations by decomposing the maximization operation in the target into action evaluation </vt:lpstr>
      <vt:lpstr>MC (Monte Carlo reinforcement learning)</vt:lpstr>
      <vt:lpstr>GYM for reinforcement learning</vt:lpstr>
      <vt:lpstr>minDQN (demo) </vt:lpstr>
      <vt:lpstr>Example of Q learning</vt:lpstr>
      <vt:lpstr>Example  DQN</vt:lpstr>
      <vt:lpstr>Deep-Q learning using experience replay memory/buffer (D)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 Hong Wong (CCO)</dc:creator>
  <cp:lastModifiedBy>Kin Hong Wong (CCO)</cp:lastModifiedBy>
  <cp:revision>240</cp:revision>
  <dcterms:created xsi:type="dcterms:W3CDTF">2024-07-19T02:44:09Z</dcterms:created>
  <dcterms:modified xsi:type="dcterms:W3CDTF">2024-11-30T02:08:55Z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0x0101002FDA26806B0D6942A01415047FB9D0D8</vt:lpwstr>
  </property>
</Properties>
</file>