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11"/>
  </p:notesMasterIdLst>
  <p:sldIdLst>
    <p:sldId id="256" r:id="rId2"/>
    <p:sldId id="358" r:id="rId3"/>
    <p:sldId id="260" r:id="rId4"/>
    <p:sldId id="261" r:id="rId5"/>
    <p:sldId id="259" r:id="rId6"/>
    <p:sldId id="275" r:id="rId7"/>
    <p:sldId id="282" r:id="rId8"/>
    <p:sldId id="368" r:id="rId9"/>
    <p:sldId id="369" r:id="rId10"/>
    <p:sldId id="270" r:id="rId11"/>
    <p:sldId id="271" r:id="rId12"/>
    <p:sldId id="272" r:id="rId13"/>
    <p:sldId id="418" r:id="rId14"/>
    <p:sldId id="479" r:id="rId15"/>
    <p:sldId id="278" r:id="rId16"/>
    <p:sldId id="280" r:id="rId17"/>
    <p:sldId id="281" r:id="rId18"/>
    <p:sldId id="279" r:id="rId19"/>
    <p:sldId id="277" r:id="rId20"/>
    <p:sldId id="371" r:id="rId21"/>
    <p:sldId id="419" r:id="rId22"/>
    <p:sldId id="283" r:id="rId23"/>
    <p:sldId id="440" r:id="rId24"/>
    <p:sldId id="286" r:id="rId25"/>
    <p:sldId id="269" r:id="rId26"/>
    <p:sldId id="434" r:id="rId27"/>
    <p:sldId id="408" r:id="rId28"/>
    <p:sldId id="453" r:id="rId29"/>
    <p:sldId id="454" r:id="rId30"/>
    <p:sldId id="409" r:id="rId31"/>
    <p:sldId id="441" r:id="rId32"/>
    <p:sldId id="442" r:id="rId33"/>
    <p:sldId id="289" r:id="rId34"/>
    <p:sldId id="422" r:id="rId35"/>
    <p:sldId id="436" r:id="rId36"/>
    <p:sldId id="435" r:id="rId37"/>
    <p:sldId id="372" r:id="rId38"/>
    <p:sldId id="480" r:id="rId39"/>
    <p:sldId id="424" r:id="rId40"/>
    <p:sldId id="481" r:id="rId41"/>
    <p:sldId id="288" r:id="rId42"/>
    <p:sldId id="296" r:id="rId43"/>
    <p:sldId id="297" r:id="rId44"/>
    <p:sldId id="489" r:id="rId45"/>
    <p:sldId id="487" r:id="rId46"/>
    <p:sldId id="490" r:id="rId47"/>
    <p:sldId id="426" r:id="rId48"/>
    <p:sldId id="427" r:id="rId49"/>
    <p:sldId id="298" r:id="rId50"/>
    <p:sldId id="299" r:id="rId51"/>
    <p:sldId id="429" r:id="rId52"/>
    <p:sldId id="439" r:id="rId53"/>
    <p:sldId id="438" r:id="rId54"/>
    <p:sldId id="437" r:id="rId55"/>
    <p:sldId id="443" r:id="rId56"/>
    <p:sldId id="444" r:id="rId57"/>
    <p:sldId id="451" r:id="rId58"/>
    <p:sldId id="452" r:id="rId59"/>
    <p:sldId id="446" r:id="rId60"/>
    <p:sldId id="447" r:id="rId61"/>
    <p:sldId id="428" r:id="rId62"/>
    <p:sldId id="306" r:id="rId63"/>
    <p:sldId id="411" r:id="rId64"/>
    <p:sldId id="325" r:id="rId65"/>
    <p:sldId id="326" r:id="rId66"/>
    <p:sldId id="415" r:id="rId67"/>
    <p:sldId id="399" r:id="rId68"/>
    <p:sldId id="393" r:id="rId69"/>
    <p:sldId id="474" r:id="rId70"/>
    <p:sldId id="483" r:id="rId71"/>
    <p:sldId id="484" r:id="rId72"/>
    <p:sldId id="373" r:id="rId73"/>
    <p:sldId id="475" r:id="rId74"/>
    <p:sldId id="477" r:id="rId75"/>
    <p:sldId id="348" r:id="rId76"/>
    <p:sldId id="350" r:id="rId77"/>
    <p:sldId id="346" r:id="rId78"/>
    <p:sldId id="347" r:id="rId79"/>
    <p:sldId id="448" r:id="rId80"/>
    <p:sldId id="449" r:id="rId81"/>
    <p:sldId id="367" r:id="rId82"/>
    <p:sldId id="413" r:id="rId83"/>
    <p:sldId id="389" r:id="rId84"/>
    <p:sldId id="445" r:id="rId85"/>
    <p:sldId id="455" r:id="rId86"/>
    <p:sldId id="456" r:id="rId87"/>
    <p:sldId id="457" r:id="rId88"/>
    <p:sldId id="458" r:id="rId89"/>
    <p:sldId id="459" r:id="rId90"/>
    <p:sldId id="460" r:id="rId91"/>
    <p:sldId id="461" r:id="rId92"/>
    <p:sldId id="462" r:id="rId93"/>
    <p:sldId id="463" r:id="rId94"/>
    <p:sldId id="464" r:id="rId95"/>
    <p:sldId id="465" r:id="rId96"/>
    <p:sldId id="466" r:id="rId97"/>
    <p:sldId id="467" r:id="rId98"/>
    <p:sldId id="468" r:id="rId99"/>
    <p:sldId id="469" r:id="rId100"/>
    <p:sldId id="470" r:id="rId101"/>
    <p:sldId id="471" r:id="rId102"/>
    <p:sldId id="473" r:id="rId103"/>
    <p:sldId id="395" r:id="rId104"/>
    <p:sldId id="401" r:id="rId105"/>
    <p:sldId id="396" r:id="rId106"/>
    <p:sldId id="394" r:id="rId107"/>
    <p:sldId id="392" r:id="rId108"/>
    <p:sldId id="397" r:id="rId109"/>
    <p:sldId id="478" r:id="rId110"/>
  </p:sldIdLst>
  <p:sldSz cx="9144000" cy="6858000" type="screen4x3"/>
  <p:notesSz cx="67722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C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1364" y="5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8"/>
        <p:guide pos="213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34652" cy="4964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36059" y="3"/>
            <a:ext cx="2934652" cy="496491"/>
          </a:xfrm>
          <a:prstGeom prst="rect">
            <a:avLst/>
          </a:prstGeom>
        </p:spPr>
        <p:txBody>
          <a:bodyPr vert="horz" lIns="91440" tIns="45720" rIns="91440" bIns="45720" rtlCol="0"/>
          <a:lstStyle>
            <a:lvl1pPr algn="r">
              <a:defRPr sz="1200"/>
            </a:lvl1pPr>
          </a:lstStyle>
          <a:p>
            <a:fld id="{E383526D-989A-4694-A2C4-C4FA333C811E}" type="datetimeFigureOut">
              <a:rPr lang="en-US" smtClean="0"/>
              <a:t>10/24/2024</a:t>
            </a:fld>
            <a:endParaRPr lang="en-US"/>
          </a:p>
        </p:txBody>
      </p:sp>
      <p:sp>
        <p:nvSpPr>
          <p:cNvPr id="4" name="Slide Image Placeholder 3"/>
          <p:cNvSpPr>
            <a:spLocks noGrp="1" noRot="1" noChangeAspect="1"/>
          </p:cNvSpPr>
          <p:nvPr>
            <p:ph type="sldImg" idx="2"/>
          </p:nvPr>
        </p:nvSpPr>
        <p:spPr>
          <a:xfrm>
            <a:off x="903288"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7228" y="4716661"/>
            <a:ext cx="541782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431599"/>
            <a:ext cx="2934652" cy="496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36059" y="9431599"/>
            <a:ext cx="2934652" cy="496491"/>
          </a:xfrm>
          <a:prstGeom prst="rect">
            <a:avLst/>
          </a:prstGeom>
        </p:spPr>
        <p:txBody>
          <a:bodyPr vert="horz" lIns="91440" tIns="45720" rIns="91440" bIns="45720" rtlCol="0" anchor="b"/>
          <a:lstStyle>
            <a:lvl1pPr algn="r">
              <a:defRPr sz="1200"/>
            </a:lvl1pPr>
          </a:lstStyle>
          <a:p>
            <a:fld id="{3AF9D744-FF10-4324-8F9D-CD0A537145AD}" type="slidenum">
              <a:rPr lang="en-US" smtClean="0"/>
              <a:t>‹#›</a:t>
            </a:fld>
            <a:endParaRPr lang="en-US"/>
          </a:p>
        </p:txBody>
      </p:sp>
    </p:spTree>
    <p:extLst>
      <p:ext uri="{BB962C8B-B14F-4D97-AF65-F5344CB8AC3E}">
        <p14:creationId xmlns:p14="http://schemas.microsoft.com/office/powerpoint/2010/main" val="333777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1</a:t>
            </a:fld>
            <a:endParaRPr lang="en-US"/>
          </a:p>
        </p:txBody>
      </p:sp>
    </p:spTree>
    <p:extLst>
      <p:ext uri="{BB962C8B-B14F-4D97-AF65-F5344CB8AC3E}">
        <p14:creationId xmlns:p14="http://schemas.microsoft.com/office/powerpoint/2010/main" val="2776028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%%%%%%%%%%%%%slide 28 %%%%%%%%%%%%%%%%%</a:t>
            </a:r>
          </a:p>
          <a:p>
            <a:r>
              <a:rPr lang="en-US" dirty="0">
                <a:effectLst/>
              </a:rPr>
              <a:t>1-D Gaussian $</a:t>
            </a:r>
            <a:r>
              <a:rPr lang="en-US" dirty="0" err="1">
                <a:effectLst/>
              </a:rPr>
              <a:t>x_j</a:t>
            </a:r>
            <a:r>
              <a:rPr lang="en-US" dirty="0">
                <a:effectLst/>
              </a:rPr>
              <a:t>$= a sample,\\</a:t>
            </a:r>
          </a:p>
          <a:p>
            <a:r>
              <a:rPr lang="en-US" dirty="0">
                <a:effectLst/>
              </a:rPr>
              <a:t>$\mu_0=mean, \sigma_0=variance$\\</a:t>
            </a:r>
          </a:p>
          <a:p>
            <a:r>
              <a:rPr lang="en-US" dirty="0">
                <a:effectLst/>
              </a:rPr>
              <a:t>$N(</a:t>
            </a:r>
            <a:r>
              <a:rPr lang="en-US" dirty="0" err="1">
                <a:effectLst/>
              </a:rPr>
              <a:t>x_j</a:t>
            </a:r>
            <a:r>
              <a:rPr lang="en-US" dirty="0">
                <a:effectLst/>
              </a:rPr>
              <a:t>)=\</a:t>
            </a:r>
            <a:r>
              <a:rPr lang="en-US" dirty="0" err="1">
                <a:effectLst/>
              </a:rPr>
              <a:t>frac</a:t>
            </a:r>
            <a:r>
              <a:rPr lang="en-US" dirty="0">
                <a:effectLst/>
              </a:rPr>
              <a:t>{1}{(2 \pi \sigma_0^2)^{1/2}}</a:t>
            </a:r>
          </a:p>
          <a:p>
            <a:r>
              <a:rPr lang="en-US" dirty="0" err="1">
                <a:effectLst/>
              </a:rPr>
              <a:t>exp</a:t>
            </a:r>
            <a:r>
              <a:rPr lang="en-US" dirty="0">
                <a:effectLst/>
              </a:rPr>
              <a:t> \big (-\</a:t>
            </a:r>
            <a:r>
              <a:rPr lang="en-US" dirty="0" err="1">
                <a:effectLst/>
              </a:rPr>
              <a:t>frac</a:t>
            </a:r>
            <a:r>
              <a:rPr lang="en-US" dirty="0">
                <a:effectLst/>
              </a:rPr>
              <a:t>{1}{2}\</a:t>
            </a:r>
            <a:r>
              <a:rPr lang="en-US" dirty="0" err="1">
                <a:effectLst/>
              </a:rPr>
              <a:t>frac</a:t>
            </a:r>
            <a:r>
              <a:rPr lang="en-US" dirty="0">
                <a:effectLst/>
              </a:rPr>
              <a:t>{(</a:t>
            </a:r>
            <a:r>
              <a:rPr lang="en-US" dirty="0" err="1">
                <a:effectLst/>
              </a:rPr>
              <a:t>x_j</a:t>
            </a:r>
            <a:r>
              <a:rPr lang="en-US" dirty="0">
                <a:effectLst/>
              </a:rPr>
              <a:t> - \mu_0)^2}{\sigma_0^2} \big)$\\</a:t>
            </a:r>
          </a:p>
          <a:p>
            <a:br>
              <a:rPr lang="en-US" dirty="0">
                <a:effectLst/>
              </a:rPr>
            </a:br>
            <a:endParaRPr lang="en-US" dirty="0">
              <a:effectLst/>
            </a:endParaRPr>
          </a:p>
          <a:p>
            <a:r>
              <a:rPr lang="en-US" dirty="0">
                <a:effectLst/>
              </a:rPr>
              <a:t>%%%%%%%%%%%%%%%%%%%%%%%%%%%%%%</a:t>
            </a:r>
          </a:p>
          <a:p>
            <a:r>
              <a:rPr lang="en-US" dirty="0">
                <a:effectLst/>
              </a:rPr>
              <a:t>2-D an isotropic (circular symmetric) Gaussian \\</a:t>
            </a:r>
          </a:p>
          <a:p>
            <a:r>
              <a:rPr lang="en-US" dirty="0">
                <a:effectLst/>
              </a:rPr>
              <a:t>assume mean is 0\\</a:t>
            </a:r>
          </a:p>
          <a:p>
            <a:r>
              <a:rPr lang="en-US" dirty="0">
                <a:effectLst/>
              </a:rPr>
              <a:t>$N(x_1,x_2)=\</a:t>
            </a:r>
            <a:r>
              <a:rPr lang="en-US" dirty="0" err="1">
                <a:effectLst/>
              </a:rPr>
              <a:t>frac</a:t>
            </a:r>
            <a:r>
              <a:rPr lang="en-US" dirty="0">
                <a:effectLst/>
              </a:rPr>
              <a:t>{1}{(2 \pi \sigma_0^2)}</a:t>
            </a:r>
          </a:p>
          <a:p>
            <a:r>
              <a:rPr lang="en-US" dirty="0" err="1">
                <a:effectLst/>
              </a:rPr>
              <a:t>exp</a:t>
            </a:r>
            <a:r>
              <a:rPr lang="en-US" dirty="0">
                <a:effectLst/>
              </a:rPr>
              <a:t> \big (-\</a:t>
            </a:r>
            <a:r>
              <a:rPr lang="en-US" dirty="0" err="1">
                <a:effectLst/>
              </a:rPr>
              <a:t>frac</a:t>
            </a:r>
            <a:r>
              <a:rPr lang="en-US" dirty="0">
                <a:effectLst/>
              </a:rPr>
              <a:t>{1}{2}\</a:t>
            </a:r>
            <a:r>
              <a:rPr lang="en-US" dirty="0" err="1">
                <a:effectLst/>
              </a:rPr>
              <a:t>frac</a:t>
            </a:r>
            <a:r>
              <a:rPr lang="en-US" dirty="0">
                <a:effectLst/>
              </a:rPr>
              <a:t>{(x_1^2+x_2^2 )^2}{\sigma_0^2} \big)$\\</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30</a:t>
            </a:fld>
            <a:endParaRPr lang="en-US"/>
          </a:p>
        </p:txBody>
      </p:sp>
    </p:spTree>
    <p:extLst>
      <p:ext uri="{BB962C8B-B14F-4D97-AF65-F5344CB8AC3E}">
        <p14:creationId xmlns:p14="http://schemas.microsoft.com/office/powerpoint/2010/main" val="104278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%%%%%%%%%%slide 29 , 30%%%%%%%%%%%%%%%%%%%%</a:t>
            </a:r>
          </a:p>
          <a:p>
            <a:r>
              <a:rPr lang="en-US" dirty="0">
                <a:effectLst/>
              </a:rPr>
              <a:t>---------------slide 29,30 \\</a:t>
            </a:r>
          </a:p>
          <a:p>
            <a:r>
              <a:rPr lang="en-US" dirty="0">
                <a:effectLst/>
              </a:rPr>
              <a:t>2-D an isotropic (circular symmetric) Gaussian for variable $(</a:t>
            </a:r>
            <a:r>
              <a:rPr lang="en-US" dirty="0" err="1">
                <a:effectLst/>
              </a:rPr>
              <a:t>x,y</a:t>
            </a:r>
            <a:r>
              <a:rPr lang="en-US" dirty="0">
                <a:effectLst/>
              </a:rPr>
              <a:t>)$ \\</a:t>
            </a:r>
          </a:p>
          <a:p>
            <a:r>
              <a:rPr lang="en-US" dirty="0">
                <a:effectLst/>
              </a:rPr>
              <a:t>assume 2-D mean is $(</a:t>
            </a:r>
            <a:r>
              <a:rPr lang="en-US" dirty="0" err="1">
                <a:effectLst/>
              </a:rPr>
              <a:t>m_x,m_y</a:t>
            </a:r>
            <a:r>
              <a:rPr lang="en-US" dirty="0">
                <a:effectLst/>
              </a:rPr>
              <a:t>)$\\</a:t>
            </a:r>
          </a:p>
          <a:p>
            <a:r>
              <a:rPr lang="en-US" dirty="0">
                <a:effectLst/>
              </a:rPr>
              <a:t>$G(</a:t>
            </a:r>
            <a:r>
              <a:rPr lang="en-US" dirty="0" err="1">
                <a:effectLst/>
              </a:rPr>
              <a:t>x,y</a:t>
            </a:r>
            <a:r>
              <a:rPr lang="en-US" dirty="0">
                <a:effectLst/>
              </a:rPr>
              <a:t>)=G(x)G(y)$\\</a:t>
            </a:r>
          </a:p>
          <a:p>
            <a:r>
              <a:rPr lang="en-US" dirty="0">
                <a:effectLst/>
              </a:rPr>
              <a:t>$N(x_1,x_2)=\</a:t>
            </a:r>
            <a:r>
              <a:rPr lang="en-US" dirty="0" err="1">
                <a:effectLst/>
              </a:rPr>
              <a:t>frac</a:t>
            </a:r>
            <a:r>
              <a:rPr lang="en-US" dirty="0">
                <a:effectLst/>
              </a:rPr>
              <a:t>{1}{(2 \pi \sigma_0^2)}</a:t>
            </a:r>
          </a:p>
          <a:p>
            <a:r>
              <a:rPr lang="en-US" dirty="0" err="1">
                <a:effectLst/>
              </a:rPr>
              <a:t>exp</a:t>
            </a:r>
            <a:r>
              <a:rPr lang="en-US" dirty="0">
                <a:effectLst/>
              </a:rPr>
              <a:t> \big (-\</a:t>
            </a:r>
            <a:r>
              <a:rPr lang="en-US" dirty="0" err="1">
                <a:effectLst/>
              </a:rPr>
              <a:t>frac</a:t>
            </a:r>
            <a:r>
              <a:rPr lang="en-US" dirty="0">
                <a:effectLst/>
              </a:rPr>
              <a:t>{1}{2}\</a:t>
            </a:r>
            <a:r>
              <a:rPr lang="en-US" dirty="0" err="1">
                <a:effectLst/>
              </a:rPr>
              <a:t>frac</a:t>
            </a:r>
            <a:r>
              <a:rPr lang="en-US" dirty="0">
                <a:effectLst/>
              </a:rPr>
              <a:t>{((x-</a:t>
            </a:r>
            <a:r>
              <a:rPr lang="en-US" dirty="0" err="1">
                <a:effectLst/>
              </a:rPr>
              <a:t>m_x</a:t>
            </a:r>
            <a:r>
              <a:rPr lang="en-US" dirty="0">
                <a:effectLst/>
              </a:rPr>
              <a:t>)^2+(y-</a:t>
            </a:r>
            <a:r>
              <a:rPr lang="en-US" dirty="0" err="1">
                <a:effectLst/>
              </a:rPr>
              <a:t>m_y</a:t>
            </a:r>
            <a:r>
              <a:rPr lang="en-US" dirty="0">
                <a:effectLst/>
              </a:rPr>
              <a:t>)^2 )^2}{\sigma_0^2} \big)$\\</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31</a:t>
            </a:fld>
            <a:endParaRPr lang="en-US"/>
          </a:p>
        </p:txBody>
      </p:sp>
    </p:spTree>
    <p:extLst>
      <p:ext uri="{BB962C8B-B14F-4D97-AF65-F5344CB8AC3E}">
        <p14:creationId xmlns:p14="http://schemas.microsoft.com/office/powerpoint/2010/main" val="1730384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%%%%%%%%%%slide 29 , 30%%%%%%%%%%%%%%%%%%%%</a:t>
            </a:r>
          </a:p>
          <a:p>
            <a:r>
              <a:rPr lang="en-US" dirty="0">
                <a:effectLst/>
              </a:rPr>
              <a:t>---------------slide 29,30 \\</a:t>
            </a:r>
          </a:p>
          <a:p>
            <a:r>
              <a:rPr lang="en-US" dirty="0">
                <a:effectLst/>
              </a:rPr>
              <a:t>2-D an isotropic (circular symmetric) Gaussian for variable $(</a:t>
            </a:r>
            <a:r>
              <a:rPr lang="en-US" dirty="0" err="1">
                <a:effectLst/>
              </a:rPr>
              <a:t>x,y</a:t>
            </a:r>
            <a:r>
              <a:rPr lang="en-US" dirty="0">
                <a:effectLst/>
              </a:rPr>
              <a:t>)$ \\</a:t>
            </a:r>
          </a:p>
          <a:p>
            <a:r>
              <a:rPr lang="en-US" dirty="0">
                <a:effectLst/>
              </a:rPr>
              <a:t>assume 2-D mean is $(</a:t>
            </a:r>
            <a:r>
              <a:rPr lang="en-US" dirty="0" err="1">
                <a:effectLst/>
              </a:rPr>
              <a:t>m_x,m_y</a:t>
            </a:r>
            <a:r>
              <a:rPr lang="en-US" dirty="0">
                <a:effectLst/>
              </a:rPr>
              <a:t>)$\\</a:t>
            </a:r>
          </a:p>
          <a:p>
            <a:r>
              <a:rPr lang="en-US" dirty="0">
                <a:effectLst/>
              </a:rPr>
              <a:t>$G(</a:t>
            </a:r>
            <a:r>
              <a:rPr lang="en-US" dirty="0" err="1">
                <a:effectLst/>
              </a:rPr>
              <a:t>x,y</a:t>
            </a:r>
            <a:r>
              <a:rPr lang="en-US" dirty="0">
                <a:effectLst/>
              </a:rPr>
              <a:t>)=G(x)G(y)$\\</a:t>
            </a:r>
          </a:p>
          <a:p>
            <a:r>
              <a:rPr lang="en-US" dirty="0">
                <a:effectLst/>
              </a:rPr>
              <a:t>$N(x_1,x_2)=\</a:t>
            </a:r>
            <a:r>
              <a:rPr lang="en-US" dirty="0" err="1">
                <a:effectLst/>
              </a:rPr>
              <a:t>frac</a:t>
            </a:r>
            <a:r>
              <a:rPr lang="en-US" dirty="0">
                <a:effectLst/>
              </a:rPr>
              <a:t>{1}{(2 \pi \sigma_0^2)}</a:t>
            </a:r>
          </a:p>
          <a:p>
            <a:r>
              <a:rPr lang="en-US" dirty="0" err="1">
                <a:effectLst/>
              </a:rPr>
              <a:t>exp</a:t>
            </a:r>
            <a:r>
              <a:rPr lang="en-US" dirty="0">
                <a:effectLst/>
              </a:rPr>
              <a:t> \big (-\</a:t>
            </a:r>
            <a:r>
              <a:rPr lang="en-US" dirty="0" err="1">
                <a:effectLst/>
              </a:rPr>
              <a:t>frac</a:t>
            </a:r>
            <a:r>
              <a:rPr lang="en-US" dirty="0">
                <a:effectLst/>
              </a:rPr>
              <a:t>{1}{2}\</a:t>
            </a:r>
            <a:r>
              <a:rPr lang="en-US" dirty="0" err="1">
                <a:effectLst/>
              </a:rPr>
              <a:t>frac</a:t>
            </a:r>
            <a:r>
              <a:rPr lang="en-US" dirty="0">
                <a:effectLst/>
              </a:rPr>
              <a:t>{((x-</a:t>
            </a:r>
            <a:r>
              <a:rPr lang="en-US" dirty="0" err="1">
                <a:effectLst/>
              </a:rPr>
              <a:t>m_x</a:t>
            </a:r>
            <a:r>
              <a:rPr lang="en-US" dirty="0">
                <a:effectLst/>
              </a:rPr>
              <a:t>)^2+(y-</a:t>
            </a:r>
            <a:r>
              <a:rPr lang="en-US" dirty="0" err="1">
                <a:effectLst/>
              </a:rPr>
              <a:t>m_y</a:t>
            </a:r>
            <a:r>
              <a:rPr lang="en-US" dirty="0">
                <a:effectLst/>
              </a:rPr>
              <a:t>)^2 )^2}{\sigma_0^2} \big)$\\</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32</a:t>
            </a:fld>
            <a:endParaRPr lang="en-US"/>
          </a:p>
        </p:txBody>
      </p:sp>
    </p:spTree>
    <p:extLst>
      <p:ext uri="{BB962C8B-B14F-4D97-AF65-F5344CB8AC3E}">
        <p14:creationId xmlns:p14="http://schemas.microsoft.com/office/powerpoint/2010/main" val="476907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35</a:t>
            </a:fld>
            <a:endParaRPr lang="en-US"/>
          </a:p>
        </p:txBody>
      </p:sp>
    </p:spTree>
    <p:extLst>
      <p:ext uri="{BB962C8B-B14F-4D97-AF65-F5344CB8AC3E}">
        <p14:creationId xmlns:p14="http://schemas.microsoft.com/office/powerpoint/2010/main" val="2361326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%%%%%%%%%%slide 46%%%%%%%%%%%%%%%%%%%%</a:t>
            </a:r>
          </a:p>
          <a:p>
            <a:r>
              <a:rPr lang="en-US" dirty="0">
                <a:effectLst/>
              </a:rPr>
              <a:t>---------------slide 46 \\</a:t>
            </a:r>
          </a:p>
          <a:p>
            <a:r>
              <a:rPr lang="en-US" dirty="0">
                <a:effectLst/>
              </a:rPr>
              <a:t>\subsection{slide 46:The reconstruction loss $l()$}</a:t>
            </a:r>
          </a:p>
          <a:p>
            <a:r>
              <a:rPr lang="en-US" dirty="0">
                <a:effectLst/>
              </a:rPr>
              <a:t>Given $</a:t>
            </a:r>
            <a:r>
              <a:rPr lang="en-US" dirty="0" err="1">
                <a:effectLst/>
              </a:rPr>
              <a:t>x_i</a:t>
            </a:r>
            <a:r>
              <a:rPr lang="en-US" dirty="0">
                <a:effectLst/>
              </a:rPr>
              <a:t> \epsilon X, z \epsilon Q, \text { and } E()$ is the expected value</a:t>
            </a:r>
          </a:p>
          <a:p>
            <a:r>
              <a:rPr lang="en-US" dirty="0">
                <a:effectLst/>
              </a:rPr>
              <a:t>The idea is to train the Encoder/Decoder (Neural Network) to maximum the likelihood of the Mean squared error (MSE) between x and reconstructed $\hat </a:t>
            </a:r>
            <a:r>
              <a:rPr lang="en-US" dirty="0" err="1">
                <a:effectLst/>
              </a:rPr>
              <a:t>x_i</a:t>
            </a:r>
            <a:r>
              <a:rPr lang="en-US" dirty="0">
                <a:effectLst/>
              </a:rPr>
              <a:t> \epsilon \hat X$\\</a:t>
            </a:r>
          </a:p>
          <a:p>
            <a:r>
              <a:rPr lang="en-US" dirty="0">
                <a:effectLst/>
              </a:rPr>
              <a:t>%</a:t>
            </a:r>
          </a:p>
          <a:p>
            <a:r>
              <a:rPr lang="en-US" dirty="0">
                <a:effectLst/>
              </a:rPr>
              <a:t>To maximize likelihood, we can minimize the “expected negative log-likelihood” $(</a:t>
            </a:r>
            <a:r>
              <a:rPr lang="en-US" dirty="0" err="1">
                <a:effectLst/>
              </a:rPr>
              <a:t>l_i</a:t>
            </a:r>
            <a:r>
              <a:rPr lang="en-US" dirty="0">
                <a:effectLst/>
              </a:rPr>
              <a:t>)$ of the $ </a:t>
            </a:r>
            <a:r>
              <a:rPr lang="en-US" dirty="0" err="1">
                <a:effectLst/>
              </a:rPr>
              <a:t>i</a:t>
            </a:r>
            <a:r>
              <a:rPr lang="en-US" dirty="0">
                <a:effectLst/>
              </a:rPr>
              <a:t>^{</a:t>
            </a:r>
            <a:r>
              <a:rPr lang="en-US" dirty="0" err="1">
                <a:effectLst/>
              </a:rPr>
              <a:t>th</a:t>
            </a:r>
            <a:r>
              <a:rPr lang="en-US" dirty="0">
                <a:effectLst/>
              </a:rPr>
              <a:t>}$ </a:t>
            </a:r>
            <a:r>
              <a:rPr lang="en-US" dirty="0" err="1">
                <a:effectLst/>
              </a:rPr>
              <a:t>datapoint</a:t>
            </a:r>
            <a:r>
              <a:rPr lang="en-US" dirty="0">
                <a:effectLst/>
              </a:rPr>
              <a:t> $</a:t>
            </a:r>
            <a:r>
              <a:rPr lang="en-US" dirty="0" err="1">
                <a:effectLst/>
              </a:rPr>
              <a:t>x_i</a:t>
            </a:r>
            <a:r>
              <a:rPr lang="en-US" dirty="0">
                <a:effectLst/>
              </a:rPr>
              <a:t>$. \\</a:t>
            </a:r>
          </a:p>
          <a:p>
            <a:r>
              <a:rPr lang="en-US" dirty="0">
                <a:effectLst/>
              </a:rPr>
              <a:t>%</a:t>
            </a:r>
          </a:p>
          <a:p>
            <a:r>
              <a:rPr lang="en-US" dirty="0">
                <a:effectLst/>
              </a:rPr>
              <a:t>$ </a:t>
            </a:r>
            <a:r>
              <a:rPr lang="en-US" dirty="0" err="1">
                <a:effectLst/>
              </a:rPr>
              <a:t>l_i</a:t>
            </a:r>
            <a:r>
              <a:rPr lang="en-US" dirty="0">
                <a:effectLst/>
              </a:rPr>
              <a:t>(\theta, \phi | </a:t>
            </a:r>
            <a:r>
              <a:rPr lang="en-US" dirty="0" err="1">
                <a:effectLst/>
              </a:rPr>
              <a:t>x_i</a:t>
            </a:r>
            <a:r>
              <a:rPr lang="en-US" dirty="0">
                <a:effectLst/>
              </a:rPr>
              <a:t>)=-E_{</a:t>
            </a:r>
            <a:r>
              <a:rPr lang="en-US" dirty="0" err="1">
                <a:effectLst/>
              </a:rPr>
              <a:t>x_i</a:t>
            </a:r>
            <a:r>
              <a:rPr lang="en-US" dirty="0">
                <a:effectLst/>
              </a:rPr>
              <a:t> \epsilon X} \big[</a:t>
            </a:r>
          </a:p>
          <a:p>
            <a:r>
              <a:rPr lang="en-US" dirty="0">
                <a:effectLst/>
              </a:rPr>
              <a:t>E_{z \epsilon Q}[log P_{\phi (de)}(\hat </a:t>
            </a:r>
            <a:r>
              <a:rPr lang="en-US" dirty="0" err="1">
                <a:effectLst/>
              </a:rPr>
              <a:t>x_i</a:t>
            </a:r>
            <a:r>
              <a:rPr lang="en-US" dirty="0">
                <a:effectLst/>
              </a:rPr>
              <a:t> | z)]</a:t>
            </a:r>
          </a:p>
          <a:p>
            <a:r>
              <a:rPr lang="en-US" dirty="0">
                <a:effectLst/>
              </a:rPr>
              <a:t>\big]$\\</a:t>
            </a:r>
          </a:p>
          <a:p>
            <a:r>
              <a:rPr lang="en-US" dirty="0">
                <a:effectLst/>
              </a:rPr>
              <a:t>$q_{\theta(</a:t>
            </a:r>
            <a:r>
              <a:rPr lang="en-US" dirty="0" err="1">
                <a:effectLst/>
              </a:rPr>
              <a:t>en</a:t>
            </a:r>
            <a:r>
              <a:rPr lang="en-US" dirty="0">
                <a:effectLst/>
              </a:rPr>
              <a:t>)}(</a:t>
            </a:r>
            <a:r>
              <a:rPr lang="en-US" dirty="0" err="1">
                <a:effectLst/>
              </a:rPr>
              <a:t>z|x_i</a:t>
            </a:r>
            <a:r>
              <a:rPr lang="en-US" dirty="0">
                <a:effectLst/>
              </a:rPr>
              <a:t>)$\\</a:t>
            </a:r>
          </a:p>
          <a:p>
            <a:r>
              <a:rPr lang="en-US" dirty="0">
                <a:effectLst/>
              </a:rPr>
              <a:t>$P_{\phi(de)}(\hat </a:t>
            </a:r>
            <a:r>
              <a:rPr lang="en-US" dirty="0" err="1">
                <a:effectLst/>
              </a:rPr>
              <a:t>x_i</a:t>
            </a:r>
            <a:r>
              <a:rPr lang="en-US" dirty="0">
                <a:effectLst/>
              </a:rPr>
              <a:t> |z)$\\</a:t>
            </a:r>
          </a:p>
          <a:p>
            <a:r>
              <a:rPr lang="en-US" dirty="0">
                <a:effectLst/>
              </a:rPr>
              <a:t>%</a:t>
            </a:r>
          </a:p>
          <a:p>
            <a:r>
              <a:rPr lang="en-US" dirty="0">
                <a:effectLst/>
              </a:rPr>
              <a:t>$</a:t>
            </a:r>
            <a:r>
              <a:rPr lang="en-US" dirty="0" err="1">
                <a:effectLst/>
              </a:rPr>
              <a:t>l_i</a:t>
            </a:r>
            <a:r>
              <a:rPr lang="en-US" dirty="0">
                <a:effectLst/>
              </a:rPr>
              <a:t>(\theta,\phi)$\\</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51</a:t>
            </a:fld>
            <a:endParaRPr lang="en-US"/>
          </a:p>
        </p:txBody>
      </p:sp>
    </p:spTree>
    <p:extLst>
      <p:ext uri="{BB962C8B-B14F-4D97-AF65-F5344CB8AC3E}">
        <p14:creationId xmlns:p14="http://schemas.microsoft.com/office/powerpoint/2010/main" val="3325187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\subsection{slide 48: How to make sure the neural networks produce similar hidden data (means and standard deviations) from similar training images}</a:t>
            </a:r>
          </a:p>
          <a:p>
            <a:r>
              <a:rPr lang="en-US" dirty="0">
                <a:effectLst/>
              </a:rPr>
              <a:t>Problem: Input that we regard as similar may end up very different in z space (hidden, means and standard deviations). That means some solutions may give small loss $</a:t>
            </a:r>
            <a:r>
              <a:rPr lang="en-US" dirty="0" err="1">
                <a:effectLst/>
              </a:rPr>
              <a:t>l_i</a:t>
            </a:r>
            <a:r>
              <a:rPr lang="en-US" dirty="0">
                <a:effectLst/>
              </a:rPr>
              <a:t>{(\theta, \phi)}$, even $q_{\theta(</a:t>
            </a:r>
            <a:r>
              <a:rPr lang="en-US" dirty="0" err="1">
                <a:effectLst/>
              </a:rPr>
              <a:t>en</a:t>
            </a:r>
            <a:r>
              <a:rPr lang="en-US" dirty="0">
                <a:effectLst/>
              </a:rPr>
              <a:t>)}$ and $p_{\phi(de)}$ are of very different distributions.\\</a:t>
            </a:r>
          </a:p>
          <a:p>
            <a:r>
              <a:rPr lang="en-US" dirty="0">
                <a:effectLst/>
              </a:rPr>
              <a:t>Solution: Use $p(z)=N(0,1)$, try to force $q_{\theta(</a:t>
            </a:r>
            <a:r>
              <a:rPr lang="en-US" dirty="0" err="1">
                <a:effectLst/>
              </a:rPr>
              <a:t>en</a:t>
            </a:r>
            <a:r>
              <a:rPr lang="en-US" dirty="0">
                <a:effectLst/>
              </a:rPr>
              <a:t>)}(</a:t>
            </a:r>
            <a:r>
              <a:rPr lang="en-US" dirty="0" err="1">
                <a:effectLst/>
              </a:rPr>
              <a:t>z|x_i</a:t>
            </a:r>
            <a:r>
              <a:rPr lang="en-US" dirty="0">
                <a:effectLst/>
              </a:rPr>
              <a:t>)$ (a neural network) to act similar to a standard normal probability density function. We can use </a:t>
            </a:r>
            <a:r>
              <a:rPr lang="en-US" dirty="0" err="1">
                <a:effectLst/>
              </a:rPr>
              <a:t>Kullback-Leibler</a:t>
            </a:r>
            <a:r>
              <a:rPr lang="en-US" dirty="0">
                <a:effectLst/>
              </a:rPr>
              <a:t> divergence $(D_{KL})$ to do the checking. </a:t>
            </a:r>
          </a:p>
          <a:p>
            <a:r>
              <a:rPr lang="en-US" dirty="0">
                <a:effectLst/>
              </a:rPr>
              <a:t>%</a:t>
            </a:r>
          </a:p>
          <a:p>
            <a:r>
              <a:rPr lang="en-US" dirty="0">
                <a:effectLst/>
              </a:rPr>
              <a:t>$</a:t>
            </a:r>
            <a:r>
              <a:rPr lang="en-US" dirty="0" err="1">
                <a:effectLst/>
              </a:rPr>
              <a:t>l_i</a:t>
            </a:r>
            <a:r>
              <a:rPr lang="en-US" dirty="0">
                <a:effectLst/>
              </a:rPr>
              <a:t>(\theta,\</a:t>
            </a:r>
            <a:r>
              <a:rPr lang="en-US" dirty="0" err="1">
                <a:effectLst/>
              </a:rPr>
              <a:t>phi|x_i</a:t>
            </a:r>
            <a:r>
              <a:rPr lang="en-US" dirty="0">
                <a:effectLst/>
              </a:rPr>
              <a:t>)$\\</a:t>
            </a:r>
          </a:p>
          <a:p>
            <a:r>
              <a:rPr lang="en-US" dirty="0">
                <a:effectLst/>
              </a:rPr>
              <a:t>$</a:t>
            </a:r>
            <a:r>
              <a:rPr lang="en-US" dirty="0" err="1">
                <a:effectLst/>
              </a:rPr>
              <a:t>l_i</a:t>
            </a:r>
            <a:r>
              <a:rPr lang="en-US" dirty="0">
                <a:effectLst/>
              </a:rPr>
              <a:t>()$</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53</a:t>
            </a:fld>
            <a:endParaRPr lang="en-US"/>
          </a:p>
        </p:txBody>
      </p:sp>
    </p:spTree>
    <p:extLst>
      <p:ext uri="{BB962C8B-B14F-4D97-AF65-F5344CB8AC3E}">
        <p14:creationId xmlns:p14="http://schemas.microsoft.com/office/powerpoint/2010/main" val="1559556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\subsection{Slide 49: Math background: </a:t>
            </a:r>
            <a:r>
              <a:rPr lang="en-US" dirty="0" err="1">
                <a:effectLst/>
              </a:rPr>
              <a:t>Kullback</a:t>
            </a:r>
            <a:r>
              <a:rPr lang="en-US" dirty="0">
                <a:effectLst/>
              </a:rPr>
              <a:t>–</a:t>
            </a:r>
            <a:r>
              <a:rPr lang="en-US" dirty="0" err="1">
                <a:effectLst/>
              </a:rPr>
              <a:t>Leibler</a:t>
            </a:r>
            <a:r>
              <a:rPr lang="en-US" dirty="0">
                <a:effectLst/>
              </a:rPr>
              <a:t> divergence}</a:t>
            </a:r>
          </a:p>
          <a:p>
            <a:r>
              <a:rPr lang="en-US" dirty="0">
                <a:effectLst/>
              </a:rPr>
              <a:t>%https://ttic.uchicago.edu/~</a:t>
            </a:r>
            <a:r>
              <a:rPr lang="en-US" dirty="0" err="1">
                <a:effectLst/>
              </a:rPr>
              <a:t>shubhendu</a:t>
            </a:r>
            <a:r>
              <a:rPr lang="en-US" dirty="0">
                <a:effectLst/>
              </a:rPr>
              <a:t>/Slides/Estimation.pdf</a:t>
            </a:r>
          </a:p>
          <a:p>
            <a:r>
              <a:rPr lang="en-US" dirty="0">
                <a:effectLst/>
              </a:rPr>
              <a:t>Math background: </a:t>
            </a:r>
            <a:r>
              <a:rPr lang="en-US" dirty="0" err="1">
                <a:effectLst/>
              </a:rPr>
              <a:t>Kullback</a:t>
            </a:r>
            <a:r>
              <a:rPr lang="en-US" dirty="0">
                <a:effectLst/>
              </a:rPr>
              <a:t>–</a:t>
            </a:r>
            <a:r>
              <a:rPr lang="en-US" dirty="0" err="1">
                <a:effectLst/>
              </a:rPr>
              <a:t>Leibler</a:t>
            </a:r>
            <a:r>
              <a:rPr lang="en-US" dirty="0">
                <a:effectLst/>
              </a:rPr>
              <a:t> divergence (also known as relative entropy) measures how one probability distribution is different from a second, reference probability distribution over the same variable X.</a:t>
            </a:r>
          </a:p>
          <a:p>
            <a:br>
              <a:rPr lang="en-US" dirty="0">
                <a:effectLst/>
              </a:rPr>
            </a:br>
            <a:endParaRPr lang="en-US" dirty="0">
              <a:effectLst/>
            </a:endParaRPr>
          </a:p>
          <a:p>
            <a:r>
              <a:rPr lang="en-US" dirty="0">
                <a:effectLst/>
              </a:rPr>
              <a:t>%1</a:t>
            </a:r>
          </a:p>
          <a:p>
            <a:r>
              <a:rPr lang="en-US" dirty="0">
                <a:effectLst/>
              </a:rPr>
              <a:t>Define:\\</a:t>
            </a:r>
          </a:p>
          <a:p>
            <a:r>
              <a:rPr lang="en-US" dirty="0">
                <a:effectLst/>
              </a:rPr>
              <a:t>$D_{KL}\big[ </a:t>
            </a:r>
          </a:p>
          <a:p>
            <a:r>
              <a:rPr lang="en-US" dirty="0">
                <a:effectLst/>
              </a:rPr>
              <a:t>N(\mu_1,\sigma_1^2) || ( \mu_2,\sigma_2^2)</a:t>
            </a:r>
          </a:p>
          <a:p>
            <a:r>
              <a:rPr lang="en-US" dirty="0">
                <a:effectLst/>
              </a:rPr>
              <a:t>\big]=</a:t>
            </a:r>
          </a:p>
          <a:p>
            <a:r>
              <a:rPr lang="en-US" dirty="0">
                <a:effectLst/>
              </a:rPr>
              <a:t>\</a:t>
            </a:r>
            <a:r>
              <a:rPr lang="en-US" dirty="0" err="1">
                <a:effectLst/>
              </a:rPr>
              <a:t>frac</a:t>
            </a:r>
            <a:r>
              <a:rPr lang="en-US" dirty="0">
                <a:effectLst/>
              </a:rPr>
              <a:t>{1}{2} \Big[</a:t>
            </a:r>
          </a:p>
          <a:p>
            <a:r>
              <a:rPr lang="en-US" dirty="0" err="1">
                <a:effectLst/>
              </a:rPr>
              <a:t>tr</a:t>
            </a:r>
            <a:r>
              <a:rPr lang="en-US" dirty="0">
                <a:effectLst/>
              </a:rPr>
              <a:t> \big ([\sigma_2^2]^T \</a:t>
            </a:r>
            <a:r>
              <a:rPr lang="en-US" dirty="0" err="1">
                <a:effectLst/>
              </a:rPr>
              <a:t>cdot</a:t>
            </a:r>
            <a:r>
              <a:rPr lang="en-US" dirty="0">
                <a:effectLst/>
              </a:rPr>
              <a:t> \sigma_1^2-I \big)</a:t>
            </a:r>
          </a:p>
          <a:p>
            <a:r>
              <a:rPr lang="en-US" dirty="0">
                <a:effectLst/>
              </a:rPr>
              <a:t>+(\mu_1-\mu_2)^T[\sigma^2]^{-1}(\mu_1 - \mu_2)</a:t>
            </a:r>
          </a:p>
          <a:p>
            <a:r>
              <a:rPr lang="en-US" dirty="0">
                <a:effectLst/>
              </a:rPr>
              <a:t>+log \big( \</a:t>
            </a:r>
            <a:r>
              <a:rPr lang="en-US" dirty="0" err="1">
                <a:effectLst/>
              </a:rPr>
              <a:t>frac</a:t>
            </a:r>
            <a:r>
              <a:rPr lang="en-US" dirty="0">
                <a:effectLst/>
              </a:rPr>
              <a:t>{</a:t>
            </a:r>
            <a:r>
              <a:rPr lang="en-US" dirty="0" err="1">
                <a:effectLst/>
              </a:rPr>
              <a:t>det</a:t>
            </a:r>
            <a:r>
              <a:rPr lang="en-US" dirty="0">
                <a:effectLst/>
              </a:rPr>
              <a:t>(\sigma_2^2)}{</a:t>
            </a:r>
            <a:r>
              <a:rPr lang="en-US" dirty="0" err="1">
                <a:effectLst/>
              </a:rPr>
              <a:t>det</a:t>
            </a:r>
            <a:r>
              <a:rPr lang="en-US" dirty="0">
                <a:effectLst/>
              </a:rPr>
              <a:t>(\sigma_1^2)} \big)</a:t>
            </a:r>
          </a:p>
          <a:p>
            <a:r>
              <a:rPr lang="en-US" dirty="0">
                <a:effectLst/>
              </a:rPr>
              <a:t>\Big]$-----(I)\\</a:t>
            </a:r>
          </a:p>
          <a:p>
            <a:r>
              <a:rPr lang="en-US" dirty="0">
                <a:effectLst/>
              </a:rPr>
              <a:t>If $N(\mu_1,\sigma_1^2)=N(\mu(X),\sigma^2(X))$; </a:t>
            </a:r>
          </a:p>
          <a:p>
            <a:r>
              <a:rPr lang="en-US" dirty="0">
                <a:effectLst/>
              </a:rPr>
              <a:t>\\Also $N(\mu_2,\sigma^2_2)=N(0,I)$\\</a:t>
            </a:r>
          </a:p>
          <a:p>
            <a:r>
              <a:rPr lang="en-US" dirty="0">
                <a:effectLst/>
              </a:rPr>
              <a:t>%2</a:t>
            </a:r>
          </a:p>
          <a:p>
            <a:r>
              <a:rPr lang="en-US" dirty="0">
                <a:effectLst/>
              </a:rPr>
              <a:t>%</a:t>
            </a:r>
          </a:p>
          <a:p>
            <a:r>
              <a:rPr lang="en-US" dirty="0">
                <a:effectLst/>
              </a:rPr>
              <a:t>$D_{KL}\big[ </a:t>
            </a:r>
          </a:p>
          <a:p>
            <a:r>
              <a:rPr lang="en-US" dirty="0">
                <a:effectLst/>
              </a:rPr>
              <a:t>N(\mu(X),\sigma^2(X)) || ( N(0,I)</a:t>
            </a:r>
          </a:p>
          <a:p>
            <a:r>
              <a:rPr lang="en-US" dirty="0">
                <a:effectLst/>
              </a:rPr>
              <a:t>\big]=</a:t>
            </a:r>
          </a:p>
          <a:p>
            <a:r>
              <a:rPr lang="en-US" dirty="0">
                <a:effectLst/>
              </a:rPr>
              <a:t>\</a:t>
            </a:r>
            <a:r>
              <a:rPr lang="en-US" dirty="0" err="1">
                <a:effectLst/>
              </a:rPr>
              <a:t>frac</a:t>
            </a:r>
            <a:r>
              <a:rPr lang="en-US" dirty="0">
                <a:effectLst/>
              </a:rPr>
              <a:t>{1}{2} \Big[</a:t>
            </a:r>
          </a:p>
          <a:p>
            <a:r>
              <a:rPr lang="en-US" dirty="0" err="1">
                <a:effectLst/>
              </a:rPr>
              <a:t>tr</a:t>
            </a:r>
            <a:r>
              <a:rPr lang="en-US" dirty="0">
                <a:effectLst/>
              </a:rPr>
              <a:t> \big ([\sigma^2]^T \</a:t>
            </a:r>
            <a:r>
              <a:rPr lang="en-US" dirty="0" err="1">
                <a:effectLst/>
              </a:rPr>
              <a:t>cdot</a:t>
            </a:r>
            <a:r>
              <a:rPr lang="en-US" dirty="0">
                <a:effectLst/>
              </a:rPr>
              <a:t> \sigma^2-I \big)</a:t>
            </a:r>
          </a:p>
          <a:p>
            <a:r>
              <a:rPr lang="en-US" dirty="0">
                <a:effectLst/>
              </a:rPr>
              <a:t>+(\mu(X))^T(\mu(X)))</a:t>
            </a:r>
          </a:p>
          <a:p>
            <a:r>
              <a:rPr lang="en-US" dirty="0">
                <a:effectLst/>
              </a:rPr>
              <a:t>-log (</a:t>
            </a:r>
            <a:r>
              <a:rPr lang="en-US" dirty="0" err="1">
                <a:effectLst/>
              </a:rPr>
              <a:t>det</a:t>
            </a:r>
            <a:r>
              <a:rPr lang="en-US" dirty="0">
                <a:effectLst/>
              </a:rPr>
              <a:t>(\sigma^2(X)))</a:t>
            </a:r>
          </a:p>
          <a:p>
            <a:r>
              <a:rPr lang="en-US" dirty="0">
                <a:effectLst/>
              </a:rPr>
              <a:t>\Big]$\\</a:t>
            </a:r>
          </a:p>
          <a:p>
            <a:r>
              <a:rPr lang="en-US" dirty="0">
                <a:effectLst/>
              </a:rPr>
              <a:t>%3</a:t>
            </a:r>
          </a:p>
          <a:p>
            <a:r>
              <a:rPr lang="en-US" dirty="0">
                <a:effectLst/>
              </a:rPr>
              <a:t>For $D[Q(</a:t>
            </a:r>
            <a:r>
              <a:rPr lang="en-US" dirty="0" err="1">
                <a:effectLst/>
              </a:rPr>
              <a:t>z|x_i</a:t>
            </a:r>
            <a:r>
              <a:rPr lang="en-US" dirty="0">
                <a:effectLst/>
              </a:rPr>
              <a:t>) || N(0,I)] \text{, where }</a:t>
            </a:r>
          </a:p>
          <a:p>
            <a:r>
              <a:rPr lang="en-US" dirty="0">
                <a:effectLst/>
              </a:rPr>
              <a:t>Q(</a:t>
            </a:r>
            <a:r>
              <a:rPr lang="en-US" dirty="0" err="1">
                <a:effectLst/>
              </a:rPr>
              <a:t>z|x_i</a:t>
            </a:r>
            <a:r>
              <a:rPr lang="en-US" dirty="0">
                <a:effectLst/>
              </a:rPr>
              <a:t>) =N(\mu(X),\sigma^2(X))$\\ </a:t>
            </a:r>
          </a:p>
          <a:p>
            <a:r>
              <a:rPr lang="en-US" dirty="0">
                <a:effectLst/>
              </a:rPr>
              <a:t>$D_{KL}\big[ </a:t>
            </a:r>
          </a:p>
          <a:p>
            <a:r>
              <a:rPr lang="en-US" dirty="0">
                <a:effectLst/>
              </a:rPr>
              <a:t>N(\mu(X),\sigma^2(X)) || ( N(0,I)</a:t>
            </a:r>
          </a:p>
          <a:p>
            <a:r>
              <a:rPr lang="en-US" dirty="0">
                <a:effectLst/>
              </a:rPr>
              <a:t>\big]=</a:t>
            </a:r>
          </a:p>
          <a:p>
            <a:r>
              <a:rPr lang="en-US" dirty="0">
                <a:effectLst/>
              </a:rPr>
              <a:t>\</a:t>
            </a:r>
            <a:r>
              <a:rPr lang="en-US" dirty="0" err="1">
                <a:effectLst/>
              </a:rPr>
              <a:t>frac</a:t>
            </a:r>
            <a:r>
              <a:rPr lang="en-US" dirty="0">
                <a:effectLst/>
              </a:rPr>
              <a:t>{1}{2} \Big[</a:t>
            </a:r>
          </a:p>
          <a:p>
            <a:r>
              <a:rPr lang="en-US" dirty="0" err="1">
                <a:effectLst/>
              </a:rPr>
              <a:t>tr</a:t>
            </a:r>
            <a:r>
              <a:rPr lang="en-US" dirty="0">
                <a:effectLst/>
              </a:rPr>
              <a:t> \big ([\sigma^2]^T \</a:t>
            </a:r>
            <a:r>
              <a:rPr lang="en-US" dirty="0" err="1">
                <a:effectLst/>
              </a:rPr>
              <a:t>cdot</a:t>
            </a:r>
            <a:r>
              <a:rPr lang="en-US" dirty="0">
                <a:effectLst/>
              </a:rPr>
              <a:t> \sigma^2-I \big)</a:t>
            </a:r>
          </a:p>
          <a:p>
            <a:r>
              <a:rPr lang="en-US" dirty="0">
                <a:effectLst/>
              </a:rPr>
              <a:t>+(\mu(X))^T(\mu(X)))</a:t>
            </a:r>
          </a:p>
          <a:p>
            <a:r>
              <a:rPr lang="en-US" dirty="0">
                <a:effectLst/>
              </a:rPr>
              <a:t>-log (</a:t>
            </a:r>
            <a:r>
              <a:rPr lang="en-US" dirty="0" err="1">
                <a:effectLst/>
              </a:rPr>
              <a:t>det</a:t>
            </a:r>
            <a:r>
              <a:rPr lang="en-US" dirty="0">
                <a:effectLst/>
              </a:rPr>
              <a:t>(\sigma^2(X)))</a:t>
            </a:r>
          </a:p>
          <a:p>
            <a:r>
              <a:rPr lang="en-US" dirty="0">
                <a:effectLst/>
              </a:rPr>
              <a:t>\Big]$\\</a:t>
            </a:r>
          </a:p>
          <a:p>
            <a:r>
              <a:rPr lang="en-US" dirty="0" err="1">
                <a:effectLst/>
              </a:rPr>
              <a:t>Kullback</a:t>
            </a:r>
            <a:r>
              <a:rPr lang="en-US" dirty="0">
                <a:effectLst/>
              </a:rPr>
              <a:t>–</a:t>
            </a:r>
            <a:r>
              <a:rPr lang="en-US" dirty="0" err="1">
                <a:effectLst/>
              </a:rPr>
              <a:t>Leibler</a:t>
            </a:r>
            <a:r>
              <a:rPr lang="en-US" dirty="0">
                <a:effectLst/>
              </a:rPr>
              <a:t> divergence $D_{KL} (D_1 || D_2)=0$ indicates the two distributions ${D_1,D_2}$ are identical</a:t>
            </a:r>
          </a:p>
          <a:p>
            <a:r>
              <a:rPr lang="en-US" dirty="0">
                <a:effectLst/>
              </a:rPr>
              <a:t>%Tutorial on Variational Autoencoders by Carl </a:t>
            </a:r>
            <a:r>
              <a:rPr lang="en-US" dirty="0" err="1">
                <a:effectLst/>
              </a:rPr>
              <a:t>Doersch</a:t>
            </a:r>
            <a:r>
              <a:rPr lang="en-US" dirty="0">
                <a:effectLst/>
              </a:rPr>
              <a:t> &amp; https://arxiv.org/abs/1606.05908</a:t>
            </a:r>
          </a:p>
          <a:p>
            <a:br>
              <a:rPr lang="en-US" dirty="0">
                <a:effectLst/>
              </a:rPr>
            </a:br>
            <a:endParaRPr lang="en-US" dirty="0">
              <a:effectLst/>
            </a:endParaRPr>
          </a:p>
          <a:p>
            <a:br>
              <a:rPr lang="en-US" dirty="0">
                <a:effectLst/>
              </a:rPr>
            </a:b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54</a:t>
            </a:fld>
            <a:endParaRPr lang="en-US"/>
          </a:p>
        </p:txBody>
      </p:sp>
    </p:spTree>
    <p:extLst>
      <p:ext uri="{BB962C8B-B14F-4D97-AF65-F5344CB8AC3E}">
        <p14:creationId xmlns:p14="http://schemas.microsoft.com/office/powerpoint/2010/main" val="1686312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\subsection{Slide50:Training (concept 1)}</a:t>
            </a:r>
          </a:p>
          <a:p>
            <a:r>
              <a:rPr lang="en-US" dirty="0">
                <a:effectLst/>
              </a:rPr>
              <a:t>%See http://bjlkeng.github.io/posts/variational-autoencoders/ &amp; https://arxiv.org/abs/1312.6114</a:t>
            </a:r>
          </a:p>
          <a:p>
            <a:r>
              <a:rPr lang="en-US" dirty="0">
                <a:effectLst/>
              </a:rPr>
              <a:t>Combining concept 1 and 2 to minimize Loss $</a:t>
            </a:r>
            <a:r>
              <a:rPr lang="en-US" dirty="0" err="1">
                <a:effectLst/>
              </a:rPr>
              <a:t>l_i</a:t>
            </a:r>
            <a:r>
              <a:rPr lang="en-US" dirty="0">
                <a:effectLst/>
              </a:rPr>
              <a:t> (X), \text{ of } X= {x_1,x_2,..,x_N} , E()$=expected value . For the whole $X$, the average loss is \\</a:t>
            </a:r>
          </a:p>
          <a:p>
            <a:r>
              <a:rPr lang="en-US" dirty="0">
                <a:effectLst/>
              </a:rPr>
              <a:t>Input to encoder = $</a:t>
            </a:r>
            <a:r>
              <a:rPr lang="en-US" dirty="0" err="1">
                <a:effectLst/>
              </a:rPr>
              <a:t>x_i</a:t>
            </a:r>
            <a:r>
              <a:rPr lang="en-US" dirty="0">
                <a:effectLst/>
              </a:rPr>
              <a:t> \epsilon X$\\</a:t>
            </a:r>
          </a:p>
          <a:p>
            <a:r>
              <a:rPr lang="en-US" dirty="0">
                <a:effectLst/>
              </a:rPr>
              <a:t>Output to encoder = $\hat{</a:t>
            </a:r>
            <a:r>
              <a:rPr lang="en-US" dirty="0" err="1">
                <a:effectLst/>
              </a:rPr>
              <a:t>x_i</a:t>
            </a:r>
            <a:r>
              <a:rPr lang="en-US" dirty="0">
                <a:effectLst/>
              </a:rPr>
              <a:t>} \epsilon \hat{X}$\\</a:t>
            </a:r>
          </a:p>
          <a:p>
            <a:r>
              <a:rPr lang="en-US" dirty="0">
                <a:effectLst/>
              </a:rPr>
              <a:t>$P(\hat{</a:t>
            </a:r>
            <a:r>
              <a:rPr lang="en-US" dirty="0" err="1">
                <a:effectLst/>
              </a:rPr>
              <a:t>x_i</a:t>
            </a:r>
            <a:r>
              <a:rPr lang="en-US" dirty="0">
                <a:effectLst/>
              </a:rPr>
              <a:t>} | z)$=Prob. distribution of $</a:t>
            </a:r>
            <a:r>
              <a:rPr lang="en-US" dirty="0" err="1">
                <a:effectLst/>
              </a:rPr>
              <a:t>x_i</a:t>
            </a:r>
            <a:r>
              <a:rPr lang="en-US" dirty="0">
                <a:effectLst/>
              </a:rPr>
              <a:t>$ generated by $z$ (decoder side)\\</a:t>
            </a:r>
          </a:p>
          <a:p>
            <a:r>
              <a:rPr lang="en-US" dirty="0">
                <a:effectLst/>
              </a:rPr>
              <a:t>%</a:t>
            </a:r>
          </a:p>
          <a:p>
            <a:r>
              <a:rPr lang="en-US" dirty="0">
                <a:effectLst/>
              </a:rPr>
              <a:t>$P(z | </a:t>
            </a:r>
            <a:r>
              <a:rPr lang="en-US" dirty="0" err="1">
                <a:effectLst/>
              </a:rPr>
              <a:t>x_i</a:t>
            </a:r>
            <a:r>
              <a:rPr lang="en-US" dirty="0">
                <a:effectLst/>
              </a:rPr>
              <a:t>)$=Prob. distribution of $</a:t>
            </a:r>
            <a:r>
              <a:rPr lang="en-US" dirty="0" err="1">
                <a:effectLst/>
              </a:rPr>
              <a:t>x_i</a:t>
            </a:r>
            <a:r>
              <a:rPr lang="en-US" dirty="0">
                <a:effectLst/>
              </a:rPr>
              <a:t>$ generated by $z$ (decoder side)\\</a:t>
            </a:r>
          </a:p>
          <a:p>
            <a:r>
              <a:rPr lang="en-US" dirty="0">
                <a:effectLst/>
              </a:rPr>
              <a:t>%</a:t>
            </a:r>
          </a:p>
          <a:p>
            <a:r>
              <a:rPr lang="en-US" dirty="0">
                <a:effectLst/>
              </a:rPr>
              <a:t>$P(z)$=Prob. distribution of the latent (hidden) variables,\\</a:t>
            </a:r>
          </a:p>
          <a:p>
            <a:r>
              <a:rPr lang="en-US" dirty="0">
                <a:effectLst/>
              </a:rPr>
              <a:t>%</a:t>
            </a:r>
          </a:p>
          <a:p>
            <a:r>
              <a:rPr lang="en-US" dirty="0">
                <a:effectLst/>
              </a:rPr>
              <a:t>$E_{Z \epsilon Q}[log P(\hat </a:t>
            </a:r>
            <a:r>
              <a:rPr lang="en-US" dirty="0" err="1">
                <a:effectLst/>
              </a:rPr>
              <a:t>x_i</a:t>
            </a:r>
            <a:r>
              <a:rPr lang="en-US" dirty="0">
                <a:effectLst/>
              </a:rPr>
              <a:t> | z)]$=expected value (exp. </a:t>
            </a:r>
            <a:r>
              <a:rPr lang="en-US" dirty="0" err="1">
                <a:effectLst/>
              </a:rPr>
              <a:t>val</a:t>
            </a:r>
            <a:r>
              <a:rPr lang="en-US" dirty="0">
                <a:effectLst/>
              </a:rPr>
              <a:t>) of $\hat </a:t>
            </a:r>
            <a:r>
              <a:rPr lang="en-US" dirty="0" err="1">
                <a:effectLst/>
              </a:rPr>
              <a:t>x_i</a:t>
            </a:r>
            <a:r>
              <a:rPr lang="en-US" dirty="0">
                <a:effectLst/>
              </a:rPr>
              <a:t>$ generated at the decoder output\\</a:t>
            </a:r>
          </a:p>
          <a:p>
            <a:r>
              <a:rPr lang="en-US" dirty="0">
                <a:effectLst/>
              </a:rPr>
              <a:t>%</a:t>
            </a:r>
          </a:p>
          <a:p>
            <a:r>
              <a:rPr lang="en-US" dirty="0">
                <a:effectLst/>
              </a:rPr>
              <a:t>$E_{</a:t>
            </a:r>
            <a:r>
              <a:rPr lang="en-US" dirty="0" err="1">
                <a:effectLst/>
              </a:rPr>
              <a:t>x_i</a:t>
            </a:r>
            <a:r>
              <a:rPr lang="en-US" dirty="0">
                <a:effectLst/>
              </a:rPr>
              <a:t> \epsilon X}[E_{Z \epsilon Q}[log(P(\hat {</a:t>
            </a:r>
            <a:r>
              <a:rPr lang="en-US" dirty="0" err="1">
                <a:effectLst/>
              </a:rPr>
              <a:t>x_i</a:t>
            </a:r>
            <a:r>
              <a:rPr lang="en-US" dirty="0">
                <a:effectLst/>
              </a:rPr>
              <a:t> | z)})]]$=</a:t>
            </a:r>
          </a:p>
          <a:p>
            <a:r>
              <a:rPr lang="en-US" dirty="0">
                <a:effectLst/>
              </a:rPr>
              <a:t>exp. val. of $\hat{</a:t>
            </a:r>
            <a:r>
              <a:rPr lang="en-US" dirty="0" err="1">
                <a:effectLst/>
              </a:rPr>
              <a:t>x_i</a:t>
            </a:r>
            <a:r>
              <a:rPr lang="en-US" dirty="0">
                <a:effectLst/>
              </a:rPr>
              <a:t>}$ gen. at the decoder output when input = $</a:t>
            </a:r>
            <a:r>
              <a:rPr lang="en-US" dirty="0" err="1">
                <a:effectLst/>
              </a:rPr>
              <a:t>x_i</a:t>
            </a:r>
            <a:r>
              <a:rPr lang="en-US" dirty="0">
                <a:effectLst/>
              </a:rPr>
              <a:t> \epsilon X$ \\</a:t>
            </a:r>
          </a:p>
          <a:p>
            <a:r>
              <a:rPr lang="en-US" dirty="0">
                <a:effectLst/>
              </a:rPr>
              <a:t>%</a:t>
            </a:r>
          </a:p>
          <a:p>
            <a:r>
              <a:rPr lang="en-US" dirty="0">
                <a:effectLst/>
              </a:rPr>
              <a:t>$\</a:t>
            </a:r>
            <a:r>
              <a:rPr lang="en-US" dirty="0" err="1">
                <a:effectLst/>
              </a:rPr>
              <a:t>varepsilon</a:t>
            </a:r>
            <a:r>
              <a:rPr lang="en-US" dirty="0">
                <a:effectLst/>
              </a:rPr>
              <a:t> = \text { random variable generated by a Gaussian function }\{ mean (\mu)=0, </a:t>
            </a:r>
            <a:r>
              <a:rPr lang="en-US" dirty="0" err="1">
                <a:effectLst/>
              </a:rPr>
              <a:t>stdev</a:t>
            </a:r>
            <a:r>
              <a:rPr lang="en-US" dirty="0">
                <a:effectLst/>
              </a:rPr>
              <a:t>( \sigma)=1\}, \</a:t>
            </a:r>
            <a:r>
              <a:rPr lang="en-US" dirty="0" err="1">
                <a:effectLst/>
              </a:rPr>
              <a:t>varepsilon</a:t>
            </a:r>
            <a:r>
              <a:rPr lang="en-US" dirty="0">
                <a:effectLst/>
              </a:rPr>
              <a:t> N(0,I) $\\</a:t>
            </a:r>
          </a:p>
          <a:p>
            <a:r>
              <a:rPr lang="en-US" dirty="0">
                <a:effectLst/>
              </a:rPr>
              <a:t>%</a:t>
            </a:r>
          </a:p>
          <a:p>
            <a:r>
              <a:rPr lang="en-US" dirty="0">
                <a:effectLst/>
              </a:rPr>
              <a:t>At this stage $z$ can be any distribution, but we can assume $z$= Gaussian $N(\mu_{</a:t>
            </a:r>
            <a:r>
              <a:rPr lang="en-US" dirty="0" err="1">
                <a:effectLst/>
              </a:rPr>
              <a:t>x_i|z</a:t>
            </a:r>
            <a:r>
              <a:rPr lang="en-US" dirty="0">
                <a:effectLst/>
              </a:rPr>
              <a:t>}), \sigma_{</a:t>
            </a:r>
            <a:r>
              <a:rPr lang="en-US" dirty="0" err="1">
                <a:effectLst/>
              </a:rPr>
              <a:t>x_i</a:t>
            </a:r>
            <a:r>
              <a:rPr lang="en-US" dirty="0">
                <a:effectLst/>
              </a:rPr>
              <a:t> | z})$\\</a:t>
            </a:r>
          </a:p>
          <a:p>
            <a:r>
              <a:rPr lang="en-US" dirty="0">
                <a:effectLst/>
              </a:rPr>
              <a:t>%</a:t>
            </a:r>
          </a:p>
          <a:p>
            <a:r>
              <a:rPr lang="en-US" dirty="0">
                <a:effectLst/>
              </a:rPr>
              <a:t>It can be formed by scaling $\</a:t>
            </a:r>
            <a:r>
              <a:rPr lang="en-US" dirty="0" err="1">
                <a:effectLst/>
              </a:rPr>
              <a:t>varepsilon</a:t>
            </a:r>
            <a:r>
              <a:rPr lang="en-US" dirty="0">
                <a:effectLst/>
              </a:rPr>
              <a:t> \epsilon N(),I)$, (\</a:t>
            </a:r>
            <a:r>
              <a:rPr lang="en-US" dirty="0" err="1">
                <a:effectLst/>
              </a:rPr>
              <a:t>url</a:t>
            </a:r>
            <a:r>
              <a:rPr lang="en-US" dirty="0">
                <a:effectLst/>
              </a:rPr>
              <a:t>{</a:t>
            </a:r>
            <a:r>
              <a:rPr lang="en-US" dirty="0" err="1">
                <a:effectLst/>
              </a:rPr>
              <a:t>en</a:t>
            </a:r>
            <a:r>
              <a:rPr lang="en-US" dirty="0">
                <a:effectLst/>
              </a:rPr>
              <a:t>. https://en.wikipedia.org/wiki/Normal_distribution})\\</a:t>
            </a:r>
          </a:p>
          <a:p>
            <a:r>
              <a:rPr lang="en-US" dirty="0">
                <a:effectLst/>
              </a:rPr>
              <a:t>The advantage is if $(\mu_{</a:t>
            </a:r>
            <a:r>
              <a:rPr lang="en-US" dirty="0" err="1">
                <a:effectLst/>
              </a:rPr>
              <a:t>x_i</a:t>
            </a:r>
            <a:r>
              <a:rPr lang="en-US" dirty="0">
                <a:effectLst/>
              </a:rPr>
              <a:t> | z}, \sigma_{</a:t>
            </a:r>
            <a:r>
              <a:rPr lang="en-US" dirty="0" err="1">
                <a:effectLst/>
              </a:rPr>
              <a:t>x_i</a:t>
            </a:r>
            <a:r>
              <a:rPr lang="en-US" dirty="0">
                <a:effectLst/>
              </a:rPr>
              <a:t> | z)})$ are found, then use a random gen. $N(\mu_{</a:t>
            </a:r>
            <a:r>
              <a:rPr lang="en-US" dirty="0" err="1">
                <a:effectLst/>
              </a:rPr>
              <a:t>x_i</a:t>
            </a:r>
            <a:r>
              <a:rPr lang="en-US" dirty="0">
                <a:effectLst/>
              </a:rPr>
              <a:t> | z}, \sigma_{</a:t>
            </a:r>
            <a:r>
              <a:rPr lang="en-US" dirty="0" err="1">
                <a:effectLst/>
              </a:rPr>
              <a:t>x_i</a:t>
            </a:r>
            <a:r>
              <a:rPr lang="en-US" dirty="0">
                <a:effectLst/>
              </a:rPr>
              <a:t> | z})$ to gen. $z$.\\</a:t>
            </a:r>
          </a:p>
          <a:p>
            <a:r>
              <a:rPr lang="en-US" dirty="0">
                <a:effectLst/>
              </a:rPr>
              <a:t>%</a:t>
            </a:r>
          </a:p>
          <a:p>
            <a:r>
              <a:rPr lang="en-US" dirty="0">
                <a:effectLst/>
              </a:rPr>
              <a:t>Hence $log P(\hat{</a:t>
            </a:r>
            <a:r>
              <a:rPr lang="en-US" dirty="0" err="1">
                <a:effectLst/>
              </a:rPr>
              <a:t>x_i</a:t>
            </a:r>
            <a:r>
              <a:rPr lang="en-US" dirty="0">
                <a:effectLst/>
              </a:rPr>
              <a:t>} | z)=log P \big( \hat {</a:t>
            </a:r>
            <a:r>
              <a:rPr lang="en-US" dirty="0" err="1">
                <a:effectLst/>
              </a:rPr>
              <a:t>x_i</a:t>
            </a:r>
            <a:r>
              <a:rPr lang="en-US" dirty="0">
                <a:effectLst/>
              </a:rPr>
              <a:t> |z}=\mu_{</a:t>
            </a:r>
            <a:r>
              <a:rPr lang="en-US" dirty="0" err="1">
                <a:effectLst/>
              </a:rPr>
              <a:t>x_i</a:t>
            </a:r>
            <a:r>
              <a:rPr lang="en-US" dirty="0">
                <a:effectLst/>
              </a:rPr>
              <a:t> |z}(</a:t>
            </a:r>
            <a:r>
              <a:rPr lang="en-US" dirty="0" err="1">
                <a:effectLst/>
              </a:rPr>
              <a:t>x_i</a:t>
            </a:r>
            <a:r>
              <a:rPr lang="en-US" dirty="0">
                <a:effectLst/>
              </a:rPr>
              <a:t>)+\sigma_{</a:t>
            </a:r>
            <a:r>
              <a:rPr lang="en-US" dirty="0" err="1">
                <a:effectLst/>
              </a:rPr>
              <a:t>x_i</a:t>
            </a:r>
            <a:r>
              <a:rPr lang="en-US" dirty="0">
                <a:effectLst/>
              </a:rPr>
              <a:t> | z}(</a:t>
            </a:r>
            <a:r>
              <a:rPr lang="en-US" dirty="0" err="1">
                <a:effectLst/>
              </a:rPr>
              <a:t>x_i</a:t>
            </a:r>
            <a:r>
              <a:rPr lang="en-US" dirty="0">
                <a:effectLst/>
              </a:rPr>
              <a:t>) \</a:t>
            </a:r>
            <a:r>
              <a:rPr lang="en-US" dirty="0" err="1">
                <a:effectLst/>
              </a:rPr>
              <a:t>ast</a:t>
            </a:r>
            <a:r>
              <a:rPr lang="en-US" dirty="0">
                <a:effectLst/>
              </a:rPr>
              <a:t> \</a:t>
            </a:r>
            <a:r>
              <a:rPr lang="en-US" dirty="0" err="1">
                <a:effectLst/>
              </a:rPr>
              <a:t>varepsilon</a:t>
            </a:r>
            <a:r>
              <a:rPr lang="en-US" dirty="0">
                <a:effectLst/>
              </a:rPr>
              <a:t> \big)$ \\</a:t>
            </a:r>
          </a:p>
          <a:p>
            <a:r>
              <a:rPr lang="en-US" dirty="0">
                <a:effectLst/>
              </a:rPr>
              <a:t>%</a:t>
            </a:r>
          </a:p>
          <a:p>
            <a:r>
              <a:rPr lang="en-US" dirty="0">
                <a:effectLst/>
              </a:rPr>
              <a:t>We want to maximize $E_{</a:t>
            </a:r>
            <a:r>
              <a:rPr lang="en-US" dirty="0" err="1">
                <a:effectLst/>
              </a:rPr>
              <a:t>x_i</a:t>
            </a:r>
            <a:r>
              <a:rPr lang="en-US" dirty="0">
                <a:effectLst/>
              </a:rPr>
              <a:t> \epsilon X}[ E_{</a:t>
            </a:r>
            <a:r>
              <a:rPr lang="en-US" dirty="0" err="1">
                <a:effectLst/>
              </a:rPr>
              <a:t>z_i</a:t>
            </a:r>
            <a:r>
              <a:rPr lang="en-US" dirty="0">
                <a:effectLst/>
              </a:rPr>
              <a:t> \epsilon Q}[log P (\hat </a:t>
            </a:r>
            <a:r>
              <a:rPr lang="en-US" dirty="0" err="1">
                <a:effectLst/>
              </a:rPr>
              <a:t>x_i</a:t>
            </a:r>
            <a:r>
              <a:rPr lang="en-US" dirty="0">
                <a:effectLst/>
              </a:rPr>
              <a:t> | z]]$ (to make input output similar)\\</a:t>
            </a:r>
          </a:p>
          <a:p>
            <a:r>
              <a:rPr lang="en-US" dirty="0">
                <a:effectLst/>
              </a:rPr>
              <a:t>%</a:t>
            </a:r>
          </a:p>
          <a:p>
            <a:r>
              <a:rPr lang="en-US" dirty="0">
                <a:effectLst/>
              </a:rPr>
              <a:t>It is the same as to minimize $-\big( E_{</a:t>
            </a:r>
            <a:r>
              <a:rPr lang="en-US" dirty="0" err="1">
                <a:effectLst/>
              </a:rPr>
              <a:t>x_i</a:t>
            </a:r>
            <a:r>
              <a:rPr lang="en-US" dirty="0">
                <a:effectLst/>
              </a:rPr>
              <a:t> \epsilon X}[ E_{</a:t>
            </a:r>
            <a:r>
              <a:rPr lang="en-US" dirty="0" err="1">
                <a:effectLst/>
              </a:rPr>
              <a:t>z_i</a:t>
            </a:r>
            <a:r>
              <a:rPr lang="en-US" dirty="0">
                <a:effectLst/>
              </a:rPr>
              <a:t> \epsilon Q}[log P (\hat </a:t>
            </a:r>
            <a:r>
              <a:rPr lang="en-US" dirty="0" err="1">
                <a:effectLst/>
              </a:rPr>
              <a:t>x_i</a:t>
            </a:r>
            <a:r>
              <a:rPr lang="en-US" dirty="0">
                <a:effectLst/>
              </a:rPr>
              <a:t> | z]]</a:t>
            </a:r>
          </a:p>
          <a:p>
            <a:r>
              <a:rPr lang="en-US" dirty="0">
                <a:effectLst/>
              </a:rPr>
              <a:t>\big)$\\</a:t>
            </a:r>
          </a:p>
          <a:p>
            <a:r>
              <a:rPr lang="en-US" dirty="0">
                <a:effectLst/>
              </a:rPr>
              <a:t>Objective function1=$-E_{</a:t>
            </a:r>
            <a:r>
              <a:rPr lang="en-US" dirty="0" err="1">
                <a:effectLst/>
              </a:rPr>
              <a:t>x_i</a:t>
            </a:r>
            <a:r>
              <a:rPr lang="en-US" dirty="0">
                <a:effectLst/>
              </a:rPr>
              <a:t> | X} </a:t>
            </a:r>
          </a:p>
          <a:p>
            <a:r>
              <a:rPr lang="en-US" dirty="0">
                <a:effectLst/>
              </a:rPr>
              <a:t>\Big[ E_{z \epsilon Q}[</a:t>
            </a:r>
          </a:p>
          <a:p>
            <a:r>
              <a:rPr lang="en-US" dirty="0">
                <a:effectLst/>
              </a:rPr>
              <a:t>log P(\hat{</a:t>
            </a:r>
            <a:r>
              <a:rPr lang="en-US" dirty="0" err="1">
                <a:effectLst/>
              </a:rPr>
              <a:t>x_i</a:t>
            </a:r>
            <a:r>
              <a:rPr lang="en-US" dirty="0">
                <a:effectLst/>
              </a:rPr>
              <a:t>} | z=\mu_{</a:t>
            </a:r>
            <a:r>
              <a:rPr lang="en-US" dirty="0" err="1">
                <a:effectLst/>
              </a:rPr>
              <a:t>x_i</a:t>
            </a:r>
            <a:r>
              <a:rPr lang="en-US" dirty="0">
                <a:effectLst/>
              </a:rPr>
              <a:t> |z}(</a:t>
            </a:r>
            <a:r>
              <a:rPr lang="en-US" dirty="0" err="1">
                <a:effectLst/>
              </a:rPr>
              <a:t>x_i</a:t>
            </a:r>
            <a:r>
              <a:rPr lang="en-US" dirty="0">
                <a:effectLst/>
              </a:rPr>
              <a:t>)+\sigma_{</a:t>
            </a:r>
            <a:r>
              <a:rPr lang="en-US" dirty="0" err="1">
                <a:effectLst/>
              </a:rPr>
              <a:t>x_i</a:t>
            </a:r>
            <a:r>
              <a:rPr lang="en-US" dirty="0">
                <a:effectLst/>
              </a:rPr>
              <a:t> | z}(</a:t>
            </a:r>
            <a:r>
              <a:rPr lang="en-US" dirty="0" err="1">
                <a:effectLst/>
              </a:rPr>
              <a:t>x_i</a:t>
            </a:r>
            <a:r>
              <a:rPr lang="en-US" dirty="0">
                <a:effectLst/>
              </a:rPr>
              <a:t>) \</a:t>
            </a:r>
            <a:r>
              <a:rPr lang="en-US" dirty="0" err="1">
                <a:effectLst/>
              </a:rPr>
              <a:t>ast</a:t>
            </a:r>
            <a:r>
              <a:rPr lang="en-US" dirty="0">
                <a:effectLst/>
              </a:rPr>
              <a:t> \</a:t>
            </a:r>
            <a:r>
              <a:rPr lang="en-US" dirty="0" err="1">
                <a:effectLst/>
              </a:rPr>
              <a:t>varepsilon</a:t>
            </a:r>
            <a:r>
              <a:rPr lang="en-US" dirty="0">
                <a:effectLst/>
              </a:rPr>
              <a:t> )$ ] </a:t>
            </a:r>
          </a:p>
          <a:p>
            <a:r>
              <a:rPr lang="en-US" dirty="0">
                <a:effectLst/>
              </a:rPr>
              <a:t>\Big]\\</a:t>
            </a:r>
          </a:p>
          <a:p>
            <a:r>
              <a:rPr lang="en-US" dirty="0">
                <a:effectLst/>
              </a:rPr>
              <a:t>Since P is Gaussian, we minimize Objective$\_$function1=$\</a:t>
            </a:r>
            <a:r>
              <a:rPr lang="en-US" dirty="0" err="1">
                <a:effectLst/>
              </a:rPr>
              <a:t>frac</a:t>
            </a:r>
            <a:r>
              <a:rPr lang="en-US" dirty="0">
                <a:effectLst/>
              </a:rPr>
              <a:t>{1}{N}</a:t>
            </a:r>
          </a:p>
          <a:p>
            <a:r>
              <a:rPr lang="en-US" dirty="0">
                <a:effectLst/>
              </a:rPr>
              <a:t>\sum\limits_{</a:t>
            </a:r>
            <a:r>
              <a:rPr lang="en-US" dirty="0" err="1">
                <a:effectLst/>
              </a:rPr>
              <a:t>x_i</a:t>
            </a:r>
            <a:r>
              <a:rPr lang="en-US" dirty="0">
                <a:effectLst/>
              </a:rPr>
              <a:t> \epsilon X}</a:t>
            </a:r>
          </a:p>
          <a:p>
            <a:r>
              <a:rPr lang="en-US" dirty="0">
                <a:effectLst/>
              </a:rPr>
              <a:t>\Big( \</a:t>
            </a:r>
            <a:r>
              <a:rPr lang="en-US" dirty="0" err="1">
                <a:effectLst/>
              </a:rPr>
              <a:t>frac</a:t>
            </a:r>
            <a:r>
              <a:rPr lang="en-US" dirty="0">
                <a:effectLst/>
              </a:rPr>
              <a:t>{1}{2 \sigma^2_{\hat {</a:t>
            </a:r>
            <a:r>
              <a:rPr lang="en-US" dirty="0" err="1">
                <a:effectLst/>
              </a:rPr>
              <a:t>x_i</a:t>
            </a:r>
            <a:r>
              <a:rPr lang="en-US" dirty="0">
                <a:effectLst/>
              </a:rPr>
              <a:t>}} |z}</a:t>
            </a:r>
          </a:p>
          <a:p>
            <a:r>
              <a:rPr lang="en-US" dirty="0">
                <a:effectLst/>
              </a:rPr>
              <a:t>(</a:t>
            </a:r>
            <a:r>
              <a:rPr lang="en-US" dirty="0" err="1">
                <a:effectLst/>
              </a:rPr>
              <a:t>x_i</a:t>
            </a:r>
            <a:r>
              <a:rPr lang="en-US" dirty="0">
                <a:effectLst/>
              </a:rPr>
              <a:t> - \mu_{\hat{</a:t>
            </a:r>
            <a:r>
              <a:rPr lang="en-US" dirty="0" err="1">
                <a:effectLst/>
              </a:rPr>
              <a:t>x_i</a:t>
            </a:r>
            <a:r>
              <a:rPr lang="en-US" dirty="0">
                <a:effectLst/>
              </a:rPr>
              <a:t>}|z})^2</a:t>
            </a:r>
          </a:p>
          <a:p>
            <a:r>
              <a:rPr lang="en-US" dirty="0">
                <a:effectLst/>
              </a:rPr>
              <a:t>\Big)$</a:t>
            </a:r>
          </a:p>
          <a:p>
            <a:br>
              <a:rPr lang="en-US" dirty="0">
                <a:effectLst/>
              </a:rPr>
            </a:b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55</a:t>
            </a:fld>
            <a:endParaRPr lang="en-US"/>
          </a:p>
        </p:txBody>
      </p:sp>
    </p:spTree>
    <p:extLst>
      <p:ext uri="{BB962C8B-B14F-4D97-AF65-F5344CB8AC3E}">
        <p14:creationId xmlns:p14="http://schemas.microsoft.com/office/powerpoint/2010/main" val="3091994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\subsection{slide 51, concept2}</a:t>
            </a:r>
          </a:p>
          <a:p>
            <a:r>
              <a:rPr lang="en-US" dirty="0">
                <a:effectLst/>
              </a:rPr>
              <a:t>Training: Combining concept 1 and 2 to minimize Loss $</a:t>
            </a:r>
            <a:r>
              <a:rPr lang="en-US" dirty="0" err="1">
                <a:effectLst/>
              </a:rPr>
              <a:t>l_i</a:t>
            </a:r>
            <a:r>
              <a:rPr lang="en-US" dirty="0">
                <a:effectLst/>
              </a:rPr>
              <a:t> (X), of X= {x_1,x_2,..,x_N} , E()$=expected value . For the whole $X$, the average loss is</a:t>
            </a:r>
          </a:p>
          <a:p>
            <a:r>
              <a:rPr lang="en-US" dirty="0">
                <a:effectLst/>
              </a:rPr>
              <a:t>Recall $q_{\theta(</a:t>
            </a:r>
            <a:r>
              <a:rPr lang="en-US" dirty="0" err="1">
                <a:effectLst/>
              </a:rPr>
              <a:t>en</a:t>
            </a:r>
            <a:r>
              <a:rPr lang="en-US" dirty="0">
                <a:effectLst/>
              </a:rPr>
              <a:t>)(</a:t>
            </a:r>
            <a:r>
              <a:rPr lang="en-US" dirty="0" err="1">
                <a:effectLst/>
              </a:rPr>
              <a:t>z|x_i</a:t>
            </a:r>
            <a:r>
              <a:rPr lang="en-US" dirty="0">
                <a:effectLst/>
              </a:rPr>
              <a:t>)}$=</a:t>
            </a:r>
            <a:r>
              <a:rPr lang="en-US" dirty="0" err="1">
                <a:effectLst/>
              </a:rPr>
              <a:t>prob.distribution</a:t>
            </a:r>
            <a:r>
              <a:rPr lang="en-US" dirty="0">
                <a:effectLst/>
              </a:rPr>
              <a:t> of $z$ generated by $</a:t>
            </a:r>
            <a:r>
              <a:rPr lang="en-US" dirty="0" err="1">
                <a:effectLst/>
              </a:rPr>
              <a:t>x_i</a:t>
            </a:r>
            <a:r>
              <a:rPr lang="en-US" dirty="0">
                <a:effectLst/>
              </a:rPr>
              <a:t>$ (encoder side)\\</a:t>
            </a:r>
          </a:p>
          <a:p>
            <a:r>
              <a:rPr lang="en-US" dirty="0">
                <a:effectLst/>
              </a:rPr>
              <a:t>%</a:t>
            </a:r>
          </a:p>
          <a:p>
            <a:r>
              <a:rPr lang="en-US" dirty="0">
                <a:effectLst/>
              </a:rPr>
              <a:t>We mentioned earlier we want $q_{\theta(</a:t>
            </a:r>
            <a:r>
              <a:rPr lang="en-US" dirty="0" err="1">
                <a:effectLst/>
              </a:rPr>
              <a:t>en</a:t>
            </a:r>
            <a:r>
              <a:rPr lang="en-US" dirty="0">
                <a:effectLst/>
              </a:rPr>
              <a:t>)(</a:t>
            </a:r>
            <a:r>
              <a:rPr lang="en-US" dirty="0" err="1">
                <a:effectLst/>
              </a:rPr>
              <a:t>z|x_i</a:t>
            </a:r>
            <a:r>
              <a:rPr lang="en-US" dirty="0">
                <a:effectLst/>
              </a:rPr>
              <a:t>)}$ to be close to Gaussian, put $P(z)=N(0,I)$\\</a:t>
            </a:r>
          </a:p>
          <a:p>
            <a:r>
              <a:rPr lang="en-US" dirty="0">
                <a:effectLst/>
              </a:rPr>
              <a:t>%</a:t>
            </a:r>
          </a:p>
          <a:p>
            <a:r>
              <a:rPr lang="en-US" dirty="0">
                <a:effectLst/>
              </a:rPr>
              <a:t>$D_{KL}\big[ </a:t>
            </a:r>
          </a:p>
          <a:p>
            <a:r>
              <a:rPr lang="en-US" dirty="0">
                <a:effectLst/>
              </a:rPr>
              <a:t>q_{\theta(</a:t>
            </a:r>
            <a:r>
              <a:rPr lang="en-US" dirty="0" err="1">
                <a:effectLst/>
              </a:rPr>
              <a:t>en</a:t>
            </a:r>
            <a:r>
              <a:rPr lang="en-US" dirty="0">
                <a:effectLst/>
              </a:rPr>
              <a:t>)}(</a:t>
            </a:r>
            <a:r>
              <a:rPr lang="en-US" dirty="0" err="1">
                <a:effectLst/>
              </a:rPr>
              <a:t>z|x_i</a:t>
            </a:r>
            <a:r>
              <a:rPr lang="en-US" dirty="0">
                <a:effectLst/>
              </a:rPr>
              <a:t>) || ( N(0,I)</a:t>
            </a:r>
          </a:p>
          <a:p>
            <a:r>
              <a:rPr lang="en-US" dirty="0">
                <a:effectLst/>
              </a:rPr>
              <a:t>\big]$=difference of $q_{\theta(</a:t>
            </a:r>
            <a:r>
              <a:rPr lang="en-US" dirty="0" err="1">
                <a:effectLst/>
              </a:rPr>
              <a:t>en</a:t>
            </a:r>
            <a:r>
              <a:rPr lang="en-US" dirty="0">
                <a:effectLst/>
              </a:rPr>
              <a:t>)(</a:t>
            </a:r>
            <a:r>
              <a:rPr lang="en-US" dirty="0" err="1">
                <a:effectLst/>
              </a:rPr>
              <a:t>z|x_i</a:t>
            </a:r>
            <a:r>
              <a:rPr lang="en-US" dirty="0">
                <a:effectLst/>
              </a:rPr>
              <a:t>)}$ and Gaussian, see previous discussion on $D_KL[]$\\</a:t>
            </a:r>
          </a:p>
          <a:p>
            <a:r>
              <a:rPr lang="en-US" dirty="0">
                <a:effectLst/>
              </a:rPr>
              <a:t>%</a:t>
            </a:r>
          </a:p>
          <a:p>
            <a:r>
              <a:rPr lang="en-US" dirty="0">
                <a:effectLst/>
              </a:rPr>
              <a:t>objective$\_$func2= $D_{KL}\big[ </a:t>
            </a:r>
          </a:p>
          <a:p>
            <a:r>
              <a:rPr lang="en-US" dirty="0">
                <a:effectLst/>
              </a:rPr>
              <a:t>q_{\theta(</a:t>
            </a:r>
            <a:r>
              <a:rPr lang="en-US" dirty="0" err="1">
                <a:effectLst/>
              </a:rPr>
              <a:t>en</a:t>
            </a:r>
            <a:r>
              <a:rPr lang="en-US" dirty="0">
                <a:effectLst/>
              </a:rPr>
              <a:t>)(</a:t>
            </a:r>
            <a:r>
              <a:rPr lang="en-US" dirty="0" err="1">
                <a:effectLst/>
              </a:rPr>
              <a:t>z|x_i</a:t>
            </a:r>
            <a:r>
              <a:rPr lang="en-US" dirty="0">
                <a:effectLst/>
              </a:rPr>
              <a:t>)} || ( N(0,I)</a:t>
            </a:r>
          </a:p>
          <a:p>
            <a:r>
              <a:rPr lang="en-US" dirty="0">
                <a:effectLst/>
              </a:rPr>
              <a:t>\big]$, this is to be minimized\\</a:t>
            </a:r>
          </a:p>
          <a:p>
            <a:r>
              <a:rPr lang="en-US" dirty="0">
                <a:effectLst/>
              </a:rPr>
              <a:t>%</a:t>
            </a:r>
          </a:p>
          <a:p>
            <a:r>
              <a:rPr lang="en-US" dirty="0">
                <a:effectLst/>
              </a:rPr>
              <a:t>Overall$\_$objective$\_$function =objective$\_$funct1+objective$\_$func2\\</a:t>
            </a:r>
          </a:p>
          <a:p>
            <a:r>
              <a:rPr lang="en-US" dirty="0">
                <a:effectLst/>
              </a:rPr>
              <a:t>$=\</a:t>
            </a:r>
            <a:r>
              <a:rPr lang="en-US" dirty="0" err="1">
                <a:effectLst/>
              </a:rPr>
              <a:t>frac</a:t>
            </a:r>
            <a:r>
              <a:rPr lang="en-US" dirty="0">
                <a:effectLst/>
              </a:rPr>
              <a:t>{1}{N}</a:t>
            </a:r>
          </a:p>
          <a:p>
            <a:r>
              <a:rPr lang="en-US" dirty="0">
                <a:effectLst/>
              </a:rPr>
              <a:t>\sum\limits_{</a:t>
            </a:r>
            <a:r>
              <a:rPr lang="en-US" dirty="0" err="1">
                <a:effectLst/>
              </a:rPr>
              <a:t>x_i</a:t>
            </a:r>
            <a:r>
              <a:rPr lang="en-US" dirty="0">
                <a:effectLst/>
              </a:rPr>
              <a:t> \epsilon X}</a:t>
            </a:r>
          </a:p>
          <a:p>
            <a:r>
              <a:rPr lang="en-US" dirty="0">
                <a:effectLst/>
              </a:rPr>
              <a:t>\Big( \</a:t>
            </a:r>
            <a:r>
              <a:rPr lang="en-US" dirty="0" err="1">
                <a:effectLst/>
              </a:rPr>
              <a:t>frac</a:t>
            </a:r>
            <a:r>
              <a:rPr lang="en-US" dirty="0">
                <a:effectLst/>
              </a:rPr>
              <a:t>{1}{2 \sigma^2_{\hat {</a:t>
            </a:r>
            <a:r>
              <a:rPr lang="en-US" dirty="0" err="1">
                <a:effectLst/>
              </a:rPr>
              <a:t>x_i</a:t>
            </a:r>
            <a:r>
              <a:rPr lang="en-US" dirty="0">
                <a:effectLst/>
              </a:rPr>
              <a:t>}} |z}</a:t>
            </a:r>
          </a:p>
          <a:p>
            <a:r>
              <a:rPr lang="en-US" dirty="0">
                <a:effectLst/>
              </a:rPr>
              <a:t>(</a:t>
            </a:r>
            <a:r>
              <a:rPr lang="en-US" dirty="0" err="1">
                <a:effectLst/>
              </a:rPr>
              <a:t>x_i</a:t>
            </a:r>
            <a:r>
              <a:rPr lang="en-US" dirty="0">
                <a:effectLst/>
              </a:rPr>
              <a:t> - \mu_{\hat{</a:t>
            </a:r>
            <a:r>
              <a:rPr lang="en-US" dirty="0" err="1">
                <a:effectLst/>
              </a:rPr>
              <a:t>x_i</a:t>
            </a:r>
            <a:r>
              <a:rPr lang="en-US" dirty="0">
                <a:effectLst/>
              </a:rPr>
              <a:t>}|z})^2</a:t>
            </a:r>
          </a:p>
          <a:p>
            <a:r>
              <a:rPr lang="en-US" dirty="0">
                <a:effectLst/>
              </a:rPr>
              <a:t>\Big)</a:t>
            </a:r>
          </a:p>
          <a:p>
            <a:r>
              <a:rPr lang="en-US" dirty="0">
                <a:effectLst/>
              </a:rPr>
              <a:t>+D_{KL}\big[ </a:t>
            </a:r>
          </a:p>
          <a:p>
            <a:r>
              <a:rPr lang="en-US" dirty="0">
                <a:effectLst/>
              </a:rPr>
              <a:t>q_{\theta(</a:t>
            </a:r>
            <a:r>
              <a:rPr lang="en-US" dirty="0" err="1">
                <a:effectLst/>
              </a:rPr>
              <a:t>en</a:t>
            </a:r>
            <a:r>
              <a:rPr lang="en-US" dirty="0">
                <a:effectLst/>
              </a:rPr>
              <a:t>)(</a:t>
            </a:r>
            <a:r>
              <a:rPr lang="en-US" dirty="0" err="1">
                <a:effectLst/>
              </a:rPr>
              <a:t>z|x_i</a:t>
            </a:r>
            <a:r>
              <a:rPr lang="en-US" dirty="0">
                <a:effectLst/>
              </a:rPr>
              <a:t>)} || ( N(0,I)</a:t>
            </a:r>
          </a:p>
          <a:p>
            <a:r>
              <a:rPr lang="en-US" dirty="0">
                <a:effectLst/>
              </a:rPr>
              <a:t>\big]$\\</a:t>
            </a:r>
          </a:p>
          <a:p>
            <a:r>
              <a:rPr lang="en-US" dirty="0">
                <a:effectLst/>
              </a:rPr>
              <a:t>We have shown earlier that\\</a:t>
            </a:r>
          </a:p>
          <a:p>
            <a:r>
              <a:rPr lang="en-US" dirty="0">
                <a:effectLst/>
              </a:rPr>
              <a:t>$D_{KL}\big[ </a:t>
            </a:r>
          </a:p>
          <a:p>
            <a:r>
              <a:rPr lang="en-US" dirty="0">
                <a:effectLst/>
              </a:rPr>
              <a:t>q_{\theta(</a:t>
            </a:r>
            <a:r>
              <a:rPr lang="en-US" dirty="0" err="1">
                <a:effectLst/>
              </a:rPr>
              <a:t>en</a:t>
            </a:r>
            <a:r>
              <a:rPr lang="en-US" dirty="0">
                <a:effectLst/>
              </a:rPr>
              <a:t>)}(</a:t>
            </a:r>
            <a:r>
              <a:rPr lang="en-US" dirty="0" err="1">
                <a:effectLst/>
              </a:rPr>
              <a:t>z|x_i</a:t>
            </a:r>
            <a:r>
              <a:rPr lang="en-US" dirty="0">
                <a:effectLst/>
              </a:rPr>
              <a:t>) || ( N(0,I)</a:t>
            </a:r>
          </a:p>
          <a:p>
            <a:r>
              <a:rPr lang="en-US" dirty="0">
                <a:effectLst/>
              </a:rPr>
              <a:t>\big]=</a:t>
            </a:r>
          </a:p>
          <a:p>
            <a:r>
              <a:rPr lang="en-US" dirty="0">
                <a:effectLst/>
              </a:rPr>
              <a:t>%</a:t>
            </a:r>
          </a:p>
          <a:p>
            <a:r>
              <a:rPr lang="en-US" dirty="0">
                <a:effectLst/>
              </a:rPr>
              <a:t>+\</a:t>
            </a:r>
            <a:r>
              <a:rPr lang="en-US" dirty="0" err="1">
                <a:effectLst/>
              </a:rPr>
              <a:t>frac</a:t>
            </a:r>
            <a:r>
              <a:rPr lang="en-US" dirty="0">
                <a:effectLst/>
              </a:rPr>
              <a:t>{1}{2} \big\{</a:t>
            </a:r>
          </a:p>
          <a:p>
            <a:r>
              <a:rPr lang="en-US" dirty="0" err="1">
                <a:effectLst/>
              </a:rPr>
              <a:t>tr</a:t>
            </a:r>
            <a:r>
              <a:rPr lang="en-US" dirty="0">
                <a:effectLst/>
              </a:rPr>
              <a:t> (\sigma^2(X)-I)</a:t>
            </a:r>
          </a:p>
          <a:p>
            <a:r>
              <a:rPr lang="en-US" dirty="0">
                <a:effectLst/>
              </a:rPr>
              <a:t>+\mu(X)^T \mu(X)-log(</a:t>
            </a:r>
            <a:r>
              <a:rPr lang="en-US" dirty="0" err="1">
                <a:effectLst/>
              </a:rPr>
              <a:t>det</a:t>
            </a:r>
            <a:r>
              <a:rPr lang="en-US" dirty="0">
                <a:effectLst/>
              </a:rPr>
              <a:t>(\sigma^2(X)))</a:t>
            </a:r>
          </a:p>
          <a:p>
            <a:r>
              <a:rPr lang="en-US" dirty="0">
                <a:effectLst/>
              </a:rPr>
              <a:t>\big\}$</a:t>
            </a:r>
          </a:p>
          <a:p>
            <a:r>
              <a:rPr lang="en-US" dirty="0">
                <a:effectLst/>
              </a:rPr>
              <a:t>%</a:t>
            </a:r>
          </a:p>
          <a:p>
            <a:r>
              <a:rPr lang="en-US" dirty="0">
                <a:effectLst/>
              </a:rPr>
              <a:t>%</a:t>
            </a:r>
          </a:p>
          <a:p>
            <a:r>
              <a:rPr lang="en-US" dirty="0">
                <a:effectLst/>
              </a:rPr>
              <a:t>%%</a:t>
            </a:r>
          </a:p>
          <a:p>
            <a:r>
              <a:rPr lang="en-US" dirty="0">
                <a:effectLst/>
              </a:rPr>
              <a:t>$l=\</a:t>
            </a:r>
            <a:r>
              <a:rPr lang="en-US" dirty="0" err="1">
                <a:effectLst/>
              </a:rPr>
              <a:t>frac</a:t>
            </a:r>
            <a:r>
              <a:rPr lang="en-US" dirty="0">
                <a:effectLst/>
              </a:rPr>
              <a:t>{1}{N}</a:t>
            </a:r>
          </a:p>
          <a:p>
            <a:r>
              <a:rPr lang="en-US" dirty="0">
                <a:effectLst/>
              </a:rPr>
              <a:t>\sum\limits_{</a:t>
            </a:r>
            <a:r>
              <a:rPr lang="en-US" dirty="0" err="1">
                <a:effectLst/>
              </a:rPr>
              <a:t>x_i</a:t>
            </a:r>
            <a:r>
              <a:rPr lang="en-US" dirty="0">
                <a:effectLst/>
              </a:rPr>
              <a:t> \epsilon X}</a:t>
            </a:r>
          </a:p>
          <a:p>
            <a:r>
              <a:rPr lang="en-US" dirty="0">
                <a:effectLst/>
              </a:rPr>
              <a:t>\Big( \</a:t>
            </a:r>
            <a:r>
              <a:rPr lang="en-US" dirty="0" err="1">
                <a:effectLst/>
              </a:rPr>
              <a:t>frac</a:t>
            </a:r>
            <a:r>
              <a:rPr lang="en-US" dirty="0">
                <a:effectLst/>
              </a:rPr>
              <a:t>{1}{2 \sigma^2_{\hat {</a:t>
            </a:r>
            <a:r>
              <a:rPr lang="en-US" dirty="0" err="1">
                <a:effectLst/>
              </a:rPr>
              <a:t>x_i</a:t>
            </a:r>
            <a:r>
              <a:rPr lang="en-US" dirty="0">
                <a:effectLst/>
              </a:rPr>
              <a:t>}} |z}</a:t>
            </a:r>
          </a:p>
          <a:p>
            <a:r>
              <a:rPr lang="en-US" dirty="0">
                <a:effectLst/>
              </a:rPr>
              <a:t>(</a:t>
            </a:r>
            <a:r>
              <a:rPr lang="en-US" dirty="0" err="1">
                <a:effectLst/>
              </a:rPr>
              <a:t>x_i</a:t>
            </a:r>
            <a:r>
              <a:rPr lang="en-US" dirty="0">
                <a:effectLst/>
              </a:rPr>
              <a:t> - \mu_{\hat{</a:t>
            </a:r>
            <a:r>
              <a:rPr lang="en-US" dirty="0" err="1">
                <a:effectLst/>
              </a:rPr>
              <a:t>x_i</a:t>
            </a:r>
            <a:r>
              <a:rPr lang="en-US" dirty="0">
                <a:effectLst/>
              </a:rPr>
              <a:t>}|z})^2</a:t>
            </a:r>
          </a:p>
          <a:p>
            <a:r>
              <a:rPr lang="en-US" dirty="0">
                <a:effectLst/>
              </a:rPr>
              <a:t>\Big)</a:t>
            </a:r>
          </a:p>
          <a:p>
            <a:r>
              <a:rPr lang="en-US" dirty="0">
                <a:effectLst/>
              </a:rPr>
              <a:t>+\</a:t>
            </a:r>
            <a:r>
              <a:rPr lang="en-US" dirty="0" err="1">
                <a:effectLst/>
              </a:rPr>
              <a:t>frac</a:t>
            </a:r>
            <a:r>
              <a:rPr lang="en-US" dirty="0">
                <a:effectLst/>
              </a:rPr>
              <a:t>{1}{2} \big\{</a:t>
            </a:r>
          </a:p>
          <a:p>
            <a:r>
              <a:rPr lang="en-US" dirty="0" err="1">
                <a:effectLst/>
              </a:rPr>
              <a:t>tr</a:t>
            </a:r>
            <a:r>
              <a:rPr lang="en-US" dirty="0">
                <a:effectLst/>
              </a:rPr>
              <a:t> (\sigma^2(X)-I)</a:t>
            </a:r>
          </a:p>
          <a:p>
            <a:r>
              <a:rPr lang="en-US" dirty="0">
                <a:effectLst/>
              </a:rPr>
              <a:t>+\mu(X)^T \mu(X)-log(</a:t>
            </a:r>
            <a:r>
              <a:rPr lang="en-US" dirty="0" err="1">
                <a:effectLst/>
              </a:rPr>
              <a:t>det</a:t>
            </a:r>
            <a:r>
              <a:rPr lang="en-US" dirty="0">
                <a:effectLst/>
              </a:rPr>
              <a:t>(\sigma^2(X)))</a:t>
            </a:r>
          </a:p>
          <a:p>
            <a:r>
              <a:rPr lang="en-US" dirty="0">
                <a:effectLst/>
              </a:rPr>
              <a:t>\big\}$\\</a:t>
            </a:r>
          </a:p>
          <a:p>
            <a:r>
              <a:rPr lang="en-US" dirty="0">
                <a:effectLst/>
              </a:rPr>
              <a:t>The first term is for concept 1 and the second term is for concept 2\\</a:t>
            </a:r>
          </a:p>
          <a:p>
            <a:r>
              <a:rPr lang="en-US" dirty="0">
                <a:effectLst/>
              </a:rPr>
              <a:t>We will run an iterative algorithm to minimize $l$</a:t>
            </a:r>
          </a:p>
          <a:p>
            <a:r>
              <a:rPr lang="en-US" dirty="0">
                <a:effectLst/>
              </a:rPr>
              <a:t>See \</a:t>
            </a:r>
            <a:r>
              <a:rPr lang="en-US" dirty="0" err="1">
                <a:effectLst/>
              </a:rPr>
              <a:t>url</a:t>
            </a:r>
            <a:r>
              <a:rPr lang="en-US" dirty="0">
                <a:effectLst/>
              </a:rPr>
              <a:t>{ http://bjlkeng.github.io/posts/variational-autoencoders/ &amp; https://arxiv.org/abs/1312.6114}</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56</a:t>
            </a:fld>
            <a:endParaRPr lang="en-US"/>
          </a:p>
        </p:txBody>
      </p:sp>
    </p:spTree>
    <p:extLst>
      <p:ext uri="{BB962C8B-B14F-4D97-AF65-F5344CB8AC3E}">
        <p14:creationId xmlns:p14="http://schemas.microsoft.com/office/powerpoint/2010/main" val="2346865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58</a:t>
            </a:fld>
            <a:endParaRPr lang="en-US"/>
          </a:p>
        </p:txBody>
      </p:sp>
    </p:spTree>
    <p:extLst>
      <p:ext uri="{BB962C8B-B14F-4D97-AF65-F5344CB8AC3E}">
        <p14:creationId xmlns:p14="http://schemas.microsoft.com/office/powerpoint/2010/main" val="275232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4</a:t>
            </a:fld>
            <a:endParaRPr lang="en-US"/>
          </a:p>
        </p:txBody>
      </p:sp>
    </p:spTree>
    <p:extLst>
      <p:ext uri="{BB962C8B-B14F-4D97-AF65-F5344CB8AC3E}">
        <p14:creationId xmlns:p14="http://schemas.microsoft.com/office/powerpoint/2010/main" val="1175020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r>
              <a:rPr lang="en-US">
                <a:effectLst/>
              </a:rPr>
              <a:t>subsection{slide 52:Use </a:t>
            </a:r>
            <a:r>
              <a:rPr lang="en-US" dirty="0">
                <a:effectLst/>
              </a:rPr>
              <a:t>neural networks to implement system}</a:t>
            </a:r>
          </a:p>
          <a:p>
            <a:r>
              <a:rPr lang="en-US" dirty="0">
                <a:effectLst/>
              </a:rPr>
              <a:t>$l=\</a:t>
            </a:r>
            <a:r>
              <a:rPr lang="en-US" dirty="0" err="1">
                <a:effectLst/>
              </a:rPr>
              <a:t>frac</a:t>
            </a:r>
            <a:r>
              <a:rPr lang="en-US" dirty="0">
                <a:effectLst/>
              </a:rPr>
              <a:t>{1}{N}</a:t>
            </a:r>
          </a:p>
          <a:p>
            <a:r>
              <a:rPr lang="en-US" dirty="0">
                <a:effectLst/>
              </a:rPr>
              <a:t>\sum\limits_{</a:t>
            </a:r>
            <a:r>
              <a:rPr lang="en-US" dirty="0" err="1">
                <a:effectLst/>
              </a:rPr>
              <a:t>x_i</a:t>
            </a:r>
            <a:r>
              <a:rPr lang="en-US" dirty="0">
                <a:effectLst/>
              </a:rPr>
              <a:t> \epsilon X}</a:t>
            </a:r>
          </a:p>
          <a:p>
            <a:r>
              <a:rPr lang="en-US" dirty="0">
                <a:effectLst/>
              </a:rPr>
              <a:t>\Big( \</a:t>
            </a:r>
            <a:r>
              <a:rPr lang="en-US" dirty="0" err="1">
                <a:effectLst/>
              </a:rPr>
              <a:t>frac</a:t>
            </a:r>
            <a:r>
              <a:rPr lang="en-US" dirty="0">
                <a:effectLst/>
              </a:rPr>
              <a:t>{1}{2 \sigma^2_{\hat {</a:t>
            </a:r>
            <a:r>
              <a:rPr lang="en-US" dirty="0" err="1">
                <a:effectLst/>
              </a:rPr>
              <a:t>x_i</a:t>
            </a:r>
            <a:r>
              <a:rPr lang="en-US" dirty="0">
                <a:effectLst/>
              </a:rPr>
              <a:t>}} |z}</a:t>
            </a:r>
          </a:p>
          <a:p>
            <a:r>
              <a:rPr lang="en-US" dirty="0">
                <a:effectLst/>
              </a:rPr>
              <a:t>(</a:t>
            </a:r>
            <a:r>
              <a:rPr lang="en-US" dirty="0" err="1">
                <a:effectLst/>
              </a:rPr>
              <a:t>x_i</a:t>
            </a:r>
            <a:r>
              <a:rPr lang="en-US" dirty="0">
                <a:effectLst/>
              </a:rPr>
              <a:t> - \mu_{\hat{</a:t>
            </a:r>
            <a:r>
              <a:rPr lang="en-US" dirty="0" err="1">
                <a:effectLst/>
              </a:rPr>
              <a:t>x_i</a:t>
            </a:r>
            <a:r>
              <a:rPr lang="en-US" dirty="0">
                <a:effectLst/>
              </a:rPr>
              <a:t>}|z})^2</a:t>
            </a:r>
          </a:p>
          <a:p>
            <a:r>
              <a:rPr lang="en-US" dirty="0">
                <a:effectLst/>
              </a:rPr>
              <a:t>\Big)</a:t>
            </a:r>
          </a:p>
          <a:p>
            <a:r>
              <a:rPr lang="en-US" dirty="0">
                <a:effectLst/>
              </a:rPr>
              <a:t>+\</a:t>
            </a:r>
            <a:r>
              <a:rPr lang="en-US" dirty="0" err="1">
                <a:effectLst/>
              </a:rPr>
              <a:t>frac</a:t>
            </a:r>
            <a:r>
              <a:rPr lang="en-US" dirty="0">
                <a:effectLst/>
              </a:rPr>
              <a:t>{1}{2} \big\{</a:t>
            </a:r>
          </a:p>
          <a:p>
            <a:r>
              <a:rPr lang="en-US" dirty="0" err="1">
                <a:effectLst/>
              </a:rPr>
              <a:t>tr</a:t>
            </a:r>
            <a:r>
              <a:rPr lang="en-US" dirty="0">
                <a:effectLst/>
              </a:rPr>
              <a:t> (\sigma^2(X)-I)</a:t>
            </a:r>
          </a:p>
          <a:p>
            <a:r>
              <a:rPr lang="en-US" dirty="0">
                <a:effectLst/>
              </a:rPr>
              <a:t>+\mu(X)^T \mu(X)-log(</a:t>
            </a:r>
            <a:r>
              <a:rPr lang="en-US" dirty="0" err="1">
                <a:effectLst/>
              </a:rPr>
              <a:t>det</a:t>
            </a:r>
            <a:r>
              <a:rPr lang="en-US" dirty="0">
                <a:effectLst/>
              </a:rPr>
              <a:t>(\sigma^2(X)))</a:t>
            </a:r>
          </a:p>
          <a:p>
            <a:r>
              <a:rPr lang="en-US" dirty="0">
                <a:effectLst/>
              </a:rPr>
              <a:t>\big\}$\\</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59</a:t>
            </a:fld>
            <a:endParaRPr lang="en-US"/>
          </a:p>
        </p:txBody>
      </p:sp>
    </p:spTree>
    <p:extLst>
      <p:ext uri="{BB962C8B-B14F-4D97-AF65-F5344CB8AC3E}">
        <p14:creationId xmlns:p14="http://schemas.microsoft.com/office/powerpoint/2010/main" val="3702583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\subsection{slide 55: VAE generative model}</a:t>
            </a:r>
          </a:p>
          <a:p>
            <a:r>
              <a:rPr lang="en-US" dirty="0">
                <a:effectLst/>
              </a:rPr>
              <a:t>In theory, we use a sample of z from $q_{\theta(</a:t>
            </a:r>
            <a:r>
              <a:rPr lang="en-US" dirty="0" err="1">
                <a:effectLst/>
              </a:rPr>
              <a:t>en</a:t>
            </a:r>
            <a:r>
              <a:rPr lang="en-US" dirty="0">
                <a:effectLst/>
              </a:rPr>
              <a:t>)} (</a:t>
            </a:r>
            <a:r>
              <a:rPr lang="en-US" dirty="0" err="1">
                <a:effectLst/>
              </a:rPr>
              <a:t>z|x_i</a:t>
            </a:r>
            <a:r>
              <a:rPr lang="en-US" dirty="0">
                <a:effectLst/>
              </a:rPr>
              <a:t>)$ as input to sample from $p_{\phi(de)}(\hat </a:t>
            </a:r>
            <a:r>
              <a:rPr lang="en-US" dirty="0" err="1">
                <a:effectLst/>
              </a:rPr>
              <a:t>X_i</a:t>
            </a:r>
            <a:r>
              <a:rPr lang="en-US" dirty="0">
                <a:effectLst/>
              </a:rPr>
              <a:t>| Z) $ to give an approximate reconstruction of $</a:t>
            </a:r>
            <a:r>
              <a:rPr lang="en-US" dirty="0" err="1">
                <a:effectLst/>
              </a:rPr>
              <a:t>x_i</a:t>
            </a:r>
            <a:r>
              <a:rPr lang="en-US" dirty="0">
                <a:effectLst/>
              </a:rPr>
              <a:t>$\\</a:t>
            </a:r>
          </a:p>
          <a:p>
            <a:r>
              <a:rPr lang="en-US" dirty="0">
                <a:effectLst/>
              </a:rPr>
              <a:t>Alternatively, if we sample any $z$ from $N(0,1)$ and use it as input to sample from $p_{\phi(de)}(\hat </a:t>
            </a:r>
            <a:r>
              <a:rPr lang="en-US" dirty="0" err="1">
                <a:effectLst/>
              </a:rPr>
              <a:t>X_i</a:t>
            </a:r>
            <a:r>
              <a:rPr lang="en-US" dirty="0">
                <a:effectLst/>
              </a:rPr>
              <a:t> | Z) $ then we can approximate the entire data distribution $p( )$. I.e., we can generate new samples that look like the input but aren’t in the input. </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62</a:t>
            </a:fld>
            <a:endParaRPr lang="en-US"/>
          </a:p>
        </p:txBody>
      </p:sp>
    </p:spTree>
    <p:extLst>
      <p:ext uri="{BB962C8B-B14F-4D97-AF65-F5344CB8AC3E}">
        <p14:creationId xmlns:p14="http://schemas.microsoft.com/office/powerpoint/2010/main" val="1911665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65</a:t>
            </a:fld>
            <a:endParaRPr lang="en-US"/>
          </a:p>
        </p:txBody>
      </p:sp>
    </p:spTree>
    <p:extLst>
      <p:ext uri="{BB962C8B-B14F-4D97-AF65-F5344CB8AC3E}">
        <p14:creationId xmlns:p14="http://schemas.microsoft.com/office/powerpoint/2010/main" val="1365203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\subsection{slide 55: VAE generative model}</a:t>
            </a:r>
          </a:p>
          <a:p>
            <a:r>
              <a:rPr lang="en-US" dirty="0">
                <a:effectLst/>
              </a:rPr>
              <a:t>In theory, we use a sample of z from $q_{\theta(</a:t>
            </a:r>
            <a:r>
              <a:rPr lang="en-US" dirty="0" err="1">
                <a:effectLst/>
              </a:rPr>
              <a:t>en</a:t>
            </a:r>
            <a:r>
              <a:rPr lang="en-US" dirty="0">
                <a:effectLst/>
              </a:rPr>
              <a:t>)} (</a:t>
            </a:r>
            <a:r>
              <a:rPr lang="en-US" dirty="0" err="1">
                <a:effectLst/>
              </a:rPr>
              <a:t>z|x_i</a:t>
            </a:r>
            <a:r>
              <a:rPr lang="en-US" dirty="0">
                <a:effectLst/>
              </a:rPr>
              <a:t>)$ as input to sample from $p_{\phi(de)}(\hat </a:t>
            </a:r>
            <a:r>
              <a:rPr lang="en-US" dirty="0" err="1">
                <a:effectLst/>
              </a:rPr>
              <a:t>X_i</a:t>
            </a:r>
            <a:r>
              <a:rPr lang="en-US" dirty="0">
                <a:effectLst/>
              </a:rPr>
              <a:t>| Z) $ to give an approximate reconstruction of $</a:t>
            </a:r>
            <a:r>
              <a:rPr lang="en-US" dirty="0" err="1">
                <a:effectLst/>
              </a:rPr>
              <a:t>x_i</a:t>
            </a:r>
            <a:r>
              <a:rPr lang="en-US" dirty="0">
                <a:effectLst/>
              </a:rPr>
              <a:t>$\\</a:t>
            </a:r>
          </a:p>
          <a:p>
            <a:r>
              <a:rPr lang="en-US" dirty="0">
                <a:effectLst/>
              </a:rPr>
              <a:t>Alternatively, if we sample any $z$ from $N(0,1)$ and use it as input to sample from $p_{\phi(de)}(\hat </a:t>
            </a:r>
            <a:r>
              <a:rPr lang="en-US" dirty="0" err="1">
                <a:effectLst/>
              </a:rPr>
              <a:t>X_i</a:t>
            </a:r>
            <a:r>
              <a:rPr lang="en-US" dirty="0">
                <a:effectLst/>
              </a:rPr>
              <a:t> | Z) $ then we can approximate the entire data distribution $p( )$. I.e., we can generate new samples that look like the input but aren’t in the input. </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67</a:t>
            </a:fld>
            <a:endParaRPr lang="en-US"/>
          </a:p>
        </p:txBody>
      </p:sp>
    </p:spTree>
    <p:extLst>
      <p:ext uri="{BB962C8B-B14F-4D97-AF65-F5344CB8AC3E}">
        <p14:creationId xmlns:p14="http://schemas.microsoft.com/office/powerpoint/2010/main" val="575026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\subsection{slide 67: Summary: Forward pass}</a:t>
            </a:r>
          </a:p>
          <a:p>
            <a:br>
              <a:rPr lang="en-US" dirty="0">
                <a:effectLst/>
              </a:rPr>
            </a:br>
            <a:endParaRPr lang="en-US" dirty="0">
              <a:effectLst/>
            </a:endParaRPr>
          </a:p>
          <a:p>
            <a:r>
              <a:rPr lang="en-US" dirty="0">
                <a:effectLst/>
              </a:rPr>
              <a:t>$\epsilon$= the generated variable\\</a:t>
            </a:r>
          </a:p>
          <a:p>
            <a:r>
              <a:rPr lang="en-US" dirty="0">
                <a:effectLst/>
              </a:rPr>
              <a:t>$\mu$ = mean\\</a:t>
            </a:r>
          </a:p>
          <a:p>
            <a:r>
              <a:rPr lang="en-US" dirty="0">
                <a:effectLst/>
              </a:rPr>
              <a:t>$\sigma$= variance\\</a:t>
            </a:r>
          </a:p>
          <a:p>
            <a:r>
              <a:rPr lang="en-US" dirty="0">
                <a:effectLst/>
              </a:rPr>
              <a:t>$Z= \epsilon \</a:t>
            </a:r>
            <a:r>
              <a:rPr lang="en-US" dirty="0" err="1">
                <a:effectLst/>
              </a:rPr>
              <a:t>sigma_x</a:t>
            </a:r>
            <a:r>
              <a:rPr lang="en-US" dirty="0">
                <a:effectLst/>
              </a:rPr>
              <a:t> +\</a:t>
            </a:r>
            <a:r>
              <a:rPr lang="en-US" dirty="0" err="1">
                <a:effectLst/>
              </a:rPr>
              <a:t>mu_x</a:t>
            </a:r>
            <a:r>
              <a:rPr lang="en-US" dirty="0">
                <a:effectLst/>
              </a:rPr>
              <a:t>$</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68</a:t>
            </a:fld>
            <a:endParaRPr lang="en-US"/>
          </a:p>
        </p:txBody>
      </p:sp>
    </p:spTree>
    <p:extLst>
      <p:ext uri="{BB962C8B-B14F-4D97-AF65-F5344CB8AC3E}">
        <p14:creationId xmlns:p14="http://schemas.microsoft.com/office/powerpoint/2010/main" val="2944173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83</a:t>
            </a:fld>
            <a:endParaRPr lang="en-US"/>
          </a:p>
        </p:txBody>
      </p:sp>
    </p:spTree>
    <p:extLst>
      <p:ext uri="{BB962C8B-B14F-4D97-AF65-F5344CB8AC3E}">
        <p14:creationId xmlns:p14="http://schemas.microsoft.com/office/powerpoint/2010/main" val="2770280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B1A94-0B33-4A96-BF33-F468AFADCF6C}" type="slidenum">
              <a:rPr lang="en-US" smtClean="0"/>
              <a:t>85</a:t>
            </a:fld>
            <a:endParaRPr lang="en-US"/>
          </a:p>
        </p:txBody>
      </p:sp>
    </p:spTree>
    <p:extLst>
      <p:ext uri="{BB962C8B-B14F-4D97-AF65-F5344CB8AC3E}">
        <p14:creationId xmlns:p14="http://schemas.microsoft.com/office/powerpoint/2010/main" val="187259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B1A94-0B33-4A96-BF33-F468AFADCF6C}" type="slidenum">
              <a:rPr lang="en-US" smtClean="0"/>
              <a:t>86</a:t>
            </a:fld>
            <a:endParaRPr lang="en-US"/>
          </a:p>
        </p:txBody>
      </p:sp>
    </p:spTree>
    <p:extLst>
      <p:ext uri="{BB962C8B-B14F-4D97-AF65-F5344CB8AC3E}">
        <p14:creationId xmlns:p14="http://schemas.microsoft.com/office/powerpoint/2010/main" val="500698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87</a:t>
            </a:fld>
            <a:endParaRPr lang="en-US"/>
          </a:p>
        </p:txBody>
      </p:sp>
    </p:spTree>
    <p:extLst>
      <p:ext uri="{BB962C8B-B14F-4D97-AF65-F5344CB8AC3E}">
        <p14:creationId xmlns:p14="http://schemas.microsoft.com/office/powerpoint/2010/main" val="3394037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B8065-7065-47DC-B0C8-8FC0EF165B22}" type="slidenum">
              <a:rPr lang="en-US" smtClean="0"/>
              <a:t>91</a:t>
            </a:fld>
            <a:endParaRPr lang="en-US"/>
          </a:p>
        </p:txBody>
      </p:sp>
    </p:spTree>
    <p:extLst>
      <p:ext uri="{BB962C8B-B14F-4D97-AF65-F5344CB8AC3E}">
        <p14:creationId xmlns:p14="http://schemas.microsoft.com/office/powerpoint/2010/main" val="309127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\subsection{Theory}</a:t>
            </a:r>
          </a:p>
          <a:p>
            <a:r>
              <a:rPr lang="en-US" dirty="0">
                <a:effectLst/>
              </a:rPr>
              <a:t>%%</a:t>
            </a:r>
            <a:r>
              <a:rPr lang="en-US" dirty="0" err="1">
                <a:effectLst/>
              </a:rPr>
              <a:t>eeeeeeeeeeeeeeeeeeeeeeeeeeeeeeeeeeeeeeee</a:t>
            </a:r>
            <a:endParaRPr lang="en-US" dirty="0">
              <a:effectLst/>
            </a:endParaRPr>
          </a:p>
          <a:p>
            <a:r>
              <a:rPr lang="en-US" dirty="0">
                <a:effectLst/>
              </a:rPr>
              <a:t>$x \</a:t>
            </a:r>
            <a:r>
              <a:rPr lang="en-US" dirty="0" err="1">
                <a:effectLst/>
              </a:rPr>
              <a:t>rightarrow</a:t>
            </a:r>
            <a:r>
              <a:rPr lang="en-US" dirty="0">
                <a:effectLst/>
              </a:rPr>
              <a:t> F \</a:t>
            </a:r>
            <a:r>
              <a:rPr lang="en-US" dirty="0" err="1">
                <a:effectLst/>
              </a:rPr>
              <a:t>rightarrow</a:t>
            </a:r>
            <a:r>
              <a:rPr lang="en-US" dirty="0">
                <a:effectLst/>
              </a:rPr>
              <a:t> x'$\\</a:t>
            </a:r>
          </a:p>
          <a:p>
            <a:r>
              <a:rPr lang="en-US" dirty="0">
                <a:effectLst/>
              </a:rPr>
              <a:t>$z=\sigma (</a:t>
            </a:r>
            <a:r>
              <a:rPr lang="en-US" dirty="0" err="1">
                <a:effectLst/>
              </a:rPr>
              <a:t>Wx+b</a:t>
            </a:r>
            <a:r>
              <a:rPr lang="en-US" dirty="0">
                <a:effectLst/>
              </a:rPr>
              <a:t>)------(*)$\\</a:t>
            </a:r>
          </a:p>
          <a:p>
            <a:r>
              <a:rPr lang="en-US" dirty="0">
                <a:effectLst/>
              </a:rPr>
              <a:t>$x'=\sigma'(</a:t>
            </a:r>
            <a:r>
              <a:rPr lang="en-US" dirty="0" err="1">
                <a:effectLst/>
              </a:rPr>
              <a:t>W'z+b</a:t>
            </a:r>
            <a:r>
              <a:rPr lang="en-US" dirty="0">
                <a:effectLst/>
              </a:rPr>
              <a:t>')---(**)$\\</a:t>
            </a:r>
          </a:p>
          <a:p>
            <a:r>
              <a:rPr lang="en-US" dirty="0">
                <a:effectLst/>
              </a:rPr>
              <a:t>Autoencoders are trained to minimize reconstruction errors (such as squared errors), often referred to as the "loss (L)":\\</a:t>
            </a:r>
          </a:p>
          <a:p>
            <a:r>
              <a:rPr lang="en-US" dirty="0">
                <a:effectLst/>
              </a:rPr>
              <a:t>By combining (*) and (**)\\</a:t>
            </a:r>
          </a:p>
          <a:p>
            <a:r>
              <a:rPr lang="en-US" dirty="0">
                <a:effectLst/>
              </a:rPr>
              <a:t>$Loss=L(</a:t>
            </a:r>
            <a:r>
              <a:rPr lang="en-US" dirty="0" err="1">
                <a:effectLst/>
              </a:rPr>
              <a:t>x,x</a:t>
            </a:r>
            <a:r>
              <a:rPr lang="en-US" dirty="0">
                <a:effectLst/>
              </a:rPr>
              <a:t>')=\| x-x' \|^2$\\</a:t>
            </a:r>
          </a:p>
          <a:p>
            <a:r>
              <a:rPr lang="en-US" dirty="0">
                <a:effectLst/>
              </a:rPr>
              <a:t>$\| x-\sigma' ( W' \sigma (W </a:t>
            </a:r>
            <a:r>
              <a:rPr lang="en-US" dirty="0" err="1">
                <a:effectLst/>
              </a:rPr>
              <a:t>x+b</a:t>
            </a:r>
            <a:r>
              <a:rPr lang="en-US" dirty="0">
                <a:effectLst/>
              </a:rPr>
              <a:t>)+b' \|^2$\\</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7</a:t>
            </a:fld>
            <a:endParaRPr lang="en-US"/>
          </a:p>
        </p:txBody>
      </p:sp>
    </p:spTree>
    <p:extLst>
      <p:ext uri="{BB962C8B-B14F-4D97-AF65-F5344CB8AC3E}">
        <p14:creationId xmlns:p14="http://schemas.microsoft.com/office/powerpoint/2010/main" val="3792953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B8065-7065-47DC-B0C8-8FC0EF165B22}" type="slidenum">
              <a:rPr lang="en-US" smtClean="0"/>
              <a:t>92</a:t>
            </a:fld>
            <a:endParaRPr lang="en-US"/>
          </a:p>
        </p:txBody>
      </p:sp>
    </p:spTree>
    <p:extLst>
      <p:ext uri="{BB962C8B-B14F-4D97-AF65-F5344CB8AC3E}">
        <p14:creationId xmlns:p14="http://schemas.microsoft.com/office/powerpoint/2010/main" val="4131601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B8065-7065-47DC-B0C8-8FC0EF165B22}" type="slidenum">
              <a:rPr lang="en-US" smtClean="0"/>
              <a:t>94</a:t>
            </a:fld>
            <a:endParaRPr lang="en-US"/>
          </a:p>
        </p:txBody>
      </p:sp>
    </p:spTree>
    <p:extLst>
      <p:ext uri="{BB962C8B-B14F-4D97-AF65-F5344CB8AC3E}">
        <p14:creationId xmlns:p14="http://schemas.microsoft.com/office/powerpoint/2010/main" val="721445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B8065-7065-47DC-B0C8-8FC0EF165B22}" type="slidenum">
              <a:rPr lang="en-US" smtClean="0"/>
              <a:t>95</a:t>
            </a:fld>
            <a:endParaRPr lang="en-US"/>
          </a:p>
        </p:txBody>
      </p:sp>
    </p:spTree>
    <p:extLst>
      <p:ext uri="{BB962C8B-B14F-4D97-AF65-F5344CB8AC3E}">
        <p14:creationId xmlns:p14="http://schemas.microsoft.com/office/powerpoint/2010/main" val="886718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B1A94-0B33-4A96-BF33-F468AFADCF6C}" type="slidenum">
              <a:rPr lang="en-US" smtClean="0"/>
              <a:t>96</a:t>
            </a:fld>
            <a:endParaRPr lang="en-US"/>
          </a:p>
        </p:txBody>
      </p:sp>
    </p:spTree>
    <p:extLst>
      <p:ext uri="{BB962C8B-B14F-4D97-AF65-F5344CB8AC3E}">
        <p14:creationId xmlns:p14="http://schemas.microsoft.com/office/powerpoint/2010/main" val="3626401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100</a:t>
            </a:fld>
            <a:endParaRPr lang="en-US"/>
          </a:p>
        </p:txBody>
      </p:sp>
    </p:spTree>
    <p:extLst>
      <p:ext uri="{BB962C8B-B14F-4D97-AF65-F5344CB8AC3E}">
        <p14:creationId xmlns:p14="http://schemas.microsoft.com/office/powerpoint/2010/main" val="2481352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\subsection{slide 64 :Derivation}</a:t>
            </a:r>
          </a:p>
          <a:p>
            <a:r>
              <a:rPr lang="en-US" dirty="0">
                <a:effectLst/>
              </a:rPr>
              <a:t>We want to find $\min_\theta(</a:t>
            </a:r>
            <a:r>
              <a:rPr lang="en-US" dirty="0" err="1">
                <a:effectLst/>
              </a:rPr>
              <a:t>E_q</a:t>
            </a:r>
            <a:r>
              <a:rPr lang="en-US" dirty="0">
                <a:effectLst/>
              </a:rPr>
              <a:t>[X^2])$, thus we need to find </a:t>
            </a:r>
          </a:p>
          <a:p>
            <a:r>
              <a:rPr lang="en-US" dirty="0">
                <a:effectLst/>
              </a:rPr>
              <a:t>$\</a:t>
            </a:r>
            <a:r>
              <a:rPr lang="en-US" dirty="0" err="1">
                <a:effectLst/>
              </a:rPr>
              <a:t>nabla</a:t>
            </a:r>
            <a:r>
              <a:rPr lang="en-US" dirty="0">
                <a:effectLst/>
              </a:rPr>
              <a:t>_\theta </a:t>
            </a:r>
            <a:r>
              <a:rPr lang="en-US" dirty="0" err="1">
                <a:effectLst/>
              </a:rPr>
              <a:t>E_q</a:t>
            </a:r>
            <a:r>
              <a:rPr lang="en-US" dirty="0">
                <a:effectLst/>
              </a:rPr>
              <a:t>[x^2]$\\</a:t>
            </a:r>
          </a:p>
          <a:p>
            <a:r>
              <a:rPr lang="en-US" dirty="0">
                <a:effectLst/>
              </a:rPr>
              <a:t>Since $\</a:t>
            </a:r>
            <a:r>
              <a:rPr lang="en-US" dirty="0" err="1">
                <a:effectLst/>
              </a:rPr>
              <a:t>nabla</a:t>
            </a:r>
            <a:r>
              <a:rPr lang="en-US" dirty="0">
                <a:effectLst/>
              </a:rPr>
              <a:t>_\theta q_\theta (x)=q_\theta(x)$, and $\</a:t>
            </a:r>
            <a:r>
              <a:rPr lang="en-US" dirty="0" err="1">
                <a:effectLst/>
              </a:rPr>
              <a:t>frac</a:t>
            </a:r>
            <a:r>
              <a:rPr lang="en-US" dirty="0">
                <a:effectLst/>
              </a:rPr>
              <a:t>{d(log(y))}{dx}=\</a:t>
            </a:r>
            <a:r>
              <a:rPr lang="en-US" dirty="0" err="1">
                <a:effectLst/>
              </a:rPr>
              <a:t>frac</a:t>
            </a:r>
            <a:r>
              <a:rPr lang="en-US" dirty="0">
                <a:effectLst/>
              </a:rPr>
              <a:t>{1}{log(y)}\</a:t>
            </a:r>
            <a:r>
              <a:rPr lang="en-US" dirty="0" err="1">
                <a:effectLst/>
              </a:rPr>
              <a:t>frac</a:t>
            </a:r>
            <a:r>
              <a:rPr lang="en-US" dirty="0">
                <a:effectLst/>
              </a:rPr>
              <a:t>{</a:t>
            </a:r>
            <a:r>
              <a:rPr lang="en-US" dirty="0" err="1">
                <a:effectLst/>
              </a:rPr>
              <a:t>dy</a:t>
            </a:r>
            <a:r>
              <a:rPr lang="en-US" dirty="0">
                <a:effectLst/>
              </a:rPr>
              <a:t>}{dx}$\\</a:t>
            </a:r>
          </a:p>
          <a:p>
            <a:r>
              <a:rPr lang="en-US" dirty="0">
                <a:effectLst/>
              </a:rPr>
              <a:t>Thus, $\</a:t>
            </a:r>
            <a:r>
              <a:rPr lang="en-US" dirty="0" err="1">
                <a:effectLst/>
              </a:rPr>
              <a:t>nabla</a:t>
            </a:r>
            <a:r>
              <a:rPr lang="en-US" dirty="0">
                <a:effectLst/>
              </a:rPr>
              <a:t>_\theta log(q_\theta (x)) =\</a:t>
            </a:r>
            <a:r>
              <a:rPr lang="en-US" dirty="0" err="1">
                <a:effectLst/>
              </a:rPr>
              <a:t>frac</a:t>
            </a:r>
            <a:r>
              <a:rPr lang="en-US" dirty="0">
                <a:effectLst/>
              </a:rPr>
              <a:t>{1}{q_\theta (x)} \</a:t>
            </a:r>
            <a:r>
              <a:rPr lang="en-US" dirty="0" err="1">
                <a:effectLst/>
              </a:rPr>
              <a:t>nabla</a:t>
            </a:r>
            <a:r>
              <a:rPr lang="en-US" dirty="0">
                <a:effectLst/>
              </a:rPr>
              <a:t> (q_\theta(x))$ -----(</a:t>
            </a:r>
            <a:r>
              <a:rPr lang="en-US" dirty="0" err="1">
                <a:effectLst/>
              </a:rPr>
              <a:t>i</a:t>
            </a:r>
            <a:r>
              <a:rPr lang="en-US" dirty="0">
                <a:effectLst/>
              </a:rPr>
              <a:t>)\\</a:t>
            </a:r>
          </a:p>
          <a:p>
            <a:r>
              <a:rPr lang="en-US" dirty="0">
                <a:effectLst/>
              </a:rPr>
              <a:t>%</a:t>
            </a:r>
          </a:p>
          <a:p>
            <a:r>
              <a:rPr lang="en-US" dirty="0">
                <a:effectLst/>
              </a:rPr>
              <a:t>$\</a:t>
            </a:r>
            <a:r>
              <a:rPr lang="en-US" dirty="0" err="1">
                <a:effectLst/>
              </a:rPr>
              <a:t>nabla</a:t>
            </a:r>
            <a:r>
              <a:rPr lang="en-US" dirty="0">
                <a:effectLst/>
              </a:rPr>
              <a:t>\theta </a:t>
            </a:r>
            <a:r>
              <a:rPr lang="en-US" dirty="0" err="1">
                <a:effectLst/>
              </a:rPr>
              <a:t>E_q</a:t>
            </a:r>
            <a:r>
              <a:rPr lang="en-US" dirty="0">
                <a:effectLst/>
              </a:rPr>
              <a:t>[x^2]=\</a:t>
            </a:r>
            <a:r>
              <a:rPr lang="en-US" dirty="0" err="1">
                <a:effectLst/>
              </a:rPr>
              <a:t>nabla</a:t>
            </a:r>
            <a:r>
              <a:rPr lang="en-US" dirty="0">
                <a:effectLst/>
              </a:rPr>
              <a:t>_\theta </a:t>
            </a:r>
          </a:p>
          <a:p>
            <a:r>
              <a:rPr lang="en-US" dirty="0">
                <a:effectLst/>
              </a:rPr>
              <a:t>\</a:t>
            </a:r>
            <a:r>
              <a:rPr lang="en-US" dirty="0" err="1">
                <a:effectLst/>
              </a:rPr>
              <a:t>int</a:t>
            </a:r>
            <a:r>
              <a:rPr lang="en-US" dirty="0">
                <a:effectLst/>
              </a:rPr>
              <a:t> q_\theta(x) x^2 dx$, by definition of exception\\</a:t>
            </a:r>
          </a:p>
          <a:p>
            <a:r>
              <a:rPr lang="en-US" dirty="0">
                <a:effectLst/>
              </a:rPr>
              <a:t>%</a:t>
            </a:r>
          </a:p>
          <a:p>
            <a:r>
              <a:rPr lang="en-US" dirty="0">
                <a:effectLst/>
              </a:rPr>
              <a:t>$\</a:t>
            </a:r>
            <a:r>
              <a:rPr lang="en-US" dirty="0" err="1">
                <a:effectLst/>
              </a:rPr>
              <a:t>nabla</a:t>
            </a:r>
            <a:r>
              <a:rPr lang="en-US" dirty="0">
                <a:effectLst/>
              </a:rPr>
              <a:t>\theta </a:t>
            </a:r>
            <a:r>
              <a:rPr lang="en-US" dirty="0" err="1">
                <a:effectLst/>
              </a:rPr>
              <a:t>E_q</a:t>
            </a:r>
            <a:r>
              <a:rPr lang="en-US" dirty="0">
                <a:effectLst/>
              </a:rPr>
              <a:t>[x^2]= </a:t>
            </a:r>
          </a:p>
          <a:p>
            <a:r>
              <a:rPr lang="en-US" dirty="0">
                <a:effectLst/>
              </a:rPr>
              <a:t>\</a:t>
            </a:r>
            <a:r>
              <a:rPr lang="en-US" dirty="0" err="1">
                <a:effectLst/>
              </a:rPr>
              <a:t>int</a:t>
            </a:r>
            <a:r>
              <a:rPr lang="en-US" dirty="0">
                <a:effectLst/>
              </a:rPr>
              <a:t> \</a:t>
            </a:r>
            <a:r>
              <a:rPr lang="en-US" dirty="0" err="1">
                <a:effectLst/>
              </a:rPr>
              <a:t>nabla</a:t>
            </a:r>
            <a:r>
              <a:rPr lang="en-US" dirty="0">
                <a:effectLst/>
              </a:rPr>
              <a:t>_\theta q_\theta(x) \</a:t>
            </a:r>
            <a:r>
              <a:rPr lang="en-US" dirty="0" err="1">
                <a:effectLst/>
              </a:rPr>
              <a:t>frac</a:t>
            </a:r>
            <a:r>
              <a:rPr lang="en-US" dirty="0">
                <a:effectLst/>
              </a:rPr>
              <a:t>{q_\theta(x)}{q_\theta(x)}</a:t>
            </a:r>
          </a:p>
          <a:p>
            <a:r>
              <a:rPr lang="en-US" dirty="0">
                <a:effectLst/>
              </a:rPr>
              <a:t>\Big) </a:t>
            </a:r>
          </a:p>
          <a:p>
            <a:r>
              <a:rPr lang="en-US" dirty="0">
                <a:effectLst/>
              </a:rPr>
              <a:t>x^2 dx$,\\</a:t>
            </a:r>
          </a:p>
          <a:p>
            <a:r>
              <a:rPr lang="en-US" dirty="0">
                <a:effectLst/>
              </a:rPr>
              <a:t>$=\</a:t>
            </a:r>
            <a:r>
              <a:rPr lang="en-US" dirty="0" err="1">
                <a:effectLst/>
              </a:rPr>
              <a:t>int</a:t>
            </a:r>
            <a:r>
              <a:rPr lang="en-US" dirty="0">
                <a:effectLst/>
              </a:rPr>
              <a:t> \Big(</a:t>
            </a:r>
          </a:p>
          <a:p>
            <a:r>
              <a:rPr lang="en-US" dirty="0">
                <a:effectLst/>
              </a:rPr>
              <a:t>\</a:t>
            </a:r>
            <a:r>
              <a:rPr lang="en-US" dirty="0" err="1">
                <a:effectLst/>
              </a:rPr>
              <a:t>frac</a:t>
            </a:r>
            <a:r>
              <a:rPr lang="en-US" dirty="0">
                <a:effectLst/>
              </a:rPr>
              <a:t>{1}{q_\theta(x)} \</a:t>
            </a:r>
            <a:r>
              <a:rPr lang="en-US" dirty="0" err="1">
                <a:effectLst/>
              </a:rPr>
              <a:t>nabla</a:t>
            </a:r>
            <a:r>
              <a:rPr lang="en-US" dirty="0">
                <a:effectLst/>
              </a:rPr>
              <a:t>_\theta</a:t>
            </a:r>
          </a:p>
          <a:p>
            <a:r>
              <a:rPr lang="en-US" dirty="0">
                <a:effectLst/>
              </a:rPr>
              <a:t>q_\theta(x) </a:t>
            </a:r>
          </a:p>
          <a:p>
            <a:r>
              <a:rPr lang="en-US" dirty="0">
                <a:effectLst/>
              </a:rPr>
              <a:t>\Big)</a:t>
            </a:r>
          </a:p>
          <a:p>
            <a:r>
              <a:rPr lang="en-US" dirty="0">
                <a:effectLst/>
              </a:rPr>
              <a:t>q_\theta(x)</a:t>
            </a:r>
          </a:p>
          <a:p>
            <a:r>
              <a:rPr lang="en-US" dirty="0">
                <a:effectLst/>
              </a:rPr>
              <a:t>x^2 dx$---(ii), put (</a:t>
            </a:r>
            <a:r>
              <a:rPr lang="en-US" dirty="0" err="1">
                <a:effectLst/>
              </a:rPr>
              <a:t>i</a:t>
            </a:r>
            <a:r>
              <a:rPr lang="en-US" dirty="0">
                <a:effectLst/>
              </a:rPr>
              <a:t>) in (ii)\\</a:t>
            </a:r>
          </a:p>
          <a:p>
            <a:r>
              <a:rPr lang="en-US" dirty="0">
                <a:effectLst/>
              </a:rPr>
              <a:t>%%%</a:t>
            </a:r>
          </a:p>
          <a:p>
            <a:r>
              <a:rPr lang="en-US" dirty="0">
                <a:effectLst/>
              </a:rPr>
              <a:t>$\</a:t>
            </a:r>
            <a:r>
              <a:rPr lang="en-US" dirty="0" err="1">
                <a:effectLst/>
              </a:rPr>
              <a:t>nabla</a:t>
            </a:r>
            <a:r>
              <a:rPr lang="en-US" dirty="0">
                <a:effectLst/>
              </a:rPr>
              <a:t> _\theta </a:t>
            </a:r>
            <a:r>
              <a:rPr lang="en-US" dirty="0" err="1">
                <a:effectLst/>
              </a:rPr>
              <a:t>E_q</a:t>
            </a:r>
            <a:r>
              <a:rPr lang="en-US" dirty="0">
                <a:effectLst/>
              </a:rPr>
              <a:t>[x^2]=</a:t>
            </a:r>
          </a:p>
          <a:p>
            <a:r>
              <a:rPr lang="en-US" dirty="0">
                <a:effectLst/>
              </a:rPr>
              <a:t>\</a:t>
            </a:r>
            <a:r>
              <a:rPr lang="en-US" dirty="0" err="1">
                <a:effectLst/>
              </a:rPr>
              <a:t>int</a:t>
            </a:r>
            <a:r>
              <a:rPr lang="en-US" dirty="0">
                <a:effectLst/>
              </a:rPr>
              <a:t> q_\theta(x) \</a:t>
            </a:r>
            <a:r>
              <a:rPr lang="en-US" dirty="0" err="1">
                <a:effectLst/>
              </a:rPr>
              <a:t>nabla</a:t>
            </a:r>
            <a:r>
              <a:rPr lang="en-US" dirty="0">
                <a:effectLst/>
              </a:rPr>
              <a:t>_\theta log (q_\theta(x)) x^2 dx$\\</a:t>
            </a:r>
          </a:p>
          <a:p>
            <a:r>
              <a:rPr lang="en-US" dirty="0">
                <a:effectLst/>
              </a:rPr>
              <a:t>$=</a:t>
            </a:r>
            <a:r>
              <a:rPr lang="en-US" dirty="0" err="1">
                <a:effectLst/>
              </a:rPr>
              <a:t>E_q</a:t>
            </a:r>
            <a:r>
              <a:rPr lang="en-US" dirty="0">
                <a:effectLst/>
              </a:rPr>
              <a:t>[\</a:t>
            </a:r>
            <a:r>
              <a:rPr lang="en-US" dirty="0" err="1">
                <a:effectLst/>
              </a:rPr>
              <a:t>nabla</a:t>
            </a:r>
            <a:r>
              <a:rPr lang="en-US" dirty="0">
                <a:effectLst/>
              </a:rPr>
              <a:t>_\theta log(q_\theta(x))x^2]$, also by definition of expectation\\</a:t>
            </a:r>
          </a:p>
          <a:p>
            <a:r>
              <a:rPr lang="en-US" dirty="0">
                <a:effectLst/>
              </a:rPr>
              <a:t>%</a:t>
            </a:r>
          </a:p>
          <a:p>
            <a:r>
              <a:rPr lang="en-US" dirty="0">
                <a:effectLst/>
              </a:rPr>
              <a:t>If $q_\theta = N(\theta, I) $ is a normal distribution of mean =$\theta$, variance =1\\</a:t>
            </a:r>
          </a:p>
          <a:p>
            <a:r>
              <a:rPr lang="en-US" dirty="0">
                <a:effectLst/>
              </a:rPr>
              <a:t>hence $\</a:t>
            </a:r>
            <a:r>
              <a:rPr lang="en-US" dirty="0" err="1">
                <a:effectLst/>
              </a:rPr>
              <a:t>nabla</a:t>
            </a:r>
            <a:r>
              <a:rPr lang="en-US" dirty="0">
                <a:effectLst/>
              </a:rPr>
              <a:t>_\theta log (q_\theta(x))=x-\theta$ (see appendix 1), therefore\\</a:t>
            </a:r>
          </a:p>
          <a:p>
            <a:r>
              <a:rPr lang="en-US" dirty="0">
                <a:effectLst/>
              </a:rPr>
              <a:t>$\</a:t>
            </a:r>
            <a:r>
              <a:rPr lang="en-US" dirty="0" err="1">
                <a:effectLst/>
              </a:rPr>
              <a:t>nabla</a:t>
            </a:r>
            <a:r>
              <a:rPr lang="en-US" dirty="0">
                <a:effectLst/>
              </a:rPr>
              <a:t>_\theta </a:t>
            </a:r>
            <a:r>
              <a:rPr lang="en-US" dirty="0" err="1">
                <a:effectLst/>
              </a:rPr>
              <a:t>E_q</a:t>
            </a:r>
            <a:r>
              <a:rPr lang="en-US" dirty="0">
                <a:effectLst/>
              </a:rPr>
              <a:t>[x^2]=</a:t>
            </a:r>
            <a:r>
              <a:rPr lang="en-US" dirty="0" err="1">
                <a:effectLst/>
              </a:rPr>
              <a:t>E_q</a:t>
            </a:r>
            <a:r>
              <a:rPr lang="en-US" dirty="0">
                <a:effectLst/>
              </a:rPr>
              <a:t>[x^2(x-\theta)]$, since $X=\theta + \epsilon, \epsilon \</a:t>
            </a:r>
            <a:r>
              <a:rPr lang="en-US" dirty="0" err="1">
                <a:effectLst/>
              </a:rPr>
              <a:t>approx</a:t>
            </a:r>
            <a:r>
              <a:rPr lang="en-US" dirty="0">
                <a:effectLst/>
              </a:rPr>
              <a:t> N(0,1)$\\</a:t>
            </a:r>
          </a:p>
          <a:p>
            <a:r>
              <a:rPr lang="en-US" dirty="0">
                <a:effectLst/>
              </a:rPr>
              <a:t>%</a:t>
            </a:r>
          </a:p>
          <a:p>
            <a:r>
              <a:rPr lang="en-US" dirty="0">
                <a:effectLst/>
              </a:rPr>
              <a:t>then $</a:t>
            </a:r>
            <a:r>
              <a:rPr lang="en-US" dirty="0" err="1">
                <a:effectLst/>
              </a:rPr>
              <a:t>E_q</a:t>
            </a:r>
            <a:r>
              <a:rPr lang="en-US" dirty="0">
                <a:effectLst/>
              </a:rPr>
              <a:t>[x^2]=</a:t>
            </a:r>
            <a:r>
              <a:rPr lang="en-US" dirty="0" err="1">
                <a:effectLst/>
              </a:rPr>
              <a:t>E_p</a:t>
            </a:r>
            <a:r>
              <a:rPr lang="en-US" dirty="0">
                <a:effectLst/>
              </a:rPr>
              <a:t>[(\theta+\epsilon)^2]$, where p is the distribution of $\epsilon$,\\</a:t>
            </a:r>
          </a:p>
          <a:p>
            <a:r>
              <a:rPr lang="en-US" dirty="0">
                <a:effectLst/>
              </a:rPr>
              <a:t>i.e. $\epsilon \</a:t>
            </a:r>
            <a:r>
              <a:rPr lang="en-US" dirty="0" err="1">
                <a:effectLst/>
              </a:rPr>
              <a:t>approx</a:t>
            </a:r>
            <a:r>
              <a:rPr lang="en-US" dirty="0">
                <a:effectLst/>
              </a:rPr>
              <a:t> N(0,1)$, therefore derivative of $</a:t>
            </a:r>
            <a:r>
              <a:rPr lang="en-US" dirty="0" err="1">
                <a:effectLst/>
              </a:rPr>
              <a:t>E_q</a:t>
            </a:r>
            <a:r>
              <a:rPr lang="en-US" dirty="0">
                <a:effectLst/>
              </a:rPr>
              <a:t>[x^2]$ is \\</a:t>
            </a:r>
          </a:p>
          <a:p>
            <a:r>
              <a:rPr lang="en-US" dirty="0">
                <a:effectLst/>
              </a:rPr>
              <a:t>$\</a:t>
            </a:r>
            <a:r>
              <a:rPr lang="en-US" dirty="0" err="1">
                <a:effectLst/>
              </a:rPr>
              <a:t>nabla</a:t>
            </a:r>
            <a:r>
              <a:rPr lang="en-US" dirty="0">
                <a:effectLst/>
              </a:rPr>
              <a:t>_\theta </a:t>
            </a:r>
            <a:r>
              <a:rPr lang="en-US" dirty="0" err="1">
                <a:effectLst/>
              </a:rPr>
              <a:t>E_q</a:t>
            </a:r>
            <a:r>
              <a:rPr lang="en-US" dirty="0">
                <a:effectLst/>
              </a:rPr>
              <a:t>[x^2]=\</a:t>
            </a:r>
            <a:r>
              <a:rPr lang="en-US" dirty="0" err="1">
                <a:effectLst/>
              </a:rPr>
              <a:t>nabla</a:t>
            </a:r>
            <a:r>
              <a:rPr lang="en-US" dirty="0">
                <a:effectLst/>
              </a:rPr>
              <a:t>_\theta </a:t>
            </a:r>
            <a:r>
              <a:rPr lang="en-US" dirty="0" err="1">
                <a:effectLst/>
              </a:rPr>
              <a:t>E_p</a:t>
            </a:r>
            <a:r>
              <a:rPr lang="en-US" dirty="0">
                <a:effectLst/>
              </a:rPr>
              <a:t> [(\theta+\epsilon)^2]=</a:t>
            </a:r>
            <a:r>
              <a:rPr lang="en-US" dirty="0" err="1">
                <a:effectLst/>
              </a:rPr>
              <a:t>E_p</a:t>
            </a:r>
            <a:r>
              <a:rPr lang="en-US" dirty="0">
                <a:effectLst/>
              </a:rPr>
              <a:t>[(2\theta+\epsilon)]$\\</a:t>
            </a:r>
          </a:p>
          <a:p>
            <a:r>
              <a:rPr lang="en-US" dirty="0">
                <a:effectLst/>
              </a:rPr>
              <a:t>%%%%%%%%%%%%%%%%%%%%%%%%%</a:t>
            </a:r>
          </a:p>
          <a:p>
            <a:r>
              <a:rPr lang="en-US" dirty="0">
                <a:effectLst/>
              </a:rPr>
              <a:t>%%%%%%%%%%%</a:t>
            </a:r>
          </a:p>
          <a:p>
            <a:r>
              <a:rPr lang="en-US" dirty="0">
                <a:effectLst/>
              </a:rPr>
              <a:t>Note by definition: $\</a:t>
            </a:r>
            <a:r>
              <a:rPr lang="en-US" dirty="0" err="1">
                <a:effectLst/>
              </a:rPr>
              <a:t>frac</a:t>
            </a:r>
            <a:r>
              <a:rPr lang="en-US" dirty="0">
                <a:effectLst/>
              </a:rPr>
              <a:t>{d}{dx}ln(x)=\</a:t>
            </a:r>
            <a:r>
              <a:rPr lang="en-US" dirty="0" err="1">
                <a:effectLst/>
              </a:rPr>
              <a:t>frac</a:t>
            </a:r>
            <a:r>
              <a:rPr lang="en-US" dirty="0">
                <a:effectLst/>
              </a:rPr>
              <a:t>{1}{x}, \text{ and also } </a:t>
            </a:r>
          </a:p>
          <a:p>
            <a:r>
              <a:rPr lang="en-US" dirty="0">
                <a:effectLst/>
              </a:rPr>
              <a:t>\</a:t>
            </a:r>
            <a:r>
              <a:rPr lang="en-US" dirty="0" err="1">
                <a:effectLst/>
              </a:rPr>
              <a:t>frac</a:t>
            </a:r>
            <a:r>
              <a:rPr lang="en-US" dirty="0">
                <a:effectLst/>
              </a:rPr>
              <a:t>{</a:t>
            </a:r>
            <a:r>
              <a:rPr lang="en-US" dirty="0" err="1">
                <a:effectLst/>
              </a:rPr>
              <a:t>log_b</a:t>
            </a:r>
            <a:r>
              <a:rPr lang="en-US" dirty="0">
                <a:effectLst/>
              </a:rPr>
              <a:t>(x)}{dx}=\</a:t>
            </a:r>
            <a:r>
              <a:rPr lang="en-US" dirty="0" err="1">
                <a:effectLst/>
              </a:rPr>
              <a:t>frac</a:t>
            </a:r>
            <a:r>
              <a:rPr lang="en-US" dirty="0">
                <a:effectLst/>
              </a:rPr>
              <a:t>{1}{ln(b) \</a:t>
            </a:r>
            <a:r>
              <a:rPr lang="en-US" dirty="0" err="1">
                <a:effectLst/>
              </a:rPr>
              <a:t>cdot</a:t>
            </a:r>
            <a:r>
              <a:rPr lang="en-US" dirty="0">
                <a:effectLst/>
              </a:rPr>
              <a:t> x}$\\</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104</a:t>
            </a:fld>
            <a:endParaRPr lang="en-US"/>
          </a:p>
        </p:txBody>
      </p:sp>
    </p:spTree>
    <p:extLst>
      <p:ext uri="{BB962C8B-B14F-4D97-AF65-F5344CB8AC3E}">
        <p14:creationId xmlns:p14="http://schemas.microsoft.com/office/powerpoint/2010/main" val="2203940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105</a:t>
            </a:fld>
            <a:endParaRPr lang="en-US"/>
          </a:p>
        </p:txBody>
      </p:sp>
    </p:spTree>
    <p:extLst>
      <p:ext uri="{BB962C8B-B14F-4D97-AF65-F5344CB8AC3E}">
        <p14:creationId xmlns:p14="http://schemas.microsoft.com/office/powerpoint/2010/main" val="1940498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\subsection{slide 68:Summary: Backpropagation}</a:t>
            </a:r>
          </a:p>
          <a:p>
            <a:r>
              <a:rPr lang="en-US" dirty="0">
                <a:effectLst/>
              </a:rPr>
              <a:t>%</a:t>
            </a:r>
          </a:p>
          <a:p>
            <a:r>
              <a:rPr lang="en-US" dirty="0">
                <a:effectLst/>
              </a:rPr>
              <a:t>The gradient during backpropagation is\\</a:t>
            </a:r>
          </a:p>
          <a:p>
            <a:r>
              <a:rPr lang="en-US" dirty="0">
                <a:effectLst/>
              </a:rPr>
              <a:t>$\</a:t>
            </a:r>
            <a:r>
              <a:rPr lang="en-US" dirty="0" err="1">
                <a:effectLst/>
              </a:rPr>
              <a:t>nabla</a:t>
            </a:r>
            <a:r>
              <a:rPr lang="en-US" dirty="0">
                <a:effectLst/>
              </a:rPr>
              <a:t> </a:t>
            </a:r>
            <a:r>
              <a:rPr lang="en-US" dirty="0" err="1">
                <a:effectLst/>
              </a:rPr>
              <a:t>E_q</a:t>
            </a:r>
            <a:r>
              <a:rPr lang="en-US" dirty="0">
                <a:effectLst/>
              </a:rPr>
              <a:t>[x^2]=\</a:t>
            </a:r>
            <a:r>
              <a:rPr lang="en-US" dirty="0" err="1">
                <a:effectLst/>
              </a:rPr>
              <a:t>nabla</a:t>
            </a:r>
            <a:r>
              <a:rPr lang="en-US" dirty="0">
                <a:effectLst/>
              </a:rPr>
              <a:t>_\theta </a:t>
            </a:r>
            <a:r>
              <a:rPr lang="en-US" dirty="0" err="1">
                <a:effectLst/>
              </a:rPr>
              <a:t>E_p</a:t>
            </a:r>
            <a:r>
              <a:rPr lang="en-US" dirty="0">
                <a:effectLst/>
              </a:rPr>
              <a:t> [(\theta+\epsilon)^2]=</a:t>
            </a:r>
            <a:r>
              <a:rPr lang="en-US" dirty="0" err="1">
                <a:effectLst/>
              </a:rPr>
              <a:t>E_p</a:t>
            </a:r>
            <a:r>
              <a:rPr lang="en-US" dirty="0">
                <a:effectLst/>
              </a:rPr>
              <a:t>[2(\theta+\epsilon)]$\\</a:t>
            </a:r>
          </a:p>
          <a:p>
            <a:r>
              <a:rPr lang="en-US" dirty="0">
                <a:effectLst/>
              </a:rPr>
              <a:t>%</a:t>
            </a:r>
          </a:p>
          <a:p>
            <a:r>
              <a:rPr lang="en-US" dirty="0">
                <a:effectLst/>
              </a:rPr>
              <a:t>$\epsilon$ is found the generated variable\\</a:t>
            </a:r>
          </a:p>
          <a:p>
            <a:r>
              <a:rPr lang="en-US" dirty="0">
                <a:effectLst/>
              </a:rPr>
              <a:t>$\theta$ is given\\</a:t>
            </a:r>
          </a:p>
          <a:p>
            <a:r>
              <a:rPr lang="en-US" dirty="0">
                <a:effectLst/>
              </a:rPr>
              <a:t>So the gradient can be found and used in backpropagation</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107</a:t>
            </a:fld>
            <a:endParaRPr lang="en-US"/>
          </a:p>
        </p:txBody>
      </p:sp>
    </p:spTree>
    <p:extLst>
      <p:ext uri="{BB962C8B-B14F-4D97-AF65-F5344CB8AC3E}">
        <p14:creationId xmlns:p14="http://schemas.microsoft.com/office/powerpoint/2010/main" val="36239915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t>
            </a:r>
          </a:p>
          <a:p>
            <a:r>
              <a:rPr lang="en-US" dirty="0">
                <a:effectLst/>
              </a:rPr>
              <a:t>\subsection{slid 63:Gradient for back propagation}</a:t>
            </a:r>
          </a:p>
          <a:p>
            <a:r>
              <a:rPr lang="en-US" dirty="0">
                <a:effectLst/>
              </a:rPr>
              <a:t>Derivation of $\</a:t>
            </a:r>
            <a:r>
              <a:rPr lang="en-US" dirty="0" err="1">
                <a:effectLst/>
              </a:rPr>
              <a:t>nabla</a:t>
            </a:r>
            <a:r>
              <a:rPr lang="en-US" dirty="0">
                <a:effectLst/>
              </a:rPr>
              <a:t>_{\theta}</a:t>
            </a:r>
            <a:r>
              <a:rPr lang="en-US" dirty="0" err="1">
                <a:effectLst/>
              </a:rPr>
              <a:t>E_q</a:t>
            </a:r>
            <a:r>
              <a:rPr lang="en-US" dirty="0">
                <a:effectLst/>
              </a:rPr>
              <a:t>[x^2]$\\</a:t>
            </a:r>
          </a:p>
          <a:p>
            <a:r>
              <a:rPr lang="en-US" dirty="0">
                <a:effectLst/>
              </a:rPr>
              <a:t>$X=\theta+\epsilon,\epsilon \</a:t>
            </a:r>
            <a:r>
              <a:rPr lang="en-US" dirty="0" err="1">
                <a:effectLst/>
              </a:rPr>
              <a:t>approx</a:t>
            </a:r>
            <a:r>
              <a:rPr lang="en-US" dirty="0">
                <a:effectLst/>
              </a:rPr>
              <a:t> N(0,I) $\\</a:t>
            </a:r>
          </a:p>
          <a:p>
            <a:r>
              <a:rPr lang="en-US" dirty="0">
                <a:effectLst/>
              </a:rPr>
              <a:t>Then $</a:t>
            </a:r>
            <a:r>
              <a:rPr lang="en-US" dirty="0" err="1">
                <a:effectLst/>
              </a:rPr>
              <a:t>E_q</a:t>
            </a:r>
            <a:r>
              <a:rPr lang="en-US" dirty="0">
                <a:effectLst/>
              </a:rPr>
              <a:t> [x^2]=</a:t>
            </a:r>
            <a:r>
              <a:rPr lang="en-US" dirty="0" err="1">
                <a:effectLst/>
              </a:rPr>
              <a:t>E_p</a:t>
            </a:r>
            <a:r>
              <a:rPr lang="en-US" dirty="0">
                <a:effectLst/>
              </a:rPr>
              <a:t>[(\theta+\epsilon)^2]$\\</a:t>
            </a:r>
          </a:p>
          <a:p>
            <a:r>
              <a:rPr lang="en-US" dirty="0">
                <a:effectLst/>
              </a:rPr>
              <a:t>$P= \text { distribution of } \epsilon \</a:t>
            </a:r>
            <a:r>
              <a:rPr lang="en-US" dirty="0" err="1">
                <a:effectLst/>
              </a:rPr>
              <a:t>approx</a:t>
            </a:r>
            <a:r>
              <a:rPr lang="en-US" dirty="0">
                <a:effectLst/>
              </a:rPr>
              <a:t> N(0,I)$\\</a:t>
            </a:r>
          </a:p>
          <a:p>
            <a:r>
              <a:rPr lang="en-US" dirty="0">
                <a:effectLst/>
              </a:rPr>
              <a:t>Thus, derivative of $</a:t>
            </a:r>
            <a:r>
              <a:rPr lang="en-US" dirty="0" err="1">
                <a:effectLst/>
              </a:rPr>
              <a:t>E_q</a:t>
            </a:r>
            <a:r>
              <a:rPr lang="en-US" dirty="0">
                <a:effectLst/>
              </a:rPr>
              <a:t>[x^2]$</a:t>
            </a:r>
          </a:p>
          <a:p>
            <a:r>
              <a:rPr lang="en-US" dirty="0">
                <a:effectLst/>
              </a:rPr>
              <a:t>$=\</a:t>
            </a:r>
            <a:r>
              <a:rPr lang="en-US" dirty="0" err="1">
                <a:effectLst/>
              </a:rPr>
              <a:t>nabla</a:t>
            </a:r>
            <a:r>
              <a:rPr lang="en-US" dirty="0">
                <a:effectLst/>
              </a:rPr>
              <a:t>_\theta </a:t>
            </a:r>
            <a:r>
              <a:rPr lang="en-US" dirty="0" err="1">
                <a:effectLst/>
              </a:rPr>
              <a:t>E_q</a:t>
            </a:r>
            <a:r>
              <a:rPr lang="en-US" dirty="0">
                <a:effectLst/>
              </a:rPr>
              <a:t>[x^2]=\</a:t>
            </a:r>
            <a:r>
              <a:rPr lang="en-US" dirty="0" err="1">
                <a:effectLst/>
              </a:rPr>
              <a:t>nabla</a:t>
            </a:r>
            <a:r>
              <a:rPr lang="en-US" dirty="0">
                <a:effectLst/>
              </a:rPr>
              <a:t>_\theta </a:t>
            </a:r>
            <a:r>
              <a:rPr lang="en-US" dirty="0" err="1">
                <a:effectLst/>
              </a:rPr>
              <a:t>E_p</a:t>
            </a:r>
            <a:r>
              <a:rPr lang="en-US" dirty="0">
                <a:effectLst/>
              </a:rPr>
              <a:t>[(\theta + \epsilon)^2]$</a:t>
            </a:r>
          </a:p>
          <a:p>
            <a:r>
              <a:rPr lang="en-US" dirty="0">
                <a:effectLst/>
              </a:rPr>
              <a:t>$=</a:t>
            </a:r>
            <a:r>
              <a:rPr lang="en-US" dirty="0" err="1">
                <a:effectLst/>
              </a:rPr>
              <a:t>E_p</a:t>
            </a:r>
            <a:r>
              <a:rPr lang="en-US" dirty="0">
                <a:effectLst/>
              </a:rPr>
              <a:t>[2(\theta+\epsilon)]$</a:t>
            </a:r>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108</a:t>
            </a:fld>
            <a:endParaRPr lang="en-US"/>
          </a:p>
        </p:txBody>
      </p:sp>
    </p:spTree>
    <p:extLst>
      <p:ext uri="{BB962C8B-B14F-4D97-AF65-F5344CB8AC3E}">
        <p14:creationId xmlns:p14="http://schemas.microsoft.com/office/powerpoint/2010/main" val="25156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11</a:t>
            </a:fld>
            <a:endParaRPr lang="en-US"/>
          </a:p>
        </p:txBody>
      </p:sp>
    </p:spTree>
    <p:extLst>
      <p:ext uri="{BB962C8B-B14F-4D97-AF65-F5344CB8AC3E}">
        <p14:creationId xmlns:p14="http://schemas.microsoft.com/office/powerpoint/2010/main" val="2193881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16</a:t>
            </a:fld>
            <a:endParaRPr lang="en-US"/>
          </a:p>
        </p:txBody>
      </p:sp>
    </p:spTree>
    <p:extLst>
      <p:ext uri="{BB962C8B-B14F-4D97-AF65-F5344CB8AC3E}">
        <p14:creationId xmlns:p14="http://schemas.microsoft.com/office/powerpoint/2010/main" val="171091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25</a:t>
            </a:fld>
            <a:endParaRPr lang="en-US"/>
          </a:p>
        </p:txBody>
      </p:sp>
    </p:spTree>
    <p:extLst>
      <p:ext uri="{BB962C8B-B14F-4D97-AF65-F5344CB8AC3E}">
        <p14:creationId xmlns:p14="http://schemas.microsoft.com/office/powerpoint/2010/main" val="20713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subsection{</a:t>
            </a:r>
            <a:r>
              <a:rPr lang="en-US" dirty="0" err="1">
                <a:effectLst/>
              </a:rPr>
              <a:t>Uni</a:t>
            </a:r>
            <a:r>
              <a:rPr lang="en-US" dirty="0">
                <a:effectLst/>
              </a:rPr>
              <a:t>-variate and Multivariate Gaussian}</a:t>
            </a:r>
          </a:p>
          <a:p>
            <a:r>
              <a:rPr lang="en-US" dirty="0">
                <a:effectLst/>
              </a:rPr>
              <a:t>%https://ttic.uchicago.edu/~</a:t>
            </a:r>
            <a:r>
              <a:rPr lang="en-US" dirty="0" err="1">
                <a:effectLst/>
              </a:rPr>
              <a:t>shubhendu</a:t>
            </a:r>
            <a:r>
              <a:rPr lang="en-US" dirty="0">
                <a:effectLst/>
              </a:rPr>
              <a:t>/Slides/Estimation.pdf</a:t>
            </a:r>
          </a:p>
          <a:p>
            <a:r>
              <a:rPr lang="en-US" dirty="0">
                <a:effectLst/>
              </a:rPr>
              <a:t>$N_{univariate}(x)=\</a:t>
            </a:r>
            <a:r>
              <a:rPr lang="en-US" dirty="0" err="1">
                <a:effectLst/>
              </a:rPr>
              <a:t>frac</a:t>
            </a:r>
            <a:r>
              <a:rPr lang="en-US" dirty="0">
                <a:effectLst/>
              </a:rPr>
              <a:t>{1}{(2\pi \sigma^2)^{(1/2)}}</a:t>
            </a:r>
          </a:p>
          <a:p>
            <a:r>
              <a:rPr lang="en-US" dirty="0" err="1">
                <a:effectLst/>
              </a:rPr>
              <a:t>exp</a:t>
            </a:r>
            <a:r>
              <a:rPr lang="en-US" dirty="0">
                <a:effectLst/>
              </a:rPr>
              <a:t>\big( -\</a:t>
            </a:r>
            <a:r>
              <a:rPr lang="en-US" dirty="0" err="1">
                <a:effectLst/>
              </a:rPr>
              <a:t>frac</a:t>
            </a:r>
            <a:r>
              <a:rPr lang="en-US" dirty="0">
                <a:effectLst/>
              </a:rPr>
              <a:t>{1}{2}\</a:t>
            </a:r>
            <a:r>
              <a:rPr lang="en-US" dirty="0" err="1">
                <a:effectLst/>
              </a:rPr>
              <a:t>frac</a:t>
            </a:r>
            <a:r>
              <a:rPr lang="en-US" dirty="0">
                <a:effectLst/>
              </a:rPr>
              <a:t>{(x-\mu)^2}{\sigma^2}</a:t>
            </a:r>
          </a:p>
          <a:p>
            <a:r>
              <a:rPr lang="en-US" dirty="0">
                <a:effectLst/>
              </a:rPr>
              <a:t>\big)$\\</a:t>
            </a:r>
          </a:p>
          <a:p>
            <a:r>
              <a:rPr lang="en-US" dirty="0">
                <a:effectLst/>
              </a:rPr>
              <a:t>Multivariate Gaussian, $x$=data sample, %$\mu$=mean, $\sum$=covariance \\</a:t>
            </a:r>
          </a:p>
          <a:p>
            <a:r>
              <a:rPr lang="en-US" dirty="0">
                <a:effectLst/>
              </a:rPr>
              <a:t>d-dimension\\</a:t>
            </a:r>
          </a:p>
          <a:p>
            <a:r>
              <a:rPr lang="en-US" dirty="0">
                <a:effectLst/>
              </a:rPr>
              <a:t>$N_{univariate}(x)=</a:t>
            </a:r>
          </a:p>
          <a:p>
            <a:r>
              <a:rPr lang="en-US" dirty="0">
                <a:effectLst/>
              </a:rPr>
              <a:t>\</a:t>
            </a:r>
            <a:r>
              <a:rPr lang="en-US" dirty="0" err="1">
                <a:effectLst/>
              </a:rPr>
              <a:t>frac</a:t>
            </a:r>
            <a:r>
              <a:rPr lang="en-US" dirty="0">
                <a:effectLst/>
              </a:rPr>
              <a:t>{1}{(2\pi)^{(d/2)} | \Sigma |^{(1/2)}}</a:t>
            </a:r>
          </a:p>
          <a:p>
            <a:r>
              <a:rPr lang="en-US" dirty="0" err="1">
                <a:effectLst/>
              </a:rPr>
              <a:t>exp</a:t>
            </a:r>
            <a:r>
              <a:rPr lang="en-US" dirty="0">
                <a:effectLst/>
              </a:rPr>
              <a:t>\big( -\</a:t>
            </a:r>
            <a:r>
              <a:rPr lang="en-US" dirty="0" err="1">
                <a:effectLst/>
              </a:rPr>
              <a:t>frac</a:t>
            </a:r>
            <a:r>
              <a:rPr lang="en-US" dirty="0">
                <a:effectLst/>
              </a:rPr>
              <a:t>{1}{2}(x-\mu)^T \Sigma^{-1}(x-\mu) </a:t>
            </a:r>
          </a:p>
          <a:p>
            <a:r>
              <a:rPr lang="en-US">
                <a:effectLst/>
              </a:rPr>
              <a:t>\big)$</a:t>
            </a:r>
            <a:endParaRPr lang="en-US"/>
          </a:p>
        </p:txBody>
      </p:sp>
      <p:sp>
        <p:nvSpPr>
          <p:cNvPr id="4" name="Slide Number Placeholder 3"/>
          <p:cNvSpPr>
            <a:spLocks noGrp="1"/>
          </p:cNvSpPr>
          <p:nvPr>
            <p:ph type="sldNum" sz="quarter" idx="10"/>
          </p:nvPr>
        </p:nvSpPr>
        <p:spPr/>
        <p:txBody>
          <a:bodyPr/>
          <a:lstStyle/>
          <a:p>
            <a:fld id="{3AF9D744-FF10-4324-8F9D-CD0A537145AD}" type="slidenum">
              <a:rPr lang="en-US" smtClean="0"/>
              <a:t>27</a:t>
            </a:fld>
            <a:endParaRPr lang="en-US"/>
          </a:p>
        </p:txBody>
      </p:sp>
    </p:spTree>
    <p:extLst>
      <p:ext uri="{BB962C8B-B14F-4D97-AF65-F5344CB8AC3E}">
        <p14:creationId xmlns:p14="http://schemas.microsoft.com/office/powerpoint/2010/main" val="3301141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F9D744-FF10-4324-8F9D-CD0A537145AD}" type="slidenum">
              <a:rPr lang="en-US" smtClean="0"/>
              <a:t>28</a:t>
            </a:fld>
            <a:endParaRPr lang="en-US"/>
          </a:p>
        </p:txBody>
      </p:sp>
    </p:spTree>
    <p:extLst>
      <p:ext uri="{BB962C8B-B14F-4D97-AF65-F5344CB8AC3E}">
        <p14:creationId xmlns:p14="http://schemas.microsoft.com/office/powerpoint/2010/main" val="3506219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 slide 54  %%%%%%%%%%%%%%%%%%%%</a:t>
            </a:r>
          </a:p>
          <a:p>
            <a:r>
              <a:rPr lang="en-US" dirty="0">
                <a:effectLst/>
              </a:rPr>
              <a:t>%%% </a:t>
            </a:r>
            <a:r>
              <a:rPr lang="en-US" dirty="0" err="1">
                <a:effectLst/>
              </a:rPr>
              <a:t>eeeeee</a:t>
            </a:r>
            <a:r>
              <a:rPr lang="en-US" dirty="0">
                <a:effectLst/>
              </a:rPr>
              <a:t> eq:filtering_01A </a:t>
            </a:r>
            <a:r>
              <a:rPr lang="en-US" dirty="0" err="1">
                <a:effectLst/>
              </a:rPr>
              <a:t>eeeeeeeeeeeeeeeeeeeeeeeeeeeeeeeeee</a:t>
            </a:r>
            <a:endParaRPr lang="en-US" dirty="0">
              <a:effectLst/>
            </a:endParaRPr>
          </a:p>
          <a:p>
            <a:r>
              <a:rPr lang="en-US" dirty="0">
                <a:effectLst/>
              </a:rPr>
              <a:t>%%%</a:t>
            </a:r>
          </a:p>
          <a:p>
            <a:r>
              <a:rPr lang="en-US" dirty="0">
                <a:effectLst/>
              </a:rPr>
              <a:t>1st order (A) Gaussian </a:t>
            </a:r>
          </a:p>
          <a:p>
            <a:r>
              <a:rPr lang="en-US" dirty="0">
                <a:effectLst/>
              </a:rPr>
              <a:t>\begin{</a:t>
            </a:r>
            <a:r>
              <a:rPr lang="en-US" dirty="0" err="1">
                <a:effectLst/>
              </a:rPr>
              <a:t>flalign</a:t>
            </a:r>
            <a:r>
              <a:rPr lang="en-US" dirty="0">
                <a:effectLst/>
              </a:rPr>
              <a:t>}</a:t>
            </a:r>
          </a:p>
          <a:p>
            <a:r>
              <a:rPr lang="en-US" dirty="0">
                <a:effectLst/>
              </a:rPr>
              <a:t>\label{eq:filtering_01a}</a:t>
            </a:r>
          </a:p>
          <a:p>
            <a:r>
              <a:rPr lang="en-US" dirty="0">
                <a:effectLst/>
              </a:rPr>
              <a:t>\begin{aligned}</a:t>
            </a:r>
          </a:p>
          <a:p>
            <a:r>
              <a:rPr lang="en-US" dirty="0">
                <a:effectLst/>
              </a:rPr>
              <a:t>G(x) = \</a:t>
            </a:r>
            <a:r>
              <a:rPr lang="en-US" dirty="0" err="1">
                <a:effectLst/>
              </a:rPr>
              <a:t>frac</a:t>
            </a:r>
            <a:r>
              <a:rPr lang="en-US" dirty="0">
                <a:effectLst/>
              </a:rPr>
              <a:t>{1}</a:t>
            </a:r>
          </a:p>
          <a:p>
            <a:r>
              <a:rPr lang="en-US" dirty="0">
                <a:effectLst/>
              </a:rPr>
              <a:t>{\</a:t>
            </a:r>
            <a:r>
              <a:rPr lang="en-US" dirty="0" err="1">
                <a:effectLst/>
              </a:rPr>
              <a:t>sqrt</a:t>
            </a:r>
            <a:r>
              <a:rPr lang="en-US" dirty="0">
                <a:effectLst/>
              </a:rPr>
              <a:t>{2\pi{\sigma^2 }}}</a:t>
            </a:r>
          </a:p>
          <a:p>
            <a:r>
              <a:rPr lang="en-US" dirty="0">
                <a:effectLst/>
              </a:rPr>
              <a:t>e^{-</a:t>
            </a:r>
          </a:p>
          <a:p>
            <a:r>
              <a:rPr lang="en-US" dirty="0">
                <a:effectLst/>
              </a:rPr>
              <a:t>\</a:t>
            </a:r>
            <a:r>
              <a:rPr lang="en-US" dirty="0" err="1">
                <a:effectLst/>
              </a:rPr>
              <a:t>frac</a:t>
            </a:r>
            <a:r>
              <a:rPr lang="en-US" dirty="0">
                <a:effectLst/>
              </a:rPr>
              <a:t>{(x-\mu)^2}</a:t>
            </a:r>
          </a:p>
          <a:p>
            <a:r>
              <a:rPr lang="en-US" dirty="0">
                <a:effectLst/>
              </a:rPr>
              <a:t>{2\sigma^2}</a:t>
            </a:r>
          </a:p>
          <a:p>
            <a:r>
              <a:rPr lang="en-US" dirty="0">
                <a:effectLst/>
              </a:rPr>
              <a:t>}</a:t>
            </a:r>
          </a:p>
          <a:p>
            <a:r>
              <a:rPr lang="en-US" dirty="0">
                <a:effectLst/>
              </a:rPr>
              <a:t>\end{aligned}</a:t>
            </a:r>
          </a:p>
          <a:p>
            <a:r>
              <a:rPr lang="en-US" dirty="0">
                <a:effectLst/>
              </a:rPr>
              <a:t>\end{</a:t>
            </a:r>
            <a:r>
              <a:rPr lang="en-US" dirty="0" err="1">
                <a:effectLst/>
              </a:rPr>
              <a:t>flalign</a:t>
            </a:r>
            <a:r>
              <a:rPr lang="en-US" dirty="0">
                <a:effectLst/>
              </a:rPr>
              <a:t>}</a:t>
            </a:r>
          </a:p>
          <a:p>
            <a:r>
              <a:rPr lang="en-US" dirty="0">
                <a:effectLst/>
              </a:rPr>
              <a:t>%%% </a:t>
            </a:r>
            <a:r>
              <a:rPr lang="en-US" dirty="0" err="1">
                <a:effectLst/>
              </a:rPr>
              <a:t>eeeeee</a:t>
            </a:r>
            <a:r>
              <a:rPr lang="en-US" dirty="0">
                <a:effectLst/>
              </a:rPr>
              <a:t> eq:filtering_01B </a:t>
            </a:r>
            <a:r>
              <a:rPr lang="en-US" dirty="0" err="1">
                <a:effectLst/>
              </a:rPr>
              <a:t>eeeeeeeeeeeeeeeeeeeeeeeeeeeeeeeeee</a:t>
            </a:r>
            <a:endParaRPr lang="en-US" dirty="0">
              <a:effectLst/>
            </a:endParaRPr>
          </a:p>
          <a:p>
            <a:r>
              <a:rPr lang="en-US" dirty="0">
                <a:effectLst/>
              </a:rPr>
              <a:t>1st order (B) Gaussian\\</a:t>
            </a:r>
          </a:p>
          <a:p>
            <a:r>
              <a:rPr lang="en-US" dirty="0">
                <a:effectLst/>
              </a:rPr>
              <a:t>\begin{</a:t>
            </a:r>
            <a:r>
              <a:rPr lang="en-US" dirty="0" err="1">
                <a:effectLst/>
              </a:rPr>
              <a:t>flalign</a:t>
            </a:r>
            <a:r>
              <a:rPr lang="en-US" dirty="0">
                <a:effectLst/>
              </a:rPr>
              <a:t>}</a:t>
            </a:r>
          </a:p>
          <a:p>
            <a:r>
              <a:rPr lang="en-US" dirty="0">
                <a:effectLst/>
              </a:rPr>
              <a:t>\label{eq:filtering_01b}</a:t>
            </a:r>
          </a:p>
          <a:p>
            <a:r>
              <a:rPr lang="en-US" dirty="0">
                <a:effectLst/>
              </a:rPr>
              <a:t>\begin{aligned}</a:t>
            </a:r>
          </a:p>
          <a:p>
            <a:r>
              <a:rPr lang="en-US" dirty="0">
                <a:effectLst/>
              </a:rPr>
              <a:t>G(x) = \</a:t>
            </a:r>
            <a:r>
              <a:rPr lang="en-US" dirty="0" err="1">
                <a:effectLst/>
              </a:rPr>
              <a:t>frac</a:t>
            </a:r>
            <a:r>
              <a:rPr lang="en-US" dirty="0">
                <a:effectLst/>
              </a:rPr>
              <a:t>{1}</a:t>
            </a:r>
          </a:p>
          <a:p>
            <a:r>
              <a:rPr lang="en-US" dirty="0">
                <a:effectLst/>
              </a:rPr>
              <a:t>{\</a:t>
            </a:r>
            <a:r>
              <a:rPr lang="en-US" dirty="0" err="1">
                <a:effectLst/>
              </a:rPr>
              <a:t>sqrt</a:t>
            </a:r>
            <a:r>
              <a:rPr lang="en-US" dirty="0">
                <a:effectLst/>
              </a:rPr>
              <a:t>{2\pi{\sigma^2 }}}</a:t>
            </a:r>
          </a:p>
          <a:p>
            <a:r>
              <a:rPr lang="en-US" dirty="0" err="1">
                <a:effectLst/>
              </a:rPr>
              <a:t>exp</a:t>
            </a:r>
            <a:r>
              <a:rPr lang="en-US" dirty="0">
                <a:effectLst/>
              </a:rPr>
              <a:t>\left({-</a:t>
            </a:r>
          </a:p>
          <a:p>
            <a:r>
              <a:rPr lang="en-US" dirty="0">
                <a:effectLst/>
              </a:rPr>
              <a:t>\</a:t>
            </a:r>
            <a:r>
              <a:rPr lang="en-US" dirty="0" err="1">
                <a:effectLst/>
              </a:rPr>
              <a:t>frac</a:t>
            </a:r>
            <a:r>
              <a:rPr lang="en-US" dirty="0">
                <a:effectLst/>
              </a:rPr>
              <a:t>{(x-\mu)^2}</a:t>
            </a:r>
          </a:p>
          <a:p>
            <a:r>
              <a:rPr lang="en-US" dirty="0">
                <a:effectLst/>
              </a:rPr>
              <a:t>{2\sigma^2}</a:t>
            </a:r>
          </a:p>
          <a:p>
            <a:r>
              <a:rPr lang="en-US" dirty="0">
                <a:effectLst/>
              </a:rPr>
              <a:t>}\right)</a:t>
            </a:r>
          </a:p>
          <a:p>
            <a:r>
              <a:rPr lang="en-US" dirty="0">
                <a:effectLst/>
              </a:rPr>
              <a:t>\end{aligned}</a:t>
            </a:r>
          </a:p>
          <a:p>
            <a:r>
              <a:rPr lang="en-US" dirty="0">
                <a:effectLst/>
              </a:rPr>
              <a:t>\end{</a:t>
            </a:r>
            <a:r>
              <a:rPr lang="en-US" dirty="0" err="1">
                <a:effectLst/>
              </a:rPr>
              <a:t>flalign</a:t>
            </a:r>
            <a:r>
              <a:rPr lang="en-US" dirty="0">
                <a:effectLst/>
              </a:rPr>
              <a:t>}</a:t>
            </a:r>
          </a:p>
          <a:p>
            <a:r>
              <a:rPr lang="en-US" dirty="0">
                <a:effectLst/>
              </a:rPr>
              <a:t>%%%%%%%%%%%%%%%%%%%%%%%%%%%%%%%%%</a:t>
            </a:r>
          </a:p>
          <a:p>
            <a:r>
              <a:rPr lang="en-US" dirty="0">
                <a:effectLst/>
              </a:rPr>
              <a:t>%%% </a:t>
            </a:r>
            <a:r>
              <a:rPr lang="en-US" dirty="0" err="1">
                <a:effectLst/>
              </a:rPr>
              <a:t>eeeeee</a:t>
            </a:r>
            <a:r>
              <a:rPr lang="en-US" dirty="0">
                <a:effectLst/>
              </a:rPr>
              <a:t> eq:filtering_02A </a:t>
            </a:r>
            <a:r>
              <a:rPr lang="en-US" dirty="0" err="1">
                <a:effectLst/>
              </a:rPr>
              <a:t>eeeeeeeeeeeeeeeeeeeeeeeeeeeeeeeeee</a:t>
            </a:r>
            <a:endParaRPr lang="en-US" dirty="0">
              <a:effectLst/>
            </a:endParaRPr>
          </a:p>
          <a:p>
            <a:r>
              <a:rPr lang="en-US" dirty="0">
                <a:effectLst/>
              </a:rPr>
              <a:t>%%%%%%%%%%%%%%%%%%%%%%%%%%%%%%%%%</a:t>
            </a:r>
          </a:p>
          <a:p>
            <a:r>
              <a:rPr lang="en-US" dirty="0">
                <a:effectLst/>
              </a:rPr>
              <a:t>2nd order (A) Gaussian\\</a:t>
            </a:r>
          </a:p>
          <a:p>
            <a:r>
              <a:rPr lang="en-US" dirty="0">
                <a:effectLst/>
              </a:rPr>
              <a:t>\begin{</a:t>
            </a:r>
            <a:r>
              <a:rPr lang="en-US" dirty="0" err="1">
                <a:effectLst/>
              </a:rPr>
              <a:t>flalign</a:t>
            </a:r>
            <a:r>
              <a:rPr lang="en-US" dirty="0">
                <a:effectLst/>
              </a:rPr>
              <a:t>}</a:t>
            </a:r>
          </a:p>
          <a:p>
            <a:r>
              <a:rPr lang="en-US" dirty="0">
                <a:effectLst/>
              </a:rPr>
              <a:t>\label{eq:filtering_02A}</a:t>
            </a:r>
          </a:p>
          <a:p>
            <a:r>
              <a:rPr lang="en-US" dirty="0">
                <a:effectLst/>
              </a:rPr>
              <a:t>\begin{aligned}</a:t>
            </a:r>
          </a:p>
          <a:p>
            <a:r>
              <a:rPr lang="en-US" dirty="0">
                <a:effectLst/>
              </a:rPr>
              <a:t>G(</a:t>
            </a:r>
            <a:r>
              <a:rPr lang="en-US" dirty="0" err="1">
                <a:effectLst/>
              </a:rPr>
              <a:t>x,y</a:t>
            </a:r>
            <a:r>
              <a:rPr lang="en-US" dirty="0">
                <a:effectLst/>
              </a:rPr>
              <a:t>) =G(x)G(y)= \</a:t>
            </a:r>
            <a:r>
              <a:rPr lang="en-US" dirty="0" err="1">
                <a:effectLst/>
              </a:rPr>
              <a:t>frac</a:t>
            </a:r>
            <a:r>
              <a:rPr lang="en-US" dirty="0">
                <a:effectLst/>
              </a:rPr>
              <a:t>{1}</a:t>
            </a:r>
          </a:p>
          <a:p>
            <a:r>
              <a:rPr lang="en-US" dirty="0">
                <a:effectLst/>
              </a:rPr>
              <a:t>{{2\pi{\sigma^2 }}}</a:t>
            </a:r>
          </a:p>
          <a:p>
            <a:r>
              <a:rPr lang="en-US" dirty="0">
                <a:effectLst/>
              </a:rPr>
              <a:t>e^{-</a:t>
            </a:r>
          </a:p>
          <a:p>
            <a:r>
              <a:rPr lang="en-US" dirty="0">
                <a:effectLst/>
              </a:rPr>
              <a:t>\</a:t>
            </a:r>
            <a:r>
              <a:rPr lang="en-US" dirty="0" err="1">
                <a:effectLst/>
              </a:rPr>
              <a:t>frac</a:t>
            </a:r>
            <a:r>
              <a:rPr lang="en-US" dirty="0">
                <a:effectLst/>
              </a:rPr>
              <a:t>{(x-\</a:t>
            </a:r>
            <a:r>
              <a:rPr lang="en-US" dirty="0" err="1">
                <a:effectLst/>
              </a:rPr>
              <a:t>mu_x</a:t>
            </a:r>
            <a:r>
              <a:rPr lang="en-US" dirty="0">
                <a:effectLst/>
              </a:rPr>
              <a:t>)^2+(y-\</a:t>
            </a:r>
            <a:r>
              <a:rPr lang="en-US" dirty="0" err="1">
                <a:effectLst/>
              </a:rPr>
              <a:t>mu_y</a:t>
            </a:r>
            <a:r>
              <a:rPr lang="en-US" dirty="0">
                <a:effectLst/>
              </a:rPr>
              <a:t>)^2}</a:t>
            </a:r>
          </a:p>
          <a:p>
            <a:r>
              <a:rPr lang="en-US" dirty="0">
                <a:effectLst/>
              </a:rPr>
              <a:t>{2\sigma^2}</a:t>
            </a:r>
          </a:p>
          <a:p>
            <a:r>
              <a:rPr lang="en-US" dirty="0">
                <a:effectLst/>
              </a:rPr>
              <a:t>}</a:t>
            </a:r>
          </a:p>
          <a:p>
            <a:r>
              <a:rPr lang="en-US" dirty="0">
                <a:effectLst/>
              </a:rPr>
              <a:t>\end{aligned}</a:t>
            </a:r>
          </a:p>
          <a:p>
            <a:r>
              <a:rPr lang="en-US" dirty="0">
                <a:effectLst/>
              </a:rPr>
              <a:t>\end{</a:t>
            </a:r>
            <a:r>
              <a:rPr lang="en-US" dirty="0" err="1">
                <a:effectLst/>
              </a:rPr>
              <a:t>flalign</a:t>
            </a:r>
            <a:r>
              <a:rPr lang="en-US" dirty="0">
                <a:effectLst/>
              </a:rPr>
              <a:t>}</a:t>
            </a:r>
          </a:p>
          <a:p>
            <a:r>
              <a:rPr lang="en-US" dirty="0">
                <a:effectLst/>
              </a:rPr>
              <a:t>%%%</a:t>
            </a:r>
          </a:p>
          <a:p>
            <a:r>
              <a:rPr lang="en-US" dirty="0">
                <a:effectLst/>
              </a:rPr>
              <a:t>2nd order (B) Gaussian</a:t>
            </a:r>
          </a:p>
          <a:p>
            <a:r>
              <a:rPr lang="en-US" dirty="0">
                <a:effectLst/>
              </a:rPr>
              <a:t>%%% </a:t>
            </a:r>
            <a:r>
              <a:rPr lang="en-US" dirty="0" err="1">
                <a:effectLst/>
              </a:rPr>
              <a:t>eeeeee</a:t>
            </a:r>
            <a:r>
              <a:rPr lang="en-US" dirty="0">
                <a:effectLst/>
              </a:rPr>
              <a:t> eq:filtering_02B </a:t>
            </a:r>
            <a:r>
              <a:rPr lang="en-US" dirty="0" err="1">
                <a:effectLst/>
              </a:rPr>
              <a:t>eeeeeeeeeeeeeeeeeeeeeeeeeeeeeeeeee</a:t>
            </a:r>
            <a:endParaRPr lang="en-US" dirty="0">
              <a:effectLst/>
            </a:endParaRPr>
          </a:p>
          <a:p>
            <a:r>
              <a:rPr lang="en-US" dirty="0">
                <a:effectLst/>
              </a:rPr>
              <a:t>\begin{</a:t>
            </a:r>
            <a:r>
              <a:rPr lang="en-US" dirty="0" err="1">
                <a:effectLst/>
              </a:rPr>
              <a:t>flalign</a:t>
            </a:r>
            <a:r>
              <a:rPr lang="en-US" dirty="0">
                <a:effectLst/>
              </a:rPr>
              <a:t>}</a:t>
            </a:r>
          </a:p>
          <a:p>
            <a:r>
              <a:rPr lang="en-US" dirty="0">
                <a:effectLst/>
              </a:rPr>
              <a:t>\label{eq:filtering_02B}</a:t>
            </a:r>
          </a:p>
          <a:p>
            <a:r>
              <a:rPr lang="en-US" dirty="0">
                <a:effectLst/>
              </a:rPr>
              <a:t>\begin{aligned}</a:t>
            </a:r>
          </a:p>
          <a:p>
            <a:r>
              <a:rPr lang="en-US" dirty="0">
                <a:effectLst/>
              </a:rPr>
              <a:t>G(</a:t>
            </a:r>
            <a:r>
              <a:rPr lang="en-US" dirty="0" err="1">
                <a:effectLst/>
              </a:rPr>
              <a:t>x,y</a:t>
            </a:r>
            <a:r>
              <a:rPr lang="en-US" dirty="0">
                <a:effectLst/>
              </a:rPr>
              <a:t>) =G(x)G(y)= \</a:t>
            </a:r>
            <a:r>
              <a:rPr lang="en-US" dirty="0" err="1">
                <a:effectLst/>
              </a:rPr>
              <a:t>frac</a:t>
            </a:r>
            <a:r>
              <a:rPr lang="en-US" dirty="0">
                <a:effectLst/>
              </a:rPr>
              <a:t>{1}</a:t>
            </a:r>
          </a:p>
          <a:p>
            <a:r>
              <a:rPr lang="en-US" dirty="0">
                <a:effectLst/>
              </a:rPr>
              <a:t>{{2\pi{\sigma^2 }}}</a:t>
            </a:r>
          </a:p>
          <a:p>
            <a:r>
              <a:rPr lang="en-US" dirty="0" err="1">
                <a:effectLst/>
              </a:rPr>
              <a:t>exp</a:t>
            </a:r>
            <a:r>
              <a:rPr lang="en-US" dirty="0">
                <a:effectLst/>
              </a:rPr>
              <a:t>\left({-</a:t>
            </a:r>
          </a:p>
          <a:p>
            <a:r>
              <a:rPr lang="en-US" dirty="0">
                <a:effectLst/>
              </a:rPr>
              <a:t>\</a:t>
            </a:r>
            <a:r>
              <a:rPr lang="en-US" dirty="0" err="1">
                <a:effectLst/>
              </a:rPr>
              <a:t>frac</a:t>
            </a:r>
            <a:r>
              <a:rPr lang="en-US" dirty="0">
                <a:effectLst/>
              </a:rPr>
              <a:t>{(x-\</a:t>
            </a:r>
            <a:r>
              <a:rPr lang="en-US" dirty="0" err="1">
                <a:effectLst/>
              </a:rPr>
              <a:t>mu_x</a:t>
            </a:r>
            <a:r>
              <a:rPr lang="en-US" dirty="0">
                <a:effectLst/>
              </a:rPr>
              <a:t>)^2+(y-\</a:t>
            </a:r>
            <a:r>
              <a:rPr lang="en-US" dirty="0" err="1">
                <a:effectLst/>
              </a:rPr>
              <a:t>mu_y</a:t>
            </a:r>
            <a:r>
              <a:rPr lang="en-US" dirty="0">
                <a:effectLst/>
              </a:rPr>
              <a:t>)^2}</a:t>
            </a:r>
          </a:p>
          <a:p>
            <a:r>
              <a:rPr lang="en-US" dirty="0">
                <a:effectLst/>
              </a:rPr>
              <a:t>{2\sigma^2}</a:t>
            </a:r>
          </a:p>
          <a:p>
            <a:r>
              <a:rPr lang="en-US" dirty="0">
                <a:effectLst/>
              </a:rPr>
              <a:t>}\right)</a:t>
            </a:r>
          </a:p>
          <a:p>
            <a:r>
              <a:rPr lang="en-US" dirty="0">
                <a:effectLst/>
              </a:rPr>
              <a:t>\end{aligned}</a:t>
            </a:r>
          </a:p>
          <a:p>
            <a:r>
              <a:rPr lang="en-US" dirty="0">
                <a:effectLst/>
              </a:rPr>
              <a:t>\end{</a:t>
            </a:r>
            <a:r>
              <a:rPr lang="en-US" dirty="0" err="1">
                <a:effectLst/>
              </a:rPr>
              <a:t>flalign</a:t>
            </a:r>
            <a:r>
              <a:rPr lang="en-US" dirty="0">
                <a:effectLst/>
              </a:rPr>
              <a:t>}</a:t>
            </a:r>
            <a:endParaRPr lang="en-US" dirty="0"/>
          </a:p>
        </p:txBody>
      </p:sp>
      <p:sp>
        <p:nvSpPr>
          <p:cNvPr id="4" name="Slide Number Placeholder 3"/>
          <p:cNvSpPr>
            <a:spLocks noGrp="1"/>
          </p:cNvSpPr>
          <p:nvPr>
            <p:ph type="sldNum" sz="quarter" idx="10"/>
          </p:nvPr>
        </p:nvSpPr>
        <p:spPr/>
        <p:txBody>
          <a:bodyPr/>
          <a:lstStyle/>
          <a:p>
            <a:fld id="{DC9A3FB1-1BD2-4678-BD65-FD856896B479}" type="slidenum">
              <a:rPr lang="en-US" smtClean="0"/>
              <a:t>29</a:t>
            </a:fld>
            <a:endParaRPr lang="en-US"/>
          </a:p>
        </p:txBody>
      </p:sp>
    </p:spTree>
    <p:extLst>
      <p:ext uri="{BB962C8B-B14F-4D97-AF65-F5344CB8AC3E}">
        <p14:creationId xmlns:p14="http://schemas.microsoft.com/office/powerpoint/2010/main" val="3103545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6F8062-3545-42F3-8929-A3B8F6ADEC92}" type="datetime1">
              <a:rPr lang="en-US" smtClean="0"/>
              <a:t>10/24/2024</a:t>
            </a:fld>
            <a:endParaRPr lang="en-US"/>
          </a:p>
        </p:txBody>
      </p:sp>
      <p:sp>
        <p:nvSpPr>
          <p:cNvPr id="5" name="Footer Placeholder 4"/>
          <p:cNvSpPr>
            <a:spLocks noGrp="1"/>
          </p:cNvSpPr>
          <p:nvPr>
            <p:ph type="ftr" sz="quarter" idx="11"/>
          </p:nvPr>
        </p:nvSpPr>
        <p:spPr/>
        <p:txBody>
          <a:bodyPr/>
          <a:lstStyle/>
          <a:p>
            <a:r>
              <a:rPr lang="en-US"/>
              <a:t>Ch10. Auto and variational encoders v241024c</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4812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9276A-2760-4AC8-8092-CFE3FEBBDCDE}" type="datetime1">
              <a:rPr lang="en-US" smtClean="0"/>
              <a:t>10/24/2024</a:t>
            </a:fld>
            <a:endParaRPr lang="en-US"/>
          </a:p>
        </p:txBody>
      </p:sp>
      <p:sp>
        <p:nvSpPr>
          <p:cNvPr id="5" name="Footer Placeholder 4"/>
          <p:cNvSpPr>
            <a:spLocks noGrp="1"/>
          </p:cNvSpPr>
          <p:nvPr>
            <p:ph type="ftr" sz="quarter" idx="11"/>
          </p:nvPr>
        </p:nvSpPr>
        <p:spPr/>
        <p:txBody>
          <a:bodyPr/>
          <a:lstStyle/>
          <a:p>
            <a:r>
              <a:rPr lang="en-US"/>
              <a:t>Ch10. Auto and variational encoders v241024c</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410871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0BE184-4EAF-4B51-B5FF-4EF2B272C239}" type="datetime1">
              <a:rPr lang="en-US" smtClean="0"/>
              <a:t>10/24/2024</a:t>
            </a:fld>
            <a:endParaRPr lang="en-US"/>
          </a:p>
        </p:txBody>
      </p:sp>
      <p:sp>
        <p:nvSpPr>
          <p:cNvPr id="5" name="Footer Placeholder 4"/>
          <p:cNvSpPr>
            <a:spLocks noGrp="1"/>
          </p:cNvSpPr>
          <p:nvPr>
            <p:ph type="ftr" sz="quarter" idx="11"/>
          </p:nvPr>
        </p:nvSpPr>
        <p:spPr/>
        <p:txBody>
          <a:bodyPr/>
          <a:lstStyle/>
          <a:p>
            <a:r>
              <a:rPr lang="en-US"/>
              <a:t>Ch10. Auto and variational encoders v241024c</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704675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777BDD-25EB-4061-8B88-D9637DC95E8D}" type="datetime1">
              <a:rPr lang="en-US" smtClean="0"/>
              <a:t>10/24/2024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ltLang="zh-CN"/>
              <a:t>Ch10. Auto and variational encoders v241024c</a:t>
            </a:r>
          </a:p>
        </p:txBody>
      </p:sp>
      <p:sp>
        <p:nvSpPr>
          <p:cNvPr id="7" name="Slide Number Placeholder 5"/>
          <p:cNvSpPr>
            <a:spLocks noGrp="1"/>
          </p:cNvSpPr>
          <p:nvPr>
            <p:ph type="sldNum" sz="quarter" idx="12"/>
          </p:nvPr>
        </p:nvSpPr>
        <p:spPr/>
        <p:txBody>
          <a:bodyPr/>
          <a:lstStyle>
            <a:lvl1pPr>
              <a:defRPr/>
            </a:lvl1pPr>
          </a:lstStyle>
          <a:p>
            <a:pPr>
              <a:defRPr/>
            </a:pPr>
            <a:fld id="{2B030185-5523-4B7B-8E15-6BC4E236E66D}" type="slidenum">
              <a:rPr lang="en-US"/>
              <a:pPr>
                <a:defRPr/>
              </a:pPr>
              <a:t>‹#›</a:t>
            </a:fld>
            <a:endParaRPr lang="en-US"/>
          </a:p>
        </p:txBody>
      </p:sp>
    </p:spTree>
    <p:extLst>
      <p:ext uri="{BB962C8B-B14F-4D97-AF65-F5344CB8AC3E}">
        <p14:creationId xmlns:p14="http://schemas.microsoft.com/office/powerpoint/2010/main" val="684214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fld id="{AC9FC57F-3B31-4DC4-8663-11EE92F9A1D8}" type="datetime1">
              <a:rPr lang="en-US" altLang="en-US" smtClean="0"/>
              <a:t>10/24/2024</a:t>
            </a:fld>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altLang="zh-CN"/>
              <a:t>Ch10. Auto and variational encoders v241024c</a:t>
            </a:r>
          </a:p>
        </p:txBody>
      </p:sp>
      <p:sp>
        <p:nvSpPr>
          <p:cNvPr id="8" name="Slide Number Placeholder 5"/>
          <p:cNvSpPr>
            <a:spLocks noGrp="1"/>
          </p:cNvSpPr>
          <p:nvPr>
            <p:ph type="sldNum" sz="quarter" idx="12"/>
          </p:nvPr>
        </p:nvSpPr>
        <p:spPr/>
        <p:txBody>
          <a:bodyPr/>
          <a:lstStyle>
            <a:lvl1pPr>
              <a:defRPr/>
            </a:lvl1pPr>
          </a:lstStyle>
          <a:p>
            <a:fld id="{1D3BC9D6-A8DF-4B57-A35B-26A8A1B277A5}" type="slidenum">
              <a:rPr lang="en-US" altLang="en-US"/>
              <a:pPr/>
              <a:t>‹#›</a:t>
            </a:fld>
            <a:endParaRPr lang="en-US" altLang="en-US"/>
          </a:p>
        </p:txBody>
      </p:sp>
    </p:spTree>
    <p:extLst>
      <p:ext uri="{BB962C8B-B14F-4D97-AF65-F5344CB8AC3E}">
        <p14:creationId xmlns:p14="http://schemas.microsoft.com/office/powerpoint/2010/main" val="386198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71B043-F906-44C3-8513-BDCC8A96B403}" type="datetime1">
              <a:rPr lang="en-US" smtClean="0"/>
              <a:t>10/24/2024</a:t>
            </a:fld>
            <a:endParaRPr lang="en-US"/>
          </a:p>
        </p:txBody>
      </p:sp>
      <p:sp>
        <p:nvSpPr>
          <p:cNvPr id="5" name="Footer Placeholder 4"/>
          <p:cNvSpPr>
            <a:spLocks noGrp="1"/>
          </p:cNvSpPr>
          <p:nvPr>
            <p:ph type="ftr" sz="quarter" idx="11"/>
          </p:nvPr>
        </p:nvSpPr>
        <p:spPr/>
        <p:txBody>
          <a:bodyPr/>
          <a:lstStyle/>
          <a:p>
            <a:r>
              <a:rPr lang="en-US"/>
              <a:t>Ch10. Auto and variational encoders v241024c</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20274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CA36AD-BDD5-4FA1-A02E-7DFD1D9CC99D}" type="datetime1">
              <a:rPr lang="en-US" smtClean="0"/>
              <a:t>10/24/2024</a:t>
            </a:fld>
            <a:endParaRPr lang="en-US"/>
          </a:p>
        </p:txBody>
      </p:sp>
      <p:sp>
        <p:nvSpPr>
          <p:cNvPr id="5" name="Footer Placeholder 4"/>
          <p:cNvSpPr>
            <a:spLocks noGrp="1"/>
          </p:cNvSpPr>
          <p:nvPr>
            <p:ph type="ftr" sz="quarter" idx="11"/>
          </p:nvPr>
        </p:nvSpPr>
        <p:spPr/>
        <p:txBody>
          <a:bodyPr/>
          <a:lstStyle/>
          <a:p>
            <a:r>
              <a:rPr lang="en-US"/>
              <a:t>Ch10. Auto and variational encoders v241024c</a:t>
            </a:r>
          </a:p>
        </p:txBody>
      </p:sp>
      <p:sp>
        <p:nvSpPr>
          <p:cNvPr id="6" name="Slide Number Placeholder 5"/>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65348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3A5E63-4C91-422B-B767-5C1773539895}" type="datetime1">
              <a:rPr lang="en-US" smtClean="0"/>
              <a:t>10/24/2024</a:t>
            </a:fld>
            <a:endParaRPr lang="en-US"/>
          </a:p>
        </p:txBody>
      </p:sp>
      <p:sp>
        <p:nvSpPr>
          <p:cNvPr id="6" name="Footer Placeholder 5"/>
          <p:cNvSpPr>
            <a:spLocks noGrp="1"/>
          </p:cNvSpPr>
          <p:nvPr>
            <p:ph type="ftr" sz="quarter" idx="11"/>
          </p:nvPr>
        </p:nvSpPr>
        <p:spPr/>
        <p:txBody>
          <a:bodyPr/>
          <a:lstStyle/>
          <a:p>
            <a:r>
              <a:rPr lang="en-US"/>
              <a:t>Ch10. Auto and variational encoders v241024c</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10559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866E67-C4BA-4B0E-81B9-8B320AAA50D3}" type="datetime1">
              <a:rPr lang="en-US" smtClean="0"/>
              <a:t>10/24/2024</a:t>
            </a:fld>
            <a:endParaRPr lang="en-US"/>
          </a:p>
        </p:txBody>
      </p:sp>
      <p:sp>
        <p:nvSpPr>
          <p:cNvPr id="8" name="Footer Placeholder 7"/>
          <p:cNvSpPr>
            <a:spLocks noGrp="1"/>
          </p:cNvSpPr>
          <p:nvPr>
            <p:ph type="ftr" sz="quarter" idx="11"/>
          </p:nvPr>
        </p:nvSpPr>
        <p:spPr/>
        <p:txBody>
          <a:bodyPr/>
          <a:lstStyle/>
          <a:p>
            <a:r>
              <a:rPr lang="en-US"/>
              <a:t>Ch10. Auto and variational encoders v241024c</a:t>
            </a:r>
          </a:p>
        </p:txBody>
      </p:sp>
      <p:sp>
        <p:nvSpPr>
          <p:cNvPr id="9" name="Slide Number Placeholder 8"/>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8284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6D9E57-C5E6-4709-BD0A-25DDDD3DBAA3}" type="datetime1">
              <a:rPr lang="en-US" smtClean="0"/>
              <a:t>10/24/2024</a:t>
            </a:fld>
            <a:endParaRPr lang="en-US"/>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394632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EEA77-90EF-485D-8BE2-61DCD19847CC}" type="datetime1">
              <a:rPr lang="en-US" smtClean="0"/>
              <a:t>10/24/2024</a:t>
            </a:fld>
            <a:endParaRPr lang="en-US"/>
          </a:p>
        </p:txBody>
      </p:sp>
      <p:sp>
        <p:nvSpPr>
          <p:cNvPr id="3" name="Footer Placeholder 2"/>
          <p:cNvSpPr>
            <a:spLocks noGrp="1"/>
          </p:cNvSpPr>
          <p:nvPr>
            <p:ph type="ftr" sz="quarter" idx="11"/>
          </p:nvPr>
        </p:nvSpPr>
        <p:spPr/>
        <p:txBody>
          <a:bodyPr/>
          <a:lstStyle/>
          <a:p>
            <a:r>
              <a:rPr lang="en-US"/>
              <a:t>Ch10. Auto and variational encoders v241024c</a:t>
            </a:r>
          </a:p>
        </p:txBody>
      </p:sp>
      <p:sp>
        <p:nvSpPr>
          <p:cNvPr id="4" name="Slide Number Placeholder 3"/>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01071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7FDAF7-C44C-4058-894C-2A52F4B66278}" type="datetime1">
              <a:rPr lang="en-US" smtClean="0"/>
              <a:t>10/24/2024</a:t>
            </a:fld>
            <a:endParaRPr lang="en-US"/>
          </a:p>
        </p:txBody>
      </p:sp>
      <p:sp>
        <p:nvSpPr>
          <p:cNvPr id="6" name="Footer Placeholder 5"/>
          <p:cNvSpPr>
            <a:spLocks noGrp="1"/>
          </p:cNvSpPr>
          <p:nvPr>
            <p:ph type="ftr" sz="quarter" idx="11"/>
          </p:nvPr>
        </p:nvSpPr>
        <p:spPr/>
        <p:txBody>
          <a:bodyPr/>
          <a:lstStyle/>
          <a:p>
            <a:r>
              <a:rPr lang="en-US"/>
              <a:t>Ch10. Auto and variational encoders v241024c</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194082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37416-FB66-4FA5-83AA-0397B70141F5}" type="datetime1">
              <a:rPr lang="en-US" smtClean="0"/>
              <a:t>10/24/2024</a:t>
            </a:fld>
            <a:endParaRPr lang="en-US"/>
          </a:p>
        </p:txBody>
      </p:sp>
      <p:sp>
        <p:nvSpPr>
          <p:cNvPr id="6" name="Footer Placeholder 5"/>
          <p:cNvSpPr>
            <a:spLocks noGrp="1"/>
          </p:cNvSpPr>
          <p:nvPr>
            <p:ph type="ftr" sz="quarter" idx="11"/>
          </p:nvPr>
        </p:nvSpPr>
        <p:spPr/>
        <p:txBody>
          <a:bodyPr/>
          <a:lstStyle/>
          <a:p>
            <a:r>
              <a:rPr lang="en-US"/>
              <a:t>Ch10. Auto and variational encoders v241024c</a:t>
            </a:r>
          </a:p>
        </p:txBody>
      </p:sp>
      <p:sp>
        <p:nvSpPr>
          <p:cNvPr id="7" name="Slide Number Placeholder 6"/>
          <p:cNvSpPr>
            <a:spLocks noGrp="1"/>
          </p:cNvSpPr>
          <p:nvPr>
            <p:ph type="sldNum" sz="quarter" idx="12"/>
          </p:nvPr>
        </p:nvSpPr>
        <p:spPr/>
        <p:txBody>
          <a:bodyPr/>
          <a:lstStyle/>
          <a:p>
            <a:fld id="{7C12A529-2220-4038-9210-A21DB7BAEFCE}" type="slidenum">
              <a:rPr lang="en-US" smtClean="0"/>
              <a:t>‹#›</a:t>
            </a:fld>
            <a:endParaRPr lang="en-US"/>
          </a:p>
        </p:txBody>
      </p:sp>
    </p:spTree>
    <p:extLst>
      <p:ext uri="{BB962C8B-B14F-4D97-AF65-F5344CB8AC3E}">
        <p14:creationId xmlns:p14="http://schemas.microsoft.com/office/powerpoint/2010/main" val="248973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B1430-4E0D-4C75-8626-B488E20D1E75}" type="datetime1">
              <a:rPr lang="en-US" smtClean="0"/>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Ch10. Auto and variational encoders v241024c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2A529-2220-4038-9210-A21DB7BAEFCE}" type="slidenum">
              <a:rPr lang="en-US" smtClean="0"/>
              <a:t>‹#›</a:t>
            </a:fld>
            <a:endParaRPr lang="en-US"/>
          </a:p>
        </p:txBody>
      </p:sp>
    </p:spTree>
    <p:extLst>
      <p:ext uri="{BB962C8B-B14F-4D97-AF65-F5344CB8AC3E}">
        <p14:creationId xmlns:p14="http://schemas.microsoft.com/office/powerpoint/2010/main" val="900571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owardsdatascience.com/how-to-reduce-image-noises-by-autoencoder-65d5e6de543"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ljvmiranda921.github.io/notebook/2017/08/13/softmax-and-the-negative-log-likelihood/#nll" TargetMode="External"/></Relationships>
</file>

<file path=ppt/slides/_rels/slide101.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deeplearn.org/arxiv/92996/generating-data-using-monte-carlo-dropout" TargetMode="External"/><Relationship Id="rId2" Type="http://schemas.openxmlformats.org/officeDocument/2006/relationships/hyperlink" Target="https://arxiv.org/pdf/1706.03643.pdf" TargetMode="External"/><Relationship Id="rId1" Type="http://schemas.openxmlformats.org/officeDocument/2006/relationships/slideLayout" Target="../slideLayouts/slideLayout2.xml"/><Relationship Id="rId4" Type="http://schemas.openxmlformats.org/officeDocument/2006/relationships/hyperlink" Target="https://arxiv.org/abs/1312.6114"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stats.stackexchange.com/questions/199605/how-does-the-reparameterization-trick-for-vaes-work-and-why-is-it-important" TargetMode="External"/><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62.bin"/><Relationship Id="rId7" Type="http://schemas.openxmlformats.org/officeDocument/2006/relationships/image" Target="../media/image120.w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oleObject" Target="../embeddings/oleObject63.bin"/><Relationship Id="rId5" Type="http://schemas.openxmlformats.org/officeDocument/2006/relationships/image" Target="../media/image119.png"/><Relationship Id="rId4" Type="http://schemas.openxmlformats.org/officeDocument/2006/relationships/image" Target="../media/image118.wmf"/></Relationships>
</file>

<file path=ppt/slides/_rels/slide10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stats.stackexchange.com/questions/199605/how-does-the-reparameterization-trick-for-vaes-work-and-why-is-it-important"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stats.stackexchange.com/questions/199605/how-does-the-reparameterization-trick-for-vaes-work-and-why-is-it-important" TargetMode="External"/><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hyperlink" Target="https://nbviewer.jupyter.org/github/gokererdogan/Notebooks/blob/master/Reparameterization%20Trick.ipynb"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towardsdatascience.com/how-to-reduce-image-noises-by-autoencoder-65d5e6de54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reationsbykara.com/2011/07/raspberry-vanilla-ice-cream.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n.wikipedia.org/wiki/Autoencode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ljvmiranda921.github.io/notebook/2017/08/13/softmax-and-the-negative-log-likelihoo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G_S5m8Jb3Yg&amp;feature=youtu.be" TargetMode="External"/><Relationship Id="rId3" Type="http://schemas.openxmlformats.org/officeDocument/2006/relationships/hyperlink" Target="https://jaan.io/what-is-variational-autoencoder-vae-tutorial/" TargetMode="External"/><Relationship Id="rId7" Type="http://schemas.openxmlformats.org/officeDocument/2006/relationships/hyperlink" Target="https://youtu.be/0QI3xgXuB-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picklerick.io/morphing_faces/online_demo.html" TargetMode="External"/><Relationship Id="rId11" Type="http://schemas.openxmlformats.org/officeDocument/2006/relationships/image" Target="../media/image22.jpeg"/><Relationship Id="rId5" Type="http://schemas.openxmlformats.org/officeDocument/2006/relationships/hyperlink" Target="https://www.youtube.com/watch?v=XNZIN7Jh3Sg" TargetMode="External"/><Relationship Id="rId10" Type="http://schemas.openxmlformats.org/officeDocument/2006/relationships/hyperlink" Target="https://en.wikipedia.org/wiki/Deepfake" TargetMode="External"/><Relationship Id="rId4" Type="http://schemas.openxmlformats.org/officeDocument/2006/relationships/hyperlink" Target="http://blog.otoro.net/2016/04/01/generating-large-images-from-latent-vectors/" TargetMode="External"/><Relationship Id="rId9" Type="http://schemas.openxmlformats.org/officeDocument/2006/relationships/hyperlink" Target="https://www.youtube.com/watch?v=MZqBFjd6mJQ&amp;feature=youtu.b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arxiv.org/pdf/1312.6114.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ttic.uchicago.edu/~shubhendu/Slides/Estimation.pdf" TargetMode="External"/><Relationship Id="rId7" Type="http://schemas.openxmlformats.org/officeDocument/2006/relationships/image" Target="../media/image26.w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25.w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1.wmf"/><Relationship Id="rId11" Type="http://schemas.openxmlformats.org/officeDocument/2006/relationships/image" Target="../media/image34.wmf"/><Relationship Id="rId5" Type="http://schemas.openxmlformats.org/officeDocument/2006/relationships/oleObject" Target="../embeddings/oleObject8.bin"/><Relationship Id="rId10" Type="http://schemas.openxmlformats.org/officeDocument/2006/relationships/oleObject" Target="../embeddings/oleObject10.bin"/><Relationship Id="rId4" Type="http://schemas.openxmlformats.org/officeDocument/2006/relationships/image" Target="../media/image30.wmf"/><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35.gif"/><Relationship Id="rId7"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oleObject" Target="../embeddings/oleObject11.bin"/><Relationship Id="rId10" Type="http://schemas.openxmlformats.org/officeDocument/2006/relationships/image" Target="../media/image40.gif"/><Relationship Id="rId4" Type="http://schemas.openxmlformats.org/officeDocument/2006/relationships/image" Target="../media/image36.png"/><Relationship Id="rId9" Type="http://schemas.openxmlformats.org/officeDocument/2006/relationships/image" Target="../media/image39.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41.wmf"/></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hyperlink" Target="https://www.jeremyjordan.me/variational-autoencoders/"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hyperlink" Target="https://www.quora.com/Whats-the-difference-between-a-Variational-Autoencoder-VAE-and-an-Autoencoder"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yann.lecun.com/exdb/mnist/" TargetMode="Externa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Multivariate_normal_distribution" TargetMode="Externa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en.wikipedia.org/wiki/Linear_combination" TargetMode="External"/><Relationship Id="rId3" Type="http://schemas.openxmlformats.org/officeDocument/2006/relationships/hyperlink" Target="https://en.wikipedia.org/wiki/Statistics" TargetMode="External"/><Relationship Id="rId7" Type="http://schemas.openxmlformats.org/officeDocument/2006/relationships/hyperlink" Target="https://en.wikipedia.org/wiki/Random_vector" TargetMode="External"/><Relationship Id="rId2" Type="http://schemas.openxmlformats.org/officeDocument/2006/relationships/hyperlink" Target="https://en.wikipedia.org/wiki/Probability_theory" TargetMode="External"/><Relationship Id="rId1" Type="http://schemas.openxmlformats.org/officeDocument/2006/relationships/slideLayout" Target="../slideLayouts/slideLayout2.xml"/><Relationship Id="rId6" Type="http://schemas.openxmlformats.org/officeDocument/2006/relationships/hyperlink" Target="https://en.wikipedia.org/wiki/Dimension" TargetMode="External"/><Relationship Id="rId5" Type="http://schemas.openxmlformats.org/officeDocument/2006/relationships/hyperlink" Target="https://en.wikipedia.org/wiki/Normal_distribution" TargetMode="External"/><Relationship Id="rId10" Type="http://schemas.openxmlformats.org/officeDocument/2006/relationships/hyperlink" Target="https://en.wikipedia.org/wiki/Multivariate_normal_distribution" TargetMode="External"/><Relationship Id="rId4" Type="http://schemas.openxmlformats.org/officeDocument/2006/relationships/hyperlink" Target="https://en.wikipedia.org/wiki/Univariate" TargetMode="External"/><Relationship Id="rId9" Type="http://schemas.openxmlformats.org/officeDocument/2006/relationships/image" Target="../media/image47.png"/></Relationships>
</file>

<file path=ppt/slides/_rels/slide41.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hyperlink" Target="https://towardsdatascience.com/intuitively-understanding-variational-autoencoders-1bfe67eb5daf" TargetMode="External"/><Relationship Id="rId7" Type="http://schemas.openxmlformats.org/officeDocument/2006/relationships/oleObject" Target="../embeddings/oleObject15.bin"/><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9.wmf"/><Relationship Id="rId5" Type="http://schemas.openxmlformats.org/officeDocument/2006/relationships/oleObject" Target="../embeddings/oleObject14.bin"/><Relationship Id="rId10" Type="http://schemas.openxmlformats.org/officeDocument/2006/relationships/hyperlink" Target="https://diposit.ub.edu/dspace/bitstream/2445/171974/3/171974.pdf" TargetMode="External"/><Relationship Id="rId4" Type="http://schemas.openxmlformats.org/officeDocument/2006/relationships/image" Target="../media/image46.png"/><Relationship Id="rId9" Type="http://schemas.openxmlformats.org/officeDocument/2006/relationships/hyperlink" Target="http://www.cs.unibo.it/~asperti/variational.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math.purdue.edu/~buzzard/MA598-Spring2019/Lectures/Lec18%20-%20VAE.pptx"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hyperlink" Target="https://jaan.io/what-is-variational-autoencoder-vae-tutorial/" TargetMode="External"/><Relationship Id="rId7" Type="http://schemas.openxmlformats.org/officeDocument/2006/relationships/image" Target="../media/image52.wmf"/><Relationship Id="rId2" Type="http://schemas.openxmlformats.org/officeDocument/2006/relationships/hyperlink" Target="http://www.cs.unibo.it/~asperti/variational.html" TargetMode="External"/><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46.png"/><Relationship Id="rId4" Type="http://schemas.openxmlformats.org/officeDocument/2006/relationships/image" Target="../media/image48.png"/><Relationship Id="rId9" Type="http://schemas.openxmlformats.org/officeDocument/2006/relationships/image" Target="../media/image49.wmf"/></Relationships>
</file>

<file path=ppt/slides/_rels/slide44.xml.rels><?xml version="1.0" encoding="UTF-8" standalone="yes"?>
<Relationships xmlns="http://schemas.openxmlformats.org/package/2006/relationships"><Relationship Id="rId2" Type="http://schemas.openxmlformats.org/officeDocument/2006/relationships/hyperlink" Target="https://colab.research.google.com/github/keras-team/keras-io/blob/master/examples/generative/ipynb/vae.ipynb"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colab.research.google.com/github/keras-team/keras-io/blob/master/examples/generative/ipynb/vae.ipynb"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http://mi.eng.cam.ac.uk/~mjfg/local/4F10/lect4.pdf"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oleObject" Target="../embeddings/oleObject22.bin"/><Relationship Id="rId3" Type="http://schemas.openxmlformats.org/officeDocument/2006/relationships/hyperlink" Target="http://gregorygundersen.com/blog/2018/04/29/reparameterization/" TargetMode="External"/><Relationship Id="rId7" Type="http://schemas.openxmlformats.org/officeDocument/2006/relationships/image" Target="../media/image54.wmf"/><Relationship Id="rId12" Type="http://schemas.openxmlformats.org/officeDocument/2006/relationships/image" Target="../media/image57.png"/><Relationship Id="rId2" Type="http://schemas.openxmlformats.org/officeDocument/2006/relationships/hyperlink" Target="https://jaan.io/what-is-variational-autoencoder-vae-tutorial/" TargetMode="External"/><Relationship Id="rId1" Type="http://schemas.openxmlformats.org/officeDocument/2006/relationships/slideLayout" Target="../slideLayouts/slideLayout2.xml"/><Relationship Id="rId6" Type="http://schemas.openxmlformats.org/officeDocument/2006/relationships/oleObject" Target="../embeddings/oleObject19.bin"/><Relationship Id="rId11" Type="http://schemas.openxmlformats.org/officeDocument/2006/relationships/image" Target="../media/image56.wmf"/><Relationship Id="rId5" Type="http://schemas.openxmlformats.org/officeDocument/2006/relationships/image" Target="../media/image53.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55.w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lideshare.net/billlangjun/simple-introduction-to-autoencode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oleObject" Target="../embeddings/oleObject28.bin"/><Relationship Id="rId2" Type="http://schemas.openxmlformats.org/officeDocument/2006/relationships/hyperlink" Target="https://jaan.io/what-is-variational-autoencoder-vae-tutorial/" TargetMode="External"/><Relationship Id="rId1" Type="http://schemas.openxmlformats.org/officeDocument/2006/relationships/slideLayout" Target="../slideLayouts/slideLayout2.xml"/><Relationship Id="rId6" Type="http://schemas.openxmlformats.org/officeDocument/2006/relationships/image" Target="../media/image53.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55.wmf"/><Relationship Id="rId4" Type="http://schemas.openxmlformats.org/officeDocument/2006/relationships/image" Target="../media/image56.wmf"/><Relationship Id="rId9" Type="http://schemas.openxmlformats.org/officeDocument/2006/relationships/oleObject" Target="../embeddings/oleObject26.bin"/></Relationships>
</file>

<file path=ppt/slides/_rels/slide51.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62.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9.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32.bin"/><Relationship Id="rId14" Type="http://schemas.openxmlformats.org/officeDocument/2006/relationships/image" Target="../media/image63.wmf"/></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Kullback%E2%80%93Leibler_divergence" TargetMode="External"/><Relationship Id="rId2" Type="http://schemas.openxmlformats.org/officeDocument/2006/relationships/hyperlink" Target="http://mi.eng.cam.ac.uk/~mjfg/local/4F10/lect4.pdf" TargetMode="External"/><Relationship Id="rId1" Type="http://schemas.openxmlformats.org/officeDocument/2006/relationships/slideLayout" Target="../slideLayouts/slideLayout1.xml"/><Relationship Id="rId4" Type="http://schemas.openxmlformats.org/officeDocument/2006/relationships/hyperlink" Target="https://jhui.github.io/2017/03/06/Variational-autoencoders/"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hyperlink" Target="https://jaan.io/what-is-variational-autoencoder-vae-tutorial/" TargetMode="External"/><Relationship Id="rId7" Type="http://schemas.openxmlformats.org/officeDocument/2006/relationships/oleObject" Target="../embeddings/oleObject35.bin"/><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hyperlink" Target="http://gregorygundersen.com/blog/2018/04/29/reparameterization/" TargetMode="External"/><Relationship Id="rId4" Type="http://schemas.openxmlformats.org/officeDocument/2006/relationships/hyperlink" Target="https://en.wikipedia.org/wiki/Kullback%E2%80%93Leibler_divergence" TargetMode="External"/><Relationship Id="rId9" Type="http://schemas.openxmlformats.org/officeDocument/2006/relationships/image" Target="../media/image66.png"/></Relationships>
</file>

<file path=ppt/slides/_rels/slide5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https://en.wikipedia.org/wiki/Probability_distribution" TargetMode="External"/><Relationship Id="rId7" Type="http://schemas.openxmlformats.org/officeDocument/2006/relationships/hyperlink" Target="http://mi.eng.cam.ac.uk/~mjfg/local/4F10/lect4.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en.wikipedia.org/wiki/Kullback%E2%80%93Leibler_divergence" TargetMode="External"/><Relationship Id="rId5" Type="http://schemas.openxmlformats.org/officeDocument/2006/relationships/hyperlink" Target="https://arxiv.org/pdf/1907.08956.pdf" TargetMode="External"/><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arxiv.org/abs/1312.6114" TargetMode="External"/><Relationship Id="rId4" Type="http://schemas.openxmlformats.org/officeDocument/2006/relationships/hyperlink" Target="http://bjlkeng.github.io/posts/variational-autoencoders/" TargetMode="Externa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67.png"/><Relationship Id="rId7" Type="http://schemas.openxmlformats.org/officeDocument/2006/relationships/image" Target="../media/image68.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oleObject" Target="../embeddings/oleObject36.bin"/><Relationship Id="rId5" Type="http://schemas.openxmlformats.org/officeDocument/2006/relationships/hyperlink" Target="https://arxiv.org/abs/1312.6114" TargetMode="External"/><Relationship Id="rId10" Type="http://schemas.openxmlformats.org/officeDocument/2006/relationships/image" Target="../media/image71.png"/><Relationship Id="rId4" Type="http://schemas.openxmlformats.org/officeDocument/2006/relationships/hyperlink" Target="http://bjlkeng.github.io/posts/variational-autoencoders/" TargetMode="External"/><Relationship Id="rId9" Type="http://schemas.openxmlformats.org/officeDocument/2006/relationships/image" Target="../media/image69.wmf"/></Relationships>
</file>

<file path=ppt/slides/_rels/slide5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2.emf"/><Relationship Id="rId1" Type="http://schemas.openxmlformats.org/officeDocument/2006/relationships/slideLayout" Target="../slideLayouts/slideLayout2.xml"/><Relationship Id="rId5" Type="http://schemas.openxmlformats.org/officeDocument/2006/relationships/hyperlink" Target="https://wiseodd.github.io/techblog/2016/12/10/variational-autoencoder/" TargetMode="External"/><Relationship Id="rId4" Type="http://schemas.openxmlformats.org/officeDocument/2006/relationships/hyperlink" Target="https://en.wikipedia.org/wiki/Kullback%E2%80%93Leibler_divergence" TargetMode="Externa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3.wmf"/></Relationships>
</file>

<file path=ppt/slides/_rels/slide5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owardsdatascience.com/deep-autoencoders-using-tensorflow-c68f075fd1a3"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hyperlink" Target="http://anotherdatum.com/vae.html" TargetMode="External"/><Relationship Id="rId7" Type="http://schemas.openxmlformats.org/officeDocument/2006/relationships/image" Target="../media/image80.wmf"/><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55.wmf"/><Relationship Id="rId4" Type="http://schemas.openxmlformats.org/officeDocument/2006/relationships/oleObject" Target="../embeddings/oleObject39.bin"/><Relationship Id="rId9" Type="http://schemas.openxmlformats.org/officeDocument/2006/relationships/image" Target="../media/image81.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image" Target="../media/image83.png"/><Relationship Id="rId7" Type="http://schemas.openxmlformats.org/officeDocument/2006/relationships/oleObject" Target="../embeddings/oleObject43.bin"/><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49.wmf"/><Relationship Id="rId5" Type="http://schemas.openxmlformats.org/officeDocument/2006/relationships/oleObject" Target="../embeddings/oleObject42.bin"/><Relationship Id="rId4" Type="http://schemas.openxmlformats.org/officeDocument/2006/relationships/hyperlink" Target="https://towardsdatascience.com/intuitively-understanding-variational-autoencoders-1bfe67eb5daf"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bjlkeng.github.io/posts/variational-autoencoders/" TargetMode="External"/><Relationship Id="rId4" Type="http://schemas.openxmlformats.org/officeDocument/2006/relationships/image" Target="../media/image86.png"/></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3" Type="http://schemas.openxmlformats.org/officeDocument/2006/relationships/hyperlink" Target="https://learnopencv.com/variational-autoencoder-in-tensorflow/"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hyperlink" Target="https://learnopencv.com/variational-autoencoder-in-tensorflo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hyperlink" Target="https://en.wikipedia.org/wiki/Mean_squared_error" TargetMode="External"/><Relationship Id="rId7"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oleObject" Target="../embeddings/oleObject1.bin"/><Relationship Id="rId11" Type="http://schemas.openxmlformats.org/officeDocument/2006/relationships/image" Target="../media/image8.wmf"/><Relationship Id="rId5" Type="http://schemas.openxmlformats.org/officeDocument/2006/relationships/image" Target="../media/image5.png"/><Relationship Id="rId10" Type="http://schemas.openxmlformats.org/officeDocument/2006/relationships/oleObject" Target="../embeddings/oleObject3.bin"/><Relationship Id="rId4" Type="http://schemas.openxmlformats.org/officeDocument/2006/relationships/hyperlink" Target="https://en.wikipedia.org/wiki/Loss_function" TargetMode="External"/><Relationship Id="rId9" Type="http://schemas.openxmlformats.org/officeDocument/2006/relationships/image" Target="../media/image7.wmf"/></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nbviewer.jupyter.org/github/gokererdogan/Notebooks/blob/master/Reparameterization%20Trick.ipynb" TargetMode="Externa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hyperlink" Target="https://github.com/keras-team/keras/tree/master/"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hyperlink" Target="http://louistiao.me/posts/implementing-variational-autoencoders-in-keras-beyond-the-quickstart-tutorial/" TargetMode="Externa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7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nbviewer.jupyter.org/github/gokererdogan/Notebooks/blob/master/Reparameterization%20Trick.ipynb"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oleObject" Target="../embeddings/oleObject44.bin"/><Relationship Id="rId1" Type="http://schemas.openxmlformats.org/officeDocument/2006/relationships/slideLayout" Target="../slideLayouts/slideLayout2.xml"/><Relationship Id="rId5" Type="http://schemas.openxmlformats.org/officeDocument/2006/relationships/hyperlink" Target="https://arxiv.org/abs/1312.6114" TargetMode="External"/><Relationship Id="rId4" Type="http://schemas.openxmlformats.org/officeDocument/2006/relationships/hyperlink" Target="http://bjlkeng.github.io/posts/variational-autoencoders/"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hyperlink" Target="https://www.sciencedirect.com/topics/mathematics/conditional-probability" TargetMode="External"/><Relationship Id="rId2" Type="http://schemas.openxmlformats.org/officeDocument/2006/relationships/hyperlink" Target="https://www.sciencedirect.com/topics/mathematics/joint-probability" TargetMode="External"/><Relationship Id="rId1" Type="http://schemas.openxmlformats.org/officeDocument/2006/relationships/slideLayout" Target="../slideLayouts/slideLayout2.xml"/><Relationship Id="rId4" Type="http://schemas.openxmlformats.org/officeDocument/2006/relationships/hyperlink" Target="https://www.sciencedirect.com/topics/mathematics/marginal-probability" TargetMode="External"/></Relationships>
</file>

<file path=ppt/slides/_rels/slide89.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36.png"/><Relationship Id="rId7" Type="http://schemas.openxmlformats.org/officeDocument/2006/relationships/oleObject" Target="../embeddings/oleObject46.bin"/><Relationship Id="rId2" Type="http://schemas.openxmlformats.org/officeDocument/2006/relationships/image" Target="../media/image35.gif"/><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97.wmf"/><Relationship Id="rId4" Type="http://schemas.openxmlformats.org/officeDocument/2006/relationships/oleObject" Target="../embeddings/oleObject45.bin"/><Relationship Id="rId9" Type="http://schemas.openxmlformats.org/officeDocument/2006/relationships/image" Target="../media/image40.gif"/></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oleObject" Target="../embeddings/oleObject47.bin"/><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01.wmf"/><Relationship Id="rId5" Type="http://schemas.openxmlformats.org/officeDocument/2006/relationships/oleObject" Target="../embeddings/oleObject49.bin"/><Relationship Id="rId4" Type="http://schemas.openxmlformats.org/officeDocument/2006/relationships/image" Target="../media/image100.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03.wmf"/><Relationship Id="rId5" Type="http://schemas.openxmlformats.org/officeDocument/2006/relationships/oleObject" Target="../embeddings/oleObject51.bin"/><Relationship Id="rId4" Type="http://schemas.openxmlformats.org/officeDocument/2006/relationships/image" Target="../media/image102.wmf"/></Relationships>
</file>

<file path=ppt/slides/_rels/slide93.xml.rels><?xml version="1.0" encoding="UTF-8" standalone="yes"?>
<Relationships xmlns="http://schemas.openxmlformats.org/package/2006/relationships"><Relationship Id="rId8" Type="http://schemas.openxmlformats.org/officeDocument/2006/relationships/hyperlink" Target="http://jrmeyer.github.io/machinelearning/2017/08/18/mle.html" TargetMode="External"/><Relationship Id="rId3" Type="http://schemas.openxmlformats.org/officeDocument/2006/relationships/image" Target="../media/image104.wmf"/><Relationship Id="rId7" Type="http://schemas.openxmlformats.org/officeDocument/2006/relationships/image" Target="NULL"/><Relationship Id="rId2" Type="http://schemas.openxmlformats.org/officeDocument/2006/relationships/oleObject" Target="../embeddings/oleObject52.bin"/><Relationship Id="rId1" Type="http://schemas.openxmlformats.org/officeDocument/2006/relationships/slideLayout" Target="../slideLayouts/slideLayout2.xml"/><Relationship Id="rId5" Type="http://schemas.openxmlformats.org/officeDocument/2006/relationships/image" Target="../media/image105.wmf"/><Relationship Id="rId4" Type="http://schemas.openxmlformats.org/officeDocument/2006/relationships/oleObject" Target="../embeddings/oleObject53.bin"/><Relationship Id="rId9" Type="http://schemas.openxmlformats.org/officeDocument/2006/relationships/hyperlink" Target="https://towardsdatascience.com/probability-concepts-explained-maximum-likelihood-estimation-c7b4342fdbb1" TargetMode="External"/></Relationships>
</file>

<file path=ppt/slides/_rels/slide94.x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oleObject" Target="../embeddings/oleObject54.bin"/><Relationship Id="rId7" Type="http://schemas.openxmlformats.org/officeDocument/2006/relationships/oleObject" Target="../embeddings/oleObject55.bin"/><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s://towardsdatascience.com/probability-concepts-explained-maximum-likelihood-estimation-c7b4342fdbb1" TargetMode="External"/><Relationship Id="rId4" Type="http://schemas.openxmlformats.org/officeDocument/2006/relationships/image" Target="../media/image106.wmf"/><Relationship Id="rId9" Type="http://schemas.openxmlformats.org/officeDocument/2006/relationships/hyperlink" Target="http://jrmeyer.github.io/machinelearning/2017/08/18/mle.html" TargetMode="External"/></Relationships>
</file>

<file path=ppt/slides/_rels/slide95.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56.bin"/><Relationship Id="rId7" Type="http://schemas.openxmlformats.org/officeDocument/2006/relationships/oleObject" Target="../embeddings/oleObject57.bin"/><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towardsdatascience.com/probability-concepts-explained-maximum-likelihood-estimation-c7b4342fdbb1" TargetMode="External"/><Relationship Id="rId11" Type="http://schemas.openxmlformats.org/officeDocument/2006/relationships/image" Target="../media/image110.wmf"/><Relationship Id="rId5" Type="http://schemas.openxmlformats.org/officeDocument/2006/relationships/hyperlink" Target="http://people.stat.sfu.ca/~raltman/stat402/402L4.pdf" TargetMode="External"/><Relationship Id="rId10" Type="http://schemas.openxmlformats.org/officeDocument/2006/relationships/oleObject" Target="../embeddings/oleObject58.bin"/><Relationship Id="rId4" Type="http://schemas.openxmlformats.org/officeDocument/2006/relationships/image" Target="../media/image108.wmf"/><Relationship Id="rId9" Type="http://schemas.openxmlformats.org/officeDocument/2006/relationships/image" Target="../media/image36.png"/></Relationships>
</file>

<file path=ppt/slides/_rels/slide96.xml.rels><?xml version="1.0" encoding="UTF-8" standalone="yes"?>
<Relationships xmlns="http://schemas.openxmlformats.org/package/2006/relationships"><Relationship Id="rId3" Type="http://schemas.openxmlformats.org/officeDocument/2006/relationships/image" Target="../media/image35.gif"/><Relationship Id="rId7" Type="http://schemas.openxmlformats.org/officeDocument/2006/relationships/image" Target="../media/image112.w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oleObject" Target="../embeddings/oleObject60.bin"/><Relationship Id="rId5" Type="http://schemas.openxmlformats.org/officeDocument/2006/relationships/image" Target="../media/image111.wmf"/><Relationship Id="rId4" Type="http://schemas.openxmlformats.org/officeDocument/2006/relationships/oleObject" Target="../embeddings/oleObject59.bin"/></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hyperlink" Target="https://medium.com/data-science-bootcamp/understand-the-softmax-function-in-minutes-f3a59641e86d" TargetMode="External"/><Relationship Id="rId1" Type="http://schemas.openxmlformats.org/officeDocument/2006/relationships/slideLayout" Target="../slideLayouts/slideLayout2.xml"/><Relationship Id="rId4" Type="http://schemas.openxmlformats.org/officeDocument/2006/relationships/image" Target="../media/image113.wmf"/></Relationships>
</file>

<file path=ppt/slides/_rels/slide9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hyperlink" Target="https://ljvmiranda921.github.io/notebook/2017/08/13/softmax-and-the-negative-log-likelihood/#nl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Auto-encoders</a:t>
            </a:r>
            <a:endParaRPr lang="en-US" dirty="0"/>
          </a:p>
        </p:txBody>
      </p:sp>
      <p:sp>
        <p:nvSpPr>
          <p:cNvPr id="3" name="Subtitle 2"/>
          <p:cNvSpPr>
            <a:spLocks noGrp="1"/>
          </p:cNvSpPr>
          <p:nvPr>
            <p:ph type="subTitle" idx="1"/>
          </p:nvPr>
        </p:nvSpPr>
        <p:spPr>
          <a:xfrm>
            <a:off x="1524000" y="3810000"/>
            <a:ext cx="6400800" cy="1752600"/>
          </a:xfrm>
        </p:spPr>
        <p:txBody>
          <a:bodyPr/>
          <a:lstStyle/>
          <a:p>
            <a:pPr lvl="1"/>
            <a:r>
              <a:rPr lang="en-US" dirty="0"/>
              <a:t> </a:t>
            </a:r>
          </a:p>
          <a:p>
            <a:r>
              <a:rPr lang="en-US" dirty="0"/>
              <a:t>KH Wong</a:t>
            </a:r>
          </a:p>
        </p:txBody>
      </p:sp>
      <p:sp>
        <p:nvSpPr>
          <p:cNvPr id="4" name="Footer Placeholder 3"/>
          <p:cNvSpPr>
            <a:spLocks noGrp="1"/>
          </p:cNvSpPr>
          <p:nvPr>
            <p:ph type="ftr" sz="quarter" idx="11"/>
          </p:nvPr>
        </p:nvSpPr>
        <p:spPr/>
        <p:txBody>
          <a:bodyPr/>
          <a:lstStyle/>
          <a:p>
            <a:r>
              <a:rPr lang="en-US"/>
              <a:t>Ch10. Auto and variational encoders v241024c</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1</a:t>
            </a:fld>
            <a:endParaRPr lang="en-US"/>
          </a:p>
        </p:txBody>
      </p:sp>
    </p:spTree>
    <p:extLst>
      <p:ext uri="{BB962C8B-B14F-4D97-AF65-F5344CB8AC3E}">
        <p14:creationId xmlns:p14="http://schemas.microsoft.com/office/powerpoint/2010/main" val="1771882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3" name="Content Placeholder 2"/>
          <p:cNvSpPr>
            <a:spLocks noGrp="1"/>
          </p:cNvSpPr>
          <p:nvPr>
            <p:ph idx="1"/>
          </p:nvPr>
        </p:nvSpPr>
        <p:spPr>
          <a:xfrm>
            <a:off x="457200" y="1417638"/>
            <a:ext cx="4267200" cy="4708525"/>
          </a:xfrm>
        </p:spPr>
        <p:txBody>
          <a:bodyPr/>
          <a:lstStyle/>
          <a:p>
            <a:r>
              <a:rPr lang="en-US" dirty="0"/>
              <a:t>Encoder and decoder</a:t>
            </a:r>
          </a:p>
          <a:p>
            <a:r>
              <a:rPr lang="en-US" dirty="0"/>
              <a:t>Training can use typical backpropagation methods</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10</a:t>
            </a:fld>
            <a:endParaRPr lang="en-US"/>
          </a:p>
        </p:txBody>
      </p:sp>
      <p:sp>
        <p:nvSpPr>
          <p:cNvPr id="6" name="TextBox 5"/>
          <p:cNvSpPr txBox="1"/>
          <p:nvPr/>
        </p:nvSpPr>
        <p:spPr>
          <a:xfrm>
            <a:off x="584163" y="5715001"/>
            <a:ext cx="4140237" cy="923330"/>
          </a:xfrm>
          <a:prstGeom prst="rect">
            <a:avLst/>
          </a:prstGeom>
          <a:noFill/>
        </p:spPr>
        <p:txBody>
          <a:bodyPr wrap="square" rtlCol="0">
            <a:spAutoFit/>
          </a:bodyPr>
          <a:lstStyle/>
          <a:p>
            <a:r>
              <a:rPr lang="en-US" dirty="0">
                <a:hlinkClick r:id="rId2"/>
              </a:rPr>
              <a:t>https://towardsdatascience.com/how-to-reduce-image-noises-by-autoencoder-65d5e6de543</a:t>
            </a:r>
            <a:endParaRPr lang="en-US" dirty="0"/>
          </a:p>
        </p:txBody>
      </p:sp>
      <p:pic>
        <p:nvPicPr>
          <p:cNvPr id="3078" name="Picture 6" descr="https://cdn-images-1.medium.com/max/1200/1*K6KLBWv_QBD-FAjpDeZPY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61" y="1266713"/>
            <a:ext cx="2968643" cy="519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348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04353"/>
            <a:ext cx="8229600" cy="1143000"/>
          </a:xfrm>
        </p:spPr>
        <p:txBody>
          <a:bodyPr>
            <a:normAutofit/>
          </a:bodyPr>
          <a:lstStyle/>
          <a:p>
            <a:r>
              <a:rPr lang="en-US" dirty="0"/>
              <a:t>Negative Log-Likelihood (NLL)</a:t>
            </a:r>
          </a:p>
        </p:txBody>
      </p:sp>
      <p:sp>
        <p:nvSpPr>
          <p:cNvPr id="3" name="Content Placeholder 2"/>
          <p:cNvSpPr>
            <a:spLocks noGrp="1"/>
          </p:cNvSpPr>
          <p:nvPr>
            <p:ph idx="1"/>
          </p:nvPr>
        </p:nvSpPr>
        <p:spPr>
          <a:xfrm>
            <a:off x="457200" y="1247353"/>
            <a:ext cx="4343400" cy="4449763"/>
          </a:xfrm>
        </p:spPr>
        <p:txBody>
          <a:bodyPr>
            <a:normAutofit/>
          </a:bodyPr>
          <a:lstStyle/>
          <a:p>
            <a:r>
              <a:rPr lang="en-US" sz="2400" dirty="0">
                <a:solidFill>
                  <a:srgbClr val="FF0000"/>
                </a:solidFill>
              </a:rPr>
              <a:t>To maximize likelihood, minimum negative log-likelihood (NLL) is picked</a:t>
            </a:r>
            <a:endParaRPr lang="en-US" sz="2400"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100</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695132"/>
            <a:ext cx="8462955" cy="3001984"/>
          </a:xfrm>
          <a:prstGeom prst="rect">
            <a:avLst/>
          </a:prstGeom>
        </p:spPr>
      </p:pic>
      <p:sp>
        <p:nvSpPr>
          <p:cNvPr id="9" name="TextBox 8"/>
          <p:cNvSpPr txBox="1"/>
          <p:nvPr/>
        </p:nvSpPr>
        <p:spPr>
          <a:xfrm>
            <a:off x="685800" y="6126163"/>
            <a:ext cx="7772400" cy="307777"/>
          </a:xfrm>
          <a:prstGeom prst="rect">
            <a:avLst/>
          </a:prstGeom>
          <a:noFill/>
        </p:spPr>
        <p:txBody>
          <a:bodyPr wrap="square" rtlCol="0">
            <a:spAutoFit/>
          </a:bodyPr>
          <a:lstStyle/>
          <a:p>
            <a:r>
              <a:rPr lang="en-US" sz="1400" dirty="0">
                <a:hlinkClick r:id="rId4"/>
              </a:rPr>
              <a:t>https://ljvmiranda921.github.io/notebook/2017/08/13/softmax-and-the-negative-log-likelihood/#nll</a:t>
            </a:r>
            <a:endParaRPr lang="en-US" sz="1400" dirty="0"/>
          </a:p>
        </p:txBody>
      </p:sp>
      <p:sp>
        <p:nvSpPr>
          <p:cNvPr id="6" name="TextBox 5"/>
          <p:cNvSpPr txBox="1"/>
          <p:nvPr/>
        </p:nvSpPr>
        <p:spPr>
          <a:xfrm>
            <a:off x="6045511" y="1079176"/>
            <a:ext cx="2362200" cy="2308324"/>
          </a:xfrm>
          <a:prstGeom prst="rect">
            <a:avLst/>
          </a:prstGeom>
          <a:noFill/>
          <a:ln>
            <a:solidFill>
              <a:schemeClr val="accent1">
                <a:shade val="95000"/>
                <a:satMod val="105000"/>
              </a:schemeClr>
            </a:solidFill>
          </a:ln>
        </p:spPr>
        <p:txBody>
          <a:bodyPr wrap="square" rtlCol="0">
            <a:spAutoFit/>
          </a:bodyPr>
          <a:lstStyle/>
          <a:p>
            <a:r>
              <a:rPr lang="en-US" dirty="0"/>
              <a:t>=-ln(likelihood)</a:t>
            </a:r>
          </a:p>
          <a:p>
            <a:r>
              <a:rPr lang="en-US" dirty="0"/>
              <a:t>=-ln(0.02)=3.91</a:t>
            </a:r>
          </a:p>
          <a:p>
            <a:r>
              <a:rPr lang="en-US" dirty="0"/>
              <a:t>=-ln(0)=infinity</a:t>
            </a:r>
          </a:p>
          <a:p>
            <a:r>
              <a:rPr lang="en-US" dirty="0"/>
              <a:t>=-ln(0.98)=0.02</a:t>
            </a:r>
          </a:p>
          <a:p>
            <a:r>
              <a:rPr lang="en-US" dirty="0">
                <a:solidFill>
                  <a:srgbClr val="FF0000"/>
                </a:solidFill>
              </a:rPr>
              <a:t>Minimum negative log-likelihood (NLL) is picked, so 0.02 is selected</a:t>
            </a:r>
          </a:p>
        </p:txBody>
      </p:sp>
      <p:cxnSp>
        <p:nvCxnSpPr>
          <p:cNvPr id="10" name="Straight Arrow Connector 9"/>
          <p:cNvCxnSpPr>
            <a:stCxn id="11" idx="1"/>
          </p:cNvCxnSpPr>
          <p:nvPr/>
        </p:nvCxnSpPr>
        <p:spPr>
          <a:xfrm flipH="1">
            <a:off x="2819400" y="1842058"/>
            <a:ext cx="2819400" cy="1206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ight Brace 10"/>
          <p:cNvSpPr/>
          <p:nvPr/>
        </p:nvSpPr>
        <p:spPr>
          <a:xfrm flipH="1">
            <a:off x="5638800" y="1530516"/>
            <a:ext cx="406711" cy="6230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rot="5400000" flipH="1">
            <a:off x="2390654" y="2939631"/>
            <a:ext cx="901160" cy="117553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81000" y="5105400"/>
            <a:ext cx="1447800" cy="923330"/>
          </a:xfrm>
          <a:prstGeom prst="rect">
            <a:avLst/>
          </a:prstGeom>
          <a:noFill/>
          <a:ln>
            <a:solidFill>
              <a:schemeClr val="accent1">
                <a:shade val="95000"/>
                <a:satMod val="105000"/>
              </a:schemeClr>
            </a:solidFill>
          </a:ln>
        </p:spPr>
        <p:txBody>
          <a:bodyPr wrap="square" rtlCol="0">
            <a:spAutoFit/>
          </a:bodyPr>
          <a:lstStyle/>
          <a:p>
            <a:r>
              <a:rPr lang="en-US" dirty="0" err="1"/>
              <a:t>Softmax</a:t>
            </a:r>
            <a:r>
              <a:rPr lang="en-US" dirty="0"/>
              <a:t> output as the</a:t>
            </a:r>
          </a:p>
          <a:p>
            <a:r>
              <a:rPr lang="en-US" dirty="0"/>
              <a:t>likelihood</a:t>
            </a:r>
          </a:p>
        </p:txBody>
      </p:sp>
      <p:cxnSp>
        <p:nvCxnSpPr>
          <p:cNvPr id="19" name="Straight Arrow Connector 18"/>
          <p:cNvCxnSpPr/>
          <p:nvPr/>
        </p:nvCxnSpPr>
        <p:spPr>
          <a:xfrm flipV="1">
            <a:off x="1219200" y="4191000"/>
            <a:ext cx="1034266"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7171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101</a:t>
            </a:fld>
            <a:endParaRPr lang="en-US"/>
          </a:p>
        </p:txBody>
      </p:sp>
      <p:pic>
        <p:nvPicPr>
          <p:cNvPr id="9218" name="Picture 2" descr="Img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56544"/>
            <a:ext cx="6092825" cy="456961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p:txBody>
          <a:bodyPr/>
          <a:lstStyle/>
          <a:p>
            <a:r>
              <a:rPr lang="en-US" dirty="0"/>
              <a:t> Continue</a:t>
            </a:r>
          </a:p>
        </p:txBody>
      </p:sp>
    </p:spTree>
    <p:extLst>
      <p:ext uri="{BB962C8B-B14F-4D97-AF65-F5344CB8AC3E}">
        <p14:creationId xmlns:p14="http://schemas.microsoft.com/office/powerpoint/2010/main" val="6954969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 on VAE</a:t>
            </a:r>
          </a:p>
        </p:txBody>
      </p:sp>
      <p:sp>
        <p:nvSpPr>
          <p:cNvPr id="3" name="Content Placeholder 2"/>
          <p:cNvSpPr>
            <a:spLocks noGrp="1"/>
          </p:cNvSpPr>
          <p:nvPr>
            <p:ph idx="1"/>
          </p:nvPr>
        </p:nvSpPr>
        <p:spPr/>
        <p:txBody>
          <a:bodyPr>
            <a:normAutofit fontScale="25000" lnSpcReduction="20000"/>
          </a:bodyPr>
          <a:lstStyle/>
          <a:p>
            <a:r>
              <a:rPr lang="en-US" dirty="0"/>
              <a:t>FAQ Assign3, 2020 Nov 17</a:t>
            </a:r>
          </a:p>
          <a:p>
            <a:r>
              <a:rPr lang="en-US" u="sng" dirty="0"/>
              <a:t>Question 3.1:</a:t>
            </a:r>
            <a:endParaRPr lang="en-US" dirty="0"/>
          </a:p>
          <a:p>
            <a:r>
              <a:rPr lang="en-US" dirty="0"/>
              <a:t>Hi, sorry for interrupting, </a:t>
            </a:r>
            <a:r>
              <a:rPr lang="en-US" dirty="0" err="1"/>
              <a:t>i</a:t>
            </a:r>
            <a:r>
              <a:rPr lang="en-US" dirty="0"/>
              <a:t> got a question for assignment 3 auto-encoder part. in question one, encoder hidden layer and decoder hidden layer are in different size(15 and 18), and the neurons for (means, variance) and samples are different as well, does it mean in </a:t>
            </a:r>
            <a:r>
              <a:rPr lang="en-US" dirty="0" err="1"/>
              <a:t>variational</a:t>
            </a:r>
            <a:r>
              <a:rPr lang="en-US" dirty="0"/>
              <a:t> auto-encoder, encoder hidden layer size and decoder hidden layer size can be different, and neuron numbers for means, variance and samples don't have to match? if so, is there some random drop-out functions when  means, variance and samples size don't match? Thanks.</a:t>
            </a:r>
          </a:p>
          <a:p>
            <a:r>
              <a:rPr lang="en-US" u="sng" dirty="0"/>
              <a:t>Answer 3.1:</a:t>
            </a:r>
            <a:endParaRPr lang="en-US" dirty="0"/>
          </a:p>
          <a:p>
            <a:r>
              <a:rPr lang="en-US" dirty="0"/>
              <a:t>This is a very good question, in my notes, (mean, variance, </a:t>
            </a:r>
            <a:r>
              <a:rPr lang="en-US" dirty="0" err="1"/>
              <a:t>sample_z</a:t>
            </a:r>
            <a:r>
              <a:rPr lang="en-US" dirty="0"/>
              <a:t> are of the same sizes,  but I have found  some implementations that show it may not be the only case. Yes, it is a kind of dropout as described by the papers shown below. I think the rule is mean and variance should have the sample number because they go into pairs, but the randomly generated </a:t>
            </a:r>
            <a:r>
              <a:rPr lang="en-US" dirty="0" err="1"/>
              <a:t>sample_z</a:t>
            </a:r>
            <a:r>
              <a:rPr lang="en-US" dirty="0"/>
              <a:t> can be of different sizes. It is done by randomly (via Monte </a:t>
            </a:r>
            <a:r>
              <a:rPr lang="en-US" dirty="0" err="1"/>
              <a:t>carlo</a:t>
            </a:r>
            <a:r>
              <a:rPr lang="en-US" dirty="0"/>
              <a:t> method) select the pair of mean and variance for generating the value of </a:t>
            </a:r>
            <a:r>
              <a:rPr lang="en-US" dirty="0" err="1"/>
              <a:t>sample_z</a:t>
            </a:r>
            <a:r>
              <a:rPr lang="en-US" dirty="0"/>
              <a:t>. Neural computing is a trial-and-error method, you may try different approaches and the preferred method is the one which gives you the good result. You may explore more papers and see if my interpretation is correct or not.</a:t>
            </a:r>
          </a:p>
          <a:p>
            <a:r>
              <a:rPr lang="en-US" dirty="0"/>
              <a:t>See section3.4 of </a:t>
            </a:r>
          </a:p>
          <a:p>
            <a:r>
              <a:rPr lang="en-US" u="sng" dirty="0">
                <a:hlinkClick r:id="rId2"/>
              </a:rPr>
              <a:t>https://arxiv.org/pdf/1706.03643.pdf</a:t>
            </a:r>
            <a:endParaRPr lang="en-US" dirty="0"/>
          </a:p>
          <a:p>
            <a:r>
              <a:rPr lang="en-US" dirty="0"/>
              <a:t>Also</a:t>
            </a:r>
          </a:p>
          <a:p>
            <a:r>
              <a:rPr lang="en-US" u="sng" dirty="0">
                <a:hlinkClick r:id="rId3"/>
              </a:rPr>
              <a:t>https://deeplearn.org/arxiv/92996/generating-data-using-monte-carlo-dropout</a:t>
            </a:r>
            <a:endParaRPr lang="en-US" dirty="0"/>
          </a:p>
          <a:p>
            <a:r>
              <a:rPr lang="en-US" u="sng" dirty="0"/>
              <a:t>////////////////////////////////////////////////////////</a:t>
            </a:r>
            <a:endParaRPr lang="en-US" dirty="0"/>
          </a:p>
          <a:p>
            <a:r>
              <a:rPr lang="en-US" u="sng" dirty="0"/>
              <a:t>Question 3.2</a:t>
            </a:r>
            <a:r>
              <a:rPr lang="en-US" dirty="0"/>
              <a:t> on VAE (</a:t>
            </a:r>
            <a:r>
              <a:rPr lang="en-US" dirty="0" err="1"/>
              <a:t>variational</a:t>
            </a:r>
            <a:r>
              <a:rPr lang="en-US" dirty="0"/>
              <a:t> Auto-encoder) </a:t>
            </a:r>
          </a:p>
          <a:p>
            <a:r>
              <a:rPr lang="en-US" u="sng" dirty="0"/>
              <a:t>Question 3.2a:</a:t>
            </a:r>
            <a:endParaRPr lang="en-US" dirty="0"/>
          </a:p>
          <a:p>
            <a:r>
              <a:rPr lang="en-US" dirty="0"/>
              <a:t>In your notes, </a:t>
            </a:r>
            <a:r>
              <a:rPr lang="en-US" dirty="0" err="1"/>
              <a:t>variational</a:t>
            </a:r>
            <a:r>
              <a:rPr lang="en-US" dirty="0"/>
              <a:t> auto encoder turns input x into means and deviations of a multivariate Gaussian distribution, then use a random sampling method to create output. The output is Z and Z is generating random sample to the next layer of neuron.</a:t>
            </a:r>
          </a:p>
          <a:p>
            <a:r>
              <a:rPr lang="en-US" dirty="0"/>
              <a:t> (</a:t>
            </a:r>
            <a:r>
              <a:rPr lang="en-US" dirty="0" err="1"/>
              <a:t>i</a:t>
            </a:r>
            <a:r>
              <a:rPr lang="en-US" dirty="0"/>
              <a:t>) How do we train the neuron network if the input is from random sampling? (ii) And How do we force a multivariate Gaussian distribution Z to </a:t>
            </a:r>
            <a:r>
              <a:rPr lang="en-US" dirty="0" err="1"/>
              <a:t>uni</a:t>
            </a:r>
            <a:r>
              <a:rPr lang="en-US" dirty="0"/>
              <a:t>-variate Gaussian distribution N(0,1)?</a:t>
            </a:r>
          </a:p>
          <a:p>
            <a:r>
              <a:rPr lang="en-US" u="sng" dirty="0"/>
              <a:t>Answer 3.2a :</a:t>
            </a:r>
            <a:r>
              <a:rPr lang="en-US" dirty="0"/>
              <a:t> I will answer part (ii) of the above question first. It is not to avoid over-fitting. Since from input to the latent (hidden) representation z, there is a random process. A random process can have many different forms, it can be Gaussian, Laplace or Cauchy etc. or some unknown forms. If there is no control you may not be able to repeat the process hence training becomes useless. In the VAE paper (</a:t>
            </a:r>
            <a:r>
              <a:rPr lang="en-US" u="sng" dirty="0">
                <a:hlinkClick r:id="rId4"/>
              </a:rPr>
              <a:t>https://arxiv.org/abs/1312.6114</a:t>
            </a:r>
            <a:r>
              <a:rPr lang="en-US" dirty="0"/>
              <a:t> ) , the authors propose to force the random probability distribution to be Gaussian (I guess you may force them to be Laplace etc. and still can work, but you have to be consistent on using one model). How?  The method is using D_KL ( </a:t>
            </a:r>
            <a:r>
              <a:rPr lang="en-US" dirty="0" err="1"/>
              <a:t>Kullback</a:t>
            </a:r>
            <a:r>
              <a:rPr lang="en-US" dirty="0"/>
              <a:t>–</a:t>
            </a:r>
            <a:r>
              <a:rPr lang="en-US" dirty="0" err="1"/>
              <a:t>Leibler</a:t>
            </a:r>
            <a:r>
              <a:rPr lang="en-US" dirty="0"/>
              <a:t> divergence ). It the concept 2 in my notes, to make sure the random process is Gaussian. </a:t>
            </a:r>
          </a:p>
          <a:p>
            <a:r>
              <a:rPr lang="en-US" u="sng" dirty="0"/>
              <a:t>////--------------------------------------------------------------------------------------------------------------------</a:t>
            </a:r>
            <a:endParaRPr lang="en-US" dirty="0"/>
          </a:p>
          <a:p>
            <a:r>
              <a:rPr lang="en-US" u="sng" dirty="0"/>
              <a:t>Question 3.2b</a:t>
            </a:r>
            <a:r>
              <a:rPr lang="en-US" dirty="0"/>
              <a:t> : Why do we still need re-parameterization to do back propagation?</a:t>
            </a:r>
          </a:p>
          <a:p>
            <a:r>
              <a:rPr lang="en-US" u="sng" dirty="0"/>
              <a:t>Answer  3.2b: </a:t>
            </a:r>
            <a:r>
              <a:rPr lang="en-US" dirty="0"/>
              <a:t>It is known that random process cannot be back-propagate. But re-parameterization provides a means to back-propagate. First, </a:t>
            </a:r>
            <a:r>
              <a:rPr lang="en-US" i="1" dirty="0" err="1"/>
              <a:t>z</a:t>
            </a:r>
            <a:r>
              <a:rPr lang="en-US" i="1" baseline="-25000" dirty="0" err="1"/>
              <a:t>i</a:t>
            </a:r>
            <a:r>
              <a:rPr lang="en-US" i="1" baseline="-25000" dirty="0"/>
              <a:t> </a:t>
            </a:r>
            <a:r>
              <a:rPr lang="en-US" dirty="0"/>
              <a:t>  is not generated by a random generator of mean=</a:t>
            </a:r>
            <a:r>
              <a:rPr lang="en-US" i="1" dirty="0"/>
              <a:t>µ</a:t>
            </a:r>
            <a:r>
              <a:rPr lang="en-US" i="1" baseline="-25000" dirty="0" err="1"/>
              <a:t>i</a:t>
            </a:r>
            <a:r>
              <a:rPr lang="en-US" i="1" dirty="0"/>
              <a:t> ,</a:t>
            </a:r>
            <a:r>
              <a:rPr lang="en-US" i="1" dirty="0" err="1"/>
              <a:t>Stad_dev</a:t>
            </a:r>
            <a:r>
              <a:rPr lang="en-US" i="1" dirty="0"/>
              <a:t>=</a:t>
            </a:r>
            <a:r>
              <a:rPr lang="en-US" dirty="0">
                <a:sym typeface="Symbol" panose="05050102010706020507" pitchFamily="18" charset="2"/>
              </a:rPr>
              <a:t></a:t>
            </a:r>
            <a:r>
              <a:rPr lang="en-US" i="1" baseline="-25000" dirty="0" err="1"/>
              <a:t>i</a:t>
            </a:r>
            <a:r>
              <a:rPr lang="en-US" dirty="0"/>
              <a:t> , but rather using an indirect method of finding  </a:t>
            </a:r>
            <a:r>
              <a:rPr lang="en-US" i="1" dirty="0" err="1"/>
              <a:t>z</a:t>
            </a:r>
            <a:r>
              <a:rPr lang="en-US" i="1" baseline="-25000" dirty="0" err="1"/>
              <a:t>i</a:t>
            </a:r>
            <a:r>
              <a:rPr lang="en-US" i="1" baseline="-25000" dirty="0"/>
              <a:t> </a:t>
            </a:r>
            <a:r>
              <a:rPr lang="en-US" dirty="0"/>
              <a:t> (using </a:t>
            </a:r>
            <a:r>
              <a:rPr lang="en-US" i="1" dirty="0" err="1"/>
              <a:t>z</a:t>
            </a:r>
            <a:r>
              <a:rPr lang="en-US" i="1" baseline="-25000" dirty="0" err="1"/>
              <a:t>i</a:t>
            </a:r>
            <a:r>
              <a:rPr lang="en-US" i="1" baseline="-25000" dirty="0"/>
              <a:t> </a:t>
            </a:r>
            <a:r>
              <a:rPr lang="en-US" i="1" dirty="0"/>
              <a:t>=µ</a:t>
            </a:r>
            <a:r>
              <a:rPr lang="en-US" i="1" baseline="-25000" dirty="0" err="1"/>
              <a:t>i</a:t>
            </a:r>
            <a:r>
              <a:rPr lang="en-US" i="1" dirty="0"/>
              <a:t> +</a:t>
            </a:r>
            <a:r>
              <a:rPr lang="en-US" dirty="0">
                <a:sym typeface="Symbol" panose="05050102010706020507" pitchFamily="18" charset="2"/>
              </a:rPr>
              <a:t></a:t>
            </a:r>
            <a:r>
              <a:rPr lang="en-US" i="1" dirty="0"/>
              <a:t>*</a:t>
            </a:r>
            <a:r>
              <a:rPr lang="en-US" dirty="0">
                <a:sym typeface="Symbol" panose="05050102010706020507" pitchFamily="18" charset="2"/>
              </a:rPr>
              <a:t></a:t>
            </a:r>
            <a:r>
              <a:rPr lang="en-US" i="1" baseline="-25000" dirty="0" err="1"/>
              <a:t>i</a:t>
            </a:r>
            <a:r>
              <a:rPr lang="en-US" i="1" dirty="0"/>
              <a:t> </a:t>
            </a:r>
            <a:r>
              <a:rPr lang="en-US" dirty="0"/>
              <a:t> ) through </a:t>
            </a:r>
            <a:r>
              <a:rPr lang="en-US" dirty="0">
                <a:sym typeface="Symbol" panose="05050102010706020507" pitchFamily="18" charset="2"/>
              </a:rPr>
              <a:t></a:t>
            </a:r>
            <a:r>
              <a:rPr lang="en-US" i="1" dirty="0"/>
              <a:t> which is  </a:t>
            </a:r>
            <a:r>
              <a:rPr lang="en-US" dirty="0"/>
              <a:t>generated by N(0,1)=</a:t>
            </a:r>
            <a:r>
              <a:rPr lang="en-US" dirty="0" err="1"/>
              <a:t>N</a:t>
            </a:r>
            <a:r>
              <a:rPr lang="en-US" baseline="-25000" dirty="0" err="1"/>
              <a:t>Gaussian</a:t>
            </a:r>
            <a:r>
              <a:rPr lang="en-US" dirty="0"/>
              <a:t>(mean=0,std_dev=1). If you have doubt run my </a:t>
            </a:r>
            <a:r>
              <a:rPr lang="en-US" dirty="0" err="1"/>
              <a:t>Matlab</a:t>
            </a:r>
            <a:r>
              <a:rPr lang="en-US" dirty="0"/>
              <a:t> program on</a:t>
            </a:r>
            <a:r>
              <a:rPr lang="en-US" i="1" dirty="0"/>
              <a:t> p.71 of 5707_10_auto-encoder (1).pptx . </a:t>
            </a:r>
            <a:r>
              <a:rPr lang="en-US" dirty="0"/>
              <a:t>It short, it is found that if we use </a:t>
            </a:r>
            <a:r>
              <a:rPr lang="en-US" i="1" dirty="0" err="1"/>
              <a:t>z</a:t>
            </a:r>
            <a:r>
              <a:rPr lang="en-US" i="1" baseline="-25000" dirty="0" err="1"/>
              <a:t>i</a:t>
            </a:r>
            <a:r>
              <a:rPr lang="en-US" i="1" baseline="-25000" dirty="0"/>
              <a:t> </a:t>
            </a:r>
            <a:r>
              <a:rPr lang="en-US" i="1" dirty="0"/>
              <a:t>=µ</a:t>
            </a:r>
            <a:r>
              <a:rPr lang="en-US" i="1" baseline="-25000" dirty="0" err="1"/>
              <a:t>i</a:t>
            </a:r>
            <a:r>
              <a:rPr lang="en-US" i="1" dirty="0"/>
              <a:t> +</a:t>
            </a:r>
            <a:r>
              <a:rPr lang="en-US" dirty="0">
                <a:sym typeface="Symbol" panose="05050102010706020507" pitchFamily="18" charset="2"/>
              </a:rPr>
              <a:t></a:t>
            </a:r>
            <a:r>
              <a:rPr lang="en-US" i="1" dirty="0"/>
              <a:t>*</a:t>
            </a:r>
            <a:r>
              <a:rPr lang="en-US" dirty="0">
                <a:sym typeface="Symbol" panose="05050102010706020507" pitchFamily="18" charset="2"/>
              </a:rPr>
              <a:t></a:t>
            </a:r>
            <a:r>
              <a:rPr lang="en-US" i="1" baseline="-25000" dirty="0" err="1"/>
              <a:t>i</a:t>
            </a:r>
            <a:r>
              <a:rPr lang="en-US" i="1" dirty="0"/>
              <a:t> </a:t>
            </a:r>
            <a:r>
              <a:rPr lang="en-US" dirty="0"/>
              <a:t> to generate</a:t>
            </a:r>
            <a:r>
              <a:rPr lang="en-US" i="1" dirty="0"/>
              <a:t> </a:t>
            </a:r>
            <a:r>
              <a:rPr lang="en-US" i="1" dirty="0" err="1"/>
              <a:t>z</a:t>
            </a:r>
            <a:r>
              <a:rPr lang="en-US" i="1" baseline="-25000" dirty="0" err="1"/>
              <a:t>i</a:t>
            </a:r>
            <a:r>
              <a:rPr lang="en-US" i="1" baseline="-25000" dirty="0"/>
              <a:t>.</a:t>
            </a:r>
            <a:r>
              <a:rPr lang="en-US" i="1" dirty="0"/>
              <a:t>  then </a:t>
            </a:r>
            <a:r>
              <a:rPr lang="en-US" i="1" dirty="0" err="1"/>
              <a:t>z</a:t>
            </a:r>
            <a:r>
              <a:rPr lang="en-US" i="1" baseline="-25000" dirty="0" err="1"/>
              <a:t>i</a:t>
            </a:r>
            <a:r>
              <a:rPr lang="en-US" i="1" dirty="0"/>
              <a:t> will have the characteristic of </a:t>
            </a:r>
            <a:r>
              <a:rPr lang="en-US" dirty="0"/>
              <a:t>(mean=</a:t>
            </a:r>
            <a:r>
              <a:rPr lang="en-US" i="1" dirty="0"/>
              <a:t> µ</a:t>
            </a:r>
            <a:r>
              <a:rPr lang="en-US" i="1" baseline="-25000" dirty="0" err="1"/>
              <a:t>i</a:t>
            </a:r>
            <a:r>
              <a:rPr lang="en-US" dirty="0" err="1"/>
              <a:t>,std_dev</a:t>
            </a:r>
            <a:r>
              <a:rPr lang="en-US" dirty="0"/>
              <a:t>=</a:t>
            </a:r>
            <a:r>
              <a:rPr lang="en-US" dirty="0">
                <a:sym typeface="Symbol" panose="05050102010706020507" pitchFamily="18" charset="2"/>
              </a:rPr>
              <a:t></a:t>
            </a:r>
            <a:r>
              <a:rPr lang="en-US" i="1" baseline="-25000" dirty="0" err="1"/>
              <a:t>i</a:t>
            </a:r>
            <a:r>
              <a:rPr lang="en-US" dirty="0"/>
              <a:t>).</a:t>
            </a:r>
          </a:p>
          <a:p>
            <a:r>
              <a:rPr lang="en-US" dirty="0"/>
              <a:t>Then, why do we use that indirect method? Because during forward pass of neural computing, </a:t>
            </a:r>
            <a:r>
              <a:rPr lang="en-US" dirty="0">
                <a:sym typeface="Symbol" panose="05050102010706020507" pitchFamily="18" charset="2"/>
              </a:rPr>
              <a:t></a:t>
            </a:r>
            <a:r>
              <a:rPr lang="en-US" dirty="0"/>
              <a:t> is already calculated by N(0,), it is a real number not a random variable (same for mean=</a:t>
            </a:r>
            <a:r>
              <a:rPr lang="en-US" i="1" dirty="0"/>
              <a:t>µ</a:t>
            </a:r>
            <a:r>
              <a:rPr lang="en-US" i="1" baseline="-25000" dirty="0" err="1"/>
              <a:t>i</a:t>
            </a:r>
            <a:r>
              <a:rPr lang="en-US" i="1" dirty="0"/>
              <a:t> ,</a:t>
            </a:r>
            <a:r>
              <a:rPr lang="en-US" i="1" dirty="0" err="1"/>
              <a:t>Stad_dev</a:t>
            </a:r>
            <a:r>
              <a:rPr lang="en-US" i="1" dirty="0"/>
              <a:t>=</a:t>
            </a:r>
            <a:r>
              <a:rPr lang="en-US" dirty="0">
                <a:sym typeface="Symbol" panose="05050102010706020507" pitchFamily="18" charset="2"/>
              </a:rPr>
              <a:t></a:t>
            </a:r>
            <a:r>
              <a:rPr lang="en-US" i="1" baseline="-25000" dirty="0" err="1"/>
              <a:t>i</a:t>
            </a:r>
            <a:r>
              <a:rPr lang="en-US" dirty="0"/>
              <a:t>  neuron outputs) , so during back-propagation we can use </a:t>
            </a:r>
            <a:r>
              <a:rPr lang="en-US" i="1" dirty="0" err="1"/>
              <a:t>z</a:t>
            </a:r>
            <a:r>
              <a:rPr lang="en-US" i="1" baseline="-25000" dirty="0" err="1"/>
              <a:t>i</a:t>
            </a:r>
            <a:r>
              <a:rPr lang="en-US" i="1" baseline="-25000" dirty="0"/>
              <a:t> </a:t>
            </a:r>
            <a:r>
              <a:rPr lang="en-US" i="1" dirty="0"/>
              <a:t>=µ</a:t>
            </a:r>
            <a:r>
              <a:rPr lang="en-US" i="1" baseline="-25000" dirty="0" err="1"/>
              <a:t>i</a:t>
            </a:r>
            <a:r>
              <a:rPr lang="en-US" i="1" dirty="0"/>
              <a:t> +</a:t>
            </a:r>
            <a:r>
              <a:rPr lang="en-US" dirty="0">
                <a:sym typeface="Symbol" panose="05050102010706020507" pitchFamily="18" charset="2"/>
              </a:rPr>
              <a:t></a:t>
            </a:r>
            <a:r>
              <a:rPr lang="en-US" i="1" dirty="0"/>
              <a:t>*</a:t>
            </a:r>
            <a:r>
              <a:rPr lang="en-US" dirty="0">
                <a:sym typeface="Symbol" panose="05050102010706020507" pitchFamily="18" charset="2"/>
              </a:rPr>
              <a:t></a:t>
            </a:r>
            <a:r>
              <a:rPr lang="en-US" i="1" baseline="-25000" dirty="0" err="1"/>
              <a:t>i</a:t>
            </a:r>
            <a:r>
              <a:rPr lang="en-US" i="1" dirty="0"/>
              <a:t> </a:t>
            </a:r>
            <a:r>
              <a:rPr lang="en-US" dirty="0"/>
              <a:t>to find out how much we can back-propagate to change the weights of the neurons. In the lecture note p.67</a:t>
            </a:r>
            <a:r>
              <a:rPr lang="en-US" i="1" dirty="0"/>
              <a:t> of 5707_10_auto-encoder.pptx</a:t>
            </a:r>
            <a:r>
              <a:rPr lang="en-US" dirty="0"/>
              <a:t>, the gradient is calculated (please recall that for neural back-propagation computing, gradient is needed to find the de/</a:t>
            </a:r>
            <a:r>
              <a:rPr lang="en-US" dirty="0" err="1"/>
              <a:t>dw</a:t>
            </a:r>
            <a:r>
              <a:rPr lang="en-US" dirty="0"/>
              <a:t>), we can form our weight updating program based on this formulation. The idea is with this gradient, we know how to change </a:t>
            </a:r>
            <a:r>
              <a:rPr lang="en-US" i="1" dirty="0"/>
              <a:t>µ</a:t>
            </a:r>
            <a:r>
              <a:rPr lang="en-US" i="1" baseline="-25000" dirty="0" err="1"/>
              <a:t>i</a:t>
            </a:r>
            <a:r>
              <a:rPr lang="en-US" i="1" dirty="0"/>
              <a:t> ,</a:t>
            </a:r>
            <a:r>
              <a:rPr lang="en-US" dirty="0">
                <a:sym typeface="Symbol" panose="05050102010706020507" pitchFamily="18" charset="2"/>
              </a:rPr>
              <a:t></a:t>
            </a:r>
            <a:r>
              <a:rPr lang="en-US" i="1" baseline="-25000" dirty="0" err="1"/>
              <a:t>i</a:t>
            </a:r>
            <a:r>
              <a:rPr lang="en-US" dirty="0"/>
              <a:t> if we know the change of </a:t>
            </a:r>
            <a:r>
              <a:rPr lang="en-US" i="1" dirty="0" err="1"/>
              <a:t>z</a:t>
            </a:r>
            <a:r>
              <a:rPr lang="en-US" i="1" baseline="-25000" dirty="0" err="1"/>
              <a:t>i</a:t>
            </a:r>
            <a:r>
              <a:rPr lang="en-US" dirty="0"/>
              <a:t>. (if it is random process , we simply do not know how). However, you don’t need to enter this gradient to the VAE program because it is already in the </a:t>
            </a:r>
            <a:r>
              <a:rPr lang="en-US" dirty="0" err="1"/>
              <a:t>Tensorflow-keras</a:t>
            </a:r>
            <a:r>
              <a:rPr lang="en-US" dirty="0"/>
              <a:t> library, it is done automatically by </a:t>
            </a:r>
            <a:r>
              <a:rPr lang="en-US" dirty="0" err="1"/>
              <a:t>Tensorflow-keras</a:t>
            </a:r>
            <a:r>
              <a:rPr lang="en-US" dirty="0"/>
              <a:t> as long as you provide the</a:t>
            </a:r>
            <a:r>
              <a:rPr lang="en-US" i="1" dirty="0"/>
              <a:t> </a:t>
            </a:r>
            <a:r>
              <a:rPr lang="en-US" i="1" dirty="0" err="1"/>
              <a:t>z</a:t>
            </a:r>
            <a:r>
              <a:rPr lang="en-US" i="1" baseline="-25000" dirty="0" err="1"/>
              <a:t>i</a:t>
            </a:r>
            <a:r>
              <a:rPr lang="en-US" i="1" baseline="-25000" dirty="0"/>
              <a:t> </a:t>
            </a:r>
            <a:r>
              <a:rPr lang="en-US" i="1" dirty="0"/>
              <a:t>=µ</a:t>
            </a:r>
            <a:r>
              <a:rPr lang="en-US" i="1" baseline="-25000" dirty="0" err="1"/>
              <a:t>i</a:t>
            </a:r>
            <a:r>
              <a:rPr lang="en-US" i="1" dirty="0"/>
              <a:t> +</a:t>
            </a:r>
            <a:r>
              <a:rPr lang="en-US" dirty="0">
                <a:sym typeface="Symbol" panose="05050102010706020507" pitchFamily="18" charset="2"/>
              </a:rPr>
              <a:t></a:t>
            </a:r>
            <a:r>
              <a:rPr lang="en-US" i="1" dirty="0"/>
              <a:t>*</a:t>
            </a:r>
            <a:r>
              <a:rPr lang="en-US" dirty="0">
                <a:sym typeface="Symbol" panose="05050102010706020507" pitchFamily="18" charset="2"/>
              </a:rPr>
              <a:t></a:t>
            </a:r>
            <a:r>
              <a:rPr lang="en-US" i="1" baseline="-25000" dirty="0"/>
              <a:t>I  </a:t>
            </a:r>
            <a:r>
              <a:rPr lang="en-US" dirty="0"/>
              <a:t>formulation of the forward pass.</a:t>
            </a:r>
          </a:p>
          <a:p>
            <a:r>
              <a:rPr lang="en-US" u="sng" dirty="0"/>
              <a:t>////--------------------------------------------------------------------------------------------------------------------</a:t>
            </a:r>
            <a:endParaRPr lang="en-US" dirty="0"/>
          </a:p>
          <a:p>
            <a:r>
              <a:rPr lang="en-US" u="sng" dirty="0"/>
              <a:t>Question 3.2c</a:t>
            </a:r>
            <a:r>
              <a:rPr lang="en-US" dirty="0"/>
              <a:t> :If we put N(0.15, 2,3) does that mean the input mean is 0.15 and </a:t>
            </a:r>
            <a:r>
              <a:rPr lang="en-US" dirty="0" err="1"/>
              <a:t>std</a:t>
            </a:r>
            <a:r>
              <a:rPr lang="en-US" dirty="0"/>
              <a:t> is 2.3. Then it goes through KL to compute the error with the expected.</a:t>
            </a:r>
          </a:p>
          <a:p>
            <a:r>
              <a:rPr lang="en-US" u="sng" dirty="0"/>
              <a:t>Answer3.2c:</a:t>
            </a:r>
            <a:r>
              <a:rPr lang="en-US" dirty="0"/>
              <a:t> The use of N(0,1) (using Gaussian mean=0, </a:t>
            </a:r>
            <a:r>
              <a:rPr lang="en-US" dirty="0" err="1"/>
              <a:t>Std_dev</a:t>
            </a:r>
            <a:r>
              <a:rPr lang="en-US" dirty="0"/>
              <a:t>=1)  is to make the formulation easier to program or calculate , see P.51 , D_KL ( the loss function is based on that ) formulation becomes simpler. I guess you may assume all distributions to be N(0.15, 2,3), then your loss function becomes more complex. The idea is to make sure </a:t>
            </a:r>
            <a:r>
              <a:rPr lang="en-US" i="1" dirty="0" err="1"/>
              <a:t>z</a:t>
            </a:r>
            <a:r>
              <a:rPr lang="en-US" i="1" baseline="-25000" dirty="0" err="1"/>
              <a:t>i</a:t>
            </a:r>
            <a:r>
              <a:rPr lang="en-US" dirty="0"/>
              <a:t> is generated by a Gaussian process, </a:t>
            </a:r>
            <a:r>
              <a:rPr lang="en-US" i="1" dirty="0" err="1"/>
              <a:t>z</a:t>
            </a:r>
            <a:r>
              <a:rPr lang="en-US" i="1" baseline="-25000" dirty="0" err="1"/>
              <a:t>i</a:t>
            </a:r>
            <a:r>
              <a:rPr lang="en-US" dirty="0"/>
              <a:t>  can be generated by a different mean and </a:t>
            </a:r>
            <a:r>
              <a:rPr lang="en-US" dirty="0" err="1"/>
              <a:t>std_dev</a:t>
            </a:r>
            <a:r>
              <a:rPr lang="en-US" dirty="0"/>
              <a:t>, but needed to be Gaussian. It is done by reducing D_KL( random process that generate </a:t>
            </a:r>
            <a:r>
              <a:rPr lang="en-US" i="1" dirty="0" err="1"/>
              <a:t>z</a:t>
            </a:r>
            <a:r>
              <a:rPr lang="en-US" i="1" baseline="-25000" dirty="0" err="1"/>
              <a:t>i</a:t>
            </a:r>
            <a:r>
              <a:rPr lang="en-US" dirty="0"/>
              <a:t>, || N(0,1) ). So by comparing the process of generating</a:t>
            </a:r>
            <a:r>
              <a:rPr lang="en-US" i="1" dirty="0"/>
              <a:t> </a:t>
            </a:r>
            <a:r>
              <a:rPr lang="en-US" i="1" dirty="0" err="1"/>
              <a:t>z</a:t>
            </a:r>
            <a:r>
              <a:rPr lang="en-US" i="1" baseline="-25000" dirty="0" err="1"/>
              <a:t>i</a:t>
            </a:r>
            <a:r>
              <a:rPr lang="en-US" dirty="0"/>
              <a:t> to a typical Gaussian like N(0,1) to form the loss function is reasonable.</a:t>
            </a:r>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102</a:t>
            </a:fld>
            <a:endParaRPr lang="en-US"/>
          </a:p>
        </p:txBody>
      </p:sp>
    </p:spTree>
    <p:extLst>
      <p:ext uri="{BB962C8B-B14F-4D97-AF65-F5344CB8AC3E}">
        <p14:creationId xmlns:p14="http://schemas.microsoft.com/office/powerpoint/2010/main" val="21523014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8305800" y="5562600"/>
            <a:ext cx="381000" cy="563563"/>
          </a:xfrm>
        </p:spPr>
        <p:txBody>
          <a:bodyPr>
            <a:normAutofit lnSpcReduction="10000"/>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103</a:t>
            </a:fld>
            <a:endParaRPr lang="en-US"/>
          </a:p>
        </p:txBody>
      </p:sp>
      <p:pic>
        <p:nvPicPr>
          <p:cNvPr id="6" name="Picture 5"/>
          <p:cNvPicPr>
            <a:picLocks noChangeAspect="1"/>
          </p:cNvPicPr>
          <p:nvPr/>
        </p:nvPicPr>
        <p:blipFill>
          <a:blip r:embed="rId2"/>
          <a:stretch>
            <a:fillRect/>
          </a:stretch>
        </p:blipFill>
        <p:spPr>
          <a:xfrm>
            <a:off x="990600" y="808513"/>
            <a:ext cx="6053551" cy="6027792"/>
          </a:xfrm>
          <a:prstGeom prst="rect">
            <a:avLst/>
          </a:prstGeom>
        </p:spPr>
      </p:pic>
      <p:sp>
        <p:nvSpPr>
          <p:cNvPr id="7" name="TextBox 6"/>
          <p:cNvSpPr txBox="1"/>
          <p:nvPr/>
        </p:nvSpPr>
        <p:spPr>
          <a:xfrm>
            <a:off x="990600" y="0"/>
            <a:ext cx="7399783" cy="692497"/>
          </a:xfrm>
          <a:prstGeom prst="rect">
            <a:avLst/>
          </a:prstGeom>
          <a:noFill/>
        </p:spPr>
        <p:txBody>
          <a:bodyPr wrap="none" rtlCol="0">
            <a:spAutoFit/>
          </a:bodyPr>
          <a:lstStyle/>
          <a:p>
            <a:r>
              <a:rPr lang="en-US" dirty="0"/>
              <a:t>To prove </a:t>
            </a:r>
            <a:r>
              <a:rPr lang="en-US" dirty="0">
                <a:sym typeface="Symbol" panose="05050102010706020507" pitchFamily="18" charset="2"/>
              </a:rPr>
              <a:t></a:t>
            </a:r>
            <a:r>
              <a:rPr lang="en-US" baseline="-25000" dirty="0">
                <a:sym typeface="Symbol" panose="05050102010706020507" pitchFamily="18" charset="2"/>
              </a:rPr>
              <a:t></a:t>
            </a:r>
            <a:r>
              <a:rPr lang="en-US" i="1" dirty="0" err="1"/>
              <a:t>E</a:t>
            </a:r>
            <a:r>
              <a:rPr lang="en-US" i="1" baseline="-25000" dirty="0" err="1"/>
              <a:t>q</a:t>
            </a:r>
            <a:r>
              <a:rPr lang="en-US" i="1" dirty="0"/>
              <a:t> [x</a:t>
            </a:r>
            <a:r>
              <a:rPr lang="en-US" i="1" baseline="30000" dirty="0"/>
              <a:t>2</a:t>
            </a:r>
            <a:r>
              <a:rPr lang="en-US" i="1" dirty="0"/>
              <a:t>]=E</a:t>
            </a:r>
            <a:r>
              <a:rPr lang="en-US" i="1" baseline="-25000" dirty="0"/>
              <a:t>p</a:t>
            </a:r>
            <a:r>
              <a:rPr lang="en-US" i="1" dirty="0"/>
              <a:t> [2(</a:t>
            </a:r>
            <a:r>
              <a:rPr lang="en-US" i="1" dirty="0">
                <a:sym typeface="Symbol" panose="05050102010706020507" pitchFamily="18" charset="2"/>
              </a:rPr>
              <a:t> +</a:t>
            </a:r>
            <a:r>
              <a:rPr lang="en-US" i="1" dirty="0"/>
              <a:t>)],</a:t>
            </a:r>
          </a:p>
          <a:p>
            <a:r>
              <a:rPr lang="en-US" sz="1050" i="1" dirty="0"/>
              <a:t> </a:t>
            </a:r>
            <a:r>
              <a:rPr lang="en-US" sz="1050" i="1" dirty="0">
                <a:hlinkClick r:id="rId3"/>
              </a:rPr>
              <a:t>https://stats.stackexchange.com/questions/199605/how-does-the-reparameterization-trick-for-vaes-work-and-why-is-it-important</a:t>
            </a:r>
            <a:r>
              <a:rPr lang="en-US" sz="1050" i="1" dirty="0"/>
              <a:t> </a:t>
            </a:r>
            <a:br>
              <a:rPr lang="en-US" sz="1050" i="1" dirty="0"/>
            </a:br>
            <a:endParaRPr lang="en-US" sz="1050" dirty="0"/>
          </a:p>
        </p:txBody>
      </p:sp>
    </p:spTree>
    <p:extLst>
      <p:ext uri="{BB962C8B-B14F-4D97-AF65-F5344CB8AC3E}">
        <p14:creationId xmlns:p14="http://schemas.microsoft.com/office/powerpoint/2010/main" val="34411264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422"/>
            <a:ext cx="8229600" cy="409575"/>
          </a:xfrm>
        </p:spPr>
        <p:txBody>
          <a:bodyPr>
            <a:noAutofit/>
          </a:bodyPr>
          <a:lstStyle/>
          <a:p>
            <a:r>
              <a:rPr lang="en-US" sz="1800" dirty="0"/>
              <a:t>Alternative Derivation : To prove </a:t>
            </a:r>
            <a:r>
              <a:rPr lang="en-US" sz="1800" dirty="0">
                <a:sym typeface="Symbol" panose="05050102010706020507" pitchFamily="18" charset="2"/>
              </a:rPr>
              <a:t></a:t>
            </a:r>
            <a:r>
              <a:rPr lang="en-US" sz="1800" baseline="-25000" dirty="0">
                <a:sym typeface="Symbol" panose="05050102010706020507" pitchFamily="18" charset="2"/>
              </a:rPr>
              <a:t></a:t>
            </a:r>
            <a:r>
              <a:rPr lang="en-US" sz="1800" i="1" dirty="0" err="1"/>
              <a:t>E</a:t>
            </a:r>
            <a:r>
              <a:rPr lang="en-US" sz="1800" i="1" baseline="-25000" dirty="0" err="1"/>
              <a:t>q</a:t>
            </a:r>
            <a:r>
              <a:rPr lang="en-US" sz="1800" i="1" dirty="0"/>
              <a:t> [x</a:t>
            </a:r>
            <a:r>
              <a:rPr lang="en-US" sz="1800" i="1" baseline="30000" dirty="0"/>
              <a:t>2</a:t>
            </a:r>
            <a:r>
              <a:rPr lang="en-US" sz="1800" i="1" dirty="0"/>
              <a:t>]=E</a:t>
            </a:r>
            <a:r>
              <a:rPr lang="en-US" sz="1800" i="1" baseline="-25000" dirty="0"/>
              <a:t>p</a:t>
            </a:r>
            <a:r>
              <a:rPr lang="en-US" sz="1800" i="1" dirty="0"/>
              <a:t> [2(</a:t>
            </a:r>
            <a:r>
              <a:rPr lang="en-US" sz="1800" i="1" dirty="0">
                <a:sym typeface="Symbol" panose="05050102010706020507" pitchFamily="18" charset="2"/>
              </a:rPr>
              <a:t> +</a:t>
            </a:r>
            <a:r>
              <a:rPr lang="en-US" sz="1800" i="1" dirty="0"/>
              <a:t>)]</a:t>
            </a:r>
            <a:endParaRPr lang="en-US" sz="1800" dirty="0"/>
          </a:p>
        </p:txBody>
      </p:sp>
      <p:sp>
        <p:nvSpPr>
          <p:cNvPr id="3" name="Content Placeholder 2"/>
          <p:cNvSpPr>
            <a:spLocks noGrp="1"/>
          </p:cNvSpPr>
          <p:nvPr>
            <p:ph idx="1"/>
          </p:nvPr>
        </p:nvSpPr>
        <p:spPr>
          <a:xfrm>
            <a:off x="7772400" y="6019800"/>
            <a:ext cx="914400" cy="106363"/>
          </a:xfrm>
        </p:spPr>
        <p:txBody>
          <a:bodyPr>
            <a:normAutofit fontScale="25000" lnSpcReduction="20000"/>
          </a:bodyPr>
          <a:lstStyle/>
          <a:p>
            <a:r>
              <a:rPr lang="en-US" i="1" dirty="0">
                <a:sym typeface="Symbol" panose="05050102010706020507" pitchFamily="18" charset="2"/>
              </a:rPr>
              <a:t> </a:t>
            </a:r>
          </a:p>
          <a:p>
            <a:endParaRPr lang="en-US" i="1" dirty="0">
              <a:sym typeface="Symbol" panose="05050102010706020507" pitchFamily="18" charset="2"/>
            </a:endParaRPr>
          </a:p>
          <a:p>
            <a:endParaRPr lang="en-US" dirty="0"/>
          </a:p>
        </p:txBody>
      </p:sp>
      <p:sp>
        <p:nvSpPr>
          <p:cNvPr id="4" name="Footer Placeholder 3"/>
          <p:cNvSpPr>
            <a:spLocks noGrp="1"/>
          </p:cNvSpPr>
          <p:nvPr>
            <p:ph type="ftr" sz="quarter" idx="11"/>
          </p:nvPr>
        </p:nvSpPr>
        <p:spPr>
          <a:xfrm>
            <a:off x="5486400" y="6356350"/>
            <a:ext cx="2895600" cy="365125"/>
          </a:xfrm>
        </p:spPr>
        <p:txBody>
          <a:bodyPr/>
          <a:lstStyle/>
          <a:p>
            <a:r>
              <a:rPr lang="en-US"/>
              <a:t>Ch10. Auto and variational encoders v241024c</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104</a:t>
            </a:fld>
            <a:endParaRPr lang="en-US"/>
          </a:p>
        </p:txBody>
      </p:sp>
      <p:graphicFrame>
        <p:nvGraphicFramePr>
          <p:cNvPr id="7" name="Object 6"/>
          <p:cNvGraphicFramePr>
            <a:graphicFrameLocks noChangeAspect="1"/>
          </p:cNvGraphicFramePr>
          <p:nvPr/>
        </p:nvGraphicFramePr>
        <p:xfrm>
          <a:off x="471774" y="561975"/>
          <a:ext cx="5172075" cy="5976937"/>
        </p:xfrm>
        <a:graphic>
          <a:graphicData uri="http://schemas.openxmlformats.org/presentationml/2006/ole">
            <mc:AlternateContent xmlns:mc="http://schemas.openxmlformats.org/markup-compatibility/2006">
              <mc:Choice xmlns:v="urn:schemas-microsoft-com:vml" Requires="v">
                <p:oleObj name="Equation" r:id="rId3" imgW="3911400" imgH="4520880" progId="Equation.3">
                  <p:embed/>
                </p:oleObj>
              </mc:Choice>
              <mc:Fallback>
                <p:oleObj name="Equation" r:id="rId3" imgW="3911400" imgH="4520880" progId="Equation.3">
                  <p:embed/>
                  <p:pic>
                    <p:nvPicPr>
                      <p:cNvPr id="7" name="Object 6"/>
                      <p:cNvPicPr/>
                      <p:nvPr/>
                    </p:nvPicPr>
                    <p:blipFill>
                      <a:blip r:embed="rId4"/>
                      <a:stretch>
                        <a:fillRect/>
                      </a:stretch>
                    </p:blipFill>
                    <p:spPr>
                      <a:xfrm>
                        <a:off x="471774" y="561975"/>
                        <a:ext cx="5172075" cy="5976937"/>
                      </a:xfrm>
                      <a:prstGeom prst="rect">
                        <a:avLst/>
                      </a:prstGeom>
                    </p:spPr>
                  </p:pic>
                </p:oleObj>
              </mc:Fallback>
            </mc:AlternateContent>
          </a:graphicData>
        </a:graphic>
      </p:graphicFrame>
      <p:pic>
        <p:nvPicPr>
          <p:cNvPr id="34823" name="Picture 7" descr="derivative of logçåçæå°çµæ"/>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979" y="1295400"/>
            <a:ext cx="2873021" cy="16160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99224" y="1219200"/>
            <a:ext cx="707951" cy="369332"/>
          </a:xfrm>
          <a:prstGeom prst="rect">
            <a:avLst/>
          </a:prstGeom>
          <a:noFill/>
        </p:spPr>
        <p:txBody>
          <a:bodyPr wrap="none" rtlCol="0">
            <a:spAutoFit/>
          </a:bodyPr>
          <a:lstStyle/>
          <a:p>
            <a:r>
              <a:rPr lang="en-US" dirty="0"/>
              <a:t>Note:</a:t>
            </a:r>
          </a:p>
        </p:txBody>
      </p:sp>
      <p:sp>
        <p:nvSpPr>
          <p:cNvPr id="14" name="Rectangle 269"/>
          <p:cNvSpPr>
            <a:spLocks noChangeArrowheads="1"/>
          </p:cNvSpPr>
          <p:nvPr/>
        </p:nvSpPr>
        <p:spPr bwMode="auto">
          <a:xfrm>
            <a:off x="0" y="-184666"/>
            <a:ext cx="304892"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rPr>
              <a:t>– </a:t>
            </a:r>
            <a:r>
              <a:rPr kumimoji="0" lang="en-US" sz="1800" b="0" i="0" u="none" strike="noStrike" cap="none" normalizeH="0" baseline="0" dirty="0">
                <a:ln>
                  <a:noFill/>
                </a:ln>
                <a:solidFill>
                  <a:schemeClr val="tx1"/>
                </a:solidFill>
                <a:effectLst/>
                <a:latin typeface="Arial" panose="020B0604020202020204" pitchFamily="34" charset="0"/>
              </a:rPr>
              <a:t> </a:t>
            </a:r>
          </a:p>
        </p:txBody>
      </p:sp>
      <p:cxnSp>
        <p:nvCxnSpPr>
          <p:cNvPr id="16" name="Straight Arrow Connector 15"/>
          <p:cNvCxnSpPr/>
          <p:nvPr/>
        </p:nvCxnSpPr>
        <p:spPr>
          <a:xfrm>
            <a:off x="3048000" y="5154509"/>
            <a:ext cx="2688577" cy="116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nvGraphicFramePr>
        <p:xfrm>
          <a:off x="5736577" y="4206874"/>
          <a:ext cx="3178823" cy="1674864"/>
        </p:xfrm>
        <a:graphic>
          <a:graphicData uri="http://schemas.openxmlformats.org/presentationml/2006/ole">
            <mc:AlternateContent xmlns:mc="http://schemas.openxmlformats.org/markup-compatibility/2006">
              <mc:Choice xmlns:v="urn:schemas-microsoft-com:vml" Requires="v">
                <p:oleObj name="Equation" r:id="rId6" imgW="2361960" imgH="1244520" progId="Equation.3">
                  <p:embed/>
                </p:oleObj>
              </mc:Choice>
              <mc:Fallback>
                <p:oleObj name="Equation" r:id="rId6" imgW="2361960" imgH="1244520" progId="Equation.3">
                  <p:embed/>
                  <p:pic>
                    <p:nvPicPr>
                      <p:cNvPr id="17" name="Object 16"/>
                      <p:cNvPicPr/>
                      <p:nvPr/>
                    </p:nvPicPr>
                    <p:blipFill>
                      <a:blip r:embed="rId7"/>
                      <a:stretch>
                        <a:fillRect/>
                      </a:stretch>
                    </p:blipFill>
                    <p:spPr>
                      <a:xfrm>
                        <a:off x="5736577" y="4206874"/>
                        <a:ext cx="3178823" cy="1674864"/>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32055019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76"/>
            <a:ext cx="8229600" cy="1143000"/>
          </a:xfrm>
        </p:spPr>
        <p:txBody>
          <a:bodyPr>
            <a:normAutofit fontScale="90000"/>
          </a:bodyPr>
          <a:lstStyle/>
          <a:p>
            <a:pPr algn="l"/>
            <a:r>
              <a:rPr lang="en-US" sz="2800" dirty="0"/>
              <a:t>Reparameterization: </a:t>
            </a:r>
            <a:br>
              <a:rPr lang="en-US" sz="2800" dirty="0"/>
            </a:br>
            <a:r>
              <a:rPr lang="en-US" sz="2800" dirty="0"/>
              <a:t>Backpropagation needs derivative of a function (process)</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105</a:t>
            </a:fld>
            <a:endParaRPr lang="en-US"/>
          </a:p>
        </p:txBody>
      </p:sp>
      <p:pic>
        <p:nvPicPr>
          <p:cNvPr id="6" name="Picture 5"/>
          <p:cNvPicPr>
            <a:picLocks noChangeAspect="1"/>
          </p:cNvPicPr>
          <p:nvPr/>
        </p:nvPicPr>
        <p:blipFill>
          <a:blip r:embed="rId3"/>
          <a:stretch>
            <a:fillRect/>
          </a:stretch>
        </p:blipFill>
        <p:spPr>
          <a:xfrm>
            <a:off x="838200" y="1100362"/>
            <a:ext cx="7258050" cy="4057650"/>
          </a:xfrm>
          <a:prstGeom prst="rect">
            <a:avLst/>
          </a:prstGeom>
        </p:spPr>
      </p:pic>
      <p:sp>
        <p:nvSpPr>
          <p:cNvPr id="7" name="TextBox 6"/>
          <p:cNvSpPr txBox="1"/>
          <p:nvPr/>
        </p:nvSpPr>
        <p:spPr>
          <a:xfrm>
            <a:off x="662499" y="5814728"/>
            <a:ext cx="8305800" cy="646331"/>
          </a:xfrm>
          <a:prstGeom prst="rect">
            <a:avLst/>
          </a:prstGeom>
          <a:noFill/>
        </p:spPr>
        <p:txBody>
          <a:bodyPr wrap="square" rtlCol="0">
            <a:spAutoFit/>
          </a:bodyPr>
          <a:lstStyle/>
          <a:p>
            <a:r>
              <a:rPr lang="en-US" dirty="0">
                <a:hlinkClick r:id="rId4"/>
              </a:rPr>
              <a:t>https://stats.stackexchange.com/questions/199605/how-does-the-reparameterization-trick-for-vaes-work-and-why-is-it-important</a:t>
            </a:r>
            <a:endParaRPr lang="en-US" dirty="0"/>
          </a:p>
        </p:txBody>
      </p:sp>
      <p:sp>
        <p:nvSpPr>
          <p:cNvPr id="8" name="TextBox 7"/>
          <p:cNvSpPr txBox="1"/>
          <p:nvPr/>
        </p:nvSpPr>
        <p:spPr>
          <a:xfrm>
            <a:off x="685800" y="5218901"/>
            <a:ext cx="3095527" cy="646331"/>
          </a:xfrm>
          <a:prstGeom prst="rect">
            <a:avLst/>
          </a:prstGeom>
          <a:noFill/>
        </p:spPr>
        <p:txBody>
          <a:bodyPr wrap="none" rtlCol="0">
            <a:spAutoFit/>
          </a:bodyPr>
          <a:lstStyle/>
          <a:p>
            <a:r>
              <a:rPr lang="en-US" dirty="0">
                <a:solidFill>
                  <a:srgbClr val="FF0000"/>
                </a:solidFill>
              </a:rPr>
              <a:t>Derivative of a random process</a:t>
            </a:r>
          </a:p>
          <a:p>
            <a:r>
              <a:rPr lang="en-US" dirty="0">
                <a:solidFill>
                  <a:srgbClr val="FF0000"/>
                </a:solidFill>
              </a:rPr>
              <a:t>is not possible</a:t>
            </a:r>
          </a:p>
        </p:txBody>
      </p:sp>
      <p:sp>
        <p:nvSpPr>
          <p:cNvPr id="9" name="TextBox 8"/>
          <p:cNvSpPr txBox="1"/>
          <p:nvPr/>
        </p:nvSpPr>
        <p:spPr>
          <a:xfrm>
            <a:off x="4550166" y="5273105"/>
            <a:ext cx="4461991" cy="646331"/>
          </a:xfrm>
          <a:prstGeom prst="rect">
            <a:avLst/>
          </a:prstGeom>
          <a:noFill/>
        </p:spPr>
        <p:txBody>
          <a:bodyPr wrap="none" rtlCol="0">
            <a:spAutoFit/>
          </a:bodyPr>
          <a:lstStyle/>
          <a:p>
            <a:r>
              <a:rPr lang="en-US" dirty="0">
                <a:solidFill>
                  <a:srgbClr val="FF0000"/>
                </a:solidFill>
              </a:rPr>
              <a:t>Derivative of the Reparameterization process </a:t>
            </a:r>
          </a:p>
          <a:p>
            <a:r>
              <a:rPr lang="en-US" dirty="0">
                <a:solidFill>
                  <a:srgbClr val="FF0000"/>
                </a:solidFill>
              </a:rPr>
              <a:t>(no random node is involved) is possible</a:t>
            </a:r>
          </a:p>
        </p:txBody>
      </p:sp>
    </p:spTree>
    <p:extLst>
      <p:ext uri="{BB962C8B-B14F-4D97-AF65-F5344CB8AC3E}">
        <p14:creationId xmlns:p14="http://schemas.microsoft.com/office/powerpoint/2010/main" val="20586544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ssa</a:t>
            </a:r>
            <a:endParaRPr lang="en-US"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106</a:t>
            </a:fld>
            <a:endParaRPr lang="en-US"/>
          </a:p>
        </p:txBody>
      </p:sp>
      <p:pic>
        <p:nvPicPr>
          <p:cNvPr id="6" name="Picture 5"/>
          <p:cNvPicPr>
            <a:picLocks noChangeAspect="1"/>
          </p:cNvPicPr>
          <p:nvPr/>
        </p:nvPicPr>
        <p:blipFill>
          <a:blip r:embed="rId2"/>
          <a:stretch>
            <a:fillRect/>
          </a:stretch>
        </p:blipFill>
        <p:spPr>
          <a:xfrm>
            <a:off x="938258" y="597182"/>
            <a:ext cx="6757942" cy="5768975"/>
          </a:xfrm>
          <a:prstGeom prst="rect">
            <a:avLst/>
          </a:prstGeom>
        </p:spPr>
      </p:pic>
      <p:sp>
        <p:nvSpPr>
          <p:cNvPr id="7" name="TextBox 6"/>
          <p:cNvSpPr txBox="1"/>
          <p:nvPr/>
        </p:nvSpPr>
        <p:spPr>
          <a:xfrm>
            <a:off x="609600" y="6308725"/>
            <a:ext cx="8305800" cy="646331"/>
          </a:xfrm>
          <a:prstGeom prst="rect">
            <a:avLst/>
          </a:prstGeom>
          <a:noFill/>
        </p:spPr>
        <p:txBody>
          <a:bodyPr wrap="square" rtlCol="0">
            <a:spAutoFit/>
          </a:bodyPr>
          <a:lstStyle/>
          <a:p>
            <a:r>
              <a:rPr lang="en-US" dirty="0">
                <a:hlinkClick r:id="rId3"/>
              </a:rPr>
              <a:t>https://stats.stackexchange.com/questions/199605/how-does-the-reparameterization-trick-for-vaes-work-and-why-is-it-important</a:t>
            </a:r>
            <a:endParaRPr lang="en-US" dirty="0"/>
          </a:p>
        </p:txBody>
      </p:sp>
      <p:sp>
        <p:nvSpPr>
          <p:cNvPr id="8" name="TextBox 7"/>
          <p:cNvSpPr txBox="1"/>
          <p:nvPr/>
        </p:nvSpPr>
        <p:spPr>
          <a:xfrm>
            <a:off x="970700" y="227850"/>
            <a:ext cx="1347933" cy="369332"/>
          </a:xfrm>
          <a:prstGeom prst="rect">
            <a:avLst/>
          </a:prstGeom>
          <a:noFill/>
        </p:spPr>
        <p:txBody>
          <a:bodyPr wrap="none" rtlCol="0">
            <a:spAutoFit/>
          </a:bodyPr>
          <a:lstStyle/>
          <a:p>
            <a:r>
              <a:rPr lang="en-US" dirty="0"/>
              <a:t>Explanation:</a:t>
            </a:r>
          </a:p>
        </p:txBody>
      </p:sp>
    </p:spTree>
    <p:extLst>
      <p:ext uri="{BB962C8B-B14F-4D97-AF65-F5344CB8AC3E}">
        <p14:creationId xmlns:p14="http://schemas.microsoft.com/office/powerpoint/2010/main" val="15113261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Backpropagation</a:t>
            </a:r>
          </a:p>
        </p:txBody>
      </p:sp>
      <p:sp>
        <p:nvSpPr>
          <p:cNvPr id="3" name="Content Placeholder 2"/>
          <p:cNvSpPr>
            <a:spLocks noGrp="1"/>
          </p:cNvSpPr>
          <p:nvPr>
            <p:ph idx="1"/>
          </p:nvPr>
        </p:nvSpPr>
        <p:spPr/>
        <p:txBody>
          <a:bodyPr>
            <a:normAutofit fontScale="85000" lnSpcReduction="20000"/>
          </a:bodyPr>
          <a:lstStyle/>
          <a:p>
            <a:r>
              <a:rPr lang="en-US" dirty="0"/>
              <a:t>The gradient during backpropagation is</a:t>
            </a:r>
          </a:p>
          <a:p>
            <a:endParaRPr lang="en-US" dirty="0"/>
          </a:p>
          <a:p>
            <a:r>
              <a:rPr lang="en-US" dirty="0"/>
              <a:t>                                                                               </a:t>
            </a:r>
          </a:p>
          <a:p>
            <a:endParaRPr lang="en-US" b="1" i="1" dirty="0">
              <a:sym typeface="Symbol" panose="05050102010706020507" pitchFamily="18" charset="2"/>
            </a:endParaRPr>
          </a:p>
          <a:p>
            <a:r>
              <a:rPr lang="en-US" b="1" i="1" dirty="0">
                <a:sym typeface="Symbol" panose="05050102010706020507" pitchFamily="18" charset="2"/>
              </a:rPr>
              <a:t>This gradient is required for the neural network learning (back-propagation) process</a:t>
            </a:r>
          </a:p>
          <a:p>
            <a:r>
              <a:rPr lang="en-US" b="1" i="1" dirty="0">
                <a:sym typeface="Symbol" panose="05050102010706020507" pitchFamily="18" charset="2"/>
              </a:rPr>
              <a:t></a:t>
            </a:r>
            <a:r>
              <a:rPr lang="en-US" dirty="0"/>
              <a:t> the generated variable of </a:t>
            </a:r>
            <a:r>
              <a:rPr lang="en-US" i="1" dirty="0"/>
              <a:t>N(0,1)</a:t>
            </a:r>
            <a:r>
              <a:rPr lang="en-US" dirty="0"/>
              <a:t> during the forward pass</a:t>
            </a:r>
          </a:p>
          <a:p>
            <a:r>
              <a:rPr lang="en-US" i="1" dirty="0">
                <a:sym typeface="Symbol" panose="05050102010706020507" pitchFamily="18" charset="2"/>
              </a:rPr>
              <a:t>µ</a:t>
            </a:r>
            <a:r>
              <a:rPr lang="en-US" i="1" baseline="-25000" dirty="0">
                <a:sym typeface="Symbol" panose="05050102010706020507" pitchFamily="18" charset="2"/>
              </a:rPr>
              <a:t>x  </a:t>
            </a:r>
            <a:r>
              <a:rPr lang="en-US" dirty="0">
                <a:sym typeface="Symbol" panose="05050102010706020507" pitchFamily="18" charset="2"/>
              </a:rPr>
              <a:t>is the current mean and is given at forward pass</a:t>
            </a:r>
          </a:p>
          <a:p>
            <a:r>
              <a:rPr lang="en-US" dirty="0">
                <a:sym typeface="Symbol" panose="05050102010706020507" pitchFamily="18" charset="2"/>
              </a:rPr>
              <a:t>So, the gradient (see formula * above) can be found and used in backpropagation</a:t>
            </a: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107</a:t>
            </a:fld>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E45028A-6FAA-48AA-8794-0A5359A0F0A8}"/>
                  </a:ext>
                </a:extLst>
              </p:cNvPr>
              <p:cNvSpPr txBox="1"/>
              <p:nvPr/>
            </p:nvSpPr>
            <p:spPr>
              <a:xfrm>
                <a:off x="1219200" y="2286000"/>
                <a:ext cx="6705600" cy="430887"/>
              </a:xfrm>
              <a:prstGeom prst="rect">
                <a:avLst/>
              </a:prstGeom>
              <a:noFill/>
            </p:spPr>
            <p:txBody>
              <a:bodyPr wrap="square" lIns="0" tIns="0" rIns="0" bIns="0" rtlCol="0">
                <a:spAutoFit/>
              </a:bodyPr>
              <a:lstStyle/>
              <a:p>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i="1" baseline="-25000" smtClean="0">
                        <a:latin typeface="Cambria Math" panose="02040503050406030204" pitchFamily="18" charset="0"/>
                        <a:ea typeface="Cambria Math" panose="02040503050406030204" pitchFamily="18" charset="0"/>
                      </a:rPr>
                      <m:t>𝜃</m:t>
                    </m:r>
                    <m:r>
                      <a:rPr lang="en-US" sz="2800" b="0" i="1" smtClean="0">
                        <a:latin typeface="Cambria Math" panose="02040503050406030204" pitchFamily="18" charset="0"/>
                        <a:ea typeface="Cambria Math" panose="02040503050406030204" pitchFamily="18" charset="0"/>
                      </a:rPr>
                      <m:t>𝐸</m:t>
                    </m:r>
                    <m:r>
                      <a:rPr lang="en-US" sz="2800" b="0" i="1" baseline="-25000" smtClean="0">
                        <a:latin typeface="Cambria Math" panose="02040503050406030204" pitchFamily="18" charset="0"/>
                        <a:ea typeface="Cambria Math" panose="02040503050406030204" pitchFamily="18" charset="0"/>
                      </a:rPr>
                      <m:t>𝑞</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𝑧</m:t>
                    </m:r>
                    <m:r>
                      <a:rPr lang="en-US" sz="2800" b="0" i="1" baseline="30000"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m:t>
                    </m:r>
                  </m:oMath>
                </a14:m>
                <a:r>
                  <a:rPr lang="en-US" sz="2800" i="1" dirty="0"/>
                  <a:t>=</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baseline="-25000">
                        <a:latin typeface="Cambria Math" panose="02040503050406030204" pitchFamily="18" charset="0"/>
                        <a:ea typeface="Cambria Math" panose="02040503050406030204" pitchFamily="18" charset="0"/>
                      </a:rPr>
                      <m:t>𝜃</m:t>
                    </m:r>
                  </m:oMath>
                </a14:m>
                <a:r>
                  <a:rPr lang="en-US" sz="2800" i="1" dirty="0"/>
                  <a:t>E</a:t>
                </a:r>
                <a14:m>
                  <m:oMath xmlns:m="http://schemas.openxmlformats.org/officeDocument/2006/math">
                    <m:r>
                      <a:rPr lang="en-US" sz="2800" i="1" baseline="-25000" smtClean="0">
                        <a:latin typeface="Cambria Math" panose="02040503050406030204" pitchFamily="18" charset="0"/>
                        <a:ea typeface="Cambria Math" panose="02040503050406030204" pitchFamily="18" charset="0"/>
                      </a:rPr>
                      <m:t>𝑝</m:t>
                    </m:r>
                  </m:oMath>
                </a14:m>
                <a:r>
                  <a:rPr lang="en-US" sz="2800" i="1" dirty="0"/>
                  <a:t> [(</a:t>
                </a:r>
                <a:r>
                  <a:rPr lang="en-US" sz="2800" i="1" dirty="0">
                    <a:sym typeface="Symbol" panose="05050102010706020507" pitchFamily="18" charset="2"/>
                  </a:rPr>
                  <a:t>µ</a:t>
                </a:r>
                <a:r>
                  <a:rPr lang="en-US" sz="2800" i="1" baseline="-25000" dirty="0">
                    <a:sym typeface="Symbol" panose="05050102010706020507" pitchFamily="18" charset="2"/>
                  </a:rPr>
                  <a:t>x </a:t>
                </a:r>
                <a:r>
                  <a:rPr lang="en-US" sz="2800" i="1" dirty="0">
                    <a:sym typeface="Symbol" panose="05050102010706020507" pitchFamily="18" charset="2"/>
                  </a:rPr>
                  <a:t>+)</a:t>
                </a:r>
                <a:r>
                  <a:rPr lang="en-US" sz="2800" i="1" baseline="30000" dirty="0">
                    <a:sym typeface="Symbol" panose="05050102010706020507" pitchFamily="18" charset="2"/>
                  </a:rPr>
                  <a:t>2</a:t>
                </a:r>
                <a:r>
                  <a:rPr lang="en-US" sz="2800" i="1" dirty="0"/>
                  <a:t>]=E</a:t>
                </a:r>
                <a:r>
                  <a:rPr lang="en-US" sz="2800" i="1" baseline="-25000" dirty="0"/>
                  <a:t>p</a:t>
                </a:r>
                <a:r>
                  <a:rPr lang="en-US" sz="2800" i="1" dirty="0"/>
                  <a:t>[2(</a:t>
                </a:r>
                <a:r>
                  <a:rPr lang="en-US" sz="2800" i="1" dirty="0">
                    <a:sym typeface="Symbol" panose="05050102010706020507" pitchFamily="18" charset="2"/>
                  </a:rPr>
                  <a:t>µ</a:t>
                </a:r>
                <a:r>
                  <a:rPr lang="en-US" sz="2800" i="1" baseline="-25000" dirty="0">
                    <a:sym typeface="Symbol" panose="05050102010706020507" pitchFamily="18" charset="2"/>
                  </a:rPr>
                  <a:t>x </a:t>
                </a:r>
                <a:r>
                  <a:rPr lang="en-US" sz="2800" i="1" dirty="0"/>
                  <a:t>+</a:t>
                </a:r>
                <a:r>
                  <a:rPr lang="en-US" sz="2800" i="1" dirty="0">
                    <a:sym typeface="Symbol" panose="05050102010706020507" pitchFamily="18" charset="2"/>
                  </a:rPr>
                  <a:t> )]------(*)</a:t>
                </a:r>
                <a:endParaRPr lang="en-US" sz="2800" i="1" dirty="0"/>
              </a:p>
            </p:txBody>
          </p:sp>
        </mc:Choice>
        <mc:Fallback xmlns="">
          <p:sp>
            <p:nvSpPr>
              <p:cNvPr id="11" name="TextBox 10">
                <a:extLst>
                  <a:ext uri="{FF2B5EF4-FFF2-40B4-BE49-F238E27FC236}">
                    <a16:creationId xmlns:a16="http://schemas.microsoft.com/office/drawing/2014/main" id="{5E45028A-6FAA-48AA-8794-0A5359A0F0A8}"/>
                  </a:ext>
                </a:extLst>
              </p:cNvPr>
              <p:cNvSpPr txBox="1">
                <a:spLocks noRot="1" noChangeAspect="1" noMove="1" noResize="1" noEditPoints="1" noAdjustHandles="1" noChangeArrowheads="1" noChangeShapeType="1" noTextEdit="1"/>
              </p:cNvSpPr>
              <p:nvPr/>
            </p:nvSpPr>
            <p:spPr>
              <a:xfrm>
                <a:off x="1219200" y="2286000"/>
                <a:ext cx="6705600" cy="430887"/>
              </a:xfrm>
              <a:prstGeom prst="rect">
                <a:avLst/>
              </a:prstGeom>
              <a:blipFill>
                <a:blip r:embed="rId3"/>
                <a:stretch>
                  <a:fillRect t="-28169" b="-49296"/>
                </a:stretch>
              </a:blipFill>
            </p:spPr>
            <p:txBody>
              <a:bodyPr/>
              <a:lstStyle/>
              <a:p>
                <a:r>
                  <a:rPr lang="en-US">
                    <a:noFill/>
                  </a:rPr>
                  <a:t> </a:t>
                </a:r>
              </a:p>
            </p:txBody>
          </p:sp>
        </mc:Fallback>
      </mc:AlternateContent>
    </p:spTree>
    <p:extLst>
      <p:ext uri="{BB962C8B-B14F-4D97-AF65-F5344CB8AC3E}">
        <p14:creationId xmlns:p14="http://schemas.microsoft.com/office/powerpoint/2010/main" val="16214184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096000" cy="1341438"/>
          </a:xfrm>
        </p:spPr>
        <p:txBody>
          <a:bodyPr>
            <a:normAutofit/>
          </a:bodyPr>
          <a:lstStyle/>
          <a:p>
            <a:r>
              <a:rPr lang="en-US" sz="3200" dirty="0"/>
              <a:t>Gradient for backpropagation </a:t>
            </a:r>
          </a:p>
        </p:txBody>
      </p:sp>
      <p:sp>
        <p:nvSpPr>
          <p:cNvPr id="3" name="Content Placeholder 2"/>
          <p:cNvSpPr>
            <a:spLocks noGrp="1"/>
          </p:cNvSpPr>
          <p:nvPr>
            <p:ph idx="1"/>
          </p:nvPr>
        </p:nvSpPr>
        <p:spPr>
          <a:xfrm>
            <a:off x="159036" y="1066800"/>
            <a:ext cx="7460964" cy="4593431"/>
          </a:xfrm>
        </p:spPr>
        <p:txBody>
          <a:bodyPr>
            <a:normAutofit fontScale="25000" lnSpcReduction="20000"/>
          </a:bodyPr>
          <a:lstStyle/>
          <a:p>
            <a:r>
              <a:rPr lang="en-US" sz="8600" i="1" dirty="0" err="1"/>
              <a:t>E</a:t>
            </a:r>
            <a:r>
              <a:rPr lang="en-US" sz="8600" i="1" baseline="-25000" dirty="0" err="1"/>
              <a:t>q</a:t>
            </a:r>
            <a:r>
              <a:rPr lang="en-US" sz="8600" i="1" dirty="0"/>
              <a:t>()=expectation,</a:t>
            </a:r>
          </a:p>
          <a:p>
            <a:r>
              <a:rPr lang="en-US" sz="8600" i="1" dirty="0">
                <a:sym typeface="Symbol" panose="05050102010706020507" pitchFamily="18" charset="2"/>
              </a:rPr>
              <a:t>µ=mean, =standard deviation</a:t>
            </a:r>
            <a:endParaRPr lang="en-US" sz="8600" dirty="0"/>
          </a:p>
          <a:p>
            <a:r>
              <a:rPr lang="en-US" sz="8600" i="1" dirty="0">
                <a:sym typeface="Symbol" panose="05050102010706020507" pitchFamily="18" charset="2"/>
              </a:rPr>
              <a:t>z=µ+,  </a:t>
            </a:r>
            <a:r>
              <a:rPr lang="en-US" sz="8600" dirty="0">
                <a:sym typeface="Symbol" panose="05050102010706020507" pitchFamily="18" charset="2"/>
              </a:rPr>
              <a:t> sampled from </a:t>
            </a:r>
            <a:r>
              <a:rPr lang="en-US" sz="8600" i="1" dirty="0">
                <a:sym typeface="Symbol" panose="05050102010706020507" pitchFamily="18" charset="2"/>
              </a:rPr>
              <a:t>N(0,I)</a:t>
            </a:r>
            <a:r>
              <a:rPr lang="en-US" sz="8600" dirty="0"/>
              <a:t> </a:t>
            </a:r>
          </a:p>
          <a:p>
            <a:r>
              <a:rPr lang="en-US" sz="8600" dirty="0"/>
              <a:t>The above is deterministic, we can find </a:t>
            </a:r>
            <a:r>
              <a:rPr lang="en-US" sz="8600" i="1" dirty="0">
                <a:sym typeface="Symbol" panose="05050102010706020507" pitchFamily="18" charset="2"/>
              </a:rPr>
              <a:t>µ  and thus, derivative of </a:t>
            </a:r>
            <a:r>
              <a:rPr lang="en-US" sz="8600" i="1" dirty="0"/>
              <a:t>E</a:t>
            </a:r>
            <a:r>
              <a:rPr lang="en-US" sz="8600" i="1" baseline="-25000" dirty="0"/>
              <a:t>q</a:t>
            </a:r>
            <a:r>
              <a:rPr lang="en-US" sz="8600" i="1" dirty="0"/>
              <a:t> [z</a:t>
            </a:r>
            <a:r>
              <a:rPr lang="en-US" sz="8600" i="1" baseline="30000" dirty="0"/>
              <a:t>2</a:t>
            </a:r>
            <a:r>
              <a:rPr lang="en-US" sz="8600" i="1" dirty="0"/>
              <a:t>]</a:t>
            </a:r>
          </a:p>
          <a:p>
            <a:r>
              <a:rPr lang="en-US" sz="8600" i="1" dirty="0"/>
              <a:t>E</a:t>
            </a:r>
            <a:r>
              <a:rPr lang="en-US" sz="8600" i="1" baseline="-25000" dirty="0"/>
              <a:t>q</a:t>
            </a:r>
            <a:r>
              <a:rPr lang="en-US" sz="8600" i="1" dirty="0"/>
              <a:t> [z</a:t>
            </a:r>
            <a:r>
              <a:rPr lang="en-US" sz="8600" i="1" baseline="30000" dirty="0"/>
              <a:t>2</a:t>
            </a:r>
            <a:r>
              <a:rPr lang="en-US" sz="8600" i="1" dirty="0"/>
              <a:t>]= E</a:t>
            </a:r>
            <a:r>
              <a:rPr lang="en-US" sz="8600" i="1" baseline="-25000" dirty="0"/>
              <a:t>p</a:t>
            </a:r>
            <a:r>
              <a:rPr lang="en-US" sz="8600" i="1" dirty="0"/>
              <a:t> [(</a:t>
            </a:r>
            <a:r>
              <a:rPr lang="en-US" sz="8600" i="1" dirty="0">
                <a:sym typeface="Symbol" panose="05050102010706020507" pitchFamily="18" charset="2"/>
              </a:rPr>
              <a:t>µ +</a:t>
            </a:r>
            <a:r>
              <a:rPr lang="en-US" sz="8600" i="1" dirty="0"/>
              <a:t>)</a:t>
            </a:r>
            <a:r>
              <a:rPr lang="en-US" sz="8600" i="1" baseline="30000" dirty="0"/>
              <a:t>2</a:t>
            </a:r>
            <a:r>
              <a:rPr lang="en-US" sz="8600" i="1" dirty="0"/>
              <a:t>] </a:t>
            </a:r>
          </a:p>
          <a:p>
            <a:r>
              <a:rPr lang="en-US" sz="8600" i="1" dirty="0">
                <a:solidFill>
                  <a:srgbClr val="FF0000"/>
                </a:solidFill>
              </a:rPr>
              <a:t>Assume </a:t>
            </a:r>
            <a:r>
              <a:rPr lang="en-US" sz="8600" i="1" dirty="0">
                <a:solidFill>
                  <a:srgbClr val="FF0000"/>
                </a:solidFill>
                <a:sym typeface="Symbol" panose="05050102010706020507" pitchFamily="18" charset="2"/>
              </a:rPr>
              <a:t>=1 for simplicity, (µ, are independent)</a:t>
            </a:r>
            <a:endParaRPr lang="en-US" sz="8600" i="1" dirty="0">
              <a:solidFill>
                <a:srgbClr val="FF0000"/>
              </a:solidFill>
            </a:endParaRPr>
          </a:p>
          <a:p>
            <a:r>
              <a:rPr lang="en-US" sz="8600" dirty="0"/>
              <a:t>Derivative of </a:t>
            </a:r>
            <a:r>
              <a:rPr lang="en-US" sz="8600" i="1" dirty="0"/>
              <a:t>E</a:t>
            </a:r>
            <a:r>
              <a:rPr lang="en-US" sz="8600" i="1" baseline="-25000" dirty="0"/>
              <a:t>q</a:t>
            </a:r>
            <a:r>
              <a:rPr lang="en-US" sz="8600" i="1" dirty="0"/>
              <a:t> [z</a:t>
            </a:r>
            <a:r>
              <a:rPr lang="en-US" sz="8600" i="1" baseline="30000" dirty="0"/>
              <a:t>2</a:t>
            </a:r>
            <a:r>
              <a:rPr lang="en-US" sz="8600" i="1" dirty="0"/>
              <a:t>] =</a:t>
            </a:r>
            <a:r>
              <a:rPr lang="en-US" sz="8600" dirty="0"/>
              <a:t> </a:t>
            </a:r>
            <a:r>
              <a:rPr lang="en-US" sz="8600" dirty="0">
                <a:sym typeface="Symbol" panose="05050102010706020507" pitchFamily="18" charset="2"/>
              </a:rPr>
              <a:t></a:t>
            </a:r>
            <a:r>
              <a:rPr lang="en-US" sz="8600" i="1" dirty="0"/>
              <a:t> E</a:t>
            </a:r>
            <a:r>
              <a:rPr lang="en-US" sz="8600" i="1" baseline="-25000" dirty="0"/>
              <a:t>q</a:t>
            </a:r>
            <a:r>
              <a:rPr lang="en-US" sz="8600" i="1" dirty="0"/>
              <a:t> [z</a:t>
            </a:r>
            <a:r>
              <a:rPr lang="en-US" sz="8600" i="1" baseline="30000" dirty="0"/>
              <a:t>2</a:t>
            </a:r>
            <a:r>
              <a:rPr lang="en-US" sz="8600" i="1" dirty="0"/>
              <a:t>] /</a:t>
            </a:r>
            <a:r>
              <a:rPr lang="en-US" sz="8600" dirty="0">
                <a:sym typeface="Symbol" panose="05050102010706020507" pitchFamily="18" charset="2"/>
              </a:rPr>
              <a:t> </a:t>
            </a:r>
            <a:r>
              <a:rPr lang="en-US" sz="8600" i="1" baseline="-25000" dirty="0">
                <a:sym typeface="Symbol" panose="05050102010706020507" pitchFamily="18" charset="2"/>
              </a:rPr>
              <a:t> </a:t>
            </a:r>
            <a:r>
              <a:rPr lang="en-US" sz="8600" i="1" dirty="0">
                <a:sym typeface="Symbol" panose="05050102010706020507" pitchFamily="18" charset="2"/>
              </a:rPr>
              <a:t>µ</a:t>
            </a:r>
            <a:r>
              <a:rPr lang="en-US" sz="8600" dirty="0">
                <a:sym typeface="Symbol" panose="05050102010706020507" pitchFamily="18" charset="2"/>
              </a:rPr>
              <a:t> </a:t>
            </a:r>
            <a:r>
              <a:rPr lang="en-US" sz="8600" i="1" dirty="0"/>
              <a:t>=</a:t>
            </a:r>
            <a:r>
              <a:rPr lang="en-US" sz="8600" i="1" dirty="0">
                <a:sym typeface="Symbol" panose="05050102010706020507" pitchFamily="18" charset="2"/>
              </a:rPr>
              <a:t></a:t>
            </a:r>
            <a:r>
              <a:rPr lang="en-US" sz="8600" i="1" baseline="-25000" dirty="0">
                <a:sym typeface="Symbol" panose="05050102010706020507" pitchFamily="18" charset="2"/>
              </a:rPr>
              <a:t>µ</a:t>
            </a:r>
            <a:r>
              <a:rPr lang="en-US" sz="8600" i="1" dirty="0"/>
              <a:t> E</a:t>
            </a:r>
            <a:r>
              <a:rPr lang="en-US" sz="8600" i="1" baseline="-25000" dirty="0"/>
              <a:t>q</a:t>
            </a:r>
            <a:r>
              <a:rPr lang="en-US" sz="8600" i="1" dirty="0"/>
              <a:t> [z</a:t>
            </a:r>
            <a:r>
              <a:rPr lang="en-US" sz="8600" i="1" baseline="30000" dirty="0"/>
              <a:t>2</a:t>
            </a:r>
            <a:r>
              <a:rPr lang="en-US" sz="8600" i="1" dirty="0"/>
              <a:t>] = E</a:t>
            </a:r>
            <a:r>
              <a:rPr lang="en-US" sz="8600" i="1" baseline="-25000" dirty="0"/>
              <a:t>p</a:t>
            </a:r>
            <a:r>
              <a:rPr lang="en-US" sz="8600" i="1" dirty="0"/>
              <a:t> [2(</a:t>
            </a:r>
            <a:r>
              <a:rPr lang="en-US" sz="8600" i="1" dirty="0">
                <a:sym typeface="Symbol" panose="05050102010706020507" pitchFamily="18" charset="2"/>
              </a:rPr>
              <a:t>µ +</a:t>
            </a:r>
            <a:r>
              <a:rPr lang="en-US" sz="8600" i="1" dirty="0"/>
              <a:t>)] </a:t>
            </a:r>
          </a:p>
          <a:p>
            <a:r>
              <a:rPr lang="en-US" sz="8600" i="1" dirty="0">
                <a:solidFill>
                  <a:srgbClr val="FF0000"/>
                </a:solidFill>
              </a:rPr>
              <a:t>(The proof is in the appendix: </a:t>
            </a:r>
            <a:r>
              <a:rPr lang="en-US" sz="8600" dirty="0">
                <a:solidFill>
                  <a:srgbClr val="FF0000"/>
                </a:solidFill>
              </a:rPr>
              <a:t>To prove </a:t>
            </a:r>
            <a:r>
              <a:rPr lang="en-US" sz="8600" dirty="0">
                <a:solidFill>
                  <a:srgbClr val="FF0000"/>
                </a:solidFill>
                <a:sym typeface="Symbol" panose="05050102010706020507" pitchFamily="18" charset="2"/>
              </a:rPr>
              <a:t></a:t>
            </a:r>
            <a:r>
              <a:rPr lang="en-US" sz="8600" i="1" baseline="-25000" dirty="0">
                <a:solidFill>
                  <a:srgbClr val="FF0000"/>
                </a:solidFill>
                <a:sym typeface="Symbol" panose="05050102010706020507" pitchFamily="18" charset="2"/>
              </a:rPr>
              <a:t>µ</a:t>
            </a:r>
            <a:r>
              <a:rPr lang="en-US" sz="8600" i="1" baseline="-25000" dirty="0">
                <a:sym typeface="Symbol" panose="05050102010706020507" pitchFamily="18" charset="2"/>
              </a:rPr>
              <a:t> </a:t>
            </a:r>
            <a:r>
              <a:rPr lang="en-US" sz="8600" i="1" dirty="0">
                <a:solidFill>
                  <a:srgbClr val="FF0000"/>
                </a:solidFill>
              </a:rPr>
              <a:t>E</a:t>
            </a:r>
            <a:r>
              <a:rPr lang="en-US" sz="8600" i="1" baseline="-25000" dirty="0">
                <a:solidFill>
                  <a:srgbClr val="FF0000"/>
                </a:solidFill>
              </a:rPr>
              <a:t>q</a:t>
            </a:r>
            <a:r>
              <a:rPr lang="en-US" sz="8600" i="1" dirty="0">
                <a:solidFill>
                  <a:srgbClr val="FF0000"/>
                </a:solidFill>
              </a:rPr>
              <a:t> [z</a:t>
            </a:r>
            <a:r>
              <a:rPr lang="en-US" sz="8600" i="1" baseline="30000" dirty="0">
                <a:solidFill>
                  <a:srgbClr val="FF0000"/>
                </a:solidFill>
              </a:rPr>
              <a:t>2</a:t>
            </a:r>
            <a:r>
              <a:rPr lang="en-US" sz="8600" i="1" dirty="0">
                <a:solidFill>
                  <a:srgbClr val="FF0000"/>
                </a:solidFill>
              </a:rPr>
              <a:t>]=E</a:t>
            </a:r>
            <a:r>
              <a:rPr lang="en-US" sz="8600" i="1" baseline="-25000" dirty="0">
                <a:solidFill>
                  <a:srgbClr val="FF0000"/>
                </a:solidFill>
              </a:rPr>
              <a:t>p</a:t>
            </a:r>
            <a:r>
              <a:rPr lang="en-US" sz="8600" i="1" dirty="0">
                <a:solidFill>
                  <a:srgbClr val="FF0000"/>
                </a:solidFill>
              </a:rPr>
              <a:t> [2(</a:t>
            </a:r>
            <a:r>
              <a:rPr lang="en-US" sz="8600" i="1" dirty="0">
                <a:solidFill>
                  <a:srgbClr val="FF0000"/>
                </a:solidFill>
                <a:sym typeface="Symbol" panose="05050102010706020507" pitchFamily="18" charset="2"/>
              </a:rPr>
              <a:t>µ +</a:t>
            </a:r>
            <a:r>
              <a:rPr lang="en-US" sz="8600" i="1" dirty="0">
                <a:solidFill>
                  <a:srgbClr val="FF0000"/>
                </a:solidFill>
              </a:rPr>
              <a:t>)])</a:t>
            </a:r>
          </a:p>
          <a:p>
            <a:r>
              <a:rPr lang="en-US" sz="8600" i="1" dirty="0">
                <a:solidFill>
                  <a:srgbClr val="FF0000"/>
                </a:solidFill>
              </a:rPr>
              <a:t>If we have enough samples of </a:t>
            </a:r>
            <a:r>
              <a:rPr lang="en-US" sz="8600" i="1" dirty="0">
                <a:solidFill>
                  <a:srgbClr val="FF0000"/>
                </a:solidFill>
                <a:sym typeface="Symbol" panose="05050102010706020507" pitchFamily="18" charset="2"/>
              </a:rPr>
              <a:t>, we can find </a:t>
            </a:r>
            <a:r>
              <a:rPr lang="en-US" sz="8600" i="1" baseline="-25000" dirty="0">
                <a:solidFill>
                  <a:srgbClr val="FF0000"/>
                </a:solidFill>
                <a:sym typeface="Symbol" panose="05050102010706020507" pitchFamily="18" charset="2"/>
              </a:rPr>
              <a:t>µ</a:t>
            </a:r>
            <a:r>
              <a:rPr lang="en-US" sz="8600" i="1" dirty="0">
                <a:solidFill>
                  <a:srgbClr val="FF0000"/>
                </a:solidFill>
              </a:rPr>
              <a:t> E</a:t>
            </a:r>
            <a:r>
              <a:rPr lang="en-US" sz="8600" i="1" baseline="-25000" dirty="0">
                <a:solidFill>
                  <a:srgbClr val="FF0000"/>
                </a:solidFill>
              </a:rPr>
              <a:t>q</a:t>
            </a:r>
            <a:r>
              <a:rPr lang="en-US" sz="8600" i="1" dirty="0">
                <a:solidFill>
                  <a:srgbClr val="FF0000"/>
                </a:solidFill>
              </a:rPr>
              <a:t> [z</a:t>
            </a:r>
            <a:r>
              <a:rPr lang="en-US" sz="8600" i="1" baseline="30000" dirty="0">
                <a:solidFill>
                  <a:srgbClr val="FF0000"/>
                </a:solidFill>
              </a:rPr>
              <a:t>2</a:t>
            </a:r>
            <a:r>
              <a:rPr lang="en-US" sz="8600" i="1" dirty="0">
                <a:solidFill>
                  <a:srgbClr val="FF0000"/>
                </a:solidFill>
              </a:rPr>
              <a:t>] .  </a:t>
            </a:r>
            <a:r>
              <a:rPr lang="en-US" sz="8600" b="1" i="1" dirty="0">
                <a:solidFill>
                  <a:srgbClr val="FF0000"/>
                </a:solidFill>
                <a:sym typeface="Symbol" panose="05050102010706020507" pitchFamily="18" charset="2"/>
              </a:rPr>
              <a:t>This gradient is required for the neural network learning (back-propagation) process</a:t>
            </a:r>
          </a:p>
          <a:p>
            <a:r>
              <a:rPr lang="en-US" sz="8600" i="1" dirty="0">
                <a:sym typeface="Symbol" panose="05050102010706020507" pitchFamily="18" charset="2"/>
              </a:rPr>
              <a:t>µ=current mean,  = randomly generated  by N(0,I)</a:t>
            </a:r>
            <a:r>
              <a:rPr lang="en-US" sz="8600" dirty="0"/>
              <a:t>  during </a:t>
            </a:r>
            <a:r>
              <a:rPr lang="en-US" sz="8600" i="1" dirty="0">
                <a:sym typeface="Symbol" panose="05050102010706020507" pitchFamily="18" charset="2"/>
              </a:rPr>
              <a:t>forward pass</a:t>
            </a:r>
          </a:p>
          <a:p>
            <a:r>
              <a:rPr lang="en-US" sz="8600" i="1" dirty="0">
                <a:sym typeface="Symbol" panose="05050102010706020507" pitchFamily="18" charset="2"/>
              </a:rPr>
              <a:t>For , we can apply the same treatment for updating</a:t>
            </a:r>
          </a:p>
          <a:p>
            <a:endParaRPr lang="en-US" i="1" dirty="0"/>
          </a:p>
          <a:p>
            <a:endParaRPr lang="en-US" i="1"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108</a:t>
            </a:fld>
            <a:endParaRPr lang="en-US"/>
          </a:p>
        </p:txBody>
      </p:sp>
    </p:spTree>
    <p:extLst>
      <p:ext uri="{BB962C8B-B14F-4D97-AF65-F5344CB8AC3E}">
        <p14:creationId xmlns:p14="http://schemas.microsoft.com/office/powerpoint/2010/main" val="21921578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200" dirty="0">
                <a:hlinkClick r:id="rId2"/>
              </a:rPr>
              <a:t>https://nbviewer.jupyter.org/github/gokererdogan/Notebooks/blob/master/Reparameterization%20Trick.ipynb</a:t>
            </a:r>
            <a:br>
              <a:rPr lang="en-US" sz="1200" dirty="0"/>
            </a:br>
            <a:r>
              <a:rPr lang="en-US" sz="3200" dirty="0"/>
              <a:t>Demo gen_data_using_mean0_sigma1.py Reparameterization trick</a:t>
            </a:r>
          </a:p>
        </p:txBody>
      </p:sp>
      <p:sp>
        <p:nvSpPr>
          <p:cNvPr id="3" name="Content Placeholder 2"/>
          <p:cNvSpPr>
            <a:spLocks noGrp="1"/>
          </p:cNvSpPr>
          <p:nvPr>
            <p:ph sz="half" idx="1"/>
          </p:nvPr>
        </p:nvSpPr>
        <p:spPr>
          <a:xfrm>
            <a:off x="424758" y="1066800"/>
            <a:ext cx="4038600" cy="4525963"/>
          </a:xfrm>
        </p:spPr>
        <p:txBody>
          <a:bodyPr>
            <a:normAutofit fontScale="25000" lnSpcReduction="20000"/>
          </a:bodyPr>
          <a:lstStyle/>
          <a:p>
            <a:r>
              <a:rPr lang="en-US" sz="3600" dirty="0"/>
              <a:t>import </a:t>
            </a:r>
            <a:r>
              <a:rPr lang="en-US" sz="3600" dirty="0" err="1"/>
              <a:t>numpy</a:t>
            </a:r>
            <a:r>
              <a:rPr lang="en-US" sz="3600" dirty="0"/>
              <a:t> as np</a:t>
            </a:r>
          </a:p>
          <a:p>
            <a:r>
              <a:rPr lang="en-US" sz="3600" dirty="0"/>
              <a:t>N = 1000</a:t>
            </a:r>
          </a:p>
          <a:p>
            <a:r>
              <a:rPr lang="en-US" sz="3600" dirty="0"/>
              <a:t>theta = 2.0</a:t>
            </a:r>
          </a:p>
          <a:p>
            <a:r>
              <a:rPr lang="en-US" sz="3600" dirty="0"/>
              <a:t>eps = </a:t>
            </a:r>
            <a:r>
              <a:rPr lang="en-US" sz="3600" dirty="0" err="1"/>
              <a:t>np.random.randn</a:t>
            </a:r>
            <a:r>
              <a:rPr lang="en-US" sz="3600" dirty="0"/>
              <a:t>(N)</a:t>
            </a:r>
          </a:p>
          <a:p>
            <a:r>
              <a:rPr lang="en-US" sz="3600" dirty="0"/>
              <a:t>x = theta + eps</a:t>
            </a:r>
          </a:p>
          <a:p>
            <a:endParaRPr lang="en-US" sz="3600" dirty="0"/>
          </a:p>
          <a:p>
            <a:r>
              <a:rPr lang="en-US" sz="3600" dirty="0"/>
              <a:t>grad1 = lambda x: </a:t>
            </a:r>
            <a:r>
              <a:rPr lang="en-US" sz="3600" dirty="0" err="1"/>
              <a:t>np.sum</a:t>
            </a:r>
            <a:r>
              <a:rPr lang="en-US" sz="3600" dirty="0"/>
              <a:t>(</a:t>
            </a:r>
            <a:r>
              <a:rPr lang="en-US" sz="3600" dirty="0" err="1"/>
              <a:t>np.square</a:t>
            </a:r>
            <a:r>
              <a:rPr lang="en-US" sz="3600" dirty="0"/>
              <a:t>(x)*(x-theta)) / </a:t>
            </a:r>
            <a:r>
              <a:rPr lang="en-US" sz="3600" dirty="0" err="1"/>
              <a:t>x.size</a:t>
            </a:r>
            <a:endParaRPr lang="en-US" sz="3600" dirty="0"/>
          </a:p>
          <a:p>
            <a:r>
              <a:rPr lang="en-US" sz="3600" dirty="0"/>
              <a:t>grad2 = lambda eps: </a:t>
            </a:r>
            <a:r>
              <a:rPr lang="en-US" sz="3600" dirty="0" err="1"/>
              <a:t>np.sum</a:t>
            </a:r>
            <a:r>
              <a:rPr lang="en-US" sz="3600" dirty="0"/>
              <a:t>(2*(theta + eps)) / </a:t>
            </a:r>
            <a:r>
              <a:rPr lang="en-US" sz="3600" dirty="0" err="1"/>
              <a:t>x.size</a:t>
            </a:r>
            <a:endParaRPr lang="en-US" sz="3600" dirty="0"/>
          </a:p>
          <a:p>
            <a:endParaRPr lang="en-US" sz="3600" dirty="0"/>
          </a:p>
          <a:p>
            <a:r>
              <a:rPr lang="en-US" sz="3600" dirty="0"/>
              <a:t>print grad1(x)</a:t>
            </a:r>
          </a:p>
          <a:p>
            <a:r>
              <a:rPr lang="en-US" sz="3600" dirty="0"/>
              <a:t>print grad2(eps)</a:t>
            </a:r>
          </a:p>
          <a:p>
            <a:r>
              <a:rPr lang="en-US" sz="3600" dirty="0"/>
              <a:t>3.86872102149</a:t>
            </a:r>
          </a:p>
          <a:p>
            <a:r>
              <a:rPr lang="en-US" sz="3600" dirty="0"/>
              <a:t>4.03506045463</a:t>
            </a:r>
          </a:p>
          <a:p>
            <a:r>
              <a:rPr lang="en-US" sz="3600" dirty="0"/>
              <a:t>Let us plot the variance for different sample sizes.</a:t>
            </a:r>
          </a:p>
          <a:p>
            <a:endParaRPr lang="en-US" sz="3600" dirty="0"/>
          </a:p>
          <a:p>
            <a:r>
              <a:rPr lang="en-US" sz="3600" dirty="0"/>
              <a:t>Ns = [10, 100, 1000, 10000, 100000]</a:t>
            </a:r>
          </a:p>
          <a:p>
            <a:r>
              <a:rPr lang="en-US" sz="3600" dirty="0"/>
              <a:t>reps = 100</a:t>
            </a:r>
          </a:p>
          <a:p>
            <a:endParaRPr lang="en-US" sz="3600" dirty="0"/>
          </a:p>
          <a:p>
            <a:r>
              <a:rPr lang="en-US" sz="3600" dirty="0"/>
              <a:t>means1 = </a:t>
            </a:r>
            <a:r>
              <a:rPr lang="en-US" sz="3600" dirty="0" err="1"/>
              <a:t>np.zeros</a:t>
            </a:r>
            <a:r>
              <a:rPr lang="en-US" sz="3600" dirty="0"/>
              <a:t>(</a:t>
            </a:r>
            <a:r>
              <a:rPr lang="en-US" sz="3600" dirty="0" err="1"/>
              <a:t>len</a:t>
            </a:r>
            <a:r>
              <a:rPr lang="en-US" sz="3600" dirty="0"/>
              <a:t>(Ns))</a:t>
            </a:r>
          </a:p>
          <a:p>
            <a:r>
              <a:rPr lang="en-US" sz="3600" dirty="0"/>
              <a:t>vars1 = </a:t>
            </a:r>
            <a:r>
              <a:rPr lang="en-US" sz="3600" dirty="0" err="1"/>
              <a:t>np.zeros</a:t>
            </a:r>
            <a:r>
              <a:rPr lang="en-US" sz="3600" dirty="0"/>
              <a:t>(</a:t>
            </a:r>
            <a:r>
              <a:rPr lang="en-US" sz="3600" dirty="0" err="1"/>
              <a:t>len</a:t>
            </a:r>
            <a:r>
              <a:rPr lang="en-US" sz="3600" dirty="0"/>
              <a:t>(Ns))</a:t>
            </a:r>
          </a:p>
          <a:p>
            <a:r>
              <a:rPr lang="en-US" sz="3600" dirty="0"/>
              <a:t>means2 = </a:t>
            </a:r>
            <a:r>
              <a:rPr lang="en-US" sz="3600" dirty="0" err="1"/>
              <a:t>np.zeros</a:t>
            </a:r>
            <a:r>
              <a:rPr lang="en-US" sz="3600" dirty="0"/>
              <a:t>(</a:t>
            </a:r>
            <a:r>
              <a:rPr lang="en-US" sz="3600" dirty="0" err="1"/>
              <a:t>len</a:t>
            </a:r>
            <a:r>
              <a:rPr lang="en-US" sz="3600" dirty="0"/>
              <a:t>(Ns))</a:t>
            </a:r>
          </a:p>
          <a:p>
            <a:r>
              <a:rPr lang="en-US" sz="3600" dirty="0"/>
              <a:t>vars2 = </a:t>
            </a:r>
            <a:r>
              <a:rPr lang="en-US" sz="3600" dirty="0" err="1"/>
              <a:t>np.zeros</a:t>
            </a:r>
            <a:r>
              <a:rPr lang="en-US" sz="3600" dirty="0"/>
              <a:t>(</a:t>
            </a:r>
            <a:r>
              <a:rPr lang="en-US" sz="3600" dirty="0" err="1"/>
              <a:t>len</a:t>
            </a:r>
            <a:r>
              <a:rPr lang="en-US" sz="3600" dirty="0"/>
              <a:t>(Ns))</a:t>
            </a:r>
          </a:p>
          <a:p>
            <a:endParaRPr lang="en-US" sz="3600" dirty="0"/>
          </a:p>
          <a:p>
            <a:r>
              <a:rPr lang="en-US" sz="3600" dirty="0"/>
              <a:t>est1 = </a:t>
            </a:r>
            <a:r>
              <a:rPr lang="en-US" sz="3600" dirty="0" err="1"/>
              <a:t>np.zeros</a:t>
            </a:r>
            <a:r>
              <a:rPr lang="en-US" sz="3600" dirty="0"/>
              <a:t>(reps)</a:t>
            </a:r>
          </a:p>
          <a:p>
            <a:r>
              <a:rPr lang="en-US" sz="3600" dirty="0"/>
              <a:t>est2 = </a:t>
            </a:r>
            <a:r>
              <a:rPr lang="en-US" sz="3600" dirty="0" err="1"/>
              <a:t>np.zeros</a:t>
            </a:r>
            <a:r>
              <a:rPr lang="en-US" sz="3600" dirty="0"/>
              <a:t>(reps)</a:t>
            </a:r>
          </a:p>
          <a:p>
            <a:r>
              <a:rPr lang="en-US" sz="3600" dirty="0"/>
              <a:t>for </a:t>
            </a:r>
            <a:r>
              <a:rPr lang="en-US" sz="3600" dirty="0" err="1"/>
              <a:t>i</a:t>
            </a:r>
            <a:r>
              <a:rPr lang="en-US" sz="3600" dirty="0"/>
              <a:t>, N in enumerate(Ns):</a:t>
            </a:r>
          </a:p>
          <a:p>
            <a:r>
              <a:rPr lang="en-US" sz="3600" dirty="0"/>
              <a:t>    for r in range(reps):</a:t>
            </a:r>
          </a:p>
          <a:p>
            <a:r>
              <a:rPr lang="en-US" sz="3600" dirty="0"/>
              <a:t>        x = </a:t>
            </a:r>
            <a:r>
              <a:rPr lang="en-US" sz="3600" dirty="0" err="1"/>
              <a:t>np.random.randn</a:t>
            </a:r>
            <a:r>
              <a:rPr lang="en-US" sz="3600" dirty="0"/>
              <a:t>(N) + theta</a:t>
            </a:r>
          </a:p>
          <a:p>
            <a:r>
              <a:rPr lang="en-US" sz="3600" dirty="0"/>
              <a:t>        est1[r] = grad1(x)</a:t>
            </a:r>
          </a:p>
          <a:p>
            <a:r>
              <a:rPr lang="en-US" sz="3600" dirty="0"/>
              <a:t>        eps = </a:t>
            </a:r>
            <a:r>
              <a:rPr lang="en-US" sz="3600" dirty="0" err="1"/>
              <a:t>np.random.randn</a:t>
            </a:r>
            <a:r>
              <a:rPr lang="en-US" sz="3600" dirty="0"/>
              <a:t>(N)</a:t>
            </a:r>
          </a:p>
          <a:p>
            <a:r>
              <a:rPr lang="en-US" sz="3600" dirty="0"/>
              <a:t>        est2[r] = grad2(eps)</a:t>
            </a:r>
          </a:p>
          <a:p>
            <a:r>
              <a:rPr lang="en-US" sz="3600" dirty="0"/>
              <a:t>    means1[</a:t>
            </a:r>
            <a:r>
              <a:rPr lang="en-US" sz="3600" dirty="0" err="1"/>
              <a:t>i</a:t>
            </a:r>
            <a:r>
              <a:rPr lang="en-US" sz="3600" dirty="0"/>
              <a:t>] = </a:t>
            </a:r>
            <a:r>
              <a:rPr lang="en-US" sz="3600" dirty="0" err="1"/>
              <a:t>np.mean</a:t>
            </a:r>
            <a:r>
              <a:rPr lang="en-US" sz="3600" dirty="0"/>
              <a:t>(est1)</a:t>
            </a:r>
          </a:p>
          <a:p>
            <a:r>
              <a:rPr lang="en-US" sz="3600" dirty="0"/>
              <a:t>    means2[</a:t>
            </a:r>
            <a:r>
              <a:rPr lang="en-US" sz="3600" dirty="0" err="1"/>
              <a:t>i</a:t>
            </a:r>
            <a:r>
              <a:rPr lang="en-US" sz="3600" dirty="0"/>
              <a:t>] = </a:t>
            </a:r>
            <a:r>
              <a:rPr lang="en-US" sz="3600" dirty="0" err="1"/>
              <a:t>np.mean</a:t>
            </a:r>
            <a:r>
              <a:rPr lang="en-US" sz="3600" dirty="0"/>
              <a:t>(est2)</a:t>
            </a:r>
          </a:p>
          <a:p>
            <a:r>
              <a:rPr lang="en-US" sz="3600" dirty="0"/>
              <a:t>    vars1[</a:t>
            </a:r>
            <a:r>
              <a:rPr lang="en-US" sz="3600" dirty="0" err="1"/>
              <a:t>i</a:t>
            </a:r>
            <a:r>
              <a:rPr lang="en-US" sz="3600" dirty="0"/>
              <a:t>] = </a:t>
            </a:r>
            <a:r>
              <a:rPr lang="en-US" sz="3600" dirty="0" err="1"/>
              <a:t>np.var</a:t>
            </a:r>
            <a:r>
              <a:rPr lang="en-US" sz="3600" dirty="0"/>
              <a:t>(est1)</a:t>
            </a:r>
          </a:p>
          <a:p>
            <a:r>
              <a:rPr lang="en-US" sz="3600" dirty="0"/>
              <a:t>    vars2[</a:t>
            </a:r>
            <a:r>
              <a:rPr lang="en-US" sz="3600" dirty="0" err="1"/>
              <a:t>i</a:t>
            </a:r>
            <a:r>
              <a:rPr lang="en-US" sz="3600" dirty="0"/>
              <a:t>] = </a:t>
            </a:r>
            <a:r>
              <a:rPr lang="en-US" sz="3600" dirty="0" err="1"/>
              <a:t>np.var</a:t>
            </a:r>
            <a:r>
              <a:rPr lang="en-US" sz="3600" dirty="0"/>
              <a:t>(est2)</a:t>
            </a:r>
          </a:p>
          <a:p>
            <a:r>
              <a:rPr lang="en-US" sz="3600" dirty="0"/>
              <a:t>    </a:t>
            </a:r>
          </a:p>
          <a:p>
            <a:r>
              <a:rPr lang="en-US" sz="3600" dirty="0"/>
              <a:t>print means1</a:t>
            </a:r>
          </a:p>
          <a:p>
            <a:r>
              <a:rPr lang="en-US" sz="3600" dirty="0"/>
              <a:t>print means2</a:t>
            </a:r>
          </a:p>
          <a:p>
            <a:r>
              <a:rPr lang="en-US" sz="3600" dirty="0"/>
              <a:t>print</a:t>
            </a:r>
          </a:p>
          <a:p>
            <a:r>
              <a:rPr lang="en-US" sz="3600" dirty="0"/>
              <a:t>print vars1</a:t>
            </a:r>
          </a:p>
          <a:p>
            <a:r>
              <a:rPr lang="en-US" dirty="0"/>
              <a:t>print vars2</a:t>
            </a:r>
          </a:p>
        </p:txBody>
      </p:sp>
      <p:sp>
        <p:nvSpPr>
          <p:cNvPr id="7" name="Content Placeholder 6"/>
          <p:cNvSpPr>
            <a:spLocks noGrp="1"/>
          </p:cNvSpPr>
          <p:nvPr>
            <p:ph sz="half" idx="2"/>
          </p:nvPr>
        </p:nvSpPr>
        <p:spPr/>
        <p:txBody>
          <a:bodyPr>
            <a:noAutofit/>
          </a:bodyPr>
          <a:lstStyle/>
          <a:p>
            <a:r>
              <a:rPr lang="en-US" sz="800" dirty="0"/>
              <a:t>[ 4.10377908  4.07894165  3.97133622  4.00847457  3.99620013]</a:t>
            </a:r>
          </a:p>
          <a:p>
            <a:r>
              <a:rPr lang="en-US" sz="800" dirty="0"/>
              <a:t>[ 3.95374031  4.0025519   3.99285189  4.00065614  4.00154934]</a:t>
            </a:r>
          </a:p>
          <a:p>
            <a:endParaRPr lang="en-US" sz="800" dirty="0"/>
          </a:p>
          <a:p>
            <a:r>
              <a:rPr lang="en-US" sz="800" dirty="0"/>
              <a:t>[  8.63411090e+00   8.90650401e-01   8.94014392e-02   8.95798809e-03</a:t>
            </a:r>
          </a:p>
          <a:p>
            <a:r>
              <a:rPr lang="en-US" sz="800" dirty="0"/>
              <a:t>   1.09726802e-03]</a:t>
            </a:r>
          </a:p>
          <a:p>
            <a:r>
              <a:rPr lang="en-US" sz="800" dirty="0"/>
              <a:t>[  3.70336929e-01   4.60841910e-02   3.59508788e-03   3.94404543e-04</a:t>
            </a:r>
          </a:p>
          <a:p>
            <a:r>
              <a:rPr lang="en-US" sz="800" dirty="0"/>
              <a:t>   3.97245142e-05]</a:t>
            </a:r>
          </a:p>
          <a:p>
            <a:r>
              <a:rPr lang="en-US" sz="800" dirty="0"/>
              <a:t>%</a:t>
            </a:r>
            <a:r>
              <a:rPr lang="en-US" sz="800" dirty="0" err="1"/>
              <a:t>matplotlib</a:t>
            </a:r>
            <a:r>
              <a:rPr lang="en-US" sz="800" dirty="0"/>
              <a:t> inline</a:t>
            </a:r>
          </a:p>
          <a:p>
            <a:r>
              <a:rPr lang="en-US" sz="800" dirty="0"/>
              <a:t>import </a:t>
            </a:r>
            <a:r>
              <a:rPr lang="en-US" sz="800" dirty="0" err="1"/>
              <a:t>matplotlib.pyplot</a:t>
            </a:r>
            <a:r>
              <a:rPr lang="en-US" sz="800" dirty="0"/>
              <a:t> as </a:t>
            </a:r>
            <a:r>
              <a:rPr lang="en-US" sz="800" dirty="0" err="1"/>
              <a:t>plt</a:t>
            </a:r>
            <a:endParaRPr lang="en-US" sz="800" dirty="0"/>
          </a:p>
          <a:p>
            <a:endParaRPr lang="en-US" sz="800" dirty="0"/>
          </a:p>
          <a:p>
            <a:r>
              <a:rPr lang="en-US" sz="800" dirty="0" err="1"/>
              <a:t>plt.plot</a:t>
            </a:r>
            <a:r>
              <a:rPr lang="en-US" sz="800" dirty="0"/>
              <a:t>(vars1)</a:t>
            </a:r>
          </a:p>
          <a:p>
            <a:r>
              <a:rPr lang="en-US" sz="800" dirty="0" err="1"/>
              <a:t>plt.plot</a:t>
            </a:r>
            <a:r>
              <a:rPr lang="en-US" sz="800" dirty="0"/>
              <a:t>(vars2)</a:t>
            </a:r>
          </a:p>
          <a:p>
            <a:r>
              <a:rPr lang="en-US" sz="800" dirty="0" err="1"/>
              <a:t>plt.legend</a:t>
            </a:r>
            <a:r>
              <a:rPr lang="en-US" sz="800" dirty="0"/>
              <a:t>(['no </a:t>
            </a:r>
            <a:r>
              <a:rPr lang="en-US" sz="800" dirty="0" err="1"/>
              <a:t>rt</a:t>
            </a:r>
            <a:r>
              <a:rPr lang="en-US" sz="800" dirty="0"/>
              <a:t>', '</a:t>
            </a:r>
            <a:r>
              <a:rPr lang="en-US" sz="800" dirty="0" err="1"/>
              <a:t>rt</a:t>
            </a:r>
            <a:r>
              <a:rPr lang="en-US" sz="800" dirty="0"/>
              <a:t>'])</a:t>
            </a:r>
          </a:p>
          <a:p>
            <a:r>
              <a:rPr lang="en-US" sz="800" dirty="0"/>
              <a:t>/</a:t>
            </a:r>
            <a:r>
              <a:rPr lang="en-US" sz="800" dirty="0" err="1"/>
              <a:t>usr</a:t>
            </a:r>
            <a:r>
              <a:rPr lang="en-US" sz="800" dirty="0"/>
              <a:t>/local/lib/python2.7/</a:t>
            </a:r>
            <a:r>
              <a:rPr lang="en-US" sz="800" dirty="0" err="1"/>
              <a:t>dist</a:t>
            </a:r>
            <a:r>
              <a:rPr lang="en-US" sz="800" dirty="0"/>
              <a:t>-packages/</a:t>
            </a:r>
            <a:r>
              <a:rPr lang="en-US" sz="800" dirty="0" err="1"/>
              <a:t>matplotlib</a:t>
            </a:r>
            <a:r>
              <a:rPr lang="en-US" sz="800" dirty="0"/>
              <a:t>/__init__.py:872: </a:t>
            </a:r>
            <a:r>
              <a:rPr lang="en-US" sz="800" dirty="0" err="1"/>
              <a:t>UserWarning</a:t>
            </a:r>
            <a:r>
              <a:rPr lang="en-US" sz="800" dirty="0"/>
              <a:t>: </a:t>
            </a:r>
            <a:r>
              <a:rPr lang="en-US" sz="800" dirty="0" err="1"/>
              <a:t>axes.color_cycle</a:t>
            </a:r>
            <a:r>
              <a:rPr lang="en-US" sz="800" dirty="0"/>
              <a:t> is deprecated and replaced with </a:t>
            </a:r>
            <a:r>
              <a:rPr lang="en-US" sz="800" dirty="0" err="1"/>
              <a:t>axes.prop_cycle</a:t>
            </a:r>
            <a:r>
              <a:rPr lang="en-US" sz="800" dirty="0"/>
              <a:t>; please use the latter.</a:t>
            </a:r>
          </a:p>
          <a:p>
            <a:r>
              <a:rPr lang="en-US" sz="800" dirty="0"/>
              <a:t>  </a:t>
            </a:r>
            <a:r>
              <a:rPr lang="en-US" sz="800" dirty="0" err="1"/>
              <a:t>warnings.warn</a:t>
            </a:r>
            <a:r>
              <a:rPr lang="en-US" sz="800" dirty="0"/>
              <a:t>(</a:t>
            </a:r>
            <a:r>
              <a:rPr lang="en-US" sz="800" dirty="0" err="1"/>
              <a:t>self.msg_depr</a:t>
            </a:r>
            <a:r>
              <a:rPr lang="en-US" sz="800" dirty="0"/>
              <a:t> % (key, </a:t>
            </a:r>
            <a:r>
              <a:rPr lang="en-US" sz="800" dirty="0" err="1"/>
              <a:t>alt_key</a:t>
            </a:r>
            <a:r>
              <a:rPr lang="en-US" sz="800" dirty="0"/>
              <a:t>))</a:t>
            </a:r>
          </a:p>
        </p:txBody>
      </p:sp>
      <p:sp>
        <p:nvSpPr>
          <p:cNvPr id="4" name="Footer Placeholder 3"/>
          <p:cNvSpPr>
            <a:spLocks noGrp="1"/>
          </p:cNvSpPr>
          <p:nvPr>
            <p:ph type="ftr" sz="quarter" idx="11"/>
          </p:nvPr>
        </p:nvSpPr>
        <p:spPr>
          <a:xfrm>
            <a:off x="1676400" y="6383727"/>
            <a:ext cx="2895600" cy="365125"/>
          </a:xfrm>
        </p:spPr>
        <p:txBody>
          <a:bodyPr/>
          <a:lstStyle/>
          <a:p>
            <a:r>
              <a:rPr lang="en-US"/>
              <a:t>Ch10. Auto and variational encoders v241024c</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109</a:t>
            </a:fld>
            <a:endParaRPr lang="en-US"/>
          </a:p>
        </p:txBody>
      </p:sp>
      <p:sp>
        <p:nvSpPr>
          <p:cNvPr id="9" name="AutoShape 5" descr="data:image/png;base64,iVBORw0KGgoAAAANSUhEUgAAAXIAAAECCAYAAADjBlzIAAAABHNCSVQICAgIfAhkiAAAAAlwSFlz%0AAAALEgAACxIB0t1+/AAAIABJREFUeJzt3X28HFWd5/HPCQ8BQQwoGFEBZTcLzvIkFIjAku0ruiOs%0AM4KeNeygo/CCCSBEd5p1zTqKI44zpU7CU5SXOqgD0SO44sOMD3QNw/NSCQIBBHQQYYEYnomBBEhq%0A/+i6pLncvl19u6rrnNvf9+vVr6T61q365iT5dd1fVZ0yWZYhIiLhmlV3ABERGYwKuYhI4FTIRUQC%0Ap0IuIhI4FXIRkcCpkIuIBG7LIitZa88B3gNsAP7aOXdFpalERKQw0+s6cmvtgcCFwNuAnYBfAns7%0A59ZVH09ERHop0lrZE7jFOZc55x4DHgSiamOJiEhRRVordwKftNZuA+wC7A3MrTSViIgU1vOI3Dl3%0AO3AxcANwAZAA66uNJSIiRfXskU9krb0BOM05d/PEr7VaLU3cIiIyDWNjY2a631v0qpWdnHOPW2uP%0ABOZMVsTLCCMiMooGPQgueh35P1hr7wCWAH82yA59YIyZX3eGIpSzXCHkDCEjKKdvCh2RO+f+pOog%0AIiIyPSN5Z2eWZVfVnaEI5SxXCDlDyAjK6ZuRLOQiIjNJodbKTGOMmR/CJ7VyliuEnCFkbLVas1at%0AWnXePvvs8yjg9ZVq99xzzx7z5s27r+4cgAGeApaMjY1tKnvjI1nIRWQgi2666aabFy1a9PW6g/Ty%0Ajne8w5sPxlartR+wCPhy2dseydaKL3+xvShnuULIGUJG4FWXXnqp90Uc/BrPsbGxW4FXVbHt0gt5%0AFCe7l71NEfGK1+0Uz1UydlUckZ9WwTZLFcq1pcpZrhByhpARlNM3VRTyj0Rxsl0F2xURkUlUUciv%0ABj5YwXZL41PfbCrKWa4QcoaQEZRzImPMp40x3xrGviZTRSFfApwZxclInkgVERm2KortNcCzwDsr%0A2HYpQumbKWe5QsgZQkbwN6cx5rfGmM8YY35tjHnUGPPFjq/tYIy5xBjzSP71E/vY7u7GmE3GmPcZ%0AY+4zxjxljGkaYw43xqwF/hfw34wxa40xTxtjXlPFn6+b0gt52mxktI/KF5W9bRGRAg4G9gFOAv7C%0AGDNe584BtgfeALwXiI0x+/W57fcDBwCvBX6eZdm1WZa9Evgb4LtZlr0yy7Idsix7tIw/SFFV3RD0%0AHeBvozjZO202flXRPqZN/b1yKWd5QsgIU+eM4qSUS+zSZmO6U2J/I8uy9caYnwCvoP1Es4eA/wr8%0AeZZlG4DbjTE/Av4EuLWPbZ+dZdkT+e/7+b5KVVLI02ZjQxQnXwHOABZWsQ8R8dMABbgsjwNkWfa8%0AMQZgm/z91wKrO9ZbTX+PrcyA35QRsGxVnpD8CvCBKE52qnAf0+Jrf28i5SxXCDlDyAjh5JxgDS8t%0A3HOB3/e5jRe6vF/6/Cn9qKyQp83GauCHtPtUIiJ1+yHwMWPMtsaYfWi3Wn7Ux/dP9ZPGamAvY8wW%0AgwScrkKF3FrbtNaustbebq39qz62vxQ4PYoTrybnmgl9SJ8oZ3lCyAhe55zYn+9c/t/AOuAB4Arg%0AE1mWdX1sZYFtd3LA08CDxpj7jTGv7mO7A+tZyK21rwdOBvajfbb2Q9baQvOppM3GzcB9tM8Qi4hU%0AKsuyN2dZlnQsb5Fl2b3575/Ksuz4LMtek693UR/b/V2+rUlbKPm235Fl2dwsy3bLsuyxwf80xRVt%0ArWwBbEv7pMEG2vPqFuXdpYih9PeUs1wh5AwhIyinb3oWcufcg8C5wP3560vOuSf72McVwOujOImm%0AF1FERKZSpLUyB/hjYHfg3wFNa+1ru63f+QlojJm/4qyxI4DzgDONMfMnfr2O5fH+ni95ui2Pv+dL%0AHo1n9csTs9adp9tylmVX+ZSn2zIdfMhzzz337NHt64MwWTb1tfvW2uOAdznnTs6XlwPfdM79dOK6%0ArVYrGxsbe9mZ3ShO5gD3Av8xbTYeKiO4iNSj1Wp9Zmxs7DN15whRt7HrVjuLKtIjXw1E1tqtrLXb%0AAm8FftvPTtJm40ngUjy5OaisT8GqKWe5QsgZQkZQTt8U6ZFfB/wMuA1IgYucc3dPY1/nAidHcbJN%0AzzVFRKSwQtd3O+c+AXxikB2lzcY9UZysAI4HvjHItgbl8TWwL6Gc5QohZwgZQTl9M+w5w5cAi6I4%0AqXsuBhGRGWPYhfxK2tek/+ch7/clQumbKWe5QsgZQkZQTt8MtZDnc5UvBc4c5n5FRIwxRxpjHqg7%0ARxXqeBzbPwJvj+Jkzxr2DYTTN1POcoWQM4SMEGxOw9TzpQRr6IU8bTaeAb4GfHTY+xaRmc+0H/d2%0AmjFmhWk/eu0K034c20+AXc3mx7HNmDmg6npA8gXACVGc7FDHzkPpmylnuULIGUJGCCLnycCfAe8B%0Azskfx/Zu4KGOx7H9n1oTlqiW6WXTZuP/RXHyC+DDtHvmIjJDLF64vJT2xTnLFgxyddtXsyy7yxgz%0AN8uym8rI47M65wlfAlwSxcn5abOxcZg7DrS/5y3lLE8IGWHqnAMW4LL8BsIZz0HV1VohbTZuBB4F%0Ajqkrg4jMWJM9kq3Wx7FVqbZCnltCDZciBtDfA5SzbCHkDCEjBJtzNbCzMWaXmuJUpu5CfhkwL4qT%0AfWvOISIzx6Q9+izLfk37irlbTftxbDOmG1BrIU+bjeeBCxnyUXkofTPlLFcIOUPICH7n7Hzc28Sc%0AWZZ9NMuy1+WPY/txLQErUPcROcBFwLFRnOxcdxARkRDVXsjTZuNR2i2WU4a1z0D7e95SzvKEkBGU%0A0ze1F/LcUuDUKE62rjuIiEhovCjkabNxO3AnYIexP5/7e52Us1wh5AwhIyinb3reEGStfSfwt7TP%0ABBvgLUDknLut5CxLgE9HcXJJPkuiiPjJhxt+QlXJ2BV51NvPnXMHOOfeCvwxcF8FRRzgn4A5wNsr%0A2PZLhNI3U85yhZAzhIzAU8cff/yJdYcowqfxbLVa+wFPVbHtfm/R/wDtE5OlS5uNTVGcnEv7UsTr%0AqtiHiJRiycEHH3xeq9XaDc+nhb3wwgv3aLVa8+vOQftI/CnanYfS9VvI/zvwkSqC5C4GPhPFye5p%0As/G7qnYSSt9MOcsVQs4QMo6NjW0aGxs7re4cRYyNjdUdYSgKn+y01s4DtnXOrZpqvc4fZYwx8/tZ%0AXnHW2IHPrr6vBZw2ne/Xspa1rOVQlwdhsqzYT0bW2s8AG51zf91tnVarlY2NjQ3UzI/i5E1ACuye%0ANhvrBtlWN8aY+SEc+ShnuULIGUJGUM6yDVo7+7n88HjgO9PdUVFps/Fb4Brgg1XvS0RkJihUyK21%0ABwNrnXO/rjjPuCXAGVGcVHKdewif0KCcZQshZwgZQTl9U+hkp3PuJuDAirN0uhpYD7wT+OkQ9ysi%0AEhwv7uycKL8haCkVzYpY1gmGqilnuULIGUJGUE7feFnIc98BDojiZO+6g4iI+MzbQp42G+uBrwJn%0AlL3tUPpmylmuEHKGkBGU0zfeFvLcMuADUZzsVHcQERFfeV3I02ZjNfBD4KQytxtK30w5yxVCzhAy%0AgnL6xutCnlsKnB7FSb/TCYiIjATvC3nabNwM3Ae8t6xthtI3U85yhZAzhIygnL7xvpDnKrsUUUQk%0AdKEU8iuAN0RxEpWxsVD6ZspZrhByhpARlNM3QRTytNl4ATgfHZWLiLxMEIU893Xg3VGc7DrohkLp%0AmylnuULIGUJGUE7fBFPI02bjCeBSYGHdWUREfBJMIc+dB5wcxck2g2wklL6ZcpYrhJwhZATl9E1Q%0AhTxtNu4GVtCeG11ERAiskOeWAouiOJn20zRC6ZspZ7lCyBlCRlBO34RYyH9Bex71+TXnEBHxQtEn%0ABB1irb3VWnuHtbbyx71NpWOu8kXT3UYofTPlLFcIOUPICMrpm56F3FprgG8Bf+Gc+yPyJ9zX7NvA%0A26M42bPuICIidStyRH4gsMY5dwOAc+6xaiP1ljYbzwBfAz46ne8PpW+mnOUKIWcIGUE5fVOkkO8G%0APG2t/Wdr7UprrS/XcV8InBDFyQ51BxERqVORQr4N8Hbac4LPBxZZa/fotnJnT8oYM7+q5bTZeGDD%0Ak2tuXXvvref0+/3j71WZr6TlRZ7l0XhWv7xowO8fyvLEv/u680yxHMR4DspkWTblCtbaMeCzzrnD%0A8uVLgW855172dPtWq5WNjY1N+7LAfkVxcijwj8C8tNnYWPT7jDHzQ/iRSznLFULOEDKCcpZt0NpZ%0A5GENKbCbtXYO8AywD3DvdHdYshuBR4GjaT9JqJAQ/mJBOcsWQs4QMoJy+qZna8U59zTtS/3+BVgJ%0AXOKcu6fqYEWUcSmiiEjoCj0+zTl3OXB5xVmm6zIgjuJk37TZuK3IN4Ty45ZyliuEnCFkBOX0TYh3%0Adr5E2mw8B1yA5ioXkREVfCHPXQQcG8XJzkVWDuUTWjnLFULOEDKCcvpmRhTytNl4lHaL5ZS6s4iI%0ADNuMKOS5c4FTozjZuteKZV27WTXlLFcIOUPICMrpmxlTyNNmYxVwJ/D+urOIiAzTjCnkuSUUmKs8%0AlL6ZcpYrhJwhZATl9M1MK+T/BMwBDq07iIjIsMyoQp42G5to98qnvEEolL6ZcpYrhJwhZATl9M2M%0AKuS5i4GxKE52qzuIiMgwzLhCnjYba4FvMsUDMELpmylnuULIGUJGUE7fzLhCnjsfODGKk+3qDiIi%0AUrUZWcjTZuNe4BrghMm+HkrfTDnLFULOEDKCcvpmRhby3BLgzChOZvKfUURkRhfyq4ENwFETvxBK%0A30w5yxVCzhAygnL6ZsYW8nyu8iVornIRmeEKFXJr7UZr7c35a0nVoUr0HeCAKE726nwzlL6ZcpYr%0AhJwhZATl9E2hB0sA65xzb600SQXSZmN9FCdfBc4ATq07j4hIFYq2Vob2QOUKLAMWRHGy4/gbofTN%0AlLNcIeQMISMop2+KFvLZ1toV1tprrLVHVJqoZGmzsRr4EXBS3VlERKpQtJC/wTl3EPAx4FJr7ewK%0AM1VhKfDRKE62hHD6ZspZrhByhpARlNM3hQq5c25N/usK4CFgj27rdg6cMWa+D8tps7ES+N3jt161%0A2Ic8RZeB/X3KE/oyAYwnsL9PeUJfJqDxHITJsmzKFay1OwLPOufWW2v3oH3H5Dzn3LMT1221WtnY%0A2JiX/fQoTo4DPpY2G4fXnUVEpNOgtbPIEflewC3W2luAy4ETJyviAbgCeGMUJwfVHUREpEw9Lz90%0Azt1Au5gHLW02Xoji5DzgTGPM10M4m22Mma+c5QkhZwgZQTl9M2Pv7Ozi68DRr9r70J3qDiIiUpaR%0AKuRps/EEsPzff/hz+/dc2QOhHEkoZ3lCyAjK6ZuRKuS5c4FTojjZpu4gIiJlGLlCnjYbdz+/9vHf%0AAsfXnaWXsi5NqppylieEjKCcvhm5Qg7w5B3XX0Z7rnIvL5UUEenHSBbynd92zJeArYD5NUeZUij9%0APeUsTwgZQTl9M5KFPJ+rfClwZt1ZREQGNZKFPO+bfRs4LIqTPWuO01Uo/T3lLE8IGUE5fTOShRwg%0AbTaeoX1d+el1ZxERGcRIFvKOvtkFwAejONmhxjhdhdLfU87yhJARlNM3I1nIx6XNxgPAlcCH684i%0AIjJdI1nIJ/TNltCeq3yLmuJ0FUp/TznLE0JGUE7fjGQhn+BG4HHg6LqDiIhMx0gW8s6+WX4p4hI8%0AvBQxlP6ecpYnhIygnL4ZyUI+icuAvaI42bfuICIi/RrJQj6xb5Y2G88BF+LZUXko/T3lLE8IGUE5%0AfVO4kFtrt7fWPmit/XiVgWp0EXBsFCc71x1ERKQf/RyRLwZWVBVkmCbrm6XNxiO0H2V3ytADdRFK%0Af085yxNCRlBO3xQq5NbaecDOwMpq49RuKbAwipOt6w4iIlJU0SPyLwBnAzNi2tdufbO02VgF3AW8%0Af6iBugilv6ec5QkhIyinb3oWcmvtMcDdzrkHhpDHB0uARZqrXERCUeSI/BDgOGvtnbQnmDrLWrug%0A28qdn4DGmPk+Lo/3zSb7+spP/pc/ADsCh9add/y9user1/JU4+nT8vh7vuSZbHli1rrzdFvOsuwq%0An/J0W6aDD3l6/fucLpNlWeGVrbWfBtY657482ddbrVY2NjYW/JFsFCdnAIenzYatO4uIzHyD1k5d%0ARz65fwDGojjZbQhxuirr07pqylmeEDKCcvpmy35Wds6dXVUQn6TNxtooTr4FnAb8z7rziIhMZSSP%0AyAteW3oe8JEoTrarOE5XoVwDq5zlCSEjKKdvRrKQF5E2G/cC1wIn1J1FRGQqI1nI++ibLQXOjOKk%0AlnEKpb+nnOUJISMop29GspD34V+BDcBRdQcREelmJAt50b5ZPlf5UmBRpYG6CKW/p5zlCSEjKKdv%0ARrKQ92k5cEAUJ3vVHUREZDIjWcj76ZulzcZ62lPcnlFZoC5C6e8pZ3lCyAjK6ZuRLOTTsAz4QBQn%0AO9YdRERkopEs5P32zdJm42Hgx8BJlQTqIpT+nnKWJ4SMoJy+GclCPk1LgdOjOOnrblgRkaqNZCGf%0ATt8sbTZWAvcDf1p6oC5C6e8pZ3lCyAjK6ZuRLOQDqO1SRBGRbkaykA/QN/sB8MYoTg4qMU5XofT3%0AlLM8IWQE5fTNSBby6UqbjReA84Ez684iIjJuJAv5gH2zrwFHR3HyupLidBVKf085yxNCRlBO34xk%0AIR9E2mw8Qftuz4V1ZxERgQIPlrDW7gT8LF83A852zl1RdbAqldA3Oxe4OoqTz+d3flYilP6ecpYn%0AhIygnL4pckT+FHCkc+4A2rMALqs2kv/SZuNuYCXQ9SHUIiLD0rOQO+c2OueeyRfnAFtba4O+Kaak%0AvtlSYFEUJ5U9bDqU/p5ylieEjKCcvilUkK212wPXA28CTnTOvVBpqjD8HPh74EjgqnqjiMgoK3Sy%0A0zn3B+fcvsBBwOnW2i26rdv5CWiMme/j8njfbJDtpc1G9vSvV/70uace/VxVecffq3u8ei2XMZ7D%0AWB5/z5c8ky1PzFp3nm7LWZZd5VOebst08CFPr3+f02WyLOvrG6y1LaDpnLt54tdarVY2NjZWWavB%0AN/mDmX8HHJI2G/9Wdx4RCdOgtbPnEbm1dtf8yhWstXOBvYEHp7tDH5T1KZg2G+toX1d+ehnbm6is%0AnFVTzvKEkBGU0zdFWiu7AVdZa28FrgTOcs79vtpYQbkA+FAUJzvUHURERlPfrZWpjFprZVwUJ98F%0ArkubjXPrziIi4am8tSKFLAXOiOKk60lgEZGqjGQhr6BvdgPwOPDuMjcaSn9POcsTQkZQTt+MZCEv%0AW9psZMASNFe5iNRgJAt5RfMvXAbsFcXJvmVtMJR5IpSzPCFkBOX0zUgW8iqkzcZzwIXAGXVnEZHR%0AMpKFvMK+2UXAcVGc7FzGxkLp7ylneULICMrpm5Es5FVJm41HgMuBk+vOIiKjYyQLecV9s6XAqVGc%0AbD3ohkLp7ylneULICMrpm5Es5FVKm41VwF3A++rOIiKjYSQL+RD6ZkuAjw06V3ko/T3lLE8IGUE5%0AfTOShXwIfgLsCBxadxARmflGspBX3TdLm41NtJ/reeYg2wmlv6ec5QkhIyinb0aykA/JxcBRUZy8%0Ase4gIjKzjWQhH0bfLG02nga+CZw23W2E0t9TzvKEkBGU0zcjWciH6DzgpPxJQiIilRjJQj6svlna%0AbNwLXAucMJ3vD6W/p5zlCSEjKKdvtuy1grV2V+C7wBxgA/AJ59yVVQebQZYAy6I4uSg/CSoiUqoi%0AR+QvAKc65/YBjqV9Ei9oQ+6b/SvwHHBUv98YSn9POcsTQkZQTt/0LOTOuTXOuVX57+8HtrLWblV5%0AshmiY67ygS5FFBHppq8eubX2XcDNzrnnK8ozFDX0zZYDB0Zxslc/3xRKf085yxNCRlBO3xQu5Nba%0AucAXgVOnWq/zRxljzHwtm/lps7Ee+Or6NQ/8jQ95tKxlLfu3PAiTZVnPlay1s4Ergc86537Rbb1B%0AnwQ9LMaY+cP+pI7i5HXAHcCeabPxRJHvqSPndChneULICMpZtkFrZ9Ej8ouBS6Yq4jK1tNl4mPYc%0ALCfVnUVEZpaeR+TW2sOAhPbRpAEy4N3OudUT1w3liLwuUZwcCHyf9lH5C3XnERE/DFo7e15H7py7%0ADpg93R3IZmmzsTKKkweAP6X9sGYRkYGN5J2dZZ1gmKbClyLWnLMw5SxPCBlBOX0zkoW8Zj8Adovi%0A5KC6g4jIzDCShbzOs9h5b/x8ChyVh3C2HZSzTCFkBOX0zUgWcg98DTg6vyRRRGQgI1nI6+6b5deR%0AfwdYONV6decsSjnLE0JGUE7fjGQh98S5wClRnGxTdxARCdtIFnIf+mZps3EXcDOwoNs6PuQsQjnL%0AE0JGUE7fjGQh98gS4MwoTnQTlYhM20gWco/6Zj+nfbPVkZN90aOcU1LO8oSQEZTTNyNZyH2Rz1W+%0AFFhUdxYRCddIFnLP+mbfBg6L4uTNE7/gWc6ulLM8IWQE5fTNSBZyn6TNxjrgG8BH684iImEayULu%0AYd/sAuCDUZzs0PmmhzknpZzlCSEjKKdvRrKQ+yZtNu4HWsCf1xxFRAI0koXc077ZEuCMKE5e/Dvx%0ANOfLKGd5QsgIyumbkSzknroBeAI4uu4gIhKWnoXcWhtba1dba28bRqBh8LFvll+KuISOSxF9zDkZ%0A5SxPCBlBOX1T5Ij8cuDdVQcRAL4H7BXFyT51BxGRcPQs5M65G4HHhpBlaHztm6XNxnPAMvK5yn3N%0AOZFylieEjKCcvlGP3D9fBY6L4mTnuoOISBh6Pny5X8aY+eOfguP9Kd+Wx9/zJc/E5YP+rvV94GRj%0AzDrglrrzhD6eHcuLAhjP/bMsW+JRnkmXJ/7d150n9PFkQCbLsp4rWWt3B37knNt3qvVarVY2Njbm%0A/Ux+nR82PoriZF/gn2/57HEfen7tE1fWnacX38dzXAg5Q8gIylm2QWtn0SNyk79mBN//YtNm47Yo%0ATu7a/68u/3gUJ3sD1wCr0mZjY93ZJuP7eI4LIWcIGUE5fdOzkFtrzweOBV5trb0fONU59+PKk4ml%0AfU35EcBpwNwoTm6gXdSvAdK02VhfYz4R8USh1kpRaq2UqzNnFCe7AIfnryOAtwC/ZHNhvz5tNp6s%0AO6fPQsgZQkZQzrINq7UiNUubjTXA9/MXUZy8Engb7cL+l8DBUZz8G5sL+zVps/FQTXFFZIhG8oh8%0AJoriZGvgrWw+Yj8ceIqOwg7ck99BKiIe0RG5AC/eTHRj/vpiPvnW3rSL+nzgU8C2UZxcy+bCfkva%0AbLxQT2IRKctIFvJQ+maD5EybjU3AHfnrKwBRnOxGu7AfAZwI7BbFyY3AeHH/v2mz8cwwcw5TCDlD%0AyAjK6ZuRLOSjKp/3/JL8RRQnrwYOo13YPw/sG8XJbbSL+rXAtWmz8XhNcUWkIPXI5UVRnLwCOITN%0AR+2HAPezuRVzbf5hICIlUo9cSpO3Vf4lfxHFyZbA/rSL+vuAJVGcPEtHYQd+lbdxRKQmI1nIQ+mb%0A1Z0zPxG6In/9fRQnBpjH5iP2s4BX7fep79219Q6v/gHtwr4ybTaeryvzVOoezyJCyAjK6ZuRLOQy%0APfmli3fnr68BRHHy+nX33XHy1vv+pz2AE4A3R3GSsvmo/ca02fhDTZFFRoJ65FKqKE7mAG9n81H7%0AAcCdvLTP/kh9CUX8M2jtLL2QJ5etuQ54GFid/9r5+9XAI+csW+Dl5E9SvihOtgEiNhf2Q2n/O+i8%0AUek+3agko8zHQn4kMBd4Xcevnb/fEXiElxb3SQv/OcsWPFtauA6h9M1mYs4oTrYA9mFzYT8C2Mjm%0Aa9mvAW6v4gRqCOMZQkZQzrJ5d9XKOcsWXD3V1xcvXL4VsAsvLe5zaU8CNdb53uKFyzcw+VH9xPce%0AP2fZAh3RBSCfiveW/HVefgJ1TzZPLXAmsHMUJ9exubivSJuNDTVFFvGetz3yxQuXG2AO3Y/sO997%0ABfB7Ji/4nYX/9+csW/BcGfmkOlGczGXzjUpHAP8BWMnmSx6vT5uNp+tLKFIu71ordZzsXLxw+Ta0%0AC/tULZ25tH8SeJru/fvO957WUb4fojjZgXZvffyo/SDgHjYX9mvSZmN1fQlFBjOUQm6ttcDngE3A%0AX3Z7sITvV60sXrh8FvCa5MblxzTetuBBpj7S34JiBX9NVSdvQ+nvDTtnFCezgQPZXNgPAx6jo7AD%0Av5l4AjWE8QwhIyhn2SrvkVtrtwK+ABwMbEv7rr8gnxB0zrIFm4A1xhx/7w2//OFVU627eOHy7Zn8%0ACP/wCe/ttHjh8seY+kqdh2mfvO17Qip5ubxffn3++rt8psc/ol3U3wGcDWzZMdPjtcCtNcUVqVzP%0AI3Jr7eHAWc659+TLCbDIOXfbxHV9PyKvQn7ydmeK9fKfo0DBp33yVre9T1N+AnV3Ns/LfgSwG+35%0A2Z8r8NpQ8nq91t2oyy9HW+WtFWvt+4CjaJ9segJ4L/BN59zPyg4zk+Unb19FsYK/Pe2Tt3+gfWne%0ARuCFjt9Ptlxknel8jxf7HvSDLe+zbw9s3fGaPWG526vIeoNsaxbVfYiU9WGjD5wKDe3yQ+fcRQDW%0A2mOnuzNf1NE3y0+cPpm/fjXVuosXLp8NzP3Fdd+ef9RhJ9xMu1+/Zf5r52vie72We60zm/YVQH1t%0AZ+26J3Z55XY7PlVlvsULl8MAHxDvhI3rN6zbfpvZ263tGOqJRWmyItVrnamWM2B9/ur6PVl72WQw%0Aa/2GdXNmb7Pd08CsDGOAWVn7v/fWWfvvZ1ZmjBlfP/96vmxmvfi+efHr+bJ5cX3A5N8za8L3zMoY%0Af59ZYEz+3iza75tTPn75JmATWQbGZON/li4VqPd4dl3KJnlvfC+THn1mE9cC2JRt2mKWmTXZw1O6%0AfSAV+TfR7f1pj8Vxx+zYZTfFFCnkDwO7dizPzd+bVKvV8v4T+8orr6TVatUdo6vG+3bJf/0fNScp%0Aapdh7Wi8uEt9xj8MxCNFWitbAXfRnpt6W6DlnJs3hGwiIlJAz09W59zzwCdoXyFwJbCo6lAiIlJc%0AqTcEiYi+v4ZiAAADgklEQVTI8KnXJSISOBVyEZHA9T37YdHb9ftdt2x95tzI5jv/rnbODeU8gLU2%0Apv1UnTXOuX17rFvnWPaTs66x3BX4Lu2J1jYAn3DOXTnF+rWM5zRy1jWeOwE/o10jMuBs59wVU6xf%0A13j2m7OW8cz3vT3tp2t9yTn35SnW63ss+yrk/dyuX+et/dPY9zrn3FuHkW2Cy4HlwMVTreTBNAmF%0AcubqGssXgFOdc6ustbvRPjn/hslWrHk8C+fM1TWeTwFHOueesda+GlgFTFogax7PwjlzdY0nwGLa%0Az7/tarpj2W9r5RDgdufco865B4D7rbXdjtD6Wbds/e67lrtRnXM30p7sqZc6x7KfnFDfWK5xzq3K%0Af38/sFX+n2IytY1nnzmhvvHc6JwbnxtoDrC1tbbbgV+d49lPTqhpPK2182hP5bGyx6rTGst+Wytz%0AgYettSfTvl1/Ne1byl8270qf65at333PttauAJ4FPumcu2YIGftR51j2q/axtNa+C7g5v3R2Ml6M%0AZ4GcUON45q2A64E3ASc65ya7QxJqHs8+ckJ94/kF2g9N+UiP9aY1ltM62emcu8g59z0KfLr1s27Z%0A+tj3G5xzBwEfAy611s6uPl3/6hzLPtQ6ltbaucAXgVN7rVvnePaRs7bxdM79IT8nchBwurV2yrtq%0A6xrPPnMOfTyttccAd+dH2IX0O5b9FvJ+btfv69b+kvW1b+fcmvzXFcBDwB5VhpuGOseyL3WOZf6f%0A8nvAx51zv51i1VrHs4+cXvzbdM7dDTwP7NdlFS/+fRbIWdd4HgIcZ629EzgdOMtau6DLutMay35b%0AKzcBb7HWvoZ2I/7149PZWms/D+Cc+2SvdYegcE5r7Y7As8659dbaPWgP4v1Dygn5ZESdb3g2luN6%0A5vRgLC8GLnHO/WKqnNQ/noVy1jme+dU1651zj+c/PewNPDhZTmocz35y1jWezrlPAZ/KM3waWOuc%0AWz5ZRqY5ln0dkfe4XX98KtYi61aqn5zAXsAt1tpbaF+dcaJz7tlh5LTWnp9nnGetvT//EexlGesc%0Ay35yUu9YHgYcC5xsrf2ltfbm/D/2y3LWOZ795KTG8aQ9f/tV1tpbaY/RWc6530+Ws+Z/n4VzUu94%0AdlPKWOoWfRGRwOnOThGRwKmQi4gEToVcRCRwKuQiIoFTIRcRCZwKuYhI4FTIRUQCp0IuIhK4/w8/%0AUASvCYfea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3"/>
          <a:stretch>
            <a:fillRect/>
          </a:stretch>
        </p:blipFill>
        <p:spPr>
          <a:xfrm>
            <a:off x="4572000" y="3902783"/>
            <a:ext cx="2915010" cy="2275969"/>
          </a:xfrm>
          <a:prstGeom prst="rect">
            <a:avLst/>
          </a:prstGeom>
        </p:spPr>
      </p:pic>
      <p:sp>
        <p:nvSpPr>
          <p:cNvPr id="13" name="TextBox 12"/>
          <p:cNvSpPr txBox="1"/>
          <p:nvPr/>
        </p:nvSpPr>
        <p:spPr>
          <a:xfrm>
            <a:off x="4463358" y="6176059"/>
            <a:ext cx="4037409" cy="646331"/>
          </a:xfrm>
          <a:prstGeom prst="rect">
            <a:avLst/>
          </a:prstGeom>
          <a:noFill/>
        </p:spPr>
        <p:txBody>
          <a:bodyPr wrap="square" rtlCol="0">
            <a:spAutoFit/>
          </a:bodyPr>
          <a:lstStyle/>
          <a:p>
            <a:r>
              <a:rPr lang="en-US" sz="1200" dirty="0"/>
              <a:t>Variance of the estimates using </a:t>
            </a:r>
            <a:r>
              <a:rPr lang="en-US" sz="1200" dirty="0" err="1"/>
              <a:t>reparameterization</a:t>
            </a:r>
            <a:r>
              <a:rPr lang="en-US" sz="1200" dirty="0"/>
              <a:t> trick is one order of magnitude smaller than the estimates from the first method!</a:t>
            </a:r>
          </a:p>
        </p:txBody>
      </p:sp>
    </p:spTree>
    <p:extLst>
      <p:ext uri="{BB962C8B-B14F-4D97-AF65-F5344CB8AC3E}">
        <p14:creationId xmlns:p14="http://schemas.microsoft.com/office/powerpoint/2010/main" val="359556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8672"/>
          </a:xfrm>
        </p:spPr>
        <p:txBody>
          <a:bodyPr/>
          <a:lstStyle/>
          <a:p>
            <a:r>
              <a:rPr lang="en-US" dirty="0"/>
              <a:t>Training</a:t>
            </a:r>
          </a:p>
        </p:txBody>
      </p:sp>
      <p:sp>
        <p:nvSpPr>
          <p:cNvPr id="3" name="Content Placeholder 2"/>
          <p:cNvSpPr>
            <a:spLocks noGrp="1"/>
          </p:cNvSpPr>
          <p:nvPr>
            <p:ph idx="1"/>
          </p:nvPr>
        </p:nvSpPr>
        <p:spPr>
          <a:xfrm>
            <a:off x="501015" y="882422"/>
            <a:ext cx="8229600" cy="4525963"/>
          </a:xfrm>
        </p:spPr>
        <p:txBody>
          <a:bodyPr>
            <a:normAutofit/>
          </a:bodyPr>
          <a:lstStyle/>
          <a:p>
            <a:r>
              <a:rPr lang="en-US" sz="2400" dirty="0"/>
              <a:t>Apply clean MNIST data set + added noise to be used as input, </a:t>
            </a:r>
          </a:p>
          <a:p>
            <a:r>
              <a:rPr lang="en-US" sz="2400" dirty="0"/>
              <a:t>Use clean MNIST data set as output</a:t>
            </a:r>
          </a:p>
          <a:p>
            <a:r>
              <a:rPr lang="en-US" sz="2400" dirty="0"/>
              <a:t>Train the autoencoder using backpropagation</a:t>
            </a:r>
          </a:p>
          <a:p>
            <a:pPr marL="0" indent="0">
              <a:buNone/>
            </a:pPr>
            <a:endParaRPr lang="en-US" sz="2000"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11</a:t>
            </a:fld>
            <a:endParaRPr lang="en-US"/>
          </a:p>
        </p:txBody>
      </p:sp>
      <p:pic>
        <p:nvPicPr>
          <p:cNvPr id="4098" name="Picture 2" descr="https://cdn-images-1.medium.com/max/1200/1*yL9dpQKp6CAyO9-ZY9LSK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01" y="2279178"/>
            <a:ext cx="5514975" cy="12096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82225" y="2238267"/>
            <a:ext cx="2258952" cy="584775"/>
          </a:xfrm>
          <a:prstGeom prst="rect">
            <a:avLst/>
          </a:prstGeom>
          <a:noFill/>
        </p:spPr>
        <p:txBody>
          <a:bodyPr wrap="none" rtlCol="0">
            <a:spAutoFit/>
          </a:bodyPr>
          <a:lstStyle/>
          <a:p>
            <a:r>
              <a:rPr lang="en-US" sz="3200" dirty="0"/>
              <a:t>Added noise</a:t>
            </a:r>
          </a:p>
        </p:txBody>
      </p:sp>
      <p:sp>
        <p:nvSpPr>
          <p:cNvPr id="7" name="TextBox 6"/>
          <p:cNvSpPr txBox="1"/>
          <p:nvPr/>
        </p:nvSpPr>
        <p:spPr>
          <a:xfrm>
            <a:off x="4323017" y="4370893"/>
            <a:ext cx="4950681" cy="1077218"/>
          </a:xfrm>
          <a:prstGeom prst="rect">
            <a:avLst/>
          </a:prstGeom>
          <a:noFill/>
        </p:spPr>
        <p:txBody>
          <a:bodyPr wrap="square" rtlCol="0">
            <a:spAutoFit/>
          </a:bodyPr>
          <a:lstStyle/>
          <a:p>
            <a:r>
              <a:rPr lang="en-US" sz="3200" dirty="0"/>
              <a:t>Autoencoder training by backpropagation</a:t>
            </a:r>
          </a:p>
        </p:txBody>
      </p:sp>
      <p:pic>
        <p:nvPicPr>
          <p:cNvPr id="9" name="Picture 2" descr="https://cdn-images-1.medium.com/max/1200/1*yL9dpQKp6CAyO9-ZY9LSK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444" y="5555748"/>
            <a:ext cx="5514975" cy="120967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a:stCxn id="26" idx="2"/>
            <a:endCxn id="20" idx="6"/>
          </p:cNvCxnSpPr>
          <p:nvPr/>
        </p:nvCxnSpPr>
        <p:spPr>
          <a:xfrm flipH="1">
            <a:off x="6238379" y="3336675"/>
            <a:ext cx="1346593" cy="5153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37150" y="5330920"/>
            <a:ext cx="0" cy="2671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01701" y="3488854"/>
            <a:ext cx="1946831" cy="3497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24874" y="3843838"/>
            <a:ext cx="389850" cy="584775"/>
          </a:xfrm>
          <a:prstGeom prst="rect">
            <a:avLst/>
          </a:prstGeom>
          <a:noFill/>
        </p:spPr>
        <p:txBody>
          <a:bodyPr wrap="none" rtlCol="0">
            <a:spAutoFit/>
          </a:bodyPr>
          <a:lstStyle/>
          <a:p>
            <a:r>
              <a:rPr lang="en-US" sz="3200" dirty="0"/>
              <a:t>+</a:t>
            </a:r>
          </a:p>
        </p:txBody>
      </p:sp>
      <p:sp>
        <p:nvSpPr>
          <p:cNvPr id="20" name="Oval 19"/>
          <p:cNvSpPr/>
          <p:nvPr/>
        </p:nvSpPr>
        <p:spPr>
          <a:xfrm>
            <a:off x="5762442" y="3671416"/>
            <a:ext cx="475937" cy="3611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9830" y="2781870"/>
            <a:ext cx="610284" cy="554805"/>
          </a:xfrm>
          <a:prstGeom prst="rect">
            <a:avLst/>
          </a:prstGeom>
        </p:spPr>
      </p:pic>
      <p:sp>
        <p:nvSpPr>
          <p:cNvPr id="8" name="TextBox 7"/>
          <p:cNvSpPr txBox="1"/>
          <p:nvPr/>
        </p:nvSpPr>
        <p:spPr>
          <a:xfrm>
            <a:off x="838200" y="5263358"/>
            <a:ext cx="1848070" cy="830997"/>
          </a:xfrm>
          <a:prstGeom prst="rect">
            <a:avLst/>
          </a:prstGeom>
          <a:noFill/>
        </p:spPr>
        <p:txBody>
          <a:bodyPr wrap="none" rtlCol="0">
            <a:spAutoFit/>
          </a:bodyPr>
          <a:lstStyle/>
          <a:p>
            <a:r>
              <a:rPr lang="en-US" sz="2400" dirty="0"/>
              <a:t>Clean MINST </a:t>
            </a:r>
          </a:p>
          <a:p>
            <a:r>
              <a:rPr lang="en-US" sz="2400" dirty="0"/>
              <a:t>samples</a:t>
            </a:r>
          </a:p>
        </p:txBody>
      </p:sp>
      <p:sp>
        <p:nvSpPr>
          <p:cNvPr id="17" name="TextBox 16"/>
          <p:cNvSpPr txBox="1"/>
          <p:nvPr/>
        </p:nvSpPr>
        <p:spPr>
          <a:xfrm>
            <a:off x="840134" y="3360844"/>
            <a:ext cx="3316101" cy="523220"/>
          </a:xfrm>
          <a:prstGeom prst="rect">
            <a:avLst/>
          </a:prstGeom>
          <a:noFill/>
        </p:spPr>
        <p:txBody>
          <a:bodyPr wrap="none" rtlCol="0">
            <a:spAutoFit/>
          </a:bodyPr>
          <a:lstStyle/>
          <a:p>
            <a:r>
              <a:rPr lang="en-US" sz="2800" dirty="0"/>
              <a:t>Clean MNIST samples</a:t>
            </a:r>
          </a:p>
        </p:txBody>
      </p:sp>
      <p:cxnSp>
        <p:nvCxnSpPr>
          <p:cNvPr id="11" name="Straight Arrow Connector 10"/>
          <p:cNvCxnSpPr/>
          <p:nvPr/>
        </p:nvCxnSpPr>
        <p:spPr>
          <a:xfrm>
            <a:off x="1600200" y="4251319"/>
            <a:ext cx="0" cy="945808"/>
          </a:xfrm>
          <a:prstGeom prst="straightConnector1">
            <a:avLst/>
          </a:prstGeom>
          <a:ln w="444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00200" y="4445413"/>
            <a:ext cx="962123" cy="523220"/>
          </a:xfrm>
          <a:prstGeom prst="rect">
            <a:avLst/>
          </a:prstGeom>
          <a:noFill/>
        </p:spPr>
        <p:txBody>
          <a:bodyPr wrap="none" rtlCol="0">
            <a:spAutoFit/>
          </a:bodyPr>
          <a:lstStyle/>
          <a:p>
            <a:r>
              <a:rPr lang="en-US" sz="2800" dirty="0"/>
              <a:t>same</a:t>
            </a:r>
          </a:p>
        </p:txBody>
      </p:sp>
      <p:cxnSp>
        <p:nvCxnSpPr>
          <p:cNvPr id="22" name="Straight Arrow Connector 21"/>
          <p:cNvCxnSpPr/>
          <p:nvPr/>
        </p:nvCxnSpPr>
        <p:spPr>
          <a:xfrm>
            <a:off x="6019799" y="4295040"/>
            <a:ext cx="0" cy="2671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467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a:t>
            </a:r>
          </a:p>
        </p:txBody>
      </p:sp>
      <p:sp>
        <p:nvSpPr>
          <p:cNvPr id="3" name="Content Placeholder 2"/>
          <p:cNvSpPr>
            <a:spLocks noGrp="1"/>
          </p:cNvSpPr>
          <p:nvPr>
            <p:ph idx="1"/>
          </p:nvPr>
        </p:nvSpPr>
        <p:spPr>
          <a:xfrm>
            <a:off x="390290" y="1268525"/>
            <a:ext cx="8229600" cy="4525963"/>
          </a:xfrm>
        </p:spPr>
        <p:txBody>
          <a:bodyPr/>
          <a:lstStyle/>
          <a:p>
            <a:r>
              <a:rPr lang="en-US" dirty="0"/>
              <a:t>After training, autoencoders can be used to  remove noise</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12</a:t>
            </a:fld>
            <a:endParaRPr lang="en-US"/>
          </a:p>
        </p:txBody>
      </p:sp>
      <p:sp>
        <p:nvSpPr>
          <p:cNvPr id="7" name="TextBox 6"/>
          <p:cNvSpPr txBox="1"/>
          <p:nvPr/>
        </p:nvSpPr>
        <p:spPr>
          <a:xfrm>
            <a:off x="3806310" y="3630759"/>
            <a:ext cx="2317237" cy="1077218"/>
          </a:xfrm>
          <a:prstGeom prst="rect">
            <a:avLst/>
          </a:prstGeom>
          <a:noFill/>
          <a:ln>
            <a:solidFill>
              <a:schemeClr val="accent1"/>
            </a:solidFill>
          </a:ln>
        </p:spPr>
        <p:txBody>
          <a:bodyPr wrap="none" rtlCol="0">
            <a:spAutoFit/>
          </a:bodyPr>
          <a:lstStyle/>
          <a:p>
            <a:r>
              <a:rPr lang="en-US" sz="3200" dirty="0"/>
              <a:t>Trained</a:t>
            </a:r>
          </a:p>
          <a:p>
            <a:r>
              <a:rPr lang="en-US" sz="3200" dirty="0"/>
              <a:t>autoencoder</a:t>
            </a:r>
          </a:p>
        </p:txBody>
      </p:sp>
      <p:cxnSp>
        <p:nvCxnSpPr>
          <p:cNvPr id="12" name="Straight Arrow Connector 11"/>
          <p:cNvCxnSpPr/>
          <p:nvPr/>
        </p:nvCxnSpPr>
        <p:spPr>
          <a:xfrm flipH="1">
            <a:off x="4919065" y="3085082"/>
            <a:ext cx="1" cy="3987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049" y="2276047"/>
            <a:ext cx="6895174" cy="768163"/>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953" y="5270233"/>
            <a:ext cx="6901270" cy="743776"/>
          </a:xfrm>
          <a:prstGeom prst="rect">
            <a:avLst/>
          </a:prstGeom>
        </p:spPr>
      </p:pic>
      <p:cxnSp>
        <p:nvCxnSpPr>
          <p:cNvPr id="17" name="Straight Arrow Connector 16"/>
          <p:cNvCxnSpPr/>
          <p:nvPr/>
        </p:nvCxnSpPr>
        <p:spPr>
          <a:xfrm flipH="1">
            <a:off x="4842865" y="4789720"/>
            <a:ext cx="1" cy="3987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0972" y="2276047"/>
            <a:ext cx="938911" cy="830997"/>
          </a:xfrm>
          <a:prstGeom prst="rect">
            <a:avLst/>
          </a:prstGeom>
          <a:noFill/>
        </p:spPr>
        <p:txBody>
          <a:bodyPr wrap="none" rtlCol="0">
            <a:spAutoFit/>
          </a:bodyPr>
          <a:lstStyle/>
          <a:p>
            <a:r>
              <a:rPr lang="en-US" sz="2400" dirty="0"/>
              <a:t>Noisy </a:t>
            </a:r>
          </a:p>
          <a:p>
            <a:r>
              <a:rPr lang="en-US" sz="2400" dirty="0"/>
              <a:t>Input</a:t>
            </a:r>
          </a:p>
        </p:txBody>
      </p:sp>
      <p:sp>
        <p:nvSpPr>
          <p:cNvPr id="14" name="TextBox 13"/>
          <p:cNvSpPr txBox="1"/>
          <p:nvPr/>
        </p:nvSpPr>
        <p:spPr>
          <a:xfrm>
            <a:off x="457200" y="5158079"/>
            <a:ext cx="1452642" cy="830997"/>
          </a:xfrm>
          <a:prstGeom prst="rect">
            <a:avLst/>
          </a:prstGeom>
          <a:noFill/>
        </p:spPr>
        <p:txBody>
          <a:bodyPr wrap="none" rtlCol="0">
            <a:spAutoFit/>
          </a:bodyPr>
          <a:lstStyle/>
          <a:p>
            <a:r>
              <a:rPr lang="en-US" sz="2400" dirty="0"/>
              <a:t>De-noised</a:t>
            </a:r>
          </a:p>
          <a:p>
            <a:r>
              <a:rPr lang="en-US" sz="2400" dirty="0"/>
              <a:t>Output</a:t>
            </a:r>
          </a:p>
        </p:txBody>
      </p:sp>
    </p:spTree>
    <p:extLst>
      <p:ext uri="{BB962C8B-B14F-4D97-AF65-F5344CB8AC3E}">
        <p14:creationId xmlns:p14="http://schemas.microsoft.com/office/powerpoint/2010/main" val="779958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257175"/>
          </a:xfrm>
        </p:spPr>
        <p:txBody>
          <a:bodyPr>
            <a:noAutofit/>
          </a:bodyPr>
          <a:lstStyle/>
          <a:p>
            <a:r>
              <a:rPr lang="en-US" sz="3200" dirty="0">
                <a:solidFill>
                  <a:srgbClr val="0070C0"/>
                </a:solidFill>
              </a:rPr>
              <a:t>Exercise 2a,b: Auto-encoder training</a:t>
            </a:r>
          </a:p>
        </p:txBody>
      </p:sp>
      <p:sp>
        <p:nvSpPr>
          <p:cNvPr id="3" name="Content Placeholder 2"/>
          <p:cNvSpPr>
            <a:spLocks noGrp="1"/>
          </p:cNvSpPr>
          <p:nvPr>
            <p:ph idx="1"/>
          </p:nvPr>
        </p:nvSpPr>
        <p:spPr>
          <a:xfrm>
            <a:off x="358204" y="444535"/>
            <a:ext cx="6439644" cy="6248400"/>
          </a:xfrm>
        </p:spPr>
        <p:txBody>
          <a:bodyPr>
            <a:noAutofit/>
          </a:bodyPr>
          <a:lstStyle/>
          <a:p>
            <a:r>
              <a:rPr lang="en-US" sz="2000" dirty="0">
                <a:solidFill>
                  <a:srgbClr val="0070C0"/>
                </a:solidFill>
              </a:rPr>
              <a:t>(Q.2a) For (epoch=1;epoch &lt;=</a:t>
            </a:r>
            <a:r>
              <a:rPr lang="en-US" sz="2000" dirty="0" err="1">
                <a:solidFill>
                  <a:srgbClr val="0070C0"/>
                </a:solidFill>
              </a:rPr>
              <a:t>max_epoch</a:t>
            </a:r>
            <a:r>
              <a:rPr lang="en-US" sz="2000" dirty="0">
                <a:solidFill>
                  <a:srgbClr val="0070C0"/>
                </a:solidFill>
              </a:rPr>
              <a:t> ; epoch++)</a:t>
            </a:r>
          </a:p>
          <a:p>
            <a:pPr lvl="1"/>
            <a:r>
              <a:rPr lang="en-US" sz="2000" dirty="0">
                <a:solidFill>
                  <a:srgbClr val="0070C0"/>
                </a:solidFill>
              </a:rPr>
              <a:t>{For all 10,000 images{</a:t>
            </a:r>
          </a:p>
          <a:p>
            <a:pPr lvl="2"/>
            <a:r>
              <a:rPr lang="en-US" sz="2000" b="1" u="sng" dirty="0">
                <a:solidFill>
                  <a:srgbClr val="0070C0"/>
                </a:solidFill>
              </a:rPr>
              <a:t>Core code:</a:t>
            </a:r>
          </a:p>
          <a:p>
            <a:pPr lvl="2"/>
            <a:r>
              <a:rPr lang="en-US" sz="2000" dirty="0">
                <a:solidFill>
                  <a:srgbClr val="0070C0"/>
                </a:solidFill>
              </a:rPr>
              <a:t>Use backpropagation to train the whole autoencoder network (encoder + decoder)}</a:t>
            </a:r>
          </a:p>
          <a:p>
            <a:pPr lvl="2"/>
            <a:r>
              <a:rPr lang="en-US" sz="2000" dirty="0">
                <a:solidFill>
                  <a:srgbClr val="0070C0"/>
                </a:solidFill>
              </a:rPr>
              <a:t>Break if Loss is too small }</a:t>
            </a:r>
          </a:p>
          <a:p>
            <a:r>
              <a:rPr lang="en-US" sz="2800" dirty="0"/>
              <a:t>MC question: In </a:t>
            </a:r>
            <a:r>
              <a:rPr lang="en-US" sz="2800" b="1" u="sng" dirty="0"/>
              <a:t>core code, </a:t>
            </a:r>
            <a:r>
              <a:rPr lang="en-US" sz="2800" dirty="0"/>
              <a:t>choices:</a:t>
            </a:r>
          </a:p>
          <a:p>
            <a:pPr marL="914400" lvl="1" indent="-457200">
              <a:buFont typeface="+mj-lt"/>
              <a:buAutoNum type="arabicPeriod"/>
            </a:pPr>
            <a:r>
              <a:rPr lang="en-US" sz="2000" dirty="0">
                <a:solidFill>
                  <a:srgbClr val="0070C0"/>
                </a:solidFill>
              </a:rPr>
              <a:t>Feed each clean image to the input, and Present the clean image to the output</a:t>
            </a:r>
          </a:p>
          <a:p>
            <a:pPr marL="914400" lvl="1" indent="-457200">
              <a:buFont typeface="+mj-lt"/>
              <a:buAutoNum type="arabicPeriod"/>
            </a:pPr>
            <a:r>
              <a:rPr lang="en-US" sz="2000" dirty="0">
                <a:solidFill>
                  <a:srgbClr val="0070C0"/>
                </a:solidFill>
              </a:rPr>
              <a:t>Feed each clean </a:t>
            </a:r>
            <a:r>
              <a:rPr lang="en-US" sz="2000" dirty="0" err="1">
                <a:solidFill>
                  <a:srgbClr val="0070C0"/>
                </a:solidFill>
              </a:rPr>
              <a:t>image+noise</a:t>
            </a:r>
            <a:r>
              <a:rPr lang="en-US" sz="2000" dirty="0">
                <a:solidFill>
                  <a:srgbClr val="0070C0"/>
                </a:solidFill>
              </a:rPr>
              <a:t> to the output, and Present the clean image to the input </a:t>
            </a:r>
          </a:p>
          <a:p>
            <a:pPr marL="914400" lvl="1" indent="-457200">
              <a:buFont typeface="+mj-lt"/>
              <a:buAutoNum type="arabicPeriod"/>
            </a:pPr>
            <a:r>
              <a:rPr lang="en-US" sz="2000" dirty="0">
                <a:solidFill>
                  <a:srgbClr val="0070C0"/>
                </a:solidFill>
              </a:rPr>
              <a:t>Feed each clean </a:t>
            </a:r>
            <a:r>
              <a:rPr lang="en-US" sz="2000" dirty="0" err="1">
                <a:solidFill>
                  <a:srgbClr val="0070C0"/>
                </a:solidFill>
              </a:rPr>
              <a:t>image+noise</a:t>
            </a:r>
            <a:r>
              <a:rPr lang="en-US" sz="2000" dirty="0">
                <a:solidFill>
                  <a:srgbClr val="0070C0"/>
                </a:solidFill>
              </a:rPr>
              <a:t> to the input, and Present the clean image to the output</a:t>
            </a:r>
          </a:p>
          <a:p>
            <a:r>
              <a:rPr lang="en-US" sz="2000" dirty="0">
                <a:solidFill>
                  <a:srgbClr val="0070C0"/>
                </a:solidFill>
              </a:rPr>
              <a:t>(Q.2b) If the trained encoder receives a noisy image of a handwritten numeral, what do you expect at the output?</a:t>
            </a:r>
          </a:p>
          <a:p>
            <a:pPr lvl="1"/>
            <a:r>
              <a:rPr lang="en-US" sz="2000" dirty="0">
                <a:solidFill>
                  <a:srgbClr val="0070C0"/>
                </a:solidFill>
              </a:rPr>
              <a:t>MC choice: 1) a denoised image; 2) input + noise</a:t>
            </a:r>
          </a:p>
          <a:p>
            <a:pPr lvl="1"/>
            <a:r>
              <a:rPr lang="en-US" sz="2000" dirty="0">
                <a:solidFill>
                  <a:srgbClr val="0070C0"/>
                </a:solidFill>
              </a:rPr>
              <a:t>                      3) same as input ; 4)  pure random noise</a:t>
            </a:r>
          </a:p>
        </p:txBody>
      </p:sp>
      <p:sp>
        <p:nvSpPr>
          <p:cNvPr id="4" name="Footer Placeholder 3"/>
          <p:cNvSpPr>
            <a:spLocks noGrp="1"/>
          </p:cNvSpPr>
          <p:nvPr>
            <p:ph type="ftr" sz="quarter" idx="11"/>
          </p:nvPr>
        </p:nvSpPr>
        <p:spPr>
          <a:xfrm>
            <a:off x="6456714" y="5767448"/>
            <a:ext cx="2895600" cy="365125"/>
          </a:xfrm>
        </p:spPr>
        <p:txBody>
          <a:bodyPr/>
          <a:lstStyle/>
          <a:p>
            <a:r>
              <a:rPr lang="en-US"/>
              <a:t>Ch10. Auto and variational encoders v241024c</a:t>
            </a:r>
            <a:endParaRPr lang="en-US" dirty="0"/>
          </a:p>
        </p:txBody>
      </p:sp>
      <p:sp>
        <p:nvSpPr>
          <p:cNvPr id="5" name="Slide Number Placeholder 4"/>
          <p:cNvSpPr>
            <a:spLocks noGrp="1"/>
          </p:cNvSpPr>
          <p:nvPr>
            <p:ph type="sldNum" sz="quarter" idx="12"/>
          </p:nvPr>
        </p:nvSpPr>
        <p:spPr>
          <a:xfrm>
            <a:off x="6655814" y="6160325"/>
            <a:ext cx="2133600" cy="365125"/>
          </a:xfrm>
        </p:spPr>
        <p:txBody>
          <a:bodyPr/>
          <a:lstStyle/>
          <a:p>
            <a:fld id="{7C12A529-2220-4038-9210-A21DB7BAEFCE}" type="slidenum">
              <a:rPr lang="en-US" smtClean="0"/>
              <a:t>13</a:t>
            </a:fld>
            <a:endParaRPr lang="en-US"/>
          </a:p>
        </p:txBody>
      </p:sp>
      <p:pic>
        <p:nvPicPr>
          <p:cNvPr id="17" name="Picture 16"/>
          <p:cNvPicPr>
            <a:picLocks noChangeAspect="1"/>
          </p:cNvPicPr>
          <p:nvPr/>
        </p:nvPicPr>
        <p:blipFill>
          <a:blip r:embed="rId2"/>
          <a:stretch>
            <a:fillRect/>
          </a:stretch>
        </p:blipFill>
        <p:spPr>
          <a:xfrm>
            <a:off x="7834668" y="1947243"/>
            <a:ext cx="922238" cy="939006"/>
          </a:xfrm>
          <a:prstGeom prst="rect">
            <a:avLst/>
          </a:prstGeom>
        </p:spPr>
      </p:pic>
      <p:pic>
        <p:nvPicPr>
          <p:cNvPr id="18" name="Picture 17"/>
          <p:cNvPicPr>
            <a:picLocks noChangeAspect="1"/>
          </p:cNvPicPr>
          <p:nvPr/>
        </p:nvPicPr>
        <p:blipFill>
          <a:blip r:embed="rId3"/>
          <a:stretch>
            <a:fillRect/>
          </a:stretch>
        </p:blipFill>
        <p:spPr>
          <a:xfrm>
            <a:off x="6580296" y="1860724"/>
            <a:ext cx="1038225" cy="923925"/>
          </a:xfrm>
          <a:prstGeom prst="rect">
            <a:avLst/>
          </a:prstGeom>
        </p:spPr>
      </p:pic>
      <p:sp>
        <p:nvSpPr>
          <p:cNvPr id="30" name="TextBox 29"/>
          <p:cNvSpPr txBox="1"/>
          <p:nvPr/>
        </p:nvSpPr>
        <p:spPr>
          <a:xfrm>
            <a:off x="6499480" y="1090552"/>
            <a:ext cx="713657" cy="369332"/>
          </a:xfrm>
          <a:prstGeom prst="rect">
            <a:avLst/>
          </a:prstGeom>
          <a:noFill/>
        </p:spPr>
        <p:txBody>
          <a:bodyPr wrap="square" rtlCol="0">
            <a:spAutoFit/>
          </a:bodyPr>
          <a:lstStyle/>
          <a:p>
            <a:r>
              <a:rPr lang="en-US" dirty="0"/>
              <a:t>Noise</a:t>
            </a:r>
          </a:p>
        </p:txBody>
      </p:sp>
      <p:sp>
        <p:nvSpPr>
          <p:cNvPr id="31" name="TextBox 30"/>
          <p:cNvSpPr txBox="1"/>
          <p:nvPr/>
        </p:nvSpPr>
        <p:spPr>
          <a:xfrm>
            <a:off x="7701191" y="999325"/>
            <a:ext cx="1409700" cy="1200329"/>
          </a:xfrm>
          <a:prstGeom prst="rect">
            <a:avLst/>
          </a:prstGeom>
          <a:noFill/>
        </p:spPr>
        <p:txBody>
          <a:bodyPr wrap="square" rtlCol="0">
            <a:spAutoFit/>
          </a:bodyPr>
          <a:lstStyle/>
          <a:p>
            <a:r>
              <a:rPr lang="en-US" dirty="0"/>
              <a:t>clean image for numeral “2”</a:t>
            </a:r>
          </a:p>
          <a:p>
            <a:endParaRPr lang="en-US" dirty="0"/>
          </a:p>
        </p:txBody>
      </p:sp>
      <p:sp>
        <p:nvSpPr>
          <p:cNvPr id="37" name="TextBox 36"/>
          <p:cNvSpPr txBox="1"/>
          <p:nvPr/>
        </p:nvSpPr>
        <p:spPr>
          <a:xfrm>
            <a:off x="7013995" y="5391736"/>
            <a:ext cx="1878271" cy="461665"/>
          </a:xfrm>
          <a:prstGeom prst="rect">
            <a:avLst/>
          </a:prstGeom>
          <a:noFill/>
        </p:spPr>
        <p:txBody>
          <a:bodyPr wrap="none" rtlCol="0">
            <a:spAutoFit/>
          </a:bodyPr>
          <a:lstStyle/>
          <a:p>
            <a:r>
              <a:rPr lang="en-US" sz="2400" dirty="0"/>
              <a:t>auto-encoder</a:t>
            </a:r>
          </a:p>
        </p:txBody>
      </p:sp>
      <p:sp>
        <p:nvSpPr>
          <p:cNvPr id="38" name="Right Brace 37"/>
          <p:cNvSpPr/>
          <p:nvPr/>
        </p:nvSpPr>
        <p:spPr>
          <a:xfrm rot="5400000">
            <a:off x="7465678" y="4187177"/>
            <a:ext cx="877673" cy="1817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7">
            <a:extLst>
              <a:ext uri="{FF2B5EF4-FFF2-40B4-BE49-F238E27FC236}">
                <a16:creationId xmlns:a16="http://schemas.microsoft.com/office/drawing/2014/main" id="{9AE173B5-C4C4-06D0-6B6F-8E9BE953B902}"/>
              </a:ext>
            </a:extLst>
          </p:cNvPr>
          <p:cNvPicPr>
            <a:picLocks noChangeAspect="1"/>
          </p:cNvPicPr>
          <p:nvPr/>
        </p:nvPicPr>
        <p:blipFill>
          <a:blip r:embed="rId4"/>
          <a:stretch>
            <a:fillRect/>
          </a:stretch>
        </p:blipFill>
        <p:spPr>
          <a:xfrm>
            <a:off x="6655814" y="3568735"/>
            <a:ext cx="2133600" cy="1266825"/>
          </a:xfrm>
          <a:prstGeom prst="rect">
            <a:avLst/>
          </a:prstGeom>
        </p:spPr>
      </p:pic>
      <p:sp>
        <p:nvSpPr>
          <p:cNvPr id="9" name="TextBox 8">
            <a:extLst>
              <a:ext uri="{FF2B5EF4-FFF2-40B4-BE49-F238E27FC236}">
                <a16:creationId xmlns:a16="http://schemas.microsoft.com/office/drawing/2014/main" id="{5BFACC07-9167-DCB1-DE41-9B0359AA1631}"/>
              </a:ext>
            </a:extLst>
          </p:cNvPr>
          <p:cNvSpPr txBox="1"/>
          <p:nvPr/>
        </p:nvSpPr>
        <p:spPr>
          <a:xfrm>
            <a:off x="6477533" y="4153874"/>
            <a:ext cx="684803" cy="369332"/>
          </a:xfrm>
          <a:prstGeom prst="rect">
            <a:avLst/>
          </a:prstGeom>
          <a:noFill/>
        </p:spPr>
        <p:txBody>
          <a:bodyPr wrap="none" rtlCol="0">
            <a:spAutoFit/>
          </a:bodyPr>
          <a:lstStyle/>
          <a:p>
            <a:r>
              <a:rPr lang="en-US" dirty="0"/>
              <a:t>Input</a:t>
            </a:r>
          </a:p>
        </p:txBody>
      </p:sp>
      <p:sp>
        <p:nvSpPr>
          <p:cNvPr id="11" name="TextBox 10">
            <a:extLst>
              <a:ext uri="{FF2B5EF4-FFF2-40B4-BE49-F238E27FC236}">
                <a16:creationId xmlns:a16="http://schemas.microsoft.com/office/drawing/2014/main" id="{808AEA16-6A0F-92DC-B4B5-C4EF2B8CCFDA}"/>
              </a:ext>
            </a:extLst>
          </p:cNvPr>
          <p:cNvSpPr txBox="1"/>
          <p:nvPr/>
        </p:nvSpPr>
        <p:spPr>
          <a:xfrm>
            <a:off x="8295787" y="4231175"/>
            <a:ext cx="936430" cy="369332"/>
          </a:xfrm>
          <a:prstGeom prst="rect">
            <a:avLst/>
          </a:prstGeom>
          <a:noFill/>
        </p:spPr>
        <p:txBody>
          <a:bodyPr wrap="square">
            <a:spAutoFit/>
          </a:bodyPr>
          <a:lstStyle/>
          <a:p>
            <a:r>
              <a:rPr lang="en-US" dirty="0"/>
              <a:t>output</a:t>
            </a:r>
          </a:p>
        </p:txBody>
      </p:sp>
      <p:pic>
        <p:nvPicPr>
          <p:cNvPr id="2050" name="Picture 2">
            <a:extLst>
              <a:ext uri="{FF2B5EF4-FFF2-40B4-BE49-F238E27FC236}">
                <a16:creationId xmlns:a16="http://schemas.microsoft.com/office/drawing/2014/main" id="{0A3A3ED4-D797-B34C-1366-9E118B3A60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1984" y="95412"/>
            <a:ext cx="923925"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334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7175"/>
          </a:xfrm>
        </p:spPr>
        <p:txBody>
          <a:bodyPr>
            <a:normAutofit fontScale="90000"/>
          </a:bodyPr>
          <a:lstStyle/>
          <a:p>
            <a:r>
              <a:rPr lang="en-US" dirty="0">
                <a:solidFill>
                  <a:srgbClr val="FF0000"/>
                </a:solidFill>
              </a:rPr>
              <a:t>Answer: Exercise 2a,b</a:t>
            </a:r>
          </a:p>
        </p:txBody>
      </p:sp>
      <p:sp>
        <p:nvSpPr>
          <p:cNvPr id="3" name="Content Placeholder 2"/>
          <p:cNvSpPr>
            <a:spLocks noGrp="1"/>
          </p:cNvSpPr>
          <p:nvPr>
            <p:ph idx="1"/>
          </p:nvPr>
        </p:nvSpPr>
        <p:spPr>
          <a:xfrm>
            <a:off x="268714" y="609600"/>
            <a:ext cx="5919351" cy="6248400"/>
          </a:xfrm>
        </p:spPr>
        <p:txBody>
          <a:bodyPr>
            <a:noAutofit/>
          </a:bodyPr>
          <a:lstStyle/>
          <a:p>
            <a:r>
              <a:rPr lang="en-US" sz="2000" dirty="0"/>
              <a:t>Answer 2(a): Auto-encoder training</a:t>
            </a:r>
          </a:p>
          <a:p>
            <a:r>
              <a:rPr lang="en-US" sz="2000" dirty="0"/>
              <a:t>For (epoch=1;epoch &lt;=</a:t>
            </a:r>
            <a:r>
              <a:rPr lang="en-US" sz="2000" dirty="0" err="1"/>
              <a:t>max_epoch</a:t>
            </a:r>
            <a:r>
              <a:rPr lang="en-US" sz="2000" dirty="0"/>
              <a:t> ; epoch++)</a:t>
            </a:r>
          </a:p>
          <a:p>
            <a:pPr lvl="1"/>
            <a:r>
              <a:rPr lang="en-US" sz="2000" dirty="0">
                <a:solidFill>
                  <a:srgbClr val="0070C0"/>
                </a:solidFill>
              </a:rPr>
              <a:t>{For all 10,000 images{</a:t>
            </a:r>
          </a:p>
          <a:p>
            <a:pPr lvl="2"/>
            <a:r>
              <a:rPr lang="en-US" sz="2000" dirty="0">
                <a:solidFill>
                  <a:srgbClr val="0070C0"/>
                </a:solidFill>
              </a:rPr>
              <a:t>Feed each clean image plus noise to the (</a:t>
            </a:r>
            <a:r>
              <a:rPr lang="en-US" sz="2000" dirty="0">
                <a:solidFill>
                  <a:srgbClr val="FF0000"/>
                </a:solidFill>
              </a:rPr>
              <a:t>encoder) input</a:t>
            </a:r>
          </a:p>
          <a:p>
            <a:pPr lvl="2"/>
            <a:r>
              <a:rPr lang="en-US" sz="2000" dirty="0">
                <a:solidFill>
                  <a:srgbClr val="0070C0"/>
                </a:solidFill>
              </a:rPr>
              <a:t>Present the clean image of the numerical to </a:t>
            </a:r>
            <a:r>
              <a:rPr lang="en-US" sz="2000" dirty="0">
                <a:solidFill>
                  <a:srgbClr val="FF0000"/>
                </a:solidFill>
              </a:rPr>
              <a:t>the output (of the decoder)</a:t>
            </a:r>
            <a:r>
              <a:rPr lang="en-US" sz="2000" dirty="0">
                <a:solidFill>
                  <a:srgbClr val="0070C0"/>
                </a:solidFill>
              </a:rPr>
              <a:t>,</a:t>
            </a:r>
          </a:p>
          <a:p>
            <a:pPr lvl="2"/>
            <a:r>
              <a:rPr lang="en-US" sz="2000" dirty="0">
                <a:solidFill>
                  <a:srgbClr val="0070C0"/>
                </a:solidFill>
              </a:rPr>
              <a:t>Use backpropagation to train the whole autoencoder network (encoder + decoder)</a:t>
            </a:r>
          </a:p>
          <a:p>
            <a:pPr lvl="2"/>
            <a:r>
              <a:rPr lang="en-US" sz="2000" dirty="0">
                <a:solidFill>
                  <a:srgbClr val="0070C0"/>
                </a:solidFill>
              </a:rPr>
              <a:t>}</a:t>
            </a:r>
          </a:p>
          <a:p>
            <a:pPr lvl="2"/>
            <a:r>
              <a:rPr lang="en-US" sz="2000" dirty="0">
                <a:solidFill>
                  <a:srgbClr val="FF0000"/>
                </a:solidFill>
              </a:rPr>
              <a:t>Break if Loss is too small</a:t>
            </a:r>
          </a:p>
          <a:p>
            <a:pPr lvl="1"/>
            <a:r>
              <a:rPr lang="en-US" sz="2000" dirty="0"/>
              <a:t>}</a:t>
            </a:r>
          </a:p>
          <a:p>
            <a:r>
              <a:rPr lang="en-US" sz="2000" dirty="0"/>
              <a:t>Ex.2(b) Autoencoder usage: If the trained encoder receives a noisy image of a handwritten numeral, what do you expect at the output?</a:t>
            </a:r>
          </a:p>
          <a:p>
            <a:pPr lvl="1"/>
            <a:r>
              <a:rPr lang="en-US" sz="2000" dirty="0">
                <a:solidFill>
                  <a:srgbClr val="FF0000"/>
                </a:solidFill>
              </a:rPr>
              <a:t>Answer 2(b): a denoised image of the </a:t>
            </a:r>
            <a:r>
              <a:rPr lang="en-US" sz="2000" dirty="0" err="1">
                <a:solidFill>
                  <a:srgbClr val="FF0000"/>
                </a:solidFill>
              </a:rPr>
              <a:t>realinput</a:t>
            </a:r>
            <a:r>
              <a:rPr lang="en-US" sz="2000" dirty="0">
                <a:solidFill>
                  <a:srgbClr val="FF0000"/>
                </a:solidFill>
              </a:rPr>
              <a:t>  numeral image (choice 1 is correct)</a:t>
            </a:r>
          </a:p>
        </p:txBody>
      </p:sp>
      <p:sp>
        <p:nvSpPr>
          <p:cNvPr id="4" name="Footer Placeholder 3"/>
          <p:cNvSpPr>
            <a:spLocks noGrp="1"/>
          </p:cNvSpPr>
          <p:nvPr>
            <p:ph type="ftr" sz="quarter" idx="11"/>
          </p:nvPr>
        </p:nvSpPr>
        <p:spPr/>
        <p:txBody>
          <a:bodyPr/>
          <a:lstStyle/>
          <a:p>
            <a:r>
              <a:rPr lang="en-US"/>
              <a:t>Ch10. Auto and variational encoders v241024c</a:t>
            </a:r>
            <a:endParaRPr lang="en-US" dirty="0"/>
          </a:p>
        </p:txBody>
      </p:sp>
      <p:sp>
        <p:nvSpPr>
          <p:cNvPr id="5" name="Slide Number Placeholder 4"/>
          <p:cNvSpPr>
            <a:spLocks noGrp="1"/>
          </p:cNvSpPr>
          <p:nvPr>
            <p:ph type="sldNum" sz="quarter" idx="12"/>
          </p:nvPr>
        </p:nvSpPr>
        <p:spPr>
          <a:xfrm>
            <a:off x="6655814" y="6160325"/>
            <a:ext cx="2133600" cy="365125"/>
          </a:xfrm>
        </p:spPr>
        <p:txBody>
          <a:bodyPr/>
          <a:lstStyle/>
          <a:p>
            <a:fld id="{7C12A529-2220-4038-9210-A21DB7BAEFCE}" type="slidenum">
              <a:rPr lang="en-US" smtClean="0"/>
              <a:t>14</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4808" y="3839860"/>
            <a:ext cx="3200400" cy="1283409"/>
          </a:xfrm>
          <a:prstGeom prst="rect">
            <a:avLst/>
          </a:prstGeom>
        </p:spPr>
      </p:pic>
      <p:pic>
        <p:nvPicPr>
          <p:cNvPr id="17" name="Picture 16"/>
          <p:cNvPicPr>
            <a:picLocks noChangeAspect="1"/>
          </p:cNvPicPr>
          <p:nvPr/>
        </p:nvPicPr>
        <p:blipFill>
          <a:blip r:embed="rId3"/>
          <a:stretch>
            <a:fillRect/>
          </a:stretch>
        </p:blipFill>
        <p:spPr>
          <a:xfrm>
            <a:off x="7578972" y="1839119"/>
            <a:ext cx="922238" cy="939006"/>
          </a:xfrm>
          <a:prstGeom prst="rect">
            <a:avLst/>
          </a:prstGeom>
        </p:spPr>
      </p:pic>
      <p:pic>
        <p:nvPicPr>
          <p:cNvPr id="18" name="Picture 17"/>
          <p:cNvPicPr>
            <a:picLocks noChangeAspect="1"/>
          </p:cNvPicPr>
          <p:nvPr/>
        </p:nvPicPr>
        <p:blipFill>
          <a:blip r:embed="rId4"/>
          <a:stretch>
            <a:fillRect/>
          </a:stretch>
        </p:blipFill>
        <p:spPr>
          <a:xfrm>
            <a:off x="6324600" y="1752600"/>
            <a:ext cx="1038225" cy="923925"/>
          </a:xfrm>
          <a:prstGeom prst="rect">
            <a:avLst/>
          </a:prstGeom>
        </p:spPr>
      </p:pic>
      <p:sp>
        <p:nvSpPr>
          <p:cNvPr id="19" name="TextBox 18"/>
          <p:cNvSpPr txBox="1"/>
          <p:nvPr/>
        </p:nvSpPr>
        <p:spPr>
          <a:xfrm>
            <a:off x="7223172" y="2115345"/>
            <a:ext cx="300082" cy="369332"/>
          </a:xfrm>
          <a:prstGeom prst="rect">
            <a:avLst/>
          </a:prstGeom>
          <a:noFill/>
        </p:spPr>
        <p:txBody>
          <a:bodyPr wrap="square" rtlCol="0">
            <a:spAutoFit/>
          </a:bodyPr>
          <a:lstStyle/>
          <a:p>
            <a:r>
              <a:rPr lang="en-US" dirty="0"/>
              <a:t>+</a:t>
            </a:r>
          </a:p>
        </p:txBody>
      </p:sp>
      <p:sp>
        <p:nvSpPr>
          <p:cNvPr id="21" name="Right Brace 20"/>
          <p:cNvSpPr/>
          <p:nvPr/>
        </p:nvSpPr>
        <p:spPr>
          <a:xfrm rot="5400000">
            <a:off x="7057922" y="1594838"/>
            <a:ext cx="686594" cy="25745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Arrow Connector 22"/>
          <p:cNvCxnSpPr>
            <a:stCxn id="21" idx="1"/>
          </p:cNvCxnSpPr>
          <p:nvPr/>
        </p:nvCxnSpPr>
        <p:spPr>
          <a:xfrm flipH="1">
            <a:off x="5986610" y="3225404"/>
            <a:ext cx="1414609" cy="714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261397" y="2778125"/>
            <a:ext cx="239813" cy="1061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43784" y="982428"/>
            <a:ext cx="713657" cy="369332"/>
          </a:xfrm>
          <a:prstGeom prst="rect">
            <a:avLst/>
          </a:prstGeom>
          <a:noFill/>
        </p:spPr>
        <p:txBody>
          <a:bodyPr wrap="square" rtlCol="0">
            <a:spAutoFit/>
          </a:bodyPr>
          <a:lstStyle/>
          <a:p>
            <a:r>
              <a:rPr lang="en-US" dirty="0"/>
              <a:t>Noise</a:t>
            </a:r>
          </a:p>
        </p:txBody>
      </p:sp>
      <p:sp>
        <p:nvSpPr>
          <p:cNvPr id="31" name="TextBox 30"/>
          <p:cNvSpPr txBox="1"/>
          <p:nvPr/>
        </p:nvSpPr>
        <p:spPr>
          <a:xfrm>
            <a:off x="7445495" y="891201"/>
            <a:ext cx="1409700" cy="1200329"/>
          </a:xfrm>
          <a:prstGeom prst="rect">
            <a:avLst/>
          </a:prstGeom>
          <a:noFill/>
        </p:spPr>
        <p:txBody>
          <a:bodyPr wrap="square" rtlCol="0">
            <a:spAutoFit/>
          </a:bodyPr>
          <a:lstStyle/>
          <a:p>
            <a:r>
              <a:rPr lang="en-US" dirty="0"/>
              <a:t>clean image for numeral “2”</a:t>
            </a:r>
          </a:p>
          <a:p>
            <a:endParaRPr lang="en-US" dirty="0"/>
          </a:p>
        </p:txBody>
      </p:sp>
      <p:sp>
        <p:nvSpPr>
          <p:cNvPr id="37" name="TextBox 36"/>
          <p:cNvSpPr txBox="1"/>
          <p:nvPr/>
        </p:nvSpPr>
        <p:spPr>
          <a:xfrm>
            <a:off x="6462083" y="5445120"/>
            <a:ext cx="1878271" cy="461665"/>
          </a:xfrm>
          <a:prstGeom prst="rect">
            <a:avLst/>
          </a:prstGeom>
          <a:noFill/>
        </p:spPr>
        <p:txBody>
          <a:bodyPr wrap="none" rtlCol="0">
            <a:spAutoFit/>
          </a:bodyPr>
          <a:lstStyle/>
          <a:p>
            <a:r>
              <a:rPr lang="en-US" sz="2400" dirty="0"/>
              <a:t>auto-encoder</a:t>
            </a:r>
          </a:p>
        </p:txBody>
      </p:sp>
      <p:sp>
        <p:nvSpPr>
          <p:cNvPr id="38" name="Right Brace 37"/>
          <p:cNvSpPr/>
          <p:nvPr/>
        </p:nvSpPr>
        <p:spPr>
          <a:xfrm rot="5400000">
            <a:off x="6913766" y="4240561"/>
            <a:ext cx="877673" cy="1817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C7D158D1-3333-5F8B-4A71-647526052F68}"/>
              </a:ext>
            </a:extLst>
          </p:cNvPr>
          <p:cNvSpPr txBox="1"/>
          <p:nvPr/>
        </p:nvSpPr>
        <p:spPr>
          <a:xfrm>
            <a:off x="46014" y="1919476"/>
            <a:ext cx="1143000" cy="923330"/>
          </a:xfrm>
          <a:prstGeom prst="rect">
            <a:avLst/>
          </a:prstGeom>
          <a:noFill/>
          <a:ln>
            <a:solidFill>
              <a:schemeClr val="accent1"/>
            </a:solidFill>
          </a:ln>
        </p:spPr>
        <p:txBody>
          <a:bodyPr wrap="square" rtlCol="0">
            <a:spAutoFit/>
          </a:bodyPr>
          <a:lstStyle/>
          <a:p>
            <a:r>
              <a:rPr lang="en-US" dirty="0">
                <a:solidFill>
                  <a:srgbClr val="FF0000"/>
                </a:solidFill>
              </a:rPr>
              <a:t>Core code</a:t>
            </a:r>
          </a:p>
          <a:p>
            <a:r>
              <a:rPr lang="en-US" dirty="0">
                <a:solidFill>
                  <a:srgbClr val="FF0000"/>
                </a:solidFill>
              </a:rPr>
              <a:t>Choice 3 is correct</a:t>
            </a:r>
          </a:p>
        </p:txBody>
      </p:sp>
      <p:sp>
        <p:nvSpPr>
          <p:cNvPr id="8" name="TextBox 7">
            <a:extLst>
              <a:ext uri="{FF2B5EF4-FFF2-40B4-BE49-F238E27FC236}">
                <a16:creationId xmlns:a16="http://schemas.microsoft.com/office/drawing/2014/main" id="{1EC61D54-CB3C-0C84-4F54-2EFD6794F91C}"/>
              </a:ext>
            </a:extLst>
          </p:cNvPr>
          <p:cNvSpPr txBox="1"/>
          <p:nvPr/>
        </p:nvSpPr>
        <p:spPr>
          <a:xfrm>
            <a:off x="5718150" y="4601351"/>
            <a:ext cx="684803" cy="369332"/>
          </a:xfrm>
          <a:prstGeom prst="rect">
            <a:avLst/>
          </a:prstGeom>
          <a:noFill/>
        </p:spPr>
        <p:txBody>
          <a:bodyPr wrap="none" rtlCol="0">
            <a:spAutoFit/>
          </a:bodyPr>
          <a:lstStyle/>
          <a:p>
            <a:r>
              <a:rPr lang="en-US" dirty="0"/>
              <a:t>Input</a:t>
            </a:r>
          </a:p>
        </p:txBody>
      </p:sp>
      <p:sp>
        <p:nvSpPr>
          <p:cNvPr id="9" name="TextBox 8">
            <a:extLst>
              <a:ext uri="{FF2B5EF4-FFF2-40B4-BE49-F238E27FC236}">
                <a16:creationId xmlns:a16="http://schemas.microsoft.com/office/drawing/2014/main" id="{487D73A5-B0C7-619C-447D-83A4BE0407AC}"/>
              </a:ext>
            </a:extLst>
          </p:cNvPr>
          <p:cNvSpPr txBox="1"/>
          <p:nvPr/>
        </p:nvSpPr>
        <p:spPr>
          <a:xfrm>
            <a:off x="8302253" y="4692250"/>
            <a:ext cx="856325" cy="369332"/>
          </a:xfrm>
          <a:prstGeom prst="rect">
            <a:avLst/>
          </a:prstGeom>
          <a:noFill/>
        </p:spPr>
        <p:txBody>
          <a:bodyPr wrap="none" rtlCol="0">
            <a:spAutoFit/>
          </a:bodyPr>
          <a:lstStyle/>
          <a:p>
            <a:r>
              <a:rPr lang="en-US" dirty="0"/>
              <a:t>Output</a:t>
            </a:r>
          </a:p>
        </p:txBody>
      </p:sp>
      <p:sp>
        <p:nvSpPr>
          <p:cNvPr id="10" name="Rectangle 9">
            <a:extLst>
              <a:ext uri="{FF2B5EF4-FFF2-40B4-BE49-F238E27FC236}">
                <a16:creationId xmlns:a16="http://schemas.microsoft.com/office/drawing/2014/main" id="{574BFD63-AEBF-B520-055C-989F039B2E16}"/>
              </a:ext>
            </a:extLst>
          </p:cNvPr>
          <p:cNvSpPr/>
          <p:nvPr/>
        </p:nvSpPr>
        <p:spPr>
          <a:xfrm>
            <a:off x="1189014" y="1764894"/>
            <a:ext cx="4869217" cy="12447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944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2514600"/>
            <a:ext cx="2514600" cy="960438"/>
          </a:xfrm>
        </p:spPr>
        <p:txBody>
          <a:bodyPr>
            <a:normAutofit fontScale="90000"/>
          </a:bodyPr>
          <a:lstStyle/>
          <a:p>
            <a:r>
              <a:rPr lang="en-US" sz="4000" dirty="0"/>
              <a:t>Sample Code:</a:t>
            </a:r>
            <a:br>
              <a:rPr lang="en-US" dirty="0"/>
            </a:br>
            <a:r>
              <a:rPr lang="en-US" dirty="0"/>
              <a:t>Part(</a:t>
            </a:r>
            <a:r>
              <a:rPr lang="en-US" dirty="0" err="1"/>
              <a:t>i</a:t>
            </a:r>
            <a:r>
              <a:rPr lang="en-US" dirty="0"/>
              <a:t>): obtain dataset and add noise</a:t>
            </a:r>
            <a:br>
              <a:rPr lang="en-US" dirty="0"/>
            </a:br>
            <a:r>
              <a:rPr lang="en-US" sz="1800" dirty="0"/>
              <a:t>https://towardsdatascience.com/how-to-reduce-image-noises-by-autoencoder-65d5e6de543</a:t>
            </a:r>
            <a:endParaRPr lang="en-US" dirty="0"/>
          </a:p>
        </p:txBody>
      </p:sp>
      <p:sp>
        <p:nvSpPr>
          <p:cNvPr id="3" name="Content Placeholder 2"/>
          <p:cNvSpPr>
            <a:spLocks noGrp="1"/>
          </p:cNvSpPr>
          <p:nvPr>
            <p:ph idx="1"/>
          </p:nvPr>
        </p:nvSpPr>
        <p:spPr>
          <a:xfrm>
            <a:off x="96192" y="532646"/>
            <a:ext cx="6076007" cy="6188075"/>
          </a:xfrm>
        </p:spPr>
        <p:txBody>
          <a:bodyPr>
            <a:normAutofit fontScale="47500" lnSpcReduction="20000"/>
          </a:bodyPr>
          <a:lstStyle/>
          <a:p>
            <a:r>
              <a:rPr lang="en-US" dirty="0"/>
              <a:t>#part1 ---------------------------------------------------</a:t>
            </a:r>
          </a:p>
          <a:p>
            <a:r>
              <a:rPr lang="en-US" dirty="0" err="1"/>
              <a:t>np.random.seed</a:t>
            </a:r>
            <a:r>
              <a:rPr lang="en-US" dirty="0"/>
              <a:t>(1337)</a:t>
            </a:r>
          </a:p>
          <a:p>
            <a:endParaRPr lang="en-US" dirty="0"/>
          </a:p>
          <a:p>
            <a:r>
              <a:rPr lang="en-US" dirty="0"/>
              <a:t># MNIST dataset</a:t>
            </a:r>
          </a:p>
          <a:p>
            <a:r>
              <a:rPr lang="en-US" dirty="0"/>
              <a:t>(</a:t>
            </a:r>
            <a:r>
              <a:rPr lang="en-US" dirty="0" err="1"/>
              <a:t>x_train</a:t>
            </a:r>
            <a:r>
              <a:rPr lang="en-US" dirty="0"/>
              <a:t>, _), (</a:t>
            </a:r>
            <a:r>
              <a:rPr lang="en-US" dirty="0" err="1"/>
              <a:t>x_test</a:t>
            </a:r>
            <a:r>
              <a:rPr lang="en-US" dirty="0"/>
              <a:t>, _) = </a:t>
            </a:r>
            <a:r>
              <a:rPr lang="en-US" dirty="0" err="1"/>
              <a:t>mnist.load_data</a:t>
            </a:r>
            <a:r>
              <a:rPr lang="en-US" dirty="0"/>
              <a:t>()</a:t>
            </a:r>
          </a:p>
          <a:p>
            <a:endParaRPr lang="en-US" dirty="0"/>
          </a:p>
          <a:p>
            <a:r>
              <a:rPr lang="en-US" dirty="0" err="1"/>
              <a:t>image_size</a:t>
            </a:r>
            <a:r>
              <a:rPr lang="en-US" dirty="0"/>
              <a:t> = </a:t>
            </a:r>
            <a:r>
              <a:rPr lang="en-US" dirty="0" err="1"/>
              <a:t>x_train.shape</a:t>
            </a:r>
            <a:r>
              <a:rPr lang="en-US" dirty="0"/>
              <a:t>[1]</a:t>
            </a:r>
          </a:p>
          <a:p>
            <a:r>
              <a:rPr lang="en-US" dirty="0" err="1"/>
              <a:t>x_train</a:t>
            </a:r>
            <a:r>
              <a:rPr lang="en-US" dirty="0"/>
              <a:t> = </a:t>
            </a:r>
            <a:r>
              <a:rPr lang="en-US" dirty="0" err="1"/>
              <a:t>np.reshape</a:t>
            </a:r>
            <a:r>
              <a:rPr lang="en-US" dirty="0"/>
              <a:t>(</a:t>
            </a:r>
            <a:r>
              <a:rPr lang="en-US" dirty="0" err="1"/>
              <a:t>x_train</a:t>
            </a:r>
            <a:r>
              <a:rPr lang="en-US" dirty="0"/>
              <a:t>, [-1, </a:t>
            </a:r>
            <a:r>
              <a:rPr lang="en-US" dirty="0" err="1"/>
              <a:t>image_size</a:t>
            </a:r>
            <a:r>
              <a:rPr lang="en-US" dirty="0"/>
              <a:t>, </a:t>
            </a:r>
            <a:r>
              <a:rPr lang="en-US" dirty="0" err="1"/>
              <a:t>image_size</a:t>
            </a:r>
            <a:r>
              <a:rPr lang="en-US" dirty="0"/>
              <a:t>, 1])</a:t>
            </a:r>
          </a:p>
          <a:p>
            <a:r>
              <a:rPr lang="en-US" dirty="0" err="1"/>
              <a:t>x_test</a:t>
            </a:r>
            <a:r>
              <a:rPr lang="en-US" dirty="0"/>
              <a:t> = </a:t>
            </a:r>
            <a:r>
              <a:rPr lang="en-US" dirty="0" err="1"/>
              <a:t>np.reshape</a:t>
            </a:r>
            <a:r>
              <a:rPr lang="en-US" dirty="0"/>
              <a:t>(</a:t>
            </a:r>
            <a:r>
              <a:rPr lang="en-US" dirty="0" err="1"/>
              <a:t>x_test</a:t>
            </a:r>
            <a:r>
              <a:rPr lang="en-US" dirty="0"/>
              <a:t>, [-1, </a:t>
            </a:r>
            <a:r>
              <a:rPr lang="en-US" dirty="0" err="1"/>
              <a:t>image_size</a:t>
            </a:r>
            <a:r>
              <a:rPr lang="en-US" dirty="0"/>
              <a:t>, </a:t>
            </a:r>
            <a:r>
              <a:rPr lang="en-US" dirty="0" err="1"/>
              <a:t>image_size</a:t>
            </a:r>
            <a:r>
              <a:rPr lang="en-US" dirty="0"/>
              <a:t>, 1])</a:t>
            </a:r>
          </a:p>
          <a:p>
            <a:r>
              <a:rPr lang="en-US" dirty="0" err="1"/>
              <a:t>x_train</a:t>
            </a:r>
            <a:r>
              <a:rPr lang="en-US" dirty="0"/>
              <a:t> = </a:t>
            </a:r>
            <a:r>
              <a:rPr lang="en-US" dirty="0" err="1"/>
              <a:t>x_train.astype</a:t>
            </a:r>
            <a:r>
              <a:rPr lang="en-US" dirty="0"/>
              <a:t>('float32') / 255</a:t>
            </a:r>
          </a:p>
          <a:p>
            <a:r>
              <a:rPr lang="en-US" dirty="0" err="1"/>
              <a:t>x_test</a:t>
            </a:r>
            <a:r>
              <a:rPr lang="en-US" dirty="0"/>
              <a:t> = </a:t>
            </a:r>
            <a:r>
              <a:rPr lang="en-US" dirty="0" err="1"/>
              <a:t>x_test.astype</a:t>
            </a:r>
            <a:r>
              <a:rPr lang="en-US" dirty="0"/>
              <a:t>('float32') / 255</a:t>
            </a:r>
          </a:p>
          <a:p>
            <a:endParaRPr lang="en-US" dirty="0"/>
          </a:p>
          <a:p>
            <a:r>
              <a:rPr lang="en-US" dirty="0"/>
              <a:t># Generate corrupted MNIST images by adding noise with normal </a:t>
            </a:r>
            <a:r>
              <a:rPr lang="en-US" dirty="0" err="1"/>
              <a:t>dist</a:t>
            </a:r>
            <a:endParaRPr lang="en-US" dirty="0"/>
          </a:p>
          <a:p>
            <a:r>
              <a:rPr lang="en-US" dirty="0"/>
              <a:t># centered at 0.5 and </a:t>
            </a:r>
            <a:r>
              <a:rPr lang="en-US" dirty="0" err="1"/>
              <a:t>std</a:t>
            </a:r>
            <a:r>
              <a:rPr lang="en-US" dirty="0"/>
              <a:t>=0.5</a:t>
            </a:r>
          </a:p>
          <a:p>
            <a:r>
              <a:rPr lang="en-US" dirty="0"/>
              <a:t>noise = </a:t>
            </a:r>
            <a:r>
              <a:rPr lang="en-US" dirty="0" err="1"/>
              <a:t>np.random.normal</a:t>
            </a:r>
            <a:r>
              <a:rPr lang="en-US" dirty="0"/>
              <a:t>(</a:t>
            </a:r>
            <a:r>
              <a:rPr lang="en-US" dirty="0" err="1"/>
              <a:t>loc</a:t>
            </a:r>
            <a:r>
              <a:rPr lang="en-US" dirty="0"/>
              <a:t>=0.5, scale=0.5, size=</a:t>
            </a:r>
            <a:r>
              <a:rPr lang="en-US" dirty="0" err="1"/>
              <a:t>x_train.shape</a:t>
            </a:r>
            <a:r>
              <a:rPr lang="en-US" dirty="0"/>
              <a:t>)</a:t>
            </a:r>
          </a:p>
          <a:p>
            <a:r>
              <a:rPr lang="en-US" dirty="0" err="1"/>
              <a:t>x_train_noisy</a:t>
            </a:r>
            <a:r>
              <a:rPr lang="en-US" dirty="0"/>
              <a:t> = </a:t>
            </a:r>
            <a:r>
              <a:rPr lang="en-US" dirty="0" err="1"/>
              <a:t>x_train</a:t>
            </a:r>
            <a:r>
              <a:rPr lang="en-US" dirty="0"/>
              <a:t> + noise</a:t>
            </a:r>
          </a:p>
          <a:p>
            <a:r>
              <a:rPr lang="en-US" dirty="0"/>
              <a:t>noise = </a:t>
            </a:r>
            <a:r>
              <a:rPr lang="en-US" dirty="0" err="1"/>
              <a:t>np.random.normal</a:t>
            </a:r>
            <a:r>
              <a:rPr lang="en-US" dirty="0"/>
              <a:t>(</a:t>
            </a:r>
            <a:r>
              <a:rPr lang="en-US" dirty="0" err="1"/>
              <a:t>loc</a:t>
            </a:r>
            <a:r>
              <a:rPr lang="en-US" dirty="0"/>
              <a:t>=0.5, scale=0.5, size=</a:t>
            </a:r>
            <a:r>
              <a:rPr lang="en-US" dirty="0" err="1"/>
              <a:t>x_test.shape</a:t>
            </a:r>
            <a:r>
              <a:rPr lang="en-US" dirty="0"/>
              <a:t>)</a:t>
            </a:r>
          </a:p>
          <a:p>
            <a:r>
              <a:rPr lang="en-US" dirty="0" err="1"/>
              <a:t>x_test_noisy</a:t>
            </a:r>
            <a:r>
              <a:rPr lang="en-US" dirty="0"/>
              <a:t> = </a:t>
            </a:r>
            <a:r>
              <a:rPr lang="en-US" dirty="0" err="1"/>
              <a:t>x_test</a:t>
            </a:r>
            <a:r>
              <a:rPr lang="en-US" dirty="0"/>
              <a:t> + noise</a:t>
            </a:r>
          </a:p>
          <a:p>
            <a:endParaRPr lang="en-US" dirty="0"/>
          </a:p>
          <a:p>
            <a:r>
              <a:rPr lang="en-US" dirty="0" err="1"/>
              <a:t>x_train_noisy</a:t>
            </a:r>
            <a:r>
              <a:rPr lang="en-US" dirty="0"/>
              <a:t> = </a:t>
            </a:r>
            <a:r>
              <a:rPr lang="en-US" dirty="0" err="1"/>
              <a:t>np.clip</a:t>
            </a:r>
            <a:r>
              <a:rPr lang="en-US" dirty="0"/>
              <a:t>(</a:t>
            </a:r>
            <a:r>
              <a:rPr lang="en-US" dirty="0" err="1"/>
              <a:t>x_train_noisy</a:t>
            </a:r>
            <a:r>
              <a:rPr lang="en-US" dirty="0"/>
              <a:t>, 0., 1.)</a:t>
            </a:r>
          </a:p>
          <a:p>
            <a:r>
              <a:rPr lang="en-US" dirty="0" err="1"/>
              <a:t>x_test_noisy</a:t>
            </a:r>
            <a:r>
              <a:rPr lang="en-US" dirty="0"/>
              <a:t> = </a:t>
            </a:r>
            <a:r>
              <a:rPr lang="en-US" dirty="0" err="1"/>
              <a:t>np.clip</a:t>
            </a:r>
            <a:r>
              <a:rPr lang="en-US" dirty="0"/>
              <a:t>(</a:t>
            </a:r>
            <a:r>
              <a:rPr lang="en-US" dirty="0" err="1"/>
              <a:t>x_test_noisy</a:t>
            </a:r>
            <a:r>
              <a:rPr lang="en-US" dirty="0"/>
              <a:t>, 0., 1.)</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15</a:t>
            </a:fld>
            <a:endParaRPr lang="en-US"/>
          </a:p>
        </p:txBody>
      </p:sp>
    </p:spTree>
    <p:extLst>
      <p:ext uri="{BB962C8B-B14F-4D97-AF65-F5344CB8AC3E}">
        <p14:creationId xmlns:p14="http://schemas.microsoft.com/office/powerpoint/2010/main" val="3309777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533400"/>
            <a:ext cx="4419600" cy="884238"/>
          </a:xfrm>
        </p:spPr>
        <p:txBody>
          <a:bodyPr>
            <a:normAutofit fontScale="90000"/>
          </a:bodyPr>
          <a:lstStyle/>
          <a:p>
            <a:r>
              <a:rPr lang="en-US" dirty="0"/>
              <a:t>Part (ii):First build the Encoder Model</a:t>
            </a:r>
            <a:br>
              <a:rPr lang="en-US" dirty="0"/>
            </a:br>
            <a:r>
              <a:rPr lang="en-US" dirty="0"/>
              <a:t> </a:t>
            </a:r>
          </a:p>
        </p:txBody>
      </p:sp>
      <p:sp>
        <p:nvSpPr>
          <p:cNvPr id="3" name="Content Placeholder 2"/>
          <p:cNvSpPr>
            <a:spLocks noGrp="1"/>
          </p:cNvSpPr>
          <p:nvPr>
            <p:ph idx="1"/>
          </p:nvPr>
        </p:nvSpPr>
        <p:spPr>
          <a:xfrm>
            <a:off x="457200" y="274638"/>
            <a:ext cx="4419600" cy="6446837"/>
          </a:xfrm>
        </p:spPr>
        <p:txBody>
          <a:bodyPr>
            <a:noAutofit/>
          </a:bodyPr>
          <a:lstStyle/>
          <a:p>
            <a:r>
              <a:rPr lang="en-US" sz="1050" dirty="0"/>
              <a:t>#part2 ---------------------------------------------------</a:t>
            </a:r>
          </a:p>
          <a:p>
            <a:r>
              <a:rPr lang="en-US" sz="1050" dirty="0"/>
              <a:t># Network parameters</a:t>
            </a:r>
          </a:p>
          <a:p>
            <a:r>
              <a:rPr lang="en-US" sz="1050" dirty="0" err="1"/>
              <a:t>input_shape</a:t>
            </a:r>
            <a:r>
              <a:rPr lang="en-US" sz="1050" dirty="0"/>
              <a:t> = (</a:t>
            </a:r>
            <a:r>
              <a:rPr lang="en-US" sz="1050" dirty="0" err="1"/>
              <a:t>image_size</a:t>
            </a:r>
            <a:r>
              <a:rPr lang="en-US" sz="1050" dirty="0"/>
              <a:t>, </a:t>
            </a:r>
            <a:r>
              <a:rPr lang="en-US" sz="1050" dirty="0" err="1"/>
              <a:t>image_size</a:t>
            </a:r>
            <a:r>
              <a:rPr lang="en-US" sz="1050" dirty="0"/>
              <a:t>, 1)</a:t>
            </a:r>
          </a:p>
          <a:p>
            <a:r>
              <a:rPr lang="en-US" sz="1050" dirty="0" err="1"/>
              <a:t>batch_size</a:t>
            </a:r>
            <a:r>
              <a:rPr lang="en-US" sz="1050" dirty="0"/>
              <a:t> = 128</a:t>
            </a:r>
          </a:p>
          <a:p>
            <a:r>
              <a:rPr lang="en-US" sz="1050" dirty="0" err="1"/>
              <a:t>kernel_size</a:t>
            </a:r>
            <a:r>
              <a:rPr lang="en-US" sz="1050" dirty="0"/>
              <a:t> = 3</a:t>
            </a:r>
          </a:p>
          <a:p>
            <a:r>
              <a:rPr lang="en-US" sz="1050" dirty="0" err="1"/>
              <a:t>latent_dim</a:t>
            </a:r>
            <a:r>
              <a:rPr lang="en-US" sz="1050" dirty="0"/>
              <a:t> = 16</a:t>
            </a:r>
          </a:p>
          <a:p>
            <a:r>
              <a:rPr lang="en-US" sz="1050" dirty="0"/>
              <a:t># Encoder/Decoder number of CNN layers and filters per layer</a:t>
            </a:r>
          </a:p>
          <a:p>
            <a:r>
              <a:rPr lang="en-US" sz="1050" dirty="0" err="1"/>
              <a:t>layer_filters</a:t>
            </a:r>
            <a:r>
              <a:rPr lang="en-US" sz="1050" dirty="0"/>
              <a:t> = [32, 64]</a:t>
            </a:r>
          </a:p>
          <a:p>
            <a:endParaRPr lang="en-US" sz="1050" dirty="0"/>
          </a:p>
          <a:p>
            <a:r>
              <a:rPr lang="en-US" sz="1050" dirty="0"/>
              <a:t># Build the Autoencoder Model</a:t>
            </a:r>
          </a:p>
          <a:p>
            <a:r>
              <a:rPr lang="en-US" sz="1050" dirty="0"/>
              <a:t># First build the Encoder Model</a:t>
            </a:r>
          </a:p>
          <a:p>
            <a:r>
              <a:rPr lang="en-US" sz="1050" dirty="0"/>
              <a:t>inputs = Input(shape=</a:t>
            </a:r>
            <a:r>
              <a:rPr lang="en-US" sz="1050" dirty="0" err="1"/>
              <a:t>input_shape</a:t>
            </a:r>
            <a:r>
              <a:rPr lang="en-US" sz="1050" dirty="0"/>
              <a:t>, name='</a:t>
            </a:r>
            <a:r>
              <a:rPr lang="en-US" sz="1050" dirty="0" err="1"/>
              <a:t>encoder_input</a:t>
            </a:r>
            <a:r>
              <a:rPr lang="en-US" sz="1050" dirty="0"/>
              <a:t>')</a:t>
            </a:r>
          </a:p>
          <a:p>
            <a:r>
              <a:rPr lang="en-US" sz="1050" dirty="0"/>
              <a:t>x = inputs</a:t>
            </a:r>
          </a:p>
          <a:p>
            <a:r>
              <a:rPr lang="en-US" sz="1050" dirty="0"/>
              <a:t># Stack of Conv2D blocks</a:t>
            </a:r>
          </a:p>
          <a:p>
            <a:r>
              <a:rPr lang="en-US" sz="1050" dirty="0"/>
              <a:t># Notes:</a:t>
            </a:r>
          </a:p>
          <a:p>
            <a:r>
              <a:rPr lang="en-US" sz="1050" dirty="0"/>
              <a:t># 1) Use Batch Normalization before </a:t>
            </a:r>
            <a:r>
              <a:rPr lang="en-US" sz="1050" dirty="0" err="1"/>
              <a:t>ReLU</a:t>
            </a:r>
            <a:r>
              <a:rPr lang="en-US" sz="1050" dirty="0"/>
              <a:t> on deep networks</a:t>
            </a:r>
          </a:p>
          <a:p>
            <a:r>
              <a:rPr lang="en-US" sz="1050" dirty="0"/>
              <a:t># 2) Use MaxPooling2D as alternative to strides&gt;1</a:t>
            </a:r>
          </a:p>
          <a:p>
            <a:r>
              <a:rPr lang="en-US" sz="1050" dirty="0"/>
              <a:t># - faster but not as good as strides&gt;1</a:t>
            </a:r>
          </a:p>
          <a:p>
            <a:r>
              <a:rPr lang="en-US" sz="1050" dirty="0"/>
              <a:t>for filters in </a:t>
            </a:r>
            <a:r>
              <a:rPr lang="en-US" sz="1050" dirty="0" err="1"/>
              <a:t>layer_filters</a:t>
            </a:r>
            <a:r>
              <a:rPr lang="en-US" sz="1050" dirty="0"/>
              <a:t>:</a:t>
            </a:r>
          </a:p>
          <a:p>
            <a:r>
              <a:rPr lang="en-US" sz="1050" dirty="0"/>
              <a:t>    x = Conv2D(filters=filters,</a:t>
            </a:r>
          </a:p>
          <a:p>
            <a:r>
              <a:rPr lang="en-US" sz="1050" dirty="0"/>
              <a:t>               </a:t>
            </a:r>
            <a:r>
              <a:rPr lang="en-US" sz="1050" dirty="0" err="1"/>
              <a:t>kernel_size</a:t>
            </a:r>
            <a:r>
              <a:rPr lang="en-US" sz="1050" dirty="0"/>
              <a:t>=</a:t>
            </a:r>
            <a:r>
              <a:rPr lang="en-US" sz="1050" dirty="0" err="1"/>
              <a:t>kernel_size</a:t>
            </a:r>
            <a:r>
              <a:rPr lang="en-US" sz="1050" dirty="0"/>
              <a:t>,</a:t>
            </a:r>
          </a:p>
          <a:p>
            <a:r>
              <a:rPr lang="en-US" sz="1050" dirty="0"/>
              <a:t>               strides=2,</a:t>
            </a:r>
          </a:p>
          <a:p>
            <a:r>
              <a:rPr lang="en-US" sz="1050" dirty="0"/>
              <a:t>               activation='</a:t>
            </a:r>
            <a:r>
              <a:rPr lang="en-US" sz="1050" dirty="0" err="1"/>
              <a:t>relu</a:t>
            </a:r>
            <a:r>
              <a:rPr lang="en-US" sz="1050" dirty="0"/>
              <a:t>',</a:t>
            </a:r>
          </a:p>
          <a:p>
            <a:r>
              <a:rPr lang="en-US" sz="1050" dirty="0"/>
              <a:t>               padding='same')(x)</a:t>
            </a:r>
          </a:p>
          <a:p>
            <a:endParaRPr lang="en-US" sz="1050" dirty="0"/>
          </a:p>
          <a:p>
            <a:r>
              <a:rPr lang="en-US" sz="1050" dirty="0"/>
              <a:t># Shape info needed to build Decoder Model</a:t>
            </a:r>
          </a:p>
          <a:p>
            <a:r>
              <a:rPr lang="en-US" sz="1050" dirty="0"/>
              <a:t>shape = </a:t>
            </a:r>
            <a:r>
              <a:rPr lang="en-US" sz="1050" dirty="0" err="1"/>
              <a:t>K.int_shape</a:t>
            </a:r>
            <a:r>
              <a:rPr lang="en-US" sz="1050" dirty="0"/>
              <a:t>(x)</a:t>
            </a:r>
          </a:p>
          <a:p>
            <a:r>
              <a:rPr lang="en-US" sz="1050" dirty="0"/>
              <a:t># Generate the latent vector</a:t>
            </a:r>
          </a:p>
          <a:p>
            <a:r>
              <a:rPr lang="en-US" sz="1050" dirty="0"/>
              <a:t>x = Flatten()(x)</a:t>
            </a:r>
          </a:p>
          <a:p>
            <a:r>
              <a:rPr lang="en-US" sz="1050" dirty="0"/>
              <a:t>latent = Dense(</a:t>
            </a:r>
            <a:r>
              <a:rPr lang="en-US" sz="1050" dirty="0" err="1"/>
              <a:t>latent_dim</a:t>
            </a:r>
            <a:r>
              <a:rPr lang="en-US" sz="1050" dirty="0"/>
              <a:t>, name='</a:t>
            </a:r>
            <a:r>
              <a:rPr lang="en-US" sz="1050" dirty="0" err="1"/>
              <a:t>latent_vector</a:t>
            </a:r>
            <a:r>
              <a:rPr lang="en-US" sz="1050" dirty="0"/>
              <a:t>')(x)</a:t>
            </a:r>
          </a:p>
          <a:p>
            <a:endParaRPr lang="en-US" sz="1050" dirty="0"/>
          </a:p>
          <a:p>
            <a:r>
              <a:rPr lang="en-US" sz="1050" dirty="0"/>
              <a:t># Instantiate Encoder Model</a:t>
            </a:r>
          </a:p>
          <a:p>
            <a:r>
              <a:rPr lang="en-US" sz="1050" dirty="0"/>
              <a:t>encoder = Model(inputs, latent, name='encoder')</a:t>
            </a:r>
          </a:p>
          <a:p>
            <a:r>
              <a:rPr lang="en-US" sz="1050" dirty="0" err="1"/>
              <a:t>encoder.summary</a:t>
            </a:r>
            <a:r>
              <a:rPr lang="en-US" sz="1050" dirty="0"/>
              <a:t>()</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16</a:t>
            </a:fld>
            <a:endParaRPr lang="en-US"/>
          </a:p>
        </p:txBody>
      </p:sp>
      <p:pic>
        <p:nvPicPr>
          <p:cNvPr id="8" name="Picture 2" descr="https://cdn-images-1.medium.com/max/1200/1*Dc3WI46OHvgu4c09nU4H4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352" y="1417638"/>
            <a:ext cx="4378938" cy="399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31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304800"/>
            <a:ext cx="4038600" cy="1112838"/>
          </a:xfrm>
        </p:spPr>
        <p:txBody>
          <a:bodyPr>
            <a:normAutofit fontScale="90000"/>
          </a:bodyPr>
          <a:lstStyle/>
          <a:p>
            <a:r>
              <a:rPr lang="en-US" dirty="0"/>
              <a:t>Part (iii):Build the Decoder Model</a:t>
            </a:r>
            <a:br>
              <a:rPr lang="en-US" dirty="0"/>
            </a:br>
            <a:endParaRPr lang="en-US" dirty="0"/>
          </a:p>
        </p:txBody>
      </p:sp>
      <p:sp>
        <p:nvSpPr>
          <p:cNvPr id="3" name="Content Placeholder 2"/>
          <p:cNvSpPr>
            <a:spLocks noGrp="1"/>
          </p:cNvSpPr>
          <p:nvPr>
            <p:ph idx="1"/>
          </p:nvPr>
        </p:nvSpPr>
        <p:spPr>
          <a:xfrm>
            <a:off x="152400" y="304800"/>
            <a:ext cx="5486400" cy="6553200"/>
          </a:xfrm>
        </p:spPr>
        <p:txBody>
          <a:bodyPr>
            <a:noAutofit/>
          </a:bodyPr>
          <a:lstStyle/>
          <a:p>
            <a:r>
              <a:rPr lang="en-US" sz="1100" dirty="0"/>
              <a:t>#part3 ---------------------------------------------------</a:t>
            </a:r>
          </a:p>
          <a:p>
            <a:r>
              <a:rPr lang="en-US" sz="1100" dirty="0"/>
              <a:t># Build the Decoder Model</a:t>
            </a:r>
          </a:p>
          <a:p>
            <a:r>
              <a:rPr lang="en-US" sz="1100" dirty="0" err="1"/>
              <a:t>latent_inputs</a:t>
            </a:r>
            <a:r>
              <a:rPr lang="en-US" sz="1100" dirty="0"/>
              <a:t> = Input(shape=(</a:t>
            </a:r>
            <a:r>
              <a:rPr lang="en-US" sz="1100" dirty="0" err="1"/>
              <a:t>latent_dim</a:t>
            </a:r>
            <a:r>
              <a:rPr lang="en-US" sz="1100" dirty="0"/>
              <a:t>,), name='</a:t>
            </a:r>
            <a:r>
              <a:rPr lang="en-US" sz="1100" dirty="0" err="1"/>
              <a:t>decoder_input</a:t>
            </a:r>
            <a:r>
              <a:rPr lang="en-US" sz="1100" dirty="0"/>
              <a:t>')</a:t>
            </a:r>
          </a:p>
          <a:p>
            <a:r>
              <a:rPr lang="en-US" sz="1100" dirty="0"/>
              <a:t>x = Dense(shape[1] * shape[2] * shape[3])(</a:t>
            </a:r>
            <a:r>
              <a:rPr lang="en-US" sz="1100" dirty="0" err="1"/>
              <a:t>latent_inputs</a:t>
            </a:r>
            <a:r>
              <a:rPr lang="en-US" sz="1100" dirty="0"/>
              <a:t>)</a:t>
            </a:r>
          </a:p>
          <a:p>
            <a:r>
              <a:rPr lang="en-US" sz="1100" dirty="0"/>
              <a:t>x = Reshape((shape[1], shape[2], shape[3]))(x)</a:t>
            </a:r>
          </a:p>
          <a:p>
            <a:endParaRPr lang="en-US" sz="1100" dirty="0"/>
          </a:p>
          <a:p>
            <a:r>
              <a:rPr lang="en-US" sz="1100" dirty="0"/>
              <a:t># Stack of Transposed Conv2D blocks</a:t>
            </a:r>
          </a:p>
          <a:p>
            <a:r>
              <a:rPr lang="en-US" sz="1100" dirty="0"/>
              <a:t># Notes:</a:t>
            </a:r>
          </a:p>
          <a:p>
            <a:r>
              <a:rPr lang="en-US" sz="1100" dirty="0"/>
              <a:t># 1) Use Batch Normalization before </a:t>
            </a:r>
            <a:r>
              <a:rPr lang="en-US" sz="1100" dirty="0" err="1"/>
              <a:t>ReLU</a:t>
            </a:r>
            <a:r>
              <a:rPr lang="en-US" sz="1100" dirty="0"/>
              <a:t> on deep networks</a:t>
            </a:r>
          </a:p>
          <a:p>
            <a:r>
              <a:rPr lang="en-US" sz="1100" dirty="0"/>
              <a:t># 2) Use UpSampling2D as alternative to strides&gt;1</a:t>
            </a:r>
          </a:p>
          <a:p>
            <a:r>
              <a:rPr lang="en-US" sz="1100" dirty="0"/>
              <a:t># - faster but not as good as strides&gt;1</a:t>
            </a:r>
          </a:p>
          <a:p>
            <a:r>
              <a:rPr lang="en-US" sz="1100" dirty="0"/>
              <a:t>for filters in </a:t>
            </a:r>
            <a:r>
              <a:rPr lang="en-US" sz="1100" dirty="0" err="1"/>
              <a:t>layer_filters</a:t>
            </a:r>
            <a:r>
              <a:rPr lang="en-US" sz="1100" dirty="0"/>
              <a:t>[::-1]:</a:t>
            </a:r>
          </a:p>
          <a:p>
            <a:r>
              <a:rPr lang="en-US" sz="1100" dirty="0"/>
              <a:t>    x = Conv2DTranspose(filters=filters,</a:t>
            </a:r>
          </a:p>
          <a:p>
            <a:r>
              <a:rPr lang="en-US" sz="1100" dirty="0"/>
              <a:t>                        </a:t>
            </a:r>
            <a:r>
              <a:rPr lang="en-US" sz="1100" dirty="0" err="1"/>
              <a:t>kernel_size</a:t>
            </a:r>
            <a:r>
              <a:rPr lang="en-US" sz="1100" dirty="0"/>
              <a:t>=</a:t>
            </a:r>
            <a:r>
              <a:rPr lang="en-US" sz="1100" dirty="0" err="1"/>
              <a:t>kernel_size</a:t>
            </a:r>
            <a:r>
              <a:rPr lang="en-US" sz="1100" dirty="0"/>
              <a:t>,</a:t>
            </a:r>
          </a:p>
          <a:p>
            <a:r>
              <a:rPr lang="en-US" sz="1100" dirty="0"/>
              <a:t>                        strides=2,</a:t>
            </a:r>
          </a:p>
          <a:p>
            <a:r>
              <a:rPr lang="en-US" sz="1100" dirty="0"/>
              <a:t>                        activation='</a:t>
            </a:r>
            <a:r>
              <a:rPr lang="en-US" sz="1100" dirty="0" err="1"/>
              <a:t>relu</a:t>
            </a:r>
            <a:r>
              <a:rPr lang="en-US" sz="1100" dirty="0"/>
              <a:t>',</a:t>
            </a:r>
          </a:p>
          <a:p>
            <a:r>
              <a:rPr lang="en-US" sz="1100" dirty="0"/>
              <a:t>                        padding='same')(x)</a:t>
            </a:r>
          </a:p>
          <a:p>
            <a:endParaRPr lang="en-US" sz="1100" dirty="0"/>
          </a:p>
          <a:p>
            <a:r>
              <a:rPr lang="en-US" sz="1100" dirty="0"/>
              <a:t>x = Conv2DTranspose(filters=1,</a:t>
            </a:r>
          </a:p>
          <a:p>
            <a:r>
              <a:rPr lang="en-US" sz="1100" dirty="0"/>
              <a:t>                    </a:t>
            </a:r>
            <a:r>
              <a:rPr lang="en-US" sz="1100" dirty="0" err="1"/>
              <a:t>kernel_size</a:t>
            </a:r>
            <a:r>
              <a:rPr lang="en-US" sz="1100" dirty="0"/>
              <a:t>=</a:t>
            </a:r>
            <a:r>
              <a:rPr lang="en-US" sz="1100" dirty="0" err="1"/>
              <a:t>kernel_size</a:t>
            </a:r>
            <a:r>
              <a:rPr lang="en-US" sz="1100" dirty="0"/>
              <a:t>,</a:t>
            </a:r>
          </a:p>
          <a:p>
            <a:r>
              <a:rPr lang="en-US" sz="1100" dirty="0"/>
              <a:t>                    padding='same')(x)</a:t>
            </a:r>
          </a:p>
          <a:p>
            <a:r>
              <a:rPr lang="en-US" sz="1100" dirty="0"/>
              <a:t>outputs = Activation('sigmoid', name='</a:t>
            </a:r>
            <a:r>
              <a:rPr lang="en-US" sz="1100" dirty="0" err="1"/>
              <a:t>decoder_output</a:t>
            </a:r>
            <a:r>
              <a:rPr lang="en-US" sz="1100" dirty="0"/>
              <a:t>')(x)</a:t>
            </a:r>
          </a:p>
          <a:p>
            <a:r>
              <a:rPr lang="en-US" sz="1100" dirty="0"/>
              <a:t># Instantiate Decoder Model</a:t>
            </a:r>
          </a:p>
          <a:p>
            <a:r>
              <a:rPr lang="en-US" sz="1100" dirty="0"/>
              <a:t>decoder = Model(</a:t>
            </a:r>
            <a:r>
              <a:rPr lang="en-US" sz="1100" dirty="0" err="1"/>
              <a:t>latent_inputs</a:t>
            </a:r>
            <a:r>
              <a:rPr lang="en-US" sz="1100" dirty="0"/>
              <a:t>, outputs, name='decoder')</a:t>
            </a:r>
          </a:p>
          <a:p>
            <a:r>
              <a:rPr lang="en-US" sz="1100" dirty="0" err="1"/>
              <a:t>decoder.summary</a:t>
            </a:r>
            <a:r>
              <a:rPr lang="en-US" sz="1100" dirty="0"/>
              <a:t>()</a:t>
            </a:r>
          </a:p>
          <a:p>
            <a:endParaRPr lang="en-US" sz="1100" dirty="0"/>
          </a:p>
          <a:p>
            <a:r>
              <a:rPr lang="en-US" sz="1100" dirty="0"/>
              <a:t># Autoencoder = Encoder + Decoder</a:t>
            </a:r>
          </a:p>
          <a:p>
            <a:r>
              <a:rPr lang="en-US" sz="1100" dirty="0"/>
              <a:t># Instantiate Autoencoder Model</a:t>
            </a:r>
          </a:p>
          <a:p>
            <a:r>
              <a:rPr lang="en-US" sz="1100" dirty="0"/>
              <a:t>autoencoder = Model(inputs, decoder(encoder(inputs)), name='autoencoder')</a:t>
            </a:r>
          </a:p>
          <a:p>
            <a:r>
              <a:rPr lang="en-US" sz="1100" dirty="0" err="1"/>
              <a:t>autoencoder.summary</a:t>
            </a:r>
            <a:r>
              <a:rPr lang="en-US" sz="1100" dirty="0"/>
              <a:t>()</a:t>
            </a:r>
          </a:p>
          <a:p>
            <a:endParaRPr lang="en-US" sz="1100" dirty="0"/>
          </a:p>
          <a:p>
            <a:r>
              <a:rPr lang="en-US" sz="1100" dirty="0" err="1"/>
              <a:t>autoencoder.compile</a:t>
            </a:r>
            <a:r>
              <a:rPr lang="en-US" sz="1100" dirty="0"/>
              <a:t>(loss='</a:t>
            </a:r>
            <a:r>
              <a:rPr lang="en-US" sz="1100" dirty="0" err="1"/>
              <a:t>mse</a:t>
            </a:r>
            <a:r>
              <a:rPr lang="en-US" sz="1100" dirty="0"/>
              <a:t>', optimizer='</a:t>
            </a:r>
            <a:r>
              <a:rPr lang="en-US" sz="1100" dirty="0" err="1"/>
              <a:t>adam</a:t>
            </a:r>
            <a:r>
              <a:rPr lang="en-US" sz="1100" dirty="0"/>
              <a:t>')</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17</a:t>
            </a:fld>
            <a:endParaRPr lang="en-US"/>
          </a:p>
        </p:txBody>
      </p:sp>
      <p:pic>
        <p:nvPicPr>
          <p:cNvPr id="6" name="Picture 4" descr="https://cdn-images-1.medium.com/max/1200/1*CO3-zpukfra4osABDfGc_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798" y="1417638"/>
            <a:ext cx="4401877" cy="424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449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1676400"/>
            <a:ext cx="4191000" cy="1189038"/>
          </a:xfrm>
        </p:spPr>
        <p:txBody>
          <a:bodyPr>
            <a:normAutofit fontScale="90000"/>
          </a:bodyPr>
          <a:lstStyle/>
          <a:p>
            <a:r>
              <a:rPr lang="en-US" dirty="0"/>
              <a:t>Part (iv): Train the autoencoder, decode images display result</a:t>
            </a:r>
            <a:br>
              <a:rPr lang="en-US" dirty="0"/>
            </a:br>
            <a:endParaRPr lang="en-US" dirty="0"/>
          </a:p>
        </p:txBody>
      </p:sp>
      <p:sp>
        <p:nvSpPr>
          <p:cNvPr id="3" name="Content Placeholder 2"/>
          <p:cNvSpPr>
            <a:spLocks noGrp="1"/>
          </p:cNvSpPr>
          <p:nvPr>
            <p:ph idx="1"/>
          </p:nvPr>
        </p:nvSpPr>
        <p:spPr>
          <a:xfrm>
            <a:off x="495300" y="-54321"/>
            <a:ext cx="5257800" cy="6645275"/>
          </a:xfrm>
        </p:spPr>
        <p:txBody>
          <a:bodyPr>
            <a:noAutofit/>
          </a:bodyPr>
          <a:lstStyle/>
          <a:p>
            <a:r>
              <a:rPr lang="en-US" sz="1400" dirty="0"/>
              <a:t>#part4 ---------------------------------------------------</a:t>
            </a:r>
          </a:p>
          <a:p>
            <a:r>
              <a:rPr lang="en-US" sz="1400" dirty="0"/>
              <a:t># Train the autoencoder</a:t>
            </a:r>
          </a:p>
          <a:p>
            <a:r>
              <a:rPr lang="en-US" sz="1400" dirty="0" err="1"/>
              <a:t>autoencoder.fit</a:t>
            </a:r>
            <a:r>
              <a:rPr lang="en-US" sz="1400" dirty="0"/>
              <a:t>(</a:t>
            </a:r>
            <a:r>
              <a:rPr lang="en-US" sz="1400" dirty="0" err="1"/>
              <a:t>x_train_noisy</a:t>
            </a:r>
            <a:r>
              <a:rPr lang="en-US" sz="1400" dirty="0"/>
              <a:t>,</a:t>
            </a:r>
          </a:p>
          <a:p>
            <a:r>
              <a:rPr lang="en-US" sz="1400" dirty="0"/>
              <a:t>                </a:t>
            </a:r>
            <a:r>
              <a:rPr lang="en-US" sz="1400" dirty="0" err="1"/>
              <a:t>x_train</a:t>
            </a:r>
            <a:r>
              <a:rPr lang="en-US" sz="1400" dirty="0"/>
              <a:t>,</a:t>
            </a:r>
          </a:p>
          <a:p>
            <a:r>
              <a:rPr lang="en-US" sz="1400" dirty="0"/>
              <a:t>                </a:t>
            </a:r>
            <a:r>
              <a:rPr lang="en-US" sz="1400" dirty="0" err="1"/>
              <a:t>validation_data</a:t>
            </a:r>
            <a:r>
              <a:rPr lang="en-US" sz="1400" dirty="0"/>
              <a:t>=(</a:t>
            </a:r>
            <a:r>
              <a:rPr lang="en-US" sz="1400" dirty="0" err="1"/>
              <a:t>x_test_noisy</a:t>
            </a:r>
            <a:r>
              <a:rPr lang="en-US" sz="1400" dirty="0"/>
              <a:t>, </a:t>
            </a:r>
            <a:r>
              <a:rPr lang="en-US" sz="1400" dirty="0" err="1"/>
              <a:t>x_test</a:t>
            </a:r>
            <a:r>
              <a:rPr lang="en-US" sz="1400" dirty="0"/>
              <a:t>),</a:t>
            </a:r>
          </a:p>
          <a:p>
            <a:r>
              <a:rPr lang="en-US" sz="1400" dirty="0"/>
              <a:t>                epochs=30,</a:t>
            </a:r>
          </a:p>
          <a:p>
            <a:r>
              <a:rPr lang="en-US" sz="1400" dirty="0"/>
              <a:t>                </a:t>
            </a:r>
            <a:r>
              <a:rPr lang="en-US" sz="1400" dirty="0" err="1"/>
              <a:t>batch_size</a:t>
            </a:r>
            <a:r>
              <a:rPr lang="en-US" sz="1400" dirty="0"/>
              <a:t>=</a:t>
            </a:r>
            <a:r>
              <a:rPr lang="en-US" sz="1400" dirty="0" err="1"/>
              <a:t>batch_size</a:t>
            </a:r>
            <a:r>
              <a:rPr lang="en-US" sz="1400" dirty="0"/>
              <a:t>)</a:t>
            </a:r>
          </a:p>
          <a:p>
            <a:r>
              <a:rPr lang="en-US" sz="1400" dirty="0"/>
              <a:t># Predict the Autoencoder output from corrupted test images</a:t>
            </a:r>
          </a:p>
          <a:p>
            <a:r>
              <a:rPr lang="en-US" sz="1400" dirty="0" err="1"/>
              <a:t>x_decoded</a:t>
            </a:r>
            <a:r>
              <a:rPr lang="en-US" sz="1400" dirty="0"/>
              <a:t> = </a:t>
            </a:r>
            <a:r>
              <a:rPr lang="en-US" sz="1400" dirty="0" err="1"/>
              <a:t>autoencoder.predict</a:t>
            </a:r>
            <a:r>
              <a:rPr lang="en-US" sz="1400" dirty="0"/>
              <a:t>(</a:t>
            </a:r>
            <a:r>
              <a:rPr lang="en-US" sz="1400" dirty="0" err="1"/>
              <a:t>x_test_noisy</a:t>
            </a:r>
            <a:r>
              <a:rPr lang="en-US" sz="1400" dirty="0"/>
              <a:t>)</a:t>
            </a:r>
          </a:p>
          <a:p>
            <a:r>
              <a:rPr lang="en-US" sz="1400" dirty="0"/>
              <a:t># Display the 1st 8 corrupted and </a:t>
            </a:r>
            <a:r>
              <a:rPr lang="en-US" sz="1400" dirty="0" err="1"/>
              <a:t>denoised</a:t>
            </a:r>
            <a:r>
              <a:rPr lang="en-US" sz="1400" dirty="0"/>
              <a:t> images</a:t>
            </a:r>
          </a:p>
          <a:p>
            <a:r>
              <a:rPr lang="en-US" sz="1400" dirty="0"/>
              <a:t>rows, cols = 10, 30</a:t>
            </a:r>
          </a:p>
          <a:p>
            <a:r>
              <a:rPr lang="en-US" sz="1400" dirty="0" err="1"/>
              <a:t>num</a:t>
            </a:r>
            <a:r>
              <a:rPr lang="en-US" sz="1400" dirty="0"/>
              <a:t> = rows * cols</a:t>
            </a:r>
          </a:p>
          <a:p>
            <a:r>
              <a:rPr lang="en-US" sz="1400" dirty="0" err="1"/>
              <a:t>imgs</a:t>
            </a:r>
            <a:r>
              <a:rPr lang="en-US" sz="1400" dirty="0"/>
              <a:t> = </a:t>
            </a:r>
            <a:r>
              <a:rPr lang="en-US" sz="1400" dirty="0" err="1"/>
              <a:t>np.concatenate</a:t>
            </a:r>
            <a:r>
              <a:rPr lang="en-US" sz="1400" dirty="0"/>
              <a:t>([</a:t>
            </a:r>
            <a:r>
              <a:rPr lang="en-US" sz="1400" dirty="0" err="1"/>
              <a:t>x_test</a:t>
            </a:r>
            <a:r>
              <a:rPr lang="en-US" sz="1400" dirty="0"/>
              <a:t>[:</a:t>
            </a:r>
            <a:r>
              <a:rPr lang="en-US" sz="1400" dirty="0" err="1"/>
              <a:t>num</a:t>
            </a:r>
            <a:r>
              <a:rPr lang="en-US" sz="1400" dirty="0"/>
              <a:t>], </a:t>
            </a:r>
            <a:r>
              <a:rPr lang="en-US" sz="1400" dirty="0" err="1"/>
              <a:t>x_test_noisy</a:t>
            </a:r>
            <a:r>
              <a:rPr lang="en-US" sz="1400" dirty="0"/>
              <a:t>[:</a:t>
            </a:r>
            <a:r>
              <a:rPr lang="en-US" sz="1400" dirty="0" err="1"/>
              <a:t>num</a:t>
            </a:r>
            <a:r>
              <a:rPr lang="en-US" sz="1400" dirty="0"/>
              <a:t>], </a:t>
            </a:r>
            <a:r>
              <a:rPr lang="en-US" sz="1400" dirty="0" err="1"/>
              <a:t>x_decoded</a:t>
            </a:r>
            <a:r>
              <a:rPr lang="en-US" sz="1400" dirty="0"/>
              <a:t>[:</a:t>
            </a:r>
            <a:r>
              <a:rPr lang="en-US" sz="1400" dirty="0" err="1"/>
              <a:t>num</a:t>
            </a:r>
            <a:r>
              <a:rPr lang="en-US" sz="1400" dirty="0"/>
              <a:t>]])</a:t>
            </a:r>
          </a:p>
          <a:p>
            <a:r>
              <a:rPr lang="en-US" sz="1400" dirty="0" err="1"/>
              <a:t>imgs</a:t>
            </a:r>
            <a:r>
              <a:rPr lang="en-US" sz="1400" dirty="0"/>
              <a:t> = </a:t>
            </a:r>
            <a:r>
              <a:rPr lang="en-US" sz="1400" dirty="0" err="1"/>
              <a:t>imgs.reshape</a:t>
            </a:r>
            <a:r>
              <a:rPr lang="en-US" sz="1400" dirty="0"/>
              <a:t>((rows * 3, cols, </a:t>
            </a:r>
            <a:r>
              <a:rPr lang="en-US" sz="1400" dirty="0" err="1"/>
              <a:t>image_size</a:t>
            </a:r>
            <a:r>
              <a:rPr lang="en-US" sz="1400" dirty="0"/>
              <a:t>, </a:t>
            </a:r>
            <a:r>
              <a:rPr lang="en-US" sz="1400" dirty="0" err="1"/>
              <a:t>image_size</a:t>
            </a:r>
            <a:r>
              <a:rPr lang="en-US" sz="1400" dirty="0"/>
              <a:t>))</a:t>
            </a:r>
          </a:p>
          <a:p>
            <a:r>
              <a:rPr lang="en-US" sz="1400" dirty="0" err="1"/>
              <a:t>imgs</a:t>
            </a:r>
            <a:r>
              <a:rPr lang="en-US" sz="1400" dirty="0"/>
              <a:t> = </a:t>
            </a:r>
            <a:r>
              <a:rPr lang="en-US" sz="1400" dirty="0" err="1"/>
              <a:t>np.vstack</a:t>
            </a:r>
            <a:r>
              <a:rPr lang="en-US" sz="1400" dirty="0"/>
              <a:t>(</a:t>
            </a:r>
            <a:r>
              <a:rPr lang="en-US" sz="1400" dirty="0" err="1"/>
              <a:t>np.split</a:t>
            </a:r>
            <a:r>
              <a:rPr lang="en-US" sz="1400" dirty="0"/>
              <a:t>(</a:t>
            </a:r>
            <a:r>
              <a:rPr lang="en-US" sz="1400" dirty="0" err="1"/>
              <a:t>imgs</a:t>
            </a:r>
            <a:r>
              <a:rPr lang="en-US" sz="1400" dirty="0"/>
              <a:t>, rows, axis=1))</a:t>
            </a:r>
          </a:p>
          <a:p>
            <a:r>
              <a:rPr lang="en-US" sz="1400" dirty="0" err="1"/>
              <a:t>imgs</a:t>
            </a:r>
            <a:r>
              <a:rPr lang="en-US" sz="1400" dirty="0"/>
              <a:t> = </a:t>
            </a:r>
            <a:r>
              <a:rPr lang="en-US" sz="1400" dirty="0" err="1"/>
              <a:t>imgs.reshape</a:t>
            </a:r>
            <a:r>
              <a:rPr lang="en-US" sz="1400" dirty="0"/>
              <a:t>((rows * 3, -1, </a:t>
            </a:r>
            <a:r>
              <a:rPr lang="en-US" sz="1400" dirty="0" err="1"/>
              <a:t>image_size</a:t>
            </a:r>
            <a:r>
              <a:rPr lang="en-US" sz="1400" dirty="0"/>
              <a:t>, </a:t>
            </a:r>
            <a:r>
              <a:rPr lang="en-US" sz="1400" dirty="0" err="1"/>
              <a:t>image_size</a:t>
            </a:r>
            <a:r>
              <a:rPr lang="en-US" sz="1400" dirty="0"/>
              <a:t>))</a:t>
            </a:r>
          </a:p>
          <a:p>
            <a:r>
              <a:rPr lang="en-US" sz="1400" dirty="0" err="1"/>
              <a:t>imgs</a:t>
            </a:r>
            <a:r>
              <a:rPr lang="en-US" sz="1400" dirty="0"/>
              <a:t> = </a:t>
            </a:r>
            <a:r>
              <a:rPr lang="en-US" sz="1400" dirty="0" err="1"/>
              <a:t>np.vstack</a:t>
            </a:r>
            <a:r>
              <a:rPr lang="en-US" sz="1400" dirty="0"/>
              <a:t>([</a:t>
            </a:r>
            <a:r>
              <a:rPr lang="en-US" sz="1400" dirty="0" err="1"/>
              <a:t>np.hstack</a:t>
            </a:r>
            <a:r>
              <a:rPr lang="en-US" sz="1400" dirty="0"/>
              <a:t>(</a:t>
            </a:r>
            <a:r>
              <a:rPr lang="en-US" sz="1400" dirty="0" err="1"/>
              <a:t>i</a:t>
            </a:r>
            <a:r>
              <a:rPr lang="en-US" sz="1400" dirty="0"/>
              <a:t>) for </a:t>
            </a:r>
            <a:r>
              <a:rPr lang="en-US" sz="1400" dirty="0" err="1"/>
              <a:t>i</a:t>
            </a:r>
            <a:r>
              <a:rPr lang="en-US" sz="1400" dirty="0"/>
              <a:t> in </a:t>
            </a:r>
            <a:r>
              <a:rPr lang="en-US" sz="1400" dirty="0" err="1"/>
              <a:t>imgs</a:t>
            </a:r>
            <a:r>
              <a:rPr lang="en-US" sz="1400" dirty="0"/>
              <a:t>])</a:t>
            </a:r>
          </a:p>
          <a:p>
            <a:r>
              <a:rPr lang="en-US" sz="1400" dirty="0" err="1"/>
              <a:t>imgs</a:t>
            </a:r>
            <a:r>
              <a:rPr lang="en-US" sz="1400" dirty="0"/>
              <a:t> = (</a:t>
            </a:r>
            <a:r>
              <a:rPr lang="en-US" sz="1400" dirty="0" err="1"/>
              <a:t>imgs</a:t>
            </a:r>
            <a:r>
              <a:rPr lang="en-US" sz="1400" dirty="0"/>
              <a:t> * 255).</a:t>
            </a:r>
            <a:r>
              <a:rPr lang="en-US" sz="1400" dirty="0" err="1"/>
              <a:t>astype</a:t>
            </a:r>
            <a:r>
              <a:rPr lang="en-US" sz="1400" dirty="0"/>
              <a:t>(np.uint8)</a:t>
            </a:r>
          </a:p>
          <a:p>
            <a:r>
              <a:rPr lang="en-US" sz="1400" dirty="0" err="1"/>
              <a:t>plt.figure</a:t>
            </a:r>
            <a:r>
              <a:rPr lang="en-US" sz="1400" dirty="0"/>
              <a:t>()</a:t>
            </a:r>
          </a:p>
          <a:p>
            <a:r>
              <a:rPr lang="en-US" sz="1400" dirty="0" err="1"/>
              <a:t>plt.axis</a:t>
            </a:r>
            <a:r>
              <a:rPr lang="en-US" sz="1400" dirty="0"/>
              <a:t>('off')</a:t>
            </a:r>
          </a:p>
          <a:p>
            <a:r>
              <a:rPr lang="en-US" sz="1400" dirty="0" err="1"/>
              <a:t>plt.title</a:t>
            </a:r>
            <a:r>
              <a:rPr lang="en-US" sz="1400" dirty="0"/>
              <a:t>('Original images: top rows, '</a:t>
            </a:r>
          </a:p>
          <a:p>
            <a:r>
              <a:rPr lang="en-US" sz="1400" dirty="0"/>
              <a:t>          'Corrupted Input: middle rows, '</a:t>
            </a:r>
          </a:p>
          <a:p>
            <a:r>
              <a:rPr lang="en-US" sz="1400" dirty="0"/>
              <a:t>          '</a:t>
            </a:r>
            <a:r>
              <a:rPr lang="en-US" sz="1400" dirty="0" err="1"/>
              <a:t>Denoised</a:t>
            </a:r>
            <a:r>
              <a:rPr lang="en-US" sz="1400" dirty="0"/>
              <a:t> Input:  third rows')</a:t>
            </a:r>
          </a:p>
          <a:p>
            <a:r>
              <a:rPr lang="en-US" sz="1400" dirty="0" err="1"/>
              <a:t>plt.imshow</a:t>
            </a:r>
            <a:r>
              <a:rPr lang="en-US" sz="1400" dirty="0"/>
              <a:t>(</a:t>
            </a:r>
            <a:r>
              <a:rPr lang="en-US" sz="1400" dirty="0" err="1"/>
              <a:t>imgs</a:t>
            </a:r>
            <a:r>
              <a:rPr lang="en-US" sz="1400" dirty="0"/>
              <a:t>, interpolation='none', </a:t>
            </a:r>
            <a:r>
              <a:rPr lang="en-US" sz="1400" dirty="0" err="1"/>
              <a:t>cmap</a:t>
            </a:r>
            <a:r>
              <a:rPr lang="en-US" sz="1400" dirty="0"/>
              <a:t>='gray')</a:t>
            </a:r>
          </a:p>
          <a:p>
            <a:r>
              <a:rPr lang="en-US" sz="1400" dirty="0" err="1"/>
              <a:t>Image.fromarray</a:t>
            </a:r>
            <a:r>
              <a:rPr lang="en-US" sz="1400" dirty="0"/>
              <a:t>(</a:t>
            </a:r>
            <a:r>
              <a:rPr lang="en-US" sz="1400" dirty="0" err="1"/>
              <a:t>imgs</a:t>
            </a:r>
            <a:r>
              <a:rPr lang="en-US" sz="1400" dirty="0"/>
              <a:t>).save('corrupted_and_denoised.png')</a:t>
            </a:r>
          </a:p>
          <a:p>
            <a:r>
              <a:rPr lang="en-US" sz="1400" dirty="0" err="1"/>
              <a:t>plt.show</a:t>
            </a:r>
            <a:r>
              <a:rPr lang="en-US" sz="1400" dirty="0"/>
              <a:t>()</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18</a:t>
            </a:fld>
            <a:endParaRPr lang="en-US"/>
          </a:p>
        </p:txBody>
      </p:sp>
    </p:spTree>
    <p:extLst>
      <p:ext uri="{BB962C8B-B14F-4D97-AF65-F5344CB8AC3E}">
        <p14:creationId xmlns:p14="http://schemas.microsoft.com/office/powerpoint/2010/main" val="2657905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76" y="485838"/>
            <a:ext cx="8229600" cy="1143000"/>
          </a:xfrm>
        </p:spPr>
        <p:txBody>
          <a:bodyPr>
            <a:normAutofit fontScale="90000"/>
          </a:bodyPr>
          <a:lstStyle/>
          <a:p>
            <a:r>
              <a:rPr lang="en-US" sz="3100" dirty="0"/>
              <a:t>Code</a:t>
            </a:r>
            <a:r>
              <a:rPr lang="en-US" dirty="0"/>
              <a:t> </a:t>
            </a:r>
            <a:r>
              <a:rPr lang="en-US" sz="1600" dirty="0">
                <a:hlinkClick r:id="rId2"/>
              </a:rPr>
              <a:t>https://towardsdatascience.com/how-to-reduce-image-noises-by-autoencoder-65d5e6de543</a:t>
            </a:r>
            <a:br>
              <a:rPr lang="en-US" sz="1800" dirty="0"/>
            </a:br>
            <a:r>
              <a:rPr lang="en-US" sz="2700" dirty="0"/>
              <a:t>Result: </a:t>
            </a:r>
            <a:r>
              <a:rPr lang="en-US" sz="2700" dirty="0" err="1"/>
              <a:t>plt.title</a:t>
            </a:r>
            <a:r>
              <a:rPr lang="en-US" sz="2700" dirty="0"/>
              <a:t>('Original images: top rows, '</a:t>
            </a:r>
            <a:br>
              <a:rPr lang="en-US" sz="2700" dirty="0"/>
            </a:br>
            <a:r>
              <a:rPr lang="en-US" sz="2700" dirty="0"/>
              <a:t>          'Corrupted Input: middle rows, '</a:t>
            </a:r>
            <a:br>
              <a:rPr lang="en-US" sz="2700" dirty="0"/>
            </a:br>
            <a:r>
              <a:rPr lang="en-US" sz="2700" dirty="0"/>
              <a:t>          'Denoised Image:  third rows')</a:t>
            </a:r>
            <a:br>
              <a:rPr lang="en-US" sz="800" dirty="0"/>
            </a:br>
            <a:br>
              <a:rPr lang="en-US" sz="800" dirty="0"/>
            </a:br>
            <a:endParaRPr lang="en-US" dirty="0"/>
          </a:p>
        </p:txBody>
      </p:sp>
      <p:sp>
        <p:nvSpPr>
          <p:cNvPr id="3" name="Content Placeholder 2"/>
          <p:cNvSpPr>
            <a:spLocks noGrp="1"/>
          </p:cNvSpPr>
          <p:nvPr>
            <p:ph idx="1"/>
          </p:nvPr>
        </p:nvSpPr>
        <p:spPr>
          <a:xfrm>
            <a:off x="438339" y="990600"/>
            <a:ext cx="2533461" cy="4449763"/>
          </a:xfrm>
        </p:spPr>
        <p:txBody>
          <a:bodyPr>
            <a:noAutofit/>
          </a:bodyPr>
          <a:lstStyle/>
          <a:p>
            <a:r>
              <a:rPr lang="en-US" sz="200" dirty="0"/>
              <a:t>'''Trains a </a:t>
            </a:r>
            <a:r>
              <a:rPr lang="en-US" sz="200" dirty="0" err="1"/>
              <a:t>denoising</a:t>
            </a:r>
            <a:r>
              <a:rPr lang="en-US" sz="200" dirty="0"/>
              <a:t> autoencoder on MNIST dataset.</a:t>
            </a:r>
          </a:p>
          <a:p>
            <a:r>
              <a:rPr lang="en-US" sz="200" dirty="0"/>
              <a:t>https://towardsdatascience.com/how-to-reduce-image-noises-by-autoencoder-65d5e6de543</a:t>
            </a:r>
          </a:p>
          <a:p>
            <a:r>
              <a:rPr lang="en-US" sz="200" dirty="0" err="1"/>
              <a:t>Denoising</a:t>
            </a:r>
            <a:r>
              <a:rPr lang="en-US" sz="200" dirty="0"/>
              <a:t> is one of the classic applications of autoencoders.</a:t>
            </a:r>
          </a:p>
          <a:p>
            <a:r>
              <a:rPr lang="en-US" sz="200" dirty="0"/>
              <a:t>The </a:t>
            </a:r>
            <a:r>
              <a:rPr lang="en-US" sz="200" dirty="0" err="1"/>
              <a:t>denoising</a:t>
            </a:r>
            <a:r>
              <a:rPr lang="en-US" sz="200" dirty="0"/>
              <a:t> process removes unwanted noise that corrupted the</a:t>
            </a:r>
          </a:p>
          <a:p>
            <a:r>
              <a:rPr lang="en-US" sz="200" dirty="0"/>
              <a:t>true signal.</a:t>
            </a:r>
          </a:p>
          <a:p>
            <a:endParaRPr lang="en-US" sz="200" dirty="0"/>
          </a:p>
          <a:p>
            <a:r>
              <a:rPr lang="en-US" sz="200" dirty="0"/>
              <a:t>Noise + Data ---&gt; </a:t>
            </a:r>
            <a:r>
              <a:rPr lang="en-US" sz="200" dirty="0" err="1"/>
              <a:t>Denoising</a:t>
            </a:r>
            <a:r>
              <a:rPr lang="en-US" sz="200" dirty="0"/>
              <a:t> Autoencoder ---&gt; Data</a:t>
            </a:r>
          </a:p>
          <a:p>
            <a:endParaRPr lang="en-US" sz="200" dirty="0"/>
          </a:p>
          <a:p>
            <a:r>
              <a:rPr lang="en-US" sz="200" dirty="0"/>
              <a:t>Given a training dataset of corrupted data as input and</a:t>
            </a:r>
          </a:p>
          <a:p>
            <a:r>
              <a:rPr lang="en-US" sz="200" dirty="0"/>
              <a:t>true signal as output, a </a:t>
            </a:r>
            <a:r>
              <a:rPr lang="en-US" sz="200" dirty="0" err="1"/>
              <a:t>denoising</a:t>
            </a:r>
            <a:r>
              <a:rPr lang="en-US" sz="200" dirty="0"/>
              <a:t> autoencoder can recover the</a:t>
            </a:r>
          </a:p>
          <a:p>
            <a:r>
              <a:rPr lang="en-US" sz="200" dirty="0"/>
              <a:t>hidden structure to generate clean data.</a:t>
            </a:r>
          </a:p>
          <a:p>
            <a:endParaRPr lang="en-US" sz="200" dirty="0"/>
          </a:p>
          <a:p>
            <a:r>
              <a:rPr lang="en-US" sz="200" dirty="0"/>
              <a:t>This example has modular design. The encoder, decoder and autoencoder</a:t>
            </a:r>
          </a:p>
          <a:p>
            <a:r>
              <a:rPr lang="en-US" sz="200" dirty="0"/>
              <a:t>are 3 models that share weights. For example, after training the</a:t>
            </a:r>
          </a:p>
          <a:p>
            <a:r>
              <a:rPr lang="en-US" sz="200" dirty="0"/>
              <a:t>autoencoder, the encoder can be used to  generate latent vectors</a:t>
            </a:r>
          </a:p>
          <a:p>
            <a:r>
              <a:rPr lang="en-US" sz="200" dirty="0"/>
              <a:t>of input data for low-dim visualization like PCA or TSNE.</a:t>
            </a:r>
          </a:p>
          <a:p>
            <a:r>
              <a:rPr lang="en-US" sz="200" dirty="0"/>
              <a:t>'''</a:t>
            </a:r>
          </a:p>
          <a:p>
            <a:endParaRPr lang="en-US" sz="200" dirty="0"/>
          </a:p>
          <a:p>
            <a:r>
              <a:rPr lang="en-US" sz="200" dirty="0"/>
              <a:t>#</a:t>
            </a:r>
            <a:r>
              <a:rPr lang="en-US" sz="200" dirty="0" err="1"/>
              <a:t>keras</a:t>
            </a:r>
            <a:r>
              <a:rPr lang="en-US" sz="200" dirty="0"/>
              <a:t>&gt;&gt; </a:t>
            </a:r>
            <a:r>
              <a:rPr lang="en-US" sz="200" dirty="0" err="1"/>
              <a:t>tensorflow.keras</a:t>
            </a:r>
            <a:r>
              <a:rPr lang="en-US" sz="200" dirty="0"/>
              <a:t>, modification by </a:t>
            </a:r>
            <a:r>
              <a:rPr lang="en-US" sz="200" dirty="0" err="1"/>
              <a:t>khw</a:t>
            </a:r>
            <a:endParaRPr lang="en-US" sz="200" dirty="0"/>
          </a:p>
          <a:p>
            <a:endParaRPr lang="en-US" sz="200" dirty="0"/>
          </a:p>
          <a:p>
            <a:r>
              <a:rPr lang="en-US" sz="200" dirty="0"/>
              <a:t>from __future__ import </a:t>
            </a:r>
            <a:r>
              <a:rPr lang="en-US" sz="200" dirty="0" err="1"/>
              <a:t>absolute_import</a:t>
            </a:r>
            <a:endParaRPr lang="en-US" sz="200" dirty="0"/>
          </a:p>
          <a:p>
            <a:r>
              <a:rPr lang="en-US" sz="200" dirty="0"/>
              <a:t>from __future__ import division</a:t>
            </a:r>
          </a:p>
          <a:p>
            <a:r>
              <a:rPr lang="en-US" sz="200" dirty="0"/>
              <a:t>from __future__ import </a:t>
            </a:r>
            <a:r>
              <a:rPr lang="en-US" sz="200" dirty="0" err="1"/>
              <a:t>print_function</a:t>
            </a:r>
            <a:endParaRPr lang="en-US" sz="200" dirty="0"/>
          </a:p>
          <a:p>
            <a:r>
              <a:rPr lang="en-US" sz="200" dirty="0"/>
              <a:t>import </a:t>
            </a:r>
            <a:r>
              <a:rPr lang="en-US" sz="200" dirty="0" err="1"/>
              <a:t>tensorflow.keras</a:t>
            </a:r>
            <a:r>
              <a:rPr lang="en-US" sz="200" dirty="0"/>
              <a:t> as </a:t>
            </a:r>
            <a:r>
              <a:rPr lang="en-US" sz="200" dirty="0" err="1"/>
              <a:t>keras</a:t>
            </a:r>
            <a:endParaRPr lang="en-US" sz="200" dirty="0"/>
          </a:p>
          <a:p>
            <a:r>
              <a:rPr lang="en-US" sz="200" dirty="0"/>
              <a:t>from </a:t>
            </a:r>
            <a:r>
              <a:rPr lang="en-US" sz="200" dirty="0" err="1"/>
              <a:t>tensorflow.keras.layers</a:t>
            </a:r>
            <a:r>
              <a:rPr lang="en-US" sz="200" dirty="0"/>
              <a:t> import Activation, Dense, Input</a:t>
            </a:r>
          </a:p>
          <a:p>
            <a:r>
              <a:rPr lang="en-US" sz="200" dirty="0"/>
              <a:t>from </a:t>
            </a:r>
            <a:r>
              <a:rPr lang="en-US" sz="200" dirty="0" err="1"/>
              <a:t>tensorflow.keras.layers</a:t>
            </a:r>
            <a:r>
              <a:rPr lang="en-US" sz="200" dirty="0"/>
              <a:t> import Conv2D, Flatten</a:t>
            </a:r>
          </a:p>
          <a:p>
            <a:r>
              <a:rPr lang="en-US" sz="200" dirty="0"/>
              <a:t>from </a:t>
            </a:r>
            <a:r>
              <a:rPr lang="en-US" sz="200" dirty="0" err="1"/>
              <a:t>tensorflow.keras.layers</a:t>
            </a:r>
            <a:r>
              <a:rPr lang="en-US" sz="200" dirty="0"/>
              <a:t> import Reshape, Conv2DTranspose</a:t>
            </a:r>
          </a:p>
          <a:p>
            <a:r>
              <a:rPr lang="en-US" sz="200" dirty="0"/>
              <a:t>from </a:t>
            </a:r>
            <a:r>
              <a:rPr lang="en-US" sz="200" dirty="0" err="1"/>
              <a:t>tensorflow.keras.models</a:t>
            </a:r>
            <a:r>
              <a:rPr lang="en-US" sz="200" dirty="0"/>
              <a:t> import Model</a:t>
            </a:r>
          </a:p>
          <a:p>
            <a:r>
              <a:rPr lang="en-US" sz="200" dirty="0"/>
              <a:t>from </a:t>
            </a:r>
            <a:r>
              <a:rPr lang="en-US" sz="200" dirty="0" err="1"/>
              <a:t>tensorflow.keras</a:t>
            </a:r>
            <a:r>
              <a:rPr lang="en-US" sz="200" dirty="0"/>
              <a:t> import backend as K</a:t>
            </a:r>
          </a:p>
          <a:p>
            <a:r>
              <a:rPr lang="en-US" sz="200" dirty="0"/>
              <a:t>from </a:t>
            </a:r>
            <a:r>
              <a:rPr lang="en-US" sz="200" dirty="0" err="1"/>
              <a:t>tensorflow.keras.datasets</a:t>
            </a:r>
            <a:r>
              <a:rPr lang="en-US" sz="200" dirty="0"/>
              <a:t> import </a:t>
            </a:r>
            <a:r>
              <a:rPr lang="en-US" sz="200" dirty="0" err="1"/>
              <a:t>mnist</a:t>
            </a:r>
            <a:endParaRPr lang="en-US" sz="200" dirty="0"/>
          </a:p>
          <a:p>
            <a:r>
              <a:rPr lang="en-US" sz="200" dirty="0"/>
              <a:t>import </a:t>
            </a:r>
            <a:r>
              <a:rPr lang="en-US" sz="200" dirty="0" err="1"/>
              <a:t>numpy</a:t>
            </a:r>
            <a:r>
              <a:rPr lang="en-US" sz="200" dirty="0"/>
              <a:t> as np</a:t>
            </a:r>
          </a:p>
          <a:p>
            <a:r>
              <a:rPr lang="en-US" sz="200" dirty="0"/>
              <a:t>import </a:t>
            </a:r>
            <a:r>
              <a:rPr lang="en-US" sz="200" dirty="0" err="1"/>
              <a:t>matplotlib.pyplot</a:t>
            </a:r>
            <a:r>
              <a:rPr lang="en-US" sz="200" dirty="0"/>
              <a:t> as </a:t>
            </a:r>
            <a:r>
              <a:rPr lang="en-US" sz="200" dirty="0" err="1"/>
              <a:t>plt</a:t>
            </a:r>
            <a:endParaRPr lang="en-US" sz="200" dirty="0"/>
          </a:p>
          <a:p>
            <a:r>
              <a:rPr lang="en-US" sz="200" dirty="0"/>
              <a:t>from PIL import Image</a:t>
            </a:r>
          </a:p>
          <a:p>
            <a:endParaRPr lang="en-US" sz="200" dirty="0"/>
          </a:p>
          <a:p>
            <a:r>
              <a:rPr lang="en-US" sz="200" dirty="0" err="1"/>
              <a:t>np.random.seed</a:t>
            </a:r>
            <a:r>
              <a:rPr lang="en-US" sz="200" dirty="0"/>
              <a:t>(1337)</a:t>
            </a:r>
          </a:p>
          <a:p>
            <a:endParaRPr lang="en-US" sz="200" dirty="0"/>
          </a:p>
          <a:p>
            <a:r>
              <a:rPr lang="en-US" sz="200" dirty="0"/>
              <a:t># MNIST dataset</a:t>
            </a:r>
          </a:p>
          <a:p>
            <a:r>
              <a:rPr lang="en-US" sz="200" dirty="0"/>
              <a:t>(</a:t>
            </a:r>
            <a:r>
              <a:rPr lang="en-US" sz="200" dirty="0" err="1"/>
              <a:t>x_train</a:t>
            </a:r>
            <a:r>
              <a:rPr lang="en-US" sz="200" dirty="0"/>
              <a:t>, _), (</a:t>
            </a:r>
            <a:r>
              <a:rPr lang="en-US" sz="200" dirty="0" err="1"/>
              <a:t>x_test</a:t>
            </a:r>
            <a:r>
              <a:rPr lang="en-US" sz="200" dirty="0"/>
              <a:t>, _) = </a:t>
            </a:r>
            <a:r>
              <a:rPr lang="en-US" sz="200" dirty="0" err="1"/>
              <a:t>mnist.load_data</a:t>
            </a:r>
            <a:r>
              <a:rPr lang="en-US" sz="200" dirty="0"/>
              <a:t>()</a:t>
            </a:r>
          </a:p>
          <a:p>
            <a:endParaRPr lang="en-US" sz="200" dirty="0"/>
          </a:p>
          <a:p>
            <a:r>
              <a:rPr lang="en-US" sz="200" dirty="0" err="1"/>
              <a:t>image_size</a:t>
            </a:r>
            <a:r>
              <a:rPr lang="en-US" sz="200" dirty="0"/>
              <a:t> = </a:t>
            </a:r>
            <a:r>
              <a:rPr lang="en-US" sz="200" dirty="0" err="1"/>
              <a:t>x_train.shape</a:t>
            </a:r>
            <a:r>
              <a:rPr lang="en-US" sz="200" dirty="0"/>
              <a:t>[1]</a:t>
            </a:r>
          </a:p>
          <a:p>
            <a:r>
              <a:rPr lang="en-US" sz="200" dirty="0" err="1"/>
              <a:t>x_train</a:t>
            </a:r>
            <a:r>
              <a:rPr lang="en-US" sz="200" dirty="0"/>
              <a:t> = </a:t>
            </a:r>
            <a:r>
              <a:rPr lang="en-US" sz="200" dirty="0" err="1"/>
              <a:t>np.reshape</a:t>
            </a:r>
            <a:r>
              <a:rPr lang="en-US" sz="200" dirty="0"/>
              <a:t>(</a:t>
            </a:r>
            <a:r>
              <a:rPr lang="en-US" sz="200" dirty="0" err="1"/>
              <a:t>x_train</a:t>
            </a:r>
            <a:r>
              <a:rPr lang="en-US" sz="200" dirty="0"/>
              <a:t>, [-1, </a:t>
            </a:r>
            <a:r>
              <a:rPr lang="en-US" sz="200" dirty="0" err="1"/>
              <a:t>image_size</a:t>
            </a:r>
            <a:r>
              <a:rPr lang="en-US" sz="200" dirty="0"/>
              <a:t>, </a:t>
            </a:r>
            <a:r>
              <a:rPr lang="en-US" sz="200" dirty="0" err="1"/>
              <a:t>image_size</a:t>
            </a:r>
            <a:r>
              <a:rPr lang="en-US" sz="200" dirty="0"/>
              <a:t>, 1])</a:t>
            </a:r>
          </a:p>
          <a:p>
            <a:r>
              <a:rPr lang="en-US" sz="200" dirty="0" err="1"/>
              <a:t>x_test</a:t>
            </a:r>
            <a:r>
              <a:rPr lang="en-US" sz="200" dirty="0"/>
              <a:t> = </a:t>
            </a:r>
            <a:r>
              <a:rPr lang="en-US" sz="200" dirty="0" err="1"/>
              <a:t>np.reshape</a:t>
            </a:r>
            <a:r>
              <a:rPr lang="en-US" sz="200" dirty="0"/>
              <a:t>(</a:t>
            </a:r>
            <a:r>
              <a:rPr lang="en-US" sz="200" dirty="0" err="1"/>
              <a:t>x_test</a:t>
            </a:r>
            <a:r>
              <a:rPr lang="en-US" sz="200" dirty="0"/>
              <a:t>, [-1, </a:t>
            </a:r>
            <a:r>
              <a:rPr lang="en-US" sz="200" dirty="0" err="1"/>
              <a:t>image_size</a:t>
            </a:r>
            <a:r>
              <a:rPr lang="en-US" sz="200" dirty="0"/>
              <a:t>, </a:t>
            </a:r>
            <a:r>
              <a:rPr lang="en-US" sz="200" dirty="0" err="1"/>
              <a:t>image_size</a:t>
            </a:r>
            <a:r>
              <a:rPr lang="en-US" sz="200" dirty="0"/>
              <a:t>, 1])</a:t>
            </a:r>
          </a:p>
          <a:p>
            <a:r>
              <a:rPr lang="en-US" sz="200" dirty="0" err="1"/>
              <a:t>x_train</a:t>
            </a:r>
            <a:r>
              <a:rPr lang="en-US" sz="200" dirty="0"/>
              <a:t> = </a:t>
            </a:r>
            <a:r>
              <a:rPr lang="en-US" sz="200" dirty="0" err="1"/>
              <a:t>x_train.astype</a:t>
            </a:r>
            <a:r>
              <a:rPr lang="en-US" sz="200" dirty="0"/>
              <a:t>('float32') / 255</a:t>
            </a:r>
          </a:p>
          <a:p>
            <a:r>
              <a:rPr lang="en-US" sz="200" dirty="0" err="1"/>
              <a:t>x_test</a:t>
            </a:r>
            <a:r>
              <a:rPr lang="en-US" sz="200" dirty="0"/>
              <a:t> = </a:t>
            </a:r>
            <a:r>
              <a:rPr lang="en-US" sz="200" dirty="0" err="1"/>
              <a:t>x_test.astype</a:t>
            </a:r>
            <a:r>
              <a:rPr lang="en-US" sz="200" dirty="0"/>
              <a:t>('float32') / 255</a:t>
            </a:r>
          </a:p>
          <a:p>
            <a:endParaRPr lang="en-US" sz="200" dirty="0"/>
          </a:p>
          <a:p>
            <a:r>
              <a:rPr lang="en-US" sz="200" dirty="0"/>
              <a:t># Generate corrupted MNIST images by adding noise with normal </a:t>
            </a:r>
            <a:r>
              <a:rPr lang="en-US" sz="200" dirty="0" err="1"/>
              <a:t>dist</a:t>
            </a:r>
            <a:endParaRPr lang="en-US" sz="200" dirty="0"/>
          </a:p>
          <a:p>
            <a:r>
              <a:rPr lang="en-US" sz="200" dirty="0"/>
              <a:t># centered at 0.5 and </a:t>
            </a:r>
            <a:r>
              <a:rPr lang="en-US" sz="200" dirty="0" err="1"/>
              <a:t>std</a:t>
            </a:r>
            <a:r>
              <a:rPr lang="en-US" sz="200" dirty="0"/>
              <a:t>=0.5</a:t>
            </a:r>
          </a:p>
          <a:p>
            <a:r>
              <a:rPr lang="en-US" sz="200" dirty="0"/>
              <a:t>noise = </a:t>
            </a:r>
            <a:r>
              <a:rPr lang="en-US" sz="200" dirty="0" err="1"/>
              <a:t>np.random.normal</a:t>
            </a:r>
            <a:r>
              <a:rPr lang="en-US" sz="200" dirty="0"/>
              <a:t>(</a:t>
            </a:r>
            <a:r>
              <a:rPr lang="en-US" sz="200" dirty="0" err="1"/>
              <a:t>loc</a:t>
            </a:r>
            <a:r>
              <a:rPr lang="en-US" sz="200" dirty="0"/>
              <a:t>=0.5, scale=0.5, size=</a:t>
            </a:r>
            <a:r>
              <a:rPr lang="en-US" sz="200" dirty="0" err="1"/>
              <a:t>x_train.shape</a:t>
            </a:r>
            <a:r>
              <a:rPr lang="en-US" sz="200" dirty="0"/>
              <a:t>)</a:t>
            </a:r>
          </a:p>
          <a:p>
            <a:r>
              <a:rPr lang="en-US" sz="200" dirty="0" err="1"/>
              <a:t>x_train_noisy</a:t>
            </a:r>
            <a:r>
              <a:rPr lang="en-US" sz="200" dirty="0"/>
              <a:t> = </a:t>
            </a:r>
            <a:r>
              <a:rPr lang="en-US" sz="200" dirty="0" err="1"/>
              <a:t>x_train</a:t>
            </a:r>
            <a:r>
              <a:rPr lang="en-US" sz="200" dirty="0"/>
              <a:t> + noise</a:t>
            </a:r>
          </a:p>
          <a:p>
            <a:r>
              <a:rPr lang="en-US" sz="200" dirty="0"/>
              <a:t>noise = </a:t>
            </a:r>
            <a:r>
              <a:rPr lang="en-US" sz="200" dirty="0" err="1"/>
              <a:t>np.random.normal</a:t>
            </a:r>
            <a:r>
              <a:rPr lang="en-US" sz="200" dirty="0"/>
              <a:t>(</a:t>
            </a:r>
            <a:r>
              <a:rPr lang="en-US" sz="200" dirty="0" err="1"/>
              <a:t>loc</a:t>
            </a:r>
            <a:r>
              <a:rPr lang="en-US" sz="200" dirty="0"/>
              <a:t>=0.5, scale=0.5, size=</a:t>
            </a:r>
            <a:r>
              <a:rPr lang="en-US" sz="200" dirty="0" err="1"/>
              <a:t>x_test.shape</a:t>
            </a:r>
            <a:r>
              <a:rPr lang="en-US" sz="200" dirty="0"/>
              <a:t>)</a:t>
            </a:r>
          </a:p>
          <a:p>
            <a:r>
              <a:rPr lang="en-US" sz="200" dirty="0" err="1"/>
              <a:t>x_test_noisy</a:t>
            </a:r>
            <a:r>
              <a:rPr lang="en-US" sz="200" dirty="0"/>
              <a:t> = </a:t>
            </a:r>
            <a:r>
              <a:rPr lang="en-US" sz="200" dirty="0" err="1"/>
              <a:t>x_test</a:t>
            </a:r>
            <a:r>
              <a:rPr lang="en-US" sz="200" dirty="0"/>
              <a:t> + noise</a:t>
            </a:r>
          </a:p>
          <a:p>
            <a:endParaRPr lang="en-US" sz="200" dirty="0"/>
          </a:p>
          <a:p>
            <a:r>
              <a:rPr lang="en-US" sz="200" dirty="0" err="1"/>
              <a:t>x_train_noisy</a:t>
            </a:r>
            <a:r>
              <a:rPr lang="en-US" sz="200" dirty="0"/>
              <a:t> = </a:t>
            </a:r>
            <a:r>
              <a:rPr lang="en-US" sz="200" dirty="0" err="1"/>
              <a:t>np.clip</a:t>
            </a:r>
            <a:r>
              <a:rPr lang="en-US" sz="200" dirty="0"/>
              <a:t>(</a:t>
            </a:r>
            <a:r>
              <a:rPr lang="en-US" sz="200" dirty="0" err="1"/>
              <a:t>x_train_noisy</a:t>
            </a:r>
            <a:r>
              <a:rPr lang="en-US" sz="200" dirty="0"/>
              <a:t>, 0., 1.)</a:t>
            </a:r>
          </a:p>
          <a:p>
            <a:r>
              <a:rPr lang="en-US" sz="200" dirty="0" err="1"/>
              <a:t>x_test_noisy</a:t>
            </a:r>
            <a:r>
              <a:rPr lang="en-US" sz="200" dirty="0"/>
              <a:t> = </a:t>
            </a:r>
            <a:r>
              <a:rPr lang="en-US" sz="200" dirty="0" err="1"/>
              <a:t>np.clip</a:t>
            </a:r>
            <a:r>
              <a:rPr lang="en-US" sz="200" dirty="0"/>
              <a:t>(</a:t>
            </a:r>
            <a:r>
              <a:rPr lang="en-US" sz="200" dirty="0" err="1"/>
              <a:t>x_test_noisy</a:t>
            </a:r>
            <a:r>
              <a:rPr lang="en-US" sz="200" dirty="0"/>
              <a:t>, 0., 1.)</a:t>
            </a:r>
          </a:p>
          <a:p>
            <a:endParaRPr lang="en-US" sz="200" dirty="0"/>
          </a:p>
          <a:p>
            <a:r>
              <a:rPr lang="en-US" sz="200" dirty="0"/>
              <a:t># Network parameters</a:t>
            </a:r>
          </a:p>
          <a:p>
            <a:r>
              <a:rPr lang="en-US" sz="200" dirty="0" err="1"/>
              <a:t>input_shape</a:t>
            </a:r>
            <a:r>
              <a:rPr lang="en-US" sz="200" dirty="0"/>
              <a:t> = (</a:t>
            </a:r>
            <a:r>
              <a:rPr lang="en-US" sz="200" dirty="0" err="1"/>
              <a:t>image_size</a:t>
            </a:r>
            <a:r>
              <a:rPr lang="en-US" sz="200" dirty="0"/>
              <a:t>, </a:t>
            </a:r>
            <a:r>
              <a:rPr lang="en-US" sz="200" dirty="0" err="1"/>
              <a:t>image_size</a:t>
            </a:r>
            <a:r>
              <a:rPr lang="en-US" sz="200" dirty="0"/>
              <a:t>, 1)</a:t>
            </a:r>
          </a:p>
          <a:p>
            <a:r>
              <a:rPr lang="en-US" sz="200" dirty="0" err="1"/>
              <a:t>batch_size</a:t>
            </a:r>
            <a:r>
              <a:rPr lang="en-US" sz="200" dirty="0"/>
              <a:t> = 128</a:t>
            </a:r>
          </a:p>
          <a:p>
            <a:r>
              <a:rPr lang="en-US" sz="200" dirty="0" err="1"/>
              <a:t>kernel_size</a:t>
            </a:r>
            <a:r>
              <a:rPr lang="en-US" sz="200" dirty="0"/>
              <a:t> = 3</a:t>
            </a:r>
          </a:p>
          <a:p>
            <a:r>
              <a:rPr lang="en-US" sz="200" dirty="0" err="1"/>
              <a:t>latent_dim</a:t>
            </a:r>
            <a:r>
              <a:rPr lang="en-US" sz="200" dirty="0"/>
              <a:t> = 16</a:t>
            </a:r>
          </a:p>
          <a:p>
            <a:r>
              <a:rPr lang="en-US" sz="200" dirty="0"/>
              <a:t># Encoder/Decoder number of CNN layers and filters per layer</a:t>
            </a:r>
          </a:p>
          <a:p>
            <a:r>
              <a:rPr lang="en-US" sz="200" dirty="0" err="1"/>
              <a:t>layer_filters</a:t>
            </a:r>
            <a:r>
              <a:rPr lang="en-US" sz="200" dirty="0"/>
              <a:t> = [32, 64]</a:t>
            </a:r>
          </a:p>
          <a:p>
            <a:endParaRPr lang="en-US" sz="200" dirty="0"/>
          </a:p>
          <a:p>
            <a:r>
              <a:rPr lang="en-US" sz="200" dirty="0"/>
              <a:t># Build the Autoencoder Model</a:t>
            </a:r>
          </a:p>
          <a:p>
            <a:r>
              <a:rPr lang="en-US" sz="200" dirty="0"/>
              <a:t># First build the Encoder Model</a:t>
            </a:r>
          </a:p>
          <a:p>
            <a:r>
              <a:rPr lang="en-US" sz="200" dirty="0"/>
              <a:t>inputs = Input(shape=</a:t>
            </a:r>
            <a:r>
              <a:rPr lang="en-US" sz="200" dirty="0" err="1"/>
              <a:t>input_shape</a:t>
            </a:r>
            <a:r>
              <a:rPr lang="en-US" sz="200" dirty="0"/>
              <a:t>, name='</a:t>
            </a:r>
            <a:r>
              <a:rPr lang="en-US" sz="200" dirty="0" err="1"/>
              <a:t>encoder_input</a:t>
            </a:r>
            <a:r>
              <a:rPr lang="en-US" sz="200" dirty="0"/>
              <a:t>')</a:t>
            </a:r>
          </a:p>
          <a:p>
            <a:r>
              <a:rPr lang="en-US" sz="200" dirty="0"/>
              <a:t>x = inputs</a:t>
            </a:r>
          </a:p>
          <a:p>
            <a:r>
              <a:rPr lang="en-US" sz="200" dirty="0"/>
              <a:t># Stack of Conv2D blocks</a:t>
            </a:r>
          </a:p>
          <a:p>
            <a:r>
              <a:rPr lang="en-US" sz="200" dirty="0"/>
              <a:t># Notes:</a:t>
            </a:r>
          </a:p>
          <a:p>
            <a:r>
              <a:rPr lang="en-US" sz="200" dirty="0"/>
              <a:t># 1) Use Batch Normalization before </a:t>
            </a:r>
            <a:r>
              <a:rPr lang="en-US" sz="200" dirty="0" err="1"/>
              <a:t>ReLU</a:t>
            </a:r>
            <a:r>
              <a:rPr lang="en-US" sz="200" dirty="0"/>
              <a:t> on deep networks</a:t>
            </a:r>
          </a:p>
          <a:p>
            <a:r>
              <a:rPr lang="en-US" sz="200" dirty="0"/>
              <a:t># 2) Use MaxPooling2D as alternative to strides&gt;1</a:t>
            </a:r>
          </a:p>
          <a:p>
            <a:r>
              <a:rPr lang="en-US" sz="200" dirty="0"/>
              <a:t># - faster but not as good as strides&gt;1</a:t>
            </a:r>
          </a:p>
          <a:p>
            <a:r>
              <a:rPr lang="en-US" sz="200" dirty="0"/>
              <a:t>for filters in </a:t>
            </a:r>
            <a:r>
              <a:rPr lang="en-US" sz="200" dirty="0" err="1"/>
              <a:t>layer_filters</a:t>
            </a:r>
            <a:r>
              <a:rPr lang="en-US" sz="200" dirty="0"/>
              <a:t>:</a:t>
            </a:r>
          </a:p>
          <a:p>
            <a:r>
              <a:rPr lang="en-US" sz="200" dirty="0"/>
              <a:t>    x = Conv2D(filters=filters,</a:t>
            </a:r>
          </a:p>
          <a:p>
            <a:r>
              <a:rPr lang="en-US" sz="200" dirty="0"/>
              <a:t>               </a:t>
            </a:r>
            <a:r>
              <a:rPr lang="en-US" sz="200" dirty="0" err="1"/>
              <a:t>kernel_size</a:t>
            </a:r>
            <a:r>
              <a:rPr lang="en-US" sz="200" dirty="0"/>
              <a:t>=</a:t>
            </a:r>
            <a:r>
              <a:rPr lang="en-US" sz="200" dirty="0" err="1"/>
              <a:t>kernel_size</a:t>
            </a:r>
            <a:r>
              <a:rPr lang="en-US" sz="200" dirty="0"/>
              <a:t>,</a:t>
            </a:r>
          </a:p>
          <a:p>
            <a:r>
              <a:rPr lang="en-US" sz="200" dirty="0"/>
              <a:t>               strides=2,</a:t>
            </a:r>
          </a:p>
          <a:p>
            <a:r>
              <a:rPr lang="en-US" sz="200" dirty="0"/>
              <a:t>               activation='</a:t>
            </a:r>
            <a:r>
              <a:rPr lang="en-US" sz="200" dirty="0" err="1"/>
              <a:t>relu</a:t>
            </a:r>
            <a:r>
              <a:rPr lang="en-US" sz="200" dirty="0"/>
              <a:t>',</a:t>
            </a:r>
          </a:p>
          <a:p>
            <a:r>
              <a:rPr lang="en-US" sz="200" dirty="0"/>
              <a:t>               padding='same')(x)</a:t>
            </a:r>
          </a:p>
          <a:p>
            <a:endParaRPr lang="en-US" sz="200" dirty="0"/>
          </a:p>
          <a:p>
            <a:r>
              <a:rPr lang="en-US" sz="200" dirty="0"/>
              <a:t># Shape info needed to build Decoder Model</a:t>
            </a:r>
          </a:p>
          <a:p>
            <a:r>
              <a:rPr lang="en-US" sz="200" dirty="0"/>
              <a:t>shape = </a:t>
            </a:r>
            <a:r>
              <a:rPr lang="en-US" sz="200" dirty="0" err="1"/>
              <a:t>K.int_shape</a:t>
            </a:r>
            <a:r>
              <a:rPr lang="en-US" sz="200" dirty="0"/>
              <a:t>(x)</a:t>
            </a:r>
          </a:p>
          <a:p>
            <a:endParaRPr lang="en-US" sz="200" dirty="0"/>
          </a:p>
          <a:p>
            <a:r>
              <a:rPr lang="en-US" sz="200" dirty="0"/>
              <a:t># Generate the latent vector</a:t>
            </a:r>
          </a:p>
          <a:p>
            <a:r>
              <a:rPr lang="en-US" sz="200" dirty="0"/>
              <a:t>x = Flatten()(x)</a:t>
            </a:r>
          </a:p>
          <a:p>
            <a:r>
              <a:rPr lang="en-US" sz="200" dirty="0"/>
              <a:t>latent = Dense(</a:t>
            </a:r>
            <a:r>
              <a:rPr lang="en-US" sz="200" dirty="0" err="1"/>
              <a:t>latent_dim</a:t>
            </a:r>
            <a:r>
              <a:rPr lang="en-US" sz="200" dirty="0"/>
              <a:t>, name='</a:t>
            </a:r>
            <a:r>
              <a:rPr lang="en-US" sz="200" dirty="0" err="1"/>
              <a:t>latent_vector</a:t>
            </a:r>
            <a:r>
              <a:rPr lang="en-US" sz="200" dirty="0"/>
              <a:t>')(x)</a:t>
            </a:r>
          </a:p>
          <a:p>
            <a:endParaRPr lang="en-US" sz="200" dirty="0"/>
          </a:p>
          <a:p>
            <a:r>
              <a:rPr lang="en-US" sz="200" dirty="0"/>
              <a:t># Instantiate Encoder Model</a:t>
            </a:r>
          </a:p>
          <a:p>
            <a:r>
              <a:rPr lang="en-US" sz="200" dirty="0"/>
              <a:t>encoder = Model(inputs, latent, name='encoder')</a:t>
            </a:r>
          </a:p>
          <a:p>
            <a:r>
              <a:rPr lang="en-US" sz="200" dirty="0" err="1"/>
              <a:t>encoder.summary</a:t>
            </a:r>
            <a:r>
              <a:rPr lang="en-US" sz="200" dirty="0"/>
              <a:t>()</a:t>
            </a:r>
          </a:p>
          <a:p>
            <a:endParaRPr lang="en-US" sz="200" dirty="0"/>
          </a:p>
          <a:p>
            <a:r>
              <a:rPr lang="en-US" sz="200" dirty="0"/>
              <a:t># Build the Decoder Model</a:t>
            </a:r>
          </a:p>
          <a:p>
            <a:r>
              <a:rPr lang="en-US" sz="200" dirty="0" err="1"/>
              <a:t>latent_inputs</a:t>
            </a:r>
            <a:r>
              <a:rPr lang="en-US" sz="200" dirty="0"/>
              <a:t> = Input(shape=(</a:t>
            </a:r>
            <a:r>
              <a:rPr lang="en-US" sz="200" dirty="0" err="1"/>
              <a:t>latent_dim</a:t>
            </a:r>
            <a:r>
              <a:rPr lang="en-US" sz="200" dirty="0"/>
              <a:t>,), name='</a:t>
            </a:r>
            <a:r>
              <a:rPr lang="en-US" sz="200" dirty="0" err="1"/>
              <a:t>decoder_input</a:t>
            </a:r>
            <a:r>
              <a:rPr lang="en-US" sz="200" dirty="0"/>
              <a:t>')</a:t>
            </a:r>
          </a:p>
          <a:p>
            <a:r>
              <a:rPr lang="en-US" sz="200" dirty="0"/>
              <a:t>x = Dense(shape[1] * shape[2] * shape[3])(</a:t>
            </a:r>
            <a:r>
              <a:rPr lang="en-US" sz="200" dirty="0" err="1"/>
              <a:t>latent_inputs</a:t>
            </a:r>
            <a:r>
              <a:rPr lang="en-US" sz="200" dirty="0"/>
              <a:t>)</a:t>
            </a:r>
          </a:p>
          <a:p>
            <a:r>
              <a:rPr lang="en-US" sz="200" dirty="0"/>
              <a:t>x = Reshape((shape[1], shape[2], shape[3]))(x)</a:t>
            </a:r>
          </a:p>
          <a:p>
            <a:endParaRPr lang="en-US" sz="200" dirty="0"/>
          </a:p>
          <a:p>
            <a:r>
              <a:rPr lang="en-US" sz="200" dirty="0"/>
              <a:t># Stack of Transposed Conv2D blocks</a:t>
            </a:r>
          </a:p>
          <a:p>
            <a:r>
              <a:rPr lang="en-US" sz="200" dirty="0"/>
              <a:t># Notes:</a:t>
            </a:r>
          </a:p>
          <a:p>
            <a:r>
              <a:rPr lang="en-US" sz="200" dirty="0"/>
              <a:t># 1) Use Batch Normalization before </a:t>
            </a:r>
            <a:r>
              <a:rPr lang="en-US" sz="200" dirty="0" err="1"/>
              <a:t>ReLU</a:t>
            </a:r>
            <a:r>
              <a:rPr lang="en-US" sz="200" dirty="0"/>
              <a:t> on deep networks</a:t>
            </a:r>
          </a:p>
          <a:p>
            <a:r>
              <a:rPr lang="en-US" sz="200" dirty="0"/>
              <a:t># 2) Use UpSampling2D as alternative to strides&gt;1</a:t>
            </a:r>
          </a:p>
          <a:p>
            <a:r>
              <a:rPr lang="en-US" sz="200" dirty="0"/>
              <a:t># - faster but not as good as strides&gt;1</a:t>
            </a:r>
          </a:p>
          <a:p>
            <a:r>
              <a:rPr lang="en-US" sz="200" dirty="0"/>
              <a:t>for filters in </a:t>
            </a:r>
            <a:r>
              <a:rPr lang="en-US" sz="200" dirty="0" err="1"/>
              <a:t>layer_filters</a:t>
            </a:r>
            <a:r>
              <a:rPr lang="en-US" sz="200" dirty="0"/>
              <a:t>[::-1]:</a:t>
            </a:r>
          </a:p>
          <a:p>
            <a:r>
              <a:rPr lang="en-US" sz="200" dirty="0"/>
              <a:t>    x = Conv2DTranspose(filters=filters,</a:t>
            </a:r>
          </a:p>
          <a:p>
            <a:r>
              <a:rPr lang="en-US" sz="200" dirty="0"/>
              <a:t>                        </a:t>
            </a:r>
            <a:r>
              <a:rPr lang="en-US" sz="200" dirty="0" err="1"/>
              <a:t>kernel_size</a:t>
            </a:r>
            <a:r>
              <a:rPr lang="en-US" sz="200" dirty="0"/>
              <a:t>=</a:t>
            </a:r>
            <a:r>
              <a:rPr lang="en-US" sz="200" dirty="0" err="1"/>
              <a:t>kernel_size</a:t>
            </a:r>
            <a:r>
              <a:rPr lang="en-US" sz="200" dirty="0"/>
              <a:t>,</a:t>
            </a:r>
          </a:p>
          <a:p>
            <a:r>
              <a:rPr lang="en-US" sz="200" dirty="0"/>
              <a:t>                        strides=2,</a:t>
            </a:r>
          </a:p>
          <a:p>
            <a:r>
              <a:rPr lang="en-US" sz="200" dirty="0"/>
              <a:t>                        activation='</a:t>
            </a:r>
            <a:r>
              <a:rPr lang="en-US" sz="200" dirty="0" err="1"/>
              <a:t>relu</a:t>
            </a:r>
            <a:r>
              <a:rPr lang="en-US" sz="200" dirty="0"/>
              <a:t>',</a:t>
            </a:r>
          </a:p>
          <a:p>
            <a:r>
              <a:rPr lang="en-US" sz="200" dirty="0"/>
              <a:t>                        padding='same')(x)</a:t>
            </a:r>
          </a:p>
          <a:p>
            <a:endParaRPr lang="en-US" sz="200" dirty="0"/>
          </a:p>
          <a:p>
            <a:r>
              <a:rPr lang="en-US" sz="200" dirty="0"/>
              <a:t>x = Conv2DTranspose(filters=1,</a:t>
            </a:r>
          </a:p>
          <a:p>
            <a:r>
              <a:rPr lang="en-US" sz="200" dirty="0"/>
              <a:t>                    </a:t>
            </a:r>
            <a:r>
              <a:rPr lang="en-US" sz="200" dirty="0" err="1"/>
              <a:t>kernel_size</a:t>
            </a:r>
            <a:r>
              <a:rPr lang="en-US" sz="200" dirty="0"/>
              <a:t>=</a:t>
            </a:r>
            <a:r>
              <a:rPr lang="en-US" sz="200" dirty="0" err="1"/>
              <a:t>kernel_size</a:t>
            </a:r>
            <a:r>
              <a:rPr lang="en-US" sz="200" dirty="0"/>
              <a:t>,</a:t>
            </a:r>
          </a:p>
          <a:p>
            <a:r>
              <a:rPr lang="en-US" sz="200" dirty="0"/>
              <a:t>                    padding='same')(x)</a:t>
            </a:r>
          </a:p>
          <a:p>
            <a:endParaRPr lang="en-US" sz="200" dirty="0"/>
          </a:p>
          <a:p>
            <a:r>
              <a:rPr lang="en-US" sz="200" dirty="0"/>
              <a:t>outputs = Activation('sigmoid', name='</a:t>
            </a:r>
            <a:r>
              <a:rPr lang="en-US" sz="200" dirty="0" err="1"/>
              <a:t>decoder_output</a:t>
            </a:r>
            <a:r>
              <a:rPr lang="en-US" sz="200" dirty="0"/>
              <a:t>')(x)</a:t>
            </a:r>
          </a:p>
          <a:p>
            <a:endParaRPr lang="en-US" sz="200" dirty="0"/>
          </a:p>
          <a:p>
            <a:r>
              <a:rPr lang="en-US" sz="200" dirty="0"/>
              <a:t># Instantiate Decoder Model</a:t>
            </a:r>
          </a:p>
          <a:p>
            <a:r>
              <a:rPr lang="en-US" sz="200" dirty="0"/>
              <a:t>decoder = Model(</a:t>
            </a:r>
            <a:r>
              <a:rPr lang="en-US" sz="200" dirty="0" err="1"/>
              <a:t>latent_inputs</a:t>
            </a:r>
            <a:r>
              <a:rPr lang="en-US" sz="200" dirty="0"/>
              <a:t>, outputs, name='decoder')</a:t>
            </a:r>
          </a:p>
          <a:p>
            <a:r>
              <a:rPr lang="en-US" sz="200" dirty="0" err="1"/>
              <a:t>decoder.summary</a:t>
            </a:r>
            <a:r>
              <a:rPr lang="en-US" sz="200" dirty="0"/>
              <a:t>()</a:t>
            </a:r>
          </a:p>
          <a:p>
            <a:endParaRPr lang="en-US" sz="200" dirty="0"/>
          </a:p>
          <a:p>
            <a:r>
              <a:rPr lang="en-US" sz="200" dirty="0"/>
              <a:t># Autoencoder = Encoder + Decoder</a:t>
            </a:r>
          </a:p>
          <a:p>
            <a:r>
              <a:rPr lang="en-US" sz="200" dirty="0"/>
              <a:t># Instantiate Autoencoder Model</a:t>
            </a:r>
          </a:p>
          <a:p>
            <a:r>
              <a:rPr lang="en-US" sz="200" dirty="0"/>
              <a:t>autoencoder = Model(inputs, decoder(encoder(inputs)), name='autoencoder')</a:t>
            </a:r>
          </a:p>
          <a:p>
            <a:r>
              <a:rPr lang="en-US" sz="200" dirty="0" err="1"/>
              <a:t>autoencoder.summary</a:t>
            </a:r>
            <a:r>
              <a:rPr lang="en-US" sz="200" dirty="0"/>
              <a:t>()</a:t>
            </a:r>
          </a:p>
          <a:p>
            <a:endParaRPr lang="en-US" sz="200" dirty="0"/>
          </a:p>
          <a:p>
            <a:r>
              <a:rPr lang="en-US" sz="200" dirty="0" err="1"/>
              <a:t>autoencoder.compile</a:t>
            </a:r>
            <a:r>
              <a:rPr lang="en-US" sz="200" dirty="0"/>
              <a:t>(loss='</a:t>
            </a:r>
            <a:r>
              <a:rPr lang="en-US" sz="200" dirty="0" err="1"/>
              <a:t>mse</a:t>
            </a:r>
            <a:r>
              <a:rPr lang="en-US" sz="200" dirty="0"/>
              <a:t>', optimizer='</a:t>
            </a:r>
            <a:r>
              <a:rPr lang="en-US" sz="200" dirty="0" err="1"/>
              <a:t>adam</a:t>
            </a:r>
            <a:r>
              <a:rPr lang="en-US" sz="200" dirty="0"/>
              <a:t>')</a:t>
            </a:r>
          </a:p>
          <a:p>
            <a:endParaRPr lang="en-US" sz="200" dirty="0"/>
          </a:p>
          <a:p>
            <a:r>
              <a:rPr lang="en-US" sz="200" dirty="0"/>
              <a:t># Train the autoencoder</a:t>
            </a:r>
          </a:p>
          <a:p>
            <a:r>
              <a:rPr lang="en-US" sz="200" dirty="0" err="1"/>
              <a:t>autoencoder.fit</a:t>
            </a:r>
            <a:r>
              <a:rPr lang="en-US" sz="200" dirty="0"/>
              <a:t>(</a:t>
            </a:r>
            <a:r>
              <a:rPr lang="en-US" sz="200" dirty="0" err="1"/>
              <a:t>x_train_noisy</a:t>
            </a:r>
            <a:r>
              <a:rPr lang="en-US" sz="200" dirty="0"/>
              <a:t>,</a:t>
            </a:r>
          </a:p>
          <a:p>
            <a:r>
              <a:rPr lang="en-US" sz="200" dirty="0"/>
              <a:t>                </a:t>
            </a:r>
            <a:r>
              <a:rPr lang="en-US" sz="200" dirty="0" err="1"/>
              <a:t>x_train</a:t>
            </a:r>
            <a:r>
              <a:rPr lang="en-US" sz="200" dirty="0"/>
              <a:t>,</a:t>
            </a:r>
          </a:p>
          <a:p>
            <a:r>
              <a:rPr lang="en-US" sz="200" dirty="0"/>
              <a:t>                </a:t>
            </a:r>
            <a:r>
              <a:rPr lang="en-US" sz="200" dirty="0" err="1"/>
              <a:t>validation_data</a:t>
            </a:r>
            <a:r>
              <a:rPr lang="en-US" sz="200" dirty="0"/>
              <a:t>=(</a:t>
            </a:r>
            <a:r>
              <a:rPr lang="en-US" sz="200" dirty="0" err="1"/>
              <a:t>x_test_noisy</a:t>
            </a:r>
            <a:r>
              <a:rPr lang="en-US" sz="200" dirty="0"/>
              <a:t>, </a:t>
            </a:r>
            <a:r>
              <a:rPr lang="en-US" sz="200" dirty="0" err="1"/>
              <a:t>x_test</a:t>
            </a:r>
            <a:r>
              <a:rPr lang="en-US" sz="200" dirty="0"/>
              <a:t>),</a:t>
            </a:r>
          </a:p>
          <a:p>
            <a:r>
              <a:rPr lang="en-US" sz="200" dirty="0"/>
              <a:t>                epochs=30,</a:t>
            </a:r>
          </a:p>
          <a:p>
            <a:r>
              <a:rPr lang="en-US" sz="200" dirty="0"/>
              <a:t>                </a:t>
            </a:r>
            <a:r>
              <a:rPr lang="en-US" sz="200" dirty="0" err="1"/>
              <a:t>batch_size</a:t>
            </a:r>
            <a:r>
              <a:rPr lang="en-US" sz="200" dirty="0"/>
              <a:t>=</a:t>
            </a:r>
            <a:r>
              <a:rPr lang="en-US" sz="200" dirty="0" err="1"/>
              <a:t>batch_size</a:t>
            </a:r>
            <a:r>
              <a:rPr lang="en-US" sz="200" dirty="0"/>
              <a:t>)</a:t>
            </a:r>
          </a:p>
          <a:p>
            <a:endParaRPr lang="en-US" sz="200" dirty="0"/>
          </a:p>
          <a:p>
            <a:r>
              <a:rPr lang="en-US" sz="200" dirty="0"/>
              <a:t># Predict the Autoencoder output from corrupted test images</a:t>
            </a:r>
          </a:p>
          <a:p>
            <a:r>
              <a:rPr lang="en-US" sz="200" dirty="0" err="1"/>
              <a:t>x_decoded</a:t>
            </a:r>
            <a:r>
              <a:rPr lang="en-US" sz="200" dirty="0"/>
              <a:t> = </a:t>
            </a:r>
            <a:r>
              <a:rPr lang="en-US" sz="200" dirty="0" err="1"/>
              <a:t>autoencoder.predict</a:t>
            </a:r>
            <a:r>
              <a:rPr lang="en-US" sz="200" dirty="0"/>
              <a:t>(</a:t>
            </a:r>
            <a:r>
              <a:rPr lang="en-US" sz="200" dirty="0" err="1"/>
              <a:t>x_test_noisy</a:t>
            </a:r>
            <a:r>
              <a:rPr lang="en-US" sz="200" dirty="0"/>
              <a:t>)</a:t>
            </a:r>
          </a:p>
          <a:p>
            <a:endParaRPr lang="en-US" sz="200" dirty="0"/>
          </a:p>
          <a:p>
            <a:r>
              <a:rPr lang="en-US" sz="200" dirty="0"/>
              <a:t># Display the 1st 8 corrupted and </a:t>
            </a:r>
            <a:r>
              <a:rPr lang="en-US" sz="200" dirty="0" err="1"/>
              <a:t>denoised</a:t>
            </a:r>
            <a:r>
              <a:rPr lang="en-US" sz="200" dirty="0"/>
              <a:t> images</a:t>
            </a:r>
          </a:p>
          <a:p>
            <a:r>
              <a:rPr lang="en-US" sz="200" dirty="0"/>
              <a:t>rows, cols = 10, 30</a:t>
            </a:r>
          </a:p>
          <a:p>
            <a:r>
              <a:rPr lang="en-US" sz="200" dirty="0" err="1"/>
              <a:t>num</a:t>
            </a:r>
            <a:r>
              <a:rPr lang="en-US" sz="200" dirty="0"/>
              <a:t> = rows * cols</a:t>
            </a:r>
          </a:p>
          <a:p>
            <a:r>
              <a:rPr lang="en-US" sz="200" dirty="0" err="1"/>
              <a:t>imgs</a:t>
            </a:r>
            <a:r>
              <a:rPr lang="en-US" sz="200" dirty="0"/>
              <a:t> = </a:t>
            </a:r>
            <a:r>
              <a:rPr lang="en-US" sz="200" dirty="0" err="1"/>
              <a:t>np.concatenate</a:t>
            </a:r>
            <a:r>
              <a:rPr lang="en-US" sz="200" dirty="0"/>
              <a:t>([</a:t>
            </a:r>
            <a:r>
              <a:rPr lang="en-US" sz="200" dirty="0" err="1"/>
              <a:t>x_test</a:t>
            </a:r>
            <a:r>
              <a:rPr lang="en-US" sz="200" dirty="0"/>
              <a:t>[:</a:t>
            </a:r>
            <a:r>
              <a:rPr lang="en-US" sz="200" dirty="0" err="1"/>
              <a:t>num</a:t>
            </a:r>
            <a:r>
              <a:rPr lang="en-US" sz="200" dirty="0"/>
              <a:t>], </a:t>
            </a:r>
            <a:r>
              <a:rPr lang="en-US" sz="200" dirty="0" err="1"/>
              <a:t>x_test_noisy</a:t>
            </a:r>
            <a:r>
              <a:rPr lang="en-US" sz="200" dirty="0"/>
              <a:t>[:</a:t>
            </a:r>
            <a:r>
              <a:rPr lang="en-US" sz="200" dirty="0" err="1"/>
              <a:t>num</a:t>
            </a:r>
            <a:r>
              <a:rPr lang="en-US" sz="200" dirty="0"/>
              <a:t>], </a:t>
            </a:r>
            <a:r>
              <a:rPr lang="en-US" sz="200" dirty="0" err="1"/>
              <a:t>x_decoded</a:t>
            </a:r>
            <a:r>
              <a:rPr lang="en-US" sz="200" dirty="0"/>
              <a:t>[:</a:t>
            </a:r>
            <a:r>
              <a:rPr lang="en-US" sz="200" dirty="0" err="1"/>
              <a:t>num</a:t>
            </a:r>
            <a:r>
              <a:rPr lang="en-US" sz="200" dirty="0"/>
              <a:t>]])</a:t>
            </a:r>
          </a:p>
          <a:p>
            <a:r>
              <a:rPr lang="en-US" sz="200" dirty="0" err="1"/>
              <a:t>imgs</a:t>
            </a:r>
            <a:r>
              <a:rPr lang="en-US" sz="200" dirty="0"/>
              <a:t> = </a:t>
            </a:r>
            <a:r>
              <a:rPr lang="en-US" sz="200" dirty="0" err="1"/>
              <a:t>imgs.reshape</a:t>
            </a:r>
            <a:r>
              <a:rPr lang="en-US" sz="200" dirty="0"/>
              <a:t>((rows * 3, cols, </a:t>
            </a:r>
            <a:r>
              <a:rPr lang="en-US" sz="200" dirty="0" err="1"/>
              <a:t>image_size</a:t>
            </a:r>
            <a:r>
              <a:rPr lang="en-US" sz="200" dirty="0"/>
              <a:t>, </a:t>
            </a:r>
            <a:r>
              <a:rPr lang="en-US" sz="200" dirty="0" err="1"/>
              <a:t>image_size</a:t>
            </a:r>
            <a:r>
              <a:rPr lang="en-US" sz="200" dirty="0"/>
              <a:t>))</a:t>
            </a:r>
          </a:p>
          <a:p>
            <a:r>
              <a:rPr lang="en-US" sz="200" dirty="0" err="1"/>
              <a:t>imgs</a:t>
            </a:r>
            <a:r>
              <a:rPr lang="en-US" sz="200" dirty="0"/>
              <a:t> = </a:t>
            </a:r>
            <a:r>
              <a:rPr lang="en-US" sz="200" dirty="0" err="1"/>
              <a:t>np.vstack</a:t>
            </a:r>
            <a:r>
              <a:rPr lang="en-US" sz="200" dirty="0"/>
              <a:t>(</a:t>
            </a:r>
            <a:r>
              <a:rPr lang="en-US" sz="200" dirty="0" err="1"/>
              <a:t>np.split</a:t>
            </a:r>
            <a:r>
              <a:rPr lang="en-US" sz="200" dirty="0"/>
              <a:t>(</a:t>
            </a:r>
            <a:r>
              <a:rPr lang="en-US" sz="200" dirty="0" err="1"/>
              <a:t>imgs</a:t>
            </a:r>
            <a:r>
              <a:rPr lang="en-US" sz="200" dirty="0"/>
              <a:t>, rows, axis=1))</a:t>
            </a:r>
          </a:p>
          <a:p>
            <a:r>
              <a:rPr lang="en-US" sz="200" dirty="0" err="1"/>
              <a:t>imgs</a:t>
            </a:r>
            <a:r>
              <a:rPr lang="en-US" sz="200" dirty="0"/>
              <a:t> = </a:t>
            </a:r>
            <a:r>
              <a:rPr lang="en-US" sz="200" dirty="0" err="1"/>
              <a:t>imgs.reshape</a:t>
            </a:r>
            <a:r>
              <a:rPr lang="en-US" sz="200" dirty="0"/>
              <a:t>((rows * 3, -1, </a:t>
            </a:r>
            <a:r>
              <a:rPr lang="en-US" sz="200" dirty="0" err="1"/>
              <a:t>image_size</a:t>
            </a:r>
            <a:r>
              <a:rPr lang="en-US" sz="200" dirty="0"/>
              <a:t>, </a:t>
            </a:r>
            <a:r>
              <a:rPr lang="en-US" sz="200" dirty="0" err="1"/>
              <a:t>image_size</a:t>
            </a:r>
            <a:r>
              <a:rPr lang="en-US" sz="200" dirty="0"/>
              <a:t>))</a:t>
            </a:r>
          </a:p>
          <a:p>
            <a:r>
              <a:rPr lang="en-US" sz="200" dirty="0" err="1"/>
              <a:t>imgs</a:t>
            </a:r>
            <a:r>
              <a:rPr lang="en-US" sz="200" dirty="0"/>
              <a:t> = </a:t>
            </a:r>
            <a:r>
              <a:rPr lang="en-US" sz="200" dirty="0" err="1"/>
              <a:t>np.vstack</a:t>
            </a:r>
            <a:r>
              <a:rPr lang="en-US" sz="200" dirty="0"/>
              <a:t>([</a:t>
            </a:r>
            <a:r>
              <a:rPr lang="en-US" sz="200" dirty="0" err="1"/>
              <a:t>np.hstack</a:t>
            </a:r>
            <a:r>
              <a:rPr lang="en-US" sz="200" dirty="0"/>
              <a:t>(</a:t>
            </a:r>
            <a:r>
              <a:rPr lang="en-US" sz="200" dirty="0" err="1"/>
              <a:t>i</a:t>
            </a:r>
            <a:r>
              <a:rPr lang="en-US" sz="200" dirty="0"/>
              <a:t>) for </a:t>
            </a:r>
            <a:r>
              <a:rPr lang="en-US" sz="200" dirty="0" err="1"/>
              <a:t>i</a:t>
            </a:r>
            <a:r>
              <a:rPr lang="en-US" sz="200" dirty="0"/>
              <a:t> in </a:t>
            </a:r>
            <a:r>
              <a:rPr lang="en-US" sz="200" dirty="0" err="1"/>
              <a:t>imgs</a:t>
            </a:r>
            <a:r>
              <a:rPr lang="en-US" sz="200" dirty="0"/>
              <a:t>])</a:t>
            </a:r>
          </a:p>
          <a:p>
            <a:r>
              <a:rPr lang="en-US" sz="200" dirty="0" err="1"/>
              <a:t>imgs</a:t>
            </a:r>
            <a:r>
              <a:rPr lang="en-US" sz="200" dirty="0"/>
              <a:t> = (</a:t>
            </a:r>
            <a:r>
              <a:rPr lang="en-US" sz="200" dirty="0" err="1"/>
              <a:t>imgs</a:t>
            </a:r>
            <a:r>
              <a:rPr lang="en-US" sz="200" dirty="0"/>
              <a:t> * 255).</a:t>
            </a:r>
            <a:r>
              <a:rPr lang="en-US" sz="200" dirty="0" err="1"/>
              <a:t>astype</a:t>
            </a:r>
            <a:r>
              <a:rPr lang="en-US" sz="200" dirty="0"/>
              <a:t>(np.uint8)</a:t>
            </a:r>
          </a:p>
          <a:p>
            <a:r>
              <a:rPr lang="en-US" sz="200" dirty="0" err="1"/>
              <a:t>plt.figure</a:t>
            </a:r>
            <a:r>
              <a:rPr lang="en-US" sz="200" dirty="0"/>
              <a:t>()</a:t>
            </a:r>
          </a:p>
          <a:p>
            <a:r>
              <a:rPr lang="en-US" sz="200" dirty="0" err="1"/>
              <a:t>plt.axis</a:t>
            </a:r>
            <a:r>
              <a:rPr lang="en-US" sz="200" dirty="0"/>
              <a:t>('off')</a:t>
            </a:r>
          </a:p>
          <a:p>
            <a:r>
              <a:rPr lang="en-US" sz="200" dirty="0" err="1"/>
              <a:t>plt.title</a:t>
            </a:r>
            <a:r>
              <a:rPr lang="en-US" sz="200" dirty="0"/>
              <a:t>('Original images: top rows, '</a:t>
            </a:r>
          </a:p>
          <a:p>
            <a:r>
              <a:rPr lang="en-US" sz="200" dirty="0"/>
              <a:t>          'Corrupted Input: middle rows, '</a:t>
            </a:r>
          </a:p>
          <a:p>
            <a:r>
              <a:rPr lang="en-US" sz="200" dirty="0"/>
              <a:t>          '</a:t>
            </a:r>
            <a:r>
              <a:rPr lang="en-US" sz="200" dirty="0" err="1"/>
              <a:t>Denoised</a:t>
            </a:r>
            <a:r>
              <a:rPr lang="en-US" sz="200" dirty="0"/>
              <a:t> Input:  third rows')</a:t>
            </a:r>
          </a:p>
          <a:p>
            <a:r>
              <a:rPr lang="en-US" sz="200" dirty="0" err="1"/>
              <a:t>plt.imshow</a:t>
            </a:r>
            <a:r>
              <a:rPr lang="en-US" sz="200" dirty="0"/>
              <a:t>(</a:t>
            </a:r>
            <a:r>
              <a:rPr lang="en-US" sz="200" dirty="0" err="1"/>
              <a:t>imgs</a:t>
            </a:r>
            <a:r>
              <a:rPr lang="en-US" sz="200" dirty="0"/>
              <a:t>, interpolation='none', </a:t>
            </a:r>
            <a:r>
              <a:rPr lang="en-US" sz="200" dirty="0" err="1"/>
              <a:t>cmap</a:t>
            </a:r>
            <a:r>
              <a:rPr lang="en-US" sz="200" dirty="0"/>
              <a:t>='gray')</a:t>
            </a:r>
          </a:p>
          <a:p>
            <a:r>
              <a:rPr lang="en-US" sz="200" dirty="0" err="1"/>
              <a:t>Image.fromarray</a:t>
            </a:r>
            <a:r>
              <a:rPr lang="en-US" sz="200" dirty="0"/>
              <a:t>(</a:t>
            </a:r>
            <a:r>
              <a:rPr lang="en-US" sz="200" dirty="0" err="1"/>
              <a:t>imgs</a:t>
            </a:r>
            <a:r>
              <a:rPr lang="en-US" sz="200" dirty="0"/>
              <a:t>).save('corrupted_and_denoised.png')</a:t>
            </a:r>
          </a:p>
          <a:p>
            <a:r>
              <a:rPr lang="en-US" sz="200" dirty="0" err="1"/>
              <a:t>plt.show</a:t>
            </a:r>
            <a:r>
              <a:rPr lang="en-US" sz="200" dirty="0"/>
              <a:t>()</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19</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199" y="1628838"/>
            <a:ext cx="5114501" cy="5114501"/>
          </a:xfrm>
          <a:prstGeom prst="rect">
            <a:avLst/>
          </a:prstGeom>
        </p:spPr>
      </p:pic>
      <p:sp>
        <p:nvSpPr>
          <p:cNvPr id="8" name="Right Brace 7"/>
          <p:cNvSpPr/>
          <p:nvPr/>
        </p:nvSpPr>
        <p:spPr>
          <a:xfrm>
            <a:off x="7448125" y="1657476"/>
            <a:ext cx="381000" cy="4570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7239000" y="552576"/>
            <a:ext cx="381000" cy="9714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648575" y="1038225"/>
            <a:ext cx="548099" cy="819150"/>
          </a:xfrm>
          <a:custGeom>
            <a:avLst/>
            <a:gdLst>
              <a:gd name="connsiteX0" fmla="*/ 0 w 548099"/>
              <a:gd name="connsiteY0" fmla="*/ 0 h 819150"/>
              <a:gd name="connsiteX1" fmla="*/ 438150 w 548099"/>
              <a:gd name="connsiteY1" fmla="*/ 142875 h 819150"/>
              <a:gd name="connsiteX2" fmla="*/ 542925 w 548099"/>
              <a:gd name="connsiteY2" fmla="*/ 409575 h 819150"/>
              <a:gd name="connsiteX3" fmla="*/ 514350 w 548099"/>
              <a:gd name="connsiteY3" fmla="*/ 600075 h 819150"/>
              <a:gd name="connsiteX4" fmla="*/ 361950 w 548099"/>
              <a:gd name="connsiteY4" fmla="*/ 704850 h 819150"/>
              <a:gd name="connsiteX5" fmla="*/ 228600 w 548099"/>
              <a:gd name="connsiteY5" fmla="*/ 81915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099" h="819150">
                <a:moveTo>
                  <a:pt x="0" y="0"/>
                </a:moveTo>
                <a:cubicBezTo>
                  <a:pt x="173831" y="37306"/>
                  <a:pt x="347663" y="74613"/>
                  <a:pt x="438150" y="142875"/>
                </a:cubicBezTo>
                <a:cubicBezTo>
                  <a:pt x="528637" y="211137"/>
                  <a:pt x="530225" y="333375"/>
                  <a:pt x="542925" y="409575"/>
                </a:cubicBezTo>
                <a:cubicBezTo>
                  <a:pt x="555625" y="485775"/>
                  <a:pt x="544512" y="550863"/>
                  <a:pt x="514350" y="600075"/>
                </a:cubicBezTo>
                <a:cubicBezTo>
                  <a:pt x="484188" y="649287"/>
                  <a:pt x="409575" y="668338"/>
                  <a:pt x="361950" y="704850"/>
                </a:cubicBezTo>
                <a:cubicBezTo>
                  <a:pt x="314325" y="741363"/>
                  <a:pt x="271462" y="780256"/>
                  <a:pt x="228600" y="81915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465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autoencoders</a:t>
            </a:r>
          </a:p>
        </p:txBody>
      </p:sp>
      <p:sp>
        <p:nvSpPr>
          <p:cNvPr id="3" name="Content Placeholder 2"/>
          <p:cNvSpPr>
            <a:spLocks noGrp="1"/>
          </p:cNvSpPr>
          <p:nvPr>
            <p:ph idx="1"/>
          </p:nvPr>
        </p:nvSpPr>
        <p:spPr/>
        <p:txBody>
          <a:bodyPr/>
          <a:lstStyle/>
          <a:p>
            <a:r>
              <a:rPr lang="en-US" dirty="0"/>
              <a:t>Part1 : Vanilla (means traditional or classical) Autoencoder </a:t>
            </a:r>
          </a:p>
          <a:p>
            <a:pPr lvl="1"/>
            <a:r>
              <a:rPr lang="en-US" dirty="0"/>
              <a:t>or simply called Autoencoder</a:t>
            </a:r>
          </a:p>
          <a:p>
            <a:r>
              <a:rPr lang="en-US" dirty="0"/>
              <a:t>Part 2: Variational Autoencoder</a:t>
            </a:r>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2</a:t>
            </a:fld>
            <a:endParaRPr lang="en-US"/>
          </a:p>
        </p:txBody>
      </p:sp>
      <p:pic>
        <p:nvPicPr>
          <p:cNvPr id="7" name="Picture 6" descr="A hand holding an ice cream cone&#10;&#10;Description automatically generated">
            <a:extLst>
              <a:ext uri="{FF2B5EF4-FFF2-40B4-BE49-F238E27FC236}">
                <a16:creationId xmlns:a16="http://schemas.microsoft.com/office/drawing/2014/main" id="{7A468651-57DC-BBA7-045F-61BA474253B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91400" y="2370163"/>
            <a:ext cx="1009272" cy="1524000"/>
          </a:xfrm>
          <a:prstGeom prst="rect">
            <a:avLst/>
          </a:prstGeom>
        </p:spPr>
      </p:pic>
      <p:sp>
        <p:nvSpPr>
          <p:cNvPr id="8" name="TextBox 7">
            <a:extLst>
              <a:ext uri="{FF2B5EF4-FFF2-40B4-BE49-F238E27FC236}">
                <a16:creationId xmlns:a16="http://schemas.microsoft.com/office/drawing/2014/main" id="{1FB5EB7E-F55D-EB40-E1B5-DAD6746477CE}"/>
              </a:ext>
            </a:extLst>
          </p:cNvPr>
          <p:cNvSpPr txBox="1"/>
          <p:nvPr/>
        </p:nvSpPr>
        <p:spPr>
          <a:xfrm>
            <a:off x="2301139" y="6858000"/>
            <a:ext cx="4541722" cy="230832"/>
          </a:xfrm>
          <a:prstGeom prst="rect">
            <a:avLst/>
          </a:prstGeom>
          <a:noFill/>
        </p:spPr>
        <p:txBody>
          <a:bodyPr wrap="square" rtlCol="0">
            <a:spAutoFit/>
          </a:bodyPr>
          <a:lstStyle/>
          <a:p>
            <a:r>
              <a:rPr lang="en-US" sz="900">
                <a:hlinkClick r:id="rId3" tooltip="https://www.creationsbykara.com/2011/07/raspberry-vanilla-ice-cream.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50283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3</a:t>
            </a:r>
          </a:p>
        </p:txBody>
      </p:sp>
      <p:sp>
        <p:nvSpPr>
          <p:cNvPr id="3" name="Content Placeholder 2"/>
          <p:cNvSpPr>
            <a:spLocks noGrp="1"/>
          </p:cNvSpPr>
          <p:nvPr>
            <p:ph idx="1"/>
          </p:nvPr>
        </p:nvSpPr>
        <p:spPr/>
        <p:txBody>
          <a:bodyPr>
            <a:normAutofit/>
          </a:bodyPr>
          <a:lstStyle/>
          <a:p>
            <a:r>
              <a:rPr lang="en-US" dirty="0"/>
              <a:t>Discuss applications of a Vanilla (traditional) autoencoder.</a:t>
            </a:r>
          </a:p>
          <a:p>
            <a:r>
              <a:rPr lang="en-US" dirty="0"/>
              <a:t>Which of the following is true? MC choices:</a:t>
            </a:r>
          </a:p>
          <a:p>
            <a:pPr marL="971550" lvl="1" indent="-514350">
              <a:buFont typeface="+mj-lt"/>
              <a:buAutoNum type="arabicParenR"/>
            </a:pPr>
            <a:r>
              <a:rPr lang="en-US" dirty="0"/>
              <a:t>Image recognition</a:t>
            </a:r>
          </a:p>
          <a:p>
            <a:pPr marL="971550" lvl="1" indent="-514350">
              <a:buFont typeface="+mj-lt"/>
              <a:buAutoNum type="arabicParenR"/>
            </a:pPr>
            <a:r>
              <a:rPr lang="en-US" dirty="0"/>
              <a:t>Denoise input images + Image recognition</a:t>
            </a:r>
          </a:p>
          <a:p>
            <a:pPr marL="971550" lvl="1" indent="-514350">
              <a:buFont typeface="+mj-lt"/>
              <a:buAutoNum type="arabicParenR"/>
            </a:pPr>
            <a:r>
              <a:rPr lang="en-US" dirty="0"/>
              <a:t>Denoise input images +Dimensionality Reduction</a:t>
            </a:r>
          </a:p>
          <a:p>
            <a:pPr marL="971550" lvl="1" indent="-514350">
              <a:buFont typeface="+mj-lt"/>
              <a:buAutoNum type="arabicParenR"/>
            </a:pPr>
            <a:r>
              <a:rPr lang="en-US" dirty="0"/>
              <a:t>Denoise input images only</a:t>
            </a:r>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20</a:t>
            </a:fld>
            <a:endParaRPr lang="en-US"/>
          </a:p>
        </p:txBody>
      </p:sp>
      <p:pic>
        <p:nvPicPr>
          <p:cNvPr id="1026" name="Picture 2">
            <a:extLst>
              <a:ext uri="{FF2B5EF4-FFF2-40B4-BE49-F238E27FC236}">
                <a16:creationId xmlns:a16="http://schemas.microsoft.com/office/drawing/2014/main" id="{C8887EA2-A7EE-B79A-2B58-C0C0A1014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150" y="4811712"/>
            <a:ext cx="177165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086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Answer: Exercise 3</a:t>
            </a:r>
          </a:p>
        </p:txBody>
      </p:sp>
      <p:sp>
        <p:nvSpPr>
          <p:cNvPr id="3" name="Content Placeholder 2"/>
          <p:cNvSpPr>
            <a:spLocks noGrp="1"/>
          </p:cNvSpPr>
          <p:nvPr>
            <p:ph idx="1"/>
          </p:nvPr>
        </p:nvSpPr>
        <p:spPr/>
        <p:txBody>
          <a:bodyPr>
            <a:normAutofit fontScale="70000" lnSpcReduction="20000"/>
          </a:bodyPr>
          <a:lstStyle/>
          <a:p>
            <a:r>
              <a:rPr lang="en-US" dirty="0"/>
              <a:t>Discuss applications of a Vanilla (traditional) autoencoder.</a:t>
            </a:r>
          </a:p>
          <a:p>
            <a:r>
              <a:rPr lang="en-US" dirty="0"/>
              <a:t>Which of the following is true? MC choices:</a:t>
            </a:r>
          </a:p>
          <a:p>
            <a:pPr marL="971550" lvl="1" indent="-514350">
              <a:buFont typeface="+mj-lt"/>
              <a:buAutoNum type="arabicParenR"/>
            </a:pPr>
            <a:r>
              <a:rPr lang="en-US" dirty="0"/>
              <a:t>Image recognition</a:t>
            </a:r>
          </a:p>
          <a:p>
            <a:pPr marL="971550" lvl="1" indent="-514350">
              <a:buFont typeface="+mj-lt"/>
              <a:buAutoNum type="arabicParenR"/>
            </a:pPr>
            <a:r>
              <a:rPr lang="en-US" dirty="0"/>
              <a:t>Denoise input images + Image recognition</a:t>
            </a:r>
          </a:p>
          <a:p>
            <a:pPr marL="971550" lvl="1" indent="-514350">
              <a:buFont typeface="+mj-lt"/>
              <a:buAutoNum type="arabicParenR"/>
            </a:pPr>
            <a:r>
              <a:rPr lang="en-US" dirty="0">
                <a:solidFill>
                  <a:srgbClr val="FF0000"/>
                </a:solidFill>
              </a:rPr>
              <a:t>Denoise input images +Dimensionality Reduction (correct)</a:t>
            </a:r>
          </a:p>
          <a:p>
            <a:pPr marL="971550" lvl="1" indent="-514350">
              <a:buFont typeface="+mj-lt"/>
              <a:buAutoNum type="arabicParenR"/>
            </a:pPr>
            <a:r>
              <a:rPr lang="en-US" dirty="0"/>
              <a:t>Denoise input images only</a:t>
            </a:r>
          </a:p>
          <a:p>
            <a:endParaRPr lang="en-US" dirty="0"/>
          </a:p>
          <a:p>
            <a:r>
              <a:rPr lang="en-US" dirty="0"/>
              <a:t>More information, see </a:t>
            </a:r>
            <a:r>
              <a:rPr lang="en-US" dirty="0">
                <a:hlinkClick r:id="rId2"/>
              </a:rPr>
              <a:t>https://en.wikipedia.org/wiki/Autoencoder</a:t>
            </a:r>
            <a:endParaRPr lang="en-US" dirty="0"/>
          </a:p>
          <a:p>
            <a:pPr lvl="1"/>
            <a:r>
              <a:rPr lang="en-US" dirty="0"/>
              <a:t>Dimensionality Reduction</a:t>
            </a:r>
          </a:p>
          <a:p>
            <a:pPr lvl="1"/>
            <a:r>
              <a:rPr lang="en-US" dirty="0"/>
              <a:t>Relationship with principal component analysis (PCA)</a:t>
            </a:r>
          </a:p>
          <a:p>
            <a:pPr lvl="1"/>
            <a:r>
              <a:rPr lang="en-US" dirty="0"/>
              <a:t>Information Retrieval</a:t>
            </a:r>
          </a:p>
          <a:p>
            <a:pPr lvl="1"/>
            <a:r>
              <a:rPr lang="en-US" dirty="0"/>
              <a:t>Anomaly Detection</a:t>
            </a:r>
          </a:p>
          <a:p>
            <a:pPr lvl="1"/>
            <a:r>
              <a:rPr lang="en-US" dirty="0"/>
              <a:t>Image Processing</a:t>
            </a:r>
          </a:p>
          <a:p>
            <a:pPr lvl="1"/>
            <a:r>
              <a:rPr lang="en-US" dirty="0"/>
              <a:t>Drug discovery</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21</a:t>
            </a:fld>
            <a:endParaRPr lang="en-US"/>
          </a:p>
        </p:txBody>
      </p:sp>
    </p:spTree>
    <p:extLst>
      <p:ext uri="{BB962C8B-B14F-4D97-AF65-F5344CB8AC3E}">
        <p14:creationId xmlns:p14="http://schemas.microsoft.com/office/powerpoint/2010/main" val="528669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Part 2: Variational autoencoder</a:t>
            </a:r>
          </a:p>
        </p:txBody>
      </p:sp>
      <p:sp>
        <p:nvSpPr>
          <p:cNvPr id="6" name="Subtitle 5"/>
          <p:cNvSpPr>
            <a:spLocks noGrp="1"/>
          </p:cNvSpPr>
          <p:nvPr>
            <p:ph type="subTitle" idx="1"/>
          </p:nvPr>
        </p:nvSpPr>
        <p:spPr/>
        <p:txBody>
          <a:bodyPr>
            <a:normAutofit fontScale="92500" lnSpcReduction="20000"/>
          </a:bodyPr>
          <a:lstStyle/>
          <a:p>
            <a:pPr algn="l"/>
            <a:r>
              <a:rPr lang="en-US" dirty="0"/>
              <a:t>Will learn </a:t>
            </a:r>
          </a:p>
          <a:p>
            <a:pPr marL="914400" lvl="1" indent="-457200" algn="l">
              <a:buFont typeface="Arial" panose="020B0604020202020204" pitchFamily="34" charset="0"/>
              <a:buChar char="•"/>
            </a:pPr>
            <a:r>
              <a:rPr lang="en-US" dirty="0"/>
              <a:t>Learn what is Variational autoencoder</a:t>
            </a:r>
          </a:p>
          <a:p>
            <a:pPr marL="914400" lvl="1" indent="-457200" algn="l">
              <a:buFont typeface="Arial" panose="020B0604020202020204" pitchFamily="34" charset="0"/>
              <a:buChar char="•"/>
            </a:pPr>
            <a:r>
              <a:rPr lang="en-US" dirty="0"/>
              <a:t>How to train it?</a:t>
            </a:r>
          </a:p>
          <a:p>
            <a:pPr marL="914400" lvl="1" indent="-457200" algn="l">
              <a:buFont typeface="Arial" panose="020B0604020202020204" pitchFamily="34" charset="0"/>
              <a:buChar char="•"/>
            </a:pPr>
            <a:r>
              <a:rPr lang="en-US" dirty="0"/>
              <a:t>How to use it?</a:t>
            </a:r>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22</a:t>
            </a:fld>
            <a:endParaRPr lang="en-US"/>
          </a:p>
        </p:txBody>
      </p:sp>
    </p:spTree>
    <p:extLst>
      <p:ext uri="{BB962C8B-B14F-4D97-AF65-F5344CB8AC3E}">
        <p14:creationId xmlns:p14="http://schemas.microsoft.com/office/powerpoint/2010/main" val="1368317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Some math background is needed:</a:t>
            </a:r>
            <a:br>
              <a:rPr lang="en-US" dirty="0"/>
            </a:br>
            <a:endParaRPr lang="en-US" dirty="0"/>
          </a:p>
        </p:txBody>
      </p:sp>
      <p:sp>
        <p:nvSpPr>
          <p:cNvPr id="3" name="Content Placeholder 2"/>
          <p:cNvSpPr>
            <a:spLocks noGrp="1"/>
          </p:cNvSpPr>
          <p:nvPr>
            <p:ph idx="1"/>
          </p:nvPr>
        </p:nvSpPr>
        <p:spPr/>
        <p:txBody>
          <a:bodyPr/>
          <a:lstStyle/>
          <a:p>
            <a:r>
              <a:rPr lang="en-US" dirty="0">
                <a:hlinkClick r:id="rId2"/>
              </a:rPr>
              <a:t>https://ljvmiranda921.github.io/notebook/2017/08/13/softmax-and-the-negative-log-likelihood/</a:t>
            </a:r>
            <a:endParaRPr lang="en-US" dirty="0"/>
          </a:p>
          <a:p>
            <a:r>
              <a:rPr lang="en-US" dirty="0"/>
              <a:t>See appendix2: The expected negative log likelihood</a:t>
            </a:r>
          </a:p>
          <a:p>
            <a:r>
              <a:rPr lang="en-US" dirty="0"/>
              <a:t>Conditional expectation etc.</a:t>
            </a:r>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23</a:t>
            </a:fld>
            <a:endParaRPr lang="en-US"/>
          </a:p>
        </p:txBody>
      </p:sp>
    </p:spTree>
    <p:extLst>
      <p:ext uri="{BB962C8B-B14F-4D97-AF65-F5344CB8AC3E}">
        <p14:creationId xmlns:p14="http://schemas.microsoft.com/office/powerpoint/2010/main" val="1503092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Variational Autoencoder (VAE) </a:t>
            </a:r>
            <a:r>
              <a:rPr lang="en-US" sz="3100" dirty="0" err="1"/>
              <a:t>v.s</a:t>
            </a:r>
            <a:r>
              <a:rPr lang="en-US" sz="3100" dirty="0"/>
              <a:t>. Traditional Autoencoder </a:t>
            </a:r>
            <a:endParaRPr lang="en-US" dirty="0"/>
          </a:p>
        </p:txBody>
      </p:sp>
      <p:sp>
        <p:nvSpPr>
          <p:cNvPr id="3" name="Content Placeholder 2"/>
          <p:cNvSpPr>
            <a:spLocks noGrp="1"/>
          </p:cNvSpPr>
          <p:nvPr>
            <p:ph idx="1"/>
          </p:nvPr>
        </p:nvSpPr>
        <p:spPr/>
        <p:txBody>
          <a:bodyPr>
            <a:normAutofit fontScale="70000" lnSpcReduction="20000"/>
          </a:bodyPr>
          <a:lstStyle/>
          <a:p>
            <a:r>
              <a:rPr lang="en-US" dirty="0"/>
              <a:t>Autoencoders (vanilla or traditional) </a:t>
            </a:r>
          </a:p>
          <a:p>
            <a:pPr lvl="1"/>
            <a:r>
              <a:rPr lang="en-US" dirty="0"/>
              <a:t>During training you present a pattern with artificial added noise to the encoder, and feed the same input pattern (as target, or teacher) to the output. Then, use backpropagation to train the Autoencoder network.</a:t>
            </a:r>
          </a:p>
          <a:p>
            <a:pPr lvl="1"/>
            <a:r>
              <a:rPr lang="en-US" dirty="0"/>
              <a:t>So, it is unsupervised learning (no label data is needed). </a:t>
            </a:r>
          </a:p>
          <a:p>
            <a:pPr lvl="1"/>
            <a:r>
              <a:rPr lang="en-US" dirty="0"/>
              <a:t>It can be used for data compression and noise removal.</a:t>
            </a:r>
          </a:p>
          <a:p>
            <a:pPr lvl="1"/>
            <a:r>
              <a:rPr lang="en-US" dirty="0"/>
              <a:t>During recall, when a noisy pattern is presented to the input, a de-noise image will appear at the output.</a:t>
            </a:r>
          </a:p>
          <a:p>
            <a:r>
              <a:rPr lang="en-US" dirty="0"/>
              <a:t>Variational autoencoders </a:t>
            </a:r>
          </a:p>
          <a:p>
            <a:pPr lvl="1"/>
            <a:r>
              <a:rPr lang="en-US" dirty="0"/>
              <a:t>Instead of learning from  an input pattern, Variational autoencoders learn the parameters of a probability distribution function from the input patterns. We then use the parameters learned to generate new data. So, it is a </a:t>
            </a:r>
            <a:r>
              <a:rPr lang="en-US" u="sng" dirty="0">
                <a:solidFill>
                  <a:srgbClr val="FF0000"/>
                </a:solidFill>
              </a:rPr>
              <a:t>generative</a:t>
            </a:r>
            <a:r>
              <a:rPr lang="en-US" dirty="0"/>
              <a:t> model like GAN (Generative Adversarial Network) in functionality.</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24</a:t>
            </a:fld>
            <a:endParaRPr lang="en-US"/>
          </a:p>
        </p:txBody>
      </p:sp>
    </p:spTree>
    <p:extLst>
      <p:ext uri="{BB962C8B-B14F-4D97-AF65-F5344CB8AC3E}">
        <p14:creationId xmlns:p14="http://schemas.microsoft.com/office/powerpoint/2010/main" val="1397336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Variational autoencoder</a:t>
            </a:r>
            <a:br>
              <a:rPr lang="en-US" dirty="0"/>
            </a:br>
            <a:r>
              <a:rPr lang="en-US" sz="2200" dirty="0">
                <a:hlinkClick r:id="rId3"/>
              </a:rPr>
              <a:t>https://jaan.io/what-is-variational-autoencoder-vae-tutorial/</a:t>
            </a:r>
            <a:endParaRPr lang="en-US" sz="2200" dirty="0"/>
          </a:p>
        </p:txBody>
      </p:sp>
      <p:sp>
        <p:nvSpPr>
          <p:cNvPr id="3" name="Content Placeholder 2"/>
          <p:cNvSpPr>
            <a:spLocks noGrp="1"/>
          </p:cNvSpPr>
          <p:nvPr>
            <p:ph idx="1"/>
          </p:nvPr>
        </p:nvSpPr>
        <p:spPr>
          <a:xfrm>
            <a:off x="762000" y="1676400"/>
            <a:ext cx="4419600" cy="4373563"/>
          </a:xfrm>
        </p:spPr>
        <p:txBody>
          <a:bodyPr>
            <a:normAutofit fontScale="55000" lnSpcReduction="20000"/>
          </a:bodyPr>
          <a:lstStyle/>
          <a:p>
            <a:pPr fontAlgn="base"/>
            <a:r>
              <a:rPr lang="en-US" dirty="0"/>
              <a:t>Variational autoencoders are cool. They let us design complex generative models of data and fit them to large datasets. They can generate images of fictional celebrity faces and high-resolution </a:t>
            </a:r>
            <a:r>
              <a:rPr lang="en-US" dirty="0">
                <a:hlinkClick r:id="rId4"/>
              </a:rPr>
              <a:t>digital artwork</a:t>
            </a:r>
            <a:r>
              <a:rPr lang="en-US" dirty="0"/>
              <a:t>.</a:t>
            </a:r>
          </a:p>
          <a:p>
            <a:r>
              <a:rPr lang="en-US" dirty="0">
                <a:hlinkClick r:id="rId5"/>
              </a:rPr>
              <a:t>VAE faces</a:t>
            </a:r>
            <a:endParaRPr lang="en-US" dirty="0"/>
          </a:p>
          <a:p>
            <a:r>
              <a:rPr lang="en-US" dirty="0">
                <a:hlinkClick r:id="rId6"/>
              </a:rPr>
              <a:t>VAE faces demo</a:t>
            </a:r>
            <a:endParaRPr lang="en-US" dirty="0"/>
          </a:p>
          <a:p>
            <a:r>
              <a:rPr lang="en-US" dirty="0">
                <a:hlinkClick r:id="rId7"/>
              </a:rPr>
              <a:t>VAE MNIST</a:t>
            </a:r>
            <a:endParaRPr lang="en-US" dirty="0">
              <a:hlinkClick r:id="rId8"/>
            </a:endParaRPr>
          </a:p>
          <a:p>
            <a:r>
              <a:rPr lang="en-US" dirty="0">
                <a:hlinkClick r:id="rId9"/>
              </a:rPr>
              <a:t>VAE street addresses</a:t>
            </a:r>
            <a:endParaRPr lang="en-US" dirty="0"/>
          </a:p>
          <a:p>
            <a:r>
              <a:rPr lang="en-US" dirty="0">
                <a:hlinkClick r:id="rId3"/>
              </a:rPr>
              <a:t>https://jaan.io/what-is-variational-autoencoder-vae-tutorial/</a:t>
            </a:r>
            <a:endParaRPr lang="en-US" dirty="0"/>
          </a:p>
          <a:p>
            <a:r>
              <a:rPr lang="en-US" dirty="0"/>
              <a:t>May be or similar to that  used in software such as </a:t>
            </a:r>
            <a:r>
              <a:rPr lang="en-US" dirty="0" err="1"/>
              <a:t>Deepfake</a:t>
            </a:r>
            <a:r>
              <a:rPr lang="en-US" dirty="0"/>
              <a:t> (</a:t>
            </a:r>
            <a:r>
              <a:rPr lang="en-US" dirty="0">
                <a:hlinkClick r:id="rId10"/>
              </a:rPr>
              <a:t>https://en.wikipedia.org/wiki/Deepfake</a:t>
            </a:r>
            <a:r>
              <a:rPr lang="en-US" dirty="0"/>
              <a:t>)</a:t>
            </a:r>
          </a:p>
          <a:p>
            <a:endParaRPr lang="en-US" dirty="0"/>
          </a:p>
          <a:p>
            <a:pPr marL="0" indent="0">
              <a:buNone/>
            </a:pPr>
            <a:endParaRPr lang="en-US" dirty="0"/>
          </a:p>
        </p:txBody>
      </p:sp>
      <p:pic>
        <p:nvPicPr>
          <p:cNvPr id="7" name="Picture 2" descr="Variational autoencoder applied to fac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1905000"/>
            <a:ext cx="3429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6801" y="5943600"/>
            <a:ext cx="7772400" cy="646331"/>
          </a:xfrm>
          <a:prstGeom prst="rect">
            <a:avLst/>
          </a:prstGeom>
          <a:noFill/>
        </p:spPr>
        <p:txBody>
          <a:bodyPr wrap="square" rtlCol="0">
            <a:spAutoFit/>
          </a:bodyPr>
          <a:lstStyle/>
          <a:p>
            <a:r>
              <a:rPr lang="en-US" b="1" cap="all" dirty="0"/>
              <a:t>FICTIONAL CELEBRITY FACES GENERATED BY A VARIATIONAL AUTOENCODER (</a:t>
            </a:r>
            <a:r>
              <a:rPr lang="en-US" b="1" cap="all" dirty="0">
                <a:hlinkClick r:id="rId5"/>
              </a:rPr>
              <a:t>BY ALEC RADFORD</a:t>
            </a:r>
            <a:r>
              <a:rPr lang="en-US" b="1" cap="all" dirty="0"/>
              <a:t>).</a:t>
            </a:r>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25</a:t>
            </a:fld>
            <a:endParaRPr lang="en-US"/>
          </a:p>
        </p:txBody>
      </p:sp>
    </p:spTree>
    <p:extLst>
      <p:ext uri="{BB962C8B-B14F-4D97-AF65-F5344CB8AC3E}">
        <p14:creationId xmlns:p14="http://schemas.microsoft.com/office/powerpoint/2010/main" val="1147946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Applying VAE for MNIST data set extension</a:t>
            </a:r>
          </a:p>
        </p:txBody>
      </p:sp>
      <p:sp>
        <p:nvSpPr>
          <p:cNvPr id="3" name="Content Placeholder 2"/>
          <p:cNvSpPr>
            <a:spLocks noGrp="1"/>
          </p:cNvSpPr>
          <p:nvPr>
            <p:ph idx="1"/>
          </p:nvPr>
        </p:nvSpPr>
        <p:spPr>
          <a:xfrm>
            <a:off x="8480940" y="5638800"/>
            <a:ext cx="510659" cy="487363"/>
          </a:xfrm>
        </p:spPr>
        <p:txBody>
          <a:bodyPr>
            <a:normAutofit fontScale="92500" lnSpcReduction="20000"/>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26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743200"/>
            <a:ext cx="3809648" cy="2320422"/>
          </a:xfrm>
          <a:prstGeom prst="rect">
            <a:avLst/>
          </a:prstGeom>
        </p:spPr>
      </p:pic>
      <p:pic>
        <p:nvPicPr>
          <p:cNvPr id="7" name="Picture 6"/>
          <p:cNvPicPr>
            <a:picLocks noChangeAspect="1"/>
          </p:cNvPicPr>
          <p:nvPr/>
        </p:nvPicPr>
        <p:blipFill>
          <a:blip r:embed="rId3"/>
          <a:stretch>
            <a:fillRect/>
          </a:stretch>
        </p:blipFill>
        <p:spPr>
          <a:xfrm>
            <a:off x="4782205" y="2415659"/>
            <a:ext cx="3771545" cy="4085153"/>
          </a:xfrm>
          <a:prstGeom prst="rect">
            <a:avLst/>
          </a:prstGeom>
        </p:spPr>
      </p:pic>
      <p:sp>
        <p:nvSpPr>
          <p:cNvPr id="8" name="TextBox 7"/>
          <p:cNvSpPr txBox="1"/>
          <p:nvPr/>
        </p:nvSpPr>
        <p:spPr>
          <a:xfrm>
            <a:off x="457200" y="6567487"/>
            <a:ext cx="3564887" cy="369332"/>
          </a:xfrm>
          <a:prstGeom prst="rect">
            <a:avLst/>
          </a:prstGeom>
          <a:noFill/>
        </p:spPr>
        <p:txBody>
          <a:bodyPr wrap="none" rtlCol="0">
            <a:spAutoFit/>
          </a:bodyPr>
          <a:lstStyle/>
          <a:p>
            <a:r>
              <a:rPr lang="en-US" dirty="0">
                <a:hlinkClick r:id="rId4"/>
              </a:rPr>
              <a:t>https://arxiv.org/pdf/1312.6114.pdf</a:t>
            </a:r>
            <a:endParaRPr lang="en-US" dirty="0"/>
          </a:p>
        </p:txBody>
      </p:sp>
      <p:sp>
        <p:nvSpPr>
          <p:cNvPr id="9" name="Rectangle 8"/>
          <p:cNvSpPr/>
          <p:nvPr/>
        </p:nvSpPr>
        <p:spPr>
          <a:xfrm>
            <a:off x="4724400" y="1530876"/>
            <a:ext cx="4073551" cy="954107"/>
          </a:xfrm>
          <a:prstGeom prst="rect">
            <a:avLst/>
          </a:prstGeom>
        </p:spPr>
        <p:txBody>
          <a:bodyPr wrap="none">
            <a:spAutoFit/>
          </a:bodyPr>
          <a:lstStyle/>
          <a:p>
            <a:r>
              <a:rPr lang="en-US" sz="2800" dirty="0"/>
              <a:t>Output: generated image</a:t>
            </a:r>
          </a:p>
          <a:p>
            <a:r>
              <a:rPr lang="en-US" sz="2800" dirty="0"/>
              <a:t>Dataset (images extended)</a:t>
            </a:r>
          </a:p>
        </p:txBody>
      </p:sp>
      <p:sp>
        <p:nvSpPr>
          <p:cNvPr id="10" name="TextBox 9"/>
          <p:cNvSpPr txBox="1"/>
          <p:nvPr/>
        </p:nvSpPr>
        <p:spPr>
          <a:xfrm>
            <a:off x="767413" y="1628774"/>
            <a:ext cx="3347387" cy="954107"/>
          </a:xfrm>
          <a:prstGeom prst="rect">
            <a:avLst/>
          </a:prstGeom>
          <a:noFill/>
        </p:spPr>
        <p:txBody>
          <a:bodyPr wrap="square" rtlCol="0">
            <a:spAutoFit/>
          </a:bodyPr>
          <a:lstStyle/>
          <a:p>
            <a:r>
              <a:rPr lang="en-US" sz="2800" dirty="0"/>
              <a:t>Input: original image data set</a:t>
            </a:r>
          </a:p>
        </p:txBody>
      </p:sp>
    </p:spTree>
    <p:extLst>
      <p:ext uri="{BB962C8B-B14F-4D97-AF65-F5344CB8AC3E}">
        <p14:creationId xmlns:p14="http://schemas.microsoft.com/office/powerpoint/2010/main" val="2372001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background:</a:t>
            </a:r>
            <a:br>
              <a:rPr lang="en-US" dirty="0"/>
            </a:br>
            <a:r>
              <a:rPr lang="en-US" dirty="0"/>
              <a:t>Univariate and Multivariate Gaussian</a:t>
            </a:r>
          </a:p>
        </p:txBody>
      </p:sp>
      <p:sp>
        <p:nvSpPr>
          <p:cNvPr id="3" name="Content Placeholder 2"/>
          <p:cNvSpPr>
            <a:spLocks noGrp="1"/>
          </p:cNvSpPr>
          <p:nvPr>
            <p:ph idx="1"/>
          </p:nvPr>
        </p:nvSpPr>
        <p:spPr/>
        <p:txBody>
          <a:bodyPr/>
          <a:lstStyle/>
          <a:p>
            <a:r>
              <a:rPr lang="en-US" sz="2000" dirty="0">
                <a:hlinkClick r:id="rId3"/>
              </a:rPr>
              <a:t>https://ttic.uchicago.edu/~shubhendu/Slides/Estimation.pdf</a:t>
            </a:r>
            <a:endParaRPr lang="en-US" sz="2000" dirty="0"/>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27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87621447"/>
              </p:ext>
            </p:extLst>
          </p:nvPr>
        </p:nvGraphicFramePr>
        <p:xfrm>
          <a:off x="387350" y="2025650"/>
          <a:ext cx="8369300" cy="2095500"/>
        </p:xfrm>
        <a:graphic>
          <a:graphicData uri="http://schemas.openxmlformats.org/presentationml/2006/ole">
            <mc:AlternateContent xmlns:mc="http://schemas.openxmlformats.org/markup-compatibility/2006">
              <mc:Choice xmlns:v="urn:schemas-microsoft-com:vml" Requires="v">
                <p:oleObj name="Equation" r:id="rId4" imgW="3911400" imgH="977760" progId="Equation.3">
                  <p:embed/>
                </p:oleObj>
              </mc:Choice>
              <mc:Fallback>
                <p:oleObj name="Equation" r:id="rId4" imgW="3911400" imgH="977760" progId="Equation.3">
                  <p:embed/>
                  <p:pic>
                    <p:nvPicPr>
                      <p:cNvPr id="0" name=""/>
                      <p:cNvPicPr/>
                      <p:nvPr/>
                    </p:nvPicPr>
                    <p:blipFill>
                      <a:blip r:embed="rId5"/>
                      <a:stretch>
                        <a:fillRect/>
                      </a:stretch>
                    </p:blipFill>
                    <p:spPr>
                      <a:xfrm>
                        <a:off x="387350" y="2025650"/>
                        <a:ext cx="8369300" cy="2095500"/>
                      </a:xfrm>
                      <a:prstGeom prst="rect">
                        <a:avLst/>
                      </a:prstGeom>
                      <a:noFill/>
                      <a:ln>
                        <a:solidFill>
                          <a:schemeClr val="accent1"/>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91382399"/>
              </p:ext>
            </p:extLst>
          </p:nvPr>
        </p:nvGraphicFramePr>
        <p:xfrm>
          <a:off x="304800" y="4114800"/>
          <a:ext cx="8709025" cy="1970088"/>
        </p:xfrm>
        <a:graphic>
          <a:graphicData uri="http://schemas.openxmlformats.org/presentationml/2006/ole">
            <mc:AlternateContent xmlns:mc="http://schemas.openxmlformats.org/markup-compatibility/2006">
              <mc:Choice xmlns:v="urn:schemas-microsoft-com:vml" Requires="v">
                <p:oleObj name="Equation" r:id="rId6" imgW="4101840" imgH="927000" progId="Equation.3">
                  <p:embed/>
                </p:oleObj>
              </mc:Choice>
              <mc:Fallback>
                <p:oleObj name="Equation" r:id="rId6" imgW="4101840" imgH="927000" progId="Equation.3">
                  <p:embed/>
                  <p:pic>
                    <p:nvPicPr>
                      <p:cNvPr id="0" name=""/>
                      <p:cNvPicPr/>
                      <p:nvPr/>
                    </p:nvPicPr>
                    <p:blipFill>
                      <a:blip r:embed="rId7"/>
                      <a:stretch>
                        <a:fillRect/>
                      </a:stretch>
                    </p:blipFill>
                    <p:spPr>
                      <a:xfrm>
                        <a:off x="304800" y="4114800"/>
                        <a:ext cx="8709025" cy="1970088"/>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400356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l"/>
            <a:r>
              <a:rPr lang="en-US" altLang="en-US" sz="2800"/>
              <a:t>Properties of Gaussian (Normal) distribution</a:t>
            </a:r>
            <a:br>
              <a:rPr lang="en-US" altLang="en-US" sz="2800"/>
            </a:br>
            <a:endParaRPr lang="en-US" altLang="en-US" sz="2800"/>
          </a:p>
        </p:txBody>
      </p:sp>
      <p:sp>
        <p:nvSpPr>
          <p:cNvPr id="54275" name="Rectangle 3"/>
          <p:cNvSpPr>
            <a:spLocks noGrp="1" noChangeArrowheads="1"/>
          </p:cNvSpPr>
          <p:nvPr>
            <p:ph idx="1"/>
          </p:nvPr>
        </p:nvSpPr>
        <p:spPr>
          <a:xfrm>
            <a:off x="323850" y="904875"/>
            <a:ext cx="3886200" cy="5572125"/>
          </a:xfrm>
        </p:spPr>
        <p:txBody>
          <a:bodyPr/>
          <a:lstStyle/>
          <a:p>
            <a:r>
              <a:rPr lang="en-US" altLang="en-US" sz="2400" b="1" u="sng" dirty="0"/>
              <a:t>Standard</a:t>
            </a:r>
            <a:r>
              <a:rPr lang="en-US" altLang="en-US" sz="2400" u="sng" dirty="0"/>
              <a:t> Normal distribution (1-dimension)</a:t>
            </a:r>
            <a:r>
              <a:rPr lang="en-US" altLang="en-US" sz="2400" dirty="0"/>
              <a:t>:</a:t>
            </a:r>
          </a:p>
          <a:p>
            <a:r>
              <a:rPr lang="en-US" altLang="en-US" sz="2400" dirty="0"/>
              <a:t>Red line, when mean(</a:t>
            </a:r>
            <a:r>
              <a:rPr lang="en-US" altLang="en-US" sz="2400" dirty="0">
                <a:sym typeface="Symbol" pitchFamily="18" charset="2"/>
              </a:rPr>
              <a:t></a:t>
            </a:r>
            <a:r>
              <a:rPr lang="en-US" altLang="en-US" sz="2400" dirty="0"/>
              <a:t>)=0, Sigma (</a:t>
            </a:r>
            <a:r>
              <a:rPr lang="en-US" altLang="en-US" sz="2400" dirty="0">
                <a:sym typeface="Symbol" pitchFamily="18" charset="2"/>
              </a:rPr>
              <a:t>)</a:t>
            </a:r>
            <a:r>
              <a:rPr lang="en-US" altLang="en-US" sz="2400" dirty="0"/>
              <a:t>=1</a:t>
            </a:r>
          </a:p>
          <a:p>
            <a:pPr lvl="1" eaLnBrk="1" hangingPunct="1"/>
            <a:r>
              <a:rPr lang="en-US" altLang="en-US" sz="1800" dirty="0"/>
              <a:t>At</a:t>
            </a:r>
            <a:r>
              <a:rPr lang="en-US" altLang="en-US" sz="1800" dirty="0">
                <a:sym typeface="Symbol" pitchFamily="18" charset="2"/>
              </a:rPr>
              <a:t> (x-)=0,  =1 </a:t>
            </a:r>
          </a:p>
          <a:p>
            <a:pPr lvl="1" eaLnBrk="1" hangingPunct="1"/>
            <a:r>
              <a:rPr lang="en-US" altLang="en-US" sz="1800" dirty="0">
                <a:sym typeface="Symbol" pitchFamily="18" charset="2"/>
              </a:rPr>
              <a:t>G(x)</a:t>
            </a:r>
            <a:r>
              <a:rPr lang="en-US" altLang="en-US" sz="1800" dirty="0"/>
              <a:t>  =1/</a:t>
            </a:r>
            <a:r>
              <a:rPr lang="en-US" altLang="en-US" sz="1800" dirty="0" err="1"/>
              <a:t>sqrt</a:t>
            </a:r>
            <a:r>
              <a:rPr lang="en-US" altLang="en-US" sz="1800" dirty="0"/>
              <a:t>(2*pi</a:t>
            </a:r>
            <a:r>
              <a:rPr lang="en-US" altLang="en-US" sz="1800" dirty="0">
                <a:sym typeface="Symbol" pitchFamily="18" charset="2"/>
              </a:rPr>
              <a:t>)=0.3989</a:t>
            </a:r>
          </a:p>
          <a:p>
            <a:pPr eaLnBrk="1" hangingPunct="1"/>
            <a:r>
              <a:rPr lang="en-US" altLang="en-US" sz="2000" dirty="0">
                <a:sym typeface="Symbol" pitchFamily="18" charset="2"/>
              </a:rPr>
              <a:t>At x=1*, drops off to </a:t>
            </a:r>
          </a:p>
          <a:p>
            <a:pPr lvl="1" eaLnBrk="1" hangingPunct="1"/>
            <a:r>
              <a:rPr lang="en-US" altLang="en-US" sz="1600" dirty="0"/>
              <a:t>(1/</a:t>
            </a:r>
            <a:r>
              <a:rPr lang="en-US" altLang="en-US" sz="1600" dirty="0" err="1"/>
              <a:t>sqrt</a:t>
            </a:r>
            <a:r>
              <a:rPr lang="en-US" altLang="en-US" sz="1600" dirty="0"/>
              <a:t>(2*pi))*</a:t>
            </a:r>
            <a:r>
              <a:rPr lang="en-US" altLang="en-US" sz="1600" dirty="0" err="1"/>
              <a:t>exp</a:t>
            </a:r>
            <a:r>
              <a:rPr lang="en-US" altLang="en-US" sz="1600" dirty="0"/>
              <a:t>(-1^1/2)=0.2420</a:t>
            </a:r>
          </a:p>
          <a:p>
            <a:pPr lvl="1" eaLnBrk="1" hangingPunct="1"/>
            <a:r>
              <a:rPr lang="en-US" altLang="en-US" sz="1600" dirty="0"/>
              <a:t>Area covered 68.2%</a:t>
            </a:r>
          </a:p>
          <a:p>
            <a:pPr eaLnBrk="1" hangingPunct="1"/>
            <a:r>
              <a:rPr lang="en-US" altLang="en-US" sz="2000" dirty="0">
                <a:sym typeface="Symbol" pitchFamily="18" charset="2"/>
              </a:rPr>
              <a:t>At x=2*, drops off to </a:t>
            </a:r>
          </a:p>
          <a:p>
            <a:pPr lvl="1" eaLnBrk="1" hangingPunct="1"/>
            <a:r>
              <a:rPr lang="en-US" altLang="en-US" sz="1600" dirty="0"/>
              <a:t>(1/</a:t>
            </a:r>
            <a:r>
              <a:rPr lang="en-US" altLang="en-US" sz="1600" dirty="0" err="1"/>
              <a:t>sqrt</a:t>
            </a:r>
            <a:r>
              <a:rPr lang="en-US" altLang="en-US" sz="1600" dirty="0"/>
              <a:t>(2*pi))*</a:t>
            </a:r>
            <a:r>
              <a:rPr lang="en-US" altLang="en-US" sz="1600" dirty="0" err="1"/>
              <a:t>exp</a:t>
            </a:r>
            <a:r>
              <a:rPr lang="en-US" altLang="en-US" sz="1600" dirty="0"/>
              <a:t>(-2^2/2)= 0.0540 </a:t>
            </a:r>
          </a:p>
          <a:p>
            <a:pPr lvl="1" eaLnBrk="1" hangingPunct="1"/>
            <a:r>
              <a:rPr lang="en-US" altLang="en-US" sz="1600" dirty="0"/>
              <a:t>Area covered 95.44%</a:t>
            </a:r>
          </a:p>
          <a:p>
            <a:pPr eaLnBrk="1" hangingPunct="1"/>
            <a:r>
              <a:rPr lang="en-US" altLang="en-US" sz="2000" dirty="0">
                <a:sym typeface="Symbol" pitchFamily="18" charset="2"/>
              </a:rPr>
              <a:t>At x=3*, drops off to </a:t>
            </a:r>
          </a:p>
          <a:p>
            <a:pPr lvl="1" eaLnBrk="1" hangingPunct="1"/>
            <a:r>
              <a:rPr lang="en-US" altLang="en-US" sz="1600" dirty="0"/>
              <a:t>(1/</a:t>
            </a:r>
            <a:r>
              <a:rPr lang="en-US" altLang="en-US" sz="1600" dirty="0" err="1"/>
              <a:t>sqrt</a:t>
            </a:r>
            <a:r>
              <a:rPr lang="en-US" altLang="en-US" sz="1600" dirty="0"/>
              <a:t>(2*pi))*</a:t>
            </a:r>
            <a:r>
              <a:rPr lang="en-US" altLang="en-US" sz="1600" dirty="0" err="1"/>
              <a:t>exp</a:t>
            </a:r>
            <a:r>
              <a:rPr lang="en-US" altLang="en-US" sz="1600" dirty="0"/>
              <a:t>(-2^2/2)= ?? (exercise)</a:t>
            </a:r>
          </a:p>
          <a:p>
            <a:pPr lvl="1" eaLnBrk="1" hangingPunct="1"/>
            <a:r>
              <a:rPr lang="en-US" altLang="en-US" sz="1600" dirty="0"/>
              <a:t>Area covered 99.73%</a:t>
            </a:r>
          </a:p>
          <a:p>
            <a:pPr lvl="1" eaLnBrk="1" hangingPunct="1"/>
            <a:endParaRPr lang="en-US" altLang="en-US" sz="1600" dirty="0"/>
          </a:p>
          <a:p>
            <a:pPr eaLnBrk="1" hangingPunct="1">
              <a:buFont typeface="Arial" charset="0"/>
              <a:buNone/>
            </a:pPr>
            <a:endParaRPr lang="en-US" altLang="en-US" sz="2000" dirty="0">
              <a:sym typeface="Symbol" pitchFamily="18" charset="2"/>
            </a:endParaRPr>
          </a:p>
          <a:p>
            <a:pPr eaLnBrk="1" hangingPunct="1"/>
            <a:endParaRPr lang="en-US" altLang="en-US" sz="2000" dirty="0">
              <a:sym typeface="Symbol" pitchFamily="18" charset="2"/>
            </a:endParaRPr>
          </a:p>
          <a:p>
            <a:pPr eaLnBrk="1" hangingPunct="1"/>
            <a:endParaRPr lang="en-US" altLang="en-US" sz="2000" dirty="0"/>
          </a:p>
        </p:txBody>
      </p:sp>
      <p:pic>
        <p:nvPicPr>
          <p:cNvPr id="542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2111375"/>
            <a:ext cx="33528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9" name="TextBox 1"/>
          <p:cNvSpPr txBox="1">
            <a:spLocks noChangeArrowheads="1"/>
          </p:cNvSpPr>
          <p:nvPr/>
        </p:nvSpPr>
        <p:spPr bwMode="auto">
          <a:xfrm>
            <a:off x="4610100" y="6262688"/>
            <a:ext cx="3644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sz="1100" dirty="0"/>
              <a:t>http://en.wikipedia.org/wiki/Normal_distribution</a:t>
            </a:r>
          </a:p>
        </p:txBody>
      </p:sp>
      <p:sp>
        <p:nvSpPr>
          <p:cNvPr id="54280" name="TextBox 4"/>
          <p:cNvSpPr txBox="1">
            <a:spLocks noChangeArrowheads="1"/>
          </p:cNvSpPr>
          <p:nvPr/>
        </p:nvSpPr>
        <p:spPr bwMode="auto">
          <a:xfrm>
            <a:off x="4591050" y="1317625"/>
            <a:ext cx="2343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Probability density function</a:t>
            </a:r>
          </a:p>
          <a:p>
            <a:endParaRPr lang="en-US" altLang="en-US"/>
          </a:p>
        </p:txBody>
      </p:sp>
      <p:cxnSp>
        <p:nvCxnSpPr>
          <p:cNvPr id="7" name="Straight Arrow Connector 6"/>
          <p:cNvCxnSpPr>
            <a:cxnSpLocks/>
          </p:cNvCxnSpPr>
          <p:nvPr/>
        </p:nvCxnSpPr>
        <p:spPr>
          <a:xfrm>
            <a:off x="3360209" y="2125135"/>
            <a:ext cx="26289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4282" name="Object 3"/>
          <p:cNvGraphicFramePr>
            <a:graphicFrameLocks noChangeAspect="1"/>
          </p:cNvGraphicFramePr>
          <p:nvPr>
            <p:extLst>
              <p:ext uri="{D42A27DB-BD31-4B8C-83A1-F6EECF244321}">
                <p14:modId xmlns:p14="http://schemas.microsoft.com/office/powerpoint/2010/main" val="1557231943"/>
              </p:ext>
            </p:extLst>
          </p:nvPr>
        </p:nvGraphicFramePr>
        <p:xfrm>
          <a:off x="7566025" y="194469"/>
          <a:ext cx="1558925" cy="2286000"/>
        </p:xfrm>
        <a:graphic>
          <a:graphicData uri="http://schemas.openxmlformats.org/presentationml/2006/ole">
            <mc:AlternateContent xmlns:mc="http://schemas.openxmlformats.org/markup-compatibility/2006">
              <mc:Choice xmlns:v="urn:schemas-microsoft-com:vml" Requires="v">
                <p:oleObj name="公式" r:id="rId4" imgW="1358900" imgH="1993900" progId="Equation.3">
                  <p:embed/>
                </p:oleObj>
              </mc:Choice>
              <mc:Fallback>
                <p:oleObj name="公式" r:id="rId4" imgW="1358900" imgH="1993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6025" y="194469"/>
                        <a:ext cx="1558925"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Arrow Connector 15"/>
          <p:cNvCxnSpPr/>
          <p:nvPr/>
        </p:nvCxnSpPr>
        <p:spPr>
          <a:xfrm>
            <a:off x="3581400" y="3048000"/>
            <a:ext cx="2819400" cy="1501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4284" name="Picture 5" descr="File:Standard deviation diagram.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0" y="4371975"/>
            <a:ext cx="3810000" cy="1905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4285" name="TextBox 20"/>
          <p:cNvSpPr txBox="1">
            <a:spLocks noChangeArrowheads="1"/>
          </p:cNvSpPr>
          <p:nvPr/>
        </p:nvSpPr>
        <p:spPr bwMode="auto">
          <a:xfrm>
            <a:off x="6838950" y="4164013"/>
            <a:ext cx="1676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b="1" u="sng"/>
              <a:t>Standard</a:t>
            </a:r>
            <a:r>
              <a:rPr lang="en-US" altLang="en-US" u="sng"/>
              <a:t> Normal distribution</a:t>
            </a:r>
            <a:endParaRPr lang="en-US" altLang="en-US"/>
          </a:p>
        </p:txBody>
      </p:sp>
      <p:cxnSp>
        <p:nvCxnSpPr>
          <p:cNvPr id="25" name="Straight Connector 24"/>
          <p:cNvCxnSpPr/>
          <p:nvPr/>
        </p:nvCxnSpPr>
        <p:spPr>
          <a:xfrm flipH="1">
            <a:off x="4457700" y="5127625"/>
            <a:ext cx="2514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962400" y="3810000"/>
            <a:ext cx="677863"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419600" y="5737225"/>
            <a:ext cx="2514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962400" y="4767263"/>
            <a:ext cx="647700" cy="947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290" name="TextBox 29"/>
          <p:cNvSpPr txBox="1">
            <a:spLocks noChangeArrowheads="1"/>
          </p:cNvSpPr>
          <p:nvPr/>
        </p:nvSpPr>
        <p:spPr bwMode="auto">
          <a:xfrm>
            <a:off x="4822825" y="4465638"/>
            <a:ext cx="14636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sz="1600"/>
              <a:t>Area covered</a:t>
            </a:r>
          </a:p>
          <a:p>
            <a:r>
              <a:rPr lang="en-US" altLang="en-US" sz="1600"/>
              <a:t>(total=</a:t>
            </a:r>
          </a:p>
          <a:p>
            <a:r>
              <a:rPr lang="en-US" altLang="en-US" sz="1600"/>
              <a:t>100%)</a:t>
            </a:r>
          </a:p>
        </p:txBody>
      </p:sp>
      <p:cxnSp>
        <p:nvCxnSpPr>
          <p:cNvPr id="32" name="Straight Arrow Connector 31"/>
          <p:cNvCxnSpPr/>
          <p:nvPr/>
        </p:nvCxnSpPr>
        <p:spPr>
          <a:xfrm>
            <a:off x="5762625" y="4975225"/>
            <a:ext cx="142875" cy="152400"/>
          </a:xfrm>
          <a:prstGeom prst="straightConnector1">
            <a:avLst/>
          </a:prstGeom>
          <a:ln w="38100" cmpd="thinThick">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4292" name="TextBox 1"/>
          <p:cNvSpPr txBox="1">
            <a:spLocks noChangeArrowheads="1"/>
          </p:cNvSpPr>
          <p:nvPr/>
        </p:nvSpPr>
        <p:spPr bwMode="auto">
          <a:xfrm>
            <a:off x="4152900" y="1865313"/>
            <a:ext cx="363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G</a:t>
            </a:r>
          </a:p>
        </p:txBody>
      </p:sp>
      <p:sp>
        <p:nvSpPr>
          <p:cNvPr id="54293" name="TextBox 21"/>
          <p:cNvSpPr txBox="1">
            <a:spLocks noChangeArrowheads="1"/>
          </p:cNvSpPr>
          <p:nvPr/>
        </p:nvSpPr>
        <p:spPr bwMode="auto">
          <a:xfrm>
            <a:off x="4457700" y="4295775"/>
            <a:ext cx="365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G</a:t>
            </a:r>
          </a:p>
        </p:txBody>
      </p:sp>
      <p:sp>
        <p:nvSpPr>
          <p:cNvPr id="2" name="Footer Placeholder 1"/>
          <p:cNvSpPr>
            <a:spLocks noGrp="1"/>
          </p:cNvSpPr>
          <p:nvPr>
            <p:ph type="ftr" sz="quarter" idx="11"/>
          </p:nvPr>
        </p:nvSpPr>
        <p:spPr/>
        <p:txBody>
          <a:bodyPr/>
          <a:lstStyle/>
          <a:p>
            <a:r>
              <a:rPr lang="en-US"/>
              <a:t>Ch10. Auto and variational encoders v241024c</a:t>
            </a:r>
          </a:p>
        </p:txBody>
      </p:sp>
      <p:sp>
        <p:nvSpPr>
          <p:cNvPr id="3" name="Slide Number Placeholder 2"/>
          <p:cNvSpPr>
            <a:spLocks noGrp="1"/>
          </p:cNvSpPr>
          <p:nvPr>
            <p:ph type="sldNum" sz="quarter" idx="12"/>
          </p:nvPr>
        </p:nvSpPr>
        <p:spPr/>
        <p:txBody>
          <a:bodyPr/>
          <a:lstStyle/>
          <a:p>
            <a:fld id="{42434366-BC68-4344-AA9C-821C6A767A5D}" type="slidenum">
              <a:rPr lang="en-US" smtClean="0"/>
              <a:t>28</a:t>
            </a:fld>
            <a:endParaRPr lang="en-US"/>
          </a:p>
        </p:txBody>
      </p:sp>
      <p:sp>
        <p:nvSpPr>
          <p:cNvPr id="4" name="TextBox 3"/>
          <p:cNvSpPr txBox="1"/>
          <p:nvPr/>
        </p:nvSpPr>
        <p:spPr>
          <a:xfrm>
            <a:off x="7532159" y="2574131"/>
            <a:ext cx="1642533" cy="1754326"/>
          </a:xfrm>
          <a:prstGeom prst="rect">
            <a:avLst/>
          </a:prstGeom>
          <a:noFill/>
        </p:spPr>
        <p:txBody>
          <a:bodyPr wrap="square" rtlCol="0">
            <a:spAutoFit/>
          </a:bodyPr>
          <a:lstStyle/>
          <a:p>
            <a:pPr marL="285750" indent="-285750">
              <a:buFont typeface="Symbol" panose="05050102010706020507" pitchFamily="18" charset="2"/>
              <a:buChar char="m"/>
            </a:pPr>
            <a:r>
              <a:rPr lang="en-US" altLang="en-US" dirty="0">
                <a:sym typeface="Symbol" pitchFamily="18" charset="2"/>
              </a:rPr>
              <a:t>sets the horizontal shift</a:t>
            </a:r>
          </a:p>
          <a:p>
            <a:pPr marL="285750" indent="-285750">
              <a:buFont typeface="Symbol" panose="05050102010706020507" pitchFamily="18" charset="2"/>
              <a:buChar char="s"/>
            </a:pPr>
            <a:r>
              <a:rPr lang="en-US" altLang="en-US" dirty="0">
                <a:sym typeface="Symbol" pitchFamily="18" charset="2"/>
              </a:rPr>
              <a:t>Controls the shape</a:t>
            </a:r>
          </a:p>
          <a:p>
            <a:pPr marL="285750" indent="-285750">
              <a:buFont typeface="Symbol" panose="05050102010706020507" pitchFamily="18" charset="2"/>
              <a:buChar char="s"/>
            </a:pPr>
            <a:endParaRPr lang="en-US" dirty="0"/>
          </a:p>
        </p:txBody>
      </p:sp>
      <p:sp>
        <p:nvSpPr>
          <p:cNvPr id="5" name="Right Brace 4"/>
          <p:cNvSpPr/>
          <p:nvPr/>
        </p:nvSpPr>
        <p:spPr>
          <a:xfrm rot="5400000">
            <a:off x="6177618" y="5506384"/>
            <a:ext cx="370164" cy="1600200"/>
          </a:xfrm>
          <a:prstGeom prst="righ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717241" y="6491566"/>
            <a:ext cx="3937809" cy="369332"/>
          </a:xfrm>
          <a:prstGeom prst="rect">
            <a:avLst/>
          </a:prstGeom>
          <a:noFill/>
        </p:spPr>
        <p:txBody>
          <a:bodyPr wrap="none" rtlCol="0">
            <a:spAutoFit/>
          </a:bodyPr>
          <a:lstStyle/>
          <a:p>
            <a:r>
              <a:rPr lang="en-US" dirty="0">
                <a:solidFill>
                  <a:srgbClr val="FF0000"/>
                </a:solidFill>
              </a:rPr>
              <a:t>So called 95% confident value µ(+/-)2</a:t>
            </a:r>
            <a:r>
              <a:rPr lang="en-US" dirty="0">
                <a:solidFill>
                  <a:srgbClr val="FF0000"/>
                </a:solidFill>
                <a:sym typeface="Symbol" panose="05050102010706020507" pitchFamily="18" charset="2"/>
              </a:rPr>
              <a:t></a:t>
            </a:r>
            <a:endParaRPr lang="en-US" dirty="0">
              <a:solidFill>
                <a:srgbClr val="FF0000"/>
              </a:solidFill>
            </a:endParaRPr>
          </a:p>
        </p:txBody>
      </p:sp>
    </p:spTree>
    <p:extLst>
      <p:ext uri="{BB962C8B-B14F-4D97-AF65-F5344CB8AC3E}">
        <p14:creationId xmlns:p14="http://schemas.microsoft.com/office/powerpoint/2010/main" val="767493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zh-CN"/>
              <a:t>Gaussian (Normal) functions 1D,2D</a:t>
            </a:r>
            <a:endParaRPr lang="en-US" altLang="en-US"/>
          </a:p>
        </p:txBody>
      </p:sp>
      <p:sp>
        <p:nvSpPr>
          <p:cNvPr id="55299" name="Rectangle 3"/>
          <p:cNvSpPr>
            <a:spLocks noGrp="1" noChangeArrowheads="1"/>
          </p:cNvSpPr>
          <p:nvPr>
            <p:ph type="body" sz="half" idx="1"/>
          </p:nvPr>
        </p:nvSpPr>
        <p:spPr/>
        <p:txBody>
          <a:bodyPr/>
          <a:lstStyle/>
          <a:p>
            <a:pPr eaLnBrk="1" hangingPunct="1"/>
            <a:r>
              <a:rPr lang="en-US" altLang="en-US" sz="2400"/>
              <a:t> </a:t>
            </a:r>
          </a:p>
        </p:txBody>
      </p:sp>
      <p:graphicFrame>
        <p:nvGraphicFramePr>
          <p:cNvPr id="55300" name="Object 11"/>
          <p:cNvGraphicFramePr>
            <a:graphicFrameLocks noGrp="1" noChangeAspect="1"/>
          </p:cNvGraphicFramePr>
          <p:nvPr>
            <p:ph sz="quarter" idx="2"/>
          </p:nvPr>
        </p:nvGraphicFramePr>
        <p:xfrm>
          <a:off x="6718300" y="1962150"/>
          <a:ext cx="1262063" cy="504825"/>
        </p:xfrm>
        <a:graphic>
          <a:graphicData uri="http://schemas.openxmlformats.org/presentationml/2006/ole">
            <mc:AlternateContent xmlns:mc="http://schemas.openxmlformats.org/markup-compatibility/2006">
              <mc:Choice xmlns:v="urn:schemas-microsoft-com:vml" Requires="v">
                <p:oleObj name="公式" r:id="rId3" imgW="634725" imgH="253890" progId="Equation.3">
                  <p:embed/>
                </p:oleObj>
              </mc:Choice>
              <mc:Fallback>
                <p:oleObj name="公式" r:id="rId3" imgW="634725" imgH="25389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300" y="1962150"/>
                        <a:ext cx="12620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1" name="Object 4"/>
          <p:cNvGraphicFramePr>
            <a:graphicFrameLocks noGrp="1" noChangeAspect="1"/>
          </p:cNvGraphicFramePr>
          <p:nvPr>
            <p:ph sz="quarter" idx="3"/>
          </p:nvPr>
        </p:nvGraphicFramePr>
        <p:xfrm>
          <a:off x="990600" y="4006850"/>
          <a:ext cx="2830513" cy="1912938"/>
        </p:xfrm>
        <a:graphic>
          <a:graphicData uri="http://schemas.openxmlformats.org/presentationml/2006/ole">
            <mc:AlternateContent xmlns:mc="http://schemas.openxmlformats.org/markup-compatibility/2006">
              <mc:Choice xmlns:v="urn:schemas-microsoft-com:vml" Requires="v">
                <p:oleObj name="公式" r:id="rId5" imgW="1371600" imgH="927100" progId="Equation.3">
                  <p:embed/>
                </p:oleObj>
              </mc:Choice>
              <mc:Fallback>
                <p:oleObj name="公式" r:id="rId5" imgW="1371600" imgH="92710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006850"/>
                        <a:ext cx="2830513" cy="19129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304" name="Object 5"/>
          <p:cNvGraphicFramePr>
            <a:graphicFrameLocks noChangeAspect="1"/>
          </p:cNvGraphicFramePr>
          <p:nvPr/>
        </p:nvGraphicFramePr>
        <p:xfrm>
          <a:off x="1003300" y="1600200"/>
          <a:ext cx="2870200" cy="2314575"/>
        </p:xfrm>
        <a:graphic>
          <a:graphicData uri="http://schemas.openxmlformats.org/presentationml/2006/ole">
            <mc:AlternateContent xmlns:mc="http://schemas.openxmlformats.org/markup-compatibility/2006">
              <mc:Choice xmlns:v="urn:schemas-microsoft-com:vml" Requires="v">
                <p:oleObj name="公式" r:id="rId7" imgW="1447800" imgH="1168400" progId="Equation.3">
                  <p:embed/>
                </p:oleObj>
              </mc:Choice>
              <mc:Fallback>
                <p:oleObj name="公式" r:id="rId7" imgW="1447800" imgH="1168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3300" y="1600200"/>
                        <a:ext cx="2870200" cy="2314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305" name="Freeform 6"/>
          <p:cNvSpPr>
            <a:spLocks/>
          </p:cNvSpPr>
          <p:nvPr/>
        </p:nvSpPr>
        <p:spPr bwMode="auto">
          <a:xfrm>
            <a:off x="5181600" y="2438400"/>
            <a:ext cx="1981200" cy="1016000"/>
          </a:xfrm>
          <a:custGeom>
            <a:avLst/>
            <a:gdLst>
              <a:gd name="T0" fmla="*/ 0 w 1248"/>
              <a:gd name="T1" fmla="*/ 2147483647 h 640"/>
              <a:gd name="T2" fmla="*/ 2147483647 w 1248"/>
              <a:gd name="T3" fmla="*/ 2147483647 h 640"/>
              <a:gd name="T4" fmla="*/ 2147483647 w 1248"/>
              <a:gd name="T5" fmla="*/ 2147483647 h 640"/>
              <a:gd name="T6" fmla="*/ 2147483647 w 1248"/>
              <a:gd name="T7" fmla="*/ 2147483647 h 640"/>
              <a:gd name="T8" fmla="*/ 2147483647 w 1248"/>
              <a:gd name="T9" fmla="*/ 0 h 640"/>
              <a:gd name="T10" fmla="*/ 2147483647 w 1248"/>
              <a:gd name="T11" fmla="*/ 2147483647 h 640"/>
              <a:gd name="T12" fmla="*/ 2147483647 w 1248"/>
              <a:gd name="T13" fmla="*/ 2147483647 h 640"/>
              <a:gd name="T14" fmla="*/ 2147483647 w 1248"/>
              <a:gd name="T15" fmla="*/ 2147483647 h 640"/>
              <a:gd name="T16" fmla="*/ 2147483647 w 1248"/>
              <a:gd name="T17" fmla="*/ 2147483647 h 640"/>
              <a:gd name="T18" fmla="*/ 2147483647 w 1248"/>
              <a:gd name="T19" fmla="*/ 2147483647 h 6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8" h="640">
                <a:moveTo>
                  <a:pt x="0" y="624"/>
                </a:moveTo>
                <a:cubicBezTo>
                  <a:pt x="88" y="604"/>
                  <a:pt x="176" y="584"/>
                  <a:pt x="240" y="528"/>
                </a:cubicBezTo>
                <a:cubicBezTo>
                  <a:pt x="304" y="472"/>
                  <a:pt x="344" y="360"/>
                  <a:pt x="384" y="288"/>
                </a:cubicBezTo>
                <a:cubicBezTo>
                  <a:pt x="424" y="216"/>
                  <a:pt x="440" y="144"/>
                  <a:pt x="480" y="96"/>
                </a:cubicBezTo>
                <a:cubicBezTo>
                  <a:pt x="520" y="48"/>
                  <a:pt x="576" y="0"/>
                  <a:pt x="624" y="0"/>
                </a:cubicBezTo>
                <a:cubicBezTo>
                  <a:pt x="672" y="0"/>
                  <a:pt x="720" y="32"/>
                  <a:pt x="768" y="96"/>
                </a:cubicBezTo>
                <a:cubicBezTo>
                  <a:pt x="816" y="160"/>
                  <a:pt x="872" y="312"/>
                  <a:pt x="912" y="384"/>
                </a:cubicBezTo>
                <a:cubicBezTo>
                  <a:pt x="952" y="456"/>
                  <a:pt x="968" y="488"/>
                  <a:pt x="1008" y="528"/>
                </a:cubicBezTo>
                <a:cubicBezTo>
                  <a:pt x="1048" y="568"/>
                  <a:pt x="1112" y="608"/>
                  <a:pt x="1152" y="624"/>
                </a:cubicBezTo>
                <a:cubicBezTo>
                  <a:pt x="1192" y="640"/>
                  <a:pt x="1220" y="632"/>
                  <a:pt x="1248" y="624"/>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6" name="Line 7"/>
          <p:cNvSpPr>
            <a:spLocks noChangeShapeType="1"/>
          </p:cNvSpPr>
          <p:nvPr/>
        </p:nvSpPr>
        <p:spPr bwMode="auto">
          <a:xfrm flipH="1">
            <a:off x="7162800" y="3429000"/>
            <a:ext cx="533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7" name="Line 8"/>
          <p:cNvSpPr>
            <a:spLocks noChangeShapeType="1"/>
          </p:cNvSpPr>
          <p:nvPr/>
        </p:nvSpPr>
        <p:spPr bwMode="auto">
          <a:xfrm>
            <a:off x="6172200" y="2057400"/>
            <a:ext cx="0" cy="1524000"/>
          </a:xfrm>
          <a:prstGeom prst="line">
            <a:avLst/>
          </a:prstGeom>
          <a:noFill/>
          <a:ln w="12700">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8" name="Line 9"/>
          <p:cNvSpPr>
            <a:spLocks noChangeShapeType="1"/>
          </p:cNvSpPr>
          <p:nvPr/>
        </p:nvSpPr>
        <p:spPr bwMode="auto">
          <a:xfrm>
            <a:off x="4572000" y="3429000"/>
            <a:ext cx="35814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9" name="Text Box 10"/>
          <p:cNvSpPr txBox="1">
            <a:spLocks noChangeArrowheads="1"/>
          </p:cNvSpPr>
          <p:nvPr/>
        </p:nvSpPr>
        <p:spPr bwMode="auto">
          <a:xfrm>
            <a:off x="6003925" y="1631950"/>
            <a:ext cx="703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G(x)</a:t>
            </a:r>
          </a:p>
        </p:txBody>
      </p:sp>
      <p:pic>
        <p:nvPicPr>
          <p:cNvPr id="5531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495800"/>
            <a:ext cx="188595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11" name="Line 13"/>
          <p:cNvSpPr>
            <a:spLocks noChangeShapeType="1"/>
          </p:cNvSpPr>
          <p:nvPr/>
        </p:nvSpPr>
        <p:spPr bwMode="auto">
          <a:xfrm flipV="1">
            <a:off x="5943600" y="5715000"/>
            <a:ext cx="1676400" cy="3048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2" name="Line 14"/>
          <p:cNvSpPr>
            <a:spLocks noChangeShapeType="1"/>
          </p:cNvSpPr>
          <p:nvPr/>
        </p:nvSpPr>
        <p:spPr bwMode="auto">
          <a:xfrm flipH="1" flipV="1">
            <a:off x="4953000" y="5486400"/>
            <a:ext cx="990600" cy="5334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3" name="Text Box 15"/>
          <p:cNvSpPr txBox="1">
            <a:spLocks noChangeArrowheads="1"/>
          </p:cNvSpPr>
          <p:nvPr/>
        </p:nvSpPr>
        <p:spPr bwMode="auto">
          <a:xfrm>
            <a:off x="7604125" y="5518150"/>
            <a:ext cx="319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x</a:t>
            </a:r>
          </a:p>
        </p:txBody>
      </p:sp>
      <p:sp>
        <p:nvSpPr>
          <p:cNvPr id="55314" name="Text Box 16"/>
          <p:cNvSpPr txBox="1">
            <a:spLocks noChangeArrowheads="1"/>
          </p:cNvSpPr>
          <p:nvPr/>
        </p:nvSpPr>
        <p:spPr bwMode="auto">
          <a:xfrm>
            <a:off x="4632325" y="5365750"/>
            <a:ext cx="319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y</a:t>
            </a:r>
          </a:p>
        </p:txBody>
      </p:sp>
      <p:sp>
        <p:nvSpPr>
          <p:cNvPr id="55315" name="Text Box 17"/>
          <p:cNvSpPr txBox="1">
            <a:spLocks noChangeArrowheads="1"/>
          </p:cNvSpPr>
          <p:nvPr/>
        </p:nvSpPr>
        <p:spPr bwMode="auto">
          <a:xfrm>
            <a:off x="8061325" y="3308350"/>
            <a:ext cx="319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x</a:t>
            </a:r>
          </a:p>
        </p:txBody>
      </p:sp>
      <p:sp>
        <p:nvSpPr>
          <p:cNvPr id="55316" name="Text Box 18"/>
          <p:cNvSpPr txBox="1">
            <a:spLocks noChangeArrowheads="1"/>
          </p:cNvSpPr>
          <p:nvPr/>
        </p:nvSpPr>
        <p:spPr bwMode="auto">
          <a:xfrm>
            <a:off x="6003925" y="3536950"/>
            <a:ext cx="3175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sym typeface="Symbol" pitchFamily="18" charset="2"/>
              </a:rPr>
              <a:t></a:t>
            </a:r>
            <a:endParaRPr lang="en-US" altLang="en-US"/>
          </a:p>
        </p:txBody>
      </p:sp>
      <p:sp>
        <p:nvSpPr>
          <p:cNvPr id="55317" name="Line 19"/>
          <p:cNvSpPr>
            <a:spLocks noChangeShapeType="1"/>
          </p:cNvSpPr>
          <p:nvPr/>
        </p:nvSpPr>
        <p:spPr bwMode="auto">
          <a:xfrm>
            <a:off x="5943600" y="2438400"/>
            <a:ext cx="457200" cy="0"/>
          </a:xfrm>
          <a:prstGeom prst="line">
            <a:avLst/>
          </a:prstGeom>
          <a:noFill/>
          <a:ln w="12700">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8" name="Line 20"/>
          <p:cNvSpPr>
            <a:spLocks noChangeShapeType="1"/>
          </p:cNvSpPr>
          <p:nvPr/>
        </p:nvSpPr>
        <p:spPr bwMode="auto">
          <a:xfrm>
            <a:off x="6553200" y="5715000"/>
            <a:ext cx="457200" cy="228600"/>
          </a:xfrm>
          <a:prstGeom prst="line">
            <a:avLst/>
          </a:prstGeom>
          <a:noFill/>
          <a:ln w="12700">
            <a:solidFill>
              <a:schemeClr val="tx1"/>
            </a:solidFill>
            <a:prstDash val="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9" name="Text Box 21"/>
          <p:cNvSpPr txBox="1">
            <a:spLocks noChangeArrowheads="1"/>
          </p:cNvSpPr>
          <p:nvPr/>
        </p:nvSpPr>
        <p:spPr bwMode="auto">
          <a:xfrm>
            <a:off x="6918325" y="5746750"/>
            <a:ext cx="4095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sym typeface="Symbol" pitchFamily="18" charset="2"/>
              </a:rPr>
              <a:t></a:t>
            </a:r>
            <a:r>
              <a:rPr lang="en-US" altLang="en-US" baseline="-25000"/>
              <a:t>x</a:t>
            </a:r>
          </a:p>
        </p:txBody>
      </p:sp>
      <p:sp>
        <p:nvSpPr>
          <p:cNvPr id="55320" name="Line 22"/>
          <p:cNvSpPr>
            <a:spLocks noChangeShapeType="1"/>
          </p:cNvSpPr>
          <p:nvPr/>
        </p:nvSpPr>
        <p:spPr bwMode="auto">
          <a:xfrm flipH="1">
            <a:off x="5105400" y="5638800"/>
            <a:ext cx="762000" cy="76200"/>
          </a:xfrm>
          <a:prstGeom prst="line">
            <a:avLst/>
          </a:prstGeom>
          <a:noFill/>
          <a:ln w="12700">
            <a:solidFill>
              <a:schemeClr val="tx1"/>
            </a:solidFill>
            <a:prstDash val="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1" name="Text Box 23"/>
          <p:cNvSpPr txBox="1">
            <a:spLocks noChangeArrowheads="1"/>
          </p:cNvSpPr>
          <p:nvPr/>
        </p:nvSpPr>
        <p:spPr bwMode="auto">
          <a:xfrm>
            <a:off x="4648200" y="5715000"/>
            <a:ext cx="4095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sym typeface="Symbol" pitchFamily="18" charset="2"/>
              </a:rPr>
              <a:t></a:t>
            </a:r>
            <a:r>
              <a:rPr lang="en-US" altLang="en-US" baseline="-25000"/>
              <a:t>y</a:t>
            </a:r>
          </a:p>
        </p:txBody>
      </p:sp>
      <p:sp>
        <p:nvSpPr>
          <p:cNvPr id="55322" name="Text Box 25"/>
          <p:cNvSpPr txBox="1">
            <a:spLocks noChangeArrowheads="1"/>
          </p:cNvSpPr>
          <p:nvPr/>
        </p:nvSpPr>
        <p:spPr bwMode="auto">
          <a:xfrm>
            <a:off x="4308475" y="1820863"/>
            <a:ext cx="1744663" cy="3810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1-D Gaussian</a:t>
            </a:r>
          </a:p>
        </p:txBody>
      </p:sp>
      <p:sp>
        <p:nvSpPr>
          <p:cNvPr id="55323" name="Text Box 26"/>
          <p:cNvSpPr txBox="1">
            <a:spLocks noChangeArrowheads="1"/>
          </p:cNvSpPr>
          <p:nvPr/>
        </p:nvSpPr>
        <p:spPr bwMode="auto">
          <a:xfrm>
            <a:off x="4308475" y="4495800"/>
            <a:ext cx="1744663" cy="379413"/>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charset="-120"/>
              </a:defRPr>
            </a:lvl1pPr>
            <a:lvl2pPr marL="742950" indent="-285750">
              <a:defRPr>
                <a:solidFill>
                  <a:schemeClr val="tx1"/>
                </a:solidFill>
                <a:latin typeface="Verdana" pitchFamily="34" charset="0"/>
                <a:ea typeface="新細明體" charset="-120"/>
              </a:defRPr>
            </a:lvl2pPr>
            <a:lvl3pPr marL="1143000" indent="-228600">
              <a:defRPr>
                <a:solidFill>
                  <a:schemeClr val="tx1"/>
                </a:solidFill>
                <a:latin typeface="Verdana" pitchFamily="34" charset="0"/>
                <a:ea typeface="新細明體" charset="-120"/>
              </a:defRPr>
            </a:lvl3pPr>
            <a:lvl4pPr marL="1600200" indent="-228600">
              <a:defRPr>
                <a:solidFill>
                  <a:schemeClr val="tx1"/>
                </a:solidFill>
                <a:latin typeface="Verdana" pitchFamily="34" charset="0"/>
                <a:ea typeface="新細明體" charset="-120"/>
              </a:defRPr>
            </a:lvl4pPr>
            <a:lvl5pPr marL="2057400" indent="-228600">
              <a:defRPr>
                <a:solidFill>
                  <a:schemeClr val="tx1"/>
                </a:solidFill>
                <a:latin typeface="Verdana" pitchFamily="34" charset="0"/>
                <a:ea typeface="新細明體" charset="-120"/>
              </a:defRPr>
            </a:lvl5pPr>
            <a:lvl6pPr marL="2514600" indent="-228600" eaLnBrk="0" fontAlgn="base" hangingPunct="0">
              <a:spcBef>
                <a:spcPct val="0"/>
              </a:spcBef>
              <a:spcAft>
                <a:spcPct val="0"/>
              </a:spcAft>
              <a:defRPr>
                <a:solidFill>
                  <a:schemeClr val="tx1"/>
                </a:solidFill>
                <a:latin typeface="Verdana" pitchFamily="34" charset="0"/>
                <a:ea typeface="新細明體" charset="-120"/>
              </a:defRPr>
            </a:lvl6pPr>
            <a:lvl7pPr marL="2971800" indent="-228600" eaLnBrk="0" fontAlgn="base" hangingPunct="0">
              <a:spcBef>
                <a:spcPct val="0"/>
              </a:spcBef>
              <a:spcAft>
                <a:spcPct val="0"/>
              </a:spcAft>
              <a:defRPr>
                <a:solidFill>
                  <a:schemeClr val="tx1"/>
                </a:solidFill>
                <a:latin typeface="Verdana" pitchFamily="34" charset="0"/>
                <a:ea typeface="新細明體" charset="-120"/>
              </a:defRPr>
            </a:lvl7pPr>
            <a:lvl8pPr marL="3429000" indent="-228600" eaLnBrk="0" fontAlgn="base" hangingPunct="0">
              <a:spcBef>
                <a:spcPct val="0"/>
              </a:spcBef>
              <a:spcAft>
                <a:spcPct val="0"/>
              </a:spcAft>
              <a:defRPr>
                <a:solidFill>
                  <a:schemeClr val="tx1"/>
                </a:solidFill>
                <a:latin typeface="Verdana" pitchFamily="34" charset="0"/>
                <a:ea typeface="新細明體" charset="-120"/>
              </a:defRPr>
            </a:lvl8pPr>
            <a:lvl9pPr marL="3886200" indent="-228600" eaLnBrk="0" fontAlgn="base" hangingPunct="0">
              <a:spcBef>
                <a:spcPct val="0"/>
              </a:spcBef>
              <a:spcAft>
                <a:spcPct val="0"/>
              </a:spcAft>
              <a:defRPr>
                <a:solidFill>
                  <a:schemeClr val="tx1"/>
                </a:solidFill>
                <a:latin typeface="Verdana" pitchFamily="34" charset="0"/>
                <a:ea typeface="新細明體" charset="-120"/>
              </a:defRPr>
            </a:lvl9pPr>
          </a:lstStyle>
          <a:p>
            <a:r>
              <a:rPr lang="en-US" altLang="en-US"/>
              <a:t>2-D Gaussian</a:t>
            </a:r>
          </a:p>
        </p:txBody>
      </p:sp>
      <p:sp>
        <p:nvSpPr>
          <p:cNvPr id="55324" name="Line 19"/>
          <p:cNvSpPr>
            <a:spLocks noChangeShapeType="1"/>
          </p:cNvSpPr>
          <p:nvPr/>
        </p:nvSpPr>
        <p:spPr bwMode="auto">
          <a:xfrm>
            <a:off x="6092825" y="4800600"/>
            <a:ext cx="457200" cy="0"/>
          </a:xfrm>
          <a:prstGeom prst="line">
            <a:avLst/>
          </a:prstGeom>
          <a:noFill/>
          <a:ln w="12700">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5325" name="Object 2"/>
          <p:cNvGraphicFramePr>
            <a:graphicFrameLocks noGrp="1" noChangeAspect="1"/>
          </p:cNvGraphicFramePr>
          <p:nvPr/>
        </p:nvGraphicFramePr>
        <p:xfrm>
          <a:off x="7056438" y="4343400"/>
          <a:ext cx="1208087" cy="484188"/>
        </p:xfrm>
        <a:graphic>
          <a:graphicData uri="http://schemas.openxmlformats.org/presentationml/2006/ole">
            <mc:AlternateContent xmlns:mc="http://schemas.openxmlformats.org/markup-compatibility/2006">
              <mc:Choice xmlns:v="urn:schemas-microsoft-com:vml" Requires="v">
                <p:oleObj name="公式" r:id="rId10" imgW="507780" imgH="203112" progId="Equation.3">
                  <p:embed/>
                </p:oleObj>
              </mc:Choice>
              <mc:Fallback>
                <p:oleObj name="公式" r:id="rId10" imgW="507780" imgH="203112" progId="Equation.3">
                  <p:embed/>
                  <p:pic>
                    <p:nvPicPr>
                      <p:cNvPr id="0" name=""/>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56438" y="4343400"/>
                        <a:ext cx="1208087"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ltLang="zh-CN"/>
              <a:t>Ch10. Auto and variational encoders v241024c</a:t>
            </a:r>
          </a:p>
        </p:txBody>
      </p:sp>
      <p:sp>
        <p:nvSpPr>
          <p:cNvPr id="3" name="Slide Number Placeholder 2"/>
          <p:cNvSpPr>
            <a:spLocks noGrp="1"/>
          </p:cNvSpPr>
          <p:nvPr>
            <p:ph type="sldNum" sz="quarter" idx="12"/>
          </p:nvPr>
        </p:nvSpPr>
        <p:spPr/>
        <p:txBody>
          <a:bodyPr/>
          <a:lstStyle/>
          <a:p>
            <a:fld id="{1D3BC9D6-A8DF-4B57-A35B-26A8A1B277A5}" type="slidenum">
              <a:rPr lang="en-US" altLang="en-US" smtClean="0"/>
              <a:pPr/>
              <a:t>29</a:t>
            </a:fld>
            <a:endParaRPr lang="en-US" altLang="en-US"/>
          </a:p>
        </p:txBody>
      </p:sp>
    </p:spTree>
    <p:extLst>
      <p:ext uri="{BB962C8B-B14F-4D97-AF65-F5344CB8AC3E}">
        <p14:creationId xmlns:p14="http://schemas.microsoft.com/office/powerpoint/2010/main" val="277055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Part 1: </a:t>
            </a:r>
            <a:br>
              <a:rPr lang="en-US" dirty="0"/>
            </a:br>
            <a:r>
              <a:rPr lang="en-US" dirty="0"/>
              <a:t>Overview of Vanilla </a:t>
            </a:r>
            <a:r>
              <a:rPr lang="en-US"/>
              <a:t>(traditional/classical) </a:t>
            </a:r>
            <a:r>
              <a:rPr lang="en-US" dirty="0"/>
              <a:t>Autoencoder</a:t>
            </a:r>
            <a:br>
              <a:rPr lang="en-US" dirty="0"/>
            </a:br>
            <a:endParaRPr lang="en-US" dirty="0"/>
          </a:p>
        </p:txBody>
      </p:sp>
      <p:sp>
        <p:nvSpPr>
          <p:cNvPr id="3" name="Content Placeholder 2"/>
          <p:cNvSpPr>
            <a:spLocks noGrp="1"/>
          </p:cNvSpPr>
          <p:nvPr>
            <p:ph idx="1"/>
          </p:nvPr>
        </p:nvSpPr>
        <p:spPr>
          <a:xfrm>
            <a:off x="457200" y="1727200"/>
            <a:ext cx="8229600" cy="4525963"/>
          </a:xfrm>
        </p:spPr>
        <p:txBody>
          <a:bodyPr/>
          <a:lstStyle/>
          <a:p>
            <a:r>
              <a:rPr lang="en-US" dirty="0"/>
              <a:t>Introduction</a:t>
            </a:r>
          </a:p>
          <a:p>
            <a:r>
              <a:rPr lang="en-US" dirty="0"/>
              <a:t>Theory</a:t>
            </a:r>
          </a:p>
          <a:p>
            <a:r>
              <a:rPr lang="en-US" dirty="0"/>
              <a:t>Architecture</a:t>
            </a:r>
          </a:p>
          <a:p>
            <a:r>
              <a:rPr lang="en-US" dirty="0"/>
              <a:t>Application</a:t>
            </a:r>
          </a:p>
          <a:p>
            <a:r>
              <a:rPr lang="en-US" dirty="0"/>
              <a:t>Examples</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3</a:t>
            </a:fld>
            <a:endParaRPr lang="en-US"/>
          </a:p>
        </p:txBody>
      </p:sp>
    </p:spTree>
    <p:extLst>
      <p:ext uri="{BB962C8B-B14F-4D97-AF65-F5344CB8AC3E}">
        <p14:creationId xmlns:p14="http://schemas.microsoft.com/office/powerpoint/2010/main" val="2492689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13177"/>
            <a:ext cx="4724400" cy="701223"/>
          </a:xfrm>
        </p:spPr>
        <p:txBody>
          <a:bodyPr>
            <a:noAutofit/>
          </a:bodyPr>
          <a:lstStyle/>
          <a:p>
            <a:r>
              <a:rPr lang="en-US" sz="2000" dirty="0"/>
              <a:t>Example : A 1-D and 2-D Gaussian distribution</a:t>
            </a:r>
          </a:p>
        </p:txBody>
      </p:sp>
      <p:sp>
        <p:nvSpPr>
          <p:cNvPr id="3" name="Content Placeholder 2"/>
          <p:cNvSpPr>
            <a:spLocks noGrp="1"/>
          </p:cNvSpPr>
          <p:nvPr>
            <p:ph idx="1"/>
          </p:nvPr>
        </p:nvSpPr>
        <p:spPr>
          <a:xfrm>
            <a:off x="165100" y="274638"/>
            <a:ext cx="5159375" cy="6583362"/>
          </a:xfrm>
        </p:spPr>
        <p:txBody>
          <a:bodyPr>
            <a:normAutofit/>
          </a:bodyPr>
          <a:lstStyle/>
          <a:p>
            <a:r>
              <a:rPr lang="en-US" sz="2000" dirty="0"/>
              <a:t>%2-D Gaussian distribution </a:t>
            </a:r>
            <a:r>
              <a:rPr lang="en-US" sz="2000" i="1" dirty="0"/>
              <a:t>P(</a:t>
            </a:r>
            <a:r>
              <a:rPr lang="en-US" sz="2000" i="1" dirty="0" err="1"/>
              <a:t>x</a:t>
            </a:r>
            <a:r>
              <a:rPr lang="en-US" sz="2000" i="1" baseline="-25000" dirty="0" err="1"/>
              <a:t>j</a:t>
            </a:r>
            <a:r>
              <a:rPr lang="en-US" sz="2000" i="1" dirty="0"/>
              <a:t>)</a:t>
            </a:r>
          </a:p>
          <a:p>
            <a:r>
              <a:rPr lang="en-US" sz="2000" dirty="0"/>
              <a:t>%</a:t>
            </a:r>
            <a:r>
              <a:rPr lang="en-US" sz="2000" dirty="0" err="1"/>
              <a:t>matlab</a:t>
            </a:r>
            <a:r>
              <a:rPr lang="en-US" sz="2000" dirty="0"/>
              <a:t> code----------</a:t>
            </a:r>
          </a:p>
          <a:p>
            <a:r>
              <a:rPr lang="en-US" sz="2000" dirty="0"/>
              <a:t>clear, N=10</a:t>
            </a:r>
          </a:p>
          <a:p>
            <a:r>
              <a:rPr lang="en-US" sz="2000" dirty="0"/>
              <a:t>[X1,X2]=</a:t>
            </a:r>
            <a:r>
              <a:rPr lang="en-US" sz="2000" dirty="0" err="1"/>
              <a:t>meshgrid</a:t>
            </a:r>
            <a:r>
              <a:rPr lang="en-US" sz="2000" dirty="0"/>
              <a:t>(-N:N,-N:N);</a:t>
            </a:r>
          </a:p>
          <a:p>
            <a:r>
              <a:rPr lang="en-US" sz="2000" dirty="0"/>
              <a:t>sigma =2.5;mean=[3 3]'</a:t>
            </a:r>
          </a:p>
          <a:p>
            <a:r>
              <a:rPr lang="en-US" sz="2000" dirty="0"/>
              <a:t>G=1/(2*pi*sigma^2)*</a:t>
            </a:r>
          </a:p>
          <a:p>
            <a:r>
              <a:rPr lang="en-US" sz="2000" dirty="0"/>
              <a:t>(exp(-((X1-mean(1)).^2+(X2-mean(2)).^2)) /(2*sigma^2));</a:t>
            </a:r>
          </a:p>
          <a:p>
            <a:r>
              <a:rPr lang="en-US" sz="2000" dirty="0"/>
              <a:t>G=G./sum(G(:)) %</a:t>
            </a:r>
            <a:r>
              <a:rPr lang="en-US" sz="2000" dirty="0" err="1"/>
              <a:t>normalise</a:t>
            </a:r>
            <a:r>
              <a:rPr lang="en-US" sz="2000" dirty="0"/>
              <a:t> it</a:t>
            </a:r>
          </a:p>
          <a:p>
            <a:r>
              <a:rPr lang="en-US" sz="2000" dirty="0"/>
              <a:t>'sigma is ', sigma</a:t>
            </a:r>
          </a:p>
          <a:p>
            <a:r>
              <a:rPr lang="en-US" sz="2000" dirty="0"/>
              <a:t>'sum(G(:)) is ',sum(G(:))</a:t>
            </a:r>
          </a:p>
          <a:p>
            <a:r>
              <a:rPr lang="en-US" sz="2000" dirty="0"/>
              <a:t>'max(max(G(:))) </a:t>
            </a:r>
            <a:r>
              <a:rPr lang="en-US" sz="2000" dirty="0" err="1"/>
              <a:t>is',max</a:t>
            </a:r>
            <a:r>
              <a:rPr lang="en-US" sz="2000" dirty="0"/>
              <a:t>(max(G(:)))</a:t>
            </a:r>
          </a:p>
          <a:p>
            <a:r>
              <a:rPr lang="en-US" sz="2000" dirty="0"/>
              <a:t>figure(1), </a:t>
            </a:r>
            <a:r>
              <a:rPr lang="en-US" sz="2000" dirty="0" err="1"/>
              <a:t>clf</a:t>
            </a:r>
            <a:endParaRPr lang="en-US" sz="2000" dirty="0"/>
          </a:p>
          <a:p>
            <a:r>
              <a:rPr lang="en-US" sz="2000" dirty="0"/>
              <a:t>surf(X1,X2,G);</a:t>
            </a:r>
          </a:p>
          <a:p>
            <a:r>
              <a:rPr lang="en-US" sz="2000" dirty="0" err="1"/>
              <a:t>xlabel</a:t>
            </a:r>
            <a:r>
              <a:rPr lang="en-US" sz="2000" dirty="0"/>
              <a:t>('x1'),</a:t>
            </a:r>
            <a:r>
              <a:rPr lang="en-US" sz="2000" dirty="0" err="1"/>
              <a:t>ylabel</a:t>
            </a:r>
            <a:r>
              <a:rPr lang="en-US" sz="2000" dirty="0"/>
              <a:t>('x2')</a:t>
            </a:r>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469D27F2-9F9F-497D-81AD-474DE50F951C}" type="slidenum">
              <a:rPr lang="en-US" smtClean="0"/>
              <a:t>30</a:t>
            </a:fld>
            <a:endParaRPr lang="en-US"/>
          </a:p>
        </p:txBody>
      </p:sp>
      <p:pic>
        <p:nvPicPr>
          <p:cNvPr id="8194" name="Picture 2" descr="[eq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4567237" y="3424237"/>
            <a:ext cx="9525" cy="9525"/>
          </a:xfrm>
          <a:prstGeom prst="rect">
            <a:avLst/>
          </a:prstGeom>
        </p:spPr>
      </p:pic>
      <p:pic>
        <p:nvPicPr>
          <p:cNvPr id="9" name="Picture 8"/>
          <p:cNvPicPr>
            <a:picLocks noChangeAspect="1"/>
          </p:cNvPicPr>
          <p:nvPr/>
        </p:nvPicPr>
        <p:blipFill>
          <a:blip r:embed="rId3"/>
          <a:stretch>
            <a:fillRect/>
          </a:stretch>
        </p:blipFill>
        <p:spPr>
          <a:xfrm>
            <a:off x="4567237" y="3424237"/>
            <a:ext cx="9525" cy="9525"/>
          </a:xfrm>
          <a:prstGeom prst="rect">
            <a:avLst/>
          </a:prstGeom>
        </p:spPr>
      </p:pic>
      <p:pic>
        <p:nvPicPr>
          <p:cNvPr id="10" name="Picture 9"/>
          <p:cNvPicPr>
            <a:picLocks noChangeAspect="1"/>
          </p:cNvPicPr>
          <p:nvPr/>
        </p:nvPicPr>
        <p:blipFill>
          <a:blip r:embed="rId4"/>
          <a:stretch>
            <a:fillRect/>
          </a:stretch>
        </p:blipFill>
        <p:spPr>
          <a:xfrm>
            <a:off x="4719637" y="3576637"/>
            <a:ext cx="9525" cy="952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489791275"/>
              </p:ext>
            </p:extLst>
          </p:nvPr>
        </p:nvGraphicFramePr>
        <p:xfrm>
          <a:off x="4475161" y="975204"/>
          <a:ext cx="3954599" cy="1745707"/>
        </p:xfrm>
        <a:graphic>
          <a:graphicData uri="http://schemas.openxmlformats.org/presentationml/2006/ole">
            <mc:AlternateContent xmlns:mc="http://schemas.openxmlformats.org/markup-compatibility/2006">
              <mc:Choice xmlns:v="urn:schemas-microsoft-com:vml" Requires="v">
                <p:oleObj name="Equation" r:id="rId5" imgW="2361960" imgH="1041120" progId="Equation.3">
                  <p:embed/>
                </p:oleObj>
              </mc:Choice>
              <mc:Fallback>
                <p:oleObj name="Equation" r:id="rId5" imgW="2361960" imgH="1041120" progId="Equation.3">
                  <p:embed/>
                  <p:pic>
                    <p:nvPicPr>
                      <p:cNvPr id="0" name=""/>
                      <p:cNvPicPr/>
                      <p:nvPr/>
                    </p:nvPicPr>
                    <p:blipFill>
                      <a:blip r:embed="rId6"/>
                      <a:stretch>
                        <a:fillRect/>
                      </a:stretch>
                    </p:blipFill>
                    <p:spPr>
                      <a:xfrm>
                        <a:off x="4475161" y="975204"/>
                        <a:ext cx="3954599" cy="1745707"/>
                      </a:xfrm>
                      <a:prstGeom prst="rect">
                        <a:avLst/>
                      </a:prstGeom>
                    </p:spPr>
                  </p:pic>
                </p:oleObj>
              </mc:Fallback>
            </mc:AlternateContent>
          </a:graphicData>
        </a:graphic>
      </p:graphicFrame>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6400" y="4784724"/>
            <a:ext cx="2764367" cy="2073276"/>
          </a:xfrm>
          <a:prstGeom prst="rect">
            <a:avLst/>
          </a:prstGeom>
        </p:spPr>
      </p:pic>
      <p:graphicFrame>
        <p:nvGraphicFramePr>
          <p:cNvPr id="12" name="Object 11"/>
          <p:cNvGraphicFramePr>
            <a:graphicFrameLocks noChangeAspect="1"/>
          </p:cNvGraphicFramePr>
          <p:nvPr>
            <p:extLst>
              <p:ext uri="{D42A27DB-BD31-4B8C-83A1-F6EECF244321}">
                <p14:modId xmlns:p14="http://schemas.microsoft.com/office/powerpoint/2010/main" val="1646654698"/>
              </p:ext>
            </p:extLst>
          </p:nvPr>
        </p:nvGraphicFramePr>
        <p:xfrm>
          <a:off x="4824413" y="3790950"/>
          <a:ext cx="4202112" cy="1316038"/>
        </p:xfrm>
        <a:graphic>
          <a:graphicData uri="http://schemas.openxmlformats.org/presentationml/2006/ole">
            <mc:AlternateContent xmlns:mc="http://schemas.openxmlformats.org/markup-compatibility/2006">
              <mc:Choice xmlns:v="urn:schemas-microsoft-com:vml" Requires="v">
                <p:oleObj name="Equation" r:id="rId8" imgW="2958840" imgH="927000" progId="Equation.3">
                  <p:embed/>
                </p:oleObj>
              </mc:Choice>
              <mc:Fallback>
                <p:oleObj name="Equation" r:id="rId8" imgW="2958840" imgH="927000" progId="Equation.3">
                  <p:embed/>
                  <p:pic>
                    <p:nvPicPr>
                      <p:cNvPr id="0" name=""/>
                      <p:cNvPicPr/>
                      <p:nvPr/>
                    </p:nvPicPr>
                    <p:blipFill>
                      <a:blip r:embed="rId9"/>
                      <a:stretch>
                        <a:fillRect/>
                      </a:stretch>
                    </p:blipFill>
                    <p:spPr>
                      <a:xfrm>
                        <a:off x="4824413" y="3790950"/>
                        <a:ext cx="4202112" cy="1316038"/>
                      </a:xfrm>
                      <a:prstGeom prst="rect">
                        <a:avLst/>
                      </a:prstGeom>
                    </p:spPr>
                  </p:pic>
                </p:oleObj>
              </mc:Fallback>
            </mc:AlternateContent>
          </a:graphicData>
        </a:graphic>
      </p:graphicFrame>
      <p:pic>
        <p:nvPicPr>
          <p:cNvPr id="12373" name="Picture 85" descr="https://homepages.inf.ed.ac.uk/rbf/HIPR2/figs/gauss1.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5187" y="2818028"/>
            <a:ext cx="1216025" cy="98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433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zh-CN" dirty="0"/>
              <a:t>Exercise</a:t>
            </a:r>
            <a:r>
              <a:rPr lang="en-US" dirty="0"/>
              <a:t> 4</a:t>
            </a:r>
          </a:p>
        </p:txBody>
      </p:sp>
      <p:sp>
        <p:nvSpPr>
          <p:cNvPr id="57347" name="Text Placeholder 2"/>
          <p:cNvSpPr>
            <a:spLocks noGrp="1"/>
          </p:cNvSpPr>
          <p:nvPr>
            <p:ph type="body" sz="half" idx="1"/>
          </p:nvPr>
        </p:nvSpPr>
        <p:spPr>
          <a:xfrm>
            <a:off x="379787" y="296174"/>
            <a:ext cx="2744413" cy="6180826"/>
          </a:xfrm>
        </p:spPr>
        <p:txBody>
          <a:bodyPr>
            <a:normAutofit fontScale="85000" lnSpcReduction="20000"/>
          </a:bodyPr>
          <a:lstStyle/>
          <a:p>
            <a:r>
              <a:rPr lang="en-US" sz="2400" dirty="0">
                <a:solidFill>
                  <a:srgbClr val="0070C0"/>
                </a:solidFill>
              </a:rPr>
              <a:t>In Box 1</a:t>
            </a:r>
            <a:r>
              <a:rPr lang="en-US" sz="2300" dirty="0">
                <a:solidFill>
                  <a:srgbClr val="0070C0"/>
                </a:solidFill>
              </a:rPr>
              <a:t>,</a:t>
            </a:r>
            <a:r>
              <a:rPr lang="en-US" sz="2300" i="1" dirty="0">
                <a:solidFill>
                  <a:srgbClr val="0070C0"/>
                </a:solidFill>
              </a:rPr>
              <a:t> </a:t>
            </a:r>
            <a:r>
              <a:rPr lang="en-US" sz="2400" dirty="0">
                <a:solidFill>
                  <a:srgbClr val="0070C0"/>
                </a:solidFill>
              </a:rPr>
              <a:t>sigma (</a:t>
            </a:r>
            <a:r>
              <a:rPr lang="en-US" sz="2400" dirty="0">
                <a:solidFill>
                  <a:srgbClr val="0070C0"/>
                </a:solidFill>
                <a:sym typeface="Symbol"/>
              </a:rPr>
              <a:t></a:t>
            </a:r>
            <a:r>
              <a:rPr lang="en-US" sz="2400" dirty="0">
                <a:solidFill>
                  <a:srgbClr val="0070C0"/>
                </a:solidFill>
              </a:rPr>
              <a:t>)=2</a:t>
            </a:r>
          </a:p>
          <a:p>
            <a:r>
              <a:rPr lang="en-US" sz="2300" i="1" dirty="0">
                <a:solidFill>
                  <a:srgbClr val="0070C0"/>
                </a:solidFill>
              </a:rPr>
              <a:t>x=m</a:t>
            </a:r>
            <a:r>
              <a:rPr lang="en-US" sz="2300" i="1" baseline="-25000" dirty="0">
                <a:solidFill>
                  <a:srgbClr val="0070C0"/>
                </a:solidFill>
              </a:rPr>
              <a:t>x </a:t>
            </a:r>
            <a:r>
              <a:rPr lang="en-US" sz="2300" i="1" dirty="0">
                <a:solidFill>
                  <a:srgbClr val="0070C0"/>
                </a:solidFill>
              </a:rPr>
              <a:t>y=m</a:t>
            </a:r>
            <a:r>
              <a:rPr lang="en-US" sz="2300" i="1" baseline="-25000" dirty="0">
                <a:solidFill>
                  <a:srgbClr val="0070C0"/>
                </a:solidFill>
              </a:rPr>
              <a:t>y</a:t>
            </a:r>
          </a:p>
          <a:p>
            <a:r>
              <a:rPr lang="en-US" sz="2400" dirty="0">
                <a:solidFill>
                  <a:srgbClr val="0070C0"/>
                </a:solidFill>
              </a:rPr>
              <a:t> Mc choices:</a:t>
            </a:r>
          </a:p>
          <a:p>
            <a:pPr marL="457200" indent="-457200">
              <a:buFont typeface="+mj-lt"/>
              <a:buAutoNum type="arabicParenR"/>
            </a:pPr>
            <a:r>
              <a:rPr lang="en-US" sz="2200" dirty="0">
                <a:solidFill>
                  <a:srgbClr val="0070C0"/>
                </a:solidFill>
              </a:rPr>
              <a:t>G(</a:t>
            </a:r>
            <a:r>
              <a:rPr lang="en-US" sz="2200" dirty="0" err="1">
                <a:solidFill>
                  <a:srgbClr val="0070C0"/>
                </a:solidFill>
              </a:rPr>
              <a:t>x,y</a:t>
            </a:r>
            <a:r>
              <a:rPr lang="en-US" sz="2200" dirty="0">
                <a:solidFill>
                  <a:srgbClr val="0070C0"/>
                </a:solidFill>
              </a:rPr>
              <a:t>)=1/(2*</a:t>
            </a:r>
            <a:r>
              <a:rPr lang="en-US" sz="2200" dirty="0">
                <a:solidFill>
                  <a:srgbClr val="0070C0"/>
                </a:solidFill>
                <a:sym typeface="Symbol"/>
              </a:rPr>
              <a:t>pi*2+2</a:t>
            </a:r>
            <a:r>
              <a:rPr lang="en-US" sz="2200" dirty="0">
                <a:solidFill>
                  <a:srgbClr val="0070C0"/>
                </a:solidFill>
              </a:rPr>
              <a:t>)</a:t>
            </a:r>
          </a:p>
          <a:p>
            <a:pPr marL="457200" indent="-457200">
              <a:buFont typeface="+mj-lt"/>
              <a:buAutoNum type="arabicParenR"/>
            </a:pPr>
            <a:r>
              <a:rPr lang="en-US" sz="2200" dirty="0">
                <a:solidFill>
                  <a:srgbClr val="0070C0"/>
                </a:solidFill>
              </a:rPr>
              <a:t>G(</a:t>
            </a:r>
            <a:r>
              <a:rPr lang="en-US" sz="2200" dirty="0" err="1">
                <a:solidFill>
                  <a:srgbClr val="0070C0"/>
                </a:solidFill>
              </a:rPr>
              <a:t>x,y</a:t>
            </a:r>
            <a:r>
              <a:rPr lang="en-US" sz="2200" dirty="0">
                <a:solidFill>
                  <a:srgbClr val="0070C0"/>
                </a:solidFill>
              </a:rPr>
              <a:t>)=1/(2*</a:t>
            </a:r>
            <a:r>
              <a:rPr lang="en-US" sz="2200" dirty="0">
                <a:solidFill>
                  <a:srgbClr val="0070C0"/>
                </a:solidFill>
                <a:sym typeface="Symbol"/>
              </a:rPr>
              <a:t>pi*2</a:t>
            </a:r>
            <a:r>
              <a:rPr lang="en-US" sz="2200" dirty="0">
                <a:solidFill>
                  <a:srgbClr val="0070C0"/>
                </a:solidFill>
              </a:rPr>
              <a:t>)</a:t>
            </a:r>
          </a:p>
          <a:p>
            <a:pPr marL="457200" indent="-457200">
              <a:buFont typeface="+mj-lt"/>
              <a:buAutoNum type="arabicParenR"/>
            </a:pPr>
            <a:r>
              <a:rPr lang="en-US" sz="2200" dirty="0">
                <a:solidFill>
                  <a:srgbClr val="0070C0"/>
                </a:solidFill>
              </a:rPr>
              <a:t>G(</a:t>
            </a:r>
            <a:r>
              <a:rPr lang="en-US" sz="2200" dirty="0" err="1">
                <a:solidFill>
                  <a:srgbClr val="0070C0"/>
                </a:solidFill>
              </a:rPr>
              <a:t>x,y</a:t>
            </a:r>
            <a:r>
              <a:rPr lang="en-US" sz="2200" dirty="0">
                <a:solidFill>
                  <a:srgbClr val="0070C0"/>
                </a:solidFill>
              </a:rPr>
              <a:t>)=1/(2*</a:t>
            </a:r>
            <a:r>
              <a:rPr lang="en-US" sz="2200" dirty="0">
                <a:solidFill>
                  <a:srgbClr val="0070C0"/>
                </a:solidFill>
                <a:sym typeface="Symbol"/>
              </a:rPr>
              <a:t>pi*2^4</a:t>
            </a:r>
            <a:r>
              <a:rPr lang="en-US" sz="2200" dirty="0">
                <a:solidFill>
                  <a:srgbClr val="0070C0"/>
                </a:solidFill>
              </a:rPr>
              <a:t>)</a:t>
            </a:r>
          </a:p>
          <a:p>
            <a:pPr marL="457200" indent="-457200">
              <a:buFont typeface="+mj-lt"/>
              <a:buAutoNum type="arabicParenR"/>
            </a:pPr>
            <a:r>
              <a:rPr lang="en-US" sz="2200" dirty="0">
                <a:solidFill>
                  <a:srgbClr val="0070C0"/>
                </a:solidFill>
              </a:rPr>
              <a:t>G(</a:t>
            </a:r>
            <a:r>
              <a:rPr lang="en-US" sz="2200" dirty="0" err="1">
                <a:solidFill>
                  <a:srgbClr val="0070C0"/>
                </a:solidFill>
              </a:rPr>
              <a:t>x,y</a:t>
            </a:r>
            <a:r>
              <a:rPr lang="en-US" sz="2200" dirty="0">
                <a:solidFill>
                  <a:srgbClr val="0070C0"/>
                </a:solidFill>
              </a:rPr>
              <a:t>)=1/(2*</a:t>
            </a:r>
            <a:r>
              <a:rPr lang="en-US" sz="2200" dirty="0">
                <a:solidFill>
                  <a:srgbClr val="0070C0"/>
                </a:solidFill>
                <a:sym typeface="Symbol"/>
              </a:rPr>
              <a:t>pi*2^2</a:t>
            </a:r>
            <a:r>
              <a:rPr lang="en-US" sz="2200" dirty="0">
                <a:solidFill>
                  <a:srgbClr val="0070C0"/>
                </a:solidFill>
              </a:rPr>
              <a:t>).</a:t>
            </a:r>
          </a:p>
          <a:p>
            <a:pPr marL="0" indent="0">
              <a:buNone/>
            </a:pPr>
            <a:endParaRPr lang="en-US" sz="2200" dirty="0">
              <a:solidFill>
                <a:srgbClr val="FF0000"/>
              </a:solidFill>
            </a:endParaRPr>
          </a:p>
          <a:p>
            <a:pPr marL="514350" indent="-514350">
              <a:buFont typeface="+mj-lt"/>
              <a:buAutoNum type="arabicParenR"/>
            </a:pPr>
            <a:endParaRPr lang="en-US" dirty="0"/>
          </a:p>
          <a:p>
            <a:r>
              <a:rPr lang="en-US" dirty="0"/>
              <a:t>Student exercise:</a:t>
            </a:r>
          </a:p>
          <a:p>
            <a:r>
              <a:rPr lang="en-US" dirty="0"/>
              <a:t>Fill in the blanks of this  Gaussian mask of size 9x9 , sigma (</a:t>
            </a:r>
            <a:r>
              <a:rPr lang="en-US" dirty="0">
                <a:sym typeface="Symbol"/>
              </a:rPr>
              <a:t></a:t>
            </a:r>
            <a:r>
              <a:rPr lang="en-US" dirty="0"/>
              <a:t>)=2</a:t>
            </a:r>
          </a:p>
          <a:p>
            <a:r>
              <a:rPr lang="en-US" dirty="0"/>
              <a:t>Sketch the function</a:t>
            </a:r>
          </a:p>
        </p:txBody>
      </p:sp>
      <p:sp>
        <p:nvSpPr>
          <p:cNvPr id="57348" name="Content Placeholder 3"/>
          <p:cNvSpPr>
            <a:spLocks noGrp="1"/>
          </p:cNvSpPr>
          <p:nvPr>
            <p:ph sz="half" idx="2"/>
          </p:nvPr>
        </p:nvSpPr>
        <p:spPr>
          <a:xfrm>
            <a:off x="3059832" y="1340768"/>
            <a:ext cx="6084168" cy="4530725"/>
          </a:xfrm>
        </p:spPr>
        <p:txBody>
          <a:bodyPr>
            <a:normAutofit fontScale="85000" lnSpcReduction="20000"/>
          </a:bodyPr>
          <a:lstStyle/>
          <a:p>
            <a:endParaRPr lang="en-US" sz="1600" dirty="0"/>
          </a:p>
          <a:p>
            <a:r>
              <a:rPr lang="en-US" sz="2200" dirty="0"/>
              <a:t>    G(</a:t>
            </a:r>
            <a:r>
              <a:rPr lang="en-US" sz="2200" dirty="0" err="1"/>
              <a:t>x,y</a:t>
            </a:r>
            <a:r>
              <a:rPr lang="en-US" sz="2200" dirty="0"/>
              <a:t>)=</a:t>
            </a:r>
          </a:p>
          <a:p>
            <a:r>
              <a:rPr lang="en-US" sz="1300" dirty="0"/>
              <a:t>    0.0007    0.0017    0.0033    0.0048    0.0054    0.0048    0.0033    0.0017    0.0007</a:t>
            </a:r>
          </a:p>
          <a:p>
            <a:r>
              <a:rPr lang="en-US" sz="1300" dirty="0"/>
              <a:t>    0.0017    0.0042    0.0078    0.0114    0.0129    0.0114    0.0078    0.0042    0.0017</a:t>
            </a:r>
          </a:p>
          <a:p>
            <a:r>
              <a:rPr lang="en-US" sz="1300" dirty="0"/>
              <a:t>    0.0033    0.0078    0.0146    0.0213    0.0241    0.0213    0.0146    0.0078    0.0033</a:t>
            </a:r>
          </a:p>
          <a:p>
            <a:r>
              <a:rPr lang="en-US" sz="1300" dirty="0"/>
              <a:t>    0.0048    0.0114    0.0213    0.0310    0.0351    0.0310    0.0213    0.0114    0.0048</a:t>
            </a:r>
          </a:p>
          <a:p>
            <a:r>
              <a:rPr lang="en-US" sz="1300" dirty="0"/>
              <a:t>    0.0054    0.0129    0.0241    0.0351    </a:t>
            </a:r>
            <a:r>
              <a:rPr lang="en-US" sz="1300" b="1" u="sng" dirty="0"/>
              <a:t>BOX1 </a:t>
            </a:r>
            <a:r>
              <a:rPr lang="en-US" sz="1300" dirty="0"/>
              <a:t>?    ____?    0.0241    0.0129    0.0054</a:t>
            </a:r>
          </a:p>
          <a:p>
            <a:r>
              <a:rPr lang="en-US" sz="1300" dirty="0"/>
              <a:t>    0.0048    0.0114    0.0213    0.0310    0.0351    ____?    0.0213    0.0114    0.0048</a:t>
            </a:r>
          </a:p>
          <a:p>
            <a:r>
              <a:rPr lang="en-US" sz="1300" dirty="0"/>
              <a:t>    0.0033    0.0078    0.0146    0.0213    0.0241    0.0213    0.0146    0.0078    0.0033</a:t>
            </a:r>
          </a:p>
          <a:p>
            <a:r>
              <a:rPr lang="en-US" sz="1300" dirty="0"/>
              <a:t>    0.0017    0.0042    0.0078    0.0114    0.0129    0.0114    0.0078    0.0042    0.0017</a:t>
            </a:r>
          </a:p>
          <a:p>
            <a:r>
              <a:rPr lang="en-US" sz="1300" dirty="0"/>
              <a:t>    0.0007    0.0017    0.0033    0.0048    0.0054    0.0048    0.0033    0.0017    0.0007</a:t>
            </a:r>
          </a:p>
        </p:txBody>
      </p:sp>
      <p:sp>
        <p:nvSpPr>
          <p:cNvPr id="5" name="Footer Placeholder 4"/>
          <p:cNvSpPr>
            <a:spLocks noGrp="1"/>
          </p:cNvSpPr>
          <p:nvPr>
            <p:ph type="ftr" sz="quarter" idx="11"/>
          </p:nvPr>
        </p:nvSpPr>
        <p:spPr/>
        <p:txBody>
          <a:bodyPr/>
          <a:lstStyle/>
          <a:p>
            <a:pPr>
              <a:defRPr/>
            </a:pPr>
            <a:r>
              <a:rPr lang="en-US" altLang="zh-CN"/>
              <a:t>Ch10. Auto and variational encoders v241024c</a:t>
            </a:r>
          </a:p>
        </p:txBody>
      </p:sp>
      <p:sp>
        <p:nvSpPr>
          <p:cNvPr id="6" name="Slide Number Placeholder 5"/>
          <p:cNvSpPr>
            <a:spLocks noGrp="1"/>
          </p:cNvSpPr>
          <p:nvPr>
            <p:ph type="sldNum" sz="quarter" idx="12"/>
          </p:nvPr>
        </p:nvSpPr>
        <p:spPr/>
        <p:txBody>
          <a:bodyPr/>
          <a:lstStyle/>
          <a:p>
            <a:pPr>
              <a:defRPr/>
            </a:pPr>
            <a:fld id="{8CD02793-92E4-438D-B69B-FCC1933A6653}" type="slidenum">
              <a:rPr lang="en-US" smtClean="0"/>
              <a:pPr>
                <a:defRPr/>
              </a:pPr>
              <a:t>31</a:t>
            </a:fld>
            <a:endParaRPr lang="en-US" dirty="0"/>
          </a:p>
        </p:txBody>
      </p:sp>
      <p:graphicFrame>
        <p:nvGraphicFramePr>
          <p:cNvPr id="57351" name="Object 6"/>
          <p:cNvGraphicFramePr>
            <a:graphicFrameLocks noGrp="1" noChangeAspect="1"/>
          </p:cNvGraphicFramePr>
          <p:nvPr>
            <p:extLst>
              <p:ext uri="{D42A27DB-BD31-4B8C-83A1-F6EECF244321}">
                <p14:modId xmlns:p14="http://schemas.microsoft.com/office/powerpoint/2010/main" val="1734993975"/>
              </p:ext>
            </p:extLst>
          </p:nvPr>
        </p:nvGraphicFramePr>
        <p:xfrm>
          <a:off x="3158398" y="3606130"/>
          <a:ext cx="3905250" cy="1992313"/>
        </p:xfrm>
        <a:graphic>
          <a:graphicData uri="http://schemas.openxmlformats.org/presentationml/2006/ole">
            <mc:AlternateContent xmlns:mc="http://schemas.openxmlformats.org/markup-compatibility/2006">
              <mc:Choice xmlns:v="urn:schemas-microsoft-com:vml" Requires="v">
                <p:oleObj name="Equation" r:id="rId3" imgW="1866600" imgH="952200" progId="Equation.3">
                  <p:embed/>
                </p:oleObj>
              </mc:Choice>
              <mc:Fallback>
                <p:oleObj name="Equation" r:id="rId3" imgW="1866600" imgH="952200" progId="Equation.3">
                  <p:embed/>
                  <p:pic>
                    <p:nvPicPr>
                      <p:cNvPr id="0" name=""/>
                      <p:cNvPicPr>
                        <a:picLocks noGrp="1" noChangeAspect="1" noChangeArrowheads="1"/>
                      </p:cNvPicPr>
                      <p:nvPr/>
                    </p:nvPicPr>
                    <p:blipFill>
                      <a:blip r:embed="rId4"/>
                      <a:srcRect/>
                      <a:stretch>
                        <a:fillRect/>
                      </a:stretch>
                    </p:blipFill>
                    <p:spPr bwMode="auto">
                      <a:xfrm>
                        <a:off x="3158398" y="3606130"/>
                        <a:ext cx="3905250" cy="1992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7" name="Straight Arrow Connector 6"/>
          <p:cNvCxnSpPr>
            <a:cxnSpLocks/>
          </p:cNvCxnSpPr>
          <p:nvPr/>
        </p:nvCxnSpPr>
        <p:spPr>
          <a:xfrm flipH="1">
            <a:off x="5867400" y="1524000"/>
            <a:ext cx="609600" cy="1028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77000" y="896034"/>
            <a:ext cx="830035" cy="646331"/>
          </a:xfrm>
          <a:prstGeom prst="rect">
            <a:avLst/>
          </a:prstGeom>
          <a:noFill/>
          <a:ln>
            <a:solidFill>
              <a:schemeClr val="accent1"/>
            </a:solidFill>
          </a:ln>
        </p:spPr>
        <p:txBody>
          <a:bodyPr wrap="none" rtlCol="0">
            <a:spAutoFit/>
          </a:bodyPr>
          <a:lstStyle/>
          <a:p>
            <a:r>
              <a:rPr lang="en-US" i="1" dirty="0"/>
              <a:t>x=m</a:t>
            </a:r>
            <a:r>
              <a:rPr lang="en-US" i="1" baseline="-25000" dirty="0"/>
              <a:t>x</a:t>
            </a:r>
          </a:p>
          <a:p>
            <a:r>
              <a:rPr lang="en-US" i="1" dirty="0"/>
              <a:t>y=m</a:t>
            </a:r>
            <a:r>
              <a:rPr lang="en-US" i="1" baseline="-25000" dirty="0"/>
              <a:t>y</a:t>
            </a:r>
          </a:p>
        </p:txBody>
      </p:sp>
      <p:sp>
        <p:nvSpPr>
          <p:cNvPr id="13" name="TextBox 12"/>
          <p:cNvSpPr txBox="1"/>
          <p:nvPr/>
        </p:nvSpPr>
        <p:spPr>
          <a:xfrm>
            <a:off x="7543800" y="1048434"/>
            <a:ext cx="1162498" cy="646331"/>
          </a:xfrm>
          <a:prstGeom prst="rect">
            <a:avLst/>
          </a:prstGeom>
          <a:noFill/>
          <a:ln>
            <a:solidFill>
              <a:schemeClr val="accent1"/>
            </a:solidFill>
          </a:ln>
        </p:spPr>
        <p:txBody>
          <a:bodyPr wrap="none" rtlCol="0">
            <a:spAutoFit/>
          </a:bodyPr>
          <a:lstStyle/>
          <a:p>
            <a:r>
              <a:rPr lang="en-US" i="1" dirty="0"/>
              <a:t>x=1+m</a:t>
            </a:r>
            <a:r>
              <a:rPr lang="en-US" i="1" baseline="-25000" dirty="0"/>
              <a:t>x</a:t>
            </a:r>
          </a:p>
          <a:p>
            <a:r>
              <a:rPr lang="en-US" i="1" dirty="0"/>
              <a:t>y=m</a:t>
            </a:r>
            <a:r>
              <a:rPr lang="en-US" i="1" baseline="-25000" dirty="0"/>
              <a:t>y</a:t>
            </a:r>
          </a:p>
        </p:txBody>
      </p:sp>
      <p:cxnSp>
        <p:nvCxnSpPr>
          <p:cNvPr id="10" name="Straight Arrow Connector 9"/>
          <p:cNvCxnSpPr>
            <a:cxnSpLocks/>
          </p:cNvCxnSpPr>
          <p:nvPr/>
        </p:nvCxnSpPr>
        <p:spPr>
          <a:xfrm flipH="1">
            <a:off x="6629400" y="1694765"/>
            <a:ext cx="914400" cy="1037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16FA111-A04C-1903-E795-F259DD94791B}"/>
              </a:ext>
            </a:extLst>
          </p:cNvPr>
          <p:cNvSpPr txBox="1"/>
          <p:nvPr/>
        </p:nvSpPr>
        <p:spPr>
          <a:xfrm>
            <a:off x="6477000" y="609600"/>
            <a:ext cx="656142" cy="369332"/>
          </a:xfrm>
          <a:prstGeom prst="rect">
            <a:avLst/>
          </a:prstGeom>
          <a:noFill/>
        </p:spPr>
        <p:txBody>
          <a:bodyPr wrap="none" rtlCol="0">
            <a:spAutoFit/>
          </a:bodyPr>
          <a:lstStyle/>
          <a:p>
            <a:r>
              <a:rPr lang="en-US" b="1" dirty="0"/>
              <a:t>Box1</a:t>
            </a:r>
          </a:p>
        </p:txBody>
      </p:sp>
      <p:pic>
        <p:nvPicPr>
          <p:cNvPr id="2050" name="Picture 2">
            <a:extLst>
              <a:ext uri="{FF2B5EF4-FFF2-40B4-BE49-F238E27FC236}">
                <a16:creationId xmlns:a16="http://schemas.microsoft.com/office/drawing/2014/main" id="{12D3F0B0-7B0C-2D30-BA66-032835A6E0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8140" y="4142183"/>
            <a:ext cx="2009660" cy="200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920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0750" y="1"/>
            <a:ext cx="8229600" cy="762000"/>
          </a:xfrm>
        </p:spPr>
        <p:txBody>
          <a:bodyPr/>
          <a:lstStyle/>
          <a:p>
            <a:r>
              <a:rPr lang="en-US" dirty="0">
                <a:solidFill>
                  <a:srgbClr val="FF0000"/>
                </a:solidFill>
              </a:rPr>
              <a:t>Answer: Exercise</a:t>
            </a:r>
            <a:r>
              <a:rPr lang="en-US" dirty="0"/>
              <a:t> 4</a:t>
            </a:r>
          </a:p>
        </p:txBody>
      </p:sp>
      <p:sp>
        <p:nvSpPr>
          <p:cNvPr id="57347" name="Text Placeholder 2"/>
          <p:cNvSpPr>
            <a:spLocks noGrp="1"/>
          </p:cNvSpPr>
          <p:nvPr>
            <p:ph type="body" sz="half" idx="1"/>
          </p:nvPr>
        </p:nvSpPr>
        <p:spPr>
          <a:xfrm>
            <a:off x="-243476" y="1766278"/>
            <a:ext cx="2520280" cy="4530725"/>
          </a:xfrm>
        </p:spPr>
        <p:txBody>
          <a:bodyPr>
            <a:normAutofit/>
          </a:bodyPr>
          <a:lstStyle/>
          <a:p>
            <a:r>
              <a:rPr lang="en-US" sz="1800" dirty="0"/>
              <a:t>Fill in the blanks  Gaussian mask of size the 9x9 , sigma (</a:t>
            </a:r>
            <a:r>
              <a:rPr lang="en-US" sz="1800" dirty="0">
                <a:sym typeface="Symbol"/>
              </a:rPr>
              <a:t></a:t>
            </a:r>
            <a:r>
              <a:rPr lang="en-US" sz="1800" dirty="0"/>
              <a:t>)=2</a:t>
            </a:r>
          </a:p>
        </p:txBody>
      </p:sp>
      <p:sp>
        <p:nvSpPr>
          <p:cNvPr id="57348" name="Content Placeholder 3"/>
          <p:cNvSpPr>
            <a:spLocks noGrp="1"/>
          </p:cNvSpPr>
          <p:nvPr>
            <p:ph sz="half" idx="2"/>
          </p:nvPr>
        </p:nvSpPr>
        <p:spPr>
          <a:xfrm>
            <a:off x="3059832" y="1340768"/>
            <a:ext cx="6084168" cy="4530725"/>
          </a:xfrm>
        </p:spPr>
        <p:txBody>
          <a:bodyPr>
            <a:normAutofit/>
          </a:bodyPr>
          <a:lstStyle/>
          <a:p>
            <a:endParaRPr lang="en-US" sz="1600" dirty="0"/>
          </a:p>
          <a:p>
            <a:r>
              <a:rPr lang="en-US" sz="1300" dirty="0"/>
              <a:t>    0.0007    0.0017    0.0033    0.0048    0.0054    0.0048    0.0033    0.0017    0.0007</a:t>
            </a:r>
          </a:p>
          <a:p>
            <a:r>
              <a:rPr lang="en-US" sz="1300" dirty="0"/>
              <a:t>    0.0017    0.0042    0.0078    0.0114    0.0129    0.0114    0.0078    0.0042    0.0017</a:t>
            </a:r>
          </a:p>
          <a:p>
            <a:r>
              <a:rPr lang="en-US" sz="1300" dirty="0"/>
              <a:t>    0.0033    0.0078    0.0146    0.0213    0.0241    0.0213    0.0146    0.0078    0.0033</a:t>
            </a:r>
          </a:p>
          <a:p>
            <a:r>
              <a:rPr lang="en-US" sz="1300" dirty="0"/>
              <a:t>    0.0048    0.0114    0.0213    0.0310    0.0351    0.0310    0.0213    0.0114    0.0048</a:t>
            </a:r>
          </a:p>
          <a:p>
            <a:r>
              <a:rPr lang="en-US" sz="1300" dirty="0"/>
              <a:t>    0.0054    0.0129    0.0241    0.0351    </a:t>
            </a:r>
            <a:r>
              <a:rPr lang="en-US" sz="1300" u="sng" dirty="0">
                <a:solidFill>
                  <a:srgbClr val="FF0000"/>
                </a:solidFill>
              </a:rPr>
              <a:t>0.0398</a:t>
            </a:r>
            <a:r>
              <a:rPr lang="en-US" sz="1300" dirty="0"/>
              <a:t>    </a:t>
            </a:r>
            <a:r>
              <a:rPr lang="en-US" sz="1300" u="sng" dirty="0">
                <a:solidFill>
                  <a:srgbClr val="FF0000"/>
                </a:solidFill>
              </a:rPr>
              <a:t>0.0351</a:t>
            </a:r>
            <a:r>
              <a:rPr lang="en-US" sz="1300" dirty="0"/>
              <a:t>    0.0241    0.0129    0.0054</a:t>
            </a:r>
          </a:p>
          <a:p>
            <a:r>
              <a:rPr lang="en-US" sz="1300" dirty="0"/>
              <a:t>    0.0048    0.0114    0.0213    0.0310    0.0351    </a:t>
            </a:r>
            <a:r>
              <a:rPr lang="en-US" sz="1300" u="sng" dirty="0">
                <a:solidFill>
                  <a:srgbClr val="FF0000"/>
                </a:solidFill>
              </a:rPr>
              <a:t>0.0310</a:t>
            </a:r>
            <a:r>
              <a:rPr lang="en-US" sz="1300" dirty="0"/>
              <a:t>    0.0213    0.0114    0.0048</a:t>
            </a:r>
          </a:p>
          <a:p>
            <a:r>
              <a:rPr lang="en-US" sz="1300" dirty="0"/>
              <a:t>    0.0033    0.0078    0.0146    0.0213    0.0241    0.0213    0.0146    0.0078    0.0033</a:t>
            </a:r>
          </a:p>
          <a:p>
            <a:r>
              <a:rPr lang="en-US" sz="1300" dirty="0"/>
              <a:t>    0.0017    0.0042    0.0078    0.0114    0.0129    0.0114    0.0078    0.0042    0.0017</a:t>
            </a:r>
          </a:p>
          <a:p>
            <a:r>
              <a:rPr lang="en-US" sz="1300" dirty="0"/>
              <a:t>    0.0007    0.0017    0.0033    0.0048    0.0054    0.0048    0.0033    0.0017    0.0007</a:t>
            </a:r>
          </a:p>
        </p:txBody>
      </p:sp>
      <p:sp>
        <p:nvSpPr>
          <p:cNvPr id="5" name="Footer Placeholder 4"/>
          <p:cNvSpPr>
            <a:spLocks noGrp="1"/>
          </p:cNvSpPr>
          <p:nvPr>
            <p:ph type="ftr" sz="quarter" idx="11"/>
          </p:nvPr>
        </p:nvSpPr>
        <p:spPr/>
        <p:txBody>
          <a:bodyPr/>
          <a:lstStyle/>
          <a:p>
            <a:pPr>
              <a:defRPr/>
            </a:pPr>
            <a:r>
              <a:rPr lang="en-US" altLang="zh-CN"/>
              <a:t>Ch10. Auto and variational encoders v241024c</a:t>
            </a:r>
          </a:p>
        </p:txBody>
      </p:sp>
      <p:sp>
        <p:nvSpPr>
          <p:cNvPr id="6" name="Slide Number Placeholder 5"/>
          <p:cNvSpPr>
            <a:spLocks noGrp="1"/>
          </p:cNvSpPr>
          <p:nvPr>
            <p:ph type="sldNum" sz="quarter" idx="12"/>
          </p:nvPr>
        </p:nvSpPr>
        <p:spPr/>
        <p:txBody>
          <a:bodyPr/>
          <a:lstStyle/>
          <a:p>
            <a:pPr>
              <a:defRPr/>
            </a:pPr>
            <a:fld id="{8CD02793-92E4-438D-B69B-FCC1933A6653}" type="slidenum">
              <a:rPr lang="en-US" smtClean="0"/>
              <a:pPr>
                <a:defRPr/>
              </a:pPr>
              <a:t>32</a:t>
            </a:fld>
            <a:endParaRPr lang="en-US" dirty="0"/>
          </a:p>
        </p:txBody>
      </p:sp>
      <p:pic>
        <p:nvPicPr>
          <p:cNvPr id="5138"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005064"/>
            <a:ext cx="2731429" cy="240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7505" y="2924944"/>
            <a:ext cx="2880320" cy="3385542"/>
          </a:xfrm>
          <a:prstGeom prst="rect">
            <a:avLst/>
          </a:prstGeom>
          <a:noFill/>
          <a:ln>
            <a:solidFill>
              <a:schemeClr val="accent1"/>
            </a:solidFill>
          </a:ln>
        </p:spPr>
        <p:txBody>
          <a:bodyPr wrap="square" rtlCol="0">
            <a:spAutoFit/>
          </a:bodyPr>
          <a:lstStyle/>
          <a:p>
            <a:r>
              <a:rPr lang="en-US" sz="1400" dirty="0"/>
              <a:t>clear %</a:t>
            </a:r>
            <a:r>
              <a:rPr lang="en-US" sz="1400" dirty="0" err="1"/>
              <a:t>matlab</a:t>
            </a:r>
            <a:endParaRPr lang="en-US" sz="1400" dirty="0"/>
          </a:p>
          <a:p>
            <a:r>
              <a:rPr lang="en-US" sz="1400" dirty="0"/>
              <a:t>sigma=2 % in </a:t>
            </a:r>
            <a:r>
              <a:rPr lang="en-US" sz="1400" dirty="0" err="1"/>
              <a:t>matlab</a:t>
            </a:r>
            <a:r>
              <a:rPr lang="en-US" sz="1400" dirty="0"/>
              <a:t> , no -</a:t>
            </a:r>
            <a:r>
              <a:rPr lang="en-US" sz="1400" dirty="0" err="1"/>
              <a:t>ve</a:t>
            </a:r>
            <a:r>
              <a:rPr lang="en-US" sz="1400" dirty="0"/>
              <a:t> index for looping, so shift center to (5,5)</a:t>
            </a:r>
          </a:p>
          <a:p>
            <a:r>
              <a:rPr lang="en-US" sz="1400" dirty="0" err="1"/>
              <a:t>mean_x</a:t>
            </a:r>
            <a:r>
              <a:rPr lang="en-US" sz="1400" dirty="0"/>
              <a:t>=5 , </a:t>
            </a:r>
            <a:r>
              <a:rPr lang="en-US" sz="1400" dirty="0" err="1"/>
              <a:t>mean_y</a:t>
            </a:r>
            <a:r>
              <a:rPr lang="en-US" sz="1400" dirty="0"/>
              <a:t>=5 </a:t>
            </a:r>
          </a:p>
          <a:p>
            <a:r>
              <a:rPr lang="en-US" sz="1400" dirty="0"/>
              <a:t>for y=1:9</a:t>
            </a:r>
          </a:p>
          <a:p>
            <a:r>
              <a:rPr lang="en-US" sz="1400" dirty="0"/>
              <a:t>for x=1:9</a:t>
            </a:r>
          </a:p>
          <a:p>
            <a:r>
              <a:rPr lang="es-ES" sz="1400" dirty="0"/>
              <a:t>g(</a:t>
            </a:r>
            <a:r>
              <a:rPr lang="es-ES" sz="1400" dirty="0" err="1"/>
              <a:t>x,y</a:t>
            </a:r>
            <a:r>
              <a:rPr lang="es-ES" sz="1400" dirty="0"/>
              <a:t>)=(1/(2*pi*sigma^2))*</a:t>
            </a:r>
            <a:r>
              <a:rPr lang="es-ES" sz="1400" dirty="0" err="1"/>
              <a:t>exp</a:t>
            </a:r>
            <a:r>
              <a:rPr lang="es-ES" sz="1400" dirty="0"/>
              <a:t>(-((x-</a:t>
            </a:r>
            <a:r>
              <a:rPr lang="es-ES" sz="1400" dirty="0" err="1"/>
              <a:t>mean_x</a:t>
            </a:r>
            <a:r>
              <a:rPr lang="es-ES" sz="1400" dirty="0"/>
              <a:t>)^2+(y-</a:t>
            </a:r>
            <a:r>
              <a:rPr lang="es-ES" sz="1400" dirty="0" err="1"/>
              <a:t>mean_y</a:t>
            </a:r>
            <a:r>
              <a:rPr lang="es-ES" sz="1400" dirty="0"/>
              <a:t>)^2) /(2*sigma^2))</a:t>
            </a:r>
          </a:p>
          <a:p>
            <a:r>
              <a:rPr lang="en-US" sz="1400" dirty="0"/>
              <a:t>end</a:t>
            </a:r>
          </a:p>
          <a:p>
            <a:r>
              <a:rPr lang="en-US" sz="1400" dirty="0"/>
              <a:t>end</a:t>
            </a:r>
          </a:p>
          <a:p>
            <a:r>
              <a:rPr lang="en-US" sz="1400" dirty="0"/>
              <a:t>mesh(g)</a:t>
            </a:r>
          </a:p>
          <a:p>
            <a:r>
              <a:rPr lang="en-US" sz="1400" dirty="0"/>
              <a:t>title('2D Gaussian function')</a:t>
            </a:r>
          </a:p>
          <a:p>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228600" y="547514"/>
                <a:ext cx="4191001" cy="1151149"/>
              </a:xfrm>
              <a:prstGeom prst="rect">
                <a:avLst/>
              </a:prstGeom>
              <a:noFill/>
              <a:ln>
                <a:solidFill>
                  <a:schemeClr val="accent1"/>
                </a:solidFill>
              </a:ln>
            </p:spPr>
            <p:txBody>
              <a:bodyPr wrap="square" rtlCol="0">
                <a:spAutoFit/>
              </a:bodyPr>
              <a:lstStyle/>
              <a:p>
                <a:r>
                  <a:rPr lang="en-US" dirty="0">
                    <a:solidFill>
                      <a:srgbClr val="FF0000"/>
                    </a:solidFill>
                  </a:rPr>
                  <a:t>1/(2*</a:t>
                </a:r>
                <a:r>
                  <a:rPr lang="en-US" dirty="0">
                    <a:solidFill>
                      <a:srgbClr val="FF0000"/>
                    </a:solidFill>
                    <a:sym typeface="Symbol"/>
                  </a:rPr>
                  <a:t>pi*2^2</a:t>
                </a:r>
                <a:r>
                  <a:rPr lang="en-US" dirty="0">
                    <a:solidFill>
                      <a:srgbClr val="FF0000"/>
                    </a:solidFill>
                  </a:rPr>
                  <a:t>): choice 4 is correct, because </a:t>
                </a:r>
                <a:r>
                  <a:rPr lang="en-US" i="1" dirty="0">
                    <a:solidFill>
                      <a:srgbClr val="FF0000"/>
                    </a:solidFill>
                  </a:rPr>
                  <a:t>x=m</a:t>
                </a:r>
                <a:r>
                  <a:rPr lang="en-US" i="1" baseline="-25000" dirty="0">
                    <a:solidFill>
                      <a:srgbClr val="FF0000"/>
                    </a:solidFill>
                  </a:rPr>
                  <a:t>x, </a:t>
                </a:r>
                <a:r>
                  <a:rPr lang="en-US" i="1" dirty="0">
                    <a:solidFill>
                      <a:srgbClr val="FF0000"/>
                    </a:solidFill>
                  </a:rPr>
                  <a:t>y=m</a:t>
                </a:r>
                <a:r>
                  <a:rPr lang="en-US" i="1" baseline="-25000" dirty="0">
                    <a:solidFill>
                      <a:srgbClr val="FF0000"/>
                    </a:solidFill>
                  </a:rPr>
                  <a:t>y. </a:t>
                </a:r>
                <a:r>
                  <a:rPr lang="en-US" i="1" dirty="0">
                    <a:solidFill>
                      <a:srgbClr val="FF0000"/>
                    </a:solidFill>
                  </a:rPr>
                  <a:t>,thus  </a:t>
                </a:r>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𝑒</m:t>
                        </m:r>
                      </m:e>
                      <m:sup>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sSup>
                              <m:sSupPr>
                                <m:ctrlPr>
                                  <a:rPr lang="en-US" i="1">
                                    <a:solidFill>
                                      <a:srgbClr val="FF0000"/>
                                    </a:solidFill>
                                    <a:latin typeface="Cambria Math" panose="02040503050406030204" pitchFamily="18" charset="0"/>
                                  </a:rPr>
                                </m:ctrlPr>
                              </m:sSupPr>
                              <m:e>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𝑥</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𝑚</m:t>
                                        </m:r>
                                      </m:e>
                                      <m:sub>
                                        <m:r>
                                          <a:rPr lang="en-US" i="1">
                                            <a:solidFill>
                                              <a:srgbClr val="FF0000"/>
                                            </a:solidFill>
                                            <a:latin typeface="Cambria Math" panose="02040503050406030204" pitchFamily="18" charset="0"/>
                                          </a:rPr>
                                          <m:t>𝑥</m:t>
                                        </m:r>
                                      </m:sub>
                                    </m:sSub>
                                  </m:e>
                                </m:d>
                              </m:e>
                              <m:sup>
                                <m:r>
                                  <a:rPr lang="en-US" i="1">
                                    <a:solidFill>
                                      <a:srgbClr val="FF0000"/>
                                    </a:solidFill>
                                    <a:latin typeface="Cambria Math" panose="02040503050406030204" pitchFamily="18" charset="0"/>
                                  </a:rPr>
                                  <m:t>2</m:t>
                                </m:r>
                              </m:sup>
                            </m:sSup>
                            <m:r>
                              <a:rPr lang="en-US" i="1">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𝑦</m:t>
                                    </m:r>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𝑚</m:t>
                                        </m:r>
                                      </m:e>
                                      <m:sub>
                                        <m:r>
                                          <a:rPr lang="en-US" i="1">
                                            <a:solidFill>
                                              <a:srgbClr val="FF0000"/>
                                            </a:solidFill>
                                            <a:latin typeface="Cambria Math" panose="02040503050406030204" pitchFamily="18" charset="0"/>
                                          </a:rPr>
                                          <m:t>𝑦</m:t>
                                        </m:r>
                                      </m:sub>
                                    </m:sSub>
                                  </m:e>
                                </m:d>
                              </m:e>
                              <m:sup>
                                <m:r>
                                  <a:rPr lang="en-US" i="1">
                                    <a:solidFill>
                                      <a:srgbClr val="FF0000"/>
                                    </a:solidFill>
                                    <a:latin typeface="Cambria Math" panose="02040503050406030204" pitchFamily="18" charset="0"/>
                                  </a:rPr>
                                  <m:t>2</m:t>
                                </m:r>
                              </m:sup>
                            </m:sSup>
                          </m:num>
                          <m:den>
                            <m:r>
                              <a:rPr lang="en-US" i="1">
                                <a:solidFill>
                                  <a:srgbClr val="FF0000"/>
                                </a:solidFill>
                                <a:latin typeface="Cambria Math" panose="02040503050406030204" pitchFamily="18" charset="0"/>
                              </a:rPr>
                              <m:t>2</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𝜎</m:t>
                                </m:r>
                              </m:e>
                              <m:sup>
                                <m:r>
                                  <a:rPr lang="en-US" i="1">
                                    <a:solidFill>
                                      <a:srgbClr val="FF0000"/>
                                    </a:solidFill>
                                    <a:latin typeface="Cambria Math" panose="02040503050406030204" pitchFamily="18" charset="0"/>
                                  </a:rPr>
                                  <m:t>2</m:t>
                                </m:r>
                              </m:sup>
                            </m:sSup>
                          </m:den>
                        </m:f>
                      </m:sup>
                    </m:sSup>
                  </m:oMath>
                </a14:m>
                <a:r>
                  <a:rPr lang="en-US" i="1" dirty="0">
                    <a:solidFill>
                      <a:srgbClr val="FF0000"/>
                    </a:solidFill>
                  </a:rPr>
                  <a:t>=1</a:t>
                </a:r>
                <a:endParaRPr lang="en-US" i="1" dirty="0"/>
              </a:p>
              <a:p>
                <a:endParaRPr lang="en-US"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28600" y="547514"/>
                <a:ext cx="4191001" cy="1151149"/>
              </a:xfrm>
              <a:prstGeom prst="rect">
                <a:avLst/>
              </a:prstGeom>
              <a:blipFill>
                <a:blip r:embed="rId4"/>
                <a:stretch>
                  <a:fillRect l="-1161" t="-2618"/>
                </a:stretch>
              </a:blipFill>
              <a:ln>
                <a:solidFill>
                  <a:schemeClr val="accent1"/>
                </a:solidFill>
              </a:ln>
            </p:spPr>
            <p:txBody>
              <a:bodyPr/>
              <a:lstStyle/>
              <a:p>
                <a:r>
                  <a:rPr lang="en-US">
                    <a:noFill/>
                  </a:rPr>
                  <a:t> </a:t>
                </a:r>
              </a:p>
            </p:txBody>
          </p:sp>
        </mc:Fallback>
      </mc:AlternateContent>
      <p:cxnSp>
        <p:nvCxnSpPr>
          <p:cNvPr id="7" name="Straight Arrow Connector 6"/>
          <p:cNvCxnSpPr>
            <a:cxnSpLocks/>
            <a:stCxn id="3" idx="2"/>
          </p:cNvCxnSpPr>
          <p:nvPr/>
        </p:nvCxnSpPr>
        <p:spPr>
          <a:xfrm>
            <a:off x="2324101" y="1698663"/>
            <a:ext cx="3818642" cy="9800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39000" y="523495"/>
            <a:ext cx="1894250" cy="584775"/>
          </a:xfrm>
          <a:prstGeom prst="rect">
            <a:avLst/>
          </a:prstGeom>
          <a:noFill/>
          <a:ln>
            <a:solidFill>
              <a:schemeClr val="accent1"/>
            </a:solidFill>
          </a:ln>
        </p:spPr>
        <p:txBody>
          <a:bodyPr wrap="square" rtlCol="0">
            <a:spAutoFit/>
          </a:bodyPr>
          <a:lstStyle/>
          <a:p>
            <a:r>
              <a:rPr lang="en-US" sz="1600" dirty="0">
                <a:solidFill>
                  <a:srgbClr val="FF0000"/>
                </a:solidFill>
              </a:rPr>
              <a:t>1/(2*</a:t>
            </a:r>
            <a:r>
              <a:rPr lang="en-US" sz="1600" dirty="0">
                <a:solidFill>
                  <a:srgbClr val="FF0000"/>
                </a:solidFill>
                <a:sym typeface="Symbol"/>
              </a:rPr>
              <a:t>pi*2^2</a:t>
            </a:r>
            <a:r>
              <a:rPr lang="en-US" sz="1600" dirty="0">
                <a:solidFill>
                  <a:srgbClr val="FF0000"/>
                </a:solidFill>
              </a:rPr>
              <a:t>)*</a:t>
            </a:r>
            <a:r>
              <a:rPr lang="en-US" sz="1600" dirty="0" err="1">
                <a:solidFill>
                  <a:srgbClr val="FF0000"/>
                </a:solidFill>
              </a:rPr>
              <a:t>exp</a:t>
            </a:r>
            <a:r>
              <a:rPr lang="en-US" sz="1600" dirty="0">
                <a:solidFill>
                  <a:srgbClr val="FF0000"/>
                </a:solidFill>
              </a:rPr>
              <a:t>(-1/8)</a:t>
            </a:r>
          </a:p>
        </p:txBody>
      </p:sp>
      <p:cxnSp>
        <p:nvCxnSpPr>
          <p:cNvPr id="15" name="Straight Arrow Connector 14"/>
          <p:cNvCxnSpPr>
            <a:cxnSpLocks/>
            <a:stCxn id="14" idx="1"/>
          </p:cNvCxnSpPr>
          <p:nvPr/>
        </p:nvCxnSpPr>
        <p:spPr>
          <a:xfrm flipH="1">
            <a:off x="6867196" y="815883"/>
            <a:ext cx="371804" cy="1862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315199" y="1107699"/>
            <a:ext cx="1697902" cy="584775"/>
          </a:xfrm>
          <a:prstGeom prst="rect">
            <a:avLst/>
          </a:prstGeom>
          <a:noFill/>
          <a:ln>
            <a:solidFill>
              <a:schemeClr val="accent1"/>
            </a:solidFill>
          </a:ln>
        </p:spPr>
        <p:txBody>
          <a:bodyPr wrap="square" rtlCol="0">
            <a:spAutoFit/>
          </a:bodyPr>
          <a:lstStyle/>
          <a:p>
            <a:r>
              <a:rPr lang="en-US" sz="1600" dirty="0">
                <a:solidFill>
                  <a:srgbClr val="FF0000"/>
                </a:solidFill>
              </a:rPr>
              <a:t>1/(2*</a:t>
            </a:r>
            <a:r>
              <a:rPr lang="en-US" sz="1600" dirty="0">
                <a:solidFill>
                  <a:srgbClr val="FF0000"/>
                </a:solidFill>
                <a:sym typeface="Symbol"/>
              </a:rPr>
              <a:t>pi*2^2</a:t>
            </a:r>
            <a:r>
              <a:rPr lang="en-US" sz="1600" dirty="0">
                <a:solidFill>
                  <a:srgbClr val="FF0000"/>
                </a:solidFill>
              </a:rPr>
              <a:t>)*</a:t>
            </a:r>
            <a:r>
              <a:rPr lang="en-US" sz="1600" dirty="0" err="1">
                <a:solidFill>
                  <a:srgbClr val="FF0000"/>
                </a:solidFill>
              </a:rPr>
              <a:t>exp</a:t>
            </a:r>
            <a:r>
              <a:rPr lang="en-US" sz="1600" dirty="0">
                <a:solidFill>
                  <a:srgbClr val="FF0000"/>
                </a:solidFill>
              </a:rPr>
              <a:t>(-2/8)</a:t>
            </a:r>
          </a:p>
        </p:txBody>
      </p:sp>
      <p:cxnSp>
        <p:nvCxnSpPr>
          <p:cNvPr id="13" name="Straight Arrow Connector 12"/>
          <p:cNvCxnSpPr/>
          <p:nvPr/>
        </p:nvCxnSpPr>
        <p:spPr>
          <a:xfrm flipH="1">
            <a:off x="7010400" y="1692474"/>
            <a:ext cx="457199" cy="1232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33505" y="596386"/>
            <a:ext cx="1071546" cy="923330"/>
          </a:xfrm>
          <a:prstGeom prst="rect">
            <a:avLst/>
          </a:prstGeom>
          <a:noFill/>
          <a:ln>
            <a:solidFill>
              <a:schemeClr val="accent1"/>
            </a:solidFill>
          </a:ln>
        </p:spPr>
        <p:txBody>
          <a:bodyPr wrap="square" rtlCol="0">
            <a:spAutoFit/>
          </a:bodyPr>
          <a:lstStyle/>
          <a:p>
            <a:r>
              <a:rPr lang="en-US" b="1" u="sng" dirty="0"/>
              <a:t>Box 1</a:t>
            </a:r>
          </a:p>
          <a:p>
            <a:r>
              <a:rPr lang="en-US" i="1" dirty="0"/>
              <a:t>x=m</a:t>
            </a:r>
            <a:r>
              <a:rPr lang="en-US" i="1" baseline="-25000" dirty="0"/>
              <a:t>x</a:t>
            </a:r>
          </a:p>
          <a:p>
            <a:r>
              <a:rPr lang="en-US" i="1" dirty="0"/>
              <a:t>y=m</a:t>
            </a:r>
            <a:r>
              <a:rPr lang="en-US" i="1" baseline="-25000" dirty="0"/>
              <a:t>y</a:t>
            </a:r>
          </a:p>
        </p:txBody>
      </p:sp>
      <p:cxnSp>
        <p:nvCxnSpPr>
          <p:cNvPr id="17" name="Straight Arrow Connector 16"/>
          <p:cNvCxnSpPr/>
          <p:nvPr/>
        </p:nvCxnSpPr>
        <p:spPr>
          <a:xfrm>
            <a:off x="5478235" y="1462213"/>
            <a:ext cx="770165" cy="1216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04698" y="753755"/>
            <a:ext cx="1162498" cy="646331"/>
          </a:xfrm>
          <a:prstGeom prst="rect">
            <a:avLst/>
          </a:prstGeom>
          <a:noFill/>
          <a:ln>
            <a:solidFill>
              <a:schemeClr val="accent1"/>
            </a:solidFill>
          </a:ln>
        </p:spPr>
        <p:txBody>
          <a:bodyPr wrap="none" rtlCol="0">
            <a:spAutoFit/>
          </a:bodyPr>
          <a:lstStyle/>
          <a:p>
            <a:r>
              <a:rPr lang="en-US" i="1" dirty="0"/>
              <a:t>x=1+m</a:t>
            </a:r>
            <a:r>
              <a:rPr lang="en-US" i="1" baseline="-25000" dirty="0"/>
              <a:t>x</a:t>
            </a:r>
          </a:p>
          <a:p>
            <a:r>
              <a:rPr lang="en-US" i="1" dirty="0"/>
              <a:t>y=m</a:t>
            </a:r>
            <a:r>
              <a:rPr lang="en-US" i="1" baseline="-25000" dirty="0"/>
              <a:t>y</a:t>
            </a:r>
          </a:p>
        </p:txBody>
      </p:sp>
      <p:cxnSp>
        <p:nvCxnSpPr>
          <p:cNvPr id="28" name="Straight Arrow Connector 27"/>
          <p:cNvCxnSpPr>
            <a:stCxn id="26" idx="2"/>
          </p:cNvCxnSpPr>
          <p:nvPr/>
        </p:nvCxnSpPr>
        <p:spPr>
          <a:xfrm>
            <a:off x="6285947" y="1400086"/>
            <a:ext cx="581249" cy="12785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Object 6"/>
              <p:cNvSpPr txBox="1"/>
              <p:nvPr/>
            </p:nvSpPr>
            <p:spPr bwMode="auto">
              <a:xfrm>
                <a:off x="3059113" y="3902075"/>
                <a:ext cx="2922587" cy="2443163"/>
              </a:xfrm>
              <a:prstGeom prst="rect">
                <a:avLst/>
              </a:prstGeom>
              <a:noFill/>
              <a:ln w="9525">
                <a:solidFill>
                  <a:schemeClr val="tx1"/>
                </a:solidFill>
                <a:miter lim="800000"/>
                <a:headEnd/>
                <a:tailEnd/>
              </a:ln>
              <a:effectLst/>
            </p:spPr>
            <p:txBody>
              <a:bodyPr>
                <a:normAutofit/>
              </a:bodyPr>
              <a:lstStyle/>
              <a:p>
                <a:pPr/>
                <a14:m>
                  <m:oMathPara xmlns:m="http://schemas.openxmlformats.org/officeDocument/2006/math">
                    <m:oMathParaPr>
                      <m:jc m:val="left"/>
                    </m:oMathParaPr>
                    <m:oMath xmlns:m="http://schemas.openxmlformats.org/officeDocument/2006/math">
                      <m:r>
                        <a:rPr lang="en-US" i="0">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Gaussian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mean</m:t>
                      </m:r>
                      <m:r>
                        <a:rPr lang="en-US" i="1">
                          <a:solidFill>
                            <a:srgbClr val="000000"/>
                          </a:solidFill>
                          <a:latin typeface="Cambria Math" panose="02040503050406030204" pitchFamily="18" charset="0"/>
                        </a:rPr>
                        <m:t> </m:t>
                      </m:r>
                    </m:oMath>
                    <m:oMath xmlns:m="http://schemas.openxmlformats.org/officeDocument/2006/math">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𝑥</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m:t>
                      </m:r>
                    </m:oMath>
                    <m:oMath xmlns:m="http://schemas.openxmlformats.org/officeDocument/2006/math">
                      <m:r>
                        <m:rPr>
                          <m:sty m:val="p"/>
                        </m:rPr>
                        <a:rPr lang="en-US" i="0">
                          <a:solidFill>
                            <a:srgbClr val="000000"/>
                          </a:solidFill>
                          <a:latin typeface="Cambria Math" panose="02040503050406030204" pitchFamily="18" charset="0"/>
                        </a:rPr>
                        <m:t>G</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x</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y</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G</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x</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G</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y</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0">
                              <a:solidFill>
                                <a:srgbClr val="000000"/>
                              </a:solidFill>
                              <a:latin typeface="Cambria Math" panose="02040503050406030204" pitchFamily="18" charset="0"/>
                            </a:rPr>
                            <m:t>1</m:t>
                          </m:r>
                        </m:num>
                        <m:den>
                          <m:r>
                            <a:rPr lang="en-US" i="0">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𝑥</m:t>
                                          </m:r>
                                        </m:sub>
                                      </m:sSub>
                                    </m:e>
                                  </m:d>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𝑦</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𝑚</m:t>
                                          </m:r>
                                        </m:e>
                                        <m:sub>
                                          <m:r>
                                            <a:rPr lang="en-US" i="1">
                                              <a:solidFill>
                                                <a:srgbClr val="000000"/>
                                              </a:solidFill>
                                              <a:latin typeface="Cambria Math" panose="02040503050406030204" pitchFamily="18" charset="0"/>
                                            </a:rPr>
                                            <m:t>𝑦</m:t>
                                          </m:r>
                                        </m:sub>
                                      </m:sSub>
                                    </m:e>
                                  </m:d>
                                </m:e>
                                <m:sup>
                                  <m:r>
                                    <a:rPr lang="en-US" i="1">
                                      <a:solidFill>
                                        <a:srgbClr val="000000"/>
                                      </a:solidFill>
                                      <a:latin typeface="Cambria Math" panose="02040503050406030204" pitchFamily="18" charset="0"/>
                                    </a:rPr>
                                    <m:t>2</m:t>
                                  </m:r>
                                </m:sup>
                              </m:sSup>
                            </m:num>
                            <m:den>
                              <m:r>
                                <a:rPr lang="en-US" i="1">
                                  <a:solidFill>
                                    <a:srgbClr val="000000"/>
                                  </a:solidFill>
                                  <a:latin typeface="Cambria Math" panose="02040503050406030204" pitchFamily="18" charset="0"/>
                                </a:rPr>
                                <m:t>2</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den>
                          </m:f>
                        </m:sup>
                      </m:sSup>
                    </m:oMath>
                  </m:oMathPara>
                </a14:m>
                <a:endParaRPr lang="en-US" dirty="0"/>
              </a:p>
            </p:txBody>
          </p:sp>
        </mc:Choice>
        <mc:Fallback xmlns="">
          <p:sp>
            <p:nvSpPr>
              <p:cNvPr id="20" name="Object 6"/>
              <p:cNvSpPr txBox="1">
                <a:spLocks noRot="1" noChangeAspect="1" noMove="1" noResize="1" noEditPoints="1" noAdjustHandles="1" noChangeArrowheads="1" noChangeShapeType="1" noTextEdit="1"/>
              </p:cNvSpPr>
              <p:nvPr/>
            </p:nvSpPr>
            <p:spPr bwMode="auto">
              <a:xfrm>
                <a:off x="3059113" y="3902075"/>
                <a:ext cx="2922587" cy="2443163"/>
              </a:xfrm>
              <a:prstGeom prst="rect">
                <a:avLst/>
              </a:prstGeom>
              <a:blipFill>
                <a:blip r:embed="rId5"/>
                <a:stretch>
                  <a:fillRect l="-416"/>
                </a:stretch>
              </a:blipFill>
              <a:ln w="9525">
                <a:solidFill>
                  <a:schemeClr val="tx1"/>
                </a:solid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169078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0"/>
            <a:ext cx="8229600" cy="1143000"/>
          </a:xfrm>
        </p:spPr>
        <p:txBody>
          <a:bodyPr>
            <a:noAutofit/>
          </a:bodyPr>
          <a:lstStyle/>
          <a:p>
            <a:r>
              <a:rPr lang="en-US" sz="2800" dirty="0"/>
              <a:t>A VAE neural network with 2 latent dimensions</a:t>
            </a:r>
          </a:p>
        </p:txBody>
      </p:sp>
      <p:sp>
        <p:nvSpPr>
          <p:cNvPr id="3" name="Content Placeholder 2"/>
          <p:cNvSpPr>
            <a:spLocks noGrp="1"/>
          </p:cNvSpPr>
          <p:nvPr>
            <p:ph idx="1"/>
          </p:nvPr>
        </p:nvSpPr>
        <p:spPr>
          <a:xfrm>
            <a:off x="269504" y="964098"/>
            <a:ext cx="8229600" cy="4525963"/>
          </a:xfrm>
        </p:spPr>
        <p:txBody>
          <a:bodyPr>
            <a:normAutofit/>
          </a:bodyPr>
          <a:lstStyle/>
          <a:p>
            <a:r>
              <a:rPr lang="en-US" sz="2000" dirty="0"/>
              <a:t>Each neuron has 1 bias except the input neuron . Also, calculation of mean and variance do not need weight and bias.</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33</a:t>
            </a:fld>
            <a:endParaRPr lang="en-US"/>
          </a:p>
        </p:txBody>
      </p:sp>
      <p:pic>
        <p:nvPicPr>
          <p:cNvPr id="1026" name="Picture 2" descr="Screen-Shot-2018-03-18-at-12.24.19-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2239200"/>
            <a:ext cx="7724775" cy="3819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76234" y="6056591"/>
            <a:ext cx="5586466" cy="369332"/>
          </a:xfrm>
          <a:prstGeom prst="rect">
            <a:avLst/>
          </a:prstGeom>
          <a:noFill/>
        </p:spPr>
        <p:txBody>
          <a:bodyPr wrap="none" rtlCol="0">
            <a:spAutoFit/>
          </a:bodyPr>
          <a:lstStyle/>
          <a:p>
            <a:r>
              <a:rPr lang="en-US" dirty="0">
                <a:hlinkClick r:id="rId3"/>
              </a:rPr>
              <a:t>https://www.jeremyjordan.me/variational-autoencoders/</a:t>
            </a:r>
            <a:endParaRPr lang="en-US" dirty="0"/>
          </a:p>
        </p:txBody>
      </p:sp>
      <p:sp>
        <p:nvSpPr>
          <p:cNvPr id="7" name="TextBox 6"/>
          <p:cNvSpPr txBox="1"/>
          <p:nvPr/>
        </p:nvSpPr>
        <p:spPr>
          <a:xfrm>
            <a:off x="4631666" y="1622218"/>
            <a:ext cx="2413096" cy="923330"/>
          </a:xfrm>
          <a:prstGeom prst="rect">
            <a:avLst/>
          </a:prstGeom>
          <a:noFill/>
          <a:ln>
            <a:solidFill>
              <a:schemeClr val="accent1"/>
            </a:solidFill>
          </a:ln>
        </p:spPr>
        <p:txBody>
          <a:bodyPr wrap="square" rtlCol="0">
            <a:spAutoFit/>
          </a:bodyPr>
          <a:lstStyle/>
          <a:p>
            <a:r>
              <a:rPr lang="en-US" dirty="0"/>
              <a:t>This system has 2 latent dimensions, hence 2 Zs</a:t>
            </a:r>
          </a:p>
          <a:p>
            <a:r>
              <a:rPr lang="en-US" dirty="0"/>
              <a:t>mean = µ, variance</a:t>
            </a:r>
            <a:r>
              <a:rPr lang="en-US" dirty="0">
                <a:sym typeface="Symbol" panose="05050102010706020507" pitchFamily="18" charset="2"/>
              </a:rPr>
              <a:t> = </a:t>
            </a:r>
            <a:r>
              <a:rPr lang="en-US" baseline="30000" dirty="0">
                <a:sym typeface="Symbol" panose="05050102010706020507" pitchFamily="18" charset="2"/>
              </a:rPr>
              <a:t>2</a:t>
            </a:r>
            <a:endParaRPr lang="en-US" baseline="30000" dirty="0"/>
          </a:p>
        </p:txBody>
      </p:sp>
      <p:sp>
        <p:nvSpPr>
          <p:cNvPr id="8" name="TextBox 7">
            <a:extLst>
              <a:ext uri="{FF2B5EF4-FFF2-40B4-BE49-F238E27FC236}">
                <a16:creationId xmlns:a16="http://schemas.microsoft.com/office/drawing/2014/main" id="{FF5118B1-5A58-BB30-1729-539C5D435286}"/>
              </a:ext>
            </a:extLst>
          </p:cNvPr>
          <p:cNvSpPr txBox="1"/>
          <p:nvPr/>
        </p:nvSpPr>
        <p:spPr>
          <a:xfrm>
            <a:off x="4700587" y="3493849"/>
            <a:ext cx="729687" cy="369332"/>
          </a:xfrm>
          <a:prstGeom prst="rect">
            <a:avLst/>
          </a:prstGeom>
          <a:noFill/>
        </p:spPr>
        <p:txBody>
          <a:bodyPr wrap="none" rtlCol="0">
            <a:spAutoFit/>
          </a:bodyPr>
          <a:lstStyle/>
          <a:p>
            <a:r>
              <a:rPr lang="en-US" dirty="0"/>
              <a:t>1 bias</a:t>
            </a:r>
            <a:endParaRPr lang="en-HK" dirty="0"/>
          </a:p>
        </p:txBody>
      </p:sp>
      <p:sp>
        <p:nvSpPr>
          <p:cNvPr id="9" name="TextBox 8">
            <a:extLst>
              <a:ext uri="{FF2B5EF4-FFF2-40B4-BE49-F238E27FC236}">
                <a16:creationId xmlns:a16="http://schemas.microsoft.com/office/drawing/2014/main" id="{C1C30947-7C97-7285-A035-9A03D0E82D10}"/>
              </a:ext>
            </a:extLst>
          </p:cNvPr>
          <p:cNvSpPr txBox="1"/>
          <p:nvPr/>
        </p:nvSpPr>
        <p:spPr>
          <a:xfrm>
            <a:off x="4769222" y="4295814"/>
            <a:ext cx="729687" cy="369332"/>
          </a:xfrm>
          <a:prstGeom prst="rect">
            <a:avLst/>
          </a:prstGeom>
          <a:noFill/>
        </p:spPr>
        <p:txBody>
          <a:bodyPr wrap="none" rtlCol="0">
            <a:spAutoFit/>
          </a:bodyPr>
          <a:lstStyle/>
          <a:p>
            <a:r>
              <a:rPr lang="en-US" dirty="0"/>
              <a:t>1 bias</a:t>
            </a:r>
            <a:endParaRPr lang="en-HK" dirty="0"/>
          </a:p>
        </p:txBody>
      </p:sp>
      <p:sp>
        <p:nvSpPr>
          <p:cNvPr id="11" name="TextBox 10">
            <a:extLst>
              <a:ext uri="{FF2B5EF4-FFF2-40B4-BE49-F238E27FC236}">
                <a16:creationId xmlns:a16="http://schemas.microsoft.com/office/drawing/2014/main" id="{993459A5-C7DF-E8BD-7334-C553D6AEE610}"/>
              </a:ext>
            </a:extLst>
          </p:cNvPr>
          <p:cNvSpPr txBox="1"/>
          <p:nvPr/>
        </p:nvSpPr>
        <p:spPr>
          <a:xfrm>
            <a:off x="905549" y="2162752"/>
            <a:ext cx="2186619" cy="646331"/>
          </a:xfrm>
          <a:prstGeom prst="rect">
            <a:avLst/>
          </a:prstGeom>
          <a:noFill/>
        </p:spPr>
        <p:txBody>
          <a:bodyPr wrap="square" rtlCol="0">
            <a:spAutoFit/>
          </a:bodyPr>
          <a:lstStyle/>
          <a:p>
            <a:r>
              <a:rPr lang="en-US" dirty="0"/>
              <a:t>Can use convolution layers here </a:t>
            </a:r>
          </a:p>
        </p:txBody>
      </p:sp>
      <p:sp>
        <p:nvSpPr>
          <p:cNvPr id="12" name="TextBox 11">
            <a:extLst>
              <a:ext uri="{FF2B5EF4-FFF2-40B4-BE49-F238E27FC236}">
                <a16:creationId xmlns:a16="http://schemas.microsoft.com/office/drawing/2014/main" id="{068BBE86-762C-4CC3-5BF7-38332E50DB64}"/>
              </a:ext>
            </a:extLst>
          </p:cNvPr>
          <p:cNvSpPr txBox="1"/>
          <p:nvPr/>
        </p:nvSpPr>
        <p:spPr>
          <a:xfrm>
            <a:off x="6769876" y="2352678"/>
            <a:ext cx="2413096" cy="646331"/>
          </a:xfrm>
          <a:prstGeom prst="rect">
            <a:avLst/>
          </a:prstGeom>
          <a:noFill/>
        </p:spPr>
        <p:txBody>
          <a:bodyPr wrap="square" rtlCol="0">
            <a:spAutoFit/>
          </a:bodyPr>
          <a:lstStyle/>
          <a:p>
            <a:r>
              <a:rPr lang="en-US" dirty="0"/>
              <a:t>Can use transposed convolution layers here </a:t>
            </a:r>
          </a:p>
        </p:txBody>
      </p:sp>
      <p:sp>
        <p:nvSpPr>
          <p:cNvPr id="18" name="TextBox 17">
            <a:extLst>
              <a:ext uri="{FF2B5EF4-FFF2-40B4-BE49-F238E27FC236}">
                <a16:creationId xmlns:a16="http://schemas.microsoft.com/office/drawing/2014/main" id="{67409EBB-9619-EDAC-9F9B-5D7CEBB5CB58}"/>
              </a:ext>
            </a:extLst>
          </p:cNvPr>
          <p:cNvSpPr txBox="1"/>
          <p:nvPr/>
        </p:nvSpPr>
        <p:spPr>
          <a:xfrm>
            <a:off x="4705351" y="4892129"/>
            <a:ext cx="936434" cy="646331"/>
          </a:xfrm>
          <a:prstGeom prst="rect">
            <a:avLst/>
          </a:prstGeom>
          <a:noFill/>
        </p:spPr>
        <p:txBody>
          <a:bodyPr wrap="square">
            <a:spAutoFit/>
          </a:bodyPr>
          <a:lstStyle/>
          <a:p>
            <a:endParaRPr lang="en-US" dirty="0"/>
          </a:p>
          <a:p>
            <a:endParaRPr lang="en-HK" dirty="0"/>
          </a:p>
        </p:txBody>
      </p:sp>
      <p:cxnSp>
        <p:nvCxnSpPr>
          <p:cNvPr id="19" name="Straight Connector 18">
            <a:extLst>
              <a:ext uri="{FF2B5EF4-FFF2-40B4-BE49-F238E27FC236}">
                <a16:creationId xmlns:a16="http://schemas.microsoft.com/office/drawing/2014/main" id="{E40E8A1E-76AB-47B8-8380-584AC01E2188}"/>
              </a:ext>
            </a:extLst>
          </p:cNvPr>
          <p:cNvCxnSpPr>
            <a:cxnSpLocks/>
            <a:endCxn id="8" idx="0"/>
          </p:cNvCxnSpPr>
          <p:nvPr/>
        </p:nvCxnSpPr>
        <p:spPr>
          <a:xfrm flipH="1">
            <a:off x="5065431" y="2600325"/>
            <a:ext cx="163794" cy="893524"/>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ED4F1A0-5CEE-771D-8E0F-D55DCEA8A0EF}"/>
              </a:ext>
            </a:extLst>
          </p:cNvPr>
          <p:cNvSpPr txBox="1"/>
          <p:nvPr/>
        </p:nvSpPr>
        <p:spPr>
          <a:xfrm>
            <a:off x="2634241" y="2616323"/>
            <a:ext cx="1123513" cy="369332"/>
          </a:xfrm>
          <a:prstGeom prst="rect">
            <a:avLst/>
          </a:prstGeom>
          <a:noFill/>
        </p:spPr>
        <p:txBody>
          <a:bodyPr wrap="none" rtlCol="0">
            <a:spAutoFit/>
          </a:bodyPr>
          <a:lstStyle/>
          <a:p>
            <a:r>
              <a:rPr lang="en-HK" dirty="0"/>
              <a:t>4 neurons</a:t>
            </a:r>
          </a:p>
        </p:txBody>
      </p:sp>
      <p:sp>
        <p:nvSpPr>
          <p:cNvPr id="20" name="TextBox 19">
            <a:extLst>
              <a:ext uri="{FF2B5EF4-FFF2-40B4-BE49-F238E27FC236}">
                <a16:creationId xmlns:a16="http://schemas.microsoft.com/office/drawing/2014/main" id="{1ED04711-172E-8AB1-7A69-42E4CD8B302A}"/>
              </a:ext>
            </a:extLst>
          </p:cNvPr>
          <p:cNvSpPr txBox="1"/>
          <p:nvPr/>
        </p:nvSpPr>
        <p:spPr>
          <a:xfrm>
            <a:off x="3422428" y="1694442"/>
            <a:ext cx="1282595" cy="646331"/>
          </a:xfrm>
          <a:prstGeom prst="rect">
            <a:avLst/>
          </a:prstGeom>
          <a:noFill/>
        </p:spPr>
        <p:txBody>
          <a:bodyPr wrap="none" rtlCol="0">
            <a:spAutoFit/>
          </a:bodyPr>
          <a:lstStyle/>
          <a:p>
            <a:r>
              <a:rPr lang="en-HK" dirty="0"/>
              <a:t>2 means</a:t>
            </a:r>
          </a:p>
          <a:p>
            <a:r>
              <a:rPr lang="en-HK" dirty="0"/>
              <a:t>2  variances</a:t>
            </a:r>
          </a:p>
        </p:txBody>
      </p:sp>
    </p:spTree>
    <p:extLst>
      <p:ext uri="{BB962C8B-B14F-4D97-AF65-F5344CB8AC3E}">
        <p14:creationId xmlns:p14="http://schemas.microsoft.com/office/powerpoint/2010/main" val="3367860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4495800" cy="819150"/>
          </a:xfrm>
          <a:ln w="25400">
            <a:solidFill>
              <a:schemeClr val="accent1"/>
            </a:solidFill>
          </a:ln>
        </p:spPr>
        <p:txBody>
          <a:bodyPr>
            <a:normAutofit/>
          </a:bodyPr>
          <a:lstStyle/>
          <a:p>
            <a:r>
              <a:rPr lang="en-US" sz="2800" b="1" dirty="0"/>
              <a:t> Generative Models concept</a:t>
            </a:r>
          </a:p>
        </p:txBody>
      </p:sp>
      <p:sp>
        <p:nvSpPr>
          <p:cNvPr id="3" name="Content Placeholder 2"/>
          <p:cNvSpPr>
            <a:spLocks noGrp="1"/>
          </p:cNvSpPr>
          <p:nvPr>
            <p:ph idx="1"/>
          </p:nvPr>
        </p:nvSpPr>
        <p:spPr>
          <a:xfrm>
            <a:off x="476250" y="1327150"/>
            <a:ext cx="7829550" cy="5029200"/>
          </a:xfrm>
        </p:spPr>
        <p:txBody>
          <a:bodyPr>
            <a:normAutofit fontScale="77500" lnSpcReduction="20000"/>
          </a:bodyPr>
          <a:lstStyle/>
          <a:p>
            <a:r>
              <a:rPr lang="en-US" dirty="0"/>
              <a:t>It is an unsupervised learning method that generates new samples by using training data from the same distribution</a:t>
            </a:r>
          </a:p>
          <a:p>
            <a:r>
              <a:rPr lang="en-US" dirty="0"/>
              <a:t>E.g., You have limited number of samples but want to create more samples of the same probability distributions to be used in machine learning purposes. Others include:</a:t>
            </a:r>
          </a:p>
          <a:p>
            <a:pPr lvl="1"/>
            <a:r>
              <a:rPr lang="en-US" dirty="0"/>
              <a:t>Creating new cartoon figures</a:t>
            </a:r>
          </a:p>
          <a:p>
            <a:pPr lvl="1"/>
            <a:r>
              <a:rPr lang="en-US" dirty="0"/>
              <a:t>Generating faces from images of celebrities.</a:t>
            </a:r>
          </a:p>
          <a:p>
            <a:pPr lvl="1"/>
            <a:r>
              <a:rPr lang="en-US" dirty="0"/>
              <a:t>Creating new fashions.</a:t>
            </a:r>
          </a:p>
          <a:p>
            <a:pPr lvl="1"/>
            <a:r>
              <a:rPr lang="en-US" dirty="0"/>
              <a:t>Creating new written characters for training optical character recognition systems of some languages</a:t>
            </a:r>
          </a:p>
          <a:p>
            <a:r>
              <a:rPr lang="en-US" dirty="0"/>
              <a:t>Generative model algorithms</a:t>
            </a:r>
          </a:p>
          <a:p>
            <a:pPr lvl="1"/>
            <a:r>
              <a:rPr lang="en-US" u="sng" dirty="0"/>
              <a:t>Variational autoencoder (discussed here)</a:t>
            </a:r>
          </a:p>
          <a:p>
            <a:pPr lvl="1"/>
            <a:r>
              <a:rPr lang="en-US" dirty="0"/>
              <a:t>Generative adversarial network (GAN) not discussed here</a:t>
            </a:r>
          </a:p>
          <a:p>
            <a:pPr lvl="1"/>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34</a:t>
            </a:fld>
            <a:endParaRPr lang="en-US"/>
          </a:p>
        </p:txBody>
      </p:sp>
    </p:spTree>
    <p:extLst>
      <p:ext uri="{BB962C8B-B14F-4D97-AF65-F5344CB8AC3E}">
        <p14:creationId xmlns:p14="http://schemas.microsoft.com/office/powerpoint/2010/main" val="2507688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Screen-Shot-2018-03-18-at-12.24.19-AM">
            <a:extLst>
              <a:ext uri="{FF2B5EF4-FFF2-40B4-BE49-F238E27FC236}">
                <a16:creationId xmlns:a16="http://schemas.microsoft.com/office/drawing/2014/main" id="{5FDFFF3D-0C0E-C09D-DF63-85385F9BF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365" y="3286830"/>
            <a:ext cx="5514975" cy="27268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3200" dirty="0"/>
              <a:t>Variational autoencoder for generative models</a:t>
            </a:r>
          </a:p>
        </p:txBody>
      </p:sp>
      <p:sp>
        <p:nvSpPr>
          <p:cNvPr id="3" name="Content Placeholder 2"/>
          <p:cNvSpPr>
            <a:spLocks noGrp="1"/>
          </p:cNvSpPr>
          <p:nvPr>
            <p:ph idx="1"/>
          </p:nvPr>
        </p:nvSpPr>
        <p:spPr>
          <a:xfrm>
            <a:off x="428625" y="1096525"/>
            <a:ext cx="8229600" cy="4525963"/>
          </a:xfrm>
        </p:spPr>
        <p:txBody>
          <a:bodyPr>
            <a:normAutofit/>
          </a:bodyPr>
          <a:lstStyle/>
          <a:p>
            <a:r>
              <a:rPr lang="en-US" sz="2400" dirty="0"/>
              <a:t>Use training samples to train hidden data (parameters of multi-variate Gaussian standard deviations=</a:t>
            </a:r>
            <a:r>
              <a:rPr lang="en-US" sz="2400" dirty="0">
                <a:sym typeface="Symbol" panose="05050102010706020507" pitchFamily="18" charset="2"/>
              </a:rPr>
              <a:t></a:t>
            </a:r>
            <a:r>
              <a:rPr lang="en-US" sz="2400" baseline="-25000" dirty="0">
                <a:sym typeface="Symbol" panose="05050102010706020507" pitchFamily="18" charset="2"/>
              </a:rPr>
              <a:t>s</a:t>
            </a:r>
            <a:r>
              <a:rPr lang="en-US" sz="2400" dirty="0">
                <a:sym typeface="Symbol" panose="05050102010706020507" pitchFamily="18" charset="2"/>
              </a:rPr>
              <a:t>, means =</a:t>
            </a:r>
            <a:r>
              <a:rPr lang="en-US" sz="2400" i="1" dirty="0">
                <a:sym typeface="Symbol" panose="05050102010706020507" pitchFamily="18" charset="2"/>
              </a:rPr>
              <a:t> µ</a:t>
            </a:r>
            <a:r>
              <a:rPr lang="en-US" sz="2400" i="1" baseline="-25000" dirty="0">
                <a:sym typeface="Symbol" panose="05050102010706020507" pitchFamily="18" charset="2"/>
              </a:rPr>
              <a:t>s </a:t>
            </a:r>
            <a:r>
              <a:rPr lang="en-US" sz="2400" dirty="0">
                <a:sym typeface="Symbol" panose="05050102010706020507" pitchFamily="18" charset="2"/>
              </a:rPr>
              <a:t>). After training you may create new output from some input and </a:t>
            </a:r>
            <a:r>
              <a:rPr lang="en-US" sz="2400" u="sng" dirty="0">
                <a:sym typeface="Symbol" panose="05050102010706020507" pitchFamily="18" charset="2"/>
              </a:rPr>
              <a:t>weighted</a:t>
            </a:r>
            <a:r>
              <a:rPr lang="en-US" sz="2400" dirty="0">
                <a:sym typeface="Symbol" panose="05050102010706020507" pitchFamily="18" charset="2"/>
              </a:rPr>
              <a:t> </a:t>
            </a:r>
            <a:r>
              <a:rPr lang="en-US" sz="2400" baseline="-25000" dirty="0">
                <a:sym typeface="Symbol" panose="05050102010706020507" pitchFamily="18" charset="2"/>
              </a:rPr>
              <a:t>s </a:t>
            </a:r>
            <a:r>
              <a:rPr lang="en-US" sz="2400" dirty="0">
                <a:sym typeface="Symbol" panose="05050102010706020507" pitchFamily="18" charset="2"/>
              </a:rPr>
              <a:t>and</a:t>
            </a:r>
            <a:r>
              <a:rPr lang="en-US" sz="2400" baseline="-25000" dirty="0">
                <a:sym typeface="Symbol" panose="05050102010706020507" pitchFamily="18" charset="2"/>
              </a:rPr>
              <a:t> </a:t>
            </a:r>
            <a:r>
              <a:rPr lang="en-US" sz="2400" i="1" dirty="0">
                <a:sym typeface="Symbol" panose="05050102010706020507" pitchFamily="18" charset="2"/>
              </a:rPr>
              <a:t>µ</a:t>
            </a:r>
            <a:r>
              <a:rPr lang="en-US" sz="2400" i="1" baseline="-25000" dirty="0">
                <a:sym typeface="Symbol" panose="05050102010706020507" pitchFamily="18" charset="2"/>
              </a:rPr>
              <a:t>s </a:t>
            </a:r>
            <a:r>
              <a:rPr lang="en-US" sz="2400" dirty="0">
                <a:sym typeface="Symbol" panose="05050102010706020507" pitchFamily="18" charset="2"/>
              </a:rPr>
              <a:t>. You may change the weights of </a:t>
            </a:r>
            <a:r>
              <a:rPr lang="en-US" sz="2400" baseline="-25000" dirty="0">
                <a:sym typeface="Symbol" panose="05050102010706020507" pitchFamily="18" charset="2"/>
              </a:rPr>
              <a:t>s </a:t>
            </a:r>
            <a:r>
              <a:rPr lang="en-US" sz="2400" dirty="0">
                <a:sym typeface="Symbol" panose="05050102010706020507" pitchFamily="18" charset="2"/>
              </a:rPr>
              <a:t>and</a:t>
            </a:r>
            <a:r>
              <a:rPr lang="en-US" sz="2400" baseline="-25000" dirty="0">
                <a:sym typeface="Symbol" panose="05050102010706020507" pitchFamily="18" charset="2"/>
              </a:rPr>
              <a:t> </a:t>
            </a:r>
            <a:r>
              <a:rPr lang="en-US" sz="2400" i="1" dirty="0">
                <a:sym typeface="Symbol" panose="05050102010706020507" pitchFamily="18" charset="2"/>
              </a:rPr>
              <a:t>µ</a:t>
            </a:r>
            <a:r>
              <a:rPr lang="en-US" sz="2400" i="1" baseline="-25000" dirty="0">
                <a:sym typeface="Symbol" panose="05050102010706020507" pitchFamily="18" charset="2"/>
              </a:rPr>
              <a:t>s </a:t>
            </a:r>
            <a:r>
              <a:rPr lang="en-US" sz="2400" dirty="0">
                <a:sym typeface="Symbol" panose="05050102010706020507" pitchFamily="18" charset="2"/>
              </a:rPr>
              <a:t>for a variety of related different outputs.</a:t>
            </a:r>
            <a:endParaRPr lang="en-US" sz="2400" dirty="0"/>
          </a:p>
        </p:txBody>
      </p:sp>
      <p:sp>
        <p:nvSpPr>
          <p:cNvPr id="4" name="Footer Placeholder 3"/>
          <p:cNvSpPr>
            <a:spLocks noGrp="1"/>
          </p:cNvSpPr>
          <p:nvPr>
            <p:ph type="ftr" sz="quarter" idx="11"/>
          </p:nvPr>
        </p:nvSpPr>
        <p:spPr>
          <a:xfrm>
            <a:off x="3124200" y="6353525"/>
            <a:ext cx="2895600" cy="365125"/>
          </a:xfrm>
        </p:spPr>
        <p:txBody>
          <a:bodyPr/>
          <a:lstStyle/>
          <a:p>
            <a:r>
              <a:rPr lang="en-US"/>
              <a:t>Ch10. Auto and variational encoders v241024c</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35</a:t>
            </a:fld>
            <a:endParaRPr lang="en-US" dirty="0"/>
          </a:p>
        </p:txBody>
      </p:sp>
      <p:sp>
        <p:nvSpPr>
          <p:cNvPr id="6" name="AutoShape 2" descr="https://qph.fs.quoracdn.net/main-qimg-62c793e38456b093cd83fd5476aed596.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qph.fs.quoracdn.net/main-qimg-62c793e38456b093cd83fd5476aed596.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231610" y="5873712"/>
            <a:ext cx="6492483" cy="430887"/>
          </a:xfrm>
          <a:prstGeom prst="rect">
            <a:avLst/>
          </a:prstGeom>
          <a:noFill/>
        </p:spPr>
        <p:txBody>
          <a:bodyPr wrap="none" rtlCol="0">
            <a:spAutoFit/>
          </a:bodyPr>
          <a:lstStyle/>
          <a:p>
            <a:r>
              <a:rPr lang="en-US" sz="1100" dirty="0">
                <a:hlinkClick r:id="rId4"/>
              </a:rPr>
              <a:t>https://www.quora.com/Whats-the-difference-between-a-Variational-Autoencoder-VAE-and-an-Autoencoder</a:t>
            </a:r>
            <a:endParaRPr lang="en-US" sz="1100" dirty="0"/>
          </a:p>
          <a:p>
            <a:endParaRPr lang="en-US" sz="1100" dirty="0"/>
          </a:p>
        </p:txBody>
      </p:sp>
      <p:sp>
        <p:nvSpPr>
          <p:cNvPr id="8" name="TextBox 7"/>
          <p:cNvSpPr txBox="1"/>
          <p:nvPr/>
        </p:nvSpPr>
        <p:spPr>
          <a:xfrm>
            <a:off x="1720365" y="2940301"/>
            <a:ext cx="4709879" cy="646331"/>
          </a:xfrm>
          <a:prstGeom prst="rect">
            <a:avLst/>
          </a:prstGeom>
          <a:noFill/>
        </p:spPr>
        <p:txBody>
          <a:bodyPr wrap="none" rtlCol="0">
            <a:spAutoFit/>
          </a:bodyPr>
          <a:lstStyle/>
          <a:p>
            <a:r>
              <a:rPr lang="en-US" dirty="0"/>
              <a:t>(Z are Gaussian generated values, using </a:t>
            </a:r>
            <a:r>
              <a:rPr lang="en-US" dirty="0">
                <a:sym typeface="Symbol" panose="05050102010706020507" pitchFamily="18" charset="2"/>
              </a:rPr>
              <a:t></a:t>
            </a:r>
            <a:r>
              <a:rPr lang="en-US" baseline="-25000" dirty="0">
                <a:sym typeface="Symbol" panose="05050102010706020507" pitchFamily="18" charset="2"/>
              </a:rPr>
              <a:t>s</a:t>
            </a:r>
            <a:r>
              <a:rPr lang="en-US" baseline="30000" dirty="0">
                <a:sym typeface="Symbol" panose="05050102010706020507" pitchFamily="18" charset="2"/>
              </a:rPr>
              <a:t>2</a:t>
            </a:r>
            <a:r>
              <a:rPr lang="en-US" dirty="0">
                <a:sym typeface="Symbol" panose="05050102010706020507" pitchFamily="18" charset="2"/>
              </a:rPr>
              <a:t>, </a:t>
            </a:r>
            <a:r>
              <a:rPr lang="en-US" i="1" dirty="0">
                <a:sym typeface="Symbol" panose="05050102010706020507" pitchFamily="18" charset="2"/>
              </a:rPr>
              <a:t>µ</a:t>
            </a:r>
            <a:r>
              <a:rPr lang="en-US" i="1" baseline="-25000" dirty="0">
                <a:sym typeface="Symbol" panose="05050102010706020507" pitchFamily="18" charset="2"/>
              </a:rPr>
              <a:t>s </a:t>
            </a:r>
            <a:r>
              <a:rPr lang="en-US" dirty="0">
                <a:sym typeface="Symbol" panose="05050102010706020507" pitchFamily="18" charset="2"/>
              </a:rPr>
              <a:t>) </a:t>
            </a:r>
            <a:r>
              <a:rPr lang="en-US" dirty="0"/>
              <a:t> </a:t>
            </a:r>
          </a:p>
          <a:p>
            <a:endParaRPr lang="en-US" dirty="0"/>
          </a:p>
        </p:txBody>
      </p:sp>
      <p:cxnSp>
        <p:nvCxnSpPr>
          <p:cNvPr id="11" name="Straight Arrow Connector 10"/>
          <p:cNvCxnSpPr>
            <a:cxnSpLocks/>
          </p:cNvCxnSpPr>
          <p:nvPr/>
        </p:nvCxnSpPr>
        <p:spPr>
          <a:xfrm flipH="1">
            <a:off x="4476750" y="3263466"/>
            <a:ext cx="955432" cy="879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47190" y="3745005"/>
            <a:ext cx="1669622" cy="1200329"/>
          </a:xfrm>
          <a:prstGeom prst="rect">
            <a:avLst/>
          </a:prstGeom>
          <a:noFill/>
        </p:spPr>
        <p:txBody>
          <a:bodyPr wrap="square" rtlCol="0">
            <a:spAutoFit/>
          </a:bodyPr>
          <a:lstStyle/>
          <a:p>
            <a:r>
              <a:rPr lang="en-US" dirty="0"/>
              <a:t>E.g. latent dimension =2. Then two </a:t>
            </a:r>
            <a:r>
              <a:rPr lang="en-US" i="1" dirty="0">
                <a:sym typeface="Symbol" panose="05050102010706020507" pitchFamily="18" charset="2"/>
              </a:rPr>
              <a:t>µ</a:t>
            </a:r>
            <a:r>
              <a:rPr lang="en-US" i="1" baseline="-25000" dirty="0">
                <a:sym typeface="Symbol" panose="05050102010706020507" pitchFamily="18" charset="2"/>
              </a:rPr>
              <a:t>s</a:t>
            </a:r>
            <a:r>
              <a:rPr lang="en-US" dirty="0">
                <a:sym typeface="Symbol" panose="05050102010706020507" pitchFamily="18" charset="2"/>
              </a:rPr>
              <a:t>, two </a:t>
            </a:r>
            <a:r>
              <a:rPr lang="en-US" i="1" dirty="0">
                <a:sym typeface="Symbol" panose="05050102010706020507" pitchFamily="18" charset="2"/>
              </a:rPr>
              <a:t></a:t>
            </a:r>
            <a:r>
              <a:rPr lang="en-US" i="1" baseline="-25000" dirty="0">
                <a:sym typeface="Symbol" panose="05050102010706020507" pitchFamily="18" charset="2"/>
              </a:rPr>
              <a:t>s</a:t>
            </a:r>
            <a:endParaRPr lang="en-US" i="1" baseline="-25000" dirty="0"/>
          </a:p>
        </p:txBody>
      </p:sp>
      <p:pic>
        <p:nvPicPr>
          <p:cNvPr id="14" name="Picture 13"/>
          <p:cNvPicPr>
            <a:picLocks noChangeAspect="1"/>
          </p:cNvPicPr>
          <p:nvPr/>
        </p:nvPicPr>
        <p:blipFill>
          <a:blip r:embed="rId5"/>
          <a:stretch>
            <a:fillRect/>
          </a:stretch>
        </p:blipFill>
        <p:spPr>
          <a:xfrm>
            <a:off x="4293303" y="3315852"/>
            <a:ext cx="552793" cy="416221"/>
          </a:xfrm>
          <a:prstGeom prst="rect">
            <a:avLst/>
          </a:prstGeom>
        </p:spPr>
      </p:pic>
      <p:sp>
        <p:nvSpPr>
          <p:cNvPr id="12" name="TextBox 11">
            <a:extLst>
              <a:ext uri="{FF2B5EF4-FFF2-40B4-BE49-F238E27FC236}">
                <a16:creationId xmlns:a16="http://schemas.microsoft.com/office/drawing/2014/main" id="{0C16CB4C-CA10-A6DF-FC10-8E794F340822}"/>
              </a:ext>
            </a:extLst>
          </p:cNvPr>
          <p:cNvSpPr txBox="1"/>
          <p:nvPr/>
        </p:nvSpPr>
        <p:spPr>
          <a:xfrm>
            <a:off x="2685722" y="6009046"/>
            <a:ext cx="4854791" cy="369332"/>
          </a:xfrm>
          <a:prstGeom prst="rect">
            <a:avLst/>
          </a:prstGeom>
          <a:noFill/>
        </p:spPr>
        <p:txBody>
          <a:bodyPr wrap="none" rtlCol="0">
            <a:spAutoFit/>
          </a:bodyPr>
          <a:lstStyle/>
          <a:p>
            <a:r>
              <a:rPr lang="en-US" dirty="0"/>
              <a:t>Standard deviation is the square root of variance</a:t>
            </a:r>
            <a:endParaRPr lang="en-HK" dirty="0"/>
          </a:p>
        </p:txBody>
      </p:sp>
      <p:sp>
        <p:nvSpPr>
          <p:cNvPr id="18" name="TextBox 17">
            <a:extLst>
              <a:ext uri="{FF2B5EF4-FFF2-40B4-BE49-F238E27FC236}">
                <a16:creationId xmlns:a16="http://schemas.microsoft.com/office/drawing/2014/main" id="{CE6262A0-5FBE-ADD7-B538-62D7DE591535}"/>
              </a:ext>
            </a:extLst>
          </p:cNvPr>
          <p:cNvSpPr txBox="1"/>
          <p:nvPr/>
        </p:nvSpPr>
        <p:spPr>
          <a:xfrm>
            <a:off x="4673387" y="5213498"/>
            <a:ext cx="433479" cy="369332"/>
          </a:xfrm>
          <a:prstGeom prst="rect">
            <a:avLst/>
          </a:prstGeom>
          <a:noFill/>
        </p:spPr>
        <p:txBody>
          <a:bodyPr wrap="square">
            <a:spAutoFit/>
          </a:bodyPr>
          <a:lstStyle/>
          <a:p>
            <a:r>
              <a:rPr lang="en-US" dirty="0"/>
              <a:t>Z</a:t>
            </a:r>
            <a:endParaRPr lang="en-HK" dirty="0"/>
          </a:p>
        </p:txBody>
      </p:sp>
    </p:spTree>
    <p:extLst>
      <p:ext uri="{BB962C8B-B14F-4D97-AF65-F5344CB8AC3E}">
        <p14:creationId xmlns:p14="http://schemas.microsoft.com/office/powerpoint/2010/main" val="973471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creen-Shot-2018-03-18-at-12.24.19-AM">
            <a:extLst>
              <a:ext uri="{FF2B5EF4-FFF2-40B4-BE49-F238E27FC236}">
                <a16:creationId xmlns:a16="http://schemas.microsoft.com/office/drawing/2014/main" id="{6A262A35-5279-4929-6FF3-71CA4240E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633" y="3383915"/>
            <a:ext cx="5016087" cy="24802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96119" y="289664"/>
            <a:ext cx="5715000" cy="819150"/>
          </a:xfrm>
          <a:ln w="25400">
            <a:noFill/>
          </a:ln>
        </p:spPr>
        <p:txBody>
          <a:bodyPr>
            <a:normAutofit fontScale="90000"/>
          </a:bodyPr>
          <a:lstStyle/>
          <a:p>
            <a:r>
              <a:rPr lang="en-US" sz="2800" b="1" dirty="0"/>
              <a:t>Application example: Use Generative Models for MNIST data extension</a:t>
            </a:r>
            <a:br>
              <a:rPr lang="en-US" sz="2800" b="1" dirty="0"/>
            </a:br>
            <a:r>
              <a:rPr lang="en-US" sz="2400" dirty="0">
                <a:hlinkClick r:id="rId3"/>
              </a:rPr>
              <a:t>http://yann.lecun.com/exdb/mnist/</a:t>
            </a:r>
            <a:endParaRPr lang="en-US" sz="2800" b="1" dirty="0"/>
          </a:p>
        </p:txBody>
      </p:sp>
      <p:sp>
        <p:nvSpPr>
          <p:cNvPr id="3" name="Content Placeholder 2"/>
          <p:cNvSpPr>
            <a:spLocks noGrp="1"/>
          </p:cNvSpPr>
          <p:nvPr>
            <p:ph idx="1"/>
          </p:nvPr>
        </p:nvSpPr>
        <p:spPr>
          <a:xfrm>
            <a:off x="476250" y="1327150"/>
            <a:ext cx="4191000" cy="5029200"/>
          </a:xfrm>
        </p:spPr>
        <p:txBody>
          <a:bodyPr>
            <a:normAutofit/>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36</a:t>
            </a:fld>
            <a:endParaRPr lang="en-US"/>
          </a:p>
        </p:txBody>
      </p:sp>
      <p:sp>
        <p:nvSpPr>
          <p:cNvPr id="8" name="TextBox 7"/>
          <p:cNvSpPr txBox="1"/>
          <p:nvPr/>
        </p:nvSpPr>
        <p:spPr>
          <a:xfrm>
            <a:off x="2974636" y="1358962"/>
            <a:ext cx="4721564" cy="646331"/>
          </a:xfrm>
          <a:prstGeom prst="rect">
            <a:avLst/>
          </a:prstGeom>
          <a:noFill/>
        </p:spPr>
        <p:txBody>
          <a:bodyPr wrap="square" rtlCol="0">
            <a:spAutoFit/>
          </a:bodyPr>
          <a:lstStyle/>
          <a:p>
            <a:r>
              <a:rPr lang="en-US" i="1" dirty="0"/>
              <a:t>During training , patterns are fed into input and output one by one, learn µ,</a:t>
            </a:r>
            <a:r>
              <a:rPr lang="en-US" i="1" dirty="0">
                <a:sym typeface="Symbol" panose="05050102010706020507" pitchFamily="18" charset="2"/>
              </a:rPr>
              <a:t> by </a:t>
            </a:r>
            <a:r>
              <a:rPr lang="en-US" i="1" dirty="0"/>
              <a:t>minimize loss</a:t>
            </a:r>
          </a:p>
        </p:txBody>
      </p:sp>
      <p:sp>
        <p:nvSpPr>
          <p:cNvPr id="9" name="TextBox 8"/>
          <p:cNvSpPr txBox="1"/>
          <p:nvPr/>
        </p:nvSpPr>
        <p:spPr>
          <a:xfrm>
            <a:off x="5889056" y="2206097"/>
            <a:ext cx="2972584" cy="646331"/>
          </a:xfrm>
          <a:prstGeom prst="rect">
            <a:avLst/>
          </a:prstGeom>
          <a:noFill/>
        </p:spPr>
        <p:txBody>
          <a:bodyPr wrap="square" rtlCol="0">
            <a:spAutoFit/>
          </a:bodyPr>
          <a:lstStyle/>
          <a:p>
            <a:r>
              <a:rPr lang="en-US" i="1" dirty="0"/>
              <a:t>After training, data generation phase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140" y="576867"/>
            <a:ext cx="2441941" cy="1487364"/>
          </a:xfrm>
          <a:prstGeom prst="rect">
            <a:avLst/>
          </a:prstGeom>
        </p:spPr>
      </p:pic>
      <p:sp>
        <p:nvSpPr>
          <p:cNvPr id="13" name="Freeform 12"/>
          <p:cNvSpPr/>
          <p:nvPr/>
        </p:nvSpPr>
        <p:spPr>
          <a:xfrm>
            <a:off x="215573" y="1524877"/>
            <a:ext cx="402855" cy="2142247"/>
          </a:xfrm>
          <a:custGeom>
            <a:avLst/>
            <a:gdLst>
              <a:gd name="connsiteX0" fmla="*/ 503077 w 503077"/>
              <a:gd name="connsiteY0" fmla="*/ 0 h 1712502"/>
              <a:gd name="connsiteX1" fmla="*/ 26827 w 503077"/>
              <a:gd name="connsiteY1" fmla="*/ 723900 h 1712502"/>
              <a:gd name="connsiteX2" fmla="*/ 103027 w 503077"/>
              <a:gd name="connsiteY2" fmla="*/ 1581150 h 1712502"/>
              <a:gd name="connsiteX3" fmla="*/ 464977 w 503077"/>
              <a:gd name="connsiteY3" fmla="*/ 1695450 h 1712502"/>
            </a:gdLst>
            <a:ahLst/>
            <a:cxnLst>
              <a:cxn ang="0">
                <a:pos x="connsiteX0" y="connsiteY0"/>
              </a:cxn>
              <a:cxn ang="0">
                <a:pos x="connsiteX1" y="connsiteY1"/>
              </a:cxn>
              <a:cxn ang="0">
                <a:pos x="connsiteX2" y="connsiteY2"/>
              </a:cxn>
              <a:cxn ang="0">
                <a:pos x="connsiteX3" y="connsiteY3"/>
              </a:cxn>
            </a:cxnLst>
            <a:rect l="l" t="t" r="r" b="b"/>
            <a:pathLst>
              <a:path w="503077" h="1712502">
                <a:moveTo>
                  <a:pt x="503077" y="0"/>
                </a:moveTo>
                <a:cubicBezTo>
                  <a:pt x="298289" y="230187"/>
                  <a:pt x="93502" y="460375"/>
                  <a:pt x="26827" y="723900"/>
                </a:cubicBezTo>
                <a:cubicBezTo>
                  <a:pt x="-39848" y="987425"/>
                  <a:pt x="30002" y="1419225"/>
                  <a:pt x="103027" y="1581150"/>
                </a:cubicBezTo>
                <a:cubicBezTo>
                  <a:pt x="176052" y="1743075"/>
                  <a:pt x="320514" y="1719262"/>
                  <a:pt x="464977" y="169545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26009" y="1543611"/>
            <a:ext cx="5267358" cy="1989956"/>
          </a:xfrm>
          <a:custGeom>
            <a:avLst/>
            <a:gdLst>
              <a:gd name="connsiteX0" fmla="*/ 138609 w 3169398"/>
              <a:gd name="connsiteY0" fmla="*/ 0 h 1076325"/>
              <a:gd name="connsiteX1" fmla="*/ 5259 w 3169398"/>
              <a:gd name="connsiteY1" fmla="*/ 400050 h 1076325"/>
              <a:gd name="connsiteX2" fmla="*/ 71934 w 3169398"/>
              <a:gd name="connsiteY2" fmla="*/ 685800 h 1076325"/>
              <a:gd name="connsiteX3" fmla="*/ 471984 w 3169398"/>
              <a:gd name="connsiteY3" fmla="*/ 790575 h 1076325"/>
              <a:gd name="connsiteX4" fmla="*/ 2862759 w 3169398"/>
              <a:gd name="connsiteY4" fmla="*/ 771525 h 1076325"/>
              <a:gd name="connsiteX5" fmla="*/ 3062784 w 3169398"/>
              <a:gd name="connsiteY5" fmla="*/ 107632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9398" h="1076325">
                <a:moveTo>
                  <a:pt x="138609" y="0"/>
                </a:moveTo>
                <a:cubicBezTo>
                  <a:pt x="77490" y="142875"/>
                  <a:pt x="16371" y="285750"/>
                  <a:pt x="5259" y="400050"/>
                </a:cubicBezTo>
                <a:cubicBezTo>
                  <a:pt x="-5853" y="514350"/>
                  <a:pt x="-5853" y="620713"/>
                  <a:pt x="71934" y="685800"/>
                </a:cubicBezTo>
                <a:cubicBezTo>
                  <a:pt x="149721" y="750887"/>
                  <a:pt x="6846" y="776288"/>
                  <a:pt x="471984" y="790575"/>
                </a:cubicBezTo>
                <a:cubicBezTo>
                  <a:pt x="937122" y="804863"/>
                  <a:pt x="2430959" y="723900"/>
                  <a:pt x="2862759" y="771525"/>
                </a:cubicBezTo>
                <a:cubicBezTo>
                  <a:pt x="3294559" y="819150"/>
                  <a:pt x="3178671" y="947737"/>
                  <a:pt x="3062784" y="1076325"/>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stretch>
            <a:fillRect/>
          </a:stretch>
        </p:blipFill>
        <p:spPr>
          <a:xfrm>
            <a:off x="5743026" y="3689757"/>
            <a:ext cx="2970993" cy="3218034"/>
          </a:xfrm>
          <a:prstGeom prst="rect">
            <a:avLst/>
          </a:prstGeom>
        </p:spPr>
      </p:pic>
      <p:sp>
        <p:nvSpPr>
          <p:cNvPr id="10" name="TextBox 9"/>
          <p:cNvSpPr txBox="1"/>
          <p:nvPr/>
        </p:nvSpPr>
        <p:spPr>
          <a:xfrm>
            <a:off x="5857477" y="3352967"/>
            <a:ext cx="2916248" cy="369332"/>
          </a:xfrm>
          <a:prstGeom prst="rect">
            <a:avLst/>
          </a:prstGeom>
          <a:noFill/>
        </p:spPr>
        <p:txBody>
          <a:bodyPr wrap="none" rtlCol="0">
            <a:spAutoFit/>
          </a:bodyPr>
          <a:lstStyle/>
          <a:p>
            <a:r>
              <a:rPr lang="en-US" dirty="0"/>
              <a:t>Generated extended data set</a:t>
            </a:r>
          </a:p>
        </p:txBody>
      </p:sp>
      <p:sp>
        <p:nvSpPr>
          <p:cNvPr id="18" name="TextBox 17"/>
          <p:cNvSpPr txBox="1"/>
          <p:nvPr/>
        </p:nvSpPr>
        <p:spPr>
          <a:xfrm>
            <a:off x="454178" y="266539"/>
            <a:ext cx="2361800" cy="369332"/>
          </a:xfrm>
          <a:prstGeom prst="rect">
            <a:avLst/>
          </a:prstGeom>
          <a:noFill/>
        </p:spPr>
        <p:txBody>
          <a:bodyPr wrap="none" rtlCol="0">
            <a:spAutoFit/>
          </a:bodyPr>
          <a:lstStyle/>
          <a:p>
            <a:r>
              <a:rPr lang="en-US" dirty="0"/>
              <a:t>MNIST original data set</a:t>
            </a:r>
          </a:p>
        </p:txBody>
      </p:sp>
      <p:sp>
        <p:nvSpPr>
          <p:cNvPr id="20" name="Rectangle 19"/>
          <p:cNvSpPr/>
          <p:nvPr/>
        </p:nvSpPr>
        <p:spPr>
          <a:xfrm>
            <a:off x="429981" y="2367277"/>
            <a:ext cx="5056419" cy="39633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6"/>
          <a:stretch>
            <a:fillRect/>
          </a:stretch>
        </p:blipFill>
        <p:spPr>
          <a:xfrm>
            <a:off x="2508285" y="1974220"/>
            <a:ext cx="584129" cy="439815"/>
          </a:xfrm>
          <a:prstGeom prst="rect">
            <a:avLst/>
          </a:prstGeom>
        </p:spPr>
      </p:pic>
      <p:sp>
        <p:nvSpPr>
          <p:cNvPr id="11" name="Right Brace 10"/>
          <p:cNvSpPr/>
          <p:nvPr/>
        </p:nvSpPr>
        <p:spPr>
          <a:xfrm rot="16200000" flipH="1">
            <a:off x="2917156" y="5134720"/>
            <a:ext cx="260616" cy="931339"/>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2387094" y="5743553"/>
            <a:ext cx="2286000" cy="646331"/>
          </a:xfrm>
          <a:prstGeom prst="rect">
            <a:avLst/>
          </a:prstGeom>
          <a:noFill/>
        </p:spPr>
        <p:txBody>
          <a:bodyPr wrap="square" rtlCol="0">
            <a:spAutoFit/>
          </a:bodyPr>
          <a:lstStyle/>
          <a:p>
            <a:r>
              <a:rPr lang="en-US" dirty="0"/>
              <a:t>Random generator layer using 2</a:t>
            </a:r>
            <a:r>
              <a:rPr lang="en-US" i="1" dirty="0">
                <a:sym typeface="Symbol" panose="05050102010706020507" pitchFamily="18" charset="2"/>
              </a:rPr>
              <a:t>µ</a:t>
            </a:r>
            <a:r>
              <a:rPr lang="en-US" i="1" baseline="-25000" dirty="0">
                <a:sym typeface="Symbol" panose="05050102010706020507" pitchFamily="18" charset="2"/>
              </a:rPr>
              <a:t>s</a:t>
            </a:r>
            <a:r>
              <a:rPr lang="en-US" dirty="0">
                <a:sym typeface="Symbol" panose="05050102010706020507" pitchFamily="18" charset="2"/>
              </a:rPr>
              <a:t>, 2</a:t>
            </a:r>
            <a:r>
              <a:rPr lang="en-US" i="1" dirty="0">
                <a:sym typeface="Symbol" panose="05050102010706020507" pitchFamily="18" charset="2"/>
              </a:rPr>
              <a:t></a:t>
            </a:r>
            <a:r>
              <a:rPr lang="en-US" i="1" baseline="-25000" dirty="0">
                <a:sym typeface="Symbol" panose="05050102010706020507" pitchFamily="18" charset="2"/>
              </a:rPr>
              <a:t>s</a:t>
            </a:r>
            <a:endParaRPr lang="en-US" dirty="0"/>
          </a:p>
        </p:txBody>
      </p:sp>
      <p:sp>
        <p:nvSpPr>
          <p:cNvPr id="6" name="TextBox 5"/>
          <p:cNvSpPr txBox="1"/>
          <p:nvPr/>
        </p:nvSpPr>
        <p:spPr>
          <a:xfrm>
            <a:off x="3138166" y="3505091"/>
            <a:ext cx="276038" cy="369332"/>
          </a:xfrm>
          <a:prstGeom prst="rect">
            <a:avLst/>
          </a:prstGeom>
          <a:noFill/>
        </p:spPr>
        <p:txBody>
          <a:bodyPr wrap="none" rtlCol="0">
            <a:spAutoFit/>
          </a:bodyPr>
          <a:lstStyle/>
          <a:p>
            <a:r>
              <a:rPr lang="en-US" dirty="0"/>
              <a:t>z</a:t>
            </a:r>
          </a:p>
        </p:txBody>
      </p:sp>
      <p:sp>
        <p:nvSpPr>
          <p:cNvPr id="14" name="TextBox 13">
            <a:extLst>
              <a:ext uri="{FF2B5EF4-FFF2-40B4-BE49-F238E27FC236}">
                <a16:creationId xmlns:a16="http://schemas.microsoft.com/office/drawing/2014/main" id="{5CF2E537-9E65-322A-1CEC-8D7A9403EA3F}"/>
              </a:ext>
            </a:extLst>
          </p:cNvPr>
          <p:cNvSpPr txBox="1"/>
          <p:nvPr/>
        </p:nvSpPr>
        <p:spPr>
          <a:xfrm>
            <a:off x="598894" y="2412085"/>
            <a:ext cx="4751484" cy="646331"/>
          </a:xfrm>
          <a:prstGeom prst="rect">
            <a:avLst/>
          </a:prstGeom>
          <a:noFill/>
        </p:spPr>
        <p:txBody>
          <a:bodyPr wrap="square" rtlCol="0">
            <a:spAutoFit/>
          </a:bodyPr>
          <a:lstStyle/>
          <a:p>
            <a:r>
              <a:rPr lang="en-US" dirty="0"/>
              <a:t>Apply a training sample to both input and output at the same time</a:t>
            </a:r>
            <a:endParaRPr lang="en-HK" dirty="0"/>
          </a:p>
        </p:txBody>
      </p:sp>
      <p:sp>
        <p:nvSpPr>
          <p:cNvPr id="21" name="TextBox 20">
            <a:extLst>
              <a:ext uri="{FF2B5EF4-FFF2-40B4-BE49-F238E27FC236}">
                <a16:creationId xmlns:a16="http://schemas.microsoft.com/office/drawing/2014/main" id="{A017B5C7-6F4F-1848-1D7A-F60FE4E8DADA}"/>
              </a:ext>
            </a:extLst>
          </p:cNvPr>
          <p:cNvSpPr txBox="1"/>
          <p:nvPr/>
        </p:nvSpPr>
        <p:spPr>
          <a:xfrm>
            <a:off x="1720365" y="2940301"/>
            <a:ext cx="4122988" cy="646331"/>
          </a:xfrm>
          <a:prstGeom prst="rect">
            <a:avLst/>
          </a:prstGeom>
          <a:noFill/>
        </p:spPr>
        <p:txBody>
          <a:bodyPr wrap="none" rtlCol="0">
            <a:spAutoFit/>
          </a:bodyPr>
          <a:lstStyle/>
          <a:p>
            <a:r>
              <a:rPr lang="en-US" dirty="0"/>
              <a:t>Gaussian generated values, using </a:t>
            </a:r>
            <a:r>
              <a:rPr lang="en-US" dirty="0">
                <a:sym typeface="Symbol" panose="05050102010706020507" pitchFamily="18" charset="2"/>
              </a:rPr>
              <a:t></a:t>
            </a:r>
            <a:r>
              <a:rPr lang="en-US" baseline="-25000" dirty="0">
                <a:sym typeface="Symbol" panose="05050102010706020507" pitchFamily="18" charset="2"/>
              </a:rPr>
              <a:t>s</a:t>
            </a:r>
            <a:r>
              <a:rPr lang="en-US" baseline="30000" dirty="0">
                <a:sym typeface="Symbol" panose="05050102010706020507" pitchFamily="18" charset="2"/>
              </a:rPr>
              <a:t>2</a:t>
            </a:r>
            <a:r>
              <a:rPr lang="en-US" dirty="0">
                <a:sym typeface="Symbol" panose="05050102010706020507" pitchFamily="18" charset="2"/>
              </a:rPr>
              <a:t>, </a:t>
            </a:r>
            <a:r>
              <a:rPr lang="en-US" i="1" dirty="0">
                <a:sym typeface="Symbol" panose="05050102010706020507" pitchFamily="18" charset="2"/>
              </a:rPr>
              <a:t>µ</a:t>
            </a:r>
            <a:r>
              <a:rPr lang="en-US" i="1" baseline="-25000" dirty="0">
                <a:sym typeface="Symbol" panose="05050102010706020507" pitchFamily="18" charset="2"/>
              </a:rPr>
              <a:t>s </a:t>
            </a:r>
            <a:r>
              <a:rPr lang="en-US" dirty="0">
                <a:sym typeface="Symbol" panose="05050102010706020507" pitchFamily="18" charset="2"/>
              </a:rPr>
              <a:t>) </a:t>
            </a:r>
            <a:r>
              <a:rPr lang="en-US" dirty="0"/>
              <a:t> </a:t>
            </a:r>
          </a:p>
          <a:p>
            <a:endParaRPr lang="en-US" dirty="0"/>
          </a:p>
        </p:txBody>
      </p:sp>
      <p:cxnSp>
        <p:nvCxnSpPr>
          <p:cNvPr id="25" name="Straight Arrow Connector 24">
            <a:extLst>
              <a:ext uri="{FF2B5EF4-FFF2-40B4-BE49-F238E27FC236}">
                <a16:creationId xmlns:a16="http://schemas.microsoft.com/office/drawing/2014/main" id="{05810F97-BC2B-B92E-1C60-F21136CA93AF}"/>
              </a:ext>
            </a:extLst>
          </p:cNvPr>
          <p:cNvCxnSpPr>
            <a:endCxn id="6" idx="1"/>
          </p:cNvCxnSpPr>
          <p:nvPr/>
        </p:nvCxnSpPr>
        <p:spPr>
          <a:xfrm>
            <a:off x="2066925" y="3237380"/>
            <a:ext cx="1057275" cy="429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3B53B43-CFFB-8A1F-2706-ED6B31190B22}"/>
              </a:ext>
            </a:extLst>
          </p:cNvPr>
          <p:cNvSpPr txBox="1"/>
          <p:nvPr/>
        </p:nvSpPr>
        <p:spPr>
          <a:xfrm>
            <a:off x="1489497" y="3385719"/>
            <a:ext cx="4572000" cy="369332"/>
          </a:xfrm>
          <a:prstGeom prst="rect">
            <a:avLst/>
          </a:prstGeom>
          <a:noFill/>
        </p:spPr>
        <p:txBody>
          <a:bodyPr wrap="square">
            <a:spAutoFit/>
          </a:bodyPr>
          <a:lstStyle/>
          <a:p>
            <a:r>
              <a:rPr lang="en-US" dirty="0"/>
              <a:t>neurons,</a:t>
            </a:r>
            <a:endParaRPr lang="en-HK" dirty="0"/>
          </a:p>
        </p:txBody>
      </p:sp>
    </p:spTree>
    <p:extLst>
      <p:ext uri="{BB962C8B-B14F-4D97-AF65-F5344CB8AC3E}">
        <p14:creationId xmlns:p14="http://schemas.microsoft.com/office/powerpoint/2010/main" val="624383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51671"/>
            <a:ext cx="5105400" cy="1045991"/>
          </a:xfrm>
        </p:spPr>
        <p:txBody>
          <a:bodyPr>
            <a:noAutofit/>
          </a:bodyPr>
          <a:lstStyle/>
          <a:p>
            <a:r>
              <a:rPr lang="en-US" sz="2000" dirty="0"/>
              <a:t>Exercise 5:What is the architectural difference between Vanilla (traditional) autoencoder and Variational autoencoder?</a:t>
            </a:r>
            <a:br>
              <a:rPr lang="en-US" sz="2000" dirty="0"/>
            </a:br>
            <a:endParaRPr lang="en-US" sz="2000" dirty="0"/>
          </a:p>
        </p:txBody>
      </p:sp>
      <p:sp>
        <p:nvSpPr>
          <p:cNvPr id="3" name="Content Placeholder 2"/>
          <p:cNvSpPr>
            <a:spLocks noGrp="1"/>
          </p:cNvSpPr>
          <p:nvPr>
            <p:ph idx="1"/>
          </p:nvPr>
        </p:nvSpPr>
        <p:spPr>
          <a:xfrm>
            <a:off x="1" y="154663"/>
            <a:ext cx="4107844" cy="6548674"/>
          </a:xfrm>
        </p:spPr>
        <p:txBody>
          <a:bodyPr>
            <a:normAutofit fontScale="92500" lnSpcReduction="10000"/>
          </a:bodyPr>
          <a:lstStyle/>
          <a:p>
            <a:r>
              <a:rPr lang="en-US" sz="2400" dirty="0"/>
              <a:t>MC: Which is </a:t>
            </a:r>
            <a:r>
              <a:rPr lang="en-US" sz="2400" u="sng" dirty="0">
                <a:solidFill>
                  <a:srgbClr val="FF0000"/>
                </a:solidFill>
              </a:rPr>
              <a:t>incorrect</a:t>
            </a:r>
            <a:r>
              <a:rPr lang="en-US" sz="2400" dirty="0"/>
              <a:t>?</a:t>
            </a:r>
          </a:p>
          <a:p>
            <a:pPr marL="514350" indent="-457200">
              <a:buFont typeface="+mj-lt"/>
              <a:buAutoNum type="arabicParenR"/>
            </a:pPr>
            <a:r>
              <a:rPr lang="en-US" sz="2400" dirty="0"/>
              <a:t>In Vanilla (traditional) autoencoder: input to output are directly connected by neurons and weights.</a:t>
            </a:r>
          </a:p>
          <a:p>
            <a:pPr marL="514350" indent="-457200">
              <a:buFont typeface="+mj-lt"/>
              <a:buAutoNum type="arabicParenR"/>
            </a:pPr>
            <a:r>
              <a:rPr lang="en-US" sz="2400" dirty="0"/>
              <a:t>In Variational autoencoder: The encoder turns input (</a:t>
            </a:r>
            <a:r>
              <a:rPr lang="en-US" sz="2400" i="1" dirty="0"/>
              <a:t>x</a:t>
            </a:r>
            <a:r>
              <a:rPr lang="en-US" sz="2400" dirty="0"/>
              <a:t>) into means </a:t>
            </a:r>
            <a:r>
              <a:rPr lang="en-US" sz="2400" dirty="0">
                <a:sym typeface="Symbol" panose="05050102010706020507" pitchFamily="18" charset="2"/>
              </a:rPr>
              <a:t>(</a:t>
            </a:r>
            <a:r>
              <a:rPr lang="en-US" sz="2400" i="1" dirty="0">
                <a:sym typeface="Symbol" panose="05050102010706020507" pitchFamily="18" charset="2"/>
              </a:rPr>
              <a:t>µ</a:t>
            </a:r>
            <a:r>
              <a:rPr lang="en-US" sz="2400" i="1" baseline="-25000" dirty="0">
                <a:sym typeface="Symbol" panose="05050102010706020507" pitchFamily="18" charset="2"/>
              </a:rPr>
              <a:t>s</a:t>
            </a:r>
            <a:r>
              <a:rPr lang="en-US" sz="2400" dirty="0">
                <a:sym typeface="Symbol" panose="05050102010706020507" pitchFamily="18" charset="2"/>
              </a:rPr>
              <a:t>) </a:t>
            </a:r>
            <a:r>
              <a:rPr lang="en-US" sz="2400" dirty="0"/>
              <a:t>and standard deviations (</a:t>
            </a:r>
            <a:r>
              <a:rPr lang="en-US" sz="2200" i="1" dirty="0">
                <a:sym typeface="Symbol" panose="05050102010706020507" pitchFamily="18" charset="2"/>
              </a:rPr>
              <a:t></a:t>
            </a:r>
            <a:r>
              <a:rPr lang="en-US" sz="2200" i="1" baseline="-25000" dirty="0">
                <a:sym typeface="Symbol" panose="05050102010706020507" pitchFamily="18" charset="2"/>
              </a:rPr>
              <a:t>s</a:t>
            </a:r>
            <a:r>
              <a:rPr lang="en-US" sz="2200" dirty="0">
                <a:sym typeface="Symbol" panose="05050102010706020507" pitchFamily="18" charset="2"/>
              </a:rPr>
              <a:t>) of a multivariate Gaussian distribution</a:t>
            </a:r>
            <a:r>
              <a:rPr lang="en-US" sz="2400" dirty="0"/>
              <a:t>, then use a random sampling method to create the output.</a:t>
            </a:r>
          </a:p>
          <a:p>
            <a:pPr marL="514350" indent="-457200">
              <a:buFont typeface="+mj-lt"/>
              <a:buAutoNum type="arabicParenR"/>
            </a:pPr>
            <a:r>
              <a:rPr lang="en-US" sz="2400" dirty="0"/>
              <a:t>In Variational autoencoder : input to output are directly connected by neurons and weights .</a:t>
            </a:r>
          </a:p>
          <a:p>
            <a:pPr marL="514350" indent="-457200">
              <a:buFont typeface="+mj-lt"/>
              <a:buAutoNum type="arabicParenR"/>
            </a:pPr>
            <a:r>
              <a:rPr lang="en-US" sz="2400" dirty="0"/>
              <a:t>In Variational autoencoder: The number of mean </a:t>
            </a:r>
            <a:r>
              <a:rPr lang="en-US" sz="2400" dirty="0">
                <a:sym typeface="Symbol" panose="05050102010706020507" pitchFamily="18" charset="2"/>
              </a:rPr>
              <a:t>(</a:t>
            </a:r>
            <a:r>
              <a:rPr lang="en-US" sz="2400" i="1" dirty="0">
                <a:sym typeface="Symbol" panose="05050102010706020507" pitchFamily="18" charset="2"/>
              </a:rPr>
              <a:t>µ</a:t>
            </a:r>
            <a:r>
              <a:rPr lang="en-US" sz="2400" i="1" baseline="-25000" dirty="0">
                <a:sym typeface="Symbol" panose="05050102010706020507" pitchFamily="18" charset="2"/>
              </a:rPr>
              <a:t>s</a:t>
            </a:r>
            <a:r>
              <a:rPr lang="en-US" sz="2400" dirty="0">
                <a:sym typeface="Symbol" panose="05050102010706020507" pitchFamily="18" charset="2"/>
              </a:rPr>
              <a:t>) </a:t>
            </a:r>
            <a:r>
              <a:rPr lang="en-US" sz="2400" dirty="0"/>
              <a:t>and standard deviations (</a:t>
            </a:r>
            <a:r>
              <a:rPr lang="en-US" sz="2200" i="1" dirty="0">
                <a:sym typeface="Symbol" panose="05050102010706020507" pitchFamily="18" charset="2"/>
              </a:rPr>
              <a:t></a:t>
            </a:r>
            <a:r>
              <a:rPr lang="en-US" sz="2200" i="1" baseline="-25000" dirty="0">
                <a:sym typeface="Symbol" panose="05050102010706020507" pitchFamily="18" charset="2"/>
              </a:rPr>
              <a:t>s</a:t>
            </a:r>
            <a:r>
              <a:rPr lang="en-US" sz="2200" dirty="0">
                <a:sym typeface="Symbol" panose="05050102010706020507" pitchFamily="18" charset="2"/>
              </a:rPr>
              <a:t>)</a:t>
            </a:r>
            <a:r>
              <a:rPr lang="en-US" sz="2400" dirty="0"/>
              <a:t> neurons are the same.</a:t>
            </a:r>
          </a:p>
          <a:p>
            <a:pPr lvl="1"/>
            <a:endParaRPr lang="en-US" sz="2000" dirty="0"/>
          </a:p>
          <a:p>
            <a:pPr lvl="1"/>
            <a:endParaRPr lang="en-US" sz="2000" dirty="0"/>
          </a:p>
          <a:p>
            <a:endParaRPr lang="en-US" sz="2400" dirty="0"/>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37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244" y="1532732"/>
            <a:ext cx="3823911" cy="2238786"/>
          </a:xfrm>
          <a:prstGeom prst="rect">
            <a:avLst/>
          </a:prstGeom>
        </p:spPr>
      </p:pic>
      <p:sp>
        <p:nvSpPr>
          <p:cNvPr id="8" name="TextBox 7"/>
          <p:cNvSpPr txBox="1"/>
          <p:nvPr/>
        </p:nvSpPr>
        <p:spPr>
          <a:xfrm>
            <a:off x="5181600" y="1163400"/>
            <a:ext cx="2137893" cy="369332"/>
          </a:xfrm>
          <a:prstGeom prst="rect">
            <a:avLst/>
          </a:prstGeom>
          <a:noFill/>
        </p:spPr>
        <p:txBody>
          <a:bodyPr wrap="none" rtlCol="0">
            <a:spAutoFit/>
          </a:bodyPr>
          <a:lstStyle/>
          <a:p>
            <a:r>
              <a:rPr lang="en-US" dirty="0"/>
              <a:t>Vanilla autoencoder</a:t>
            </a:r>
          </a:p>
        </p:txBody>
      </p:sp>
      <p:sp>
        <p:nvSpPr>
          <p:cNvPr id="9" name="Rectangle 8"/>
          <p:cNvSpPr/>
          <p:nvPr/>
        </p:nvSpPr>
        <p:spPr>
          <a:xfrm>
            <a:off x="4191000" y="1163400"/>
            <a:ext cx="4648200" cy="2627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6591300" y="1500110"/>
            <a:ext cx="584129" cy="439815"/>
          </a:xfrm>
          <a:prstGeom prst="rect">
            <a:avLst/>
          </a:prstGeom>
        </p:spPr>
      </p:pic>
      <p:sp>
        <p:nvSpPr>
          <p:cNvPr id="14" name="TextBox 13"/>
          <p:cNvSpPr txBox="1"/>
          <p:nvPr/>
        </p:nvSpPr>
        <p:spPr>
          <a:xfrm>
            <a:off x="5878619" y="3197517"/>
            <a:ext cx="1302857" cy="369332"/>
          </a:xfrm>
          <a:prstGeom prst="rect">
            <a:avLst/>
          </a:prstGeom>
          <a:noFill/>
        </p:spPr>
        <p:txBody>
          <a:bodyPr wrap="none" rtlCol="0">
            <a:spAutoFit/>
          </a:bodyPr>
          <a:lstStyle/>
          <a:p>
            <a:r>
              <a:rPr lang="en-US" dirty="0"/>
              <a:t>E.g. 2</a:t>
            </a:r>
            <a:r>
              <a:rPr lang="en-US" i="1" dirty="0">
                <a:sym typeface="Symbol" panose="05050102010706020507" pitchFamily="18" charset="2"/>
              </a:rPr>
              <a:t>µ</a:t>
            </a:r>
            <a:r>
              <a:rPr lang="en-US" i="1" baseline="-25000" dirty="0">
                <a:sym typeface="Symbol" panose="05050102010706020507" pitchFamily="18" charset="2"/>
              </a:rPr>
              <a:t>s</a:t>
            </a:r>
            <a:r>
              <a:rPr lang="en-US" dirty="0">
                <a:sym typeface="Symbol" panose="05050102010706020507" pitchFamily="18" charset="2"/>
              </a:rPr>
              <a:t>, 2</a:t>
            </a:r>
            <a:r>
              <a:rPr lang="en-US" i="1" dirty="0">
                <a:sym typeface="Symbol" panose="05050102010706020507" pitchFamily="18" charset="2"/>
              </a:rPr>
              <a:t></a:t>
            </a:r>
            <a:r>
              <a:rPr lang="en-US" i="1" baseline="-25000" dirty="0">
                <a:sym typeface="Symbol" panose="05050102010706020507" pitchFamily="18" charset="2"/>
              </a:rPr>
              <a:t>s</a:t>
            </a:r>
            <a:endParaRPr lang="en-US" i="1" baseline="-25000" dirty="0"/>
          </a:p>
        </p:txBody>
      </p:sp>
      <p:sp>
        <p:nvSpPr>
          <p:cNvPr id="15" name="TextBox 14"/>
          <p:cNvSpPr txBox="1"/>
          <p:nvPr/>
        </p:nvSpPr>
        <p:spPr>
          <a:xfrm>
            <a:off x="6487903" y="2882487"/>
            <a:ext cx="276038" cy="369332"/>
          </a:xfrm>
          <a:prstGeom prst="rect">
            <a:avLst/>
          </a:prstGeom>
          <a:noFill/>
        </p:spPr>
        <p:txBody>
          <a:bodyPr wrap="none" rtlCol="0">
            <a:spAutoFit/>
          </a:bodyPr>
          <a:lstStyle/>
          <a:p>
            <a:r>
              <a:rPr lang="en-US" dirty="0"/>
              <a:t>z</a:t>
            </a:r>
          </a:p>
        </p:txBody>
      </p:sp>
      <p:pic>
        <p:nvPicPr>
          <p:cNvPr id="3074" name="Picture 2">
            <a:extLst>
              <a:ext uri="{FF2B5EF4-FFF2-40B4-BE49-F238E27FC236}">
                <a16:creationId xmlns:a16="http://schemas.microsoft.com/office/drawing/2014/main" id="{9A673D57-FD8E-1968-1A24-472A96DE0F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7903" y="3953206"/>
            <a:ext cx="1841654" cy="184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487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51671"/>
            <a:ext cx="5105400" cy="1045991"/>
          </a:xfrm>
        </p:spPr>
        <p:txBody>
          <a:bodyPr>
            <a:noAutofit/>
          </a:bodyPr>
          <a:lstStyle/>
          <a:p>
            <a:r>
              <a:rPr lang="en-US" sz="2000" dirty="0">
                <a:solidFill>
                  <a:srgbClr val="FF0000"/>
                </a:solidFill>
              </a:rPr>
              <a:t>Answer Exercise 5</a:t>
            </a:r>
            <a:r>
              <a:rPr lang="en-US" sz="2000" dirty="0"/>
              <a:t>:What is the architectural difference between Vanilla (traditional) autoencoder and Variational autoencoder?</a:t>
            </a:r>
            <a:br>
              <a:rPr lang="en-US" sz="2000" dirty="0"/>
            </a:br>
            <a:endParaRPr lang="en-US" sz="2000" dirty="0"/>
          </a:p>
        </p:txBody>
      </p:sp>
      <p:sp>
        <p:nvSpPr>
          <p:cNvPr id="3" name="Content Placeholder 2"/>
          <p:cNvSpPr>
            <a:spLocks noGrp="1"/>
          </p:cNvSpPr>
          <p:nvPr>
            <p:ph idx="1"/>
          </p:nvPr>
        </p:nvSpPr>
        <p:spPr>
          <a:xfrm>
            <a:off x="1" y="154663"/>
            <a:ext cx="4107844" cy="6548674"/>
          </a:xfrm>
        </p:spPr>
        <p:txBody>
          <a:bodyPr>
            <a:normAutofit fontScale="92500" lnSpcReduction="10000"/>
          </a:bodyPr>
          <a:lstStyle/>
          <a:p>
            <a:r>
              <a:rPr lang="en-US" sz="2400" dirty="0"/>
              <a:t>MC: Which is </a:t>
            </a:r>
            <a:r>
              <a:rPr lang="en-US" sz="2400" u="sng" dirty="0">
                <a:solidFill>
                  <a:srgbClr val="FF0000"/>
                </a:solidFill>
              </a:rPr>
              <a:t>incorrect</a:t>
            </a:r>
            <a:r>
              <a:rPr lang="en-US" sz="2400" dirty="0"/>
              <a:t>?</a:t>
            </a:r>
          </a:p>
          <a:p>
            <a:pPr marL="514350" indent="-457200">
              <a:buFont typeface="+mj-lt"/>
              <a:buAutoNum type="arabicParenR"/>
            </a:pPr>
            <a:r>
              <a:rPr lang="en-US" sz="2400" dirty="0"/>
              <a:t>In Vanilla (traditional) autoencoder: input to output are directly connected by neurons and weights.</a:t>
            </a:r>
          </a:p>
          <a:p>
            <a:pPr marL="514350" indent="-457200">
              <a:buFont typeface="+mj-lt"/>
              <a:buAutoNum type="arabicParenR"/>
            </a:pPr>
            <a:r>
              <a:rPr lang="en-US" sz="2400" dirty="0"/>
              <a:t>In Variational autoencoder: The encoder turns input (</a:t>
            </a:r>
            <a:r>
              <a:rPr lang="en-US" sz="2400" i="1" dirty="0"/>
              <a:t>x</a:t>
            </a:r>
            <a:r>
              <a:rPr lang="en-US" sz="2400" dirty="0"/>
              <a:t>) into means </a:t>
            </a:r>
            <a:r>
              <a:rPr lang="en-US" sz="2400" dirty="0">
                <a:sym typeface="Symbol" panose="05050102010706020507" pitchFamily="18" charset="2"/>
              </a:rPr>
              <a:t>(</a:t>
            </a:r>
            <a:r>
              <a:rPr lang="en-US" sz="2400" i="1" dirty="0">
                <a:sym typeface="Symbol" panose="05050102010706020507" pitchFamily="18" charset="2"/>
              </a:rPr>
              <a:t>µ</a:t>
            </a:r>
            <a:r>
              <a:rPr lang="en-US" sz="2400" i="1" baseline="-25000" dirty="0">
                <a:sym typeface="Symbol" panose="05050102010706020507" pitchFamily="18" charset="2"/>
              </a:rPr>
              <a:t>s</a:t>
            </a:r>
            <a:r>
              <a:rPr lang="en-US" sz="2400" dirty="0">
                <a:sym typeface="Symbol" panose="05050102010706020507" pitchFamily="18" charset="2"/>
              </a:rPr>
              <a:t>) </a:t>
            </a:r>
            <a:r>
              <a:rPr lang="en-US" sz="2400" dirty="0"/>
              <a:t>and standard deviations (</a:t>
            </a:r>
            <a:r>
              <a:rPr lang="en-US" sz="2200" i="1" dirty="0">
                <a:sym typeface="Symbol" panose="05050102010706020507" pitchFamily="18" charset="2"/>
              </a:rPr>
              <a:t></a:t>
            </a:r>
            <a:r>
              <a:rPr lang="en-US" sz="2200" i="1" baseline="-25000" dirty="0">
                <a:sym typeface="Symbol" panose="05050102010706020507" pitchFamily="18" charset="2"/>
              </a:rPr>
              <a:t>s</a:t>
            </a:r>
            <a:r>
              <a:rPr lang="en-US" sz="2200" dirty="0">
                <a:sym typeface="Symbol" panose="05050102010706020507" pitchFamily="18" charset="2"/>
              </a:rPr>
              <a:t>) of a multivariate Gaussian distribution</a:t>
            </a:r>
            <a:r>
              <a:rPr lang="en-US" sz="2400" dirty="0"/>
              <a:t>, then use a random sampling method to create the output.</a:t>
            </a:r>
          </a:p>
          <a:p>
            <a:pPr marL="514350" indent="-457200">
              <a:buFont typeface="+mj-lt"/>
              <a:buAutoNum type="arabicParenR"/>
            </a:pPr>
            <a:r>
              <a:rPr lang="en-US" sz="2400" dirty="0">
                <a:solidFill>
                  <a:srgbClr val="FF0000"/>
                </a:solidFill>
              </a:rPr>
              <a:t>In Variational autoencoder : input to output are directly connected by neurons and weights . (This is </a:t>
            </a:r>
            <a:r>
              <a:rPr lang="en-US" sz="2400" u="sng" dirty="0">
                <a:solidFill>
                  <a:srgbClr val="FF0000"/>
                </a:solidFill>
              </a:rPr>
              <a:t>incorrect</a:t>
            </a:r>
            <a:r>
              <a:rPr lang="en-US" sz="2400" dirty="0">
                <a:solidFill>
                  <a:srgbClr val="FF0000"/>
                </a:solidFill>
              </a:rPr>
              <a:t>)</a:t>
            </a:r>
          </a:p>
          <a:p>
            <a:pPr marL="514350" indent="-457200">
              <a:buFont typeface="+mj-lt"/>
              <a:buAutoNum type="arabicParenR"/>
            </a:pPr>
            <a:r>
              <a:rPr lang="en-US" sz="2400" dirty="0"/>
              <a:t>In Variational autoencoder: The number of mean </a:t>
            </a:r>
            <a:r>
              <a:rPr lang="en-US" sz="2400" dirty="0">
                <a:sym typeface="Symbol" panose="05050102010706020507" pitchFamily="18" charset="2"/>
              </a:rPr>
              <a:t>(</a:t>
            </a:r>
            <a:r>
              <a:rPr lang="en-US" sz="2400" i="1" dirty="0">
                <a:sym typeface="Symbol" panose="05050102010706020507" pitchFamily="18" charset="2"/>
              </a:rPr>
              <a:t>µ</a:t>
            </a:r>
            <a:r>
              <a:rPr lang="en-US" sz="2400" i="1" baseline="-25000" dirty="0">
                <a:sym typeface="Symbol" panose="05050102010706020507" pitchFamily="18" charset="2"/>
              </a:rPr>
              <a:t>s</a:t>
            </a:r>
            <a:r>
              <a:rPr lang="en-US" sz="2400" dirty="0">
                <a:sym typeface="Symbol" panose="05050102010706020507" pitchFamily="18" charset="2"/>
              </a:rPr>
              <a:t>) </a:t>
            </a:r>
            <a:r>
              <a:rPr lang="en-US" sz="2400" dirty="0"/>
              <a:t>and standard deviations (</a:t>
            </a:r>
            <a:r>
              <a:rPr lang="en-US" sz="2200" i="1" dirty="0">
                <a:sym typeface="Symbol" panose="05050102010706020507" pitchFamily="18" charset="2"/>
              </a:rPr>
              <a:t></a:t>
            </a:r>
            <a:r>
              <a:rPr lang="en-US" sz="2200" i="1" baseline="-25000" dirty="0">
                <a:sym typeface="Symbol" panose="05050102010706020507" pitchFamily="18" charset="2"/>
              </a:rPr>
              <a:t>s</a:t>
            </a:r>
            <a:r>
              <a:rPr lang="en-US" sz="2200" dirty="0">
                <a:sym typeface="Symbol" panose="05050102010706020507" pitchFamily="18" charset="2"/>
              </a:rPr>
              <a:t>)</a:t>
            </a:r>
            <a:r>
              <a:rPr lang="en-US" sz="2400" dirty="0"/>
              <a:t> neurons are the same.</a:t>
            </a:r>
          </a:p>
          <a:p>
            <a:pPr lvl="1"/>
            <a:endParaRPr lang="en-US" sz="2000" dirty="0"/>
          </a:p>
          <a:p>
            <a:pPr lvl="1"/>
            <a:endParaRPr lang="en-US" sz="2000" dirty="0"/>
          </a:p>
          <a:p>
            <a:endParaRPr lang="en-US" sz="2400" dirty="0"/>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38</a:t>
            </a:fld>
            <a:endParaRPr lang="en-US"/>
          </a:p>
        </p:txBody>
      </p:sp>
      <p:sp>
        <p:nvSpPr>
          <p:cNvPr id="8" name="TextBox 7"/>
          <p:cNvSpPr txBox="1"/>
          <p:nvPr/>
        </p:nvSpPr>
        <p:spPr>
          <a:xfrm>
            <a:off x="5181600" y="1163400"/>
            <a:ext cx="2137893" cy="369332"/>
          </a:xfrm>
          <a:prstGeom prst="rect">
            <a:avLst/>
          </a:prstGeom>
          <a:noFill/>
        </p:spPr>
        <p:txBody>
          <a:bodyPr wrap="none" rtlCol="0">
            <a:spAutoFit/>
          </a:bodyPr>
          <a:lstStyle/>
          <a:p>
            <a:r>
              <a:rPr lang="en-US" dirty="0"/>
              <a:t>Vanilla autoencoder</a:t>
            </a:r>
          </a:p>
        </p:txBody>
      </p:sp>
      <p:sp>
        <p:nvSpPr>
          <p:cNvPr id="9" name="Rectangle 8"/>
          <p:cNvSpPr/>
          <p:nvPr/>
        </p:nvSpPr>
        <p:spPr>
          <a:xfrm>
            <a:off x="4191000" y="1163400"/>
            <a:ext cx="4648200" cy="2627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CCA065-CC64-4017-0973-FB95213A26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244" y="1532732"/>
            <a:ext cx="3823911" cy="2238786"/>
          </a:xfrm>
          <a:prstGeom prst="rect">
            <a:avLst/>
          </a:prstGeom>
        </p:spPr>
      </p:pic>
      <p:sp>
        <p:nvSpPr>
          <p:cNvPr id="11" name="TextBox 10">
            <a:extLst>
              <a:ext uri="{FF2B5EF4-FFF2-40B4-BE49-F238E27FC236}">
                <a16:creationId xmlns:a16="http://schemas.microsoft.com/office/drawing/2014/main" id="{CCB27973-B879-4F51-C7DC-C43DD9C0728D}"/>
              </a:ext>
            </a:extLst>
          </p:cNvPr>
          <p:cNvSpPr txBox="1"/>
          <p:nvPr/>
        </p:nvSpPr>
        <p:spPr>
          <a:xfrm>
            <a:off x="5181600" y="1163400"/>
            <a:ext cx="2137893" cy="369332"/>
          </a:xfrm>
          <a:prstGeom prst="rect">
            <a:avLst/>
          </a:prstGeom>
          <a:noFill/>
        </p:spPr>
        <p:txBody>
          <a:bodyPr wrap="none" rtlCol="0">
            <a:spAutoFit/>
          </a:bodyPr>
          <a:lstStyle/>
          <a:p>
            <a:r>
              <a:rPr lang="en-US" dirty="0"/>
              <a:t>Vanilla autoencoder</a:t>
            </a:r>
          </a:p>
        </p:txBody>
      </p:sp>
      <p:sp>
        <p:nvSpPr>
          <p:cNvPr id="16" name="Rectangle 15">
            <a:extLst>
              <a:ext uri="{FF2B5EF4-FFF2-40B4-BE49-F238E27FC236}">
                <a16:creationId xmlns:a16="http://schemas.microsoft.com/office/drawing/2014/main" id="{D4CD2591-3207-8A04-F806-D8290C5D8B4A}"/>
              </a:ext>
            </a:extLst>
          </p:cNvPr>
          <p:cNvSpPr/>
          <p:nvPr/>
        </p:nvSpPr>
        <p:spPr>
          <a:xfrm>
            <a:off x="4191000" y="1163400"/>
            <a:ext cx="4648200" cy="2627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11C2D93-D8E1-99C2-D7CA-A26DBD309593}"/>
              </a:ext>
            </a:extLst>
          </p:cNvPr>
          <p:cNvPicPr>
            <a:picLocks noChangeAspect="1"/>
          </p:cNvPicPr>
          <p:nvPr/>
        </p:nvPicPr>
        <p:blipFill>
          <a:blip r:embed="rId3"/>
          <a:stretch>
            <a:fillRect/>
          </a:stretch>
        </p:blipFill>
        <p:spPr>
          <a:xfrm>
            <a:off x="6591300" y="1500110"/>
            <a:ext cx="584129" cy="439815"/>
          </a:xfrm>
          <a:prstGeom prst="rect">
            <a:avLst/>
          </a:prstGeom>
        </p:spPr>
      </p:pic>
      <p:sp>
        <p:nvSpPr>
          <p:cNvPr id="18" name="TextBox 17">
            <a:extLst>
              <a:ext uri="{FF2B5EF4-FFF2-40B4-BE49-F238E27FC236}">
                <a16:creationId xmlns:a16="http://schemas.microsoft.com/office/drawing/2014/main" id="{B3DFFE1E-41A9-1222-9ED9-8E43C4EC4E3F}"/>
              </a:ext>
            </a:extLst>
          </p:cNvPr>
          <p:cNvSpPr txBox="1"/>
          <p:nvPr/>
        </p:nvSpPr>
        <p:spPr>
          <a:xfrm>
            <a:off x="5878619" y="3197517"/>
            <a:ext cx="1302857" cy="369332"/>
          </a:xfrm>
          <a:prstGeom prst="rect">
            <a:avLst/>
          </a:prstGeom>
          <a:noFill/>
        </p:spPr>
        <p:txBody>
          <a:bodyPr wrap="none" rtlCol="0">
            <a:spAutoFit/>
          </a:bodyPr>
          <a:lstStyle/>
          <a:p>
            <a:r>
              <a:rPr lang="en-US" dirty="0"/>
              <a:t>E.g. 2</a:t>
            </a:r>
            <a:r>
              <a:rPr lang="en-US" i="1" dirty="0">
                <a:sym typeface="Symbol" panose="05050102010706020507" pitchFamily="18" charset="2"/>
              </a:rPr>
              <a:t>µ</a:t>
            </a:r>
            <a:r>
              <a:rPr lang="en-US" i="1" baseline="-25000" dirty="0">
                <a:sym typeface="Symbol" panose="05050102010706020507" pitchFamily="18" charset="2"/>
              </a:rPr>
              <a:t>s</a:t>
            </a:r>
            <a:r>
              <a:rPr lang="en-US" dirty="0">
                <a:sym typeface="Symbol" panose="05050102010706020507" pitchFamily="18" charset="2"/>
              </a:rPr>
              <a:t>, 2</a:t>
            </a:r>
            <a:r>
              <a:rPr lang="en-US" i="1" dirty="0">
                <a:sym typeface="Symbol" panose="05050102010706020507" pitchFamily="18" charset="2"/>
              </a:rPr>
              <a:t></a:t>
            </a:r>
            <a:r>
              <a:rPr lang="en-US" i="1" baseline="-25000" dirty="0">
                <a:sym typeface="Symbol" panose="05050102010706020507" pitchFamily="18" charset="2"/>
              </a:rPr>
              <a:t>s</a:t>
            </a:r>
            <a:endParaRPr lang="en-US" i="1" baseline="-25000" dirty="0"/>
          </a:p>
        </p:txBody>
      </p:sp>
      <p:sp>
        <p:nvSpPr>
          <p:cNvPr id="19" name="TextBox 18">
            <a:extLst>
              <a:ext uri="{FF2B5EF4-FFF2-40B4-BE49-F238E27FC236}">
                <a16:creationId xmlns:a16="http://schemas.microsoft.com/office/drawing/2014/main" id="{4BC54669-2B33-DC1D-FA1F-C8C9FEE3B58A}"/>
              </a:ext>
            </a:extLst>
          </p:cNvPr>
          <p:cNvSpPr txBox="1"/>
          <p:nvPr/>
        </p:nvSpPr>
        <p:spPr>
          <a:xfrm>
            <a:off x="6487903" y="2882487"/>
            <a:ext cx="276038" cy="369332"/>
          </a:xfrm>
          <a:prstGeom prst="rect">
            <a:avLst/>
          </a:prstGeom>
          <a:noFill/>
        </p:spPr>
        <p:txBody>
          <a:bodyPr wrap="none" rtlCol="0">
            <a:spAutoFit/>
          </a:bodyPr>
          <a:lstStyle/>
          <a:p>
            <a:r>
              <a:rPr lang="en-US" dirty="0"/>
              <a:t>z</a:t>
            </a:r>
          </a:p>
        </p:txBody>
      </p:sp>
    </p:spTree>
    <p:extLst>
      <p:ext uri="{BB962C8B-B14F-4D97-AF65-F5344CB8AC3E}">
        <p14:creationId xmlns:p14="http://schemas.microsoft.com/office/powerpoint/2010/main" val="3383744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74638"/>
            <a:ext cx="4495800" cy="1143000"/>
          </a:xfrm>
        </p:spPr>
        <p:txBody>
          <a:bodyPr>
            <a:noAutofit/>
          </a:bodyPr>
          <a:lstStyle/>
          <a:p>
            <a:r>
              <a:rPr lang="en-US" sz="2800" dirty="0"/>
              <a:t>Exercise 6a,b for Variational autoencoder VAE</a:t>
            </a:r>
          </a:p>
        </p:txBody>
      </p:sp>
      <p:sp>
        <p:nvSpPr>
          <p:cNvPr id="3" name="Content Placeholder 2"/>
          <p:cNvSpPr>
            <a:spLocks noGrp="1"/>
          </p:cNvSpPr>
          <p:nvPr>
            <p:ph idx="1"/>
          </p:nvPr>
        </p:nvSpPr>
        <p:spPr>
          <a:xfrm>
            <a:off x="266700" y="274638"/>
            <a:ext cx="4305299" cy="4449763"/>
          </a:xfrm>
        </p:spPr>
        <p:txBody>
          <a:bodyPr>
            <a:normAutofit fontScale="25000" lnSpcReduction="20000"/>
          </a:bodyPr>
          <a:lstStyle/>
          <a:p>
            <a:r>
              <a:rPr lang="en-US" sz="8000" dirty="0"/>
              <a:t>Which statement is </a:t>
            </a:r>
            <a:r>
              <a:rPr lang="en-US" sz="8000" b="1" u="sng" dirty="0">
                <a:solidFill>
                  <a:srgbClr val="FF0000"/>
                </a:solidFill>
              </a:rPr>
              <a:t>incorrect</a:t>
            </a:r>
            <a:r>
              <a:rPr lang="en-US" sz="8000" dirty="0"/>
              <a:t> for VAE?: MC choices:</a:t>
            </a:r>
          </a:p>
          <a:p>
            <a:pPr marL="514350" indent="-514350">
              <a:buFont typeface="+mj-lt"/>
              <a:buAutoNum type="arabicParenR"/>
            </a:pPr>
            <a:r>
              <a:rPr lang="en-US" sz="8000" dirty="0"/>
              <a:t>Because the search space is large, there are too many combinations of means (</a:t>
            </a:r>
            <a:r>
              <a:rPr lang="en-US" sz="8000" i="1" dirty="0">
                <a:sym typeface="Symbol" panose="05050102010706020507" pitchFamily="18" charset="2"/>
              </a:rPr>
              <a:t>µ</a:t>
            </a:r>
            <a:r>
              <a:rPr lang="en-US" sz="8000" i="1" baseline="-25000" dirty="0">
                <a:sym typeface="Symbol" panose="05050102010706020507" pitchFamily="18" charset="2"/>
              </a:rPr>
              <a:t>s</a:t>
            </a:r>
            <a:r>
              <a:rPr lang="en-US" sz="8000" dirty="0">
                <a:sym typeface="Symbol" panose="05050102010706020507" pitchFamily="18" charset="2"/>
              </a:rPr>
              <a:t>)</a:t>
            </a:r>
            <a:r>
              <a:rPr lang="en-US" sz="8000" dirty="0"/>
              <a:t> and standard deviations (</a:t>
            </a:r>
            <a:r>
              <a:rPr lang="en-US" sz="8000" i="1" dirty="0">
                <a:sym typeface="Symbol" panose="05050102010706020507" pitchFamily="18" charset="2"/>
              </a:rPr>
              <a:t></a:t>
            </a:r>
            <a:r>
              <a:rPr lang="en-US" sz="8000" i="1" baseline="-25000" dirty="0">
                <a:sym typeface="Symbol" panose="05050102010706020507" pitchFamily="18" charset="2"/>
              </a:rPr>
              <a:t>s</a:t>
            </a:r>
            <a:r>
              <a:rPr lang="en-US" sz="8000" dirty="0">
                <a:sym typeface="Symbol" panose="05050102010706020507" pitchFamily="18" charset="2"/>
              </a:rPr>
              <a:t>)  </a:t>
            </a:r>
            <a:r>
              <a:rPr lang="en-US" sz="8000" dirty="0"/>
              <a:t>for generating the same output.</a:t>
            </a:r>
          </a:p>
          <a:p>
            <a:pPr marL="514350" indent="-514350">
              <a:buFont typeface="+mj-lt"/>
              <a:buAutoNum type="arabicParenR"/>
            </a:pPr>
            <a:r>
              <a:rPr lang="en-US" sz="8000" dirty="0"/>
              <a:t>There are multiple solutions for means (</a:t>
            </a:r>
            <a:r>
              <a:rPr lang="en-US" sz="8000" i="1" dirty="0">
                <a:sym typeface="Symbol" panose="05050102010706020507" pitchFamily="18" charset="2"/>
              </a:rPr>
              <a:t>µ</a:t>
            </a:r>
            <a:r>
              <a:rPr lang="en-US" sz="8000" i="1" baseline="-25000" dirty="0">
                <a:sym typeface="Symbol" panose="05050102010706020507" pitchFamily="18" charset="2"/>
              </a:rPr>
              <a:t>s</a:t>
            </a:r>
            <a:r>
              <a:rPr lang="en-US" sz="8000" dirty="0">
                <a:sym typeface="Symbol" panose="05050102010706020507" pitchFamily="18" charset="2"/>
              </a:rPr>
              <a:t>)</a:t>
            </a:r>
            <a:r>
              <a:rPr lang="en-US" sz="8000" dirty="0"/>
              <a:t> and standard deviations (</a:t>
            </a:r>
            <a:r>
              <a:rPr lang="en-US" sz="8000" i="1" dirty="0">
                <a:sym typeface="Symbol" panose="05050102010706020507" pitchFamily="18" charset="2"/>
              </a:rPr>
              <a:t></a:t>
            </a:r>
            <a:r>
              <a:rPr lang="en-US" sz="8000" i="1" baseline="-25000" dirty="0">
                <a:sym typeface="Symbol" panose="05050102010706020507" pitchFamily="18" charset="2"/>
              </a:rPr>
              <a:t>s</a:t>
            </a:r>
            <a:r>
              <a:rPr lang="en-US" sz="8000" dirty="0">
                <a:sym typeface="Symbol" panose="05050102010706020507" pitchFamily="18" charset="2"/>
              </a:rPr>
              <a:t>). </a:t>
            </a:r>
            <a:endParaRPr lang="en-US" sz="8000" dirty="0"/>
          </a:p>
          <a:p>
            <a:pPr marL="514350" indent="-514350">
              <a:buFont typeface="+mj-lt"/>
              <a:buAutoNum type="arabicParenR"/>
            </a:pPr>
            <a:r>
              <a:rPr lang="en-US" sz="8000" dirty="0"/>
              <a:t>There is a deterministic linear solution for the original VAE</a:t>
            </a:r>
          </a:p>
          <a:p>
            <a:pPr marL="514350" indent="-514350">
              <a:buFont typeface="+mj-lt"/>
              <a:buAutoNum type="arabicParenR"/>
            </a:pPr>
            <a:r>
              <a:rPr lang="en-US" sz="8000" dirty="0"/>
              <a:t>Neural network provides a solution for VAE.</a:t>
            </a:r>
          </a:p>
          <a:p>
            <a:endParaRPr lang="en-US" sz="8000" dirty="0"/>
          </a:p>
          <a:p>
            <a:endParaRPr lang="en-US" sz="8000" dirty="0"/>
          </a:p>
          <a:p>
            <a:endParaRPr lang="en-US" sz="8000" dirty="0">
              <a:sym typeface="Symbol" panose="05050102010706020507" pitchFamily="18" charset="2"/>
            </a:endParaRPr>
          </a:p>
          <a:p>
            <a:endParaRPr lang="en-US" sz="8000" dirty="0"/>
          </a:p>
          <a:p>
            <a:r>
              <a:rPr lang="en-US" sz="8000" dirty="0"/>
              <a:t>(b) Discuss exercise for students: what is a multivariate-Gaussian distribution.</a:t>
            </a:r>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39</a:t>
            </a:fld>
            <a:endParaRPr lang="en-US"/>
          </a:p>
        </p:txBody>
      </p:sp>
      <p:pic>
        <p:nvPicPr>
          <p:cNvPr id="46082" name="Picture 2" descr="MultivariateNorm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1767680"/>
            <a:ext cx="3907558" cy="29567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0" y="4724400"/>
            <a:ext cx="3640858" cy="1200329"/>
          </a:xfrm>
          <a:prstGeom prst="rect">
            <a:avLst/>
          </a:prstGeom>
          <a:noFill/>
        </p:spPr>
        <p:txBody>
          <a:bodyPr wrap="square" rtlCol="0">
            <a:spAutoFit/>
          </a:bodyPr>
          <a:lstStyle/>
          <a:p>
            <a:r>
              <a:rPr lang="en-US" dirty="0">
                <a:hlinkClick r:id="rId3"/>
              </a:rPr>
              <a:t>form</a:t>
            </a:r>
          </a:p>
          <a:p>
            <a:r>
              <a:rPr lang="en-US" dirty="0">
                <a:hlinkClick r:id="rId3"/>
              </a:rPr>
              <a:t>https://en.wikipedia.org/wiki/Multivariate_normal_distribution</a:t>
            </a:r>
            <a:endParaRPr lang="en-US" dirty="0"/>
          </a:p>
          <a:p>
            <a:r>
              <a:rPr lang="en-US" dirty="0"/>
              <a:t>of 2 dimensions</a:t>
            </a:r>
          </a:p>
        </p:txBody>
      </p:sp>
      <p:pic>
        <p:nvPicPr>
          <p:cNvPr id="7" name="Picture 2">
            <a:extLst>
              <a:ext uri="{FF2B5EF4-FFF2-40B4-BE49-F238E27FC236}">
                <a16:creationId xmlns:a16="http://schemas.microsoft.com/office/drawing/2014/main" id="{B00BACCD-8FAB-BE12-E7E7-EF52D55264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4951" y="1215643"/>
            <a:ext cx="1283876" cy="128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96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92500" lnSpcReduction="20000"/>
          </a:bodyPr>
          <a:lstStyle/>
          <a:p>
            <a:r>
              <a:rPr lang="en-US" dirty="0"/>
              <a:t>What is auto-decoder?</a:t>
            </a:r>
          </a:p>
          <a:p>
            <a:pPr lvl="1"/>
            <a:r>
              <a:rPr lang="en-US" dirty="0"/>
              <a:t>An unsupervised method </a:t>
            </a:r>
          </a:p>
          <a:p>
            <a:r>
              <a:rPr lang="en-US" dirty="0"/>
              <a:t>Application</a:t>
            </a:r>
          </a:p>
          <a:p>
            <a:pPr lvl="1"/>
            <a:r>
              <a:rPr lang="en-US" dirty="0"/>
              <a:t>For noise removal</a:t>
            </a:r>
          </a:p>
          <a:p>
            <a:pPr lvl="1"/>
            <a:r>
              <a:rPr lang="en-US" dirty="0"/>
              <a:t>Dimensional reduction</a:t>
            </a:r>
          </a:p>
          <a:p>
            <a:r>
              <a:rPr lang="en-US" dirty="0"/>
              <a:t>Method</a:t>
            </a:r>
          </a:p>
          <a:p>
            <a:pPr lvl="1"/>
            <a:r>
              <a:rPr lang="en-US" dirty="0"/>
              <a:t>Use noise-free ground truth data (e.g. MNIST)+ self generative noise to train the network</a:t>
            </a:r>
          </a:p>
          <a:p>
            <a:pPr lvl="1"/>
            <a:r>
              <a:rPr lang="en-US" dirty="0"/>
              <a:t>The final network can remove noise of in the input (e.g. hand written characters),  the output will be similar to the ground truth data</a:t>
            </a:r>
          </a:p>
          <a:p>
            <a:pPr lvl="2"/>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4</a:t>
            </a:fld>
            <a:endParaRPr lang="en-US"/>
          </a:p>
        </p:txBody>
      </p:sp>
    </p:spTree>
    <p:extLst>
      <p:ext uri="{BB962C8B-B14F-4D97-AF65-F5344CB8AC3E}">
        <p14:creationId xmlns:p14="http://schemas.microsoft.com/office/powerpoint/2010/main" val="1584267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379" y="361771"/>
            <a:ext cx="4495800" cy="1143000"/>
          </a:xfrm>
        </p:spPr>
        <p:txBody>
          <a:bodyPr>
            <a:noAutofit/>
          </a:bodyPr>
          <a:lstStyle/>
          <a:p>
            <a:r>
              <a:rPr lang="en-US" sz="2800" dirty="0">
                <a:solidFill>
                  <a:srgbClr val="FF0000"/>
                </a:solidFill>
              </a:rPr>
              <a:t>Answer: Exercise </a:t>
            </a:r>
            <a:r>
              <a:rPr lang="en-US" sz="2800" dirty="0"/>
              <a:t>6a,b for Variational autoencoder VAE</a:t>
            </a:r>
          </a:p>
        </p:txBody>
      </p:sp>
      <p:sp>
        <p:nvSpPr>
          <p:cNvPr id="3" name="Content Placeholder 2"/>
          <p:cNvSpPr>
            <a:spLocks noGrp="1"/>
          </p:cNvSpPr>
          <p:nvPr>
            <p:ph idx="1"/>
          </p:nvPr>
        </p:nvSpPr>
        <p:spPr>
          <a:xfrm>
            <a:off x="266700" y="274638"/>
            <a:ext cx="4305299" cy="4449763"/>
          </a:xfrm>
        </p:spPr>
        <p:txBody>
          <a:bodyPr>
            <a:normAutofit fontScale="25000" lnSpcReduction="20000"/>
          </a:bodyPr>
          <a:lstStyle/>
          <a:p>
            <a:r>
              <a:rPr lang="en-US" sz="8000" dirty="0"/>
              <a:t>Which statement is </a:t>
            </a:r>
            <a:r>
              <a:rPr lang="en-US" sz="8000" b="1" u="sng" dirty="0">
                <a:solidFill>
                  <a:srgbClr val="FF0000"/>
                </a:solidFill>
              </a:rPr>
              <a:t>incorrect</a:t>
            </a:r>
            <a:r>
              <a:rPr lang="en-US" sz="8000" dirty="0"/>
              <a:t> for VAE?: MC choices:</a:t>
            </a:r>
          </a:p>
          <a:p>
            <a:pPr marL="0" indent="0">
              <a:buNone/>
            </a:pPr>
            <a:r>
              <a:rPr lang="en-US" sz="8000" dirty="0">
                <a:solidFill>
                  <a:srgbClr val="FF0000"/>
                </a:solidFill>
              </a:rPr>
              <a:t>(choice3)There is a deterministic linear solution for the original VAE (this is incorrect It has a probability random process inside and is not </a:t>
            </a:r>
            <a:r>
              <a:rPr lang="en-US" sz="8000" dirty="0" err="1">
                <a:solidFill>
                  <a:srgbClr val="FF0000"/>
                </a:solidFill>
              </a:rPr>
              <a:t>derministic</a:t>
            </a:r>
            <a:endParaRPr lang="en-US" sz="8000" dirty="0">
              <a:solidFill>
                <a:srgbClr val="FF0000"/>
              </a:solidFill>
            </a:endParaRPr>
          </a:p>
          <a:p>
            <a:endParaRPr lang="en-US" sz="8000" dirty="0"/>
          </a:p>
          <a:p>
            <a:r>
              <a:rPr lang="en-US" sz="8000" dirty="0"/>
              <a:t>(b) Discuss exercise for students: what is a multivariate-Gaussian distribution.</a:t>
            </a:r>
          </a:p>
          <a:p>
            <a:r>
              <a:rPr lang="en-US" sz="8000" dirty="0"/>
              <a:t>Answer: Multivariate-dimensional Gaussian:</a:t>
            </a:r>
          </a:p>
          <a:p>
            <a:r>
              <a:rPr lang="en-US" sz="8000" i="1" dirty="0"/>
              <a:t>In </a:t>
            </a:r>
            <a:r>
              <a:rPr lang="en-US" sz="8000" i="1" dirty="0">
                <a:hlinkClick r:id="rId2" tooltip="Probability theory"/>
              </a:rPr>
              <a:t>probability theory</a:t>
            </a:r>
            <a:r>
              <a:rPr lang="en-US" sz="8000" i="1" dirty="0"/>
              <a:t> and </a:t>
            </a:r>
            <a:r>
              <a:rPr lang="en-US" sz="8000" i="1" dirty="0">
                <a:hlinkClick r:id="rId3" tooltip="Statistics"/>
              </a:rPr>
              <a:t>statistics</a:t>
            </a:r>
            <a:r>
              <a:rPr lang="en-US" sz="8000" i="1" dirty="0"/>
              <a:t>, the </a:t>
            </a:r>
            <a:r>
              <a:rPr lang="en-US" sz="8000" b="1" i="1" dirty="0"/>
              <a:t>multivariate normal distribution</a:t>
            </a:r>
            <a:r>
              <a:rPr lang="en-US" sz="8000" i="1" dirty="0"/>
              <a:t>, </a:t>
            </a:r>
            <a:r>
              <a:rPr lang="en-US" sz="8000" b="1" i="1" dirty="0"/>
              <a:t>multivariate Gaussian distribution</a:t>
            </a:r>
            <a:r>
              <a:rPr lang="en-US" sz="8000" i="1" dirty="0"/>
              <a:t>, or </a:t>
            </a:r>
            <a:r>
              <a:rPr lang="en-US" sz="8000" b="1" i="1" dirty="0"/>
              <a:t>joint normal distribution</a:t>
            </a:r>
            <a:r>
              <a:rPr lang="en-US" sz="8000" i="1" dirty="0"/>
              <a:t> is a generalization of the one-dimensional (</a:t>
            </a:r>
            <a:r>
              <a:rPr lang="en-US" sz="8000" i="1" dirty="0">
                <a:hlinkClick r:id="rId4" tooltip="Univariate"/>
              </a:rPr>
              <a:t>univariate</a:t>
            </a:r>
            <a:r>
              <a:rPr lang="en-US" sz="8000" i="1" dirty="0"/>
              <a:t>) </a:t>
            </a:r>
            <a:r>
              <a:rPr lang="en-US" sz="8000" i="1" dirty="0">
                <a:hlinkClick r:id="rId5" tooltip="Normal distribution"/>
              </a:rPr>
              <a:t>normal distribution</a:t>
            </a:r>
            <a:r>
              <a:rPr lang="en-US" sz="8000" i="1" dirty="0"/>
              <a:t> to higher </a:t>
            </a:r>
            <a:r>
              <a:rPr lang="en-US" sz="8000" i="1" dirty="0">
                <a:hlinkClick r:id="rId6" tooltip="Dimension"/>
              </a:rPr>
              <a:t>dimensions</a:t>
            </a:r>
            <a:r>
              <a:rPr lang="en-US" sz="8000" i="1" dirty="0"/>
              <a:t>. One definition is that a </a:t>
            </a:r>
            <a:r>
              <a:rPr lang="en-US" sz="8000" i="1" dirty="0">
                <a:hlinkClick r:id="rId7" tooltip="Random vector"/>
              </a:rPr>
              <a:t>random vector</a:t>
            </a:r>
            <a:r>
              <a:rPr lang="en-US" sz="8000" i="1" dirty="0"/>
              <a:t> is said to be k-variate normally distributed if every </a:t>
            </a:r>
            <a:r>
              <a:rPr lang="en-US" sz="8000" i="1" dirty="0">
                <a:hlinkClick r:id="rId8" tooltip="Linear combination"/>
              </a:rPr>
              <a:t>linear combination</a:t>
            </a:r>
            <a:r>
              <a:rPr lang="en-US" sz="8000" i="1" dirty="0"/>
              <a:t> of its k components has a univariate normal distribution. </a:t>
            </a:r>
          </a:p>
          <a:p>
            <a:endParaRPr lang="en-US" sz="8000" dirty="0"/>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40</a:t>
            </a:fld>
            <a:endParaRPr lang="en-US"/>
          </a:p>
        </p:txBody>
      </p:sp>
      <p:pic>
        <p:nvPicPr>
          <p:cNvPr id="46082" name="Picture 2" descr="MultivariateNormal.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2500" y="1767680"/>
            <a:ext cx="3907558" cy="29567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0" y="4724400"/>
            <a:ext cx="3640858" cy="1200329"/>
          </a:xfrm>
          <a:prstGeom prst="rect">
            <a:avLst/>
          </a:prstGeom>
          <a:noFill/>
        </p:spPr>
        <p:txBody>
          <a:bodyPr wrap="square" rtlCol="0">
            <a:spAutoFit/>
          </a:bodyPr>
          <a:lstStyle/>
          <a:p>
            <a:r>
              <a:rPr lang="en-US" dirty="0">
                <a:hlinkClick r:id="rId10"/>
              </a:rPr>
              <a:t>form</a:t>
            </a:r>
          </a:p>
          <a:p>
            <a:r>
              <a:rPr lang="en-US" dirty="0">
                <a:hlinkClick r:id="rId10"/>
              </a:rPr>
              <a:t>https://en.wikipedia.org/wiki/Multivariate_normal_distribution</a:t>
            </a:r>
            <a:endParaRPr lang="en-US" dirty="0"/>
          </a:p>
          <a:p>
            <a:r>
              <a:rPr lang="en-US" dirty="0"/>
              <a:t>of 2 dimensions</a:t>
            </a:r>
          </a:p>
        </p:txBody>
      </p:sp>
    </p:spTree>
    <p:extLst>
      <p:ext uri="{BB962C8B-B14F-4D97-AF65-F5344CB8AC3E}">
        <p14:creationId xmlns:p14="http://schemas.microsoft.com/office/powerpoint/2010/main" val="393836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Latent dimensions of variational autoencoder</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41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4031" y="1596257"/>
            <a:ext cx="4360798" cy="4570512"/>
          </a:xfrm>
          <a:prstGeom prst="rect">
            <a:avLst/>
          </a:prstGeom>
        </p:spPr>
      </p:pic>
      <p:sp>
        <p:nvSpPr>
          <p:cNvPr id="7" name="TextBox 6"/>
          <p:cNvSpPr txBox="1"/>
          <p:nvPr/>
        </p:nvSpPr>
        <p:spPr>
          <a:xfrm>
            <a:off x="1801215" y="6582975"/>
            <a:ext cx="6358920" cy="276999"/>
          </a:xfrm>
          <a:prstGeom prst="rect">
            <a:avLst/>
          </a:prstGeom>
          <a:noFill/>
        </p:spPr>
        <p:txBody>
          <a:bodyPr wrap="none" rtlCol="0">
            <a:spAutoFit/>
          </a:bodyPr>
          <a:lstStyle/>
          <a:p>
            <a:r>
              <a:rPr lang="en-US" sz="1200" dirty="0">
                <a:hlinkClick r:id="rId3"/>
              </a:rPr>
              <a:t>https://towardsdatascience.com/intuitively-understanding-variational-autoencoders-1bfe67eb5daf</a:t>
            </a:r>
            <a:endParaRPr lang="en-US" sz="1200" dirty="0"/>
          </a:p>
        </p:txBody>
      </p:sp>
      <p:pic>
        <p:nvPicPr>
          <p:cNvPr id="10" name="Picture 9"/>
          <p:cNvPicPr>
            <a:picLocks noChangeAspect="1"/>
          </p:cNvPicPr>
          <p:nvPr/>
        </p:nvPicPr>
        <p:blipFill>
          <a:blip r:embed="rId4"/>
          <a:stretch>
            <a:fillRect/>
          </a:stretch>
        </p:blipFill>
        <p:spPr>
          <a:xfrm>
            <a:off x="7676265" y="4054825"/>
            <a:ext cx="716232" cy="539281"/>
          </a:xfrm>
          <a:prstGeom prst="rect">
            <a:avLst/>
          </a:prstGeom>
        </p:spPr>
      </p:pic>
      <p:sp>
        <p:nvSpPr>
          <p:cNvPr id="8" name="Right Brace 7"/>
          <p:cNvSpPr/>
          <p:nvPr/>
        </p:nvSpPr>
        <p:spPr>
          <a:xfrm>
            <a:off x="7676265" y="3026964"/>
            <a:ext cx="438060"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8011497" y="3031803"/>
            <a:ext cx="1132503" cy="923330"/>
          </a:xfrm>
          <a:prstGeom prst="rect">
            <a:avLst/>
          </a:prstGeom>
          <a:noFill/>
        </p:spPr>
        <p:txBody>
          <a:bodyPr wrap="square" rtlCol="0">
            <a:spAutoFit/>
          </a:bodyPr>
          <a:lstStyle/>
          <a:p>
            <a:r>
              <a:rPr lang="en-US" dirty="0"/>
              <a:t>Random generator layer</a:t>
            </a:r>
          </a:p>
        </p:txBody>
      </p:sp>
      <p:sp>
        <p:nvSpPr>
          <p:cNvPr id="12" name="TextBox 11"/>
          <p:cNvSpPr txBox="1"/>
          <p:nvPr/>
        </p:nvSpPr>
        <p:spPr>
          <a:xfrm>
            <a:off x="4123017" y="3955133"/>
            <a:ext cx="1238250" cy="923330"/>
          </a:xfrm>
          <a:prstGeom prst="rect">
            <a:avLst/>
          </a:prstGeom>
          <a:noFill/>
        </p:spPr>
        <p:txBody>
          <a:bodyPr wrap="square" rtlCol="0">
            <a:spAutoFit/>
          </a:bodyPr>
          <a:lstStyle/>
          <a:p>
            <a:r>
              <a:rPr lang="en-US" dirty="0"/>
              <a:t>generated by </a:t>
            </a:r>
            <a:r>
              <a:rPr lang="en-US" dirty="0">
                <a:sym typeface="Symbol" panose="05050102010706020507" pitchFamily="18" charset="2"/>
              </a:rPr>
              <a:t></a:t>
            </a:r>
            <a:r>
              <a:rPr lang="en-US" baseline="-25000" dirty="0">
                <a:sym typeface="Symbol" panose="05050102010706020507" pitchFamily="18" charset="2"/>
              </a:rPr>
              <a:t>s</a:t>
            </a:r>
            <a:r>
              <a:rPr lang="en-US" baseline="30000" dirty="0">
                <a:sym typeface="Symbol" panose="05050102010706020507" pitchFamily="18" charset="2"/>
              </a:rPr>
              <a:t>2 </a:t>
            </a:r>
            <a:r>
              <a:rPr lang="en-US" dirty="0">
                <a:sym typeface="Symbol" panose="05050102010706020507" pitchFamily="18" charset="2"/>
              </a:rPr>
              <a:t>and </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3726449262"/>
              </p:ext>
            </p:extLst>
          </p:nvPr>
        </p:nvGraphicFramePr>
        <p:xfrm>
          <a:off x="6649659" y="5912699"/>
          <a:ext cx="336392" cy="374786"/>
        </p:xfrm>
        <a:graphic>
          <a:graphicData uri="http://schemas.openxmlformats.org/presentationml/2006/ole">
            <mc:AlternateContent xmlns:mc="http://schemas.openxmlformats.org/markup-compatibility/2006">
              <mc:Choice xmlns:v="urn:schemas-microsoft-com:vml" Requires="v">
                <p:oleObj name="Equation" r:id="rId5" imgW="177480" imgH="203040" progId="Equation.3">
                  <p:embed/>
                </p:oleObj>
              </mc:Choice>
              <mc:Fallback>
                <p:oleObj name="Equation" r:id="rId5" imgW="177480" imgH="203040" progId="Equation.3">
                  <p:embed/>
                  <p:pic>
                    <p:nvPicPr>
                      <p:cNvPr id="0" name=""/>
                      <p:cNvPicPr/>
                      <p:nvPr/>
                    </p:nvPicPr>
                    <p:blipFill>
                      <a:blip r:embed="rId6"/>
                      <a:stretch>
                        <a:fillRect/>
                      </a:stretch>
                    </p:blipFill>
                    <p:spPr>
                      <a:xfrm>
                        <a:off x="6649659" y="5912699"/>
                        <a:ext cx="336392" cy="374786"/>
                      </a:xfrm>
                      <a:prstGeom prst="rect">
                        <a:avLst/>
                      </a:prstGeom>
                      <a:ln w="25400">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263850773"/>
              </p:ext>
            </p:extLst>
          </p:nvPr>
        </p:nvGraphicFramePr>
        <p:xfrm>
          <a:off x="6313109" y="1111185"/>
          <a:ext cx="336550" cy="311150"/>
        </p:xfrm>
        <a:graphic>
          <a:graphicData uri="http://schemas.openxmlformats.org/presentationml/2006/ole">
            <mc:AlternateContent xmlns:mc="http://schemas.openxmlformats.org/markup-compatibility/2006">
              <mc:Choice xmlns:v="urn:schemas-microsoft-com:vml" Requires="v">
                <p:oleObj name="Equation" r:id="rId7" imgW="177480" imgH="164880" progId="Equation.3">
                  <p:embed/>
                </p:oleObj>
              </mc:Choice>
              <mc:Fallback>
                <p:oleObj name="Equation" r:id="rId7" imgW="177480" imgH="164880" progId="Equation.3">
                  <p:embed/>
                  <p:pic>
                    <p:nvPicPr>
                      <p:cNvPr id="0" name=""/>
                      <p:cNvPicPr/>
                      <p:nvPr/>
                    </p:nvPicPr>
                    <p:blipFill>
                      <a:blip r:embed="rId8"/>
                      <a:stretch>
                        <a:fillRect/>
                      </a:stretch>
                    </p:blipFill>
                    <p:spPr>
                      <a:xfrm>
                        <a:off x="6313109" y="1111185"/>
                        <a:ext cx="336550" cy="311150"/>
                      </a:xfrm>
                      <a:prstGeom prst="rect">
                        <a:avLst/>
                      </a:prstGeom>
                      <a:ln w="25400">
                        <a:noFill/>
                      </a:ln>
                    </p:spPr>
                  </p:pic>
                </p:oleObj>
              </mc:Fallback>
            </mc:AlternateContent>
          </a:graphicData>
        </a:graphic>
      </p:graphicFrame>
      <p:sp>
        <p:nvSpPr>
          <p:cNvPr id="3" name="Content Placeholder 2"/>
          <p:cNvSpPr>
            <a:spLocks noGrp="1"/>
          </p:cNvSpPr>
          <p:nvPr>
            <p:ph idx="1"/>
          </p:nvPr>
        </p:nvSpPr>
        <p:spPr>
          <a:xfrm>
            <a:off x="127176" y="1524191"/>
            <a:ext cx="3865653" cy="4677979"/>
          </a:xfrm>
        </p:spPr>
        <p:txBody>
          <a:bodyPr>
            <a:normAutofit fontScale="62500" lnSpcReduction="20000"/>
          </a:bodyPr>
          <a:lstStyle/>
          <a:p>
            <a:r>
              <a:rPr lang="en-US" sz="3200" dirty="0"/>
              <a:t>E.g. In some applications, latent dimension =30 .</a:t>
            </a:r>
          </a:p>
          <a:p>
            <a:r>
              <a:rPr lang="en-US" dirty="0">
                <a:sym typeface="Symbol" panose="05050102010706020507" pitchFamily="18" charset="2"/>
              </a:rPr>
              <a:t>30 </a:t>
            </a:r>
            <a:r>
              <a:rPr lang="en-US" baseline="-25000" dirty="0">
                <a:sym typeface="Symbol" panose="05050102010706020507" pitchFamily="18" charset="2"/>
              </a:rPr>
              <a:t> </a:t>
            </a:r>
            <a:r>
              <a:rPr lang="en-US" dirty="0">
                <a:sym typeface="Symbol" panose="05050102010706020507" pitchFamily="18" charset="2"/>
              </a:rPr>
              <a:t> values</a:t>
            </a:r>
          </a:p>
          <a:p>
            <a:r>
              <a:rPr lang="en-US" dirty="0">
                <a:sym typeface="Symbol" panose="05050102010706020507" pitchFamily="18" charset="2"/>
              </a:rPr>
              <a:t>30    values</a:t>
            </a:r>
            <a:endParaRPr lang="en-US" sz="3200" dirty="0"/>
          </a:p>
          <a:p>
            <a:r>
              <a:rPr lang="en-US" sz="3200" dirty="0"/>
              <a:t>Hence Z has 30 neurons.</a:t>
            </a:r>
          </a:p>
          <a:p>
            <a:r>
              <a:rPr lang="en-US" sz="3200" dirty="0"/>
              <a:t>Note: Most MNIST (character dataset generation) demos, Z has only 2 neurons for </a:t>
            </a:r>
            <a:r>
              <a:rPr lang="en-US" sz="3200" dirty="0" err="1"/>
              <a:t>latent_dimension</a:t>
            </a:r>
            <a:r>
              <a:rPr lang="en-US" sz="3200" dirty="0"/>
              <a:t>=2. But some can have 3 (or even 30 in this example) </a:t>
            </a:r>
            <a:r>
              <a:rPr lang="en-US" dirty="0"/>
              <a:t>latent dimensions, see</a:t>
            </a:r>
            <a:endParaRPr lang="en-US" sz="3200" dirty="0"/>
          </a:p>
          <a:p>
            <a:r>
              <a:rPr lang="en-US" sz="2800" dirty="0">
                <a:hlinkClick r:id="rId9"/>
              </a:rPr>
              <a:t>http://www.cs.unibo.it/~asperti/variational.html</a:t>
            </a:r>
            <a:endParaRPr lang="en-US" sz="2800" dirty="0"/>
          </a:p>
          <a:p>
            <a:r>
              <a:rPr lang="en-US" sz="2800" dirty="0"/>
              <a:t>Face generation and VAE with different latent dimension examples: </a:t>
            </a:r>
            <a:r>
              <a:rPr lang="en-US" sz="2800" dirty="0">
                <a:hlinkClick r:id="rId10"/>
              </a:rPr>
              <a:t>https://diposit.ub.edu/dspace/bitstream/2445/171974/3/171974.pdf</a:t>
            </a:r>
            <a:r>
              <a:rPr lang="en-US" sz="2800" dirty="0"/>
              <a:t> </a:t>
            </a:r>
          </a:p>
        </p:txBody>
      </p:sp>
      <p:sp>
        <p:nvSpPr>
          <p:cNvPr id="14" name="TextBox 13">
            <a:extLst>
              <a:ext uri="{FF2B5EF4-FFF2-40B4-BE49-F238E27FC236}">
                <a16:creationId xmlns:a16="http://schemas.microsoft.com/office/drawing/2014/main" id="{F384D5B9-BE8B-56E3-AE33-188DA0838184}"/>
              </a:ext>
            </a:extLst>
          </p:cNvPr>
          <p:cNvSpPr txBox="1"/>
          <p:nvPr/>
        </p:nvSpPr>
        <p:spPr>
          <a:xfrm>
            <a:off x="5913684" y="4029689"/>
            <a:ext cx="1460249" cy="374787"/>
          </a:xfrm>
          <a:prstGeom prst="rect">
            <a:avLst/>
          </a:prstGeom>
          <a:noFill/>
        </p:spPr>
        <p:txBody>
          <a:bodyPr wrap="square">
            <a:spAutoFit/>
          </a:bodyPr>
          <a:lstStyle/>
          <a:p>
            <a:r>
              <a:rPr lang="en-US" dirty="0"/>
              <a:t>Z</a:t>
            </a:r>
            <a:endParaRPr lang="en-HK" dirty="0"/>
          </a:p>
        </p:txBody>
      </p:sp>
      <p:cxnSp>
        <p:nvCxnSpPr>
          <p:cNvPr id="18" name="Straight Arrow Connector 17">
            <a:extLst>
              <a:ext uri="{FF2B5EF4-FFF2-40B4-BE49-F238E27FC236}">
                <a16:creationId xmlns:a16="http://schemas.microsoft.com/office/drawing/2014/main" id="{3DE22FB7-60B5-92E0-EF56-8C9DC1A5D218}"/>
              </a:ext>
            </a:extLst>
          </p:cNvPr>
          <p:cNvCxnSpPr>
            <a:endCxn id="14" idx="1"/>
          </p:cNvCxnSpPr>
          <p:nvPr/>
        </p:nvCxnSpPr>
        <p:spPr>
          <a:xfrm>
            <a:off x="5220672" y="4169964"/>
            <a:ext cx="693012" cy="47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49808AC-CE66-618B-BF6F-2471C6970415}"/>
              </a:ext>
            </a:extLst>
          </p:cNvPr>
          <p:cNvSpPr txBox="1"/>
          <p:nvPr/>
        </p:nvSpPr>
        <p:spPr>
          <a:xfrm>
            <a:off x="3771900" y="2712411"/>
            <a:ext cx="1850676" cy="646331"/>
          </a:xfrm>
          <a:prstGeom prst="rect">
            <a:avLst/>
          </a:prstGeom>
          <a:noFill/>
        </p:spPr>
        <p:txBody>
          <a:bodyPr wrap="square">
            <a:spAutoFit/>
          </a:bodyPr>
          <a:lstStyle/>
          <a:p>
            <a:r>
              <a:rPr lang="en-US" dirty="0">
                <a:sym typeface="Symbol" panose="05050102010706020507" pitchFamily="18" charset="2"/>
              </a:rPr>
              <a:t>30 </a:t>
            </a:r>
            <a:r>
              <a:rPr lang="en-US" baseline="-25000" dirty="0">
                <a:sym typeface="Symbol" panose="05050102010706020507" pitchFamily="18" charset="2"/>
              </a:rPr>
              <a:t>  </a:t>
            </a:r>
            <a:r>
              <a:rPr lang="en-US" dirty="0">
                <a:sym typeface="Symbol" panose="05050102010706020507" pitchFamily="18" charset="2"/>
              </a:rPr>
              <a:t>values</a:t>
            </a:r>
          </a:p>
          <a:p>
            <a:r>
              <a:rPr lang="en-US" dirty="0">
                <a:sym typeface="Symbol" panose="05050102010706020507" pitchFamily="18" charset="2"/>
              </a:rPr>
              <a:t>30  values</a:t>
            </a:r>
            <a:endParaRPr lang="en-HK" dirty="0"/>
          </a:p>
        </p:txBody>
      </p:sp>
      <p:cxnSp>
        <p:nvCxnSpPr>
          <p:cNvPr id="21" name="Straight Arrow Connector 20">
            <a:extLst>
              <a:ext uri="{FF2B5EF4-FFF2-40B4-BE49-F238E27FC236}">
                <a16:creationId xmlns:a16="http://schemas.microsoft.com/office/drawing/2014/main" id="{5CBCAC36-9D77-4792-E3B7-5365E0E21AF3}"/>
              </a:ext>
            </a:extLst>
          </p:cNvPr>
          <p:cNvCxnSpPr>
            <a:cxnSpLocks/>
            <a:stCxn id="20" idx="2"/>
          </p:cNvCxnSpPr>
          <p:nvPr/>
        </p:nvCxnSpPr>
        <p:spPr>
          <a:xfrm>
            <a:off x="4697238" y="3358742"/>
            <a:ext cx="635942" cy="273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522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5E3F-4179-6448-AA78-9B4499A5738C}"/>
              </a:ext>
            </a:extLst>
          </p:cNvPr>
          <p:cNvSpPr>
            <a:spLocks noGrp="1"/>
          </p:cNvSpPr>
          <p:nvPr>
            <p:ph type="title"/>
          </p:nvPr>
        </p:nvSpPr>
        <p:spPr/>
        <p:txBody>
          <a:bodyPr>
            <a:normAutofit fontScale="90000"/>
          </a:bodyPr>
          <a:lstStyle/>
          <a:p>
            <a:r>
              <a:rPr lang="en-US" dirty="0"/>
              <a:t>Training of Vanilla and Variational Autoencoders </a:t>
            </a:r>
          </a:p>
        </p:txBody>
      </p:sp>
      <p:sp>
        <p:nvSpPr>
          <p:cNvPr id="3" name="Content Placeholder 2">
            <a:extLst>
              <a:ext uri="{FF2B5EF4-FFF2-40B4-BE49-F238E27FC236}">
                <a16:creationId xmlns:a16="http://schemas.microsoft.com/office/drawing/2014/main" id="{CAF217CA-7A8F-B745-A104-6C822D75FABE}"/>
              </a:ext>
            </a:extLst>
          </p:cNvPr>
          <p:cNvSpPr>
            <a:spLocks noGrp="1"/>
          </p:cNvSpPr>
          <p:nvPr>
            <p:ph idx="1"/>
          </p:nvPr>
        </p:nvSpPr>
        <p:spPr>
          <a:xfrm>
            <a:off x="628650" y="1825625"/>
            <a:ext cx="7886700" cy="4351338"/>
          </a:xfrm>
        </p:spPr>
        <p:txBody>
          <a:bodyPr>
            <a:normAutofit/>
          </a:bodyPr>
          <a:lstStyle/>
          <a:p>
            <a:r>
              <a:rPr lang="en-US" sz="2400" dirty="0"/>
              <a:t>Training of variational autoencoders is like training the vanilla autoencoders. E.g., for the de-noised application, presents noisy images to the input and clean image versions to the output. Use backpropagation to train the network.  Read our previous discussion on vanilla autoencoder</a:t>
            </a:r>
          </a:p>
        </p:txBody>
      </p:sp>
      <p:sp>
        <p:nvSpPr>
          <p:cNvPr id="4" name="TextBox 3">
            <a:extLst>
              <a:ext uri="{FF2B5EF4-FFF2-40B4-BE49-F238E27FC236}">
                <a16:creationId xmlns:a16="http://schemas.microsoft.com/office/drawing/2014/main" id="{EE4FE8DA-31EB-6040-88E6-E2FFE4941F7A}"/>
              </a:ext>
            </a:extLst>
          </p:cNvPr>
          <p:cNvSpPr txBox="1"/>
          <p:nvPr/>
        </p:nvSpPr>
        <p:spPr>
          <a:xfrm>
            <a:off x="628650" y="6533147"/>
            <a:ext cx="3531031" cy="276999"/>
          </a:xfrm>
          <a:prstGeom prst="rect">
            <a:avLst/>
          </a:prstGeom>
          <a:noFill/>
        </p:spPr>
        <p:txBody>
          <a:bodyPr wrap="none" rtlCol="0">
            <a:spAutoFit/>
          </a:bodyPr>
          <a:lstStyle/>
          <a:p>
            <a:r>
              <a:rPr lang="en-US" sz="1200" dirty="0"/>
              <a:t>https://</a:t>
            </a:r>
            <a:r>
              <a:rPr lang="en-US" sz="1200" dirty="0" err="1"/>
              <a:t>www.edureka.co</a:t>
            </a:r>
            <a:r>
              <a:rPr lang="en-US" sz="1200" dirty="0"/>
              <a:t>/blog/autoencoders-tutorial/</a:t>
            </a:r>
          </a:p>
        </p:txBody>
      </p:sp>
      <p:pic>
        <p:nvPicPr>
          <p:cNvPr id="2050" name="Picture 2" descr="Autoencoders Tutorial - Autoencoders">
            <a:extLst>
              <a:ext uri="{FF2B5EF4-FFF2-40B4-BE49-F238E27FC236}">
                <a16:creationId xmlns:a16="http://schemas.microsoft.com/office/drawing/2014/main" id="{D301272E-4057-3C4D-B6EF-536F915EA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455" y="4130922"/>
            <a:ext cx="5661917" cy="18980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6155722"/>
            <a:ext cx="7138429" cy="307777"/>
          </a:xfrm>
          <a:prstGeom prst="rect">
            <a:avLst/>
          </a:prstGeom>
          <a:noFill/>
        </p:spPr>
        <p:txBody>
          <a:bodyPr wrap="none" rtlCol="0">
            <a:spAutoFit/>
          </a:bodyPr>
          <a:lstStyle/>
          <a:p>
            <a:r>
              <a:rPr lang="en-US" sz="1400" dirty="0">
                <a:hlinkClick r:id="rId3"/>
              </a:rPr>
              <a:t>http://www.math.purdue.edu/~buzzard/MA598-Spring2019/Lectures/Lec18%20-%20VAE.pptx</a:t>
            </a:r>
            <a:r>
              <a:rPr lang="en-US" sz="1400" dirty="0"/>
              <a:t> </a:t>
            </a:r>
          </a:p>
        </p:txBody>
      </p:sp>
      <p:sp>
        <p:nvSpPr>
          <p:cNvPr id="6" name="Footer Placeholder 5"/>
          <p:cNvSpPr>
            <a:spLocks noGrp="1"/>
          </p:cNvSpPr>
          <p:nvPr>
            <p:ph type="ftr" sz="quarter" idx="11"/>
          </p:nvPr>
        </p:nvSpPr>
        <p:spPr/>
        <p:txBody>
          <a:bodyPr/>
          <a:lstStyle/>
          <a:p>
            <a:r>
              <a:rPr lang="en-US"/>
              <a:t>Ch10. Auto and variational encoders v241024c</a:t>
            </a:r>
          </a:p>
        </p:txBody>
      </p:sp>
      <p:sp>
        <p:nvSpPr>
          <p:cNvPr id="7" name="Slide Number Placeholder 6"/>
          <p:cNvSpPr>
            <a:spLocks noGrp="1"/>
          </p:cNvSpPr>
          <p:nvPr>
            <p:ph type="sldNum" sz="quarter" idx="12"/>
          </p:nvPr>
        </p:nvSpPr>
        <p:spPr/>
        <p:txBody>
          <a:bodyPr/>
          <a:lstStyle/>
          <a:p>
            <a:fld id="{7C12A529-2220-4038-9210-A21DB7BAEFCE}" type="slidenum">
              <a:rPr lang="en-US" smtClean="0"/>
              <a:t>42</a:t>
            </a:fld>
            <a:endParaRPr lang="en-US"/>
          </a:p>
        </p:txBody>
      </p:sp>
    </p:spTree>
    <p:extLst>
      <p:ext uri="{BB962C8B-B14F-4D97-AF65-F5344CB8AC3E}">
        <p14:creationId xmlns:p14="http://schemas.microsoft.com/office/powerpoint/2010/main" val="3321555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5CE77-F39F-EC41-B326-89A3F364C8CA}"/>
              </a:ext>
            </a:extLst>
          </p:cNvPr>
          <p:cNvSpPr>
            <a:spLocks noGrp="1"/>
          </p:cNvSpPr>
          <p:nvPr>
            <p:ph type="title"/>
          </p:nvPr>
        </p:nvSpPr>
        <p:spPr>
          <a:xfrm>
            <a:off x="457200" y="56884"/>
            <a:ext cx="8470742" cy="1143000"/>
          </a:xfrm>
        </p:spPr>
        <p:txBody>
          <a:bodyPr>
            <a:normAutofit/>
          </a:bodyPr>
          <a:lstStyle/>
          <a:p>
            <a:pPr algn="l"/>
            <a:r>
              <a:rPr lang="en-US" sz="2800" dirty="0"/>
              <a:t>Another example of Variational Autoencoder (VAE) </a:t>
            </a:r>
            <a:br>
              <a:rPr lang="en-US" sz="2800" dirty="0"/>
            </a:br>
            <a:r>
              <a:rPr lang="en-US" sz="2800" dirty="0"/>
              <a:t>E.g. for hidden dimension=30</a:t>
            </a:r>
          </a:p>
        </p:txBody>
      </p:sp>
      <p:sp>
        <p:nvSpPr>
          <p:cNvPr id="3" name="Content Placeholder 2">
            <a:extLst>
              <a:ext uri="{FF2B5EF4-FFF2-40B4-BE49-F238E27FC236}">
                <a16:creationId xmlns:a16="http://schemas.microsoft.com/office/drawing/2014/main" id="{CA6BD375-424C-D84C-A0BF-D260BAE4F30E}"/>
              </a:ext>
            </a:extLst>
          </p:cNvPr>
          <p:cNvSpPr>
            <a:spLocks noGrp="1"/>
          </p:cNvSpPr>
          <p:nvPr>
            <p:ph idx="1"/>
          </p:nvPr>
        </p:nvSpPr>
        <p:spPr>
          <a:xfrm>
            <a:off x="316557" y="1253000"/>
            <a:ext cx="3845481" cy="5408910"/>
          </a:xfrm>
        </p:spPr>
        <p:txBody>
          <a:bodyPr>
            <a:normAutofit fontScale="62500" lnSpcReduction="20000"/>
          </a:bodyPr>
          <a:lstStyle/>
          <a:p>
            <a:r>
              <a:rPr lang="en-US" sz="2800" dirty="0"/>
              <a:t>In this example: the latent variables, Z, are drawn from a probability distribution depending on the input, X, and the reconstruction is chosen probabilistically from z. </a:t>
            </a:r>
          </a:p>
          <a:p>
            <a:r>
              <a:rPr lang="en-US" sz="2800" dirty="0"/>
              <a:t>That means after you obtained mean=µ,variance </a:t>
            </a:r>
            <a:r>
              <a:rPr lang="en-US" sz="2800" dirty="0">
                <a:sym typeface="Symbol" panose="05050102010706020507" pitchFamily="18" charset="2"/>
              </a:rPr>
              <a:t></a:t>
            </a:r>
            <a:r>
              <a:rPr lang="en-US" sz="2800" baseline="30000" dirty="0">
                <a:sym typeface="Symbol" panose="05050102010706020507" pitchFamily="18" charset="2"/>
              </a:rPr>
              <a:t>2</a:t>
            </a:r>
            <a:r>
              <a:rPr lang="en-US" sz="2800" dirty="0">
                <a:sym typeface="Symbol" panose="05050102010706020507" pitchFamily="18" charset="2"/>
              </a:rPr>
              <a:t>, sample from X (n=500 neurons) to get Z</a:t>
            </a:r>
            <a:r>
              <a:rPr lang="en-US" sz="2800" dirty="0"/>
              <a:t> (k=30 samples). Latent dimension=30.</a:t>
            </a:r>
          </a:p>
          <a:p>
            <a:r>
              <a:rPr lang="en-US" sz="2800" dirty="0"/>
              <a:t>Input : X=(x</a:t>
            </a:r>
            <a:r>
              <a:rPr lang="en-US" sz="2800" baseline="-25000" dirty="0"/>
              <a:t>1</a:t>
            </a:r>
            <a:r>
              <a:rPr lang="en-US" sz="2800" dirty="0"/>
              <a:t>,x</a:t>
            </a:r>
            <a:r>
              <a:rPr lang="en-US" sz="2800" baseline="-25000" dirty="0"/>
              <a:t>2</a:t>
            </a:r>
            <a:r>
              <a:rPr lang="en-US" sz="2800" dirty="0"/>
              <a:t>,…………,</a:t>
            </a:r>
            <a:r>
              <a:rPr lang="en-US" sz="2800" dirty="0" err="1"/>
              <a:t>x</a:t>
            </a:r>
            <a:r>
              <a:rPr lang="en-US" sz="2800" baseline="-25000" dirty="0" err="1"/>
              <a:t>n</a:t>
            </a:r>
            <a:r>
              <a:rPr lang="en-US" sz="2800" dirty="0"/>
              <a:t>) </a:t>
            </a:r>
          </a:p>
          <a:p>
            <a:r>
              <a:rPr lang="en-US" sz="2800" dirty="0"/>
              <a:t>Latent variables :Z=(z</a:t>
            </a:r>
            <a:r>
              <a:rPr lang="en-US" sz="2800" baseline="-25000" dirty="0"/>
              <a:t>1</a:t>
            </a:r>
            <a:r>
              <a:rPr lang="en-US" sz="2800" dirty="0"/>
              <a:t>,z</a:t>
            </a:r>
            <a:r>
              <a:rPr lang="en-US" sz="2800" baseline="-25000" dirty="0"/>
              <a:t>2</a:t>
            </a:r>
            <a:r>
              <a:rPr lang="en-US" sz="2800" dirty="0"/>
              <a:t>,…,</a:t>
            </a:r>
            <a:r>
              <a:rPr lang="en-US" sz="2800" dirty="0" err="1"/>
              <a:t>z</a:t>
            </a:r>
            <a:r>
              <a:rPr lang="en-US" sz="2800" baseline="-25000" dirty="0" err="1"/>
              <a:t>k</a:t>
            </a:r>
            <a:r>
              <a:rPr lang="en-US" sz="2800" dirty="0"/>
              <a:t>)</a:t>
            </a:r>
          </a:p>
          <a:p>
            <a:r>
              <a:rPr lang="en-US" sz="2800" dirty="0">
                <a:sym typeface="Wingdings" panose="05000000000000000000" pitchFamily="2" charset="2"/>
              </a:rPr>
              <a:t></a:t>
            </a:r>
            <a:endParaRPr lang="en-US" sz="2800" dirty="0"/>
          </a:p>
          <a:p>
            <a:r>
              <a:rPr lang="en-US" sz="2800" dirty="0"/>
              <a:t>Dense connection to  the next layer  : input to decoder 120 neurons.</a:t>
            </a:r>
          </a:p>
          <a:p>
            <a:endParaRPr lang="en-US" sz="2800" dirty="0"/>
          </a:p>
          <a:p>
            <a:r>
              <a:rPr lang="en-US" sz="2800" dirty="0"/>
              <a:t>Note: in another example, such as MNIST (character dataset generation) demos, Z has only 2 neurons for latent-dimension=2</a:t>
            </a:r>
          </a:p>
          <a:p>
            <a:r>
              <a:rPr lang="en-US" sz="2200" dirty="0">
                <a:hlinkClick r:id="rId2"/>
              </a:rPr>
              <a:t>http://www.cs.unibo.it/~asperti/variational.html</a:t>
            </a:r>
            <a:r>
              <a:rPr lang="en-US" sz="2200" dirty="0"/>
              <a:t>  (from2 to 3 dimensions)</a:t>
            </a:r>
          </a:p>
        </p:txBody>
      </p:sp>
      <p:sp>
        <p:nvSpPr>
          <p:cNvPr id="4" name="TextBox 3">
            <a:extLst>
              <a:ext uri="{FF2B5EF4-FFF2-40B4-BE49-F238E27FC236}">
                <a16:creationId xmlns:a16="http://schemas.microsoft.com/office/drawing/2014/main" id="{32192A56-CD60-2A44-B661-CFEF7A1EA52E}"/>
              </a:ext>
            </a:extLst>
          </p:cNvPr>
          <p:cNvSpPr txBox="1"/>
          <p:nvPr/>
        </p:nvSpPr>
        <p:spPr>
          <a:xfrm>
            <a:off x="628650" y="6533147"/>
            <a:ext cx="3968779" cy="276999"/>
          </a:xfrm>
          <a:prstGeom prst="rect">
            <a:avLst/>
          </a:prstGeom>
          <a:noFill/>
        </p:spPr>
        <p:txBody>
          <a:bodyPr wrap="none" rtlCol="0">
            <a:spAutoFit/>
          </a:bodyPr>
          <a:lstStyle/>
          <a:p>
            <a:r>
              <a:rPr lang="en-US" sz="1200" dirty="0"/>
              <a:t>https://</a:t>
            </a:r>
            <a:r>
              <a:rPr lang="en-US" sz="1200" dirty="0" err="1"/>
              <a:t>jaan.io</a:t>
            </a:r>
            <a:r>
              <a:rPr lang="en-US" sz="1200" dirty="0"/>
              <a:t>/what-is-variational-autoencoder-</a:t>
            </a:r>
            <a:r>
              <a:rPr lang="en-US" sz="1200" dirty="0" err="1"/>
              <a:t>vae</a:t>
            </a:r>
            <a:r>
              <a:rPr lang="en-US" sz="1200" dirty="0"/>
              <a:t>-tutorial/</a:t>
            </a:r>
          </a:p>
        </p:txBody>
      </p:sp>
      <p:sp>
        <p:nvSpPr>
          <p:cNvPr id="5" name="Footer Placeholder 4"/>
          <p:cNvSpPr>
            <a:spLocks noGrp="1"/>
          </p:cNvSpPr>
          <p:nvPr>
            <p:ph type="ftr" sz="quarter" idx="11"/>
          </p:nvPr>
        </p:nvSpPr>
        <p:spPr/>
        <p:txBody>
          <a:bodyPr/>
          <a:lstStyle/>
          <a:p>
            <a:r>
              <a:rPr lang="en-US"/>
              <a:t>Ch10. Auto and variational encoders v241024c</a:t>
            </a:r>
            <a:endParaRPr lang="en-US" dirty="0"/>
          </a:p>
        </p:txBody>
      </p:sp>
      <p:sp>
        <p:nvSpPr>
          <p:cNvPr id="7" name="Slide Number Placeholder 6"/>
          <p:cNvSpPr>
            <a:spLocks noGrp="1"/>
          </p:cNvSpPr>
          <p:nvPr>
            <p:ph type="sldNum" sz="quarter" idx="12"/>
          </p:nvPr>
        </p:nvSpPr>
        <p:spPr>
          <a:xfrm>
            <a:off x="6477000" y="5247691"/>
            <a:ext cx="2133600" cy="365125"/>
          </a:xfrm>
        </p:spPr>
        <p:txBody>
          <a:bodyPr/>
          <a:lstStyle/>
          <a:p>
            <a:fld id="{7C12A529-2220-4038-9210-A21DB7BAEFCE}" type="slidenum">
              <a:rPr lang="en-US" smtClean="0"/>
              <a:t>43</a:t>
            </a:fld>
            <a:endParaRPr lang="en-US"/>
          </a:p>
        </p:txBody>
      </p:sp>
      <p:sp>
        <p:nvSpPr>
          <p:cNvPr id="8" name="TextBox 7"/>
          <p:cNvSpPr txBox="1"/>
          <p:nvPr/>
        </p:nvSpPr>
        <p:spPr>
          <a:xfrm>
            <a:off x="711866" y="1034025"/>
            <a:ext cx="3980705" cy="276999"/>
          </a:xfrm>
          <a:prstGeom prst="rect">
            <a:avLst/>
          </a:prstGeom>
          <a:noFill/>
        </p:spPr>
        <p:txBody>
          <a:bodyPr wrap="none" rtlCol="0">
            <a:spAutoFit/>
          </a:bodyPr>
          <a:lstStyle/>
          <a:p>
            <a:r>
              <a:rPr lang="en-US" sz="1200" dirty="0">
                <a:hlinkClick r:id="rId3"/>
              </a:rPr>
              <a:t>https://jaan.io/what-is-variational-autoencoder-vae-tutorial/</a:t>
            </a:r>
            <a:endParaRPr lang="en-US" sz="12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391487" y="2538046"/>
            <a:ext cx="4027032" cy="4220695"/>
          </a:xfrm>
          <a:prstGeom prst="rect">
            <a:avLst/>
          </a:prstGeom>
        </p:spPr>
      </p:pic>
      <p:sp>
        <p:nvSpPr>
          <p:cNvPr id="14" name="TextBox 13"/>
          <p:cNvSpPr txBox="1"/>
          <p:nvPr/>
        </p:nvSpPr>
        <p:spPr>
          <a:xfrm>
            <a:off x="6578246" y="3581093"/>
            <a:ext cx="292068" cy="369332"/>
          </a:xfrm>
          <a:prstGeom prst="rect">
            <a:avLst/>
          </a:prstGeom>
          <a:noFill/>
        </p:spPr>
        <p:txBody>
          <a:bodyPr wrap="none" rtlCol="0">
            <a:spAutoFit/>
          </a:bodyPr>
          <a:lstStyle/>
          <a:p>
            <a:r>
              <a:rPr lang="en-US" dirty="0"/>
              <a:t>Z</a:t>
            </a:r>
          </a:p>
        </p:txBody>
      </p:sp>
      <p:sp>
        <p:nvSpPr>
          <p:cNvPr id="19" name="TextBox 18"/>
          <p:cNvSpPr txBox="1"/>
          <p:nvPr/>
        </p:nvSpPr>
        <p:spPr>
          <a:xfrm>
            <a:off x="5244678" y="1921830"/>
            <a:ext cx="953787" cy="646331"/>
          </a:xfrm>
          <a:prstGeom prst="rect">
            <a:avLst/>
          </a:prstGeom>
          <a:noFill/>
        </p:spPr>
        <p:txBody>
          <a:bodyPr wrap="none" rtlCol="0">
            <a:spAutoFit/>
          </a:bodyPr>
          <a:lstStyle/>
          <a:p>
            <a:r>
              <a:rPr lang="en-US" dirty="0"/>
              <a:t>Encoder</a:t>
            </a:r>
          </a:p>
          <a:p>
            <a:r>
              <a:rPr lang="en-US" i="1" dirty="0"/>
              <a:t>Q</a:t>
            </a:r>
            <a:r>
              <a:rPr lang="en-US" i="1" baseline="-25000" dirty="0">
                <a:sym typeface="Symbol" panose="05050102010706020507" pitchFamily="18" charset="2"/>
              </a:rPr>
              <a:t> </a:t>
            </a:r>
            <a:r>
              <a:rPr lang="en-US" i="1" dirty="0"/>
              <a:t>(</a:t>
            </a:r>
            <a:r>
              <a:rPr lang="en-US" i="1" dirty="0" err="1"/>
              <a:t>z|X</a:t>
            </a:r>
            <a:r>
              <a:rPr lang="en-US" i="1" dirty="0"/>
              <a:t>)</a:t>
            </a:r>
          </a:p>
        </p:txBody>
      </p:sp>
      <p:sp>
        <p:nvSpPr>
          <p:cNvPr id="20" name="TextBox 19"/>
          <p:cNvSpPr txBox="1"/>
          <p:nvPr/>
        </p:nvSpPr>
        <p:spPr>
          <a:xfrm>
            <a:off x="7669852" y="1922521"/>
            <a:ext cx="977832" cy="646331"/>
          </a:xfrm>
          <a:prstGeom prst="rect">
            <a:avLst/>
          </a:prstGeom>
          <a:noFill/>
        </p:spPr>
        <p:txBody>
          <a:bodyPr wrap="none" rtlCol="0">
            <a:spAutoFit/>
          </a:bodyPr>
          <a:lstStyle/>
          <a:p>
            <a:r>
              <a:rPr lang="en-US" dirty="0"/>
              <a:t>Decoder</a:t>
            </a:r>
          </a:p>
          <a:p>
            <a:r>
              <a:rPr lang="en-US" i="1" dirty="0">
                <a:sym typeface="Symbol" panose="05050102010706020507" pitchFamily="18" charset="2"/>
              </a:rPr>
              <a:t>P</a:t>
            </a:r>
            <a:r>
              <a:rPr lang="en-US" i="1" baseline="-25000" dirty="0">
                <a:sym typeface="Symbol" panose="05050102010706020507" pitchFamily="18" charset="2"/>
              </a:rPr>
              <a:t> </a:t>
            </a:r>
            <a:r>
              <a:rPr lang="en-US" i="1" dirty="0"/>
              <a:t>(</a:t>
            </a:r>
            <a:r>
              <a:rPr lang="en-US" i="1" dirty="0" err="1"/>
              <a:t>X|z</a:t>
            </a:r>
            <a:r>
              <a:rPr lang="en-US" i="1" dirty="0"/>
              <a:t>)</a:t>
            </a:r>
          </a:p>
        </p:txBody>
      </p:sp>
      <p:sp>
        <p:nvSpPr>
          <p:cNvPr id="21" name="Right Brace 20"/>
          <p:cNvSpPr/>
          <p:nvPr/>
        </p:nvSpPr>
        <p:spPr>
          <a:xfrm rot="16200000">
            <a:off x="5451506" y="1756545"/>
            <a:ext cx="272664" cy="19808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p:cNvSpPr/>
          <p:nvPr/>
        </p:nvSpPr>
        <p:spPr>
          <a:xfrm rot="16200000">
            <a:off x="7812855" y="2077292"/>
            <a:ext cx="309683" cy="13763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6198465" y="5867400"/>
            <a:ext cx="1604414" cy="923330"/>
          </a:xfrm>
          <a:prstGeom prst="rect">
            <a:avLst/>
          </a:prstGeom>
          <a:noFill/>
        </p:spPr>
        <p:txBody>
          <a:bodyPr wrap="none" rtlCol="0">
            <a:spAutoFit/>
          </a:bodyPr>
          <a:lstStyle/>
          <a:p>
            <a:r>
              <a:rPr lang="en-US" dirty="0"/>
              <a:t>Z=Sample from</a:t>
            </a:r>
          </a:p>
          <a:p>
            <a:r>
              <a:rPr lang="en-US" dirty="0"/>
              <a:t>a distribution</a:t>
            </a:r>
          </a:p>
          <a:p>
            <a:r>
              <a:rPr lang="en-US" dirty="0"/>
              <a:t> </a:t>
            </a:r>
            <a:r>
              <a:rPr lang="en-US" i="1" dirty="0"/>
              <a:t>N(µ,</a:t>
            </a:r>
            <a:r>
              <a:rPr lang="en-US" i="1" dirty="0">
                <a:sym typeface="Symbol" panose="05050102010706020507" pitchFamily="18" charset="2"/>
              </a:rPr>
              <a:t></a:t>
            </a:r>
            <a:r>
              <a:rPr lang="en-US" i="1" dirty="0"/>
              <a:t>)</a:t>
            </a:r>
          </a:p>
        </p:txBody>
      </p:sp>
      <p:pic>
        <p:nvPicPr>
          <p:cNvPr id="6" name="Picture 5"/>
          <p:cNvPicPr>
            <a:picLocks noChangeAspect="1"/>
          </p:cNvPicPr>
          <p:nvPr/>
        </p:nvPicPr>
        <p:blipFill>
          <a:blip r:embed="rId5"/>
          <a:stretch>
            <a:fillRect/>
          </a:stretch>
        </p:blipFill>
        <p:spPr>
          <a:xfrm>
            <a:off x="6414195" y="5296433"/>
            <a:ext cx="487221" cy="366849"/>
          </a:xfrm>
          <a:prstGeom prst="rect">
            <a:avLst/>
          </a:prstGeom>
        </p:spPr>
      </p:pic>
      <p:sp>
        <p:nvSpPr>
          <p:cNvPr id="9" name="Right Brace 8"/>
          <p:cNvSpPr/>
          <p:nvPr/>
        </p:nvSpPr>
        <p:spPr>
          <a:xfrm rot="5400000">
            <a:off x="6599680" y="5053134"/>
            <a:ext cx="228457" cy="15537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3768342578"/>
              </p:ext>
            </p:extLst>
          </p:nvPr>
        </p:nvGraphicFramePr>
        <p:xfrm>
          <a:off x="4082901" y="4457757"/>
          <a:ext cx="336550" cy="312738"/>
        </p:xfrm>
        <a:graphic>
          <a:graphicData uri="http://schemas.openxmlformats.org/presentationml/2006/ole">
            <mc:AlternateContent xmlns:mc="http://schemas.openxmlformats.org/markup-compatibility/2006">
              <mc:Choice xmlns:v="urn:schemas-microsoft-com:vml" Requires="v">
                <p:oleObj name="Equation" r:id="rId6" imgW="177480" imgH="164880" progId="Equation.3">
                  <p:embed/>
                </p:oleObj>
              </mc:Choice>
              <mc:Fallback>
                <p:oleObj name="Equation" r:id="rId6" imgW="177480" imgH="164880" progId="Equation.3">
                  <p:embed/>
                  <p:pic>
                    <p:nvPicPr>
                      <p:cNvPr id="0" name=""/>
                      <p:cNvPicPr/>
                      <p:nvPr/>
                    </p:nvPicPr>
                    <p:blipFill>
                      <a:blip r:embed="rId7"/>
                      <a:stretch>
                        <a:fillRect/>
                      </a:stretch>
                    </p:blipFill>
                    <p:spPr>
                      <a:xfrm>
                        <a:off x="4082901" y="4457757"/>
                        <a:ext cx="336550" cy="312738"/>
                      </a:xfrm>
                      <a:prstGeom prst="rect">
                        <a:avLst/>
                      </a:prstGeom>
                      <a:ln w="25400">
                        <a:noFill/>
                      </a:ln>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663702638"/>
              </p:ext>
            </p:extLst>
          </p:nvPr>
        </p:nvGraphicFramePr>
        <p:xfrm>
          <a:off x="8591550" y="4457757"/>
          <a:ext cx="336392" cy="384448"/>
        </p:xfrm>
        <a:graphic>
          <a:graphicData uri="http://schemas.openxmlformats.org/presentationml/2006/ole">
            <mc:AlternateContent xmlns:mc="http://schemas.openxmlformats.org/markup-compatibility/2006">
              <mc:Choice xmlns:v="urn:schemas-microsoft-com:vml" Requires="v">
                <p:oleObj name="Equation" r:id="rId8" imgW="177480" imgH="203040" progId="Equation.3">
                  <p:embed/>
                </p:oleObj>
              </mc:Choice>
              <mc:Fallback>
                <p:oleObj name="Equation" r:id="rId8" imgW="177480" imgH="203040" progId="Equation.3">
                  <p:embed/>
                  <p:pic>
                    <p:nvPicPr>
                      <p:cNvPr id="0" name=""/>
                      <p:cNvPicPr/>
                      <p:nvPr/>
                    </p:nvPicPr>
                    <p:blipFill>
                      <a:blip r:embed="rId9"/>
                      <a:stretch>
                        <a:fillRect/>
                      </a:stretch>
                    </p:blipFill>
                    <p:spPr>
                      <a:xfrm>
                        <a:off x="8591550" y="4457757"/>
                        <a:ext cx="336392" cy="384448"/>
                      </a:xfrm>
                      <a:prstGeom prst="rect">
                        <a:avLst/>
                      </a:prstGeom>
                      <a:ln w="25400">
                        <a:noFill/>
                      </a:ln>
                    </p:spPr>
                  </p:pic>
                </p:oleObj>
              </mc:Fallback>
            </mc:AlternateContent>
          </a:graphicData>
        </a:graphic>
      </p:graphicFrame>
    </p:spTree>
    <p:extLst>
      <p:ext uri="{BB962C8B-B14F-4D97-AF65-F5344CB8AC3E}">
        <p14:creationId xmlns:p14="http://schemas.microsoft.com/office/powerpoint/2010/main" val="219621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54BC-D411-D333-F6F5-99D86FB7AA79}"/>
              </a:ext>
            </a:extLst>
          </p:cNvPr>
          <p:cNvSpPr>
            <a:spLocks noGrp="1"/>
          </p:cNvSpPr>
          <p:nvPr>
            <p:ph type="title"/>
          </p:nvPr>
        </p:nvSpPr>
        <p:spPr>
          <a:xfrm>
            <a:off x="457200" y="274638"/>
            <a:ext cx="8229600" cy="115887"/>
          </a:xfrm>
        </p:spPr>
        <p:txBody>
          <a:bodyPr>
            <a:normAutofit fontScale="90000"/>
          </a:bodyPr>
          <a:lstStyle/>
          <a:p>
            <a:r>
              <a:rPr lang="en-HK" sz="2000" dirty="0"/>
              <a:t>VAE example </a:t>
            </a:r>
            <a:r>
              <a:rPr lang="en-HK"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https://colab.research.google.com/github/keras-team/keras-io/blob/master/examples/generative/ipynb/vae.ipynb</a:t>
            </a:r>
            <a:r>
              <a:rPr lang="en-HK"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n-HK"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HK" sz="2000" dirty="0"/>
          </a:p>
        </p:txBody>
      </p:sp>
      <p:sp>
        <p:nvSpPr>
          <p:cNvPr id="3" name="Content Placeholder 2">
            <a:extLst>
              <a:ext uri="{FF2B5EF4-FFF2-40B4-BE49-F238E27FC236}">
                <a16:creationId xmlns:a16="http://schemas.microsoft.com/office/drawing/2014/main" id="{5E3F397D-F694-3FE2-662B-DB5EBA05572F}"/>
              </a:ext>
            </a:extLst>
          </p:cNvPr>
          <p:cNvSpPr>
            <a:spLocks noGrp="1"/>
          </p:cNvSpPr>
          <p:nvPr>
            <p:ph idx="1"/>
          </p:nvPr>
        </p:nvSpPr>
        <p:spPr>
          <a:xfrm>
            <a:off x="466725" y="523877"/>
            <a:ext cx="7877175" cy="3533774"/>
          </a:xfrm>
          <a:ln>
            <a:solidFill>
              <a:schemeClr val="tx1"/>
            </a:solidFill>
          </a:ln>
        </p:spPr>
        <p:txBody>
          <a:bodyPr>
            <a:normAutofit fontScale="92500" lnSpcReduction="20000"/>
          </a:bodyPr>
          <a:lstStyle/>
          <a:p>
            <a:r>
              <a:rPr lang="en-HK" sz="1600" dirty="0"/>
              <a:t>Encoder: Layer (type)                Output Shape                 Param #   Connected to                  </a:t>
            </a:r>
          </a:p>
          <a:p>
            <a:r>
              <a:rPr lang="en-HK" sz="1600" dirty="0"/>
              <a:t>=========================================================</a:t>
            </a:r>
          </a:p>
          <a:p>
            <a:r>
              <a:rPr lang="en-HK" sz="1600" dirty="0"/>
              <a:t>input_1 (</a:t>
            </a:r>
            <a:r>
              <a:rPr lang="en-HK" sz="1600" dirty="0" err="1"/>
              <a:t>InputLayer</a:t>
            </a:r>
            <a:r>
              <a:rPr lang="en-HK" sz="1600" dirty="0"/>
              <a:t>)        [(None, 28, 28, 1)]        0             </a:t>
            </a:r>
            <a:r>
              <a:rPr lang="en-HK" sz="1900" dirty="0"/>
              <a:t>[], </a:t>
            </a:r>
            <a:r>
              <a:rPr lang="en-US" sz="1300" b="0" i="0" dirty="0">
                <a:solidFill>
                  <a:srgbClr val="1F1F1F"/>
                </a:solidFill>
                <a:effectLst/>
                <a:latin typeface="Arial" panose="020B0604020202020204" pitchFamily="34" charset="0"/>
              </a:rPr>
              <a:t>padding == “SAME”, </a:t>
            </a:r>
            <a:r>
              <a:rPr lang="en-HK" sz="1900" dirty="0"/>
              <a:t>                            </a:t>
            </a:r>
            <a:endParaRPr lang="en-HK" sz="1600" dirty="0"/>
          </a:p>
          <a:p>
            <a:r>
              <a:rPr lang="en-HK" sz="1600" dirty="0"/>
              <a:t>layer1:conv2d (Conv2D)      (None, 14, 14, 32)    320         ['input_1[0][0]’]                                                                                 </a:t>
            </a:r>
          </a:p>
          <a:p>
            <a:r>
              <a:rPr lang="en-HK" sz="1600" dirty="0"/>
              <a:t> layer2 :conv2d_1 (Conv2D)   (None, 7, 7, 64)     18496     ['conv2d[0][0]’]</a:t>
            </a:r>
          </a:p>
          <a:p>
            <a:r>
              <a:rPr lang="en-HK" sz="1600" dirty="0"/>
              <a:t>layer3: flatten (Flatten)   (None, 3136)                 0              ['conv2d_1[0][0]’] </a:t>
            </a:r>
          </a:p>
          <a:p>
            <a:r>
              <a:rPr lang="en-HK" sz="1600" dirty="0"/>
              <a:t>layer4: dense (Dense)       (None, 16)                    50192     ['flatten[0][0]’]</a:t>
            </a:r>
          </a:p>
          <a:p>
            <a:r>
              <a:rPr lang="en-HK" sz="1600" dirty="0"/>
              <a:t>layet5a: </a:t>
            </a:r>
            <a:r>
              <a:rPr lang="en-HK" sz="1600" dirty="0" err="1"/>
              <a:t>z_mean</a:t>
            </a:r>
            <a:r>
              <a:rPr lang="en-HK" sz="1600" dirty="0"/>
              <a:t> (Dense)     (None, 2)                    34          ['dense[0][0]']                                                                                                              </a:t>
            </a:r>
          </a:p>
          <a:p>
            <a:r>
              <a:rPr lang="en-HK" sz="1600" dirty="0"/>
              <a:t>layer5b: </a:t>
            </a:r>
            <a:r>
              <a:rPr lang="en-HK" sz="1600" dirty="0" err="1"/>
              <a:t>z_log_var</a:t>
            </a:r>
            <a:r>
              <a:rPr lang="en-HK" sz="1600" dirty="0"/>
              <a:t> (Dense)  (None, 2)                    34          ['dense[0][0]’]</a:t>
            </a:r>
          </a:p>
          <a:p>
            <a:r>
              <a:rPr lang="en-HK" sz="1600" dirty="0"/>
              <a:t>layer 6: sampling (Sampling)(None, 2)                    0           ['</a:t>
            </a:r>
            <a:r>
              <a:rPr lang="en-HK" sz="1600" dirty="0" err="1"/>
              <a:t>z_mean</a:t>
            </a:r>
            <a:r>
              <a:rPr lang="en-HK" sz="1600" dirty="0"/>
              <a:t>[0][0]’,                                                                                                                              '</a:t>
            </a:r>
            <a:r>
              <a:rPr lang="en-HK" sz="1600" dirty="0" err="1"/>
              <a:t>z_log_var</a:t>
            </a:r>
            <a:r>
              <a:rPr lang="en-HK" sz="1600" dirty="0"/>
              <a:t>[0][0]']                                                                                                            </a:t>
            </a:r>
          </a:p>
          <a:p>
            <a:r>
              <a:rPr lang="en-HK" sz="1600" dirty="0"/>
              <a:t>=========================================================</a:t>
            </a:r>
          </a:p>
          <a:p>
            <a:r>
              <a:rPr lang="en-HK" sz="1600" dirty="0"/>
              <a:t>Total params: 69076 (269.83 KB), strides=s=2 for all conv2D used. </a:t>
            </a:r>
          </a:p>
          <a:p>
            <a:r>
              <a:rPr lang="en-US" sz="1600" dirty="0"/>
              <a:t>Kernel size=</a:t>
            </a:r>
            <a:r>
              <a:rPr lang="en-US" sz="1600" dirty="0" err="1"/>
              <a:t>mxm</a:t>
            </a:r>
            <a:r>
              <a:rPr lang="en-US" sz="1600" dirty="0"/>
              <a:t>=3x3, D=(((N-m)/s)+1), (28-3)/2+1≈14, using p=Zero-padding =1</a:t>
            </a:r>
            <a:endParaRPr lang="en-HK" sz="1600" dirty="0"/>
          </a:p>
          <a:p>
            <a:endParaRPr lang="en-HK" sz="1600" dirty="0"/>
          </a:p>
        </p:txBody>
      </p:sp>
      <p:sp>
        <p:nvSpPr>
          <p:cNvPr id="4" name="Footer Placeholder 3">
            <a:extLst>
              <a:ext uri="{FF2B5EF4-FFF2-40B4-BE49-F238E27FC236}">
                <a16:creationId xmlns:a16="http://schemas.microsoft.com/office/drawing/2014/main" id="{0C51780C-433E-7607-F6ED-044BA06F1A6D}"/>
              </a:ext>
            </a:extLst>
          </p:cNvPr>
          <p:cNvSpPr>
            <a:spLocks noGrp="1"/>
          </p:cNvSpPr>
          <p:nvPr>
            <p:ph type="ftr" sz="quarter" idx="11"/>
          </p:nvPr>
        </p:nvSpPr>
        <p:spPr/>
        <p:txBody>
          <a:bodyPr/>
          <a:lstStyle/>
          <a:p>
            <a:r>
              <a:rPr lang="en-US"/>
              <a:t>Ch10. Auto and variational encoders v241024c</a:t>
            </a:r>
          </a:p>
        </p:txBody>
      </p:sp>
      <p:sp>
        <p:nvSpPr>
          <p:cNvPr id="5" name="Slide Number Placeholder 4">
            <a:extLst>
              <a:ext uri="{FF2B5EF4-FFF2-40B4-BE49-F238E27FC236}">
                <a16:creationId xmlns:a16="http://schemas.microsoft.com/office/drawing/2014/main" id="{AA981FD3-64D1-4731-5B50-21F18463D92B}"/>
              </a:ext>
            </a:extLst>
          </p:cNvPr>
          <p:cNvSpPr>
            <a:spLocks noGrp="1"/>
          </p:cNvSpPr>
          <p:nvPr>
            <p:ph type="sldNum" sz="quarter" idx="12"/>
          </p:nvPr>
        </p:nvSpPr>
        <p:spPr/>
        <p:txBody>
          <a:bodyPr/>
          <a:lstStyle/>
          <a:p>
            <a:fld id="{7C12A529-2220-4038-9210-A21DB7BAEFCE}" type="slidenum">
              <a:rPr lang="en-US" smtClean="0"/>
              <a:t>44</a:t>
            </a:fld>
            <a:endParaRPr lang="en-US"/>
          </a:p>
        </p:txBody>
      </p:sp>
      <p:sp>
        <p:nvSpPr>
          <p:cNvPr id="6" name="TextBox 5">
            <a:extLst>
              <a:ext uri="{FF2B5EF4-FFF2-40B4-BE49-F238E27FC236}">
                <a16:creationId xmlns:a16="http://schemas.microsoft.com/office/drawing/2014/main" id="{98C0B1CE-D061-857B-3542-A70A6DD4F64B}"/>
              </a:ext>
            </a:extLst>
          </p:cNvPr>
          <p:cNvSpPr txBox="1"/>
          <p:nvPr/>
        </p:nvSpPr>
        <p:spPr>
          <a:xfrm>
            <a:off x="504825" y="4112955"/>
            <a:ext cx="7848600" cy="2462213"/>
          </a:xfrm>
          <a:prstGeom prst="rect">
            <a:avLst/>
          </a:prstGeom>
          <a:noFill/>
          <a:ln>
            <a:solidFill>
              <a:schemeClr val="tx1"/>
            </a:solidFill>
          </a:ln>
        </p:spPr>
        <p:txBody>
          <a:bodyPr wrap="square" rtlCol="0">
            <a:spAutoFit/>
          </a:bodyPr>
          <a:lstStyle/>
          <a:p>
            <a:r>
              <a:rPr lang="en-HK" sz="14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Explanation for encoder:</a:t>
            </a:r>
          </a:p>
          <a:p>
            <a:r>
              <a:rPr lang="en-HK" sz="1400" dirty="0">
                <a:solidFill>
                  <a:srgbClr val="002060"/>
                </a:solidFill>
              </a:rPr>
              <a:t>Layer1 : W1=input*(</a:t>
            </a:r>
            <a:r>
              <a:rPr lang="en-HK" sz="1400" dirty="0" err="1">
                <a:solidFill>
                  <a:srgbClr val="002060"/>
                </a:solidFill>
              </a:rPr>
              <a:t>kernel_size</a:t>
            </a:r>
            <a:r>
              <a:rPr lang="en-HK" sz="1400" dirty="0">
                <a:solidFill>
                  <a:srgbClr val="002060"/>
                </a:solidFill>
              </a:rPr>
              <a:t>)*</a:t>
            </a:r>
            <a:r>
              <a:rPr lang="en-HK" sz="1400" dirty="0" err="1">
                <a:solidFill>
                  <a:srgbClr val="002060"/>
                </a:solidFill>
              </a:rPr>
              <a:t>output_filter</a:t>
            </a:r>
            <a:r>
              <a:rPr lang="en-HK" sz="1400" dirty="0">
                <a:solidFill>
                  <a:srgbClr val="002060"/>
                </a:solidFill>
              </a:rPr>
              <a:t>=1*(3*3)*32=288, B1=32, W1+B1= 320</a:t>
            </a:r>
          </a:p>
          <a:p>
            <a:r>
              <a:rPr lang="en-HK" sz="1400" dirty="0">
                <a:solidFill>
                  <a:srgbClr val="002060"/>
                </a:solidFill>
              </a:rPr>
              <a:t>Layer2 : W2=</a:t>
            </a:r>
            <a:r>
              <a:rPr lang="en-HK" sz="1400" dirty="0" err="1">
                <a:solidFill>
                  <a:srgbClr val="002060"/>
                </a:solidFill>
              </a:rPr>
              <a:t>input_filters</a:t>
            </a:r>
            <a:r>
              <a:rPr lang="en-HK" sz="1400" dirty="0">
                <a:solidFill>
                  <a:srgbClr val="002060"/>
                </a:solidFill>
              </a:rPr>
              <a:t>*(</a:t>
            </a:r>
            <a:r>
              <a:rPr lang="en-HK" sz="1400" dirty="0" err="1">
                <a:solidFill>
                  <a:srgbClr val="002060"/>
                </a:solidFill>
              </a:rPr>
              <a:t>kernel_size</a:t>
            </a:r>
            <a:r>
              <a:rPr lang="en-HK" sz="1400" dirty="0">
                <a:solidFill>
                  <a:srgbClr val="002060"/>
                </a:solidFill>
              </a:rPr>
              <a:t>)*</a:t>
            </a:r>
            <a:r>
              <a:rPr lang="en-HK" sz="1400" dirty="0" err="1">
                <a:solidFill>
                  <a:srgbClr val="002060"/>
                </a:solidFill>
              </a:rPr>
              <a:t>output_filter</a:t>
            </a:r>
            <a:r>
              <a:rPr lang="en-HK" sz="1400" dirty="0">
                <a:solidFill>
                  <a:srgbClr val="002060"/>
                </a:solidFill>
              </a:rPr>
              <a:t>=32*(3*3)*64=18432, B2=64, W1+B1=18496 </a:t>
            </a:r>
          </a:p>
          <a:p>
            <a:r>
              <a:rPr lang="en-HK" sz="1400" dirty="0">
                <a:solidFill>
                  <a:srgbClr val="002060"/>
                </a:solidFill>
              </a:rPr>
              <a:t>Layer3 : W3=0, B3=0, W4+B4=0, x=</a:t>
            </a:r>
            <a:r>
              <a:rPr lang="en-HK" sz="1400" dirty="0" err="1">
                <a:solidFill>
                  <a:srgbClr val="002060"/>
                </a:solidFill>
              </a:rPr>
              <a:t>layers.Flatten</a:t>
            </a:r>
            <a:r>
              <a:rPr lang="en-HK" sz="1400" dirty="0">
                <a:solidFill>
                  <a:srgbClr val="002060"/>
                </a:solidFill>
              </a:rPr>
              <a:t>()(x)has 0 weight/bias, output=(7*7)*64=3136,                  </a:t>
            </a:r>
          </a:p>
          <a:p>
            <a:r>
              <a:rPr lang="en-HK" sz="1400" dirty="0">
                <a:solidFill>
                  <a:srgbClr val="002060"/>
                </a:solidFill>
              </a:rPr>
              <a:t>Layer4 : W4=3136*16=50176, B4=16. W4+B4=50176+16=50192</a:t>
            </a:r>
          </a:p>
          <a:p>
            <a:r>
              <a:rPr lang="en-HK" sz="1400" dirty="0">
                <a:solidFill>
                  <a:srgbClr val="002060"/>
                </a:solidFill>
              </a:rPr>
              <a:t>Layer5a: W5a=16*2=32,B5a=2. W5a+ B5a=34. </a:t>
            </a:r>
          </a:p>
          <a:p>
            <a:r>
              <a:rPr lang="en-HK" sz="1400" dirty="0">
                <a:solidFill>
                  <a:srgbClr val="002060"/>
                </a:solidFill>
              </a:rPr>
              <a:t>         Since 16 inputs,2 outputs(latent dimension=2),2 biases for </a:t>
            </a:r>
            <a:r>
              <a:rPr lang="en-HK" sz="1400" dirty="0" err="1">
                <a:solidFill>
                  <a:srgbClr val="002060"/>
                </a:solidFill>
              </a:rPr>
              <a:t>Z_mean</a:t>
            </a:r>
            <a:endParaRPr lang="en-HK" sz="1400" dirty="0">
              <a:solidFill>
                <a:srgbClr val="002060"/>
              </a:solidFill>
            </a:endParaRPr>
          </a:p>
          <a:p>
            <a:r>
              <a:rPr lang="en-HK" sz="1400" dirty="0">
                <a:solidFill>
                  <a:srgbClr val="002060"/>
                </a:solidFill>
              </a:rPr>
              <a:t>Layer5b: W5b=16*2=32,B5b=2.W5b+B5b=34</a:t>
            </a:r>
          </a:p>
          <a:p>
            <a:r>
              <a:rPr lang="en-HK" sz="1400" dirty="0">
                <a:solidFill>
                  <a:srgbClr val="002060"/>
                </a:solidFill>
              </a:rPr>
              <a:t>         Since 16 inputs,2 outputs(latent dimension=2),2 biases for </a:t>
            </a:r>
            <a:r>
              <a:rPr lang="en-HK" sz="1400" dirty="0" err="1">
                <a:solidFill>
                  <a:srgbClr val="002060"/>
                </a:solidFill>
              </a:rPr>
              <a:t>z_log_var</a:t>
            </a:r>
            <a:endParaRPr lang="en-HK" sz="1400" dirty="0">
              <a:solidFill>
                <a:srgbClr val="002060"/>
              </a:solidFill>
            </a:endParaRPr>
          </a:p>
          <a:p>
            <a:r>
              <a:rPr lang="en-HK" sz="1400" dirty="0">
                <a:solidFill>
                  <a:srgbClr val="002060"/>
                </a:solidFill>
              </a:rPr>
              <a:t>layer 6: sampling has no weight, W6=B6=0 </a:t>
            </a:r>
          </a:p>
          <a:p>
            <a:endParaRPr lang="en-HK" sz="1400" dirty="0"/>
          </a:p>
        </p:txBody>
      </p:sp>
      <p:sp>
        <p:nvSpPr>
          <p:cNvPr id="7" name="TextBox 6">
            <a:extLst>
              <a:ext uri="{FF2B5EF4-FFF2-40B4-BE49-F238E27FC236}">
                <a16:creationId xmlns:a16="http://schemas.microsoft.com/office/drawing/2014/main" id="{BFC451C9-6ECF-B223-9241-992E6774E86D}"/>
              </a:ext>
            </a:extLst>
          </p:cNvPr>
          <p:cNvSpPr txBox="1"/>
          <p:nvPr/>
        </p:nvSpPr>
        <p:spPr>
          <a:xfrm>
            <a:off x="6667750" y="1268418"/>
            <a:ext cx="1611442" cy="1754326"/>
          </a:xfrm>
          <a:prstGeom prst="rect">
            <a:avLst/>
          </a:prstGeom>
          <a:noFill/>
          <a:ln>
            <a:solidFill>
              <a:schemeClr val="accent1"/>
            </a:solidFill>
          </a:ln>
        </p:spPr>
        <p:txBody>
          <a:bodyPr wrap="square" rtlCol="0">
            <a:spAutoFit/>
          </a:bodyPr>
          <a:lstStyle/>
          <a:p>
            <a:r>
              <a:rPr lang="en-US" b="0" i="0" dirty="0">
                <a:solidFill>
                  <a:srgbClr val="1F1F1F"/>
                </a:solidFill>
                <a:effectLst/>
                <a:latin typeface="Arial" panose="020B0604020202020204" pitchFamily="34" charset="0"/>
              </a:rPr>
              <a:t>﻿ When padding == “SAME”, </a:t>
            </a:r>
            <a:r>
              <a:rPr lang="en-US" b="0" i="0" dirty="0">
                <a:solidFill>
                  <a:srgbClr val="040C28"/>
                </a:solidFill>
                <a:effectLst/>
                <a:latin typeface="Arial" panose="020B0604020202020204" pitchFamily="34" charset="0"/>
              </a:rPr>
              <a:t>the output siz</a:t>
            </a:r>
            <a:r>
              <a:rPr lang="en-US" dirty="0">
                <a:solidFill>
                  <a:srgbClr val="040C28"/>
                </a:solidFill>
                <a:latin typeface="Arial" panose="020B0604020202020204" pitchFamily="34" charset="0"/>
              </a:rPr>
              <a:t>e </a:t>
            </a:r>
            <a:r>
              <a:rPr lang="en-US" b="0" i="0" dirty="0">
                <a:solidFill>
                  <a:srgbClr val="040C28"/>
                </a:solidFill>
                <a:effectLst/>
                <a:latin typeface="Arial" panose="020B0604020202020204" pitchFamily="34" charset="0"/>
              </a:rPr>
              <a:t>is half of that of  input</a:t>
            </a:r>
            <a:endParaRPr lang="en-HK" dirty="0"/>
          </a:p>
        </p:txBody>
      </p:sp>
    </p:spTree>
    <p:extLst>
      <p:ext uri="{BB962C8B-B14F-4D97-AF65-F5344CB8AC3E}">
        <p14:creationId xmlns:p14="http://schemas.microsoft.com/office/powerpoint/2010/main" val="2928544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54BC-D411-D333-F6F5-99D86FB7AA79}"/>
              </a:ext>
            </a:extLst>
          </p:cNvPr>
          <p:cNvSpPr>
            <a:spLocks noGrp="1"/>
          </p:cNvSpPr>
          <p:nvPr>
            <p:ph type="title"/>
          </p:nvPr>
        </p:nvSpPr>
        <p:spPr>
          <a:xfrm>
            <a:off x="457200" y="274638"/>
            <a:ext cx="8229600" cy="115887"/>
          </a:xfrm>
        </p:spPr>
        <p:txBody>
          <a:bodyPr>
            <a:normAutofit fontScale="90000"/>
          </a:bodyPr>
          <a:lstStyle/>
          <a:p>
            <a:r>
              <a:rPr lang="en-HK" sz="2000" dirty="0"/>
              <a:t>VAE example </a:t>
            </a:r>
            <a:r>
              <a:rPr lang="en-HK"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https://colab.research.google.com/github/keras-team/keras-io/blob/master/examples/generative/ipynb/vae.ipynb</a:t>
            </a:r>
            <a:r>
              <a:rPr lang="en-HK"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en-HK"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HK" sz="2000" dirty="0"/>
          </a:p>
        </p:txBody>
      </p:sp>
      <p:sp>
        <p:nvSpPr>
          <p:cNvPr id="3" name="Content Placeholder 2">
            <a:extLst>
              <a:ext uri="{FF2B5EF4-FFF2-40B4-BE49-F238E27FC236}">
                <a16:creationId xmlns:a16="http://schemas.microsoft.com/office/drawing/2014/main" id="{5E3F397D-F694-3FE2-662B-DB5EBA05572F}"/>
              </a:ext>
            </a:extLst>
          </p:cNvPr>
          <p:cNvSpPr>
            <a:spLocks noGrp="1"/>
          </p:cNvSpPr>
          <p:nvPr>
            <p:ph idx="1"/>
          </p:nvPr>
        </p:nvSpPr>
        <p:spPr>
          <a:xfrm>
            <a:off x="466725" y="523877"/>
            <a:ext cx="7877175" cy="2971798"/>
          </a:xfrm>
          <a:ln>
            <a:solidFill>
              <a:schemeClr val="tx1"/>
            </a:solidFill>
          </a:ln>
        </p:spPr>
        <p:txBody>
          <a:bodyPr>
            <a:normAutofit fontScale="85000" lnSpcReduction="20000"/>
          </a:bodyPr>
          <a:lstStyle/>
          <a:p>
            <a:r>
              <a:rPr lang="en-HK" sz="1600" dirty="0"/>
              <a:t>_________________________________________________________________</a:t>
            </a:r>
          </a:p>
          <a:p>
            <a:r>
              <a:rPr lang="en-HK" sz="1600" dirty="0"/>
              <a:t>Decoder: Layer (type)                Output Shape              Param #   </a:t>
            </a:r>
          </a:p>
          <a:p>
            <a:r>
              <a:rPr lang="en-HK" sz="1600" dirty="0"/>
              <a:t>=================================================================</a:t>
            </a:r>
          </a:p>
          <a:p>
            <a:r>
              <a:rPr lang="en-HK" sz="1600" dirty="0"/>
              <a:t>layer 7:  input_2 (</a:t>
            </a:r>
            <a:r>
              <a:rPr lang="en-HK" sz="1600" dirty="0" err="1"/>
              <a:t>InputLayer</a:t>
            </a:r>
            <a:r>
              <a:rPr lang="en-HK" sz="1600" dirty="0"/>
              <a:t>)        [(None, 2)]               0</a:t>
            </a:r>
          </a:p>
          <a:p>
            <a:r>
              <a:rPr lang="en-HK" sz="1600" dirty="0"/>
              <a:t>layer 8:  dense_1 (Dense)             (None, 3136)         9408   </a:t>
            </a:r>
          </a:p>
          <a:p>
            <a:r>
              <a:rPr lang="en-HK" sz="1600" dirty="0"/>
              <a:t>layer 9:  reshape (Reshape)           (None, 7, 7, 64)     0   </a:t>
            </a:r>
          </a:p>
          <a:p>
            <a:r>
              <a:rPr lang="en-HK" sz="1600" dirty="0"/>
              <a:t>layer 10:  conv2d_transpose(Conv2DTr  (None, 14, 14, 64) 36928 transpose)</a:t>
            </a:r>
          </a:p>
          <a:p>
            <a:r>
              <a:rPr lang="en-HK" sz="1600" dirty="0"/>
              <a:t>layer 11:  conv2d_transpose_1 (Conv2D  (None, 28, 28, 32)18464 transpose)</a:t>
            </a:r>
          </a:p>
          <a:p>
            <a:r>
              <a:rPr lang="en-HK" sz="1600" dirty="0"/>
              <a:t>layer 12:  conv2d_transpose_2 (Conv2D  (None, 28, 28, 1) 289  Transpose) </a:t>
            </a:r>
          </a:p>
          <a:p>
            <a:r>
              <a:rPr lang="en-HK" sz="1600" dirty="0"/>
              <a:t>=================================================================</a:t>
            </a:r>
          </a:p>
          <a:p>
            <a:r>
              <a:rPr lang="en-HK" sz="1600" dirty="0"/>
              <a:t>Total params: 65089 (254.25 KB)</a:t>
            </a:r>
          </a:p>
          <a:p>
            <a:r>
              <a:rPr lang="en-HK" sz="1600" dirty="0"/>
              <a:t>Trainable params: 65089 (254.25 KB)</a:t>
            </a:r>
          </a:p>
          <a:p>
            <a:r>
              <a:rPr lang="en-HK" sz="1600" dirty="0"/>
              <a:t>Non-trainable params: 0 (0.00 Byte)</a:t>
            </a:r>
          </a:p>
        </p:txBody>
      </p:sp>
      <p:sp>
        <p:nvSpPr>
          <p:cNvPr id="4" name="Footer Placeholder 3">
            <a:extLst>
              <a:ext uri="{FF2B5EF4-FFF2-40B4-BE49-F238E27FC236}">
                <a16:creationId xmlns:a16="http://schemas.microsoft.com/office/drawing/2014/main" id="{0C51780C-433E-7607-F6ED-044BA06F1A6D}"/>
              </a:ext>
            </a:extLst>
          </p:cNvPr>
          <p:cNvSpPr>
            <a:spLocks noGrp="1"/>
          </p:cNvSpPr>
          <p:nvPr>
            <p:ph type="ftr" sz="quarter" idx="11"/>
          </p:nvPr>
        </p:nvSpPr>
        <p:spPr/>
        <p:txBody>
          <a:bodyPr/>
          <a:lstStyle/>
          <a:p>
            <a:r>
              <a:rPr lang="en-US"/>
              <a:t>Ch10. Auto and variational encoders v241024c</a:t>
            </a:r>
          </a:p>
        </p:txBody>
      </p:sp>
      <p:sp>
        <p:nvSpPr>
          <p:cNvPr id="5" name="Slide Number Placeholder 4">
            <a:extLst>
              <a:ext uri="{FF2B5EF4-FFF2-40B4-BE49-F238E27FC236}">
                <a16:creationId xmlns:a16="http://schemas.microsoft.com/office/drawing/2014/main" id="{AA981FD3-64D1-4731-5B50-21F18463D92B}"/>
              </a:ext>
            </a:extLst>
          </p:cNvPr>
          <p:cNvSpPr>
            <a:spLocks noGrp="1"/>
          </p:cNvSpPr>
          <p:nvPr>
            <p:ph type="sldNum" sz="quarter" idx="12"/>
          </p:nvPr>
        </p:nvSpPr>
        <p:spPr/>
        <p:txBody>
          <a:bodyPr/>
          <a:lstStyle/>
          <a:p>
            <a:fld id="{7C12A529-2220-4038-9210-A21DB7BAEFCE}" type="slidenum">
              <a:rPr lang="en-US" smtClean="0"/>
              <a:t>45</a:t>
            </a:fld>
            <a:endParaRPr lang="en-US"/>
          </a:p>
        </p:txBody>
      </p:sp>
      <p:sp>
        <p:nvSpPr>
          <p:cNvPr id="6" name="TextBox 5">
            <a:extLst>
              <a:ext uri="{FF2B5EF4-FFF2-40B4-BE49-F238E27FC236}">
                <a16:creationId xmlns:a16="http://schemas.microsoft.com/office/drawing/2014/main" id="{98C0B1CE-D061-857B-3542-A70A6DD4F64B}"/>
              </a:ext>
            </a:extLst>
          </p:cNvPr>
          <p:cNvSpPr txBox="1"/>
          <p:nvPr/>
        </p:nvSpPr>
        <p:spPr>
          <a:xfrm>
            <a:off x="514350" y="3474780"/>
            <a:ext cx="7848600" cy="2878480"/>
          </a:xfrm>
          <a:prstGeom prst="rect">
            <a:avLst/>
          </a:prstGeom>
          <a:noFill/>
          <a:ln>
            <a:solidFill>
              <a:schemeClr val="tx1"/>
            </a:solidFill>
          </a:ln>
        </p:spPr>
        <p:txBody>
          <a:bodyPr wrap="square" rtlCol="0">
            <a:spAutoFit/>
          </a:bodyPr>
          <a:lstStyle/>
          <a:p>
            <a:pPr>
              <a:lnSpc>
                <a:spcPct val="107000"/>
              </a:lnSpc>
              <a:spcAft>
                <a:spcPts val="800"/>
              </a:spcAft>
            </a:pP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Explanation for decoder</a:t>
            </a:r>
          </a:p>
          <a:p>
            <a:pPr>
              <a:lnSpc>
                <a:spcPct val="107000"/>
              </a:lnSpc>
              <a:spcAft>
                <a:spcPts val="800"/>
              </a:spcAft>
            </a:pP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Layer7 : generated by resampling no weight/bias, w7=B7=0</a:t>
            </a:r>
            <a:endParaRPr lang="en-HK" sz="12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Layer8 : dense layer has 2 inputs,3136 outputs, W8=2*3136=6272,B8=3136, W8+B7=6272+3136=9408</a:t>
            </a:r>
            <a:endParaRPr lang="en-HK" sz="12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Layer9 : reshape has no weights/bias. W9=9, B9=0</a:t>
            </a:r>
            <a:endParaRPr lang="en-HK" sz="12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Layer10: W10=input*(</a:t>
            </a:r>
            <a:r>
              <a:rPr lang="en-HK" sz="1200" kern="0" dirty="0" err="1">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kernel_size</a:t>
            </a: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HK" sz="1200" kern="0" dirty="0" err="1">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output_filter</a:t>
            </a: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=64*(3*3)*64=36864, B10=64. W10+B10=36928</a:t>
            </a:r>
            <a:endParaRPr lang="en-HK" sz="12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Layer11: W11=input*(</a:t>
            </a:r>
            <a:r>
              <a:rPr lang="en-HK" sz="1200" kern="0" dirty="0" err="1">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kernel_size</a:t>
            </a: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a:t>
            </a:r>
            <a:r>
              <a:rPr lang="en-HK" sz="1200" kern="0" dirty="0" err="1">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output_filter</a:t>
            </a: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=64*(3*3)*32=18432, B11=32,W11+B11=18464</a:t>
            </a:r>
            <a:endParaRPr lang="en-HK" sz="12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Layer12: W12=(</a:t>
            </a:r>
            <a:r>
              <a:rPr lang="en-HK" sz="1200" kern="0" dirty="0" err="1">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kernel_size</a:t>
            </a:r>
            <a:r>
              <a:rPr lang="en-HK" sz="1200" kern="0" dirty="0">
                <a:solidFill>
                  <a:srgbClr val="7030A0"/>
                </a:solidFill>
                <a:effectLst/>
                <a:latin typeface="Courier New" panose="02070309020205020404" pitchFamily="49" charset="0"/>
                <a:ea typeface="Times New Roman" panose="02020603050405020304" pitchFamily="18" charset="0"/>
                <a:cs typeface="Times New Roman" panose="02020603050405020304" pitchFamily="18" charset="0"/>
              </a:rPr>
              <a:t>)*32=(3x3)*32=288, B12=1,W12+B12=289 (down sampling, transpose conv.)</a:t>
            </a:r>
            <a:endParaRPr lang="en-HK" sz="12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1285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1A59-31D6-4AB6-CEE1-6EF6E7EBD2E6}"/>
              </a:ext>
            </a:extLst>
          </p:cNvPr>
          <p:cNvSpPr>
            <a:spLocks noGrp="1"/>
          </p:cNvSpPr>
          <p:nvPr>
            <p:ph type="title"/>
          </p:nvPr>
        </p:nvSpPr>
        <p:spPr>
          <a:xfrm>
            <a:off x="485775" y="74613"/>
            <a:ext cx="8229600" cy="315912"/>
          </a:xfrm>
        </p:spPr>
        <p:txBody>
          <a:bodyPr>
            <a:normAutofit fontScale="90000"/>
          </a:bodyPr>
          <a:lstStyle/>
          <a:p>
            <a:r>
              <a:rPr lang="en-HK" dirty="0" err="1"/>
              <a:t>Matlab</a:t>
            </a:r>
            <a:r>
              <a:rPr lang="en-HK" dirty="0"/>
              <a:t>  code</a:t>
            </a:r>
          </a:p>
        </p:txBody>
      </p:sp>
      <p:sp>
        <p:nvSpPr>
          <p:cNvPr id="3" name="Content Placeholder 2">
            <a:extLst>
              <a:ext uri="{FF2B5EF4-FFF2-40B4-BE49-F238E27FC236}">
                <a16:creationId xmlns:a16="http://schemas.microsoft.com/office/drawing/2014/main" id="{A41788FC-AD2E-96F4-59D0-A9F6096A7E8E}"/>
              </a:ext>
            </a:extLst>
          </p:cNvPr>
          <p:cNvSpPr>
            <a:spLocks noGrp="1"/>
          </p:cNvSpPr>
          <p:nvPr>
            <p:ph idx="1"/>
          </p:nvPr>
        </p:nvSpPr>
        <p:spPr>
          <a:xfrm>
            <a:off x="447675" y="95250"/>
            <a:ext cx="8229600" cy="4525963"/>
          </a:xfrm>
        </p:spPr>
        <p:txBody>
          <a:bodyPr>
            <a:noAutofit/>
          </a:bodyPr>
          <a:lstStyle/>
          <a:p>
            <a:r>
              <a:rPr lang="en-HK" sz="1600" dirty="0"/>
              <a:t>%///////////////////////</a:t>
            </a:r>
          </a:p>
          <a:p>
            <a:r>
              <a:rPr lang="en-HK" sz="1600" dirty="0"/>
              <a:t>clear %encode: </a:t>
            </a:r>
            <a:r>
              <a:rPr lang="en-HK" sz="1600" dirty="0" err="1"/>
              <a:t>matlab</a:t>
            </a:r>
            <a:r>
              <a:rPr lang="en-HK" sz="1600" dirty="0"/>
              <a:t> code to verify the results</a:t>
            </a:r>
          </a:p>
          <a:p>
            <a:r>
              <a:rPr lang="en-HK" sz="1600" dirty="0"/>
              <a:t>W1=288, B1=32,</a:t>
            </a:r>
          </a:p>
          <a:p>
            <a:r>
              <a:rPr lang="en-HK" sz="1600" dirty="0"/>
              <a:t>W2=18432, B2=64</a:t>
            </a:r>
          </a:p>
          <a:p>
            <a:r>
              <a:rPr lang="en-HK" sz="1600" dirty="0"/>
              <a:t>W3=0, B3=0,</a:t>
            </a:r>
          </a:p>
          <a:p>
            <a:r>
              <a:rPr lang="en-HK" sz="1600" dirty="0"/>
              <a:t>W4=50176, B4=16,</a:t>
            </a:r>
          </a:p>
          <a:p>
            <a:r>
              <a:rPr lang="en-HK" sz="1600" dirty="0"/>
              <a:t>W5a=32,  B5a=2,</a:t>
            </a:r>
          </a:p>
          <a:p>
            <a:r>
              <a:rPr lang="en-HK" sz="1600" dirty="0"/>
              <a:t>W5b=32,B5b=2,</a:t>
            </a:r>
          </a:p>
          <a:p>
            <a:r>
              <a:rPr lang="en-HK" sz="1600" dirty="0"/>
              <a:t>W6=0,B6=0,</a:t>
            </a:r>
          </a:p>
          <a:p>
            <a:r>
              <a:rPr lang="en-HK" sz="1600" dirty="0" err="1"/>
              <a:t>W_all_encoder</a:t>
            </a:r>
            <a:r>
              <a:rPr lang="en-HK" sz="1600" dirty="0"/>
              <a:t>=W1+W2+W3+W4+W5a+W5b+W6 </a:t>
            </a:r>
          </a:p>
          <a:p>
            <a:r>
              <a:rPr lang="en-HK" sz="1600" dirty="0" err="1"/>
              <a:t>B_all_encoder</a:t>
            </a:r>
            <a:r>
              <a:rPr lang="en-HK" sz="1600" dirty="0"/>
              <a:t>= B1+B2+B3+B4+B5a+B5b+B6 </a:t>
            </a:r>
          </a:p>
          <a:p>
            <a:r>
              <a:rPr lang="en-HK" sz="1600" dirty="0" err="1"/>
              <a:t>W_all_encoder+B_all_encoder</a:t>
            </a:r>
            <a:r>
              <a:rPr lang="en-HK" sz="1600" dirty="0"/>
              <a:t> %= 69076 % ( same as that shown in the program, see above)</a:t>
            </a:r>
          </a:p>
          <a:p>
            <a:r>
              <a:rPr lang="en-HK" sz="1600" dirty="0"/>
              <a:t> %/////////////////////////////////////////////////////////////////</a:t>
            </a:r>
          </a:p>
          <a:p>
            <a:r>
              <a:rPr lang="en-HK" sz="1600" dirty="0"/>
              <a:t>W7=0, B7=0,</a:t>
            </a:r>
          </a:p>
          <a:p>
            <a:r>
              <a:rPr lang="en-HK" sz="1600" dirty="0"/>
              <a:t>W8=6272,B8=3136, </a:t>
            </a:r>
          </a:p>
          <a:p>
            <a:r>
              <a:rPr lang="en-HK" sz="1600" dirty="0"/>
              <a:t>W9=0, B9=0,</a:t>
            </a:r>
          </a:p>
          <a:p>
            <a:r>
              <a:rPr lang="en-HK" sz="1600" dirty="0"/>
              <a:t>W10=36864, B10=64,</a:t>
            </a:r>
          </a:p>
          <a:p>
            <a:r>
              <a:rPr lang="en-HK" sz="1600" dirty="0"/>
              <a:t>W11=18432, B11=32,</a:t>
            </a:r>
          </a:p>
          <a:p>
            <a:r>
              <a:rPr lang="en-HK" sz="1600" dirty="0"/>
              <a:t>W12=288,B12=1, </a:t>
            </a:r>
          </a:p>
          <a:p>
            <a:r>
              <a:rPr lang="en-HK" sz="1600" dirty="0" err="1"/>
              <a:t>W_all_decoder</a:t>
            </a:r>
            <a:r>
              <a:rPr lang="en-HK" sz="1600" dirty="0"/>
              <a:t>=W7+W8+W9+W10+W11+W12 </a:t>
            </a:r>
          </a:p>
          <a:p>
            <a:r>
              <a:rPr lang="en-HK" sz="1600" dirty="0" err="1"/>
              <a:t>B_all_decoder</a:t>
            </a:r>
            <a:r>
              <a:rPr lang="en-HK" sz="1600" dirty="0"/>
              <a:t>=B7+B8+B9+B10+B11+B12</a:t>
            </a:r>
          </a:p>
          <a:p>
            <a:r>
              <a:rPr lang="en-HK" sz="1600" dirty="0" err="1"/>
              <a:t>W_all_decoder+B_all_decoder</a:t>
            </a:r>
            <a:r>
              <a:rPr lang="en-HK" sz="1600" dirty="0"/>
              <a:t> % =65089 % (same as that shown in the program, see above)</a:t>
            </a:r>
          </a:p>
        </p:txBody>
      </p:sp>
      <p:sp>
        <p:nvSpPr>
          <p:cNvPr id="4" name="Footer Placeholder 3">
            <a:extLst>
              <a:ext uri="{FF2B5EF4-FFF2-40B4-BE49-F238E27FC236}">
                <a16:creationId xmlns:a16="http://schemas.microsoft.com/office/drawing/2014/main" id="{4BF4624C-C94D-0F8E-8E73-6FA03734AF4C}"/>
              </a:ext>
            </a:extLst>
          </p:cNvPr>
          <p:cNvSpPr>
            <a:spLocks noGrp="1"/>
          </p:cNvSpPr>
          <p:nvPr>
            <p:ph type="ftr" sz="quarter" idx="11"/>
          </p:nvPr>
        </p:nvSpPr>
        <p:spPr/>
        <p:txBody>
          <a:bodyPr/>
          <a:lstStyle/>
          <a:p>
            <a:r>
              <a:rPr lang="en-US"/>
              <a:t>Ch10. Auto and variational encoders v241024c</a:t>
            </a:r>
          </a:p>
        </p:txBody>
      </p:sp>
      <p:sp>
        <p:nvSpPr>
          <p:cNvPr id="5" name="Slide Number Placeholder 4">
            <a:extLst>
              <a:ext uri="{FF2B5EF4-FFF2-40B4-BE49-F238E27FC236}">
                <a16:creationId xmlns:a16="http://schemas.microsoft.com/office/drawing/2014/main" id="{A0B50D6D-608D-6801-26BA-B252AA604FEB}"/>
              </a:ext>
            </a:extLst>
          </p:cNvPr>
          <p:cNvSpPr>
            <a:spLocks noGrp="1"/>
          </p:cNvSpPr>
          <p:nvPr>
            <p:ph type="sldNum" sz="quarter" idx="12"/>
          </p:nvPr>
        </p:nvSpPr>
        <p:spPr/>
        <p:txBody>
          <a:bodyPr/>
          <a:lstStyle/>
          <a:p>
            <a:fld id="{7C12A529-2220-4038-9210-A21DB7BAEFCE}" type="slidenum">
              <a:rPr lang="en-US" smtClean="0"/>
              <a:t>46</a:t>
            </a:fld>
            <a:endParaRPr lang="en-US"/>
          </a:p>
        </p:txBody>
      </p:sp>
    </p:spTree>
    <p:extLst>
      <p:ext uri="{BB962C8B-B14F-4D97-AF65-F5344CB8AC3E}">
        <p14:creationId xmlns:p14="http://schemas.microsoft.com/office/powerpoint/2010/main" val="4048793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Three concepts in VAE</a:t>
            </a:r>
          </a:p>
        </p:txBody>
      </p:sp>
      <p:sp>
        <p:nvSpPr>
          <p:cNvPr id="3" name="Content Placeholder 2"/>
          <p:cNvSpPr>
            <a:spLocks noGrp="1"/>
          </p:cNvSpPr>
          <p:nvPr>
            <p:ph type="subTitle" idx="1"/>
          </p:nvPr>
        </p:nvSpPr>
        <p:spPr/>
        <p:txBody>
          <a:bodyPr>
            <a:normAutofit fontScale="92500" lnSpcReduction="20000"/>
          </a:bodyPr>
          <a:lstStyle/>
          <a:p>
            <a:pPr marL="514350" indent="-514350" algn="l">
              <a:buAutoNum type="arabicParenR"/>
            </a:pPr>
            <a:r>
              <a:rPr lang="en-US" dirty="0"/>
              <a:t>Train the neural network to maximize input/output likelihood</a:t>
            </a:r>
          </a:p>
          <a:p>
            <a:pPr marL="514350" indent="-514350" algn="l">
              <a:buAutoNum type="arabicParenR"/>
            </a:pPr>
            <a:r>
              <a:rPr lang="en-US" dirty="0"/>
              <a:t>Use of Divergence (</a:t>
            </a:r>
            <a:r>
              <a:rPr lang="en-US" i="1" dirty="0"/>
              <a:t>D</a:t>
            </a:r>
            <a:r>
              <a:rPr lang="en-US" i="1" baseline="-25000" dirty="0"/>
              <a:t>KL</a:t>
            </a:r>
            <a:r>
              <a:rPr lang="en-US" dirty="0"/>
              <a:t>)</a:t>
            </a:r>
          </a:p>
          <a:p>
            <a:pPr marL="514350" indent="-514350" algn="l">
              <a:buAutoNum type="arabicParenR"/>
            </a:pPr>
            <a:r>
              <a:rPr lang="en-US" dirty="0"/>
              <a:t>Reparameterization</a:t>
            </a:r>
          </a:p>
        </p:txBody>
      </p:sp>
      <p:sp>
        <p:nvSpPr>
          <p:cNvPr id="4" name="Footer Placeholder 3"/>
          <p:cNvSpPr>
            <a:spLocks noGrp="1"/>
          </p:cNvSpPr>
          <p:nvPr>
            <p:ph type="ftr" sz="quarter" idx="11"/>
          </p:nvPr>
        </p:nvSpPr>
        <p:spPr/>
        <p:txBody>
          <a:bodyPr/>
          <a:lstStyle/>
          <a:p>
            <a:r>
              <a:rPr lang="en-US"/>
              <a:t>Ch10. Auto and variational encoders v241024c</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47</a:t>
            </a:fld>
            <a:endParaRPr lang="en-US"/>
          </a:p>
        </p:txBody>
      </p:sp>
    </p:spTree>
    <p:extLst>
      <p:ext uri="{BB962C8B-B14F-4D97-AF65-F5344CB8AC3E}">
        <p14:creationId xmlns:p14="http://schemas.microsoft.com/office/powerpoint/2010/main" val="3188438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Variational Autoencoders </a:t>
            </a:r>
            <a:br>
              <a:rPr lang="en-US" dirty="0"/>
            </a:br>
            <a:r>
              <a:rPr lang="en-US" dirty="0"/>
              <a:t>VAE Concept 1 </a:t>
            </a:r>
          </a:p>
        </p:txBody>
      </p:sp>
      <p:sp>
        <p:nvSpPr>
          <p:cNvPr id="3" name="Content Placeholder 2"/>
          <p:cNvSpPr>
            <a:spLocks noGrp="1"/>
          </p:cNvSpPr>
          <p:nvPr>
            <p:ph type="subTitle" idx="1"/>
          </p:nvPr>
        </p:nvSpPr>
        <p:spPr/>
        <p:txBody>
          <a:bodyPr>
            <a:normAutofit/>
          </a:bodyPr>
          <a:lstStyle/>
          <a:p>
            <a:r>
              <a:rPr lang="en-US" dirty="0"/>
              <a:t>Train the neural network to maximize input/output likelihood</a:t>
            </a:r>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48</a:t>
            </a:fld>
            <a:endParaRPr lang="en-US"/>
          </a:p>
        </p:txBody>
      </p:sp>
      <p:sp>
        <p:nvSpPr>
          <p:cNvPr id="6" name="Rectangle 5"/>
          <p:cNvSpPr/>
          <p:nvPr/>
        </p:nvSpPr>
        <p:spPr>
          <a:xfrm>
            <a:off x="2514600" y="5175071"/>
            <a:ext cx="4572000" cy="1200329"/>
          </a:xfrm>
          <a:prstGeom prst="rect">
            <a:avLst/>
          </a:prstGeom>
        </p:spPr>
        <p:txBody>
          <a:bodyPr>
            <a:spAutoFit/>
          </a:bodyPr>
          <a:lstStyle/>
          <a:p>
            <a:r>
              <a:rPr lang="fr-FR" dirty="0">
                <a:hlinkClick r:id="rId2"/>
              </a:rPr>
              <a:t>Tutorial on Variational Autoencoders</a:t>
            </a:r>
          </a:p>
          <a:p>
            <a:r>
              <a:rPr lang="fr-FR" dirty="0">
                <a:hlinkClick r:id="rId2"/>
              </a:rPr>
              <a:t>Carl </a:t>
            </a:r>
            <a:r>
              <a:rPr lang="fr-FR" dirty="0" err="1">
                <a:hlinkClick r:id="rId2"/>
              </a:rPr>
              <a:t>Doersch</a:t>
            </a:r>
            <a:endParaRPr lang="fr-FR" dirty="0">
              <a:hlinkClick r:id="rId2"/>
            </a:endParaRPr>
          </a:p>
          <a:p>
            <a:r>
              <a:rPr lang="fr-FR" dirty="0">
                <a:hlinkClick r:id="rId2"/>
              </a:rPr>
              <a:t>https://arxiv.org/abs/1606.05908</a:t>
            </a:r>
          </a:p>
          <a:p>
            <a:endParaRPr lang="en-US" dirty="0">
              <a:hlinkClick r:id="rId2"/>
            </a:endParaRPr>
          </a:p>
        </p:txBody>
      </p:sp>
    </p:spTree>
    <p:extLst>
      <p:ext uri="{BB962C8B-B14F-4D97-AF65-F5344CB8AC3E}">
        <p14:creationId xmlns:p14="http://schemas.microsoft.com/office/powerpoint/2010/main" val="4031236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2406-DEFC-DB43-84B2-A2056F0139E4}"/>
              </a:ext>
            </a:extLst>
          </p:cNvPr>
          <p:cNvSpPr>
            <a:spLocks noGrp="1"/>
          </p:cNvSpPr>
          <p:nvPr>
            <p:ph type="title"/>
          </p:nvPr>
        </p:nvSpPr>
        <p:spPr>
          <a:xfrm>
            <a:off x="-73025" y="205792"/>
            <a:ext cx="8229600" cy="1143000"/>
          </a:xfrm>
        </p:spPr>
        <p:txBody>
          <a:bodyPr/>
          <a:lstStyle/>
          <a:p>
            <a:r>
              <a:rPr lang="en-US" dirty="0"/>
              <a:t>VAE </a:t>
            </a:r>
            <a:r>
              <a:rPr lang="en-US" dirty="0">
                <a:solidFill>
                  <a:srgbClr val="FF0000"/>
                </a:solidFill>
              </a:rPr>
              <a:t>Encoder</a:t>
            </a:r>
          </a:p>
        </p:txBody>
      </p:sp>
      <p:sp>
        <p:nvSpPr>
          <p:cNvPr id="3" name="Content Placeholder 2">
            <a:extLst>
              <a:ext uri="{FF2B5EF4-FFF2-40B4-BE49-F238E27FC236}">
                <a16:creationId xmlns:a16="http://schemas.microsoft.com/office/drawing/2014/main" id="{235F4A27-3342-114D-8514-3D36D50411C0}"/>
              </a:ext>
            </a:extLst>
          </p:cNvPr>
          <p:cNvSpPr>
            <a:spLocks noGrp="1"/>
          </p:cNvSpPr>
          <p:nvPr>
            <p:ph idx="1"/>
          </p:nvPr>
        </p:nvSpPr>
        <p:spPr>
          <a:xfrm>
            <a:off x="482629" y="1692676"/>
            <a:ext cx="8229600" cy="4373563"/>
          </a:xfrm>
        </p:spPr>
        <p:txBody>
          <a:bodyPr>
            <a:normAutofit/>
          </a:bodyPr>
          <a:lstStyle/>
          <a:p>
            <a:r>
              <a:rPr lang="en-US" sz="2400" dirty="0">
                <a:solidFill>
                  <a:srgbClr val="3B3B3B"/>
                </a:solidFill>
                <a:latin typeface="Calendas Plus"/>
              </a:rPr>
              <a:t>The Encoder </a:t>
            </a:r>
            <a:r>
              <a:rPr lang="en-US" sz="2400" i="1" dirty="0">
                <a:solidFill>
                  <a:srgbClr val="3B3B3B"/>
                </a:solidFill>
                <a:latin typeface="Calendas Plus"/>
              </a:rPr>
              <a:t>q</a:t>
            </a:r>
            <a:r>
              <a:rPr lang="en-US" sz="2400" i="1" baseline="-25000" dirty="0">
                <a:solidFill>
                  <a:srgbClr val="3B3B3B"/>
                </a:solidFill>
                <a:latin typeface="Calendas Plus"/>
                <a:sym typeface="Symbol"/>
              </a:rPr>
              <a:t>(</a:t>
            </a:r>
            <a:r>
              <a:rPr lang="en-US" sz="2400" i="1" baseline="-25000" dirty="0" err="1">
                <a:solidFill>
                  <a:srgbClr val="3B3B3B"/>
                </a:solidFill>
                <a:latin typeface="Calendas Plus"/>
                <a:sym typeface="Symbol"/>
              </a:rPr>
              <a:t>en</a:t>
            </a:r>
            <a:r>
              <a:rPr lang="en-US" sz="2400" i="1" baseline="-25000" dirty="0">
                <a:solidFill>
                  <a:srgbClr val="3B3B3B"/>
                </a:solidFill>
                <a:latin typeface="Calendas Plus"/>
                <a:sym typeface="Symbol"/>
              </a:rPr>
              <a:t>)</a:t>
            </a:r>
            <a:r>
              <a:rPr lang="en-US" sz="2400" i="1" dirty="0">
                <a:solidFill>
                  <a:srgbClr val="3B3B3B"/>
                </a:solidFill>
                <a:latin typeface="Calendas Plus"/>
                <a:sym typeface="Symbol"/>
              </a:rPr>
              <a:t>(</a:t>
            </a:r>
            <a:r>
              <a:rPr lang="en-US" sz="2400" i="1" dirty="0" err="1">
                <a:solidFill>
                  <a:srgbClr val="3B3B3B"/>
                </a:solidFill>
                <a:latin typeface="Calendas Plus"/>
                <a:sym typeface="Symbol"/>
              </a:rPr>
              <a:t>z|x</a:t>
            </a:r>
            <a:r>
              <a:rPr lang="en-US" sz="2400" i="1" dirty="0">
                <a:solidFill>
                  <a:srgbClr val="3B3B3B"/>
                </a:solidFill>
                <a:latin typeface="Calendas Plus"/>
                <a:sym typeface="Symbol"/>
              </a:rPr>
              <a:t>)</a:t>
            </a:r>
            <a:r>
              <a:rPr lang="en-US" sz="2400" i="1" dirty="0">
                <a:solidFill>
                  <a:srgbClr val="3B3B3B"/>
                </a:solidFill>
                <a:latin typeface="Calendas Plus"/>
              </a:rPr>
              <a:t> </a:t>
            </a:r>
            <a:r>
              <a:rPr lang="en-US" sz="2400" dirty="0">
                <a:solidFill>
                  <a:srgbClr val="3B3B3B"/>
                </a:solidFill>
                <a:latin typeface="Calendas Plus"/>
              </a:rPr>
              <a:t> takes input </a:t>
            </a:r>
            <a:r>
              <a:rPr lang="en-US" sz="2400" i="1" dirty="0">
                <a:solidFill>
                  <a:srgbClr val="3B3B3B"/>
                </a:solidFill>
                <a:latin typeface="Calendas Plus"/>
              </a:rPr>
              <a:t>x</a:t>
            </a:r>
            <a:r>
              <a:rPr lang="en-US" sz="2400" dirty="0">
                <a:solidFill>
                  <a:srgbClr val="3B3B3B"/>
                </a:solidFill>
                <a:latin typeface="Calendas Plus"/>
              </a:rPr>
              <a:t> and returns </a:t>
            </a:r>
            <a:r>
              <a:rPr lang="en-US" sz="2400" dirty="0"/>
              <a:t>Hidden (latent) </a:t>
            </a:r>
            <a:r>
              <a:rPr lang="en-US" sz="2400" dirty="0">
                <a:solidFill>
                  <a:srgbClr val="3B3B3B"/>
                </a:solidFill>
                <a:latin typeface="Calendas Plus"/>
              </a:rPr>
              <a:t>parameters </a:t>
            </a:r>
            <a:r>
              <a:rPr lang="en-US" sz="2400" dirty="0"/>
              <a:t>Z (random generated from µ,</a:t>
            </a:r>
            <a:r>
              <a:rPr lang="en-US" sz="2400" dirty="0">
                <a:sym typeface="Symbol" panose="05050102010706020507" pitchFamily="18" charset="2"/>
              </a:rPr>
              <a:t>).</a:t>
            </a:r>
            <a:r>
              <a:rPr lang="en-US" sz="2400" dirty="0">
                <a:solidFill>
                  <a:srgbClr val="FF0000"/>
                </a:solidFill>
                <a:sym typeface="Symbol" panose="05050102010706020507" pitchFamily="18" charset="2"/>
              </a:rPr>
              <a:t> (</a:t>
            </a:r>
            <a:r>
              <a:rPr lang="en-US" sz="2400" i="1" dirty="0">
                <a:solidFill>
                  <a:srgbClr val="FF0000"/>
                </a:solidFill>
                <a:sym typeface="Symbol" panose="05050102010706020507" pitchFamily="18" charset="2"/>
              </a:rPr>
              <a:t></a:t>
            </a:r>
            <a:r>
              <a:rPr lang="en-US" sz="2400" dirty="0">
                <a:solidFill>
                  <a:srgbClr val="FF0000"/>
                </a:solidFill>
                <a:sym typeface="Symbol" panose="05050102010706020507" pitchFamily="18" charset="2"/>
              </a:rPr>
              <a:t>=encoder parameters, such as weights/biases)</a:t>
            </a:r>
            <a:endParaRPr lang="en-US" sz="2400" dirty="0">
              <a:solidFill>
                <a:srgbClr val="FF0000"/>
              </a:solidFill>
            </a:endParaRPr>
          </a:p>
          <a:p>
            <a:r>
              <a:rPr lang="en-US" sz="2400" dirty="0">
                <a:solidFill>
                  <a:srgbClr val="3B3B3B"/>
                </a:solidFill>
                <a:latin typeface="Calendas Plus"/>
              </a:rPr>
              <a:t>From </a:t>
            </a:r>
            <a:r>
              <a:rPr lang="en-US" sz="2400" dirty="0"/>
              <a:t>Z</a:t>
            </a:r>
            <a:r>
              <a:rPr lang="en-US" sz="2400" dirty="0">
                <a:solidFill>
                  <a:srgbClr val="3B3B3B"/>
                </a:solidFill>
                <a:latin typeface="Calendas Plus"/>
              </a:rPr>
              <a:t>, use sampling to create input to the decoder</a:t>
            </a:r>
          </a:p>
          <a:p>
            <a:r>
              <a:rPr lang="en-US" sz="2400" dirty="0">
                <a:solidFill>
                  <a:srgbClr val="3B3B3B"/>
                </a:solidFill>
                <a:latin typeface="Calendas Plus"/>
              </a:rPr>
              <a:t>Encoders and Decoders are neural networks (NN)</a:t>
            </a:r>
          </a:p>
          <a:p>
            <a:r>
              <a:rPr lang="en-US" sz="2400" dirty="0">
                <a:solidFill>
                  <a:srgbClr val="3B3B3B"/>
                </a:solidFill>
                <a:latin typeface="Calendas Plus"/>
              </a:rPr>
              <a:t>Parameters in t</a:t>
            </a:r>
            <a:r>
              <a:rPr lang="en-US" sz="2400" dirty="0"/>
              <a:t>he NN are needed to be learned – so we have to set up a loss function.  </a:t>
            </a:r>
          </a:p>
        </p:txBody>
      </p:sp>
      <p:sp>
        <p:nvSpPr>
          <p:cNvPr id="7" name="TextBox 6">
            <a:extLst>
              <a:ext uri="{FF2B5EF4-FFF2-40B4-BE49-F238E27FC236}">
                <a16:creationId xmlns:a16="http://schemas.microsoft.com/office/drawing/2014/main" id="{22F41089-76FD-5F4F-8058-064572F0C54E}"/>
              </a:ext>
            </a:extLst>
          </p:cNvPr>
          <p:cNvSpPr txBox="1"/>
          <p:nvPr/>
        </p:nvSpPr>
        <p:spPr>
          <a:xfrm>
            <a:off x="598619" y="6340872"/>
            <a:ext cx="4498667" cy="646331"/>
          </a:xfrm>
          <a:prstGeom prst="rect">
            <a:avLst/>
          </a:prstGeom>
          <a:noFill/>
        </p:spPr>
        <p:txBody>
          <a:bodyPr wrap="none" rtlCol="0">
            <a:spAutoFit/>
          </a:bodyPr>
          <a:lstStyle/>
          <a:p>
            <a:r>
              <a:rPr lang="en-US" sz="1200" dirty="0">
                <a:hlinkClick r:id="rId2"/>
              </a:rPr>
              <a:t>https://jaan.io/what-is-variational-autoencoder-vae-tutorial/</a:t>
            </a:r>
            <a:endParaRPr lang="en-US" sz="1200" dirty="0"/>
          </a:p>
          <a:p>
            <a:r>
              <a:rPr lang="en-US" sz="1200" dirty="0">
                <a:hlinkClick r:id="rId3"/>
              </a:rPr>
              <a:t>http://gregorygundersen.com/blog/2018/04/29/reparameterization/</a:t>
            </a:r>
            <a:endParaRPr lang="en-US" sz="1200" dirty="0"/>
          </a:p>
          <a:p>
            <a:endParaRPr lang="en-US" sz="1200" dirty="0"/>
          </a:p>
        </p:txBody>
      </p:sp>
      <p:sp>
        <p:nvSpPr>
          <p:cNvPr id="4" name="Footer Placeholder 3"/>
          <p:cNvSpPr>
            <a:spLocks noGrp="1"/>
          </p:cNvSpPr>
          <p:nvPr>
            <p:ph type="ftr" sz="quarter" idx="11"/>
          </p:nvPr>
        </p:nvSpPr>
        <p:spPr>
          <a:xfrm>
            <a:off x="2903669" y="6205133"/>
            <a:ext cx="2895600" cy="365125"/>
          </a:xfrm>
        </p:spPr>
        <p:txBody>
          <a:bodyPr/>
          <a:lstStyle/>
          <a:p>
            <a:r>
              <a:rPr lang="en-US"/>
              <a:t>Ch10. Auto and variational encoders v241024c</a:t>
            </a:r>
          </a:p>
        </p:txBody>
      </p:sp>
      <p:sp>
        <p:nvSpPr>
          <p:cNvPr id="8" name="Slide Number Placeholder 7"/>
          <p:cNvSpPr>
            <a:spLocks noGrp="1"/>
          </p:cNvSpPr>
          <p:nvPr>
            <p:ph type="sldNum" sz="quarter" idx="12"/>
          </p:nvPr>
        </p:nvSpPr>
        <p:spPr>
          <a:xfrm>
            <a:off x="6332669" y="6205133"/>
            <a:ext cx="2133600" cy="365125"/>
          </a:xfrm>
        </p:spPr>
        <p:txBody>
          <a:bodyPr/>
          <a:lstStyle/>
          <a:p>
            <a:fld id="{7C12A529-2220-4038-9210-A21DB7BAEFCE}" type="slidenum">
              <a:rPr lang="en-US" smtClean="0"/>
              <a:t>49</a:t>
            </a:fld>
            <a:endParaRPr lang="en-US"/>
          </a:p>
        </p:txBody>
      </p:sp>
      <p:sp>
        <p:nvSpPr>
          <p:cNvPr id="9" name="Rectangle 8"/>
          <p:cNvSpPr/>
          <p:nvPr/>
        </p:nvSpPr>
        <p:spPr>
          <a:xfrm>
            <a:off x="990600" y="1046847"/>
            <a:ext cx="6858000" cy="369332"/>
          </a:xfrm>
          <a:prstGeom prst="rect">
            <a:avLst/>
          </a:prstGeom>
        </p:spPr>
        <p:txBody>
          <a:bodyPr wrap="square">
            <a:spAutoFit/>
          </a:bodyPr>
          <a:lstStyle/>
          <a:p>
            <a:r>
              <a:rPr lang="en-US" dirty="0">
                <a:hlinkClick r:id="rId2"/>
              </a:rPr>
              <a:t>https://jaan.io/what-is-variational-autoencoder-vae-tutorial/</a:t>
            </a:r>
            <a:endParaRPr lang="en-US" dirty="0"/>
          </a:p>
        </p:txBody>
      </p:sp>
      <p:sp>
        <p:nvSpPr>
          <p:cNvPr id="22" name="TextBox 21"/>
          <p:cNvSpPr txBox="1"/>
          <p:nvPr/>
        </p:nvSpPr>
        <p:spPr>
          <a:xfrm>
            <a:off x="2147923" y="5112154"/>
            <a:ext cx="2018362" cy="830997"/>
          </a:xfrm>
          <a:prstGeom prst="rect">
            <a:avLst/>
          </a:prstGeom>
          <a:noFill/>
          <a:ln w="25400">
            <a:solidFill>
              <a:schemeClr val="accent1">
                <a:shade val="95000"/>
                <a:satMod val="105000"/>
              </a:schemeClr>
            </a:solidFill>
          </a:ln>
        </p:spPr>
        <p:txBody>
          <a:bodyPr wrap="square" rtlCol="0">
            <a:spAutoFit/>
          </a:bodyPr>
          <a:lstStyle/>
          <a:p>
            <a:r>
              <a:rPr lang="en-US" sz="2400" dirty="0">
                <a:solidFill>
                  <a:srgbClr val="FF0000"/>
                </a:solidFill>
              </a:rPr>
              <a:t>Encoder</a:t>
            </a:r>
            <a:r>
              <a:rPr lang="en-US" sz="2400" dirty="0"/>
              <a:t>(X</a:t>
            </a:r>
            <a:r>
              <a:rPr lang="en-US" sz="2400" dirty="0">
                <a:sym typeface="Wingdings" panose="05000000000000000000" pitchFamily="2" charset="2"/>
              </a:rPr>
              <a:t>Z)</a:t>
            </a:r>
            <a:endParaRPr lang="en-US" sz="2400" dirty="0"/>
          </a:p>
          <a:p>
            <a:r>
              <a:rPr lang="en-US" sz="2400" i="1" dirty="0">
                <a:solidFill>
                  <a:srgbClr val="3B3B3B"/>
                </a:solidFill>
                <a:latin typeface="Calendas Plus"/>
              </a:rPr>
              <a:t>q</a:t>
            </a:r>
            <a:r>
              <a:rPr lang="en-US" sz="2400" i="1" baseline="-25000" dirty="0">
                <a:solidFill>
                  <a:srgbClr val="3B3B3B"/>
                </a:solidFill>
                <a:latin typeface="Calendas Plus"/>
                <a:sym typeface="Symbol"/>
              </a:rPr>
              <a:t>(</a:t>
            </a:r>
            <a:r>
              <a:rPr lang="en-US" sz="2400" i="1" baseline="-25000" dirty="0" err="1">
                <a:solidFill>
                  <a:srgbClr val="3B3B3B"/>
                </a:solidFill>
                <a:latin typeface="Calendas Plus"/>
                <a:sym typeface="Symbol"/>
              </a:rPr>
              <a:t>en</a:t>
            </a:r>
            <a:r>
              <a:rPr lang="en-US" sz="2400" i="1" baseline="-25000" dirty="0">
                <a:solidFill>
                  <a:srgbClr val="3B3B3B"/>
                </a:solidFill>
                <a:latin typeface="Calendas Plus"/>
                <a:sym typeface="Symbol"/>
              </a:rPr>
              <a:t>)</a:t>
            </a:r>
            <a:r>
              <a:rPr lang="en-US" sz="2400" i="1" dirty="0">
                <a:solidFill>
                  <a:srgbClr val="3B3B3B"/>
                </a:solidFill>
                <a:latin typeface="Calendas Plus"/>
                <a:sym typeface="Symbol"/>
              </a:rPr>
              <a:t>(</a:t>
            </a:r>
            <a:r>
              <a:rPr lang="en-US" sz="2400" i="1" dirty="0" err="1">
                <a:solidFill>
                  <a:srgbClr val="3B3B3B"/>
                </a:solidFill>
                <a:latin typeface="Calendas Plus"/>
                <a:sym typeface="Symbol"/>
              </a:rPr>
              <a:t>z|x</a:t>
            </a:r>
            <a:r>
              <a:rPr lang="en-US" sz="2400" i="1" dirty="0">
                <a:solidFill>
                  <a:srgbClr val="3B3B3B"/>
                </a:solidFill>
                <a:latin typeface="Calendas Plus"/>
                <a:sym typeface="Symbol"/>
              </a:rPr>
              <a:t>)</a:t>
            </a:r>
            <a:endParaRPr lang="en-US" sz="2400" dirty="0"/>
          </a:p>
        </p:txBody>
      </p:sp>
      <p:cxnSp>
        <p:nvCxnSpPr>
          <p:cNvPr id="23" name="Straight Arrow Connector 22"/>
          <p:cNvCxnSpPr/>
          <p:nvPr/>
        </p:nvCxnSpPr>
        <p:spPr>
          <a:xfrm>
            <a:off x="1690723" y="5435320"/>
            <a:ext cx="35616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3"/>
          </p:cNvCxnSpPr>
          <p:nvPr/>
        </p:nvCxnSpPr>
        <p:spPr>
          <a:xfrm>
            <a:off x="4166285" y="5527653"/>
            <a:ext cx="1080226"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53002" y="4424386"/>
            <a:ext cx="879500" cy="830997"/>
          </a:xfrm>
          <a:prstGeom prst="rect">
            <a:avLst/>
          </a:prstGeom>
          <a:noFill/>
        </p:spPr>
        <p:txBody>
          <a:bodyPr wrap="square" rtlCol="0">
            <a:spAutoFit/>
          </a:bodyPr>
          <a:lstStyle/>
          <a:p>
            <a:r>
              <a:rPr lang="en-US" sz="2400" dirty="0"/>
              <a:t>Input</a:t>
            </a:r>
          </a:p>
          <a:p>
            <a:r>
              <a:rPr lang="en-US" sz="2400" dirty="0"/>
              <a:t>Data </a:t>
            </a:r>
            <a:endParaRPr lang="en-US" sz="2400" i="1" dirty="0"/>
          </a:p>
        </p:txBody>
      </p:sp>
      <p:sp>
        <p:nvSpPr>
          <p:cNvPr id="35" name="TextBox 34"/>
          <p:cNvSpPr txBox="1"/>
          <p:nvPr/>
        </p:nvSpPr>
        <p:spPr>
          <a:xfrm>
            <a:off x="5237682" y="5112153"/>
            <a:ext cx="2131463" cy="830997"/>
          </a:xfrm>
          <a:prstGeom prst="rect">
            <a:avLst/>
          </a:prstGeom>
          <a:noFill/>
          <a:ln w="25400">
            <a:solidFill>
              <a:schemeClr val="accent1">
                <a:shade val="95000"/>
                <a:satMod val="105000"/>
              </a:schemeClr>
            </a:solidFill>
          </a:ln>
        </p:spPr>
        <p:txBody>
          <a:bodyPr wrap="square" rtlCol="0">
            <a:spAutoFit/>
          </a:bodyPr>
          <a:lstStyle/>
          <a:p>
            <a:r>
              <a:rPr lang="en-US" sz="2400" dirty="0">
                <a:solidFill>
                  <a:srgbClr val="0070C0"/>
                </a:solidFill>
              </a:rPr>
              <a:t>Decoder</a:t>
            </a:r>
            <a:r>
              <a:rPr lang="en-US" sz="2400" dirty="0"/>
              <a:t>(Z</a:t>
            </a:r>
            <a:r>
              <a:rPr lang="en-US" sz="2400" dirty="0">
                <a:sym typeface="Wingdings" panose="05000000000000000000" pitchFamily="2" charset="2"/>
              </a:rPr>
              <a:t>    )</a:t>
            </a:r>
            <a:endParaRPr lang="en-US" sz="2400" dirty="0"/>
          </a:p>
          <a:p>
            <a:endParaRPr lang="en-US" sz="2400" dirty="0"/>
          </a:p>
        </p:txBody>
      </p:sp>
      <p:cxnSp>
        <p:nvCxnSpPr>
          <p:cNvPr id="37" name="Straight Arrow Connector 36"/>
          <p:cNvCxnSpPr/>
          <p:nvPr/>
        </p:nvCxnSpPr>
        <p:spPr>
          <a:xfrm>
            <a:off x="7263627" y="5536037"/>
            <a:ext cx="45720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192274" y="4304510"/>
            <a:ext cx="1241659" cy="1200329"/>
          </a:xfrm>
          <a:prstGeom prst="rect">
            <a:avLst/>
          </a:prstGeom>
          <a:noFill/>
        </p:spPr>
        <p:txBody>
          <a:bodyPr wrap="square" rtlCol="0">
            <a:spAutoFit/>
          </a:bodyPr>
          <a:lstStyle/>
          <a:p>
            <a:r>
              <a:rPr lang="en-US" sz="2400" dirty="0"/>
              <a:t>Hidden variable</a:t>
            </a:r>
          </a:p>
          <a:p>
            <a:r>
              <a:rPr lang="en-US" sz="2400" dirty="0"/>
              <a:t>Z </a:t>
            </a:r>
          </a:p>
        </p:txBody>
      </p:sp>
      <p:graphicFrame>
        <p:nvGraphicFramePr>
          <p:cNvPr id="39" name="Object 38"/>
          <p:cNvGraphicFramePr>
            <a:graphicFrameLocks noChangeAspect="1"/>
          </p:cNvGraphicFramePr>
          <p:nvPr>
            <p:extLst>
              <p:ext uri="{D42A27DB-BD31-4B8C-83A1-F6EECF244321}">
                <p14:modId xmlns:p14="http://schemas.microsoft.com/office/powerpoint/2010/main" val="3971625533"/>
              </p:ext>
            </p:extLst>
          </p:nvPr>
        </p:nvGraphicFramePr>
        <p:xfrm>
          <a:off x="6537284" y="4390606"/>
          <a:ext cx="1822450" cy="1293813"/>
        </p:xfrm>
        <a:graphic>
          <a:graphicData uri="http://schemas.openxmlformats.org/presentationml/2006/ole">
            <mc:AlternateContent xmlns:mc="http://schemas.openxmlformats.org/markup-compatibility/2006">
              <mc:Choice xmlns:v="urn:schemas-microsoft-com:vml" Requires="v">
                <p:oleObj name="Equation" r:id="rId4" imgW="927000" imgH="660240" progId="Equation.3">
                  <p:embed/>
                </p:oleObj>
              </mc:Choice>
              <mc:Fallback>
                <p:oleObj name="Equation" r:id="rId4" imgW="927000" imgH="660240" progId="Equation.3">
                  <p:embed/>
                  <p:pic>
                    <p:nvPicPr>
                      <p:cNvPr id="0" name=""/>
                      <p:cNvPicPr/>
                      <p:nvPr/>
                    </p:nvPicPr>
                    <p:blipFill>
                      <a:blip r:embed="rId5"/>
                      <a:stretch>
                        <a:fillRect/>
                      </a:stretch>
                    </p:blipFill>
                    <p:spPr>
                      <a:xfrm>
                        <a:off x="6537284" y="4390606"/>
                        <a:ext cx="1822450" cy="1293813"/>
                      </a:xfrm>
                      <a:prstGeom prst="rect">
                        <a:avLst/>
                      </a:prstGeom>
                    </p:spPr>
                  </p:pic>
                </p:oleObj>
              </mc:Fallback>
            </mc:AlternateContent>
          </a:graphicData>
        </a:graphic>
      </p:graphicFrame>
      <p:sp>
        <p:nvSpPr>
          <p:cNvPr id="47" name="Oval 46"/>
          <p:cNvSpPr/>
          <p:nvPr/>
        </p:nvSpPr>
        <p:spPr>
          <a:xfrm>
            <a:off x="914400" y="4157878"/>
            <a:ext cx="4416816" cy="211354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flipH="1">
            <a:off x="1219200" y="3657600"/>
            <a:ext cx="133350" cy="99060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406476604"/>
              </p:ext>
            </p:extLst>
          </p:nvPr>
        </p:nvGraphicFramePr>
        <p:xfrm>
          <a:off x="1016000" y="5140325"/>
          <a:ext cx="336550" cy="312738"/>
        </p:xfrm>
        <a:graphic>
          <a:graphicData uri="http://schemas.openxmlformats.org/presentationml/2006/ole">
            <mc:AlternateContent xmlns:mc="http://schemas.openxmlformats.org/markup-compatibility/2006">
              <mc:Choice xmlns:v="urn:schemas-microsoft-com:vml" Requires="v">
                <p:oleObj name="Equation" r:id="rId6" imgW="177480" imgH="164880" progId="Equation.3">
                  <p:embed/>
                </p:oleObj>
              </mc:Choice>
              <mc:Fallback>
                <p:oleObj name="Equation" r:id="rId6" imgW="177480" imgH="164880" progId="Equation.3">
                  <p:embed/>
                  <p:pic>
                    <p:nvPicPr>
                      <p:cNvPr id="0" name=""/>
                      <p:cNvPicPr/>
                      <p:nvPr/>
                    </p:nvPicPr>
                    <p:blipFill>
                      <a:blip r:embed="rId7"/>
                      <a:stretch>
                        <a:fillRect/>
                      </a:stretch>
                    </p:blipFill>
                    <p:spPr>
                      <a:xfrm>
                        <a:off x="1016000" y="5140325"/>
                        <a:ext cx="336550" cy="312738"/>
                      </a:xfrm>
                      <a:prstGeom prst="rect">
                        <a:avLst/>
                      </a:prstGeom>
                      <a:ln w="25400">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084661717"/>
              </p:ext>
            </p:extLst>
          </p:nvPr>
        </p:nvGraphicFramePr>
        <p:xfrm>
          <a:off x="7820025" y="5303838"/>
          <a:ext cx="336550" cy="385762"/>
        </p:xfrm>
        <a:graphic>
          <a:graphicData uri="http://schemas.openxmlformats.org/presentationml/2006/ole">
            <mc:AlternateContent xmlns:mc="http://schemas.openxmlformats.org/markup-compatibility/2006">
              <mc:Choice xmlns:v="urn:schemas-microsoft-com:vml" Requires="v">
                <p:oleObj name="Equation" r:id="rId8" imgW="177480" imgH="203040" progId="Equation.3">
                  <p:embed/>
                </p:oleObj>
              </mc:Choice>
              <mc:Fallback>
                <p:oleObj name="Equation" r:id="rId8" imgW="177480" imgH="203040" progId="Equation.3">
                  <p:embed/>
                  <p:pic>
                    <p:nvPicPr>
                      <p:cNvPr id="0" name=""/>
                      <p:cNvPicPr/>
                      <p:nvPr/>
                    </p:nvPicPr>
                    <p:blipFill>
                      <a:blip r:embed="rId9"/>
                      <a:stretch>
                        <a:fillRect/>
                      </a:stretch>
                    </p:blipFill>
                    <p:spPr>
                      <a:xfrm>
                        <a:off x="7820025" y="5303838"/>
                        <a:ext cx="336550" cy="385762"/>
                      </a:xfrm>
                      <a:prstGeom prst="rect">
                        <a:avLst/>
                      </a:prstGeom>
                      <a:ln w="25400">
                        <a:no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128967816"/>
              </p:ext>
            </p:extLst>
          </p:nvPr>
        </p:nvGraphicFramePr>
        <p:xfrm>
          <a:off x="5694363" y="5435600"/>
          <a:ext cx="1417637" cy="542925"/>
        </p:xfrm>
        <a:graphic>
          <a:graphicData uri="http://schemas.openxmlformats.org/presentationml/2006/ole">
            <mc:AlternateContent xmlns:mc="http://schemas.openxmlformats.org/markup-compatibility/2006">
              <mc:Choice xmlns:v="urn:schemas-microsoft-com:vml" Requires="v">
                <p:oleObj name="Equation" r:id="rId10" imgW="749160" imgH="266400" progId="Equation.3">
                  <p:embed/>
                </p:oleObj>
              </mc:Choice>
              <mc:Fallback>
                <p:oleObj name="Equation" r:id="rId10" imgW="749160" imgH="266400" progId="Equation.3">
                  <p:embed/>
                  <p:pic>
                    <p:nvPicPr>
                      <p:cNvPr id="0" name=""/>
                      <p:cNvPicPr/>
                      <p:nvPr/>
                    </p:nvPicPr>
                    <p:blipFill>
                      <a:blip r:embed="rId11"/>
                      <a:stretch>
                        <a:fillRect/>
                      </a:stretch>
                    </p:blipFill>
                    <p:spPr>
                      <a:xfrm>
                        <a:off x="5694363" y="5435600"/>
                        <a:ext cx="1417637" cy="542925"/>
                      </a:xfrm>
                      <a:prstGeom prst="rect">
                        <a:avLst/>
                      </a:prstGeom>
                      <a:ln w="25400">
                        <a:noFill/>
                      </a:ln>
                    </p:spPr>
                  </p:pic>
                </p:oleObj>
              </mc:Fallback>
            </mc:AlternateContent>
          </a:graphicData>
        </a:graphic>
      </p:graphicFrame>
      <p:pic>
        <p:nvPicPr>
          <p:cNvPr id="21" name="Picture 2" descr="Screen-Shot-2018-03-18-at-12.24.19-AM"/>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09682" y="397834"/>
            <a:ext cx="2297474" cy="11359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10825" y="74914"/>
            <a:ext cx="2933175" cy="369332"/>
          </a:xfrm>
          <a:prstGeom prst="rect">
            <a:avLst/>
          </a:prstGeom>
          <a:noFill/>
        </p:spPr>
        <p:txBody>
          <a:bodyPr wrap="none" rtlCol="0">
            <a:spAutoFit/>
          </a:bodyPr>
          <a:lstStyle/>
          <a:p>
            <a:r>
              <a:rPr lang="en-US" dirty="0"/>
              <a:t>X-&gt; encoder –&gt;Z-&gt;decoder x^</a:t>
            </a:r>
          </a:p>
        </p:txBody>
      </p:sp>
      <p:graphicFrame>
        <p:nvGraphicFramePr>
          <p:cNvPr id="25" name="Object 24"/>
          <p:cNvGraphicFramePr>
            <a:graphicFrameLocks noChangeAspect="1"/>
          </p:cNvGraphicFramePr>
          <p:nvPr>
            <p:extLst>
              <p:ext uri="{D42A27DB-BD31-4B8C-83A1-F6EECF244321}">
                <p14:modId xmlns:p14="http://schemas.microsoft.com/office/powerpoint/2010/main" val="2286458073"/>
              </p:ext>
            </p:extLst>
          </p:nvPr>
        </p:nvGraphicFramePr>
        <p:xfrm>
          <a:off x="6853447" y="5077058"/>
          <a:ext cx="336550" cy="385762"/>
        </p:xfrm>
        <a:graphic>
          <a:graphicData uri="http://schemas.openxmlformats.org/presentationml/2006/ole">
            <mc:AlternateContent xmlns:mc="http://schemas.openxmlformats.org/markup-compatibility/2006">
              <mc:Choice xmlns:v="urn:schemas-microsoft-com:vml" Requires="v">
                <p:oleObj name="Equation" r:id="rId13" imgW="177480" imgH="203040" progId="Equation.3">
                  <p:embed/>
                </p:oleObj>
              </mc:Choice>
              <mc:Fallback>
                <p:oleObj name="Equation" r:id="rId13" imgW="177480" imgH="203040" progId="Equation.3">
                  <p:embed/>
                  <p:pic>
                    <p:nvPicPr>
                      <p:cNvPr id="0" name=""/>
                      <p:cNvPicPr/>
                      <p:nvPr/>
                    </p:nvPicPr>
                    <p:blipFill>
                      <a:blip r:embed="rId9"/>
                      <a:stretch>
                        <a:fillRect/>
                      </a:stretch>
                    </p:blipFill>
                    <p:spPr>
                      <a:xfrm>
                        <a:off x="6853447" y="5077058"/>
                        <a:ext cx="336550" cy="385762"/>
                      </a:xfrm>
                      <a:prstGeom prst="rect">
                        <a:avLst/>
                      </a:prstGeom>
                      <a:ln w="25400">
                        <a:noFill/>
                      </a:ln>
                    </p:spPr>
                  </p:pic>
                </p:oleObj>
              </mc:Fallback>
            </mc:AlternateContent>
          </a:graphicData>
        </a:graphic>
      </p:graphicFrame>
      <p:sp>
        <p:nvSpPr>
          <p:cNvPr id="6" name="Right Brace 5">
            <a:extLst>
              <a:ext uri="{FF2B5EF4-FFF2-40B4-BE49-F238E27FC236}">
                <a16:creationId xmlns:a16="http://schemas.microsoft.com/office/drawing/2014/main" id="{DF727E4D-C615-64BB-0726-C650AF9E9D9B}"/>
              </a:ext>
            </a:extLst>
          </p:cNvPr>
          <p:cNvSpPr/>
          <p:nvPr/>
        </p:nvSpPr>
        <p:spPr>
          <a:xfrm rot="5400000">
            <a:off x="7313318" y="1249794"/>
            <a:ext cx="104590" cy="71042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97CC5741-EB4B-2FFE-0E6C-530AF5B46292}"/>
              </a:ext>
            </a:extLst>
          </p:cNvPr>
          <p:cNvSpPr/>
          <p:nvPr/>
        </p:nvSpPr>
        <p:spPr>
          <a:xfrm rot="5400000">
            <a:off x="8443409" y="1259692"/>
            <a:ext cx="45719" cy="7012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E783551A-2D17-5317-F979-4CF526A2472B}"/>
              </a:ext>
            </a:extLst>
          </p:cNvPr>
          <p:cNvSpPr txBox="1"/>
          <p:nvPr/>
        </p:nvSpPr>
        <p:spPr>
          <a:xfrm>
            <a:off x="7292202" y="1541199"/>
            <a:ext cx="556398" cy="369332"/>
          </a:xfrm>
          <a:prstGeom prst="rect">
            <a:avLst/>
          </a:prstGeom>
          <a:noFill/>
        </p:spPr>
        <p:txBody>
          <a:bodyPr wrap="square">
            <a:spAutoFit/>
          </a:bodyPr>
          <a:lstStyle/>
          <a:p>
            <a:r>
              <a:rPr lang="en-US" sz="1800" i="1" dirty="0">
                <a:solidFill>
                  <a:srgbClr val="FF0000"/>
                </a:solidFill>
                <a:sym typeface="Symbol" panose="05050102010706020507" pitchFamily="18" charset="2"/>
              </a:rPr>
              <a:t></a:t>
            </a:r>
            <a:endParaRPr lang="en-US" i="1" dirty="0"/>
          </a:p>
        </p:txBody>
      </p:sp>
      <p:sp>
        <p:nvSpPr>
          <p:cNvPr id="14" name="TextBox 13">
            <a:extLst>
              <a:ext uri="{FF2B5EF4-FFF2-40B4-BE49-F238E27FC236}">
                <a16:creationId xmlns:a16="http://schemas.microsoft.com/office/drawing/2014/main" id="{93CFBDE1-D15D-AF08-71B0-9F9847386254}"/>
              </a:ext>
            </a:extLst>
          </p:cNvPr>
          <p:cNvSpPr txBox="1"/>
          <p:nvPr/>
        </p:nvSpPr>
        <p:spPr>
          <a:xfrm>
            <a:off x="8337904" y="1607129"/>
            <a:ext cx="323467" cy="369332"/>
          </a:xfrm>
          <a:prstGeom prst="rect">
            <a:avLst/>
          </a:prstGeom>
          <a:noFill/>
        </p:spPr>
        <p:txBody>
          <a:bodyPr wrap="square">
            <a:spAutoFit/>
          </a:bodyPr>
          <a:lstStyle/>
          <a:p>
            <a:r>
              <a:rPr lang="en-US" sz="1800" i="1" dirty="0">
                <a:solidFill>
                  <a:srgbClr val="FF0000"/>
                </a:solidFill>
                <a:sym typeface="Symbol" panose="05050102010706020507" pitchFamily="18" charset="2"/>
              </a:rPr>
              <a:t></a:t>
            </a:r>
            <a:endParaRPr lang="en-US" i="1" dirty="0"/>
          </a:p>
        </p:txBody>
      </p:sp>
    </p:spTree>
    <p:extLst>
      <p:ext uri="{BB962C8B-B14F-4D97-AF65-F5344CB8AC3E}">
        <p14:creationId xmlns:p14="http://schemas.microsoft.com/office/powerpoint/2010/main" val="257050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Noise removal</a:t>
            </a:r>
          </a:p>
        </p:txBody>
      </p:sp>
      <p:sp>
        <p:nvSpPr>
          <p:cNvPr id="3" name="Content Placeholder 2"/>
          <p:cNvSpPr>
            <a:spLocks noGrp="1"/>
          </p:cNvSpPr>
          <p:nvPr>
            <p:ph idx="1"/>
          </p:nvPr>
        </p:nvSpPr>
        <p:spPr/>
        <p:txBody>
          <a:bodyPr>
            <a:normAutofit/>
          </a:bodyPr>
          <a:lstStyle/>
          <a:p>
            <a:r>
              <a:rPr lang="en-US" sz="1600" dirty="0">
                <a:hlinkClick r:id="rId2"/>
              </a:rPr>
              <a:t>https://www.slideshare.net/billlangjun/simple-introduction-to-autoencoder</a:t>
            </a:r>
            <a:r>
              <a:rPr lang="en-US" sz="1600" dirty="0"/>
              <a:t>  </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5363368"/>
            <a:ext cx="1759714" cy="992982"/>
          </a:xfrm>
          <a:prstGeom prst="rect">
            <a:avLst/>
          </a:prstGeom>
        </p:spPr>
      </p:pic>
      <p:sp>
        <p:nvSpPr>
          <p:cNvPr id="7" name="Rectangle 6"/>
          <p:cNvSpPr/>
          <p:nvPr/>
        </p:nvSpPr>
        <p:spPr>
          <a:xfrm>
            <a:off x="685800" y="5202831"/>
            <a:ext cx="4572000" cy="1323439"/>
          </a:xfrm>
          <a:prstGeom prst="rect">
            <a:avLst/>
          </a:prstGeom>
        </p:spPr>
        <p:txBody>
          <a:bodyPr>
            <a:spAutoFit/>
          </a:bodyPr>
          <a:lstStyle/>
          <a:p>
            <a:r>
              <a:rPr lang="en-US" sz="2000" dirty="0"/>
              <a:t>Result: </a:t>
            </a:r>
          </a:p>
          <a:p>
            <a:r>
              <a:rPr lang="en-US" sz="2000" dirty="0" err="1"/>
              <a:t>plt.title</a:t>
            </a:r>
            <a:r>
              <a:rPr lang="en-US" sz="2000" dirty="0"/>
              <a:t>('Original images: top rows,'</a:t>
            </a:r>
            <a:br>
              <a:rPr lang="en-US" sz="2000" dirty="0"/>
            </a:br>
            <a:r>
              <a:rPr lang="en-US" sz="2000" dirty="0"/>
              <a:t>          'Corrupted Input: middle rows, '</a:t>
            </a:r>
            <a:br>
              <a:rPr lang="en-US" sz="2000" dirty="0"/>
            </a:br>
            <a:r>
              <a:rPr lang="en-US" sz="2000" dirty="0"/>
              <a:t>          '</a:t>
            </a:r>
            <a:r>
              <a:rPr lang="en-US" sz="2000" dirty="0" err="1"/>
              <a:t>Denoised</a:t>
            </a:r>
            <a:r>
              <a:rPr lang="en-US" sz="2000" dirty="0"/>
              <a:t> Input:  third rows')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128500"/>
            <a:ext cx="7492684" cy="3004681"/>
          </a:xfrm>
          <a:prstGeom prst="rect">
            <a:avLst/>
          </a:prstGeom>
        </p:spPr>
      </p:pic>
      <p:cxnSp>
        <p:nvCxnSpPr>
          <p:cNvPr id="10" name="Straight Arrow Connector 9"/>
          <p:cNvCxnSpPr/>
          <p:nvPr/>
        </p:nvCxnSpPr>
        <p:spPr>
          <a:xfrm flipV="1">
            <a:off x="4724400" y="5562600"/>
            <a:ext cx="12954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24400" y="5922369"/>
            <a:ext cx="12954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6244038"/>
            <a:ext cx="12954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FDF6E18-A14B-0F39-CCD6-968A2D983957}"/>
              </a:ext>
            </a:extLst>
          </p:cNvPr>
          <p:cNvSpPr txBox="1"/>
          <p:nvPr/>
        </p:nvSpPr>
        <p:spPr>
          <a:xfrm>
            <a:off x="854825" y="4114800"/>
            <a:ext cx="2120324" cy="369332"/>
          </a:xfrm>
          <a:prstGeom prst="rect">
            <a:avLst/>
          </a:prstGeom>
          <a:noFill/>
        </p:spPr>
        <p:txBody>
          <a:bodyPr wrap="none" rtlCol="0">
            <a:spAutoFit/>
          </a:bodyPr>
          <a:lstStyle/>
          <a:p>
            <a:r>
              <a:rPr lang="en-US" dirty="0"/>
              <a:t>Perfect input + noise</a:t>
            </a:r>
          </a:p>
        </p:txBody>
      </p:sp>
    </p:spTree>
    <p:extLst>
      <p:ext uri="{BB962C8B-B14F-4D97-AF65-F5344CB8AC3E}">
        <p14:creationId xmlns:p14="http://schemas.microsoft.com/office/powerpoint/2010/main" val="3763977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4B9C-F03D-5149-9369-4E6EF3F2B354}"/>
              </a:ext>
            </a:extLst>
          </p:cNvPr>
          <p:cNvSpPr>
            <a:spLocks noGrp="1"/>
          </p:cNvSpPr>
          <p:nvPr>
            <p:ph type="title"/>
          </p:nvPr>
        </p:nvSpPr>
        <p:spPr/>
        <p:txBody>
          <a:bodyPr/>
          <a:lstStyle/>
          <a:p>
            <a:r>
              <a:rPr lang="en-US" dirty="0"/>
              <a:t>VAE </a:t>
            </a:r>
            <a:r>
              <a:rPr lang="en-US" dirty="0">
                <a:solidFill>
                  <a:srgbClr val="0070C0"/>
                </a:solidFill>
              </a:rPr>
              <a:t>Decoder</a:t>
            </a:r>
          </a:p>
        </p:txBody>
      </p:sp>
      <p:sp>
        <p:nvSpPr>
          <p:cNvPr id="3" name="Content Placeholder 2">
            <a:extLst>
              <a:ext uri="{FF2B5EF4-FFF2-40B4-BE49-F238E27FC236}">
                <a16:creationId xmlns:a16="http://schemas.microsoft.com/office/drawing/2014/main" id="{4907A5BF-C302-3F46-AA13-32FC82425A16}"/>
              </a:ext>
            </a:extLst>
          </p:cNvPr>
          <p:cNvSpPr>
            <a:spLocks noGrp="1"/>
          </p:cNvSpPr>
          <p:nvPr>
            <p:ph idx="1"/>
          </p:nvPr>
        </p:nvSpPr>
        <p:spPr/>
        <p:txBody>
          <a:bodyPr>
            <a:normAutofit/>
          </a:bodyPr>
          <a:lstStyle/>
          <a:p>
            <a:r>
              <a:rPr lang="en-US" sz="2400" dirty="0"/>
              <a:t>The decoder takes hidden (latent) variable </a:t>
            </a:r>
            <a:r>
              <a:rPr lang="en-US" sz="2400" i="1" dirty="0"/>
              <a:t>Z (gen. from means and standard deviations) as input, and </a:t>
            </a:r>
            <a:r>
              <a:rPr lang="en-US" sz="2400" dirty="0"/>
              <a:t>                     </a:t>
            </a:r>
            <a:r>
              <a:rPr lang="en-US" sz="2400" dirty="0">
                <a:sym typeface="Symbol"/>
              </a:rPr>
              <a:t> reconstructs the image using random sampling methods. </a:t>
            </a:r>
          </a:p>
          <a:p>
            <a:pPr marL="0" indent="0">
              <a:buNone/>
            </a:pPr>
            <a:r>
              <a:rPr lang="en-US" sz="2400" dirty="0">
                <a:solidFill>
                  <a:srgbClr val="FF0000"/>
                </a:solidFill>
                <a:sym typeface="Symbol"/>
              </a:rPr>
              <a:t>      ( </a:t>
            </a:r>
            <a:r>
              <a:rPr lang="en-US" sz="2400" i="1" dirty="0">
                <a:solidFill>
                  <a:srgbClr val="FF0000"/>
                </a:solidFill>
                <a:sym typeface="Symbol" panose="05050102010706020507" pitchFamily="18" charset="2"/>
              </a:rPr>
              <a:t></a:t>
            </a:r>
            <a:r>
              <a:rPr lang="en-US" sz="2400" dirty="0">
                <a:solidFill>
                  <a:srgbClr val="FF0000"/>
                </a:solidFill>
                <a:sym typeface="Symbol" panose="05050102010706020507" pitchFamily="18" charset="2"/>
              </a:rPr>
              <a:t>=decoder parameters weights/biases)</a:t>
            </a:r>
            <a:endParaRPr lang="en-US" sz="2400" dirty="0">
              <a:solidFill>
                <a:srgbClr val="FF0000"/>
              </a:solidFill>
            </a:endParaRPr>
          </a:p>
          <a:p>
            <a:r>
              <a:rPr lang="en-US" sz="2400" dirty="0">
                <a:solidFill>
                  <a:srgbClr val="3B3B3B"/>
                </a:solidFill>
                <a:latin typeface="Calendas Plus"/>
              </a:rPr>
              <a:t>Encoders and Decoders are </a:t>
            </a:r>
            <a:r>
              <a:rPr lang="en-US" sz="2400" u="sng" dirty="0">
                <a:solidFill>
                  <a:srgbClr val="3B3B3B"/>
                </a:solidFill>
                <a:latin typeface="Calendas Plus"/>
              </a:rPr>
              <a:t>N</a:t>
            </a:r>
            <a:r>
              <a:rPr lang="en-US" sz="2400" dirty="0">
                <a:solidFill>
                  <a:srgbClr val="3B3B3B"/>
                </a:solidFill>
                <a:latin typeface="Calendas Plus"/>
              </a:rPr>
              <a:t>eural </a:t>
            </a:r>
            <a:r>
              <a:rPr lang="en-US" sz="2400" u="sng" dirty="0">
                <a:solidFill>
                  <a:srgbClr val="3B3B3B"/>
                </a:solidFill>
                <a:latin typeface="Calendas Plus"/>
              </a:rPr>
              <a:t>N</a:t>
            </a:r>
            <a:r>
              <a:rPr lang="en-US" sz="2400" dirty="0">
                <a:solidFill>
                  <a:srgbClr val="3B3B3B"/>
                </a:solidFill>
                <a:latin typeface="Calendas Plus"/>
              </a:rPr>
              <a:t>etworks (NN)</a:t>
            </a:r>
          </a:p>
          <a:p>
            <a:r>
              <a:rPr lang="en-US" sz="2400" dirty="0">
                <a:solidFill>
                  <a:srgbClr val="3B3B3B"/>
                </a:solidFill>
                <a:latin typeface="Calendas Plus"/>
              </a:rPr>
              <a:t>Parameters (</a:t>
            </a:r>
            <a:r>
              <a:rPr lang="en-US" sz="2400" i="1" dirty="0">
                <a:sym typeface="Symbol" panose="05050102010706020507" pitchFamily="18" charset="2"/>
              </a:rPr>
              <a:t> ,</a:t>
            </a:r>
            <a:r>
              <a:rPr lang="en-US" sz="2400" dirty="0">
                <a:sym typeface="Symbol" panose="05050102010706020507" pitchFamily="18" charset="2"/>
              </a:rPr>
              <a:t>) </a:t>
            </a:r>
            <a:r>
              <a:rPr lang="en-US" sz="2400" dirty="0">
                <a:solidFill>
                  <a:srgbClr val="3B3B3B"/>
                </a:solidFill>
                <a:latin typeface="Calendas Plus"/>
              </a:rPr>
              <a:t>in t</a:t>
            </a:r>
            <a:r>
              <a:rPr lang="en-US" sz="2400" dirty="0"/>
              <a:t>he NN are needed to be learned – so we have to set up </a:t>
            </a:r>
            <a:r>
              <a:rPr lang="en-US" sz="2400" dirty="0">
                <a:solidFill>
                  <a:srgbClr val="FF0000"/>
                </a:solidFill>
              </a:rPr>
              <a:t>a loss function</a:t>
            </a:r>
            <a:r>
              <a:rPr lang="en-US" sz="2400" dirty="0"/>
              <a:t>.  </a:t>
            </a:r>
          </a:p>
          <a:p>
            <a:endParaRPr lang="en-US" sz="2400" dirty="0">
              <a:sym typeface="Symbol"/>
            </a:endParaRPr>
          </a:p>
        </p:txBody>
      </p:sp>
      <p:sp>
        <p:nvSpPr>
          <p:cNvPr id="4" name="TextBox 3">
            <a:extLst>
              <a:ext uri="{FF2B5EF4-FFF2-40B4-BE49-F238E27FC236}">
                <a16:creationId xmlns:a16="http://schemas.microsoft.com/office/drawing/2014/main" id="{4D4F56E3-4F67-D14C-915D-A86C3F358BEE}"/>
              </a:ext>
            </a:extLst>
          </p:cNvPr>
          <p:cNvSpPr txBox="1"/>
          <p:nvPr/>
        </p:nvSpPr>
        <p:spPr>
          <a:xfrm>
            <a:off x="628650" y="6533147"/>
            <a:ext cx="3968779" cy="276999"/>
          </a:xfrm>
          <a:prstGeom prst="rect">
            <a:avLst/>
          </a:prstGeom>
          <a:noFill/>
        </p:spPr>
        <p:txBody>
          <a:bodyPr wrap="none" rtlCol="0">
            <a:spAutoFit/>
          </a:bodyPr>
          <a:lstStyle/>
          <a:p>
            <a:r>
              <a:rPr lang="en-US" sz="1200" dirty="0"/>
              <a:t>https://</a:t>
            </a:r>
            <a:r>
              <a:rPr lang="en-US" sz="1200" dirty="0" err="1"/>
              <a:t>jaan.io</a:t>
            </a:r>
            <a:r>
              <a:rPr lang="en-US" sz="1200" dirty="0"/>
              <a:t>/what-is-variational-autoencoder-</a:t>
            </a:r>
            <a:r>
              <a:rPr lang="en-US" sz="1200" dirty="0" err="1"/>
              <a:t>vae</a:t>
            </a:r>
            <a:r>
              <a:rPr lang="en-US" sz="1200" dirty="0"/>
              <a:t>-tutorial/</a:t>
            </a:r>
          </a:p>
        </p:txBody>
      </p:sp>
      <p:sp>
        <p:nvSpPr>
          <p:cNvPr id="8" name="Footer Placeholder 7"/>
          <p:cNvSpPr>
            <a:spLocks noGrp="1"/>
          </p:cNvSpPr>
          <p:nvPr>
            <p:ph type="ftr" sz="quarter" idx="11"/>
          </p:nvPr>
        </p:nvSpPr>
        <p:spPr/>
        <p:txBody>
          <a:bodyPr/>
          <a:lstStyle/>
          <a:p>
            <a:r>
              <a:rPr lang="en-US"/>
              <a:t>Ch10. Auto and variational encoders v241024c</a:t>
            </a:r>
          </a:p>
        </p:txBody>
      </p:sp>
      <p:sp>
        <p:nvSpPr>
          <p:cNvPr id="9" name="Slide Number Placeholder 8"/>
          <p:cNvSpPr>
            <a:spLocks noGrp="1"/>
          </p:cNvSpPr>
          <p:nvPr>
            <p:ph type="sldNum" sz="quarter" idx="12"/>
          </p:nvPr>
        </p:nvSpPr>
        <p:spPr/>
        <p:txBody>
          <a:bodyPr/>
          <a:lstStyle/>
          <a:p>
            <a:fld id="{7C12A529-2220-4038-9210-A21DB7BAEFCE}" type="slidenum">
              <a:rPr lang="en-US" smtClean="0"/>
              <a:t>50</a:t>
            </a:fld>
            <a:endParaRPr lang="en-US"/>
          </a:p>
        </p:txBody>
      </p:sp>
      <p:sp>
        <p:nvSpPr>
          <p:cNvPr id="10" name="Rectangle 9"/>
          <p:cNvSpPr/>
          <p:nvPr/>
        </p:nvSpPr>
        <p:spPr>
          <a:xfrm>
            <a:off x="838200" y="1148616"/>
            <a:ext cx="6400800" cy="369332"/>
          </a:xfrm>
          <a:prstGeom prst="rect">
            <a:avLst/>
          </a:prstGeom>
        </p:spPr>
        <p:txBody>
          <a:bodyPr wrap="square">
            <a:spAutoFit/>
          </a:bodyPr>
          <a:lstStyle/>
          <a:p>
            <a:r>
              <a:rPr lang="en-US" dirty="0">
                <a:hlinkClick r:id="rId2"/>
              </a:rPr>
              <a:t>https://jaan.io/what-is-variational-autoencoder-vae-tutorial/</a:t>
            </a:r>
            <a:endParaRPr lang="en-US" dirty="0"/>
          </a:p>
        </p:txBody>
      </p:sp>
      <p:sp>
        <p:nvSpPr>
          <p:cNvPr id="27" name="Oval 26"/>
          <p:cNvSpPr/>
          <p:nvPr/>
        </p:nvSpPr>
        <p:spPr>
          <a:xfrm>
            <a:off x="5018186" y="4312152"/>
            <a:ext cx="3668614" cy="2281822"/>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cxnSpLocks/>
          </p:cNvCxnSpPr>
          <p:nvPr/>
        </p:nvCxnSpPr>
        <p:spPr>
          <a:xfrm>
            <a:off x="3835742" y="3576660"/>
            <a:ext cx="1974772" cy="855470"/>
          </a:xfrm>
          <a:prstGeom prst="straightConnector1">
            <a:avLst/>
          </a:prstGeom>
          <a:ln w="254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Object 31"/>
          <p:cNvGraphicFramePr>
            <a:graphicFrameLocks noChangeAspect="1"/>
          </p:cNvGraphicFramePr>
          <p:nvPr>
            <p:extLst>
              <p:ext uri="{D42A27DB-BD31-4B8C-83A1-F6EECF244321}">
                <p14:modId xmlns:p14="http://schemas.microsoft.com/office/powerpoint/2010/main" val="2561865078"/>
              </p:ext>
            </p:extLst>
          </p:nvPr>
        </p:nvGraphicFramePr>
        <p:xfrm>
          <a:off x="5781919" y="1970265"/>
          <a:ext cx="1417638" cy="542925"/>
        </p:xfrm>
        <a:graphic>
          <a:graphicData uri="http://schemas.openxmlformats.org/presentationml/2006/ole">
            <mc:AlternateContent xmlns:mc="http://schemas.openxmlformats.org/markup-compatibility/2006">
              <mc:Choice xmlns:v="urn:schemas-microsoft-com:vml" Requires="v">
                <p:oleObj name="Equation" r:id="rId3" imgW="749160" imgH="266400" progId="Equation.3">
                  <p:embed/>
                </p:oleObj>
              </mc:Choice>
              <mc:Fallback>
                <p:oleObj name="Equation" r:id="rId3" imgW="749160" imgH="266400" progId="Equation.3">
                  <p:embed/>
                  <p:pic>
                    <p:nvPicPr>
                      <p:cNvPr id="0" name=""/>
                      <p:cNvPicPr/>
                      <p:nvPr/>
                    </p:nvPicPr>
                    <p:blipFill>
                      <a:blip r:embed="rId4"/>
                      <a:stretch>
                        <a:fillRect/>
                      </a:stretch>
                    </p:blipFill>
                    <p:spPr>
                      <a:xfrm>
                        <a:off x="5781919" y="1970265"/>
                        <a:ext cx="1417638" cy="542925"/>
                      </a:xfrm>
                      <a:prstGeom prst="rect">
                        <a:avLst/>
                      </a:prstGeom>
                      <a:ln w="25400">
                        <a:noFill/>
                      </a:ln>
                    </p:spPr>
                  </p:pic>
                </p:oleObj>
              </mc:Fallback>
            </mc:AlternateContent>
          </a:graphicData>
        </a:graphic>
      </p:graphicFrame>
      <p:sp>
        <p:nvSpPr>
          <p:cNvPr id="31" name="TextBox 30"/>
          <p:cNvSpPr txBox="1"/>
          <p:nvPr/>
        </p:nvSpPr>
        <p:spPr>
          <a:xfrm>
            <a:off x="2147923" y="5112154"/>
            <a:ext cx="2018362" cy="830997"/>
          </a:xfrm>
          <a:prstGeom prst="rect">
            <a:avLst/>
          </a:prstGeom>
          <a:noFill/>
          <a:ln w="25400">
            <a:solidFill>
              <a:schemeClr val="accent1">
                <a:shade val="95000"/>
                <a:satMod val="105000"/>
              </a:schemeClr>
            </a:solidFill>
          </a:ln>
        </p:spPr>
        <p:txBody>
          <a:bodyPr wrap="square" rtlCol="0">
            <a:spAutoFit/>
          </a:bodyPr>
          <a:lstStyle/>
          <a:p>
            <a:r>
              <a:rPr lang="en-US" sz="2400" dirty="0">
                <a:solidFill>
                  <a:srgbClr val="FF0000"/>
                </a:solidFill>
              </a:rPr>
              <a:t>Encoder</a:t>
            </a:r>
            <a:r>
              <a:rPr lang="en-US" sz="2400" dirty="0"/>
              <a:t>(X</a:t>
            </a:r>
            <a:r>
              <a:rPr lang="en-US" sz="2400" dirty="0">
                <a:sym typeface="Wingdings" panose="05000000000000000000" pitchFamily="2" charset="2"/>
              </a:rPr>
              <a:t>Z)</a:t>
            </a:r>
            <a:endParaRPr lang="en-US" sz="2400" dirty="0"/>
          </a:p>
          <a:p>
            <a:r>
              <a:rPr lang="en-US" sz="2400" i="1" dirty="0">
                <a:solidFill>
                  <a:srgbClr val="3B3B3B"/>
                </a:solidFill>
                <a:latin typeface="Calendas Plus"/>
              </a:rPr>
              <a:t>q</a:t>
            </a:r>
            <a:r>
              <a:rPr lang="en-US" sz="2400" i="1" baseline="-25000" dirty="0">
                <a:solidFill>
                  <a:srgbClr val="3B3B3B"/>
                </a:solidFill>
                <a:latin typeface="Calendas Plus"/>
                <a:sym typeface="Symbol"/>
              </a:rPr>
              <a:t>(</a:t>
            </a:r>
            <a:r>
              <a:rPr lang="en-US" sz="2400" i="1" baseline="-25000" dirty="0" err="1">
                <a:solidFill>
                  <a:srgbClr val="3B3B3B"/>
                </a:solidFill>
                <a:latin typeface="Calendas Plus"/>
                <a:sym typeface="Symbol"/>
              </a:rPr>
              <a:t>en</a:t>
            </a:r>
            <a:r>
              <a:rPr lang="en-US" sz="2400" i="1" baseline="-25000" dirty="0">
                <a:solidFill>
                  <a:srgbClr val="3B3B3B"/>
                </a:solidFill>
                <a:latin typeface="Calendas Plus"/>
                <a:sym typeface="Symbol"/>
              </a:rPr>
              <a:t>)</a:t>
            </a:r>
            <a:r>
              <a:rPr lang="en-US" sz="2400" i="1" dirty="0">
                <a:solidFill>
                  <a:srgbClr val="3B3B3B"/>
                </a:solidFill>
                <a:latin typeface="Calendas Plus"/>
                <a:sym typeface="Symbol"/>
              </a:rPr>
              <a:t>(</a:t>
            </a:r>
            <a:r>
              <a:rPr lang="en-US" sz="2400" i="1" dirty="0" err="1">
                <a:solidFill>
                  <a:srgbClr val="3B3B3B"/>
                </a:solidFill>
                <a:latin typeface="Calendas Plus"/>
                <a:sym typeface="Symbol"/>
              </a:rPr>
              <a:t>z|x</a:t>
            </a:r>
            <a:r>
              <a:rPr lang="en-US" sz="2400" i="1" dirty="0">
                <a:solidFill>
                  <a:srgbClr val="3B3B3B"/>
                </a:solidFill>
                <a:latin typeface="Calendas Plus"/>
                <a:sym typeface="Symbol"/>
              </a:rPr>
              <a:t>)</a:t>
            </a:r>
            <a:endParaRPr lang="en-US" sz="2400" dirty="0"/>
          </a:p>
        </p:txBody>
      </p:sp>
      <p:cxnSp>
        <p:nvCxnSpPr>
          <p:cNvPr id="33" name="Straight Arrow Connector 32"/>
          <p:cNvCxnSpPr/>
          <p:nvPr/>
        </p:nvCxnSpPr>
        <p:spPr>
          <a:xfrm>
            <a:off x="1690723" y="5435320"/>
            <a:ext cx="35616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1" idx="3"/>
          </p:cNvCxnSpPr>
          <p:nvPr/>
        </p:nvCxnSpPr>
        <p:spPr>
          <a:xfrm>
            <a:off x="4166285" y="5527653"/>
            <a:ext cx="1080226"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353002" y="4424386"/>
            <a:ext cx="879500" cy="830997"/>
          </a:xfrm>
          <a:prstGeom prst="rect">
            <a:avLst/>
          </a:prstGeom>
          <a:noFill/>
        </p:spPr>
        <p:txBody>
          <a:bodyPr wrap="square" rtlCol="0">
            <a:spAutoFit/>
          </a:bodyPr>
          <a:lstStyle/>
          <a:p>
            <a:r>
              <a:rPr lang="en-US" sz="2400" dirty="0"/>
              <a:t>Input</a:t>
            </a:r>
          </a:p>
          <a:p>
            <a:r>
              <a:rPr lang="en-US" sz="2400" dirty="0"/>
              <a:t>Data </a:t>
            </a:r>
            <a:endParaRPr lang="en-US" sz="2400" i="1" dirty="0"/>
          </a:p>
        </p:txBody>
      </p:sp>
      <p:sp>
        <p:nvSpPr>
          <p:cNvPr id="36" name="TextBox 35"/>
          <p:cNvSpPr txBox="1"/>
          <p:nvPr/>
        </p:nvSpPr>
        <p:spPr>
          <a:xfrm>
            <a:off x="5237682" y="5112153"/>
            <a:ext cx="2131463" cy="830997"/>
          </a:xfrm>
          <a:prstGeom prst="rect">
            <a:avLst/>
          </a:prstGeom>
          <a:noFill/>
          <a:ln w="25400">
            <a:solidFill>
              <a:schemeClr val="accent1">
                <a:shade val="95000"/>
                <a:satMod val="105000"/>
              </a:schemeClr>
            </a:solidFill>
          </a:ln>
        </p:spPr>
        <p:txBody>
          <a:bodyPr wrap="square" rtlCol="0">
            <a:spAutoFit/>
          </a:bodyPr>
          <a:lstStyle/>
          <a:p>
            <a:r>
              <a:rPr lang="en-US" sz="2400" dirty="0">
                <a:solidFill>
                  <a:srgbClr val="00B0F0"/>
                </a:solidFill>
              </a:rPr>
              <a:t>Decoder</a:t>
            </a:r>
            <a:r>
              <a:rPr lang="en-US" sz="2400" dirty="0"/>
              <a:t>(Z</a:t>
            </a:r>
            <a:r>
              <a:rPr lang="en-US" sz="2400" dirty="0">
                <a:sym typeface="Wingdings" panose="05000000000000000000" pitchFamily="2" charset="2"/>
              </a:rPr>
              <a:t>    )</a:t>
            </a:r>
            <a:endParaRPr lang="en-US" sz="2400" dirty="0"/>
          </a:p>
          <a:p>
            <a:endParaRPr lang="en-US" sz="2400" dirty="0"/>
          </a:p>
        </p:txBody>
      </p:sp>
      <p:cxnSp>
        <p:nvCxnSpPr>
          <p:cNvPr id="37" name="Straight Arrow Connector 36"/>
          <p:cNvCxnSpPr/>
          <p:nvPr/>
        </p:nvCxnSpPr>
        <p:spPr>
          <a:xfrm>
            <a:off x="7263627" y="5536037"/>
            <a:ext cx="45720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177102" y="4185321"/>
            <a:ext cx="1301620" cy="1569660"/>
          </a:xfrm>
          <a:prstGeom prst="rect">
            <a:avLst/>
          </a:prstGeom>
          <a:noFill/>
        </p:spPr>
        <p:txBody>
          <a:bodyPr wrap="square" rtlCol="0">
            <a:spAutoFit/>
          </a:bodyPr>
          <a:lstStyle/>
          <a:p>
            <a:r>
              <a:rPr lang="en-US" sz="2400" dirty="0"/>
              <a:t>Hidden</a:t>
            </a:r>
          </a:p>
          <a:p>
            <a:r>
              <a:rPr lang="en-US" sz="2400" dirty="0"/>
              <a:t>(latent)</a:t>
            </a:r>
          </a:p>
          <a:p>
            <a:r>
              <a:rPr lang="en-US" sz="2400" dirty="0"/>
              <a:t>variable</a:t>
            </a:r>
          </a:p>
          <a:p>
            <a:r>
              <a:rPr lang="en-US" sz="2400" dirty="0"/>
              <a:t>Z </a:t>
            </a:r>
          </a:p>
        </p:txBody>
      </p:sp>
      <p:graphicFrame>
        <p:nvGraphicFramePr>
          <p:cNvPr id="39" name="Object 38"/>
          <p:cNvGraphicFramePr>
            <a:graphicFrameLocks noChangeAspect="1"/>
          </p:cNvGraphicFramePr>
          <p:nvPr>
            <p:extLst>
              <p:ext uri="{D42A27DB-BD31-4B8C-83A1-F6EECF244321}">
                <p14:modId xmlns:p14="http://schemas.microsoft.com/office/powerpoint/2010/main" val="3793788045"/>
              </p:ext>
            </p:extLst>
          </p:nvPr>
        </p:nvGraphicFramePr>
        <p:xfrm>
          <a:off x="6537284" y="4390606"/>
          <a:ext cx="1822450" cy="1293813"/>
        </p:xfrm>
        <a:graphic>
          <a:graphicData uri="http://schemas.openxmlformats.org/presentationml/2006/ole">
            <mc:AlternateContent xmlns:mc="http://schemas.openxmlformats.org/markup-compatibility/2006">
              <mc:Choice xmlns:v="urn:schemas-microsoft-com:vml" Requires="v">
                <p:oleObj name="Equation" r:id="rId5" imgW="927000" imgH="660240" progId="Equation.3">
                  <p:embed/>
                </p:oleObj>
              </mc:Choice>
              <mc:Fallback>
                <p:oleObj name="Equation" r:id="rId5" imgW="927000" imgH="660240" progId="Equation.3">
                  <p:embed/>
                  <p:pic>
                    <p:nvPicPr>
                      <p:cNvPr id="0" name=""/>
                      <p:cNvPicPr/>
                      <p:nvPr/>
                    </p:nvPicPr>
                    <p:blipFill>
                      <a:blip r:embed="rId6"/>
                      <a:stretch>
                        <a:fillRect/>
                      </a:stretch>
                    </p:blipFill>
                    <p:spPr>
                      <a:xfrm>
                        <a:off x="6537284" y="4390606"/>
                        <a:ext cx="1822450" cy="1293813"/>
                      </a:xfrm>
                      <a:prstGeom prst="rect">
                        <a:avLst/>
                      </a:prstGeom>
                    </p:spPr>
                  </p:pic>
                </p:oleObj>
              </mc:Fallback>
            </mc:AlternateContent>
          </a:graphicData>
        </a:graphic>
      </p:graphicFrame>
      <p:sp>
        <p:nvSpPr>
          <p:cNvPr id="40" name="Oval 39"/>
          <p:cNvSpPr/>
          <p:nvPr/>
        </p:nvSpPr>
        <p:spPr>
          <a:xfrm>
            <a:off x="654027" y="4416978"/>
            <a:ext cx="3683029" cy="2113547"/>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Object 40"/>
          <p:cNvGraphicFramePr>
            <a:graphicFrameLocks noChangeAspect="1"/>
          </p:cNvGraphicFramePr>
          <p:nvPr>
            <p:extLst>
              <p:ext uri="{D42A27DB-BD31-4B8C-83A1-F6EECF244321}">
                <p14:modId xmlns:p14="http://schemas.microsoft.com/office/powerpoint/2010/main" val="230974409"/>
              </p:ext>
            </p:extLst>
          </p:nvPr>
        </p:nvGraphicFramePr>
        <p:xfrm>
          <a:off x="1016000" y="5140325"/>
          <a:ext cx="336550" cy="312738"/>
        </p:xfrm>
        <a:graphic>
          <a:graphicData uri="http://schemas.openxmlformats.org/presentationml/2006/ole">
            <mc:AlternateContent xmlns:mc="http://schemas.openxmlformats.org/markup-compatibility/2006">
              <mc:Choice xmlns:v="urn:schemas-microsoft-com:vml" Requires="v">
                <p:oleObj name="Equation" r:id="rId7" imgW="177480" imgH="164880" progId="Equation.3">
                  <p:embed/>
                </p:oleObj>
              </mc:Choice>
              <mc:Fallback>
                <p:oleObj name="Equation" r:id="rId7" imgW="177480" imgH="164880" progId="Equation.3">
                  <p:embed/>
                  <p:pic>
                    <p:nvPicPr>
                      <p:cNvPr id="0" name=""/>
                      <p:cNvPicPr/>
                      <p:nvPr/>
                    </p:nvPicPr>
                    <p:blipFill>
                      <a:blip r:embed="rId8"/>
                      <a:stretch>
                        <a:fillRect/>
                      </a:stretch>
                    </p:blipFill>
                    <p:spPr>
                      <a:xfrm>
                        <a:off x="1016000" y="5140325"/>
                        <a:ext cx="336550" cy="312738"/>
                      </a:xfrm>
                      <a:prstGeom prst="rect">
                        <a:avLst/>
                      </a:prstGeom>
                      <a:ln w="25400">
                        <a:noFill/>
                      </a:ln>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968382710"/>
              </p:ext>
            </p:extLst>
          </p:nvPr>
        </p:nvGraphicFramePr>
        <p:xfrm>
          <a:off x="7820025" y="5303838"/>
          <a:ext cx="336550" cy="385762"/>
        </p:xfrm>
        <a:graphic>
          <a:graphicData uri="http://schemas.openxmlformats.org/presentationml/2006/ole">
            <mc:AlternateContent xmlns:mc="http://schemas.openxmlformats.org/markup-compatibility/2006">
              <mc:Choice xmlns:v="urn:schemas-microsoft-com:vml" Requires="v">
                <p:oleObj name="Equation" r:id="rId9" imgW="177480" imgH="203040" progId="Equation.3">
                  <p:embed/>
                </p:oleObj>
              </mc:Choice>
              <mc:Fallback>
                <p:oleObj name="Equation" r:id="rId9" imgW="177480" imgH="203040" progId="Equation.3">
                  <p:embed/>
                  <p:pic>
                    <p:nvPicPr>
                      <p:cNvPr id="0" name=""/>
                      <p:cNvPicPr/>
                      <p:nvPr/>
                    </p:nvPicPr>
                    <p:blipFill>
                      <a:blip r:embed="rId10"/>
                      <a:stretch>
                        <a:fillRect/>
                      </a:stretch>
                    </p:blipFill>
                    <p:spPr>
                      <a:xfrm>
                        <a:off x="7820025" y="5303838"/>
                        <a:ext cx="336550" cy="385762"/>
                      </a:xfrm>
                      <a:prstGeom prst="rect">
                        <a:avLst/>
                      </a:prstGeom>
                      <a:ln w="25400">
                        <a:noFill/>
                      </a:ln>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2655554805"/>
              </p:ext>
            </p:extLst>
          </p:nvPr>
        </p:nvGraphicFramePr>
        <p:xfrm>
          <a:off x="5693795" y="5435320"/>
          <a:ext cx="1417638" cy="542925"/>
        </p:xfrm>
        <a:graphic>
          <a:graphicData uri="http://schemas.openxmlformats.org/presentationml/2006/ole">
            <mc:AlternateContent xmlns:mc="http://schemas.openxmlformats.org/markup-compatibility/2006">
              <mc:Choice xmlns:v="urn:schemas-microsoft-com:vml" Requires="v">
                <p:oleObj name="Equation" r:id="rId11" imgW="749160" imgH="266400" progId="Equation.3">
                  <p:embed/>
                </p:oleObj>
              </mc:Choice>
              <mc:Fallback>
                <p:oleObj name="Equation" r:id="rId11" imgW="749160" imgH="266400" progId="Equation.3">
                  <p:embed/>
                  <p:pic>
                    <p:nvPicPr>
                      <p:cNvPr id="0" name=""/>
                      <p:cNvPicPr/>
                      <p:nvPr/>
                    </p:nvPicPr>
                    <p:blipFill>
                      <a:blip r:embed="rId4"/>
                      <a:stretch>
                        <a:fillRect/>
                      </a:stretch>
                    </p:blipFill>
                    <p:spPr>
                      <a:xfrm>
                        <a:off x="5693795" y="5435320"/>
                        <a:ext cx="1417638" cy="542925"/>
                      </a:xfrm>
                      <a:prstGeom prst="rect">
                        <a:avLst/>
                      </a:prstGeom>
                      <a:ln w="25400">
                        <a:noFill/>
                      </a:ln>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573312616"/>
              </p:ext>
            </p:extLst>
          </p:nvPr>
        </p:nvGraphicFramePr>
        <p:xfrm>
          <a:off x="6853447" y="5077058"/>
          <a:ext cx="336550" cy="385762"/>
        </p:xfrm>
        <a:graphic>
          <a:graphicData uri="http://schemas.openxmlformats.org/presentationml/2006/ole">
            <mc:AlternateContent xmlns:mc="http://schemas.openxmlformats.org/markup-compatibility/2006">
              <mc:Choice xmlns:v="urn:schemas-microsoft-com:vml" Requires="v">
                <p:oleObj name="Equation" r:id="rId12" imgW="177480" imgH="203040" progId="Equation.3">
                  <p:embed/>
                </p:oleObj>
              </mc:Choice>
              <mc:Fallback>
                <p:oleObj name="Equation" r:id="rId12" imgW="177480" imgH="203040" progId="Equation.3">
                  <p:embed/>
                  <p:pic>
                    <p:nvPicPr>
                      <p:cNvPr id="0" name=""/>
                      <p:cNvPicPr/>
                      <p:nvPr/>
                    </p:nvPicPr>
                    <p:blipFill>
                      <a:blip r:embed="rId10"/>
                      <a:stretch>
                        <a:fillRect/>
                      </a:stretch>
                    </p:blipFill>
                    <p:spPr>
                      <a:xfrm>
                        <a:off x="6853447" y="5077058"/>
                        <a:ext cx="336550" cy="385762"/>
                      </a:xfrm>
                      <a:prstGeom prst="rect">
                        <a:avLst/>
                      </a:prstGeom>
                      <a:ln w="25400">
                        <a:noFill/>
                      </a:ln>
                    </p:spPr>
                  </p:pic>
                </p:oleObj>
              </mc:Fallback>
            </mc:AlternateContent>
          </a:graphicData>
        </a:graphic>
      </p:graphicFrame>
    </p:spTree>
    <p:extLst>
      <p:ext uri="{BB962C8B-B14F-4D97-AF65-F5344CB8AC3E}">
        <p14:creationId xmlns:p14="http://schemas.microsoft.com/office/powerpoint/2010/main" val="653686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Define the reconstruction loss =(</a:t>
            </a:r>
            <a:r>
              <a:rPr lang="en-US" sz="3600" i="1" dirty="0">
                <a:latin typeface="Bahnschrift Light Condensed" panose="020B0502040204020203" pitchFamily="34" charset="0"/>
              </a:rPr>
              <a:t>l </a:t>
            </a:r>
            <a:r>
              <a:rPr lang="en-US" sz="3600" baseline="30000" dirty="0">
                <a:latin typeface="Bahnschrift Light Condensed" panose="020B0502040204020203" pitchFamily="34" charset="0"/>
              </a:rPr>
              <a:t>(rec)</a:t>
            </a:r>
            <a:r>
              <a:rPr lang="en-US" sz="3600" i="1" dirty="0">
                <a:latin typeface="Bahnschrift Light Condensed" panose="020B0502040204020203" pitchFamily="34" charset="0"/>
              </a:rPr>
              <a:t> </a:t>
            </a:r>
            <a:r>
              <a:rPr lang="en-US" sz="3600" dirty="0"/>
              <a:t>)= </a:t>
            </a:r>
            <a:r>
              <a:rPr lang="en-US" sz="3200" dirty="0">
                <a:solidFill>
                  <a:srgbClr val="FF0000"/>
                </a:solidFill>
              </a:rPr>
              <a:t>“</a:t>
            </a:r>
            <a:r>
              <a:rPr lang="en-US" sz="3200" u="sng" dirty="0">
                <a:solidFill>
                  <a:srgbClr val="FF0000"/>
                </a:solidFill>
              </a:rPr>
              <a:t>expected negative log-likelihood” </a:t>
            </a:r>
            <a:r>
              <a:rPr lang="en-US" sz="3200" dirty="0"/>
              <a:t>of VAE</a:t>
            </a:r>
          </a:p>
        </p:txBody>
      </p:sp>
      <p:sp>
        <p:nvSpPr>
          <p:cNvPr id="3" name="Content Placeholder 2"/>
          <p:cNvSpPr>
            <a:spLocks noGrp="1"/>
          </p:cNvSpPr>
          <p:nvPr>
            <p:ph idx="1"/>
          </p:nvPr>
        </p:nvSpPr>
        <p:spPr>
          <a:xfrm>
            <a:off x="633755" y="1686842"/>
            <a:ext cx="8435294" cy="4525963"/>
          </a:xfrm>
        </p:spPr>
        <p:txBody>
          <a:bodyPr>
            <a:normAutofit/>
          </a:bodyPr>
          <a:lstStyle/>
          <a:p>
            <a:r>
              <a:rPr lang="en-US" sz="2000" dirty="0"/>
              <a:t>Given x</a:t>
            </a:r>
            <a:r>
              <a:rPr lang="en-US" sz="2000" baseline="-25000" dirty="0"/>
              <a:t>i</a:t>
            </a:r>
            <a:r>
              <a:rPr lang="en-US" sz="2000" dirty="0">
                <a:sym typeface="Symbol" panose="05050102010706020507" pitchFamily="18" charset="2"/>
              </a:rPr>
              <a:t> X, </a:t>
            </a:r>
            <a:r>
              <a:rPr lang="en-US" sz="2000" dirty="0" err="1"/>
              <a:t>z</a:t>
            </a:r>
            <a:r>
              <a:rPr lang="en-US" sz="2000" dirty="0" err="1">
                <a:sym typeface="Symbol" panose="05050102010706020507" pitchFamily="18" charset="2"/>
              </a:rPr>
              <a:t>Q</a:t>
            </a:r>
            <a:r>
              <a:rPr lang="en-US" sz="2000" dirty="0">
                <a:sym typeface="Symbol" panose="05050102010706020507" pitchFamily="18" charset="2"/>
              </a:rPr>
              <a:t>, </a:t>
            </a:r>
            <a:r>
              <a:rPr lang="en-US" sz="2000" i="1" dirty="0">
                <a:sym typeface="Symbol" panose="05050102010706020507" pitchFamily="18" charset="2"/>
              </a:rPr>
              <a:t>E() </a:t>
            </a:r>
            <a:r>
              <a:rPr lang="en-US" sz="2000" dirty="0">
                <a:sym typeface="Symbol" panose="05050102010706020507" pitchFamily="18" charset="2"/>
              </a:rPr>
              <a:t>is expected value </a:t>
            </a:r>
            <a:endParaRPr lang="en-US" sz="2000" dirty="0"/>
          </a:p>
          <a:p>
            <a:r>
              <a:rPr lang="en-US" sz="2000" dirty="0"/>
              <a:t>The idea is to train the Encoder/Decoder (Neural Network) to maximum the likelihood (or minimize error) between  x and reconstructed.</a:t>
            </a:r>
          </a:p>
          <a:p>
            <a:r>
              <a:rPr lang="en-US" sz="2000" dirty="0"/>
              <a:t>To maximize likelihood, same as minimize the reconstruction loss</a:t>
            </a:r>
          </a:p>
          <a:p>
            <a:endParaRPr lang="en-US" sz="2000" dirty="0">
              <a:solidFill>
                <a:srgbClr val="FF0000"/>
              </a:solidFill>
            </a:endParaRPr>
          </a:p>
          <a:p>
            <a:endParaRPr lang="en-US" sz="2000" dirty="0">
              <a:solidFill>
                <a:srgbClr val="FF0000"/>
              </a:solidFill>
            </a:endParaRPr>
          </a:p>
          <a:p>
            <a:endParaRPr lang="en-US" sz="2000" dirty="0">
              <a:solidFill>
                <a:srgbClr val="FF0000"/>
              </a:solidFill>
            </a:endParaRPr>
          </a:p>
        </p:txBody>
      </p:sp>
      <p:sp>
        <p:nvSpPr>
          <p:cNvPr id="4" name="Footer Placeholder 3"/>
          <p:cNvSpPr>
            <a:spLocks noGrp="1"/>
          </p:cNvSpPr>
          <p:nvPr>
            <p:ph type="ftr" sz="quarter" idx="11"/>
          </p:nvPr>
        </p:nvSpPr>
        <p:spPr>
          <a:xfrm>
            <a:off x="2682317" y="6212752"/>
            <a:ext cx="2895600" cy="365125"/>
          </a:xfrm>
        </p:spPr>
        <p:txBody>
          <a:bodyPr/>
          <a:lstStyle/>
          <a:p>
            <a:r>
              <a:rPr lang="en-US"/>
              <a:t>Ch10. Auto and variational encoders v241024c</a:t>
            </a:r>
          </a:p>
        </p:txBody>
      </p:sp>
      <p:sp>
        <p:nvSpPr>
          <p:cNvPr id="5" name="Slide Number Placeholder 4"/>
          <p:cNvSpPr>
            <a:spLocks noGrp="1"/>
          </p:cNvSpPr>
          <p:nvPr>
            <p:ph type="sldNum" sz="quarter" idx="12"/>
          </p:nvPr>
        </p:nvSpPr>
        <p:spPr>
          <a:xfrm>
            <a:off x="6111317" y="6212752"/>
            <a:ext cx="2133600" cy="365125"/>
          </a:xfrm>
        </p:spPr>
        <p:txBody>
          <a:bodyPr/>
          <a:lstStyle/>
          <a:p>
            <a:fld id="{7C12A529-2220-4038-9210-A21DB7BAEFCE}" type="slidenum">
              <a:rPr lang="en-US" smtClean="0"/>
              <a:t>51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195921480"/>
              </p:ext>
            </p:extLst>
          </p:nvPr>
        </p:nvGraphicFramePr>
        <p:xfrm>
          <a:off x="1343712" y="3324806"/>
          <a:ext cx="5815012" cy="552450"/>
        </p:xfrm>
        <a:graphic>
          <a:graphicData uri="http://schemas.openxmlformats.org/presentationml/2006/ole">
            <mc:AlternateContent xmlns:mc="http://schemas.openxmlformats.org/markup-compatibility/2006">
              <mc:Choice xmlns:v="urn:schemas-microsoft-com:vml" Requires="v">
                <p:oleObj name="Equation" r:id="rId3" imgW="2679480" imgH="253800" progId="Equation.3">
                  <p:embed/>
                </p:oleObj>
              </mc:Choice>
              <mc:Fallback>
                <p:oleObj name="Equation" r:id="rId3" imgW="2679480" imgH="253800" progId="Equation.3">
                  <p:embed/>
                  <p:pic>
                    <p:nvPicPr>
                      <p:cNvPr id="0" name=""/>
                      <p:cNvPicPr/>
                      <p:nvPr/>
                    </p:nvPicPr>
                    <p:blipFill>
                      <a:blip r:embed="rId4"/>
                      <a:stretch>
                        <a:fillRect/>
                      </a:stretch>
                    </p:blipFill>
                    <p:spPr>
                      <a:xfrm>
                        <a:off x="1343712" y="3324806"/>
                        <a:ext cx="5815012" cy="552450"/>
                      </a:xfrm>
                      <a:prstGeom prst="rect">
                        <a:avLst/>
                      </a:prstGeom>
                      <a:ln>
                        <a:solidFill>
                          <a:schemeClr val="accent1">
                            <a:shade val="95000"/>
                            <a:satMod val="105000"/>
                          </a:schemeClr>
                        </a:solidFill>
                      </a:ln>
                    </p:spPr>
                  </p:pic>
                </p:oleObj>
              </mc:Fallback>
            </mc:AlternateContent>
          </a:graphicData>
        </a:graphic>
      </p:graphicFrame>
      <p:sp>
        <p:nvSpPr>
          <p:cNvPr id="8" name="TextBox 7"/>
          <p:cNvSpPr txBox="1"/>
          <p:nvPr/>
        </p:nvSpPr>
        <p:spPr>
          <a:xfrm>
            <a:off x="1343712" y="4824238"/>
            <a:ext cx="2018362" cy="830997"/>
          </a:xfrm>
          <a:prstGeom prst="rect">
            <a:avLst/>
          </a:prstGeom>
          <a:noFill/>
          <a:ln w="25400">
            <a:solidFill>
              <a:schemeClr val="accent1">
                <a:shade val="95000"/>
                <a:satMod val="105000"/>
              </a:schemeClr>
            </a:solidFill>
          </a:ln>
        </p:spPr>
        <p:txBody>
          <a:bodyPr wrap="square" rtlCol="0">
            <a:spAutoFit/>
          </a:bodyPr>
          <a:lstStyle/>
          <a:p>
            <a:r>
              <a:rPr lang="en-US" sz="2400" dirty="0">
                <a:solidFill>
                  <a:srgbClr val="FF0000"/>
                </a:solidFill>
              </a:rPr>
              <a:t>Encoder</a:t>
            </a:r>
          </a:p>
          <a:p>
            <a:r>
              <a:rPr lang="en-US" sz="2400" i="1" dirty="0">
                <a:solidFill>
                  <a:srgbClr val="3B3B3B"/>
                </a:solidFill>
                <a:latin typeface="Calendas Plus"/>
              </a:rPr>
              <a:t>q</a:t>
            </a:r>
            <a:r>
              <a:rPr lang="en-US" sz="2400" i="1" baseline="-25000" dirty="0">
                <a:solidFill>
                  <a:srgbClr val="3B3B3B"/>
                </a:solidFill>
                <a:latin typeface="Calendas Plus"/>
                <a:sym typeface="Symbol"/>
              </a:rPr>
              <a:t>(</a:t>
            </a:r>
            <a:r>
              <a:rPr lang="en-US" sz="2400" i="1" baseline="-25000" dirty="0" err="1">
                <a:solidFill>
                  <a:srgbClr val="3B3B3B"/>
                </a:solidFill>
                <a:latin typeface="Calendas Plus"/>
                <a:sym typeface="Symbol"/>
              </a:rPr>
              <a:t>en</a:t>
            </a:r>
            <a:r>
              <a:rPr lang="en-US" sz="2400" i="1" baseline="-25000" dirty="0">
                <a:solidFill>
                  <a:srgbClr val="3B3B3B"/>
                </a:solidFill>
                <a:latin typeface="Calendas Plus"/>
                <a:sym typeface="Symbol"/>
              </a:rPr>
              <a:t>)</a:t>
            </a:r>
            <a:r>
              <a:rPr lang="en-US" sz="2400" i="1" dirty="0">
                <a:solidFill>
                  <a:srgbClr val="3B3B3B"/>
                </a:solidFill>
                <a:latin typeface="Calendas Plus"/>
                <a:sym typeface="Symbol"/>
              </a:rPr>
              <a:t>(</a:t>
            </a:r>
            <a:r>
              <a:rPr lang="en-US" sz="2400" i="1" dirty="0" err="1">
                <a:solidFill>
                  <a:srgbClr val="3B3B3B"/>
                </a:solidFill>
                <a:latin typeface="Calendas Plus"/>
                <a:sym typeface="Symbol"/>
              </a:rPr>
              <a:t>z|x</a:t>
            </a:r>
            <a:r>
              <a:rPr lang="en-US" sz="2400" i="1" baseline="-25000" dirty="0" err="1">
                <a:solidFill>
                  <a:srgbClr val="3B3B3B"/>
                </a:solidFill>
                <a:latin typeface="Calendas Plus"/>
                <a:sym typeface="Symbol"/>
              </a:rPr>
              <a:t>i</a:t>
            </a:r>
            <a:r>
              <a:rPr lang="en-US" sz="2400" i="1" dirty="0">
                <a:solidFill>
                  <a:srgbClr val="3B3B3B"/>
                </a:solidFill>
                <a:latin typeface="Calendas Plus"/>
                <a:sym typeface="Symbol"/>
              </a:rPr>
              <a:t>)</a:t>
            </a:r>
            <a:endParaRPr lang="en-US" sz="2400" dirty="0"/>
          </a:p>
        </p:txBody>
      </p:sp>
      <p:cxnSp>
        <p:nvCxnSpPr>
          <p:cNvPr id="9" name="Straight Arrow Connector 8"/>
          <p:cNvCxnSpPr/>
          <p:nvPr/>
        </p:nvCxnSpPr>
        <p:spPr>
          <a:xfrm flipV="1">
            <a:off x="515839" y="5147404"/>
            <a:ext cx="726840" cy="1694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3"/>
          </p:cNvCxnSpPr>
          <p:nvPr/>
        </p:nvCxnSpPr>
        <p:spPr>
          <a:xfrm>
            <a:off x="3362074" y="5239737"/>
            <a:ext cx="1080226"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33472" y="4824237"/>
            <a:ext cx="2025944" cy="830997"/>
          </a:xfrm>
          <a:prstGeom prst="rect">
            <a:avLst/>
          </a:prstGeom>
          <a:noFill/>
          <a:ln w="25400">
            <a:solidFill>
              <a:schemeClr val="accent1">
                <a:shade val="95000"/>
                <a:satMod val="105000"/>
              </a:schemeClr>
            </a:solidFill>
          </a:ln>
        </p:spPr>
        <p:txBody>
          <a:bodyPr wrap="square" rtlCol="0">
            <a:spAutoFit/>
          </a:bodyPr>
          <a:lstStyle/>
          <a:p>
            <a:r>
              <a:rPr lang="en-US" sz="2400" dirty="0">
                <a:solidFill>
                  <a:srgbClr val="0070C0"/>
                </a:solidFill>
              </a:rPr>
              <a:t>Decoder</a:t>
            </a:r>
          </a:p>
          <a:p>
            <a:endParaRPr lang="en-US" sz="2400" dirty="0"/>
          </a:p>
        </p:txBody>
      </p:sp>
      <p:cxnSp>
        <p:nvCxnSpPr>
          <p:cNvPr id="13" name="Straight Arrow Connector 12"/>
          <p:cNvCxnSpPr/>
          <p:nvPr/>
        </p:nvCxnSpPr>
        <p:spPr>
          <a:xfrm>
            <a:off x="6459416" y="5248121"/>
            <a:ext cx="45720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03055" y="4293912"/>
            <a:ext cx="1123950" cy="830997"/>
          </a:xfrm>
          <a:prstGeom prst="rect">
            <a:avLst/>
          </a:prstGeom>
          <a:noFill/>
        </p:spPr>
        <p:txBody>
          <a:bodyPr wrap="square" rtlCol="0">
            <a:spAutoFit/>
          </a:bodyPr>
          <a:lstStyle/>
          <a:p>
            <a:r>
              <a:rPr lang="en-US" sz="2400" dirty="0"/>
              <a:t>Hidden</a:t>
            </a:r>
          </a:p>
          <a:p>
            <a:r>
              <a:rPr lang="en-US" sz="2400" dirty="0"/>
              <a:t>Z (µ,</a:t>
            </a:r>
            <a:r>
              <a:rPr lang="en-US" sz="2400" dirty="0">
                <a:sym typeface="Symbol" panose="05050102010706020507" pitchFamily="18" charset="2"/>
              </a:rPr>
              <a:t>)</a:t>
            </a:r>
            <a:endParaRPr lang="en-US" sz="2400" dirty="0"/>
          </a:p>
        </p:txBody>
      </p:sp>
      <p:graphicFrame>
        <p:nvGraphicFramePr>
          <p:cNvPr id="15" name="Object 14"/>
          <p:cNvGraphicFramePr>
            <a:graphicFrameLocks noChangeAspect="1"/>
          </p:cNvGraphicFramePr>
          <p:nvPr>
            <p:extLst>
              <p:ext uri="{D42A27DB-BD31-4B8C-83A1-F6EECF244321}">
                <p14:modId xmlns:p14="http://schemas.microsoft.com/office/powerpoint/2010/main" val="1355467058"/>
              </p:ext>
            </p:extLst>
          </p:nvPr>
        </p:nvGraphicFramePr>
        <p:xfrm>
          <a:off x="183243" y="4506757"/>
          <a:ext cx="1298575" cy="846138"/>
        </p:xfrm>
        <a:graphic>
          <a:graphicData uri="http://schemas.openxmlformats.org/presentationml/2006/ole">
            <mc:AlternateContent xmlns:mc="http://schemas.openxmlformats.org/markup-compatibility/2006">
              <mc:Choice xmlns:v="urn:schemas-microsoft-com:vml" Requires="v">
                <p:oleObj name="Equation" r:id="rId5" imgW="660240" imgH="431640" progId="Equation.3">
                  <p:embed/>
                </p:oleObj>
              </mc:Choice>
              <mc:Fallback>
                <p:oleObj name="Equation" r:id="rId5" imgW="660240" imgH="431640" progId="Equation.3">
                  <p:embed/>
                  <p:pic>
                    <p:nvPicPr>
                      <p:cNvPr id="0" name=""/>
                      <p:cNvPicPr/>
                      <p:nvPr/>
                    </p:nvPicPr>
                    <p:blipFill>
                      <a:blip r:embed="rId6"/>
                      <a:stretch>
                        <a:fillRect/>
                      </a:stretch>
                    </p:blipFill>
                    <p:spPr>
                      <a:xfrm>
                        <a:off x="183243" y="4506757"/>
                        <a:ext cx="1298575" cy="846138"/>
                      </a:xfrm>
                      <a:prstGeom prst="rect">
                        <a:avLst/>
                      </a:prstGeom>
                    </p:spPr>
                  </p:pic>
                </p:oleObj>
              </mc:Fallback>
            </mc:AlternateContent>
          </a:graphicData>
        </a:graphic>
      </p:graphicFrame>
      <p:sp>
        <p:nvSpPr>
          <p:cNvPr id="19" name="Freeform 18"/>
          <p:cNvSpPr/>
          <p:nvPr/>
        </p:nvSpPr>
        <p:spPr>
          <a:xfrm>
            <a:off x="1024042" y="5164346"/>
            <a:ext cx="5886450" cy="704850"/>
          </a:xfrm>
          <a:custGeom>
            <a:avLst/>
            <a:gdLst>
              <a:gd name="connsiteX0" fmla="*/ 0 w 5886450"/>
              <a:gd name="connsiteY0" fmla="*/ 0 h 704850"/>
              <a:gd name="connsiteX1" fmla="*/ 0 w 5886450"/>
              <a:gd name="connsiteY1" fmla="*/ 704850 h 704850"/>
              <a:gd name="connsiteX2" fmla="*/ 5886450 w 5886450"/>
              <a:gd name="connsiteY2" fmla="*/ 676275 h 704850"/>
            </a:gdLst>
            <a:ahLst/>
            <a:cxnLst>
              <a:cxn ang="0">
                <a:pos x="connsiteX0" y="connsiteY0"/>
              </a:cxn>
              <a:cxn ang="0">
                <a:pos x="connsiteX1" y="connsiteY1"/>
              </a:cxn>
              <a:cxn ang="0">
                <a:pos x="connsiteX2" y="connsiteY2"/>
              </a:cxn>
            </a:cxnLst>
            <a:rect l="l" t="t" r="r" b="b"/>
            <a:pathLst>
              <a:path w="5886450" h="704850">
                <a:moveTo>
                  <a:pt x="0" y="0"/>
                </a:moveTo>
                <a:lnTo>
                  <a:pt x="0" y="704850"/>
                </a:lnTo>
                <a:lnTo>
                  <a:pt x="5886450" y="676275"/>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73767929"/>
              </p:ext>
            </p:extLst>
          </p:nvPr>
        </p:nvGraphicFramePr>
        <p:xfrm>
          <a:off x="7545388" y="4216400"/>
          <a:ext cx="1565275" cy="1357313"/>
        </p:xfrm>
        <a:graphic>
          <a:graphicData uri="http://schemas.openxmlformats.org/presentationml/2006/ole">
            <mc:AlternateContent xmlns:mc="http://schemas.openxmlformats.org/markup-compatibility/2006">
              <mc:Choice xmlns:v="urn:schemas-microsoft-com:vml" Requires="v">
                <p:oleObj name="Equation" r:id="rId7" imgW="1028520" imgH="888840" progId="Equation.3">
                  <p:embed/>
                </p:oleObj>
              </mc:Choice>
              <mc:Fallback>
                <p:oleObj name="Equation" r:id="rId7" imgW="1028520" imgH="888840" progId="Equation.3">
                  <p:embed/>
                  <p:pic>
                    <p:nvPicPr>
                      <p:cNvPr id="0" name=""/>
                      <p:cNvPicPr/>
                      <p:nvPr/>
                    </p:nvPicPr>
                    <p:blipFill>
                      <a:blip r:embed="rId8"/>
                      <a:stretch>
                        <a:fillRect/>
                      </a:stretch>
                    </p:blipFill>
                    <p:spPr>
                      <a:xfrm>
                        <a:off x="7545388" y="4216400"/>
                        <a:ext cx="1565275" cy="1357313"/>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899201268"/>
              </p:ext>
            </p:extLst>
          </p:nvPr>
        </p:nvGraphicFramePr>
        <p:xfrm>
          <a:off x="4725216" y="4354513"/>
          <a:ext cx="2720975" cy="844550"/>
        </p:xfrm>
        <a:graphic>
          <a:graphicData uri="http://schemas.openxmlformats.org/presentationml/2006/ole">
            <mc:AlternateContent xmlns:mc="http://schemas.openxmlformats.org/markup-compatibility/2006">
              <mc:Choice xmlns:v="urn:schemas-microsoft-com:vml" Requires="v">
                <p:oleObj name="Equation" r:id="rId9" imgW="1384200" imgH="431640" progId="Equation.3">
                  <p:embed/>
                </p:oleObj>
              </mc:Choice>
              <mc:Fallback>
                <p:oleObj name="Equation" r:id="rId9" imgW="1384200" imgH="431640" progId="Equation.3">
                  <p:embed/>
                  <p:pic>
                    <p:nvPicPr>
                      <p:cNvPr id="0" name=""/>
                      <p:cNvPicPr/>
                      <p:nvPr/>
                    </p:nvPicPr>
                    <p:blipFill>
                      <a:blip r:embed="rId10"/>
                      <a:stretch>
                        <a:fillRect/>
                      </a:stretch>
                    </p:blipFill>
                    <p:spPr>
                      <a:xfrm>
                        <a:off x="4725216" y="4354513"/>
                        <a:ext cx="2720975" cy="8445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239349362"/>
              </p:ext>
            </p:extLst>
          </p:nvPr>
        </p:nvGraphicFramePr>
        <p:xfrm>
          <a:off x="6644936" y="6179239"/>
          <a:ext cx="298450" cy="446087"/>
        </p:xfrm>
        <a:graphic>
          <a:graphicData uri="http://schemas.openxmlformats.org/presentationml/2006/ole">
            <mc:AlternateContent xmlns:mc="http://schemas.openxmlformats.org/markup-compatibility/2006">
              <mc:Choice xmlns:v="urn:schemas-microsoft-com:vml" Requires="v">
                <p:oleObj name="Equation" r:id="rId11" imgW="152280" imgH="228600" progId="Equation.3">
                  <p:embed/>
                </p:oleObj>
              </mc:Choice>
              <mc:Fallback>
                <p:oleObj name="Equation" r:id="rId11" imgW="152280" imgH="228600" progId="Equation.3">
                  <p:embed/>
                  <p:pic>
                    <p:nvPicPr>
                      <p:cNvPr id="0" name=""/>
                      <p:cNvPicPr/>
                      <p:nvPr/>
                    </p:nvPicPr>
                    <p:blipFill>
                      <a:blip r:embed="rId12"/>
                      <a:stretch>
                        <a:fillRect/>
                      </a:stretch>
                    </p:blipFill>
                    <p:spPr>
                      <a:xfrm>
                        <a:off x="6644936" y="6179239"/>
                        <a:ext cx="298450" cy="446087"/>
                      </a:xfrm>
                      <a:prstGeom prst="rect">
                        <a:avLst/>
                      </a:prstGeom>
                    </p:spPr>
                  </p:pic>
                </p:oleObj>
              </mc:Fallback>
            </mc:AlternateContent>
          </a:graphicData>
        </a:graphic>
      </p:graphicFrame>
      <p:sp>
        <p:nvSpPr>
          <p:cNvPr id="11" name="TextBox 10"/>
          <p:cNvSpPr txBox="1"/>
          <p:nvPr/>
        </p:nvSpPr>
        <p:spPr>
          <a:xfrm>
            <a:off x="6859854" y="5366163"/>
            <a:ext cx="694059" cy="369332"/>
          </a:xfrm>
          <a:prstGeom prst="rect">
            <a:avLst/>
          </a:prstGeom>
          <a:noFill/>
        </p:spPr>
        <p:txBody>
          <a:bodyPr wrap="square" rtlCol="0">
            <a:spAutoFit/>
          </a:bodyPr>
          <a:lstStyle/>
          <a:p>
            <a:r>
              <a:rPr lang="en-US" dirty="0"/>
              <a:t>Error </a:t>
            </a:r>
          </a:p>
        </p:txBody>
      </p:sp>
      <p:sp>
        <p:nvSpPr>
          <p:cNvPr id="16" name="Rectangle 15"/>
          <p:cNvSpPr/>
          <p:nvPr/>
        </p:nvSpPr>
        <p:spPr>
          <a:xfrm>
            <a:off x="6907107" y="5087181"/>
            <a:ext cx="539694" cy="9506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7446191" y="5663823"/>
            <a:ext cx="215444"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902756522"/>
              </p:ext>
            </p:extLst>
          </p:nvPr>
        </p:nvGraphicFramePr>
        <p:xfrm>
          <a:off x="4875893" y="5172578"/>
          <a:ext cx="1344613" cy="490537"/>
        </p:xfrm>
        <a:graphic>
          <a:graphicData uri="http://schemas.openxmlformats.org/presentationml/2006/ole">
            <mc:AlternateContent xmlns:mc="http://schemas.openxmlformats.org/markup-compatibility/2006">
              <mc:Choice xmlns:v="urn:schemas-microsoft-com:vml" Requires="v">
                <p:oleObj name="Equation" r:id="rId13" imgW="711000" imgH="241200" progId="Equation.3">
                  <p:embed/>
                </p:oleObj>
              </mc:Choice>
              <mc:Fallback>
                <p:oleObj name="Equation" r:id="rId13" imgW="711000" imgH="241200" progId="Equation.3">
                  <p:embed/>
                  <p:pic>
                    <p:nvPicPr>
                      <p:cNvPr id="0" name=""/>
                      <p:cNvPicPr/>
                      <p:nvPr/>
                    </p:nvPicPr>
                    <p:blipFill>
                      <a:blip r:embed="rId14"/>
                      <a:stretch>
                        <a:fillRect/>
                      </a:stretch>
                    </p:blipFill>
                    <p:spPr>
                      <a:xfrm>
                        <a:off x="4875893" y="5172578"/>
                        <a:ext cx="1344613" cy="490537"/>
                      </a:xfrm>
                      <a:prstGeom prst="rect">
                        <a:avLst/>
                      </a:prstGeom>
                      <a:ln w="25400">
                        <a:noFill/>
                      </a:ln>
                    </p:spPr>
                  </p:pic>
                </p:oleObj>
              </mc:Fallback>
            </mc:AlternateContent>
          </a:graphicData>
        </a:graphic>
      </p:graphicFrame>
    </p:spTree>
    <p:extLst>
      <p:ext uri="{BB962C8B-B14F-4D97-AF65-F5344CB8AC3E}">
        <p14:creationId xmlns:p14="http://schemas.microsoft.com/office/powerpoint/2010/main" val="34892455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0"/>
            <a:ext cx="7772400" cy="1470025"/>
          </a:xfrm>
        </p:spPr>
        <p:txBody>
          <a:bodyPr/>
          <a:lstStyle/>
          <a:p>
            <a:r>
              <a:rPr lang="en-US" dirty="0"/>
              <a:t>Variational Autoencoders </a:t>
            </a:r>
            <a:br>
              <a:rPr lang="en-US" dirty="0"/>
            </a:br>
            <a:r>
              <a:rPr lang="en-US" dirty="0"/>
              <a:t>VAE Concept 2 </a:t>
            </a:r>
          </a:p>
        </p:txBody>
      </p:sp>
      <p:sp>
        <p:nvSpPr>
          <p:cNvPr id="3" name="Content Placeholder 2"/>
          <p:cNvSpPr>
            <a:spLocks noGrp="1"/>
          </p:cNvSpPr>
          <p:nvPr>
            <p:ph type="subTitle" idx="1"/>
          </p:nvPr>
        </p:nvSpPr>
        <p:spPr>
          <a:xfrm>
            <a:off x="1371600" y="3368675"/>
            <a:ext cx="6400800" cy="1752600"/>
          </a:xfrm>
        </p:spPr>
        <p:txBody>
          <a:bodyPr>
            <a:normAutofit fontScale="92500" lnSpcReduction="20000"/>
          </a:bodyPr>
          <a:lstStyle/>
          <a:p>
            <a:r>
              <a:rPr lang="en-US" dirty="0"/>
              <a:t>Use of Divergence (</a:t>
            </a:r>
            <a:r>
              <a:rPr lang="en-US" i="1" dirty="0"/>
              <a:t>D</a:t>
            </a:r>
            <a:r>
              <a:rPr lang="en-US" i="1" baseline="-25000" dirty="0"/>
              <a:t>KL</a:t>
            </a:r>
            <a:r>
              <a:rPr lang="en-US" dirty="0"/>
              <a:t>): </a:t>
            </a:r>
          </a:p>
          <a:p>
            <a:r>
              <a:rPr lang="en-US" dirty="0"/>
              <a:t>Similar training images should produce similar hidden data (means and standard deviations)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52</a:t>
            </a:fld>
            <a:endParaRPr lang="en-US"/>
          </a:p>
        </p:txBody>
      </p:sp>
      <p:sp>
        <p:nvSpPr>
          <p:cNvPr id="6" name="TextBox 5"/>
          <p:cNvSpPr txBox="1"/>
          <p:nvPr/>
        </p:nvSpPr>
        <p:spPr>
          <a:xfrm>
            <a:off x="818616" y="5203825"/>
            <a:ext cx="7611009" cy="1754326"/>
          </a:xfrm>
          <a:prstGeom prst="rect">
            <a:avLst/>
          </a:prstGeom>
          <a:noFill/>
        </p:spPr>
        <p:txBody>
          <a:bodyPr wrap="square" rtlCol="0">
            <a:spAutoFit/>
          </a:bodyPr>
          <a:lstStyle/>
          <a:p>
            <a:r>
              <a:rPr lang="en-US" dirty="0">
                <a:hlinkClick r:id="rId2"/>
              </a:rPr>
              <a:t>http://mi.eng.cam.ac.uk/~mjfg/local/4F10/lect4.pdf</a:t>
            </a:r>
            <a:endParaRPr lang="en-US" dirty="0"/>
          </a:p>
          <a:p>
            <a:r>
              <a:rPr lang="en-US" dirty="0">
                <a:hlinkClick r:id="rId3"/>
              </a:rPr>
              <a:t>https://en.wikipedia.org/wiki/Kullback%E2%80%93Leibler_divergence</a:t>
            </a:r>
            <a:endParaRPr lang="en-US" dirty="0"/>
          </a:p>
          <a:p>
            <a:r>
              <a:rPr lang="en-US" dirty="0">
                <a:hlinkClick r:id="rId4"/>
              </a:rPr>
              <a:t>https://jhui.github.io/2017/03/06/Variational-autoencoders/</a:t>
            </a:r>
            <a:r>
              <a:rPr lang="en-US" dirty="0"/>
              <a:t> (for relating covariance and standard deviations, with good example)</a:t>
            </a:r>
          </a:p>
          <a:p>
            <a:endParaRPr lang="en-US" dirty="0"/>
          </a:p>
          <a:p>
            <a:endParaRPr lang="en-US" dirty="0"/>
          </a:p>
        </p:txBody>
      </p:sp>
    </p:spTree>
    <p:extLst>
      <p:ext uri="{BB962C8B-B14F-4D97-AF65-F5344CB8AC3E}">
        <p14:creationId xmlns:p14="http://schemas.microsoft.com/office/powerpoint/2010/main" val="27856301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F6BB-9C4D-A647-84DD-6BC2EF032E5F}"/>
              </a:ext>
            </a:extLst>
          </p:cNvPr>
          <p:cNvSpPr>
            <a:spLocks noGrp="1"/>
          </p:cNvSpPr>
          <p:nvPr>
            <p:ph type="title"/>
          </p:nvPr>
        </p:nvSpPr>
        <p:spPr>
          <a:xfrm>
            <a:off x="411497" y="151586"/>
            <a:ext cx="8229600" cy="1143000"/>
          </a:xfrm>
        </p:spPr>
        <p:txBody>
          <a:bodyPr>
            <a:noAutofit/>
          </a:bodyPr>
          <a:lstStyle/>
          <a:p>
            <a:r>
              <a:rPr lang="en-US" sz="2400" dirty="0">
                <a:solidFill>
                  <a:srgbClr val="FF0000"/>
                </a:solidFill>
              </a:rPr>
              <a:t>How to make sure the neural networks produce similar hidden data (means &amp; standard deviations) from similar training images</a:t>
            </a:r>
            <a:br>
              <a:rPr lang="en-US" sz="2800" dirty="0"/>
            </a:br>
            <a:endParaRPr lang="en-US" sz="2800" dirty="0"/>
          </a:p>
        </p:txBody>
      </p:sp>
      <p:sp>
        <p:nvSpPr>
          <p:cNvPr id="3" name="Content Placeholder 2">
            <a:extLst>
              <a:ext uri="{FF2B5EF4-FFF2-40B4-BE49-F238E27FC236}">
                <a16:creationId xmlns:a16="http://schemas.microsoft.com/office/drawing/2014/main" id="{C7FA7DDD-44D8-CC44-BD35-978C0D719ACC}"/>
              </a:ext>
            </a:extLst>
          </p:cNvPr>
          <p:cNvSpPr>
            <a:spLocks noGrp="1"/>
          </p:cNvSpPr>
          <p:nvPr>
            <p:ph idx="1"/>
          </p:nvPr>
        </p:nvSpPr>
        <p:spPr>
          <a:xfrm>
            <a:off x="504317" y="891872"/>
            <a:ext cx="8136780" cy="3093545"/>
          </a:xfrm>
        </p:spPr>
        <p:txBody>
          <a:bodyPr>
            <a:normAutofit/>
          </a:bodyPr>
          <a:lstStyle/>
          <a:p>
            <a:r>
              <a:rPr lang="en-US" sz="2400" b="1" dirty="0"/>
              <a:t>Problem:  I</a:t>
            </a:r>
            <a:r>
              <a:rPr lang="en-US" sz="2400" dirty="0"/>
              <a:t>nput that we regard as similar may end up very different in </a:t>
            </a:r>
            <a:r>
              <a:rPr lang="en-US" sz="2400" i="1" dirty="0"/>
              <a:t>z </a:t>
            </a:r>
            <a:r>
              <a:rPr lang="en-US" sz="2400" dirty="0"/>
              <a:t>space (hidden, means and standard deviations). That means some solutions may give small loss </a:t>
            </a:r>
            <a:r>
              <a:rPr lang="en-US" sz="2400" i="1" dirty="0">
                <a:latin typeface="Bahnschrift" panose="020B0502040204020203" pitchFamily="34" charset="0"/>
              </a:rPr>
              <a:t>l</a:t>
            </a:r>
            <a:r>
              <a:rPr lang="en-US" sz="2400" i="1" baseline="-25000" dirty="0">
                <a:latin typeface="Bahnschrift" panose="020B0502040204020203" pitchFamily="34" charset="0"/>
              </a:rPr>
              <a:t>i  </a:t>
            </a:r>
            <a:r>
              <a:rPr lang="en-US" sz="2400" i="1" baseline="30000" dirty="0">
                <a:latin typeface="Bahnschrift" panose="020B0502040204020203" pitchFamily="34" charset="0"/>
              </a:rPr>
              <a:t>(all)</a:t>
            </a:r>
            <a:r>
              <a:rPr lang="en-US" sz="2400" i="1" dirty="0"/>
              <a:t>(</a:t>
            </a:r>
            <a:r>
              <a:rPr lang="en-US" sz="2400" i="1" dirty="0">
                <a:sym typeface="Symbol"/>
              </a:rPr>
              <a:t>,  </a:t>
            </a:r>
            <a:r>
              <a:rPr lang="en-US" sz="2400" i="1" dirty="0"/>
              <a:t>)</a:t>
            </a:r>
            <a:r>
              <a:rPr lang="en-US" sz="2400" dirty="0"/>
              <a:t>, even </a:t>
            </a:r>
            <a:r>
              <a:rPr lang="en-US" sz="2400" i="1" dirty="0"/>
              <a:t>q</a:t>
            </a:r>
            <a:r>
              <a:rPr lang="en-US" sz="2400" i="1" baseline="-25000" dirty="0">
                <a:sym typeface="Symbol"/>
              </a:rPr>
              <a:t>(</a:t>
            </a:r>
            <a:r>
              <a:rPr lang="en-US" sz="2400" i="1" baseline="-25000" dirty="0" err="1">
                <a:sym typeface="Symbol"/>
              </a:rPr>
              <a:t>en</a:t>
            </a:r>
            <a:r>
              <a:rPr lang="en-US" sz="2400" i="1" baseline="-25000" dirty="0">
                <a:sym typeface="Symbol"/>
              </a:rPr>
              <a:t>)</a:t>
            </a:r>
            <a:r>
              <a:rPr lang="en-US" sz="2400" dirty="0"/>
              <a:t> and </a:t>
            </a:r>
            <a:r>
              <a:rPr lang="en-US" sz="2400" i="1" dirty="0">
                <a:sym typeface="Symbol"/>
              </a:rPr>
              <a:t>p</a:t>
            </a:r>
            <a:r>
              <a:rPr lang="en-US" sz="2400" i="1" baseline="-25000" dirty="0">
                <a:sym typeface="Symbol"/>
              </a:rPr>
              <a:t>(de)  </a:t>
            </a:r>
            <a:r>
              <a:rPr lang="en-US" sz="2400" dirty="0"/>
              <a:t>are of very different prob. distributions.  </a:t>
            </a:r>
          </a:p>
          <a:p>
            <a:r>
              <a:rPr lang="en-US" sz="2400" b="1" dirty="0"/>
              <a:t>Solution:  </a:t>
            </a:r>
            <a:r>
              <a:rPr lang="en-US" sz="2400" dirty="0"/>
              <a:t>Use </a:t>
            </a:r>
            <a:r>
              <a:rPr lang="en-US" sz="2400" i="1" dirty="0"/>
              <a:t>p(z)=N(0,1),</a:t>
            </a:r>
            <a:r>
              <a:rPr lang="en-US" sz="2400" dirty="0"/>
              <a:t> try to force </a:t>
            </a:r>
            <a:r>
              <a:rPr lang="en-US" sz="2400" i="1" dirty="0"/>
              <a:t>q</a:t>
            </a:r>
            <a:r>
              <a:rPr lang="en-US" sz="2400" i="1" baseline="-25000" dirty="0">
                <a:sym typeface="Symbol"/>
              </a:rPr>
              <a:t>(</a:t>
            </a:r>
            <a:r>
              <a:rPr lang="en-US" sz="2400" i="1" baseline="-25000" dirty="0" err="1">
                <a:sym typeface="Symbol"/>
              </a:rPr>
              <a:t>en</a:t>
            </a:r>
            <a:r>
              <a:rPr lang="en-US" sz="2400" i="1" baseline="-25000" dirty="0">
                <a:sym typeface="Symbol"/>
              </a:rPr>
              <a:t>)</a:t>
            </a:r>
            <a:r>
              <a:rPr lang="en-US" sz="2400" i="1" dirty="0">
                <a:sym typeface="Symbol"/>
              </a:rPr>
              <a:t>(</a:t>
            </a:r>
            <a:r>
              <a:rPr lang="en-US" sz="2400" i="1" dirty="0" err="1">
                <a:sym typeface="Symbol"/>
              </a:rPr>
              <a:t>z|x</a:t>
            </a:r>
            <a:r>
              <a:rPr lang="en-US" sz="2400" i="1" baseline="-25000" dirty="0" err="1">
                <a:sym typeface="Symbol"/>
              </a:rPr>
              <a:t>i</a:t>
            </a:r>
            <a:r>
              <a:rPr lang="en-US" sz="2400" i="1" dirty="0">
                <a:sym typeface="Symbol"/>
              </a:rPr>
              <a:t>)</a:t>
            </a:r>
            <a:r>
              <a:rPr lang="en-US" sz="2400" dirty="0">
                <a:sym typeface="Symbol"/>
              </a:rPr>
              <a:t> (a neural network) </a:t>
            </a:r>
            <a:r>
              <a:rPr lang="en-US" sz="2400" dirty="0"/>
              <a:t>to act similarly to a standard normal probability density function. We can use </a:t>
            </a:r>
            <a:r>
              <a:rPr lang="en-US" sz="2400" dirty="0" err="1"/>
              <a:t>Kullback-Leibler</a:t>
            </a:r>
            <a:r>
              <a:rPr lang="en-US" sz="2400" dirty="0"/>
              <a:t> divergence (difference) (</a:t>
            </a:r>
            <a:r>
              <a:rPr lang="en-US" sz="2400" i="1" dirty="0"/>
              <a:t>D</a:t>
            </a:r>
            <a:r>
              <a:rPr lang="en-US" sz="2400" i="1" baseline="-25000" dirty="0"/>
              <a:t>KL</a:t>
            </a:r>
            <a:r>
              <a:rPr lang="en-US" sz="2400" dirty="0"/>
              <a:t>) to do the checking. </a:t>
            </a:r>
          </a:p>
          <a:p>
            <a:endParaRPr lang="en-US" sz="2400" dirty="0"/>
          </a:p>
        </p:txBody>
      </p:sp>
      <p:sp>
        <p:nvSpPr>
          <p:cNvPr id="5" name="Footer Placeholder 4"/>
          <p:cNvSpPr>
            <a:spLocks noGrp="1"/>
          </p:cNvSpPr>
          <p:nvPr>
            <p:ph type="ftr" sz="quarter" idx="11"/>
          </p:nvPr>
        </p:nvSpPr>
        <p:spPr>
          <a:xfrm>
            <a:off x="5178326" y="6200316"/>
            <a:ext cx="2895600" cy="365125"/>
          </a:xfrm>
        </p:spPr>
        <p:txBody>
          <a:bodyPr/>
          <a:lstStyle/>
          <a:p>
            <a:r>
              <a:rPr lang="en-US"/>
              <a:t>Ch10. Auto and variational encoders v241024c</a:t>
            </a:r>
            <a:endParaRPr lang="en-US" dirty="0"/>
          </a:p>
        </p:txBody>
      </p:sp>
      <p:sp>
        <p:nvSpPr>
          <p:cNvPr id="6" name="Slide Number Placeholder 5"/>
          <p:cNvSpPr>
            <a:spLocks noGrp="1"/>
          </p:cNvSpPr>
          <p:nvPr>
            <p:ph type="sldNum" sz="quarter" idx="12"/>
          </p:nvPr>
        </p:nvSpPr>
        <p:spPr>
          <a:xfrm>
            <a:off x="6868734" y="6323667"/>
            <a:ext cx="2133600" cy="365125"/>
          </a:xfrm>
        </p:spPr>
        <p:txBody>
          <a:bodyPr/>
          <a:lstStyle/>
          <a:p>
            <a:fld id="{7C12A529-2220-4038-9210-A21DB7BAEFCE}" type="slidenum">
              <a:rPr lang="en-US" smtClean="0"/>
              <a:t>53</a:t>
            </a:fld>
            <a:endParaRPr lang="en-US" dirty="0"/>
          </a:p>
        </p:txBody>
      </p:sp>
      <p:sp>
        <p:nvSpPr>
          <p:cNvPr id="18" name="Right Brace 17"/>
          <p:cNvSpPr/>
          <p:nvPr/>
        </p:nvSpPr>
        <p:spPr>
          <a:xfrm rot="5400000">
            <a:off x="2564086" y="3392709"/>
            <a:ext cx="317314" cy="37548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1174416" y="5296585"/>
            <a:ext cx="3397583" cy="646331"/>
          </a:xfrm>
          <a:prstGeom prst="rect">
            <a:avLst/>
          </a:prstGeom>
          <a:noFill/>
        </p:spPr>
        <p:txBody>
          <a:bodyPr wrap="square" rtlCol="0">
            <a:spAutoFit/>
          </a:bodyPr>
          <a:lstStyle/>
          <a:p>
            <a:r>
              <a:rPr lang="en-US" dirty="0"/>
              <a:t>For encoder and decoder</a:t>
            </a:r>
          </a:p>
          <a:p>
            <a:r>
              <a:rPr lang="en-US" dirty="0">
                <a:solidFill>
                  <a:srgbClr val="00B050"/>
                </a:solidFill>
              </a:rPr>
              <a:t>We discussed this in concept 1:</a:t>
            </a:r>
          </a:p>
        </p:txBody>
      </p:sp>
      <p:sp>
        <p:nvSpPr>
          <p:cNvPr id="20" name="TextBox 19"/>
          <p:cNvSpPr txBox="1"/>
          <p:nvPr/>
        </p:nvSpPr>
        <p:spPr>
          <a:xfrm>
            <a:off x="504317" y="5816013"/>
            <a:ext cx="4567148" cy="646331"/>
          </a:xfrm>
          <a:prstGeom prst="rect">
            <a:avLst/>
          </a:prstGeom>
          <a:noFill/>
        </p:spPr>
        <p:txBody>
          <a:bodyPr wrap="none" rtlCol="0">
            <a:spAutoFit/>
          </a:bodyPr>
          <a:lstStyle/>
          <a:p>
            <a:r>
              <a:rPr lang="en-US" sz="1200" dirty="0">
                <a:hlinkClick r:id="rId3"/>
              </a:rPr>
              <a:t>https://jaan.io/what-is-variational-autoencoder-vae-tutorial/</a:t>
            </a:r>
            <a:endParaRPr lang="en-US" sz="1200" dirty="0"/>
          </a:p>
          <a:p>
            <a:r>
              <a:rPr lang="en-US" sz="1200" dirty="0">
                <a:hlinkClick r:id="rId4"/>
              </a:rPr>
              <a:t>https://en.wikipedia.org/wiki/Kullback%E2%80%93Leibler_divergence</a:t>
            </a:r>
            <a:endParaRPr lang="en-US" sz="1200" dirty="0"/>
          </a:p>
          <a:p>
            <a:r>
              <a:rPr lang="en-US" sz="1200" dirty="0">
                <a:hlinkClick r:id="rId5"/>
              </a:rPr>
              <a:t>http://gregorygundersen.com/blog/2018/04/29/reparameterization/</a:t>
            </a:r>
            <a:endParaRPr lang="en-US" sz="1200" dirty="0"/>
          </a:p>
        </p:txBody>
      </p:sp>
      <p:sp>
        <p:nvSpPr>
          <p:cNvPr id="21" name="TextBox 20"/>
          <p:cNvSpPr txBox="1"/>
          <p:nvPr/>
        </p:nvSpPr>
        <p:spPr>
          <a:xfrm>
            <a:off x="5448507" y="5255623"/>
            <a:ext cx="2895600" cy="369332"/>
          </a:xfrm>
          <a:prstGeom prst="rect">
            <a:avLst/>
          </a:prstGeom>
          <a:noFill/>
        </p:spPr>
        <p:txBody>
          <a:bodyPr wrap="square" rtlCol="0">
            <a:spAutoFit/>
          </a:bodyPr>
          <a:lstStyle/>
          <a:p>
            <a:r>
              <a:rPr lang="en-US" dirty="0">
                <a:solidFill>
                  <a:srgbClr val="FF0000"/>
                </a:solidFill>
              </a:rPr>
              <a:t>This is for concept 2:</a:t>
            </a:r>
          </a:p>
        </p:txBody>
      </p:sp>
      <p:sp>
        <p:nvSpPr>
          <p:cNvPr id="4" name="TextBox 3"/>
          <p:cNvSpPr txBox="1"/>
          <p:nvPr/>
        </p:nvSpPr>
        <p:spPr>
          <a:xfrm>
            <a:off x="4070017" y="4060537"/>
            <a:ext cx="4191000" cy="369332"/>
          </a:xfrm>
          <a:prstGeom prst="rect">
            <a:avLst/>
          </a:prstGeom>
          <a:noFill/>
        </p:spPr>
        <p:txBody>
          <a:bodyPr wrap="square" rtlCol="0">
            <a:spAutoFit/>
          </a:bodyPr>
          <a:lstStyle/>
          <a:p>
            <a:r>
              <a:rPr lang="en-US" dirty="0">
                <a:solidFill>
                  <a:srgbClr val="FF0000"/>
                </a:solidFill>
              </a:rPr>
              <a:t>We will minimize (</a:t>
            </a:r>
            <a:r>
              <a:rPr lang="en-US" i="1" dirty="0">
                <a:solidFill>
                  <a:srgbClr val="FF0000"/>
                </a:solidFill>
              </a:rPr>
              <a:t>L</a:t>
            </a:r>
            <a:r>
              <a:rPr lang="en-US" i="1" baseline="30000" dirty="0">
                <a:solidFill>
                  <a:srgbClr val="FF0000"/>
                </a:solidFill>
              </a:rPr>
              <a:t>(all)</a:t>
            </a:r>
            <a:r>
              <a:rPr lang="en-US" dirty="0">
                <a:solidFill>
                  <a:srgbClr val="FF0000"/>
                </a:solidFill>
              </a:rPr>
              <a:t> )</a:t>
            </a:r>
            <a:endParaRPr lang="en-US" dirty="0"/>
          </a:p>
        </p:txBody>
      </p:sp>
      <mc:AlternateContent xmlns:mc="http://schemas.openxmlformats.org/markup-compatibility/2006">
        <mc:Choice xmlns:a14="http://schemas.microsoft.com/office/drawing/2010/main" Requires="a14">
          <p:sp>
            <p:nvSpPr>
              <p:cNvPr id="9" name="Object 8"/>
              <p:cNvSpPr txBox="1"/>
              <p:nvPr/>
            </p:nvSpPr>
            <p:spPr>
              <a:xfrm>
                <a:off x="750888" y="4002088"/>
                <a:ext cx="8393112" cy="1050921"/>
              </a:xfrm>
              <a:prstGeom prst="rect">
                <a:avLst/>
              </a:prstGeom>
            </p:spPr>
            <p:txBody>
              <a:bodyPr>
                <a:noAutofit/>
              </a:bodyPr>
              <a:lstStyle/>
              <a:p>
                <a:pPr/>
                <a14:m>
                  <m:oMathPara xmlns:m="http://schemas.openxmlformats.org/officeDocument/2006/math">
                    <m:oMathParaPr>
                      <m:jc m:val="left"/>
                    </m:oMathParaPr>
                    <m:oMath xmlns:m="http://schemas.openxmlformats.org/officeDocument/2006/math">
                      <m:sSup>
                        <m:sSupPr>
                          <m:ctrlPr>
                            <a:rPr lang="en-HK" sz="1600" i="1" smtClean="0">
                              <a:solidFill>
                                <a:srgbClr val="000000"/>
                              </a:solidFill>
                              <a:latin typeface="Cambria Math" panose="02040503050406030204" pitchFamily="18" charset="0"/>
                            </a:rPr>
                          </m:ctrlPr>
                        </m:sSupPr>
                        <m:e>
                          <m:r>
                            <a:rPr lang="en-HK" sz="1600" i="1">
                              <a:solidFill>
                                <a:srgbClr val="000000"/>
                              </a:solidFill>
                              <a:latin typeface="Cambria Math" panose="02040503050406030204" pitchFamily="18" charset="0"/>
                            </a:rPr>
                            <m:t>𝐿</m:t>
                          </m:r>
                        </m:e>
                        <m:sup>
                          <m:r>
                            <a:rPr lang="en-HK" sz="1600" i="1">
                              <a:solidFill>
                                <a:srgbClr val="000000"/>
                              </a:solidFill>
                              <a:latin typeface="Cambria Math" panose="02040503050406030204" pitchFamily="18" charset="0"/>
                            </a:rPr>
                            <m:t>(</m:t>
                          </m:r>
                          <m:r>
                            <a:rPr lang="en-HK" sz="1600" i="1">
                              <a:solidFill>
                                <a:srgbClr val="000000"/>
                              </a:solidFill>
                              <a:latin typeface="Cambria Math" panose="02040503050406030204" pitchFamily="18" charset="0"/>
                            </a:rPr>
                            <m:t>𝑎𝑙𝑙</m:t>
                          </m:r>
                          <m:r>
                            <a:rPr lang="en-HK" sz="1600" i="1">
                              <a:solidFill>
                                <a:srgbClr val="000000"/>
                              </a:solidFill>
                              <a:latin typeface="Cambria Math" panose="02040503050406030204" pitchFamily="18" charset="0"/>
                            </a:rPr>
                            <m:t>)</m:t>
                          </m:r>
                        </m:sup>
                      </m:sSup>
                      <m:d>
                        <m:dPr>
                          <m:ctrlPr>
                            <a:rPr lang="en-HK" sz="1600" i="1">
                              <a:solidFill>
                                <a:srgbClr val="000000"/>
                              </a:solidFill>
                              <a:latin typeface="Cambria Math" panose="02040503050406030204" pitchFamily="18" charset="0"/>
                            </a:rPr>
                          </m:ctrlPr>
                        </m:dPr>
                        <m:e>
                          <m:r>
                            <a:rPr lang="en-HK" sz="1600" i="1">
                              <a:solidFill>
                                <a:srgbClr val="000000"/>
                              </a:solidFill>
                              <a:latin typeface="Cambria Math" panose="02040503050406030204" pitchFamily="18" charset="0"/>
                            </a:rPr>
                            <m:t>𝜃</m:t>
                          </m:r>
                          <m:r>
                            <a:rPr lang="en-HK" sz="1600" i="1">
                              <a:solidFill>
                                <a:srgbClr val="000000"/>
                              </a:solidFill>
                              <a:latin typeface="Cambria Math" panose="02040503050406030204" pitchFamily="18" charset="0"/>
                            </a:rPr>
                            <m:t>,</m:t>
                          </m:r>
                          <m:r>
                            <a:rPr lang="en-HK" sz="1600" i="1">
                              <a:solidFill>
                                <a:srgbClr val="000000"/>
                              </a:solidFill>
                              <a:latin typeface="Cambria Math" panose="02040503050406030204" pitchFamily="18" charset="0"/>
                            </a:rPr>
                            <m:t>𝜑</m:t>
                          </m:r>
                          <m:r>
                            <a:rPr lang="en-HK" sz="1600" i="1">
                              <a:solidFill>
                                <a:srgbClr val="000000"/>
                              </a:solidFill>
                              <a:latin typeface="Cambria Math" panose="02040503050406030204" pitchFamily="18" charset="0"/>
                            </a:rPr>
                            <m:t>|</m:t>
                          </m:r>
                          <m:sSub>
                            <m:sSubPr>
                              <m:ctrlPr>
                                <a:rPr lang="en-HK" sz="1600" i="1">
                                  <a:solidFill>
                                    <a:srgbClr val="000000"/>
                                  </a:solidFill>
                                  <a:latin typeface="Cambria Math" panose="02040503050406030204" pitchFamily="18" charset="0"/>
                                </a:rPr>
                              </m:ctrlPr>
                            </m:sSubPr>
                            <m:e>
                              <m:r>
                                <a:rPr lang="en-HK" sz="1600" i="1">
                                  <a:solidFill>
                                    <a:srgbClr val="000000"/>
                                  </a:solidFill>
                                  <a:latin typeface="Cambria Math" panose="02040503050406030204" pitchFamily="18" charset="0"/>
                                </a:rPr>
                                <m:t>𝑥</m:t>
                              </m:r>
                            </m:e>
                            <m:sub>
                              <m:r>
                                <a:rPr lang="en-HK" sz="1600" i="1">
                                  <a:solidFill>
                                    <a:srgbClr val="000000"/>
                                  </a:solidFill>
                                  <a:latin typeface="Cambria Math" panose="02040503050406030204" pitchFamily="18" charset="0"/>
                                </a:rPr>
                                <m:t>𝑖</m:t>
                              </m:r>
                            </m:sub>
                          </m:sSub>
                        </m:e>
                      </m:d>
                      <m:r>
                        <a:rPr lang="en-HK" sz="1600" i="1">
                          <a:solidFill>
                            <a:srgbClr val="000000"/>
                          </a:solidFill>
                          <a:latin typeface="Cambria Math" panose="02040503050406030204" pitchFamily="18" charset="0"/>
                        </a:rPr>
                        <m:t>=</m:t>
                      </m:r>
                    </m:oMath>
                    <m:oMath xmlns:m="http://schemas.openxmlformats.org/officeDocument/2006/math">
                      <m:d>
                        <m:dPr>
                          <m:ctrlPr>
                            <a:rPr lang="en-HK" sz="1600" i="1">
                              <a:solidFill>
                                <a:srgbClr val="000000"/>
                              </a:solidFill>
                              <a:latin typeface="Cambria Math" panose="02040503050406030204" pitchFamily="18" charset="0"/>
                            </a:rPr>
                          </m:ctrlPr>
                        </m:dPr>
                        <m:e>
                          <m:nary>
                            <m:naryPr>
                              <m:chr m:val="∑"/>
                              <m:ctrlPr>
                                <a:rPr lang="en-HK" sz="1600" i="1">
                                  <a:solidFill>
                                    <a:srgbClr val="000000"/>
                                  </a:solidFill>
                                  <a:latin typeface="Cambria Math" panose="02040503050406030204" pitchFamily="18" charset="0"/>
                                </a:rPr>
                              </m:ctrlPr>
                            </m:naryPr>
                            <m:sub>
                              <m:r>
                                <a:rPr lang="en-HK" sz="1600" i="1">
                                  <a:solidFill>
                                    <a:srgbClr val="000000"/>
                                  </a:solidFill>
                                  <a:latin typeface="Cambria Math" panose="02040503050406030204" pitchFamily="18" charset="0"/>
                                </a:rPr>
                                <m:t>𝑖</m:t>
                              </m:r>
                              <m:r>
                                <a:rPr lang="en-HK" sz="1600" i="1">
                                  <a:solidFill>
                                    <a:srgbClr val="000000"/>
                                  </a:solidFill>
                                  <a:latin typeface="Cambria Math" panose="02040503050406030204" pitchFamily="18" charset="0"/>
                                </a:rPr>
                                <m:t>=1</m:t>
                              </m:r>
                            </m:sub>
                            <m:sup>
                              <m:r>
                                <a:rPr lang="en-HK" sz="1600" i="1">
                                  <a:solidFill>
                                    <a:srgbClr val="000000"/>
                                  </a:solidFill>
                                  <a:latin typeface="Cambria Math" panose="02040503050406030204" pitchFamily="18" charset="0"/>
                                </a:rPr>
                                <m:t>𝑖</m:t>
                              </m:r>
                              <m:r>
                                <a:rPr lang="en-HK" sz="1600" i="1">
                                  <a:solidFill>
                                    <a:srgbClr val="000000"/>
                                  </a:solidFill>
                                  <a:latin typeface="Cambria Math" panose="02040503050406030204" pitchFamily="18" charset="0"/>
                                </a:rPr>
                                <m:t>=</m:t>
                              </m:r>
                              <m:r>
                                <a:rPr lang="en-HK" sz="1600" i="1">
                                  <a:solidFill>
                                    <a:srgbClr val="000000"/>
                                  </a:solidFill>
                                  <a:latin typeface="Cambria Math" panose="02040503050406030204" pitchFamily="18" charset="0"/>
                                </a:rPr>
                                <m:t>𝑛</m:t>
                              </m:r>
                            </m:sup>
                            <m:e>
                              <m:d>
                                <m:dPr>
                                  <m:ctrlPr>
                                    <a:rPr lang="en-HK" sz="1600" i="1">
                                      <a:solidFill>
                                        <a:srgbClr val="000000"/>
                                      </a:solidFill>
                                      <a:latin typeface="Cambria Math" panose="02040503050406030204" pitchFamily="18" charset="0"/>
                                    </a:rPr>
                                  </m:ctrlPr>
                                </m:dPr>
                                <m:e>
                                  <m:r>
                                    <m:rPr>
                                      <m:nor/>
                                    </m:rPr>
                                    <a:rPr lang="en-HK" sz="1600" i="0">
                                      <a:solidFill>
                                        <a:srgbClr val="000000"/>
                                      </a:solidFill>
                                      <a:latin typeface="Cambria Math" panose="02040503050406030204" pitchFamily="18" charset="0"/>
                                    </a:rPr>
                                    <m:t>loss</m:t>
                                  </m:r>
                                  <m:r>
                                    <m:rPr>
                                      <m:nor/>
                                    </m:rPr>
                                    <a:rPr lang="en-HK" sz="1600" i="0">
                                      <a:solidFill>
                                        <a:srgbClr val="000000"/>
                                      </a:solidFill>
                                      <a:latin typeface="Cambria Math" panose="02040503050406030204" pitchFamily="18" charset="0"/>
                                    </a:rPr>
                                    <m:t> </m:t>
                                  </m:r>
                                  <m:r>
                                    <m:rPr>
                                      <m:nor/>
                                    </m:rPr>
                                    <a:rPr lang="en-HK" sz="1600" i="0">
                                      <a:solidFill>
                                        <a:srgbClr val="000000"/>
                                      </a:solidFill>
                                      <a:latin typeface="Cambria Math" panose="02040503050406030204" pitchFamily="18" charset="0"/>
                                    </a:rPr>
                                    <m:t>between</m:t>
                                  </m:r>
                                  <m:r>
                                    <m:rPr>
                                      <m:nor/>
                                    </m:rPr>
                                    <a:rPr lang="en-HK" sz="1600" i="0">
                                      <a:solidFill>
                                        <a:srgbClr val="000000"/>
                                      </a:solidFill>
                                      <a:latin typeface="Cambria Math" panose="02040503050406030204" pitchFamily="18" charset="0"/>
                                    </a:rPr>
                                    <m:t> </m:t>
                                  </m:r>
                                  <m:r>
                                    <m:rPr>
                                      <m:nor/>
                                    </m:rPr>
                                    <a:rPr lang="en-HK" sz="1600" i="0">
                                      <a:solidFill>
                                        <a:srgbClr val="000000"/>
                                      </a:solidFill>
                                      <a:latin typeface="Cambria Math" panose="02040503050406030204" pitchFamily="18" charset="0"/>
                                    </a:rPr>
                                    <m:t>input</m:t>
                                  </m:r>
                                  <m:r>
                                    <m:rPr>
                                      <m:nor/>
                                    </m:rPr>
                                    <a:rPr lang="en-HK" sz="1600" i="0">
                                      <a:solidFill>
                                        <a:srgbClr val="000000"/>
                                      </a:solidFill>
                                      <a:latin typeface="Cambria Math" panose="02040503050406030204" pitchFamily="18" charset="0"/>
                                    </a:rPr>
                                    <m:t> </m:t>
                                  </m:r>
                                  <m:sSub>
                                    <m:sSubPr>
                                      <m:ctrlPr>
                                        <a:rPr lang="en-HK" sz="1600" i="1">
                                          <a:solidFill>
                                            <a:srgbClr val="000000"/>
                                          </a:solidFill>
                                          <a:latin typeface="Cambria Math" panose="02040503050406030204" pitchFamily="18" charset="0"/>
                                        </a:rPr>
                                      </m:ctrlPr>
                                    </m:sSubPr>
                                    <m:e>
                                      <m:r>
                                        <a:rPr lang="en-HK" sz="1600" i="1">
                                          <a:solidFill>
                                            <a:srgbClr val="000000"/>
                                          </a:solidFill>
                                          <a:latin typeface="Cambria Math" panose="02040503050406030204" pitchFamily="18" charset="0"/>
                                        </a:rPr>
                                        <m:t>𝑥</m:t>
                                      </m:r>
                                    </m:e>
                                    <m:sub>
                                      <m:r>
                                        <a:rPr lang="en-HK" sz="1600" i="1">
                                          <a:solidFill>
                                            <a:srgbClr val="000000"/>
                                          </a:solidFill>
                                          <a:latin typeface="Cambria Math" panose="02040503050406030204" pitchFamily="18" charset="0"/>
                                        </a:rPr>
                                        <m:t>𝑖</m:t>
                                      </m:r>
                                    </m:sub>
                                  </m:sSub>
                                  <m:r>
                                    <m:rPr>
                                      <m:nor/>
                                    </m:rPr>
                                    <a:rPr lang="en-HK" sz="1600" i="0">
                                      <a:solidFill>
                                        <a:srgbClr val="000000"/>
                                      </a:solidFill>
                                      <a:latin typeface="Cambria Math" panose="02040503050406030204" pitchFamily="18" charset="0"/>
                                    </a:rPr>
                                    <m:t> </m:t>
                                  </m:r>
                                  <m:r>
                                    <m:rPr>
                                      <m:nor/>
                                    </m:rPr>
                                    <a:rPr lang="en-HK" sz="1600" i="0">
                                      <a:solidFill>
                                        <a:srgbClr val="000000"/>
                                      </a:solidFill>
                                      <a:latin typeface="Cambria Math" panose="02040503050406030204" pitchFamily="18" charset="0"/>
                                    </a:rPr>
                                    <m:t>and</m:t>
                                  </m:r>
                                  <m:r>
                                    <m:rPr>
                                      <m:nor/>
                                    </m:rPr>
                                    <a:rPr lang="en-HK" sz="1600" i="0">
                                      <a:solidFill>
                                        <a:srgbClr val="000000"/>
                                      </a:solidFill>
                                      <a:latin typeface="Cambria Math" panose="02040503050406030204" pitchFamily="18" charset="0"/>
                                    </a:rPr>
                                    <m:t> </m:t>
                                  </m:r>
                                  <m:r>
                                    <m:rPr>
                                      <m:nor/>
                                    </m:rPr>
                                    <a:rPr lang="en-HK" sz="1600" i="0">
                                      <a:solidFill>
                                        <a:srgbClr val="000000"/>
                                      </a:solidFill>
                                      <a:latin typeface="Cambria Math" panose="02040503050406030204" pitchFamily="18" charset="0"/>
                                    </a:rPr>
                                    <m:t>output</m:t>
                                  </m:r>
                                  <m:r>
                                    <m:rPr>
                                      <m:nor/>
                                    </m:rPr>
                                    <a:rPr lang="en-HK" sz="1600" i="0">
                                      <a:solidFill>
                                        <a:srgbClr val="000000"/>
                                      </a:solidFill>
                                      <a:latin typeface="Cambria Math" panose="02040503050406030204" pitchFamily="18" charset="0"/>
                                    </a:rPr>
                                    <m:t> </m:t>
                                  </m:r>
                                  <m:sSub>
                                    <m:sSubPr>
                                      <m:ctrlPr>
                                        <a:rPr lang="en-HK" sz="1600" i="1">
                                          <a:solidFill>
                                            <a:srgbClr val="000000"/>
                                          </a:solidFill>
                                          <a:latin typeface="Cambria Math" panose="02040503050406030204" pitchFamily="18" charset="0"/>
                                        </a:rPr>
                                      </m:ctrlPr>
                                    </m:sSubPr>
                                    <m:e>
                                      <m:acc>
                                        <m:accPr>
                                          <m:chr m:val="̂"/>
                                          <m:ctrlPr>
                                            <a:rPr lang="en-HK" sz="1600" i="1">
                                              <a:solidFill>
                                                <a:srgbClr val="000000"/>
                                              </a:solidFill>
                                              <a:latin typeface="Cambria Math" panose="02040503050406030204" pitchFamily="18" charset="0"/>
                                            </a:rPr>
                                          </m:ctrlPr>
                                        </m:accPr>
                                        <m:e>
                                          <m:r>
                                            <a:rPr lang="en-HK" sz="1600" i="1">
                                              <a:solidFill>
                                                <a:srgbClr val="000000"/>
                                              </a:solidFill>
                                              <a:latin typeface="Cambria Math" panose="02040503050406030204" pitchFamily="18" charset="0"/>
                                            </a:rPr>
                                            <m:t>𝑥</m:t>
                                          </m:r>
                                        </m:e>
                                      </m:acc>
                                    </m:e>
                                    <m:sub>
                                      <m:r>
                                        <a:rPr lang="en-HK" sz="1600" i="1">
                                          <a:solidFill>
                                            <a:srgbClr val="000000"/>
                                          </a:solidFill>
                                          <a:latin typeface="Cambria Math" panose="02040503050406030204" pitchFamily="18" charset="0"/>
                                        </a:rPr>
                                        <m:t>𝑖</m:t>
                                      </m:r>
                                    </m:sub>
                                  </m:sSub>
                                </m:e>
                              </m:d>
                            </m:e>
                          </m:nary>
                        </m:e>
                      </m:d>
                      <m:r>
                        <a:rPr lang="en-US" sz="1600" b="0" i="1" smtClean="0">
                          <a:solidFill>
                            <a:srgbClr val="000000"/>
                          </a:solidFill>
                          <a:latin typeface="Cambria Math" panose="02040503050406030204" pitchFamily="18" charset="0"/>
                        </a:rPr>
                        <m:t>−</m:t>
                      </m:r>
                      <m:r>
                        <m:rPr>
                          <m:nor/>
                        </m:rPr>
                        <a:rPr lang="en-HK" sz="1600" i="0">
                          <a:solidFill>
                            <a:srgbClr val="000000"/>
                          </a:solidFill>
                          <a:latin typeface="Cambria Math" panose="02040503050406030204" pitchFamily="18" charset="0"/>
                        </a:rPr>
                        <m:t>difference</m:t>
                      </m:r>
                      <m:r>
                        <m:rPr>
                          <m:nor/>
                        </m:rPr>
                        <a:rPr lang="en-HK" sz="1600" i="0">
                          <a:solidFill>
                            <a:srgbClr val="000000"/>
                          </a:solidFill>
                          <a:latin typeface="Cambria Math" panose="02040503050406030204" pitchFamily="18" charset="0"/>
                        </a:rPr>
                        <m:t> </m:t>
                      </m:r>
                      <m:r>
                        <m:rPr>
                          <m:nor/>
                        </m:rPr>
                        <a:rPr lang="en-HK" sz="1600" i="0">
                          <a:solidFill>
                            <a:srgbClr val="000000"/>
                          </a:solidFill>
                          <a:latin typeface="Cambria Math" panose="02040503050406030204" pitchFamily="18" charset="0"/>
                        </a:rPr>
                        <m:t>between</m:t>
                      </m:r>
                      <m:r>
                        <m:rPr>
                          <m:nor/>
                        </m:rPr>
                        <a:rPr lang="en-HK" sz="1600" i="0">
                          <a:solidFill>
                            <a:srgbClr val="000000"/>
                          </a:solidFill>
                          <a:latin typeface="Cambria Math" panose="02040503050406030204" pitchFamily="18" charset="0"/>
                        </a:rPr>
                        <m:t> </m:t>
                      </m:r>
                      <m:sSub>
                        <m:sSubPr>
                          <m:ctrlPr>
                            <a:rPr lang="en-HK" sz="1600" i="1">
                              <a:solidFill>
                                <a:srgbClr val="000000"/>
                              </a:solidFill>
                              <a:latin typeface="Cambria Math" panose="02040503050406030204" pitchFamily="18" charset="0"/>
                            </a:rPr>
                          </m:ctrlPr>
                        </m:sSubPr>
                        <m:e>
                          <m:r>
                            <a:rPr lang="en-HK" sz="1600" i="1">
                              <a:solidFill>
                                <a:srgbClr val="000000"/>
                              </a:solidFill>
                              <a:latin typeface="Cambria Math" panose="02040503050406030204" pitchFamily="18" charset="0"/>
                            </a:rPr>
                            <m:t>𝑄</m:t>
                          </m:r>
                        </m:e>
                        <m:sub>
                          <m:r>
                            <a:rPr lang="en-HK" sz="1600" i="1">
                              <a:solidFill>
                                <a:srgbClr val="000000"/>
                              </a:solidFill>
                              <a:latin typeface="Cambria Math" panose="02040503050406030204" pitchFamily="18" charset="0"/>
                            </a:rPr>
                            <m:t>𝜃</m:t>
                          </m:r>
                          <m:r>
                            <a:rPr lang="en-HK" sz="1600" i="1">
                              <a:solidFill>
                                <a:srgbClr val="000000"/>
                              </a:solidFill>
                              <a:latin typeface="Cambria Math" panose="02040503050406030204" pitchFamily="18" charset="0"/>
                            </a:rPr>
                            <m:t>(</m:t>
                          </m:r>
                          <m:r>
                            <a:rPr lang="en-HK" sz="1600" i="1">
                              <a:solidFill>
                                <a:srgbClr val="000000"/>
                              </a:solidFill>
                              <a:latin typeface="Cambria Math" panose="02040503050406030204" pitchFamily="18" charset="0"/>
                            </a:rPr>
                            <m:t>𝑒𝑛</m:t>
                          </m:r>
                          <m:r>
                            <a:rPr lang="en-HK" sz="1600" i="1">
                              <a:solidFill>
                                <a:srgbClr val="000000"/>
                              </a:solidFill>
                              <a:latin typeface="Cambria Math" panose="02040503050406030204" pitchFamily="18" charset="0"/>
                            </a:rPr>
                            <m:t>)</m:t>
                          </m:r>
                        </m:sub>
                      </m:sSub>
                      <m:r>
                        <m:rPr>
                          <m:nor/>
                        </m:rPr>
                        <a:rPr lang="en-HK" sz="1600" i="0">
                          <a:solidFill>
                            <a:srgbClr val="000000"/>
                          </a:solidFill>
                          <a:latin typeface="Cambria Math" panose="02040503050406030204" pitchFamily="18" charset="0"/>
                        </a:rPr>
                        <m:t> </m:t>
                      </m:r>
                      <m:r>
                        <m:rPr>
                          <m:nor/>
                        </m:rPr>
                        <a:rPr lang="en-HK" sz="1600" i="0">
                          <a:solidFill>
                            <a:srgbClr val="000000"/>
                          </a:solidFill>
                          <a:latin typeface="Cambria Math" panose="02040503050406030204" pitchFamily="18" charset="0"/>
                        </a:rPr>
                        <m:t>and</m:t>
                      </m:r>
                      <m:r>
                        <m:rPr>
                          <m:nor/>
                        </m:rPr>
                        <a:rPr lang="en-HK" sz="1600" i="0">
                          <a:solidFill>
                            <a:srgbClr val="000000"/>
                          </a:solidFill>
                          <a:latin typeface="Cambria Math" panose="02040503050406030204" pitchFamily="18" charset="0"/>
                        </a:rPr>
                        <m:t> </m:t>
                      </m:r>
                      <m:r>
                        <m:rPr>
                          <m:nor/>
                        </m:rPr>
                        <a:rPr lang="en-HK" sz="1600" i="0">
                          <a:solidFill>
                            <a:srgbClr val="000000"/>
                          </a:solidFill>
                          <a:latin typeface="Cambria Math" panose="02040503050406030204" pitchFamily="18" charset="0"/>
                        </a:rPr>
                        <m:t>Gaussian</m:t>
                      </m:r>
                      <m:r>
                        <m:rPr>
                          <m:nor/>
                        </m:rPr>
                        <a:rPr lang="en-HK" sz="1600" i="0">
                          <a:solidFill>
                            <a:srgbClr val="000000"/>
                          </a:solidFill>
                          <a:latin typeface="Cambria Math" panose="02040503050406030204" pitchFamily="18" charset="0"/>
                        </a:rPr>
                        <m:t> </m:t>
                      </m:r>
                    </m:oMath>
                  </m:oMathPara>
                </a14:m>
                <a:endParaRPr lang="en-HK" sz="1600" dirty="0"/>
              </a:p>
            </p:txBody>
          </p:sp>
        </mc:Choice>
        <mc:Fallback>
          <p:sp>
            <p:nvSpPr>
              <p:cNvPr id="9" name="Object 8"/>
              <p:cNvSpPr txBox="1">
                <a:spLocks noRot="1" noChangeAspect="1" noMove="1" noResize="1" noEditPoints="1" noAdjustHandles="1" noChangeArrowheads="1" noChangeShapeType="1" noTextEdit="1"/>
              </p:cNvSpPr>
              <p:nvPr/>
            </p:nvSpPr>
            <p:spPr>
              <a:xfrm>
                <a:off x="750888" y="4002088"/>
                <a:ext cx="8393112" cy="1050921"/>
              </a:xfrm>
              <a:prstGeom prst="rect">
                <a:avLst/>
              </a:prstGeom>
              <a:blipFill>
                <a:blip r:embed="rId6"/>
                <a:stretch>
                  <a:fillRect b="-3488"/>
                </a:stretch>
              </a:blipFill>
            </p:spPr>
            <p:txBody>
              <a:bodyPr/>
              <a:lstStyle/>
              <a:p>
                <a:r>
                  <a:rPr lang="en-HK">
                    <a:noFill/>
                  </a:rPr>
                  <a:t> </a:t>
                </a:r>
              </a:p>
            </p:txBody>
          </p:sp>
        </mc:Fallback>
      </mc:AlternateContent>
      <p:sp>
        <p:nvSpPr>
          <p:cNvPr id="24" name="Right Brace 23"/>
          <p:cNvSpPr/>
          <p:nvPr/>
        </p:nvSpPr>
        <p:spPr>
          <a:xfrm rot="5400000">
            <a:off x="6500718" y="3359892"/>
            <a:ext cx="332020" cy="36227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Arrow Connector 25"/>
          <p:cNvCxnSpPr/>
          <p:nvPr/>
        </p:nvCxnSpPr>
        <p:spPr>
          <a:xfrm flipH="1">
            <a:off x="2829340" y="4245203"/>
            <a:ext cx="12406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532339715"/>
              </p:ext>
            </p:extLst>
          </p:nvPr>
        </p:nvGraphicFramePr>
        <p:xfrm>
          <a:off x="3693152" y="5296585"/>
          <a:ext cx="1276350" cy="495300"/>
        </p:xfrm>
        <a:graphic>
          <a:graphicData uri="http://schemas.openxmlformats.org/presentationml/2006/ole">
            <mc:AlternateContent xmlns:mc="http://schemas.openxmlformats.org/markup-compatibility/2006">
              <mc:Choice xmlns:v="urn:schemas-microsoft-com:vml" Requires="v">
                <p:oleObj name="Equation" r:id="rId7" imgW="622080" imgH="241200" progId="Equation.3">
                  <p:embed/>
                </p:oleObj>
              </mc:Choice>
              <mc:Fallback>
                <p:oleObj name="Equation" r:id="rId7" imgW="622080" imgH="241200" progId="Equation.3">
                  <p:embed/>
                  <p:pic>
                    <p:nvPicPr>
                      <p:cNvPr id="0" name=""/>
                      <p:cNvPicPr/>
                      <p:nvPr/>
                    </p:nvPicPr>
                    <p:blipFill>
                      <a:blip r:embed="rId8"/>
                      <a:stretch>
                        <a:fillRect/>
                      </a:stretch>
                    </p:blipFill>
                    <p:spPr>
                      <a:xfrm>
                        <a:off x="3693152" y="5296585"/>
                        <a:ext cx="1276350" cy="495300"/>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8" name="Object 7"/>
              <p:cNvSpPr txBox="1"/>
              <p:nvPr/>
            </p:nvSpPr>
            <p:spPr>
              <a:xfrm>
                <a:off x="5624513" y="5661025"/>
                <a:ext cx="2719387" cy="398463"/>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r>
                        <a:rPr lang="en-US" b="0" i="1" smtClean="0">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oMath>
                  </m:oMathPara>
                </a14:m>
                <a:endParaRPr lang="en-HK" dirty="0"/>
              </a:p>
            </p:txBody>
          </p:sp>
        </mc:Choice>
        <mc:Fallback>
          <p:sp>
            <p:nvSpPr>
              <p:cNvPr id="8" name="Object 7"/>
              <p:cNvSpPr txBox="1">
                <a:spLocks noRot="1" noChangeAspect="1" noMove="1" noResize="1" noEditPoints="1" noAdjustHandles="1" noChangeArrowheads="1" noChangeShapeType="1" noTextEdit="1"/>
              </p:cNvSpPr>
              <p:nvPr/>
            </p:nvSpPr>
            <p:spPr>
              <a:xfrm>
                <a:off x="5624513" y="5661025"/>
                <a:ext cx="2719387" cy="398463"/>
              </a:xfrm>
              <a:prstGeom prst="rect">
                <a:avLst/>
              </a:prstGeom>
              <a:blipFill>
                <a:blip r:embed="rId9"/>
                <a:stretch>
                  <a:fillRect b="-7692"/>
                </a:stretch>
              </a:blipFill>
            </p:spPr>
            <p:txBody>
              <a:bodyPr/>
              <a:lstStyle/>
              <a:p>
                <a:r>
                  <a:rPr lang="en-HK">
                    <a:noFill/>
                  </a:rPr>
                  <a:t> </a:t>
                </a:r>
              </a:p>
            </p:txBody>
          </p:sp>
        </mc:Fallback>
      </mc:AlternateContent>
    </p:spTree>
    <p:extLst>
      <p:ext uri="{BB962C8B-B14F-4D97-AF65-F5344CB8AC3E}">
        <p14:creationId xmlns:p14="http://schemas.microsoft.com/office/powerpoint/2010/main" val="4082870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01050" cy="1265238"/>
          </a:xfrm>
        </p:spPr>
        <p:txBody>
          <a:bodyPr>
            <a:noAutofit/>
          </a:bodyPr>
          <a:lstStyle/>
          <a:p>
            <a:pPr algn="l"/>
            <a:r>
              <a:rPr lang="en-US" sz="2000" b="1" dirty="0">
                <a:solidFill>
                  <a:srgbClr val="FF0000"/>
                </a:solidFill>
              </a:rPr>
              <a:t>Math background: </a:t>
            </a:r>
            <a:r>
              <a:rPr lang="en-US" sz="2000" b="1" dirty="0" err="1"/>
              <a:t>Kullback</a:t>
            </a:r>
            <a:r>
              <a:rPr lang="en-US" sz="2000" b="1" dirty="0"/>
              <a:t>–</a:t>
            </a:r>
            <a:r>
              <a:rPr lang="en-US" sz="2000" b="1" dirty="0" err="1"/>
              <a:t>Leibler</a:t>
            </a:r>
            <a:r>
              <a:rPr lang="en-US" sz="2000" b="1" dirty="0"/>
              <a:t> (KL) divergence</a:t>
            </a:r>
            <a:r>
              <a:rPr lang="en-US" sz="2000" dirty="0"/>
              <a:t> </a:t>
            </a:r>
            <a:r>
              <a:rPr lang="en-US" sz="2000" i="1" dirty="0"/>
              <a:t>D</a:t>
            </a:r>
            <a:r>
              <a:rPr lang="en-US" sz="2000" i="1" baseline="-25000" dirty="0"/>
              <a:t>KL</a:t>
            </a:r>
            <a:r>
              <a:rPr lang="en-US" sz="2000" dirty="0"/>
              <a:t>, (also known as </a:t>
            </a:r>
            <a:r>
              <a:rPr lang="en-US" sz="2000" b="1" dirty="0"/>
              <a:t>relative entropy</a:t>
            </a:r>
            <a:r>
              <a:rPr lang="en-US" sz="2000" dirty="0"/>
              <a:t>) measures how one </a:t>
            </a:r>
            <a:r>
              <a:rPr lang="en-US" sz="2000" dirty="0">
                <a:hlinkClick r:id="rId3" tooltip="Probability distribution"/>
              </a:rPr>
              <a:t>probability distribution</a:t>
            </a:r>
            <a:r>
              <a:rPr lang="en-US" sz="2000" dirty="0"/>
              <a:t> is different from another one -- reference probability distribution over the same variable X.</a:t>
            </a:r>
          </a:p>
        </p:txBody>
      </p:sp>
      <p:sp>
        <p:nvSpPr>
          <p:cNvPr id="3" name="Content Placeholder 2"/>
          <p:cNvSpPr>
            <a:spLocks noGrp="1"/>
          </p:cNvSpPr>
          <p:nvPr>
            <p:ph idx="1"/>
          </p:nvPr>
        </p:nvSpPr>
        <p:spPr>
          <a:xfrm>
            <a:off x="8407401" y="5977586"/>
            <a:ext cx="381000" cy="345519"/>
          </a:xfrm>
        </p:spPr>
        <p:txBody>
          <a:bodyPr>
            <a:normAutofit fontScale="62500" lnSpcReduction="20000"/>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54</a:t>
            </a:fld>
            <a:endParaRPr lang="en-US"/>
          </a:p>
        </p:txBody>
      </p:sp>
      <mc:AlternateContent xmlns:mc="http://schemas.openxmlformats.org/markup-compatibility/2006" xmlns:a14="http://schemas.microsoft.com/office/drawing/2010/main">
        <mc:Choice Requires="a14">
          <p:sp>
            <p:nvSpPr>
              <p:cNvPr id="10" name="Object 9"/>
              <p:cNvSpPr txBox="1"/>
              <p:nvPr/>
            </p:nvSpPr>
            <p:spPr>
              <a:xfrm>
                <a:off x="309563" y="1741488"/>
                <a:ext cx="8693150" cy="3814762"/>
              </a:xfrm>
              <a:prstGeom prst="rect">
                <a:avLst/>
              </a:prstGeom>
            </p:spPr>
            <p:txBody>
              <a:bodyPr>
                <a:normAutofit fontScale="92500" lnSpcReduction="20000"/>
              </a:bodyPr>
              <a:lstStyle/>
              <a:p>
                <a:pPr/>
                <a14:m>
                  <m:oMathPara xmlns:m="http://schemas.openxmlformats.org/officeDocument/2006/math">
                    <m:oMathParaPr>
                      <m:jc m:val="left"/>
                    </m:oMathParaPr>
                    <m:oMath xmlns:m="http://schemas.openxmlformats.org/officeDocument/2006/math">
                      <m:sSub>
                        <m:sSubPr>
                          <m:ctrlPr>
                            <a:rPr lang="en-HK" i="1" smtClean="0">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1</m:t>
                                  </m:r>
                                </m:sub>
                                <m:sup>
                                  <m:r>
                                    <a:rPr lang="en-HK" i="1">
                                      <a:solidFill>
                                        <a:srgbClr val="000000"/>
                                      </a:solidFill>
                                      <a:latin typeface="Cambria Math" panose="02040503050406030204" pitchFamily="18" charset="0"/>
                                    </a:rPr>
                                    <m:t>2</m:t>
                                  </m:r>
                                </m:sup>
                              </m:sSubSup>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2</m:t>
                                  </m:r>
                                </m:sub>
                              </m:sSub>
                              <m:r>
                                <a:rPr lang="en-HK" i="1">
                                  <a:solidFill>
                                    <a:srgbClr val="000000"/>
                                  </a:solidFill>
                                  <a:latin typeface="Cambria Math" panose="02040503050406030204" pitchFamily="18" charset="0"/>
                                </a:rPr>
                                <m:t>,</m:t>
                              </m:r>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2</m:t>
                                  </m:r>
                                </m:sub>
                                <m:sup>
                                  <m:r>
                                    <a:rPr lang="en-HK" i="1">
                                      <a:solidFill>
                                        <a:srgbClr val="000000"/>
                                      </a:solidFill>
                                      <a:latin typeface="Cambria Math" panose="02040503050406030204" pitchFamily="18" charset="0"/>
                                    </a:rPr>
                                    <m:t>2</m:t>
                                  </m:r>
                                </m:sup>
                              </m:sSubSup>
                            </m:e>
                          </m:d>
                        </m:e>
                      </m:d>
                      <m:r>
                        <a:rPr lang="en-HK" i="1">
                          <a:solidFill>
                            <a:srgbClr val="000000"/>
                          </a:solidFill>
                          <a:latin typeface="Cambria Math" panose="02040503050406030204" pitchFamily="18" charset="0"/>
                        </a:rPr>
                        <m:t>=</m:t>
                      </m:r>
                    </m:oMath>
                    <m:oMath xmlns:m="http://schemas.openxmlformats.org/officeDocument/2006/math">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den>
                      </m:f>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𝑡𝑟</m:t>
                          </m:r>
                          <m:d>
                            <m:dPr>
                              <m:ctrlPr>
                                <a:rPr lang="en-HK" i="1">
                                  <a:solidFill>
                                    <a:srgbClr val="000000"/>
                                  </a:solidFill>
                                  <a:latin typeface="Cambria Math" panose="02040503050406030204" pitchFamily="18" charset="0"/>
                                </a:rPr>
                              </m:ctrlPr>
                            </m:dPr>
                            <m:e>
                              <m:sSup>
                                <m:sSupPr>
                                  <m:ctrlPr>
                                    <a:rPr lang="en-HK" i="1">
                                      <a:solidFill>
                                        <a:srgbClr val="000000"/>
                                      </a:solidFill>
                                      <a:latin typeface="Cambria Math" panose="02040503050406030204" pitchFamily="18" charset="0"/>
                                    </a:rPr>
                                  </m:ctrlPr>
                                </m:sSupPr>
                                <m:e>
                                  <m:d>
                                    <m:dPr>
                                      <m:begChr m:val="["/>
                                      <m:endChr m:val="]"/>
                                      <m:ctrlPr>
                                        <a:rPr lang="en-HK" i="1">
                                          <a:solidFill>
                                            <a:srgbClr val="000000"/>
                                          </a:solidFill>
                                          <a:latin typeface="Cambria Math" panose="02040503050406030204" pitchFamily="18" charset="0"/>
                                        </a:rPr>
                                      </m:ctrlPr>
                                    </m:dPr>
                                    <m:e>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2</m:t>
                                          </m:r>
                                        </m:sub>
                                        <m:sup>
                                          <m:r>
                                            <a:rPr lang="en-HK" i="1">
                                              <a:solidFill>
                                                <a:srgbClr val="000000"/>
                                              </a:solidFill>
                                              <a:latin typeface="Cambria Math" panose="02040503050406030204" pitchFamily="18" charset="0"/>
                                            </a:rPr>
                                            <m:t>2</m:t>
                                          </m:r>
                                        </m:sup>
                                      </m:sSubSup>
                                    </m:e>
                                  </m:d>
                                </m:e>
                                <m:sup>
                                  <m:r>
                                    <a:rPr lang="en-HK" i="1">
                                      <a:solidFill>
                                        <a:srgbClr val="000000"/>
                                      </a:solidFill>
                                      <a:latin typeface="Cambria Math" panose="02040503050406030204" pitchFamily="18" charset="0"/>
                                    </a:rPr>
                                    <m:t>𝑇</m:t>
                                  </m:r>
                                </m:sup>
                              </m:sSup>
                              <m:r>
                                <a:rPr lang="en-HK" i="1">
                                  <a:solidFill>
                                    <a:srgbClr val="000000"/>
                                  </a:solidFill>
                                  <a:latin typeface="Cambria Math" panose="02040503050406030204" pitchFamily="18" charset="0"/>
                                </a:rPr>
                                <m:t>∗</m:t>
                              </m:r>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1</m:t>
                                  </m:r>
                                </m:sub>
                                <m:sup>
                                  <m:r>
                                    <a:rPr lang="en-HK" i="1">
                                      <a:solidFill>
                                        <a:srgbClr val="000000"/>
                                      </a:solidFill>
                                      <a:latin typeface="Cambria Math" panose="02040503050406030204" pitchFamily="18" charset="0"/>
                                    </a:rPr>
                                    <m:t>2</m:t>
                                  </m:r>
                                </m:sup>
                              </m:sSubSup>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𝐼</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2</m:t>
                                      </m:r>
                                    </m:sub>
                                  </m:sSub>
                                </m:e>
                              </m:d>
                            </m:e>
                            <m:sup>
                              <m:r>
                                <a:rPr lang="en-HK" i="1">
                                  <a:solidFill>
                                    <a:srgbClr val="000000"/>
                                  </a:solidFill>
                                  <a:latin typeface="Cambria Math" panose="02040503050406030204" pitchFamily="18" charset="0"/>
                                </a:rPr>
                                <m:t>𝑇</m:t>
                              </m:r>
                            </m:sup>
                          </m:sSup>
                          <m:sSup>
                            <m:sSupPr>
                              <m:ctrlPr>
                                <a:rPr lang="en-HK" i="1">
                                  <a:solidFill>
                                    <a:srgbClr val="000000"/>
                                  </a:solidFill>
                                  <a:latin typeface="Cambria Math" panose="02040503050406030204" pitchFamily="18" charset="0"/>
                                </a:rPr>
                              </m:ctrlPr>
                            </m:sSupPr>
                            <m:e>
                              <m:d>
                                <m:dPr>
                                  <m:begChr m:val="["/>
                                  <m:endChr m:val="]"/>
                                  <m:ctrlPr>
                                    <a:rPr lang="en-HK" i="1">
                                      <a:solidFill>
                                        <a:srgbClr val="000000"/>
                                      </a:solidFill>
                                      <a:latin typeface="Cambria Math" panose="02040503050406030204" pitchFamily="18" charset="0"/>
                                    </a:rPr>
                                  </m:ctrlPr>
                                </m:dPr>
                                <m:e>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2</m:t>
                                      </m:r>
                                    </m:sub>
                                    <m:sup>
                                      <m:r>
                                        <a:rPr lang="en-HK" i="1">
                                          <a:solidFill>
                                            <a:srgbClr val="000000"/>
                                          </a:solidFill>
                                          <a:latin typeface="Cambria Math" panose="02040503050406030204" pitchFamily="18" charset="0"/>
                                        </a:rPr>
                                        <m:t>2</m:t>
                                      </m:r>
                                    </m:sup>
                                  </m:sSubSup>
                                </m:e>
                              </m:d>
                            </m:e>
                            <m:sup>
                              <m:r>
                                <a:rPr lang="en-HK" i="1">
                                  <a:solidFill>
                                    <a:srgbClr val="000000"/>
                                  </a:solidFill>
                                  <a:latin typeface="Cambria Math" panose="02040503050406030204" pitchFamily="18" charset="0"/>
                                </a:rPr>
                                <m:t>−1</m:t>
                              </m:r>
                            </m:sup>
                          </m:sSup>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2</m:t>
                                  </m:r>
                                </m:sub>
                              </m:sSub>
                            </m:e>
                          </m:d>
                          <m:r>
                            <a:rPr lang="en-HK" i="1">
                              <a:solidFill>
                                <a:srgbClr val="000000"/>
                              </a:solidFill>
                              <a:latin typeface="Cambria Math" panose="02040503050406030204" pitchFamily="18" charset="0"/>
                            </a:rPr>
                            <m:t>+</m:t>
                          </m:r>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d>
                                <m:dPr>
                                  <m:ctrlPr>
                                    <a:rPr lang="en-HK" i="1">
                                      <a:solidFill>
                                        <a:srgbClr val="000000"/>
                                      </a:solidFill>
                                      <a:latin typeface="Cambria Math" panose="02040503050406030204" pitchFamily="18" charset="0"/>
                                    </a:rPr>
                                  </m:ctrlPr>
                                </m:dPr>
                                <m:e>
                                  <m:f>
                                    <m:fPr>
                                      <m:ctrlPr>
                                        <a:rPr lang="en-HK" i="1">
                                          <a:solidFill>
                                            <a:srgbClr val="000000"/>
                                          </a:solidFill>
                                          <a:latin typeface="Cambria Math" panose="02040503050406030204" pitchFamily="18" charset="0"/>
                                        </a:rPr>
                                      </m:ctrlPr>
                                    </m:fPr>
                                    <m:num>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det</m:t>
                                          </m:r>
                                        </m:fName>
                                        <m:e>
                                          <m:d>
                                            <m:dPr>
                                              <m:ctrlPr>
                                                <a:rPr lang="en-HK" i="1">
                                                  <a:solidFill>
                                                    <a:srgbClr val="000000"/>
                                                  </a:solidFill>
                                                  <a:latin typeface="Cambria Math" panose="02040503050406030204" pitchFamily="18" charset="0"/>
                                                </a:rPr>
                                              </m:ctrlPr>
                                            </m:dPr>
                                            <m:e>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2</m:t>
                                                  </m:r>
                                                </m:sub>
                                                <m:sup>
                                                  <m:r>
                                                    <a:rPr lang="en-HK" i="1">
                                                      <a:solidFill>
                                                        <a:srgbClr val="000000"/>
                                                      </a:solidFill>
                                                      <a:latin typeface="Cambria Math" panose="02040503050406030204" pitchFamily="18" charset="0"/>
                                                    </a:rPr>
                                                    <m:t>2</m:t>
                                                  </m:r>
                                                </m:sup>
                                              </m:sSubSup>
                                            </m:e>
                                          </m:d>
                                        </m:e>
                                      </m:func>
                                    </m:num>
                                    <m:den>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det</m:t>
                                          </m:r>
                                        </m:fName>
                                        <m:e>
                                          <m:d>
                                            <m:dPr>
                                              <m:ctrlPr>
                                                <a:rPr lang="en-HK" i="1">
                                                  <a:solidFill>
                                                    <a:srgbClr val="000000"/>
                                                  </a:solidFill>
                                                  <a:latin typeface="Cambria Math" panose="02040503050406030204" pitchFamily="18" charset="0"/>
                                                </a:rPr>
                                              </m:ctrlPr>
                                            </m:dPr>
                                            <m:e>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1</m:t>
                                                  </m:r>
                                                </m:sub>
                                                <m:sup>
                                                  <m:r>
                                                    <a:rPr lang="en-HK" i="1">
                                                      <a:solidFill>
                                                        <a:srgbClr val="000000"/>
                                                      </a:solidFill>
                                                      <a:latin typeface="Cambria Math" panose="02040503050406030204" pitchFamily="18" charset="0"/>
                                                    </a:rPr>
                                                    <m:t>2</m:t>
                                                  </m:r>
                                                </m:sup>
                                              </m:sSubSup>
                                            </m:e>
                                          </m:d>
                                        </m:e>
                                      </m:func>
                                    </m:den>
                                  </m:f>
                                </m:e>
                              </m:d>
                            </m:e>
                          </m:func>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𝐼</m:t>
                      </m:r>
                      <m:r>
                        <a:rPr lang="en-HK" i="1">
                          <a:solidFill>
                            <a:srgbClr val="000000"/>
                          </a:solidFill>
                          <a:latin typeface="Cambria Math" panose="02040503050406030204" pitchFamily="18" charset="0"/>
                        </a:rPr>
                        <m:t>)</m:t>
                      </m:r>
                    </m:oMath>
                    <m:oMath xmlns:m="http://schemas.openxmlformats.org/officeDocument/2006/math">
                      <m:r>
                        <m:rPr>
                          <m:nor/>
                        </m:rPr>
                        <a:rPr lang="en-HK" i="0">
                          <a:solidFill>
                            <a:srgbClr val="000000"/>
                          </a:solidFill>
                          <a:latin typeface="Cambria Math" panose="02040503050406030204" pitchFamily="18" charset="0"/>
                        </a:rPr>
                        <m:t>If</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1</m:t>
                              </m:r>
                            </m:sub>
                            <m:sup>
                              <m:r>
                                <a:rPr lang="en-HK" i="1">
                                  <a:solidFill>
                                    <a:srgbClr val="000000"/>
                                  </a:solidFill>
                                  <a:latin typeface="Cambria Math" panose="02040503050406030204" pitchFamily="18" charset="0"/>
                                </a:rPr>
                                <m:t>2</m:t>
                              </m:r>
                            </m:sup>
                          </m:sSubSup>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also</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2</m:t>
                              </m:r>
                            </m:sub>
                          </m:sSub>
                          <m:r>
                            <a:rPr lang="en-HK" i="1">
                              <a:solidFill>
                                <a:srgbClr val="000000"/>
                              </a:solidFill>
                              <a:latin typeface="Cambria Math" panose="02040503050406030204" pitchFamily="18" charset="0"/>
                            </a:rPr>
                            <m:t>,</m:t>
                          </m:r>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2</m:t>
                              </m:r>
                            </m:sub>
                            <m:sup>
                              <m:r>
                                <a:rPr lang="en-HK" i="1">
                                  <a:solidFill>
                                    <a:srgbClr val="000000"/>
                                  </a:solidFill>
                                  <a:latin typeface="Cambria Math" panose="02040503050406030204" pitchFamily="18" charset="0"/>
                                </a:rPr>
                                <m:t>2</m:t>
                              </m:r>
                            </m:sup>
                          </m:sSubSup>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r>
                        <a:rPr lang="en-US" b="0" i="1" smtClean="0">
                          <a:solidFill>
                            <a:srgbClr val="000000"/>
                          </a:solidFill>
                          <a:latin typeface="Cambria Math" panose="02040503050406030204" pitchFamily="18" charset="0"/>
                        </a:rPr>
                        <m:t>,</m:t>
                      </m:r>
                      <m:r>
                        <m:rPr>
                          <m:sty m:val="p"/>
                        </m:rPr>
                        <a:rPr lang="en-US" i="1">
                          <a:latin typeface="Cambria Math" panose="02040503050406030204" pitchFamily="18" charset="0"/>
                        </a:rPr>
                        <m:t>i</m:t>
                      </m:r>
                      <m:r>
                        <a:rPr lang="en-US" i="1">
                          <a:latin typeface="Cambria Math" panose="02040503050406030204" pitchFamily="18" charset="0"/>
                        </a:rPr>
                        <m:t>.</m:t>
                      </m:r>
                      <m:r>
                        <a:rPr lang="en-US" i="1">
                          <a:latin typeface="Cambria Math" panose="02040503050406030204" pitchFamily="18" charset="0"/>
                        </a:rPr>
                        <m:t>𝑒</m:t>
                      </m:r>
                      <m:r>
                        <a:rPr lang="en-US" i="1">
                          <a:latin typeface="Cambria Math" panose="02040503050406030204" pitchFamily="18" charset="0"/>
                        </a:rPr>
                        <m:t>., </m:t>
                      </m:r>
                      <m:r>
                        <a:rPr lang="en-US">
                          <a:solidFill>
                            <a:srgbClr val="00B0F0"/>
                          </a:solidFill>
                          <a:latin typeface="Cambria Math" panose="02040503050406030204" pitchFamily="18" charset="0"/>
                        </a:rPr>
                        <m:t>µ</m:t>
                      </m:r>
                      <m:r>
                        <a:rPr lang="en-US" baseline="-25000">
                          <a:solidFill>
                            <a:srgbClr val="00B0F0"/>
                          </a:solidFill>
                          <a:latin typeface="Cambria Math" panose="02040503050406030204" pitchFamily="18" charset="0"/>
                        </a:rPr>
                        <m:t>2</m:t>
                      </m:r>
                      <m:r>
                        <a:rPr lang="en-US">
                          <a:solidFill>
                            <a:srgbClr val="00B0F0"/>
                          </a:solidFill>
                          <a:latin typeface="Cambria Math" panose="02040503050406030204" pitchFamily="18" charset="0"/>
                        </a:rPr>
                        <m:t>=0, </m:t>
                      </m:r>
                      <m:r>
                        <a:rPr lang="en-US">
                          <a:solidFill>
                            <a:srgbClr val="00B0F0"/>
                          </a:solidFill>
                          <a:latin typeface="Cambria Math" panose="02040503050406030204" pitchFamily="18" charset="0"/>
                          <a:sym typeface="Symbol" panose="05050102010706020507" pitchFamily="18" charset="2"/>
                        </a:rPr>
                        <m:t></m:t>
                      </m:r>
                      <m:r>
                        <m:rPr>
                          <m:nor/>
                        </m:rPr>
                        <a:rPr lang="en-US" baseline="30000" dirty="0">
                          <a:solidFill>
                            <a:srgbClr val="00B0F0"/>
                          </a:solidFill>
                        </a:rPr>
                        <m:t>2</m:t>
                      </m:r>
                      <m:r>
                        <m:rPr>
                          <m:nor/>
                        </m:rPr>
                        <a:rPr lang="en-US" baseline="-25000" dirty="0">
                          <a:solidFill>
                            <a:srgbClr val="00B0F0"/>
                          </a:solidFill>
                        </a:rPr>
                        <m:t>2</m:t>
                      </m:r>
                      <m:r>
                        <m:rPr>
                          <m:nor/>
                        </m:rPr>
                        <a:rPr lang="en-US" dirty="0">
                          <a:solidFill>
                            <a:srgbClr val="00B0F0"/>
                          </a:solidFill>
                        </a:rPr>
                        <m:t>=1 (</m:t>
                      </m:r>
                      <m:r>
                        <m:rPr>
                          <m:nor/>
                        </m:rPr>
                        <a:rPr lang="en-US" dirty="0">
                          <a:solidFill>
                            <a:srgbClr val="00B0F0"/>
                          </a:solidFill>
                        </a:rPr>
                        <m:t>Normal</m:t>
                      </m:r>
                      <m:r>
                        <m:rPr>
                          <m:nor/>
                        </m:rPr>
                        <a:rPr lang="en-US" dirty="0">
                          <a:solidFill>
                            <a:srgbClr val="00B0F0"/>
                          </a:solidFill>
                        </a:rPr>
                        <m:t> </m:t>
                      </m:r>
                      <m:r>
                        <m:rPr>
                          <m:nor/>
                        </m:rPr>
                        <a:rPr lang="en-US" dirty="0">
                          <a:solidFill>
                            <a:srgbClr val="00B0F0"/>
                          </a:solidFill>
                        </a:rPr>
                        <m:t>dist</m:t>
                      </m:r>
                      <m:r>
                        <m:rPr>
                          <m:nor/>
                        </m:rPr>
                        <a:rPr lang="en-US" dirty="0">
                          <a:solidFill>
                            <a:srgbClr val="00B0F0"/>
                          </a:solidFill>
                        </a:rPr>
                        <m:t>.)</m:t>
                      </m:r>
                    </m:oMath>
                  </m:oMathPara>
                </a14:m>
                <a:endParaRPr lang="en-US" dirty="0"/>
              </a:p>
              <a:p>
                <a:pPr/>
                <a:br>
                  <a:rPr lang="en-HK"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sty m:val="p"/>
                        </m:rPr>
                        <a:rPr lang="en-US" i="1">
                          <a:solidFill>
                            <a:srgbClr val="000000"/>
                          </a:solidFill>
                          <a:latin typeface="Cambria Math" panose="02040503050406030204" pitchFamily="18" charset="0"/>
                        </a:rPr>
                        <m:t>T</m:t>
                      </m:r>
                      <m:r>
                        <a:rPr lang="en-US" b="0" i="1" smtClean="0">
                          <a:solidFill>
                            <a:srgbClr val="000000"/>
                          </a:solidFill>
                          <a:latin typeface="Cambria Math" panose="02040503050406030204" pitchFamily="18" charset="0"/>
                        </a:rPr>
                        <m:t>h𝑒𝑛</m:t>
                      </m:r>
                      <m:r>
                        <a:rPr lang="en-US" b="0" i="1" smtClean="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den>
                      </m:f>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𝑡𝑟</m:t>
                          </m:r>
                          <m:d>
                            <m:dPr>
                              <m:ctrlPr>
                                <a:rPr lang="en-HK" i="1">
                                  <a:solidFill>
                                    <a:srgbClr val="000000"/>
                                  </a:solidFill>
                                  <a:latin typeface="Cambria Math" panose="02040503050406030204" pitchFamily="18" charset="0"/>
                                </a:rPr>
                              </m:ctrlPr>
                            </m:dPr>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𝐼</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sup>
                              <m:r>
                                <a:rPr lang="en-HK" i="1">
                                  <a:solidFill>
                                    <a:srgbClr val="000000"/>
                                  </a:solidFill>
                                  <a:latin typeface="Cambria Math" panose="02040503050406030204" pitchFamily="18" charset="0"/>
                                </a:rPr>
                                <m:t>𝑇</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r>
                            <a:rPr lang="en-HK" i="1">
                              <a:solidFill>
                                <a:srgbClr val="000000"/>
                              </a:solidFill>
                              <a:latin typeface="Cambria Math" panose="02040503050406030204" pitchFamily="18" charset="0"/>
                            </a:rPr>
                            <m:t>−</m:t>
                          </m:r>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d>
                                <m:dPr>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det</m:t>
                                      </m:r>
                                    </m:fName>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e>
                                  </m:func>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func>
                        </m:e>
                      </m:d>
                    </m:oMath>
                  </m:oMathPara>
                </a14:m>
                <a:br>
                  <a:rPr lang="en-HK" i="1" dirty="0">
                    <a:solidFill>
                      <a:srgbClr val="000000"/>
                    </a:solidFill>
                    <a:latin typeface="Cambria Math" panose="02040503050406030204" pitchFamily="18" charset="0"/>
                  </a:rPr>
                </a:br>
                <a:endParaRPr lang="en-US" i="0" dirty="0">
                  <a:solidFill>
                    <a:srgbClr val="000000"/>
                  </a:solidFill>
                  <a:latin typeface="Cambria Math" panose="02040503050406030204" pitchFamily="18" charset="0"/>
                </a:endParaRPr>
              </a:p>
              <a:p>
                <a:r>
                  <a:rPr lang="en-US" i="0" dirty="0">
                    <a:solidFill>
                      <a:srgbClr val="0070C0"/>
                    </a:solidFill>
                    <a:latin typeface="Cambria Math" panose="02040503050406030204" pitchFamily="18" charset="0"/>
                  </a:rPr>
                  <a:t>That means, by </a:t>
                </a:r>
                <a14:m>
                  <m:oMath xmlns:m="http://schemas.openxmlformats.org/officeDocument/2006/math">
                    <m:r>
                      <m:rPr>
                        <m:sty m:val="p"/>
                      </m:rPr>
                      <a:rPr lang="en-US" b="0" i="0" smtClean="0">
                        <a:solidFill>
                          <a:srgbClr val="0070C0"/>
                        </a:solidFill>
                        <a:latin typeface="Cambria Math" panose="02040503050406030204" pitchFamily="18" charset="0"/>
                      </a:rPr>
                      <m:t>setting</m:t>
                    </m:r>
                    <m:r>
                      <a:rPr lang="en-US" b="0" i="0" smtClean="0">
                        <a:solidFill>
                          <a:srgbClr val="0070C0"/>
                        </a:solidFill>
                        <a:latin typeface="Cambria Math" panose="02040503050406030204" pitchFamily="18" charset="0"/>
                      </a:rPr>
                      <m:t> µ2=0,</m:t>
                    </m:r>
                    <m:sSubSup>
                      <m:sSubSupPr>
                        <m:ctrlPr>
                          <a:rPr lang="en-HK" i="1">
                            <a:solidFill>
                              <a:srgbClr val="00B050"/>
                            </a:solidFill>
                            <a:latin typeface="Cambria Math" panose="02040503050406030204" pitchFamily="18" charset="0"/>
                          </a:rPr>
                        </m:ctrlPr>
                      </m:sSubSupPr>
                      <m:e>
                        <m:r>
                          <a:rPr lang="en-HK" i="1">
                            <a:solidFill>
                              <a:srgbClr val="00B050"/>
                            </a:solidFill>
                            <a:latin typeface="Cambria Math" panose="02040503050406030204" pitchFamily="18" charset="0"/>
                          </a:rPr>
                          <m:t>𝜎</m:t>
                        </m:r>
                      </m:e>
                      <m:sub>
                        <m:r>
                          <a:rPr lang="en-HK" i="1">
                            <a:solidFill>
                              <a:srgbClr val="00B050"/>
                            </a:solidFill>
                            <a:latin typeface="Cambria Math" panose="02040503050406030204" pitchFamily="18" charset="0"/>
                          </a:rPr>
                          <m:t>2</m:t>
                        </m:r>
                      </m:sub>
                      <m:sup>
                        <m:r>
                          <a:rPr lang="en-HK" i="1">
                            <a:solidFill>
                              <a:srgbClr val="00B050"/>
                            </a:solidFill>
                            <a:latin typeface="Cambria Math" panose="02040503050406030204" pitchFamily="18" charset="0"/>
                          </a:rPr>
                          <m:t>2</m:t>
                        </m:r>
                      </m:sup>
                    </m:sSubSup>
                    <m:r>
                      <m:rPr>
                        <m:nor/>
                      </m:rPr>
                      <a:rPr lang="en-US" dirty="0">
                        <a:solidFill>
                          <a:srgbClr val="0070C0"/>
                        </a:solidFill>
                      </a:rPr>
                      <m:t>=1 (</m:t>
                    </m:r>
                    <m:r>
                      <m:rPr>
                        <m:nor/>
                      </m:rPr>
                      <a:rPr lang="en-US" dirty="0">
                        <a:solidFill>
                          <a:srgbClr val="0070C0"/>
                        </a:solidFill>
                      </a:rPr>
                      <m:t>Normal</m:t>
                    </m:r>
                    <m:r>
                      <m:rPr>
                        <m:nor/>
                      </m:rPr>
                      <a:rPr lang="en-US" dirty="0">
                        <a:solidFill>
                          <a:srgbClr val="0070C0"/>
                        </a:solidFill>
                      </a:rPr>
                      <m:t> </m:t>
                    </m:r>
                    <m:r>
                      <m:rPr>
                        <m:nor/>
                      </m:rPr>
                      <a:rPr lang="en-US" dirty="0">
                        <a:solidFill>
                          <a:srgbClr val="0070C0"/>
                        </a:solidFill>
                      </a:rPr>
                      <m:t>dist</m:t>
                    </m:r>
                    <m:r>
                      <m:rPr>
                        <m:nor/>
                      </m:rPr>
                      <a:rPr lang="en-US" dirty="0">
                        <a:solidFill>
                          <a:srgbClr val="0070C0"/>
                        </a:solidFill>
                      </a:rPr>
                      <m:t>.)</m:t>
                    </m:r>
                  </m:oMath>
                </a14:m>
                <a:r>
                  <a:rPr lang="en-US" i="0" dirty="0">
                    <a:solidFill>
                      <a:srgbClr val="0070C0"/>
                    </a:solidFill>
                    <a:latin typeface="Cambria Math" panose="02040503050406030204" pitchFamily="18" charset="0"/>
                  </a:rPr>
                  <a:t>, and </a:t>
                </a:r>
              </a:p>
              <a:p>
                <a:r>
                  <a:rPr lang="en-US" dirty="0">
                    <a:solidFill>
                      <a:srgbClr val="0070C0"/>
                    </a:solidFill>
                  </a:rPr>
                  <a:t>Setting </a:t>
                </a:r>
                <a14:m>
                  <m:oMath xmlns:m="http://schemas.openxmlformats.org/officeDocument/2006/math">
                    <m:r>
                      <a:rPr lang="en-US" i="1">
                        <a:solidFill>
                          <a:srgbClr val="0070C0"/>
                        </a:solidFill>
                        <a:latin typeface="Cambria Math" panose="02040503050406030204" pitchFamily="18" charset="0"/>
                        <a:ea typeface="Cambria Math" panose="02040503050406030204" pitchFamily="18" charset="0"/>
                      </a:rPr>
                      <m:t>𝜎</m:t>
                    </m:r>
                    <m:r>
                      <a:rPr lang="en-US" i="1">
                        <a:solidFill>
                          <a:srgbClr val="0070C0"/>
                        </a:solidFill>
                        <a:latin typeface="Cambria Math" panose="02040503050406030204" pitchFamily="18" charset="0"/>
                        <a:ea typeface="Cambria Math" panose="02040503050406030204" pitchFamily="18" charset="0"/>
                      </a:rPr>
                      <m:t>=</m:t>
                    </m:r>
                    <m:r>
                      <a:rPr lang="en-US" i="1">
                        <a:solidFill>
                          <a:srgbClr val="0070C0"/>
                        </a:solidFill>
                        <a:latin typeface="Cambria Math" panose="02040503050406030204" pitchFamily="18" charset="0"/>
                        <a:ea typeface="Cambria Math" panose="02040503050406030204" pitchFamily="18" charset="0"/>
                      </a:rPr>
                      <m:t>𝜎</m:t>
                    </m:r>
                    <m:r>
                      <a:rPr lang="en-US" i="1" baseline="-25000">
                        <a:solidFill>
                          <a:srgbClr val="0070C0"/>
                        </a:solidFill>
                        <a:latin typeface="Cambria Math" panose="02040503050406030204" pitchFamily="18" charset="0"/>
                        <a:ea typeface="Cambria Math" panose="02040503050406030204" pitchFamily="18" charset="0"/>
                      </a:rPr>
                      <m:t>1</m:t>
                    </m:r>
                    <m:r>
                      <m:rPr>
                        <m:nor/>
                      </m:rPr>
                      <a:rPr lang="en-US" b="0" i="1" dirty="0" smtClean="0">
                        <a:solidFill>
                          <a:srgbClr val="0070C0"/>
                        </a:solidFill>
                      </a:rPr>
                      <m:t> </m:t>
                    </m:r>
                    <m:r>
                      <m:rPr>
                        <m:nor/>
                      </m:rPr>
                      <a:rPr lang="en-US" b="0" i="1" dirty="0" smtClean="0">
                        <a:solidFill>
                          <a:srgbClr val="0070C0"/>
                        </a:solidFill>
                      </a:rPr>
                      <m:t>and</m:t>
                    </m:r>
                    <m:r>
                      <m:rPr>
                        <m:nor/>
                      </m:rPr>
                      <a:rPr lang="en-US" b="0" i="1" dirty="0" smtClean="0">
                        <a:solidFill>
                          <a:srgbClr val="0070C0"/>
                        </a:solidFill>
                      </a:rPr>
                      <m:t> </m:t>
                    </m:r>
                    <m:r>
                      <m:rPr>
                        <m:nor/>
                      </m:rPr>
                      <a:rPr lang="en-US" b="0" i="1" dirty="0" smtClean="0">
                        <a:solidFill>
                          <a:srgbClr val="0070C0"/>
                        </a:solidFill>
                      </a:rPr>
                      <m:t>N</m:t>
                    </m:r>
                    <m:r>
                      <m:rPr>
                        <m:nor/>
                      </m:rPr>
                      <a:rPr lang="en-US" i="1" dirty="0">
                        <a:solidFill>
                          <a:srgbClr val="0070C0"/>
                        </a:solidFill>
                      </a:rPr>
                      <m:t>(0,</m:t>
                    </m:r>
                    <m:r>
                      <m:rPr>
                        <m:nor/>
                      </m:rPr>
                      <a:rPr lang="en-US" i="1" dirty="0">
                        <a:solidFill>
                          <a:srgbClr val="0070C0"/>
                        </a:solidFill>
                      </a:rPr>
                      <m:t>I</m:t>
                    </m:r>
                    <m:r>
                      <m:rPr>
                        <m:nor/>
                      </m:rPr>
                      <a:rPr lang="en-US" i="1" dirty="0">
                        <a:solidFill>
                          <a:srgbClr val="0070C0"/>
                        </a:solidFill>
                      </a:rPr>
                      <m:t>)</m:t>
                    </m:r>
                    <m:r>
                      <m:rPr>
                        <m:nor/>
                      </m:rPr>
                      <a:rPr lang="en-US" dirty="0">
                        <a:solidFill>
                          <a:srgbClr val="0070C0"/>
                        </a:solidFill>
                      </a:rPr>
                      <m:t>=</m:t>
                    </m:r>
                    <m:r>
                      <m:rPr>
                        <m:nor/>
                      </m:rPr>
                      <a:rPr lang="en-US" dirty="0">
                        <a:solidFill>
                          <a:srgbClr val="0070C0"/>
                        </a:solidFill>
                      </a:rPr>
                      <m:t>Zero</m:t>
                    </m:r>
                    <m:r>
                      <m:rPr>
                        <m:nor/>
                      </m:rPr>
                      <a:rPr lang="en-US" dirty="0">
                        <a:solidFill>
                          <a:srgbClr val="0070C0"/>
                        </a:solidFill>
                      </a:rPr>
                      <m:t>_</m:t>
                    </m:r>
                    <m:r>
                      <m:rPr>
                        <m:nor/>
                      </m:rPr>
                      <a:rPr lang="en-US" dirty="0">
                        <a:solidFill>
                          <a:srgbClr val="0070C0"/>
                        </a:solidFill>
                      </a:rPr>
                      <m:t>mean</m:t>
                    </m:r>
                    <m:r>
                      <m:rPr>
                        <m:nor/>
                      </m:rPr>
                      <a:rPr lang="en-US" dirty="0">
                        <a:solidFill>
                          <a:srgbClr val="0070C0"/>
                        </a:solidFill>
                      </a:rPr>
                      <m:t>, </m:t>
                    </m:r>
                    <m:r>
                      <m:rPr>
                        <m:nor/>
                      </m:rPr>
                      <a:rPr lang="en-US" dirty="0">
                        <a:solidFill>
                          <a:srgbClr val="0070C0"/>
                        </a:solidFill>
                      </a:rPr>
                      <m:t>variance</m:t>
                    </m:r>
                    <m:r>
                      <m:rPr>
                        <m:nor/>
                      </m:rPr>
                      <a:rPr lang="en-US" dirty="0">
                        <a:solidFill>
                          <a:srgbClr val="0070C0"/>
                        </a:solidFill>
                      </a:rPr>
                      <m:t>=1 </m:t>
                    </m:r>
                  </m:oMath>
                </a14:m>
                <a:r>
                  <a:rPr lang="en-US" dirty="0">
                    <a:solidFill>
                      <a:srgbClr val="0070C0"/>
                    </a:solidFill>
                  </a:rPr>
                  <a:t>.</a:t>
                </a:r>
              </a:p>
              <a:p>
                <a:r>
                  <a:rPr lang="en-US" dirty="0">
                    <a:solidFill>
                      <a:srgbClr val="0070C0"/>
                    </a:solidFill>
                  </a:rPr>
                  <a:t>If </a:t>
                </a:r>
                <a14:m>
                  <m:oMath xmlns:m="http://schemas.openxmlformats.org/officeDocument/2006/math">
                    <m:r>
                      <a:rPr lang="en-US" i="1">
                        <a:solidFill>
                          <a:srgbClr val="0070C0"/>
                        </a:solidFill>
                        <a:latin typeface="Cambria Math" panose="02040503050406030204" pitchFamily="18" charset="0"/>
                      </a:rPr>
                      <m:t> </m:t>
                    </m:r>
                    <m:r>
                      <a:rPr lang="en-HK" i="1">
                        <a:solidFill>
                          <a:srgbClr val="0070C0"/>
                        </a:solidFill>
                        <a:latin typeface="Cambria Math" panose="02040503050406030204" pitchFamily="18" charset="0"/>
                      </a:rPr>
                      <m:t>𝑄</m:t>
                    </m:r>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𝑧</m:t>
                        </m:r>
                        <m:r>
                          <a:rPr lang="en-HK" i="1">
                            <a:solidFill>
                              <a:srgbClr val="0070C0"/>
                            </a:solidFill>
                            <a:latin typeface="Cambria Math" panose="02040503050406030204" pitchFamily="18" charset="0"/>
                          </a:rPr>
                          <m:t>|</m:t>
                        </m:r>
                        <m:sSub>
                          <m:sSubPr>
                            <m:ctrlPr>
                              <a:rPr lang="en-HK" i="1">
                                <a:solidFill>
                                  <a:srgbClr val="0070C0"/>
                                </a:solidFill>
                                <a:latin typeface="Cambria Math" panose="02040503050406030204" pitchFamily="18" charset="0"/>
                              </a:rPr>
                            </m:ctrlPr>
                          </m:sSubPr>
                          <m:e>
                            <m:r>
                              <a:rPr lang="en-HK" i="1">
                                <a:solidFill>
                                  <a:srgbClr val="0070C0"/>
                                </a:solidFill>
                                <a:latin typeface="Cambria Math" panose="02040503050406030204" pitchFamily="18" charset="0"/>
                              </a:rPr>
                              <m:t>𝑥</m:t>
                            </m:r>
                          </m:e>
                          <m:sub>
                            <m:r>
                              <a:rPr lang="en-HK" i="1">
                                <a:solidFill>
                                  <a:srgbClr val="0070C0"/>
                                </a:solidFill>
                                <a:latin typeface="Cambria Math" panose="02040503050406030204" pitchFamily="18" charset="0"/>
                              </a:rPr>
                              <m:t>𝑖</m:t>
                            </m:r>
                          </m:sub>
                        </m:sSub>
                      </m:e>
                    </m:d>
                    <m:r>
                      <a:rPr lang="en-HK" i="1">
                        <a:solidFill>
                          <a:srgbClr val="0070C0"/>
                        </a:solidFill>
                        <a:latin typeface="Cambria Math" panose="02040503050406030204" pitchFamily="18" charset="0"/>
                      </a:rPr>
                      <m:t>=</m:t>
                    </m:r>
                    <m:r>
                      <a:rPr lang="en-HK" i="1">
                        <a:solidFill>
                          <a:srgbClr val="0070C0"/>
                        </a:solidFill>
                        <a:latin typeface="Cambria Math" panose="02040503050406030204" pitchFamily="18" charset="0"/>
                      </a:rPr>
                      <m:t>𝑁</m:t>
                    </m:r>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𝜇</m:t>
                        </m:r>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𝑋</m:t>
                            </m:r>
                          </m:e>
                        </m:d>
                        <m:r>
                          <a:rPr lang="en-HK" i="1">
                            <a:solidFill>
                              <a:srgbClr val="0070C0"/>
                            </a:solidFill>
                            <a:latin typeface="Cambria Math" panose="02040503050406030204" pitchFamily="18" charset="0"/>
                          </a:rPr>
                          <m:t>,</m:t>
                        </m:r>
                        <m:sSup>
                          <m:sSupPr>
                            <m:ctrlPr>
                              <a:rPr lang="en-HK" i="1">
                                <a:solidFill>
                                  <a:srgbClr val="0070C0"/>
                                </a:solidFill>
                                <a:latin typeface="Cambria Math" panose="02040503050406030204" pitchFamily="18" charset="0"/>
                              </a:rPr>
                            </m:ctrlPr>
                          </m:sSupPr>
                          <m:e>
                            <m:r>
                              <a:rPr lang="en-HK" i="1">
                                <a:solidFill>
                                  <a:srgbClr val="0070C0"/>
                                </a:solidFill>
                                <a:latin typeface="Cambria Math" panose="02040503050406030204" pitchFamily="18" charset="0"/>
                              </a:rPr>
                              <m:t>𝜎</m:t>
                            </m:r>
                          </m:e>
                          <m:sup>
                            <m:r>
                              <a:rPr lang="en-HK" i="1">
                                <a:solidFill>
                                  <a:srgbClr val="0070C0"/>
                                </a:solidFill>
                                <a:latin typeface="Cambria Math" panose="02040503050406030204" pitchFamily="18" charset="0"/>
                              </a:rPr>
                              <m:t>2</m:t>
                            </m:r>
                          </m:sup>
                        </m:sSup>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𝑋</m:t>
                            </m:r>
                          </m:e>
                        </m:d>
                      </m:e>
                    </m:d>
                  </m:oMath>
                </a14:m>
                <a:r>
                  <a:rPr lang="en-US" dirty="0">
                    <a:solidFill>
                      <a:srgbClr val="0070C0"/>
                    </a:solidFill>
                  </a:rPr>
                  <a:t>,so </a:t>
                </a:r>
                <a14:m>
                  <m:oMath xmlns:m="http://schemas.openxmlformats.org/officeDocument/2006/math">
                    <m:r>
                      <a:rPr lang="en-HK" i="1">
                        <a:solidFill>
                          <a:srgbClr val="0070C0"/>
                        </a:solidFill>
                        <a:latin typeface="Cambria Math" panose="02040503050406030204" pitchFamily="18" charset="0"/>
                      </a:rPr>
                      <m:t>𝐷</m:t>
                    </m:r>
                    <m:r>
                      <a:rPr lang="en-US" b="0" i="1" baseline="-25000" smtClean="0">
                        <a:solidFill>
                          <a:srgbClr val="0070C0"/>
                        </a:solidFill>
                        <a:latin typeface="Cambria Math" panose="02040503050406030204" pitchFamily="18" charset="0"/>
                      </a:rPr>
                      <m:t>𝐾𝐿</m:t>
                    </m:r>
                    <m:d>
                      <m:dPr>
                        <m:begChr m:val="["/>
                        <m:endChr m:val="]"/>
                        <m:ctrlPr>
                          <a:rPr lang="en-HK" i="1" smtClean="0">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𝑄</m:t>
                        </m:r>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𝑧</m:t>
                            </m:r>
                            <m:r>
                              <a:rPr lang="en-HK" i="1">
                                <a:solidFill>
                                  <a:srgbClr val="0070C0"/>
                                </a:solidFill>
                                <a:latin typeface="Cambria Math" panose="02040503050406030204" pitchFamily="18" charset="0"/>
                              </a:rPr>
                              <m:t>|</m:t>
                            </m:r>
                            <m:sSub>
                              <m:sSubPr>
                                <m:ctrlPr>
                                  <a:rPr lang="en-HK" i="1">
                                    <a:solidFill>
                                      <a:srgbClr val="0070C0"/>
                                    </a:solidFill>
                                    <a:latin typeface="Cambria Math" panose="02040503050406030204" pitchFamily="18" charset="0"/>
                                  </a:rPr>
                                </m:ctrlPr>
                              </m:sSubPr>
                              <m:e>
                                <m:r>
                                  <a:rPr lang="en-HK" i="1">
                                    <a:solidFill>
                                      <a:srgbClr val="0070C0"/>
                                    </a:solidFill>
                                    <a:latin typeface="Cambria Math" panose="02040503050406030204" pitchFamily="18" charset="0"/>
                                  </a:rPr>
                                  <m:t>𝑥</m:t>
                                </m:r>
                              </m:e>
                              <m:sub>
                                <m:r>
                                  <a:rPr lang="en-HK" i="1">
                                    <a:solidFill>
                                      <a:srgbClr val="0070C0"/>
                                    </a:solidFill>
                                    <a:latin typeface="Cambria Math" panose="02040503050406030204" pitchFamily="18" charset="0"/>
                                  </a:rPr>
                                  <m:t>𝑖</m:t>
                                </m:r>
                              </m:sub>
                            </m:sSub>
                          </m:e>
                        </m:d>
                        <m:r>
                          <a:rPr lang="en-HK" i="1">
                            <a:solidFill>
                              <a:srgbClr val="0070C0"/>
                            </a:solidFill>
                            <a:latin typeface="Cambria Math" panose="02040503050406030204" pitchFamily="18" charset="0"/>
                          </a:rPr>
                          <m:t>||</m:t>
                        </m:r>
                        <m:r>
                          <a:rPr lang="en-HK" i="1">
                            <a:solidFill>
                              <a:srgbClr val="0070C0"/>
                            </a:solidFill>
                            <a:latin typeface="Cambria Math" panose="02040503050406030204" pitchFamily="18" charset="0"/>
                          </a:rPr>
                          <m:t>𝑁</m:t>
                        </m:r>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0,</m:t>
                            </m:r>
                            <m:r>
                              <a:rPr lang="en-HK" i="1">
                                <a:solidFill>
                                  <a:srgbClr val="0070C0"/>
                                </a:solidFill>
                                <a:latin typeface="Cambria Math" panose="02040503050406030204" pitchFamily="18" charset="0"/>
                              </a:rPr>
                              <m:t>𝐼</m:t>
                            </m:r>
                          </m:e>
                        </m:d>
                      </m:e>
                    </m:d>
                    <m:r>
                      <a:rPr lang="en-US" b="0" i="1" smtClean="0">
                        <a:solidFill>
                          <a:srgbClr val="0070C0"/>
                        </a:solidFill>
                        <a:latin typeface="Cambria Math" panose="02040503050406030204" pitchFamily="18" charset="0"/>
                      </a:rPr>
                      <m:t>=</m:t>
                    </m:r>
                    <m:sSub>
                      <m:sSubPr>
                        <m:ctrlPr>
                          <a:rPr lang="en-HK" i="1">
                            <a:solidFill>
                              <a:srgbClr val="0070C0"/>
                            </a:solidFill>
                            <a:latin typeface="Cambria Math" panose="02040503050406030204" pitchFamily="18" charset="0"/>
                          </a:rPr>
                        </m:ctrlPr>
                      </m:sSubPr>
                      <m:e>
                        <m:r>
                          <a:rPr lang="en-HK" i="1">
                            <a:solidFill>
                              <a:srgbClr val="0070C0"/>
                            </a:solidFill>
                            <a:latin typeface="Cambria Math" panose="02040503050406030204" pitchFamily="18" charset="0"/>
                          </a:rPr>
                          <m:t>𝐷</m:t>
                        </m:r>
                      </m:e>
                      <m:sub>
                        <m:r>
                          <a:rPr lang="en-HK" i="1">
                            <a:solidFill>
                              <a:srgbClr val="0070C0"/>
                            </a:solidFill>
                            <a:latin typeface="Cambria Math" panose="02040503050406030204" pitchFamily="18" charset="0"/>
                          </a:rPr>
                          <m:t>𝐾𝐿</m:t>
                        </m:r>
                      </m:sub>
                    </m:sSub>
                    <m:d>
                      <m:dPr>
                        <m:begChr m:val="["/>
                        <m:endChr m:val="]"/>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𝑁</m:t>
                        </m:r>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𝜇</m:t>
                            </m:r>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𝑋</m:t>
                                </m:r>
                              </m:e>
                            </m:d>
                            <m:r>
                              <a:rPr lang="en-HK" i="1">
                                <a:solidFill>
                                  <a:srgbClr val="0070C0"/>
                                </a:solidFill>
                                <a:latin typeface="Cambria Math" panose="02040503050406030204" pitchFamily="18" charset="0"/>
                              </a:rPr>
                              <m:t>,</m:t>
                            </m:r>
                            <m:sSup>
                              <m:sSupPr>
                                <m:ctrlPr>
                                  <a:rPr lang="en-HK" i="1">
                                    <a:solidFill>
                                      <a:srgbClr val="0070C0"/>
                                    </a:solidFill>
                                    <a:latin typeface="Cambria Math" panose="02040503050406030204" pitchFamily="18" charset="0"/>
                                  </a:rPr>
                                </m:ctrlPr>
                              </m:sSupPr>
                              <m:e>
                                <m:r>
                                  <a:rPr lang="en-HK" i="1">
                                    <a:solidFill>
                                      <a:srgbClr val="0070C0"/>
                                    </a:solidFill>
                                    <a:latin typeface="Cambria Math" panose="02040503050406030204" pitchFamily="18" charset="0"/>
                                  </a:rPr>
                                  <m:t>𝜎</m:t>
                                </m:r>
                              </m:e>
                              <m:sup>
                                <m:r>
                                  <a:rPr lang="en-HK" i="1">
                                    <a:solidFill>
                                      <a:srgbClr val="0070C0"/>
                                    </a:solidFill>
                                    <a:latin typeface="Cambria Math" panose="02040503050406030204" pitchFamily="18" charset="0"/>
                                  </a:rPr>
                                  <m:t>2</m:t>
                                </m:r>
                              </m:sup>
                            </m:sSup>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𝑋</m:t>
                                </m:r>
                              </m:e>
                            </m:d>
                          </m:e>
                        </m:d>
                        <m:r>
                          <a:rPr lang="en-HK" i="1">
                            <a:solidFill>
                              <a:srgbClr val="0070C0"/>
                            </a:solidFill>
                            <a:latin typeface="Cambria Math" panose="02040503050406030204" pitchFamily="18" charset="0"/>
                          </a:rPr>
                          <m:t>||</m:t>
                        </m:r>
                        <m:r>
                          <a:rPr lang="en-HK" i="1">
                            <a:solidFill>
                              <a:srgbClr val="0070C0"/>
                            </a:solidFill>
                            <a:latin typeface="Cambria Math" panose="02040503050406030204" pitchFamily="18" charset="0"/>
                          </a:rPr>
                          <m:t>𝑁</m:t>
                        </m:r>
                        <m:d>
                          <m:dPr>
                            <m:ctrlPr>
                              <a:rPr lang="en-HK" i="1">
                                <a:solidFill>
                                  <a:srgbClr val="0070C0"/>
                                </a:solidFill>
                                <a:latin typeface="Cambria Math" panose="02040503050406030204" pitchFamily="18" charset="0"/>
                              </a:rPr>
                            </m:ctrlPr>
                          </m:dPr>
                          <m:e>
                            <m:r>
                              <a:rPr lang="en-HK" i="1">
                                <a:solidFill>
                                  <a:srgbClr val="0070C0"/>
                                </a:solidFill>
                                <a:latin typeface="Cambria Math" panose="02040503050406030204" pitchFamily="18" charset="0"/>
                              </a:rPr>
                              <m:t>0,</m:t>
                            </m:r>
                            <m:r>
                              <a:rPr lang="en-HK" i="1">
                                <a:solidFill>
                                  <a:srgbClr val="0070C0"/>
                                </a:solidFill>
                                <a:latin typeface="Cambria Math" panose="02040503050406030204" pitchFamily="18" charset="0"/>
                              </a:rPr>
                              <m:t>𝐼</m:t>
                            </m:r>
                          </m:e>
                        </m:d>
                      </m:e>
                    </m:d>
                  </m:oMath>
                </a14:m>
                <a:endParaRPr lang="en-US" i="1" dirty="0">
                  <a:solidFill>
                    <a:srgbClr val="000000"/>
                  </a:solidFill>
                  <a:latin typeface="Cambria Math" panose="02040503050406030204" pitchFamily="18" charset="0"/>
                </a:endParaRPr>
              </a:p>
              <a:p>
                <a14:m>
                  <m:oMath xmlns:m="http://schemas.openxmlformats.org/officeDocument/2006/math">
                    <m:r>
                      <a:rPr lang="en-US" b="0" i="1" smtClean="0">
                        <a:solidFill>
                          <a:srgbClr val="0070C0"/>
                        </a:solidFill>
                        <a:latin typeface="Cambria Math" panose="02040503050406030204" pitchFamily="18" charset="0"/>
                      </a:rPr>
                      <m:t>𝑖𝑠</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𝑡h𝑒</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𝑙𝑜𝑠𝑠</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𝑓𝑢𝑛𝑐𝑡𝑖𝑜𝑛</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𝑤𝑒</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𝑛𝑒𝑒𝑑</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𝑡𝑜</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𝑚𝑖𝑛𝑖𝑚𝑖𝑧𝑒</m:t>
                    </m:r>
                  </m:oMath>
                </a14:m>
                <a:r>
                  <a:rPr lang="en-HK" i="1" dirty="0">
                    <a:solidFill>
                      <a:srgbClr val="0070C0"/>
                    </a:solidFill>
                    <a:latin typeface="Cambria Math" panose="02040503050406030204" pitchFamily="18" charset="0"/>
                  </a:rPr>
                  <a:t>:</a:t>
                </a:r>
              </a:p>
              <a:p>
                <a:br>
                  <a:rPr lang="en-HK" i="1" dirty="0">
                    <a:solidFill>
                      <a:srgbClr val="000000"/>
                    </a:solidFill>
                    <a:latin typeface="Cambria Math" panose="02040503050406030204" pitchFamily="18" charset="0"/>
                  </a:rPr>
                </a:br>
                <a:r>
                  <a:rPr lang="en-HK" i="1" dirty="0">
                    <a:solidFill>
                      <a:srgbClr val="000000"/>
                    </a:solidFill>
                    <a:latin typeface="Cambria Math" panose="02040503050406030204" pitchFamily="18" charset="0"/>
                  </a:rPr>
                  <a:t>To minimize this:</a:t>
                </a:r>
              </a:p>
              <a:p>
                <a:pPr/>
                <a14:m>
                  <m:oMathPara xmlns:m="http://schemas.openxmlformats.org/officeDocument/2006/math">
                    <m:oMathParaPr>
                      <m:jc m:val="left"/>
                    </m:oMathParaPr>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den>
                      </m:f>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𝑡𝑟</m:t>
                          </m:r>
                          <m:d>
                            <m:dPr>
                              <m:ctrlPr>
                                <a:rPr lang="en-HK" i="1">
                                  <a:solidFill>
                                    <a:srgbClr val="000000"/>
                                  </a:solidFill>
                                  <a:latin typeface="Cambria Math" panose="02040503050406030204" pitchFamily="18" charset="0"/>
                                </a:rPr>
                              </m:ctrlPr>
                            </m:dPr>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𝐼</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sup>
                              <m:r>
                                <a:rPr lang="en-HK" i="1">
                                  <a:solidFill>
                                    <a:srgbClr val="000000"/>
                                  </a:solidFill>
                                  <a:latin typeface="Cambria Math" panose="02040503050406030204" pitchFamily="18" charset="0"/>
                                </a:rPr>
                                <m:t>𝑇</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r>
                            <a:rPr lang="en-HK" i="1">
                              <a:solidFill>
                                <a:srgbClr val="000000"/>
                              </a:solidFill>
                              <a:latin typeface="Cambria Math" panose="02040503050406030204" pitchFamily="18" charset="0"/>
                            </a:rPr>
                            <m:t>−</m:t>
                          </m:r>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d>
                                <m:dPr>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det</m:t>
                                      </m:r>
                                    </m:fName>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e>
                                  </m:func>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func>
                        </m:e>
                      </m:d>
                    </m:oMath>
                  </m:oMathPara>
                </a14:m>
                <a:endParaRPr lang="en-HK" dirty="0"/>
              </a:p>
            </p:txBody>
          </p:sp>
        </mc:Choice>
        <mc:Fallback xmlns="">
          <p:sp>
            <p:nvSpPr>
              <p:cNvPr id="10" name="Object 9"/>
              <p:cNvSpPr txBox="1">
                <a:spLocks noRot="1" noChangeAspect="1" noMove="1" noResize="1" noEditPoints="1" noAdjustHandles="1" noChangeArrowheads="1" noChangeShapeType="1" noTextEdit="1"/>
              </p:cNvSpPr>
              <p:nvPr/>
            </p:nvSpPr>
            <p:spPr>
              <a:xfrm>
                <a:off x="309563" y="1741488"/>
                <a:ext cx="8693150" cy="3814762"/>
              </a:xfrm>
              <a:prstGeom prst="rect">
                <a:avLst/>
              </a:prstGeom>
              <a:blipFill>
                <a:blip r:embed="rId4"/>
                <a:stretch>
                  <a:fillRect l="-491"/>
                </a:stretch>
              </a:blipFill>
            </p:spPr>
            <p:txBody>
              <a:bodyPr/>
              <a:lstStyle/>
              <a:p>
                <a:r>
                  <a:rPr lang="en-HK">
                    <a:noFill/>
                  </a:rPr>
                  <a:t> </a:t>
                </a:r>
              </a:p>
            </p:txBody>
          </p:sp>
        </mc:Fallback>
      </mc:AlternateContent>
      <p:sp>
        <p:nvSpPr>
          <p:cNvPr id="6" name="Rectangle 5"/>
          <p:cNvSpPr/>
          <p:nvPr/>
        </p:nvSpPr>
        <p:spPr>
          <a:xfrm>
            <a:off x="257176" y="4819163"/>
            <a:ext cx="8531225" cy="757739"/>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05829" y="1225155"/>
            <a:ext cx="5204808" cy="830997"/>
          </a:xfrm>
          <a:prstGeom prst="rect">
            <a:avLst/>
          </a:prstGeom>
          <a:noFill/>
          <a:ln>
            <a:solidFill>
              <a:schemeClr val="accent1"/>
            </a:solidFill>
          </a:ln>
        </p:spPr>
        <p:txBody>
          <a:bodyPr wrap="square" rtlCol="0">
            <a:spAutoFit/>
          </a:bodyPr>
          <a:lstStyle/>
          <a:p>
            <a:r>
              <a:rPr lang="en-US" sz="1200" dirty="0"/>
              <a:t>For equation (</a:t>
            </a:r>
            <a:r>
              <a:rPr lang="en-US" sz="1200" i="1" dirty="0"/>
              <a:t>I</a:t>
            </a:r>
            <a:r>
              <a:rPr lang="en-US" sz="1200" dirty="0"/>
              <a:t>) See </a:t>
            </a:r>
            <a:r>
              <a:rPr lang="en-US" sz="1200" dirty="0">
                <a:hlinkClick r:id="rId5"/>
              </a:rPr>
              <a:t>https://arxiv.org/pdf/1907.08956.pdf </a:t>
            </a:r>
            <a:endParaRPr lang="en-US" sz="1200" dirty="0"/>
          </a:p>
          <a:p>
            <a:r>
              <a:rPr lang="en-US" sz="1200" dirty="0">
                <a:hlinkClick r:id="rId6"/>
              </a:rPr>
              <a:t>https://en.wikipedia.org/wiki/Kullback%E2%80%93Leibler_divergence</a:t>
            </a:r>
            <a:endParaRPr lang="en-US" sz="1200" dirty="0"/>
          </a:p>
          <a:p>
            <a:r>
              <a:rPr lang="fr-FR" sz="1200" dirty="0">
                <a:hlinkClick r:id="rId7"/>
              </a:rPr>
              <a:t>Tutorial on </a:t>
            </a:r>
            <a:r>
              <a:rPr lang="fr-FR" sz="1200" dirty="0" err="1">
                <a:hlinkClick r:id="rId7"/>
              </a:rPr>
              <a:t>Variational</a:t>
            </a:r>
            <a:r>
              <a:rPr lang="fr-FR" sz="1200" dirty="0">
                <a:hlinkClick r:id="rId7"/>
              </a:rPr>
              <a:t> </a:t>
            </a:r>
            <a:r>
              <a:rPr lang="fr-FR" sz="1200" dirty="0" err="1">
                <a:hlinkClick r:id="rId7"/>
              </a:rPr>
              <a:t>Autoencoders</a:t>
            </a:r>
            <a:r>
              <a:rPr lang="fr-FR" sz="1200" dirty="0">
                <a:hlinkClick r:id="rId7"/>
              </a:rPr>
              <a:t>  by Carl </a:t>
            </a:r>
            <a:r>
              <a:rPr lang="fr-FR" sz="1200" dirty="0" err="1">
                <a:hlinkClick r:id="rId7"/>
              </a:rPr>
              <a:t>Doersch</a:t>
            </a:r>
            <a:r>
              <a:rPr lang="fr-FR" sz="1200" dirty="0">
                <a:hlinkClick r:id="rId7"/>
              </a:rPr>
              <a:t> &amp; https://arxiv.org/abs/1606.05908</a:t>
            </a:r>
            <a:endParaRPr lang="en-US" sz="1200" dirty="0"/>
          </a:p>
        </p:txBody>
      </p:sp>
      <p:sp>
        <p:nvSpPr>
          <p:cNvPr id="12" name="Rectangle 11"/>
          <p:cNvSpPr/>
          <p:nvPr/>
        </p:nvSpPr>
        <p:spPr>
          <a:xfrm>
            <a:off x="228601" y="2059411"/>
            <a:ext cx="8730455" cy="91239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216298" y="5570954"/>
                <a:ext cx="8879680" cy="647293"/>
              </a:xfrm>
              <a:prstGeom prst="rect">
                <a:avLst/>
              </a:prstGeom>
              <a:noFill/>
            </p:spPr>
            <p:txBody>
              <a:bodyPr wrap="square" rtlCol="0">
                <a:spAutoFit/>
              </a:bodyPr>
              <a:lstStyle/>
              <a:p>
                <a:r>
                  <a:rPr lang="en-US" dirty="0"/>
                  <a:t>Note: If KL divergence  D</a:t>
                </a:r>
                <a:r>
                  <a:rPr lang="en-US" baseline="-25000" dirty="0"/>
                  <a:t>KL</a:t>
                </a:r>
                <a:r>
                  <a:rPr lang="en-US" dirty="0"/>
                  <a:t> (D1|| D2)=0, it indicates the two distributions D1,D2 are identical.</a:t>
                </a:r>
              </a:p>
              <a:p>
                <a:r>
                  <a:rPr lang="en-US" sz="1600" dirty="0"/>
                  <a:t>The above is to see if </a:t>
                </a:r>
                <a14:m>
                  <m:oMath xmlns:m="http://schemas.openxmlformats.org/officeDocument/2006/math">
                    <m:r>
                      <a:rPr lang="en-HK" sz="1600" i="1" smtClean="0">
                        <a:solidFill>
                          <a:srgbClr val="000000"/>
                        </a:solidFill>
                        <a:latin typeface="Cambria Math" panose="02040503050406030204" pitchFamily="18" charset="0"/>
                      </a:rPr>
                      <m:t>𝑄</m:t>
                    </m:r>
                    <m:d>
                      <m:dPr>
                        <m:ctrlPr>
                          <a:rPr lang="en-HK" sz="1600" i="1">
                            <a:solidFill>
                              <a:srgbClr val="000000"/>
                            </a:solidFill>
                            <a:latin typeface="Cambria Math" panose="02040503050406030204" pitchFamily="18" charset="0"/>
                          </a:rPr>
                        </m:ctrlPr>
                      </m:dPr>
                      <m:e>
                        <m:r>
                          <a:rPr lang="en-HK" sz="1600" i="1">
                            <a:solidFill>
                              <a:srgbClr val="000000"/>
                            </a:solidFill>
                            <a:latin typeface="Cambria Math" panose="02040503050406030204" pitchFamily="18" charset="0"/>
                          </a:rPr>
                          <m:t>𝑧</m:t>
                        </m:r>
                        <m:r>
                          <a:rPr lang="en-HK" sz="1600" i="1">
                            <a:solidFill>
                              <a:srgbClr val="000000"/>
                            </a:solidFill>
                            <a:latin typeface="Cambria Math" panose="02040503050406030204" pitchFamily="18" charset="0"/>
                          </a:rPr>
                          <m:t>|</m:t>
                        </m:r>
                        <m:sSub>
                          <m:sSubPr>
                            <m:ctrlPr>
                              <a:rPr lang="en-HK" sz="1600" i="1">
                                <a:solidFill>
                                  <a:srgbClr val="000000"/>
                                </a:solidFill>
                                <a:latin typeface="Cambria Math" panose="02040503050406030204" pitchFamily="18" charset="0"/>
                              </a:rPr>
                            </m:ctrlPr>
                          </m:sSubPr>
                          <m:e>
                            <m:r>
                              <a:rPr lang="en-HK" sz="1600" i="1">
                                <a:solidFill>
                                  <a:srgbClr val="000000"/>
                                </a:solidFill>
                                <a:latin typeface="Cambria Math" panose="02040503050406030204" pitchFamily="18" charset="0"/>
                              </a:rPr>
                              <m:t>𝑥</m:t>
                            </m:r>
                          </m:e>
                          <m:sub>
                            <m:r>
                              <a:rPr lang="en-HK" sz="1600" i="1">
                                <a:solidFill>
                                  <a:srgbClr val="000000"/>
                                </a:solidFill>
                                <a:latin typeface="Cambria Math" panose="02040503050406030204" pitchFamily="18" charset="0"/>
                              </a:rPr>
                              <m:t>𝑖</m:t>
                            </m:r>
                          </m:sub>
                        </m:sSub>
                      </m:e>
                    </m:d>
                    <m:r>
                      <a:rPr lang="en-HK" sz="1600" i="1">
                        <a:solidFill>
                          <a:srgbClr val="000000"/>
                        </a:solidFill>
                        <a:latin typeface="Cambria Math" panose="02040503050406030204" pitchFamily="18" charset="0"/>
                      </a:rPr>
                      <m:t>=</m:t>
                    </m:r>
                    <m:r>
                      <a:rPr lang="en-HK" sz="1600" i="1">
                        <a:solidFill>
                          <a:srgbClr val="000000"/>
                        </a:solidFill>
                        <a:latin typeface="Cambria Math" panose="02040503050406030204" pitchFamily="18" charset="0"/>
                      </a:rPr>
                      <m:t>𝑁</m:t>
                    </m:r>
                    <m:d>
                      <m:dPr>
                        <m:ctrlPr>
                          <a:rPr lang="en-HK" sz="1600" i="1">
                            <a:solidFill>
                              <a:srgbClr val="000000"/>
                            </a:solidFill>
                            <a:latin typeface="Cambria Math" panose="02040503050406030204" pitchFamily="18" charset="0"/>
                          </a:rPr>
                        </m:ctrlPr>
                      </m:dPr>
                      <m:e>
                        <m:r>
                          <a:rPr lang="en-HK" sz="1600" i="1">
                            <a:solidFill>
                              <a:srgbClr val="000000"/>
                            </a:solidFill>
                            <a:latin typeface="Cambria Math" panose="02040503050406030204" pitchFamily="18" charset="0"/>
                          </a:rPr>
                          <m:t>𝜇</m:t>
                        </m:r>
                        <m:d>
                          <m:dPr>
                            <m:ctrlPr>
                              <a:rPr lang="en-HK" sz="1600" i="1">
                                <a:solidFill>
                                  <a:srgbClr val="000000"/>
                                </a:solidFill>
                                <a:latin typeface="Cambria Math" panose="02040503050406030204" pitchFamily="18" charset="0"/>
                              </a:rPr>
                            </m:ctrlPr>
                          </m:dPr>
                          <m:e>
                            <m:r>
                              <a:rPr lang="en-HK" sz="1600" i="1">
                                <a:solidFill>
                                  <a:srgbClr val="000000"/>
                                </a:solidFill>
                                <a:latin typeface="Cambria Math" panose="02040503050406030204" pitchFamily="18" charset="0"/>
                              </a:rPr>
                              <m:t>𝑋</m:t>
                            </m:r>
                          </m:e>
                        </m:d>
                        <m:r>
                          <a:rPr lang="en-HK" sz="1600" i="1">
                            <a:solidFill>
                              <a:srgbClr val="000000"/>
                            </a:solidFill>
                            <a:latin typeface="Cambria Math" panose="02040503050406030204" pitchFamily="18" charset="0"/>
                          </a:rPr>
                          <m:t>,</m:t>
                        </m:r>
                        <m:sSup>
                          <m:sSupPr>
                            <m:ctrlPr>
                              <a:rPr lang="en-HK" sz="1600" i="1">
                                <a:solidFill>
                                  <a:srgbClr val="000000"/>
                                </a:solidFill>
                                <a:latin typeface="Cambria Math" panose="02040503050406030204" pitchFamily="18" charset="0"/>
                              </a:rPr>
                            </m:ctrlPr>
                          </m:sSupPr>
                          <m:e>
                            <m:r>
                              <a:rPr lang="en-HK" sz="1600" i="1">
                                <a:solidFill>
                                  <a:srgbClr val="000000"/>
                                </a:solidFill>
                                <a:latin typeface="Cambria Math" panose="02040503050406030204" pitchFamily="18" charset="0"/>
                              </a:rPr>
                              <m:t>𝜎</m:t>
                            </m:r>
                          </m:e>
                          <m:sup>
                            <m:r>
                              <a:rPr lang="en-HK" sz="1600" i="1">
                                <a:solidFill>
                                  <a:srgbClr val="000000"/>
                                </a:solidFill>
                                <a:latin typeface="Cambria Math" panose="02040503050406030204" pitchFamily="18" charset="0"/>
                              </a:rPr>
                              <m:t>2</m:t>
                            </m:r>
                          </m:sup>
                        </m:sSup>
                        <m:d>
                          <m:dPr>
                            <m:ctrlPr>
                              <a:rPr lang="en-HK" sz="1600" i="1">
                                <a:solidFill>
                                  <a:srgbClr val="000000"/>
                                </a:solidFill>
                                <a:latin typeface="Cambria Math" panose="02040503050406030204" pitchFamily="18" charset="0"/>
                              </a:rPr>
                            </m:ctrlPr>
                          </m:dPr>
                          <m:e>
                            <m:r>
                              <a:rPr lang="en-HK" sz="1600" i="1">
                                <a:solidFill>
                                  <a:srgbClr val="000000"/>
                                </a:solidFill>
                                <a:latin typeface="Cambria Math" panose="02040503050406030204" pitchFamily="18" charset="0"/>
                              </a:rPr>
                              <m:t>𝑋</m:t>
                            </m:r>
                          </m:e>
                        </m:d>
                      </m:e>
                    </m:d>
                  </m:oMath>
                </a14:m>
                <a:r>
                  <a:rPr lang="en-US" sz="1600" dirty="0"/>
                  <a:t> is closed to a normal </a:t>
                </a:r>
                <a:r>
                  <a:rPr lang="en-US" sz="1600" dirty="0" err="1"/>
                  <a:t>distrib</a:t>
                </a:r>
                <a:r>
                  <a:rPr lang="en-US" sz="1600" dirty="0"/>
                  <a:t>. of mean=0, std=1 or not.</a:t>
                </a:r>
              </a:p>
            </p:txBody>
          </p:sp>
        </mc:Choice>
        <mc:Fallback xmlns="">
          <p:sp>
            <p:nvSpPr>
              <p:cNvPr id="9" name="TextBox 8"/>
              <p:cNvSpPr txBox="1">
                <a:spLocks noRot="1" noChangeAspect="1" noMove="1" noResize="1" noEditPoints="1" noAdjustHandles="1" noChangeArrowheads="1" noChangeShapeType="1" noTextEdit="1"/>
              </p:cNvSpPr>
              <p:nvPr/>
            </p:nvSpPr>
            <p:spPr>
              <a:xfrm>
                <a:off x="216298" y="5570954"/>
                <a:ext cx="8879680" cy="647293"/>
              </a:xfrm>
              <a:prstGeom prst="rect">
                <a:avLst/>
              </a:prstGeom>
              <a:blipFill>
                <a:blip r:embed="rId8"/>
                <a:stretch>
                  <a:fillRect l="-549" t="-5660" b="-10377"/>
                </a:stretch>
              </a:blipFill>
            </p:spPr>
            <p:txBody>
              <a:bodyPr/>
              <a:lstStyle/>
              <a:p>
                <a:r>
                  <a:rPr lang="en-HK">
                    <a:noFill/>
                  </a:rPr>
                  <a:t> </a:t>
                </a:r>
              </a:p>
            </p:txBody>
          </p:sp>
        </mc:Fallback>
      </mc:AlternateContent>
      <p:sp>
        <p:nvSpPr>
          <p:cNvPr id="14" name="TextBox 13">
            <a:extLst>
              <a:ext uri="{FF2B5EF4-FFF2-40B4-BE49-F238E27FC236}">
                <a16:creationId xmlns:a16="http://schemas.microsoft.com/office/drawing/2014/main" id="{B77FE708-1D1E-F888-DED8-A6F993212843}"/>
              </a:ext>
            </a:extLst>
          </p:cNvPr>
          <p:cNvSpPr txBox="1"/>
          <p:nvPr/>
        </p:nvSpPr>
        <p:spPr>
          <a:xfrm>
            <a:off x="309162" y="1322464"/>
            <a:ext cx="3109441" cy="369332"/>
          </a:xfrm>
          <a:prstGeom prst="rect">
            <a:avLst/>
          </a:prstGeom>
          <a:noFill/>
        </p:spPr>
        <p:txBody>
          <a:bodyPr wrap="none" rtlCol="0">
            <a:spAutoFit/>
          </a:bodyPr>
          <a:lstStyle/>
          <a:p>
            <a:r>
              <a:rPr lang="en-US" dirty="0"/>
              <a:t>Difference of two distributions</a:t>
            </a:r>
            <a:endParaRPr lang="en-HK" dirty="0"/>
          </a:p>
        </p:txBody>
      </p:sp>
      <p:sp>
        <p:nvSpPr>
          <p:cNvPr id="15" name="Right Brace 14">
            <a:extLst>
              <a:ext uri="{FF2B5EF4-FFF2-40B4-BE49-F238E27FC236}">
                <a16:creationId xmlns:a16="http://schemas.microsoft.com/office/drawing/2014/main" id="{37365C0E-C03F-8CF9-39D1-6ED00210EAF9}"/>
              </a:ext>
            </a:extLst>
          </p:cNvPr>
          <p:cNvSpPr/>
          <p:nvPr/>
        </p:nvSpPr>
        <p:spPr>
          <a:xfrm rot="16200000">
            <a:off x="1620288" y="254373"/>
            <a:ext cx="192785" cy="28150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HK"/>
          </a:p>
        </p:txBody>
      </p:sp>
      <p:cxnSp>
        <p:nvCxnSpPr>
          <p:cNvPr id="20" name="Straight Arrow Connector 19">
            <a:extLst>
              <a:ext uri="{FF2B5EF4-FFF2-40B4-BE49-F238E27FC236}">
                <a16:creationId xmlns:a16="http://schemas.microsoft.com/office/drawing/2014/main" id="{5EA89B95-2B9F-7264-E4B9-A67BB06EE6FF}"/>
              </a:ext>
            </a:extLst>
          </p:cNvPr>
          <p:cNvCxnSpPr/>
          <p:nvPr/>
        </p:nvCxnSpPr>
        <p:spPr>
          <a:xfrm flipH="1">
            <a:off x="3139898" y="2236648"/>
            <a:ext cx="257175"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EB6AC1B-ABDD-EF5C-9848-2233AF963F25}"/>
              </a:ext>
            </a:extLst>
          </p:cNvPr>
          <p:cNvSpPr txBox="1"/>
          <p:nvPr/>
        </p:nvSpPr>
        <p:spPr>
          <a:xfrm>
            <a:off x="4682913" y="2467889"/>
            <a:ext cx="301686" cy="369332"/>
          </a:xfrm>
          <a:prstGeom prst="rect">
            <a:avLst/>
          </a:prstGeom>
          <a:noFill/>
        </p:spPr>
        <p:txBody>
          <a:bodyPr wrap="none" rtlCol="0">
            <a:spAutoFit/>
          </a:bodyPr>
          <a:lstStyle/>
          <a:p>
            <a:r>
              <a:rPr lang="en-US" dirty="0">
                <a:solidFill>
                  <a:srgbClr val="0070C0"/>
                </a:solidFill>
              </a:rPr>
              <a:t>0</a:t>
            </a:r>
            <a:endParaRPr lang="en-HK" dirty="0">
              <a:solidFill>
                <a:srgbClr val="0070C0"/>
              </a:solidFill>
            </a:endParaRPr>
          </a:p>
        </p:txBody>
      </p:sp>
      <p:cxnSp>
        <p:nvCxnSpPr>
          <p:cNvPr id="23" name="Straight Arrow Connector 22">
            <a:extLst>
              <a:ext uri="{FF2B5EF4-FFF2-40B4-BE49-F238E27FC236}">
                <a16:creationId xmlns:a16="http://schemas.microsoft.com/office/drawing/2014/main" id="{33AE034D-595C-C1AD-2BBA-122659030737}"/>
              </a:ext>
            </a:extLst>
          </p:cNvPr>
          <p:cNvCxnSpPr/>
          <p:nvPr/>
        </p:nvCxnSpPr>
        <p:spPr>
          <a:xfrm flipH="1">
            <a:off x="4751196" y="2221369"/>
            <a:ext cx="257175"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949828E-89B7-6873-D985-3C2EB27C4BB3}"/>
              </a:ext>
            </a:extLst>
          </p:cNvPr>
          <p:cNvSpPr txBox="1"/>
          <p:nvPr/>
        </p:nvSpPr>
        <p:spPr>
          <a:xfrm>
            <a:off x="3079149" y="2471816"/>
            <a:ext cx="838200" cy="369332"/>
          </a:xfrm>
          <a:prstGeom prst="rect">
            <a:avLst/>
          </a:prstGeom>
          <a:noFill/>
        </p:spPr>
        <p:txBody>
          <a:bodyPr wrap="square">
            <a:spAutoFit/>
          </a:bodyPr>
          <a:lstStyle/>
          <a:p>
            <a:r>
              <a:rPr lang="en-US" dirty="0">
                <a:solidFill>
                  <a:srgbClr val="0070C0"/>
                </a:solidFill>
              </a:rPr>
              <a:t>0</a:t>
            </a:r>
            <a:endParaRPr lang="en-HK" dirty="0">
              <a:solidFill>
                <a:srgbClr val="0070C0"/>
              </a:solidFill>
            </a:endParaRPr>
          </a:p>
        </p:txBody>
      </p:sp>
      <p:cxnSp>
        <p:nvCxnSpPr>
          <p:cNvPr id="26" name="Straight Arrow Connector 25">
            <a:extLst>
              <a:ext uri="{FF2B5EF4-FFF2-40B4-BE49-F238E27FC236}">
                <a16:creationId xmlns:a16="http://schemas.microsoft.com/office/drawing/2014/main" id="{E16DD9B0-93E5-373B-71F7-339B28D22245}"/>
              </a:ext>
            </a:extLst>
          </p:cNvPr>
          <p:cNvCxnSpPr>
            <a:cxnSpLocks/>
          </p:cNvCxnSpPr>
          <p:nvPr/>
        </p:nvCxnSpPr>
        <p:spPr>
          <a:xfrm flipV="1">
            <a:off x="6310914" y="2030414"/>
            <a:ext cx="566125" cy="349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3671CFD-43EB-1A0C-355E-A86A6E7E777A}"/>
              </a:ext>
            </a:extLst>
          </p:cNvPr>
          <p:cNvSpPr txBox="1"/>
          <p:nvPr/>
        </p:nvSpPr>
        <p:spPr>
          <a:xfrm>
            <a:off x="6781800" y="1775671"/>
            <a:ext cx="838200" cy="369332"/>
          </a:xfrm>
          <a:prstGeom prst="rect">
            <a:avLst/>
          </a:prstGeom>
          <a:noFill/>
        </p:spPr>
        <p:txBody>
          <a:bodyPr wrap="square">
            <a:spAutoFit/>
          </a:bodyPr>
          <a:lstStyle/>
          <a:p>
            <a:r>
              <a:rPr lang="en-US" dirty="0">
                <a:solidFill>
                  <a:srgbClr val="0070C0"/>
                </a:solidFill>
              </a:rPr>
              <a:t>1</a:t>
            </a:r>
            <a:endParaRPr lang="en-HK" dirty="0">
              <a:solidFill>
                <a:srgbClr val="0070C0"/>
              </a:solidFill>
            </a:endParaRPr>
          </a:p>
        </p:txBody>
      </p:sp>
      <p:cxnSp>
        <p:nvCxnSpPr>
          <p:cNvPr id="28" name="Straight Arrow Connector 27">
            <a:extLst>
              <a:ext uri="{FF2B5EF4-FFF2-40B4-BE49-F238E27FC236}">
                <a16:creationId xmlns:a16="http://schemas.microsoft.com/office/drawing/2014/main" id="{11A19527-636E-00D1-AE89-1BB376FEA1D9}"/>
              </a:ext>
            </a:extLst>
          </p:cNvPr>
          <p:cNvCxnSpPr/>
          <p:nvPr/>
        </p:nvCxnSpPr>
        <p:spPr>
          <a:xfrm flipH="1">
            <a:off x="3682002" y="2230410"/>
            <a:ext cx="257175"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A80AF68-F421-BBA7-64A4-49166838558A}"/>
              </a:ext>
            </a:extLst>
          </p:cNvPr>
          <p:cNvSpPr txBox="1"/>
          <p:nvPr/>
        </p:nvSpPr>
        <p:spPr>
          <a:xfrm>
            <a:off x="3649442" y="2439980"/>
            <a:ext cx="759966" cy="369332"/>
          </a:xfrm>
          <a:prstGeom prst="rect">
            <a:avLst/>
          </a:prstGeom>
          <a:noFill/>
        </p:spPr>
        <p:txBody>
          <a:bodyPr wrap="square">
            <a:spAutoFit/>
          </a:bodyPr>
          <a:lstStyle/>
          <a:p>
            <a:r>
              <a:rPr lang="en-US" dirty="0">
                <a:solidFill>
                  <a:srgbClr val="0070C0"/>
                </a:solidFill>
              </a:rPr>
              <a:t>1</a:t>
            </a:r>
            <a:endParaRPr lang="en-HK" dirty="0"/>
          </a:p>
        </p:txBody>
      </p:sp>
    </p:spTree>
    <p:extLst>
      <p:ext uri="{BB962C8B-B14F-4D97-AF65-F5344CB8AC3E}">
        <p14:creationId xmlns:p14="http://schemas.microsoft.com/office/powerpoint/2010/main" val="3354767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096"/>
            <a:ext cx="8229600" cy="258762"/>
          </a:xfrm>
        </p:spPr>
        <p:txBody>
          <a:bodyPr>
            <a:noAutofit/>
          </a:bodyPr>
          <a:lstStyle/>
          <a:p>
            <a:r>
              <a:rPr lang="en-US" sz="2000" dirty="0"/>
              <a:t>Training:</a:t>
            </a:r>
            <a:r>
              <a:rPr lang="en-US" sz="2000" i="1" dirty="0"/>
              <a:t> </a:t>
            </a:r>
            <a:r>
              <a:rPr lang="en-US" sz="2000" dirty="0"/>
              <a:t>Combining concept 1 and 2 </a:t>
            </a:r>
            <a:r>
              <a:rPr lang="en-US" sz="2000" i="1" dirty="0"/>
              <a:t>t</a:t>
            </a:r>
            <a:r>
              <a:rPr lang="en-US" sz="2000" dirty="0"/>
              <a:t>o minimize Loss </a:t>
            </a:r>
            <a:r>
              <a:rPr lang="en-US" sz="2000" i="1" dirty="0">
                <a:latin typeface="Bahnschrift" panose="020B0502040204020203" pitchFamily="34" charset="0"/>
              </a:rPr>
              <a:t>l</a:t>
            </a:r>
            <a:r>
              <a:rPr lang="en-US" sz="2000" i="1" baseline="-25000" dirty="0">
                <a:latin typeface="Bahnschrift" panose="020B0502040204020203" pitchFamily="34" charset="0"/>
              </a:rPr>
              <a:t>i</a:t>
            </a:r>
            <a:r>
              <a:rPr lang="en-US" sz="2000" dirty="0"/>
              <a:t> (</a:t>
            </a:r>
            <a:r>
              <a:rPr lang="en-US" sz="2000" i="1" dirty="0"/>
              <a:t>X), of X= {x</a:t>
            </a:r>
            <a:r>
              <a:rPr lang="en-US" sz="2000" i="1" baseline="-25000" dirty="0"/>
              <a:t>1</a:t>
            </a:r>
            <a:r>
              <a:rPr lang="en-US" sz="2000" i="1" dirty="0"/>
              <a:t>,x</a:t>
            </a:r>
            <a:r>
              <a:rPr lang="en-US" sz="2000" i="1" baseline="-25000" dirty="0"/>
              <a:t>2,</a:t>
            </a:r>
            <a:r>
              <a:rPr lang="en-US" sz="2000" i="1" dirty="0"/>
              <a:t>..,x</a:t>
            </a:r>
            <a:r>
              <a:rPr lang="en-US" sz="2000" i="1" baseline="-25000" dirty="0"/>
              <a:t>N</a:t>
            </a:r>
            <a:r>
              <a:rPr lang="en-US" sz="2000" i="1" dirty="0"/>
              <a:t>} , E()</a:t>
            </a:r>
            <a:r>
              <a:rPr lang="en-US" sz="2000" dirty="0"/>
              <a:t>=expected value . For the whole X, the average loss is</a:t>
            </a:r>
            <a:endParaRPr lang="en-US" sz="2000" i="1" dirty="0"/>
          </a:p>
        </p:txBody>
      </p:sp>
      <p:sp>
        <p:nvSpPr>
          <p:cNvPr id="3" name="Content Placeholder 2"/>
          <p:cNvSpPr>
            <a:spLocks noGrp="1"/>
          </p:cNvSpPr>
          <p:nvPr>
            <p:ph idx="1"/>
          </p:nvPr>
        </p:nvSpPr>
        <p:spPr>
          <a:xfrm>
            <a:off x="8686800" y="4724400"/>
            <a:ext cx="228600" cy="411163"/>
          </a:xfrm>
        </p:spPr>
        <p:txBody>
          <a:bodyPr>
            <a:normAutofit fontScale="77500" lnSpcReduction="20000"/>
          </a:bodyPr>
          <a:lstStyle/>
          <a:p>
            <a:r>
              <a:rPr lang="en-US" dirty="0"/>
              <a:t> </a:t>
            </a:r>
          </a:p>
        </p:txBody>
      </p:sp>
      <p:sp>
        <p:nvSpPr>
          <p:cNvPr id="4" name="Footer Placeholder 3"/>
          <p:cNvSpPr>
            <a:spLocks noGrp="1"/>
          </p:cNvSpPr>
          <p:nvPr>
            <p:ph type="ftr" sz="quarter" idx="11"/>
          </p:nvPr>
        </p:nvSpPr>
        <p:spPr>
          <a:xfrm>
            <a:off x="152400" y="6506011"/>
            <a:ext cx="2895600" cy="365125"/>
          </a:xfrm>
        </p:spPr>
        <p:txBody>
          <a:bodyPr/>
          <a:lstStyle/>
          <a:p>
            <a:r>
              <a:rPr lang="en-US"/>
              <a:t>Ch10. Auto and variational encoders v241024c</a:t>
            </a:r>
            <a:endParaRPr lang="en-US" dirty="0"/>
          </a:p>
        </p:txBody>
      </p:sp>
      <p:sp>
        <p:nvSpPr>
          <p:cNvPr id="5" name="Slide Number Placeholder 4"/>
          <p:cNvSpPr>
            <a:spLocks noGrp="1"/>
          </p:cNvSpPr>
          <p:nvPr>
            <p:ph type="sldNum" sz="quarter" idx="12"/>
          </p:nvPr>
        </p:nvSpPr>
        <p:spPr>
          <a:xfrm>
            <a:off x="6977063" y="4502140"/>
            <a:ext cx="2133600" cy="365125"/>
          </a:xfrm>
        </p:spPr>
        <p:txBody>
          <a:bodyPr/>
          <a:lstStyle/>
          <a:p>
            <a:fld id="{7C12A529-2220-4038-9210-A21DB7BAEFCE}" type="slidenum">
              <a:rPr lang="en-US" smtClean="0"/>
              <a:t>55</a:t>
            </a:fld>
            <a:endParaRPr lang="en-US" dirty="0"/>
          </a:p>
        </p:txBody>
      </p:sp>
      <mc:AlternateContent xmlns:mc="http://schemas.openxmlformats.org/markup-compatibility/2006" xmlns:a14="http://schemas.microsoft.com/office/drawing/2010/main">
        <mc:Choice Requires="a14">
          <p:sp>
            <p:nvSpPr>
              <p:cNvPr id="6" name="Object 5"/>
              <p:cNvSpPr txBox="1"/>
              <p:nvPr/>
            </p:nvSpPr>
            <p:spPr>
              <a:xfrm>
                <a:off x="207963" y="758825"/>
                <a:ext cx="8015287" cy="6065838"/>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r>
                        <m:rPr>
                          <m:nor/>
                        </m:rPr>
                        <a:rPr lang="en-HK" i="0">
                          <a:solidFill>
                            <a:srgbClr val="000000"/>
                          </a:solidFill>
                          <a:latin typeface="Cambria Math" panose="02040503050406030204" pitchFamily="18" charset="0"/>
                        </a:rPr>
                        <m:t>Input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encoder</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𝑋</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  </m:t>
                      </m:r>
                    </m:oMath>
                    <m:oMath xmlns:m="http://schemas.openxmlformats.org/officeDocument/2006/math">
                      <m:r>
                        <m:rPr>
                          <m:nor/>
                        </m:rPr>
                        <a:rPr lang="en-HK" i="0">
                          <a:solidFill>
                            <a:srgbClr val="000000"/>
                          </a:solidFill>
                          <a:latin typeface="Cambria Math" panose="02040503050406030204" pitchFamily="18" charset="0"/>
                        </a:rPr>
                        <m:t>Output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of</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decoder</m:t>
                      </m:r>
                      <m:r>
                        <a:rPr lang="en-HK" i="1">
                          <a:solidFill>
                            <a:srgbClr val="000000"/>
                          </a:solidFill>
                          <a:latin typeface="Cambria Math" panose="02040503050406030204" pitchFamily="18" charset="0"/>
                        </a:rPr>
                        <m:t>=</m:t>
                      </m:r>
                      <m: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𝑋</m:t>
                          </m:r>
                        </m:e>
                      </m:acc>
                    </m:oMath>
                    <m:oMath xmlns:m="http://schemas.openxmlformats.org/officeDocument/2006/math">
                      <m:r>
                        <a:rPr lang="en-HK" i="1">
                          <a:solidFill>
                            <a:srgbClr val="000000"/>
                          </a:solidFill>
                          <a:latin typeface="Cambria Math" panose="02040503050406030204" pitchFamily="18" charset="0"/>
                        </a:rPr>
                        <m:t>𝑄</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Prob</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distribution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of</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𝑧</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generated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by</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encoder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side</m:t>
                      </m:r>
                      <m:r>
                        <a:rPr lang="en-HK" i="1">
                          <a:solidFill>
                            <a:srgbClr val="000000"/>
                          </a:solidFill>
                          <a:latin typeface="Cambria Math" panose="02040503050406030204" pitchFamily="18" charset="0"/>
                        </a:rPr>
                        <m:t>)</m:t>
                      </m:r>
                    </m:oMath>
                    <m:oMath xmlns:m="http://schemas.openxmlformats.org/officeDocument/2006/math">
                      <m:r>
                        <a:rPr lang="en-HK" i="1">
                          <a:solidFill>
                            <a:srgbClr val="000000"/>
                          </a:solidFill>
                          <a:latin typeface="Cambria Math" panose="02040503050406030204" pitchFamily="18" charset="0"/>
                        </a:rPr>
                        <m:t>𝑃</m:t>
                      </m:r>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e>
                      </m:d>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Prob</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distribution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of</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generated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by</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𝑧</m:t>
                      </m:r>
                      <m: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decoder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side</m:t>
                      </m:r>
                      <m:r>
                        <a:rPr lang="en-HK" i="1">
                          <a:solidFill>
                            <a:srgbClr val="000000"/>
                          </a:solidFill>
                          <a:latin typeface="Cambria Math" panose="02040503050406030204" pitchFamily="18" charset="0"/>
                        </a:rPr>
                        <m:t>)</m:t>
                      </m:r>
                      <m:r>
                        <a:rPr lang="en-HK" i="0">
                          <a:solidFill>
                            <a:srgbClr val="000000"/>
                          </a:solidFill>
                          <a:latin typeface="Cambria Math" panose="02040503050406030204" pitchFamily="18" charset="0"/>
                        </a:rPr>
                        <m:t> </m:t>
                      </m:r>
                    </m:oMath>
                    <m:oMath xmlns:m="http://schemas.openxmlformats.org/officeDocument/2006/math">
                      <m:r>
                        <a:rPr lang="en-HK" i="1">
                          <a:solidFill>
                            <a:srgbClr val="000000"/>
                          </a:solidFill>
                          <a:latin typeface="Cambria Math" panose="02040503050406030204" pitchFamily="18" charset="0"/>
                        </a:rPr>
                        <m:t>𝑃</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e>
                      </m:d>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Prob</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distribution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of</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the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latent</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hidden</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variable</m:t>
                      </m:r>
                      <m:r>
                        <m:rPr>
                          <m:nor/>
                        </m:rPr>
                        <a:rPr lang="en-HK" i="0">
                          <a:solidFill>
                            <a:srgbClr val="000000"/>
                          </a:solidFill>
                          <a:latin typeface="Cambria Math" panose="02040503050406030204" pitchFamily="18" charset="0"/>
                        </a:rPr>
                        <m:t>, </m:t>
                      </m:r>
                    </m:oMath>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𝐸</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𝑄</m:t>
                          </m:r>
                        </m:sub>
                      </m:sSub>
                      <m:d>
                        <m:dPr>
                          <m:begChr m:val="["/>
                          <m:endChr m:val="]"/>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r>
                                <a:rPr lang="en-HK" i="1">
                                  <a:solidFill>
                                    <a:srgbClr val="000000"/>
                                  </a:solidFill>
                                  <a:latin typeface="Cambria Math" panose="02040503050406030204" pitchFamily="18" charset="0"/>
                                </a:rPr>
                                <m:t>𝑃</m:t>
                              </m:r>
                            </m:e>
                          </m:func>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e>
                          </m:d>
                        </m:e>
                      </m:d>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expected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value</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exp</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val</m:t>
                      </m:r>
                      <m:r>
                        <m:rPr>
                          <m:nor/>
                        </m:rPr>
                        <a:rPr lang="en-HK" i="0">
                          <a:solidFill>
                            <a:srgbClr val="000000"/>
                          </a:solidFill>
                          <a:latin typeface="Cambria Math" panose="02040503050406030204" pitchFamily="18" charset="0"/>
                        </a:rPr>
                        <m:t>.</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of</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generated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the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decoder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output</m:t>
                      </m:r>
                    </m:oMath>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𝐸</m:t>
                          </m:r>
                        </m:e>
                        <m:sub>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𝑋</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𝐸</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𝑄</m:t>
                              </m:r>
                            </m:sub>
                          </m:sSub>
                          <m:d>
                            <m:dPr>
                              <m:begChr m:val="["/>
                              <m:endChr m:val="]"/>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r>
                                    <a:rPr lang="en-HK" i="1">
                                      <a:solidFill>
                                        <a:srgbClr val="000000"/>
                                      </a:solidFill>
                                      <a:latin typeface="Cambria Math" panose="02040503050406030204" pitchFamily="18" charset="0"/>
                                    </a:rPr>
                                    <m:t>𝑃</m:t>
                                  </m:r>
                                </m:e>
                              </m:func>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e>
                              </m:d>
                            </m:e>
                          </m:d>
                        </m:e>
                      </m:d>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exp</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val</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of</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gen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decoder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output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when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input</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𝑋</m:t>
                      </m:r>
                    </m:oMath>
                    <m:oMath xmlns:m="http://schemas.openxmlformats.org/officeDocument/2006/math">
                      <m:r>
                        <a:rPr lang="en-HK" i="1">
                          <a:solidFill>
                            <a:srgbClr val="000000"/>
                          </a:solidFill>
                          <a:latin typeface="Cambria Math" panose="02040503050406030204" pitchFamily="18" charset="0"/>
                        </a:rPr>
                        <m:t>𝜀</m:t>
                      </m:r>
                      <m: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random</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var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gen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by</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Gaussian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function</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mean</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𝜇</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0, </m:t>
                      </m:r>
                      <m:r>
                        <m:rPr>
                          <m:nor/>
                        </m:rPr>
                        <a:rPr lang="en-HK" i="0">
                          <a:solidFill>
                            <a:srgbClr val="000000"/>
                          </a:solidFill>
                          <a:latin typeface="Cambria Math" panose="02040503050406030204" pitchFamily="18" charset="0"/>
                        </a:rPr>
                        <m:t>stdev</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𝜎</m:t>
                      </m:r>
                      <m:r>
                        <a:rPr lang="en-HK" i="1">
                          <a:solidFill>
                            <a:srgbClr val="000000"/>
                          </a:solidFill>
                          <a:latin typeface="Cambria Math" panose="02040503050406030204" pitchFamily="18" charset="0"/>
                        </a:rPr>
                        <m:t>)=</m:t>
                      </m:r>
                      <m:r>
                        <a:rPr lang="en-HK" i="0">
                          <a:solidFill>
                            <a:srgbClr val="000000"/>
                          </a:solidFill>
                          <a:latin typeface="Cambria Math" panose="02040503050406030204" pitchFamily="18" charset="0"/>
                        </a:rPr>
                        <m:t>1</m:t>
                      </m:r>
                      <m:r>
                        <a:rPr lang="en-HK" i="1">
                          <a:solidFill>
                            <a:srgbClr val="000000"/>
                          </a:solidFill>
                          <a:latin typeface="Cambria Math" panose="02040503050406030204" pitchFamily="18" charset="0"/>
                        </a:rPr>
                        <m:t>}</m:t>
                      </m:r>
                      <m:r>
                        <a:rPr lang="en-HK" i="0">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𝜀</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oMath>
                    <m:oMath xmlns:m="http://schemas.openxmlformats.org/officeDocument/2006/math">
                      <m:r>
                        <m:rPr>
                          <m:nor/>
                        </m:rPr>
                        <a:rPr lang="en-HK" i="0">
                          <a:solidFill>
                            <a:srgbClr val="000000"/>
                          </a:solidFill>
                          <a:latin typeface="Cambria Math" panose="02040503050406030204" pitchFamily="18" charset="0"/>
                        </a:rPr>
                        <m:t>At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this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stage</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𝑧</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can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any</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distribution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but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we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can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assume</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Gaussian</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sub>
                          </m:sSub>
                          <m:r>
                            <a:rPr lang="en-HK" i="0">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𝜎</m:t>
                              </m:r>
                            </m:e>
                            <m:sub>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sub>
                          </m:sSub>
                        </m:e>
                      </m:d>
                      <m:r>
                        <a:rPr lang="en-HK" i="0">
                          <a:solidFill>
                            <a:srgbClr val="000000"/>
                          </a:solidFill>
                          <a:latin typeface="Cambria Math" panose="02040503050406030204" pitchFamily="18" charset="0"/>
                        </a:rPr>
                        <m:t> </m:t>
                      </m:r>
                    </m:oMath>
                    <m:oMath xmlns:m="http://schemas.openxmlformats.org/officeDocument/2006/math">
                      <m:r>
                        <m:rPr>
                          <m:nor/>
                        </m:rPr>
                        <a:rPr lang="en-HK" i="0">
                          <a:solidFill>
                            <a:srgbClr val="000000"/>
                          </a:solidFill>
                          <a:latin typeface="Cambria Math" panose="02040503050406030204" pitchFamily="18" charset="0"/>
                        </a:rPr>
                        <m:t>It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can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formed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by</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scaling</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𝜀</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en</m:t>
                      </m:r>
                      <m:r>
                        <m:rPr>
                          <m:nor/>
                        </m:rPr>
                        <a:rPr lang="en-HK" i="0">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wikipedia</m:t>
                      </m:r>
                      <m:r>
                        <m:rPr>
                          <m:nor/>
                        </m:rPr>
                        <a:rPr lang="en-HK" i="0">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org</m:t>
                      </m:r>
                      <m:r>
                        <m:rPr>
                          <m:nor/>
                        </m:rPr>
                        <a:rPr lang="en-HK" i="0">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wiki</m:t>
                      </m:r>
                      <m:r>
                        <m:rPr>
                          <m:nor/>
                        </m:rPr>
                        <a:rPr lang="en-HK" i="0">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Normal</m:t>
                      </m:r>
                      <m:r>
                        <m:rPr>
                          <m:nor/>
                        </m:rPr>
                        <a:rPr lang="en-HK" i="0">
                          <a:solidFill>
                            <a:srgbClr val="000000"/>
                          </a:solidFill>
                          <a:latin typeface="Cambria Math" panose="02040503050406030204" pitchFamily="18" charset="0"/>
                        </a:rPr>
                        <m:t>_</m:t>
                      </m:r>
                      <m:r>
                        <m:rPr>
                          <m:nor/>
                        </m:rPr>
                        <a:rPr lang="en-HK" i="0">
                          <a:solidFill>
                            <a:srgbClr val="000000"/>
                          </a:solidFill>
                          <a:latin typeface="Cambria Math" panose="02040503050406030204" pitchFamily="18" charset="0"/>
                        </a:rPr>
                        <m:t>distribution</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 </m:t>
                      </m:r>
                    </m:oMath>
                    <m:oMath xmlns:m="http://schemas.openxmlformats.org/officeDocument/2006/math">
                      <m:r>
                        <m:rPr>
                          <m:nor/>
                        </m:rPr>
                        <a:rPr lang="en-HK" i="0">
                          <a:solidFill>
                            <a:srgbClr val="000000"/>
                          </a:solidFill>
                          <a:latin typeface="Cambria Math" panose="02040503050406030204" pitchFamily="18" charset="0"/>
                        </a:rPr>
                        <m:t>The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advantage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if</m:t>
                      </m:r>
                      <m:r>
                        <m:rPr>
                          <m:nor/>
                        </m:rPr>
                        <a:rPr lang="en-HK" i="0">
                          <a:solidFill>
                            <a:srgbClr val="000000"/>
                          </a:solidFill>
                          <a:latin typeface="Cambria Math" panose="02040503050406030204" pitchFamily="18" charset="0"/>
                        </a:rPr>
                        <m:t> </m:t>
                      </m:r>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r>
                            <a:rPr lang="en-HK" i="0">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e>
                      </m:d>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are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found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by</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encoder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use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rand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gen</m:t>
                      </m:r>
                      <m:r>
                        <m:rPr>
                          <m:nor/>
                        </m:rPr>
                        <a:rPr lang="en-HK" i="0">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r>
                            <a:rPr lang="en-HK" i="0">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e>
                      </m:d>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gen</m:t>
                      </m:r>
                      <m:r>
                        <m:rPr>
                          <m:nor/>
                        </m:rPr>
                        <a:rPr lang="en-HK" i="0">
                          <a:solidFill>
                            <a:srgbClr val="000000"/>
                          </a:solidFill>
                          <a:latin typeface="Cambria Math" panose="02040503050406030204" pitchFamily="18" charset="0"/>
                        </a:rPr>
                        <m:t>.   </m:t>
                      </m:r>
                    </m:oMath>
                    <m:oMath xmlns:m="http://schemas.openxmlformats.org/officeDocument/2006/math">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𝜀</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The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decoder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uses</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𝑧</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produce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output</m:t>
                      </m:r>
                      <m:r>
                        <m:rPr>
                          <m:nor/>
                        </m:rPr>
                        <a:rPr lang="en-HK" i="0">
                          <a:solidFill>
                            <a:srgbClr val="000000"/>
                          </a:solidFill>
                          <a:latin typeface="Cambria Math" panose="02040503050406030204" pitchFamily="18" charset="0"/>
                        </a:rPr>
                        <m:t> </m:t>
                      </m:r>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practice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use</m:t>
                      </m:r>
                      <m:r>
                        <m:rPr>
                          <m:nor/>
                        </m:rPr>
                        <a:rPr lang="en-HK" i="0">
                          <a:solidFill>
                            <a:srgbClr val="000000"/>
                          </a:solidFill>
                          <a:latin typeface="Cambria Math" panose="02040503050406030204" pitchFamily="18" charset="0"/>
                        </a:rPr>
                        <m:t> </m:t>
                      </m:r>
                    </m:oMath>
                    <m:oMath xmlns:m="http://schemas.openxmlformats.org/officeDocument/2006/math">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r>
                            <a:rPr lang="en-HK" i="1">
                              <a:solidFill>
                                <a:srgbClr val="000000"/>
                              </a:solidFill>
                              <a:latin typeface="Cambria Math" panose="02040503050406030204" pitchFamily="18" charset="0"/>
                            </a:rPr>
                            <m:t>𝑃</m:t>
                          </m:r>
                        </m:e>
                      </m:func>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e>
                      </m:d>
                      <m:r>
                        <a:rPr lang="en-HK" i="1">
                          <a:solidFill>
                            <a:srgbClr val="000000"/>
                          </a:solidFill>
                          <a:latin typeface="Cambria Math" panose="02040503050406030204" pitchFamily="18" charset="0"/>
                        </a:rPr>
                        <m:t>=</m:t>
                      </m:r>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r>
                            <a:rPr lang="en-HK" i="1">
                              <a:solidFill>
                                <a:srgbClr val="000000"/>
                              </a:solidFill>
                              <a:latin typeface="Cambria Math" panose="02040503050406030204" pitchFamily="18" charset="0"/>
                            </a:rPr>
                            <m:t>𝑃</m:t>
                          </m:r>
                        </m:e>
                      </m:func>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𝜀</m:t>
                              </m:r>
                            </m:e>
                          </m:d>
                        </m:e>
                      </m:d>
                      <m:r>
                        <a:rPr lang="en-HK" i="1">
                          <a:solidFill>
                            <a:srgbClr val="000000"/>
                          </a:solidFill>
                          <a:latin typeface="Cambria Math" panose="02040503050406030204" pitchFamily="18" charset="0"/>
                        </a:rPr>
                        <m:t>.</m:t>
                      </m:r>
                    </m:oMath>
                    <m:oMath xmlns:m="http://schemas.openxmlformats.org/officeDocument/2006/math">
                      <m:r>
                        <m:rPr>
                          <m:nor/>
                        </m:rPr>
                        <a:rPr lang="en-HK" i="0">
                          <a:solidFill>
                            <a:srgbClr val="000000"/>
                          </a:solidFill>
                          <a:latin typeface="Cambria Math" panose="02040503050406030204" pitchFamily="18" charset="0"/>
                        </a:rPr>
                        <m:t>we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want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maximize</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𝐸</m:t>
                          </m:r>
                        </m:e>
                        <m:sub>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𝑋</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𝐸</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𝑄</m:t>
                              </m:r>
                            </m:sub>
                          </m:sSub>
                          <m:d>
                            <m:dPr>
                              <m:begChr m:val="["/>
                              <m:endChr m:val="]"/>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r>
                                    <a:rPr lang="en-HK" i="1">
                                      <a:solidFill>
                                        <a:srgbClr val="000000"/>
                                      </a:solidFill>
                                      <a:latin typeface="Cambria Math" panose="02040503050406030204" pitchFamily="18" charset="0"/>
                                    </a:rPr>
                                    <m:t>𝑃</m:t>
                                  </m:r>
                                </m:e>
                              </m:func>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e>
                              </m:d>
                            </m:e>
                          </m:d>
                        </m:e>
                      </m:d>
                      <m:r>
                        <a:rPr lang="en-HK" i="1">
                          <a:solidFill>
                            <a:srgbClr val="000000"/>
                          </a:solidFill>
                          <a:latin typeface="Cambria Math" panose="02040503050406030204" pitchFamily="18" charset="0"/>
                        </a:rPr>
                        <m:t>,</m:t>
                      </m:r>
                      <m: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make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input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output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likelihood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similar</m:t>
                      </m:r>
                      <m:r>
                        <a:rPr lang="en-HK" i="1">
                          <a:solidFill>
                            <a:srgbClr val="000000"/>
                          </a:solidFill>
                          <a:latin typeface="Cambria Math" panose="02040503050406030204" pitchFamily="18" charset="0"/>
                        </a:rPr>
                        <m:t>)</m:t>
                      </m:r>
                    </m:oMath>
                    <m:oMath xmlns:m="http://schemas.openxmlformats.org/officeDocument/2006/math">
                      <m:r>
                        <m:rPr>
                          <m:nor/>
                        </m:rPr>
                        <a:rPr lang="en-HK" i="0">
                          <a:solidFill>
                            <a:srgbClr val="000000"/>
                          </a:solidFill>
                          <a:latin typeface="Cambria Math" panose="02040503050406030204" pitchFamily="18" charset="0"/>
                        </a:rPr>
                        <m:t>It</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the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same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minimize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nagative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log</m:t>
                      </m:r>
                      <m:r>
                        <m:rPr>
                          <m:nor/>
                        </m:rPr>
                        <a:rPr lang="en-US" b="0" i="0" smtClean="0">
                          <a:solidFill>
                            <a:srgbClr val="000000"/>
                          </a:solidFill>
                          <a:latin typeface="Cambria Math" panose="02040503050406030204" pitchFamily="18" charset="0"/>
                        </a:rPr>
                        <m:t>_</m:t>
                      </m:r>
                      <m:r>
                        <m:rPr>
                          <m:nor/>
                        </m:rPr>
                        <a:rPr lang="en-HK" i="0">
                          <a:solidFill>
                            <a:srgbClr val="000000"/>
                          </a:solidFill>
                          <a:latin typeface="Cambria Math" panose="02040503050406030204" pitchFamily="18" charset="0"/>
                        </a:rPr>
                        <m:t>likelihood</m:t>
                      </m:r>
                      <m:r>
                        <m:rPr>
                          <m:nor/>
                        </m:rPr>
                        <a:rPr lang="en-HK" i="0">
                          <a:solidFill>
                            <a:srgbClr val="000000"/>
                          </a:solidFill>
                          <a:latin typeface="Cambria Math" panose="02040503050406030204" pitchFamily="18" charset="0"/>
                        </a:rPr>
                        <m:t>   </m:t>
                      </m:r>
                      <m:d>
                        <m:dPr>
                          <m:ctrlPr>
                            <a:rPr lang="en-HK" i="1">
                              <a:solidFill>
                                <a:srgbClr val="000000"/>
                              </a:solidFill>
                              <a:latin typeface="Cambria Math" panose="02040503050406030204" pitchFamily="18" charset="0"/>
                            </a:rPr>
                          </m:ctrlPr>
                        </m:dPr>
                        <m:e>
                          <m:r>
                            <a:rPr lang="en-HK" i="0">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𝐸</m:t>
                              </m:r>
                            </m:e>
                            <m:sub>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𝑋</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𝐸</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𝑄</m:t>
                                  </m:r>
                                </m:sub>
                              </m:sSub>
                              <m:d>
                                <m:dPr>
                                  <m:begChr m:val="["/>
                                  <m:endChr m:val="]"/>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r>
                                        <a:rPr lang="en-HK" i="1">
                                          <a:solidFill>
                                            <a:srgbClr val="000000"/>
                                          </a:solidFill>
                                          <a:latin typeface="Cambria Math" panose="02040503050406030204" pitchFamily="18" charset="0"/>
                                        </a:rPr>
                                        <m:t>𝑃</m:t>
                                      </m:r>
                                    </m:e>
                                  </m:func>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e>
                                  </m:d>
                                </m:e>
                              </m:d>
                            </m:e>
                          </m:d>
                        </m:e>
                      </m:d>
                    </m:oMath>
                    <m:oMath xmlns:m="http://schemas.openxmlformats.org/officeDocument/2006/math">
                      <m:r>
                        <m:rPr>
                          <m:nor/>
                        </m:rPr>
                        <a:rPr lang="en-HK" i="0">
                          <a:solidFill>
                            <a:srgbClr val="000000"/>
                          </a:solidFill>
                          <a:latin typeface="Cambria Math" panose="02040503050406030204" pitchFamily="18" charset="0"/>
                        </a:rPr>
                        <m:t>Objective</m:t>
                      </m:r>
                      <m:r>
                        <m:rPr>
                          <m:nor/>
                        </m:rPr>
                        <a:rPr lang="en-HK" i="0">
                          <a:solidFill>
                            <a:srgbClr val="000000"/>
                          </a:solidFill>
                          <a:latin typeface="Cambria Math" panose="02040503050406030204" pitchFamily="18" charset="0"/>
                        </a:rPr>
                        <m:t>_</m:t>
                      </m:r>
                      <m:r>
                        <m:rPr>
                          <m:nor/>
                        </m:rPr>
                        <a:rPr lang="en-HK" i="0">
                          <a:solidFill>
                            <a:srgbClr val="000000"/>
                          </a:solidFill>
                          <a:latin typeface="Cambria Math" panose="02040503050406030204" pitchFamily="18" charset="0"/>
                        </a:rPr>
                        <m:t>function</m:t>
                      </m:r>
                      <m:r>
                        <m:rPr>
                          <m:nor/>
                        </m:rPr>
                        <a:rPr lang="en-HK" i="0">
                          <a:solidFill>
                            <a:srgbClr val="000000"/>
                          </a:solidFill>
                          <a:latin typeface="Cambria Math" panose="02040503050406030204" pitchFamily="18" charset="0"/>
                        </a:rPr>
                        <m:t>1</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𝐸</m:t>
                          </m:r>
                        </m:e>
                        <m:sub>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𝑋</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𝐸</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𝑄</m:t>
                              </m:r>
                            </m:sub>
                          </m:sSub>
                          <m:d>
                            <m:dPr>
                              <m:begChr m:val="["/>
                              <m:endChr m:val="]"/>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r>
                                    <a:rPr lang="en-HK" i="1">
                                      <a:solidFill>
                                        <a:srgbClr val="000000"/>
                                      </a:solidFill>
                                      <a:latin typeface="Cambria Math" panose="02040503050406030204" pitchFamily="18" charset="0"/>
                                    </a:rPr>
                                    <m:t>𝑃</m:t>
                                  </m:r>
                                </m:e>
                              </m:func>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𝜀</m:t>
                                      </m:r>
                                    </m:e>
                                  </m:d>
                                </m:e>
                              </m:d>
                            </m:e>
                          </m:d>
                        </m:e>
                      </m:d>
                    </m:oMath>
                    <m:oMath xmlns:m="http://schemas.openxmlformats.org/officeDocument/2006/math">
                      <m:r>
                        <m:rPr>
                          <m:nor/>
                        </m:rPr>
                        <a:rPr lang="en-HK" i="0">
                          <a:solidFill>
                            <a:srgbClr val="000000"/>
                          </a:solidFill>
                          <a:latin typeface="Cambria Math" panose="02040503050406030204" pitchFamily="18" charset="0"/>
                        </a:rPr>
                        <m:t>Since</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𝑃</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Gaussian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we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minimize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Objective</m:t>
                      </m:r>
                      <m:r>
                        <m:rPr>
                          <m:nor/>
                        </m:rPr>
                        <a:rPr lang="en-HK" i="0">
                          <a:solidFill>
                            <a:srgbClr val="000000"/>
                          </a:solidFill>
                          <a:latin typeface="Cambria Math" panose="02040503050406030204" pitchFamily="18" charset="0"/>
                        </a:rPr>
                        <m:t>_</m:t>
                      </m:r>
                      <m:r>
                        <m:rPr>
                          <m:nor/>
                        </m:rPr>
                        <a:rPr lang="en-HK" i="0">
                          <a:solidFill>
                            <a:srgbClr val="000000"/>
                          </a:solidFill>
                          <a:latin typeface="Cambria Math" panose="02040503050406030204" pitchFamily="18" charset="0"/>
                        </a:rPr>
                        <m:t>function</m:t>
                      </m:r>
                      <m:r>
                        <m:rPr>
                          <m:nor/>
                        </m:rPr>
                        <a:rPr lang="en-HK" i="0">
                          <a:solidFill>
                            <a:srgbClr val="000000"/>
                          </a:solidFill>
                          <a:latin typeface="Cambria Math" panose="02040503050406030204" pitchFamily="18" charset="0"/>
                        </a:rPr>
                        <m:t>1 </m:t>
                      </m:r>
                      <m:r>
                        <a:rPr lang="en-HK" i="1">
                          <a:solidFill>
                            <a:srgbClr val="000000"/>
                          </a:solidFill>
                          <a:latin typeface="Cambria Math" panose="02040503050406030204" pitchFamily="18" charset="0"/>
                        </a:rPr>
                        <m:t>=</m:t>
                      </m:r>
                      <m:nary>
                        <m:naryPr>
                          <m:chr m:val="∑"/>
                          <m:supHide m:val="on"/>
                          <m:ctrlPr>
                            <a:rPr lang="en-HK" i="1">
                              <a:solidFill>
                                <a:srgbClr val="000000"/>
                              </a:solidFill>
                              <a:latin typeface="Cambria Math" panose="02040503050406030204" pitchFamily="18" charset="0"/>
                            </a:rPr>
                          </m:ctrlPr>
                        </m:naryPr>
                        <m:sub>
                          <m:r>
                            <a:rPr lang="en-HK" i="1">
                              <a:solidFill>
                                <a:srgbClr val="000000"/>
                              </a:solidFill>
                              <a:latin typeface="Cambria Math" panose="02040503050406030204" pitchFamily="18" charset="0"/>
                            </a:rPr>
                            <m:t>𝑎𝑙𝑙</m:t>
                          </m:r>
                          <m:r>
                            <a:rPr lang="en-HK" i="1">
                              <a:solidFill>
                                <a:srgbClr val="000000"/>
                              </a:solidFill>
                              <a:latin typeface="Cambria Math" panose="02040503050406030204" pitchFamily="18" charset="0"/>
                            </a:rPr>
                            <m:t>_</m:t>
                          </m:r>
                          <m:r>
                            <a:rPr lang="en-HK" i="1">
                              <a:solidFill>
                                <a:srgbClr val="000000"/>
                              </a:solidFill>
                              <a:latin typeface="Cambria Math" panose="02040503050406030204" pitchFamily="18" charset="0"/>
                            </a:rPr>
                            <m:t>𝑖</m:t>
                          </m:r>
                        </m:sub>
                        <m:sup/>
                        <m:e>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𝑙</m:t>
                              </m:r>
                            </m:e>
                            <m:sub>
                              <m:r>
                                <a:rPr lang="en-HK" i="1">
                                  <a:solidFill>
                                    <a:srgbClr val="000000"/>
                                  </a:solidFill>
                                  <a:latin typeface="Cambria Math" panose="02040503050406030204" pitchFamily="18" charset="0"/>
                                </a:rPr>
                                <m:t>𝑖</m:t>
                              </m:r>
                            </m:sub>
                            <m:sup>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𝑟𝑒𝑐</m:t>
                              </m:r>
                              <m:r>
                                <a:rPr lang="en-HK" i="1">
                                  <a:solidFill>
                                    <a:srgbClr val="000000"/>
                                  </a:solidFill>
                                  <a:latin typeface="Cambria Math" panose="02040503050406030204" pitchFamily="18" charset="0"/>
                                </a:rPr>
                                <m:t>)</m:t>
                              </m:r>
                            </m:sup>
                          </m:sSub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𝜑</m:t>
                              </m:r>
                            </m:e>
                          </m:d>
                        </m:e>
                      </m:nary>
                      <m:r>
                        <a:rPr lang="en-HK" i="1">
                          <a:solidFill>
                            <a:srgbClr val="000000"/>
                          </a:solidFill>
                          <a:latin typeface="Cambria Math" panose="02040503050406030204" pitchFamily="18" charset="0"/>
                        </a:rPr>
                        <m:t>=</m:t>
                      </m:r>
                      <m:r>
                        <a:rPr lang="en-HK" i="0">
                          <a:solidFill>
                            <a:srgbClr val="000000"/>
                          </a:solidFill>
                          <a:latin typeface="Cambria Math" panose="02040503050406030204" pitchFamily="18" charset="0"/>
                        </a:rPr>
                        <m:t> </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𝑁</m:t>
                          </m:r>
                        </m:den>
                      </m:f>
                      <m:nary>
                        <m:naryPr>
                          <m:chr m:val="∑"/>
                          <m:ctrlPr>
                            <a:rPr lang="en-HK" i="1">
                              <a:solidFill>
                                <a:srgbClr val="000000"/>
                              </a:solidFill>
                              <a:latin typeface="Cambria Math" panose="02040503050406030204" pitchFamily="18" charset="0"/>
                            </a:rPr>
                          </m:ctrlPr>
                        </m:naryPr>
                        <m:sub>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𝑋</m:t>
                          </m:r>
                        </m:sub>
                        <m:sup/>
                        <m:e>
                          <m:d>
                            <m:dPr>
                              <m:ctrlPr>
                                <a:rPr lang="en-HK" i="1">
                                  <a:solidFill>
                                    <a:srgbClr val="000000"/>
                                  </a:solidFill>
                                  <a:latin typeface="Cambria Math" panose="02040503050406030204" pitchFamily="18" charset="0"/>
                                </a:rPr>
                              </m:ctrlPr>
                            </m:dPr>
                            <m:e>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sSubSup>
                                    <m:sSubSupPr>
                                      <m:ctrlPr>
                                        <a:rPr lang="en-HK" i="1">
                                          <a:solidFill>
                                            <a:srgbClr val="000000"/>
                                          </a:solidFill>
                                          <a:latin typeface="Cambria Math" panose="02040503050406030204" pitchFamily="18" charset="0"/>
                                        </a:rPr>
                                      </m:ctrlPr>
                                    </m:sSubSupPr>
                                    <m:e>
                                      <m:r>
                                        <m:rPr>
                                          <m:sty m:val="p"/>
                                        </m:rPr>
                                        <a:rPr lang="en-HK" i="1">
                                          <a:solidFill>
                                            <a:srgbClr val="000000"/>
                                          </a:solidFill>
                                          <a:latin typeface="Cambria Math" panose="02040503050406030204" pitchFamily="18" charset="0"/>
                                        </a:rPr>
                                        <m:t>σ</m:t>
                                      </m:r>
                                    </m:e>
                                    <m:sub>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sub>
                                    <m:sup>
                                      <m:r>
                                        <a:rPr lang="en-HK" i="1">
                                          <a:solidFill>
                                            <a:srgbClr val="000000"/>
                                          </a:solidFill>
                                          <a:latin typeface="Cambria Math" panose="02040503050406030204" pitchFamily="18" charset="0"/>
                                        </a:rPr>
                                        <m:t>2</m:t>
                                      </m:r>
                                    </m:sup>
                                  </m:sSubSup>
                                </m:den>
                              </m:f>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m:rPr>
                                              <m:sty m:val="p"/>
                                            </m:rPr>
                                            <a:rPr lang="en-HK" i="1">
                                              <a:solidFill>
                                                <a:srgbClr val="000000"/>
                                              </a:solidFill>
                                              <a:latin typeface="Cambria Math" panose="02040503050406030204" pitchFamily="18" charset="0"/>
                                            </a:rPr>
                                            <m:t>μ</m:t>
                                          </m:r>
                                        </m:e>
                                        <m:sub>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sub>
                                      </m:sSub>
                                    </m:e>
                                  </m:d>
                                </m:e>
                                <m:sup>
                                  <m:r>
                                    <a:rPr lang="en-HK" i="1">
                                      <a:solidFill>
                                        <a:srgbClr val="000000"/>
                                      </a:solidFill>
                                      <a:latin typeface="Cambria Math" panose="02040503050406030204" pitchFamily="18" charset="0"/>
                                    </a:rPr>
                                    <m:t>2</m:t>
                                  </m:r>
                                </m:sup>
                              </m:sSup>
                            </m:e>
                          </m:d>
                        </m:e>
                      </m:nary>
                    </m:oMath>
                  </m:oMathPara>
                </a14:m>
                <a:endParaRPr lang="en-HK" dirty="0"/>
              </a:p>
            </p:txBody>
          </p:sp>
        </mc:Choice>
        <mc:Fallback xmlns="">
          <p:sp>
            <p:nvSpPr>
              <p:cNvPr id="6" name="Object 5"/>
              <p:cNvSpPr txBox="1">
                <a:spLocks noRot="1" noChangeAspect="1" noMove="1" noResize="1" noEditPoints="1" noAdjustHandles="1" noChangeArrowheads="1" noChangeShapeType="1" noTextEdit="1"/>
              </p:cNvSpPr>
              <p:nvPr/>
            </p:nvSpPr>
            <p:spPr>
              <a:xfrm>
                <a:off x="207963" y="758825"/>
                <a:ext cx="8015287" cy="6065838"/>
              </a:xfrm>
              <a:prstGeom prst="rect">
                <a:avLst/>
              </a:prstGeom>
              <a:blipFill>
                <a:blip r:embed="rId3"/>
                <a:stretch>
                  <a:fillRect b="-1406"/>
                </a:stretch>
              </a:blipFill>
            </p:spPr>
            <p:txBody>
              <a:bodyPr/>
              <a:lstStyle/>
              <a:p>
                <a:r>
                  <a:rPr lang="en-HK">
                    <a:noFill/>
                  </a:rPr>
                  <a:t> </a:t>
                </a:r>
              </a:p>
            </p:txBody>
          </p:sp>
        </mc:Fallback>
      </mc:AlternateContent>
      <p:sp>
        <p:nvSpPr>
          <p:cNvPr id="11" name="TextBox 10"/>
          <p:cNvSpPr txBox="1"/>
          <p:nvPr/>
        </p:nvSpPr>
        <p:spPr>
          <a:xfrm>
            <a:off x="2673571" y="718345"/>
            <a:ext cx="6318029" cy="281910"/>
          </a:xfrm>
          <a:prstGeom prst="rect">
            <a:avLst/>
          </a:prstGeom>
          <a:noFill/>
        </p:spPr>
        <p:txBody>
          <a:bodyPr wrap="square" rtlCol="0">
            <a:spAutoFit/>
          </a:bodyPr>
          <a:lstStyle/>
          <a:p>
            <a:r>
              <a:rPr lang="en-US" sz="1200" dirty="0"/>
              <a:t>See </a:t>
            </a:r>
            <a:r>
              <a:rPr lang="en-US" sz="1200" dirty="0">
                <a:hlinkClick r:id="rId4"/>
              </a:rPr>
              <a:t>http://bjlkeng.github.io/posts/variational-autoencoders/</a:t>
            </a:r>
            <a:r>
              <a:rPr lang="en-US" sz="1200" dirty="0"/>
              <a:t> &amp; </a:t>
            </a:r>
            <a:r>
              <a:rPr lang="en-US" sz="1200" dirty="0">
                <a:hlinkClick r:id="rId5"/>
              </a:rPr>
              <a:t>https://arxiv.org/abs/1312.6114</a:t>
            </a:r>
            <a:endParaRPr lang="en-US" sz="1200" dirty="0"/>
          </a:p>
        </p:txBody>
      </p:sp>
      <p:sp>
        <p:nvSpPr>
          <p:cNvPr id="7" name="TextBox 6">
            <a:extLst>
              <a:ext uri="{FF2B5EF4-FFF2-40B4-BE49-F238E27FC236}">
                <a16:creationId xmlns:a16="http://schemas.microsoft.com/office/drawing/2014/main" id="{A5E11961-871F-4BFD-9A30-73FDA0857B66}"/>
              </a:ext>
            </a:extLst>
          </p:cNvPr>
          <p:cNvSpPr txBox="1"/>
          <p:nvPr/>
        </p:nvSpPr>
        <p:spPr>
          <a:xfrm>
            <a:off x="1460989" y="5596391"/>
            <a:ext cx="3497689" cy="369332"/>
          </a:xfrm>
          <a:prstGeom prst="rect">
            <a:avLst/>
          </a:prstGeom>
          <a:noFill/>
        </p:spPr>
        <p:txBody>
          <a:bodyPr wrap="none" rtlCol="0">
            <a:spAutoFit/>
          </a:bodyPr>
          <a:lstStyle/>
          <a:p>
            <a:r>
              <a:rPr lang="en-US" dirty="0"/>
              <a:t>Input, reconstructed output mean</a:t>
            </a:r>
          </a:p>
        </p:txBody>
      </p:sp>
      <p:cxnSp>
        <p:nvCxnSpPr>
          <p:cNvPr id="10" name="Straight Arrow Connector 9">
            <a:extLst>
              <a:ext uri="{FF2B5EF4-FFF2-40B4-BE49-F238E27FC236}">
                <a16:creationId xmlns:a16="http://schemas.microsoft.com/office/drawing/2014/main" id="{AA0A4389-16A1-4F71-A854-9F20D034AB20}"/>
              </a:ext>
            </a:extLst>
          </p:cNvPr>
          <p:cNvCxnSpPr/>
          <p:nvPr/>
        </p:nvCxnSpPr>
        <p:spPr>
          <a:xfrm>
            <a:off x="1689321" y="5877581"/>
            <a:ext cx="1524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CC941F3-65F9-4718-87FC-42480E383F08}"/>
              </a:ext>
            </a:extLst>
          </p:cNvPr>
          <p:cNvCxnSpPr>
            <a:cxnSpLocks/>
          </p:cNvCxnSpPr>
          <p:nvPr/>
        </p:nvCxnSpPr>
        <p:spPr>
          <a:xfrm>
            <a:off x="2209227" y="5896501"/>
            <a:ext cx="0" cy="208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6D7B5B-5D0B-6A66-9408-CDB2E73AB36F}"/>
              </a:ext>
            </a:extLst>
          </p:cNvPr>
          <p:cNvSpPr txBox="1"/>
          <p:nvPr/>
        </p:nvSpPr>
        <p:spPr>
          <a:xfrm>
            <a:off x="2837619" y="5899857"/>
            <a:ext cx="1017586" cy="584775"/>
          </a:xfrm>
          <a:prstGeom prst="rect">
            <a:avLst/>
          </a:prstGeom>
          <a:noFill/>
        </p:spPr>
        <p:txBody>
          <a:bodyPr wrap="square" rtlCol="0">
            <a:spAutoFit/>
          </a:bodyPr>
          <a:lstStyle/>
          <a:p>
            <a:r>
              <a:rPr lang="en-US" sz="1600" dirty="0"/>
              <a:t>,Max. likelihood</a:t>
            </a:r>
            <a:endParaRPr lang="en-HK" sz="1600" dirty="0"/>
          </a:p>
        </p:txBody>
      </p:sp>
      <p:sp>
        <p:nvSpPr>
          <p:cNvPr id="13" name="TextBox 12">
            <a:extLst>
              <a:ext uri="{FF2B5EF4-FFF2-40B4-BE49-F238E27FC236}">
                <a16:creationId xmlns:a16="http://schemas.microsoft.com/office/drawing/2014/main" id="{AE05C6DB-FD3E-56F5-AA33-DB8C96EFFEE3}"/>
              </a:ext>
            </a:extLst>
          </p:cNvPr>
          <p:cNvSpPr txBox="1"/>
          <p:nvPr/>
        </p:nvSpPr>
        <p:spPr>
          <a:xfrm>
            <a:off x="3915697" y="6046839"/>
            <a:ext cx="1132618" cy="369332"/>
          </a:xfrm>
          <a:prstGeom prst="rect">
            <a:avLst/>
          </a:prstGeom>
          <a:noFill/>
          <a:ln>
            <a:solidFill>
              <a:schemeClr val="accent1"/>
            </a:solidFill>
          </a:ln>
        </p:spPr>
        <p:txBody>
          <a:bodyPr wrap="none" rtlCol="0">
            <a:spAutoFit/>
          </a:bodyPr>
          <a:lstStyle/>
          <a:p>
            <a:r>
              <a:rPr lang="en-US" sz="1800" dirty="0">
                <a:solidFill>
                  <a:srgbClr val="FF0000"/>
                </a:solidFill>
              </a:rPr>
              <a:t>Concept 1</a:t>
            </a:r>
          </a:p>
        </p:txBody>
      </p:sp>
    </p:spTree>
    <p:extLst>
      <p:ext uri="{BB962C8B-B14F-4D97-AF65-F5344CB8AC3E}">
        <p14:creationId xmlns:p14="http://schemas.microsoft.com/office/powerpoint/2010/main" val="14357556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Object 5"/>
              <p:cNvSpPr txBox="1"/>
              <p:nvPr/>
            </p:nvSpPr>
            <p:spPr>
              <a:xfrm>
                <a:off x="457200" y="650875"/>
                <a:ext cx="8532813" cy="5678488"/>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r>
                        <m:rPr>
                          <m:nor/>
                        </m:rPr>
                        <a:rPr lang="en-HK" i="0" smtClean="0">
                          <a:solidFill>
                            <a:srgbClr val="000000"/>
                          </a:solidFill>
                          <a:latin typeface="Cambria Math" panose="02040503050406030204" pitchFamily="18" charset="0"/>
                        </a:rPr>
                        <m:t>Recall</m:t>
                      </m:r>
                      <m:r>
                        <m:rPr>
                          <m:nor/>
                        </m:rPr>
                        <a:rPr lang="en-HK" i="0" smtClean="0">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Prob</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distribution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of</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𝑧</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generated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by</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encoder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side</m:t>
                      </m:r>
                      <m:r>
                        <a:rPr lang="en-HK" i="1">
                          <a:solidFill>
                            <a:srgbClr val="000000"/>
                          </a:solidFill>
                          <a:latin typeface="Cambria Math" panose="02040503050406030204" pitchFamily="18" charset="0"/>
                        </a:rPr>
                        <m:t>)</m:t>
                      </m:r>
                    </m:oMath>
                    <m:oMath xmlns:m="http://schemas.openxmlformats.org/officeDocument/2006/math">
                      <m:r>
                        <m:rPr>
                          <m:nor/>
                        </m:rPr>
                        <a:rPr lang="en-HK" i="0">
                          <a:solidFill>
                            <a:srgbClr val="000000"/>
                          </a:solidFill>
                          <a:latin typeface="Cambria Math" panose="02040503050406030204" pitchFamily="18" charset="0"/>
                        </a:rPr>
                        <m:t>We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mentioned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earlier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we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want</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close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gaussian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put</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𝑃</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oMath>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difference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of</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and</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Gaussian</m:t>
                      </m:r>
                      <m:r>
                        <m:rPr>
                          <m:nor/>
                        </m:rPr>
                        <a:rPr lang="en-HK" i="0">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see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previous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slides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on</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r>
                        <a:rPr lang="en-HK" i="1">
                          <a:solidFill>
                            <a:srgbClr val="000000"/>
                          </a:solidFill>
                          <a:latin typeface="Cambria Math" panose="02040503050406030204" pitchFamily="18" charset="0"/>
                        </a:rPr>
                        <m:t>[]</m:t>
                      </m:r>
                    </m:oMath>
                    <m:oMath xmlns:m="http://schemas.openxmlformats.org/officeDocument/2006/math">
                      <m:r>
                        <m:rPr>
                          <m:nor/>
                        </m:rPr>
                        <a:rPr lang="en-HK" i="0">
                          <a:solidFill>
                            <a:srgbClr val="000000"/>
                          </a:solidFill>
                          <a:latin typeface="Cambria Math" panose="02040503050406030204" pitchFamily="18" charset="0"/>
                        </a:rPr>
                        <m:t>objective</m:t>
                      </m:r>
                      <m:r>
                        <m:rPr>
                          <m:nor/>
                        </m:rPr>
                        <a:rPr lang="en-HK" i="0">
                          <a:solidFill>
                            <a:srgbClr val="000000"/>
                          </a:solidFill>
                          <a:latin typeface="Cambria Math" panose="02040503050406030204" pitchFamily="18" charset="0"/>
                        </a:rPr>
                        <m:t>_</m:t>
                      </m:r>
                      <m:r>
                        <m:rPr>
                          <m:nor/>
                        </m:rPr>
                        <a:rPr lang="en-HK" i="0">
                          <a:solidFill>
                            <a:srgbClr val="000000"/>
                          </a:solidFill>
                          <a:latin typeface="Cambria Math" panose="02040503050406030204" pitchFamily="18" charset="0"/>
                        </a:rPr>
                        <m:t>func</m:t>
                      </m:r>
                      <m:r>
                        <m:rPr>
                          <m:nor/>
                        </m:rPr>
                        <a:rPr lang="en-HK" i="0">
                          <a:solidFill>
                            <a:srgbClr val="000000"/>
                          </a:solidFill>
                          <a:latin typeface="Cambria Math" panose="02040503050406030204" pitchFamily="18" charset="0"/>
                        </a:rPr>
                        <m:t>2</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this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minimized</m:t>
                      </m:r>
                    </m:oMath>
                    <m:oMath xmlns:m="http://schemas.openxmlformats.org/officeDocument/2006/math">
                      <m:r>
                        <m:rPr>
                          <m:nor/>
                        </m:rPr>
                        <a:rPr lang="en-HK" i="0">
                          <a:solidFill>
                            <a:srgbClr val="000000"/>
                          </a:solidFill>
                          <a:latin typeface="Cambria Math" panose="02040503050406030204" pitchFamily="18" charset="0"/>
                        </a:rPr>
                        <m:t>Overall</m:t>
                      </m:r>
                      <m:r>
                        <m:rPr>
                          <m:nor/>
                        </m:rPr>
                        <a:rPr lang="en-HK" i="0">
                          <a:solidFill>
                            <a:srgbClr val="000000"/>
                          </a:solidFill>
                          <a:latin typeface="Cambria Math" panose="02040503050406030204" pitchFamily="18" charset="0"/>
                        </a:rPr>
                        <m:t>_</m:t>
                      </m:r>
                      <m:r>
                        <m:rPr>
                          <m:nor/>
                        </m:rPr>
                        <a:rPr lang="en-HK" i="0">
                          <a:solidFill>
                            <a:srgbClr val="000000"/>
                          </a:solidFill>
                          <a:latin typeface="Cambria Math" panose="02040503050406030204" pitchFamily="18" charset="0"/>
                        </a:rPr>
                        <m:t>objective</m:t>
                      </m:r>
                      <m:r>
                        <m:rPr>
                          <m:nor/>
                        </m:rPr>
                        <a:rPr lang="en-HK" i="0">
                          <a:solidFill>
                            <a:srgbClr val="000000"/>
                          </a:solidFill>
                          <a:latin typeface="Cambria Math" panose="02040503050406030204" pitchFamily="18" charset="0"/>
                        </a:rPr>
                        <m:t>_</m:t>
                      </m:r>
                      <m:r>
                        <m:rPr>
                          <m:nor/>
                        </m:rPr>
                        <a:rPr lang="en-HK" i="0">
                          <a:solidFill>
                            <a:srgbClr val="000000"/>
                          </a:solidFill>
                          <a:latin typeface="Cambria Math" panose="02040503050406030204" pitchFamily="18" charset="0"/>
                        </a:rPr>
                        <m:t>function</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Objective</m:t>
                      </m:r>
                      <m:r>
                        <m:rPr>
                          <m:nor/>
                        </m:rPr>
                        <a:rPr lang="en-HK" i="0">
                          <a:solidFill>
                            <a:srgbClr val="000000"/>
                          </a:solidFill>
                          <a:latin typeface="Cambria Math" panose="02040503050406030204" pitchFamily="18" charset="0"/>
                        </a:rPr>
                        <m:t>_</m:t>
                      </m:r>
                      <m:r>
                        <m:rPr>
                          <m:nor/>
                        </m:rPr>
                        <a:rPr lang="en-HK" i="0">
                          <a:solidFill>
                            <a:srgbClr val="000000"/>
                          </a:solidFill>
                          <a:latin typeface="Cambria Math" panose="02040503050406030204" pitchFamily="18" charset="0"/>
                        </a:rPr>
                        <m:t>function</m:t>
                      </m:r>
                      <m:r>
                        <m:rPr>
                          <m:nor/>
                        </m:rPr>
                        <a:rPr lang="en-HK" i="0">
                          <a:solidFill>
                            <a:srgbClr val="000000"/>
                          </a:solidFill>
                          <a:latin typeface="Cambria Math" panose="02040503050406030204" pitchFamily="18" charset="0"/>
                        </a:rPr>
                        <m:t>1</m:t>
                      </m:r>
                      <m:r>
                        <a:rPr lang="en-HK" i="1">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Objective</m:t>
                      </m:r>
                      <m:r>
                        <m:rPr>
                          <m:nor/>
                        </m:rPr>
                        <a:rPr lang="en-HK" i="0">
                          <a:solidFill>
                            <a:srgbClr val="000000"/>
                          </a:solidFill>
                          <a:latin typeface="Cambria Math" panose="02040503050406030204" pitchFamily="18" charset="0"/>
                        </a:rPr>
                        <m:t>_</m:t>
                      </m:r>
                      <m:r>
                        <m:rPr>
                          <m:nor/>
                        </m:rPr>
                        <a:rPr lang="en-HK" i="0">
                          <a:solidFill>
                            <a:srgbClr val="000000"/>
                          </a:solidFill>
                          <a:latin typeface="Cambria Math" panose="02040503050406030204" pitchFamily="18" charset="0"/>
                        </a:rPr>
                        <m:t>function</m:t>
                      </m:r>
                      <m:r>
                        <m:rPr>
                          <m:nor/>
                        </m:rPr>
                        <a:rPr lang="en-HK" i="0">
                          <a:solidFill>
                            <a:srgbClr val="000000"/>
                          </a:solidFill>
                          <a:latin typeface="Cambria Math" panose="02040503050406030204" pitchFamily="18" charset="0"/>
                        </a:rPr>
                        <m:t>2</m:t>
                      </m:r>
                    </m:oMath>
                    <m:oMath xmlns:m="http://schemas.openxmlformats.org/officeDocument/2006/math">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𝑁</m:t>
                          </m:r>
                        </m:den>
                      </m:f>
                      <m:nary>
                        <m:naryPr>
                          <m:chr m:val="∑"/>
                          <m:ctrlPr>
                            <a:rPr lang="en-HK" i="1">
                              <a:solidFill>
                                <a:srgbClr val="000000"/>
                              </a:solidFill>
                              <a:latin typeface="Cambria Math" panose="02040503050406030204" pitchFamily="18" charset="0"/>
                            </a:rPr>
                          </m:ctrlPr>
                        </m:naryPr>
                        <m:sub>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𝑋</m:t>
                          </m:r>
                        </m:sub>
                        <m:sup/>
                        <m:e>
                          <m:d>
                            <m:dPr>
                              <m:ctrlPr>
                                <a:rPr lang="en-HK" i="1">
                                  <a:solidFill>
                                    <a:srgbClr val="000000"/>
                                  </a:solidFill>
                                  <a:latin typeface="Cambria Math" panose="02040503050406030204" pitchFamily="18" charset="0"/>
                                </a:rPr>
                              </m:ctrlPr>
                            </m:dPr>
                            <m:e>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sSubSup>
                                    <m:sSubSupPr>
                                      <m:ctrlPr>
                                        <a:rPr lang="en-HK" i="1">
                                          <a:solidFill>
                                            <a:srgbClr val="000000"/>
                                          </a:solidFill>
                                          <a:latin typeface="Cambria Math" panose="02040503050406030204" pitchFamily="18" charset="0"/>
                                        </a:rPr>
                                      </m:ctrlPr>
                                    </m:sSubSupPr>
                                    <m:e>
                                      <m:r>
                                        <m:rPr>
                                          <m:sty m:val="p"/>
                                        </m:rPr>
                                        <a:rPr lang="en-HK" i="1">
                                          <a:solidFill>
                                            <a:srgbClr val="000000"/>
                                          </a:solidFill>
                                          <a:latin typeface="Cambria Math" panose="02040503050406030204" pitchFamily="18" charset="0"/>
                                        </a:rPr>
                                        <m:t>σ</m:t>
                                      </m:r>
                                    </m:e>
                                    <m:sub>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sub>
                                    <m:sup>
                                      <m:r>
                                        <a:rPr lang="en-HK" i="1">
                                          <a:solidFill>
                                            <a:srgbClr val="000000"/>
                                          </a:solidFill>
                                          <a:latin typeface="Cambria Math" panose="02040503050406030204" pitchFamily="18" charset="0"/>
                                        </a:rPr>
                                        <m:t>2</m:t>
                                      </m:r>
                                    </m:sup>
                                  </m:sSubSup>
                                </m:den>
                              </m:f>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m:rPr>
                                              <m:sty m:val="p"/>
                                            </m:rPr>
                                            <a:rPr lang="en-HK" i="1">
                                              <a:solidFill>
                                                <a:srgbClr val="000000"/>
                                              </a:solidFill>
                                              <a:latin typeface="Cambria Math" panose="02040503050406030204" pitchFamily="18" charset="0"/>
                                            </a:rPr>
                                            <m:t>μ</m:t>
                                          </m:r>
                                        </m:e>
                                        <m:sub>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sub>
                                      </m:sSub>
                                    </m:e>
                                  </m:d>
                                </m:e>
                                <m:sup>
                                  <m:r>
                                    <a:rPr lang="en-HK" i="1">
                                      <a:solidFill>
                                        <a:srgbClr val="000000"/>
                                      </a:solidFill>
                                      <a:latin typeface="Cambria Math" panose="02040503050406030204" pitchFamily="18" charset="0"/>
                                    </a:rPr>
                                    <m:t>2</m:t>
                                  </m:r>
                                </m:sup>
                              </m:sSup>
                            </m:e>
                          </m:d>
                        </m:e>
                      </m:nary>
                      <m:r>
                        <a:rPr lang="en-US" b="0" i="1" smtClean="0">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oMath>
                    <m:oMath xmlns:m="http://schemas.openxmlformats.org/officeDocument/2006/math">
                      <m:r>
                        <m:rPr>
                          <m:nor/>
                        </m:rPr>
                        <a:rPr lang="en-HK" i="0">
                          <a:solidFill>
                            <a:srgbClr val="000000"/>
                          </a:solidFill>
                          <a:latin typeface="Cambria Math" panose="02040503050406030204" pitchFamily="18" charset="0"/>
                        </a:rPr>
                        <m:t>We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have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shown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earlier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that</m:t>
                      </m:r>
                      <m:r>
                        <m:rPr>
                          <m:nor/>
                        </m:rPr>
                        <a:rPr lang="en-HK" i="0">
                          <a:solidFill>
                            <a:srgbClr val="000000"/>
                          </a:solidFill>
                          <a:latin typeface="Cambria Math" panose="02040503050406030204" pitchFamily="18" charset="0"/>
                        </a:rPr>
                        <m:t> </m:t>
                      </m:r>
                    </m:oMath>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den>
                      </m:f>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𝑡𝑟</m:t>
                          </m:r>
                          <m:d>
                            <m:dPr>
                              <m:ctrlPr>
                                <a:rPr lang="en-HK" i="1">
                                  <a:solidFill>
                                    <a:srgbClr val="000000"/>
                                  </a:solidFill>
                                  <a:latin typeface="Cambria Math" panose="02040503050406030204" pitchFamily="18" charset="0"/>
                                </a:rPr>
                              </m:ctrlPr>
                            </m:dPr>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𝐼</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sup>
                              <m:r>
                                <a:rPr lang="en-HK" i="1">
                                  <a:solidFill>
                                    <a:srgbClr val="000000"/>
                                  </a:solidFill>
                                  <a:latin typeface="Cambria Math" panose="02040503050406030204" pitchFamily="18" charset="0"/>
                                </a:rPr>
                                <m:t>𝑇</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r>
                            <a:rPr lang="en-HK" i="1">
                              <a:solidFill>
                                <a:srgbClr val="000000"/>
                              </a:solidFill>
                              <a:latin typeface="Cambria Math" panose="02040503050406030204" pitchFamily="18" charset="0"/>
                            </a:rPr>
                            <m:t>−</m:t>
                          </m:r>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d>
                                <m:dPr>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det</m:t>
                                      </m:r>
                                    </m:fName>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e>
                                  </m:func>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func>
                        </m:e>
                      </m:d>
                      <m:r>
                        <m:rPr>
                          <m:nor/>
                        </m:rPr>
                        <a:rPr lang="en-HK" i="0">
                          <a:solidFill>
                            <a:srgbClr val="000000"/>
                          </a:solidFill>
                          <a:latin typeface="Cambria Math" panose="02040503050406030204" pitchFamily="18" charset="0"/>
                        </a:rPr>
                        <m:t>,</m:t>
                      </m:r>
                      <m:r>
                        <m:rPr>
                          <m:nor/>
                        </m:rPr>
                        <a:rPr lang="en-HK" i="0">
                          <a:solidFill>
                            <a:srgbClr val="000000"/>
                          </a:solidFill>
                          <a:latin typeface="Cambria Math" panose="02040503050406030204" pitchFamily="18" charset="0"/>
                        </a:rPr>
                        <m:t>thus</m:t>
                      </m:r>
                    </m:oMath>
                    <m:oMath xmlns:m="http://schemas.openxmlformats.org/officeDocument/2006/math">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𝐿</m:t>
                          </m:r>
                        </m:e>
                        <m:sup>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𝑎𝑙𝑙</m:t>
                          </m:r>
                          <m:r>
                            <a:rPr lang="en-HK" i="1">
                              <a:solidFill>
                                <a:srgbClr val="000000"/>
                              </a:solidFill>
                              <a:latin typeface="Cambria Math" panose="02040503050406030204" pitchFamily="18" charset="0"/>
                            </a:rPr>
                            <m:t>)</m:t>
                          </m:r>
                        </m:sup>
                      </m:sSup>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𝑁</m:t>
                          </m:r>
                        </m:den>
                      </m:f>
                      <m:nary>
                        <m:naryPr>
                          <m:chr m:val="∑"/>
                          <m:ctrlPr>
                            <a:rPr lang="en-HK" i="1">
                              <a:solidFill>
                                <a:srgbClr val="000000"/>
                              </a:solidFill>
                              <a:latin typeface="Cambria Math" panose="02040503050406030204" pitchFamily="18" charset="0"/>
                            </a:rPr>
                          </m:ctrlPr>
                        </m:naryPr>
                        <m:sub>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up>
                          <m:r>
                            <a:rPr lang="en-HK" i="1">
                              <a:solidFill>
                                <a:srgbClr val="000000"/>
                              </a:solidFill>
                              <a:latin typeface="Cambria Math" panose="02040503050406030204" pitchFamily="18" charset="0"/>
                            </a:rPr>
                            <m:t>𝑋</m:t>
                          </m:r>
                        </m:sup>
                        <m:e>
                          <m:d>
                            <m:dPr>
                              <m:ctrlPr>
                                <a:rPr lang="en-HK" i="1">
                                  <a:solidFill>
                                    <a:srgbClr val="000000"/>
                                  </a:solidFill>
                                  <a:latin typeface="Cambria Math" panose="02040503050406030204" pitchFamily="18" charset="0"/>
                                </a:rPr>
                              </m:ctrlPr>
                            </m:dPr>
                            <m:e>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sSubSup>
                                    <m:sSubSupPr>
                                      <m:ctrlPr>
                                        <a:rPr lang="en-HK" i="1">
                                          <a:solidFill>
                                            <a:srgbClr val="000000"/>
                                          </a:solidFill>
                                          <a:latin typeface="Cambria Math" panose="02040503050406030204" pitchFamily="18" charset="0"/>
                                        </a:rPr>
                                      </m:ctrlPr>
                                    </m:sSubSupPr>
                                    <m:e>
                                      <m:r>
                                        <m:rPr>
                                          <m:sty m:val="p"/>
                                        </m:rPr>
                                        <a:rPr lang="en-HK" i="1">
                                          <a:solidFill>
                                            <a:srgbClr val="000000"/>
                                          </a:solidFill>
                                          <a:latin typeface="Cambria Math" panose="02040503050406030204" pitchFamily="18" charset="0"/>
                                        </a:rPr>
                                        <m:t>σ</m:t>
                                      </m:r>
                                    </m:e>
                                    <m:sub>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sub>
                                    <m:sup>
                                      <m:r>
                                        <a:rPr lang="en-HK" i="1">
                                          <a:solidFill>
                                            <a:srgbClr val="000000"/>
                                          </a:solidFill>
                                          <a:latin typeface="Cambria Math" panose="02040503050406030204" pitchFamily="18" charset="0"/>
                                        </a:rPr>
                                        <m:t>2</m:t>
                                      </m:r>
                                    </m:sup>
                                  </m:sSubSup>
                                </m:den>
                              </m:f>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m:rPr>
                                              <m:sty m:val="p"/>
                                            </m:rPr>
                                            <a:rPr lang="en-HK" i="1">
                                              <a:solidFill>
                                                <a:srgbClr val="000000"/>
                                              </a:solidFill>
                                              <a:latin typeface="Cambria Math" panose="02040503050406030204" pitchFamily="18" charset="0"/>
                                            </a:rPr>
                                            <m:t>μ</m:t>
                                          </m:r>
                                        </m:e>
                                        <m:sub>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sub>
                                      </m:sSub>
                                    </m:e>
                                  </m:d>
                                </m:e>
                                <m:sup>
                                  <m:r>
                                    <a:rPr lang="en-HK" i="1">
                                      <a:solidFill>
                                        <a:srgbClr val="000000"/>
                                      </a:solidFill>
                                      <a:latin typeface="Cambria Math" panose="02040503050406030204" pitchFamily="18" charset="0"/>
                                    </a:rPr>
                                    <m:t>2</m:t>
                                  </m:r>
                                </m:sup>
                              </m:sSup>
                            </m:e>
                          </m:d>
                        </m:e>
                      </m:nary>
                      <m:r>
                        <a:rPr lang="en-US" b="0" i="1" smtClean="0">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den>
                      </m:f>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𝑡𝑟</m:t>
                          </m:r>
                          <m:d>
                            <m:dPr>
                              <m:ctrlPr>
                                <a:rPr lang="en-HK" i="1">
                                  <a:solidFill>
                                    <a:srgbClr val="000000"/>
                                  </a:solidFill>
                                  <a:latin typeface="Cambria Math" panose="02040503050406030204" pitchFamily="18" charset="0"/>
                                </a:rPr>
                              </m:ctrlPr>
                            </m:dPr>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𝐼</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sup>
                              <m:r>
                                <a:rPr lang="en-HK" i="1">
                                  <a:solidFill>
                                    <a:srgbClr val="000000"/>
                                  </a:solidFill>
                                  <a:latin typeface="Cambria Math" panose="02040503050406030204" pitchFamily="18" charset="0"/>
                                </a:rPr>
                                <m:t>𝑇</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r>
                            <a:rPr lang="en-HK" i="1">
                              <a:solidFill>
                                <a:srgbClr val="000000"/>
                              </a:solidFill>
                              <a:latin typeface="Cambria Math" panose="02040503050406030204" pitchFamily="18" charset="0"/>
                            </a:rPr>
                            <m:t>−</m:t>
                          </m:r>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d>
                                <m:dPr>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det</m:t>
                                      </m:r>
                                    </m:fName>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e>
                                  </m:func>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func>
                        </m:e>
                      </m:d>
                    </m:oMath>
                  </m:oMathPara>
                </a14:m>
                <a:br>
                  <a:rPr lang="en-HK" i="1" dirty="0">
                    <a:solidFill>
                      <a:srgbClr val="000000"/>
                    </a:solidFill>
                    <a:latin typeface="Cambria Math" panose="02040503050406030204" pitchFamily="18" charset="0"/>
                  </a:rPr>
                </a:br>
                <a:br>
                  <a:rPr lang="en-HK" i="1" dirty="0">
                    <a:solidFill>
                      <a:srgbClr val="000000"/>
                    </a:solidFill>
                    <a:latin typeface="Cambria Math" panose="02040503050406030204" pitchFamily="18" charset="0"/>
                  </a:rPr>
                </a:br>
                <a:endParaRPr lang="en-HK" i="1" dirty="0">
                  <a:solidFill>
                    <a:srgbClr val="000000"/>
                  </a:solidFill>
                  <a:latin typeface="Cambria Math" panose="02040503050406030204" pitchFamily="18" charset="0"/>
                </a:endParaRPr>
              </a:p>
              <a:p>
                <a:endParaRPr lang="en-HK" i="1" dirty="0">
                  <a:solidFill>
                    <a:srgbClr val="000000"/>
                  </a:solidFill>
                  <a:latin typeface="Cambria Math" panose="02040503050406030204" pitchFamily="18" charset="0"/>
                </a:endParaRPr>
              </a:p>
              <a:p>
                <a:pPr/>
                <a:br>
                  <a:rPr lang="en-HK"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nor/>
                        </m:rPr>
                        <a:rPr lang="en-HK" i="0">
                          <a:solidFill>
                            <a:srgbClr val="000000"/>
                          </a:solidFill>
                          <a:latin typeface="Cambria Math" panose="02040503050406030204" pitchFamily="18" charset="0"/>
                        </a:rPr>
                        <m:t>We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will</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run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an</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iterative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algorithm</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minimize</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loss</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𝑙</m:t>
                      </m:r>
                      <m:r>
                        <a:rPr lang="en-HK" i="1">
                          <a:solidFill>
                            <a:srgbClr val="000000"/>
                          </a:solidFill>
                          <a:latin typeface="Cambria Math" panose="02040503050406030204" pitchFamily="18" charset="0"/>
                        </a:rPr>
                        <m:t>.</m:t>
                      </m:r>
                    </m:oMath>
                  </m:oMathPara>
                </a14:m>
                <a:endParaRPr lang="en-HK" dirty="0"/>
              </a:p>
            </p:txBody>
          </p:sp>
        </mc:Choice>
        <mc:Fallback>
          <p:sp>
            <p:nvSpPr>
              <p:cNvPr id="6" name="Object 5"/>
              <p:cNvSpPr txBox="1">
                <a:spLocks noRot="1" noChangeAspect="1" noMove="1" noResize="1" noEditPoints="1" noAdjustHandles="1" noChangeArrowheads="1" noChangeShapeType="1" noTextEdit="1"/>
              </p:cNvSpPr>
              <p:nvPr/>
            </p:nvSpPr>
            <p:spPr>
              <a:xfrm>
                <a:off x="457200" y="650875"/>
                <a:ext cx="8532813" cy="5678488"/>
              </a:xfrm>
              <a:prstGeom prst="rect">
                <a:avLst/>
              </a:prstGeom>
              <a:blipFill>
                <a:blip r:embed="rId3"/>
                <a:stretch>
                  <a:fillRect l="-71" b="-537"/>
                </a:stretch>
              </a:blipFill>
            </p:spPr>
            <p:txBody>
              <a:bodyPr/>
              <a:lstStyle/>
              <a:p>
                <a:r>
                  <a:rPr lang="en-HK">
                    <a:noFill/>
                  </a:rPr>
                  <a:t> </a:t>
                </a:r>
              </a:p>
            </p:txBody>
          </p:sp>
        </mc:Fallback>
      </mc:AlternateContent>
      <p:sp>
        <p:nvSpPr>
          <p:cNvPr id="2" name="Title 1"/>
          <p:cNvSpPr>
            <a:spLocks noGrp="1"/>
          </p:cNvSpPr>
          <p:nvPr>
            <p:ph type="title"/>
          </p:nvPr>
        </p:nvSpPr>
        <p:spPr>
          <a:xfrm>
            <a:off x="457200" y="197208"/>
            <a:ext cx="8229600" cy="258762"/>
          </a:xfrm>
        </p:spPr>
        <p:txBody>
          <a:bodyPr>
            <a:noAutofit/>
          </a:bodyPr>
          <a:lstStyle/>
          <a:p>
            <a:r>
              <a:rPr lang="en-US" sz="2000" dirty="0"/>
              <a:t>Training:</a:t>
            </a:r>
            <a:r>
              <a:rPr lang="en-US" sz="2000" i="1" dirty="0"/>
              <a:t> </a:t>
            </a:r>
            <a:r>
              <a:rPr lang="en-US" sz="2000" dirty="0"/>
              <a:t>Combining concept 1 and 2 </a:t>
            </a:r>
            <a:r>
              <a:rPr lang="en-US" sz="2000" i="1" dirty="0"/>
              <a:t>t</a:t>
            </a:r>
            <a:r>
              <a:rPr lang="en-US" sz="2000" dirty="0"/>
              <a:t>o minimize Loss  </a:t>
            </a:r>
            <a:r>
              <a:rPr lang="en-US" sz="2000" i="1" dirty="0">
                <a:latin typeface="Bahnschrift" panose="020B0502040204020203" pitchFamily="34" charset="0"/>
              </a:rPr>
              <a:t>l</a:t>
            </a:r>
            <a:r>
              <a:rPr lang="en-US" sz="2000" i="1" baseline="-25000" dirty="0">
                <a:latin typeface="Bahnschrift" panose="020B0502040204020203" pitchFamily="34" charset="0"/>
              </a:rPr>
              <a:t>i</a:t>
            </a:r>
            <a:r>
              <a:rPr lang="en-US" sz="2000" dirty="0"/>
              <a:t> (</a:t>
            </a:r>
            <a:r>
              <a:rPr lang="en-US" sz="2000" i="1" dirty="0"/>
              <a:t>X), of X= {x</a:t>
            </a:r>
            <a:r>
              <a:rPr lang="en-US" sz="2000" i="1" baseline="-25000" dirty="0"/>
              <a:t>1</a:t>
            </a:r>
            <a:r>
              <a:rPr lang="en-US" sz="2000" i="1" dirty="0"/>
              <a:t>,x</a:t>
            </a:r>
            <a:r>
              <a:rPr lang="en-US" sz="2000" i="1" baseline="-25000" dirty="0"/>
              <a:t>2,</a:t>
            </a:r>
            <a:r>
              <a:rPr lang="en-US" sz="2000" i="1" dirty="0"/>
              <a:t>..,x</a:t>
            </a:r>
            <a:r>
              <a:rPr lang="en-US" sz="2000" i="1" baseline="-25000" dirty="0"/>
              <a:t>N</a:t>
            </a:r>
            <a:r>
              <a:rPr lang="en-US" sz="2000" i="1" dirty="0"/>
              <a:t>} ,, E()</a:t>
            </a:r>
            <a:r>
              <a:rPr lang="en-US" sz="2000" dirty="0"/>
              <a:t>=expected value . For the whole X, the average loss is</a:t>
            </a:r>
            <a:endParaRPr lang="en-US" sz="2000" i="1" dirty="0"/>
          </a:p>
        </p:txBody>
      </p:sp>
      <p:sp>
        <p:nvSpPr>
          <p:cNvPr id="3" name="Content Placeholder 2"/>
          <p:cNvSpPr>
            <a:spLocks noGrp="1"/>
          </p:cNvSpPr>
          <p:nvPr>
            <p:ph idx="1"/>
          </p:nvPr>
        </p:nvSpPr>
        <p:spPr>
          <a:xfrm>
            <a:off x="8458200" y="6113105"/>
            <a:ext cx="228600" cy="411163"/>
          </a:xfrm>
        </p:spPr>
        <p:txBody>
          <a:bodyPr>
            <a:normAutofit fontScale="77500" lnSpcReduction="20000"/>
          </a:bodyPr>
          <a:lstStyle/>
          <a:p>
            <a:r>
              <a:rPr lang="en-US" dirty="0"/>
              <a:t> </a:t>
            </a:r>
          </a:p>
        </p:txBody>
      </p:sp>
      <p:sp>
        <p:nvSpPr>
          <p:cNvPr id="4" name="Footer Placeholder 3"/>
          <p:cNvSpPr>
            <a:spLocks noGrp="1"/>
          </p:cNvSpPr>
          <p:nvPr>
            <p:ph type="ftr" sz="quarter" idx="11"/>
          </p:nvPr>
        </p:nvSpPr>
        <p:spPr>
          <a:xfrm>
            <a:off x="5295900" y="6407566"/>
            <a:ext cx="2895600" cy="365125"/>
          </a:xfrm>
        </p:spPr>
        <p:txBody>
          <a:bodyPr/>
          <a:lstStyle/>
          <a:p>
            <a:r>
              <a:rPr lang="en-US"/>
              <a:t>Ch10. Auto and variational encoders v241024c</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56</a:t>
            </a:fld>
            <a:endParaRPr lang="en-US"/>
          </a:p>
        </p:txBody>
      </p:sp>
      <p:sp>
        <p:nvSpPr>
          <p:cNvPr id="7" name="Right Brace 6"/>
          <p:cNvSpPr/>
          <p:nvPr/>
        </p:nvSpPr>
        <p:spPr>
          <a:xfrm rot="5400000">
            <a:off x="1728103" y="4058750"/>
            <a:ext cx="439621" cy="22999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88597" y="5296704"/>
            <a:ext cx="4207204" cy="707886"/>
          </a:xfrm>
          <a:prstGeom prst="rect">
            <a:avLst/>
          </a:prstGeom>
          <a:noFill/>
        </p:spPr>
        <p:txBody>
          <a:bodyPr wrap="square" rtlCol="0">
            <a:spAutoFit/>
          </a:bodyPr>
          <a:lstStyle/>
          <a:p>
            <a:r>
              <a:rPr lang="en-US" sz="2000" dirty="0">
                <a:solidFill>
                  <a:srgbClr val="FF0000"/>
                </a:solidFill>
              </a:rPr>
              <a:t>Concept 1:(reconstruction loss to be minimized):</a:t>
            </a:r>
          </a:p>
        </p:txBody>
      </p:sp>
      <p:sp>
        <p:nvSpPr>
          <p:cNvPr id="9" name="Right Brace 8"/>
          <p:cNvSpPr/>
          <p:nvPr/>
        </p:nvSpPr>
        <p:spPr>
          <a:xfrm rot="5400000">
            <a:off x="5841550" y="2500138"/>
            <a:ext cx="318812" cy="50478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930383" y="5069194"/>
            <a:ext cx="4368801" cy="707886"/>
          </a:xfrm>
          <a:prstGeom prst="rect">
            <a:avLst/>
          </a:prstGeom>
          <a:noFill/>
        </p:spPr>
        <p:txBody>
          <a:bodyPr wrap="square" rtlCol="0">
            <a:spAutoFit/>
          </a:bodyPr>
          <a:lstStyle/>
          <a:p>
            <a:r>
              <a:rPr lang="en-US" sz="2000" dirty="0">
                <a:solidFill>
                  <a:srgbClr val="FF0000"/>
                </a:solidFill>
              </a:rPr>
              <a:t>Concept 2 (will make Zs generated correspond to a Gaussian distribution) </a:t>
            </a:r>
          </a:p>
        </p:txBody>
      </p:sp>
      <p:sp>
        <p:nvSpPr>
          <p:cNvPr id="11" name="TextBox 10"/>
          <p:cNvSpPr txBox="1"/>
          <p:nvPr/>
        </p:nvSpPr>
        <p:spPr>
          <a:xfrm>
            <a:off x="244696" y="6280421"/>
            <a:ext cx="6318029" cy="281910"/>
          </a:xfrm>
          <a:prstGeom prst="rect">
            <a:avLst/>
          </a:prstGeom>
          <a:noFill/>
        </p:spPr>
        <p:txBody>
          <a:bodyPr wrap="square" rtlCol="0">
            <a:spAutoFit/>
          </a:bodyPr>
          <a:lstStyle/>
          <a:p>
            <a:r>
              <a:rPr lang="en-US" sz="1200" dirty="0"/>
              <a:t>See </a:t>
            </a:r>
            <a:r>
              <a:rPr lang="en-US" sz="1200" dirty="0">
                <a:hlinkClick r:id="rId4"/>
              </a:rPr>
              <a:t>http://bjlkeng.github.io/posts/variational-autoencoders/</a:t>
            </a:r>
            <a:r>
              <a:rPr lang="en-US" sz="1200" dirty="0"/>
              <a:t> &amp; </a:t>
            </a:r>
            <a:r>
              <a:rPr lang="en-US" sz="1200" dirty="0">
                <a:hlinkClick r:id="rId5"/>
              </a:rPr>
              <a:t>https://arxiv.org/abs/1312.6114</a:t>
            </a:r>
            <a:endParaRPr lang="en-US" sz="1200" dirty="0"/>
          </a:p>
        </p:txBody>
      </p:sp>
      <p:cxnSp>
        <p:nvCxnSpPr>
          <p:cNvPr id="13" name="Straight Connector 12"/>
          <p:cNvCxnSpPr>
            <a:cxnSpLocks/>
          </p:cNvCxnSpPr>
          <p:nvPr/>
        </p:nvCxnSpPr>
        <p:spPr>
          <a:xfrm>
            <a:off x="3592822" y="6316209"/>
            <a:ext cx="18375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274565946"/>
              </p:ext>
            </p:extLst>
          </p:nvPr>
        </p:nvGraphicFramePr>
        <p:xfrm>
          <a:off x="8235331" y="1579911"/>
          <a:ext cx="546100" cy="241300"/>
        </p:xfrm>
        <a:graphic>
          <a:graphicData uri="http://schemas.openxmlformats.org/presentationml/2006/ole">
            <mc:AlternateContent xmlns:mc="http://schemas.openxmlformats.org/markup-compatibility/2006">
              <mc:Choice xmlns:v="urn:schemas-microsoft-com:vml" Requires="v">
                <p:oleObj name="Equation" r:id="rId6" imgW="545760" imgH="241200" progId="Equation.3">
                  <p:embed/>
                </p:oleObj>
              </mc:Choice>
              <mc:Fallback>
                <p:oleObj name="Equation" r:id="rId6" imgW="545760" imgH="241200" progId="Equation.3">
                  <p:embed/>
                  <p:pic>
                    <p:nvPicPr>
                      <p:cNvPr id="0" name=""/>
                      <p:cNvPicPr/>
                      <p:nvPr/>
                    </p:nvPicPr>
                    <p:blipFill>
                      <a:blip r:embed="rId7"/>
                      <a:stretch>
                        <a:fillRect/>
                      </a:stretch>
                    </p:blipFill>
                    <p:spPr>
                      <a:xfrm>
                        <a:off x="8235331" y="1579911"/>
                        <a:ext cx="546100" cy="2413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281869062"/>
              </p:ext>
            </p:extLst>
          </p:nvPr>
        </p:nvGraphicFramePr>
        <p:xfrm>
          <a:off x="1759507" y="5622623"/>
          <a:ext cx="1184275" cy="460375"/>
        </p:xfrm>
        <a:graphic>
          <a:graphicData uri="http://schemas.openxmlformats.org/presentationml/2006/ole">
            <mc:AlternateContent xmlns:mc="http://schemas.openxmlformats.org/markup-compatibility/2006">
              <mc:Choice xmlns:v="urn:schemas-microsoft-com:vml" Requires="v">
                <p:oleObj name="Equation" r:id="rId8" imgW="622080" imgH="241200" progId="Equation.3">
                  <p:embed/>
                </p:oleObj>
              </mc:Choice>
              <mc:Fallback>
                <p:oleObj name="Equation" r:id="rId8" imgW="622080" imgH="241200" progId="Equation.3">
                  <p:embed/>
                  <p:pic>
                    <p:nvPicPr>
                      <p:cNvPr id="0" name=""/>
                      <p:cNvPicPr/>
                      <p:nvPr/>
                    </p:nvPicPr>
                    <p:blipFill>
                      <a:blip r:embed="rId9"/>
                      <a:stretch>
                        <a:fillRect/>
                      </a:stretch>
                    </p:blipFill>
                    <p:spPr>
                      <a:xfrm>
                        <a:off x="1759507" y="5622623"/>
                        <a:ext cx="1184275" cy="460375"/>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15" name="Object 14"/>
              <p:cNvSpPr txBox="1"/>
              <p:nvPr/>
            </p:nvSpPr>
            <p:spPr>
              <a:xfrm>
                <a:off x="5430838" y="5802313"/>
                <a:ext cx="2760662" cy="42703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b="0" i="1" smtClean="0">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oMath>
                  </m:oMathPara>
                </a14:m>
                <a:endParaRPr lang="en-HK" dirty="0"/>
              </a:p>
            </p:txBody>
          </p:sp>
        </mc:Choice>
        <mc:Fallback>
          <p:sp>
            <p:nvSpPr>
              <p:cNvPr id="15" name="Object 14"/>
              <p:cNvSpPr txBox="1">
                <a:spLocks noRot="1" noChangeAspect="1" noMove="1" noResize="1" noEditPoints="1" noAdjustHandles="1" noChangeArrowheads="1" noChangeShapeType="1" noTextEdit="1"/>
              </p:cNvSpPr>
              <p:nvPr/>
            </p:nvSpPr>
            <p:spPr>
              <a:xfrm>
                <a:off x="5430838" y="5802313"/>
                <a:ext cx="2760662" cy="427037"/>
              </a:xfrm>
              <a:prstGeom prst="rect">
                <a:avLst/>
              </a:prstGeom>
              <a:blipFill>
                <a:blip r:embed="rId10"/>
                <a:stretch>
                  <a:fillRect b="-5714"/>
                </a:stretch>
              </a:blipFill>
            </p:spPr>
            <p:txBody>
              <a:bodyPr/>
              <a:lstStyle/>
              <a:p>
                <a:r>
                  <a:rPr lang="en-HK">
                    <a:noFill/>
                  </a:rPr>
                  <a:t> </a:t>
                </a:r>
              </a:p>
            </p:txBody>
          </p:sp>
        </mc:Fallback>
      </mc:AlternateContent>
    </p:spTree>
    <p:extLst>
      <p:ext uri="{BB962C8B-B14F-4D97-AF65-F5344CB8AC3E}">
        <p14:creationId xmlns:p14="http://schemas.microsoft.com/office/powerpoint/2010/main" val="17633808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90" y="74467"/>
            <a:ext cx="8229600" cy="1143000"/>
          </a:xfrm>
        </p:spPr>
        <p:txBody>
          <a:bodyPr/>
          <a:lstStyle/>
          <a:p>
            <a:r>
              <a:rPr lang="en-US" dirty="0"/>
              <a:t>For VAE implementation</a:t>
            </a:r>
          </a:p>
        </p:txBody>
      </p:sp>
      <p:sp>
        <p:nvSpPr>
          <p:cNvPr id="3" name="Content Placeholder 2"/>
          <p:cNvSpPr>
            <a:spLocks noGrp="1"/>
          </p:cNvSpPr>
          <p:nvPr>
            <p:ph idx="1"/>
          </p:nvPr>
        </p:nvSpPr>
        <p:spPr>
          <a:xfrm>
            <a:off x="152400" y="1174718"/>
            <a:ext cx="8543090" cy="4525963"/>
          </a:xfrm>
        </p:spPr>
        <p:txBody>
          <a:bodyPr>
            <a:normAutofit/>
          </a:bodyPr>
          <a:lstStyle/>
          <a:p>
            <a:r>
              <a:rPr lang="en-US" sz="2800" i="1" dirty="0"/>
              <a:t>Input X=(x</a:t>
            </a:r>
            <a:r>
              <a:rPr lang="en-US" sz="2800" i="1" baseline="-25000" dirty="0"/>
              <a:t>1</a:t>
            </a:r>
            <a:r>
              <a:rPr lang="en-US" sz="2800" i="1" dirty="0"/>
              <a:t>,x</a:t>
            </a:r>
            <a:r>
              <a:rPr lang="en-US" sz="2800" i="1" baseline="-25000" dirty="0"/>
              <a:t>2</a:t>
            </a:r>
            <a:r>
              <a:rPr lang="en-US" sz="2800" i="1" dirty="0"/>
              <a:t>,…,</a:t>
            </a:r>
            <a:r>
              <a:rPr lang="en-US" sz="2800" i="1" dirty="0" err="1"/>
              <a:t>x</a:t>
            </a:r>
            <a:r>
              <a:rPr lang="en-US" sz="2800" i="1" baseline="-25000" dirty="0" err="1"/>
              <a:t>n</a:t>
            </a:r>
            <a:r>
              <a:rPr lang="en-US" sz="2800" i="1" dirty="0"/>
              <a:t>) , hidden dimensions=k</a:t>
            </a:r>
          </a:p>
          <a:p>
            <a:r>
              <a:rPr lang="en-US" sz="2800" i="1" dirty="0"/>
              <a:t>Using the encoder, from X we obtain </a:t>
            </a:r>
            <a:r>
              <a:rPr lang="en-US" sz="2800" i="1" dirty="0">
                <a:solidFill>
                  <a:srgbClr val="FF0000"/>
                </a:solidFill>
              </a:rPr>
              <a:t>k different Gaussian distributions:  N(</a:t>
            </a:r>
            <a:r>
              <a:rPr lang="en-US" sz="2800" i="1" dirty="0" err="1">
                <a:solidFill>
                  <a:srgbClr val="FF0000"/>
                </a:solidFill>
              </a:rPr>
              <a:t>mean</a:t>
            </a:r>
            <a:r>
              <a:rPr lang="en-US" sz="2800" i="1" baseline="-25000" dirty="0" err="1">
                <a:solidFill>
                  <a:srgbClr val="FF0000"/>
                </a:solidFill>
              </a:rPr>
              <a:t>j</a:t>
            </a:r>
            <a:r>
              <a:rPr lang="en-US" sz="2800" i="1" dirty="0">
                <a:solidFill>
                  <a:srgbClr val="FF0000"/>
                </a:solidFill>
              </a:rPr>
              <a:t> , </a:t>
            </a:r>
            <a:r>
              <a:rPr lang="en-US" sz="2800" i="1" dirty="0" err="1">
                <a:solidFill>
                  <a:srgbClr val="FF0000"/>
                </a:solidFill>
              </a:rPr>
              <a:t>StdDev</a:t>
            </a:r>
            <a:r>
              <a:rPr lang="en-US" sz="2800" i="1" baseline="-25000" dirty="0" err="1">
                <a:solidFill>
                  <a:srgbClr val="FF0000"/>
                </a:solidFill>
              </a:rPr>
              <a:t>j</a:t>
            </a:r>
            <a:r>
              <a:rPr lang="en-US" sz="2800" i="1" baseline="-25000" dirty="0">
                <a:solidFill>
                  <a:srgbClr val="FF0000"/>
                </a:solidFill>
              </a:rPr>
              <a:t> </a:t>
            </a:r>
            <a:r>
              <a:rPr lang="en-US" sz="2800" i="1" dirty="0">
                <a:solidFill>
                  <a:srgbClr val="FF0000"/>
                </a:solidFill>
              </a:rPr>
              <a:t>)</a:t>
            </a:r>
            <a:r>
              <a:rPr lang="en-US" sz="2800" i="1" dirty="0"/>
              <a:t>,</a:t>
            </a:r>
          </a:p>
          <a:p>
            <a:r>
              <a:rPr lang="en-US" sz="2800" i="1" dirty="0"/>
              <a:t>each </a:t>
            </a:r>
            <a:r>
              <a:rPr lang="en-US" sz="2800" i="1" dirty="0" err="1"/>
              <a:t>z</a:t>
            </a:r>
            <a:r>
              <a:rPr lang="en-US" sz="2800" i="1" baseline="-25000" dirty="0" err="1"/>
              <a:t>j</a:t>
            </a:r>
            <a:r>
              <a:rPr lang="en-US" sz="2800" i="1" dirty="0"/>
              <a:t>=generated  by N(</a:t>
            </a:r>
            <a:r>
              <a:rPr lang="en-US" sz="2800" i="1" dirty="0">
                <a:sym typeface="Symbol" panose="05050102010706020507" pitchFamily="18" charset="2"/>
              </a:rPr>
              <a:t>µ</a:t>
            </a:r>
            <a:r>
              <a:rPr lang="en-US" sz="2800" i="1" baseline="-25000" dirty="0">
                <a:sym typeface="Symbol" panose="05050102010706020507" pitchFamily="18" charset="2"/>
              </a:rPr>
              <a:t> j </a:t>
            </a:r>
            <a:r>
              <a:rPr lang="en-US" sz="2800" i="1" dirty="0">
                <a:sym typeface="Symbol" panose="05050102010706020507" pitchFamily="18" charset="2"/>
              </a:rPr>
              <a:t>,</a:t>
            </a:r>
            <a:r>
              <a:rPr lang="en-US" sz="2800" i="1" baseline="-25000" dirty="0">
                <a:sym typeface="Symbol" panose="05050102010706020507" pitchFamily="18" charset="2"/>
              </a:rPr>
              <a:t>j</a:t>
            </a:r>
            <a:r>
              <a:rPr lang="en-US" sz="2800" i="1" dirty="0"/>
              <a:t>),where j =1,.,K,then we have  </a:t>
            </a:r>
            <a:r>
              <a:rPr lang="en-US" sz="2800" dirty="0"/>
              <a:t>Z=(z</a:t>
            </a:r>
            <a:r>
              <a:rPr lang="en-US" sz="2800" baseline="-25000" dirty="0"/>
              <a:t>1</a:t>
            </a:r>
            <a:r>
              <a:rPr lang="en-US" sz="2800" dirty="0"/>
              <a:t>,z</a:t>
            </a:r>
            <a:r>
              <a:rPr lang="en-US" sz="2800" baseline="-25000" dirty="0"/>
              <a:t>2</a:t>
            </a:r>
            <a:r>
              <a:rPr lang="en-US" sz="2800" dirty="0"/>
              <a:t>,.,z</a:t>
            </a:r>
            <a:r>
              <a:rPr lang="en-US" sz="2800" baseline="-25000" dirty="0"/>
              <a:t>k</a:t>
            </a:r>
            <a:r>
              <a:rPr lang="en-US" sz="2800" dirty="0"/>
              <a:t>)</a:t>
            </a:r>
            <a:endParaRPr lang="en-US" sz="2800" i="1" dirty="0"/>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57</a:t>
            </a:fld>
            <a:endParaRPr lang="en-US"/>
          </a:p>
        </p:txBody>
      </p:sp>
      <p:pic>
        <p:nvPicPr>
          <p:cNvPr id="6" name="Picture 5"/>
          <p:cNvPicPr>
            <a:picLocks noChangeAspect="1"/>
          </p:cNvPicPr>
          <p:nvPr/>
        </p:nvPicPr>
        <p:blipFill>
          <a:blip r:embed="rId2"/>
          <a:stretch>
            <a:fillRect/>
          </a:stretch>
        </p:blipFill>
        <p:spPr>
          <a:xfrm>
            <a:off x="4563309" y="3420300"/>
            <a:ext cx="17381" cy="17400"/>
          </a:xfrm>
          <a:prstGeom prst="rect">
            <a:avLst/>
          </a:prstGeom>
        </p:spPr>
      </p:pic>
      <p:pic>
        <p:nvPicPr>
          <p:cNvPr id="7" name="Picture 6"/>
          <p:cNvPicPr>
            <a:picLocks noChangeAspect="1"/>
          </p:cNvPicPr>
          <p:nvPr/>
        </p:nvPicPr>
        <p:blipFill>
          <a:blip r:embed="rId2"/>
          <a:stretch>
            <a:fillRect/>
          </a:stretch>
        </p:blipFill>
        <p:spPr>
          <a:xfrm>
            <a:off x="4715709" y="3572700"/>
            <a:ext cx="17381" cy="17400"/>
          </a:xfrm>
          <a:prstGeom prst="rect">
            <a:avLst/>
          </a:prstGeom>
        </p:spPr>
      </p:pic>
      <mc:AlternateContent xmlns:mc="http://schemas.openxmlformats.org/markup-compatibility/2006" xmlns:a14="http://schemas.microsoft.com/office/drawing/2010/main">
        <mc:Choice Requires="a14">
          <p:sp>
            <p:nvSpPr>
              <p:cNvPr id="10" name="Object 9"/>
              <p:cNvSpPr txBox="1"/>
              <p:nvPr/>
            </p:nvSpPr>
            <p:spPr>
              <a:xfrm>
                <a:off x="469900" y="3462338"/>
                <a:ext cx="8526463" cy="2271712"/>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r>
                        <m:rPr>
                          <m:nor/>
                        </m:rPr>
                        <a:rPr lang="en-HK" i="0">
                          <a:solidFill>
                            <a:srgbClr val="000000"/>
                          </a:solidFill>
                          <a:latin typeface="Cambria Math" panose="02040503050406030204" pitchFamily="18" charset="0"/>
                        </a:rPr>
                        <m:t>From</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the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previous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slide</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r>
                        <a:rPr lang="en-HK" i="1">
                          <a:solidFill>
                            <a:srgbClr val="000000"/>
                          </a:solidFill>
                          <a:latin typeface="Cambria Math" panose="02040503050406030204" pitchFamily="18" charset="0"/>
                        </a:rPr>
                        <m:t>=</m:t>
                      </m:r>
                    </m:oMath>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den>
                      </m:f>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𝑡𝑟</m:t>
                          </m:r>
                          <m:d>
                            <m:dPr>
                              <m:ctrlPr>
                                <a:rPr lang="en-HK" i="1">
                                  <a:solidFill>
                                    <a:srgbClr val="000000"/>
                                  </a:solidFill>
                                  <a:latin typeface="Cambria Math" panose="02040503050406030204" pitchFamily="18" charset="0"/>
                                </a:rPr>
                              </m:ctrlPr>
                            </m:dPr>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𝐼</m:t>
                              </m:r>
                            </m:e>
                          </m:d>
                          <m:r>
                            <a:rPr lang="en-HK" i="1">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sup>
                              <m:r>
                                <a:rPr lang="en-HK" i="1">
                                  <a:solidFill>
                                    <a:srgbClr val="000000"/>
                                  </a:solidFill>
                                  <a:latin typeface="Cambria Math" panose="02040503050406030204" pitchFamily="18" charset="0"/>
                                </a:rPr>
                                <m:t>𝑇</m:t>
                              </m:r>
                            </m:sup>
                          </m:sSup>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𝜇</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r>
                            <a:rPr lang="en-HK" i="1">
                              <a:solidFill>
                                <a:srgbClr val="000000"/>
                              </a:solidFill>
                              <a:latin typeface="Cambria Math" panose="02040503050406030204" pitchFamily="18" charset="0"/>
                            </a:rPr>
                            <m:t>−</m:t>
                          </m:r>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log</m:t>
                              </m:r>
                            </m:fName>
                            <m:e>
                              <m:d>
                                <m:dPr>
                                  <m:ctrlPr>
                                    <a:rPr lang="en-HK" i="1">
                                      <a:solidFill>
                                        <a:srgbClr val="000000"/>
                                      </a:solidFill>
                                      <a:latin typeface="Cambria Math" panose="02040503050406030204" pitchFamily="18" charset="0"/>
                                    </a:rPr>
                                  </m:ctrlPr>
                                </m:dPr>
                                <m:e>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det</m:t>
                                      </m:r>
                                    </m:fName>
                                    <m:e>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𝜎</m:t>
                                          </m:r>
                                        </m:e>
                                        <m:sup>
                                          <m:r>
                                            <a:rPr lang="en-HK" i="1">
                                              <a:solidFill>
                                                <a:srgbClr val="000000"/>
                                              </a:solidFill>
                                              <a:latin typeface="Cambria Math" panose="02040503050406030204" pitchFamily="18" charset="0"/>
                                            </a:rPr>
                                            <m:t>2</m:t>
                                          </m:r>
                                        </m:sup>
                                      </m:sSup>
                                    </m:e>
                                  </m:func>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𝑋</m:t>
                                      </m:r>
                                    </m:e>
                                  </m:d>
                                </m:e>
                              </m:d>
                            </m:e>
                          </m:func>
                        </m:e>
                      </m:d>
                    </m:oMath>
                    <m:oMath xmlns:m="http://schemas.openxmlformats.org/officeDocument/2006/math">
                      <m:r>
                        <m:rPr>
                          <m:nor/>
                        </m:rPr>
                        <a:rPr lang="en-HK" i="0">
                          <a:solidFill>
                            <a:srgbClr val="000000"/>
                          </a:solidFill>
                          <a:latin typeface="Cambria Math" panose="02040503050406030204" pitchFamily="18" charset="0"/>
                        </a:rPr>
                        <m:t>For</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VAE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application</m:t>
                      </m:r>
                      <m:r>
                        <m:rPr>
                          <m:nor/>
                        </m:rPr>
                        <a:rPr lang="en-HK" i="0">
                          <a:solidFill>
                            <a:srgbClr val="000000"/>
                          </a:solidFill>
                          <a:latin typeface="Cambria Math" panose="02040503050406030204" pitchFamily="18" charset="0"/>
                        </a:rPr>
                        <m:t>,</m:t>
                      </m:r>
                      <m:r>
                        <m:rPr>
                          <m:nor/>
                        </m:rPr>
                        <a:rPr lang="en-US" b="0" i="0" smtClean="0">
                          <a:solidFill>
                            <a:srgbClr val="000000"/>
                          </a:solidFill>
                          <a:latin typeface="Cambria Math" panose="02040503050406030204" pitchFamily="18" charset="0"/>
                        </a:rPr>
                        <m:t> </m:t>
                      </m:r>
                      <m:r>
                        <m:rPr>
                          <m:nor/>
                        </m:rPr>
                        <a:rPr lang="en-US" b="0" i="0" smtClean="0">
                          <a:solidFill>
                            <a:srgbClr val="000000"/>
                          </a:solidFill>
                          <a:latin typeface="Cambria Math" panose="02040503050406030204" pitchFamily="18" charset="0"/>
                        </a:rPr>
                        <m:t>rearraneg</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the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above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becomes</m:t>
                      </m:r>
                      <m:r>
                        <m:rPr>
                          <m:nor/>
                        </m:rPr>
                        <a:rPr lang="en-HK" i="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is</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to</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be</m:t>
                      </m:r>
                      <m:r>
                        <m:rPr>
                          <m:nor/>
                        </m:rPr>
                        <a:rPr lang="en-HK" i="0">
                          <a:solidFill>
                            <a:srgbClr val="000000"/>
                          </a:solidFill>
                          <a:latin typeface="Cambria Math" panose="02040503050406030204" pitchFamily="18" charset="0"/>
                        </a:rPr>
                        <m:t> </m:t>
                      </m:r>
                      <m:r>
                        <m:rPr>
                          <m:nor/>
                        </m:rPr>
                        <a:rPr lang="en-HK" i="0">
                          <a:solidFill>
                            <a:srgbClr val="000000"/>
                          </a:solidFill>
                          <a:latin typeface="Cambria Math" panose="02040503050406030204" pitchFamily="18" charset="0"/>
                        </a:rPr>
                        <m:t>minimized</m:t>
                      </m:r>
                      <m:r>
                        <a:rPr lang="en-HK" i="1">
                          <a:solidFill>
                            <a:srgbClr val="000000"/>
                          </a:solidFill>
                          <a:latin typeface="Cambria Math" panose="02040503050406030204" pitchFamily="18" charset="0"/>
                        </a:rPr>
                        <m:t>)</m:t>
                      </m:r>
                    </m:oMath>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𝑘</m:t>
                                          </m:r>
                                        </m:sub>
                                      </m:sSub>
                                    </m:e>
                                  </m:d>
                                </m:e>
                                <m:sup>
                                  <m:r>
                                    <a:rPr lang="en-HK" i="1">
                                      <a:solidFill>
                                        <a:srgbClr val="000000"/>
                                      </a:solidFill>
                                      <a:latin typeface="Cambria Math" panose="02040503050406030204" pitchFamily="18" charset="0"/>
                                    </a:rPr>
                                    <m:t>𝑇</m:t>
                                  </m:r>
                                </m:sup>
                              </m:sSup>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𝑑𝑖𝑎𝑔</m:t>
                              </m:r>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𝑘</m:t>
                                      </m:r>
                                    </m:sub>
                                  </m:sSub>
                                </m:e>
                              </m:d>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den>
                      </m:f>
                      <m:nary>
                        <m:naryPr>
                          <m:chr m:val="∑"/>
                          <m:ctrlPr>
                            <a:rPr lang="en-HK" i="1">
                              <a:solidFill>
                                <a:srgbClr val="000000"/>
                              </a:solidFill>
                              <a:latin typeface="Cambria Math" panose="02040503050406030204" pitchFamily="18" charset="0"/>
                            </a:rPr>
                          </m:ctrlPr>
                        </m:naryPr>
                        <m:sub>
                          <m:r>
                            <a:rPr lang="en-HK" i="1">
                              <a:solidFill>
                                <a:srgbClr val="000000"/>
                              </a:solidFill>
                              <a:latin typeface="Cambria Math" panose="02040503050406030204" pitchFamily="18" charset="0"/>
                            </a:rPr>
                            <m:t>𝑗</m:t>
                          </m:r>
                          <m:r>
                            <a:rPr lang="en-HK" i="1">
                              <a:solidFill>
                                <a:srgbClr val="000000"/>
                              </a:solidFill>
                              <a:latin typeface="Cambria Math" panose="02040503050406030204" pitchFamily="18" charset="0"/>
                            </a:rPr>
                            <m:t>=1</m:t>
                          </m:r>
                        </m:sub>
                        <m:sup>
                          <m:r>
                            <a:rPr lang="en-HK" i="1">
                              <a:solidFill>
                                <a:srgbClr val="000000"/>
                              </a:solidFill>
                              <a:latin typeface="Cambria Math" panose="02040503050406030204" pitchFamily="18" charset="0"/>
                            </a:rPr>
                            <m:t>𝑘</m:t>
                          </m:r>
                        </m:sup>
                        <m:e>
                          <m:d>
                            <m:dPr>
                              <m:ctrlPr>
                                <a:rPr lang="en-HK" i="1">
                                  <a:solidFill>
                                    <a:srgbClr val="000000"/>
                                  </a:solidFill>
                                  <a:latin typeface="Cambria Math" panose="02040503050406030204" pitchFamily="18" charset="0"/>
                                </a:rPr>
                              </m:ctrlPr>
                            </m:dPr>
                            <m:e>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𝑗</m:t>
                                  </m:r>
                                </m:sub>
                                <m:sup>
                                  <m:r>
                                    <a:rPr lang="en-HK" i="1">
                                      <a:solidFill>
                                        <a:srgbClr val="000000"/>
                                      </a:solidFill>
                                      <a:latin typeface="Cambria Math" panose="02040503050406030204" pitchFamily="18" charset="0"/>
                                    </a:rPr>
                                    <m:t>2</m:t>
                                  </m:r>
                                </m:sup>
                              </m:sSubSup>
                              <m:r>
                                <a:rPr lang="en-HK" i="1">
                                  <a:solidFill>
                                    <a:srgbClr val="000000"/>
                                  </a:solidFill>
                                  <a:latin typeface="Cambria Math" panose="02040503050406030204" pitchFamily="18" charset="0"/>
                                </a:rPr>
                                <m:t>+</m:t>
                              </m:r>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𝜇</m:t>
                                  </m:r>
                                </m:e>
                                <m:sub>
                                  <m:r>
                                    <a:rPr lang="en-HK" i="1">
                                      <a:solidFill>
                                        <a:srgbClr val="000000"/>
                                      </a:solidFill>
                                      <a:latin typeface="Cambria Math" panose="02040503050406030204" pitchFamily="18" charset="0"/>
                                    </a:rPr>
                                    <m:t>𝑗</m:t>
                                  </m:r>
                                </m:sub>
                                <m:sup>
                                  <m:r>
                                    <a:rPr lang="en-HK" i="1">
                                      <a:solidFill>
                                        <a:srgbClr val="000000"/>
                                      </a:solidFill>
                                      <a:latin typeface="Cambria Math" panose="02040503050406030204" pitchFamily="18" charset="0"/>
                                    </a:rPr>
                                    <m:t>2</m:t>
                                  </m:r>
                                </m:sup>
                              </m:sSubSup>
                              <m:r>
                                <a:rPr lang="en-HK" i="1">
                                  <a:solidFill>
                                    <a:srgbClr val="000000"/>
                                  </a:solidFill>
                                  <a:latin typeface="Cambria Math" panose="02040503050406030204" pitchFamily="18" charset="0"/>
                                </a:rPr>
                                <m:t>−1−</m:t>
                              </m:r>
                              <m:func>
                                <m:funcPr>
                                  <m:ctrlPr>
                                    <a:rPr lang="en-HK" i="1">
                                      <a:solidFill>
                                        <a:srgbClr val="000000"/>
                                      </a:solidFill>
                                      <a:latin typeface="Cambria Math" panose="02040503050406030204" pitchFamily="18" charset="0"/>
                                    </a:rPr>
                                  </m:ctrlPr>
                                </m:funcPr>
                                <m:fName>
                                  <m:r>
                                    <m:rPr>
                                      <m:sty m:val="p"/>
                                    </m:rPr>
                                    <a:rPr lang="en-HK" i="0">
                                      <a:solidFill>
                                        <a:srgbClr val="000000"/>
                                      </a:solidFill>
                                      <a:latin typeface="Cambria Math" panose="02040503050406030204" pitchFamily="18" charset="0"/>
                                    </a:rPr>
                                    <m:t>ln</m:t>
                                  </m:r>
                                </m:fName>
                                <m:e>
                                  <m:d>
                                    <m:dPr>
                                      <m:ctrlPr>
                                        <a:rPr lang="en-HK" i="1">
                                          <a:solidFill>
                                            <a:srgbClr val="000000"/>
                                          </a:solidFill>
                                          <a:latin typeface="Cambria Math" panose="02040503050406030204" pitchFamily="18" charset="0"/>
                                        </a:rPr>
                                      </m:ctrlPr>
                                    </m:dPr>
                                    <m:e>
                                      <m:sSubSup>
                                        <m:sSubSupPr>
                                          <m:ctrlPr>
                                            <a:rPr lang="en-HK" i="1">
                                              <a:solidFill>
                                                <a:srgbClr val="000000"/>
                                              </a:solidFill>
                                              <a:latin typeface="Cambria Math" panose="02040503050406030204" pitchFamily="18" charset="0"/>
                                            </a:rPr>
                                          </m:ctrlPr>
                                        </m:sSubSupPr>
                                        <m:e>
                                          <m:r>
                                            <a:rPr lang="en-HK" i="1">
                                              <a:solidFill>
                                                <a:srgbClr val="000000"/>
                                              </a:solidFill>
                                              <a:latin typeface="Cambria Math" panose="02040503050406030204" pitchFamily="18" charset="0"/>
                                            </a:rPr>
                                            <m:t>𝜎</m:t>
                                          </m:r>
                                        </m:e>
                                        <m:sub>
                                          <m:r>
                                            <a:rPr lang="en-HK" i="1">
                                              <a:solidFill>
                                                <a:srgbClr val="000000"/>
                                              </a:solidFill>
                                              <a:latin typeface="Cambria Math" panose="02040503050406030204" pitchFamily="18" charset="0"/>
                                            </a:rPr>
                                            <m:t>𝑗</m:t>
                                          </m:r>
                                        </m:sub>
                                        <m:sup>
                                          <m:r>
                                            <a:rPr lang="en-HK" i="1">
                                              <a:solidFill>
                                                <a:srgbClr val="000000"/>
                                              </a:solidFill>
                                              <a:latin typeface="Cambria Math" panose="02040503050406030204" pitchFamily="18" charset="0"/>
                                            </a:rPr>
                                            <m:t>2</m:t>
                                          </m:r>
                                        </m:sup>
                                      </m:sSubSup>
                                    </m:e>
                                  </m:d>
                                </m:e>
                              </m:func>
                            </m:e>
                          </m:d>
                        </m:e>
                      </m:nary>
                    </m:oMath>
                  </m:oMathPara>
                </a14:m>
                <a:endParaRPr lang="en-HK" dirty="0"/>
              </a:p>
            </p:txBody>
          </p:sp>
        </mc:Choice>
        <mc:Fallback xmlns="">
          <p:sp>
            <p:nvSpPr>
              <p:cNvPr id="10" name="Object 9"/>
              <p:cNvSpPr txBox="1">
                <a:spLocks noRot="1" noChangeAspect="1" noMove="1" noResize="1" noEditPoints="1" noAdjustHandles="1" noChangeArrowheads="1" noChangeShapeType="1" noTextEdit="1"/>
              </p:cNvSpPr>
              <p:nvPr/>
            </p:nvSpPr>
            <p:spPr>
              <a:xfrm>
                <a:off x="469900" y="3462338"/>
                <a:ext cx="8526463" cy="2271712"/>
              </a:xfrm>
              <a:prstGeom prst="rect">
                <a:avLst/>
              </a:prstGeom>
              <a:blipFill>
                <a:blip r:embed="rId3"/>
                <a:stretch>
                  <a:fillRect/>
                </a:stretch>
              </a:blipFill>
            </p:spPr>
            <p:txBody>
              <a:bodyPr/>
              <a:lstStyle/>
              <a:p>
                <a:r>
                  <a:rPr lang="en-HK">
                    <a:noFill/>
                  </a:rPr>
                  <a:t> </a:t>
                </a:r>
              </a:p>
            </p:txBody>
          </p:sp>
        </mc:Fallback>
      </mc:AlternateContent>
      <p:sp>
        <p:nvSpPr>
          <p:cNvPr id="11" name="TextBox 10"/>
          <p:cNvSpPr txBox="1"/>
          <p:nvPr/>
        </p:nvSpPr>
        <p:spPr>
          <a:xfrm>
            <a:off x="433420" y="5725749"/>
            <a:ext cx="7155933" cy="923330"/>
          </a:xfrm>
          <a:prstGeom prst="rect">
            <a:avLst/>
          </a:prstGeom>
          <a:noFill/>
        </p:spPr>
        <p:txBody>
          <a:bodyPr wrap="none" rtlCol="0">
            <a:spAutoFit/>
          </a:bodyPr>
          <a:lstStyle/>
          <a:p>
            <a:r>
              <a:rPr lang="en-US" dirty="0"/>
              <a:t>See </a:t>
            </a:r>
            <a:r>
              <a:rPr lang="en-US" dirty="0">
                <a:hlinkClick r:id="rId4"/>
              </a:rPr>
              <a:t>https://en.wikipedia.org/wiki/Kullback%E2%80%93Leibler_divergence</a:t>
            </a:r>
            <a:endParaRPr lang="en-US" dirty="0"/>
          </a:p>
          <a:p>
            <a:r>
              <a:rPr lang="en-US" dirty="0">
                <a:hlinkClick r:id="rId5"/>
              </a:rPr>
              <a:t>https://wiseodd.github.io/techblog/2016/12/10/variational-autoencoder/</a:t>
            </a:r>
            <a:endParaRPr lang="en-US" dirty="0"/>
          </a:p>
          <a:p>
            <a:endParaRPr lang="en-US" dirty="0"/>
          </a:p>
        </p:txBody>
      </p:sp>
      <p:sp>
        <p:nvSpPr>
          <p:cNvPr id="8" name="TextBox 7">
            <a:extLst>
              <a:ext uri="{FF2B5EF4-FFF2-40B4-BE49-F238E27FC236}">
                <a16:creationId xmlns:a16="http://schemas.microsoft.com/office/drawing/2014/main" id="{38473408-4005-7EB5-ED1B-270606C68AC1}"/>
              </a:ext>
            </a:extLst>
          </p:cNvPr>
          <p:cNvSpPr txBox="1"/>
          <p:nvPr/>
        </p:nvSpPr>
        <p:spPr>
          <a:xfrm>
            <a:off x="7620000" y="4732050"/>
            <a:ext cx="1361719" cy="400110"/>
          </a:xfrm>
          <a:prstGeom prst="rect">
            <a:avLst/>
          </a:prstGeom>
          <a:noFill/>
        </p:spPr>
        <p:txBody>
          <a:bodyPr wrap="none" rtlCol="0">
            <a:spAutoFit/>
          </a:bodyPr>
          <a:lstStyle/>
          <a:p>
            <a:r>
              <a:rPr lang="en-US" sz="2000" dirty="0">
                <a:solidFill>
                  <a:srgbClr val="FF0000"/>
                </a:solidFill>
              </a:rPr>
              <a:t>Concept 2: </a:t>
            </a:r>
          </a:p>
        </p:txBody>
      </p:sp>
    </p:spTree>
    <p:extLst>
      <p:ext uri="{BB962C8B-B14F-4D97-AF65-F5344CB8AC3E}">
        <p14:creationId xmlns:p14="http://schemas.microsoft.com/office/powerpoint/2010/main" val="15026494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practice, use </a:t>
            </a:r>
            <a:r>
              <a:rPr lang="en-US" dirty="0">
                <a:sym typeface="Symbol" panose="05050102010706020507" pitchFamily="18" charset="2"/>
              </a:rPr>
              <a:t>exp(</a:t>
            </a:r>
            <a:r>
              <a:rPr lang="en-US" baseline="30000" dirty="0">
                <a:sym typeface="Symbol" panose="05050102010706020507" pitchFamily="18" charset="2"/>
              </a:rPr>
              <a:t>2</a:t>
            </a:r>
            <a:r>
              <a:rPr lang="en-US" dirty="0">
                <a:sym typeface="Symbol" panose="05050102010706020507" pitchFamily="18" charset="2"/>
              </a:rPr>
              <a:t>)  instead of </a:t>
            </a:r>
            <a:r>
              <a:rPr lang="en-US" baseline="30000" dirty="0">
                <a:sym typeface="Symbol" panose="05050102010706020507" pitchFamily="18" charset="2"/>
              </a:rPr>
              <a:t>2</a:t>
            </a:r>
            <a:br>
              <a:rPr lang="en-US" baseline="30000" dirty="0">
                <a:sym typeface="Symbol" panose="05050102010706020507" pitchFamily="18" charset="2"/>
              </a:rPr>
            </a:br>
            <a:endParaRPr lang="en-US" dirty="0"/>
          </a:p>
        </p:txBody>
      </p:sp>
      <p:sp>
        <p:nvSpPr>
          <p:cNvPr id="3" name="Content Placeholder 2"/>
          <p:cNvSpPr>
            <a:spLocks noGrp="1"/>
          </p:cNvSpPr>
          <p:nvPr>
            <p:ph idx="1"/>
          </p:nvPr>
        </p:nvSpPr>
        <p:spPr>
          <a:xfrm>
            <a:off x="457200" y="936965"/>
            <a:ext cx="8229600" cy="4525963"/>
          </a:xfrm>
        </p:spPr>
        <p:txBody>
          <a:bodyPr/>
          <a:lstStyle/>
          <a:p>
            <a:r>
              <a:rPr lang="en-US" dirty="0"/>
              <a:t>we replace </a:t>
            </a:r>
            <a:r>
              <a:rPr lang="en-US" dirty="0">
                <a:sym typeface="Symbol" panose="05050102010706020507" pitchFamily="18" charset="2"/>
              </a:rPr>
              <a:t></a:t>
            </a:r>
            <a:r>
              <a:rPr lang="en-US" baseline="30000" dirty="0">
                <a:sym typeface="Symbol" panose="05050102010706020507" pitchFamily="18" charset="2"/>
              </a:rPr>
              <a:t>2</a:t>
            </a:r>
            <a:r>
              <a:rPr lang="en-US" dirty="0">
                <a:sym typeface="Symbol" panose="05050102010706020507" pitchFamily="18" charset="2"/>
              </a:rPr>
              <a:t> with </a:t>
            </a:r>
            <a:r>
              <a:rPr lang="en-US" dirty="0" err="1">
                <a:sym typeface="Symbol" panose="05050102010706020507" pitchFamily="18" charset="2"/>
              </a:rPr>
              <a:t>exp</a:t>
            </a:r>
            <a:r>
              <a:rPr lang="en-US" dirty="0">
                <a:sym typeface="Symbol" panose="05050102010706020507" pitchFamily="18" charset="2"/>
              </a:rPr>
              <a:t>(</a:t>
            </a:r>
            <a:r>
              <a:rPr lang="en-US" baseline="30000" dirty="0">
                <a:sym typeface="Symbol" panose="05050102010706020507" pitchFamily="18" charset="2"/>
              </a:rPr>
              <a:t>2</a:t>
            </a:r>
            <a:r>
              <a:rPr lang="en-US" dirty="0">
                <a:sym typeface="Symbol" panose="05050102010706020507" pitchFamily="18" charset="2"/>
              </a:rPr>
              <a:t>) to enable stability in calculation. And for the minimization of D</a:t>
            </a:r>
            <a:r>
              <a:rPr lang="en-US" baseline="-25000" dirty="0">
                <a:sym typeface="Symbol" panose="05050102010706020507" pitchFamily="18" charset="2"/>
              </a:rPr>
              <a:t>KL</a:t>
            </a:r>
            <a:r>
              <a:rPr lang="en-US" dirty="0">
                <a:sym typeface="Symbol" panose="05050102010706020507" pitchFamily="18" charset="2"/>
              </a:rPr>
              <a:t>, this replacement gives the same result</a:t>
            </a:r>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58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9768404"/>
              </p:ext>
            </p:extLst>
          </p:nvPr>
        </p:nvGraphicFramePr>
        <p:xfrm>
          <a:off x="648493" y="2709862"/>
          <a:ext cx="7847013" cy="3646488"/>
        </p:xfrm>
        <a:graphic>
          <a:graphicData uri="http://schemas.openxmlformats.org/presentationml/2006/ole">
            <mc:AlternateContent xmlns:mc="http://schemas.openxmlformats.org/markup-compatibility/2006">
              <mc:Choice xmlns:v="urn:schemas-microsoft-com:vml" Requires="v">
                <p:oleObj name="Equation" r:id="rId3" imgW="4533840" imgH="2108160" progId="Equation.3">
                  <p:embed/>
                </p:oleObj>
              </mc:Choice>
              <mc:Fallback>
                <p:oleObj name="Equation" r:id="rId3" imgW="4533840" imgH="2108160" progId="Equation.3">
                  <p:embed/>
                  <p:pic>
                    <p:nvPicPr>
                      <p:cNvPr id="0" name=""/>
                      <p:cNvPicPr/>
                      <p:nvPr/>
                    </p:nvPicPr>
                    <p:blipFill>
                      <a:blip r:embed="rId4"/>
                      <a:stretch>
                        <a:fillRect/>
                      </a:stretch>
                    </p:blipFill>
                    <p:spPr>
                      <a:xfrm>
                        <a:off x="648493" y="2709862"/>
                        <a:ext cx="7847013" cy="3646488"/>
                      </a:xfrm>
                      <a:prstGeom prst="rect">
                        <a:avLst/>
                      </a:prstGeom>
                    </p:spPr>
                  </p:pic>
                </p:oleObj>
              </mc:Fallback>
            </mc:AlternateContent>
          </a:graphicData>
        </a:graphic>
      </p:graphicFrame>
      <p:cxnSp>
        <p:nvCxnSpPr>
          <p:cNvPr id="8" name="Straight Arrow Connector 7"/>
          <p:cNvCxnSpPr/>
          <p:nvPr/>
        </p:nvCxnSpPr>
        <p:spPr>
          <a:xfrm>
            <a:off x="6248400" y="3784883"/>
            <a:ext cx="0" cy="1678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592786" y="3784883"/>
            <a:ext cx="381000" cy="1475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023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FD2718C-1620-17B7-A4B0-0796E1472706}"/>
              </a:ext>
            </a:extLst>
          </p:cNvPr>
          <p:cNvPicPr>
            <a:picLocks noChangeAspect="1"/>
          </p:cNvPicPr>
          <p:nvPr/>
        </p:nvPicPr>
        <p:blipFill>
          <a:blip r:embed="rId3"/>
          <a:stretch>
            <a:fillRect/>
          </a:stretch>
        </p:blipFill>
        <p:spPr>
          <a:xfrm>
            <a:off x="2129714" y="1554955"/>
            <a:ext cx="3723275" cy="3906507"/>
          </a:xfrm>
          <a:prstGeom prst="rect">
            <a:avLst/>
          </a:prstGeom>
        </p:spPr>
      </p:pic>
      <p:sp>
        <p:nvSpPr>
          <p:cNvPr id="2" name="Title 1"/>
          <p:cNvSpPr>
            <a:spLocks noGrp="1"/>
          </p:cNvSpPr>
          <p:nvPr>
            <p:ph type="title"/>
          </p:nvPr>
        </p:nvSpPr>
        <p:spPr/>
        <p:txBody>
          <a:bodyPr>
            <a:normAutofit fontScale="90000"/>
          </a:bodyPr>
          <a:lstStyle/>
          <a:p>
            <a:r>
              <a:rPr lang="en-US" sz="3600" dirty="0"/>
              <a:t>Use neural networks to implement the system</a:t>
            </a:r>
            <a:br>
              <a:rPr lang="en-US" dirty="0"/>
            </a:br>
            <a:endParaRPr lang="en-US" dirty="0"/>
          </a:p>
        </p:txBody>
      </p:sp>
      <p:sp>
        <p:nvSpPr>
          <p:cNvPr id="3" name="Content Placeholder 2"/>
          <p:cNvSpPr>
            <a:spLocks noGrp="1"/>
          </p:cNvSpPr>
          <p:nvPr>
            <p:ph idx="1"/>
          </p:nvPr>
        </p:nvSpPr>
        <p:spPr>
          <a:xfrm flipH="1">
            <a:off x="8658224" y="4343400"/>
            <a:ext cx="45719" cy="1118062"/>
          </a:xfrm>
        </p:spPr>
        <p:txBody>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59</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5287848" y="1121491"/>
                <a:ext cx="3731092" cy="1207767"/>
              </a:xfrm>
              <a:prstGeom prst="rect">
                <a:avLst/>
              </a:prstGeom>
              <a:noFill/>
            </p:spPr>
            <p:txBody>
              <a:bodyPr wrap="square" rtlCol="0">
                <a:spAutoFit/>
              </a:bodyPr>
              <a:lstStyle/>
              <a:p>
                <a:r>
                  <a:rPr lang="en-US" dirty="0"/>
                  <a:t>Use backpropagation to minimize</a:t>
                </a:r>
              </a:p>
              <a:p>
                <a:r>
                  <a:rPr lang="en-US" dirty="0"/>
                  <a:t>the loss function </a:t>
                </a:r>
                <a:r>
                  <a:rPr lang="en-US" dirty="0">
                    <a:solidFill>
                      <a:srgbClr val="FF0000"/>
                    </a:solidFill>
                  </a:rPr>
                  <a:t>(concept3)</a:t>
                </a:r>
                <a:r>
                  <a:rPr lang="en-US" dirty="0"/>
                  <a:t>: </a:t>
                </a:r>
                <a:r>
                  <a:rPr lang="en-US" sz="1800" dirty="0"/>
                  <a:t>Loss between input X and output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𝑋</m:t>
                        </m:r>
                      </m:e>
                    </m:acc>
                  </m:oMath>
                </a14:m>
                <a:r>
                  <a:rPr lang="en-US" dirty="0">
                    <a:solidFill>
                      <a:srgbClr val="FF0000"/>
                    </a:solidFill>
                  </a:rPr>
                  <a:t> </a:t>
                </a:r>
                <a:endParaRPr lang="en-US" dirty="0"/>
              </a:p>
              <a:p>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287848" y="1121491"/>
                <a:ext cx="3731092" cy="1207767"/>
              </a:xfrm>
              <a:prstGeom prst="rect">
                <a:avLst/>
              </a:prstGeom>
              <a:blipFill>
                <a:blip r:embed="rId4"/>
                <a:stretch>
                  <a:fillRect l="-1307" t="-3030"/>
                </a:stretch>
              </a:blipFill>
            </p:spPr>
            <p:txBody>
              <a:bodyPr/>
              <a:lstStyle/>
              <a:p>
                <a:r>
                  <a:rPr lang="en-HK">
                    <a:noFill/>
                  </a:rPr>
                  <a:t> </a:t>
                </a:r>
              </a:p>
            </p:txBody>
          </p:sp>
        </mc:Fallback>
      </mc:AlternateContent>
      <p:cxnSp>
        <p:nvCxnSpPr>
          <p:cNvPr id="9" name="Straight Arrow Connector 8"/>
          <p:cNvCxnSpPr/>
          <p:nvPr/>
        </p:nvCxnSpPr>
        <p:spPr>
          <a:xfrm flipH="1" flipV="1">
            <a:off x="4953000" y="1752601"/>
            <a:ext cx="304800" cy="125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5106" y="836838"/>
            <a:ext cx="3224247" cy="1200329"/>
          </a:xfrm>
          <a:prstGeom prst="rect">
            <a:avLst/>
          </a:prstGeom>
          <a:noFill/>
          <a:ln>
            <a:solidFill>
              <a:schemeClr val="accent1"/>
            </a:solidFill>
          </a:ln>
        </p:spPr>
        <p:txBody>
          <a:bodyPr wrap="square" rtlCol="0">
            <a:spAutoFit/>
          </a:bodyPr>
          <a:lstStyle/>
          <a:p>
            <a:r>
              <a:rPr lang="en-US" dirty="0"/>
              <a:t>Use backpropagation to </a:t>
            </a:r>
            <a:r>
              <a:rPr lang="en-US" dirty="0">
                <a:solidFill>
                  <a:srgbClr val="FF0000"/>
                </a:solidFill>
              </a:rPr>
              <a:t>minimize</a:t>
            </a:r>
          </a:p>
          <a:p>
            <a:r>
              <a:rPr lang="en-US" dirty="0"/>
              <a:t>the loss function </a:t>
            </a:r>
            <a:r>
              <a:rPr lang="en-US" i="1" dirty="0"/>
              <a:t>L</a:t>
            </a:r>
            <a:r>
              <a:rPr lang="en-US" i="1" baseline="30000" dirty="0"/>
              <a:t>(all) </a:t>
            </a:r>
            <a:r>
              <a:rPr lang="en-US" i="1" dirty="0"/>
              <a:t>of encoder</a:t>
            </a:r>
            <a:r>
              <a:rPr lang="en-US" dirty="0"/>
              <a:t>: </a:t>
            </a:r>
            <a:r>
              <a:rPr lang="en-US" dirty="0">
                <a:solidFill>
                  <a:srgbClr val="FF0000"/>
                </a:solidFill>
              </a:rPr>
              <a:t>(concept1 &amp; 2)</a:t>
            </a:r>
          </a:p>
        </p:txBody>
      </p:sp>
      <p:sp>
        <p:nvSpPr>
          <p:cNvPr id="15" name="TextBox 14"/>
          <p:cNvSpPr txBox="1"/>
          <p:nvPr/>
        </p:nvSpPr>
        <p:spPr>
          <a:xfrm>
            <a:off x="1380550" y="3853656"/>
            <a:ext cx="1125099" cy="1200329"/>
          </a:xfrm>
          <a:prstGeom prst="rect">
            <a:avLst/>
          </a:prstGeom>
          <a:noFill/>
        </p:spPr>
        <p:txBody>
          <a:bodyPr wrap="square" rtlCol="0">
            <a:spAutoFit/>
          </a:bodyPr>
          <a:lstStyle/>
          <a:p>
            <a:r>
              <a:rPr lang="en-US" dirty="0"/>
              <a:t>Encoder neural network</a:t>
            </a:r>
          </a:p>
          <a:p>
            <a:endParaRPr lang="en-US" dirty="0"/>
          </a:p>
        </p:txBody>
      </p:sp>
      <p:sp>
        <p:nvSpPr>
          <p:cNvPr id="16" name="TextBox 15"/>
          <p:cNvSpPr txBox="1"/>
          <p:nvPr/>
        </p:nvSpPr>
        <p:spPr>
          <a:xfrm>
            <a:off x="3797300" y="809050"/>
            <a:ext cx="1125099" cy="1200329"/>
          </a:xfrm>
          <a:prstGeom prst="rect">
            <a:avLst/>
          </a:prstGeom>
          <a:noFill/>
        </p:spPr>
        <p:txBody>
          <a:bodyPr wrap="square" rtlCol="0">
            <a:spAutoFit/>
          </a:bodyPr>
          <a:lstStyle/>
          <a:p>
            <a:r>
              <a:rPr lang="en-US" dirty="0"/>
              <a:t>Decoder neural network</a:t>
            </a:r>
          </a:p>
          <a:p>
            <a:endParaRPr lang="en-US" dirty="0"/>
          </a:p>
        </p:txBody>
      </p:sp>
      <mc:AlternateContent xmlns:mc="http://schemas.openxmlformats.org/markup-compatibility/2006" xmlns:a14="http://schemas.microsoft.com/office/drawing/2010/main">
        <mc:Choice Requires="a14">
          <p:sp>
            <p:nvSpPr>
              <p:cNvPr id="17" name="Object 16"/>
              <p:cNvSpPr txBox="1"/>
              <p:nvPr/>
            </p:nvSpPr>
            <p:spPr>
              <a:xfrm>
                <a:off x="3530600" y="4989513"/>
                <a:ext cx="5567363" cy="1184275"/>
              </a:xfrm>
              <a:prstGeom prst="rect">
                <a:avLst/>
              </a:prstGeom>
              <a:ln>
                <a:solidFill>
                  <a:schemeClr val="accent1">
                    <a:shade val="95000"/>
                    <a:satMod val="105000"/>
                  </a:schemeClr>
                </a:solid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HK" i="1" smtClean="0">
                          <a:solidFill>
                            <a:srgbClr val="000000"/>
                          </a:solidFill>
                          <a:latin typeface="Cambria Math" panose="02040503050406030204" pitchFamily="18" charset="0"/>
                        </a:rPr>
                        <m:t>𝑀𝑖𝑛𝑖𝑚𝑖𝑧𝑒</m:t>
                      </m:r>
                      <m:r>
                        <a:rPr lang="en-HK" i="1" smtClean="0">
                          <a:solidFill>
                            <a:srgbClr val="000000"/>
                          </a:solidFill>
                          <a:latin typeface="Cambria Math" panose="02040503050406030204" pitchFamily="18" charset="0"/>
                        </a:rPr>
                        <m:t>_</m:t>
                      </m:r>
                      <m:r>
                        <a:rPr lang="en-HK" i="1" smtClean="0">
                          <a:solidFill>
                            <a:srgbClr val="000000"/>
                          </a:solidFill>
                          <a:latin typeface="Cambria Math" panose="02040503050406030204" pitchFamily="18" charset="0"/>
                        </a:rPr>
                        <m:t>𝑙𝑜𝑠𝑠</m:t>
                      </m:r>
                      <m:r>
                        <a:rPr lang="en-HK" i="1" smtClean="0">
                          <a:solidFill>
                            <a:srgbClr val="000000"/>
                          </a:solidFill>
                          <a:latin typeface="Cambria Math" panose="02040503050406030204" pitchFamily="18" charset="0"/>
                        </a:rPr>
                        <m:t>(</m:t>
                      </m:r>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𝐿</m:t>
                          </m:r>
                        </m:e>
                        <m:sup>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𝑎𝑙𝑙</m:t>
                          </m:r>
                          <m:r>
                            <a:rPr lang="en-HK" i="1">
                              <a:solidFill>
                                <a:srgbClr val="000000"/>
                              </a:solidFill>
                              <a:latin typeface="Cambria Math" panose="02040503050406030204" pitchFamily="18" charset="0"/>
                            </a:rPr>
                            <m:t>)</m:t>
                          </m:r>
                        </m:sup>
                      </m:sSup>
                      <m:r>
                        <a:rPr lang="en-HK" i="1">
                          <a:solidFill>
                            <a:srgbClr val="000000"/>
                          </a:solidFill>
                          <a:latin typeface="Cambria Math" panose="02040503050406030204" pitchFamily="18" charset="0"/>
                        </a:rPr>
                        <m:t>)</m:t>
                      </m:r>
                    </m:oMath>
                    <m:oMath xmlns:m="http://schemas.openxmlformats.org/officeDocument/2006/math">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𝐿</m:t>
                          </m:r>
                        </m:e>
                        <m:sup>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𝑎𝑙𝑙</m:t>
                          </m:r>
                          <m:r>
                            <a:rPr lang="en-HK" i="1">
                              <a:solidFill>
                                <a:srgbClr val="000000"/>
                              </a:solidFill>
                              <a:latin typeface="Cambria Math" panose="02040503050406030204" pitchFamily="18" charset="0"/>
                            </a:rPr>
                            <m:t>)</m:t>
                          </m:r>
                        </m:sup>
                      </m:sSup>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𝑁</m:t>
                          </m:r>
                        </m:den>
                      </m:f>
                      <m:nary>
                        <m:naryPr>
                          <m:chr m:val="∑"/>
                          <m:ctrlPr>
                            <a:rPr lang="en-HK" i="1">
                              <a:solidFill>
                                <a:srgbClr val="000000"/>
                              </a:solidFill>
                              <a:latin typeface="Cambria Math" panose="02040503050406030204" pitchFamily="18" charset="0"/>
                            </a:rPr>
                          </m:ctrlPr>
                        </m:naryPr>
                        <m:sub>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sub>
                        <m:sup>
                          <m:r>
                            <a:rPr lang="en-HK" i="1">
                              <a:solidFill>
                                <a:srgbClr val="000000"/>
                              </a:solidFill>
                              <a:latin typeface="Cambria Math" panose="02040503050406030204" pitchFamily="18" charset="0"/>
                            </a:rPr>
                            <m:t>𝑋</m:t>
                          </m:r>
                        </m:sup>
                        <m:e>
                          <m:d>
                            <m:dPr>
                              <m:ctrlPr>
                                <a:rPr lang="en-HK" i="1">
                                  <a:solidFill>
                                    <a:srgbClr val="000000"/>
                                  </a:solidFill>
                                  <a:latin typeface="Cambria Math" panose="02040503050406030204" pitchFamily="18" charset="0"/>
                                </a:rPr>
                              </m:ctrlPr>
                            </m:dPr>
                            <m:e>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1</m:t>
                                  </m:r>
                                </m:num>
                                <m:den>
                                  <m:r>
                                    <a:rPr lang="en-HK" i="1">
                                      <a:solidFill>
                                        <a:srgbClr val="000000"/>
                                      </a:solidFill>
                                      <a:latin typeface="Cambria Math" panose="02040503050406030204" pitchFamily="18" charset="0"/>
                                    </a:rPr>
                                    <m:t>2</m:t>
                                  </m:r>
                                  <m:sSubSup>
                                    <m:sSubSupPr>
                                      <m:ctrlPr>
                                        <a:rPr lang="en-HK" i="1">
                                          <a:solidFill>
                                            <a:srgbClr val="000000"/>
                                          </a:solidFill>
                                          <a:latin typeface="Cambria Math" panose="02040503050406030204" pitchFamily="18" charset="0"/>
                                        </a:rPr>
                                      </m:ctrlPr>
                                    </m:sSubSupPr>
                                    <m:e>
                                      <m:r>
                                        <m:rPr>
                                          <m:sty m:val="p"/>
                                        </m:rPr>
                                        <a:rPr lang="en-HK" i="1">
                                          <a:solidFill>
                                            <a:srgbClr val="000000"/>
                                          </a:solidFill>
                                          <a:latin typeface="Cambria Math" panose="02040503050406030204" pitchFamily="18" charset="0"/>
                                        </a:rPr>
                                        <m:t>σ</m:t>
                                      </m:r>
                                    </m:e>
                                    <m:sub>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sub>
                                    <m:sup>
                                      <m:r>
                                        <a:rPr lang="en-HK" i="1">
                                          <a:solidFill>
                                            <a:srgbClr val="000000"/>
                                          </a:solidFill>
                                          <a:latin typeface="Cambria Math" panose="02040503050406030204" pitchFamily="18" charset="0"/>
                                        </a:rPr>
                                        <m:t>2</m:t>
                                      </m:r>
                                    </m:sup>
                                  </m:sSubSup>
                                </m:den>
                              </m:f>
                              <m:sSup>
                                <m:sSupPr>
                                  <m:ctrlPr>
                                    <a:rPr lang="en-HK" i="1">
                                      <a:solidFill>
                                        <a:srgbClr val="000000"/>
                                      </a:solidFill>
                                      <a:latin typeface="Cambria Math" panose="02040503050406030204" pitchFamily="18" charset="0"/>
                                    </a:rPr>
                                  </m:ctrlPr>
                                </m:sSupPr>
                                <m:e>
                                  <m:d>
                                    <m:dPr>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m:rPr>
                                              <m:sty m:val="p"/>
                                            </m:rPr>
                                            <a:rPr lang="en-HK" i="1">
                                              <a:solidFill>
                                                <a:srgbClr val="000000"/>
                                              </a:solidFill>
                                              <a:latin typeface="Cambria Math" panose="02040503050406030204" pitchFamily="18" charset="0"/>
                                            </a:rPr>
                                            <m:t>μ</m:t>
                                          </m:r>
                                        </m:e>
                                        <m:sub>
                                          <m:sSub>
                                            <m:sSubPr>
                                              <m:ctrlPr>
                                                <a:rPr lang="en-HK" i="1">
                                                  <a:solidFill>
                                                    <a:srgbClr val="000000"/>
                                                  </a:solidFill>
                                                  <a:latin typeface="Cambria Math" panose="02040503050406030204" pitchFamily="18" charset="0"/>
                                                </a:rPr>
                                              </m:ctrlPr>
                                            </m:sSubPr>
                                            <m:e>
                                              <m:acc>
                                                <m:accPr>
                                                  <m:chr m:val="̂"/>
                                                  <m:ctrlPr>
                                                    <a:rPr lang="en-HK" i="1">
                                                      <a:solidFill>
                                                        <a:srgbClr val="000000"/>
                                                      </a:solidFill>
                                                      <a:latin typeface="Cambria Math" panose="02040503050406030204" pitchFamily="18" charset="0"/>
                                                    </a:rPr>
                                                  </m:ctrlPr>
                                                </m:accPr>
                                                <m:e>
                                                  <m:r>
                                                    <a:rPr lang="en-HK" i="1">
                                                      <a:solidFill>
                                                        <a:srgbClr val="000000"/>
                                                      </a:solidFill>
                                                      <a:latin typeface="Cambria Math" panose="02040503050406030204" pitchFamily="18" charset="0"/>
                                                    </a:rPr>
                                                    <m:t>𝑥</m:t>
                                                  </m:r>
                                                </m:e>
                                              </m:acc>
                                            </m:e>
                                            <m:sub>
                                              <m:r>
                                                <a:rPr lang="en-HK" i="1">
                                                  <a:solidFill>
                                                    <a:srgbClr val="000000"/>
                                                  </a:solidFill>
                                                  <a:latin typeface="Cambria Math" panose="02040503050406030204" pitchFamily="18" charset="0"/>
                                                </a:rPr>
                                                <m:t>𝑖</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𝑧</m:t>
                                          </m:r>
                                        </m:sub>
                                      </m:sSub>
                                    </m:e>
                                  </m:d>
                                </m:e>
                                <m:sup>
                                  <m:r>
                                    <a:rPr lang="en-HK" i="1">
                                      <a:solidFill>
                                        <a:srgbClr val="000000"/>
                                      </a:solidFill>
                                      <a:latin typeface="Cambria Math" panose="02040503050406030204" pitchFamily="18" charset="0"/>
                                    </a:rPr>
                                    <m:t>2</m:t>
                                  </m:r>
                                </m:sup>
                              </m:sSup>
                            </m:e>
                          </m:d>
                        </m:e>
                      </m:nary>
                      <m:r>
                        <a:rPr lang="en-US" b="0" i="1" smtClean="0">
                          <a:solidFill>
                            <a:srgbClr val="FF0000"/>
                          </a:solidFill>
                          <a:latin typeface="Cambria Math" panose="02040503050406030204" pitchFamily="18" charset="0"/>
                        </a:rPr>
                        <m:t>−</m:t>
                      </m:r>
                      <m:sSub>
                        <m:sSubPr>
                          <m:ctrlPr>
                            <a:rPr lang="en-HK" i="1">
                              <a:solidFill>
                                <a:srgbClr val="FF0000"/>
                              </a:solidFill>
                              <a:latin typeface="Cambria Math" panose="02040503050406030204" pitchFamily="18" charset="0"/>
                            </a:rPr>
                          </m:ctrlPr>
                        </m:sSubPr>
                        <m:e>
                          <m:r>
                            <a:rPr lang="en-HK" i="1">
                              <a:solidFill>
                                <a:srgbClr val="FF0000"/>
                              </a:solidFill>
                              <a:latin typeface="Cambria Math" panose="02040503050406030204" pitchFamily="18" charset="0"/>
                            </a:rPr>
                            <m:t>𝐷</m:t>
                          </m:r>
                        </m:e>
                        <m:sub>
                          <m:r>
                            <a:rPr lang="en-HK" i="1">
                              <a:solidFill>
                                <a:srgbClr val="FF0000"/>
                              </a:solidFill>
                              <a:latin typeface="Cambria Math" panose="02040503050406030204" pitchFamily="18" charset="0"/>
                            </a:rPr>
                            <m:t>𝐾𝐿</m:t>
                          </m:r>
                        </m:sub>
                      </m:sSub>
                      <m:d>
                        <m:dPr>
                          <m:begChr m:val="["/>
                          <m:endChr m:val="]"/>
                          <m:ctrlPr>
                            <a:rPr lang="en-HK" i="1">
                              <a:solidFill>
                                <a:srgbClr val="FF0000"/>
                              </a:solidFill>
                              <a:latin typeface="Cambria Math" panose="02040503050406030204" pitchFamily="18" charset="0"/>
                            </a:rPr>
                          </m:ctrlPr>
                        </m:dPr>
                        <m:e>
                          <m:sSub>
                            <m:sSubPr>
                              <m:ctrlPr>
                                <a:rPr lang="en-HK" i="1">
                                  <a:solidFill>
                                    <a:srgbClr val="FF0000"/>
                                  </a:solidFill>
                                  <a:latin typeface="Cambria Math" panose="02040503050406030204" pitchFamily="18" charset="0"/>
                                </a:rPr>
                              </m:ctrlPr>
                            </m:sSubPr>
                            <m:e>
                              <m:r>
                                <a:rPr lang="en-HK" i="1">
                                  <a:solidFill>
                                    <a:srgbClr val="FF0000"/>
                                  </a:solidFill>
                                  <a:latin typeface="Cambria Math" panose="02040503050406030204" pitchFamily="18" charset="0"/>
                                </a:rPr>
                                <m:t>𝑞</m:t>
                              </m:r>
                            </m:e>
                            <m:sub>
                              <m:r>
                                <a:rPr lang="en-HK" i="1">
                                  <a:solidFill>
                                    <a:srgbClr val="FF0000"/>
                                  </a:solidFill>
                                  <a:latin typeface="Cambria Math" panose="02040503050406030204" pitchFamily="18" charset="0"/>
                                </a:rPr>
                                <m:t>𝜃</m:t>
                              </m:r>
                              <m:r>
                                <a:rPr lang="en-HK" i="1">
                                  <a:solidFill>
                                    <a:srgbClr val="FF0000"/>
                                  </a:solidFill>
                                  <a:latin typeface="Cambria Math" panose="02040503050406030204" pitchFamily="18" charset="0"/>
                                </a:rPr>
                                <m:t>(</m:t>
                              </m:r>
                              <m:r>
                                <a:rPr lang="en-HK" i="1">
                                  <a:solidFill>
                                    <a:srgbClr val="FF0000"/>
                                  </a:solidFill>
                                  <a:latin typeface="Cambria Math" panose="02040503050406030204" pitchFamily="18" charset="0"/>
                                </a:rPr>
                                <m:t>𝑒𝑛</m:t>
                              </m:r>
                              <m:r>
                                <a:rPr lang="en-HK" i="1">
                                  <a:solidFill>
                                    <a:srgbClr val="FF0000"/>
                                  </a:solidFill>
                                  <a:latin typeface="Cambria Math" panose="02040503050406030204" pitchFamily="18" charset="0"/>
                                </a:rPr>
                                <m:t>)</m:t>
                              </m:r>
                            </m:sub>
                          </m:sSub>
                          <m:d>
                            <m:dPr>
                              <m:ctrlPr>
                                <a:rPr lang="en-HK" i="1">
                                  <a:solidFill>
                                    <a:srgbClr val="FF0000"/>
                                  </a:solidFill>
                                  <a:latin typeface="Cambria Math" panose="02040503050406030204" pitchFamily="18" charset="0"/>
                                </a:rPr>
                              </m:ctrlPr>
                            </m:dPr>
                            <m:e>
                              <m:r>
                                <a:rPr lang="en-HK" i="1">
                                  <a:solidFill>
                                    <a:srgbClr val="FF0000"/>
                                  </a:solidFill>
                                  <a:latin typeface="Cambria Math" panose="02040503050406030204" pitchFamily="18" charset="0"/>
                                </a:rPr>
                                <m:t>𝑧</m:t>
                              </m:r>
                              <m:r>
                                <a:rPr lang="en-HK" i="1">
                                  <a:solidFill>
                                    <a:srgbClr val="FF0000"/>
                                  </a:solidFill>
                                  <a:latin typeface="Cambria Math" panose="02040503050406030204" pitchFamily="18" charset="0"/>
                                </a:rPr>
                                <m:t>|</m:t>
                              </m:r>
                              <m:sSub>
                                <m:sSubPr>
                                  <m:ctrlPr>
                                    <a:rPr lang="en-HK" i="1">
                                      <a:solidFill>
                                        <a:srgbClr val="FF0000"/>
                                      </a:solidFill>
                                      <a:latin typeface="Cambria Math" panose="02040503050406030204" pitchFamily="18" charset="0"/>
                                    </a:rPr>
                                  </m:ctrlPr>
                                </m:sSubPr>
                                <m:e>
                                  <m:r>
                                    <a:rPr lang="en-HK" i="1">
                                      <a:solidFill>
                                        <a:srgbClr val="FF0000"/>
                                      </a:solidFill>
                                      <a:latin typeface="Cambria Math" panose="02040503050406030204" pitchFamily="18" charset="0"/>
                                    </a:rPr>
                                    <m:t>𝑥</m:t>
                                  </m:r>
                                </m:e>
                                <m:sub>
                                  <m:r>
                                    <a:rPr lang="en-HK" i="1">
                                      <a:solidFill>
                                        <a:srgbClr val="FF0000"/>
                                      </a:solidFill>
                                      <a:latin typeface="Cambria Math" panose="02040503050406030204" pitchFamily="18" charset="0"/>
                                    </a:rPr>
                                    <m:t>𝑖</m:t>
                                  </m:r>
                                </m:sub>
                              </m:sSub>
                            </m:e>
                          </m:d>
                          <m:r>
                            <a:rPr lang="en-HK" i="1">
                              <a:solidFill>
                                <a:srgbClr val="FF0000"/>
                              </a:solidFill>
                              <a:latin typeface="Cambria Math" panose="02040503050406030204" pitchFamily="18" charset="0"/>
                            </a:rPr>
                            <m:t>||</m:t>
                          </m:r>
                          <m:r>
                            <a:rPr lang="en-HK" i="1">
                              <a:solidFill>
                                <a:srgbClr val="FF0000"/>
                              </a:solidFill>
                              <a:latin typeface="Cambria Math" panose="02040503050406030204" pitchFamily="18" charset="0"/>
                            </a:rPr>
                            <m:t>𝑁</m:t>
                          </m:r>
                          <m:d>
                            <m:dPr>
                              <m:ctrlPr>
                                <a:rPr lang="en-HK" i="1">
                                  <a:solidFill>
                                    <a:srgbClr val="FF0000"/>
                                  </a:solidFill>
                                  <a:latin typeface="Cambria Math" panose="02040503050406030204" pitchFamily="18" charset="0"/>
                                </a:rPr>
                              </m:ctrlPr>
                            </m:dPr>
                            <m:e>
                              <m:r>
                                <a:rPr lang="en-HK" i="1">
                                  <a:solidFill>
                                    <a:srgbClr val="FF0000"/>
                                  </a:solidFill>
                                  <a:latin typeface="Cambria Math" panose="02040503050406030204" pitchFamily="18" charset="0"/>
                                </a:rPr>
                                <m:t>0,</m:t>
                              </m:r>
                              <m:r>
                                <a:rPr lang="en-HK" i="1">
                                  <a:solidFill>
                                    <a:srgbClr val="FF0000"/>
                                  </a:solidFill>
                                  <a:latin typeface="Cambria Math" panose="02040503050406030204" pitchFamily="18" charset="0"/>
                                </a:rPr>
                                <m:t>𝐼</m:t>
                              </m:r>
                            </m:e>
                          </m:d>
                        </m:e>
                      </m:d>
                    </m:oMath>
                  </m:oMathPara>
                </a14:m>
                <a:endParaRPr lang="en-HK" dirty="0"/>
              </a:p>
            </p:txBody>
          </p:sp>
        </mc:Choice>
        <mc:Fallback xmlns="">
          <p:sp>
            <p:nvSpPr>
              <p:cNvPr id="17" name="Object 16"/>
              <p:cNvSpPr txBox="1">
                <a:spLocks noRot="1" noChangeAspect="1" noMove="1" noResize="1" noEditPoints="1" noAdjustHandles="1" noChangeArrowheads="1" noChangeShapeType="1" noTextEdit="1"/>
              </p:cNvSpPr>
              <p:nvPr/>
            </p:nvSpPr>
            <p:spPr>
              <a:xfrm>
                <a:off x="3530600" y="4989513"/>
                <a:ext cx="5567363" cy="1184275"/>
              </a:xfrm>
              <a:prstGeom prst="rect">
                <a:avLst/>
              </a:prstGeom>
              <a:blipFill>
                <a:blip r:embed="rId5"/>
                <a:stretch>
                  <a:fillRect/>
                </a:stretch>
              </a:blipFill>
              <a:ln>
                <a:solidFill>
                  <a:schemeClr val="accent1">
                    <a:shade val="95000"/>
                    <a:satMod val="105000"/>
                  </a:schemeClr>
                </a:solidFill>
              </a:ln>
            </p:spPr>
            <p:txBody>
              <a:bodyPr/>
              <a:lstStyle/>
              <a:p>
                <a:r>
                  <a:rPr lang="en-HK">
                    <a:noFill/>
                  </a:rPr>
                  <a:t> </a:t>
                </a:r>
              </a:p>
            </p:txBody>
          </p:sp>
        </mc:Fallback>
      </mc:AlternateContent>
      <p:cxnSp>
        <p:nvCxnSpPr>
          <p:cNvPr id="19" name="Straight Arrow Connector 18"/>
          <p:cNvCxnSpPr>
            <a:stCxn id="8" idx="1"/>
          </p:cNvCxnSpPr>
          <p:nvPr/>
        </p:nvCxnSpPr>
        <p:spPr>
          <a:xfrm flipH="1" flipV="1">
            <a:off x="3352800" y="3200400"/>
            <a:ext cx="4372329" cy="2020405"/>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029200" y="1958420"/>
            <a:ext cx="128304" cy="3375580"/>
          </a:xfrm>
          <a:prstGeom prst="straightConnector1">
            <a:avLst/>
          </a:prstGeom>
          <a:ln>
            <a:solidFill>
              <a:schemeClr val="accent1">
                <a:shade val="95000"/>
                <a:satMod val="105000"/>
              </a:schemeClr>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 name="Object 10"/>
              <p:cNvSpPr txBox="1"/>
              <p:nvPr/>
            </p:nvSpPr>
            <p:spPr>
              <a:xfrm>
                <a:off x="1668463" y="2078038"/>
                <a:ext cx="2128837" cy="328612"/>
              </a:xfrm>
              <a:prstGeom prst="rect">
                <a:avLst/>
              </a:prstGeom>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US" b="0" i="1" smtClean="0">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𝐾𝐿</m:t>
                          </m:r>
                        </m:sub>
                      </m:sSub>
                      <m:d>
                        <m:dPr>
                          <m:begChr m:val="["/>
                          <m:endChr m:val="]"/>
                          <m:ctrlPr>
                            <a:rPr lang="en-HK" i="1">
                              <a:solidFill>
                                <a:srgbClr val="000000"/>
                              </a:solidFill>
                              <a:latin typeface="Cambria Math" panose="02040503050406030204" pitchFamily="18" charset="0"/>
                            </a:rPr>
                          </m:ctrlPr>
                        </m:dPr>
                        <m:e>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𝑁</m:t>
                          </m:r>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0,</m:t>
                              </m:r>
                              <m:r>
                                <a:rPr lang="en-HK" i="1">
                                  <a:solidFill>
                                    <a:srgbClr val="000000"/>
                                  </a:solidFill>
                                  <a:latin typeface="Cambria Math" panose="02040503050406030204" pitchFamily="18" charset="0"/>
                                </a:rPr>
                                <m:t>𝐼</m:t>
                              </m:r>
                            </m:e>
                          </m:d>
                        </m:e>
                      </m:d>
                    </m:oMath>
                  </m:oMathPara>
                </a14:m>
                <a:endParaRPr lang="en-HK" dirty="0"/>
              </a:p>
            </p:txBody>
          </p:sp>
        </mc:Choice>
        <mc:Fallback>
          <p:sp>
            <p:nvSpPr>
              <p:cNvPr id="11" name="Object 10"/>
              <p:cNvSpPr txBox="1">
                <a:spLocks noRot="1" noChangeAspect="1" noMove="1" noResize="1" noEditPoints="1" noAdjustHandles="1" noChangeArrowheads="1" noChangeShapeType="1" noTextEdit="1"/>
              </p:cNvSpPr>
              <p:nvPr/>
            </p:nvSpPr>
            <p:spPr>
              <a:xfrm>
                <a:off x="1668463" y="2078038"/>
                <a:ext cx="2128837" cy="328612"/>
              </a:xfrm>
              <a:prstGeom prst="rect">
                <a:avLst/>
              </a:prstGeom>
              <a:blipFill>
                <a:blip r:embed="rId6"/>
                <a:stretch>
                  <a:fillRect b="-1852"/>
                </a:stretch>
              </a:blipFill>
            </p:spPr>
            <p:txBody>
              <a:bodyPr/>
              <a:lstStyle/>
              <a:p>
                <a:r>
                  <a:rPr lang="en-HK">
                    <a:noFill/>
                  </a:rPr>
                  <a:t> </a:t>
                </a:r>
              </a:p>
            </p:txBody>
          </p:sp>
        </mc:Fallback>
      </mc:AlternateContent>
      <p:cxnSp>
        <p:nvCxnSpPr>
          <p:cNvPr id="14" name="Straight Arrow Connector 13"/>
          <p:cNvCxnSpPr/>
          <p:nvPr/>
        </p:nvCxnSpPr>
        <p:spPr>
          <a:xfrm>
            <a:off x="2988183" y="2386300"/>
            <a:ext cx="0" cy="4066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55838" y="5461462"/>
            <a:ext cx="879500" cy="830997"/>
          </a:xfrm>
          <a:prstGeom prst="rect">
            <a:avLst/>
          </a:prstGeom>
          <a:noFill/>
        </p:spPr>
        <p:txBody>
          <a:bodyPr wrap="square" rtlCol="0">
            <a:spAutoFit/>
          </a:bodyPr>
          <a:lstStyle/>
          <a:p>
            <a:r>
              <a:rPr lang="en-US" sz="2400" dirty="0"/>
              <a:t>Input</a:t>
            </a:r>
          </a:p>
          <a:p>
            <a:r>
              <a:rPr lang="en-US" sz="2400" dirty="0"/>
              <a:t>Data </a:t>
            </a:r>
            <a:endParaRPr lang="en-US" sz="2400" i="1" dirty="0"/>
          </a:p>
        </p:txBody>
      </p:sp>
      <p:sp>
        <p:nvSpPr>
          <p:cNvPr id="8" name="Right Brace 7"/>
          <p:cNvSpPr/>
          <p:nvPr/>
        </p:nvSpPr>
        <p:spPr>
          <a:xfrm rot="16200000">
            <a:off x="7572147" y="4210319"/>
            <a:ext cx="305963" cy="232693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rot="16200000">
            <a:off x="5028963" y="4279139"/>
            <a:ext cx="311964" cy="22926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0B969BCB-0172-42E5-9683-583CA532D10B}"/>
              </a:ext>
            </a:extLst>
          </p:cNvPr>
          <p:cNvSpPr txBox="1"/>
          <p:nvPr/>
        </p:nvSpPr>
        <p:spPr>
          <a:xfrm>
            <a:off x="7703407" y="5048370"/>
            <a:ext cx="1132618" cy="369332"/>
          </a:xfrm>
          <a:prstGeom prst="rect">
            <a:avLst/>
          </a:prstGeom>
          <a:noFill/>
        </p:spPr>
        <p:txBody>
          <a:bodyPr wrap="none" rtlCol="0">
            <a:spAutoFit/>
          </a:bodyPr>
          <a:lstStyle/>
          <a:p>
            <a:r>
              <a:rPr lang="en-US" dirty="0"/>
              <a:t>Concept 2</a:t>
            </a:r>
          </a:p>
        </p:txBody>
      </p:sp>
      <p:sp>
        <p:nvSpPr>
          <p:cNvPr id="21" name="TextBox 20">
            <a:extLst>
              <a:ext uri="{FF2B5EF4-FFF2-40B4-BE49-F238E27FC236}">
                <a16:creationId xmlns:a16="http://schemas.microsoft.com/office/drawing/2014/main" id="{BB19221C-90EB-4630-B387-B566FDAE89F7}"/>
              </a:ext>
            </a:extLst>
          </p:cNvPr>
          <p:cNvSpPr txBox="1"/>
          <p:nvPr/>
        </p:nvSpPr>
        <p:spPr>
          <a:xfrm>
            <a:off x="5368251" y="5116478"/>
            <a:ext cx="1132618" cy="369332"/>
          </a:xfrm>
          <a:prstGeom prst="rect">
            <a:avLst/>
          </a:prstGeom>
          <a:noFill/>
        </p:spPr>
        <p:txBody>
          <a:bodyPr wrap="none" rtlCol="0">
            <a:spAutoFit/>
          </a:bodyPr>
          <a:lstStyle/>
          <a:p>
            <a:r>
              <a:rPr lang="en-US" dirty="0"/>
              <a:t>Concept 1</a:t>
            </a:r>
          </a:p>
        </p:txBody>
      </p:sp>
      <p:sp>
        <p:nvSpPr>
          <p:cNvPr id="26" name="Rectangle 460">
            <a:extLst>
              <a:ext uri="{FF2B5EF4-FFF2-40B4-BE49-F238E27FC236}">
                <a16:creationId xmlns:a16="http://schemas.microsoft.com/office/drawing/2014/main" id="{C7890C94-4594-494A-9C4F-A53AD8BBE1EB}"/>
              </a:ext>
            </a:extLst>
          </p:cNvPr>
          <p:cNvSpPr>
            <a:spLocks noChangeArrowheads="1"/>
          </p:cNvSpPr>
          <p:nvPr/>
        </p:nvSpPr>
        <p:spPr bwMode="auto">
          <a:xfrm>
            <a:off x="192055" y="-9183"/>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Rectangle 461">
            <a:extLst>
              <a:ext uri="{FF2B5EF4-FFF2-40B4-BE49-F238E27FC236}">
                <a16:creationId xmlns:a16="http://schemas.microsoft.com/office/drawing/2014/main" id="{BE29B2C0-B0EC-438A-9BBF-18963D8AF905}"/>
              </a:ext>
            </a:extLst>
          </p:cNvPr>
          <p:cNvSpPr>
            <a:spLocks noChangeArrowheads="1"/>
          </p:cNvSpPr>
          <p:nvPr/>
        </p:nvSpPr>
        <p:spPr bwMode="auto">
          <a:xfrm>
            <a:off x="192055" y="219418"/>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8D1F858-1BAB-B94C-B557-610B7A779E4D}"/>
                  </a:ext>
                </a:extLst>
              </p:cNvPr>
              <p:cNvSpPr txBox="1"/>
              <p:nvPr/>
            </p:nvSpPr>
            <p:spPr>
              <a:xfrm>
                <a:off x="6383861" y="2486182"/>
                <a:ext cx="2504735" cy="2084673"/>
              </a:xfrm>
              <a:prstGeom prst="rect">
                <a:avLst/>
              </a:prstGeom>
              <a:noFill/>
            </p:spPr>
            <p:txBody>
              <a:bodyPr wrap="square" rtlCol="0">
                <a:spAutoFit/>
              </a:bodyPr>
              <a:lstStyle/>
              <a:p>
                <a:r>
                  <a:rPr lang="en-US" dirty="0"/>
                  <a:t>D</a:t>
                </a:r>
                <a:r>
                  <a:rPr lang="en-US" baseline="-25000" dirty="0"/>
                  <a:t>KL</a:t>
                </a:r>
                <a:r>
                  <a:rPr lang="en-US" dirty="0"/>
                  <a:t>[] below measures the difference between </a:t>
                </a:r>
                <a14:m>
                  <m:oMath xmlns:m="http://schemas.openxmlformats.org/officeDocument/2006/math">
                    <m:sSub>
                      <m:sSubPr>
                        <m:ctrlPr>
                          <a:rPr lang="en-HK" i="1" smtClean="0">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a:rPr lang="en-HK" i="1">
                        <a:solidFill>
                          <a:srgbClr val="000000"/>
                        </a:solidFill>
                        <a:latin typeface="Cambria Math" panose="02040503050406030204" pitchFamily="18" charset="0"/>
                      </a:rPr>
                      <m:t> </m:t>
                    </m:r>
                  </m:oMath>
                </a14:m>
                <a:r>
                  <a:rPr lang="en-US" dirty="0"/>
                  <a:t>and N(0,1). We want to make </a:t>
                </a:r>
                <a14:m>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𝑞</m:t>
                        </m:r>
                      </m:e>
                      <m:sub>
                        <m:r>
                          <a:rPr lang="en-HK" i="1">
                            <a:solidFill>
                              <a:srgbClr val="000000"/>
                            </a:solidFill>
                            <a:latin typeface="Cambria Math" panose="02040503050406030204" pitchFamily="18" charset="0"/>
                          </a:rPr>
                          <m:t>𝜃</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𝑒𝑛</m:t>
                        </m:r>
                        <m:r>
                          <a:rPr lang="en-HK" i="1">
                            <a:solidFill>
                              <a:srgbClr val="000000"/>
                            </a:solidFill>
                            <a:latin typeface="Cambria Math" panose="02040503050406030204" pitchFamily="18" charset="0"/>
                          </a:rPr>
                          <m:t>)</m:t>
                        </m:r>
                      </m:sub>
                    </m:sSub>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𝑧</m:t>
                        </m:r>
                        <m:r>
                          <a:rPr lang="en-HK" i="1">
                            <a:solidFill>
                              <a:srgbClr val="000000"/>
                            </a:solidFill>
                            <a:latin typeface="Cambria Math" panose="02040503050406030204" pitchFamily="18" charset="0"/>
                          </a:rPr>
                          <m:t>|</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𝑥</m:t>
                            </m:r>
                          </m:e>
                          <m:sub>
                            <m:r>
                              <a:rPr lang="en-HK" i="1">
                                <a:solidFill>
                                  <a:srgbClr val="000000"/>
                                </a:solidFill>
                                <a:latin typeface="Cambria Math" panose="02040503050406030204" pitchFamily="18" charset="0"/>
                              </a:rPr>
                              <m:t>𝑖</m:t>
                            </m:r>
                          </m:sub>
                        </m:sSub>
                      </m:e>
                    </m:d>
                    <m:r>
                      <a:rPr lang="en-HK" i="1">
                        <a:solidFill>
                          <a:srgbClr val="000000"/>
                        </a:solidFill>
                        <a:latin typeface="Cambria Math" panose="02040503050406030204" pitchFamily="18" charset="0"/>
                      </a:rPr>
                      <m:t> </m:t>
                    </m:r>
                  </m:oMath>
                </a14:m>
                <a:r>
                  <a:rPr lang="en-US" dirty="0"/>
                  <a:t> closer to N(0,1), hence we minimize </a:t>
                </a:r>
                <a:r>
                  <a:rPr lang="en-US" dirty="0">
                    <a:solidFill>
                      <a:srgbClr val="FF0000"/>
                    </a:solidFill>
                  </a:rPr>
                  <a:t>-D</a:t>
                </a:r>
                <a:r>
                  <a:rPr lang="en-US" baseline="-25000" dirty="0">
                    <a:solidFill>
                      <a:srgbClr val="FF0000"/>
                    </a:solidFill>
                  </a:rPr>
                  <a:t>KL</a:t>
                </a:r>
                <a:r>
                  <a:rPr lang="en-US" dirty="0">
                    <a:solidFill>
                      <a:srgbClr val="FF0000"/>
                    </a:solidFill>
                  </a:rPr>
                  <a:t>[]</a:t>
                </a:r>
                <a:endParaRPr lang="en-HK" baseline="-25000" dirty="0">
                  <a:solidFill>
                    <a:srgbClr val="FF0000"/>
                  </a:solidFill>
                </a:endParaRPr>
              </a:p>
            </p:txBody>
          </p:sp>
        </mc:Choice>
        <mc:Fallback xmlns="">
          <p:sp>
            <p:nvSpPr>
              <p:cNvPr id="24" name="TextBox 23">
                <a:extLst>
                  <a:ext uri="{FF2B5EF4-FFF2-40B4-BE49-F238E27FC236}">
                    <a16:creationId xmlns:a16="http://schemas.microsoft.com/office/drawing/2014/main" id="{48D1F858-1BAB-B94C-B557-610B7A779E4D}"/>
                  </a:ext>
                </a:extLst>
              </p:cNvPr>
              <p:cNvSpPr txBox="1">
                <a:spLocks noRot="1" noChangeAspect="1" noMove="1" noResize="1" noEditPoints="1" noAdjustHandles="1" noChangeArrowheads="1" noChangeShapeType="1" noTextEdit="1"/>
              </p:cNvSpPr>
              <p:nvPr/>
            </p:nvSpPr>
            <p:spPr>
              <a:xfrm>
                <a:off x="6383861" y="2486182"/>
                <a:ext cx="2504735" cy="2084673"/>
              </a:xfrm>
              <a:prstGeom prst="rect">
                <a:avLst/>
              </a:prstGeom>
              <a:blipFill>
                <a:blip r:embed="rId8"/>
                <a:stretch>
                  <a:fillRect l="-1946" t="-1754" r="-973" b="-3801"/>
                </a:stretch>
              </a:blipFill>
            </p:spPr>
            <p:txBody>
              <a:bodyPr/>
              <a:lstStyle/>
              <a:p>
                <a:r>
                  <a:rPr lang="en-HK">
                    <a:noFill/>
                  </a:rPr>
                  <a:t> </a:t>
                </a:r>
              </a:p>
            </p:txBody>
          </p:sp>
        </mc:Fallback>
      </mc:AlternateContent>
    </p:spTree>
    <p:extLst>
      <p:ext uri="{BB962C8B-B14F-4D97-AF65-F5344CB8AC3E}">
        <p14:creationId xmlns:p14="http://schemas.microsoft.com/office/powerpoint/2010/main" val="2586695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 encoder Structure</a:t>
            </a:r>
          </a:p>
        </p:txBody>
      </p:sp>
      <p:sp>
        <p:nvSpPr>
          <p:cNvPr id="3" name="Content Placeholder 2"/>
          <p:cNvSpPr>
            <a:spLocks noGrp="1"/>
          </p:cNvSpPr>
          <p:nvPr>
            <p:ph idx="1"/>
          </p:nvPr>
        </p:nvSpPr>
        <p:spPr>
          <a:xfrm>
            <a:off x="838200" y="1295400"/>
            <a:ext cx="3581400" cy="4449763"/>
          </a:xfrm>
        </p:spPr>
        <p:txBody>
          <a:bodyPr>
            <a:normAutofit fontScale="70000" lnSpcReduction="20000"/>
          </a:bodyPr>
          <a:lstStyle/>
          <a:p>
            <a:pPr marL="0" indent="0">
              <a:buNone/>
            </a:pPr>
            <a:r>
              <a:rPr lang="en-US" altLang="zh-CN" dirty="0"/>
              <a:t>An autoencoder is a feedforward neural network that learns to predict the input (</a:t>
            </a:r>
            <a:r>
              <a:rPr lang="en-US" altLang="zh-CN" i="1" dirty="0"/>
              <a:t>corrupted by noise</a:t>
            </a:r>
            <a:r>
              <a:rPr lang="en-US" altLang="zh-CN" dirty="0"/>
              <a:t>) itself in the output.</a:t>
            </a:r>
          </a:p>
          <a:p>
            <a:pPr marL="0" indent="0" algn="ctr">
              <a:buNone/>
            </a:pPr>
            <a:r>
              <a:rPr lang="en-US" altLang="zh-CN" dirty="0"/>
              <a:t> </a:t>
            </a:r>
          </a:p>
          <a:p>
            <a:r>
              <a:rPr lang="en-US" altLang="zh-CN" dirty="0"/>
              <a:t>The input-to-hidden part corresponds to an </a:t>
            </a:r>
            <a:r>
              <a:rPr lang="en-US" altLang="zh-CN" dirty="0">
                <a:solidFill>
                  <a:srgbClr val="FF0000"/>
                </a:solidFill>
              </a:rPr>
              <a:t>encoder </a:t>
            </a:r>
          </a:p>
          <a:p>
            <a:r>
              <a:rPr lang="en-US" altLang="zh-CN" dirty="0"/>
              <a:t>The hidden-to-output part corresponds to a </a:t>
            </a:r>
            <a:r>
              <a:rPr lang="en-US" altLang="zh-CN" dirty="0">
                <a:solidFill>
                  <a:srgbClr val="FF0000"/>
                </a:solidFill>
              </a:rPr>
              <a:t>decoder</a:t>
            </a:r>
            <a:r>
              <a:rPr lang="en-US" altLang="zh-CN" dirty="0"/>
              <a:t>.</a:t>
            </a:r>
          </a:p>
          <a:p>
            <a:r>
              <a:rPr lang="en-US" altLang="zh-CN" dirty="0"/>
              <a:t>Input and output are of the same dimension and size.</a:t>
            </a:r>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6</a:t>
            </a:fld>
            <a:endParaRPr lang="en-US"/>
          </a:p>
        </p:txBody>
      </p:sp>
      <p:sp>
        <p:nvSpPr>
          <p:cNvPr id="7" name="TextBox 6"/>
          <p:cNvSpPr txBox="1"/>
          <p:nvPr/>
        </p:nvSpPr>
        <p:spPr>
          <a:xfrm>
            <a:off x="685800" y="6145779"/>
            <a:ext cx="8156720" cy="369332"/>
          </a:xfrm>
          <a:prstGeom prst="rect">
            <a:avLst/>
          </a:prstGeom>
          <a:noFill/>
        </p:spPr>
        <p:txBody>
          <a:bodyPr wrap="none" rtlCol="0">
            <a:spAutoFit/>
          </a:bodyPr>
          <a:lstStyle/>
          <a:p>
            <a:r>
              <a:rPr lang="en-US" dirty="0">
                <a:hlinkClick r:id="rId2"/>
              </a:rPr>
              <a:t>https://towardsdatascience.com/deep-autoencoders-using-tensorflow-c68f075fd1a3</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180104"/>
            <a:ext cx="3823911" cy="2238786"/>
          </a:xfrm>
          <a:prstGeom prst="rect">
            <a:avLst/>
          </a:prstGeom>
        </p:spPr>
      </p:pic>
      <p:sp>
        <p:nvSpPr>
          <p:cNvPr id="9" name="TextBox 8"/>
          <p:cNvSpPr txBox="1"/>
          <p:nvPr/>
        </p:nvSpPr>
        <p:spPr>
          <a:xfrm>
            <a:off x="4416859" y="1419276"/>
            <a:ext cx="869982" cy="1200329"/>
          </a:xfrm>
          <a:prstGeom prst="rect">
            <a:avLst/>
          </a:prstGeom>
          <a:noFill/>
        </p:spPr>
        <p:txBody>
          <a:bodyPr wrap="none" rtlCol="0">
            <a:spAutoFit/>
          </a:bodyPr>
          <a:lstStyle/>
          <a:p>
            <a:r>
              <a:rPr lang="en-US" sz="2400" dirty="0"/>
              <a:t>Noisy</a:t>
            </a:r>
          </a:p>
          <a:p>
            <a:r>
              <a:rPr lang="en-US" sz="2400" dirty="0"/>
              <a:t>Input</a:t>
            </a:r>
          </a:p>
          <a:p>
            <a:r>
              <a:rPr lang="en-US" sz="2400" dirty="0"/>
              <a:t>x</a:t>
            </a:r>
          </a:p>
        </p:txBody>
      </p:sp>
      <p:sp>
        <p:nvSpPr>
          <p:cNvPr id="10" name="TextBox 9"/>
          <p:cNvSpPr txBox="1"/>
          <p:nvPr/>
        </p:nvSpPr>
        <p:spPr>
          <a:xfrm>
            <a:off x="7661660" y="1148467"/>
            <a:ext cx="1452642" cy="1200329"/>
          </a:xfrm>
          <a:prstGeom prst="rect">
            <a:avLst/>
          </a:prstGeom>
          <a:noFill/>
        </p:spPr>
        <p:txBody>
          <a:bodyPr wrap="none" rtlCol="0">
            <a:spAutoFit/>
          </a:bodyPr>
          <a:lstStyle/>
          <a:p>
            <a:r>
              <a:rPr lang="en-US" sz="2400" dirty="0"/>
              <a:t>De-noised</a:t>
            </a:r>
          </a:p>
          <a:p>
            <a:r>
              <a:rPr lang="en-US" sz="2400" dirty="0"/>
              <a:t>Output </a:t>
            </a:r>
          </a:p>
          <a:p>
            <a:r>
              <a:rPr lang="en-US" sz="2400" dirty="0"/>
              <a:t>x‘</a:t>
            </a:r>
          </a:p>
        </p:txBody>
      </p:sp>
      <p:sp>
        <p:nvSpPr>
          <p:cNvPr id="6" name="TextBox 5"/>
          <p:cNvSpPr txBox="1"/>
          <p:nvPr/>
        </p:nvSpPr>
        <p:spPr>
          <a:xfrm>
            <a:off x="5274603" y="4418890"/>
            <a:ext cx="956993" cy="369332"/>
          </a:xfrm>
          <a:prstGeom prst="rect">
            <a:avLst/>
          </a:prstGeom>
          <a:noFill/>
        </p:spPr>
        <p:txBody>
          <a:bodyPr wrap="none" rtlCol="0">
            <a:spAutoFit/>
          </a:bodyPr>
          <a:lstStyle/>
          <a:p>
            <a:r>
              <a:rPr lang="en-US" altLang="zh-CN" dirty="0">
                <a:solidFill>
                  <a:srgbClr val="FF0000"/>
                </a:solidFill>
              </a:rPr>
              <a:t>encoder</a:t>
            </a:r>
            <a:endParaRPr lang="en-US" dirty="0"/>
          </a:p>
        </p:txBody>
      </p:sp>
      <p:sp>
        <p:nvSpPr>
          <p:cNvPr id="11" name="TextBox 10"/>
          <p:cNvSpPr txBox="1"/>
          <p:nvPr/>
        </p:nvSpPr>
        <p:spPr>
          <a:xfrm>
            <a:off x="7057930" y="4441524"/>
            <a:ext cx="956993" cy="369332"/>
          </a:xfrm>
          <a:prstGeom prst="rect">
            <a:avLst/>
          </a:prstGeom>
          <a:noFill/>
        </p:spPr>
        <p:txBody>
          <a:bodyPr wrap="none" rtlCol="0">
            <a:spAutoFit/>
          </a:bodyPr>
          <a:lstStyle/>
          <a:p>
            <a:r>
              <a:rPr lang="en-US" altLang="zh-CN" dirty="0">
                <a:solidFill>
                  <a:srgbClr val="FF0000"/>
                </a:solidFill>
              </a:rPr>
              <a:t>decoder</a:t>
            </a:r>
            <a:endParaRPr lang="en-US" dirty="0"/>
          </a:p>
        </p:txBody>
      </p:sp>
      <p:sp>
        <p:nvSpPr>
          <p:cNvPr id="12" name="Right Brace 11"/>
          <p:cNvSpPr/>
          <p:nvPr/>
        </p:nvSpPr>
        <p:spPr>
          <a:xfrm rot="5400000">
            <a:off x="6452750" y="3782083"/>
            <a:ext cx="524750" cy="25995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5295308" y="5445453"/>
            <a:ext cx="2921954" cy="369332"/>
          </a:xfrm>
          <a:prstGeom prst="rect">
            <a:avLst/>
          </a:prstGeom>
          <a:noFill/>
        </p:spPr>
        <p:txBody>
          <a:bodyPr wrap="none" rtlCol="0">
            <a:spAutoFit/>
          </a:bodyPr>
          <a:lstStyle/>
          <a:p>
            <a:r>
              <a:rPr lang="en-US" dirty="0"/>
              <a:t>Neural network after training</a:t>
            </a:r>
          </a:p>
        </p:txBody>
      </p:sp>
      <p:sp>
        <p:nvSpPr>
          <p:cNvPr id="14" name="Rectangle 13"/>
          <p:cNvSpPr/>
          <p:nvPr/>
        </p:nvSpPr>
        <p:spPr>
          <a:xfrm>
            <a:off x="8413346" y="2960415"/>
            <a:ext cx="341760" cy="369332"/>
          </a:xfrm>
          <a:prstGeom prst="rect">
            <a:avLst/>
          </a:prstGeom>
        </p:spPr>
        <p:txBody>
          <a:bodyPr wrap="none">
            <a:spAutoFit/>
          </a:bodyPr>
          <a:lstStyle/>
          <a:p>
            <a:r>
              <a:rPr lang="en-US" dirty="0"/>
              <a:t>x‘</a:t>
            </a:r>
          </a:p>
        </p:txBody>
      </p:sp>
      <p:sp>
        <p:nvSpPr>
          <p:cNvPr id="15" name="Rectangle 14"/>
          <p:cNvSpPr/>
          <p:nvPr/>
        </p:nvSpPr>
        <p:spPr>
          <a:xfrm>
            <a:off x="4401120" y="2980883"/>
            <a:ext cx="284052" cy="369332"/>
          </a:xfrm>
          <a:prstGeom prst="rect">
            <a:avLst/>
          </a:prstGeom>
        </p:spPr>
        <p:txBody>
          <a:bodyPr wrap="none">
            <a:spAutoFit/>
          </a:bodyPr>
          <a:lstStyle/>
          <a:p>
            <a:r>
              <a:rPr lang="en-US" dirty="0"/>
              <a:t>x</a:t>
            </a:r>
          </a:p>
        </p:txBody>
      </p:sp>
      <p:sp>
        <p:nvSpPr>
          <p:cNvPr id="16" name="TextBox 15"/>
          <p:cNvSpPr txBox="1"/>
          <p:nvPr/>
        </p:nvSpPr>
        <p:spPr>
          <a:xfrm>
            <a:off x="6304080" y="1698551"/>
            <a:ext cx="940963" cy="369332"/>
          </a:xfrm>
          <a:prstGeom prst="rect">
            <a:avLst/>
          </a:prstGeom>
          <a:noFill/>
        </p:spPr>
        <p:txBody>
          <a:bodyPr wrap="none" rtlCol="0">
            <a:spAutoFit/>
          </a:bodyPr>
          <a:lstStyle/>
          <a:p>
            <a:r>
              <a:rPr lang="en-US" dirty="0"/>
              <a:t>Z (code)</a:t>
            </a:r>
          </a:p>
        </p:txBody>
      </p:sp>
    </p:spTree>
    <p:extLst>
      <p:ext uri="{BB962C8B-B14F-4D97-AF65-F5344CB8AC3E}">
        <p14:creationId xmlns:p14="http://schemas.microsoft.com/office/powerpoint/2010/main" val="26088966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training method</a:t>
            </a:r>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60</a:t>
            </a:fld>
            <a:endParaRPr lang="en-US"/>
          </a:p>
        </p:txBody>
      </p:sp>
      <p:pic>
        <p:nvPicPr>
          <p:cNvPr id="6" name="Picture 5"/>
          <p:cNvPicPr>
            <a:picLocks noChangeAspect="1"/>
          </p:cNvPicPr>
          <p:nvPr/>
        </p:nvPicPr>
        <p:blipFill>
          <a:blip r:embed="rId2"/>
          <a:stretch>
            <a:fillRect/>
          </a:stretch>
        </p:blipFill>
        <p:spPr>
          <a:xfrm>
            <a:off x="1143000" y="1745100"/>
            <a:ext cx="7429500" cy="4592200"/>
          </a:xfrm>
          <a:prstGeom prst="rect">
            <a:avLst/>
          </a:prstGeom>
        </p:spPr>
      </p:pic>
      <p:sp>
        <p:nvSpPr>
          <p:cNvPr id="7" name="TextBox 6"/>
          <p:cNvSpPr txBox="1"/>
          <p:nvPr/>
        </p:nvSpPr>
        <p:spPr>
          <a:xfrm>
            <a:off x="457200" y="6567487"/>
            <a:ext cx="3541547" cy="369332"/>
          </a:xfrm>
          <a:prstGeom prst="rect">
            <a:avLst/>
          </a:prstGeom>
          <a:noFill/>
        </p:spPr>
        <p:txBody>
          <a:bodyPr wrap="none" rtlCol="0">
            <a:spAutoFit/>
          </a:bodyPr>
          <a:lstStyle/>
          <a:p>
            <a:r>
              <a:rPr lang="en-US" dirty="0">
                <a:hlinkClick r:id="rId3"/>
              </a:rPr>
              <a:t>http://anotherdatum.com/vae.html</a:t>
            </a:r>
            <a:endParaRPr lang="en-US" dirty="0"/>
          </a:p>
        </p:txBody>
      </p:sp>
      <p:sp>
        <p:nvSpPr>
          <p:cNvPr id="10" name="TextBox 9"/>
          <p:cNvSpPr txBox="1"/>
          <p:nvPr/>
        </p:nvSpPr>
        <p:spPr>
          <a:xfrm>
            <a:off x="5865647" y="5244147"/>
            <a:ext cx="1600200" cy="1477328"/>
          </a:xfrm>
          <a:prstGeom prst="rect">
            <a:avLst/>
          </a:prstGeom>
          <a:noFill/>
          <a:ln>
            <a:solidFill>
              <a:schemeClr val="accent1"/>
            </a:solidFill>
          </a:ln>
        </p:spPr>
        <p:txBody>
          <a:bodyPr wrap="square" rtlCol="0">
            <a:spAutoFit/>
          </a:bodyPr>
          <a:lstStyle/>
          <a:p>
            <a:r>
              <a:rPr lang="en-US" dirty="0"/>
              <a:t>The latent vector represents Gaussian distributions</a:t>
            </a:r>
          </a:p>
        </p:txBody>
      </p:sp>
      <p:sp>
        <p:nvSpPr>
          <p:cNvPr id="11" name="TextBox 10"/>
          <p:cNvSpPr txBox="1"/>
          <p:nvPr/>
        </p:nvSpPr>
        <p:spPr>
          <a:xfrm>
            <a:off x="8268576" y="4975066"/>
            <a:ext cx="914400" cy="1477328"/>
          </a:xfrm>
          <a:prstGeom prst="rect">
            <a:avLst/>
          </a:prstGeom>
          <a:noFill/>
          <a:ln>
            <a:solidFill>
              <a:schemeClr val="accent1"/>
            </a:solidFill>
          </a:ln>
        </p:spPr>
        <p:txBody>
          <a:bodyPr wrap="square" rtlCol="0">
            <a:spAutoFit/>
          </a:bodyPr>
          <a:lstStyle/>
          <a:p>
            <a:r>
              <a:rPr lang="en-US" dirty="0"/>
              <a:t>Input and output are similar</a:t>
            </a:r>
          </a:p>
        </p:txBody>
      </p:sp>
      <p:cxnSp>
        <p:nvCxnSpPr>
          <p:cNvPr id="15" name="Straight Arrow Connector 14"/>
          <p:cNvCxnSpPr/>
          <p:nvPr/>
        </p:nvCxnSpPr>
        <p:spPr>
          <a:xfrm flipV="1">
            <a:off x="6400800" y="4505483"/>
            <a:ext cx="0" cy="73866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8230038" y="4362053"/>
            <a:ext cx="456762" cy="60348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790958" y="1169745"/>
            <a:ext cx="2033505" cy="646331"/>
          </a:xfrm>
          <a:prstGeom prst="rect">
            <a:avLst/>
          </a:prstGeom>
          <a:noFill/>
        </p:spPr>
        <p:txBody>
          <a:bodyPr wrap="none" rtlCol="0">
            <a:spAutoFit/>
          </a:bodyPr>
          <a:lstStyle/>
          <a:p>
            <a:r>
              <a:rPr lang="en-US" dirty="0"/>
              <a:t>Minimize loss (</a:t>
            </a:r>
            <a:r>
              <a:rPr lang="en-US" i="1" dirty="0"/>
              <a:t>L</a:t>
            </a:r>
            <a:r>
              <a:rPr lang="en-US" i="1" baseline="30000" dirty="0"/>
              <a:t>(all)</a:t>
            </a:r>
            <a:r>
              <a:rPr lang="en-US" dirty="0"/>
              <a:t>)</a:t>
            </a:r>
          </a:p>
          <a:p>
            <a:r>
              <a:rPr lang="en-US" dirty="0">
                <a:solidFill>
                  <a:srgbClr val="FF0000"/>
                </a:solidFill>
              </a:rPr>
              <a:t>Using Concept 1 &amp;2</a:t>
            </a:r>
          </a:p>
        </p:txBody>
      </p:sp>
      <p:cxnSp>
        <p:nvCxnSpPr>
          <p:cNvPr id="22" name="Straight Arrow Connector 21"/>
          <p:cNvCxnSpPr/>
          <p:nvPr/>
        </p:nvCxnSpPr>
        <p:spPr>
          <a:xfrm flipH="1">
            <a:off x="7315200" y="2156302"/>
            <a:ext cx="76200" cy="1153656"/>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3706965064"/>
              </p:ext>
            </p:extLst>
          </p:nvPr>
        </p:nvGraphicFramePr>
        <p:xfrm>
          <a:off x="4235450" y="2438400"/>
          <a:ext cx="336550" cy="412750"/>
        </p:xfrm>
        <a:graphic>
          <a:graphicData uri="http://schemas.openxmlformats.org/presentationml/2006/ole">
            <mc:AlternateContent xmlns:mc="http://schemas.openxmlformats.org/markup-compatibility/2006">
              <mc:Choice xmlns:v="urn:schemas-microsoft-com:vml" Requires="v">
                <p:oleObj name="Equation" r:id="rId4" imgW="177480" imgH="203040" progId="Equation.3">
                  <p:embed/>
                </p:oleObj>
              </mc:Choice>
              <mc:Fallback>
                <p:oleObj name="Equation" r:id="rId4" imgW="177480" imgH="203040" progId="Equation.3">
                  <p:embed/>
                  <p:pic>
                    <p:nvPicPr>
                      <p:cNvPr id="0" name=""/>
                      <p:cNvPicPr/>
                      <p:nvPr/>
                    </p:nvPicPr>
                    <p:blipFill>
                      <a:blip r:embed="rId5"/>
                      <a:stretch>
                        <a:fillRect/>
                      </a:stretch>
                    </p:blipFill>
                    <p:spPr>
                      <a:xfrm>
                        <a:off x="4235450" y="2438400"/>
                        <a:ext cx="336550" cy="412750"/>
                      </a:xfrm>
                      <a:prstGeom prst="rect">
                        <a:avLst/>
                      </a:prstGeom>
                      <a:ln w="25400">
                        <a:solidFill>
                          <a:schemeClr val="accent1"/>
                        </a:solidFill>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04435389"/>
              </p:ext>
            </p:extLst>
          </p:nvPr>
        </p:nvGraphicFramePr>
        <p:xfrm>
          <a:off x="4235450" y="5738812"/>
          <a:ext cx="336550" cy="334963"/>
        </p:xfrm>
        <a:graphic>
          <a:graphicData uri="http://schemas.openxmlformats.org/presentationml/2006/ole">
            <mc:AlternateContent xmlns:mc="http://schemas.openxmlformats.org/markup-compatibility/2006">
              <mc:Choice xmlns:v="urn:schemas-microsoft-com:vml" Requires="v">
                <p:oleObj name="Equation" r:id="rId6" imgW="177480" imgH="164880" progId="Equation.3">
                  <p:embed/>
                </p:oleObj>
              </mc:Choice>
              <mc:Fallback>
                <p:oleObj name="Equation" r:id="rId6" imgW="177480" imgH="164880" progId="Equation.3">
                  <p:embed/>
                  <p:pic>
                    <p:nvPicPr>
                      <p:cNvPr id="0" name=""/>
                      <p:cNvPicPr/>
                      <p:nvPr/>
                    </p:nvPicPr>
                    <p:blipFill>
                      <a:blip r:embed="rId7"/>
                      <a:stretch>
                        <a:fillRect/>
                      </a:stretch>
                    </p:blipFill>
                    <p:spPr>
                      <a:xfrm>
                        <a:off x="4235450" y="5738812"/>
                        <a:ext cx="336550" cy="334963"/>
                      </a:xfrm>
                      <a:prstGeom prst="rect">
                        <a:avLst/>
                      </a:prstGeom>
                      <a:ln w="25400">
                        <a:solidFill>
                          <a:schemeClr val="accent1"/>
                        </a:solidFill>
                      </a:ln>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07651243"/>
              </p:ext>
            </p:extLst>
          </p:nvPr>
        </p:nvGraphicFramePr>
        <p:xfrm>
          <a:off x="5229225" y="3900488"/>
          <a:ext cx="241300" cy="258762"/>
        </p:xfrm>
        <a:graphic>
          <a:graphicData uri="http://schemas.openxmlformats.org/presentationml/2006/ole">
            <mc:AlternateContent xmlns:mc="http://schemas.openxmlformats.org/markup-compatibility/2006">
              <mc:Choice xmlns:v="urn:schemas-microsoft-com:vml" Requires="v">
                <p:oleObj name="Equation" r:id="rId8" imgW="126720" imgH="126720" progId="Equation.3">
                  <p:embed/>
                </p:oleObj>
              </mc:Choice>
              <mc:Fallback>
                <p:oleObj name="Equation" r:id="rId8" imgW="126720" imgH="126720" progId="Equation.3">
                  <p:embed/>
                  <p:pic>
                    <p:nvPicPr>
                      <p:cNvPr id="0" name=""/>
                      <p:cNvPicPr/>
                      <p:nvPr/>
                    </p:nvPicPr>
                    <p:blipFill>
                      <a:blip r:embed="rId9"/>
                      <a:stretch>
                        <a:fillRect/>
                      </a:stretch>
                    </p:blipFill>
                    <p:spPr>
                      <a:xfrm>
                        <a:off x="5229225" y="3900488"/>
                        <a:ext cx="241300" cy="258762"/>
                      </a:xfrm>
                      <a:prstGeom prst="rect">
                        <a:avLst/>
                      </a:prstGeom>
                      <a:ln w="25400">
                        <a:solidFill>
                          <a:schemeClr val="accent1"/>
                        </a:solidFill>
                      </a:ln>
                    </p:spPr>
                  </p:pic>
                </p:oleObj>
              </mc:Fallback>
            </mc:AlternateContent>
          </a:graphicData>
        </a:graphic>
      </p:graphicFrame>
      <p:sp>
        <p:nvSpPr>
          <p:cNvPr id="8" name="TextBox 7">
            <a:extLst>
              <a:ext uri="{FF2B5EF4-FFF2-40B4-BE49-F238E27FC236}">
                <a16:creationId xmlns:a16="http://schemas.microsoft.com/office/drawing/2014/main" id="{8BC14AE6-805B-CDA3-15AC-22A1C8BA36C8}"/>
              </a:ext>
            </a:extLst>
          </p:cNvPr>
          <p:cNvSpPr txBox="1"/>
          <p:nvPr/>
        </p:nvSpPr>
        <p:spPr>
          <a:xfrm>
            <a:off x="855407" y="2438400"/>
            <a:ext cx="1956626" cy="461665"/>
          </a:xfrm>
          <a:prstGeom prst="rect">
            <a:avLst/>
          </a:prstGeom>
          <a:noFill/>
        </p:spPr>
        <p:txBody>
          <a:bodyPr wrap="none" rtlCol="0">
            <a:spAutoFit/>
          </a:bodyPr>
          <a:lstStyle/>
          <a:p>
            <a:r>
              <a:rPr lang="en-US" sz="2400" b="1" dirty="0">
                <a:solidFill>
                  <a:srgbClr val="FA7C44"/>
                </a:solidFill>
              </a:rPr>
              <a:t>reconstructed</a:t>
            </a:r>
            <a:endParaRPr lang="en-HK" sz="2400" b="1" dirty="0">
              <a:solidFill>
                <a:srgbClr val="FA7C44"/>
              </a:solidFill>
            </a:endParaRPr>
          </a:p>
        </p:txBody>
      </p:sp>
    </p:spTree>
    <p:extLst>
      <p:ext uri="{BB962C8B-B14F-4D97-AF65-F5344CB8AC3E}">
        <p14:creationId xmlns:p14="http://schemas.microsoft.com/office/powerpoint/2010/main" val="2280020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Variational Autoencoders </a:t>
            </a:r>
            <a:br>
              <a:rPr lang="en-US" dirty="0"/>
            </a:br>
            <a:r>
              <a:rPr lang="en-US" dirty="0"/>
              <a:t>VAE Concept 3 </a:t>
            </a:r>
          </a:p>
        </p:txBody>
      </p:sp>
      <p:sp>
        <p:nvSpPr>
          <p:cNvPr id="3" name="Content Placeholder 2"/>
          <p:cNvSpPr>
            <a:spLocks noGrp="1"/>
          </p:cNvSpPr>
          <p:nvPr>
            <p:ph type="subTitle" idx="1"/>
          </p:nvPr>
        </p:nvSpPr>
        <p:spPr/>
        <p:txBody>
          <a:bodyPr>
            <a:normAutofit fontScale="92500" lnSpcReduction="10000"/>
          </a:bodyPr>
          <a:lstStyle/>
          <a:p>
            <a:r>
              <a:rPr lang="en-US" dirty="0"/>
              <a:t>Reparameterization: the method to enable backpropagation for training neural network that involves random processes</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61</a:t>
            </a:fld>
            <a:endParaRPr lang="en-US"/>
          </a:p>
        </p:txBody>
      </p:sp>
    </p:spTree>
    <p:extLst>
      <p:ext uri="{BB962C8B-B14F-4D97-AF65-F5344CB8AC3E}">
        <p14:creationId xmlns:p14="http://schemas.microsoft.com/office/powerpoint/2010/main" val="4245814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68211-A6C5-084B-8492-EE4C2A548F4F}"/>
              </a:ext>
            </a:extLst>
          </p:cNvPr>
          <p:cNvSpPr>
            <a:spLocks noGrp="1"/>
          </p:cNvSpPr>
          <p:nvPr>
            <p:ph type="title"/>
          </p:nvPr>
        </p:nvSpPr>
        <p:spPr/>
        <p:txBody>
          <a:bodyPr/>
          <a:lstStyle/>
          <a:p>
            <a:r>
              <a:rPr lang="en-US" dirty="0"/>
              <a:t>VAE generative model</a:t>
            </a:r>
          </a:p>
        </p:txBody>
      </p:sp>
      <p:sp>
        <p:nvSpPr>
          <p:cNvPr id="3" name="Content Placeholder 2">
            <a:extLst>
              <a:ext uri="{FF2B5EF4-FFF2-40B4-BE49-F238E27FC236}">
                <a16:creationId xmlns:a16="http://schemas.microsoft.com/office/drawing/2014/main" id="{576ACD35-355C-3549-9E12-32C3A75D0373}"/>
              </a:ext>
            </a:extLst>
          </p:cNvPr>
          <p:cNvSpPr>
            <a:spLocks noGrp="1"/>
          </p:cNvSpPr>
          <p:nvPr>
            <p:ph idx="1"/>
          </p:nvPr>
        </p:nvSpPr>
        <p:spPr>
          <a:xfrm>
            <a:off x="95251" y="1162050"/>
            <a:ext cx="8953500" cy="5421312"/>
          </a:xfrm>
        </p:spPr>
        <p:txBody>
          <a:bodyPr>
            <a:normAutofit fontScale="25000" lnSpcReduction="20000"/>
          </a:bodyPr>
          <a:lstStyle/>
          <a:p>
            <a:r>
              <a:rPr lang="en-US" sz="9600" dirty="0"/>
              <a:t>In theory, we can sample </a:t>
            </a:r>
            <a:r>
              <a:rPr lang="en-US" sz="9600" i="1" dirty="0" err="1"/>
              <a:t>z</a:t>
            </a:r>
            <a:r>
              <a:rPr lang="en-US" sz="9600" i="1" baseline="-25000" dirty="0" err="1"/>
              <a:t>i</a:t>
            </a:r>
            <a:r>
              <a:rPr lang="en-US" sz="9600" dirty="0"/>
              <a:t> from</a:t>
            </a:r>
            <a:r>
              <a:rPr lang="en-US" sz="9600" i="1" dirty="0"/>
              <a:t> N</a:t>
            </a:r>
            <a:r>
              <a:rPr lang="en-US" sz="9600" dirty="0"/>
              <a:t>(</a:t>
            </a:r>
            <a:r>
              <a:rPr lang="en-US" sz="9600" i="1" dirty="0"/>
              <a:t>µ</a:t>
            </a:r>
            <a:r>
              <a:rPr lang="en-US" sz="9600" i="1" baseline="-25000" dirty="0" err="1"/>
              <a:t>i</a:t>
            </a:r>
            <a:r>
              <a:rPr lang="en-US" sz="9600" i="1" dirty="0">
                <a:sym typeface="Symbol" panose="05050102010706020507" pitchFamily="18" charset="2"/>
              </a:rPr>
              <a:t> ,</a:t>
            </a:r>
            <a:r>
              <a:rPr lang="en-US" sz="9600" i="1" baseline="-25000" dirty="0" err="1">
                <a:sym typeface="Symbol" panose="05050102010706020507" pitchFamily="18" charset="2"/>
              </a:rPr>
              <a:t>i</a:t>
            </a:r>
            <a:r>
              <a:rPr lang="en-US" sz="9600" i="1" dirty="0">
                <a:sym typeface="Symbol" panose="05050102010706020507" pitchFamily="18" charset="2"/>
              </a:rPr>
              <a:t> )  p</a:t>
            </a:r>
            <a:r>
              <a:rPr lang="en-US" sz="9600" i="1" dirty="0"/>
              <a:t>roduced by the encoder. Note: N()=Gaussian Function</a:t>
            </a:r>
          </a:p>
          <a:p>
            <a:r>
              <a:rPr lang="en-US" sz="9600" i="1" dirty="0">
                <a:sym typeface="Symbol"/>
              </a:rPr>
              <a:t>Z is the </a:t>
            </a:r>
            <a:r>
              <a:rPr lang="en-US" sz="9600" dirty="0"/>
              <a:t>input to the decoder to produce the output. Alternatively,</a:t>
            </a:r>
          </a:p>
          <a:p>
            <a:r>
              <a:rPr lang="en-US" sz="9600" dirty="0"/>
              <a:t>we find </a:t>
            </a:r>
            <a:r>
              <a:rPr lang="en-US" sz="9600" i="1" dirty="0"/>
              <a:t>z </a:t>
            </a:r>
            <a:r>
              <a:rPr lang="en-US" sz="9600" dirty="0"/>
              <a:t>by sampling </a:t>
            </a:r>
            <a:r>
              <a:rPr lang="en-US" sz="9600" i="1" dirty="0">
                <a:sym typeface="Symbol" panose="05050102010706020507" pitchFamily="18" charset="2"/>
              </a:rPr>
              <a:t></a:t>
            </a:r>
            <a:r>
              <a:rPr lang="en-US" sz="9600" dirty="0"/>
              <a:t> (called epsilon or eps) from </a:t>
            </a:r>
            <a:r>
              <a:rPr lang="en-US" sz="9600" i="1" dirty="0" err="1"/>
              <a:t>N</a:t>
            </a:r>
            <a:r>
              <a:rPr lang="en-US" sz="9600" i="1" baseline="-25000" dirty="0" err="1"/>
              <a:t>normal</a:t>
            </a:r>
            <a:r>
              <a:rPr lang="en-US" sz="9600" i="1" dirty="0"/>
              <a:t>(0,1) (Gaussian: mean µ</a:t>
            </a:r>
            <a:r>
              <a:rPr lang="en-US" sz="9600" i="1" baseline="-25000" dirty="0"/>
              <a:t>normal </a:t>
            </a:r>
            <a:r>
              <a:rPr lang="en-US" sz="9600" i="1" dirty="0"/>
              <a:t>= 0, </a:t>
            </a:r>
            <a:r>
              <a:rPr lang="en-US" sz="9600" i="1" dirty="0">
                <a:sym typeface="Symbol" panose="05050102010706020507" pitchFamily="18" charset="2"/>
              </a:rPr>
              <a:t></a:t>
            </a:r>
            <a:r>
              <a:rPr lang="en-US" sz="9600" i="1" baseline="-25000" dirty="0"/>
              <a:t>normal </a:t>
            </a:r>
            <a:r>
              <a:rPr lang="en-US" sz="9600" i="1" dirty="0"/>
              <a:t>=1), then find z using</a:t>
            </a:r>
          </a:p>
          <a:p>
            <a:r>
              <a:rPr lang="en-US" sz="9600" i="1" dirty="0"/>
              <a:t> : z</a:t>
            </a:r>
            <a:r>
              <a:rPr lang="en-US" sz="9600" i="1" baseline="-25000" dirty="0"/>
              <a:t>i </a:t>
            </a:r>
            <a:r>
              <a:rPr lang="en-US" sz="9600" i="1" dirty="0"/>
              <a:t>=µ</a:t>
            </a:r>
            <a:r>
              <a:rPr lang="en-US" sz="9600" i="1" baseline="-25000" dirty="0" err="1"/>
              <a:t>i</a:t>
            </a:r>
            <a:r>
              <a:rPr lang="en-US" sz="9600" i="1" dirty="0">
                <a:sym typeface="Symbol" panose="05050102010706020507" pitchFamily="18" charset="2"/>
              </a:rPr>
              <a:t> </a:t>
            </a:r>
            <a:r>
              <a:rPr lang="en-US" sz="9600" i="1" dirty="0"/>
              <a:t>+</a:t>
            </a:r>
            <a:r>
              <a:rPr lang="en-US" sz="9600" i="1" dirty="0">
                <a:sym typeface="Symbol" panose="05050102010706020507" pitchFamily="18" charset="2"/>
              </a:rPr>
              <a:t>*</a:t>
            </a:r>
            <a:r>
              <a:rPr lang="en-US" sz="9600" i="1" baseline="-25000" dirty="0" err="1">
                <a:sym typeface="Symbol" panose="05050102010706020507" pitchFamily="18" charset="2"/>
              </a:rPr>
              <a:t>i</a:t>
            </a:r>
            <a:r>
              <a:rPr lang="en-US" sz="9600" i="1" dirty="0">
                <a:sym typeface="Symbol" panose="05050102010706020507" pitchFamily="18" charset="2"/>
              </a:rPr>
              <a:t> </a:t>
            </a:r>
            <a:r>
              <a:rPr lang="en-US" sz="9600" dirty="0"/>
              <a:t> </a:t>
            </a:r>
          </a:p>
          <a:p>
            <a:r>
              <a:rPr lang="en-US" sz="9600" dirty="0"/>
              <a:t>Since </a:t>
            </a:r>
            <a:r>
              <a:rPr lang="en-US" sz="9600" i="1" dirty="0"/>
              <a:t>µ</a:t>
            </a:r>
            <a:r>
              <a:rPr lang="en-US" sz="9600" i="1" baseline="-25000" dirty="0"/>
              <a:t>normal </a:t>
            </a:r>
            <a:r>
              <a:rPr lang="en-US" sz="9600" i="1" dirty="0"/>
              <a:t>=0, so µ</a:t>
            </a:r>
            <a:r>
              <a:rPr lang="en-US" sz="9600" i="1" baseline="-25000" dirty="0" err="1"/>
              <a:t>i</a:t>
            </a:r>
            <a:r>
              <a:rPr lang="en-US" sz="9600" i="1" dirty="0"/>
              <a:t> shift the  data to the required z</a:t>
            </a:r>
            <a:r>
              <a:rPr lang="en-US" sz="9600" i="1" baseline="-25000" dirty="0"/>
              <a:t>i</a:t>
            </a:r>
            <a:r>
              <a:rPr lang="en-US" sz="9600" i="1" dirty="0"/>
              <a:t> </a:t>
            </a:r>
          </a:p>
          <a:p>
            <a:r>
              <a:rPr lang="en-US" sz="9600" dirty="0"/>
              <a:t>Also, </a:t>
            </a:r>
            <a:r>
              <a:rPr lang="en-US" sz="9600" i="1" dirty="0">
                <a:sym typeface="Symbol" panose="05050102010706020507" pitchFamily="18" charset="2"/>
              </a:rPr>
              <a:t></a:t>
            </a:r>
            <a:r>
              <a:rPr lang="en-US" sz="9600" i="1" baseline="-25000" dirty="0"/>
              <a:t>normal </a:t>
            </a:r>
            <a:r>
              <a:rPr lang="en-US" sz="9600" i="1" dirty="0"/>
              <a:t>=1, so </a:t>
            </a:r>
            <a:r>
              <a:rPr lang="en-US" sz="9600" i="1" dirty="0">
                <a:sym typeface="Symbol" panose="05050102010706020507" pitchFamily="18" charset="2"/>
              </a:rPr>
              <a:t>*</a:t>
            </a:r>
            <a:r>
              <a:rPr lang="en-US" sz="9600" i="1" baseline="-25000" dirty="0" err="1">
                <a:sym typeface="Symbol" panose="05050102010706020507" pitchFamily="18" charset="2"/>
              </a:rPr>
              <a:t>i</a:t>
            </a:r>
            <a:r>
              <a:rPr lang="en-US" sz="9600" i="1" dirty="0">
                <a:sym typeface="Symbol" panose="05050102010706020507" pitchFamily="18" charset="2"/>
              </a:rPr>
              <a:t>  scale </a:t>
            </a:r>
            <a:r>
              <a:rPr lang="en-US" sz="9600" i="1" dirty="0"/>
              <a:t>the  data to the required z</a:t>
            </a:r>
            <a:r>
              <a:rPr lang="en-US" sz="9600" i="1" baseline="-25000" dirty="0"/>
              <a:t>i</a:t>
            </a:r>
            <a:r>
              <a:rPr lang="en-US" sz="9600" i="1" dirty="0"/>
              <a:t> </a:t>
            </a:r>
            <a:endParaRPr lang="en-US" sz="9600" dirty="0"/>
          </a:p>
          <a:p>
            <a:r>
              <a:rPr lang="en-US" sz="9600" dirty="0"/>
              <a:t>Then z has mean =</a:t>
            </a:r>
            <a:r>
              <a:rPr lang="en-US" sz="9600" i="1" dirty="0"/>
              <a:t> µ</a:t>
            </a:r>
            <a:r>
              <a:rPr lang="en-US" sz="9600" i="1" baseline="-25000" dirty="0" err="1"/>
              <a:t>i</a:t>
            </a:r>
            <a:r>
              <a:rPr lang="en-US" sz="9600" i="1" baseline="-25000" dirty="0"/>
              <a:t> </a:t>
            </a:r>
            <a:r>
              <a:rPr lang="en-US" sz="9600" i="1" dirty="0"/>
              <a:t>, </a:t>
            </a:r>
            <a:r>
              <a:rPr lang="en-US" sz="9600" i="1" dirty="0" err="1"/>
              <a:t>StdDev</a:t>
            </a:r>
            <a:r>
              <a:rPr lang="en-US" sz="9600" i="1" dirty="0"/>
              <a:t>= </a:t>
            </a:r>
            <a:r>
              <a:rPr lang="en-US" sz="9600" i="1" dirty="0">
                <a:sym typeface="Symbol" panose="05050102010706020507" pitchFamily="18" charset="2"/>
              </a:rPr>
              <a:t></a:t>
            </a:r>
            <a:r>
              <a:rPr lang="en-US" sz="9600" i="1" baseline="-25000" dirty="0">
                <a:sym typeface="Symbol" panose="05050102010706020507" pitchFamily="18" charset="2"/>
              </a:rPr>
              <a:t>I</a:t>
            </a:r>
            <a:r>
              <a:rPr lang="en-US" sz="9600" i="1" dirty="0">
                <a:sym typeface="Symbol" panose="05050102010706020507" pitchFamily="18" charset="2"/>
              </a:rPr>
              <a:t> as required</a:t>
            </a:r>
            <a:endParaRPr lang="en-US" sz="9600" dirty="0"/>
          </a:p>
          <a:p>
            <a:r>
              <a:rPr lang="en-US" sz="9600" dirty="0"/>
              <a:t>See gen_data_using_mean0_sigma1.m in appendix</a:t>
            </a:r>
          </a:p>
          <a:p>
            <a:r>
              <a:rPr lang="en-US" sz="9600" dirty="0"/>
              <a:t>This is called Reparameterization, </a:t>
            </a:r>
          </a:p>
          <a:p>
            <a:r>
              <a:rPr lang="en-US" sz="9600" dirty="0"/>
              <a:t>Reason: we can back-propagate this function during training because every time you have a real number </a:t>
            </a:r>
            <a:r>
              <a:rPr lang="en-US" sz="9600" i="1" dirty="0">
                <a:sym typeface="Symbol" panose="05050102010706020507" pitchFamily="18" charset="2"/>
              </a:rPr>
              <a:t> and the formula for backpropagation</a:t>
            </a:r>
            <a:r>
              <a:rPr lang="en-US" sz="9600" i="1" dirty="0"/>
              <a:t>: z</a:t>
            </a:r>
            <a:r>
              <a:rPr lang="en-US" sz="9600" i="1" baseline="-25000" dirty="0"/>
              <a:t>i </a:t>
            </a:r>
            <a:r>
              <a:rPr lang="en-US" sz="9600" i="1" dirty="0"/>
              <a:t>=µ</a:t>
            </a:r>
            <a:r>
              <a:rPr lang="en-US" sz="9600" i="1" baseline="-25000" dirty="0" err="1"/>
              <a:t>i</a:t>
            </a:r>
            <a:r>
              <a:rPr lang="en-US" sz="9600" i="1" dirty="0">
                <a:sym typeface="Symbol" panose="05050102010706020507" pitchFamily="18" charset="2"/>
              </a:rPr>
              <a:t> </a:t>
            </a:r>
            <a:r>
              <a:rPr lang="en-US" sz="9600" i="1" dirty="0"/>
              <a:t>+</a:t>
            </a:r>
            <a:r>
              <a:rPr lang="en-US" sz="9600" i="1" dirty="0">
                <a:sym typeface="Symbol" panose="05050102010706020507" pitchFamily="18" charset="2"/>
              </a:rPr>
              <a:t>*</a:t>
            </a:r>
            <a:r>
              <a:rPr lang="en-US" sz="9600" i="1" baseline="-25000" dirty="0" err="1">
                <a:sym typeface="Symbol" panose="05050102010706020507" pitchFamily="18" charset="2"/>
              </a:rPr>
              <a:t>i</a:t>
            </a:r>
            <a:r>
              <a:rPr lang="en-US" sz="9600" i="1" dirty="0">
                <a:sym typeface="Symbol" panose="05050102010706020507" pitchFamily="18" charset="2"/>
              </a:rPr>
              <a:t> </a:t>
            </a:r>
            <a:r>
              <a:rPr lang="en-US" sz="9600" dirty="0"/>
              <a:t> </a:t>
            </a:r>
          </a:p>
          <a:p>
            <a:r>
              <a:rPr lang="en-US" sz="3800" dirty="0">
                <a:solidFill>
                  <a:srgbClr val="0070C0"/>
                </a:solidFill>
              </a:rPr>
              <a:t>%Use </a:t>
            </a:r>
            <a:r>
              <a:rPr lang="en-US" sz="3800" dirty="0" err="1">
                <a:solidFill>
                  <a:srgbClr val="0070C0"/>
                </a:solidFill>
              </a:rPr>
              <a:t>randn</a:t>
            </a:r>
            <a:r>
              <a:rPr lang="en-US" sz="3800" dirty="0">
                <a:solidFill>
                  <a:srgbClr val="0070C0"/>
                </a:solidFill>
              </a:rPr>
              <a:t>() in </a:t>
            </a:r>
            <a:r>
              <a:rPr lang="en-US" sz="3800" dirty="0" err="1">
                <a:solidFill>
                  <a:srgbClr val="0070C0"/>
                </a:solidFill>
              </a:rPr>
              <a:t>matlab</a:t>
            </a:r>
            <a:r>
              <a:rPr lang="en-US" sz="3800" dirty="0">
                <a:solidFill>
                  <a:srgbClr val="0070C0"/>
                </a:solidFill>
              </a:rPr>
              <a:t> for </a:t>
            </a:r>
            <a:r>
              <a:rPr lang="en-US" sz="3800" i="1" dirty="0">
                <a:solidFill>
                  <a:srgbClr val="0070C0"/>
                </a:solidFill>
              </a:rPr>
              <a:t>N</a:t>
            </a:r>
            <a:r>
              <a:rPr lang="en-US" sz="3800" dirty="0">
                <a:solidFill>
                  <a:srgbClr val="0070C0"/>
                </a:solidFill>
              </a:rPr>
              <a:t>(</a:t>
            </a:r>
            <a:r>
              <a:rPr lang="en-US" sz="3800" i="1" dirty="0">
                <a:solidFill>
                  <a:srgbClr val="0070C0"/>
                </a:solidFill>
              </a:rPr>
              <a:t>µ</a:t>
            </a:r>
            <a:r>
              <a:rPr lang="en-US" sz="3800" i="1" baseline="-25000" dirty="0" err="1">
                <a:solidFill>
                  <a:srgbClr val="0070C0"/>
                </a:solidFill>
              </a:rPr>
              <a:t>i</a:t>
            </a:r>
            <a:r>
              <a:rPr lang="en-US" sz="3800" i="1" dirty="0">
                <a:solidFill>
                  <a:srgbClr val="0070C0"/>
                </a:solidFill>
                <a:sym typeface="Symbol" panose="05050102010706020507" pitchFamily="18" charset="2"/>
              </a:rPr>
              <a:t> ,</a:t>
            </a:r>
            <a:r>
              <a:rPr lang="en-US" sz="3800" i="1" baseline="-25000" dirty="0" err="1">
                <a:solidFill>
                  <a:srgbClr val="0070C0"/>
                </a:solidFill>
                <a:sym typeface="Symbol" panose="05050102010706020507" pitchFamily="18" charset="2"/>
              </a:rPr>
              <a:t>i</a:t>
            </a:r>
            <a:r>
              <a:rPr lang="en-US" sz="3800" i="1" dirty="0">
                <a:solidFill>
                  <a:srgbClr val="0070C0"/>
                </a:solidFill>
                <a:sym typeface="Symbol" panose="05050102010706020507" pitchFamily="18" charset="2"/>
              </a:rPr>
              <a:t> ) .</a:t>
            </a:r>
          </a:p>
          <a:p>
            <a:r>
              <a:rPr lang="en-HK" sz="3800" dirty="0" err="1">
                <a:solidFill>
                  <a:srgbClr val="0070C0"/>
                </a:solidFill>
              </a:rPr>
              <a:t>Clear,clc</a:t>
            </a:r>
            <a:r>
              <a:rPr lang="en-HK" sz="3800" dirty="0">
                <a:solidFill>
                  <a:srgbClr val="0070C0"/>
                </a:solidFill>
              </a:rPr>
              <a:t>, x=mean(</a:t>
            </a:r>
            <a:r>
              <a:rPr lang="en-HK" sz="3800" dirty="0" err="1">
                <a:solidFill>
                  <a:srgbClr val="0070C0"/>
                </a:solidFill>
              </a:rPr>
              <a:t>randn</a:t>
            </a:r>
            <a:r>
              <a:rPr lang="en-HK" sz="3800" dirty="0">
                <a:solidFill>
                  <a:srgbClr val="0070C0"/>
                </a:solidFill>
              </a:rPr>
              <a:t>(50000,1)) % if number is large , mean1=mean(x), std1=std(</a:t>
            </a:r>
            <a:r>
              <a:rPr lang="en-HK" sz="3800" dirty="0" err="1">
                <a:solidFill>
                  <a:srgbClr val="0070C0"/>
                </a:solidFill>
              </a:rPr>
              <a:t>randn</a:t>
            </a:r>
            <a:r>
              <a:rPr lang="en-HK" sz="3800" dirty="0">
                <a:solidFill>
                  <a:srgbClr val="0070C0"/>
                </a:solidFill>
              </a:rPr>
              <a:t>(50000,1))</a:t>
            </a:r>
          </a:p>
          <a:p>
            <a:r>
              <a:rPr lang="en-HK" sz="3800" dirty="0">
                <a:solidFill>
                  <a:srgbClr val="0070C0"/>
                </a:solidFill>
              </a:rPr>
              <a:t>%mean1 =  0.0058 is closed to 0</a:t>
            </a:r>
          </a:p>
          <a:p>
            <a:r>
              <a:rPr lang="en-HK" sz="3800" dirty="0">
                <a:solidFill>
                  <a:srgbClr val="0070C0"/>
                </a:solidFill>
              </a:rPr>
              <a:t>%std1 = 0.9929 is closed to 1</a:t>
            </a:r>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9" name="Slide Number Placeholder 8"/>
          <p:cNvSpPr>
            <a:spLocks noGrp="1"/>
          </p:cNvSpPr>
          <p:nvPr>
            <p:ph type="sldNum" sz="quarter" idx="12"/>
          </p:nvPr>
        </p:nvSpPr>
        <p:spPr/>
        <p:txBody>
          <a:bodyPr/>
          <a:lstStyle/>
          <a:p>
            <a:fld id="{7C12A529-2220-4038-9210-A21DB7BAEFCE}" type="slidenum">
              <a:rPr lang="en-US" smtClean="0"/>
              <a:t>62</a:t>
            </a:fld>
            <a:endParaRPr lang="en-US"/>
          </a:p>
        </p:txBody>
      </p:sp>
      <p:sp>
        <p:nvSpPr>
          <p:cNvPr id="6" name="TextBox 5">
            <a:extLst>
              <a:ext uri="{FF2B5EF4-FFF2-40B4-BE49-F238E27FC236}">
                <a16:creationId xmlns:a16="http://schemas.microsoft.com/office/drawing/2014/main" id="{4A0250A7-2690-E16B-EE29-F2F91C900D6F}"/>
              </a:ext>
            </a:extLst>
          </p:cNvPr>
          <p:cNvSpPr txBox="1"/>
          <p:nvPr/>
        </p:nvSpPr>
        <p:spPr>
          <a:xfrm>
            <a:off x="5848350" y="5853111"/>
            <a:ext cx="3200399" cy="369332"/>
          </a:xfrm>
          <a:prstGeom prst="rect">
            <a:avLst/>
          </a:prstGeom>
          <a:noFill/>
          <a:ln>
            <a:solidFill>
              <a:schemeClr val="accent1"/>
            </a:solidFill>
          </a:ln>
        </p:spPr>
        <p:txBody>
          <a:bodyPr wrap="square" rtlCol="0">
            <a:spAutoFit/>
          </a:bodyPr>
          <a:lstStyle/>
          <a:p>
            <a:r>
              <a:rPr lang="en-US" dirty="0"/>
              <a:t>use </a:t>
            </a:r>
            <a:r>
              <a:rPr lang="en-US" dirty="0" err="1"/>
              <a:t>matlab</a:t>
            </a:r>
            <a:r>
              <a:rPr lang="en-US" dirty="0"/>
              <a:t> </a:t>
            </a:r>
            <a:r>
              <a:rPr lang="en-US" dirty="0" err="1"/>
              <a:t>randn</a:t>
            </a:r>
            <a:r>
              <a:rPr lang="en-US" dirty="0"/>
              <a:t>() to gen. </a:t>
            </a:r>
            <a:r>
              <a:rPr lang="en-US" sz="1800" b="1" i="1" dirty="0">
                <a:sym typeface="Symbol" panose="05050102010706020507" pitchFamily="18" charset="2"/>
              </a:rPr>
              <a:t></a:t>
            </a:r>
            <a:r>
              <a:rPr lang="en-US" b="1" dirty="0"/>
              <a:t> </a:t>
            </a:r>
            <a:endParaRPr lang="en-HK" b="1" dirty="0"/>
          </a:p>
        </p:txBody>
      </p:sp>
    </p:spTree>
    <p:extLst>
      <p:ext uri="{BB962C8B-B14F-4D97-AF65-F5344CB8AC3E}">
        <p14:creationId xmlns:p14="http://schemas.microsoft.com/office/powerpoint/2010/main" val="13359038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FC9A94-4F17-FB9A-BBB8-9BD9910646D3}"/>
              </a:ext>
            </a:extLst>
          </p:cNvPr>
          <p:cNvPicPr>
            <a:picLocks noChangeAspect="1"/>
          </p:cNvPicPr>
          <p:nvPr/>
        </p:nvPicPr>
        <p:blipFill>
          <a:blip r:embed="rId2"/>
          <a:stretch>
            <a:fillRect/>
          </a:stretch>
        </p:blipFill>
        <p:spPr>
          <a:xfrm>
            <a:off x="4572000" y="1395295"/>
            <a:ext cx="4216952" cy="4424479"/>
          </a:xfrm>
          <a:prstGeom prst="rect">
            <a:avLst/>
          </a:prstGeom>
        </p:spPr>
      </p:pic>
      <p:sp>
        <p:nvSpPr>
          <p:cNvPr id="2" name="Title 1"/>
          <p:cNvSpPr>
            <a:spLocks noGrp="1"/>
          </p:cNvSpPr>
          <p:nvPr>
            <p:ph type="title"/>
          </p:nvPr>
        </p:nvSpPr>
        <p:spPr/>
        <p:txBody>
          <a:bodyPr/>
          <a:lstStyle/>
          <a:p>
            <a:r>
              <a:rPr lang="en-US" dirty="0"/>
              <a:t>Train the variational-encoder</a:t>
            </a:r>
          </a:p>
        </p:txBody>
      </p:sp>
      <p:sp>
        <p:nvSpPr>
          <p:cNvPr id="3" name="Content Placeholder 2"/>
          <p:cNvSpPr>
            <a:spLocks noGrp="1"/>
          </p:cNvSpPr>
          <p:nvPr>
            <p:ph idx="1"/>
          </p:nvPr>
        </p:nvSpPr>
        <p:spPr>
          <a:xfrm>
            <a:off x="457200" y="1295400"/>
            <a:ext cx="3962400" cy="4830763"/>
          </a:xfrm>
        </p:spPr>
        <p:txBody>
          <a:bodyPr>
            <a:normAutofit fontScale="92500" lnSpcReduction="10000"/>
          </a:bodyPr>
          <a:lstStyle/>
          <a:p>
            <a:r>
              <a:rPr lang="en-US" dirty="0"/>
              <a:t>How to train the auto-encoder neural network?</a:t>
            </a:r>
          </a:p>
          <a:p>
            <a:r>
              <a:rPr lang="en-US" dirty="0"/>
              <a:t>Difficulty</a:t>
            </a:r>
          </a:p>
          <a:p>
            <a:pPr lvl="1"/>
            <a:r>
              <a:rPr lang="en-US" dirty="0"/>
              <a:t>Since a random process is involved, </a:t>
            </a:r>
            <a:r>
              <a:rPr lang="en-US" dirty="0">
                <a:solidFill>
                  <a:srgbClr val="FF0000"/>
                </a:solidFill>
              </a:rPr>
              <a:t>backpropagation cannot be executed</a:t>
            </a:r>
          </a:p>
          <a:p>
            <a:r>
              <a:rPr lang="en-US" dirty="0"/>
              <a:t>Solution </a:t>
            </a:r>
          </a:p>
          <a:p>
            <a:pPr lvl="1"/>
            <a:r>
              <a:rPr lang="en-US" dirty="0">
                <a:solidFill>
                  <a:srgbClr val="00B050"/>
                </a:solidFill>
              </a:rPr>
              <a:t>Use of the re-parameterization trick</a:t>
            </a:r>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63</a:t>
            </a:fld>
            <a:endParaRPr lang="en-US"/>
          </a:p>
        </p:txBody>
      </p:sp>
      <p:sp>
        <p:nvSpPr>
          <p:cNvPr id="7" name="Oval 6"/>
          <p:cNvSpPr/>
          <p:nvPr/>
        </p:nvSpPr>
        <p:spPr>
          <a:xfrm>
            <a:off x="5181600" y="2971800"/>
            <a:ext cx="3505200" cy="15240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362200" y="2895600"/>
            <a:ext cx="2819400" cy="685800"/>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77783" y="4725987"/>
            <a:ext cx="1816588" cy="646331"/>
          </a:xfrm>
          <a:prstGeom prst="rect">
            <a:avLst/>
          </a:prstGeom>
          <a:noFill/>
        </p:spPr>
        <p:txBody>
          <a:bodyPr wrap="none" rtlCol="0">
            <a:spAutoFit/>
          </a:bodyPr>
          <a:lstStyle/>
          <a:p>
            <a:r>
              <a:rPr lang="en-US" dirty="0"/>
              <a:t>Generate z by</a:t>
            </a:r>
          </a:p>
          <a:p>
            <a:r>
              <a:rPr lang="en-US" dirty="0"/>
              <a:t>random sampling</a:t>
            </a:r>
          </a:p>
        </p:txBody>
      </p:sp>
      <p:pic>
        <p:nvPicPr>
          <p:cNvPr id="12" name="Picture 11"/>
          <p:cNvPicPr>
            <a:picLocks noChangeAspect="1"/>
          </p:cNvPicPr>
          <p:nvPr/>
        </p:nvPicPr>
        <p:blipFill>
          <a:blip r:embed="rId3"/>
          <a:stretch>
            <a:fillRect/>
          </a:stretch>
        </p:blipFill>
        <p:spPr>
          <a:xfrm>
            <a:off x="8123796" y="4180247"/>
            <a:ext cx="716232" cy="539281"/>
          </a:xfrm>
          <a:prstGeom prst="rect">
            <a:avLst/>
          </a:prstGeom>
        </p:spPr>
      </p:pic>
    </p:spTree>
    <p:extLst>
      <p:ext uri="{BB962C8B-B14F-4D97-AF65-F5344CB8AC3E}">
        <p14:creationId xmlns:p14="http://schemas.microsoft.com/office/powerpoint/2010/main" val="30546730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 an example</a:t>
            </a:r>
          </a:p>
        </p:txBody>
      </p:sp>
      <p:sp>
        <p:nvSpPr>
          <p:cNvPr id="3" name="Content Placeholder 2"/>
          <p:cNvSpPr>
            <a:spLocks noGrp="1"/>
          </p:cNvSpPr>
          <p:nvPr>
            <p:ph idx="1"/>
          </p:nvPr>
        </p:nvSpPr>
        <p:spPr>
          <a:xfrm>
            <a:off x="533400" y="1524000"/>
            <a:ext cx="8229600" cy="4525963"/>
          </a:xfrm>
        </p:spPr>
        <p:txBody>
          <a:bodyPr/>
          <a:lstStyle/>
          <a:p>
            <a:r>
              <a:rPr lang="en-US" dirty="0"/>
              <a:t> example</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64</a:t>
            </a:fld>
            <a:endParaRPr lang="en-US" dirty="0"/>
          </a:p>
        </p:txBody>
      </p:sp>
      <p:pic>
        <p:nvPicPr>
          <p:cNvPr id="13314" name="Picture 2" descr="https://miro.medium.com/max/493/1*CiVcrrPmpcB1YGMkTF7hz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160" y="2186018"/>
            <a:ext cx="3810000" cy="439734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miro.medium.com/max/945/1*3stEqn8fWIYeeBShlkWAY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018" y="2832171"/>
            <a:ext cx="3985782" cy="213665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 y="1126332"/>
            <a:ext cx="8419741" cy="338554"/>
          </a:xfrm>
          <a:prstGeom prst="rect">
            <a:avLst/>
          </a:prstGeom>
          <a:noFill/>
        </p:spPr>
        <p:txBody>
          <a:bodyPr wrap="none" rtlCol="0">
            <a:spAutoFit/>
          </a:bodyPr>
          <a:lstStyle/>
          <a:p>
            <a:r>
              <a:rPr lang="en-US" sz="1600" dirty="0">
                <a:hlinkClick r:id="rId4"/>
              </a:rPr>
              <a:t>https://towardsdatascience.com/intuitively-understanding-variational-autoencoders-1bfe67eb5daf</a:t>
            </a:r>
            <a:endParaRPr lang="en-US" sz="1600" dirty="0"/>
          </a:p>
        </p:txBody>
      </p:sp>
      <p:sp>
        <p:nvSpPr>
          <p:cNvPr id="8" name="Right Brace 7"/>
          <p:cNvSpPr/>
          <p:nvPr/>
        </p:nvSpPr>
        <p:spPr>
          <a:xfrm flipH="1">
            <a:off x="2040390" y="4521200"/>
            <a:ext cx="265299" cy="2730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152893" y="3685174"/>
            <a:ext cx="1724665" cy="1754326"/>
          </a:xfrm>
          <a:prstGeom prst="rect">
            <a:avLst/>
          </a:prstGeom>
          <a:noFill/>
        </p:spPr>
        <p:txBody>
          <a:bodyPr wrap="square" rtlCol="0">
            <a:spAutoFit/>
          </a:bodyPr>
          <a:lstStyle/>
          <a:p>
            <a:r>
              <a:rPr lang="en-US" dirty="0"/>
              <a:t>Random</a:t>
            </a:r>
          </a:p>
          <a:p>
            <a:r>
              <a:rPr lang="en-US" dirty="0"/>
              <a:t>Generated 30 Zs, each is not a neuron by gen. by a pair of </a:t>
            </a:r>
            <a:r>
              <a:rPr lang="en-US" dirty="0">
                <a:sym typeface="Symbol" panose="05050102010706020507" pitchFamily="18" charset="2"/>
              </a:rPr>
              <a:t>,  </a:t>
            </a:r>
          </a:p>
          <a:p>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1818956268"/>
              </p:ext>
            </p:extLst>
          </p:nvPr>
        </p:nvGraphicFramePr>
        <p:xfrm>
          <a:off x="2187733" y="6200105"/>
          <a:ext cx="336392" cy="384448"/>
        </p:xfrm>
        <a:graphic>
          <a:graphicData uri="http://schemas.openxmlformats.org/presentationml/2006/ole">
            <mc:AlternateContent xmlns:mc="http://schemas.openxmlformats.org/markup-compatibility/2006">
              <mc:Choice xmlns:v="urn:schemas-microsoft-com:vml" Requires="v">
                <p:oleObj name="Equation" r:id="rId5" imgW="177480" imgH="203040" progId="Equation.3">
                  <p:embed/>
                </p:oleObj>
              </mc:Choice>
              <mc:Fallback>
                <p:oleObj name="Equation" r:id="rId5" imgW="177480" imgH="203040" progId="Equation.3">
                  <p:embed/>
                  <p:pic>
                    <p:nvPicPr>
                      <p:cNvPr id="0" name=""/>
                      <p:cNvPicPr/>
                      <p:nvPr/>
                    </p:nvPicPr>
                    <p:blipFill>
                      <a:blip r:embed="rId6"/>
                      <a:stretch>
                        <a:fillRect/>
                      </a:stretch>
                    </p:blipFill>
                    <p:spPr>
                      <a:xfrm>
                        <a:off x="2187733" y="6200105"/>
                        <a:ext cx="336392" cy="384448"/>
                      </a:xfrm>
                      <a:prstGeom prst="rect">
                        <a:avLst/>
                      </a:prstGeom>
                      <a:ln w="25400">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42114262"/>
              </p:ext>
            </p:extLst>
          </p:nvPr>
        </p:nvGraphicFramePr>
        <p:xfrm>
          <a:off x="2610490" y="2203450"/>
          <a:ext cx="336550" cy="312738"/>
        </p:xfrm>
        <a:graphic>
          <a:graphicData uri="http://schemas.openxmlformats.org/presentationml/2006/ole">
            <mc:AlternateContent xmlns:mc="http://schemas.openxmlformats.org/markup-compatibility/2006">
              <mc:Choice xmlns:v="urn:schemas-microsoft-com:vml" Requires="v">
                <p:oleObj name="Equation" r:id="rId7" imgW="177480" imgH="164880" progId="Equation.3">
                  <p:embed/>
                </p:oleObj>
              </mc:Choice>
              <mc:Fallback>
                <p:oleObj name="Equation" r:id="rId7" imgW="177480" imgH="164880" progId="Equation.3">
                  <p:embed/>
                  <p:pic>
                    <p:nvPicPr>
                      <p:cNvPr id="0" name=""/>
                      <p:cNvPicPr/>
                      <p:nvPr/>
                    </p:nvPicPr>
                    <p:blipFill>
                      <a:blip r:embed="rId8"/>
                      <a:stretch>
                        <a:fillRect/>
                      </a:stretch>
                    </p:blipFill>
                    <p:spPr>
                      <a:xfrm>
                        <a:off x="2610490" y="2203450"/>
                        <a:ext cx="336550" cy="312738"/>
                      </a:xfrm>
                      <a:prstGeom prst="rect">
                        <a:avLst/>
                      </a:prstGeom>
                      <a:ln w="25400">
                        <a:noFill/>
                      </a:ln>
                    </p:spPr>
                  </p:pic>
                </p:oleObj>
              </mc:Fallback>
            </mc:AlternateContent>
          </a:graphicData>
        </a:graphic>
      </p:graphicFrame>
      <p:sp>
        <p:nvSpPr>
          <p:cNvPr id="6" name="TextBox 5">
            <a:extLst>
              <a:ext uri="{FF2B5EF4-FFF2-40B4-BE49-F238E27FC236}">
                <a16:creationId xmlns:a16="http://schemas.microsoft.com/office/drawing/2014/main" id="{345EB859-E6D2-1B23-251D-BDF0F8F8CB7F}"/>
              </a:ext>
            </a:extLst>
          </p:cNvPr>
          <p:cNvSpPr txBox="1"/>
          <p:nvPr/>
        </p:nvSpPr>
        <p:spPr>
          <a:xfrm>
            <a:off x="3580986" y="2270673"/>
            <a:ext cx="1458379" cy="923330"/>
          </a:xfrm>
          <a:prstGeom prst="rect">
            <a:avLst/>
          </a:prstGeom>
          <a:noFill/>
        </p:spPr>
        <p:txBody>
          <a:bodyPr wrap="square" rtlCol="0">
            <a:spAutoFit/>
          </a:bodyPr>
          <a:lstStyle/>
          <a:p>
            <a:r>
              <a:rPr lang="en-US" dirty="0"/>
              <a:t>Can add/use convolution layer here</a:t>
            </a:r>
            <a:endParaRPr lang="en-HK" dirty="0"/>
          </a:p>
        </p:txBody>
      </p:sp>
      <p:sp>
        <p:nvSpPr>
          <p:cNvPr id="11" name="TextBox 10">
            <a:extLst>
              <a:ext uri="{FF2B5EF4-FFF2-40B4-BE49-F238E27FC236}">
                <a16:creationId xmlns:a16="http://schemas.microsoft.com/office/drawing/2014/main" id="{EE27219F-99C6-DAEA-0435-919DABCD0ACE}"/>
              </a:ext>
            </a:extLst>
          </p:cNvPr>
          <p:cNvSpPr txBox="1"/>
          <p:nvPr/>
        </p:nvSpPr>
        <p:spPr>
          <a:xfrm>
            <a:off x="5311778" y="5325094"/>
            <a:ext cx="2482844" cy="923330"/>
          </a:xfrm>
          <a:prstGeom prst="rect">
            <a:avLst/>
          </a:prstGeom>
          <a:noFill/>
        </p:spPr>
        <p:txBody>
          <a:bodyPr wrap="square" rtlCol="0">
            <a:spAutoFit/>
          </a:bodyPr>
          <a:lstStyle/>
          <a:p>
            <a:r>
              <a:rPr lang="en-US" dirty="0"/>
              <a:t>Can add/use transposed convolution layer here to reconstruct output</a:t>
            </a:r>
            <a:endParaRPr lang="en-HK" dirty="0"/>
          </a:p>
        </p:txBody>
      </p:sp>
      <p:sp>
        <p:nvSpPr>
          <p:cNvPr id="14" name="TextBox 13">
            <a:extLst>
              <a:ext uri="{FF2B5EF4-FFF2-40B4-BE49-F238E27FC236}">
                <a16:creationId xmlns:a16="http://schemas.microsoft.com/office/drawing/2014/main" id="{F9C0C97B-D1AD-B299-D33B-1BDE57A79A30}"/>
              </a:ext>
            </a:extLst>
          </p:cNvPr>
          <p:cNvSpPr txBox="1"/>
          <p:nvPr/>
        </p:nvSpPr>
        <p:spPr>
          <a:xfrm>
            <a:off x="3870705" y="3795326"/>
            <a:ext cx="1168660" cy="646331"/>
          </a:xfrm>
          <a:prstGeom prst="rect">
            <a:avLst/>
          </a:prstGeom>
          <a:noFill/>
        </p:spPr>
        <p:txBody>
          <a:bodyPr wrap="square" rtlCol="0">
            <a:spAutoFit/>
          </a:bodyPr>
          <a:lstStyle/>
          <a:p>
            <a:r>
              <a:rPr lang="en-US" dirty="0"/>
              <a:t>30 </a:t>
            </a:r>
            <a:r>
              <a:rPr lang="en-US" dirty="0">
                <a:sym typeface="Symbol" panose="05050102010706020507" pitchFamily="18" charset="2"/>
              </a:rPr>
              <a:t>, 30  neurons</a:t>
            </a:r>
          </a:p>
        </p:txBody>
      </p:sp>
      <p:sp>
        <p:nvSpPr>
          <p:cNvPr id="16" name="TextBox 15">
            <a:extLst>
              <a:ext uri="{FF2B5EF4-FFF2-40B4-BE49-F238E27FC236}">
                <a16:creationId xmlns:a16="http://schemas.microsoft.com/office/drawing/2014/main" id="{52F10DA2-1C44-7AAD-41E5-F7922EAC252D}"/>
              </a:ext>
            </a:extLst>
          </p:cNvPr>
          <p:cNvSpPr txBox="1"/>
          <p:nvPr/>
        </p:nvSpPr>
        <p:spPr>
          <a:xfrm>
            <a:off x="2469161" y="4493443"/>
            <a:ext cx="4572000" cy="369332"/>
          </a:xfrm>
          <a:prstGeom prst="rect">
            <a:avLst/>
          </a:prstGeom>
          <a:noFill/>
        </p:spPr>
        <p:txBody>
          <a:bodyPr wrap="square">
            <a:spAutoFit/>
          </a:bodyPr>
          <a:lstStyle/>
          <a:p>
            <a:r>
              <a:rPr lang="en-US" dirty="0"/>
              <a:t>Z</a:t>
            </a:r>
            <a:endParaRPr lang="en-HK" dirty="0"/>
          </a:p>
        </p:txBody>
      </p:sp>
    </p:spTree>
    <p:extLst>
      <p:ext uri="{BB962C8B-B14F-4D97-AF65-F5344CB8AC3E}">
        <p14:creationId xmlns:p14="http://schemas.microsoft.com/office/powerpoint/2010/main" val="7561876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1AED1C3-9E6E-4F8C-8E18-619BF667CE1D}"/>
              </a:ext>
            </a:extLst>
          </p:cNvPr>
          <p:cNvPicPr>
            <a:picLocks noChangeAspect="1"/>
          </p:cNvPicPr>
          <p:nvPr/>
        </p:nvPicPr>
        <p:blipFill>
          <a:blip r:embed="rId3"/>
          <a:stretch>
            <a:fillRect/>
          </a:stretch>
        </p:blipFill>
        <p:spPr>
          <a:xfrm>
            <a:off x="4122152" y="1383388"/>
            <a:ext cx="4452573" cy="4051268"/>
          </a:xfrm>
          <a:prstGeom prst="rect">
            <a:avLst/>
          </a:prstGeom>
        </p:spPr>
      </p:pic>
      <p:pic>
        <p:nvPicPr>
          <p:cNvPr id="30" name="Picture 29">
            <a:extLst>
              <a:ext uri="{FF2B5EF4-FFF2-40B4-BE49-F238E27FC236}">
                <a16:creationId xmlns:a16="http://schemas.microsoft.com/office/drawing/2014/main" id="{E21709D2-207D-4C90-B63D-D152D28E34A3}"/>
              </a:ext>
            </a:extLst>
          </p:cNvPr>
          <p:cNvPicPr>
            <a:picLocks noChangeAspect="1"/>
          </p:cNvPicPr>
          <p:nvPr/>
        </p:nvPicPr>
        <p:blipFill>
          <a:blip r:embed="rId4"/>
          <a:stretch>
            <a:fillRect/>
          </a:stretch>
        </p:blipFill>
        <p:spPr>
          <a:xfrm>
            <a:off x="625299" y="1580680"/>
            <a:ext cx="3962400" cy="4076700"/>
          </a:xfrm>
          <a:prstGeom prst="rect">
            <a:avLst/>
          </a:prstGeom>
        </p:spPr>
      </p:pic>
      <p:sp>
        <p:nvSpPr>
          <p:cNvPr id="2" name="Title 1"/>
          <p:cNvSpPr>
            <a:spLocks noGrp="1"/>
          </p:cNvSpPr>
          <p:nvPr>
            <p:ph type="title"/>
          </p:nvPr>
        </p:nvSpPr>
        <p:spPr>
          <a:xfrm>
            <a:off x="283076" y="237310"/>
            <a:ext cx="6858000" cy="1082428"/>
          </a:xfrm>
        </p:spPr>
        <p:txBody>
          <a:bodyPr>
            <a:normAutofit/>
          </a:bodyPr>
          <a:lstStyle/>
          <a:p>
            <a:pPr marL="457200" indent="-457200" algn="l">
              <a:buFont typeface="Arial" panose="020B0604020202020204" pitchFamily="34" charset="0"/>
              <a:buChar char="•"/>
            </a:pPr>
            <a:r>
              <a:rPr lang="en-US" sz="1800" dirty="0"/>
              <a:t>Learning algorithm :  The probability function (left side diagram) cannot be back-propagated, therefore Reparameterization trick (right side diagram) should be applied</a:t>
            </a:r>
          </a:p>
        </p:txBody>
      </p:sp>
      <p:sp>
        <p:nvSpPr>
          <p:cNvPr id="3" name="Content Placeholder 2"/>
          <p:cNvSpPr>
            <a:spLocks noGrp="1"/>
          </p:cNvSpPr>
          <p:nvPr>
            <p:ph idx="1"/>
          </p:nvPr>
        </p:nvSpPr>
        <p:spPr>
          <a:xfrm>
            <a:off x="485115" y="1600199"/>
            <a:ext cx="8229600" cy="4525963"/>
          </a:xfrm>
        </p:spPr>
        <p:txBody>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65</a:t>
            </a:fld>
            <a:endParaRPr lang="en-US"/>
          </a:p>
        </p:txBody>
      </p:sp>
      <p:sp>
        <p:nvSpPr>
          <p:cNvPr id="6" name="Rectangle 5"/>
          <p:cNvSpPr/>
          <p:nvPr/>
        </p:nvSpPr>
        <p:spPr>
          <a:xfrm>
            <a:off x="1704315" y="-6196"/>
            <a:ext cx="5791200" cy="369332"/>
          </a:xfrm>
          <a:prstGeom prst="rect">
            <a:avLst/>
          </a:prstGeom>
        </p:spPr>
        <p:txBody>
          <a:bodyPr wrap="square">
            <a:spAutoFit/>
          </a:bodyPr>
          <a:lstStyle/>
          <a:p>
            <a:r>
              <a:rPr lang="en-US" dirty="0">
                <a:hlinkClick r:id="rId5"/>
              </a:rPr>
              <a:t>http://bjlkeng.github.io/posts/variational-autoencoders/</a:t>
            </a:r>
            <a:endParaRPr lang="en-US" dirty="0"/>
          </a:p>
        </p:txBody>
      </p:sp>
      <p:sp>
        <p:nvSpPr>
          <p:cNvPr id="9" name="TextBox 8"/>
          <p:cNvSpPr txBox="1"/>
          <p:nvPr/>
        </p:nvSpPr>
        <p:spPr>
          <a:xfrm>
            <a:off x="228600" y="5602942"/>
            <a:ext cx="4770810" cy="1231106"/>
          </a:xfrm>
          <a:prstGeom prst="rect">
            <a:avLst/>
          </a:prstGeom>
          <a:noFill/>
        </p:spPr>
        <p:txBody>
          <a:bodyPr wrap="square" rtlCol="0">
            <a:spAutoFit/>
          </a:bodyPr>
          <a:lstStyle/>
          <a:p>
            <a:r>
              <a:rPr lang="en-US" dirty="0"/>
              <a:t>Figure 3: </a:t>
            </a:r>
            <a:r>
              <a:rPr lang="en-US" sz="1400" i="1" dirty="0"/>
              <a:t>An initial attempt at a variational autoencoder without the "Reparameterization trick". Objective functions shown in red. We cannot back-propagate through the stochastic sampling operation because it is not a continuous deterministic function.</a:t>
            </a:r>
            <a:endParaRPr lang="en-US" sz="1400" dirty="0"/>
          </a:p>
        </p:txBody>
      </p:sp>
      <p:sp>
        <p:nvSpPr>
          <p:cNvPr id="10" name="TextBox 9"/>
          <p:cNvSpPr txBox="1"/>
          <p:nvPr/>
        </p:nvSpPr>
        <p:spPr>
          <a:xfrm>
            <a:off x="4849638" y="5306138"/>
            <a:ext cx="4005103" cy="1261884"/>
          </a:xfrm>
          <a:prstGeom prst="rect">
            <a:avLst/>
          </a:prstGeom>
          <a:noFill/>
        </p:spPr>
        <p:txBody>
          <a:bodyPr wrap="square" rtlCol="0">
            <a:spAutoFit/>
          </a:bodyPr>
          <a:lstStyle/>
          <a:p>
            <a:r>
              <a:rPr lang="en-US" dirty="0"/>
              <a:t>Figure 4:</a:t>
            </a:r>
            <a:r>
              <a:rPr lang="en-US" sz="2000" dirty="0"/>
              <a:t> </a:t>
            </a:r>
            <a:r>
              <a:rPr lang="en-US" sz="1400" i="1" dirty="0"/>
              <a:t>A variational autoencoder with the "Reparameterization trick". Notice that all operations between the inputs and objectives are continuous deterministic functions, allowing back-propagation to occur.</a:t>
            </a:r>
            <a:endParaRPr lang="en-US" sz="1400" dirty="0"/>
          </a:p>
        </p:txBody>
      </p:sp>
      <p:sp>
        <p:nvSpPr>
          <p:cNvPr id="13" name="TextBox 12"/>
          <p:cNvSpPr txBox="1"/>
          <p:nvPr/>
        </p:nvSpPr>
        <p:spPr>
          <a:xfrm>
            <a:off x="6083324" y="3254221"/>
            <a:ext cx="701539" cy="461665"/>
          </a:xfrm>
          <a:prstGeom prst="rect">
            <a:avLst/>
          </a:prstGeom>
          <a:solidFill>
            <a:schemeClr val="bg1"/>
          </a:solidFill>
        </p:spPr>
        <p:txBody>
          <a:bodyPr wrap="none" rtlCol="0">
            <a:spAutoFit/>
          </a:bodyPr>
          <a:lstStyle/>
          <a:p>
            <a:r>
              <a:rPr lang="en-US" sz="1200" dirty="0" err="1">
                <a:sym typeface="Symbol" panose="05050102010706020507" pitchFamily="18" charset="2"/>
              </a:rPr>
              <a:t>StdDev</a:t>
            </a:r>
            <a:r>
              <a:rPr lang="en-US" sz="1200" dirty="0">
                <a:sym typeface="Symbol" panose="05050102010706020507" pitchFamily="18" charset="2"/>
              </a:rPr>
              <a:t>=</a:t>
            </a:r>
          </a:p>
          <a:p>
            <a:r>
              <a:rPr lang="en-US" sz="1200" dirty="0">
                <a:sym typeface="Symbol" panose="05050102010706020507" pitchFamily="18" charset="2"/>
              </a:rPr>
              <a:t></a:t>
            </a:r>
            <a:endParaRPr lang="en-US" sz="1200" dirty="0"/>
          </a:p>
        </p:txBody>
      </p:sp>
      <p:sp>
        <p:nvSpPr>
          <p:cNvPr id="8" name="TextBox 7"/>
          <p:cNvSpPr txBox="1"/>
          <p:nvPr/>
        </p:nvSpPr>
        <p:spPr>
          <a:xfrm>
            <a:off x="4999410" y="4394827"/>
            <a:ext cx="899605" cy="369332"/>
          </a:xfrm>
          <a:prstGeom prst="rect">
            <a:avLst/>
          </a:prstGeom>
          <a:noFill/>
        </p:spPr>
        <p:txBody>
          <a:bodyPr wrap="none" rtlCol="0">
            <a:spAutoFit/>
          </a:bodyPr>
          <a:lstStyle/>
          <a:p>
            <a:r>
              <a:rPr lang="en-US" dirty="0" err="1"/>
              <a:t>Qq</a:t>
            </a:r>
            <a:r>
              <a:rPr lang="en-US" dirty="0"/>
              <a:t>(</a:t>
            </a:r>
            <a:r>
              <a:rPr lang="en-US" dirty="0" err="1"/>
              <a:t>z|x</a:t>
            </a:r>
            <a:r>
              <a:rPr lang="en-US" dirty="0"/>
              <a:t>)</a:t>
            </a:r>
          </a:p>
        </p:txBody>
      </p:sp>
      <p:sp>
        <p:nvSpPr>
          <p:cNvPr id="15" name="TextBox 14"/>
          <p:cNvSpPr txBox="1"/>
          <p:nvPr/>
        </p:nvSpPr>
        <p:spPr>
          <a:xfrm>
            <a:off x="7720186" y="2667000"/>
            <a:ext cx="761747" cy="369332"/>
          </a:xfrm>
          <a:prstGeom prst="rect">
            <a:avLst/>
          </a:prstGeom>
          <a:noFill/>
        </p:spPr>
        <p:txBody>
          <a:bodyPr wrap="none" rtlCol="0">
            <a:spAutoFit/>
          </a:bodyPr>
          <a:lstStyle/>
          <a:p>
            <a:r>
              <a:rPr lang="en-US" dirty="0"/>
              <a:t>P(</a:t>
            </a:r>
            <a:r>
              <a:rPr lang="en-US" dirty="0" err="1"/>
              <a:t>X|z</a:t>
            </a:r>
            <a:r>
              <a:rPr lang="en-US" dirty="0"/>
              <a:t>)</a:t>
            </a:r>
          </a:p>
        </p:txBody>
      </p:sp>
      <p:cxnSp>
        <p:nvCxnSpPr>
          <p:cNvPr id="14" name="Straight Arrow Connector 13"/>
          <p:cNvCxnSpPr>
            <a:endCxn id="8" idx="0"/>
          </p:cNvCxnSpPr>
          <p:nvPr/>
        </p:nvCxnSpPr>
        <p:spPr>
          <a:xfrm flipH="1">
            <a:off x="5449213" y="2337880"/>
            <a:ext cx="51136" cy="2056947"/>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24676" y="1106189"/>
            <a:ext cx="2208310" cy="923330"/>
          </a:xfrm>
          <a:prstGeom prst="rect">
            <a:avLst/>
          </a:prstGeom>
          <a:noFill/>
        </p:spPr>
        <p:txBody>
          <a:bodyPr wrap="square" rtlCol="0">
            <a:spAutoFit/>
          </a:bodyPr>
          <a:lstStyle/>
          <a:p>
            <a:r>
              <a:rPr lang="en-US" dirty="0"/>
              <a:t>This Q(</a:t>
            </a:r>
            <a:r>
              <a:rPr lang="en-US" dirty="0" err="1"/>
              <a:t>z|x</a:t>
            </a:r>
            <a:r>
              <a:rPr lang="en-US" dirty="0"/>
              <a:t>)</a:t>
            </a:r>
          </a:p>
          <a:p>
            <a:r>
              <a:rPr lang="en-US" dirty="0"/>
              <a:t>=N(µ</a:t>
            </a:r>
            <a:r>
              <a:rPr lang="en-US" baseline="-25000" dirty="0" err="1"/>
              <a:t>z|X</a:t>
            </a:r>
            <a:r>
              <a:rPr lang="en-US" dirty="0"/>
              <a:t>,</a:t>
            </a:r>
            <a:r>
              <a:rPr lang="en-US" dirty="0">
                <a:sym typeface="Symbol" panose="05050102010706020507" pitchFamily="18" charset="2"/>
              </a:rPr>
              <a:t></a:t>
            </a:r>
            <a:r>
              <a:rPr lang="en-US" baseline="-25000" dirty="0" err="1"/>
              <a:t>z|X</a:t>
            </a:r>
            <a:r>
              <a:rPr lang="en-US" dirty="0"/>
              <a:t>) should be close to </a:t>
            </a:r>
            <a:r>
              <a:rPr lang="en-US" i="1" dirty="0"/>
              <a:t>N(0,I)</a:t>
            </a:r>
          </a:p>
        </p:txBody>
      </p:sp>
      <p:cxnSp>
        <p:nvCxnSpPr>
          <p:cNvPr id="18" name="Straight Arrow Connector 17"/>
          <p:cNvCxnSpPr/>
          <p:nvPr/>
        </p:nvCxnSpPr>
        <p:spPr>
          <a:xfrm>
            <a:off x="4679120" y="1756970"/>
            <a:ext cx="821228" cy="380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562600" y="1892643"/>
            <a:ext cx="1447800" cy="2450757"/>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207087" y="304157"/>
            <a:ext cx="1768141" cy="1200329"/>
          </a:xfrm>
          <a:prstGeom prst="rect">
            <a:avLst/>
          </a:prstGeom>
          <a:noFill/>
        </p:spPr>
        <p:txBody>
          <a:bodyPr wrap="square" rtlCol="0">
            <a:spAutoFit/>
          </a:bodyPr>
          <a:lstStyle/>
          <a:p>
            <a:r>
              <a:rPr lang="en-US" dirty="0"/>
              <a:t>We also want the output to be similar to the input</a:t>
            </a:r>
          </a:p>
        </p:txBody>
      </p:sp>
      <p:sp>
        <p:nvSpPr>
          <p:cNvPr id="7" name="Oval 6"/>
          <p:cNvSpPr/>
          <p:nvPr/>
        </p:nvSpPr>
        <p:spPr>
          <a:xfrm>
            <a:off x="2057400" y="3036332"/>
            <a:ext cx="1882365" cy="1459468"/>
          </a:xfrm>
          <a:prstGeom prst="ellipse">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TextBox 10"/>
          <p:cNvSpPr txBox="1"/>
          <p:nvPr/>
        </p:nvSpPr>
        <p:spPr>
          <a:xfrm>
            <a:off x="2560062" y="4839952"/>
            <a:ext cx="2304029" cy="646331"/>
          </a:xfrm>
          <a:prstGeom prst="rect">
            <a:avLst/>
          </a:prstGeom>
          <a:noFill/>
        </p:spPr>
        <p:txBody>
          <a:bodyPr wrap="none" rtlCol="0">
            <a:spAutoFit/>
          </a:bodyPr>
          <a:lstStyle/>
          <a:p>
            <a:r>
              <a:rPr lang="en-US" b="1" u="sng" dirty="0">
                <a:solidFill>
                  <a:srgbClr val="FF0000"/>
                </a:solidFill>
              </a:rPr>
              <a:t>Problem</a:t>
            </a:r>
            <a:r>
              <a:rPr lang="en-US" dirty="0">
                <a:solidFill>
                  <a:srgbClr val="FF0000"/>
                </a:solidFill>
              </a:rPr>
              <a:t>:</a:t>
            </a:r>
          </a:p>
          <a:p>
            <a:r>
              <a:rPr lang="en-US" dirty="0">
                <a:solidFill>
                  <a:srgbClr val="FF0000"/>
                </a:solidFill>
              </a:rPr>
              <a:t>Cannot </a:t>
            </a:r>
            <a:r>
              <a:rPr lang="en-US" dirty="0" err="1">
                <a:solidFill>
                  <a:srgbClr val="FF0000"/>
                </a:solidFill>
              </a:rPr>
              <a:t>backpropagate</a:t>
            </a:r>
            <a:endParaRPr lang="en-US" dirty="0">
              <a:solidFill>
                <a:srgbClr val="FF0000"/>
              </a:solidFill>
            </a:endParaRPr>
          </a:p>
        </p:txBody>
      </p:sp>
      <p:cxnSp>
        <p:nvCxnSpPr>
          <p:cNvPr id="19" name="Straight Arrow Connector 18"/>
          <p:cNvCxnSpPr>
            <a:stCxn id="11" idx="0"/>
          </p:cNvCxnSpPr>
          <p:nvPr/>
        </p:nvCxnSpPr>
        <p:spPr>
          <a:xfrm flipH="1" flipV="1">
            <a:off x="3429006" y="4394828"/>
            <a:ext cx="283071" cy="4451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770370" y="3586155"/>
            <a:ext cx="1337422" cy="1200329"/>
          </a:xfrm>
          <a:prstGeom prst="rect">
            <a:avLst/>
          </a:prstGeom>
          <a:noFill/>
        </p:spPr>
        <p:txBody>
          <a:bodyPr wrap="square" rtlCol="0">
            <a:spAutoFit/>
          </a:bodyPr>
          <a:lstStyle/>
          <a:p>
            <a:r>
              <a:rPr lang="en-US" b="1" u="sng" dirty="0">
                <a:solidFill>
                  <a:srgbClr val="FF0000"/>
                </a:solidFill>
              </a:rPr>
              <a:t>Solution</a:t>
            </a:r>
            <a:r>
              <a:rPr lang="en-US" dirty="0">
                <a:solidFill>
                  <a:srgbClr val="FF0000"/>
                </a:solidFill>
              </a:rPr>
              <a:t>:</a:t>
            </a:r>
          </a:p>
          <a:p>
            <a:r>
              <a:rPr lang="en-US" dirty="0">
                <a:solidFill>
                  <a:srgbClr val="FF0000"/>
                </a:solidFill>
              </a:rPr>
              <a:t>Reparameterization trick</a:t>
            </a:r>
          </a:p>
        </p:txBody>
      </p:sp>
      <p:sp>
        <p:nvSpPr>
          <p:cNvPr id="26" name="Oval 25"/>
          <p:cNvSpPr/>
          <p:nvPr/>
        </p:nvSpPr>
        <p:spPr>
          <a:xfrm>
            <a:off x="6495413" y="2953158"/>
            <a:ext cx="1632078" cy="2483292"/>
          </a:xfrm>
          <a:prstGeom prst="ellipse">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27" name="Picture 26"/>
          <p:cNvPicPr>
            <a:picLocks noChangeAspect="1"/>
          </p:cNvPicPr>
          <p:nvPr/>
        </p:nvPicPr>
        <p:blipFill>
          <a:blip r:embed="rId6"/>
          <a:stretch>
            <a:fillRect/>
          </a:stretch>
        </p:blipFill>
        <p:spPr>
          <a:xfrm>
            <a:off x="7933655" y="4760431"/>
            <a:ext cx="716232" cy="539281"/>
          </a:xfrm>
          <a:prstGeom prst="rect">
            <a:avLst/>
          </a:prstGeom>
        </p:spPr>
      </p:pic>
      <p:pic>
        <p:nvPicPr>
          <p:cNvPr id="28" name="Picture 27"/>
          <p:cNvPicPr>
            <a:picLocks noChangeAspect="1"/>
          </p:cNvPicPr>
          <p:nvPr/>
        </p:nvPicPr>
        <p:blipFill>
          <a:blip r:embed="rId6"/>
          <a:stretch>
            <a:fillRect/>
          </a:stretch>
        </p:blipFill>
        <p:spPr>
          <a:xfrm>
            <a:off x="3493971" y="4041941"/>
            <a:ext cx="716232" cy="539281"/>
          </a:xfrm>
          <a:prstGeom prst="rect">
            <a:avLst/>
          </a:prstGeom>
        </p:spPr>
      </p:pic>
      <p:sp>
        <p:nvSpPr>
          <p:cNvPr id="29" name="TextBox 28"/>
          <p:cNvSpPr txBox="1"/>
          <p:nvPr/>
        </p:nvSpPr>
        <p:spPr>
          <a:xfrm>
            <a:off x="1" y="3259286"/>
            <a:ext cx="1010322" cy="830997"/>
          </a:xfrm>
          <a:prstGeom prst="rect">
            <a:avLst/>
          </a:prstGeom>
          <a:noFill/>
        </p:spPr>
        <p:txBody>
          <a:bodyPr wrap="square" rtlCol="0">
            <a:spAutoFit/>
          </a:bodyPr>
          <a:lstStyle/>
          <a:p>
            <a:r>
              <a:rPr lang="en-US" sz="1600" dirty="0"/>
              <a:t>Random generator layer </a:t>
            </a:r>
          </a:p>
        </p:txBody>
      </p:sp>
      <p:sp>
        <p:nvSpPr>
          <p:cNvPr id="17" name="Left Brace 16"/>
          <p:cNvSpPr/>
          <p:nvPr/>
        </p:nvSpPr>
        <p:spPr>
          <a:xfrm>
            <a:off x="870296" y="3446039"/>
            <a:ext cx="140026" cy="5498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7342730" y="3816987"/>
            <a:ext cx="349776" cy="369332"/>
          </a:xfrm>
          <a:prstGeom prst="rect">
            <a:avLst/>
          </a:prstGeom>
          <a:noFill/>
        </p:spPr>
        <p:txBody>
          <a:bodyPr wrap="none" rtlCol="0">
            <a:spAutoFit/>
          </a:bodyPr>
          <a:lstStyle/>
          <a:p>
            <a:r>
              <a:rPr lang="en-US" dirty="0">
                <a:sym typeface="Symbol" panose="05050102010706020507" pitchFamily="18" charset="2"/>
              </a:rPr>
              <a:t></a:t>
            </a:r>
            <a:endParaRPr lang="en-US" dirty="0"/>
          </a:p>
        </p:txBody>
      </p:sp>
      <p:cxnSp>
        <p:nvCxnSpPr>
          <p:cNvPr id="21" name="Straight Arrow Connector 20"/>
          <p:cNvCxnSpPr/>
          <p:nvPr/>
        </p:nvCxnSpPr>
        <p:spPr>
          <a:xfrm>
            <a:off x="6286500" y="3586155"/>
            <a:ext cx="147593" cy="129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219E51-9D67-9BB7-CB79-BC75E82A5996}"/>
              </a:ext>
            </a:extLst>
          </p:cNvPr>
          <p:cNvCxnSpPr>
            <a:stCxn id="2" idx="2"/>
          </p:cNvCxnSpPr>
          <p:nvPr/>
        </p:nvCxnSpPr>
        <p:spPr>
          <a:xfrm flipH="1">
            <a:off x="870296" y="1319738"/>
            <a:ext cx="2841780" cy="4433362"/>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78A63914-4DCA-37B9-70D3-FD1173379BB0}"/>
              </a:ext>
            </a:extLst>
          </p:cNvPr>
          <p:cNvCxnSpPr>
            <a:cxnSpLocks/>
          </p:cNvCxnSpPr>
          <p:nvPr/>
        </p:nvCxnSpPr>
        <p:spPr>
          <a:xfrm>
            <a:off x="1114425" y="1600199"/>
            <a:ext cx="2009775" cy="4057181"/>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547427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Intuition of the Reparameterization trick</a:t>
            </a:r>
          </a:p>
        </p:txBody>
      </p:sp>
      <p:sp>
        <p:nvSpPr>
          <p:cNvPr id="3" name="Content Placeholder 2"/>
          <p:cNvSpPr>
            <a:spLocks noGrp="1"/>
          </p:cNvSpPr>
          <p:nvPr>
            <p:ph idx="1"/>
          </p:nvPr>
        </p:nvSpPr>
        <p:spPr>
          <a:xfrm>
            <a:off x="457200" y="1609725"/>
            <a:ext cx="4629150" cy="4516438"/>
          </a:xfrm>
        </p:spPr>
        <p:txBody>
          <a:bodyPr>
            <a:normAutofit fontScale="85000" lnSpcReduction="20000"/>
          </a:bodyPr>
          <a:lstStyle/>
          <a:p>
            <a:r>
              <a:rPr lang="en-US" dirty="0"/>
              <a:t>The </a:t>
            </a:r>
            <a:r>
              <a:rPr lang="en-US" dirty="0">
                <a:solidFill>
                  <a:srgbClr val="FF0000"/>
                </a:solidFill>
              </a:rPr>
              <a:t>encoder</a:t>
            </a:r>
            <a:r>
              <a:rPr lang="en-US" dirty="0"/>
              <a:t> uses random sampling to generate z</a:t>
            </a:r>
          </a:p>
          <a:p>
            <a:r>
              <a:rPr lang="en-US" dirty="0">
                <a:solidFill>
                  <a:srgbClr val="0070C0"/>
                </a:solidFill>
              </a:rPr>
              <a:t>Backpropagation (during training)</a:t>
            </a:r>
            <a:r>
              <a:rPr lang="en-US" dirty="0"/>
              <a:t> is not possible for the random sampling process</a:t>
            </a:r>
          </a:p>
          <a:p>
            <a:r>
              <a:rPr lang="en-US" dirty="0"/>
              <a:t>Parameterization can produce the same effect for the encoder</a:t>
            </a:r>
          </a:p>
          <a:p>
            <a:r>
              <a:rPr lang="en-US" dirty="0">
                <a:solidFill>
                  <a:srgbClr val="0070C0"/>
                </a:solidFill>
              </a:rPr>
              <a:t>Backpropagation (during training)</a:t>
            </a:r>
            <a:r>
              <a:rPr lang="en-US" dirty="0"/>
              <a:t> is possible because no random process is involved</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a:xfrm>
            <a:off x="5638800" y="5749925"/>
            <a:ext cx="2133600" cy="365125"/>
          </a:xfrm>
        </p:spPr>
        <p:txBody>
          <a:bodyPr/>
          <a:lstStyle/>
          <a:p>
            <a:fld id="{7C12A529-2220-4038-9210-A21DB7BAEFCE}" type="slidenum">
              <a:rPr lang="en-US" smtClean="0"/>
              <a:t>66</a:t>
            </a:fld>
            <a:endParaRPr lang="en-US"/>
          </a:p>
        </p:txBody>
      </p:sp>
      <p:pic>
        <p:nvPicPr>
          <p:cNvPr id="6" name="Picture 5"/>
          <p:cNvPicPr>
            <a:picLocks noChangeAspect="1"/>
          </p:cNvPicPr>
          <p:nvPr/>
        </p:nvPicPr>
        <p:blipFill>
          <a:blip r:embed="rId2"/>
          <a:stretch>
            <a:fillRect/>
          </a:stretch>
        </p:blipFill>
        <p:spPr>
          <a:xfrm>
            <a:off x="4983882" y="2822575"/>
            <a:ext cx="2693268" cy="2879725"/>
          </a:xfrm>
          <a:prstGeom prst="rect">
            <a:avLst/>
          </a:prstGeom>
        </p:spPr>
      </p:pic>
      <p:sp>
        <p:nvSpPr>
          <p:cNvPr id="7" name="Freeform 6"/>
          <p:cNvSpPr/>
          <p:nvPr/>
        </p:nvSpPr>
        <p:spPr>
          <a:xfrm>
            <a:off x="7837726" y="3508375"/>
            <a:ext cx="144224" cy="1014412"/>
          </a:xfrm>
          <a:custGeom>
            <a:avLst/>
            <a:gdLst>
              <a:gd name="connsiteX0" fmla="*/ 87074 w 87074"/>
              <a:gd name="connsiteY0" fmla="*/ 1600200 h 1600200"/>
              <a:gd name="connsiteX1" fmla="*/ 58499 w 87074"/>
              <a:gd name="connsiteY1" fmla="*/ 1543050 h 1600200"/>
              <a:gd name="connsiteX2" fmla="*/ 29924 w 87074"/>
              <a:gd name="connsiteY2" fmla="*/ 1476375 h 1600200"/>
              <a:gd name="connsiteX3" fmla="*/ 20399 w 87074"/>
              <a:gd name="connsiteY3" fmla="*/ 1400175 h 1600200"/>
              <a:gd name="connsiteX4" fmla="*/ 10874 w 87074"/>
              <a:gd name="connsiteY4" fmla="*/ 1314450 h 1600200"/>
              <a:gd name="connsiteX5" fmla="*/ 1349 w 87074"/>
              <a:gd name="connsiteY5" fmla="*/ 1257300 h 1600200"/>
              <a:gd name="connsiteX6" fmla="*/ 1349 w 87074"/>
              <a:gd name="connsiteY6"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74" h="1600200">
                <a:moveTo>
                  <a:pt x="87074" y="1600200"/>
                </a:moveTo>
                <a:cubicBezTo>
                  <a:pt x="77549" y="1581150"/>
                  <a:pt x="66409" y="1562825"/>
                  <a:pt x="58499" y="1543050"/>
                </a:cubicBezTo>
                <a:cubicBezTo>
                  <a:pt x="27745" y="1466166"/>
                  <a:pt x="72371" y="1540046"/>
                  <a:pt x="29924" y="1476375"/>
                </a:cubicBezTo>
                <a:cubicBezTo>
                  <a:pt x="26749" y="1450975"/>
                  <a:pt x="23390" y="1425597"/>
                  <a:pt x="20399" y="1400175"/>
                </a:cubicBezTo>
                <a:cubicBezTo>
                  <a:pt x="17040" y="1371621"/>
                  <a:pt x="14674" y="1342949"/>
                  <a:pt x="10874" y="1314450"/>
                </a:cubicBezTo>
                <a:cubicBezTo>
                  <a:pt x="8322" y="1295307"/>
                  <a:pt x="1489" y="1276612"/>
                  <a:pt x="1349" y="1257300"/>
                </a:cubicBezTo>
                <a:cubicBezTo>
                  <a:pt x="-1688" y="838211"/>
                  <a:pt x="1349" y="419100"/>
                  <a:pt x="1349" y="0"/>
                </a:cubicBezTo>
              </a:path>
            </a:pathLst>
          </a:custGeom>
          <a:noFill/>
          <a:ln w="50800">
            <a:solidFill>
              <a:srgbClr val="FF0000"/>
            </a:solidFill>
            <a:prstDash val="sysDot"/>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452158" y="4503737"/>
            <a:ext cx="1554883" cy="1815882"/>
          </a:xfrm>
          <a:prstGeom prst="rect">
            <a:avLst/>
          </a:prstGeom>
          <a:noFill/>
        </p:spPr>
        <p:txBody>
          <a:bodyPr wrap="square" rtlCol="0">
            <a:spAutoFit/>
          </a:bodyPr>
          <a:lstStyle/>
          <a:p>
            <a:r>
              <a:rPr lang="en-US" sz="2800" dirty="0">
                <a:solidFill>
                  <a:srgbClr val="FF0000"/>
                </a:solidFill>
              </a:rPr>
              <a:t>Encoder</a:t>
            </a:r>
          </a:p>
          <a:p>
            <a:r>
              <a:rPr lang="en-US" sz="2800" dirty="0">
                <a:solidFill>
                  <a:srgbClr val="FF0000"/>
                </a:solidFill>
              </a:rPr>
              <a:t>Path by random sampling</a:t>
            </a:r>
          </a:p>
        </p:txBody>
      </p:sp>
      <p:sp>
        <p:nvSpPr>
          <p:cNvPr id="10" name="TextBox 9"/>
          <p:cNvSpPr txBox="1"/>
          <p:nvPr/>
        </p:nvSpPr>
        <p:spPr>
          <a:xfrm>
            <a:off x="5257800" y="1592253"/>
            <a:ext cx="2771339" cy="954107"/>
          </a:xfrm>
          <a:prstGeom prst="rect">
            <a:avLst/>
          </a:prstGeom>
          <a:noFill/>
        </p:spPr>
        <p:txBody>
          <a:bodyPr wrap="square" rtlCol="0">
            <a:spAutoFit/>
          </a:bodyPr>
          <a:lstStyle/>
          <a:p>
            <a:r>
              <a:rPr lang="en-US" sz="2800" dirty="0">
                <a:solidFill>
                  <a:srgbClr val="0070C0"/>
                </a:solidFill>
              </a:rPr>
              <a:t>Backpropagation path</a:t>
            </a:r>
          </a:p>
        </p:txBody>
      </p:sp>
      <p:sp>
        <p:nvSpPr>
          <p:cNvPr id="11" name="Freeform 10"/>
          <p:cNvSpPr/>
          <p:nvPr/>
        </p:nvSpPr>
        <p:spPr>
          <a:xfrm>
            <a:off x="5486400" y="2174875"/>
            <a:ext cx="1524000" cy="1676400"/>
          </a:xfrm>
          <a:custGeom>
            <a:avLst/>
            <a:gdLst>
              <a:gd name="connsiteX0" fmla="*/ 1495425 w 1524000"/>
              <a:gd name="connsiteY0" fmla="*/ 0 h 1676400"/>
              <a:gd name="connsiteX1" fmla="*/ 1504950 w 1524000"/>
              <a:gd name="connsiteY1" fmla="*/ 114300 h 1676400"/>
              <a:gd name="connsiteX2" fmla="*/ 1524000 w 1524000"/>
              <a:gd name="connsiteY2" fmla="*/ 438150 h 1676400"/>
              <a:gd name="connsiteX3" fmla="*/ 1514475 w 1524000"/>
              <a:gd name="connsiteY3" fmla="*/ 1171575 h 1676400"/>
              <a:gd name="connsiteX4" fmla="*/ 1504950 w 1524000"/>
              <a:gd name="connsiteY4" fmla="*/ 1228725 h 1676400"/>
              <a:gd name="connsiteX5" fmla="*/ 1485900 w 1524000"/>
              <a:gd name="connsiteY5" fmla="*/ 1304925 h 1676400"/>
              <a:gd name="connsiteX6" fmla="*/ 1466850 w 1524000"/>
              <a:gd name="connsiteY6" fmla="*/ 1333500 h 1676400"/>
              <a:gd name="connsiteX7" fmla="*/ 1457325 w 1524000"/>
              <a:gd name="connsiteY7" fmla="*/ 1381125 h 1676400"/>
              <a:gd name="connsiteX8" fmla="*/ 1447800 w 1524000"/>
              <a:gd name="connsiteY8" fmla="*/ 1409700 h 1676400"/>
              <a:gd name="connsiteX9" fmla="*/ 1419225 w 1524000"/>
              <a:gd name="connsiteY9" fmla="*/ 1419225 h 1676400"/>
              <a:gd name="connsiteX10" fmla="*/ 1390650 w 1524000"/>
              <a:gd name="connsiteY10" fmla="*/ 1438275 h 1676400"/>
              <a:gd name="connsiteX11" fmla="*/ 1333500 w 1524000"/>
              <a:gd name="connsiteY11" fmla="*/ 1447800 h 1676400"/>
              <a:gd name="connsiteX12" fmla="*/ 1209675 w 1524000"/>
              <a:gd name="connsiteY12" fmla="*/ 1466850 h 1676400"/>
              <a:gd name="connsiteX13" fmla="*/ 1095375 w 1524000"/>
              <a:gd name="connsiteY13" fmla="*/ 1495425 h 1676400"/>
              <a:gd name="connsiteX14" fmla="*/ 742950 w 1524000"/>
              <a:gd name="connsiteY14" fmla="*/ 1495425 h 1676400"/>
              <a:gd name="connsiteX15" fmla="*/ 704850 w 1524000"/>
              <a:gd name="connsiteY15" fmla="*/ 1476375 h 1676400"/>
              <a:gd name="connsiteX16" fmla="*/ 600075 w 1524000"/>
              <a:gd name="connsiteY16" fmla="*/ 1447800 h 1676400"/>
              <a:gd name="connsiteX17" fmla="*/ 561975 w 1524000"/>
              <a:gd name="connsiteY17" fmla="*/ 1419225 h 1676400"/>
              <a:gd name="connsiteX18" fmla="*/ 523875 w 1524000"/>
              <a:gd name="connsiteY18" fmla="*/ 1409700 h 1676400"/>
              <a:gd name="connsiteX19" fmla="*/ 419100 w 1524000"/>
              <a:gd name="connsiteY19" fmla="*/ 1390650 h 1676400"/>
              <a:gd name="connsiteX20" fmla="*/ 333375 w 1524000"/>
              <a:gd name="connsiteY20" fmla="*/ 1381125 h 1676400"/>
              <a:gd name="connsiteX21" fmla="*/ 161925 w 1524000"/>
              <a:gd name="connsiteY21" fmla="*/ 1362075 h 1676400"/>
              <a:gd name="connsiteX22" fmla="*/ 123825 w 1524000"/>
              <a:gd name="connsiteY22" fmla="*/ 1343025 h 1676400"/>
              <a:gd name="connsiteX23" fmla="*/ 47625 w 1524000"/>
              <a:gd name="connsiteY23" fmla="*/ 1352550 h 1676400"/>
              <a:gd name="connsiteX24" fmla="*/ 38100 w 1524000"/>
              <a:gd name="connsiteY24" fmla="*/ 1381125 h 1676400"/>
              <a:gd name="connsiteX25" fmla="*/ 19050 w 1524000"/>
              <a:gd name="connsiteY25" fmla="*/ 1447800 h 1676400"/>
              <a:gd name="connsiteX26" fmla="*/ 0 w 1524000"/>
              <a:gd name="connsiteY26" fmla="*/ 1476375 h 1676400"/>
              <a:gd name="connsiteX27" fmla="*/ 9525 w 1524000"/>
              <a:gd name="connsiteY27" fmla="*/ 1600200 h 1676400"/>
              <a:gd name="connsiteX28" fmla="*/ 19050 w 1524000"/>
              <a:gd name="connsiteY28" fmla="*/ 1628775 h 1676400"/>
              <a:gd name="connsiteX29" fmla="*/ 28575 w 1524000"/>
              <a:gd name="connsiteY29" fmla="*/ 1676400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4000" h="1676400">
                <a:moveTo>
                  <a:pt x="1495425" y="0"/>
                </a:moveTo>
                <a:cubicBezTo>
                  <a:pt x="1498600" y="38100"/>
                  <a:pt x="1503041" y="76116"/>
                  <a:pt x="1504950" y="114300"/>
                </a:cubicBezTo>
                <a:cubicBezTo>
                  <a:pt x="1521001" y="435321"/>
                  <a:pt x="1498583" y="285651"/>
                  <a:pt x="1524000" y="438150"/>
                </a:cubicBezTo>
                <a:cubicBezTo>
                  <a:pt x="1520825" y="682625"/>
                  <a:pt x="1520365" y="927150"/>
                  <a:pt x="1514475" y="1171575"/>
                </a:cubicBezTo>
                <a:cubicBezTo>
                  <a:pt x="1514010" y="1190882"/>
                  <a:pt x="1508405" y="1209724"/>
                  <a:pt x="1504950" y="1228725"/>
                </a:cubicBezTo>
                <a:cubicBezTo>
                  <a:pt x="1501845" y="1245804"/>
                  <a:pt x="1495342" y="1286041"/>
                  <a:pt x="1485900" y="1304925"/>
                </a:cubicBezTo>
                <a:cubicBezTo>
                  <a:pt x="1480780" y="1315164"/>
                  <a:pt x="1473200" y="1323975"/>
                  <a:pt x="1466850" y="1333500"/>
                </a:cubicBezTo>
                <a:cubicBezTo>
                  <a:pt x="1463675" y="1349375"/>
                  <a:pt x="1461252" y="1365419"/>
                  <a:pt x="1457325" y="1381125"/>
                </a:cubicBezTo>
                <a:cubicBezTo>
                  <a:pt x="1454890" y="1390865"/>
                  <a:pt x="1454900" y="1402600"/>
                  <a:pt x="1447800" y="1409700"/>
                </a:cubicBezTo>
                <a:cubicBezTo>
                  <a:pt x="1440700" y="1416800"/>
                  <a:pt x="1428205" y="1414735"/>
                  <a:pt x="1419225" y="1419225"/>
                </a:cubicBezTo>
                <a:cubicBezTo>
                  <a:pt x="1408986" y="1424345"/>
                  <a:pt x="1401510" y="1434655"/>
                  <a:pt x="1390650" y="1438275"/>
                </a:cubicBezTo>
                <a:cubicBezTo>
                  <a:pt x="1372328" y="1444382"/>
                  <a:pt x="1352438" y="1444012"/>
                  <a:pt x="1333500" y="1447800"/>
                </a:cubicBezTo>
                <a:cubicBezTo>
                  <a:pt x="1230387" y="1468423"/>
                  <a:pt x="1389937" y="1446821"/>
                  <a:pt x="1209675" y="1466850"/>
                </a:cubicBezTo>
                <a:cubicBezTo>
                  <a:pt x="1171575" y="1476375"/>
                  <a:pt x="1134154" y="1489220"/>
                  <a:pt x="1095375" y="1495425"/>
                </a:cubicBezTo>
                <a:cubicBezTo>
                  <a:pt x="977844" y="1514230"/>
                  <a:pt x="861224" y="1500353"/>
                  <a:pt x="742950" y="1495425"/>
                </a:cubicBezTo>
                <a:cubicBezTo>
                  <a:pt x="730250" y="1489075"/>
                  <a:pt x="718033" y="1481648"/>
                  <a:pt x="704850" y="1476375"/>
                </a:cubicBezTo>
                <a:cubicBezTo>
                  <a:pt x="656511" y="1457039"/>
                  <a:pt x="647904" y="1457366"/>
                  <a:pt x="600075" y="1447800"/>
                </a:cubicBezTo>
                <a:cubicBezTo>
                  <a:pt x="587375" y="1438275"/>
                  <a:pt x="576174" y="1426325"/>
                  <a:pt x="561975" y="1419225"/>
                </a:cubicBezTo>
                <a:cubicBezTo>
                  <a:pt x="550266" y="1413371"/>
                  <a:pt x="536712" y="1412267"/>
                  <a:pt x="523875" y="1409700"/>
                </a:cubicBezTo>
                <a:cubicBezTo>
                  <a:pt x="489067" y="1402738"/>
                  <a:pt x="454205" y="1395916"/>
                  <a:pt x="419100" y="1390650"/>
                </a:cubicBezTo>
                <a:cubicBezTo>
                  <a:pt x="390667" y="1386385"/>
                  <a:pt x="361874" y="1384925"/>
                  <a:pt x="333375" y="1381125"/>
                </a:cubicBezTo>
                <a:cubicBezTo>
                  <a:pt x="175272" y="1360045"/>
                  <a:pt x="420665" y="1383637"/>
                  <a:pt x="161925" y="1362075"/>
                </a:cubicBezTo>
                <a:cubicBezTo>
                  <a:pt x="149225" y="1355725"/>
                  <a:pt x="137975" y="1344204"/>
                  <a:pt x="123825" y="1343025"/>
                </a:cubicBezTo>
                <a:cubicBezTo>
                  <a:pt x="98316" y="1340899"/>
                  <a:pt x="71016" y="1342154"/>
                  <a:pt x="47625" y="1352550"/>
                </a:cubicBezTo>
                <a:cubicBezTo>
                  <a:pt x="38450" y="1356628"/>
                  <a:pt x="40858" y="1371471"/>
                  <a:pt x="38100" y="1381125"/>
                </a:cubicBezTo>
                <a:cubicBezTo>
                  <a:pt x="34031" y="1395367"/>
                  <a:pt x="26663" y="1432575"/>
                  <a:pt x="19050" y="1447800"/>
                </a:cubicBezTo>
                <a:cubicBezTo>
                  <a:pt x="13930" y="1458039"/>
                  <a:pt x="6350" y="1466850"/>
                  <a:pt x="0" y="1476375"/>
                </a:cubicBezTo>
                <a:cubicBezTo>
                  <a:pt x="3175" y="1517650"/>
                  <a:pt x="4390" y="1559123"/>
                  <a:pt x="9525" y="1600200"/>
                </a:cubicBezTo>
                <a:cubicBezTo>
                  <a:pt x="10770" y="1610163"/>
                  <a:pt x="16615" y="1619035"/>
                  <a:pt x="19050" y="1628775"/>
                </a:cubicBezTo>
                <a:cubicBezTo>
                  <a:pt x="22977" y="1644481"/>
                  <a:pt x="28575" y="1676400"/>
                  <a:pt x="28575" y="1676400"/>
                </a:cubicBezTo>
              </a:path>
            </a:pathLst>
          </a:custGeom>
          <a:noFill/>
          <a:ln w="60325">
            <a:solidFill>
              <a:srgbClr val="0070C0"/>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6705600" y="5856522"/>
            <a:ext cx="716232" cy="539281"/>
          </a:xfrm>
          <a:prstGeom prst="rect">
            <a:avLst/>
          </a:prstGeom>
        </p:spPr>
      </p:pic>
      <p:sp>
        <p:nvSpPr>
          <p:cNvPr id="13" name="TextBox 12"/>
          <p:cNvSpPr txBox="1"/>
          <p:nvPr/>
        </p:nvSpPr>
        <p:spPr>
          <a:xfrm>
            <a:off x="7213288" y="3979872"/>
            <a:ext cx="349776" cy="369332"/>
          </a:xfrm>
          <a:prstGeom prst="rect">
            <a:avLst/>
          </a:prstGeom>
          <a:noFill/>
        </p:spPr>
        <p:txBody>
          <a:bodyPr wrap="none" rtlCol="0">
            <a:spAutoFit/>
          </a:bodyPr>
          <a:lstStyle/>
          <a:p>
            <a:r>
              <a:rPr lang="en-US" dirty="0">
                <a:sym typeface="Symbol" panose="05050102010706020507" pitchFamily="18" charset="2"/>
              </a:rPr>
              <a:t></a:t>
            </a:r>
            <a:endParaRPr lang="en-US" dirty="0"/>
          </a:p>
        </p:txBody>
      </p:sp>
    </p:spTree>
    <p:extLst>
      <p:ext uri="{BB962C8B-B14F-4D97-AF65-F5344CB8AC3E}">
        <p14:creationId xmlns:p14="http://schemas.microsoft.com/office/powerpoint/2010/main" val="8515160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876800" y="1681680"/>
            <a:ext cx="4048125" cy="4295775"/>
          </a:xfrm>
          <a:prstGeom prst="rect">
            <a:avLst/>
          </a:prstGeom>
        </p:spPr>
      </p:pic>
      <p:sp>
        <p:nvSpPr>
          <p:cNvPr id="2" name="Title 1"/>
          <p:cNvSpPr>
            <a:spLocks noGrp="1"/>
          </p:cNvSpPr>
          <p:nvPr>
            <p:ph type="title"/>
          </p:nvPr>
        </p:nvSpPr>
        <p:spPr/>
        <p:txBody>
          <a:bodyPr>
            <a:normAutofit fontScale="90000"/>
          </a:bodyPr>
          <a:lstStyle/>
          <a:p>
            <a:r>
              <a:rPr lang="en-US" dirty="0"/>
              <a:t>Reparameterization</a:t>
            </a:r>
            <a:br>
              <a:rPr lang="en-US" dirty="0"/>
            </a:br>
            <a:r>
              <a:rPr lang="en-US" i="1" dirty="0"/>
              <a:t>Z</a:t>
            </a:r>
            <a:r>
              <a:rPr lang="en-US" dirty="0"/>
              <a:t> can be produced by a scaled </a:t>
            </a:r>
            <a:r>
              <a:rPr lang="en-US" i="1" dirty="0"/>
              <a:t>N(0,I)</a:t>
            </a:r>
          </a:p>
        </p:txBody>
      </p:sp>
      <p:sp>
        <p:nvSpPr>
          <p:cNvPr id="3" name="Content Placeholder 2"/>
          <p:cNvSpPr>
            <a:spLocks noGrp="1"/>
          </p:cNvSpPr>
          <p:nvPr>
            <p:ph idx="1"/>
          </p:nvPr>
        </p:nvSpPr>
        <p:spPr>
          <a:xfrm>
            <a:off x="298199" y="1479550"/>
            <a:ext cx="4514813" cy="5197475"/>
          </a:xfrm>
        </p:spPr>
        <p:txBody>
          <a:bodyPr>
            <a:noAutofit/>
          </a:bodyPr>
          <a:lstStyle/>
          <a:p>
            <a:r>
              <a:rPr lang="en-US" sz="2000" dirty="0"/>
              <a:t>Reparameterization generates any Gaussian distribution of known mean (µ</a:t>
            </a:r>
            <a:r>
              <a:rPr lang="en-US" sz="2000" baseline="-25000" dirty="0"/>
              <a:t>x</a:t>
            </a:r>
            <a:r>
              <a:rPr lang="en-US" sz="2000" dirty="0"/>
              <a:t>), standard-deviation (</a:t>
            </a:r>
            <a:r>
              <a:rPr lang="en-US" sz="2000" dirty="0">
                <a:sym typeface="Symbol" panose="05050102010706020507" pitchFamily="18" charset="2"/>
              </a:rPr>
              <a:t></a:t>
            </a:r>
            <a:r>
              <a:rPr lang="en-US" sz="2000" baseline="-25000" dirty="0"/>
              <a:t>x</a:t>
            </a:r>
            <a:r>
              <a:rPr lang="en-US" sz="2000" dirty="0"/>
              <a:t>) by using the equation (Z= µ</a:t>
            </a:r>
            <a:r>
              <a:rPr lang="en-US" sz="2000" baseline="-25000" dirty="0"/>
              <a:t>x</a:t>
            </a:r>
            <a:r>
              <a:rPr lang="en-US" sz="2000" dirty="0"/>
              <a:t>+</a:t>
            </a:r>
            <a:r>
              <a:rPr lang="en-US" sz="2000" dirty="0">
                <a:sym typeface="Symbol" panose="05050102010706020507" pitchFamily="18" charset="2"/>
              </a:rPr>
              <a:t> </a:t>
            </a:r>
            <a:r>
              <a:rPr lang="en-US" sz="2000" baseline="-25000" dirty="0"/>
              <a:t>x</a:t>
            </a:r>
            <a:r>
              <a:rPr lang="en-US" sz="2000" dirty="0"/>
              <a:t> ) based on the variable </a:t>
            </a:r>
            <a:r>
              <a:rPr lang="en-US" sz="2000" dirty="0">
                <a:sym typeface="Symbol" panose="05050102010706020507" pitchFamily="18" charset="2"/>
              </a:rPr>
              <a:t> </a:t>
            </a:r>
            <a:r>
              <a:rPr lang="en-US" sz="2000" dirty="0"/>
              <a:t>generated by  N(0,1) . </a:t>
            </a:r>
          </a:p>
          <a:p>
            <a:r>
              <a:rPr lang="en-US" sz="2000" dirty="0">
                <a:solidFill>
                  <a:srgbClr val="FF0000"/>
                </a:solidFill>
                <a:sym typeface="Symbol" panose="05050102010706020507" pitchFamily="18" charset="2"/>
              </a:rPr>
              <a:t>After the forward pass,  is generated, so  is not random. </a:t>
            </a:r>
            <a:r>
              <a:rPr lang="en-US" sz="2000" dirty="0">
                <a:sym typeface="Symbol" panose="05050102010706020507" pitchFamily="18" charset="2"/>
              </a:rPr>
              <a:t>It is a data to be used in backpropagation during training.</a:t>
            </a:r>
            <a:endParaRPr lang="en-US" sz="2000" dirty="0"/>
          </a:p>
          <a:p>
            <a:r>
              <a:rPr lang="en-US" sz="2000" dirty="0"/>
              <a:t>N(0,1) =Gaussian with mean=0 and standard deviation=1</a:t>
            </a:r>
          </a:p>
          <a:p>
            <a:r>
              <a:rPr lang="en-US" sz="2000" dirty="0">
                <a:sym typeface="Symbol" panose="05050102010706020507" pitchFamily="18" charset="2"/>
              </a:rPr>
              <a:t></a:t>
            </a:r>
            <a:r>
              <a:rPr lang="en-US" sz="2000" dirty="0"/>
              <a:t> = the generated variable of </a:t>
            </a:r>
            <a:r>
              <a:rPr lang="en-US" sz="2000" i="1" dirty="0"/>
              <a:t>N(0,1)</a:t>
            </a:r>
            <a:r>
              <a:rPr lang="en-US" sz="2000" dirty="0"/>
              <a:t> </a:t>
            </a:r>
          </a:p>
          <a:p>
            <a:r>
              <a:rPr lang="en-US" sz="2000" i="1" dirty="0">
                <a:sym typeface="Symbol" panose="05050102010706020507" pitchFamily="18" charset="2"/>
              </a:rPr>
              <a:t>µ</a:t>
            </a:r>
            <a:r>
              <a:rPr lang="en-US" sz="2000" i="1" baseline="-25000" dirty="0">
                <a:sym typeface="Symbol" panose="05050102010706020507" pitchFamily="18" charset="2"/>
              </a:rPr>
              <a:t>x</a:t>
            </a:r>
            <a:r>
              <a:rPr lang="en-US" sz="2000" dirty="0">
                <a:sym typeface="Symbol" panose="05050102010706020507" pitchFamily="18" charset="2"/>
              </a:rPr>
              <a:t> =mean</a:t>
            </a:r>
            <a:endParaRPr lang="en-US" sz="2000" dirty="0"/>
          </a:p>
          <a:p>
            <a:r>
              <a:rPr lang="en-US" sz="2000" dirty="0">
                <a:sym typeface="Symbol" panose="05050102010706020507" pitchFamily="18" charset="2"/>
              </a:rPr>
              <a:t></a:t>
            </a:r>
            <a:r>
              <a:rPr lang="en-US" sz="2000" baseline="-25000" dirty="0"/>
              <a:t>x</a:t>
            </a:r>
            <a:r>
              <a:rPr lang="en-US" sz="2000" dirty="0"/>
              <a:t> = standard-deviation </a:t>
            </a:r>
          </a:p>
          <a:p>
            <a:r>
              <a:rPr lang="en-US" sz="2000" dirty="0">
                <a:solidFill>
                  <a:srgbClr val="FF0000"/>
                </a:solidFill>
              </a:rPr>
              <a:t>Z= µ</a:t>
            </a:r>
            <a:r>
              <a:rPr lang="en-US" sz="2000" baseline="-25000" dirty="0">
                <a:solidFill>
                  <a:srgbClr val="FF0000"/>
                </a:solidFill>
              </a:rPr>
              <a:t>x</a:t>
            </a:r>
            <a:r>
              <a:rPr lang="en-US" sz="2000" dirty="0">
                <a:solidFill>
                  <a:srgbClr val="FF0000"/>
                </a:solidFill>
              </a:rPr>
              <a:t>+</a:t>
            </a:r>
            <a:r>
              <a:rPr lang="en-US" sz="2000" dirty="0">
                <a:solidFill>
                  <a:srgbClr val="FF0000"/>
                </a:solidFill>
                <a:sym typeface="Symbol" panose="05050102010706020507" pitchFamily="18" charset="2"/>
              </a:rPr>
              <a:t> </a:t>
            </a:r>
            <a:r>
              <a:rPr lang="en-US" sz="2000" baseline="-25000" dirty="0">
                <a:solidFill>
                  <a:srgbClr val="FF0000"/>
                </a:solidFill>
              </a:rPr>
              <a:t>x</a:t>
            </a:r>
            <a:r>
              <a:rPr lang="en-US" sz="2000" dirty="0">
                <a:solidFill>
                  <a:srgbClr val="FF0000"/>
                </a:solidFill>
              </a:rPr>
              <a:t> </a:t>
            </a:r>
            <a:endParaRPr lang="en-US" sz="2000" i="1" baseline="-25000" dirty="0">
              <a:solidFill>
                <a:srgbClr val="FF0000"/>
              </a:solidFill>
              <a:sym typeface="Symbol" panose="05050102010706020507" pitchFamily="18" charset="2"/>
            </a:endParaRP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a:xfrm>
            <a:off x="6611754" y="6356350"/>
            <a:ext cx="2133600" cy="365125"/>
          </a:xfrm>
        </p:spPr>
        <p:txBody>
          <a:bodyPr/>
          <a:lstStyle/>
          <a:p>
            <a:fld id="{7C12A529-2220-4038-9210-A21DB7BAEFCE}" type="slidenum">
              <a:rPr lang="en-US" smtClean="0"/>
              <a:t>67</a:t>
            </a:fld>
            <a:endParaRPr lang="en-US"/>
          </a:p>
        </p:txBody>
      </p:sp>
      <p:sp>
        <p:nvSpPr>
          <p:cNvPr id="8" name="TextBox 7"/>
          <p:cNvSpPr txBox="1"/>
          <p:nvPr/>
        </p:nvSpPr>
        <p:spPr>
          <a:xfrm>
            <a:off x="4876800" y="3066263"/>
            <a:ext cx="716863" cy="369332"/>
          </a:xfrm>
          <a:prstGeom prst="rect">
            <a:avLst/>
          </a:prstGeom>
          <a:noFill/>
        </p:spPr>
        <p:txBody>
          <a:bodyPr wrap="none" rtlCol="0">
            <a:spAutoFit/>
          </a:bodyPr>
          <a:lstStyle/>
          <a:p>
            <a:r>
              <a:rPr lang="en-US" dirty="0"/>
              <a:t>mean</a:t>
            </a:r>
          </a:p>
        </p:txBody>
      </p:sp>
      <p:sp>
        <p:nvSpPr>
          <p:cNvPr id="7" name="TextBox 6"/>
          <p:cNvSpPr txBox="1"/>
          <p:nvPr/>
        </p:nvSpPr>
        <p:spPr>
          <a:xfrm>
            <a:off x="5722185" y="3025420"/>
            <a:ext cx="1956369" cy="369332"/>
          </a:xfrm>
          <a:prstGeom prst="rect">
            <a:avLst/>
          </a:prstGeom>
          <a:noFill/>
        </p:spPr>
        <p:txBody>
          <a:bodyPr wrap="none" rtlCol="0">
            <a:spAutoFit/>
          </a:bodyPr>
          <a:lstStyle/>
          <a:p>
            <a:r>
              <a:rPr lang="en-US" dirty="0"/>
              <a:t>Standard deviation</a:t>
            </a:r>
          </a:p>
        </p:txBody>
      </p:sp>
      <p:pic>
        <p:nvPicPr>
          <p:cNvPr id="9" name="Picture 8"/>
          <p:cNvPicPr>
            <a:picLocks noChangeAspect="1"/>
          </p:cNvPicPr>
          <p:nvPr/>
        </p:nvPicPr>
        <p:blipFill>
          <a:blip r:embed="rId4"/>
          <a:stretch>
            <a:fillRect/>
          </a:stretch>
        </p:blipFill>
        <p:spPr>
          <a:xfrm>
            <a:off x="6125922" y="5232450"/>
            <a:ext cx="716232" cy="539281"/>
          </a:xfrm>
          <a:prstGeom prst="rect">
            <a:avLst/>
          </a:prstGeom>
        </p:spPr>
      </p:pic>
      <p:sp>
        <p:nvSpPr>
          <p:cNvPr id="6" name="TextBox 5"/>
          <p:cNvSpPr txBox="1"/>
          <p:nvPr/>
        </p:nvSpPr>
        <p:spPr>
          <a:xfrm>
            <a:off x="7848600" y="3953430"/>
            <a:ext cx="349776" cy="369332"/>
          </a:xfrm>
          <a:prstGeom prst="rect">
            <a:avLst/>
          </a:prstGeom>
          <a:noFill/>
        </p:spPr>
        <p:txBody>
          <a:bodyPr wrap="none" rtlCol="0">
            <a:spAutoFit/>
          </a:bodyPr>
          <a:lstStyle/>
          <a:p>
            <a:r>
              <a:rPr lang="en-US" dirty="0">
                <a:sym typeface="Symbol" panose="05050102010706020507" pitchFamily="18" charset="2"/>
              </a:rPr>
              <a:t></a:t>
            </a:r>
            <a:endParaRPr lang="en-US" dirty="0"/>
          </a:p>
        </p:txBody>
      </p:sp>
      <p:sp>
        <p:nvSpPr>
          <p:cNvPr id="11" name="TextBox 10"/>
          <p:cNvSpPr txBox="1"/>
          <p:nvPr/>
        </p:nvSpPr>
        <p:spPr>
          <a:xfrm>
            <a:off x="6611755" y="5679442"/>
            <a:ext cx="2571750" cy="1200329"/>
          </a:xfrm>
          <a:prstGeom prst="rect">
            <a:avLst/>
          </a:prstGeom>
          <a:noFill/>
        </p:spPr>
        <p:txBody>
          <a:bodyPr wrap="square" rtlCol="0">
            <a:spAutoFit/>
          </a:bodyPr>
          <a:lstStyle/>
          <a:p>
            <a:r>
              <a:rPr lang="en-US" dirty="0"/>
              <a:t>To produce </a:t>
            </a:r>
            <a:r>
              <a:rPr lang="en-US" dirty="0">
                <a:sym typeface="Symbol" panose="05050102010706020507" pitchFamily="18" charset="2"/>
              </a:rPr>
              <a:t>the random variable  N(0,1): mean =0, </a:t>
            </a:r>
            <a:r>
              <a:rPr lang="en-US" dirty="0" err="1">
                <a:sym typeface="Symbol" panose="05050102010706020507" pitchFamily="18" charset="2"/>
              </a:rPr>
              <a:t>std</a:t>
            </a:r>
            <a:r>
              <a:rPr lang="en-US" dirty="0">
                <a:sym typeface="Symbol" panose="05050102010706020507" pitchFamily="18" charset="2"/>
              </a:rPr>
              <a:t>=1</a:t>
            </a:r>
            <a:endParaRPr lang="en-US" dirty="0"/>
          </a:p>
          <a:p>
            <a:r>
              <a:rPr lang="en-US" dirty="0"/>
              <a:t> </a:t>
            </a:r>
          </a:p>
        </p:txBody>
      </p:sp>
      <p:sp>
        <p:nvSpPr>
          <p:cNvPr id="12" name="TextBox 11"/>
          <p:cNvSpPr txBox="1"/>
          <p:nvPr/>
        </p:nvSpPr>
        <p:spPr>
          <a:xfrm>
            <a:off x="4834647" y="5792789"/>
            <a:ext cx="1152751" cy="369332"/>
          </a:xfrm>
          <a:prstGeom prst="rect">
            <a:avLst/>
          </a:prstGeom>
          <a:noFill/>
        </p:spPr>
        <p:txBody>
          <a:bodyPr wrap="none" rtlCol="0">
            <a:spAutoFit/>
          </a:bodyPr>
          <a:lstStyle/>
          <a:p>
            <a:r>
              <a:rPr lang="en-US" dirty="0"/>
              <a:t>Input data</a:t>
            </a:r>
          </a:p>
        </p:txBody>
      </p:sp>
    </p:spTree>
    <p:extLst>
      <p:ext uri="{BB962C8B-B14F-4D97-AF65-F5344CB8AC3E}">
        <p14:creationId xmlns:p14="http://schemas.microsoft.com/office/powerpoint/2010/main" val="40520677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for reparameterization</a:t>
            </a:r>
          </a:p>
        </p:txBody>
      </p:sp>
      <p:sp>
        <p:nvSpPr>
          <p:cNvPr id="3" name="Content Placeholder 2"/>
          <p:cNvSpPr>
            <a:spLocks noGrp="1"/>
          </p:cNvSpPr>
          <p:nvPr>
            <p:ph idx="1"/>
          </p:nvPr>
        </p:nvSpPr>
        <p:spPr/>
        <p:txBody>
          <a:bodyPr>
            <a:normAutofit/>
          </a:bodyPr>
          <a:lstStyle/>
          <a:p>
            <a:r>
              <a:rPr lang="en-US" b="1" i="1" dirty="0">
                <a:sym typeface="Symbol" panose="05050102010706020507" pitchFamily="18" charset="2"/>
              </a:rPr>
              <a:t></a:t>
            </a:r>
            <a:r>
              <a:rPr lang="en-US" dirty="0"/>
              <a:t> = the generated variable by sampling </a:t>
            </a:r>
            <a:r>
              <a:rPr lang="en-US" i="1" dirty="0"/>
              <a:t>N</a:t>
            </a:r>
            <a:r>
              <a:rPr lang="en-US" dirty="0"/>
              <a:t>(0,1)</a:t>
            </a:r>
          </a:p>
          <a:p>
            <a:r>
              <a:rPr lang="en-US" i="1" dirty="0">
                <a:sym typeface="Symbol" panose="05050102010706020507" pitchFamily="18" charset="2"/>
              </a:rPr>
              <a:t>µ</a:t>
            </a:r>
            <a:r>
              <a:rPr lang="en-US" i="1" baseline="-25000" dirty="0">
                <a:sym typeface="Symbol" panose="05050102010706020507" pitchFamily="18" charset="2"/>
              </a:rPr>
              <a:t>x </a:t>
            </a:r>
            <a:r>
              <a:rPr lang="en-US" dirty="0">
                <a:sym typeface="Symbol" panose="05050102010706020507" pitchFamily="18" charset="2"/>
              </a:rPr>
              <a:t>= mean</a:t>
            </a:r>
            <a:endParaRPr lang="en-US" dirty="0"/>
          </a:p>
          <a:p>
            <a:r>
              <a:rPr lang="en-US" i="1" dirty="0">
                <a:sym typeface="Symbol" panose="05050102010706020507" pitchFamily="18" charset="2"/>
              </a:rPr>
              <a:t></a:t>
            </a:r>
            <a:r>
              <a:rPr lang="en-US" i="1" baseline="-25000" dirty="0">
                <a:sym typeface="Symbol" panose="05050102010706020507" pitchFamily="18" charset="2"/>
              </a:rPr>
              <a:t>x</a:t>
            </a:r>
            <a:r>
              <a:rPr lang="en-US" dirty="0">
                <a:sym typeface="Symbol" panose="05050102010706020507" pitchFamily="18" charset="2"/>
              </a:rPr>
              <a:t> = standard deviation</a:t>
            </a:r>
          </a:p>
          <a:p>
            <a:r>
              <a:rPr lang="en-US" i="1" dirty="0"/>
              <a:t>z=</a:t>
            </a:r>
            <a:r>
              <a:rPr lang="en-US" b="1" i="1" dirty="0">
                <a:sym typeface="Symbol" panose="05050102010706020507" pitchFamily="18" charset="2"/>
              </a:rPr>
              <a:t> </a:t>
            </a:r>
            <a:r>
              <a:rPr lang="en-US" i="1" dirty="0">
                <a:sym typeface="Symbol" panose="05050102010706020507" pitchFamily="18" charset="2"/>
              </a:rPr>
              <a:t>µ</a:t>
            </a:r>
            <a:r>
              <a:rPr lang="en-US" i="1" baseline="-25000" dirty="0">
                <a:sym typeface="Symbol" panose="05050102010706020507" pitchFamily="18" charset="2"/>
              </a:rPr>
              <a:t>x </a:t>
            </a:r>
            <a:r>
              <a:rPr lang="en-US" i="1" dirty="0">
                <a:sym typeface="Symbol" panose="05050102010706020507" pitchFamily="18" charset="2"/>
              </a:rPr>
              <a:t>+</a:t>
            </a:r>
            <a:r>
              <a:rPr lang="en-US" b="1" i="1" dirty="0">
                <a:sym typeface="Symbol" panose="05050102010706020507" pitchFamily="18" charset="2"/>
              </a:rPr>
              <a:t></a:t>
            </a:r>
            <a:r>
              <a:rPr lang="en-US" i="1" dirty="0">
                <a:sym typeface="Symbol" panose="05050102010706020507" pitchFamily="18" charset="2"/>
              </a:rPr>
              <a:t> </a:t>
            </a:r>
            <a:r>
              <a:rPr lang="en-US" i="1" baseline="-25000" dirty="0">
                <a:sym typeface="Symbol" panose="05050102010706020507" pitchFamily="18" charset="2"/>
              </a:rPr>
              <a:t>x </a:t>
            </a:r>
            <a:r>
              <a:rPr lang="en-US" i="1" dirty="0">
                <a:sym typeface="Symbol" panose="05050102010706020507" pitchFamily="18" charset="2"/>
              </a:rPr>
              <a:t>  ; This equation is deterministic, so we can formulate the backpropagate equation</a:t>
            </a:r>
            <a:endParaRPr lang="en-US" i="1" dirty="0"/>
          </a:p>
          <a:p>
            <a:r>
              <a:rPr lang="en-US" dirty="0">
                <a:sym typeface="Symbol" panose="05050102010706020507" pitchFamily="18" charset="2"/>
              </a:rPr>
              <a:t>See code in </a:t>
            </a:r>
          </a:p>
          <a:p>
            <a:r>
              <a:rPr lang="en-US" dirty="0">
                <a:sym typeface="Symbol" panose="05050102010706020507" pitchFamily="18" charset="2"/>
                <a:hlinkClick r:id="rId3"/>
              </a:rPr>
              <a:t>https://learnopencv.com/variational-autoencoder-in-tensorflow/</a:t>
            </a:r>
            <a:r>
              <a:rPr lang="en-US" dirty="0">
                <a:sym typeface="Symbol" panose="05050102010706020507" pitchFamily="18" charset="2"/>
              </a:rPr>
              <a:t> </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68</a:t>
            </a:fld>
            <a:endParaRPr lang="en-US"/>
          </a:p>
        </p:txBody>
      </p:sp>
    </p:spTree>
    <p:extLst>
      <p:ext uri="{BB962C8B-B14F-4D97-AF65-F5344CB8AC3E}">
        <p14:creationId xmlns:p14="http://schemas.microsoft.com/office/powerpoint/2010/main" val="37385306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4A39-D401-42DB-93E7-DBB4213584F2}"/>
              </a:ext>
            </a:extLst>
          </p:cNvPr>
          <p:cNvSpPr>
            <a:spLocks noGrp="1"/>
          </p:cNvSpPr>
          <p:nvPr>
            <p:ph type="title"/>
          </p:nvPr>
        </p:nvSpPr>
        <p:spPr>
          <a:xfrm>
            <a:off x="491169" y="533400"/>
            <a:ext cx="8229600" cy="1143000"/>
          </a:xfrm>
        </p:spPr>
        <p:txBody>
          <a:bodyPr>
            <a:normAutofit fontScale="90000"/>
          </a:bodyPr>
          <a:lstStyle/>
          <a:p>
            <a:r>
              <a:rPr lang="en-US" dirty="0">
                <a:sym typeface="Symbol" panose="05050102010706020507" pitchFamily="18" charset="2"/>
                <a:hlinkClick r:id="rId2"/>
              </a:rPr>
              <a:t>https://learnopencv.com/variational-autoencoder-in-tensorflow/</a:t>
            </a:r>
            <a:r>
              <a:rPr lang="en-US" dirty="0">
                <a:sym typeface="Symbol" panose="05050102010706020507" pitchFamily="18" charset="2"/>
              </a:rPr>
              <a:t> </a:t>
            </a:r>
            <a:br>
              <a:rPr lang="en-US" dirty="0">
                <a:sym typeface="Symbol" panose="05050102010706020507" pitchFamily="18" charset="2"/>
              </a:rPr>
            </a:br>
            <a:endParaRPr lang="en-US" dirty="0"/>
          </a:p>
        </p:txBody>
      </p:sp>
      <p:sp>
        <p:nvSpPr>
          <p:cNvPr id="3" name="Content Placeholder 2">
            <a:extLst>
              <a:ext uri="{FF2B5EF4-FFF2-40B4-BE49-F238E27FC236}">
                <a16:creationId xmlns:a16="http://schemas.microsoft.com/office/drawing/2014/main" id="{2AB23865-BB4D-4D0A-8903-DB46318F103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477EEA5C-49D5-4066-BAE0-C27F6BC8C473}"/>
              </a:ext>
            </a:extLst>
          </p:cNvPr>
          <p:cNvSpPr>
            <a:spLocks noGrp="1"/>
          </p:cNvSpPr>
          <p:nvPr>
            <p:ph type="ftr" sz="quarter" idx="11"/>
          </p:nvPr>
        </p:nvSpPr>
        <p:spPr/>
        <p:txBody>
          <a:bodyPr/>
          <a:lstStyle/>
          <a:p>
            <a:r>
              <a:rPr lang="en-US"/>
              <a:t>Ch10. Auto and variational encoders v241024c</a:t>
            </a:r>
          </a:p>
        </p:txBody>
      </p:sp>
      <p:sp>
        <p:nvSpPr>
          <p:cNvPr id="5" name="Slide Number Placeholder 4">
            <a:extLst>
              <a:ext uri="{FF2B5EF4-FFF2-40B4-BE49-F238E27FC236}">
                <a16:creationId xmlns:a16="http://schemas.microsoft.com/office/drawing/2014/main" id="{026671E9-C5F6-4611-B4C9-9BC3015BA5BE}"/>
              </a:ext>
            </a:extLst>
          </p:cNvPr>
          <p:cNvSpPr>
            <a:spLocks noGrp="1"/>
          </p:cNvSpPr>
          <p:nvPr>
            <p:ph type="sldNum" sz="quarter" idx="12"/>
          </p:nvPr>
        </p:nvSpPr>
        <p:spPr/>
        <p:txBody>
          <a:bodyPr/>
          <a:lstStyle/>
          <a:p>
            <a:fld id="{7C12A529-2220-4038-9210-A21DB7BAEFCE}" type="slidenum">
              <a:rPr lang="en-US" smtClean="0"/>
              <a:t>69</a:t>
            </a:fld>
            <a:endParaRPr lang="en-US"/>
          </a:p>
        </p:txBody>
      </p:sp>
      <p:pic>
        <p:nvPicPr>
          <p:cNvPr id="7" name="Picture 6">
            <a:extLst>
              <a:ext uri="{FF2B5EF4-FFF2-40B4-BE49-F238E27FC236}">
                <a16:creationId xmlns:a16="http://schemas.microsoft.com/office/drawing/2014/main" id="{8C604F48-43B8-4AD6-8F7A-10001400AA94}"/>
              </a:ext>
            </a:extLst>
          </p:cNvPr>
          <p:cNvPicPr>
            <a:picLocks noChangeAspect="1"/>
          </p:cNvPicPr>
          <p:nvPr/>
        </p:nvPicPr>
        <p:blipFill>
          <a:blip r:embed="rId3"/>
          <a:stretch>
            <a:fillRect/>
          </a:stretch>
        </p:blipFill>
        <p:spPr>
          <a:xfrm>
            <a:off x="423231" y="1542418"/>
            <a:ext cx="8087984" cy="4574564"/>
          </a:xfrm>
          <a:prstGeom prst="rect">
            <a:avLst/>
          </a:prstGeom>
        </p:spPr>
      </p:pic>
      <p:sp>
        <p:nvSpPr>
          <p:cNvPr id="6" name="TextBox 5">
            <a:extLst>
              <a:ext uri="{FF2B5EF4-FFF2-40B4-BE49-F238E27FC236}">
                <a16:creationId xmlns:a16="http://schemas.microsoft.com/office/drawing/2014/main" id="{9FC0F0B6-FA7F-3785-9FF2-9293E911069B}"/>
              </a:ext>
            </a:extLst>
          </p:cNvPr>
          <p:cNvSpPr txBox="1"/>
          <p:nvPr/>
        </p:nvSpPr>
        <p:spPr>
          <a:xfrm>
            <a:off x="695246" y="6012214"/>
            <a:ext cx="3340338" cy="369332"/>
          </a:xfrm>
          <a:prstGeom prst="rect">
            <a:avLst/>
          </a:prstGeom>
          <a:noFill/>
        </p:spPr>
        <p:txBody>
          <a:bodyPr wrap="none" rtlCol="0">
            <a:spAutoFit/>
          </a:bodyPr>
          <a:lstStyle/>
          <a:p>
            <a:r>
              <a:rPr lang="en-US" dirty="0">
                <a:solidFill>
                  <a:srgbClr val="FF0000"/>
                </a:solidFill>
              </a:rPr>
              <a:t>Probability cannot backpropagate</a:t>
            </a:r>
            <a:endParaRPr lang="en-HK" dirty="0">
              <a:solidFill>
                <a:srgbClr val="FF0000"/>
              </a:solidFill>
            </a:endParaRPr>
          </a:p>
        </p:txBody>
      </p:sp>
      <p:sp>
        <p:nvSpPr>
          <p:cNvPr id="11" name="TextBox 10">
            <a:extLst>
              <a:ext uri="{FF2B5EF4-FFF2-40B4-BE49-F238E27FC236}">
                <a16:creationId xmlns:a16="http://schemas.microsoft.com/office/drawing/2014/main" id="{1BB0E4BB-A390-8D82-C1F5-183624317E9C}"/>
              </a:ext>
            </a:extLst>
          </p:cNvPr>
          <p:cNvSpPr txBox="1"/>
          <p:nvPr/>
        </p:nvSpPr>
        <p:spPr>
          <a:xfrm>
            <a:off x="4273630" y="5977837"/>
            <a:ext cx="4572000" cy="369332"/>
          </a:xfrm>
          <a:prstGeom prst="rect">
            <a:avLst/>
          </a:prstGeom>
          <a:noFill/>
        </p:spPr>
        <p:txBody>
          <a:bodyPr wrap="square">
            <a:spAutoFit/>
          </a:bodyPr>
          <a:lstStyle/>
          <a:p>
            <a:r>
              <a:rPr lang="en-US" dirty="0">
                <a:solidFill>
                  <a:srgbClr val="0070C0"/>
                </a:solidFill>
              </a:rPr>
              <a:t>Reparameterization can backpropagate</a:t>
            </a:r>
            <a:endParaRPr lang="en-HK" dirty="0">
              <a:solidFill>
                <a:srgbClr val="0070C0"/>
              </a:solidFill>
            </a:endParaRPr>
          </a:p>
        </p:txBody>
      </p:sp>
    </p:spTree>
    <p:extLst>
      <p:ext uri="{BB962C8B-B14F-4D97-AF65-F5344CB8AC3E}">
        <p14:creationId xmlns:p14="http://schemas.microsoft.com/office/powerpoint/2010/main" val="681619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33" y="249000"/>
            <a:ext cx="8229600" cy="1143000"/>
          </a:xfrm>
        </p:spPr>
        <p:txBody>
          <a:bodyPr>
            <a:normAutofit fontScale="90000"/>
          </a:bodyPr>
          <a:lstStyle/>
          <a:p>
            <a:pPr algn="l"/>
            <a:r>
              <a:rPr lang="en-US" dirty="0"/>
              <a:t>Theory </a:t>
            </a:r>
            <a:br>
              <a:rPr lang="en-US" dirty="0"/>
            </a:br>
            <a:r>
              <a:rPr lang="en-US" dirty="0"/>
              <a:t>(</a:t>
            </a:r>
            <a:r>
              <a:rPr lang="en-US" i="1" dirty="0"/>
              <a:t>W</a:t>
            </a:r>
            <a:r>
              <a:rPr lang="en-US" dirty="0"/>
              <a:t>=weight, </a:t>
            </a:r>
            <a:r>
              <a:rPr lang="en-US" i="1" dirty="0"/>
              <a:t>b</a:t>
            </a:r>
            <a:r>
              <a:rPr lang="en-US" dirty="0"/>
              <a:t>=bias)</a:t>
            </a:r>
          </a:p>
        </p:txBody>
      </p:sp>
      <p:sp>
        <p:nvSpPr>
          <p:cNvPr id="3" name="Content Placeholder 2"/>
          <p:cNvSpPr>
            <a:spLocks noGrp="1"/>
          </p:cNvSpPr>
          <p:nvPr>
            <p:ph idx="1"/>
          </p:nvPr>
        </p:nvSpPr>
        <p:spPr>
          <a:xfrm>
            <a:off x="184949" y="2471551"/>
            <a:ext cx="4568826" cy="2487799"/>
          </a:xfrm>
        </p:spPr>
        <p:txBody>
          <a:bodyPr>
            <a:normAutofit fontScale="85000" lnSpcReduction="10000"/>
          </a:bodyPr>
          <a:lstStyle/>
          <a:p>
            <a:endParaRPr lang="en-US" dirty="0"/>
          </a:p>
          <a:p>
            <a:pPr marL="0" indent="0">
              <a:buNone/>
            </a:pPr>
            <a:r>
              <a:rPr lang="en-US" dirty="0"/>
              <a:t>Autoencoders are trained to minimize reconstruction errors (such as </a:t>
            </a:r>
            <a:r>
              <a:rPr lang="en-US" dirty="0">
                <a:hlinkClick r:id="rId3" tooltip="Mean squared error"/>
              </a:rPr>
              <a:t>squared errors</a:t>
            </a:r>
            <a:r>
              <a:rPr lang="en-US" dirty="0"/>
              <a:t>), often referred to as the "</a:t>
            </a:r>
            <a:r>
              <a:rPr lang="en-US" dirty="0">
                <a:hlinkClick r:id="rId4" tooltip="Loss function"/>
              </a:rPr>
              <a:t>loss</a:t>
            </a:r>
            <a:r>
              <a:rPr lang="en-US" dirty="0"/>
              <a:t> (</a:t>
            </a:r>
            <a:r>
              <a:rPr lang="en-US" i="1" dirty="0"/>
              <a:t>L</a:t>
            </a:r>
            <a:r>
              <a:rPr lang="en-US" dirty="0"/>
              <a:t>)":</a:t>
            </a:r>
          </a:p>
          <a:p>
            <a:r>
              <a:rPr lang="en-US" dirty="0"/>
              <a:t>By combining (*) and (**)</a:t>
            </a:r>
          </a:p>
        </p:txBody>
      </p:sp>
      <p:sp>
        <p:nvSpPr>
          <p:cNvPr id="4" name="Footer Placeholder 3"/>
          <p:cNvSpPr>
            <a:spLocks noGrp="1"/>
          </p:cNvSpPr>
          <p:nvPr>
            <p:ph type="ftr" sz="quarter" idx="11"/>
          </p:nvPr>
        </p:nvSpPr>
        <p:spPr>
          <a:xfrm>
            <a:off x="6004442" y="5657427"/>
            <a:ext cx="2895600" cy="365125"/>
          </a:xfrm>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7</a:t>
            </a:fld>
            <a:endParaRPr lang="en-US"/>
          </a:p>
        </p:txBody>
      </p:sp>
      <p:sp>
        <p:nvSpPr>
          <p:cNvPr id="7" name="AutoShape 5" descr="{\displaystyle {\mathcal {L}}(\mathbf {x} ,\mathbf {x'} )=\|\mathbf {x} -\mathbf {x'} \|^{2}=\|\mathbf {x} -\sigma '(\mathbf {W'} (\sigma (\mathbf {Wx} +\mathbf {b} ))+\mathbf {b'}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7" descr="{\displaystyle {\mathcal {L}}(\mathbf {x} ,\mathbf {x'} )=\|\mathbf {x} -\mathbf {x'} \|^{2}=\|\mathbf {x} -\sigma '(\mathbf {W'} (\sigma (\mathbf {Wx} +\mathbf {b} ))+\mathbf {b'} )\|^{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9" descr="{\displaystyle {\mathcal {L}}(\mathbf {x} ,\mathbf {x'} )=\|\mathbf {x} -\mathbf {x'} \|^{2}=\|\mathbf {x} -\sigma '(\mathbf {W'} (\sigma (\mathbf {Wx} +\mathbf {b} ))+\mathbf {b'} )\|^{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9954" y="477917"/>
            <a:ext cx="4373354" cy="3097794"/>
          </a:xfrm>
          <a:prstGeom prst="rect">
            <a:avLst/>
          </a:prstGeom>
        </p:spPr>
      </p:pic>
      <p:sp>
        <p:nvSpPr>
          <p:cNvPr id="6" name="Rectangle 5"/>
          <p:cNvSpPr/>
          <p:nvPr/>
        </p:nvSpPr>
        <p:spPr>
          <a:xfrm>
            <a:off x="5826460" y="1369953"/>
            <a:ext cx="401072" cy="523220"/>
          </a:xfrm>
          <a:prstGeom prst="rect">
            <a:avLst/>
          </a:prstGeom>
        </p:spPr>
        <p:txBody>
          <a:bodyPr wrap="none">
            <a:spAutoFit/>
          </a:bodyPr>
          <a:lstStyle/>
          <a:p>
            <a:r>
              <a:rPr lang="en-US" sz="2800" dirty="0">
                <a:sym typeface="Symbol" panose="05050102010706020507" pitchFamily="18" charset="2"/>
              </a:rPr>
              <a:t></a:t>
            </a:r>
            <a:endParaRPr lang="en-US" sz="2800" dirty="0"/>
          </a:p>
        </p:txBody>
      </p:sp>
      <p:sp>
        <p:nvSpPr>
          <p:cNvPr id="11" name="Rectangle 10"/>
          <p:cNvSpPr/>
          <p:nvPr/>
        </p:nvSpPr>
        <p:spPr>
          <a:xfrm>
            <a:off x="7475605" y="1462756"/>
            <a:ext cx="1399037" cy="523220"/>
          </a:xfrm>
          <a:prstGeom prst="rect">
            <a:avLst/>
          </a:prstGeom>
        </p:spPr>
        <p:txBody>
          <a:bodyPr wrap="none">
            <a:spAutoFit/>
          </a:bodyPr>
          <a:lstStyle/>
          <a:p>
            <a:r>
              <a:rPr lang="en-US" sz="2800" dirty="0">
                <a:sym typeface="Symbol" panose="05050102010706020507" pitchFamily="18" charset="2"/>
              </a:rPr>
              <a:t> </a:t>
            </a:r>
            <a:r>
              <a:rPr lang="en-US" sz="2800" i="1" dirty="0">
                <a:sym typeface="Symbol" panose="05050102010706020507" pitchFamily="18" charset="2"/>
              </a:rPr>
              <a:t>’       x’</a:t>
            </a:r>
            <a:endParaRPr lang="en-US" sz="2800" i="1" dirty="0"/>
          </a:p>
        </p:txBody>
      </p:sp>
      <p:sp>
        <p:nvSpPr>
          <p:cNvPr id="13" name="Rectangle 12"/>
          <p:cNvSpPr/>
          <p:nvPr/>
        </p:nvSpPr>
        <p:spPr>
          <a:xfrm>
            <a:off x="4918075" y="1377636"/>
            <a:ext cx="853119" cy="954107"/>
          </a:xfrm>
          <a:prstGeom prst="rect">
            <a:avLst/>
          </a:prstGeom>
        </p:spPr>
        <p:txBody>
          <a:bodyPr wrap="none">
            <a:spAutoFit/>
          </a:bodyPr>
          <a:lstStyle/>
          <a:p>
            <a:r>
              <a:rPr lang="en-US" sz="2800" i="1" dirty="0">
                <a:sym typeface="Symbol" panose="05050102010706020507" pitchFamily="18" charset="2"/>
              </a:rPr>
              <a:t>X  W</a:t>
            </a:r>
          </a:p>
          <a:p>
            <a:r>
              <a:rPr lang="en-US" sz="2800" i="1" dirty="0">
                <a:sym typeface="Symbol" panose="05050102010706020507" pitchFamily="18" charset="2"/>
              </a:rPr>
              <a:t>     b</a:t>
            </a:r>
            <a:endParaRPr lang="en-US" sz="2800" i="1" dirty="0"/>
          </a:p>
        </p:txBody>
      </p:sp>
      <p:sp>
        <p:nvSpPr>
          <p:cNvPr id="14" name="Rectangle 13"/>
          <p:cNvSpPr/>
          <p:nvPr/>
        </p:nvSpPr>
        <p:spPr>
          <a:xfrm>
            <a:off x="6679579" y="1503340"/>
            <a:ext cx="927883" cy="954107"/>
          </a:xfrm>
          <a:prstGeom prst="rect">
            <a:avLst/>
          </a:prstGeom>
        </p:spPr>
        <p:txBody>
          <a:bodyPr wrap="none">
            <a:spAutoFit/>
          </a:bodyPr>
          <a:lstStyle/>
          <a:p>
            <a:r>
              <a:rPr lang="en-US" sz="2800" i="1" dirty="0">
                <a:sym typeface="Symbol" panose="05050102010706020507" pitchFamily="18" charset="2"/>
              </a:rPr>
              <a:t>Z  W’</a:t>
            </a:r>
          </a:p>
          <a:p>
            <a:r>
              <a:rPr lang="en-US" sz="2800" i="1" dirty="0">
                <a:sym typeface="Symbol" panose="05050102010706020507" pitchFamily="18" charset="2"/>
              </a:rPr>
              <a:t>     b’</a:t>
            </a:r>
            <a:endParaRPr lang="en-US" sz="2800" i="1" dirty="0"/>
          </a:p>
        </p:txBody>
      </p:sp>
      <p:graphicFrame>
        <p:nvGraphicFramePr>
          <p:cNvPr id="15" name="Object 14"/>
          <p:cNvGraphicFramePr>
            <a:graphicFrameLocks noChangeAspect="1"/>
          </p:cNvGraphicFramePr>
          <p:nvPr>
            <p:extLst>
              <p:ext uri="{D42A27DB-BD31-4B8C-83A1-F6EECF244321}">
                <p14:modId xmlns:p14="http://schemas.microsoft.com/office/powerpoint/2010/main" val="2734274218"/>
              </p:ext>
            </p:extLst>
          </p:nvPr>
        </p:nvGraphicFramePr>
        <p:xfrm>
          <a:off x="346750" y="1440290"/>
          <a:ext cx="4154538" cy="1588500"/>
        </p:xfrm>
        <a:graphic>
          <a:graphicData uri="http://schemas.openxmlformats.org/presentationml/2006/ole">
            <mc:AlternateContent xmlns:mc="http://schemas.openxmlformats.org/markup-compatibility/2006">
              <mc:Choice xmlns:v="urn:schemas-microsoft-com:vml" Requires="v">
                <p:oleObj name="Equation" r:id="rId6" imgW="1726920" imgH="660240" progId="Equation.3">
                  <p:embed/>
                </p:oleObj>
              </mc:Choice>
              <mc:Fallback>
                <p:oleObj name="Equation" r:id="rId6" imgW="1726920" imgH="660240" progId="Equation.3">
                  <p:embed/>
                  <p:pic>
                    <p:nvPicPr>
                      <p:cNvPr id="0" name=""/>
                      <p:cNvPicPr/>
                      <p:nvPr/>
                    </p:nvPicPr>
                    <p:blipFill>
                      <a:blip r:embed="rId7"/>
                      <a:stretch>
                        <a:fillRect/>
                      </a:stretch>
                    </p:blipFill>
                    <p:spPr>
                      <a:xfrm>
                        <a:off x="346750" y="1440290"/>
                        <a:ext cx="4154538" cy="15885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56618502"/>
              </p:ext>
            </p:extLst>
          </p:nvPr>
        </p:nvGraphicFramePr>
        <p:xfrm>
          <a:off x="560388" y="5161103"/>
          <a:ext cx="4383087" cy="1366838"/>
        </p:xfrm>
        <a:graphic>
          <a:graphicData uri="http://schemas.openxmlformats.org/presentationml/2006/ole">
            <mc:AlternateContent xmlns:mc="http://schemas.openxmlformats.org/markup-compatibility/2006">
              <mc:Choice xmlns:v="urn:schemas-microsoft-com:vml" Requires="v">
                <p:oleObj name="Equation" r:id="rId8" imgW="1790640" imgH="558720" progId="Equation.3">
                  <p:embed/>
                </p:oleObj>
              </mc:Choice>
              <mc:Fallback>
                <p:oleObj name="Equation" r:id="rId8" imgW="1790640" imgH="558720" progId="Equation.3">
                  <p:embed/>
                  <p:pic>
                    <p:nvPicPr>
                      <p:cNvPr id="0" name=""/>
                      <p:cNvPicPr/>
                      <p:nvPr/>
                    </p:nvPicPr>
                    <p:blipFill>
                      <a:blip r:embed="rId9"/>
                      <a:stretch>
                        <a:fillRect/>
                      </a:stretch>
                    </p:blipFill>
                    <p:spPr>
                      <a:xfrm>
                        <a:off x="560388" y="5161103"/>
                        <a:ext cx="4383087" cy="1366838"/>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173906010"/>
              </p:ext>
            </p:extLst>
          </p:nvPr>
        </p:nvGraphicFramePr>
        <p:xfrm>
          <a:off x="5140325" y="4133850"/>
          <a:ext cx="3421063" cy="825500"/>
        </p:xfrm>
        <a:graphic>
          <a:graphicData uri="http://schemas.openxmlformats.org/presentationml/2006/ole">
            <mc:AlternateContent xmlns:mc="http://schemas.openxmlformats.org/markup-compatibility/2006">
              <mc:Choice xmlns:v="urn:schemas-microsoft-com:vml" Requires="v">
                <p:oleObj name="Equation" r:id="rId10" imgW="736560" imgH="177480" progId="Equation.3">
                  <p:embed/>
                </p:oleObj>
              </mc:Choice>
              <mc:Fallback>
                <p:oleObj name="Equation" r:id="rId10" imgW="736560" imgH="177480" progId="Equation.3">
                  <p:embed/>
                  <p:pic>
                    <p:nvPicPr>
                      <p:cNvPr id="0" name=""/>
                      <p:cNvPicPr/>
                      <p:nvPr/>
                    </p:nvPicPr>
                    <p:blipFill>
                      <a:blip r:embed="rId11"/>
                      <a:stretch>
                        <a:fillRect/>
                      </a:stretch>
                    </p:blipFill>
                    <p:spPr>
                      <a:xfrm>
                        <a:off x="5140325" y="4133850"/>
                        <a:ext cx="3421063" cy="825500"/>
                      </a:xfrm>
                      <a:prstGeom prst="rect">
                        <a:avLst/>
                      </a:prstGeom>
                    </p:spPr>
                  </p:pic>
                </p:oleObj>
              </mc:Fallback>
            </mc:AlternateContent>
          </a:graphicData>
        </a:graphic>
      </p:graphicFrame>
      <p:sp>
        <p:nvSpPr>
          <p:cNvPr id="18" name="TextBox 17"/>
          <p:cNvSpPr txBox="1"/>
          <p:nvPr/>
        </p:nvSpPr>
        <p:spPr>
          <a:xfrm>
            <a:off x="5050972" y="3703340"/>
            <a:ext cx="3966663" cy="523220"/>
          </a:xfrm>
          <a:prstGeom prst="rect">
            <a:avLst/>
          </a:prstGeom>
          <a:noFill/>
        </p:spPr>
        <p:txBody>
          <a:bodyPr wrap="none" rtlCol="0">
            <a:spAutoFit/>
          </a:bodyPr>
          <a:lstStyle/>
          <a:p>
            <a:r>
              <a:rPr lang="en-US" sz="2800" dirty="0"/>
              <a:t>Encoder                 decoder</a:t>
            </a:r>
          </a:p>
        </p:txBody>
      </p:sp>
      <p:sp>
        <p:nvSpPr>
          <p:cNvPr id="19" name="TextBox 18"/>
          <p:cNvSpPr txBox="1"/>
          <p:nvPr/>
        </p:nvSpPr>
        <p:spPr>
          <a:xfrm>
            <a:off x="4637380" y="168023"/>
            <a:ext cx="3807453" cy="461665"/>
          </a:xfrm>
          <a:prstGeom prst="rect">
            <a:avLst/>
          </a:prstGeom>
          <a:noFill/>
        </p:spPr>
        <p:txBody>
          <a:bodyPr wrap="none" rtlCol="0">
            <a:spAutoFit/>
          </a:bodyPr>
          <a:lstStyle/>
          <a:p>
            <a:r>
              <a:rPr lang="en-US" sz="2400" dirty="0"/>
              <a:t>Input		code	output</a:t>
            </a:r>
          </a:p>
        </p:txBody>
      </p:sp>
    </p:spTree>
    <p:extLst>
      <p:ext uri="{BB962C8B-B14F-4D97-AF65-F5344CB8AC3E}">
        <p14:creationId xmlns:p14="http://schemas.microsoft.com/office/powerpoint/2010/main" val="29279756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FD25-B3D0-0D3F-B528-FDE80D80423C}"/>
              </a:ext>
            </a:extLst>
          </p:cNvPr>
          <p:cNvSpPr>
            <a:spLocks noGrp="1"/>
          </p:cNvSpPr>
          <p:nvPr>
            <p:ph type="title"/>
          </p:nvPr>
        </p:nvSpPr>
        <p:spPr>
          <a:xfrm>
            <a:off x="4724400" y="-93720"/>
            <a:ext cx="3886200" cy="1143000"/>
          </a:xfrm>
        </p:spPr>
        <p:txBody>
          <a:bodyPr/>
          <a:lstStyle/>
          <a:p>
            <a:r>
              <a:rPr lang="en-US" dirty="0"/>
              <a:t>Exercise 7</a:t>
            </a:r>
          </a:p>
        </p:txBody>
      </p:sp>
      <p:sp>
        <p:nvSpPr>
          <p:cNvPr id="3" name="Content Placeholder 2">
            <a:extLst>
              <a:ext uri="{FF2B5EF4-FFF2-40B4-BE49-F238E27FC236}">
                <a16:creationId xmlns:a16="http://schemas.microsoft.com/office/drawing/2014/main" id="{B9A42902-A842-9D31-BA4D-ECEAA9F6F388}"/>
              </a:ext>
            </a:extLst>
          </p:cNvPr>
          <p:cNvSpPr>
            <a:spLocks noGrp="1"/>
          </p:cNvSpPr>
          <p:nvPr>
            <p:ph idx="1"/>
          </p:nvPr>
        </p:nvSpPr>
        <p:spPr>
          <a:xfrm>
            <a:off x="160543" y="274638"/>
            <a:ext cx="4123462" cy="6446837"/>
          </a:xfrm>
        </p:spPr>
        <p:txBody>
          <a:bodyPr>
            <a:normAutofit lnSpcReduction="10000"/>
          </a:bodyPr>
          <a:lstStyle/>
          <a:p>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In reparameterization of the variational autoencoder method shown below, </a:t>
            </a:r>
            <a:r>
              <a:rPr lang="en-US" sz="2400" b="1" i="1"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a:t>
            </a: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 0.35 which is a randomly sampled value by sampling the normal distribution of mean=0 and standard deviation =1. If the output of the encoder network has </a:t>
            </a:r>
            <a:r>
              <a:rPr lang="en-US" sz="2400" i="1"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µ</a:t>
            </a:r>
            <a:r>
              <a:rPr lang="en-US" sz="2400" baseline="-250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a:t>
            </a:r>
            <a:r>
              <a:rPr lang="en-US" sz="2400" baseline="-25000" dirty="0" err="1">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z|x</a:t>
            </a:r>
            <a:r>
              <a:rPr lang="en-US" sz="2400" i="1" baseline="-250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a:t>
            </a: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mean =0.3, </a:t>
            </a: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a:t>
            </a:r>
            <a:r>
              <a:rPr lang="en-US" sz="2400" baseline="-25000" dirty="0" err="1">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z|x</a:t>
            </a: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 standard deviation=0.8, find</a:t>
            </a:r>
            <a:r>
              <a:rPr lang="en-US" sz="2400" i="1"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the value z . </a:t>
            </a:r>
          </a:p>
          <a:p>
            <a:pPr marL="0" marR="0">
              <a:lnSpc>
                <a:spcPct val="107000"/>
              </a:lnSpc>
              <a:spcBef>
                <a:spcPts val="0"/>
              </a:spcBef>
              <a:spcAft>
                <a:spcPts val="800"/>
              </a:spcAft>
            </a:pP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MC choices:</a:t>
            </a:r>
          </a:p>
          <a:p>
            <a:pPr marL="0" marR="0">
              <a:lnSpc>
                <a:spcPct val="107000"/>
              </a:lnSpc>
              <a:spcBef>
                <a:spcPts val="0"/>
              </a:spcBef>
              <a:spcAft>
                <a:spcPts val="800"/>
              </a:spcAft>
              <a:buFont typeface="+mj-lt"/>
              <a:buAutoNum type="arabicParenR"/>
            </a:pP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0.50</a:t>
            </a:r>
          </a:p>
          <a:p>
            <a:pPr marL="0">
              <a:lnSpc>
                <a:spcPct val="107000"/>
              </a:lnSpc>
              <a:spcBef>
                <a:spcPts val="0"/>
              </a:spcBef>
              <a:spcAft>
                <a:spcPts val="800"/>
              </a:spcAft>
              <a:buFont typeface="+mj-lt"/>
              <a:buAutoNum type="arabicParenR"/>
            </a:pP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0.54</a:t>
            </a:r>
          </a:p>
          <a:p>
            <a:pPr marL="0">
              <a:lnSpc>
                <a:spcPct val="107000"/>
              </a:lnSpc>
              <a:spcBef>
                <a:spcPts val="0"/>
              </a:spcBef>
              <a:spcAft>
                <a:spcPts val="800"/>
              </a:spcAft>
              <a:buFont typeface="+mj-lt"/>
              <a:buAutoNum type="arabicParenR"/>
            </a:pP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0.56</a:t>
            </a:r>
          </a:p>
          <a:p>
            <a:pPr marL="0">
              <a:lnSpc>
                <a:spcPct val="107000"/>
              </a:lnSpc>
              <a:spcBef>
                <a:spcPts val="0"/>
              </a:spcBef>
              <a:spcAft>
                <a:spcPts val="800"/>
              </a:spcAft>
              <a:buFont typeface="+mj-lt"/>
              <a:buAutoNum type="arabicParenR"/>
            </a:pP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0.58</a:t>
            </a:r>
          </a:p>
          <a:p>
            <a:pPr marL="0" marR="0">
              <a:lnSpc>
                <a:spcPct val="107000"/>
              </a:lnSpc>
              <a:spcBef>
                <a:spcPts val="0"/>
              </a:spcBef>
              <a:spcAft>
                <a:spcPts val="80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32B849C7-F2FB-2ACF-594B-7AD8E98364DE}"/>
              </a:ext>
            </a:extLst>
          </p:cNvPr>
          <p:cNvSpPr>
            <a:spLocks noGrp="1"/>
          </p:cNvSpPr>
          <p:nvPr>
            <p:ph type="ftr" sz="quarter" idx="11"/>
          </p:nvPr>
        </p:nvSpPr>
        <p:spPr/>
        <p:txBody>
          <a:bodyPr/>
          <a:lstStyle/>
          <a:p>
            <a:r>
              <a:rPr lang="en-US"/>
              <a:t>Ch10. Auto and variational encoders v241024c</a:t>
            </a:r>
          </a:p>
        </p:txBody>
      </p:sp>
      <p:sp>
        <p:nvSpPr>
          <p:cNvPr id="5" name="Slide Number Placeholder 4">
            <a:extLst>
              <a:ext uri="{FF2B5EF4-FFF2-40B4-BE49-F238E27FC236}">
                <a16:creationId xmlns:a16="http://schemas.microsoft.com/office/drawing/2014/main" id="{C97C5BA4-2DBF-3B1E-6A0B-9711FE3764A7}"/>
              </a:ext>
            </a:extLst>
          </p:cNvPr>
          <p:cNvSpPr>
            <a:spLocks noGrp="1"/>
          </p:cNvSpPr>
          <p:nvPr>
            <p:ph type="sldNum" sz="quarter" idx="12"/>
          </p:nvPr>
        </p:nvSpPr>
        <p:spPr/>
        <p:txBody>
          <a:bodyPr/>
          <a:lstStyle/>
          <a:p>
            <a:fld id="{7C12A529-2220-4038-9210-A21DB7BAEFCE}" type="slidenum">
              <a:rPr lang="en-US" smtClean="0"/>
              <a:t>70</a:t>
            </a:fld>
            <a:endParaRPr lang="en-US"/>
          </a:p>
        </p:txBody>
      </p:sp>
      <p:pic>
        <p:nvPicPr>
          <p:cNvPr id="4098" name="Picture 2">
            <a:extLst>
              <a:ext uri="{FF2B5EF4-FFF2-40B4-BE49-F238E27FC236}">
                <a16:creationId xmlns:a16="http://schemas.microsoft.com/office/drawing/2014/main" id="{8650B7B9-06A7-D6B3-AC74-82F71DFDFF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9172" y="478002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94487A6-0B8F-DB27-E479-9BCF2AE9666A}"/>
              </a:ext>
            </a:extLst>
          </p:cNvPr>
          <p:cNvPicPr>
            <a:picLocks noChangeAspect="1"/>
          </p:cNvPicPr>
          <p:nvPr/>
        </p:nvPicPr>
        <p:blipFill>
          <a:blip r:embed="rId3"/>
          <a:stretch>
            <a:fillRect/>
          </a:stretch>
        </p:blipFill>
        <p:spPr>
          <a:xfrm>
            <a:off x="4572000" y="1395295"/>
            <a:ext cx="4216952" cy="4424479"/>
          </a:xfrm>
          <a:prstGeom prst="rect">
            <a:avLst/>
          </a:prstGeom>
        </p:spPr>
      </p:pic>
    </p:spTree>
    <p:extLst>
      <p:ext uri="{BB962C8B-B14F-4D97-AF65-F5344CB8AC3E}">
        <p14:creationId xmlns:p14="http://schemas.microsoft.com/office/powerpoint/2010/main" val="20458297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FD25-B3D0-0D3F-B528-FDE80D80423C}"/>
              </a:ext>
            </a:extLst>
          </p:cNvPr>
          <p:cNvSpPr>
            <a:spLocks noGrp="1"/>
          </p:cNvSpPr>
          <p:nvPr>
            <p:ph type="title"/>
          </p:nvPr>
        </p:nvSpPr>
        <p:spPr>
          <a:xfrm>
            <a:off x="4724399" y="-93720"/>
            <a:ext cx="4372259" cy="1143000"/>
          </a:xfrm>
        </p:spPr>
        <p:txBody>
          <a:bodyPr>
            <a:normAutofit fontScale="90000"/>
          </a:bodyPr>
          <a:lstStyle/>
          <a:p>
            <a:r>
              <a:rPr lang="en-US" dirty="0">
                <a:solidFill>
                  <a:srgbClr val="FF0000"/>
                </a:solidFill>
              </a:rPr>
              <a:t>Answer: </a:t>
            </a:r>
            <a:r>
              <a:rPr lang="en-US" dirty="0"/>
              <a:t>Exercise 7</a:t>
            </a:r>
          </a:p>
        </p:txBody>
      </p:sp>
      <p:sp>
        <p:nvSpPr>
          <p:cNvPr id="3" name="Content Placeholder 2">
            <a:extLst>
              <a:ext uri="{FF2B5EF4-FFF2-40B4-BE49-F238E27FC236}">
                <a16:creationId xmlns:a16="http://schemas.microsoft.com/office/drawing/2014/main" id="{B9A42902-A842-9D31-BA4D-ECEAA9F6F388}"/>
              </a:ext>
            </a:extLst>
          </p:cNvPr>
          <p:cNvSpPr>
            <a:spLocks noGrp="1"/>
          </p:cNvSpPr>
          <p:nvPr>
            <p:ph idx="1"/>
          </p:nvPr>
        </p:nvSpPr>
        <p:spPr>
          <a:xfrm>
            <a:off x="160543" y="274638"/>
            <a:ext cx="4123462" cy="6446837"/>
          </a:xfrm>
        </p:spPr>
        <p:txBody>
          <a:bodyPr>
            <a:normAutofit lnSpcReduction="10000"/>
          </a:bodyPr>
          <a:lstStyle/>
          <a:p>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In reparameterization of the variational autoencoder method shown below, </a:t>
            </a:r>
            <a:r>
              <a:rPr lang="en-US" sz="2400" b="1" i="1"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a:t>
            </a: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 0.35 which is a randomly sampled value by sampling the normal distribution of mean=0 and standard deviation =1. If the output of the encoder network has </a:t>
            </a:r>
            <a:r>
              <a:rPr lang="en-US" sz="2400" i="1"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µ</a:t>
            </a:r>
            <a:r>
              <a:rPr lang="en-US" sz="2400" baseline="-250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a:t>
            </a:r>
            <a:r>
              <a:rPr lang="en-US" sz="2400" baseline="-25000" dirty="0" err="1">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z|x</a:t>
            </a:r>
            <a:r>
              <a:rPr lang="en-US" sz="2400" i="1" baseline="-250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a:t>
            </a: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mean =0.3, </a:t>
            </a: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a:t>
            </a:r>
            <a:r>
              <a:rPr lang="en-US" sz="2400" baseline="-25000" dirty="0" err="1">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z|x</a:t>
            </a: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 standard deviation=0.8, find</a:t>
            </a:r>
            <a:r>
              <a:rPr lang="en-US" sz="2400" i="1"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 the value z . </a:t>
            </a:r>
          </a:p>
          <a:p>
            <a:pPr marL="0" marR="0">
              <a:lnSpc>
                <a:spcPct val="107000"/>
              </a:lnSpc>
              <a:spcBef>
                <a:spcPts val="0"/>
              </a:spcBef>
              <a:spcAft>
                <a:spcPts val="800"/>
              </a:spcAft>
            </a:pP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MC choices:</a:t>
            </a:r>
          </a:p>
          <a:p>
            <a:pPr marL="0" marR="0">
              <a:lnSpc>
                <a:spcPct val="107000"/>
              </a:lnSpc>
              <a:spcBef>
                <a:spcPts val="0"/>
              </a:spcBef>
              <a:spcAft>
                <a:spcPts val="800"/>
              </a:spcAft>
              <a:buFont typeface="+mj-lt"/>
              <a:buAutoNum type="arabicParenR"/>
            </a:pP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0.50</a:t>
            </a:r>
          </a:p>
          <a:p>
            <a:pPr marL="0">
              <a:lnSpc>
                <a:spcPct val="107000"/>
              </a:lnSpc>
              <a:spcBef>
                <a:spcPts val="0"/>
              </a:spcBef>
              <a:spcAft>
                <a:spcPts val="800"/>
              </a:spcAft>
              <a:buFont typeface="+mj-lt"/>
              <a:buAutoNum type="arabicParenR"/>
            </a:pP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0.54</a:t>
            </a:r>
          </a:p>
          <a:p>
            <a:pPr marL="0">
              <a:lnSpc>
                <a:spcPct val="107000"/>
              </a:lnSpc>
              <a:spcBef>
                <a:spcPts val="0"/>
              </a:spcBef>
              <a:spcAft>
                <a:spcPts val="800"/>
              </a:spcAft>
              <a:buFont typeface="+mj-lt"/>
              <a:buAutoNum type="arabicParenR"/>
            </a:pPr>
            <a:r>
              <a:rPr lang="en-US" sz="24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0.56</a:t>
            </a:r>
          </a:p>
          <a:p>
            <a:pPr marL="0">
              <a:lnSpc>
                <a:spcPct val="107000"/>
              </a:lnSpc>
              <a:spcBef>
                <a:spcPts val="0"/>
              </a:spcBef>
              <a:spcAft>
                <a:spcPts val="800"/>
              </a:spcAft>
              <a:buFont typeface="+mj-lt"/>
              <a:buAutoNum type="arabicParenR"/>
            </a:pPr>
            <a:r>
              <a:rPr lang="en-US" sz="24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0.58 (correct)</a:t>
            </a:r>
          </a:p>
          <a:p>
            <a:pPr marL="0" marR="0">
              <a:lnSpc>
                <a:spcPct val="107000"/>
              </a:lnSpc>
              <a:spcBef>
                <a:spcPts val="0"/>
              </a:spcBef>
              <a:spcAft>
                <a:spcPts val="80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32B849C7-F2FB-2ACF-594B-7AD8E98364DE}"/>
              </a:ext>
            </a:extLst>
          </p:cNvPr>
          <p:cNvSpPr>
            <a:spLocks noGrp="1"/>
          </p:cNvSpPr>
          <p:nvPr>
            <p:ph type="ftr" sz="quarter" idx="11"/>
          </p:nvPr>
        </p:nvSpPr>
        <p:spPr/>
        <p:txBody>
          <a:bodyPr/>
          <a:lstStyle/>
          <a:p>
            <a:r>
              <a:rPr lang="en-US"/>
              <a:t>Ch10. Auto and variational encoders v241024c</a:t>
            </a:r>
          </a:p>
        </p:txBody>
      </p:sp>
      <p:sp>
        <p:nvSpPr>
          <p:cNvPr id="5" name="Slide Number Placeholder 4">
            <a:extLst>
              <a:ext uri="{FF2B5EF4-FFF2-40B4-BE49-F238E27FC236}">
                <a16:creationId xmlns:a16="http://schemas.microsoft.com/office/drawing/2014/main" id="{C97C5BA4-2DBF-3B1E-6A0B-9711FE3764A7}"/>
              </a:ext>
            </a:extLst>
          </p:cNvPr>
          <p:cNvSpPr>
            <a:spLocks noGrp="1"/>
          </p:cNvSpPr>
          <p:nvPr>
            <p:ph type="sldNum" sz="quarter" idx="12"/>
          </p:nvPr>
        </p:nvSpPr>
        <p:spPr/>
        <p:txBody>
          <a:bodyPr/>
          <a:lstStyle/>
          <a:p>
            <a:fld id="{7C12A529-2220-4038-9210-A21DB7BAEFCE}" type="slidenum">
              <a:rPr lang="en-US" smtClean="0"/>
              <a:t>71</a:t>
            </a:fld>
            <a:endParaRPr lang="en-US"/>
          </a:p>
        </p:txBody>
      </p:sp>
      <p:sp>
        <p:nvSpPr>
          <p:cNvPr id="7" name="TextBox 6">
            <a:extLst>
              <a:ext uri="{FF2B5EF4-FFF2-40B4-BE49-F238E27FC236}">
                <a16:creationId xmlns:a16="http://schemas.microsoft.com/office/drawing/2014/main" id="{1590AFF7-F52C-C96F-CDC6-05D2EF506724}"/>
              </a:ext>
            </a:extLst>
          </p:cNvPr>
          <p:cNvSpPr txBox="1"/>
          <p:nvPr/>
        </p:nvSpPr>
        <p:spPr>
          <a:xfrm>
            <a:off x="2434902" y="4078721"/>
            <a:ext cx="2069300" cy="2062552"/>
          </a:xfrm>
          <a:prstGeom prst="rect">
            <a:avLst/>
          </a:prstGeom>
          <a:noFill/>
          <a:ln>
            <a:solidFill>
              <a:schemeClr val="tx1"/>
            </a:solidFill>
          </a:ln>
        </p:spPr>
        <p:txBody>
          <a:bodyPr wrap="square">
            <a:spAutoFit/>
          </a:bodyPr>
          <a:lstStyle/>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Answer:</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z =µ +</a:t>
            </a: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a:t>
            </a: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a:t>
            </a:r>
            <a:r>
              <a:rPr lang="en-US" sz="18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 </a:t>
            </a: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a:t>
            </a:r>
            <a:r>
              <a:rPr lang="en-US" sz="1800" baseline="-25000" dirty="0" err="1">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z|x</a:t>
            </a: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 here </a:t>
            </a: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a:t>
            </a: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=0.35, µ=0.3, standard deviation= </a:t>
            </a: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a:t>
            </a:r>
            <a:r>
              <a:rPr lang="en-US" sz="1800" baseline="-25000" dirty="0" err="1">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z|x</a:t>
            </a:r>
            <a:r>
              <a:rPr lang="en-US" sz="1800" baseline="-250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=0.8</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=0.3+0.35*0.8=0.58</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6" name="Picture 5">
            <a:extLst>
              <a:ext uri="{FF2B5EF4-FFF2-40B4-BE49-F238E27FC236}">
                <a16:creationId xmlns:a16="http://schemas.microsoft.com/office/drawing/2014/main" id="{AB35027D-B255-8289-6F2E-793B22B90979}"/>
              </a:ext>
            </a:extLst>
          </p:cNvPr>
          <p:cNvPicPr>
            <a:picLocks noChangeAspect="1"/>
          </p:cNvPicPr>
          <p:nvPr/>
        </p:nvPicPr>
        <p:blipFill>
          <a:blip r:embed="rId2"/>
          <a:stretch>
            <a:fillRect/>
          </a:stretch>
        </p:blipFill>
        <p:spPr>
          <a:xfrm>
            <a:off x="4572000" y="1395295"/>
            <a:ext cx="4216952" cy="4424479"/>
          </a:xfrm>
          <a:prstGeom prst="rect">
            <a:avLst/>
          </a:prstGeom>
        </p:spPr>
      </p:pic>
    </p:spTree>
    <p:extLst>
      <p:ext uri="{BB962C8B-B14F-4D97-AF65-F5344CB8AC3E}">
        <p14:creationId xmlns:p14="http://schemas.microsoft.com/office/powerpoint/2010/main" val="32575493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8</a:t>
            </a:r>
          </a:p>
        </p:txBody>
      </p:sp>
      <p:sp>
        <p:nvSpPr>
          <p:cNvPr id="3" name="Content Placeholder 2"/>
          <p:cNvSpPr>
            <a:spLocks noGrp="1"/>
          </p:cNvSpPr>
          <p:nvPr>
            <p:ph idx="1"/>
          </p:nvPr>
        </p:nvSpPr>
        <p:spPr/>
        <p:txBody>
          <a:bodyPr/>
          <a:lstStyle/>
          <a:p>
            <a:r>
              <a:rPr lang="en-US" dirty="0"/>
              <a:t>Discuss exercise</a:t>
            </a:r>
          </a:p>
          <a:p>
            <a:r>
              <a:rPr lang="en-US" dirty="0"/>
              <a:t>why Reparameterization is needed?</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72</a:t>
            </a:fld>
            <a:endParaRPr lang="en-US"/>
          </a:p>
        </p:txBody>
      </p:sp>
    </p:spTree>
    <p:extLst>
      <p:ext uri="{BB962C8B-B14F-4D97-AF65-F5344CB8AC3E}">
        <p14:creationId xmlns:p14="http://schemas.microsoft.com/office/powerpoint/2010/main" val="36526230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Answer: Exercise 8</a:t>
            </a:r>
            <a:br>
              <a:rPr lang="en-US" dirty="0">
                <a:solidFill>
                  <a:srgbClr val="FF0000"/>
                </a:solidFill>
              </a:rPr>
            </a:br>
            <a:r>
              <a:rPr lang="en-US" sz="3100" dirty="0"/>
              <a:t>Discuss why Reparameterization is needed.</a:t>
            </a:r>
            <a:br>
              <a:rPr lang="en-US" dirty="0"/>
            </a:br>
            <a:endParaRPr lang="en-US" dirty="0">
              <a:solidFill>
                <a:srgbClr val="FF0000"/>
              </a:solidFill>
            </a:endParaRPr>
          </a:p>
        </p:txBody>
      </p:sp>
      <p:sp>
        <p:nvSpPr>
          <p:cNvPr id="3" name="Content Placeholder 2"/>
          <p:cNvSpPr>
            <a:spLocks noGrp="1"/>
          </p:cNvSpPr>
          <p:nvPr>
            <p:ph idx="1"/>
          </p:nvPr>
        </p:nvSpPr>
        <p:spPr>
          <a:xfrm>
            <a:off x="457200" y="1066800"/>
            <a:ext cx="4114800" cy="5516562"/>
          </a:xfrm>
        </p:spPr>
        <p:txBody>
          <a:bodyPr>
            <a:normAutofit fontScale="85000" lnSpcReduction="10000"/>
          </a:bodyPr>
          <a:lstStyle/>
          <a:p>
            <a:r>
              <a:rPr lang="en-US" sz="2400" dirty="0"/>
              <a:t>Answer: Z is generated by a random process if you have mean=</a:t>
            </a:r>
            <a:r>
              <a:rPr lang="en-US" sz="2400" i="1" dirty="0">
                <a:sym typeface="Symbol" panose="05050102010706020507" pitchFamily="18" charset="2"/>
              </a:rPr>
              <a:t>µ</a:t>
            </a:r>
            <a:r>
              <a:rPr lang="en-US" sz="2400" i="1" baseline="-25000" dirty="0">
                <a:sym typeface="Symbol" panose="05050102010706020507" pitchFamily="18" charset="2"/>
              </a:rPr>
              <a:t>x </a:t>
            </a:r>
            <a:r>
              <a:rPr lang="en-US" sz="2400" i="1" dirty="0">
                <a:sym typeface="Symbol" panose="05050102010706020507" pitchFamily="18" charset="2"/>
              </a:rPr>
              <a:t>, </a:t>
            </a:r>
            <a:r>
              <a:rPr lang="en-US" sz="2400" i="1" dirty="0" err="1">
                <a:sym typeface="Symbol" panose="05050102010706020507" pitchFamily="18" charset="2"/>
              </a:rPr>
              <a:t>standardDev</a:t>
            </a:r>
            <a:r>
              <a:rPr lang="en-US" sz="2400" i="1" dirty="0">
                <a:sym typeface="Symbol" panose="05050102010706020507" pitchFamily="18" charset="2"/>
              </a:rPr>
              <a:t>= </a:t>
            </a:r>
            <a:r>
              <a:rPr lang="en-US" sz="2400" i="1" baseline="-25000" dirty="0">
                <a:sym typeface="Symbol" panose="05050102010706020507" pitchFamily="18" charset="2"/>
              </a:rPr>
              <a:t>x</a:t>
            </a:r>
            <a:r>
              <a:rPr lang="en-US" sz="2400" dirty="0"/>
              <a:t>. Since the VAE system is implemented using neural networks, they need backpropagation for training the weights/parameters, and the random process of generating Z  cannot be backpropagated. </a:t>
            </a:r>
          </a:p>
          <a:p>
            <a:r>
              <a:rPr lang="en-US" sz="2400" dirty="0"/>
              <a:t>Solution: The reparameterization trick converts the random process into a determinization process (</a:t>
            </a:r>
            <a:r>
              <a:rPr lang="en-US" sz="2400" i="1" dirty="0"/>
              <a:t>z=</a:t>
            </a:r>
            <a:r>
              <a:rPr lang="en-US" sz="2400" b="1" i="1" dirty="0">
                <a:sym typeface="Symbol" panose="05050102010706020507" pitchFamily="18" charset="2"/>
              </a:rPr>
              <a:t> </a:t>
            </a:r>
            <a:r>
              <a:rPr lang="en-US" sz="2400" i="1" dirty="0">
                <a:sym typeface="Symbol" panose="05050102010706020507" pitchFamily="18" charset="2"/>
              </a:rPr>
              <a:t>µ</a:t>
            </a:r>
            <a:r>
              <a:rPr lang="en-US" sz="2400" i="1" baseline="-25000" dirty="0">
                <a:sym typeface="Symbol" panose="05050102010706020507" pitchFamily="18" charset="2"/>
              </a:rPr>
              <a:t>x </a:t>
            </a:r>
            <a:r>
              <a:rPr lang="en-US" sz="2400" i="1" dirty="0">
                <a:sym typeface="Symbol" panose="05050102010706020507" pitchFamily="18" charset="2"/>
              </a:rPr>
              <a:t>+</a:t>
            </a:r>
            <a:r>
              <a:rPr lang="en-US" sz="2400" b="1" i="1" dirty="0">
                <a:sym typeface="Symbol" panose="05050102010706020507" pitchFamily="18" charset="2"/>
              </a:rPr>
              <a:t></a:t>
            </a:r>
            <a:r>
              <a:rPr lang="en-US" sz="2400" i="1" dirty="0">
                <a:sym typeface="Symbol" panose="05050102010706020507" pitchFamily="18" charset="2"/>
              </a:rPr>
              <a:t> </a:t>
            </a:r>
            <a:r>
              <a:rPr lang="en-US" sz="2400" i="1" baseline="-25000" dirty="0">
                <a:sym typeface="Symbol" panose="05050102010706020507" pitchFamily="18" charset="2"/>
              </a:rPr>
              <a:t>x </a:t>
            </a:r>
            <a:r>
              <a:rPr lang="en-US" sz="2400" dirty="0"/>
              <a:t>) with the help of a random variable</a:t>
            </a:r>
            <a:r>
              <a:rPr lang="en-US" sz="2400" b="1" i="1" dirty="0">
                <a:sym typeface="Symbol" panose="05050102010706020507" pitchFamily="18" charset="2"/>
              </a:rPr>
              <a:t> </a:t>
            </a:r>
            <a:r>
              <a:rPr lang="en-US" sz="2400" dirty="0"/>
              <a:t> generated by a normal distributed random generated normal distribution with mean=0 and </a:t>
            </a:r>
            <a:r>
              <a:rPr lang="en-US" sz="2400" dirty="0" err="1"/>
              <a:t>standardDev</a:t>
            </a:r>
            <a:r>
              <a:rPr lang="en-US" sz="2400" dirty="0"/>
              <a:t>=1: N(0,1), hence this deterministic process can be backpropagated.</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73</a:t>
            </a:fld>
            <a:endParaRPr lang="en-US"/>
          </a:p>
        </p:txBody>
      </p:sp>
      <p:pic>
        <p:nvPicPr>
          <p:cNvPr id="6" name="Picture 5">
            <a:extLst>
              <a:ext uri="{FF2B5EF4-FFF2-40B4-BE49-F238E27FC236}">
                <a16:creationId xmlns:a16="http://schemas.microsoft.com/office/drawing/2014/main" id="{42CD80D3-F38F-4E31-8FBB-EFC6007EB1BB}"/>
              </a:ext>
            </a:extLst>
          </p:cNvPr>
          <p:cNvPicPr>
            <a:picLocks noChangeAspect="1"/>
          </p:cNvPicPr>
          <p:nvPr/>
        </p:nvPicPr>
        <p:blipFill>
          <a:blip r:embed="rId2"/>
          <a:stretch>
            <a:fillRect/>
          </a:stretch>
        </p:blipFill>
        <p:spPr>
          <a:xfrm>
            <a:off x="4798318" y="1866346"/>
            <a:ext cx="4048125" cy="4295775"/>
          </a:xfrm>
          <a:prstGeom prst="rect">
            <a:avLst/>
          </a:prstGeom>
        </p:spPr>
      </p:pic>
      <p:sp>
        <p:nvSpPr>
          <p:cNvPr id="7" name="TextBox 6">
            <a:extLst>
              <a:ext uri="{FF2B5EF4-FFF2-40B4-BE49-F238E27FC236}">
                <a16:creationId xmlns:a16="http://schemas.microsoft.com/office/drawing/2014/main" id="{D4A9081B-738D-4550-ADE0-05A3D275D48A}"/>
              </a:ext>
            </a:extLst>
          </p:cNvPr>
          <p:cNvSpPr txBox="1"/>
          <p:nvPr/>
        </p:nvSpPr>
        <p:spPr>
          <a:xfrm>
            <a:off x="5410200" y="5977455"/>
            <a:ext cx="2495363" cy="369332"/>
          </a:xfrm>
          <a:prstGeom prst="rect">
            <a:avLst/>
          </a:prstGeom>
          <a:noFill/>
        </p:spPr>
        <p:txBody>
          <a:bodyPr wrap="none" rtlCol="0">
            <a:spAutoFit/>
          </a:bodyPr>
          <a:lstStyle/>
          <a:p>
            <a:r>
              <a:rPr lang="en-US" sz="1800" dirty="0"/>
              <a:t>Reparameterization trick</a:t>
            </a:r>
            <a:endParaRPr lang="en-US" dirty="0"/>
          </a:p>
        </p:txBody>
      </p:sp>
    </p:spTree>
    <p:extLst>
      <p:ext uri="{BB962C8B-B14F-4D97-AF65-F5344CB8AC3E}">
        <p14:creationId xmlns:p14="http://schemas.microsoft.com/office/powerpoint/2010/main" val="12979702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Demo </a:t>
            </a:r>
            <a:r>
              <a:rPr lang="en-US" sz="2400" dirty="0" err="1"/>
              <a:t>Matlab</a:t>
            </a:r>
            <a:r>
              <a:rPr lang="en-US" sz="2400" dirty="0"/>
              <a:t> code: gen_data_using_mean0_sigma1.m </a:t>
            </a:r>
            <a:br>
              <a:rPr lang="en-US" sz="2400" dirty="0"/>
            </a:br>
            <a:r>
              <a:rPr lang="en-US" sz="2400" dirty="0"/>
              <a:t>to show the idea: X=</a:t>
            </a:r>
            <a:r>
              <a:rPr lang="en-US" sz="2400" dirty="0">
                <a:sym typeface="Symbol" panose="05050102010706020507" pitchFamily="18" charset="2"/>
              </a:rPr>
              <a:t> µx+ x</a:t>
            </a:r>
            <a:r>
              <a:rPr lang="en-US" sz="2400" dirty="0"/>
              <a:t> * eps is the formula for generating X by eps (generated by normal distortion of mean=0, std=1)</a:t>
            </a:r>
            <a:br>
              <a:rPr lang="en-US" sz="1800" dirty="0"/>
            </a:br>
            <a:r>
              <a:rPr lang="en-US" sz="1050" dirty="0">
                <a:hlinkClick r:id="rId2"/>
              </a:rPr>
              <a:t>https://nbviewer.jupyter.org/github/gokererdogan/Notebooks/blob/master/Reparameterization%20Trick.ipynb</a:t>
            </a:r>
            <a:r>
              <a:rPr lang="en-US" sz="1050" dirty="0"/>
              <a:t>   </a:t>
            </a:r>
            <a:br>
              <a:rPr lang="en-US" sz="1800" dirty="0"/>
            </a:br>
            <a:r>
              <a:rPr lang="en-US" sz="1800" dirty="0"/>
              <a:t> </a:t>
            </a:r>
          </a:p>
        </p:txBody>
      </p:sp>
      <p:sp>
        <p:nvSpPr>
          <p:cNvPr id="7" name="Content Placeholder 6"/>
          <p:cNvSpPr>
            <a:spLocks noGrp="1"/>
          </p:cNvSpPr>
          <p:nvPr>
            <p:ph sz="half" idx="1"/>
          </p:nvPr>
        </p:nvSpPr>
        <p:spPr>
          <a:xfrm>
            <a:off x="228600" y="1285373"/>
            <a:ext cx="4648200" cy="5456237"/>
          </a:xfrm>
        </p:spPr>
        <p:txBody>
          <a:bodyPr>
            <a:normAutofit fontScale="25000" lnSpcReduction="20000"/>
          </a:bodyPr>
          <a:lstStyle/>
          <a:p>
            <a:r>
              <a:rPr lang="en-US" sz="7200" b="1" i="0" u="none" strike="noStrike" baseline="0" dirty="0">
                <a:solidFill>
                  <a:srgbClr val="3C763D"/>
                </a:solidFill>
                <a:latin typeface="Courier New" panose="02070309020205020404" pitchFamily="49" charset="0"/>
              </a:rPr>
              <a:t>%gen_data_using_mean0_sigma1.m</a:t>
            </a:r>
          </a:p>
          <a:p>
            <a:r>
              <a:rPr lang="en-US" sz="7200" b="1" i="0" u="none" strike="noStrike" baseline="0" dirty="0">
                <a:solidFill>
                  <a:srgbClr val="000000"/>
                </a:solidFill>
                <a:latin typeface="Courier New" panose="02070309020205020404" pitchFamily="49" charset="0"/>
              </a:rPr>
              <a:t>clear</a:t>
            </a:r>
          </a:p>
          <a:p>
            <a:r>
              <a:rPr lang="en-US" sz="7200" b="1" i="0" u="none" strike="noStrike" baseline="0" dirty="0">
                <a:solidFill>
                  <a:srgbClr val="3C763D"/>
                </a:solidFill>
                <a:latin typeface="Courier New" panose="02070309020205020404" pitchFamily="49" charset="0"/>
              </a:rPr>
              <a:t>%%large number of samples %%</a:t>
            </a:r>
          </a:p>
          <a:p>
            <a:r>
              <a:rPr lang="en-US" sz="7200" b="1" i="0" u="none" strike="noStrike" baseline="0" dirty="0">
                <a:solidFill>
                  <a:srgbClr val="000000"/>
                </a:solidFill>
                <a:latin typeface="Courier New" panose="02070309020205020404" pitchFamily="49" charset="0"/>
              </a:rPr>
              <a:t>eps=</a:t>
            </a:r>
            <a:r>
              <a:rPr lang="en-US" sz="7200" b="1" i="0" u="none" strike="noStrike" baseline="0" dirty="0" err="1">
                <a:solidFill>
                  <a:srgbClr val="000000"/>
                </a:solidFill>
                <a:latin typeface="Courier New" panose="02070309020205020404" pitchFamily="49" charset="0"/>
              </a:rPr>
              <a:t>randn</a:t>
            </a:r>
            <a:r>
              <a:rPr lang="en-US" sz="7200" b="1" i="0" u="none" strike="noStrike" baseline="0" dirty="0">
                <a:solidFill>
                  <a:srgbClr val="000000"/>
                </a:solidFill>
                <a:latin typeface="Courier New" panose="02070309020205020404" pitchFamily="49" charset="0"/>
              </a:rPr>
              <a:t>(10000,1);</a:t>
            </a:r>
          </a:p>
          <a:p>
            <a:r>
              <a:rPr lang="en-US" sz="7200" b="1" i="0" u="none" strike="noStrike" baseline="0" dirty="0" err="1">
                <a:solidFill>
                  <a:srgbClr val="000000"/>
                </a:solidFill>
                <a:latin typeface="Courier New" panose="02070309020205020404" pitchFamily="49" charset="0"/>
              </a:rPr>
              <a:t>mu_x</a:t>
            </a:r>
            <a:r>
              <a:rPr lang="en-US" sz="7200" b="1" i="0" u="none" strike="noStrike" baseline="0" dirty="0">
                <a:solidFill>
                  <a:srgbClr val="000000"/>
                </a:solidFill>
                <a:latin typeface="Courier New" panose="02070309020205020404" pitchFamily="49" charset="0"/>
              </a:rPr>
              <a:t>=2 </a:t>
            </a:r>
            <a:r>
              <a:rPr lang="en-US" sz="7200" b="1" i="0" u="none" strike="noStrike" baseline="0" dirty="0">
                <a:solidFill>
                  <a:srgbClr val="3C763D"/>
                </a:solidFill>
                <a:latin typeface="Courier New" panose="02070309020205020404" pitchFamily="49" charset="0"/>
              </a:rPr>
              <a:t>%this is your mean</a:t>
            </a:r>
          </a:p>
          <a:p>
            <a:r>
              <a:rPr lang="en-US" sz="7200" b="1" i="0" u="none" strike="noStrike" baseline="0" dirty="0" err="1">
                <a:solidFill>
                  <a:srgbClr val="000000"/>
                </a:solidFill>
                <a:latin typeface="Courier New" panose="02070309020205020404" pitchFamily="49" charset="0"/>
              </a:rPr>
              <a:t>sigma_x</a:t>
            </a:r>
            <a:r>
              <a:rPr lang="en-US" sz="7200" b="1" i="0" u="none" strike="noStrike" baseline="0" dirty="0">
                <a:solidFill>
                  <a:srgbClr val="000000"/>
                </a:solidFill>
                <a:latin typeface="Courier New" panose="02070309020205020404" pitchFamily="49" charset="0"/>
              </a:rPr>
              <a:t>=1 </a:t>
            </a:r>
            <a:r>
              <a:rPr lang="en-US" sz="7200" b="1" i="0" u="none" strike="noStrike" baseline="0" dirty="0">
                <a:solidFill>
                  <a:srgbClr val="3C763D"/>
                </a:solidFill>
                <a:latin typeface="Courier New" panose="02070309020205020404" pitchFamily="49" charset="0"/>
              </a:rPr>
              <a:t>%this is your std</a:t>
            </a:r>
          </a:p>
          <a:p>
            <a:r>
              <a:rPr lang="de-DE" sz="7200" b="1" i="0" u="none" strike="noStrike" baseline="0" dirty="0">
                <a:solidFill>
                  <a:srgbClr val="000000"/>
                </a:solidFill>
                <a:latin typeface="Courier New" panose="02070309020205020404" pitchFamily="49" charset="0"/>
              </a:rPr>
              <a:t>x=mu_x+(eps*sigma_x);</a:t>
            </a:r>
          </a:p>
          <a:p>
            <a:r>
              <a:rPr lang="en-US" sz="7200" b="1" i="0" u="none" strike="noStrike" baseline="0" dirty="0">
                <a:solidFill>
                  <a:srgbClr val="000000"/>
                </a:solidFill>
                <a:latin typeface="Courier New" panose="02070309020205020404" pitchFamily="49" charset="0"/>
              </a:rPr>
              <a:t>grad2_of_mean= sum(2*(</a:t>
            </a:r>
            <a:r>
              <a:rPr lang="en-US" sz="7200" b="1" i="0" u="none" strike="noStrike" baseline="0" dirty="0" err="1">
                <a:solidFill>
                  <a:srgbClr val="000000"/>
                </a:solidFill>
                <a:latin typeface="Courier New" panose="02070309020205020404" pitchFamily="49" charset="0"/>
              </a:rPr>
              <a:t>mu_x+eps</a:t>
            </a:r>
            <a:r>
              <a:rPr lang="en-US" sz="7200" b="1" i="0" u="none" strike="noStrike" baseline="0" dirty="0">
                <a:solidFill>
                  <a:srgbClr val="000000"/>
                </a:solidFill>
                <a:latin typeface="Courier New" panose="02070309020205020404" pitchFamily="49" charset="0"/>
              </a:rPr>
              <a:t>))/length(x);</a:t>
            </a:r>
          </a:p>
          <a:p>
            <a:r>
              <a:rPr lang="en-US" sz="7200" b="1" i="0" u="none" strike="noStrike" baseline="0" dirty="0">
                <a:solidFill>
                  <a:srgbClr val="A020F0"/>
                </a:solidFill>
                <a:latin typeface="Courier New" panose="02070309020205020404" pitchFamily="49" charset="0"/>
              </a:rPr>
              <a:t>'grad2 of mean='</a:t>
            </a:r>
          </a:p>
          <a:p>
            <a:r>
              <a:rPr lang="en-US" sz="7200" b="1" i="0" u="none" strike="noStrike" baseline="0" dirty="0">
                <a:solidFill>
                  <a:srgbClr val="000000"/>
                </a:solidFill>
                <a:latin typeface="Courier New" panose="02070309020205020404" pitchFamily="49" charset="0"/>
              </a:rPr>
              <a:t>grad2_of_mean</a:t>
            </a:r>
          </a:p>
          <a:p>
            <a:r>
              <a:rPr lang="en-US" sz="7200" b="1" i="0" u="none" strike="noStrike" baseline="0" dirty="0">
                <a:solidFill>
                  <a:srgbClr val="A020F0"/>
                </a:solidFill>
                <a:latin typeface="Courier New" panose="02070309020205020404" pitchFamily="49" charset="0"/>
              </a:rPr>
              <a:t>'mean(x)='</a:t>
            </a:r>
          </a:p>
          <a:p>
            <a:r>
              <a:rPr lang="en-US" sz="7200" b="1" i="0" u="none" strike="noStrike" baseline="0" dirty="0">
                <a:solidFill>
                  <a:srgbClr val="000000"/>
                </a:solidFill>
                <a:latin typeface="Courier New" panose="02070309020205020404" pitchFamily="49" charset="0"/>
              </a:rPr>
              <a:t>mean(x)</a:t>
            </a:r>
          </a:p>
          <a:p>
            <a:r>
              <a:rPr lang="en-US" sz="7200" b="1" i="0" u="none" strike="noStrike" baseline="0" dirty="0">
                <a:solidFill>
                  <a:srgbClr val="A020F0"/>
                </a:solidFill>
                <a:latin typeface="Courier New" panose="02070309020205020404" pitchFamily="49" charset="0"/>
              </a:rPr>
              <a:t>'std(x)='</a:t>
            </a:r>
          </a:p>
          <a:p>
            <a:r>
              <a:rPr lang="en-US" sz="7200" b="1" i="0" u="none" strike="noStrike" baseline="0" dirty="0">
                <a:solidFill>
                  <a:srgbClr val="000000"/>
                </a:solidFill>
                <a:latin typeface="Courier New" panose="02070309020205020404" pitchFamily="49" charset="0"/>
              </a:rPr>
              <a:t>std(x)</a:t>
            </a:r>
          </a:p>
          <a:p>
            <a:pPr marL="0" indent="0">
              <a:buNone/>
            </a:pPr>
            <a:endParaRPr lang="en-US" b="0" i="0" u="none" strike="noStrike" baseline="0" dirty="0"/>
          </a:p>
          <a:p>
            <a:endParaRPr lang="en-US" dirty="0"/>
          </a:p>
          <a:p>
            <a:endParaRPr lang="en-US" dirty="0"/>
          </a:p>
        </p:txBody>
      </p:sp>
      <p:sp>
        <p:nvSpPr>
          <p:cNvPr id="9" name="Content Placeholder 8"/>
          <p:cNvSpPr>
            <a:spLocks noGrp="1"/>
          </p:cNvSpPr>
          <p:nvPr>
            <p:ph sz="half" idx="2"/>
          </p:nvPr>
        </p:nvSpPr>
        <p:spPr>
          <a:xfrm>
            <a:off x="4648200" y="1256268"/>
            <a:ext cx="4419600" cy="4869895"/>
          </a:xfrm>
        </p:spPr>
        <p:txBody>
          <a:bodyPr>
            <a:noAutofit/>
          </a:bodyPr>
          <a:lstStyle/>
          <a:p>
            <a:r>
              <a:rPr lang="en-US" sz="1800" dirty="0"/>
              <a:t>Result:grad2_of_mean = 3.9933</a:t>
            </a:r>
          </a:p>
          <a:p>
            <a:r>
              <a:rPr lang="en-US" sz="1800" dirty="0"/>
              <a:t>mean(x)= 1.9960 (approximate 2)</a:t>
            </a:r>
          </a:p>
          <a:p>
            <a:r>
              <a:rPr lang="en-US" sz="1800" dirty="0"/>
              <a:t>std(x)=  0.9984 (approximate 1)</a:t>
            </a:r>
          </a:p>
          <a:p>
            <a:r>
              <a:rPr lang="en-US" sz="1800" i="1" dirty="0">
                <a:sym typeface="Symbol" panose="05050102010706020507" pitchFamily="18" charset="2"/>
              </a:rPr>
              <a:t></a:t>
            </a:r>
            <a:r>
              <a:rPr lang="en-US" sz="1800" i="1" baseline="-25000" dirty="0">
                <a:sym typeface="Symbol" panose="05050102010706020507" pitchFamily="18" charset="2"/>
              </a:rPr>
              <a:t>x</a:t>
            </a:r>
            <a:r>
              <a:rPr lang="en-US" sz="1800" i="1" dirty="0">
                <a:sym typeface="Symbol" panose="05050102010706020507" pitchFamily="18" charset="2"/>
              </a:rPr>
              <a:t>= standard deviation  of x</a:t>
            </a:r>
          </a:p>
          <a:p>
            <a:r>
              <a:rPr lang="en-US" sz="1800" i="1" dirty="0">
                <a:sym typeface="Symbol" panose="05050102010706020507" pitchFamily="18" charset="2"/>
              </a:rPr>
              <a:t> µ</a:t>
            </a:r>
            <a:r>
              <a:rPr lang="en-US" sz="1800" i="1" baseline="-25000" dirty="0">
                <a:sym typeface="Symbol" panose="05050102010706020507" pitchFamily="18" charset="2"/>
              </a:rPr>
              <a:t>x</a:t>
            </a:r>
            <a:r>
              <a:rPr lang="en-US" sz="1800" i="1" dirty="0">
                <a:sym typeface="Symbol" panose="05050102010706020507" pitchFamily="18" charset="2"/>
              </a:rPr>
              <a:t> =mean of x</a:t>
            </a:r>
          </a:p>
          <a:p>
            <a:r>
              <a:rPr lang="en-US" sz="1800" i="1" dirty="0">
                <a:sym typeface="Symbol" panose="05050102010706020507" pitchFamily="18" charset="2"/>
              </a:rPr>
              <a:t>eps= N(mean=0,std=1), normal dist.</a:t>
            </a:r>
          </a:p>
          <a:p>
            <a:r>
              <a:rPr lang="en-US" sz="1800" dirty="0"/>
              <a:t>X=</a:t>
            </a:r>
            <a:r>
              <a:rPr lang="en-US" sz="1800" i="1" dirty="0">
                <a:sym typeface="Symbol" panose="05050102010706020507" pitchFamily="18" charset="2"/>
              </a:rPr>
              <a:t> µ</a:t>
            </a:r>
            <a:r>
              <a:rPr lang="en-US" sz="1800" i="1" baseline="-25000" dirty="0">
                <a:sym typeface="Symbol" panose="05050102010706020507" pitchFamily="18" charset="2"/>
              </a:rPr>
              <a:t>x</a:t>
            </a:r>
            <a:r>
              <a:rPr lang="en-US" sz="1800" i="1" dirty="0">
                <a:sym typeface="Symbol" panose="05050102010706020507" pitchFamily="18" charset="2"/>
              </a:rPr>
              <a:t>+ </a:t>
            </a:r>
            <a:r>
              <a:rPr lang="en-US" sz="1800" i="1" baseline="-25000" dirty="0">
                <a:sym typeface="Symbol" panose="05050102010706020507" pitchFamily="18" charset="2"/>
              </a:rPr>
              <a:t>x</a:t>
            </a:r>
            <a:r>
              <a:rPr lang="en-US" sz="1800" dirty="0"/>
              <a:t> * eps </a:t>
            </a:r>
          </a:p>
          <a:p>
            <a:r>
              <a:rPr lang="en-US" sz="1800" dirty="0"/>
              <a:t>And gradient of mean is </a:t>
            </a:r>
            <a:r>
              <a:rPr lang="en-US" sz="1800" dirty="0" err="1"/>
              <a:t>expected_val_of</a:t>
            </a:r>
            <a:r>
              <a:rPr lang="en-US" sz="1800" dirty="0"/>
              <a:t> (2(</a:t>
            </a:r>
            <a:r>
              <a:rPr lang="en-US" sz="1800" dirty="0" err="1"/>
              <a:t>eps+mu_x</a:t>
            </a:r>
            <a:r>
              <a:rPr lang="en-US" sz="1800" dirty="0"/>
              <a:t>)), assume </a:t>
            </a:r>
            <a:r>
              <a:rPr lang="en-US" sz="1800" i="1" dirty="0">
                <a:sym typeface="Symbol" panose="05050102010706020507" pitchFamily="18" charset="2"/>
              </a:rPr>
              <a:t></a:t>
            </a:r>
            <a:r>
              <a:rPr lang="en-US" sz="1800" i="1" baseline="-25000" dirty="0">
                <a:sym typeface="Symbol" panose="05050102010706020507" pitchFamily="18" charset="2"/>
              </a:rPr>
              <a:t>x</a:t>
            </a:r>
            <a:r>
              <a:rPr lang="en-US" sz="1800" i="1" dirty="0">
                <a:sym typeface="Symbol" panose="05050102010706020507" pitchFamily="18" charset="2"/>
              </a:rPr>
              <a:t>=1 for simplicity</a:t>
            </a:r>
            <a:endParaRPr lang="en-US" sz="1800" dirty="0"/>
          </a:p>
          <a:p>
            <a:r>
              <a:rPr lang="en-US" sz="1800" dirty="0"/>
              <a:t>The above is not random, because eps has been generated and </a:t>
            </a:r>
            <a:r>
              <a:rPr lang="en-US" sz="1800" i="1" dirty="0">
                <a:sym typeface="Symbol" panose="05050102010706020507" pitchFamily="18" charset="2"/>
              </a:rPr>
              <a:t>µ</a:t>
            </a:r>
            <a:r>
              <a:rPr lang="en-US" sz="1800" i="1" baseline="-25000" dirty="0">
                <a:sym typeface="Symbol" panose="05050102010706020507" pitchFamily="18" charset="2"/>
              </a:rPr>
              <a:t>x</a:t>
            </a:r>
            <a:r>
              <a:rPr lang="en-US" sz="1800" dirty="0"/>
              <a:t> is the current mean. We can use this in our backpropagation formula to find the updated mean. </a:t>
            </a:r>
          </a:p>
          <a:p>
            <a:endParaRPr lang="en-US" sz="1800" dirty="0"/>
          </a:p>
        </p:txBody>
      </p:sp>
      <p:sp>
        <p:nvSpPr>
          <p:cNvPr id="5" name="Footer Placeholder 4"/>
          <p:cNvSpPr>
            <a:spLocks noGrp="1"/>
          </p:cNvSpPr>
          <p:nvPr>
            <p:ph type="ftr" sz="quarter" idx="11"/>
          </p:nvPr>
        </p:nvSpPr>
        <p:spPr/>
        <p:txBody>
          <a:bodyPr/>
          <a:lstStyle/>
          <a:p>
            <a:r>
              <a:rPr lang="en-US"/>
              <a:t>Ch10. Auto and variational encoders v241024c</a:t>
            </a:r>
          </a:p>
        </p:txBody>
      </p:sp>
      <p:sp>
        <p:nvSpPr>
          <p:cNvPr id="6" name="Slide Number Placeholder 5"/>
          <p:cNvSpPr>
            <a:spLocks noGrp="1"/>
          </p:cNvSpPr>
          <p:nvPr>
            <p:ph type="sldNum" sz="quarter" idx="12"/>
          </p:nvPr>
        </p:nvSpPr>
        <p:spPr/>
        <p:txBody>
          <a:bodyPr/>
          <a:lstStyle/>
          <a:p>
            <a:fld id="{7C12A529-2220-4038-9210-A21DB7BAEFCE}" type="slidenum">
              <a:rPr lang="en-US" smtClean="0"/>
              <a:t>74</a:t>
            </a:fld>
            <a:endParaRPr lang="en-US"/>
          </a:p>
        </p:txBody>
      </p:sp>
      <p:sp>
        <p:nvSpPr>
          <p:cNvPr id="13" name="TextBox 12"/>
          <p:cNvSpPr txBox="1"/>
          <p:nvPr/>
        </p:nvSpPr>
        <p:spPr>
          <a:xfrm>
            <a:off x="685801" y="5638801"/>
            <a:ext cx="7848600" cy="1200329"/>
          </a:xfrm>
          <a:prstGeom prst="rect">
            <a:avLst/>
          </a:prstGeom>
          <a:noFill/>
          <a:ln>
            <a:solidFill>
              <a:schemeClr val="accent2"/>
            </a:solidFill>
          </a:ln>
        </p:spPr>
        <p:txBody>
          <a:bodyPr wrap="square" rtlCol="0">
            <a:spAutoFit/>
          </a:bodyPr>
          <a:lstStyle/>
          <a:p>
            <a:r>
              <a:rPr lang="en-US" dirty="0"/>
              <a:t>Using X=</a:t>
            </a:r>
            <a:r>
              <a:rPr lang="en-US" dirty="0">
                <a:sym typeface="Symbol" panose="05050102010706020507" pitchFamily="18" charset="2"/>
              </a:rPr>
              <a:t> µx+ x</a:t>
            </a:r>
            <a:r>
              <a:rPr lang="en-US" dirty="0"/>
              <a:t> * eps , we can find its gradient bypassing the random process. Because eps is generated by a random process during the neural net forward pass, during backpropagation this is the data (now available deterministically) to be used. Note:grad2_of_mean = </a:t>
            </a:r>
            <a:r>
              <a:rPr lang="en-US" dirty="0" err="1"/>
              <a:t>expected_value_of</a:t>
            </a:r>
            <a:r>
              <a:rPr lang="en-US" dirty="0"/>
              <a:t> (2(</a:t>
            </a:r>
            <a:r>
              <a:rPr lang="en-US" dirty="0" err="1"/>
              <a:t>eps+mu_x</a:t>
            </a:r>
            <a:r>
              <a:rPr lang="en-US" dirty="0"/>
              <a:t>))</a:t>
            </a:r>
          </a:p>
        </p:txBody>
      </p:sp>
    </p:spTree>
    <p:extLst>
      <p:ext uri="{BB962C8B-B14F-4D97-AF65-F5344CB8AC3E}">
        <p14:creationId xmlns:p14="http://schemas.microsoft.com/office/powerpoint/2010/main" val="29934432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Implementation</a:t>
            </a:r>
          </a:p>
        </p:txBody>
      </p:sp>
      <p:sp>
        <p:nvSpPr>
          <p:cNvPr id="3" name="Content Placeholder 2"/>
          <p:cNvSpPr>
            <a:spLocks noGrp="1"/>
          </p:cNvSpPr>
          <p:nvPr>
            <p:ph type="subTitle" idx="1"/>
          </p:nvPr>
        </p:nvSpPr>
        <p:spPr/>
        <p:txBody>
          <a:bodyPr/>
          <a:lstStyle/>
          <a:p>
            <a:r>
              <a:rPr lang="en-US" dirty="0"/>
              <a:t>Using </a:t>
            </a:r>
            <a:r>
              <a:rPr lang="en-US" dirty="0" err="1"/>
              <a:t>Keras</a:t>
            </a:r>
            <a:endParaRPr lang="en-US" dirty="0"/>
          </a:p>
          <a:p>
            <a:r>
              <a:rPr lang="en-US" dirty="0">
                <a:hlinkClick r:id="rId2"/>
              </a:rPr>
              <a:t>https://github.com/keras-team/keras/tree/master/</a:t>
            </a:r>
            <a:r>
              <a:rPr lang="en-US" dirty="0"/>
              <a:t> </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75</a:t>
            </a:fld>
            <a:endParaRPr lang="en-US"/>
          </a:p>
        </p:txBody>
      </p:sp>
    </p:spTree>
    <p:extLst>
      <p:ext uri="{BB962C8B-B14F-4D97-AF65-F5344CB8AC3E}">
        <p14:creationId xmlns:p14="http://schemas.microsoft.com/office/powerpoint/2010/main" val="5213766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err="1"/>
              <a:t>Keras</a:t>
            </a:r>
            <a:endParaRPr lang="en-US"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76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33400"/>
            <a:ext cx="2833054" cy="5913438"/>
          </a:xfrm>
          <a:prstGeom prst="rect">
            <a:avLst/>
          </a:prstGeom>
        </p:spPr>
      </p:pic>
      <p:grpSp>
        <p:nvGrpSpPr>
          <p:cNvPr id="9" name="Group 8"/>
          <p:cNvGrpSpPr/>
          <p:nvPr/>
        </p:nvGrpSpPr>
        <p:grpSpPr>
          <a:xfrm>
            <a:off x="4332842" y="1399437"/>
            <a:ext cx="4440715" cy="4037013"/>
            <a:chOff x="4332842" y="1399437"/>
            <a:chExt cx="4440715" cy="4037013"/>
          </a:xfrm>
        </p:grpSpPr>
        <p:pic>
          <p:nvPicPr>
            <p:cNvPr id="7" name="Picture 4" descr="Variational Autoencoder 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2842" y="1399437"/>
              <a:ext cx="4440715" cy="40370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45450" y="3259286"/>
              <a:ext cx="701539" cy="461665"/>
            </a:xfrm>
            <a:prstGeom prst="rect">
              <a:avLst/>
            </a:prstGeom>
            <a:solidFill>
              <a:schemeClr val="bg1"/>
            </a:solidFill>
          </p:spPr>
          <p:txBody>
            <a:bodyPr wrap="none" rtlCol="0">
              <a:spAutoFit/>
            </a:bodyPr>
            <a:lstStyle/>
            <a:p>
              <a:r>
                <a:rPr lang="en-US" sz="1200" dirty="0" err="1">
                  <a:sym typeface="Symbol" panose="05050102010706020507" pitchFamily="18" charset="2"/>
                </a:rPr>
                <a:t>StdDev</a:t>
              </a:r>
              <a:r>
                <a:rPr lang="en-US" sz="1200" dirty="0">
                  <a:sym typeface="Symbol" panose="05050102010706020507" pitchFamily="18" charset="2"/>
                </a:rPr>
                <a:t>=</a:t>
              </a:r>
            </a:p>
            <a:p>
              <a:r>
                <a:rPr lang="en-US" sz="1200" dirty="0">
                  <a:sym typeface="Symbol" panose="05050102010706020507" pitchFamily="18" charset="2"/>
                </a:rPr>
                <a:t></a:t>
              </a:r>
              <a:endParaRPr lang="en-US" sz="1200" dirty="0"/>
            </a:p>
          </p:txBody>
        </p:sp>
      </p:grpSp>
    </p:spTree>
    <p:extLst>
      <p:ext uri="{BB962C8B-B14F-4D97-AF65-F5344CB8AC3E}">
        <p14:creationId xmlns:p14="http://schemas.microsoft.com/office/powerpoint/2010/main" val="27898128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657600" cy="73250"/>
          </a:xfrm>
        </p:spPr>
        <p:txBody>
          <a:bodyPr>
            <a:noAutofit/>
          </a:bodyPr>
          <a:lstStyle/>
          <a:p>
            <a:pPr algn="l"/>
            <a:r>
              <a:rPr lang="en-US" sz="2000" dirty="0" err="1"/>
              <a:t>Keras</a:t>
            </a:r>
            <a:r>
              <a:rPr lang="en-US" sz="2000" dirty="0"/>
              <a:t> implementation of VAE</a:t>
            </a:r>
          </a:p>
        </p:txBody>
      </p:sp>
      <p:sp>
        <p:nvSpPr>
          <p:cNvPr id="3" name="Content Placeholder 2"/>
          <p:cNvSpPr>
            <a:spLocks noGrp="1"/>
          </p:cNvSpPr>
          <p:nvPr>
            <p:ph idx="1"/>
          </p:nvPr>
        </p:nvSpPr>
        <p:spPr>
          <a:xfrm>
            <a:off x="55738" y="457050"/>
            <a:ext cx="5911707" cy="4708525"/>
          </a:xfrm>
        </p:spPr>
        <p:txBody>
          <a:bodyPr>
            <a:noAutofit/>
          </a:bodyPr>
          <a:lstStyle/>
          <a:p>
            <a:r>
              <a:rPr lang="en-US" sz="1600" dirty="0"/>
              <a:t>x = Input(shape=(</a:t>
            </a:r>
            <a:r>
              <a:rPr lang="en-US" sz="1600" dirty="0" err="1"/>
              <a:t>original_dim</a:t>
            </a:r>
            <a:r>
              <a:rPr lang="en-US" sz="1600" dirty="0"/>
              <a:t>,))</a:t>
            </a:r>
          </a:p>
          <a:p>
            <a:r>
              <a:rPr lang="en-US" sz="1600" dirty="0"/>
              <a:t>h = Dense(</a:t>
            </a:r>
            <a:r>
              <a:rPr lang="en-US" sz="1600" dirty="0" err="1"/>
              <a:t>intermediate_dim</a:t>
            </a:r>
            <a:r>
              <a:rPr lang="en-US" sz="1600" dirty="0"/>
              <a:t>, activation='</a:t>
            </a:r>
            <a:r>
              <a:rPr lang="en-US" sz="1600" dirty="0" err="1"/>
              <a:t>relu</a:t>
            </a:r>
            <a:r>
              <a:rPr lang="en-US" sz="1600" dirty="0"/>
              <a:t>')(x)</a:t>
            </a:r>
          </a:p>
          <a:p>
            <a:r>
              <a:rPr lang="en-US" sz="1600" dirty="0" err="1"/>
              <a:t>z_mu</a:t>
            </a:r>
            <a:r>
              <a:rPr lang="en-US" sz="1600" dirty="0"/>
              <a:t> = Dense(</a:t>
            </a:r>
            <a:r>
              <a:rPr lang="en-US" sz="1600" dirty="0" err="1"/>
              <a:t>latent_dim</a:t>
            </a:r>
            <a:r>
              <a:rPr lang="en-US" sz="1600" dirty="0"/>
              <a:t>)(h)</a:t>
            </a:r>
          </a:p>
          <a:p>
            <a:r>
              <a:rPr lang="en-US" sz="1600" dirty="0" err="1"/>
              <a:t>z_log_var</a:t>
            </a:r>
            <a:r>
              <a:rPr lang="en-US" sz="1600" dirty="0"/>
              <a:t> = Dense(</a:t>
            </a:r>
            <a:r>
              <a:rPr lang="en-US" sz="1600" dirty="0" err="1"/>
              <a:t>latent_dim</a:t>
            </a:r>
            <a:r>
              <a:rPr lang="en-US" sz="1600" dirty="0"/>
              <a:t>)(h)</a:t>
            </a:r>
          </a:p>
          <a:p>
            <a:r>
              <a:rPr lang="en-US" sz="1600" dirty="0" err="1"/>
              <a:t>z_mu</a:t>
            </a:r>
            <a:r>
              <a:rPr lang="en-US" sz="1600" dirty="0"/>
              <a:t>, </a:t>
            </a:r>
            <a:r>
              <a:rPr lang="en-US" sz="1600" dirty="0" err="1"/>
              <a:t>z_log_var</a:t>
            </a:r>
            <a:r>
              <a:rPr lang="en-US" sz="1600" dirty="0"/>
              <a:t> = </a:t>
            </a:r>
            <a:r>
              <a:rPr lang="en-US" sz="1600" dirty="0" err="1"/>
              <a:t>KLDivergenceLayer</a:t>
            </a:r>
            <a:r>
              <a:rPr lang="en-US" sz="1600" dirty="0"/>
              <a:t>()([</a:t>
            </a:r>
            <a:r>
              <a:rPr lang="en-US" sz="1600" dirty="0" err="1"/>
              <a:t>z_mu</a:t>
            </a:r>
            <a:r>
              <a:rPr lang="en-US" sz="1600" dirty="0"/>
              <a:t>, </a:t>
            </a:r>
            <a:r>
              <a:rPr lang="en-US" sz="1600" dirty="0" err="1"/>
              <a:t>z_log_var</a:t>
            </a:r>
            <a:r>
              <a:rPr lang="en-US" sz="1600" dirty="0"/>
              <a:t>])</a:t>
            </a:r>
          </a:p>
          <a:p>
            <a:r>
              <a:rPr lang="en-US" sz="1600" dirty="0"/>
              <a:t> # Use of lambda: normalize log variance to </a:t>
            </a:r>
            <a:r>
              <a:rPr lang="en-US" sz="1600" dirty="0" err="1"/>
              <a:t>std</a:t>
            </a:r>
            <a:r>
              <a:rPr lang="en-US" sz="1600" dirty="0"/>
              <a:t> dev</a:t>
            </a:r>
          </a:p>
          <a:p>
            <a:r>
              <a:rPr lang="en-US" sz="1600" dirty="0" err="1"/>
              <a:t>z_sigma</a:t>
            </a:r>
            <a:r>
              <a:rPr lang="en-US" sz="1600" dirty="0"/>
              <a:t> = Lambda(lambda t: </a:t>
            </a:r>
            <a:r>
              <a:rPr lang="en-US" sz="1600" dirty="0" err="1"/>
              <a:t>K.exp</a:t>
            </a:r>
            <a:r>
              <a:rPr lang="en-US" sz="1600" dirty="0"/>
              <a:t>(.5*t))(</a:t>
            </a:r>
            <a:r>
              <a:rPr lang="en-US" sz="1600" dirty="0" err="1"/>
              <a:t>z_log_var</a:t>
            </a:r>
            <a:r>
              <a:rPr lang="en-US" sz="1600" dirty="0"/>
              <a:t>)</a:t>
            </a:r>
          </a:p>
          <a:p>
            <a:r>
              <a:rPr lang="en-US" sz="1600" dirty="0"/>
              <a:t>eps = Input(tensor=</a:t>
            </a:r>
            <a:r>
              <a:rPr lang="en-US" sz="1600" dirty="0" err="1"/>
              <a:t>K.random_normal</a:t>
            </a:r>
            <a:r>
              <a:rPr lang="en-US" sz="1600" dirty="0"/>
              <a:t>(shape=(</a:t>
            </a:r>
            <a:r>
              <a:rPr lang="en-US" sz="1600" dirty="0" err="1"/>
              <a:t>K.shape</a:t>
            </a:r>
            <a:r>
              <a:rPr lang="en-US" sz="1600" dirty="0"/>
              <a:t>(x)[0],</a:t>
            </a:r>
          </a:p>
          <a:p>
            <a:r>
              <a:rPr lang="en-US" sz="1600" dirty="0"/>
              <a:t>                                          </a:t>
            </a:r>
            <a:r>
              <a:rPr lang="en-US" sz="1600" dirty="0" err="1"/>
              <a:t>latent_dim</a:t>
            </a:r>
            <a:r>
              <a:rPr lang="en-US" sz="1600" dirty="0"/>
              <a:t>)))</a:t>
            </a:r>
          </a:p>
          <a:p>
            <a:r>
              <a:rPr lang="en-US" sz="1600" dirty="0" err="1"/>
              <a:t>z_eps</a:t>
            </a:r>
            <a:r>
              <a:rPr lang="en-US" sz="1600" dirty="0"/>
              <a:t> = Multiply()([</a:t>
            </a:r>
            <a:r>
              <a:rPr lang="en-US" sz="1600" dirty="0" err="1"/>
              <a:t>z_sigma</a:t>
            </a:r>
            <a:r>
              <a:rPr lang="en-US" sz="1600" dirty="0"/>
              <a:t>, eps])</a:t>
            </a:r>
          </a:p>
          <a:p>
            <a:r>
              <a:rPr lang="en-US" sz="1600" dirty="0"/>
              <a:t>z = Add()([</a:t>
            </a:r>
            <a:r>
              <a:rPr lang="en-US" sz="1600" dirty="0" err="1"/>
              <a:t>z_mu</a:t>
            </a:r>
            <a:r>
              <a:rPr lang="en-US" sz="1600" dirty="0"/>
              <a:t>, </a:t>
            </a:r>
            <a:r>
              <a:rPr lang="en-US" sz="1600" dirty="0" err="1"/>
              <a:t>z_eps</a:t>
            </a:r>
            <a:r>
              <a:rPr lang="en-US" sz="1600" dirty="0"/>
              <a:t>])</a:t>
            </a:r>
          </a:p>
          <a:p>
            <a:r>
              <a:rPr lang="en-US" sz="1600" dirty="0"/>
              <a:t>decoder = Sequential([</a:t>
            </a:r>
          </a:p>
          <a:p>
            <a:r>
              <a:rPr lang="en-US" sz="1600" dirty="0"/>
              <a:t>    Dense(</a:t>
            </a:r>
            <a:r>
              <a:rPr lang="en-US" sz="1600" dirty="0" err="1"/>
              <a:t>intermediate_dim</a:t>
            </a:r>
            <a:r>
              <a:rPr lang="en-US" sz="1600" dirty="0"/>
              <a:t>, </a:t>
            </a:r>
            <a:r>
              <a:rPr lang="en-US" sz="1600" dirty="0" err="1"/>
              <a:t>input_dim</a:t>
            </a:r>
            <a:r>
              <a:rPr lang="en-US" sz="1600" dirty="0"/>
              <a:t>=</a:t>
            </a:r>
            <a:r>
              <a:rPr lang="en-US" sz="1600" dirty="0" err="1"/>
              <a:t>latent_dim</a:t>
            </a:r>
            <a:r>
              <a:rPr lang="en-US" sz="1600" dirty="0"/>
              <a:t>, activation='</a:t>
            </a:r>
            <a:r>
              <a:rPr lang="en-US" sz="1600" dirty="0" err="1"/>
              <a:t>relu</a:t>
            </a:r>
            <a:r>
              <a:rPr lang="en-US" sz="1600" dirty="0"/>
              <a:t>'),</a:t>
            </a:r>
          </a:p>
          <a:p>
            <a:r>
              <a:rPr lang="en-US" sz="1600" dirty="0"/>
              <a:t>    Dense(</a:t>
            </a:r>
            <a:r>
              <a:rPr lang="en-US" sz="1600" dirty="0" err="1"/>
              <a:t>original_dim</a:t>
            </a:r>
            <a:r>
              <a:rPr lang="en-US" sz="1600" dirty="0"/>
              <a:t>, activation='sigmoid')</a:t>
            </a:r>
          </a:p>
          <a:p>
            <a:r>
              <a:rPr lang="en-US" sz="1600" dirty="0"/>
              <a:t>])</a:t>
            </a:r>
          </a:p>
          <a:p>
            <a:r>
              <a:rPr lang="en-US" sz="1600" dirty="0" err="1"/>
              <a:t>x_pred</a:t>
            </a:r>
            <a:r>
              <a:rPr lang="en-US" sz="1600" dirty="0"/>
              <a:t> = decoder(z)</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77</a:t>
            </a:fld>
            <a:endParaRPr lang="en-US"/>
          </a:p>
        </p:txBody>
      </p:sp>
      <p:sp>
        <p:nvSpPr>
          <p:cNvPr id="10" name="TextBox 9"/>
          <p:cNvSpPr txBox="1"/>
          <p:nvPr/>
        </p:nvSpPr>
        <p:spPr>
          <a:xfrm>
            <a:off x="228600" y="6138945"/>
            <a:ext cx="8458200" cy="246221"/>
          </a:xfrm>
          <a:prstGeom prst="rect">
            <a:avLst/>
          </a:prstGeom>
          <a:noFill/>
        </p:spPr>
        <p:txBody>
          <a:bodyPr wrap="square" rtlCol="0">
            <a:spAutoFit/>
          </a:bodyPr>
          <a:lstStyle/>
          <a:p>
            <a:r>
              <a:rPr lang="en-US" sz="1000" dirty="0">
                <a:hlinkClick r:id="rId2"/>
              </a:rPr>
              <a:t>http://louistiao.me/posts/implementing-variational-autoencoders-in-keras-beyond-the-quickstart-tutorial/</a:t>
            </a:r>
            <a:endParaRPr lang="en-US" sz="10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445" y="435698"/>
            <a:ext cx="2957024" cy="6172200"/>
          </a:xfrm>
          <a:prstGeom prst="rect">
            <a:avLst/>
          </a:prstGeom>
        </p:spPr>
      </p:pic>
      <p:sp>
        <p:nvSpPr>
          <p:cNvPr id="12" name="TextBox 11"/>
          <p:cNvSpPr txBox="1"/>
          <p:nvPr/>
        </p:nvSpPr>
        <p:spPr>
          <a:xfrm>
            <a:off x="4677924" y="87718"/>
            <a:ext cx="1945597" cy="1384995"/>
          </a:xfrm>
          <a:prstGeom prst="rect">
            <a:avLst/>
          </a:prstGeom>
          <a:noFill/>
          <a:ln>
            <a:solidFill>
              <a:schemeClr val="accent1"/>
            </a:solidFill>
          </a:ln>
        </p:spPr>
        <p:txBody>
          <a:bodyPr wrap="none" rtlCol="0">
            <a:spAutoFit/>
          </a:bodyPr>
          <a:lstStyle/>
          <a:p>
            <a:r>
              <a:rPr lang="en-US" sz="1400" dirty="0" err="1"/>
              <a:t>original_dim</a:t>
            </a:r>
            <a:r>
              <a:rPr lang="en-US" sz="1400" dirty="0"/>
              <a:t> = 784</a:t>
            </a:r>
          </a:p>
          <a:p>
            <a:r>
              <a:rPr lang="en-US" sz="1400" dirty="0" err="1"/>
              <a:t>intermediate_dim</a:t>
            </a:r>
            <a:r>
              <a:rPr lang="en-US" sz="1400" dirty="0"/>
              <a:t> = 256</a:t>
            </a:r>
          </a:p>
          <a:p>
            <a:r>
              <a:rPr lang="en-US" sz="1400" dirty="0" err="1">
                <a:solidFill>
                  <a:srgbClr val="FF0000"/>
                </a:solidFill>
              </a:rPr>
              <a:t>latent_dim</a:t>
            </a:r>
            <a:r>
              <a:rPr lang="en-US" sz="1400" dirty="0">
                <a:solidFill>
                  <a:srgbClr val="FF0000"/>
                </a:solidFill>
              </a:rPr>
              <a:t> = 2</a:t>
            </a:r>
          </a:p>
          <a:p>
            <a:r>
              <a:rPr lang="en-US" sz="1400" dirty="0" err="1"/>
              <a:t>batch_size</a:t>
            </a:r>
            <a:r>
              <a:rPr lang="en-US" sz="1400" dirty="0"/>
              <a:t> = 100</a:t>
            </a:r>
          </a:p>
          <a:p>
            <a:r>
              <a:rPr lang="en-US" sz="1400" dirty="0"/>
              <a:t>epochs = 50</a:t>
            </a:r>
          </a:p>
          <a:p>
            <a:r>
              <a:rPr lang="en-US" sz="1400" dirty="0" err="1"/>
              <a:t>epsilon_std</a:t>
            </a:r>
            <a:r>
              <a:rPr lang="en-US" sz="1400" dirty="0"/>
              <a:t> = 1.0</a:t>
            </a:r>
          </a:p>
        </p:txBody>
      </p:sp>
      <p:sp>
        <p:nvSpPr>
          <p:cNvPr id="24" name="Freeform 23"/>
          <p:cNvSpPr/>
          <p:nvPr/>
        </p:nvSpPr>
        <p:spPr>
          <a:xfrm>
            <a:off x="5441132" y="2661719"/>
            <a:ext cx="1950267" cy="652916"/>
          </a:xfrm>
          <a:custGeom>
            <a:avLst/>
            <a:gdLst>
              <a:gd name="connsiteX0" fmla="*/ 0 w 1919334"/>
              <a:gd name="connsiteY0" fmla="*/ 0 h 633742"/>
              <a:gd name="connsiteX1" fmla="*/ 878186 w 1919334"/>
              <a:gd name="connsiteY1" fmla="*/ 253497 h 633742"/>
              <a:gd name="connsiteX2" fmla="*/ 1919334 w 1919334"/>
              <a:gd name="connsiteY2" fmla="*/ 633742 h 633742"/>
            </a:gdLst>
            <a:ahLst/>
            <a:cxnLst>
              <a:cxn ang="0">
                <a:pos x="connsiteX0" y="connsiteY0"/>
              </a:cxn>
              <a:cxn ang="0">
                <a:pos x="connsiteX1" y="connsiteY1"/>
              </a:cxn>
              <a:cxn ang="0">
                <a:pos x="connsiteX2" y="connsiteY2"/>
              </a:cxn>
            </a:cxnLst>
            <a:rect l="l" t="t" r="r" b="b"/>
            <a:pathLst>
              <a:path w="1919334" h="633742">
                <a:moveTo>
                  <a:pt x="0" y="0"/>
                </a:moveTo>
                <a:cubicBezTo>
                  <a:pt x="279148" y="73936"/>
                  <a:pt x="558297" y="147873"/>
                  <a:pt x="878186" y="253497"/>
                </a:cubicBezTo>
                <a:cubicBezTo>
                  <a:pt x="1198075" y="359121"/>
                  <a:pt x="1558704" y="496431"/>
                  <a:pt x="1919334" y="633742"/>
                </a:cubicBezTo>
              </a:path>
            </a:pathLst>
          </a:custGeom>
          <a:noFill/>
          <a:ln>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875347" y="3686107"/>
            <a:ext cx="1102674" cy="369332"/>
          </a:xfrm>
          <a:prstGeom prst="rect">
            <a:avLst/>
          </a:prstGeom>
          <a:noFill/>
        </p:spPr>
        <p:txBody>
          <a:bodyPr wrap="none" rtlCol="0">
            <a:spAutoFit/>
          </a:bodyPr>
          <a:lstStyle/>
          <a:p>
            <a:r>
              <a:rPr lang="en-US" dirty="0" err="1">
                <a:sym typeface="Symbol" panose="05050102010706020507" pitchFamily="18" charset="2"/>
              </a:rPr>
              <a:t>StdDev</a:t>
            </a:r>
            <a:r>
              <a:rPr lang="en-US" dirty="0">
                <a:sym typeface="Symbol" panose="05050102010706020507" pitchFamily="18" charset="2"/>
              </a:rPr>
              <a:t>=</a:t>
            </a:r>
            <a:endParaRPr lang="en-US" dirty="0"/>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7015" y="3346978"/>
            <a:ext cx="527350" cy="359695"/>
          </a:xfrm>
          <a:prstGeom prst="rect">
            <a:avLst/>
          </a:prstGeom>
        </p:spPr>
      </p:pic>
      <p:sp>
        <p:nvSpPr>
          <p:cNvPr id="28" name="TextBox 27"/>
          <p:cNvSpPr txBox="1"/>
          <p:nvPr/>
        </p:nvSpPr>
        <p:spPr>
          <a:xfrm>
            <a:off x="6522127" y="6075144"/>
            <a:ext cx="1216731" cy="646331"/>
          </a:xfrm>
          <a:prstGeom prst="rect">
            <a:avLst/>
          </a:prstGeom>
          <a:noFill/>
        </p:spPr>
        <p:txBody>
          <a:bodyPr wrap="square" rtlCol="0">
            <a:spAutoFit/>
          </a:bodyPr>
          <a:lstStyle/>
          <a:p>
            <a:r>
              <a:rPr lang="en-US" dirty="0"/>
              <a:t>Predicted output</a:t>
            </a:r>
          </a:p>
        </p:txBody>
      </p:sp>
      <p:sp>
        <p:nvSpPr>
          <p:cNvPr id="6" name="TextBox 5">
            <a:extLst>
              <a:ext uri="{FF2B5EF4-FFF2-40B4-BE49-F238E27FC236}">
                <a16:creationId xmlns:a16="http://schemas.microsoft.com/office/drawing/2014/main" id="{869D790C-DF39-1379-A305-62F8D6861558}"/>
              </a:ext>
            </a:extLst>
          </p:cNvPr>
          <p:cNvSpPr txBox="1"/>
          <p:nvPr/>
        </p:nvSpPr>
        <p:spPr>
          <a:xfrm>
            <a:off x="1771650" y="5615724"/>
            <a:ext cx="2343150" cy="369332"/>
          </a:xfrm>
          <a:prstGeom prst="rect">
            <a:avLst/>
          </a:prstGeom>
          <a:noFill/>
          <a:ln>
            <a:solidFill>
              <a:schemeClr val="accent1"/>
            </a:solidFill>
          </a:ln>
        </p:spPr>
        <p:txBody>
          <a:bodyPr wrap="square" rtlCol="0">
            <a:spAutoFit/>
          </a:bodyPr>
          <a:lstStyle/>
          <a:p>
            <a:r>
              <a:rPr lang="en-US" dirty="0"/>
              <a:t>Note: </a:t>
            </a:r>
            <a:r>
              <a:rPr lang="en-US" sz="1800" dirty="0" err="1">
                <a:solidFill>
                  <a:srgbClr val="FF0000"/>
                </a:solidFill>
              </a:rPr>
              <a:t>latent_dim</a:t>
            </a:r>
            <a:r>
              <a:rPr lang="en-US" sz="1800" dirty="0">
                <a:solidFill>
                  <a:srgbClr val="FF0000"/>
                </a:solidFill>
              </a:rPr>
              <a:t> = 2</a:t>
            </a:r>
          </a:p>
        </p:txBody>
      </p:sp>
    </p:spTree>
    <p:extLst>
      <p:ext uri="{BB962C8B-B14F-4D97-AF65-F5344CB8AC3E}">
        <p14:creationId xmlns:p14="http://schemas.microsoft.com/office/powerpoint/2010/main" val="33208755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a:t>df</a:t>
            </a:r>
            <a:endParaRPr lang="en-US" dirty="0"/>
          </a:p>
        </p:txBody>
      </p:sp>
      <p:sp>
        <p:nvSpPr>
          <p:cNvPr id="3" name="Content Placeholder 2"/>
          <p:cNvSpPr>
            <a:spLocks noGrp="1"/>
          </p:cNvSpPr>
          <p:nvPr>
            <p:ph idx="1"/>
          </p:nvPr>
        </p:nvSpPr>
        <p:spPr/>
        <p:txBody>
          <a:bodyPr/>
          <a:lstStyle/>
          <a:p>
            <a:r>
              <a:rPr lang="en-US" dirty="0"/>
              <a:t> </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78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2903"/>
            <a:ext cx="4876800" cy="6052766"/>
          </a:xfrm>
          <a:prstGeom prst="rect">
            <a:avLst/>
          </a:prstGeom>
        </p:spPr>
      </p:pic>
      <p:grpSp>
        <p:nvGrpSpPr>
          <p:cNvPr id="10" name="Group 9"/>
          <p:cNvGrpSpPr/>
          <p:nvPr/>
        </p:nvGrpSpPr>
        <p:grpSpPr>
          <a:xfrm>
            <a:off x="4685933" y="1356433"/>
            <a:ext cx="4440715" cy="4037013"/>
            <a:chOff x="4685933" y="1356433"/>
            <a:chExt cx="4440715" cy="4037013"/>
          </a:xfrm>
        </p:grpSpPr>
        <p:pic>
          <p:nvPicPr>
            <p:cNvPr id="8" name="Picture 4" descr="Variational Autoencoder 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933" y="1356433"/>
              <a:ext cx="4440715" cy="40370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98541" y="3216282"/>
              <a:ext cx="701539" cy="461665"/>
            </a:xfrm>
            <a:prstGeom prst="rect">
              <a:avLst/>
            </a:prstGeom>
            <a:solidFill>
              <a:schemeClr val="bg1"/>
            </a:solidFill>
          </p:spPr>
          <p:txBody>
            <a:bodyPr wrap="none" rtlCol="0">
              <a:spAutoFit/>
            </a:bodyPr>
            <a:lstStyle/>
            <a:p>
              <a:r>
                <a:rPr lang="en-US" sz="1200" dirty="0" err="1">
                  <a:sym typeface="Symbol" panose="05050102010706020507" pitchFamily="18" charset="2"/>
                </a:rPr>
                <a:t>StdDev</a:t>
              </a:r>
              <a:r>
                <a:rPr lang="en-US" sz="1200" dirty="0">
                  <a:sym typeface="Symbol" panose="05050102010706020507" pitchFamily="18" charset="2"/>
                </a:rPr>
                <a:t>=</a:t>
              </a:r>
            </a:p>
            <a:p>
              <a:r>
                <a:rPr lang="en-US" sz="1200" dirty="0">
                  <a:sym typeface="Symbol" panose="05050102010706020507" pitchFamily="18" charset="2"/>
                </a:rPr>
                <a:t></a:t>
              </a:r>
              <a:r>
                <a:rPr lang="en-US" sz="1200" dirty="0">
                  <a:solidFill>
                    <a:srgbClr val="0070C0"/>
                  </a:solidFill>
                  <a:effectLst/>
                  <a:latin typeface="Calibri" panose="020F0502020204030204" pitchFamily="34" charset="0"/>
                  <a:ea typeface="DengXian" panose="02010600030101010101" pitchFamily="2" charset="-122"/>
                  <a:cs typeface="Times New Roman" panose="02020603050405020304" pitchFamily="18" charset="0"/>
                  <a:sym typeface="Symbol" panose="05050102010706020507" pitchFamily="18" charset="2"/>
                </a:rPr>
                <a:t> </a:t>
              </a:r>
              <a:r>
                <a:rPr lang="en-US" sz="1200" baseline="-25000" dirty="0" err="1">
                  <a:solidFill>
                    <a:srgbClr val="0070C0"/>
                  </a:solidFill>
                  <a:effectLst/>
                  <a:latin typeface="Calibri" panose="020F0502020204030204" pitchFamily="34" charset="0"/>
                  <a:ea typeface="DengXian" panose="02010600030101010101" pitchFamily="2" charset="-122"/>
                  <a:cs typeface="Times New Roman" panose="02020603050405020304" pitchFamily="18" charset="0"/>
                </a:rPr>
                <a:t>z|x</a:t>
              </a:r>
              <a:endParaRPr lang="en-US" sz="1200" dirty="0"/>
            </a:p>
          </p:txBody>
        </p:sp>
      </p:grpSp>
      <p:sp>
        <p:nvSpPr>
          <p:cNvPr id="7" name="TextBox 6">
            <a:extLst>
              <a:ext uri="{FF2B5EF4-FFF2-40B4-BE49-F238E27FC236}">
                <a16:creationId xmlns:a16="http://schemas.microsoft.com/office/drawing/2014/main" id="{2B696ACB-A3C8-82D8-FCFF-8B5CB8066EF1}"/>
              </a:ext>
            </a:extLst>
          </p:cNvPr>
          <p:cNvSpPr txBox="1"/>
          <p:nvPr/>
        </p:nvSpPr>
        <p:spPr>
          <a:xfrm>
            <a:off x="5810250" y="5575138"/>
            <a:ext cx="2343150" cy="369332"/>
          </a:xfrm>
          <a:prstGeom prst="rect">
            <a:avLst/>
          </a:prstGeom>
          <a:noFill/>
          <a:ln>
            <a:solidFill>
              <a:schemeClr val="accent1"/>
            </a:solidFill>
          </a:ln>
        </p:spPr>
        <p:txBody>
          <a:bodyPr wrap="square" rtlCol="0">
            <a:spAutoFit/>
          </a:bodyPr>
          <a:lstStyle/>
          <a:p>
            <a:r>
              <a:rPr lang="en-US" dirty="0"/>
              <a:t>Note: </a:t>
            </a:r>
            <a:r>
              <a:rPr lang="en-US" sz="1800" dirty="0" err="1">
                <a:solidFill>
                  <a:srgbClr val="FF0000"/>
                </a:solidFill>
              </a:rPr>
              <a:t>latent_dim</a:t>
            </a:r>
            <a:r>
              <a:rPr lang="en-US" sz="1800" dirty="0">
                <a:solidFill>
                  <a:srgbClr val="FF0000"/>
                </a:solidFill>
              </a:rPr>
              <a:t> = 2</a:t>
            </a:r>
          </a:p>
        </p:txBody>
      </p:sp>
    </p:spTree>
    <p:extLst>
      <p:ext uri="{BB962C8B-B14F-4D97-AF65-F5344CB8AC3E}">
        <p14:creationId xmlns:p14="http://schemas.microsoft.com/office/powerpoint/2010/main" val="4784558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variational_autoencoder_deconv</a:t>
            </a:r>
            <a:r>
              <a:rPr lang="en-US" dirty="0"/>
              <a:t> .</a:t>
            </a:r>
            <a:r>
              <a:rPr lang="en-US" dirty="0" err="1"/>
              <a:t>py</a:t>
            </a:r>
            <a:br>
              <a:rPr lang="en-US" dirty="0"/>
            </a:br>
            <a:r>
              <a:rPr lang="en-US" sz="2000" dirty="0"/>
              <a:t>from https://github.com/keras-team/keras/tree/master/</a:t>
            </a:r>
            <a:br>
              <a:rPr lang="en-US" sz="2000" dirty="0"/>
            </a:br>
            <a:endParaRPr lang="en-US" sz="2000" dirty="0"/>
          </a:p>
        </p:txBody>
      </p:sp>
      <p:sp>
        <p:nvSpPr>
          <p:cNvPr id="3" name="Content Placeholder 2"/>
          <p:cNvSpPr>
            <a:spLocks noGrp="1"/>
          </p:cNvSpPr>
          <p:nvPr>
            <p:ph idx="1"/>
          </p:nvPr>
        </p:nvSpPr>
        <p:spPr/>
        <p:txBody>
          <a:bodyPr>
            <a:normAutofit fontScale="25000" lnSpcReduction="20000"/>
          </a:bodyPr>
          <a:lstStyle/>
          <a:p>
            <a:r>
              <a:rPr lang="en-US" dirty="0"/>
              <a:t> '''Example of VAE on MNIST dataset using CNN</a:t>
            </a:r>
          </a:p>
          <a:p>
            <a:r>
              <a:rPr lang="en-US" dirty="0"/>
              <a:t> </a:t>
            </a:r>
          </a:p>
          <a:p>
            <a:r>
              <a:rPr lang="en-US" dirty="0"/>
              <a:t>The VAE has a modular design. The encoder, decoder and VAE</a:t>
            </a:r>
          </a:p>
          <a:p>
            <a:r>
              <a:rPr lang="en-US" dirty="0"/>
              <a:t>are 3 models that share weights. After training the VAE model,</a:t>
            </a:r>
          </a:p>
          <a:p>
            <a:r>
              <a:rPr lang="en-US" dirty="0"/>
              <a:t>the encoder can be used to  generate latent vectors.</a:t>
            </a:r>
          </a:p>
          <a:p>
            <a:r>
              <a:rPr lang="en-US" dirty="0"/>
              <a:t>The decoder can be used to generate MNIST digits by sampling the</a:t>
            </a:r>
          </a:p>
          <a:p>
            <a:r>
              <a:rPr lang="en-US" dirty="0"/>
              <a:t>latent vector from a Gaussian distribution with mean=0 and </a:t>
            </a:r>
            <a:r>
              <a:rPr lang="en-US" dirty="0" err="1"/>
              <a:t>std</a:t>
            </a:r>
            <a:r>
              <a:rPr lang="en-US" dirty="0"/>
              <a:t>=1.</a:t>
            </a:r>
          </a:p>
          <a:p>
            <a:r>
              <a:rPr lang="en-US" dirty="0"/>
              <a:t> </a:t>
            </a:r>
          </a:p>
          <a:p>
            <a:r>
              <a:rPr lang="en-US" dirty="0"/>
              <a:t># Reference</a:t>
            </a:r>
          </a:p>
          <a:p>
            <a:r>
              <a:rPr lang="en-US" dirty="0"/>
              <a:t> </a:t>
            </a:r>
          </a:p>
          <a:p>
            <a:r>
              <a:rPr lang="en-US" dirty="0"/>
              <a:t>[1] </a:t>
            </a:r>
            <a:r>
              <a:rPr lang="en-US" dirty="0" err="1"/>
              <a:t>Kingma</a:t>
            </a:r>
            <a:r>
              <a:rPr lang="en-US" dirty="0"/>
              <a:t>, </a:t>
            </a:r>
            <a:r>
              <a:rPr lang="en-US" dirty="0" err="1"/>
              <a:t>Diederik</a:t>
            </a:r>
            <a:r>
              <a:rPr lang="en-US" dirty="0"/>
              <a:t> P., and Max Welling.</a:t>
            </a:r>
          </a:p>
          <a:p>
            <a:r>
              <a:rPr lang="en-US" dirty="0"/>
              <a:t>"Auto-encoding variational </a:t>
            </a:r>
            <a:r>
              <a:rPr lang="en-US" dirty="0" err="1"/>
              <a:t>bayes</a:t>
            </a:r>
            <a:r>
              <a:rPr lang="en-US" dirty="0"/>
              <a:t>."</a:t>
            </a:r>
          </a:p>
          <a:p>
            <a:r>
              <a:rPr lang="en-US" dirty="0"/>
              <a:t>https://arxiv.org/abs/1312.6114</a:t>
            </a:r>
          </a:p>
          <a:p>
            <a:r>
              <a:rPr lang="en-US" dirty="0"/>
              <a:t>'''</a:t>
            </a:r>
          </a:p>
          <a:p>
            <a:r>
              <a:rPr lang="en-US" dirty="0"/>
              <a:t> </a:t>
            </a:r>
          </a:p>
          <a:p>
            <a:r>
              <a:rPr lang="en-US" dirty="0"/>
              <a:t>from __future__ import </a:t>
            </a:r>
            <a:r>
              <a:rPr lang="en-US" dirty="0" err="1"/>
              <a:t>absolute_import</a:t>
            </a:r>
            <a:endParaRPr lang="en-US" dirty="0"/>
          </a:p>
          <a:p>
            <a:r>
              <a:rPr lang="en-US" dirty="0"/>
              <a:t>from __future__ import division</a:t>
            </a:r>
          </a:p>
          <a:p>
            <a:r>
              <a:rPr lang="en-US" dirty="0"/>
              <a:t>from __future__ import </a:t>
            </a:r>
            <a:r>
              <a:rPr lang="en-US" dirty="0" err="1"/>
              <a:t>print_function</a:t>
            </a:r>
            <a:endParaRPr lang="en-US" dirty="0"/>
          </a:p>
          <a:p>
            <a:r>
              <a:rPr lang="en-US" dirty="0"/>
              <a:t> </a:t>
            </a:r>
          </a:p>
          <a:p>
            <a:r>
              <a:rPr lang="en-US" dirty="0"/>
              <a:t>from </a:t>
            </a:r>
            <a:r>
              <a:rPr lang="en-US" dirty="0" err="1"/>
              <a:t>tensorflow.keras.layers</a:t>
            </a:r>
            <a:r>
              <a:rPr lang="en-US" dirty="0"/>
              <a:t> import Dense, Input</a:t>
            </a:r>
          </a:p>
          <a:p>
            <a:r>
              <a:rPr lang="en-US" dirty="0"/>
              <a:t>from </a:t>
            </a:r>
            <a:r>
              <a:rPr lang="en-US" dirty="0" err="1"/>
              <a:t>tensorflow.keras.layers</a:t>
            </a:r>
            <a:r>
              <a:rPr lang="en-US" dirty="0"/>
              <a:t> import Conv2D, Flatten, Lambda</a:t>
            </a:r>
          </a:p>
          <a:p>
            <a:r>
              <a:rPr lang="en-US" dirty="0"/>
              <a:t>from </a:t>
            </a:r>
            <a:r>
              <a:rPr lang="en-US" dirty="0" err="1"/>
              <a:t>tensorflow.keras.layers</a:t>
            </a:r>
            <a:r>
              <a:rPr lang="en-US" dirty="0"/>
              <a:t> import Reshape, Conv2DTranspose</a:t>
            </a:r>
          </a:p>
          <a:p>
            <a:r>
              <a:rPr lang="en-US" dirty="0"/>
              <a:t>from </a:t>
            </a:r>
            <a:r>
              <a:rPr lang="en-US" dirty="0" err="1"/>
              <a:t>tensorflow.keras.models</a:t>
            </a:r>
            <a:r>
              <a:rPr lang="en-US" dirty="0"/>
              <a:t> import Model</a:t>
            </a:r>
          </a:p>
          <a:p>
            <a:r>
              <a:rPr lang="en-US" dirty="0"/>
              <a:t>from </a:t>
            </a:r>
            <a:r>
              <a:rPr lang="en-US" dirty="0" err="1"/>
              <a:t>tensorflow.keras.datasets</a:t>
            </a:r>
            <a:r>
              <a:rPr lang="en-US" dirty="0"/>
              <a:t> import </a:t>
            </a:r>
            <a:r>
              <a:rPr lang="en-US" dirty="0" err="1"/>
              <a:t>mnist</a:t>
            </a:r>
            <a:endParaRPr lang="en-US" dirty="0"/>
          </a:p>
          <a:p>
            <a:r>
              <a:rPr lang="en-US" dirty="0"/>
              <a:t>from </a:t>
            </a:r>
            <a:r>
              <a:rPr lang="en-US" dirty="0" err="1"/>
              <a:t>tensorflow.keras.losses</a:t>
            </a:r>
            <a:r>
              <a:rPr lang="en-US" dirty="0"/>
              <a:t> import </a:t>
            </a:r>
            <a:r>
              <a:rPr lang="en-US" dirty="0" err="1"/>
              <a:t>mse</a:t>
            </a:r>
            <a:r>
              <a:rPr lang="en-US" dirty="0"/>
              <a:t>, </a:t>
            </a:r>
            <a:r>
              <a:rPr lang="en-US" dirty="0" err="1"/>
              <a:t>binary_crossentropy</a:t>
            </a:r>
            <a:endParaRPr lang="en-US" dirty="0"/>
          </a:p>
          <a:p>
            <a:r>
              <a:rPr lang="en-US" dirty="0"/>
              <a:t>from </a:t>
            </a:r>
            <a:r>
              <a:rPr lang="en-US" dirty="0" err="1"/>
              <a:t>tensorflow.keras.utils</a:t>
            </a:r>
            <a:r>
              <a:rPr lang="en-US" dirty="0"/>
              <a:t> import </a:t>
            </a:r>
            <a:r>
              <a:rPr lang="en-US" dirty="0" err="1"/>
              <a:t>plot_model</a:t>
            </a:r>
            <a:endParaRPr lang="en-US" dirty="0"/>
          </a:p>
          <a:p>
            <a:r>
              <a:rPr lang="en-US" dirty="0"/>
              <a:t>from </a:t>
            </a:r>
            <a:r>
              <a:rPr lang="en-US" dirty="0" err="1"/>
              <a:t>tensorflow.keras</a:t>
            </a:r>
            <a:r>
              <a:rPr lang="en-US" dirty="0"/>
              <a:t> import backend as K</a:t>
            </a:r>
          </a:p>
          <a:p>
            <a:r>
              <a:rPr lang="en-US" dirty="0"/>
              <a:t> </a:t>
            </a:r>
          </a:p>
          <a:p>
            <a:r>
              <a:rPr lang="en-US" dirty="0"/>
              <a:t>import </a:t>
            </a:r>
            <a:r>
              <a:rPr lang="en-US" dirty="0" err="1"/>
              <a:t>numpy</a:t>
            </a:r>
            <a:r>
              <a:rPr lang="en-US" dirty="0"/>
              <a:t> as np</a:t>
            </a:r>
          </a:p>
          <a:p>
            <a:r>
              <a:rPr lang="en-US" dirty="0"/>
              <a:t>import </a:t>
            </a:r>
            <a:r>
              <a:rPr lang="en-US" dirty="0" err="1"/>
              <a:t>matplotlib.pyplot</a:t>
            </a:r>
            <a:r>
              <a:rPr lang="en-US" dirty="0"/>
              <a:t> as </a:t>
            </a:r>
            <a:r>
              <a:rPr lang="en-US" dirty="0" err="1"/>
              <a:t>plt</a:t>
            </a:r>
            <a:endParaRPr lang="en-US" dirty="0"/>
          </a:p>
          <a:p>
            <a:r>
              <a:rPr lang="en-US" dirty="0"/>
              <a:t>import </a:t>
            </a:r>
            <a:r>
              <a:rPr lang="en-US" dirty="0" err="1"/>
              <a:t>argparse</a:t>
            </a:r>
            <a:endParaRPr lang="en-US" dirty="0"/>
          </a:p>
          <a:p>
            <a:r>
              <a:rPr lang="en-US" dirty="0"/>
              <a:t>import </a:t>
            </a:r>
            <a:r>
              <a:rPr lang="en-US" dirty="0" err="1"/>
              <a:t>os</a:t>
            </a:r>
            <a:endParaRPr lang="en-US" dirty="0"/>
          </a:p>
          <a:p>
            <a:r>
              <a:rPr lang="en-US" dirty="0"/>
              <a:t> </a:t>
            </a:r>
          </a:p>
          <a:p>
            <a:r>
              <a:rPr lang="en-US" dirty="0"/>
              <a:t> </a:t>
            </a:r>
          </a:p>
          <a:p>
            <a:r>
              <a:rPr lang="en-US" dirty="0"/>
              <a:t># </a:t>
            </a:r>
            <a:r>
              <a:rPr lang="en-US" dirty="0" err="1"/>
              <a:t>reparameterization</a:t>
            </a:r>
            <a:r>
              <a:rPr lang="en-US" dirty="0"/>
              <a:t> trick</a:t>
            </a:r>
          </a:p>
          <a:p>
            <a:r>
              <a:rPr lang="en-US" dirty="0"/>
              <a:t># instead of sampling from Q(</a:t>
            </a:r>
            <a:r>
              <a:rPr lang="en-US" dirty="0" err="1"/>
              <a:t>z|X</a:t>
            </a:r>
            <a:r>
              <a:rPr lang="en-US" dirty="0"/>
              <a:t>), sample eps = N(0,I)</a:t>
            </a:r>
          </a:p>
          <a:p>
            <a:r>
              <a:rPr lang="en-US" dirty="0"/>
              <a:t># then z = </a:t>
            </a:r>
            <a:r>
              <a:rPr lang="en-US" dirty="0" err="1"/>
              <a:t>z_mean</a:t>
            </a:r>
            <a:r>
              <a:rPr lang="en-US" dirty="0"/>
              <a:t> + </a:t>
            </a:r>
            <a:r>
              <a:rPr lang="en-US" dirty="0" err="1"/>
              <a:t>sqrt</a:t>
            </a:r>
            <a:r>
              <a:rPr lang="en-US" dirty="0"/>
              <a:t>(</a:t>
            </a:r>
            <a:r>
              <a:rPr lang="en-US" dirty="0" err="1"/>
              <a:t>var</a:t>
            </a:r>
            <a:r>
              <a:rPr lang="en-US" dirty="0"/>
              <a:t>)*eps</a:t>
            </a:r>
          </a:p>
          <a:p>
            <a:r>
              <a:rPr lang="en-US" dirty="0" err="1"/>
              <a:t>def</a:t>
            </a:r>
            <a:r>
              <a:rPr lang="en-US" dirty="0"/>
              <a:t> sampling(</a:t>
            </a:r>
            <a:r>
              <a:rPr lang="en-US" dirty="0" err="1"/>
              <a:t>args</a:t>
            </a:r>
            <a:r>
              <a:rPr lang="en-US" dirty="0"/>
              <a:t>):</a:t>
            </a:r>
          </a:p>
          <a:p>
            <a:r>
              <a:rPr lang="en-US" dirty="0"/>
              <a:t>    """Reparameterization trick by sampling </a:t>
            </a:r>
            <a:r>
              <a:rPr lang="en-US" dirty="0" err="1"/>
              <a:t>fr</a:t>
            </a:r>
            <a:r>
              <a:rPr lang="en-US" dirty="0"/>
              <a:t> an isotropic unit Gaussian.</a:t>
            </a:r>
          </a:p>
          <a:p>
            <a:r>
              <a:rPr lang="en-US" dirty="0"/>
              <a:t> </a:t>
            </a:r>
          </a:p>
          <a:p>
            <a:r>
              <a:rPr lang="en-US" dirty="0"/>
              <a:t>    # Arguments</a:t>
            </a:r>
          </a:p>
          <a:p>
            <a:r>
              <a:rPr lang="en-US" dirty="0"/>
              <a:t>        </a:t>
            </a:r>
            <a:r>
              <a:rPr lang="en-US" dirty="0" err="1"/>
              <a:t>args</a:t>
            </a:r>
            <a:r>
              <a:rPr lang="en-US" dirty="0"/>
              <a:t> (tensor): mean and log of variance of Q(</a:t>
            </a:r>
            <a:r>
              <a:rPr lang="en-US" dirty="0" err="1"/>
              <a:t>z|X</a:t>
            </a:r>
            <a:r>
              <a:rPr lang="en-US" dirty="0"/>
              <a:t>)</a:t>
            </a:r>
          </a:p>
          <a:p>
            <a:r>
              <a:rPr lang="en-US" dirty="0"/>
              <a:t> </a:t>
            </a:r>
          </a:p>
          <a:p>
            <a:r>
              <a:rPr lang="en-US" dirty="0"/>
              <a:t>    # Returns</a:t>
            </a:r>
          </a:p>
          <a:p>
            <a:r>
              <a:rPr lang="en-US" dirty="0"/>
              <a:t>        z (tensor): sampled latent vector</a:t>
            </a:r>
          </a:p>
          <a:p>
            <a:r>
              <a:rPr lang="en-US" dirty="0"/>
              <a:t>    """</a:t>
            </a:r>
          </a:p>
          <a:p>
            <a:r>
              <a:rPr lang="en-US" dirty="0"/>
              <a:t> </a:t>
            </a:r>
          </a:p>
          <a:p>
            <a:r>
              <a:rPr lang="en-US" dirty="0"/>
              <a:t>    </a:t>
            </a:r>
            <a:r>
              <a:rPr lang="en-US" dirty="0" err="1"/>
              <a:t>z_mean</a:t>
            </a:r>
            <a:r>
              <a:rPr lang="en-US" dirty="0"/>
              <a:t>, </a:t>
            </a:r>
            <a:r>
              <a:rPr lang="en-US" dirty="0" err="1"/>
              <a:t>z_log_var</a:t>
            </a:r>
            <a:r>
              <a:rPr lang="en-US" dirty="0"/>
              <a:t> = </a:t>
            </a:r>
            <a:r>
              <a:rPr lang="en-US" dirty="0" err="1"/>
              <a:t>args</a:t>
            </a:r>
            <a:endParaRPr lang="en-US" dirty="0"/>
          </a:p>
          <a:p>
            <a:r>
              <a:rPr lang="en-US" dirty="0"/>
              <a:t>    batch = </a:t>
            </a:r>
            <a:r>
              <a:rPr lang="en-US" dirty="0" err="1"/>
              <a:t>K.shape</a:t>
            </a:r>
            <a:r>
              <a:rPr lang="en-US" dirty="0"/>
              <a:t>(</a:t>
            </a:r>
            <a:r>
              <a:rPr lang="en-US" dirty="0" err="1"/>
              <a:t>z_mean</a:t>
            </a:r>
            <a:r>
              <a:rPr lang="en-US" dirty="0"/>
              <a:t>)[0]</a:t>
            </a:r>
          </a:p>
          <a:p>
            <a:r>
              <a:rPr lang="en-US" dirty="0"/>
              <a:t>    dim = </a:t>
            </a:r>
            <a:r>
              <a:rPr lang="en-US" dirty="0" err="1"/>
              <a:t>K.int_shape</a:t>
            </a:r>
            <a:r>
              <a:rPr lang="en-US" dirty="0"/>
              <a:t>(</a:t>
            </a:r>
            <a:r>
              <a:rPr lang="en-US" dirty="0" err="1"/>
              <a:t>z_mean</a:t>
            </a:r>
            <a:r>
              <a:rPr lang="en-US" dirty="0"/>
              <a:t>)[1]</a:t>
            </a:r>
          </a:p>
          <a:p>
            <a:r>
              <a:rPr lang="en-US" dirty="0"/>
              <a:t>    # by default, </a:t>
            </a:r>
            <a:r>
              <a:rPr lang="en-US" dirty="0" err="1"/>
              <a:t>random_normal</a:t>
            </a:r>
            <a:r>
              <a:rPr lang="en-US" dirty="0"/>
              <a:t> has mean=0 and </a:t>
            </a:r>
            <a:r>
              <a:rPr lang="en-US" dirty="0" err="1"/>
              <a:t>std</a:t>
            </a:r>
            <a:r>
              <a:rPr lang="en-US" dirty="0"/>
              <a:t>=1.0</a:t>
            </a:r>
          </a:p>
          <a:p>
            <a:r>
              <a:rPr lang="en-US" dirty="0"/>
              <a:t>    epsilon = </a:t>
            </a:r>
            <a:r>
              <a:rPr lang="en-US" dirty="0" err="1"/>
              <a:t>K.random_normal</a:t>
            </a:r>
            <a:r>
              <a:rPr lang="en-US" dirty="0"/>
              <a:t>(shape=(batch, dim))</a:t>
            </a:r>
          </a:p>
          <a:p>
            <a:r>
              <a:rPr lang="en-US" dirty="0"/>
              <a:t>    return </a:t>
            </a:r>
            <a:r>
              <a:rPr lang="en-US" dirty="0" err="1"/>
              <a:t>z_mean</a:t>
            </a:r>
            <a:r>
              <a:rPr lang="en-US" dirty="0"/>
              <a:t> + </a:t>
            </a:r>
            <a:r>
              <a:rPr lang="en-US" dirty="0" err="1"/>
              <a:t>K.exp</a:t>
            </a:r>
            <a:r>
              <a:rPr lang="en-US" dirty="0"/>
              <a:t>(0.5 * </a:t>
            </a:r>
            <a:r>
              <a:rPr lang="en-US" dirty="0" err="1"/>
              <a:t>z_log_var</a:t>
            </a:r>
            <a:r>
              <a:rPr lang="en-US" dirty="0"/>
              <a:t>) * epsilon</a:t>
            </a:r>
          </a:p>
          <a:p>
            <a:r>
              <a:rPr lang="en-US" dirty="0"/>
              <a:t> </a:t>
            </a:r>
          </a:p>
          <a:p>
            <a:r>
              <a:rPr lang="en-US" dirty="0"/>
              <a:t> </a:t>
            </a:r>
          </a:p>
          <a:p>
            <a:r>
              <a:rPr lang="en-US" dirty="0" err="1"/>
              <a:t>def</a:t>
            </a:r>
            <a:r>
              <a:rPr lang="en-US" dirty="0"/>
              <a:t> </a:t>
            </a:r>
            <a:r>
              <a:rPr lang="en-US" dirty="0" err="1"/>
              <a:t>plot_results</a:t>
            </a:r>
            <a:r>
              <a:rPr lang="en-US" dirty="0"/>
              <a:t>(models,</a:t>
            </a:r>
          </a:p>
          <a:p>
            <a:r>
              <a:rPr lang="en-US" dirty="0"/>
              <a:t>                 data,</a:t>
            </a:r>
          </a:p>
          <a:p>
            <a:r>
              <a:rPr lang="en-US" dirty="0"/>
              <a:t>                 </a:t>
            </a:r>
            <a:r>
              <a:rPr lang="en-US" dirty="0" err="1"/>
              <a:t>batch_size</a:t>
            </a:r>
            <a:r>
              <a:rPr lang="en-US" dirty="0"/>
              <a:t>=128,</a:t>
            </a:r>
          </a:p>
          <a:p>
            <a:r>
              <a:rPr lang="en-US" dirty="0"/>
              <a:t>                 </a:t>
            </a:r>
            <a:r>
              <a:rPr lang="en-US" dirty="0" err="1"/>
              <a:t>model_name</a:t>
            </a:r>
            <a:r>
              <a:rPr lang="en-US" dirty="0"/>
              <a:t>="</a:t>
            </a:r>
            <a:r>
              <a:rPr lang="en-US" dirty="0" err="1"/>
              <a:t>vae_mnist</a:t>
            </a:r>
            <a:r>
              <a:rPr lang="en-US" dirty="0"/>
              <a:t>"):</a:t>
            </a:r>
          </a:p>
          <a:p>
            <a:r>
              <a:rPr lang="en-US" dirty="0"/>
              <a:t>    """Plots labels and MNIST digits as function of 2-dim latent vector</a:t>
            </a:r>
          </a:p>
          <a:p>
            <a:r>
              <a:rPr lang="en-US" dirty="0"/>
              <a:t> </a:t>
            </a:r>
          </a:p>
          <a:p>
            <a:r>
              <a:rPr lang="en-US" dirty="0"/>
              <a:t>    # Arguments</a:t>
            </a:r>
          </a:p>
          <a:p>
            <a:r>
              <a:rPr lang="en-US" dirty="0"/>
              <a:t>        models (tuple): encoder and decoder models</a:t>
            </a:r>
          </a:p>
          <a:p>
            <a:r>
              <a:rPr lang="en-US" dirty="0"/>
              <a:t>        data (tuple): test data and label</a:t>
            </a:r>
          </a:p>
          <a:p>
            <a:r>
              <a:rPr lang="en-US" dirty="0"/>
              <a:t>        </a:t>
            </a:r>
            <a:r>
              <a:rPr lang="en-US" dirty="0" err="1"/>
              <a:t>batch_size</a:t>
            </a:r>
            <a:r>
              <a:rPr lang="en-US" dirty="0"/>
              <a:t> (</a:t>
            </a:r>
            <a:r>
              <a:rPr lang="en-US" dirty="0" err="1"/>
              <a:t>int</a:t>
            </a:r>
            <a:r>
              <a:rPr lang="en-US" dirty="0"/>
              <a:t>): prediction batch size</a:t>
            </a:r>
          </a:p>
          <a:p>
            <a:r>
              <a:rPr lang="en-US" dirty="0"/>
              <a:t>        </a:t>
            </a:r>
            <a:r>
              <a:rPr lang="en-US" dirty="0" err="1"/>
              <a:t>model_name</a:t>
            </a:r>
            <a:r>
              <a:rPr lang="en-US" dirty="0"/>
              <a:t> (string): which model is using this function</a:t>
            </a:r>
          </a:p>
          <a:p>
            <a:r>
              <a:rPr lang="en-US" dirty="0"/>
              <a:t>    """</a:t>
            </a:r>
          </a:p>
          <a:p>
            <a:r>
              <a:rPr lang="en-US" dirty="0"/>
              <a:t> </a:t>
            </a:r>
          </a:p>
          <a:p>
            <a:r>
              <a:rPr lang="en-US" dirty="0"/>
              <a:t>    encoder, decoder = models</a:t>
            </a:r>
          </a:p>
          <a:p>
            <a:r>
              <a:rPr lang="en-US" dirty="0"/>
              <a:t>    </a:t>
            </a:r>
            <a:r>
              <a:rPr lang="en-US" dirty="0" err="1"/>
              <a:t>x_test</a:t>
            </a:r>
            <a:r>
              <a:rPr lang="en-US" dirty="0"/>
              <a:t>, </a:t>
            </a:r>
            <a:r>
              <a:rPr lang="en-US" dirty="0" err="1"/>
              <a:t>y_test</a:t>
            </a:r>
            <a:r>
              <a:rPr lang="en-US" dirty="0"/>
              <a:t> = data</a:t>
            </a:r>
          </a:p>
          <a:p>
            <a:r>
              <a:rPr lang="en-US" dirty="0"/>
              <a:t>    </a:t>
            </a:r>
            <a:r>
              <a:rPr lang="en-US" dirty="0" err="1"/>
              <a:t>os.makedirs</a:t>
            </a:r>
            <a:r>
              <a:rPr lang="en-US" dirty="0"/>
              <a:t>(</a:t>
            </a:r>
            <a:r>
              <a:rPr lang="en-US" dirty="0" err="1"/>
              <a:t>model_name</a:t>
            </a:r>
            <a:r>
              <a:rPr lang="en-US" dirty="0"/>
              <a:t>, </a:t>
            </a:r>
            <a:r>
              <a:rPr lang="en-US" dirty="0" err="1"/>
              <a:t>exist_ok</a:t>
            </a:r>
            <a:r>
              <a:rPr lang="en-US" dirty="0"/>
              <a:t>=True)</a:t>
            </a:r>
          </a:p>
          <a:p>
            <a:r>
              <a:rPr lang="en-US" dirty="0"/>
              <a:t> </a:t>
            </a:r>
          </a:p>
          <a:p>
            <a:r>
              <a:rPr lang="en-US" dirty="0"/>
              <a:t>    filename = </a:t>
            </a:r>
            <a:r>
              <a:rPr lang="en-US" dirty="0" err="1"/>
              <a:t>os.path.join</a:t>
            </a:r>
            <a:r>
              <a:rPr lang="en-US" dirty="0"/>
              <a:t>(</a:t>
            </a:r>
            <a:r>
              <a:rPr lang="en-US" dirty="0" err="1"/>
              <a:t>model_name</a:t>
            </a:r>
            <a:r>
              <a:rPr lang="en-US" dirty="0"/>
              <a:t>, "vae_mean.png")</a:t>
            </a:r>
          </a:p>
          <a:p>
            <a:r>
              <a:rPr lang="en-US" dirty="0"/>
              <a:t>    # display a 2D plot of the digit classes in the latent space</a:t>
            </a:r>
          </a:p>
          <a:p>
            <a:r>
              <a:rPr lang="en-US" dirty="0"/>
              <a:t>    </a:t>
            </a:r>
            <a:r>
              <a:rPr lang="en-US" dirty="0" err="1"/>
              <a:t>z_mean</a:t>
            </a:r>
            <a:r>
              <a:rPr lang="en-US" dirty="0"/>
              <a:t>, _, _ = </a:t>
            </a:r>
            <a:r>
              <a:rPr lang="en-US" dirty="0" err="1"/>
              <a:t>encoder.predict</a:t>
            </a:r>
            <a:r>
              <a:rPr lang="en-US" dirty="0"/>
              <a:t>(</a:t>
            </a:r>
            <a:r>
              <a:rPr lang="en-US" dirty="0" err="1"/>
              <a:t>x_test</a:t>
            </a:r>
            <a:r>
              <a:rPr lang="en-US" dirty="0"/>
              <a:t>,</a:t>
            </a:r>
          </a:p>
          <a:p>
            <a:r>
              <a:rPr lang="en-US" dirty="0"/>
              <a:t>                                   </a:t>
            </a:r>
            <a:r>
              <a:rPr lang="en-US" dirty="0" err="1"/>
              <a:t>batch_size</a:t>
            </a:r>
            <a:r>
              <a:rPr lang="en-US" dirty="0"/>
              <a:t>=</a:t>
            </a:r>
            <a:r>
              <a:rPr lang="en-US" dirty="0" err="1"/>
              <a:t>batch_size</a:t>
            </a:r>
            <a:r>
              <a:rPr lang="en-US" dirty="0"/>
              <a:t>)</a:t>
            </a:r>
          </a:p>
          <a:p>
            <a:r>
              <a:rPr lang="en-US" dirty="0"/>
              <a:t>    </a:t>
            </a:r>
            <a:r>
              <a:rPr lang="en-US" dirty="0" err="1"/>
              <a:t>plt.figure</a:t>
            </a:r>
            <a:r>
              <a:rPr lang="en-US" dirty="0"/>
              <a:t>(</a:t>
            </a:r>
            <a:r>
              <a:rPr lang="en-US" dirty="0" err="1"/>
              <a:t>figsize</a:t>
            </a:r>
            <a:r>
              <a:rPr lang="en-US" dirty="0"/>
              <a:t>=(12, 10))</a:t>
            </a:r>
          </a:p>
          <a:p>
            <a:r>
              <a:rPr lang="en-US" dirty="0"/>
              <a:t>    </a:t>
            </a:r>
            <a:r>
              <a:rPr lang="en-US" dirty="0" err="1"/>
              <a:t>plt.scatter</a:t>
            </a:r>
            <a:r>
              <a:rPr lang="en-US" dirty="0"/>
              <a:t>(</a:t>
            </a:r>
            <a:r>
              <a:rPr lang="en-US" dirty="0" err="1"/>
              <a:t>z_mean</a:t>
            </a:r>
            <a:r>
              <a:rPr lang="en-US" dirty="0"/>
              <a:t>[:, 0], </a:t>
            </a:r>
            <a:r>
              <a:rPr lang="en-US" dirty="0" err="1"/>
              <a:t>z_mean</a:t>
            </a:r>
            <a:r>
              <a:rPr lang="en-US" dirty="0"/>
              <a:t>[:, 1], c=</a:t>
            </a:r>
            <a:r>
              <a:rPr lang="en-US" dirty="0" err="1"/>
              <a:t>y_test</a:t>
            </a:r>
            <a:r>
              <a:rPr lang="en-US" dirty="0"/>
              <a:t>)</a:t>
            </a:r>
          </a:p>
          <a:p>
            <a:r>
              <a:rPr lang="en-US" dirty="0"/>
              <a:t>    </a:t>
            </a:r>
            <a:r>
              <a:rPr lang="en-US" dirty="0" err="1"/>
              <a:t>plt.colorbar</a:t>
            </a:r>
            <a:r>
              <a:rPr lang="en-US" dirty="0"/>
              <a:t>()</a:t>
            </a:r>
          </a:p>
          <a:p>
            <a:r>
              <a:rPr lang="en-US" dirty="0"/>
              <a:t>    </a:t>
            </a:r>
            <a:r>
              <a:rPr lang="en-US" dirty="0" err="1"/>
              <a:t>plt.xlabel</a:t>
            </a:r>
            <a:r>
              <a:rPr lang="en-US" dirty="0"/>
              <a:t>("z[0]")</a:t>
            </a:r>
          </a:p>
          <a:p>
            <a:r>
              <a:rPr lang="en-US" dirty="0"/>
              <a:t>    </a:t>
            </a:r>
            <a:r>
              <a:rPr lang="en-US" dirty="0" err="1"/>
              <a:t>plt.ylabel</a:t>
            </a:r>
            <a:r>
              <a:rPr lang="en-US" dirty="0"/>
              <a:t>("z[1]")</a:t>
            </a:r>
          </a:p>
          <a:p>
            <a:r>
              <a:rPr lang="en-US" dirty="0"/>
              <a:t>    </a:t>
            </a:r>
            <a:r>
              <a:rPr lang="en-US" dirty="0" err="1"/>
              <a:t>plt.savefig</a:t>
            </a:r>
            <a:r>
              <a:rPr lang="en-US" dirty="0"/>
              <a:t>(filename)</a:t>
            </a:r>
          </a:p>
          <a:p>
            <a:r>
              <a:rPr lang="en-US" dirty="0"/>
              <a:t>    </a:t>
            </a:r>
            <a:r>
              <a:rPr lang="en-US" dirty="0" err="1"/>
              <a:t>plt.show</a:t>
            </a:r>
            <a:r>
              <a:rPr lang="en-US" dirty="0"/>
              <a:t>()</a:t>
            </a:r>
          </a:p>
          <a:p>
            <a:r>
              <a:rPr lang="en-US" dirty="0"/>
              <a:t> </a:t>
            </a:r>
          </a:p>
          <a:p>
            <a:r>
              <a:rPr lang="en-US" dirty="0"/>
              <a:t>    filename = </a:t>
            </a:r>
            <a:r>
              <a:rPr lang="en-US" dirty="0" err="1"/>
              <a:t>os.path.join</a:t>
            </a:r>
            <a:r>
              <a:rPr lang="en-US" dirty="0"/>
              <a:t>(</a:t>
            </a:r>
            <a:r>
              <a:rPr lang="en-US" dirty="0" err="1"/>
              <a:t>model_name</a:t>
            </a:r>
            <a:r>
              <a:rPr lang="en-US" dirty="0"/>
              <a:t>, "digits_over_latent.png")</a:t>
            </a:r>
          </a:p>
          <a:p>
            <a:r>
              <a:rPr lang="en-US" dirty="0"/>
              <a:t>    # display a 30x30 2D manifold of digits</a:t>
            </a:r>
          </a:p>
          <a:p>
            <a:r>
              <a:rPr lang="en-US" dirty="0"/>
              <a:t>    n = 30</a:t>
            </a:r>
          </a:p>
          <a:p>
            <a:r>
              <a:rPr lang="en-US" dirty="0"/>
              <a:t>    </a:t>
            </a:r>
            <a:r>
              <a:rPr lang="en-US" dirty="0" err="1"/>
              <a:t>digit_size</a:t>
            </a:r>
            <a:r>
              <a:rPr lang="en-US" dirty="0"/>
              <a:t> = 28</a:t>
            </a:r>
          </a:p>
          <a:p>
            <a:r>
              <a:rPr lang="en-US" dirty="0"/>
              <a:t>    figure = </a:t>
            </a:r>
            <a:r>
              <a:rPr lang="en-US" dirty="0" err="1"/>
              <a:t>np.zeros</a:t>
            </a:r>
            <a:r>
              <a:rPr lang="en-US" dirty="0"/>
              <a:t>((</a:t>
            </a:r>
            <a:r>
              <a:rPr lang="en-US" dirty="0" err="1"/>
              <a:t>digit_size</a:t>
            </a:r>
            <a:r>
              <a:rPr lang="en-US" dirty="0"/>
              <a:t> * n, </a:t>
            </a:r>
            <a:r>
              <a:rPr lang="en-US" dirty="0" err="1"/>
              <a:t>digit_size</a:t>
            </a:r>
            <a:r>
              <a:rPr lang="en-US" dirty="0"/>
              <a:t> * n))</a:t>
            </a:r>
          </a:p>
          <a:p>
            <a:r>
              <a:rPr lang="en-US" dirty="0"/>
              <a:t>    # linearly spaced coordinates corresponding to the 2D plot</a:t>
            </a:r>
          </a:p>
          <a:p>
            <a:r>
              <a:rPr lang="en-US" dirty="0"/>
              <a:t>    # of digit classes in the latent space</a:t>
            </a:r>
          </a:p>
          <a:p>
            <a:r>
              <a:rPr lang="en-US" dirty="0"/>
              <a:t>    </a:t>
            </a:r>
            <a:r>
              <a:rPr lang="en-US" dirty="0" err="1"/>
              <a:t>grid_x</a:t>
            </a:r>
            <a:r>
              <a:rPr lang="en-US" dirty="0"/>
              <a:t> = </a:t>
            </a:r>
            <a:r>
              <a:rPr lang="en-US" dirty="0" err="1"/>
              <a:t>np.linspace</a:t>
            </a:r>
            <a:r>
              <a:rPr lang="en-US" dirty="0"/>
              <a:t>(-4, 4, n)</a:t>
            </a:r>
          </a:p>
          <a:p>
            <a:r>
              <a:rPr lang="en-US" dirty="0"/>
              <a:t>    </a:t>
            </a:r>
            <a:r>
              <a:rPr lang="en-US" dirty="0" err="1"/>
              <a:t>grid_y</a:t>
            </a:r>
            <a:r>
              <a:rPr lang="en-US" dirty="0"/>
              <a:t> = </a:t>
            </a:r>
            <a:r>
              <a:rPr lang="en-US" dirty="0" err="1"/>
              <a:t>np.linspace</a:t>
            </a:r>
            <a:r>
              <a:rPr lang="en-US" dirty="0"/>
              <a:t>(-4, 4, n)[::-1]</a:t>
            </a:r>
          </a:p>
          <a:p>
            <a:r>
              <a:rPr lang="en-US" dirty="0"/>
              <a:t> </a:t>
            </a:r>
          </a:p>
          <a:p>
            <a:r>
              <a:rPr lang="en-US" dirty="0"/>
              <a:t>    for </a:t>
            </a:r>
            <a:r>
              <a:rPr lang="en-US" dirty="0" err="1"/>
              <a:t>i</a:t>
            </a:r>
            <a:r>
              <a:rPr lang="en-US" dirty="0"/>
              <a:t>, </a:t>
            </a:r>
            <a:r>
              <a:rPr lang="en-US" dirty="0" err="1"/>
              <a:t>yi</a:t>
            </a:r>
            <a:r>
              <a:rPr lang="en-US" dirty="0"/>
              <a:t> in enumerate(</a:t>
            </a:r>
            <a:r>
              <a:rPr lang="en-US" dirty="0" err="1"/>
              <a:t>grid_y</a:t>
            </a:r>
            <a:r>
              <a:rPr lang="en-US" dirty="0"/>
              <a:t>):</a:t>
            </a:r>
          </a:p>
          <a:p>
            <a:r>
              <a:rPr lang="en-US" dirty="0"/>
              <a:t>        for j, xi in enumerate(</a:t>
            </a:r>
            <a:r>
              <a:rPr lang="en-US" dirty="0" err="1"/>
              <a:t>grid_x</a:t>
            </a:r>
            <a:r>
              <a:rPr lang="en-US" dirty="0"/>
              <a:t>):</a:t>
            </a:r>
          </a:p>
          <a:p>
            <a:r>
              <a:rPr lang="en-US" dirty="0"/>
              <a:t>            </a:t>
            </a:r>
            <a:r>
              <a:rPr lang="en-US" dirty="0" err="1"/>
              <a:t>z_sample</a:t>
            </a:r>
            <a:r>
              <a:rPr lang="en-US" dirty="0"/>
              <a:t> = </a:t>
            </a:r>
            <a:r>
              <a:rPr lang="en-US" dirty="0" err="1"/>
              <a:t>np.array</a:t>
            </a:r>
            <a:r>
              <a:rPr lang="en-US" dirty="0"/>
              <a:t>([[xi, </a:t>
            </a:r>
            <a:r>
              <a:rPr lang="en-US" dirty="0" err="1"/>
              <a:t>yi</a:t>
            </a:r>
            <a:r>
              <a:rPr lang="en-US" dirty="0"/>
              <a:t>]])</a:t>
            </a:r>
          </a:p>
          <a:p>
            <a:r>
              <a:rPr lang="en-US" dirty="0"/>
              <a:t>            </a:t>
            </a:r>
            <a:r>
              <a:rPr lang="en-US" dirty="0" err="1"/>
              <a:t>x_decoded</a:t>
            </a:r>
            <a:r>
              <a:rPr lang="en-US" dirty="0"/>
              <a:t> = </a:t>
            </a:r>
            <a:r>
              <a:rPr lang="en-US" dirty="0" err="1"/>
              <a:t>decoder.predict</a:t>
            </a:r>
            <a:r>
              <a:rPr lang="en-US" dirty="0"/>
              <a:t>(</a:t>
            </a:r>
            <a:r>
              <a:rPr lang="en-US" dirty="0" err="1"/>
              <a:t>z_sample</a:t>
            </a:r>
            <a:r>
              <a:rPr lang="en-US" dirty="0"/>
              <a:t>)</a:t>
            </a:r>
          </a:p>
          <a:p>
            <a:r>
              <a:rPr lang="en-US" dirty="0"/>
              <a:t>            digit = </a:t>
            </a:r>
            <a:r>
              <a:rPr lang="en-US" dirty="0" err="1"/>
              <a:t>x_decoded</a:t>
            </a:r>
            <a:r>
              <a:rPr lang="en-US" dirty="0"/>
              <a:t>[0].reshape(</a:t>
            </a:r>
            <a:r>
              <a:rPr lang="en-US" dirty="0" err="1"/>
              <a:t>digit_size</a:t>
            </a:r>
            <a:r>
              <a:rPr lang="en-US" dirty="0"/>
              <a:t>, </a:t>
            </a:r>
            <a:r>
              <a:rPr lang="en-US" dirty="0" err="1"/>
              <a:t>digit_size</a:t>
            </a:r>
            <a:r>
              <a:rPr lang="en-US" dirty="0"/>
              <a:t>)</a:t>
            </a:r>
          </a:p>
          <a:p>
            <a:r>
              <a:rPr lang="en-US" dirty="0"/>
              <a:t>            figure[</a:t>
            </a:r>
            <a:r>
              <a:rPr lang="en-US" dirty="0" err="1"/>
              <a:t>i</a:t>
            </a:r>
            <a:r>
              <a:rPr lang="en-US" dirty="0"/>
              <a:t> * </a:t>
            </a:r>
            <a:r>
              <a:rPr lang="en-US" dirty="0" err="1"/>
              <a:t>digit_size</a:t>
            </a:r>
            <a:r>
              <a:rPr lang="en-US" dirty="0"/>
              <a:t>: (</a:t>
            </a:r>
            <a:r>
              <a:rPr lang="en-US" dirty="0" err="1"/>
              <a:t>i</a:t>
            </a:r>
            <a:r>
              <a:rPr lang="en-US" dirty="0"/>
              <a:t> + 1) * </a:t>
            </a:r>
            <a:r>
              <a:rPr lang="en-US" dirty="0" err="1"/>
              <a:t>digit_size</a:t>
            </a:r>
            <a:r>
              <a:rPr lang="en-US" dirty="0"/>
              <a:t>,</a:t>
            </a:r>
          </a:p>
          <a:p>
            <a:r>
              <a:rPr lang="en-US" dirty="0"/>
              <a:t>                   j * </a:t>
            </a:r>
            <a:r>
              <a:rPr lang="en-US" dirty="0" err="1"/>
              <a:t>digit_size</a:t>
            </a:r>
            <a:r>
              <a:rPr lang="en-US" dirty="0"/>
              <a:t>: (j + 1) * </a:t>
            </a:r>
            <a:r>
              <a:rPr lang="en-US" dirty="0" err="1"/>
              <a:t>digit_size</a:t>
            </a:r>
            <a:r>
              <a:rPr lang="en-US" dirty="0"/>
              <a:t>] = digit</a:t>
            </a:r>
          </a:p>
          <a:p>
            <a:r>
              <a:rPr lang="en-US" dirty="0"/>
              <a:t> </a:t>
            </a:r>
          </a:p>
          <a:p>
            <a:r>
              <a:rPr lang="en-US" dirty="0"/>
              <a:t>    </a:t>
            </a:r>
            <a:r>
              <a:rPr lang="en-US" dirty="0" err="1"/>
              <a:t>plt.figure</a:t>
            </a:r>
            <a:r>
              <a:rPr lang="en-US" dirty="0"/>
              <a:t>(</a:t>
            </a:r>
            <a:r>
              <a:rPr lang="en-US" dirty="0" err="1"/>
              <a:t>figsize</a:t>
            </a:r>
            <a:r>
              <a:rPr lang="en-US" dirty="0"/>
              <a:t>=(10, 10))</a:t>
            </a:r>
          </a:p>
          <a:p>
            <a:r>
              <a:rPr lang="en-US" dirty="0"/>
              <a:t>    </a:t>
            </a:r>
            <a:r>
              <a:rPr lang="en-US" dirty="0" err="1"/>
              <a:t>start_range</a:t>
            </a:r>
            <a:r>
              <a:rPr lang="en-US" dirty="0"/>
              <a:t> = </a:t>
            </a:r>
            <a:r>
              <a:rPr lang="en-US" dirty="0" err="1"/>
              <a:t>digit_size</a:t>
            </a:r>
            <a:r>
              <a:rPr lang="en-US" dirty="0"/>
              <a:t> // 2</a:t>
            </a:r>
          </a:p>
          <a:p>
            <a:r>
              <a:rPr lang="en-US" dirty="0"/>
              <a:t>    </a:t>
            </a:r>
            <a:r>
              <a:rPr lang="en-US" dirty="0" err="1"/>
              <a:t>end_range</a:t>
            </a:r>
            <a:r>
              <a:rPr lang="en-US" dirty="0"/>
              <a:t> = n * </a:t>
            </a:r>
            <a:r>
              <a:rPr lang="en-US" dirty="0" err="1"/>
              <a:t>digit_size</a:t>
            </a:r>
            <a:r>
              <a:rPr lang="en-US" dirty="0"/>
              <a:t> + </a:t>
            </a:r>
            <a:r>
              <a:rPr lang="en-US" dirty="0" err="1"/>
              <a:t>start_range</a:t>
            </a:r>
            <a:r>
              <a:rPr lang="en-US" dirty="0"/>
              <a:t> + 1</a:t>
            </a:r>
          </a:p>
          <a:p>
            <a:r>
              <a:rPr lang="en-US" dirty="0"/>
              <a:t>    </a:t>
            </a:r>
            <a:r>
              <a:rPr lang="en-US" dirty="0" err="1"/>
              <a:t>pixel_range</a:t>
            </a:r>
            <a:r>
              <a:rPr lang="en-US" dirty="0"/>
              <a:t> = </a:t>
            </a:r>
            <a:r>
              <a:rPr lang="en-US" dirty="0" err="1"/>
              <a:t>np.arange</a:t>
            </a:r>
            <a:r>
              <a:rPr lang="en-US" dirty="0"/>
              <a:t>(</a:t>
            </a:r>
            <a:r>
              <a:rPr lang="en-US" dirty="0" err="1"/>
              <a:t>start_range</a:t>
            </a:r>
            <a:r>
              <a:rPr lang="en-US" dirty="0"/>
              <a:t>, </a:t>
            </a:r>
            <a:r>
              <a:rPr lang="en-US" dirty="0" err="1"/>
              <a:t>end_range</a:t>
            </a:r>
            <a:r>
              <a:rPr lang="en-US" dirty="0"/>
              <a:t>, </a:t>
            </a:r>
            <a:r>
              <a:rPr lang="en-US" dirty="0" err="1"/>
              <a:t>digit_size</a:t>
            </a:r>
            <a:r>
              <a:rPr lang="en-US" dirty="0"/>
              <a:t>)</a:t>
            </a:r>
          </a:p>
          <a:p>
            <a:r>
              <a:rPr lang="en-US" dirty="0"/>
              <a:t>    </a:t>
            </a:r>
            <a:r>
              <a:rPr lang="en-US" dirty="0" err="1"/>
              <a:t>sample_range_x</a:t>
            </a:r>
            <a:r>
              <a:rPr lang="en-US" dirty="0"/>
              <a:t> = </a:t>
            </a:r>
            <a:r>
              <a:rPr lang="en-US" dirty="0" err="1"/>
              <a:t>np.round</a:t>
            </a:r>
            <a:r>
              <a:rPr lang="en-US" dirty="0"/>
              <a:t>(</a:t>
            </a:r>
            <a:r>
              <a:rPr lang="en-US" dirty="0" err="1"/>
              <a:t>grid_x</a:t>
            </a:r>
            <a:r>
              <a:rPr lang="en-US" dirty="0"/>
              <a:t>, 1)</a:t>
            </a:r>
          </a:p>
          <a:p>
            <a:r>
              <a:rPr lang="en-US" dirty="0"/>
              <a:t>    </a:t>
            </a:r>
            <a:r>
              <a:rPr lang="en-US" dirty="0" err="1"/>
              <a:t>sample_range_y</a:t>
            </a:r>
            <a:r>
              <a:rPr lang="en-US" dirty="0"/>
              <a:t> = </a:t>
            </a:r>
            <a:r>
              <a:rPr lang="en-US" dirty="0" err="1"/>
              <a:t>np.round</a:t>
            </a:r>
            <a:r>
              <a:rPr lang="en-US" dirty="0"/>
              <a:t>(</a:t>
            </a:r>
            <a:r>
              <a:rPr lang="en-US" dirty="0" err="1"/>
              <a:t>grid_y</a:t>
            </a:r>
            <a:r>
              <a:rPr lang="en-US" dirty="0"/>
              <a:t>, 1)</a:t>
            </a:r>
          </a:p>
          <a:p>
            <a:r>
              <a:rPr lang="en-US" dirty="0"/>
              <a:t>    </a:t>
            </a:r>
            <a:r>
              <a:rPr lang="en-US" dirty="0" err="1"/>
              <a:t>plt.xticks</a:t>
            </a:r>
            <a:r>
              <a:rPr lang="en-US" dirty="0"/>
              <a:t>(</a:t>
            </a:r>
            <a:r>
              <a:rPr lang="en-US" dirty="0" err="1"/>
              <a:t>pixel_range</a:t>
            </a:r>
            <a:r>
              <a:rPr lang="en-US" dirty="0"/>
              <a:t>, </a:t>
            </a:r>
            <a:r>
              <a:rPr lang="en-US" dirty="0" err="1"/>
              <a:t>sample_range_x</a:t>
            </a:r>
            <a:r>
              <a:rPr lang="en-US" dirty="0"/>
              <a:t>)</a:t>
            </a:r>
          </a:p>
          <a:p>
            <a:r>
              <a:rPr lang="en-US" dirty="0"/>
              <a:t>    </a:t>
            </a:r>
            <a:r>
              <a:rPr lang="en-US" dirty="0" err="1"/>
              <a:t>plt.yticks</a:t>
            </a:r>
            <a:r>
              <a:rPr lang="en-US" dirty="0"/>
              <a:t>(</a:t>
            </a:r>
            <a:r>
              <a:rPr lang="en-US" dirty="0" err="1"/>
              <a:t>pixel_range</a:t>
            </a:r>
            <a:r>
              <a:rPr lang="en-US" dirty="0"/>
              <a:t>, </a:t>
            </a:r>
            <a:r>
              <a:rPr lang="en-US" dirty="0" err="1"/>
              <a:t>sample_range_y</a:t>
            </a:r>
            <a:r>
              <a:rPr lang="en-US" dirty="0"/>
              <a:t>)</a:t>
            </a:r>
          </a:p>
          <a:p>
            <a:r>
              <a:rPr lang="en-US" dirty="0"/>
              <a:t>    </a:t>
            </a:r>
            <a:r>
              <a:rPr lang="en-US" dirty="0" err="1"/>
              <a:t>plt.xlabel</a:t>
            </a:r>
            <a:r>
              <a:rPr lang="en-US" dirty="0"/>
              <a:t>("z[0]")</a:t>
            </a:r>
          </a:p>
          <a:p>
            <a:r>
              <a:rPr lang="en-US" dirty="0"/>
              <a:t>    </a:t>
            </a:r>
            <a:r>
              <a:rPr lang="en-US" dirty="0" err="1"/>
              <a:t>plt.ylabel</a:t>
            </a:r>
            <a:r>
              <a:rPr lang="en-US" dirty="0"/>
              <a:t>("z[1]")</a:t>
            </a:r>
          </a:p>
          <a:p>
            <a:r>
              <a:rPr lang="en-US" dirty="0"/>
              <a:t>    </a:t>
            </a:r>
            <a:r>
              <a:rPr lang="en-US" dirty="0" err="1"/>
              <a:t>plt.imshow</a:t>
            </a:r>
            <a:r>
              <a:rPr lang="en-US" dirty="0"/>
              <a:t>(figure, </a:t>
            </a:r>
            <a:r>
              <a:rPr lang="en-US" dirty="0" err="1"/>
              <a:t>cmap</a:t>
            </a:r>
            <a:r>
              <a:rPr lang="en-US" dirty="0"/>
              <a:t>='</a:t>
            </a:r>
            <a:r>
              <a:rPr lang="en-US" dirty="0" err="1"/>
              <a:t>Greys_r</a:t>
            </a:r>
            <a:r>
              <a:rPr lang="en-US" dirty="0"/>
              <a:t>')</a:t>
            </a:r>
          </a:p>
          <a:p>
            <a:r>
              <a:rPr lang="en-US" dirty="0"/>
              <a:t>    </a:t>
            </a:r>
            <a:r>
              <a:rPr lang="en-US" dirty="0" err="1"/>
              <a:t>plt.savefig</a:t>
            </a:r>
            <a:r>
              <a:rPr lang="en-US" dirty="0"/>
              <a:t>(filename)</a:t>
            </a:r>
          </a:p>
          <a:p>
            <a:r>
              <a:rPr lang="en-US" dirty="0"/>
              <a:t>    </a:t>
            </a:r>
            <a:r>
              <a:rPr lang="en-US" dirty="0" err="1"/>
              <a:t>plt.show</a:t>
            </a:r>
            <a:r>
              <a:rPr lang="en-US" dirty="0"/>
              <a:t>()</a:t>
            </a:r>
          </a:p>
          <a:p>
            <a:r>
              <a:rPr lang="en-US" dirty="0"/>
              <a:t> </a:t>
            </a:r>
          </a:p>
          <a:p>
            <a:r>
              <a:rPr lang="en-US" dirty="0"/>
              <a:t> </a:t>
            </a:r>
          </a:p>
          <a:p>
            <a:r>
              <a:rPr lang="en-US" dirty="0"/>
              <a:t># MNIST dataset</a:t>
            </a:r>
          </a:p>
          <a:p>
            <a:r>
              <a:rPr lang="en-US" dirty="0"/>
              <a:t>(</a:t>
            </a:r>
            <a:r>
              <a:rPr lang="en-US" dirty="0" err="1"/>
              <a:t>x_train</a:t>
            </a:r>
            <a:r>
              <a:rPr lang="en-US" dirty="0"/>
              <a:t>, </a:t>
            </a:r>
            <a:r>
              <a:rPr lang="en-US" dirty="0" err="1"/>
              <a:t>y_train</a:t>
            </a:r>
            <a:r>
              <a:rPr lang="en-US" dirty="0"/>
              <a:t>), (</a:t>
            </a:r>
            <a:r>
              <a:rPr lang="en-US" dirty="0" err="1"/>
              <a:t>x_test</a:t>
            </a:r>
            <a:r>
              <a:rPr lang="en-US" dirty="0"/>
              <a:t>, </a:t>
            </a:r>
            <a:r>
              <a:rPr lang="en-US" dirty="0" err="1"/>
              <a:t>y_test</a:t>
            </a:r>
            <a:r>
              <a:rPr lang="en-US" dirty="0"/>
              <a:t>) = </a:t>
            </a:r>
            <a:r>
              <a:rPr lang="en-US" dirty="0" err="1"/>
              <a:t>mnist.load_data</a:t>
            </a:r>
            <a:r>
              <a:rPr lang="en-US" dirty="0"/>
              <a:t>()</a:t>
            </a:r>
          </a:p>
          <a:p>
            <a:r>
              <a:rPr lang="en-US" dirty="0"/>
              <a:t> </a:t>
            </a:r>
          </a:p>
          <a:p>
            <a:r>
              <a:rPr lang="en-US" dirty="0" err="1"/>
              <a:t>image_size</a:t>
            </a:r>
            <a:r>
              <a:rPr lang="en-US" dirty="0"/>
              <a:t> = </a:t>
            </a:r>
            <a:r>
              <a:rPr lang="en-US" dirty="0" err="1"/>
              <a:t>x_train.shape</a:t>
            </a:r>
            <a:r>
              <a:rPr lang="en-US" dirty="0"/>
              <a:t>[1]</a:t>
            </a:r>
          </a:p>
          <a:p>
            <a:r>
              <a:rPr lang="en-US" dirty="0" err="1"/>
              <a:t>x_train</a:t>
            </a:r>
            <a:r>
              <a:rPr lang="en-US" dirty="0"/>
              <a:t> = </a:t>
            </a:r>
            <a:r>
              <a:rPr lang="en-US" dirty="0" err="1"/>
              <a:t>np.reshape</a:t>
            </a:r>
            <a:r>
              <a:rPr lang="en-US" dirty="0"/>
              <a:t>(</a:t>
            </a:r>
            <a:r>
              <a:rPr lang="en-US" dirty="0" err="1"/>
              <a:t>x_train</a:t>
            </a:r>
            <a:r>
              <a:rPr lang="en-US" dirty="0"/>
              <a:t>, [-1, </a:t>
            </a:r>
            <a:r>
              <a:rPr lang="en-US" dirty="0" err="1"/>
              <a:t>image_size</a:t>
            </a:r>
            <a:r>
              <a:rPr lang="en-US" dirty="0"/>
              <a:t>, </a:t>
            </a:r>
            <a:r>
              <a:rPr lang="en-US" dirty="0" err="1"/>
              <a:t>image_size</a:t>
            </a:r>
            <a:r>
              <a:rPr lang="en-US" dirty="0"/>
              <a:t>, 1])</a:t>
            </a:r>
          </a:p>
          <a:p>
            <a:r>
              <a:rPr lang="en-US" dirty="0" err="1"/>
              <a:t>x_test</a:t>
            </a:r>
            <a:r>
              <a:rPr lang="en-US" dirty="0"/>
              <a:t> = </a:t>
            </a:r>
            <a:r>
              <a:rPr lang="en-US" dirty="0" err="1"/>
              <a:t>np.reshape</a:t>
            </a:r>
            <a:r>
              <a:rPr lang="en-US" dirty="0"/>
              <a:t>(</a:t>
            </a:r>
            <a:r>
              <a:rPr lang="en-US" dirty="0" err="1"/>
              <a:t>x_test</a:t>
            </a:r>
            <a:r>
              <a:rPr lang="en-US" dirty="0"/>
              <a:t>, [-1, </a:t>
            </a:r>
            <a:r>
              <a:rPr lang="en-US" dirty="0" err="1"/>
              <a:t>image_size</a:t>
            </a:r>
            <a:r>
              <a:rPr lang="en-US" dirty="0"/>
              <a:t>, </a:t>
            </a:r>
            <a:r>
              <a:rPr lang="en-US" dirty="0" err="1"/>
              <a:t>image_size</a:t>
            </a:r>
            <a:r>
              <a:rPr lang="en-US" dirty="0"/>
              <a:t>, 1])</a:t>
            </a:r>
          </a:p>
          <a:p>
            <a:r>
              <a:rPr lang="en-US" dirty="0" err="1"/>
              <a:t>x_train</a:t>
            </a:r>
            <a:r>
              <a:rPr lang="en-US" dirty="0"/>
              <a:t> = </a:t>
            </a:r>
            <a:r>
              <a:rPr lang="en-US" dirty="0" err="1"/>
              <a:t>x_train.astype</a:t>
            </a:r>
            <a:r>
              <a:rPr lang="en-US" dirty="0"/>
              <a:t>('float32') / 255</a:t>
            </a:r>
          </a:p>
          <a:p>
            <a:r>
              <a:rPr lang="en-US" dirty="0" err="1"/>
              <a:t>x_test</a:t>
            </a:r>
            <a:r>
              <a:rPr lang="en-US" dirty="0"/>
              <a:t> = </a:t>
            </a:r>
            <a:r>
              <a:rPr lang="en-US" dirty="0" err="1"/>
              <a:t>x_test.astype</a:t>
            </a:r>
            <a:r>
              <a:rPr lang="en-US" dirty="0"/>
              <a:t>('float32') / 255</a:t>
            </a:r>
          </a:p>
          <a:p>
            <a:r>
              <a:rPr lang="en-US" dirty="0"/>
              <a:t> </a:t>
            </a:r>
          </a:p>
          <a:p>
            <a:r>
              <a:rPr lang="en-US" dirty="0"/>
              <a:t># network parameters</a:t>
            </a:r>
          </a:p>
          <a:p>
            <a:r>
              <a:rPr lang="en-US" dirty="0" err="1"/>
              <a:t>input_shape</a:t>
            </a:r>
            <a:r>
              <a:rPr lang="en-US" dirty="0"/>
              <a:t> = (</a:t>
            </a:r>
            <a:r>
              <a:rPr lang="en-US" dirty="0" err="1"/>
              <a:t>image_size</a:t>
            </a:r>
            <a:r>
              <a:rPr lang="en-US" dirty="0"/>
              <a:t>, </a:t>
            </a:r>
            <a:r>
              <a:rPr lang="en-US" dirty="0" err="1"/>
              <a:t>image_size</a:t>
            </a:r>
            <a:r>
              <a:rPr lang="en-US" dirty="0"/>
              <a:t>, 1)</a:t>
            </a:r>
          </a:p>
          <a:p>
            <a:r>
              <a:rPr lang="en-US" dirty="0" err="1"/>
              <a:t>batch_size</a:t>
            </a:r>
            <a:r>
              <a:rPr lang="en-US" dirty="0"/>
              <a:t> = 128</a:t>
            </a:r>
          </a:p>
          <a:p>
            <a:r>
              <a:rPr lang="en-US" dirty="0" err="1"/>
              <a:t>kernel_size</a:t>
            </a:r>
            <a:r>
              <a:rPr lang="en-US" dirty="0"/>
              <a:t> = 3</a:t>
            </a:r>
          </a:p>
          <a:p>
            <a:r>
              <a:rPr lang="en-US" dirty="0"/>
              <a:t>filters = 16</a:t>
            </a:r>
          </a:p>
          <a:p>
            <a:r>
              <a:rPr lang="en-US" dirty="0" err="1"/>
              <a:t>latent_dim</a:t>
            </a:r>
            <a:r>
              <a:rPr lang="en-US" dirty="0"/>
              <a:t> = 2</a:t>
            </a:r>
          </a:p>
          <a:p>
            <a:r>
              <a:rPr lang="en-US" dirty="0"/>
              <a:t>epochs = 30#30</a:t>
            </a:r>
          </a:p>
          <a:p>
            <a:r>
              <a:rPr lang="en-US" dirty="0"/>
              <a:t> </a:t>
            </a:r>
          </a:p>
          <a:p>
            <a:r>
              <a:rPr lang="en-US" dirty="0"/>
              <a:t># VAE model = encoder + decoder</a:t>
            </a:r>
          </a:p>
          <a:p>
            <a:r>
              <a:rPr lang="en-US" dirty="0"/>
              <a:t># build encoder model</a:t>
            </a:r>
          </a:p>
          <a:p>
            <a:r>
              <a:rPr lang="en-US" dirty="0"/>
              <a:t>inputs = Input(shape=</a:t>
            </a:r>
            <a:r>
              <a:rPr lang="en-US" dirty="0" err="1"/>
              <a:t>input_shape</a:t>
            </a:r>
            <a:r>
              <a:rPr lang="en-US" dirty="0"/>
              <a:t>, name='</a:t>
            </a:r>
            <a:r>
              <a:rPr lang="en-US" dirty="0" err="1"/>
              <a:t>encoder_input</a:t>
            </a:r>
            <a:r>
              <a:rPr lang="en-US" dirty="0"/>
              <a:t>')</a:t>
            </a:r>
          </a:p>
          <a:p>
            <a:r>
              <a:rPr lang="en-US" dirty="0"/>
              <a:t>x = inputs</a:t>
            </a:r>
          </a:p>
          <a:p>
            <a:r>
              <a:rPr lang="en-US" dirty="0"/>
              <a:t>for </a:t>
            </a:r>
            <a:r>
              <a:rPr lang="en-US" dirty="0" err="1"/>
              <a:t>i</a:t>
            </a:r>
            <a:r>
              <a:rPr lang="en-US" dirty="0"/>
              <a:t> in range(2):</a:t>
            </a:r>
          </a:p>
          <a:p>
            <a:r>
              <a:rPr lang="en-US" dirty="0"/>
              <a:t>    filters *= 2</a:t>
            </a:r>
          </a:p>
          <a:p>
            <a:r>
              <a:rPr lang="en-US" dirty="0"/>
              <a:t>    x = Conv2D(filters=filters,</a:t>
            </a:r>
          </a:p>
          <a:p>
            <a:r>
              <a:rPr lang="en-US" dirty="0"/>
              <a:t>               </a:t>
            </a:r>
            <a:r>
              <a:rPr lang="en-US" dirty="0" err="1"/>
              <a:t>kernel_size</a:t>
            </a:r>
            <a:r>
              <a:rPr lang="en-US" dirty="0"/>
              <a:t>=</a:t>
            </a:r>
            <a:r>
              <a:rPr lang="en-US" dirty="0" err="1"/>
              <a:t>kernel_size</a:t>
            </a:r>
            <a:r>
              <a:rPr lang="en-US" dirty="0"/>
              <a:t>,</a:t>
            </a:r>
          </a:p>
          <a:p>
            <a:r>
              <a:rPr lang="en-US" dirty="0"/>
              <a:t>               activation='</a:t>
            </a:r>
            <a:r>
              <a:rPr lang="en-US" dirty="0" err="1"/>
              <a:t>relu</a:t>
            </a:r>
            <a:r>
              <a:rPr lang="en-US" dirty="0"/>
              <a:t>',</a:t>
            </a:r>
          </a:p>
          <a:p>
            <a:r>
              <a:rPr lang="en-US" dirty="0"/>
              <a:t>               strides=2,</a:t>
            </a:r>
          </a:p>
          <a:p>
            <a:r>
              <a:rPr lang="en-US" dirty="0"/>
              <a:t>               padding='same')(x)</a:t>
            </a:r>
          </a:p>
          <a:p>
            <a:r>
              <a:rPr lang="en-US" dirty="0"/>
              <a:t> </a:t>
            </a:r>
          </a:p>
          <a:p>
            <a:r>
              <a:rPr lang="en-US" dirty="0"/>
              <a:t># shape info needed to build decoder model</a:t>
            </a:r>
          </a:p>
          <a:p>
            <a:r>
              <a:rPr lang="en-US" dirty="0"/>
              <a:t>shape = </a:t>
            </a:r>
            <a:r>
              <a:rPr lang="en-US" dirty="0" err="1"/>
              <a:t>K.int_shape</a:t>
            </a:r>
            <a:r>
              <a:rPr lang="en-US" dirty="0"/>
              <a:t>(x)</a:t>
            </a:r>
          </a:p>
          <a:p>
            <a:r>
              <a:rPr lang="en-US" dirty="0"/>
              <a:t> </a:t>
            </a:r>
          </a:p>
          <a:p>
            <a:r>
              <a:rPr lang="en-US" dirty="0"/>
              <a:t># generate latent vector Q(</a:t>
            </a:r>
            <a:r>
              <a:rPr lang="en-US" dirty="0" err="1"/>
              <a:t>z|X</a:t>
            </a:r>
            <a:r>
              <a:rPr lang="en-US" dirty="0"/>
              <a:t>)</a:t>
            </a:r>
          </a:p>
          <a:p>
            <a:r>
              <a:rPr lang="en-US" dirty="0"/>
              <a:t>x = Flatten()(x)</a:t>
            </a:r>
          </a:p>
          <a:p>
            <a:r>
              <a:rPr lang="en-US" dirty="0"/>
              <a:t>x = Dense(16, activation='</a:t>
            </a:r>
            <a:r>
              <a:rPr lang="en-US" dirty="0" err="1"/>
              <a:t>relu</a:t>
            </a:r>
            <a:r>
              <a:rPr lang="en-US" dirty="0"/>
              <a:t>')(x)</a:t>
            </a:r>
          </a:p>
          <a:p>
            <a:r>
              <a:rPr lang="en-US" dirty="0" err="1"/>
              <a:t>z_mean</a:t>
            </a:r>
            <a:r>
              <a:rPr lang="en-US" dirty="0"/>
              <a:t> = Dense(</a:t>
            </a:r>
            <a:r>
              <a:rPr lang="en-US" dirty="0" err="1"/>
              <a:t>latent_dim</a:t>
            </a:r>
            <a:r>
              <a:rPr lang="en-US" dirty="0"/>
              <a:t>, name='</a:t>
            </a:r>
            <a:r>
              <a:rPr lang="en-US" dirty="0" err="1"/>
              <a:t>z_mean</a:t>
            </a:r>
            <a:r>
              <a:rPr lang="en-US" dirty="0"/>
              <a:t>')(x)</a:t>
            </a:r>
          </a:p>
          <a:p>
            <a:r>
              <a:rPr lang="en-US" dirty="0" err="1"/>
              <a:t>z_log_var</a:t>
            </a:r>
            <a:r>
              <a:rPr lang="en-US" dirty="0"/>
              <a:t> = Dense(</a:t>
            </a:r>
            <a:r>
              <a:rPr lang="en-US" dirty="0" err="1"/>
              <a:t>latent_dim</a:t>
            </a:r>
            <a:r>
              <a:rPr lang="en-US" dirty="0"/>
              <a:t>, name='</a:t>
            </a:r>
            <a:r>
              <a:rPr lang="en-US" dirty="0" err="1"/>
              <a:t>z_log_var</a:t>
            </a:r>
            <a:r>
              <a:rPr lang="en-US" dirty="0"/>
              <a:t>')(x)</a:t>
            </a:r>
          </a:p>
          <a:p>
            <a:r>
              <a:rPr lang="en-US" dirty="0"/>
              <a:t> </a:t>
            </a:r>
          </a:p>
          <a:p>
            <a:r>
              <a:rPr lang="en-US" dirty="0"/>
              <a:t># use </a:t>
            </a:r>
            <a:r>
              <a:rPr lang="en-US" dirty="0" err="1"/>
              <a:t>reparameterization</a:t>
            </a:r>
            <a:r>
              <a:rPr lang="en-US" dirty="0"/>
              <a:t> trick to push the sampling out as input</a:t>
            </a:r>
          </a:p>
          <a:p>
            <a:r>
              <a:rPr lang="en-US" dirty="0"/>
              <a:t># note that "</a:t>
            </a:r>
            <a:r>
              <a:rPr lang="en-US" dirty="0" err="1"/>
              <a:t>output_shape</a:t>
            </a:r>
            <a:r>
              <a:rPr lang="en-US" dirty="0"/>
              <a:t>" isn't necessary with the </a:t>
            </a:r>
            <a:r>
              <a:rPr lang="en-US" dirty="0" err="1"/>
              <a:t>TensorFlow</a:t>
            </a:r>
            <a:r>
              <a:rPr lang="en-US" dirty="0"/>
              <a:t> backend</a:t>
            </a:r>
          </a:p>
          <a:p>
            <a:r>
              <a:rPr lang="en-US" dirty="0"/>
              <a:t>z = Lambda(sampling, </a:t>
            </a:r>
            <a:r>
              <a:rPr lang="en-US" dirty="0" err="1"/>
              <a:t>output_shape</a:t>
            </a:r>
            <a:r>
              <a:rPr lang="en-US" dirty="0"/>
              <a:t>=(</a:t>
            </a:r>
            <a:r>
              <a:rPr lang="en-US" dirty="0" err="1"/>
              <a:t>latent_dim</a:t>
            </a:r>
            <a:r>
              <a:rPr lang="en-US" dirty="0"/>
              <a:t>,), name='z')([</a:t>
            </a:r>
            <a:r>
              <a:rPr lang="en-US" dirty="0" err="1"/>
              <a:t>z_mean</a:t>
            </a:r>
            <a:r>
              <a:rPr lang="en-US" dirty="0"/>
              <a:t>, </a:t>
            </a:r>
            <a:r>
              <a:rPr lang="en-US" dirty="0" err="1"/>
              <a:t>z_log_var</a:t>
            </a:r>
            <a:r>
              <a:rPr lang="en-US" dirty="0"/>
              <a:t>])</a:t>
            </a:r>
          </a:p>
          <a:p>
            <a:r>
              <a:rPr lang="en-US" dirty="0"/>
              <a:t> </a:t>
            </a:r>
          </a:p>
          <a:p>
            <a:r>
              <a:rPr lang="en-US" dirty="0"/>
              <a:t># instantiate encoder model</a:t>
            </a:r>
          </a:p>
          <a:p>
            <a:r>
              <a:rPr lang="en-US" dirty="0"/>
              <a:t>encoder = Model(inputs, [</a:t>
            </a:r>
            <a:r>
              <a:rPr lang="en-US" dirty="0" err="1"/>
              <a:t>z_mean</a:t>
            </a:r>
            <a:r>
              <a:rPr lang="en-US" dirty="0"/>
              <a:t>, </a:t>
            </a:r>
            <a:r>
              <a:rPr lang="en-US" dirty="0" err="1"/>
              <a:t>z_log_var</a:t>
            </a:r>
            <a:r>
              <a:rPr lang="en-US" dirty="0"/>
              <a:t>, z], name='encoder')</a:t>
            </a:r>
          </a:p>
          <a:p>
            <a:r>
              <a:rPr lang="en-US" dirty="0" err="1"/>
              <a:t>encoder.summary</a:t>
            </a:r>
            <a:r>
              <a:rPr lang="en-US" dirty="0"/>
              <a:t>()</a:t>
            </a:r>
          </a:p>
          <a:p>
            <a:r>
              <a:rPr lang="en-US" dirty="0" err="1"/>
              <a:t>plot_model</a:t>
            </a:r>
            <a:r>
              <a:rPr lang="en-US" dirty="0"/>
              <a:t>(encoder, </a:t>
            </a:r>
            <a:r>
              <a:rPr lang="en-US" dirty="0" err="1"/>
              <a:t>to_file</a:t>
            </a:r>
            <a:r>
              <a:rPr lang="en-US" dirty="0"/>
              <a:t>='vae_cnn_encoder.png', </a:t>
            </a:r>
            <a:r>
              <a:rPr lang="en-US" dirty="0" err="1"/>
              <a:t>show_shapes</a:t>
            </a:r>
            <a:r>
              <a:rPr lang="en-US" dirty="0"/>
              <a:t>=True)</a:t>
            </a:r>
          </a:p>
          <a:p>
            <a:r>
              <a:rPr lang="en-US" dirty="0"/>
              <a:t> </a:t>
            </a:r>
          </a:p>
          <a:p>
            <a:r>
              <a:rPr lang="en-US" dirty="0"/>
              <a:t># build decoder model</a:t>
            </a:r>
          </a:p>
          <a:p>
            <a:r>
              <a:rPr lang="en-US" dirty="0" err="1"/>
              <a:t>latent_inputs</a:t>
            </a:r>
            <a:r>
              <a:rPr lang="en-US" dirty="0"/>
              <a:t> = Input(shape=(</a:t>
            </a:r>
            <a:r>
              <a:rPr lang="en-US" dirty="0" err="1"/>
              <a:t>latent_dim</a:t>
            </a:r>
            <a:r>
              <a:rPr lang="en-US" dirty="0"/>
              <a:t>,), name='</a:t>
            </a:r>
            <a:r>
              <a:rPr lang="en-US" dirty="0" err="1"/>
              <a:t>z_sampling</a:t>
            </a:r>
            <a:r>
              <a:rPr lang="en-US" dirty="0"/>
              <a:t>')</a:t>
            </a:r>
          </a:p>
          <a:p>
            <a:r>
              <a:rPr lang="en-US" dirty="0"/>
              <a:t>x = Dense(shape[1] * shape[2] * shape[3], activation='</a:t>
            </a:r>
            <a:r>
              <a:rPr lang="en-US" dirty="0" err="1"/>
              <a:t>relu</a:t>
            </a:r>
            <a:r>
              <a:rPr lang="en-US" dirty="0"/>
              <a:t>')(</a:t>
            </a:r>
            <a:r>
              <a:rPr lang="en-US" dirty="0" err="1"/>
              <a:t>latent_inputs</a:t>
            </a:r>
            <a:r>
              <a:rPr lang="en-US" dirty="0"/>
              <a:t>)</a:t>
            </a:r>
          </a:p>
          <a:p>
            <a:r>
              <a:rPr lang="en-US" dirty="0"/>
              <a:t>x = Reshape((shape[1], shape[2], shape[3]))(x)</a:t>
            </a:r>
          </a:p>
          <a:p>
            <a:r>
              <a:rPr lang="en-US" dirty="0"/>
              <a:t> </a:t>
            </a:r>
          </a:p>
          <a:p>
            <a:r>
              <a:rPr lang="en-US" dirty="0"/>
              <a:t>for </a:t>
            </a:r>
            <a:r>
              <a:rPr lang="en-US" dirty="0" err="1"/>
              <a:t>i</a:t>
            </a:r>
            <a:r>
              <a:rPr lang="en-US" dirty="0"/>
              <a:t> in range(2):</a:t>
            </a:r>
          </a:p>
          <a:p>
            <a:r>
              <a:rPr lang="en-US" dirty="0"/>
              <a:t>    x = Conv2DTranspose(filters=filters,</a:t>
            </a:r>
          </a:p>
          <a:p>
            <a:r>
              <a:rPr lang="en-US" dirty="0"/>
              <a:t>                        </a:t>
            </a:r>
            <a:r>
              <a:rPr lang="en-US" dirty="0" err="1"/>
              <a:t>kernel_size</a:t>
            </a:r>
            <a:r>
              <a:rPr lang="en-US" dirty="0"/>
              <a:t>=</a:t>
            </a:r>
            <a:r>
              <a:rPr lang="en-US" dirty="0" err="1"/>
              <a:t>kernel_size</a:t>
            </a:r>
            <a:r>
              <a:rPr lang="en-US" dirty="0"/>
              <a:t>,</a:t>
            </a:r>
          </a:p>
          <a:p>
            <a:r>
              <a:rPr lang="en-US" dirty="0"/>
              <a:t>                        activation='</a:t>
            </a:r>
            <a:r>
              <a:rPr lang="en-US" dirty="0" err="1"/>
              <a:t>relu</a:t>
            </a:r>
            <a:r>
              <a:rPr lang="en-US" dirty="0"/>
              <a:t>',</a:t>
            </a:r>
          </a:p>
          <a:p>
            <a:r>
              <a:rPr lang="en-US" dirty="0"/>
              <a:t>                        strides=2,</a:t>
            </a:r>
          </a:p>
          <a:p>
            <a:r>
              <a:rPr lang="en-US" dirty="0"/>
              <a:t>                        padding='same')(x)</a:t>
            </a:r>
          </a:p>
          <a:p>
            <a:r>
              <a:rPr lang="en-US" dirty="0"/>
              <a:t>    filters //= 2</a:t>
            </a:r>
          </a:p>
          <a:p>
            <a:r>
              <a:rPr lang="en-US" dirty="0"/>
              <a:t> </a:t>
            </a:r>
          </a:p>
          <a:p>
            <a:r>
              <a:rPr lang="en-US" dirty="0"/>
              <a:t>outputs = Conv2DTranspose(filters=1,</a:t>
            </a:r>
          </a:p>
          <a:p>
            <a:r>
              <a:rPr lang="en-US" dirty="0"/>
              <a:t>                          </a:t>
            </a:r>
            <a:r>
              <a:rPr lang="en-US" dirty="0" err="1"/>
              <a:t>kernel_size</a:t>
            </a:r>
            <a:r>
              <a:rPr lang="en-US" dirty="0"/>
              <a:t>=</a:t>
            </a:r>
            <a:r>
              <a:rPr lang="en-US" dirty="0" err="1"/>
              <a:t>kernel_size</a:t>
            </a:r>
            <a:r>
              <a:rPr lang="en-US" dirty="0"/>
              <a:t>,</a:t>
            </a:r>
          </a:p>
          <a:p>
            <a:r>
              <a:rPr lang="en-US" dirty="0"/>
              <a:t>                          activation='sigmoid',</a:t>
            </a:r>
          </a:p>
          <a:p>
            <a:r>
              <a:rPr lang="en-US" dirty="0"/>
              <a:t>                          padding='same',</a:t>
            </a:r>
          </a:p>
          <a:p>
            <a:r>
              <a:rPr lang="en-US" dirty="0"/>
              <a:t>                          name='</a:t>
            </a:r>
            <a:r>
              <a:rPr lang="en-US" dirty="0" err="1"/>
              <a:t>decoder_output</a:t>
            </a:r>
            <a:r>
              <a:rPr lang="en-US" dirty="0"/>
              <a:t>')(x)</a:t>
            </a:r>
          </a:p>
          <a:p>
            <a:r>
              <a:rPr lang="en-US" dirty="0"/>
              <a:t> </a:t>
            </a:r>
          </a:p>
          <a:p>
            <a:r>
              <a:rPr lang="en-US" dirty="0"/>
              <a:t># instantiate decoder model</a:t>
            </a:r>
          </a:p>
          <a:p>
            <a:r>
              <a:rPr lang="en-US" dirty="0"/>
              <a:t>decoder = Model(</a:t>
            </a:r>
            <a:r>
              <a:rPr lang="en-US" dirty="0" err="1"/>
              <a:t>latent_inputs</a:t>
            </a:r>
            <a:r>
              <a:rPr lang="en-US" dirty="0"/>
              <a:t>, outputs, name='decoder')</a:t>
            </a:r>
          </a:p>
          <a:p>
            <a:r>
              <a:rPr lang="en-US" dirty="0" err="1"/>
              <a:t>decoder.summary</a:t>
            </a:r>
            <a:r>
              <a:rPr lang="en-US" dirty="0"/>
              <a:t>()</a:t>
            </a:r>
          </a:p>
          <a:p>
            <a:r>
              <a:rPr lang="en-US" dirty="0" err="1"/>
              <a:t>plot_model</a:t>
            </a:r>
            <a:r>
              <a:rPr lang="en-US" dirty="0"/>
              <a:t>(decoder, </a:t>
            </a:r>
            <a:r>
              <a:rPr lang="en-US" dirty="0" err="1"/>
              <a:t>to_file</a:t>
            </a:r>
            <a:r>
              <a:rPr lang="en-US" dirty="0"/>
              <a:t>='vae_cnn_decoder.png', </a:t>
            </a:r>
            <a:r>
              <a:rPr lang="en-US" dirty="0" err="1"/>
              <a:t>show_shapes</a:t>
            </a:r>
            <a:r>
              <a:rPr lang="en-US" dirty="0"/>
              <a:t>=True)</a:t>
            </a:r>
          </a:p>
          <a:p>
            <a:r>
              <a:rPr lang="en-US" dirty="0"/>
              <a:t> </a:t>
            </a:r>
          </a:p>
          <a:p>
            <a:r>
              <a:rPr lang="en-US" dirty="0"/>
              <a:t># instantiate VAE model</a:t>
            </a:r>
          </a:p>
          <a:p>
            <a:r>
              <a:rPr lang="en-US" dirty="0"/>
              <a:t>outputs = decoder(encoder(inputs)[2])</a:t>
            </a:r>
          </a:p>
          <a:p>
            <a:r>
              <a:rPr lang="en-US" dirty="0" err="1"/>
              <a:t>vae</a:t>
            </a:r>
            <a:r>
              <a:rPr lang="en-US" dirty="0"/>
              <a:t> = Model(inputs, outputs, name='</a:t>
            </a:r>
            <a:r>
              <a:rPr lang="en-US" dirty="0" err="1"/>
              <a:t>vae</a:t>
            </a:r>
            <a:r>
              <a:rPr lang="en-US" dirty="0"/>
              <a:t>')</a:t>
            </a:r>
          </a:p>
          <a:p>
            <a:r>
              <a:rPr lang="en-US" dirty="0"/>
              <a:t> </a:t>
            </a:r>
          </a:p>
          <a:p>
            <a:r>
              <a:rPr lang="en-US" dirty="0"/>
              <a:t>if __name__ == '__main__':</a:t>
            </a:r>
          </a:p>
          <a:p>
            <a:r>
              <a:rPr lang="en-US" dirty="0"/>
              <a:t>    parser = </a:t>
            </a:r>
            <a:r>
              <a:rPr lang="en-US" dirty="0" err="1"/>
              <a:t>argparse.ArgumentParser</a:t>
            </a:r>
            <a:r>
              <a:rPr lang="en-US" dirty="0"/>
              <a:t>()</a:t>
            </a:r>
          </a:p>
          <a:p>
            <a:r>
              <a:rPr lang="en-US" dirty="0"/>
              <a:t>    help_ = "Load h5 model trained weights"</a:t>
            </a:r>
          </a:p>
          <a:p>
            <a:r>
              <a:rPr lang="en-US" dirty="0"/>
              <a:t>    </a:t>
            </a:r>
            <a:r>
              <a:rPr lang="en-US" dirty="0" err="1"/>
              <a:t>parser.add_argument</a:t>
            </a:r>
            <a:r>
              <a:rPr lang="en-US" dirty="0"/>
              <a:t>("-w", "--weights", help=help_)</a:t>
            </a:r>
          </a:p>
          <a:p>
            <a:r>
              <a:rPr lang="en-US" dirty="0"/>
              <a:t>    help_ = "Use </a:t>
            </a:r>
            <a:r>
              <a:rPr lang="en-US" dirty="0" err="1"/>
              <a:t>mse</a:t>
            </a:r>
            <a:r>
              <a:rPr lang="en-US" dirty="0"/>
              <a:t> loss instead of binary cross entropy (default)"</a:t>
            </a:r>
          </a:p>
          <a:p>
            <a:r>
              <a:rPr lang="en-US" dirty="0"/>
              <a:t>    </a:t>
            </a:r>
            <a:r>
              <a:rPr lang="en-US" dirty="0" err="1"/>
              <a:t>parser.add_argument</a:t>
            </a:r>
            <a:r>
              <a:rPr lang="en-US" dirty="0"/>
              <a:t>("-m", "--</a:t>
            </a:r>
            <a:r>
              <a:rPr lang="en-US" dirty="0" err="1"/>
              <a:t>mse</a:t>
            </a:r>
            <a:r>
              <a:rPr lang="en-US" dirty="0"/>
              <a:t>", help=help_, action='</a:t>
            </a:r>
            <a:r>
              <a:rPr lang="en-US" dirty="0" err="1"/>
              <a:t>store_true</a:t>
            </a:r>
            <a:r>
              <a:rPr lang="en-US" dirty="0"/>
              <a:t>')</a:t>
            </a:r>
          </a:p>
          <a:p>
            <a:r>
              <a:rPr lang="en-US" dirty="0"/>
              <a:t>    </a:t>
            </a:r>
            <a:r>
              <a:rPr lang="en-US" dirty="0" err="1"/>
              <a:t>args</a:t>
            </a:r>
            <a:r>
              <a:rPr lang="en-US" dirty="0"/>
              <a:t> = </a:t>
            </a:r>
            <a:r>
              <a:rPr lang="en-US" dirty="0" err="1"/>
              <a:t>parser.parse_args</a:t>
            </a:r>
            <a:r>
              <a:rPr lang="en-US" dirty="0"/>
              <a:t>()</a:t>
            </a:r>
          </a:p>
          <a:p>
            <a:r>
              <a:rPr lang="en-US" dirty="0"/>
              <a:t>    models = (encoder, decoder)</a:t>
            </a:r>
          </a:p>
          <a:p>
            <a:r>
              <a:rPr lang="en-US" dirty="0"/>
              <a:t>    data = (</a:t>
            </a:r>
            <a:r>
              <a:rPr lang="en-US" dirty="0" err="1"/>
              <a:t>x_test</a:t>
            </a:r>
            <a:r>
              <a:rPr lang="en-US" dirty="0"/>
              <a:t>, </a:t>
            </a:r>
            <a:r>
              <a:rPr lang="en-US" dirty="0" err="1"/>
              <a:t>y_test</a:t>
            </a:r>
            <a:r>
              <a:rPr lang="en-US" dirty="0"/>
              <a:t>)</a:t>
            </a:r>
          </a:p>
          <a:p>
            <a:r>
              <a:rPr lang="en-US" dirty="0"/>
              <a:t> </a:t>
            </a:r>
          </a:p>
          <a:p>
            <a:r>
              <a:rPr lang="en-US" dirty="0"/>
              <a:t>    # VAE loss = </a:t>
            </a:r>
            <a:r>
              <a:rPr lang="en-US" dirty="0" err="1"/>
              <a:t>mse_loss</a:t>
            </a:r>
            <a:r>
              <a:rPr lang="en-US" dirty="0"/>
              <a:t> or </a:t>
            </a:r>
            <a:r>
              <a:rPr lang="en-US" dirty="0" err="1"/>
              <a:t>xent_loss</a:t>
            </a:r>
            <a:r>
              <a:rPr lang="en-US" dirty="0"/>
              <a:t> + </a:t>
            </a:r>
            <a:r>
              <a:rPr lang="en-US" dirty="0" err="1"/>
              <a:t>kl_loss</a:t>
            </a:r>
            <a:endParaRPr lang="en-US" dirty="0"/>
          </a:p>
          <a:p>
            <a:r>
              <a:rPr lang="en-US" dirty="0"/>
              <a:t>    if </a:t>
            </a:r>
            <a:r>
              <a:rPr lang="en-US" dirty="0" err="1"/>
              <a:t>args.mse</a:t>
            </a:r>
            <a:r>
              <a:rPr lang="en-US" dirty="0"/>
              <a:t>:</a:t>
            </a:r>
          </a:p>
          <a:p>
            <a:r>
              <a:rPr lang="en-US" dirty="0"/>
              <a:t>        </a:t>
            </a:r>
            <a:r>
              <a:rPr lang="en-US" dirty="0" err="1"/>
              <a:t>reconstruction_loss</a:t>
            </a:r>
            <a:r>
              <a:rPr lang="en-US" dirty="0"/>
              <a:t> = </a:t>
            </a:r>
            <a:r>
              <a:rPr lang="en-US" dirty="0" err="1"/>
              <a:t>mse</a:t>
            </a:r>
            <a:r>
              <a:rPr lang="en-US" dirty="0"/>
              <a:t>(</a:t>
            </a:r>
            <a:r>
              <a:rPr lang="en-US" dirty="0" err="1"/>
              <a:t>K.flatten</a:t>
            </a:r>
            <a:r>
              <a:rPr lang="en-US" dirty="0"/>
              <a:t>(inputs), </a:t>
            </a:r>
            <a:r>
              <a:rPr lang="en-US" dirty="0" err="1"/>
              <a:t>K.flatten</a:t>
            </a:r>
            <a:r>
              <a:rPr lang="en-US" dirty="0"/>
              <a:t>(outputs))</a:t>
            </a:r>
          </a:p>
          <a:p>
            <a:r>
              <a:rPr lang="en-US" dirty="0"/>
              <a:t>    else:</a:t>
            </a:r>
          </a:p>
          <a:p>
            <a:r>
              <a:rPr lang="en-US" dirty="0"/>
              <a:t>        </a:t>
            </a:r>
            <a:r>
              <a:rPr lang="en-US" dirty="0" err="1"/>
              <a:t>reconstruction_loss</a:t>
            </a:r>
            <a:r>
              <a:rPr lang="en-US" dirty="0"/>
              <a:t> = </a:t>
            </a:r>
            <a:r>
              <a:rPr lang="en-US" dirty="0" err="1"/>
              <a:t>binary_crossentropy</a:t>
            </a:r>
            <a:r>
              <a:rPr lang="en-US" dirty="0"/>
              <a:t>(</a:t>
            </a:r>
            <a:r>
              <a:rPr lang="en-US" dirty="0" err="1"/>
              <a:t>K.flatten</a:t>
            </a:r>
            <a:r>
              <a:rPr lang="en-US" dirty="0"/>
              <a:t>(inputs),</a:t>
            </a:r>
          </a:p>
          <a:p>
            <a:r>
              <a:rPr lang="en-US" dirty="0"/>
              <a:t>                                                  </a:t>
            </a:r>
            <a:r>
              <a:rPr lang="en-US" dirty="0" err="1"/>
              <a:t>K.flatten</a:t>
            </a:r>
            <a:r>
              <a:rPr lang="en-US" dirty="0"/>
              <a:t>(outputs))</a:t>
            </a:r>
          </a:p>
          <a:p>
            <a:r>
              <a:rPr lang="en-US" dirty="0"/>
              <a:t> </a:t>
            </a:r>
          </a:p>
          <a:p>
            <a:r>
              <a:rPr lang="en-US" dirty="0"/>
              <a:t>    </a:t>
            </a:r>
            <a:r>
              <a:rPr lang="en-US" dirty="0" err="1"/>
              <a:t>reconstruction_loss</a:t>
            </a:r>
            <a:r>
              <a:rPr lang="en-US" dirty="0"/>
              <a:t> *= </a:t>
            </a:r>
            <a:r>
              <a:rPr lang="en-US" dirty="0" err="1"/>
              <a:t>image_size</a:t>
            </a:r>
            <a:r>
              <a:rPr lang="en-US" dirty="0"/>
              <a:t> * </a:t>
            </a:r>
            <a:r>
              <a:rPr lang="en-US" dirty="0" err="1"/>
              <a:t>image_size</a:t>
            </a:r>
            <a:endParaRPr lang="en-US" dirty="0"/>
          </a:p>
          <a:p>
            <a:r>
              <a:rPr lang="en-US" dirty="0"/>
              <a:t>    </a:t>
            </a:r>
            <a:r>
              <a:rPr lang="en-US" dirty="0" err="1"/>
              <a:t>kl_loss</a:t>
            </a:r>
            <a:r>
              <a:rPr lang="en-US" dirty="0"/>
              <a:t> = 1 + </a:t>
            </a:r>
            <a:r>
              <a:rPr lang="en-US" dirty="0" err="1"/>
              <a:t>z_log_var</a:t>
            </a:r>
            <a:r>
              <a:rPr lang="en-US" dirty="0"/>
              <a:t> - </a:t>
            </a:r>
            <a:r>
              <a:rPr lang="en-US" dirty="0" err="1"/>
              <a:t>K.square</a:t>
            </a:r>
            <a:r>
              <a:rPr lang="en-US" dirty="0"/>
              <a:t>(</a:t>
            </a:r>
            <a:r>
              <a:rPr lang="en-US" dirty="0" err="1"/>
              <a:t>z_mean</a:t>
            </a:r>
            <a:r>
              <a:rPr lang="en-US" dirty="0"/>
              <a:t>) - </a:t>
            </a:r>
            <a:r>
              <a:rPr lang="en-US" dirty="0" err="1"/>
              <a:t>K.exp</a:t>
            </a:r>
            <a:r>
              <a:rPr lang="en-US" dirty="0"/>
              <a:t>(</a:t>
            </a:r>
            <a:r>
              <a:rPr lang="en-US" dirty="0" err="1"/>
              <a:t>z_log_var</a:t>
            </a:r>
            <a:r>
              <a:rPr lang="en-US" dirty="0"/>
              <a:t>)</a:t>
            </a:r>
          </a:p>
          <a:p>
            <a:r>
              <a:rPr lang="en-US" dirty="0"/>
              <a:t>    </a:t>
            </a:r>
            <a:r>
              <a:rPr lang="en-US" dirty="0" err="1"/>
              <a:t>kl_loss</a:t>
            </a:r>
            <a:r>
              <a:rPr lang="en-US" dirty="0"/>
              <a:t> = </a:t>
            </a:r>
            <a:r>
              <a:rPr lang="en-US" dirty="0" err="1"/>
              <a:t>K.sum</a:t>
            </a:r>
            <a:r>
              <a:rPr lang="en-US" dirty="0"/>
              <a:t>(</a:t>
            </a:r>
            <a:r>
              <a:rPr lang="en-US" dirty="0" err="1"/>
              <a:t>kl_loss</a:t>
            </a:r>
            <a:r>
              <a:rPr lang="en-US" dirty="0"/>
              <a:t>, axis=-1)</a:t>
            </a:r>
          </a:p>
          <a:p>
            <a:r>
              <a:rPr lang="en-US" dirty="0"/>
              <a:t>    </a:t>
            </a:r>
            <a:r>
              <a:rPr lang="en-US" dirty="0" err="1"/>
              <a:t>kl_loss</a:t>
            </a:r>
            <a:r>
              <a:rPr lang="en-US" dirty="0"/>
              <a:t> *= -0.5</a:t>
            </a:r>
          </a:p>
          <a:p>
            <a:r>
              <a:rPr lang="en-US" dirty="0"/>
              <a:t>    </a:t>
            </a:r>
            <a:r>
              <a:rPr lang="en-US" dirty="0" err="1"/>
              <a:t>vae_loss</a:t>
            </a:r>
            <a:r>
              <a:rPr lang="en-US" dirty="0"/>
              <a:t> = </a:t>
            </a:r>
            <a:r>
              <a:rPr lang="en-US" dirty="0" err="1"/>
              <a:t>K.mean</a:t>
            </a:r>
            <a:r>
              <a:rPr lang="en-US" dirty="0"/>
              <a:t>(</a:t>
            </a:r>
            <a:r>
              <a:rPr lang="en-US" dirty="0" err="1"/>
              <a:t>reconstruction_loss</a:t>
            </a:r>
            <a:r>
              <a:rPr lang="en-US" dirty="0"/>
              <a:t> + </a:t>
            </a:r>
            <a:r>
              <a:rPr lang="en-US" dirty="0" err="1"/>
              <a:t>kl_loss</a:t>
            </a:r>
            <a:r>
              <a:rPr lang="en-US" dirty="0"/>
              <a:t>)</a:t>
            </a:r>
          </a:p>
          <a:p>
            <a:r>
              <a:rPr lang="en-US" dirty="0"/>
              <a:t>    </a:t>
            </a:r>
            <a:r>
              <a:rPr lang="en-US" dirty="0" err="1"/>
              <a:t>vae.add_loss</a:t>
            </a:r>
            <a:r>
              <a:rPr lang="en-US" dirty="0"/>
              <a:t>(</a:t>
            </a:r>
            <a:r>
              <a:rPr lang="en-US" dirty="0" err="1"/>
              <a:t>vae_loss</a:t>
            </a:r>
            <a:r>
              <a:rPr lang="en-US" dirty="0"/>
              <a:t>)</a:t>
            </a:r>
          </a:p>
          <a:p>
            <a:r>
              <a:rPr lang="en-US" dirty="0"/>
              <a:t>    </a:t>
            </a:r>
            <a:r>
              <a:rPr lang="en-US" dirty="0" err="1"/>
              <a:t>vae.compile</a:t>
            </a:r>
            <a:r>
              <a:rPr lang="en-US" dirty="0"/>
              <a:t>(optimizer='</a:t>
            </a:r>
            <a:r>
              <a:rPr lang="en-US" dirty="0" err="1"/>
              <a:t>rmsprop</a:t>
            </a:r>
            <a:r>
              <a:rPr lang="en-US" dirty="0"/>
              <a:t>')</a:t>
            </a:r>
          </a:p>
          <a:p>
            <a:r>
              <a:rPr lang="en-US" dirty="0"/>
              <a:t>    </a:t>
            </a:r>
            <a:r>
              <a:rPr lang="en-US" dirty="0" err="1"/>
              <a:t>vae.summary</a:t>
            </a:r>
            <a:r>
              <a:rPr lang="en-US" dirty="0"/>
              <a:t>()</a:t>
            </a:r>
          </a:p>
          <a:p>
            <a:r>
              <a:rPr lang="en-US" dirty="0"/>
              <a:t>    </a:t>
            </a:r>
            <a:r>
              <a:rPr lang="en-US" dirty="0" err="1"/>
              <a:t>plot_model</a:t>
            </a:r>
            <a:r>
              <a:rPr lang="en-US" dirty="0"/>
              <a:t>(</a:t>
            </a:r>
            <a:r>
              <a:rPr lang="en-US" dirty="0" err="1"/>
              <a:t>vae</a:t>
            </a:r>
            <a:r>
              <a:rPr lang="en-US" dirty="0"/>
              <a:t>, </a:t>
            </a:r>
            <a:r>
              <a:rPr lang="en-US" dirty="0" err="1"/>
              <a:t>to_file</a:t>
            </a:r>
            <a:r>
              <a:rPr lang="en-US" dirty="0"/>
              <a:t>='vae_cnn.png', </a:t>
            </a:r>
            <a:r>
              <a:rPr lang="en-US" dirty="0" err="1"/>
              <a:t>show_shapes</a:t>
            </a:r>
            <a:r>
              <a:rPr lang="en-US" dirty="0"/>
              <a:t>=True)</a:t>
            </a:r>
          </a:p>
          <a:p>
            <a:r>
              <a:rPr lang="en-US" dirty="0"/>
              <a:t> </a:t>
            </a:r>
          </a:p>
          <a:p>
            <a:r>
              <a:rPr lang="en-US" dirty="0"/>
              <a:t>    if </a:t>
            </a:r>
            <a:r>
              <a:rPr lang="en-US" dirty="0" err="1"/>
              <a:t>args.weights</a:t>
            </a:r>
            <a:r>
              <a:rPr lang="en-US" dirty="0"/>
              <a:t>:</a:t>
            </a:r>
          </a:p>
          <a:p>
            <a:r>
              <a:rPr lang="en-US" dirty="0"/>
              <a:t>        </a:t>
            </a:r>
            <a:r>
              <a:rPr lang="en-US" dirty="0" err="1"/>
              <a:t>vae.load_weights</a:t>
            </a:r>
            <a:r>
              <a:rPr lang="en-US" dirty="0"/>
              <a:t>(</a:t>
            </a:r>
            <a:r>
              <a:rPr lang="en-US" dirty="0" err="1"/>
              <a:t>args.weights</a:t>
            </a:r>
            <a:r>
              <a:rPr lang="en-US" dirty="0"/>
              <a:t>)</a:t>
            </a:r>
          </a:p>
          <a:p>
            <a:r>
              <a:rPr lang="en-US" dirty="0"/>
              <a:t>    else:</a:t>
            </a:r>
          </a:p>
          <a:p>
            <a:r>
              <a:rPr lang="en-US" dirty="0"/>
              <a:t>        # train the autoencoder</a:t>
            </a:r>
          </a:p>
          <a:p>
            <a:r>
              <a:rPr lang="en-US" dirty="0"/>
              <a:t>        </a:t>
            </a:r>
            <a:r>
              <a:rPr lang="en-US" dirty="0" err="1"/>
              <a:t>vae.fit</a:t>
            </a:r>
            <a:r>
              <a:rPr lang="en-US" dirty="0"/>
              <a:t>(</a:t>
            </a:r>
            <a:r>
              <a:rPr lang="en-US" dirty="0" err="1"/>
              <a:t>x_train</a:t>
            </a:r>
            <a:r>
              <a:rPr lang="en-US" dirty="0"/>
              <a:t>,</a:t>
            </a:r>
          </a:p>
          <a:p>
            <a:r>
              <a:rPr lang="en-US" dirty="0"/>
              <a:t>                epochs=epochs,</a:t>
            </a:r>
          </a:p>
          <a:p>
            <a:r>
              <a:rPr lang="en-US" dirty="0"/>
              <a:t>                </a:t>
            </a:r>
            <a:r>
              <a:rPr lang="en-US" dirty="0" err="1"/>
              <a:t>batch_size</a:t>
            </a:r>
            <a:r>
              <a:rPr lang="en-US" dirty="0"/>
              <a:t>=</a:t>
            </a:r>
            <a:r>
              <a:rPr lang="en-US" dirty="0" err="1"/>
              <a:t>batch_size</a:t>
            </a:r>
            <a:r>
              <a:rPr lang="en-US" dirty="0"/>
              <a:t>,</a:t>
            </a:r>
          </a:p>
          <a:p>
            <a:r>
              <a:rPr lang="en-US" dirty="0"/>
              <a:t>                </a:t>
            </a:r>
            <a:r>
              <a:rPr lang="en-US" dirty="0" err="1"/>
              <a:t>validation_data</a:t>
            </a:r>
            <a:r>
              <a:rPr lang="en-US" dirty="0"/>
              <a:t>=(</a:t>
            </a:r>
            <a:r>
              <a:rPr lang="en-US" dirty="0" err="1"/>
              <a:t>x_test</a:t>
            </a:r>
            <a:r>
              <a:rPr lang="en-US" dirty="0"/>
              <a:t>, None))</a:t>
            </a:r>
          </a:p>
          <a:p>
            <a:r>
              <a:rPr lang="en-US" dirty="0"/>
              <a:t>        #</a:t>
            </a:r>
            <a:r>
              <a:rPr lang="en-US" dirty="0" err="1"/>
              <a:t>vae.save_weights</a:t>
            </a:r>
            <a:r>
              <a:rPr lang="en-US" dirty="0"/>
              <a:t>('vae_cnn_mnist.h5')</a:t>
            </a:r>
          </a:p>
          <a:p>
            <a:r>
              <a:rPr lang="en-US" dirty="0"/>
              <a:t>        </a:t>
            </a:r>
            <a:r>
              <a:rPr lang="en-US" dirty="0" err="1"/>
              <a:t>vae.save_weights</a:t>
            </a:r>
            <a:r>
              <a:rPr lang="en-US" dirty="0"/>
              <a:t>('vae_cnn_mnist.tf') #</a:t>
            </a:r>
            <a:r>
              <a:rPr lang="en-US" dirty="0" err="1"/>
              <a:t>vae.save_weights</a:t>
            </a:r>
            <a:r>
              <a:rPr lang="en-US" dirty="0"/>
              <a:t>('vae_cnn_mnist.h5') </a:t>
            </a:r>
          </a:p>
          <a:p>
            <a:r>
              <a:rPr lang="en-US" dirty="0"/>
              <a:t> </a:t>
            </a:r>
          </a:p>
          <a:p>
            <a:r>
              <a:rPr lang="en-US" dirty="0"/>
              <a:t>    </a:t>
            </a:r>
            <a:r>
              <a:rPr lang="en-US" dirty="0" err="1"/>
              <a:t>plot_results</a:t>
            </a:r>
            <a:r>
              <a:rPr lang="en-US" dirty="0"/>
              <a:t>(models, data, </a:t>
            </a:r>
            <a:r>
              <a:rPr lang="en-US" dirty="0" err="1"/>
              <a:t>batch_size</a:t>
            </a:r>
            <a:r>
              <a:rPr lang="en-US" dirty="0"/>
              <a:t>=</a:t>
            </a:r>
            <a:r>
              <a:rPr lang="en-US" dirty="0" err="1"/>
              <a:t>batch_size</a:t>
            </a:r>
            <a:r>
              <a:rPr lang="en-US" dirty="0"/>
              <a:t>, </a:t>
            </a:r>
            <a:r>
              <a:rPr lang="en-US" dirty="0" err="1"/>
              <a:t>model_name</a:t>
            </a:r>
            <a:r>
              <a:rPr lang="en-US" dirty="0"/>
              <a:t>="</a:t>
            </a:r>
            <a:r>
              <a:rPr lang="en-US" dirty="0" err="1"/>
              <a:t>vae_cnn</a:t>
            </a:r>
            <a:r>
              <a:rPr lang="en-US" dirty="0"/>
              <a:t>")</a:t>
            </a:r>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79</a:t>
            </a:fld>
            <a:endParaRPr lang="en-US"/>
          </a:p>
        </p:txBody>
      </p:sp>
      <p:sp>
        <p:nvSpPr>
          <p:cNvPr id="6" name="Rectangle 5"/>
          <p:cNvSpPr/>
          <p:nvPr/>
        </p:nvSpPr>
        <p:spPr>
          <a:xfrm>
            <a:off x="4026966" y="3048000"/>
            <a:ext cx="4572000" cy="2862322"/>
          </a:xfrm>
          <a:prstGeom prst="rect">
            <a:avLst/>
          </a:prstGeom>
        </p:spPr>
        <p:txBody>
          <a:bodyPr>
            <a:spAutoFit/>
          </a:bodyPr>
          <a:lstStyle/>
          <a:p>
            <a:r>
              <a:rPr lang="en-US" dirty="0"/>
              <a:t>n </a:t>
            </a:r>
            <a:r>
              <a:rPr lang="en-US" dirty="0" err="1"/>
              <a:t>variational_autoencoder_deconv</a:t>
            </a:r>
            <a:r>
              <a:rPr lang="en-US" dirty="0"/>
              <a:t> : use: </a:t>
            </a:r>
            <a:r>
              <a:rPr lang="en-US" dirty="0" err="1"/>
              <a:t>vae.save_weights</a:t>
            </a:r>
            <a:r>
              <a:rPr lang="en-US" dirty="0"/>
              <a:t>('vae_cnn_mnist.tf') #instead of </a:t>
            </a:r>
            <a:r>
              <a:rPr lang="en-US" dirty="0" err="1"/>
              <a:t>vae.save_weights</a:t>
            </a:r>
            <a:r>
              <a:rPr lang="en-US" dirty="0"/>
              <a:t>('vae_cnn_mnist.h5') </a:t>
            </a:r>
          </a:p>
          <a:p>
            <a:endParaRPr lang="en-US" dirty="0"/>
          </a:p>
          <a:p>
            <a:r>
              <a:rPr lang="en-US" dirty="0" err="1"/>
              <a:t>Resulst</a:t>
            </a:r>
            <a:endParaRPr lang="en-US" dirty="0"/>
          </a:p>
          <a:p>
            <a:r>
              <a:rPr lang="en-US" dirty="0"/>
              <a:t>Epoch 30/30</a:t>
            </a:r>
          </a:p>
          <a:p>
            <a:r>
              <a:rPr lang="en-US" dirty="0"/>
              <a:t>60000/60000 [==============================] - 91s 2ms/sample - loss: 145.7313 - </a:t>
            </a:r>
            <a:r>
              <a:rPr lang="en-US" dirty="0" err="1"/>
              <a:t>val_loss</a:t>
            </a:r>
            <a:r>
              <a:rPr lang="en-US" dirty="0"/>
              <a:t>: 146.8615</a:t>
            </a:r>
          </a:p>
        </p:txBody>
      </p:sp>
      <p:sp>
        <p:nvSpPr>
          <p:cNvPr id="10" name="TextBox 9"/>
          <p:cNvSpPr txBox="1"/>
          <p:nvPr/>
        </p:nvSpPr>
        <p:spPr>
          <a:xfrm>
            <a:off x="4026966" y="1853125"/>
            <a:ext cx="3069686" cy="923330"/>
          </a:xfrm>
          <a:prstGeom prst="rect">
            <a:avLst/>
          </a:prstGeom>
          <a:noFill/>
          <a:ln>
            <a:solidFill>
              <a:schemeClr val="accent1"/>
            </a:solidFill>
          </a:ln>
        </p:spPr>
        <p:txBody>
          <a:bodyPr wrap="none" rtlCol="0">
            <a:spAutoFit/>
          </a:bodyPr>
          <a:lstStyle/>
          <a:p>
            <a:r>
              <a:rPr lang="en-US" dirty="0">
                <a:solidFill>
                  <a:srgbClr val="FF0000"/>
                </a:solidFill>
              </a:rPr>
              <a:t>To run this, you need to install:</a:t>
            </a:r>
          </a:p>
          <a:p>
            <a:r>
              <a:rPr lang="en-US" dirty="0">
                <a:solidFill>
                  <a:srgbClr val="FF0000"/>
                </a:solidFill>
              </a:rPr>
              <a:t>&gt;&gt;</a:t>
            </a:r>
            <a:r>
              <a:rPr lang="en-US" dirty="0" err="1">
                <a:solidFill>
                  <a:srgbClr val="FF0000"/>
                </a:solidFill>
              </a:rPr>
              <a:t>conda</a:t>
            </a:r>
            <a:r>
              <a:rPr lang="en-US" dirty="0">
                <a:solidFill>
                  <a:srgbClr val="FF0000"/>
                </a:solidFill>
              </a:rPr>
              <a:t> install </a:t>
            </a:r>
            <a:r>
              <a:rPr lang="en-US" dirty="0" err="1">
                <a:solidFill>
                  <a:srgbClr val="FF0000"/>
                </a:solidFill>
              </a:rPr>
              <a:t>graphviz</a:t>
            </a:r>
            <a:endParaRPr lang="en-US" dirty="0">
              <a:solidFill>
                <a:srgbClr val="FF0000"/>
              </a:solidFill>
            </a:endParaRPr>
          </a:p>
          <a:p>
            <a:r>
              <a:rPr lang="en-US" dirty="0">
                <a:solidFill>
                  <a:srgbClr val="FF0000"/>
                </a:solidFill>
              </a:rPr>
              <a:t>&gt;&gt;</a:t>
            </a:r>
            <a:r>
              <a:rPr lang="en-US" dirty="0" err="1">
                <a:solidFill>
                  <a:srgbClr val="FF0000"/>
                </a:solidFill>
              </a:rPr>
              <a:t>conda</a:t>
            </a:r>
            <a:r>
              <a:rPr lang="en-US" dirty="0">
                <a:solidFill>
                  <a:srgbClr val="FF0000"/>
                </a:solidFill>
              </a:rPr>
              <a:t> install </a:t>
            </a:r>
            <a:r>
              <a:rPr lang="en-US" dirty="0" err="1">
                <a:solidFill>
                  <a:srgbClr val="FF0000"/>
                </a:solidFill>
              </a:rPr>
              <a:t>pydot</a:t>
            </a:r>
            <a:endParaRPr lang="en-US" dirty="0">
              <a:solidFill>
                <a:srgbClr val="FF0000"/>
              </a:solidFill>
            </a:endParaRPr>
          </a:p>
        </p:txBody>
      </p:sp>
    </p:spTree>
    <p:extLst>
      <p:ext uri="{BB962C8B-B14F-4D97-AF65-F5344CB8AC3E}">
        <p14:creationId xmlns:p14="http://schemas.microsoft.com/office/powerpoint/2010/main" val="3162822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13" y="0"/>
            <a:ext cx="8229600" cy="1143000"/>
          </a:xfrm>
        </p:spPr>
        <p:txBody>
          <a:bodyPr/>
          <a:lstStyle/>
          <a:p>
            <a:r>
              <a:rPr lang="en-US" dirty="0"/>
              <a:t>Exercise 1a,b,c</a:t>
            </a:r>
          </a:p>
        </p:txBody>
      </p:sp>
      <p:sp>
        <p:nvSpPr>
          <p:cNvPr id="3" name="Content Placeholder 2"/>
          <p:cNvSpPr>
            <a:spLocks noGrp="1"/>
          </p:cNvSpPr>
          <p:nvPr>
            <p:ph idx="1"/>
          </p:nvPr>
        </p:nvSpPr>
        <p:spPr>
          <a:xfrm>
            <a:off x="133342" y="800709"/>
            <a:ext cx="5029200" cy="5864634"/>
          </a:xfrm>
        </p:spPr>
        <p:txBody>
          <a:bodyPr>
            <a:normAutofit fontScale="25000" lnSpcReduction="20000"/>
          </a:bodyPr>
          <a:lstStyle/>
          <a:p>
            <a:r>
              <a:rPr lang="en-US" sz="7400" dirty="0"/>
              <a:t>How many input layers, hidden layers, output layers in the figure shown? MC choices: How many </a:t>
            </a:r>
          </a:p>
          <a:p>
            <a:r>
              <a:rPr lang="en-US" sz="7400" dirty="0"/>
              <a:t>(a) input layer(s)?</a:t>
            </a:r>
          </a:p>
          <a:p>
            <a:r>
              <a:rPr lang="en-US" sz="7400" dirty="0"/>
              <a:t>(b) hidden layer(s)?</a:t>
            </a:r>
          </a:p>
          <a:p>
            <a:r>
              <a:rPr lang="en-US" sz="7400" dirty="0"/>
              <a:t>(c) Output  layer(s)?</a:t>
            </a:r>
          </a:p>
          <a:p>
            <a:endParaRPr lang="en-US" sz="7400" dirty="0"/>
          </a:p>
          <a:p>
            <a:r>
              <a:rPr lang="en-US" sz="7400" dirty="0"/>
              <a:t>How many neurons in these layers? MC choices: How many neurons in these layers?</a:t>
            </a:r>
          </a:p>
          <a:p>
            <a:r>
              <a:rPr lang="en-US" sz="7400" dirty="0"/>
              <a:t>(d) input layer?</a:t>
            </a:r>
          </a:p>
          <a:p>
            <a:r>
              <a:rPr lang="en-US" sz="7400" dirty="0"/>
              <a:t>(e) hidden layers: </a:t>
            </a:r>
            <a:r>
              <a:rPr lang="en-US" sz="7000" dirty="0"/>
              <a:t>choices: </a:t>
            </a:r>
          </a:p>
          <a:p>
            <a:pPr lvl="1"/>
            <a:r>
              <a:rPr lang="en-US" sz="6600" dirty="0"/>
              <a:t>1) 3</a:t>
            </a:r>
          </a:p>
          <a:p>
            <a:pPr lvl="1"/>
            <a:r>
              <a:rPr lang="en-US" sz="6600" dirty="0"/>
              <a:t>2) 6</a:t>
            </a:r>
          </a:p>
          <a:p>
            <a:pPr lvl="1"/>
            <a:r>
              <a:rPr lang="en-US" sz="6600" dirty="0"/>
              <a:t>3)  8</a:t>
            </a:r>
          </a:p>
          <a:p>
            <a:pPr lvl="1"/>
            <a:r>
              <a:rPr lang="en-US" sz="6600" dirty="0"/>
              <a:t>4)  10</a:t>
            </a:r>
          </a:p>
          <a:p>
            <a:r>
              <a:rPr lang="en-US" sz="7400" dirty="0"/>
              <a:t>(f) output layer?</a:t>
            </a:r>
          </a:p>
          <a:p>
            <a:endParaRPr lang="en-US" sz="7400" dirty="0"/>
          </a:p>
          <a:p>
            <a:r>
              <a:rPr lang="en-US" sz="7400" dirty="0"/>
              <a:t>(g) Which is true on the  number of neurons?</a:t>
            </a:r>
          </a:p>
          <a:p>
            <a:pPr lvl="1"/>
            <a:r>
              <a:rPr lang="en-US" sz="7000" dirty="0"/>
              <a:t>1) input neurons more than output neurons 2) input neurons same as output neurons</a:t>
            </a:r>
          </a:p>
          <a:p>
            <a:pPr lvl="1"/>
            <a:r>
              <a:rPr lang="en-US" sz="7000" dirty="0"/>
              <a:t>3) input neurons less than output neurons</a:t>
            </a:r>
          </a:p>
          <a:p>
            <a:endParaRPr lang="en-US" dirty="0"/>
          </a:p>
          <a:p>
            <a:endParaRPr lang="en-US" dirty="0"/>
          </a:p>
        </p:txBody>
      </p:sp>
      <p:sp>
        <p:nvSpPr>
          <p:cNvPr id="4" name="Footer Placeholder 3"/>
          <p:cNvSpPr>
            <a:spLocks noGrp="1"/>
          </p:cNvSpPr>
          <p:nvPr>
            <p:ph type="ftr" sz="quarter" idx="11"/>
          </p:nvPr>
        </p:nvSpPr>
        <p:spPr>
          <a:xfrm>
            <a:off x="4876800" y="6300218"/>
            <a:ext cx="2895600" cy="365125"/>
          </a:xfrm>
        </p:spPr>
        <p:txBody>
          <a:bodyPr/>
          <a:lstStyle/>
          <a:p>
            <a:r>
              <a:rPr lang="en-US"/>
              <a:t>Ch10. Auto and variational encoders v241024c</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006" y="2652703"/>
            <a:ext cx="3823911" cy="2238786"/>
          </a:xfrm>
          <a:prstGeom prst="rect">
            <a:avLst/>
          </a:prstGeom>
        </p:spPr>
      </p:pic>
      <p:sp>
        <p:nvSpPr>
          <p:cNvPr id="7" name="TextBox 6"/>
          <p:cNvSpPr txBox="1"/>
          <p:nvPr/>
        </p:nvSpPr>
        <p:spPr>
          <a:xfrm>
            <a:off x="5162542" y="2186594"/>
            <a:ext cx="849913" cy="461665"/>
          </a:xfrm>
          <a:prstGeom prst="rect">
            <a:avLst/>
          </a:prstGeom>
          <a:noFill/>
        </p:spPr>
        <p:txBody>
          <a:bodyPr wrap="none" rtlCol="0">
            <a:spAutoFit/>
          </a:bodyPr>
          <a:lstStyle/>
          <a:p>
            <a:r>
              <a:rPr lang="en-US" sz="2400" dirty="0"/>
              <a:t>Input</a:t>
            </a:r>
          </a:p>
        </p:txBody>
      </p:sp>
      <p:sp>
        <p:nvSpPr>
          <p:cNvPr id="8" name="Rectangle 7"/>
          <p:cNvSpPr/>
          <p:nvPr/>
        </p:nvSpPr>
        <p:spPr>
          <a:xfrm>
            <a:off x="7873342" y="2201351"/>
            <a:ext cx="1079142" cy="461665"/>
          </a:xfrm>
          <a:prstGeom prst="rect">
            <a:avLst/>
          </a:prstGeom>
        </p:spPr>
        <p:txBody>
          <a:bodyPr wrap="none">
            <a:spAutoFit/>
          </a:bodyPr>
          <a:lstStyle/>
          <a:p>
            <a:r>
              <a:rPr lang="en-US" sz="2400" dirty="0"/>
              <a:t>Output</a:t>
            </a:r>
          </a:p>
        </p:txBody>
      </p:sp>
      <p:pic>
        <p:nvPicPr>
          <p:cNvPr id="1026" name="Picture 2">
            <a:extLst>
              <a:ext uri="{FF2B5EF4-FFF2-40B4-BE49-F238E27FC236}">
                <a16:creationId xmlns:a16="http://schemas.microsoft.com/office/drawing/2014/main" id="{A802A954-7E45-59B8-3FE4-45EF7DA92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065" y="136525"/>
            <a:ext cx="2192357" cy="219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6182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variational_autoencoder_deconv.py</a:t>
            </a:r>
            <a:br>
              <a:rPr lang="en-US" dirty="0"/>
            </a:br>
            <a:r>
              <a:rPr lang="en-US" sz="2200" dirty="0"/>
              <a:t>from https://github.com/keras-team/keras/tree/master/</a:t>
            </a:r>
          </a:p>
        </p:txBody>
      </p:sp>
      <p:sp>
        <p:nvSpPr>
          <p:cNvPr id="3" name="Content Placeholder 2"/>
          <p:cNvSpPr>
            <a:spLocks noGrp="1"/>
          </p:cNvSpPr>
          <p:nvPr>
            <p:ph idx="1"/>
          </p:nvPr>
        </p:nvSpPr>
        <p:spPr/>
        <p:txBody>
          <a:bodyPr>
            <a:normAutofit/>
          </a:bodyPr>
          <a:lstStyle/>
          <a:p>
            <a:r>
              <a:rPr lang="en-US" sz="2400" dirty="0"/>
              <a:t>Display to see how the 2 latent variables (Z:z1,z2) perform for each numerals(0,1,2,…9). They form 10 clusters</a:t>
            </a:r>
          </a:p>
          <a:p>
            <a:r>
              <a:rPr lang="en-US" sz="2400" dirty="0"/>
              <a:t>.</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80</a:t>
            </a:fld>
            <a:endParaRPr lang="en-US"/>
          </a:p>
        </p:txBody>
      </p:sp>
      <p:pic>
        <p:nvPicPr>
          <p:cNvPr id="7" name="Picture 6"/>
          <p:cNvPicPr>
            <a:picLocks noChangeAspect="1"/>
          </p:cNvPicPr>
          <p:nvPr/>
        </p:nvPicPr>
        <p:blipFill>
          <a:blip r:embed="rId2"/>
          <a:stretch>
            <a:fillRect/>
          </a:stretch>
        </p:blipFill>
        <p:spPr>
          <a:xfrm>
            <a:off x="4840935" y="2574116"/>
            <a:ext cx="4006952" cy="3723587"/>
          </a:xfrm>
          <a:prstGeom prst="rect">
            <a:avLst/>
          </a:prstGeom>
        </p:spPr>
      </p:pic>
      <p:pic>
        <p:nvPicPr>
          <p:cNvPr id="8" name="Picture 7"/>
          <p:cNvPicPr>
            <a:picLocks noChangeAspect="1"/>
          </p:cNvPicPr>
          <p:nvPr/>
        </p:nvPicPr>
        <p:blipFill>
          <a:blip r:embed="rId3"/>
          <a:stretch>
            <a:fillRect/>
          </a:stretch>
        </p:blipFill>
        <p:spPr>
          <a:xfrm>
            <a:off x="434396" y="2804255"/>
            <a:ext cx="4602809" cy="2735003"/>
          </a:xfrm>
          <a:prstGeom prst="rect">
            <a:avLst/>
          </a:prstGeom>
        </p:spPr>
      </p:pic>
      <p:cxnSp>
        <p:nvCxnSpPr>
          <p:cNvPr id="9" name="Straight Arrow Connector 8">
            <a:extLst>
              <a:ext uri="{FF2B5EF4-FFF2-40B4-BE49-F238E27FC236}">
                <a16:creationId xmlns:a16="http://schemas.microsoft.com/office/drawing/2014/main" id="{210D3D80-4934-8471-94E5-15553A715274}"/>
              </a:ext>
            </a:extLst>
          </p:cNvPr>
          <p:cNvCxnSpPr>
            <a:cxnSpLocks/>
          </p:cNvCxnSpPr>
          <p:nvPr/>
        </p:nvCxnSpPr>
        <p:spPr>
          <a:xfrm flipV="1">
            <a:off x="509324" y="2601608"/>
            <a:ext cx="9524" cy="2952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B0DCA47-4E04-57A5-40F9-8D86D1165ADF}"/>
              </a:ext>
            </a:extLst>
          </p:cNvPr>
          <p:cNvCxnSpPr>
            <a:cxnSpLocks/>
          </p:cNvCxnSpPr>
          <p:nvPr/>
        </p:nvCxnSpPr>
        <p:spPr>
          <a:xfrm>
            <a:off x="466199" y="5569457"/>
            <a:ext cx="3981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86D6D62-827D-CF72-AC3D-DD1544BD742A}"/>
              </a:ext>
            </a:extLst>
          </p:cNvPr>
          <p:cNvSpPr txBox="1"/>
          <p:nvPr/>
        </p:nvSpPr>
        <p:spPr>
          <a:xfrm>
            <a:off x="611213" y="5756831"/>
            <a:ext cx="4572000" cy="369332"/>
          </a:xfrm>
          <a:prstGeom prst="rect">
            <a:avLst/>
          </a:prstGeom>
          <a:noFill/>
        </p:spPr>
        <p:txBody>
          <a:bodyPr wrap="square">
            <a:spAutoFit/>
          </a:bodyPr>
          <a:lstStyle/>
          <a:p>
            <a:r>
              <a:rPr lang="en-US" dirty="0"/>
              <a:t>latent variable (z1) </a:t>
            </a:r>
            <a:endParaRPr lang="en-HK" dirty="0"/>
          </a:p>
        </p:txBody>
      </p:sp>
      <p:sp>
        <p:nvSpPr>
          <p:cNvPr id="16" name="TextBox 15">
            <a:extLst>
              <a:ext uri="{FF2B5EF4-FFF2-40B4-BE49-F238E27FC236}">
                <a16:creationId xmlns:a16="http://schemas.microsoft.com/office/drawing/2014/main" id="{CD9ED27E-F057-AD00-9535-F51FF946620C}"/>
              </a:ext>
            </a:extLst>
          </p:cNvPr>
          <p:cNvSpPr txBox="1"/>
          <p:nvPr/>
        </p:nvSpPr>
        <p:spPr>
          <a:xfrm rot="16200000">
            <a:off x="-1989887" y="3244334"/>
            <a:ext cx="4572000" cy="369332"/>
          </a:xfrm>
          <a:prstGeom prst="rect">
            <a:avLst/>
          </a:prstGeom>
          <a:noFill/>
        </p:spPr>
        <p:txBody>
          <a:bodyPr wrap="square">
            <a:spAutoFit/>
          </a:bodyPr>
          <a:lstStyle/>
          <a:p>
            <a:r>
              <a:rPr lang="en-US" dirty="0"/>
              <a:t>latent variable (z2) </a:t>
            </a:r>
            <a:endParaRPr lang="en-HK" dirty="0"/>
          </a:p>
        </p:txBody>
      </p:sp>
      <p:sp>
        <p:nvSpPr>
          <p:cNvPr id="17" name="TextBox 16">
            <a:extLst>
              <a:ext uri="{FF2B5EF4-FFF2-40B4-BE49-F238E27FC236}">
                <a16:creationId xmlns:a16="http://schemas.microsoft.com/office/drawing/2014/main" id="{81C5376E-D7E4-B742-AE32-57302F96D4F7}"/>
              </a:ext>
            </a:extLst>
          </p:cNvPr>
          <p:cNvSpPr txBox="1"/>
          <p:nvPr/>
        </p:nvSpPr>
        <p:spPr>
          <a:xfrm>
            <a:off x="826534" y="1254274"/>
            <a:ext cx="2900735" cy="461665"/>
          </a:xfrm>
          <a:prstGeom prst="rect">
            <a:avLst/>
          </a:prstGeom>
          <a:noFill/>
          <a:ln>
            <a:solidFill>
              <a:schemeClr val="accent1"/>
            </a:solidFill>
          </a:ln>
        </p:spPr>
        <p:txBody>
          <a:bodyPr wrap="square" rtlCol="0">
            <a:spAutoFit/>
          </a:bodyPr>
          <a:lstStyle/>
          <a:p>
            <a:r>
              <a:rPr lang="en-US" dirty="0"/>
              <a:t>Note: </a:t>
            </a:r>
            <a:r>
              <a:rPr lang="en-US" sz="2400" dirty="0" err="1">
                <a:solidFill>
                  <a:srgbClr val="FF0000"/>
                </a:solidFill>
              </a:rPr>
              <a:t>latent_dim</a:t>
            </a:r>
            <a:r>
              <a:rPr lang="en-US" sz="2400" dirty="0">
                <a:solidFill>
                  <a:srgbClr val="FF0000"/>
                </a:solidFill>
              </a:rPr>
              <a:t> = 2</a:t>
            </a:r>
            <a:endParaRPr lang="en-US" sz="1800" dirty="0">
              <a:solidFill>
                <a:srgbClr val="FF0000"/>
              </a:solidFill>
            </a:endParaRPr>
          </a:p>
        </p:txBody>
      </p:sp>
    </p:spTree>
    <p:extLst>
      <p:ext uri="{BB962C8B-B14F-4D97-AF65-F5344CB8AC3E}">
        <p14:creationId xmlns:p14="http://schemas.microsoft.com/office/powerpoint/2010/main" val="11331552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Learned vanilla autoencoder</a:t>
            </a:r>
          </a:p>
          <a:p>
            <a:r>
              <a:rPr lang="en-US" dirty="0"/>
              <a:t>Learned variational autoencoder</a:t>
            </a:r>
          </a:p>
          <a:p>
            <a:r>
              <a:rPr lang="en-US" dirty="0"/>
              <a:t>Learned the Reparameterization trick to enable learning in variational autoencoder</a:t>
            </a:r>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81</a:t>
            </a:fld>
            <a:endParaRPr lang="en-US"/>
          </a:p>
        </p:txBody>
      </p:sp>
    </p:spTree>
    <p:extLst>
      <p:ext uri="{BB962C8B-B14F-4D97-AF65-F5344CB8AC3E}">
        <p14:creationId xmlns:p14="http://schemas.microsoft.com/office/powerpoint/2010/main" val="32242055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idx="1"/>
          </p:nvPr>
        </p:nvSpPr>
        <p:spPr/>
        <p:txBody>
          <a:bodyPr/>
          <a:lstStyle/>
          <a:p>
            <a:r>
              <a:rPr lang="en-US" dirty="0"/>
              <a:t> </a:t>
            </a:r>
            <a:r>
              <a:rPr lang="en-US" dirty="0">
                <a:hlinkClick r:id="rId2"/>
              </a:rPr>
              <a:t>https://nbviewer.jupyter.org/github/gokererdogan/Notebooks/blob/master/Reparameterization%20Trick.ipynb</a:t>
            </a:r>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82</a:t>
            </a:fld>
            <a:endParaRPr lang="en-US"/>
          </a:p>
        </p:txBody>
      </p:sp>
    </p:spTree>
    <p:extLst>
      <p:ext uri="{BB962C8B-B14F-4D97-AF65-F5344CB8AC3E}">
        <p14:creationId xmlns:p14="http://schemas.microsoft.com/office/powerpoint/2010/main" val="22811537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Appendices</a:t>
            </a:r>
          </a:p>
        </p:txBody>
      </p:sp>
      <p:sp>
        <p:nvSpPr>
          <p:cNvPr id="6" name="Subtitle 5"/>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83</a:t>
            </a:fld>
            <a:endParaRPr lang="en-US"/>
          </a:p>
        </p:txBody>
      </p:sp>
    </p:spTree>
    <p:extLst>
      <p:ext uri="{BB962C8B-B14F-4D97-AF65-F5344CB8AC3E}">
        <p14:creationId xmlns:p14="http://schemas.microsoft.com/office/powerpoint/2010/main" val="24427872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096"/>
            <a:ext cx="8229600" cy="258762"/>
          </a:xfrm>
        </p:spPr>
        <p:txBody>
          <a:bodyPr>
            <a:noAutofit/>
          </a:bodyPr>
          <a:lstStyle/>
          <a:p>
            <a:r>
              <a:rPr lang="en-US" sz="2000" dirty="0"/>
              <a:t>Appendix 1: Training:</a:t>
            </a:r>
            <a:r>
              <a:rPr lang="en-US" sz="2000" i="1" dirty="0"/>
              <a:t> </a:t>
            </a:r>
            <a:r>
              <a:rPr lang="en-US" sz="2000" dirty="0"/>
              <a:t>Combining concept 1 and 2 </a:t>
            </a:r>
            <a:r>
              <a:rPr lang="en-US" sz="2000" i="1" dirty="0"/>
              <a:t>t</a:t>
            </a:r>
            <a:r>
              <a:rPr lang="en-US" sz="2000" dirty="0"/>
              <a:t>o minimize Loss L. </a:t>
            </a:r>
            <a:r>
              <a:rPr lang="en-US" sz="2000" i="1" dirty="0"/>
              <a:t>X={x</a:t>
            </a:r>
            <a:r>
              <a:rPr lang="en-US" sz="2000" i="1" baseline="-25000" dirty="0"/>
              <a:t>1</a:t>
            </a:r>
            <a:r>
              <a:rPr lang="en-US" sz="2000" i="1" dirty="0"/>
              <a:t>,x</a:t>
            </a:r>
            <a:r>
              <a:rPr lang="en-US" sz="2000" i="1" baseline="-25000" dirty="0"/>
              <a:t>2,</a:t>
            </a:r>
            <a:r>
              <a:rPr lang="en-US" sz="2000" i="1" dirty="0"/>
              <a:t>..,x</a:t>
            </a:r>
            <a:r>
              <a:rPr lang="en-US" sz="2000" i="1" baseline="-25000" dirty="0"/>
              <a:t>N</a:t>
            </a:r>
            <a:r>
              <a:rPr lang="en-US" sz="2000" i="1" dirty="0"/>
              <a:t>} , E()</a:t>
            </a:r>
            <a:r>
              <a:rPr lang="en-US" sz="2000" dirty="0"/>
              <a:t>=expected value . For the whole X, the average loss is</a:t>
            </a:r>
            <a:endParaRPr lang="en-US" sz="2000" i="1" dirty="0"/>
          </a:p>
        </p:txBody>
      </p:sp>
      <p:sp>
        <p:nvSpPr>
          <p:cNvPr id="3" name="Content Placeholder 2"/>
          <p:cNvSpPr>
            <a:spLocks noGrp="1"/>
          </p:cNvSpPr>
          <p:nvPr>
            <p:ph idx="1"/>
          </p:nvPr>
        </p:nvSpPr>
        <p:spPr>
          <a:xfrm>
            <a:off x="8458200" y="6113105"/>
            <a:ext cx="228600" cy="411163"/>
          </a:xfrm>
        </p:spPr>
        <p:txBody>
          <a:bodyPr>
            <a:normAutofit fontScale="77500" lnSpcReduction="20000"/>
          </a:bodyPr>
          <a:lstStyle/>
          <a:p>
            <a:r>
              <a:rPr lang="en-US" dirty="0"/>
              <a:t> </a:t>
            </a:r>
          </a:p>
        </p:txBody>
      </p:sp>
      <p:sp>
        <p:nvSpPr>
          <p:cNvPr id="4" name="Footer Placeholder 3"/>
          <p:cNvSpPr>
            <a:spLocks noGrp="1"/>
          </p:cNvSpPr>
          <p:nvPr>
            <p:ph type="ftr" sz="quarter" idx="11"/>
          </p:nvPr>
        </p:nvSpPr>
        <p:spPr>
          <a:xfrm>
            <a:off x="5295900" y="6407566"/>
            <a:ext cx="2895600" cy="365125"/>
          </a:xfrm>
        </p:spPr>
        <p:txBody>
          <a:bodyPr/>
          <a:lstStyle/>
          <a:p>
            <a:r>
              <a:rPr lang="en-US"/>
              <a:t>Ch10. Auto and variational encoders v241024c</a:t>
            </a:r>
            <a:endParaRPr lang="en-US" dirty="0"/>
          </a:p>
        </p:txBody>
      </p:sp>
      <p:sp>
        <p:nvSpPr>
          <p:cNvPr id="5" name="Slide Number Placeholder 4"/>
          <p:cNvSpPr>
            <a:spLocks noGrp="1"/>
          </p:cNvSpPr>
          <p:nvPr>
            <p:ph type="sldNum" sz="quarter" idx="12"/>
          </p:nvPr>
        </p:nvSpPr>
        <p:spPr/>
        <p:txBody>
          <a:bodyPr/>
          <a:lstStyle/>
          <a:p>
            <a:fld id="{7C12A529-2220-4038-9210-A21DB7BAEFCE}" type="slidenum">
              <a:rPr lang="en-US" smtClean="0"/>
              <a:t>84</a:t>
            </a:fld>
            <a:endParaRPr lang="en-US"/>
          </a:p>
        </p:txBody>
      </p:sp>
      <p:graphicFrame>
        <p:nvGraphicFramePr>
          <p:cNvPr id="6" name="Object 5"/>
          <p:cNvGraphicFramePr>
            <a:graphicFrameLocks noChangeAspect="1"/>
          </p:cNvGraphicFramePr>
          <p:nvPr/>
        </p:nvGraphicFramePr>
        <p:xfrm>
          <a:off x="234950" y="955675"/>
          <a:ext cx="8318500" cy="5765800"/>
        </p:xfrm>
        <a:graphic>
          <a:graphicData uri="http://schemas.openxmlformats.org/presentationml/2006/ole">
            <mc:AlternateContent xmlns:mc="http://schemas.openxmlformats.org/markup-compatibility/2006">
              <mc:Choice xmlns:v="urn:schemas-microsoft-com:vml" Requires="v">
                <p:oleObj name="Equation" r:id="rId2" imgW="5206680" imgH="3606480" progId="Equation.3">
                  <p:embed/>
                </p:oleObj>
              </mc:Choice>
              <mc:Fallback>
                <p:oleObj name="Equation" r:id="rId2" imgW="5206680" imgH="3606480" progId="Equation.3">
                  <p:embed/>
                  <p:pic>
                    <p:nvPicPr>
                      <p:cNvPr id="0" name=""/>
                      <p:cNvPicPr/>
                      <p:nvPr/>
                    </p:nvPicPr>
                    <p:blipFill>
                      <a:blip r:embed="rId3"/>
                      <a:stretch>
                        <a:fillRect/>
                      </a:stretch>
                    </p:blipFill>
                    <p:spPr>
                      <a:xfrm>
                        <a:off x="234950" y="955675"/>
                        <a:ext cx="8318500" cy="5765800"/>
                      </a:xfrm>
                      <a:prstGeom prst="rect">
                        <a:avLst/>
                      </a:prstGeom>
                    </p:spPr>
                  </p:pic>
                </p:oleObj>
              </mc:Fallback>
            </mc:AlternateContent>
          </a:graphicData>
        </a:graphic>
      </p:graphicFrame>
      <p:sp>
        <p:nvSpPr>
          <p:cNvPr id="7" name="Right Brace 6"/>
          <p:cNvSpPr/>
          <p:nvPr/>
        </p:nvSpPr>
        <p:spPr>
          <a:xfrm rot="5400000">
            <a:off x="1459140" y="4961383"/>
            <a:ext cx="231541" cy="22354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949970" y="6113105"/>
            <a:ext cx="1235082" cy="400110"/>
          </a:xfrm>
          <a:prstGeom prst="rect">
            <a:avLst/>
          </a:prstGeom>
          <a:noFill/>
        </p:spPr>
        <p:txBody>
          <a:bodyPr wrap="none" rtlCol="0">
            <a:spAutoFit/>
          </a:bodyPr>
          <a:lstStyle/>
          <a:p>
            <a:r>
              <a:rPr lang="en-US" sz="2000" dirty="0">
                <a:solidFill>
                  <a:srgbClr val="FF0000"/>
                </a:solidFill>
              </a:rPr>
              <a:t>Concept 1</a:t>
            </a:r>
          </a:p>
        </p:txBody>
      </p:sp>
      <p:sp>
        <p:nvSpPr>
          <p:cNvPr id="9" name="Right Brace 8"/>
          <p:cNvSpPr/>
          <p:nvPr/>
        </p:nvSpPr>
        <p:spPr>
          <a:xfrm rot="5400000">
            <a:off x="5361709" y="3682686"/>
            <a:ext cx="299955" cy="472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997979" y="6113105"/>
            <a:ext cx="1235082" cy="400110"/>
          </a:xfrm>
          <a:prstGeom prst="rect">
            <a:avLst/>
          </a:prstGeom>
          <a:noFill/>
        </p:spPr>
        <p:txBody>
          <a:bodyPr wrap="none" rtlCol="0">
            <a:spAutoFit/>
          </a:bodyPr>
          <a:lstStyle/>
          <a:p>
            <a:r>
              <a:rPr lang="en-US" sz="2000" dirty="0">
                <a:solidFill>
                  <a:srgbClr val="FF0000"/>
                </a:solidFill>
              </a:rPr>
              <a:t>Concept 2</a:t>
            </a:r>
          </a:p>
        </p:txBody>
      </p:sp>
      <p:sp>
        <p:nvSpPr>
          <p:cNvPr id="11" name="TextBox 10"/>
          <p:cNvSpPr txBox="1"/>
          <p:nvPr/>
        </p:nvSpPr>
        <p:spPr>
          <a:xfrm>
            <a:off x="2673571" y="718345"/>
            <a:ext cx="6318029" cy="281910"/>
          </a:xfrm>
          <a:prstGeom prst="rect">
            <a:avLst/>
          </a:prstGeom>
          <a:noFill/>
        </p:spPr>
        <p:txBody>
          <a:bodyPr wrap="square" rtlCol="0">
            <a:spAutoFit/>
          </a:bodyPr>
          <a:lstStyle/>
          <a:p>
            <a:r>
              <a:rPr lang="en-US" sz="1200" dirty="0"/>
              <a:t>See </a:t>
            </a:r>
            <a:r>
              <a:rPr lang="en-US" sz="1200" dirty="0">
                <a:hlinkClick r:id="rId4"/>
              </a:rPr>
              <a:t>http://bjlkeng.github.io/posts/variational-autoencoders/</a:t>
            </a:r>
            <a:r>
              <a:rPr lang="en-US" sz="1200" dirty="0"/>
              <a:t> &amp; </a:t>
            </a:r>
            <a:r>
              <a:rPr lang="en-US" sz="1200" dirty="0">
                <a:hlinkClick r:id="rId5"/>
              </a:rPr>
              <a:t>https://arxiv.org/abs/1312.6114</a:t>
            </a:r>
            <a:endParaRPr lang="en-US" sz="1200" dirty="0"/>
          </a:p>
        </p:txBody>
      </p:sp>
    </p:spTree>
    <p:extLst>
      <p:ext uri="{BB962C8B-B14F-4D97-AF65-F5344CB8AC3E}">
        <p14:creationId xmlns:p14="http://schemas.microsoft.com/office/powerpoint/2010/main" val="29447350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Appendix 2</a:t>
            </a:r>
            <a:br>
              <a:rPr lang="en-US" dirty="0"/>
            </a:br>
            <a:r>
              <a:rPr lang="en-US" dirty="0"/>
              <a:t>Probability likelihood</a:t>
            </a:r>
          </a:p>
        </p:txBody>
      </p:sp>
      <p:sp>
        <p:nvSpPr>
          <p:cNvPr id="3" name="Subtitle 2"/>
          <p:cNvSpPr>
            <a:spLocks noGrp="1"/>
          </p:cNvSpPr>
          <p:nvPr>
            <p:ph type="subTitle" idx="1"/>
          </p:nvPr>
        </p:nvSpPr>
        <p:spPr/>
        <p:txBody>
          <a:bodyPr/>
          <a:lstStyle/>
          <a:p>
            <a:r>
              <a:rPr lang="en-US" dirty="0"/>
              <a:t>A tutorial</a:t>
            </a:r>
          </a:p>
          <a:p>
            <a:r>
              <a:rPr lang="en-US" dirty="0"/>
              <a:t>KH Wong</a:t>
            </a:r>
          </a:p>
        </p:txBody>
      </p:sp>
      <p:sp>
        <p:nvSpPr>
          <p:cNvPr id="4" name="Footer Placeholder 3"/>
          <p:cNvSpPr>
            <a:spLocks noGrp="1"/>
          </p:cNvSpPr>
          <p:nvPr>
            <p:ph type="ftr" sz="quarter" idx="11"/>
          </p:nvPr>
        </p:nvSpPr>
        <p:spPr/>
        <p:txBody>
          <a:bodyPr/>
          <a:lstStyle/>
          <a:p>
            <a:r>
              <a:rPr lang="en-US"/>
              <a:t>Ch10. Auto and variational encoders v241024c</a:t>
            </a:r>
            <a:endParaRPr lang="en-US" dirty="0"/>
          </a:p>
        </p:txBody>
      </p:sp>
      <p:sp>
        <p:nvSpPr>
          <p:cNvPr id="5" name="Slide Number Placeholder 4"/>
          <p:cNvSpPr>
            <a:spLocks noGrp="1"/>
          </p:cNvSpPr>
          <p:nvPr>
            <p:ph type="sldNum" sz="quarter" idx="12"/>
          </p:nvPr>
        </p:nvSpPr>
        <p:spPr/>
        <p:txBody>
          <a:bodyPr/>
          <a:lstStyle/>
          <a:p>
            <a:fld id="{90809E03-5897-4C2D-837C-0F33A9B0BF0B}" type="slidenum">
              <a:rPr lang="en-US" smtClean="0"/>
              <a:t>85</a:t>
            </a:fld>
            <a:endParaRPr lang="en-US"/>
          </a:p>
        </p:txBody>
      </p:sp>
    </p:spTree>
    <p:extLst>
      <p:ext uri="{BB962C8B-B14F-4D97-AF65-F5344CB8AC3E}">
        <p14:creationId xmlns:p14="http://schemas.microsoft.com/office/powerpoint/2010/main" val="36288751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Bayesian rules</a:t>
            </a:r>
          </a:p>
          <a:p>
            <a:r>
              <a:rPr lang="en-US" dirty="0"/>
              <a:t>Gaussian distribution</a:t>
            </a:r>
          </a:p>
          <a:p>
            <a:r>
              <a:rPr lang="en-US" dirty="0"/>
              <a:t>Probability vs likelihood</a:t>
            </a:r>
          </a:p>
          <a:p>
            <a:r>
              <a:rPr lang="en-US" dirty="0"/>
              <a:t>Log-likelihood and maximum likelihood</a:t>
            </a:r>
          </a:p>
          <a:p>
            <a:r>
              <a:rPr lang="en-US" dirty="0"/>
              <a:t>Negative log-likelihood</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90809E03-5897-4C2D-837C-0F33A9B0BF0B}" type="slidenum">
              <a:rPr lang="en-US" smtClean="0"/>
              <a:t>86</a:t>
            </a:fld>
            <a:endParaRPr lang="en-US"/>
          </a:p>
        </p:txBody>
      </p:sp>
    </p:spTree>
    <p:extLst>
      <p:ext uri="{BB962C8B-B14F-4D97-AF65-F5344CB8AC3E}">
        <p14:creationId xmlns:p14="http://schemas.microsoft.com/office/powerpoint/2010/main" val="19273782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Bayesian rules</a:t>
            </a:r>
          </a:p>
        </p:txBody>
      </p:sp>
      <p:sp>
        <p:nvSpPr>
          <p:cNvPr id="4" name="Subtitle 3"/>
          <p:cNvSpPr>
            <a:spLocks noGrp="1"/>
          </p:cNvSpPr>
          <p:nvPr>
            <p:ph type="subTitle" idx="1"/>
          </p:nvPr>
        </p:nvSpPr>
        <p:spPr/>
        <p:txBody>
          <a:bodyPr/>
          <a:lstStyle/>
          <a:p>
            <a:endParaRPr lang="en-US"/>
          </a:p>
        </p:txBody>
      </p:sp>
      <p:sp>
        <p:nvSpPr>
          <p:cNvPr id="5" name="Footer Placeholder 4"/>
          <p:cNvSpPr>
            <a:spLocks noGrp="1"/>
          </p:cNvSpPr>
          <p:nvPr>
            <p:ph type="ftr" sz="quarter" idx="11"/>
          </p:nvPr>
        </p:nvSpPr>
        <p:spPr/>
        <p:txBody>
          <a:bodyPr/>
          <a:lstStyle/>
          <a:p>
            <a:r>
              <a:rPr lang="en-US"/>
              <a:t>Ch10. Auto and variational encoders v241024c</a:t>
            </a:r>
          </a:p>
        </p:txBody>
      </p:sp>
      <p:sp>
        <p:nvSpPr>
          <p:cNvPr id="6" name="Slide Number Placeholder 5"/>
          <p:cNvSpPr>
            <a:spLocks noGrp="1"/>
          </p:cNvSpPr>
          <p:nvPr>
            <p:ph type="sldNum" sz="quarter" idx="12"/>
          </p:nvPr>
        </p:nvSpPr>
        <p:spPr/>
        <p:txBody>
          <a:bodyPr/>
          <a:lstStyle/>
          <a:p>
            <a:fld id="{90809E03-5897-4C2D-837C-0F33A9B0BF0B}" type="slidenum">
              <a:rPr lang="en-US" smtClean="0"/>
              <a:t>87</a:t>
            </a:fld>
            <a:endParaRPr lang="en-US"/>
          </a:p>
        </p:txBody>
      </p:sp>
    </p:spTree>
    <p:extLst>
      <p:ext uri="{BB962C8B-B14F-4D97-AF65-F5344CB8AC3E}">
        <p14:creationId xmlns:p14="http://schemas.microsoft.com/office/powerpoint/2010/main" val="1322137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Bayesian rules</a:t>
            </a:r>
          </a:p>
        </p:txBody>
      </p:sp>
      <p:sp>
        <p:nvSpPr>
          <p:cNvPr id="3" name="Content Placeholder 2"/>
          <p:cNvSpPr>
            <a:spLocks noGrp="1"/>
          </p:cNvSpPr>
          <p:nvPr>
            <p:ph idx="1"/>
          </p:nvPr>
        </p:nvSpPr>
        <p:spPr/>
        <p:txBody>
          <a:bodyPr/>
          <a:lstStyle/>
          <a:p>
            <a:r>
              <a:rPr lang="en-US" dirty="0"/>
              <a:t>P(B|A)=P(A|B)P(B)/P(A)</a:t>
            </a:r>
          </a:p>
          <a:p>
            <a:r>
              <a:rPr lang="en-US" dirty="0"/>
              <a:t>P(A and B)=P(A,B)=P(A|B) P(B)</a:t>
            </a:r>
          </a:p>
          <a:p>
            <a:r>
              <a:rPr lang="en-US" dirty="0"/>
              <a:t>P(A,B|C)=P(A|B,C) P(B|C)</a:t>
            </a:r>
          </a:p>
          <a:p>
            <a:r>
              <a:rPr lang="en-US" dirty="0"/>
              <a:t>Prove the above as exercises</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469D27F2-9F9F-497D-81AD-474DE50F951C}" type="slidenum">
              <a:rPr lang="en-US" smtClean="0"/>
              <a:t>88</a:t>
            </a:fld>
            <a:endParaRPr lang="en-US"/>
          </a:p>
        </p:txBody>
      </p:sp>
      <p:sp>
        <p:nvSpPr>
          <p:cNvPr id="6" name="TextBox 5"/>
          <p:cNvSpPr txBox="1"/>
          <p:nvPr/>
        </p:nvSpPr>
        <p:spPr>
          <a:xfrm>
            <a:off x="457200" y="4495800"/>
            <a:ext cx="7848600" cy="1200329"/>
          </a:xfrm>
          <a:prstGeom prst="rect">
            <a:avLst/>
          </a:prstGeom>
          <a:noFill/>
        </p:spPr>
        <p:txBody>
          <a:bodyPr wrap="square" rtlCol="0">
            <a:spAutoFit/>
          </a:bodyPr>
          <a:lstStyle/>
          <a:p>
            <a:r>
              <a:rPr lang="en-US" dirty="0"/>
              <a:t> In each cell, the </a:t>
            </a:r>
            <a:r>
              <a:rPr lang="en-US" dirty="0">
                <a:hlinkClick r:id="rId2" tooltip="Learn more about Joint probability from ScienceDirect's AI-generated Topic Pages"/>
              </a:rPr>
              <a:t>joint probability</a:t>
            </a:r>
            <a:r>
              <a:rPr lang="en-US" dirty="0"/>
              <a:t> </a:t>
            </a:r>
            <a:r>
              <a:rPr lang="en-US" i="1" dirty="0"/>
              <a:t>p</a:t>
            </a:r>
            <a:r>
              <a:rPr lang="en-US" dirty="0"/>
              <a:t>(</a:t>
            </a:r>
            <a:r>
              <a:rPr lang="en-US" i="1" dirty="0"/>
              <a:t>r, c</a:t>
            </a:r>
            <a:r>
              <a:rPr lang="en-US" dirty="0"/>
              <a:t>) is re-expressed by the equivalent form </a:t>
            </a:r>
          </a:p>
          <a:p>
            <a:r>
              <a:rPr lang="en-US" i="1" dirty="0"/>
              <a:t>p</a:t>
            </a:r>
            <a:r>
              <a:rPr lang="en-US" dirty="0"/>
              <a:t>(</a:t>
            </a:r>
            <a:r>
              <a:rPr lang="en-US" i="1" dirty="0"/>
              <a:t>r | c</a:t>
            </a:r>
            <a:r>
              <a:rPr lang="en-US" dirty="0"/>
              <a:t>) </a:t>
            </a:r>
            <a:r>
              <a:rPr lang="en-US" i="1" dirty="0"/>
              <a:t>p</a:t>
            </a:r>
            <a:r>
              <a:rPr lang="en-US" dirty="0"/>
              <a:t>(</a:t>
            </a:r>
            <a:r>
              <a:rPr lang="en-US" i="1" dirty="0"/>
              <a:t>c</a:t>
            </a:r>
            <a:r>
              <a:rPr lang="en-US" dirty="0"/>
              <a:t>) from the definition of </a:t>
            </a:r>
            <a:r>
              <a:rPr lang="en-US" dirty="0">
                <a:hlinkClick r:id="rId3" tooltip="Learn more about Conditional probability from ScienceDirect's AI-generated Topic Pages"/>
              </a:rPr>
              <a:t>conditional probability</a:t>
            </a:r>
            <a:r>
              <a:rPr lang="en-US" dirty="0"/>
              <a:t> in Equation 5.3. The marginal probability </a:t>
            </a:r>
            <a:r>
              <a:rPr lang="en-US" i="1" dirty="0"/>
              <a:t>p</a:t>
            </a:r>
            <a:r>
              <a:rPr lang="en-US" dirty="0"/>
              <a:t>(</a:t>
            </a:r>
            <a:r>
              <a:rPr lang="en-US" i="1" dirty="0"/>
              <a:t>r</a:t>
            </a:r>
            <a:r>
              <a:rPr lang="en-US" dirty="0"/>
              <a:t>) =</a:t>
            </a:r>
            <a:r>
              <a:rPr lang="en-US" dirty="0" err="1"/>
              <a:t>Σ</a:t>
            </a:r>
            <a:r>
              <a:rPr lang="en-US" i="1" baseline="-25000" dirty="0" err="1"/>
              <a:t>c</a:t>
            </a:r>
            <a:r>
              <a:rPr lang="en-US" baseline="-25000" dirty="0"/>
              <a:t>*</a:t>
            </a:r>
            <a:r>
              <a:rPr lang="en-US" i="1" dirty="0"/>
              <a:t>p</a:t>
            </a:r>
            <a:r>
              <a:rPr lang="en-US" dirty="0"/>
              <a:t>(</a:t>
            </a:r>
            <a:r>
              <a:rPr lang="en-US" i="1" dirty="0"/>
              <a:t>r | c</a:t>
            </a:r>
            <a:r>
              <a:rPr lang="en-US" dirty="0"/>
              <a:t>*) </a:t>
            </a:r>
            <a:r>
              <a:rPr lang="en-US" i="1" dirty="0"/>
              <a:t>p</a:t>
            </a:r>
            <a:r>
              <a:rPr lang="en-US" dirty="0"/>
              <a:t>(</a:t>
            </a:r>
            <a:r>
              <a:rPr lang="en-US" i="1" dirty="0"/>
              <a:t>c</a:t>
            </a:r>
            <a:r>
              <a:rPr lang="en-US" dirty="0"/>
              <a:t>*),  </a:t>
            </a:r>
          </a:p>
          <a:p>
            <a:r>
              <a:rPr lang="en-US" dirty="0">
                <a:hlinkClick r:id="rId4"/>
              </a:rPr>
              <a:t>https://www.sciencedirect.com/topics/mathematics/marginal-probability</a:t>
            </a:r>
            <a:endParaRPr lang="en-US" dirty="0"/>
          </a:p>
        </p:txBody>
      </p:sp>
    </p:spTree>
    <p:extLst>
      <p:ext uri="{BB962C8B-B14F-4D97-AF65-F5344CB8AC3E}">
        <p14:creationId xmlns:p14="http://schemas.microsoft.com/office/powerpoint/2010/main" val="22420964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13177"/>
            <a:ext cx="4724400" cy="1143000"/>
          </a:xfrm>
        </p:spPr>
        <p:txBody>
          <a:bodyPr>
            <a:normAutofit fontScale="90000"/>
          </a:bodyPr>
          <a:lstStyle/>
          <a:p>
            <a:r>
              <a:rPr lang="en-US" dirty="0"/>
              <a:t>Gaussian distribution</a:t>
            </a:r>
          </a:p>
        </p:txBody>
      </p:sp>
      <p:sp>
        <p:nvSpPr>
          <p:cNvPr id="3" name="Content Placeholder 2"/>
          <p:cNvSpPr>
            <a:spLocks noGrp="1"/>
          </p:cNvSpPr>
          <p:nvPr>
            <p:ph idx="1"/>
          </p:nvPr>
        </p:nvSpPr>
        <p:spPr>
          <a:xfrm>
            <a:off x="457199" y="274638"/>
            <a:ext cx="4343401" cy="6583362"/>
          </a:xfrm>
        </p:spPr>
        <p:txBody>
          <a:bodyPr>
            <a:normAutofit fontScale="70000" lnSpcReduction="20000"/>
          </a:bodyPr>
          <a:lstStyle/>
          <a:p>
            <a:r>
              <a:rPr lang="en-US" sz="3600" dirty="0"/>
              <a:t>%2-D Gaussian distribution </a:t>
            </a:r>
            <a:r>
              <a:rPr lang="en-US" sz="3600" i="1" dirty="0"/>
              <a:t>P(</a:t>
            </a:r>
            <a:r>
              <a:rPr lang="en-US" sz="3600" i="1" dirty="0" err="1"/>
              <a:t>x</a:t>
            </a:r>
            <a:r>
              <a:rPr lang="en-US" sz="3600" i="1" baseline="-25000" dirty="0" err="1"/>
              <a:t>j</a:t>
            </a:r>
            <a:r>
              <a:rPr lang="en-US" sz="3600" i="1" dirty="0"/>
              <a:t>)</a:t>
            </a:r>
          </a:p>
          <a:p>
            <a:r>
              <a:rPr lang="en-US" sz="3600" dirty="0"/>
              <a:t>%</a:t>
            </a:r>
            <a:r>
              <a:rPr lang="en-US" sz="3600" dirty="0" err="1"/>
              <a:t>matlab</a:t>
            </a:r>
            <a:r>
              <a:rPr lang="en-US" sz="3600" dirty="0"/>
              <a:t> code----------</a:t>
            </a:r>
          </a:p>
          <a:p>
            <a:r>
              <a:rPr lang="en-US" sz="3600" dirty="0"/>
              <a:t>clear, N=10</a:t>
            </a:r>
          </a:p>
          <a:p>
            <a:r>
              <a:rPr lang="en-US" sz="3600" dirty="0"/>
              <a:t>[X1,X2]=</a:t>
            </a:r>
            <a:r>
              <a:rPr lang="en-US" sz="3600" dirty="0" err="1"/>
              <a:t>meshgrid</a:t>
            </a:r>
            <a:r>
              <a:rPr lang="en-US" sz="3600" dirty="0"/>
              <a:t>(-N:N,-N:N);</a:t>
            </a:r>
          </a:p>
          <a:p>
            <a:r>
              <a:rPr lang="en-US" sz="3600" dirty="0"/>
              <a:t>sigma =2.5;mean=[3 3]'</a:t>
            </a:r>
          </a:p>
          <a:p>
            <a:r>
              <a:rPr lang="en-US" sz="3600" dirty="0"/>
              <a:t>G=1/(2*pi*sigma^2)*</a:t>
            </a:r>
            <a:r>
              <a:rPr lang="en-US" sz="3600" dirty="0" err="1"/>
              <a:t>exp</a:t>
            </a:r>
            <a:r>
              <a:rPr lang="en-US" sz="3600" dirty="0"/>
              <a:t>(-((X1-mean(1)).^2+(X2-mean(2)).^2)/(2*sigma^2));</a:t>
            </a:r>
          </a:p>
          <a:p>
            <a:r>
              <a:rPr lang="en-US" sz="3600" dirty="0"/>
              <a:t>G=G./sum(G(:)) %</a:t>
            </a:r>
            <a:r>
              <a:rPr lang="en-US" sz="3600" dirty="0" err="1"/>
              <a:t>normalise</a:t>
            </a:r>
            <a:r>
              <a:rPr lang="en-US" sz="3600" dirty="0"/>
              <a:t> it</a:t>
            </a:r>
          </a:p>
          <a:p>
            <a:r>
              <a:rPr lang="en-US" sz="3600" dirty="0"/>
              <a:t>'sigma is ', sigma</a:t>
            </a:r>
          </a:p>
          <a:p>
            <a:r>
              <a:rPr lang="en-US" sz="3600" dirty="0"/>
              <a:t>'sum(G(:)) is ',sum(G(:))</a:t>
            </a:r>
          </a:p>
          <a:p>
            <a:r>
              <a:rPr lang="en-US" sz="3600" dirty="0"/>
              <a:t>'max(max(G(:))) </a:t>
            </a:r>
            <a:r>
              <a:rPr lang="en-US" sz="3600" dirty="0" err="1"/>
              <a:t>is',max</a:t>
            </a:r>
            <a:r>
              <a:rPr lang="en-US" sz="3600" dirty="0"/>
              <a:t>(max(G(:)))</a:t>
            </a:r>
          </a:p>
          <a:p>
            <a:r>
              <a:rPr lang="en-US" sz="3600" dirty="0"/>
              <a:t>figure(1), </a:t>
            </a:r>
            <a:r>
              <a:rPr lang="en-US" sz="3600" dirty="0" err="1"/>
              <a:t>clf</a:t>
            </a:r>
            <a:endParaRPr lang="en-US" sz="3600" dirty="0"/>
          </a:p>
          <a:p>
            <a:r>
              <a:rPr lang="en-US" sz="3600" dirty="0"/>
              <a:t>surf(X1,X2,G);</a:t>
            </a:r>
          </a:p>
          <a:p>
            <a:r>
              <a:rPr lang="en-US" sz="3600" dirty="0" err="1"/>
              <a:t>xlabel</a:t>
            </a:r>
            <a:r>
              <a:rPr lang="en-US" sz="3600" dirty="0"/>
              <a:t>('x1'),</a:t>
            </a:r>
            <a:r>
              <a:rPr lang="en-US" sz="3600" dirty="0" err="1"/>
              <a:t>ylabel</a:t>
            </a:r>
            <a:r>
              <a:rPr lang="en-US" sz="3600" dirty="0"/>
              <a:t>('x2')</a:t>
            </a:r>
            <a:endParaRPr lang="en-US" sz="2200" dirty="0"/>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469D27F2-9F9F-497D-81AD-474DE50F951C}" type="slidenum">
              <a:rPr lang="en-US" smtClean="0"/>
              <a:t>89</a:t>
            </a:fld>
            <a:endParaRPr lang="en-US"/>
          </a:p>
        </p:txBody>
      </p:sp>
      <p:pic>
        <p:nvPicPr>
          <p:cNvPr id="8194" name="Picture 2" descr="[eq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2"/>
          <a:stretch>
            <a:fillRect/>
          </a:stretch>
        </p:blipFill>
        <p:spPr>
          <a:xfrm>
            <a:off x="4567237" y="3424237"/>
            <a:ext cx="9525" cy="9525"/>
          </a:xfrm>
          <a:prstGeom prst="rect">
            <a:avLst/>
          </a:prstGeom>
        </p:spPr>
      </p:pic>
      <p:pic>
        <p:nvPicPr>
          <p:cNvPr id="9" name="Picture 8"/>
          <p:cNvPicPr>
            <a:picLocks noChangeAspect="1"/>
          </p:cNvPicPr>
          <p:nvPr/>
        </p:nvPicPr>
        <p:blipFill>
          <a:blip r:embed="rId2"/>
          <a:stretch>
            <a:fillRect/>
          </a:stretch>
        </p:blipFill>
        <p:spPr>
          <a:xfrm>
            <a:off x="4567237" y="3424237"/>
            <a:ext cx="9525" cy="9525"/>
          </a:xfrm>
          <a:prstGeom prst="rect">
            <a:avLst/>
          </a:prstGeom>
        </p:spPr>
      </p:pic>
      <p:pic>
        <p:nvPicPr>
          <p:cNvPr id="10" name="Picture 9"/>
          <p:cNvPicPr>
            <a:picLocks noChangeAspect="1"/>
          </p:cNvPicPr>
          <p:nvPr/>
        </p:nvPicPr>
        <p:blipFill>
          <a:blip r:embed="rId3"/>
          <a:stretch>
            <a:fillRect/>
          </a:stretch>
        </p:blipFill>
        <p:spPr>
          <a:xfrm>
            <a:off x="4719637" y="3576637"/>
            <a:ext cx="9525" cy="9525"/>
          </a:xfrm>
          <a:prstGeom prst="rect">
            <a:avLst/>
          </a:prstGeom>
        </p:spPr>
      </p:pic>
      <p:graphicFrame>
        <p:nvGraphicFramePr>
          <p:cNvPr id="6" name="Object 5"/>
          <p:cNvGraphicFramePr>
            <a:graphicFrameLocks noChangeAspect="1"/>
          </p:cNvGraphicFramePr>
          <p:nvPr/>
        </p:nvGraphicFramePr>
        <p:xfrm>
          <a:off x="4656275" y="1377681"/>
          <a:ext cx="4346575" cy="1012526"/>
        </p:xfrm>
        <a:graphic>
          <a:graphicData uri="http://schemas.openxmlformats.org/presentationml/2006/ole">
            <mc:AlternateContent xmlns:mc="http://schemas.openxmlformats.org/markup-compatibility/2006">
              <mc:Choice xmlns:v="urn:schemas-microsoft-com:vml" Requires="v">
                <p:oleObj name="Equation" r:id="rId4" imgW="3492360" imgH="812520" progId="Equation.3">
                  <p:embed/>
                </p:oleObj>
              </mc:Choice>
              <mc:Fallback>
                <p:oleObj name="Equation" r:id="rId4" imgW="3492360" imgH="812520" progId="Equation.3">
                  <p:embed/>
                  <p:pic>
                    <p:nvPicPr>
                      <p:cNvPr id="0" name=""/>
                      <p:cNvPicPr/>
                      <p:nvPr/>
                    </p:nvPicPr>
                    <p:blipFill>
                      <a:blip r:embed="rId5"/>
                      <a:stretch>
                        <a:fillRect/>
                      </a:stretch>
                    </p:blipFill>
                    <p:spPr>
                      <a:xfrm>
                        <a:off x="4656275" y="1377681"/>
                        <a:ext cx="4346575" cy="1012526"/>
                      </a:xfrm>
                      <a:prstGeom prst="rect">
                        <a:avLst/>
                      </a:prstGeom>
                    </p:spPr>
                  </p:pic>
                </p:oleObj>
              </mc:Fallback>
            </mc:AlternateContent>
          </a:graphicData>
        </a:graphic>
      </p:graphicFrame>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9449" y="4648199"/>
            <a:ext cx="2764367" cy="2073276"/>
          </a:xfrm>
          <a:prstGeom prst="rect">
            <a:avLst/>
          </a:prstGeom>
        </p:spPr>
      </p:pic>
      <p:graphicFrame>
        <p:nvGraphicFramePr>
          <p:cNvPr id="12" name="Object 11"/>
          <p:cNvGraphicFramePr>
            <a:graphicFrameLocks noChangeAspect="1"/>
          </p:cNvGraphicFramePr>
          <p:nvPr/>
        </p:nvGraphicFramePr>
        <p:xfrm>
          <a:off x="5251450" y="3833813"/>
          <a:ext cx="3157538" cy="758825"/>
        </p:xfrm>
        <a:graphic>
          <a:graphicData uri="http://schemas.openxmlformats.org/presentationml/2006/ole">
            <mc:AlternateContent xmlns:mc="http://schemas.openxmlformats.org/markup-compatibility/2006">
              <mc:Choice xmlns:v="urn:schemas-microsoft-com:vml" Requires="v">
                <p:oleObj name="Equation" r:id="rId7" imgW="2958840" imgH="711000" progId="Equation.3">
                  <p:embed/>
                </p:oleObj>
              </mc:Choice>
              <mc:Fallback>
                <p:oleObj name="Equation" r:id="rId7" imgW="2958840" imgH="711000" progId="Equation.3">
                  <p:embed/>
                  <p:pic>
                    <p:nvPicPr>
                      <p:cNvPr id="0" name=""/>
                      <p:cNvPicPr/>
                      <p:nvPr/>
                    </p:nvPicPr>
                    <p:blipFill>
                      <a:blip r:embed="rId8"/>
                      <a:stretch>
                        <a:fillRect/>
                      </a:stretch>
                    </p:blipFill>
                    <p:spPr>
                      <a:xfrm>
                        <a:off x="5251450" y="3833813"/>
                        <a:ext cx="3157538" cy="758825"/>
                      </a:xfrm>
                      <a:prstGeom prst="rect">
                        <a:avLst/>
                      </a:prstGeom>
                    </p:spPr>
                  </p:pic>
                </p:oleObj>
              </mc:Fallback>
            </mc:AlternateContent>
          </a:graphicData>
        </a:graphic>
      </p:graphicFrame>
      <p:pic>
        <p:nvPicPr>
          <p:cNvPr id="12373" name="Picture 85" descr="https://homepages.inf.ed.ac.uk/rbf/HIPR2/figs/gauss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39678" y="2625070"/>
            <a:ext cx="1216025" cy="98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551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Answer : Exercise 1</a:t>
            </a:r>
          </a:p>
        </p:txBody>
      </p:sp>
      <p:sp>
        <p:nvSpPr>
          <p:cNvPr id="3" name="Content Placeholder 2"/>
          <p:cNvSpPr>
            <a:spLocks noGrp="1"/>
          </p:cNvSpPr>
          <p:nvPr>
            <p:ph idx="1"/>
          </p:nvPr>
        </p:nvSpPr>
        <p:spPr>
          <a:xfrm>
            <a:off x="457200" y="1752600"/>
            <a:ext cx="3962400" cy="4373563"/>
          </a:xfrm>
        </p:spPr>
        <p:txBody>
          <a:bodyPr>
            <a:normAutofit fontScale="70000" lnSpcReduction="20000"/>
          </a:bodyPr>
          <a:lstStyle/>
          <a:p>
            <a:r>
              <a:rPr lang="en-US" dirty="0"/>
              <a:t>How many input layers, hidden layers, output layers in the figure shown?</a:t>
            </a:r>
          </a:p>
          <a:p>
            <a:pPr lvl="1"/>
            <a:r>
              <a:rPr lang="en-US" dirty="0">
                <a:solidFill>
                  <a:srgbClr val="FF0000"/>
                </a:solidFill>
              </a:rPr>
              <a:t>Answer: input=1, hidden=3, output layer=1</a:t>
            </a:r>
          </a:p>
          <a:p>
            <a:r>
              <a:rPr lang="en-US" dirty="0"/>
              <a:t>How many neurons in these layers?</a:t>
            </a:r>
          </a:p>
          <a:p>
            <a:pPr lvl="1"/>
            <a:r>
              <a:rPr lang="en-US" dirty="0">
                <a:solidFill>
                  <a:srgbClr val="FF0000"/>
                </a:solidFill>
              </a:rPr>
              <a:t>Answer: input(=4), hidden(3,2,3),total=8 (choice 3), output (=4)</a:t>
            </a:r>
          </a:p>
          <a:p>
            <a:r>
              <a:rPr lang="en-US" dirty="0"/>
              <a:t>What is the relation between the number of input and output neurons?</a:t>
            </a:r>
          </a:p>
          <a:p>
            <a:pPr lvl="1"/>
            <a:r>
              <a:rPr lang="en-US" dirty="0">
                <a:solidFill>
                  <a:srgbClr val="FF0000"/>
                </a:solidFill>
              </a:rPr>
              <a:t>Answer: same (choice 2)</a:t>
            </a:r>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905000"/>
            <a:ext cx="3823911" cy="2238786"/>
          </a:xfrm>
          <a:prstGeom prst="rect">
            <a:avLst/>
          </a:prstGeom>
        </p:spPr>
      </p:pic>
      <p:sp>
        <p:nvSpPr>
          <p:cNvPr id="7" name="TextBox 6"/>
          <p:cNvSpPr txBox="1"/>
          <p:nvPr/>
        </p:nvSpPr>
        <p:spPr>
          <a:xfrm>
            <a:off x="4393949" y="1367135"/>
            <a:ext cx="849913" cy="461665"/>
          </a:xfrm>
          <a:prstGeom prst="rect">
            <a:avLst/>
          </a:prstGeom>
          <a:noFill/>
        </p:spPr>
        <p:txBody>
          <a:bodyPr wrap="none" rtlCol="0">
            <a:spAutoFit/>
          </a:bodyPr>
          <a:lstStyle/>
          <a:p>
            <a:r>
              <a:rPr lang="en-US" sz="2400" dirty="0"/>
              <a:t>Input</a:t>
            </a:r>
          </a:p>
        </p:txBody>
      </p:sp>
      <p:sp>
        <p:nvSpPr>
          <p:cNvPr id="8" name="TextBox 7"/>
          <p:cNvSpPr txBox="1"/>
          <p:nvPr/>
        </p:nvSpPr>
        <p:spPr>
          <a:xfrm>
            <a:off x="7398879" y="1392387"/>
            <a:ext cx="1079142" cy="461665"/>
          </a:xfrm>
          <a:prstGeom prst="rect">
            <a:avLst/>
          </a:prstGeom>
          <a:noFill/>
        </p:spPr>
        <p:txBody>
          <a:bodyPr wrap="none" rtlCol="0">
            <a:spAutoFit/>
          </a:bodyPr>
          <a:lstStyle/>
          <a:p>
            <a:r>
              <a:rPr lang="en-US" sz="2400" dirty="0"/>
              <a:t>Output</a:t>
            </a:r>
          </a:p>
        </p:txBody>
      </p:sp>
    </p:spTree>
    <p:extLst>
      <p:ext uri="{BB962C8B-B14F-4D97-AF65-F5344CB8AC3E}">
        <p14:creationId xmlns:p14="http://schemas.microsoft.com/office/powerpoint/2010/main" val="7050074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r>
              <a:rPr lang="en-US" dirty="0"/>
              <a:t>Probability vs likelihood</a:t>
            </a:r>
          </a:p>
        </p:txBody>
      </p:sp>
      <p:sp>
        <p:nvSpPr>
          <p:cNvPr id="3" name="Content Placeholder 2"/>
          <p:cNvSpPr>
            <a:spLocks noGrp="1"/>
          </p:cNvSpPr>
          <p:nvPr>
            <p:ph idx="1"/>
          </p:nvPr>
        </p:nvSpPr>
        <p:spPr>
          <a:xfrm>
            <a:off x="628650" y="1108299"/>
            <a:ext cx="8039100" cy="4823638"/>
          </a:xfrm>
        </p:spPr>
        <p:txBody>
          <a:bodyPr>
            <a:noAutofit/>
          </a:bodyPr>
          <a:lstStyle/>
          <a:p>
            <a:r>
              <a:rPr lang="en-US" sz="2400" dirty="0"/>
              <a:t>It is two sides of a coin.</a:t>
            </a:r>
          </a:p>
          <a:p>
            <a:r>
              <a:rPr lang="en-US" sz="2400" dirty="0"/>
              <a:t>P() Probability function : </a:t>
            </a:r>
          </a:p>
          <a:p>
            <a:pPr lvl="1"/>
            <a:r>
              <a:rPr lang="en-US" sz="2000" dirty="0"/>
              <a:t>Given a Gaussian model (with mean µ</a:t>
            </a:r>
            <a:r>
              <a:rPr lang="en-US" sz="2000" baseline="-25000" dirty="0"/>
              <a:t>o </a:t>
            </a:r>
            <a:r>
              <a:rPr lang="en-US" sz="2000" dirty="0"/>
              <a:t>and variance </a:t>
            </a:r>
            <a:r>
              <a:rPr lang="en-US" sz="2000" dirty="0">
                <a:sym typeface="Symbol" panose="05050102010706020507" pitchFamily="18" charset="2"/>
              </a:rPr>
              <a:t></a:t>
            </a:r>
            <a:r>
              <a:rPr lang="en-US" sz="2000" baseline="-25000" dirty="0">
                <a:sym typeface="Symbol" panose="05050102010706020507" pitchFamily="18" charset="2"/>
              </a:rPr>
              <a:t>o</a:t>
            </a:r>
            <a:r>
              <a:rPr lang="en-US" sz="2000" dirty="0"/>
              <a:t>), the probability  function P(X| µ</a:t>
            </a:r>
            <a:r>
              <a:rPr lang="en-US" sz="2000" baseline="-25000" dirty="0" err="1"/>
              <a:t>o,</a:t>
            </a:r>
            <a:r>
              <a:rPr lang="en-US" sz="2000" dirty="0" err="1">
                <a:sym typeface="Symbol" panose="05050102010706020507" pitchFamily="18" charset="2"/>
              </a:rPr>
              <a:t></a:t>
            </a:r>
            <a:r>
              <a:rPr lang="en-US" sz="2000" baseline="-25000" dirty="0" err="1">
                <a:sym typeface="Symbol" panose="05050102010706020507" pitchFamily="18" charset="2"/>
              </a:rPr>
              <a:t>o</a:t>
            </a:r>
            <a:r>
              <a:rPr lang="en-US" sz="2000" dirty="0"/>
              <a:t>) measures the probability that the observation X is generated by the model.</a:t>
            </a:r>
          </a:p>
          <a:p>
            <a:r>
              <a:rPr lang="en-US" sz="2400" dirty="0"/>
              <a:t>L() likelihood function:</a:t>
            </a:r>
          </a:p>
          <a:p>
            <a:pPr lvl="1"/>
            <a:r>
              <a:rPr lang="en-US" sz="2000" dirty="0"/>
              <a:t>Given data X, the Likelihood  function L(µ</a:t>
            </a:r>
            <a:r>
              <a:rPr lang="en-US" sz="2000" baseline="-25000" dirty="0" err="1"/>
              <a:t>o,</a:t>
            </a:r>
            <a:r>
              <a:rPr lang="en-US" sz="2000" dirty="0" err="1">
                <a:sym typeface="Symbol" panose="05050102010706020507" pitchFamily="18" charset="2"/>
              </a:rPr>
              <a:t></a:t>
            </a:r>
            <a:r>
              <a:rPr lang="en-US" sz="2000" baseline="-25000" dirty="0" err="1">
                <a:sym typeface="Symbol" panose="05050102010706020507" pitchFamily="18" charset="2"/>
              </a:rPr>
              <a:t>o</a:t>
            </a:r>
            <a:r>
              <a:rPr lang="en-US" sz="2000" dirty="0"/>
              <a:t>| X) measures the probability that X fits the Gaussian model with mean µ</a:t>
            </a:r>
            <a:r>
              <a:rPr lang="en-US" sz="2000" baseline="-25000" dirty="0"/>
              <a:t>o </a:t>
            </a:r>
            <a:r>
              <a:rPr lang="en-US" sz="2000" dirty="0"/>
              <a:t>and variance </a:t>
            </a:r>
            <a:r>
              <a:rPr lang="en-US" sz="2000" dirty="0">
                <a:sym typeface="Symbol" panose="05050102010706020507" pitchFamily="18" charset="2"/>
              </a:rPr>
              <a:t></a:t>
            </a:r>
            <a:r>
              <a:rPr lang="en-US" sz="2000" baseline="-25000" dirty="0">
                <a:sym typeface="Symbol" panose="05050102010706020507" pitchFamily="18" charset="2"/>
              </a:rPr>
              <a:t>o</a:t>
            </a:r>
            <a:r>
              <a:rPr lang="en-US" sz="2000" dirty="0"/>
              <a:t>.</a:t>
            </a:r>
          </a:p>
          <a:p>
            <a:pPr lvl="1"/>
            <a:r>
              <a:rPr lang="en-US" sz="2000" b="1" u="sng" dirty="0">
                <a:solidFill>
                  <a:srgbClr val="FF0000"/>
                </a:solidFill>
              </a:rPr>
              <a:t>Major application: </a:t>
            </a:r>
            <a:r>
              <a:rPr lang="en-US" sz="2000" dirty="0">
                <a:solidFill>
                  <a:srgbClr val="FF0000"/>
                </a:solidFill>
              </a:rPr>
              <a:t>Given data X, we can maximize the Likelihood  function L(µ</a:t>
            </a:r>
            <a:r>
              <a:rPr lang="en-US" sz="2000" baseline="-25000" dirty="0" err="1">
                <a:solidFill>
                  <a:srgbClr val="FF0000"/>
                </a:solidFill>
              </a:rPr>
              <a:t>o,</a:t>
            </a:r>
            <a:r>
              <a:rPr lang="en-US" sz="2000" dirty="0" err="1">
                <a:solidFill>
                  <a:srgbClr val="FF0000"/>
                </a:solidFill>
                <a:sym typeface="Symbol" panose="05050102010706020507" pitchFamily="18" charset="2"/>
              </a:rPr>
              <a:t></a:t>
            </a:r>
            <a:r>
              <a:rPr lang="en-US" sz="2000" baseline="-25000" dirty="0" err="1">
                <a:solidFill>
                  <a:srgbClr val="FF0000"/>
                </a:solidFill>
                <a:sym typeface="Symbol" panose="05050102010706020507" pitchFamily="18" charset="2"/>
              </a:rPr>
              <a:t>o</a:t>
            </a:r>
            <a:r>
              <a:rPr lang="en-US" sz="2000" dirty="0">
                <a:solidFill>
                  <a:srgbClr val="FF0000"/>
                </a:solidFill>
              </a:rPr>
              <a:t>| X) to find the model (µ</a:t>
            </a:r>
            <a:r>
              <a:rPr lang="en-US" sz="2000" baseline="-25000" dirty="0" err="1">
                <a:solidFill>
                  <a:srgbClr val="FF0000"/>
                </a:solidFill>
              </a:rPr>
              <a:t>o,</a:t>
            </a:r>
            <a:r>
              <a:rPr lang="en-US" sz="2000" dirty="0" err="1">
                <a:solidFill>
                  <a:srgbClr val="FF0000"/>
                </a:solidFill>
                <a:sym typeface="Symbol" panose="05050102010706020507" pitchFamily="18" charset="2"/>
              </a:rPr>
              <a:t></a:t>
            </a:r>
            <a:r>
              <a:rPr lang="en-US" sz="2000" baseline="-25000" dirty="0" err="1">
                <a:solidFill>
                  <a:srgbClr val="FF0000"/>
                </a:solidFill>
                <a:sym typeface="Symbol" panose="05050102010706020507" pitchFamily="18" charset="2"/>
              </a:rPr>
              <a:t>o</a:t>
            </a:r>
            <a:r>
              <a:rPr lang="en-US" sz="2000" dirty="0">
                <a:solidFill>
                  <a:srgbClr val="FF0000"/>
                </a:solidFill>
                <a:sym typeface="Symbol" panose="05050102010706020507" pitchFamily="18" charset="2"/>
              </a:rPr>
              <a:t>) that fits the data. This is called the maximum likelihood method.</a:t>
            </a:r>
          </a:p>
          <a:p>
            <a:pPr lvl="1"/>
            <a:r>
              <a:rPr lang="en-US" sz="2000" u="sng" dirty="0">
                <a:solidFill>
                  <a:srgbClr val="FF0000"/>
                </a:solidFill>
                <a:sym typeface="Symbol" panose="05050102010706020507" pitchFamily="18" charset="2"/>
              </a:rPr>
              <a:t>Log-likelihood</a:t>
            </a:r>
            <a:r>
              <a:rPr lang="en-US" sz="2000" dirty="0">
                <a:solidFill>
                  <a:srgbClr val="FF0000"/>
                </a:solidFill>
                <a:sym typeface="Symbol" panose="05050102010706020507" pitchFamily="18" charset="2"/>
              </a:rPr>
              <a:t> rather than likelihood is more convenient for finding the maximum, hence it is often used.</a:t>
            </a:r>
          </a:p>
        </p:txBody>
      </p:sp>
      <p:sp>
        <p:nvSpPr>
          <p:cNvPr id="4" name="Footer Placeholder 3"/>
          <p:cNvSpPr>
            <a:spLocks noGrp="1"/>
          </p:cNvSpPr>
          <p:nvPr>
            <p:ph type="ftr" sz="quarter" idx="11"/>
          </p:nvPr>
        </p:nvSpPr>
        <p:spPr>
          <a:xfrm>
            <a:off x="0" y="6356350"/>
            <a:ext cx="3086100" cy="365125"/>
          </a:xfrm>
        </p:spPr>
        <p:txBody>
          <a:bodyPr/>
          <a:lstStyle/>
          <a:p>
            <a:r>
              <a:rPr lang="en-US"/>
              <a:t>Ch10. Auto and variational encoders v241024c</a:t>
            </a:r>
            <a:endParaRPr lang="en-US" dirty="0"/>
          </a:p>
        </p:txBody>
      </p:sp>
      <p:sp>
        <p:nvSpPr>
          <p:cNvPr id="5" name="Slide Number Placeholder 4"/>
          <p:cNvSpPr>
            <a:spLocks noGrp="1"/>
          </p:cNvSpPr>
          <p:nvPr>
            <p:ph type="sldNum" sz="quarter" idx="12"/>
          </p:nvPr>
        </p:nvSpPr>
        <p:spPr/>
        <p:txBody>
          <a:bodyPr/>
          <a:lstStyle/>
          <a:p>
            <a:fld id="{469D27F2-9F9F-497D-81AD-474DE50F951C}" type="slidenum">
              <a:rPr lang="en-US" smtClean="0"/>
              <a:t>90</a:t>
            </a:fld>
            <a:endParaRPr lang="en-US"/>
          </a:p>
        </p:txBody>
      </p:sp>
      <p:grpSp>
        <p:nvGrpSpPr>
          <p:cNvPr id="9" name="Group 8"/>
          <p:cNvGrpSpPr/>
          <p:nvPr/>
        </p:nvGrpSpPr>
        <p:grpSpPr>
          <a:xfrm>
            <a:off x="2908300" y="5929799"/>
            <a:ext cx="3479800" cy="783862"/>
            <a:chOff x="2806700" y="5623290"/>
            <a:chExt cx="3479800" cy="783862"/>
          </a:xfrm>
        </p:grpSpPr>
        <p:graphicFrame>
          <p:nvGraphicFramePr>
            <p:cNvPr id="6" name="Object 5"/>
            <p:cNvGraphicFramePr>
              <a:graphicFrameLocks noChangeAspect="1"/>
            </p:cNvGraphicFramePr>
            <p:nvPr/>
          </p:nvGraphicFramePr>
          <p:xfrm>
            <a:off x="2806700" y="5694476"/>
            <a:ext cx="3479800" cy="477837"/>
          </p:xfrm>
          <a:graphic>
            <a:graphicData uri="http://schemas.openxmlformats.org/presentationml/2006/ole">
              <mc:AlternateContent xmlns:mc="http://schemas.openxmlformats.org/markup-compatibility/2006">
                <mc:Choice xmlns:v="urn:schemas-microsoft-com:vml" Requires="v">
                  <p:oleObj name="Equation" r:id="rId2" imgW="1854000" imgH="253800" progId="Equation.3">
                    <p:embed/>
                  </p:oleObj>
                </mc:Choice>
                <mc:Fallback>
                  <p:oleObj name="Equation" r:id="rId2" imgW="1854000" imgH="253800" progId="Equation.3">
                    <p:embed/>
                    <p:pic>
                      <p:nvPicPr>
                        <p:cNvPr id="0" name=""/>
                        <p:cNvPicPr/>
                        <p:nvPr/>
                      </p:nvPicPr>
                      <p:blipFill>
                        <a:blip r:embed="rId3"/>
                        <a:stretch>
                          <a:fillRect/>
                        </a:stretch>
                      </p:blipFill>
                      <p:spPr>
                        <a:xfrm>
                          <a:off x="2806700" y="5694476"/>
                          <a:ext cx="3479800" cy="477837"/>
                        </a:xfrm>
                        <a:prstGeom prst="rect">
                          <a:avLst/>
                        </a:prstGeom>
                      </p:spPr>
                    </p:pic>
                  </p:oleObj>
                </mc:Fallback>
              </mc:AlternateContent>
            </a:graphicData>
          </a:graphic>
        </p:graphicFrame>
        <p:sp>
          <p:nvSpPr>
            <p:cNvPr id="7" name="Freeform 6"/>
            <p:cNvSpPr/>
            <p:nvPr/>
          </p:nvSpPr>
          <p:spPr>
            <a:xfrm>
              <a:off x="3255666" y="6095590"/>
              <a:ext cx="2783393" cy="311562"/>
            </a:xfrm>
            <a:custGeom>
              <a:avLst/>
              <a:gdLst>
                <a:gd name="connsiteX0" fmla="*/ 0 w 2783393"/>
                <a:gd name="connsiteY0" fmla="*/ 70338 h 311562"/>
                <a:gd name="connsiteX1" fmla="*/ 361741 w 2783393"/>
                <a:gd name="connsiteY1" fmla="*/ 241160 h 311562"/>
                <a:gd name="connsiteX2" fmla="*/ 1718268 w 2783393"/>
                <a:gd name="connsiteY2" fmla="*/ 311499 h 311562"/>
                <a:gd name="connsiteX3" fmla="*/ 2602523 w 2783393"/>
                <a:gd name="connsiteY3" fmla="*/ 231112 h 311562"/>
                <a:gd name="connsiteX4" fmla="*/ 2783393 w 2783393"/>
                <a:gd name="connsiteY4" fmla="*/ 0 h 311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393" h="311562">
                  <a:moveTo>
                    <a:pt x="0" y="70338"/>
                  </a:moveTo>
                  <a:cubicBezTo>
                    <a:pt x="37681" y="135652"/>
                    <a:pt x="75363" y="200967"/>
                    <a:pt x="361741" y="241160"/>
                  </a:cubicBezTo>
                  <a:cubicBezTo>
                    <a:pt x="648119" y="281353"/>
                    <a:pt x="1344804" y="313174"/>
                    <a:pt x="1718268" y="311499"/>
                  </a:cubicBezTo>
                  <a:cubicBezTo>
                    <a:pt x="2091732" y="309824"/>
                    <a:pt x="2425002" y="283028"/>
                    <a:pt x="2602523" y="231112"/>
                  </a:cubicBezTo>
                  <a:cubicBezTo>
                    <a:pt x="2780044" y="179196"/>
                    <a:pt x="2781718" y="89598"/>
                    <a:pt x="2783393" y="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059534" y="5623290"/>
              <a:ext cx="1235947" cy="160801"/>
            </a:xfrm>
            <a:custGeom>
              <a:avLst/>
              <a:gdLst>
                <a:gd name="connsiteX0" fmla="*/ 0 w 1235947"/>
                <a:gd name="connsiteY0" fmla="*/ 160801 h 160801"/>
                <a:gd name="connsiteX1" fmla="*/ 974690 w 1235947"/>
                <a:gd name="connsiteY1" fmla="*/ 27 h 160801"/>
                <a:gd name="connsiteX2" fmla="*/ 1235947 w 1235947"/>
                <a:gd name="connsiteY2" fmla="*/ 150752 h 160801"/>
              </a:gdLst>
              <a:ahLst/>
              <a:cxnLst>
                <a:cxn ang="0">
                  <a:pos x="connsiteX0" y="connsiteY0"/>
                </a:cxn>
                <a:cxn ang="0">
                  <a:pos x="connsiteX1" y="connsiteY1"/>
                </a:cxn>
                <a:cxn ang="0">
                  <a:pos x="connsiteX2" y="connsiteY2"/>
                </a:cxn>
              </a:cxnLst>
              <a:rect l="l" t="t" r="r" b="b"/>
              <a:pathLst>
                <a:path w="1235947" h="160801">
                  <a:moveTo>
                    <a:pt x="0" y="160801"/>
                  </a:moveTo>
                  <a:cubicBezTo>
                    <a:pt x="384349" y="81251"/>
                    <a:pt x="768699" y="1702"/>
                    <a:pt x="974690" y="27"/>
                  </a:cubicBezTo>
                  <a:cubicBezTo>
                    <a:pt x="1180681" y="-1648"/>
                    <a:pt x="1208314" y="74552"/>
                    <a:pt x="1235947" y="150752"/>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23832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Likelihood function</a:t>
            </a:r>
            <a:br>
              <a:rPr lang="en-US" dirty="0"/>
            </a:br>
            <a:r>
              <a:rPr lang="en-US" i="1" dirty="0"/>
              <a:t>L( ) of n-dimension</a:t>
            </a:r>
          </a:p>
        </p:txBody>
      </p:sp>
      <p:sp>
        <p:nvSpPr>
          <p:cNvPr id="3" name="Content Placeholder 2"/>
          <p:cNvSpPr>
            <a:spLocks noGrp="1"/>
          </p:cNvSpPr>
          <p:nvPr>
            <p:ph idx="1"/>
          </p:nvPr>
        </p:nvSpPr>
        <p:spPr>
          <a:xfrm>
            <a:off x="457200" y="1600200"/>
            <a:ext cx="3238884" cy="4525963"/>
          </a:xfrm>
        </p:spPr>
        <p:txBody>
          <a:bodyPr>
            <a:normAutofit fontScale="92500" lnSpcReduction="10000"/>
          </a:bodyPr>
          <a:lstStyle/>
          <a:p>
            <a:r>
              <a:rPr lang="en-US" sz="2400" dirty="0"/>
              <a:t>Likelihood function</a:t>
            </a:r>
          </a:p>
          <a:p>
            <a:endParaRPr lang="en-US" sz="2400" dirty="0"/>
          </a:p>
          <a:p>
            <a:endParaRPr lang="en-US" sz="2400" dirty="0"/>
          </a:p>
          <a:p>
            <a:endParaRPr lang="en-US" sz="2400" dirty="0"/>
          </a:p>
          <a:p>
            <a:r>
              <a:rPr lang="en-US" sz="2400" dirty="0"/>
              <a:t>Intuition: Likelihood function</a:t>
            </a:r>
            <a:br>
              <a:rPr lang="en-US" sz="2400" dirty="0"/>
            </a:br>
            <a:r>
              <a:rPr lang="en-US" sz="2400" i="1" dirty="0"/>
              <a:t>L(</a:t>
            </a:r>
            <a:r>
              <a:rPr lang="en-US" sz="2400" i="1" dirty="0">
                <a:sym typeface="Symbol" panose="05050102010706020507" pitchFamily="18" charset="2"/>
              </a:rPr>
              <a:t>µ,|X)</a:t>
            </a:r>
            <a:r>
              <a:rPr lang="en-US" sz="2400" i="1" dirty="0"/>
              <a:t>)</a:t>
            </a:r>
            <a:r>
              <a:rPr lang="en-US" sz="2400" dirty="0"/>
              <a:t> means: given a Gaussian model </a:t>
            </a:r>
            <a:r>
              <a:rPr lang="en-US" sz="2400" i="1" dirty="0"/>
              <a:t>N(mean, variance)</a:t>
            </a:r>
            <a:r>
              <a:rPr lang="en-US" sz="2400" dirty="0"/>
              <a:t> how much the multivariate data </a:t>
            </a:r>
            <a:r>
              <a:rPr lang="en-US" sz="2400" i="1" dirty="0"/>
              <a:t>X =[x</a:t>
            </a:r>
            <a:r>
              <a:rPr lang="en-US" sz="2400" i="1" baseline="-25000" dirty="0"/>
              <a:t>1</a:t>
            </a:r>
            <a:r>
              <a:rPr lang="en-US" sz="2400" i="1" dirty="0"/>
              <a:t>,x</a:t>
            </a:r>
            <a:r>
              <a:rPr lang="en-US" sz="2400" i="1" baseline="-25000" dirty="0"/>
              <a:t>2</a:t>
            </a:r>
            <a:r>
              <a:rPr lang="en-US" sz="2400" i="1" dirty="0"/>
              <a:t>,x</a:t>
            </a:r>
            <a:r>
              <a:rPr lang="en-US" sz="2400" i="1" baseline="-25000" dirty="0"/>
              <a:t>3</a:t>
            </a:r>
            <a:r>
              <a:rPr lang="en-US" sz="2400" i="1" dirty="0"/>
              <a:t>,..,x</a:t>
            </a:r>
            <a:r>
              <a:rPr lang="en-US" sz="2400" i="1" baseline="-25000" dirty="0"/>
              <a:t>n</a:t>
            </a:r>
            <a:r>
              <a:rPr lang="en-US" sz="2400" i="1" dirty="0"/>
              <a:t>] </a:t>
            </a:r>
            <a:r>
              <a:rPr lang="en-US" sz="2400" dirty="0"/>
              <a:t>fits the model with parameter (</a:t>
            </a:r>
            <a:r>
              <a:rPr lang="en-US" sz="2400" i="1" dirty="0">
                <a:sym typeface="Symbol" panose="05050102010706020507" pitchFamily="18" charset="2"/>
              </a:rPr>
              <a:t>µ,)</a:t>
            </a:r>
            <a:r>
              <a:rPr lang="en-US" sz="2400" dirty="0"/>
              <a:t>. </a:t>
            </a:r>
          </a:p>
          <a:p>
            <a:endParaRPr lang="en-US" sz="2400"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469D27F2-9F9F-497D-81AD-474DE50F951C}" type="slidenum">
              <a:rPr lang="en-US" smtClean="0"/>
              <a:t>91</a:t>
            </a:fld>
            <a:endParaRPr lang="en-US"/>
          </a:p>
        </p:txBody>
      </p:sp>
      <p:graphicFrame>
        <p:nvGraphicFramePr>
          <p:cNvPr id="10" name="Object 9"/>
          <p:cNvGraphicFramePr>
            <a:graphicFrameLocks noChangeAspect="1"/>
          </p:cNvGraphicFramePr>
          <p:nvPr/>
        </p:nvGraphicFramePr>
        <p:xfrm>
          <a:off x="2195513" y="2041525"/>
          <a:ext cx="4913312" cy="1193800"/>
        </p:xfrm>
        <a:graphic>
          <a:graphicData uri="http://schemas.openxmlformats.org/presentationml/2006/ole">
            <mc:AlternateContent xmlns:mc="http://schemas.openxmlformats.org/markup-compatibility/2006">
              <mc:Choice xmlns:v="urn:schemas-microsoft-com:vml" Requires="v">
                <p:oleObj name="Equation" r:id="rId3" imgW="3035160" imgH="736560" progId="Equation.3">
                  <p:embed/>
                </p:oleObj>
              </mc:Choice>
              <mc:Fallback>
                <p:oleObj name="Equation" r:id="rId3" imgW="3035160" imgH="736560" progId="Equation.3">
                  <p:embed/>
                  <p:pic>
                    <p:nvPicPr>
                      <p:cNvPr id="0" name=""/>
                      <p:cNvPicPr/>
                      <p:nvPr/>
                    </p:nvPicPr>
                    <p:blipFill>
                      <a:blip r:embed="rId4"/>
                      <a:stretch>
                        <a:fillRect/>
                      </a:stretch>
                    </p:blipFill>
                    <p:spPr>
                      <a:xfrm>
                        <a:off x="2195513" y="2041525"/>
                        <a:ext cx="4913312" cy="1193800"/>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3731866" y="3234759"/>
          <a:ext cx="5412134" cy="3195304"/>
        </p:xfrm>
        <a:graphic>
          <a:graphicData uri="http://schemas.openxmlformats.org/presentationml/2006/ole">
            <mc:AlternateContent xmlns:mc="http://schemas.openxmlformats.org/markup-compatibility/2006">
              <mc:Choice xmlns:v="urn:schemas-microsoft-com:vml" Requires="v">
                <p:oleObj name="Equation" r:id="rId5" imgW="3746160" imgH="2209680" progId="Equation.3">
                  <p:embed/>
                </p:oleObj>
              </mc:Choice>
              <mc:Fallback>
                <p:oleObj name="Equation" r:id="rId5" imgW="3746160" imgH="2209680" progId="Equation.3">
                  <p:embed/>
                  <p:pic>
                    <p:nvPicPr>
                      <p:cNvPr id="0" name=""/>
                      <p:cNvPicPr/>
                      <p:nvPr/>
                    </p:nvPicPr>
                    <p:blipFill>
                      <a:blip r:embed="rId6"/>
                      <a:stretch>
                        <a:fillRect/>
                      </a:stretch>
                    </p:blipFill>
                    <p:spPr>
                      <a:xfrm>
                        <a:off x="3731866" y="3234759"/>
                        <a:ext cx="5412134" cy="3195304"/>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30036189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924800" cy="457200"/>
          </a:xfrm>
        </p:spPr>
        <p:txBody>
          <a:bodyPr>
            <a:noAutofit/>
          </a:bodyPr>
          <a:lstStyle/>
          <a:p>
            <a:r>
              <a:rPr lang="en-US" sz="2000" dirty="0"/>
              <a:t>A more useful representation is Log-Likelihood function= </a:t>
            </a:r>
            <a:r>
              <a:rPr lang="en-US" sz="2400" i="1" dirty="0">
                <a:latin typeface="Times New Roman" panose="02020603050405020304" pitchFamily="18" charset="0"/>
                <a:cs typeface="Times New Roman" panose="02020603050405020304" pitchFamily="18" charset="0"/>
              </a:rPr>
              <a:t>Log(L( ))=</a:t>
            </a:r>
            <a:r>
              <a:rPr lang="en-US" sz="2400" i="1" dirty="0">
                <a:latin typeface="Bahnschrift Condensed" panose="020B0502040204020203" pitchFamily="34" charset="0"/>
              </a:rPr>
              <a:t>l </a:t>
            </a:r>
            <a:r>
              <a:rPr lang="en-US" sz="2400" i="1" dirty="0"/>
              <a:t>()</a:t>
            </a:r>
          </a:p>
        </p:txBody>
      </p:sp>
      <p:sp>
        <p:nvSpPr>
          <p:cNvPr id="3" name="Content Placeholder 2"/>
          <p:cNvSpPr>
            <a:spLocks noGrp="1"/>
          </p:cNvSpPr>
          <p:nvPr>
            <p:ph idx="1"/>
          </p:nvPr>
        </p:nvSpPr>
        <p:spPr>
          <a:xfrm>
            <a:off x="313174" y="914906"/>
            <a:ext cx="3048000" cy="5283775"/>
          </a:xfrm>
        </p:spPr>
        <p:txBody>
          <a:bodyPr>
            <a:noAutofit/>
          </a:bodyPr>
          <a:lstStyle/>
          <a:p>
            <a:r>
              <a:rPr lang="en-US" sz="1800" dirty="0"/>
              <a:t>Intuition: </a:t>
            </a:r>
          </a:p>
          <a:p>
            <a:r>
              <a:rPr lang="en-US" sz="1800" dirty="0"/>
              <a:t>The peak of Likelihood and Log-Likelihood functions should be the same.</a:t>
            </a:r>
          </a:p>
          <a:p>
            <a:r>
              <a:rPr lang="en-US" sz="1800" dirty="0"/>
              <a:t>The two are one to one mapping hence no data loss.</a:t>
            </a:r>
          </a:p>
          <a:p>
            <a:r>
              <a:rPr lang="en-US" sz="1800" dirty="0"/>
              <a:t>Log based method is easier to be handled by math, so log-Likelihood function is often used</a:t>
            </a:r>
          </a:p>
          <a:p>
            <a:r>
              <a:rPr lang="en-US" sz="1800" dirty="0"/>
              <a:t>For computers, log numbers are smaller hence may save memory. Using log, we can use addition rather than multiplication which makes computation easier.</a:t>
            </a:r>
          </a:p>
          <a:p>
            <a:pPr marL="0" indent="0">
              <a:buNone/>
            </a:pPr>
            <a:endParaRPr lang="en-US" sz="1100" dirty="0"/>
          </a:p>
        </p:txBody>
      </p:sp>
      <p:sp>
        <p:nvSpPr>
          <p:cNvPr id="4" name="Footer Placeholder 3"/>
          <p:cNvSpPr>
            <a:spLocks noGrp="1"/>
          </p:cNvSpPr>
          <p:nvPr>
            <p:ph type="ftr" sz="quarter" idx="11"/>
          </p:nvPr>
        </p:nvSpPr>
        <p:spPr/>
        <p:txBody>
          <a:bodyPr/>
          <a:lstStyle/>
          <a:p>
            <a:r>
              <a:rPr lang="en-US"/>
              <a:t>Ch10. Auto and variational encoders v241024c</a:t>
            </a:r>
            <a:endParaRPr lang="en-US" dirty="0"/>
          </a:p>
        </p:txBody>
      </p:sp>
      <p:sp>
        <p:nvSpPr>
          <p:cNvPr id="5" name="Slide Number Placeholder 4"/>
          <p:cNvSpPr>
            <a:spLocks noGrp="1"/>
          </p:cNvSpPr>
          <p:nvPr>
            <p:ph type="sldNum" sz="quarter" idx="12"/>
          </p:nvPr>
        </p:nvSpPr>
        <p:spPr/>
        <p:txBody>
          <a:bodyPr/>
          <a:lstStyle/>
          <a:p>
            <a:fld id="{469D27F2-9F9F-497D-81AD-474DE50F951C}" type="slidenum">
              <a:rPr lang="en-US" smtClean="0"/>
              <a:t>92</a:t>
            </a:fld>
            <a:endParaRPr lang="en-US"/>
          </a:p>
        </p:txBody>
      </p:sp>
      <p:graphicFrame>
        <p:nvGraphicFramePr>
          <p:cNvPr id="9" name="Object 8"/>
          <p:cNvGraphicFramePr>
            <a:graphicFrameLocks noChangeAspect="1"/>
          </p:cNvGraphicFramePr>
          <p:nvPr/>
        </p:nvGraphicFramePr>
        <p:xfrm>
          <a:off x="3361174" y="2636331"/>
          <a:ext cx="4411663" cy="3562350"/>
        </p:xfrm>
        <a:graphic>
          <a:graphicData uri="http://schemas.openxmlformats.org/presentationml/2006/ole">
            <mc:AlternateContent xmlns:mc="http://schemas.openxmlformats.org/markup-compatibility/2006">
              <mc:Choice xmlns:v="urn:schemas-microsoft-com:vml" Requires="v">
                <p:oleObj name="Equation" r:id="rId3" imgW="3085920" imgH="2489040" progId="Equation.3">
                  <p:embed/>
                </p:oleObj>
              </mc:Choice>
              <mc:Fallback>
                <p:oleObj name="Equation" r:id="rId3" imgW="3085920" imgH="2489040" progId="Equation.3">
                  <p:embed/>
                  <p:pic>
                    <p:nvPicPr>
                      <p:cNvPr id="0" name=""/>
                      <p:cNvPicPr/>
                      <p:nvPr/>
                    </p:nvPicPr>
                    <p:blipFill>
                      <a:blip r:embed="rId4"/>
                      <a:stretch>
                        <a:fillRect/>
                      </a:stretch>
                    </p:blipFill>
                    <p:spPr>
                      <a:xfrm>
                        <a:off x="3361174" y="2636331"/>
                        <a:ext cx="4411663" cy="35623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nvGraphicFramePr>
        <p:xfrm>
          <a:off x="3361174" y="766257"/>
          <a:ext cx="5440450" cy="1712404"/>
        </p:xfrm>
        <a:graphic>
          <a:graphicData uri="http://schemas.openxmlformats.org/presentationml/2006/ole">
            <mc:AlternateContent xmlns:mc="http://schemas.openxmlformats.org/markup-compatibility/2006">
              <mc:Choice xmlns:v="urn:schemas-microsoft-com:vml" Requires="v">
                <p:oleObj name="Equation" r:id="rId5" imgW="3873240" imgH="1218960" progId="Equation.3">
                  <p:embed/>
                </p:oleObj>
              </mc:Choice>
              <mc:Fallback>
                <p:oleObj name="Equation" r:id="rId5" imgW="3873240" imgH="1218960" progId="Equation.3">
                  <p:embed/>
                  <p:pic>
                    <p:nvPicPr>
                      <p:cNvPr id="0" name=""/>
                      <p:cNvPicPr/>
                      <p:nvPr/>
                    </p:nvPicPr>
                    <p:blipFill>
                      <a:blip r:embed="rId6"/>
                      <a:stretch>
                        <a:fillRect/>
                      </a:stretch>
                    </p:blipFill>
                    <p:spPr>
                      <a:xfrm>
                        <a:off x="3361174" y="766257"/>
                        <a:ext cx="5440450" cy="1712404"/>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27089474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0182"/>
            <a:ext cx="7886700" cy="1325563"/>
          </a:xfrm>
        </p:spPr>
        <p:txBody>
          <a:bodyPr>
            <a:normAutofit/>
          </a:bodyPr>
          <a:lstStyle/>
          <a:p>
            <a:r>
              <a:rPr lang="en-US" sz="3200" dirty="0"/>
              <a:t>Maximum Likelihood V.S. Log-Likelihood</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90809E03-5897-4C2D-837C-0F33A9B0BF0B}" type="slidenum">
              <a:rPr lang="en-US" smtClean="0"/>
              <a:t>93</a:t>
            </a:fld>
            <a:endParaRPr lang="en-US"/>
          </a:p>
        </p:txBody>
      </p:sp>
      <p:graphicFrame>
        <p:nvGraphicFramePr>
          <p:cNvPr id="7" name="Object 6"/>
          <p:cNvGraphicFramePr>
            <a:graphicFrameLocks noChangeAspect="1"/>
          </p:cNvGraphicFramePr>
          <p:nvPr/>
        </p:nvGraphicFramePr>
        <p:xfrm>
          <a:off x="400050" y="2387600"/>
          <a:ext cx="8143875" cy="1955800"/>
        </p:xfrm>
        <a:graphic>
          <a:graphicData uri="http://schemas.openxmlformats.org/presentationml/2006/ole">
            <mc:AlternateContent xmlns:mc="http://schemas.openxmlformats.org/markup-compatibility/2006">
              <mc:Choice xmlns:v="urn:schemas-microsoft-com:vml" Requires="v">
                <p:oleObj name="Equation" r:id="rId2" imgW="5029200" imgH="1206360" progId="Equation.3">
                  <p:embed/>
                </p:oleObj>
              </mc:Choice>
              <mc:Fallback>
                <p:oleObj name="Equation" r:id="rId2" imgW="5029200" imgH="1206360" progId="Equation.3">
                  <p:embed/>
                  <p:pic>
                    <p:nvPicPr>
                      <p:cNvPr id="0" name=""/>
                      <p:cNvPicPr/>
                      <p:nvPr/>
                    </p:nvPicPr>
                    <p:blipFill>
                      <a:blip r:embed="rId3"/>
                      <a:stretch>
                        <a:fillRect/>
                      </a:stretch>
                    </p:blipFill>
                    <p:spPr>
                      <a:xfrm>
                        <a:off x="400050" y="2387600"/>
                        <a:ext cx="8143875" cy="1955800"/>
                      </a:xfrm>
                      <a:prstGeom prst="rect">
                        <a:avLst/>
                      </a:prstGeom>
                      <a:ln>
                        <a:solidFill>
                          <a:schemeClr val="accent1"/>
                        </a:solidFill>
                      </a:ln>
                    </p:spPr>
                  </p:pic>
                </p:oleObj>
              </mc:Fallback>
            </mc:AlternateContent>
          </a:graphicData>
        </a:graphic>
      </p:graphicFrame>
      <p:graphicFrame>
        <p:nvGraphicFramePr>
          <p:cNvPr id="9" name="Object 8"/>
          <p:cNvGraphicFramePr>
            <a:graphicFrameLocks noChangeAspect="1"/>
          </p:cNvGraphicFramePr>
          <p:nvPr/>
        </p:nvGraphicFramePr>
        <p:xfrm>
          <a:off x="422275" y="1003300"/>
          <a:ext cx="6918325" cy="1163638"/>
        </p:xfrm>
        <a:graphic>
          <a:graphicData uri="http://schemas.openxmlformats.org/presentationml/2006/ole">
            <mc:AlternateContent xmlns:mc="http://schemas.openxmlformats.org/markup-compatibility/2006">
              <mc:Choice xmlns:v="urn:schemas-microsoft-com:vml" Requires="v">
                <p:oleObj name="Equation" r:id="rId4" imgW="4381200" imgH="736560" progId="Equation.3">
                  <p:embed/>
                </p:oleObj>
              </mc:Choice>
              <mc:Fallback>
                <p:oleObj name="Equation" r:id="rId4" imgW="4381200" imgH="736560" progId="Equation.3">
                  <p:embed/>
                  <p:pic>
                    <p:nvPicPr>
                      <p:cNvPr id="0" name=""/>
                      <p:cNvPicPr/>
                      <p:nvPr/>
                    </p:nvPicPr>
                    <p:blipFill>
                      <a:blip r:embed="rId5"/>
                      <a:stretch>
                        <a:fillRect/>
                      </a:stretch>
                    </p:blipFill>
                    <p:spPr>
                      <a:xfrm>
                        <a:off x="422275" y="1003300"/>
                        <a:ext cx="6918325" cy="1163638"/>
                      </a:xfrm>
                      <a:prstGeom prst="rect">
                        <a:avLst/>
                      </a:prstGeom>
                      <a:ln>
                        <a:solidFill>
                          <a:schemeClr val="accent1"/>
                        </a:solidFill>
                      </a:ln>
                    </p:spPr>
                  </p:pic>
                </p:oleObj>
              </mc:Fallback>
            </mc:AlternateContent>
          </a:graphicData>
        </a:graphic>
      </p:graphicFrame>
      <mc:AlternateContent xmlns:mc="http://schemas.openxmlformats.org/markup-compatibility/2006" xmlns:a14="http://schemas.microsoft.com/office/drawing/2010/main">
        <mc:Choice Requires="a14">
          <p:sp>
            <p:nvSpPr>
              <p:cNvPr id="10" name="Object 9"/>
              <p:cNvSpPr txBox="1"/>
              <p:nvPr/>
            </p:nvSpPr>
            <p:spPr>
              <a:xfrm>
                <a:off x="492125" y="4605338"/>
                <a:ext cx="8494713" cy="1423987"/>
              </a:xfrm>
              <a:prstGeom prst="rect">
                <a:avLst/>
              </a:prstGeom>
              <a:noFill/>
              <a:ln>
                <a:solidFill>
                  <a:srgbClr val="FF0000"/>
                </a:solid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Since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both</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likelihood</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d>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Log</m:t>
                      </m:r>
                      <m:r>
                        <m:rPr>
                          <m:nor/>
                        </m:rPr>
                        <a:rPr lang="en-US" i="0">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likelihood</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𝑙</m:t>
                      </m:r>
                      <m:d>
                        <m:dPr>
                          <m:ctrlPr>
                            <a:rPr lang="en-US" i="1">
                              <a:solidFill>
                                <a:srgbClr val="000000"/>
                              </a:solidFill>
                              <a:latin typeface="Cambria Math" panose="02040503050406030204" pitchFamily="18" charset="0"/>
                            </a:rPr>
                          </m:ctrlPr>
                        </m:dPr>
                        <m:e/>
                      </m:d>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are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monotonic</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functions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hence</m:t>
                      </m:r>
                    </m:oMath>
                    <m:oMath xmlns:m="http://schemas.openxmlformats.org/officeDocument/2006/math">
                      <m:r>
                        <m:rPr>
                          <m:nor/>
                        </m:rPr>
                        <a:rPr lang="en-US" i="0">
                          <a:solidFill>
                            <a:srgbClr val="000000"/>
                          </a:solidFill>
                          <a:latin typeface="Cambria Math" panose="02040503050406030204" pitchFamily="18" charset="0"/>
                        </a:rPr>
                        <m:t>arg</m:t>
                      </m:r>
                      <m:r>
                        <m:rPr>
                          <m:nor/>
                        </m:rPr>
                        <a:rPr lang="en-US" i="0">
                          <a:solidFill>
                            <a:srgbClr val="000000"/>
                          </a:solidFill>
                          <a:latin typeface="Cambria Math" panose="02040503050406030204" pitchFamily="18" charset="0"/>
                        </a:rPr>
                        <m:t>_</m:t>
                      </m:r>
                      <m:r>
                        <m:rPr>
                          <m:nor/>
                        </m:rPr>
                        <a:rPr lang="en-US" i="0">
                          <a:solidFill>
                            <a:srgbClr val="000000"/>
                          </a:solidFill>
                          <a:latin typeface="Cambria Math" panose="02040503050406030204" pitchFamily="18" charset="0"/>
                        </a:rPr>
                        <m:t>ma</m:t>
                      </m:r>
                      <m:sSub>
                        <m:sSubPr>
                          <m:ctrlPr>
                            <a:rPr lang="en-US" i="1">
                              <a:solidFill>
                                <a:srgbClr val="000000"/>
                              </a:solidFill>
                              <a:latin typeface="Cambria Math" panose="02040503050406030204" pitchFamily="18" charset="0"/>
                            </a:rPr>
                          </m:ctrlPr>
                        </m:sSubPr>
                        <m:e>
                          <m:r>
                            <m:rPr>
                              <m:nor/>
                            </m:rPr>
                            <a:rPr lang="en-US" i="0">
                              <a:solidFill>
                                <a:srgbClr val="000000"/>
                              </a:solidFill>
                              <a:latin typeface="Cambria Math" panose="02040503050406030204" pitchFamily="18" charset="0"/>
                            </a:rPr>
                            <m:t>x</m:t>
                          </m:r>
                        </m:e>
                        <m:sub>
                          <m:r>
                            <a:rPr lang="en-US" i="1">
                              <a:solidFill>
                                <a:srgbClr val="000000"/>
                              </a:solidFill>
                              <a:latin typeface="Cambria Math" panose="02040503050406030204" pitchFamily="18" charset="0"/>
                            </a:rPr>
                            <m:t>𝜃</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e>
                      </m:d>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arg</m:t>
                      </m:r>
                      <m:r>
                        <m:rPr>
                          <m:nor/>
                        </m:rPr>
                        <a:rPr lang="en-US" i="0">
                          <a:solidFill>
                            <a:srgbClr val="000000"/>
                          </a:solidFill>
                          <a:latin typeface="Cambria Math" panose="02040503050406030204" pitchFamily="18" charset="0"/>
                        </a:rPr>
                        <m:t>_</m:t>
                      </m:r>
                      <m:r>
                        <m:rPr>
                          <m:nor/>
                        </m:rPr>
                        <a:rPr lang="en-US" i="0">
                          <a:solidFill>
                            <a:srgbClr val="000000"/>
                          </a:solidFill>
                          <a:latin typeface="Cambria Math" panose="02040503050406030204" pitchFamily="18" charset="0"/>
                        </a:rPr>
                        <m:t>ma</m:t>
                      </m:r>
                      <m:sSub>
                        <m:sSubPr>
                          <m:ctrlPr>
                            <a:rPr lang="en-US" i="1">
                              <a:solidFill>
                                <a:srgbClr val="000000"/>
                              </a:solidFill>
                              <a:latin typeface="Cambria Math" panose="02040503050406030204" pitchFamily="18" charset="0"/>
                            </a:rPr>
                          </m:ctrlPr>
                        </m:sSubPr>
                        <m:e>
                          <m:r>
                            <m:rPr>
                              <m:nor/>
                            </m:rPr>
                            <a:rPr lang="en-US" i="0">
                              <a:solidFill>
                                <a:srgbClr val="000000"/>
                              </a:solidFill>
                              <a:latin typeface="Cambria Math" panose="02040503050406030204" pitchFamily="18" charset="0"/>
                            </a:rPr>
                            <m:t>x</m:t>
                          </m:r>
                        </m:e>
                        <m:sub>
                          <m:r>
                            <a:rPr lang="en-US" i="1">
                              <a:solidFill>
                                <a:srgbClr val="000000"/>
                              </a:solidFill>
                              <a:latin typeface="Cambria Math" panose="02040503050406030204" pitchFamily="18" charset="0"/>
                            </a:rPr>
                            <m:t>𝜃</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𝑙</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e>
                      </m:d>
                      <m:r>
                        <a:rPr lang="en-US" i="0">
                          <a:solidFill>
                            <a:srgbClr val="000000"/>
                          </a:solidFill>
                          <a:latin typeface="Cambria Math" panose="02040503050406030204" pitchFamily="18" charset="0"/>
                        </a:rPr>
                        <m:t> </m:t>
                      </m:r>
                    </m:oMath>
                    <m:oMath xmlns:m="http://schemas.openxmlformats.org/officeDocument/2006/math">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maximum</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happens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at</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e>
                      </m:d>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where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𝜇</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𝑛</m:t>
                          </m:r>
                        </m:den>
                      </m:f>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𝑗</m:t>
                                  </m:r>
                                </m:sub>
                              </m:sSub>
                            </m:e>
                          </m:d>
                        </m:e>
                      </m:nary>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&amp; </m:t>
                      </m:r>
                      <m:r>
                        <m:rPr>
                          <m:nor/>
                        </m:rPr>
                        <a:rPr lang="en-US" i="0">
                          <a:solidFill>
                            <a:srgbClr val="000000"/>
                          </a:solidFill>
                          <a:latin typeface="Cambria Math" panose="02040503050406030204" pitchFamily="18" charset="0"/>
                        </a:rPr>
                        <m:t>variance</m:t>
                      </m:r>
                      <m:r>
                        <m:rPr>
                          <m:nor/>
                        </m:rPr>
                        <a:rPr lang="en-US" i="0">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𝜎</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𝑛</m:t>
                          </m:r>
                        </m:den>
                      </m:f>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d>
                            <m:dPr>
                              <m:begChr m:val="["/>
                              <m:endChr m:val="]"/>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e>
                                  </m:d>
                                </m:e>
                                <m:sup>
                                  <m:r>
                                    <a:rPr lang="en-US" i="1">
                                      <a:solidFill>
                                        <a:srgbClr val="000000"/>
                                      </a:solidFill>
                                      <a:latin typeface="Cambria Math" panose="02040503050406030204" pitchFamily="18" charset="0"/>
                                    </a:rPr>
                                    <m:t>2</m:t>
                                  </m:r>
                                </m:sup>
                              </m:sSup>
                            </m:e>
                          </m:d>
                        </m:e>
                      </m:nary>
                    </m:oMath>
                  </m:oMathPara>
                </a14:m>
                <a:endParaRPr lang="en-US" dirty="0"/>
              </a:p>
            </p:txBody>
          </p:sp>
        </mc:Choice>
        <mc:Fallback xmlns="">
          <p:sp>
            <p:nvSpPr>
              <p:cNvPr id="10" name="Object 9"/>
              <p:cNvSpPr txBox="1">
                <a:spLocks noRot="1" noChangeAspect="1" noMove="1" noResize="1" noEditPoints="1" noAdjustHandles="1" noChangeArrowheads="1" noChangeShapeType="1" noTextEdit="1"/>
              </p:cNvSpPr>
              <p:nvPr/>
            </p:nvSpPr>
            <p:spPr>
              <a:xfrm>
                <a:off x="492125" y="4605338"/>
                <a:ext cx="8494713" cy="1423987"/>
              </a:xfrm>
              <a:prstGeom prst="rect">
                <a:avLst/>
              </a:prstGeom>
              <a:blipFill>
                <a:blip r:embed="rId7"/>
                <a:stretch>
                  <a:fillRect/>
                </a:stretch>
              </a:blipFill>
              <a:ln>
                <a:solidFill>
                  <a:srgbClr val="FF0000"/>
                </a:solidFill>
              </a:ln>
            </p:spPr>
            <p:txBody>
              <a:bodyPr/>
              <a:lstStyle/>
              <a:p>
                <a:r>
                  <a:rPr lang="en-US">
                    <a:noFill/>
                  </a:rPr>
                  <a:t> </a:t>
                </a:r>
              </a:p>
            </p:txBody>
          </p:sp>
        </mc:Fallback>
      </mc:AlternateContent>
      <p:sp>
        <p:nvSpPr>
          <p:cNvPr id="11" name="Rectangle 10"/>
          <p:cNvSpPr/>
          <p:nvPr/>
        </p:nvSpPr>
        <p:spPr>
          <a:xfrm>
            <a:off x="730249" y="6074073"/>
            <a:ext cx="6995452" cy="430887"/>
          </a:xfrm>
          <a:prstGeom prst="rect">
            <a:avLst/>
          </a:prstGeom>
        </p:spPr>
        <p:txBody>
          <a:bodyPr wrap="square">
            <a:spAutoFit/>
          </a:bodyPr>
          <a:lstStyle/>
          <a:p>
            <a:r>
              <a:rPr lang="en-US" sz="1100" dirty="0">
                <a:hlinkClick r:id="rId8"/>
              </a:rPr>
              <a:t>http://jrmeyer.github.io/machinelearning/2017/08/18/mle.html</a:t>
            </a:r>
            <a:endParaRPr lang="en-US" sz="1100" dirty="0"/>
          </a:p>
          <a:p>
            <a:r>
              <a:rPr lang="en-US" sz="1100" dirty="0">
                <a:hlinkClick r:id="rId9"/>
              </a:rPr>
              <a:t>https://towardsdatascience.com/probability-concepts-explained-maximum-likelihood-estimation-c7b4342fdbb1</a:t>
            </a:r>
            <a:endParaRPr lang="en-US" sz="1100" dirty="0"/>
          </a:p>
        </p:txBody>
      </p:sp>
      <p:sp>
        <p:nvSpPr>
          <p:cNvPr id="12" name="Content Placeholder 11"/>
          <p:cNvSpPr>
            <a:spLocks noGrp="1"/>
          </p:cNvSpPr>
          <p:nvPr>
            <p:ph idx="1"/>
          </p:nvPr>
        </p:nvSpPr>
        <p:spPr>
          <a:xfrm flipV="1">
            <a:off x="8315324" y="6176962"/>
            <a:ext cx="200025" cy="45719"/>
          </a:xfrm>
        </p:spPr>
        <p:txBody>
          <a:bodyPr>
            <a:normAutofit fontScale="25000" lnSpcReduction="20000"/>
          </a:bodyPr>
          <a:lstStyle/>
          <a:p>
            <a:r>
              <a:rPr lang="en-US" dirty="0"/>
              <a:t> </a:t>
            </a:r>
          </a:p>
        </p:txBody>
      </p:sp>
      <p:sp>
        <p:nvSpPr>
          <p:cNvPr id="3" name="TextBox 2"/>
          <p:cNvSpPr txBox="1"/>
          <p:nvPr/>
        </p:nvSpPr>
        <p:spPr>
          <a:xfrm>
            <a:off x="5720543" y="4863584"/>
            <a:ext cx="1131913" cy="369332"/>
          </a:xfrm>
          <a:prstGeom prst="rect">
            <a:avLst/>
          </a:prstGeom>
          <a:solidFill>
            <a:srgbClr val="FFC000"/>
          </a:solidFill>
        </p:spPr>
        <p:txBody>
          <a:bodyPr wrap="none" rtlCol="0">
            <a:spAutoFit/>
          </a:bodyPr>
          <a:lstStyle/>
          <a:p>
            <a:r>
              <a:rPr lang="en-US" dirty="0"/>
              <a:t>Important</a:t>
            </a:r>
          </a:p>
        </p:txBody>
      </p:sp>
      <p:cxnSp>
        <p:nvCxnSpPr>
          <p:cNvPr id="8" name="Straight Arrow Connector 7"/>
          <p:cNvCxnSpPr>
            <a:cxnSpLocks/>
            <a:stCxn id="3" idx="1"/>
          </p:cNvCxnSpPr>
          <p:nvPr/>
        </p:nvCxnSpPr>
        <p:spPr>
          <a:xfrm flipH="1">
            <a:off x="5105400" y="5048250"/>
            <a:ext cx="615143" cy="57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a:stCxn id="3" idx="3"/>
          </p:cNvCxnSpPr>
          <p:nvPr/>
        </p:nvCxnSpPr>
        <p:spPr>
          <a:xfrm>
            <a:off x="6852456" y="5048250"/>
            <a:ext cx="488144" cy="57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818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normAutofit fontScale="90000"/>
          </a:bodyPr>
          <a:lstStyle/>
          <a:p>
            <a:r>
              <a:rPr lang="en-US" sz="3600" dirty="0"/>
              <a:t>Proof 1 :Maximum Log-Likelihood function of a Multivariate Gaussian distribution</a:t>
            </a:r>
            <a:br>
              <a:rPr lang="en-US" dirty="0"/>
            </a:br>
            <a:endParaRPr lang="en-US" i="1" dirty="0"/>
          </a:p>
        </p:txBody>
      </p:sp>
      <p:sp>
        <p:nvSpPr>
          <p:cNvPr id="3" name="Content Placeholder 2"/>
          <p:cNvSpPr>
            <a:spLocks noGrp="1"/>
          </p:cNvSpPr>
          <p:nvPr>
            <p:ph idx="1"/>
          </p:nvPr>
        </p:nvSpPr>
        <p:spPr>
          <a:xfrm>
            <a:off x="454794" y="1600200"/>
            <a:ext cx="4495800" cy="5257800"/>
          </a:xfrm>
        </p:spPr>
        <p:txBody>
          <a:bodyPr>
            <a:normAutofit/>
          </a:bodyPr>
          <a:lstStyle/>
          <a:p>
            <a:endParaRPr lang="en-US" sz="3600" dirty="0"/>
          </a:p>
          <a:p>
            <a:endParaRPr lang="en-US" sz="3600"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endParaRPr lang="en-US" dirty="0"/>
          </a:p>
        </p:txBody>
      </p:sp>
      <p:sp>
        <p:nvSpPr>
          <p:cNvPr id="5" name="Slide Number Placeholder 4"/>
          <p:cNvSpPr>
            <a:spLocks noGrp="1"/>
          </p:cNvSpPr>
          <p:nvPr>
            <p:ph type="sldNum" sz="quarter" idx="12"/>
          </p:nvPr>
        </p:nvSpPr>
        <p:spPr/>
        <p:txBody>
          <a:bodyPr/>
          <a:lstStyle/>
          <a:p>
            <a:fld id="{469D27F2-9F9F-497D-81AD-474DE50F951C}" type="slidenum">
              <a:rPr lang="en-US" smtClean="0"/>
              <a:t>94</a:t>
            </a:fld>
            <a:endParaRPr lang="en-US"/>
          </a:p>
        </p:txBody>
      </p:sp>
      <p:graphicFrame>
        <p:nvGraphicFramePr>
          <p:cNvPr id="8" name="Object 7"/>
          <p:cNvGraphicFramePr>
            <a:graphicFrameLocks noChangeAspect="1"/>
          </p:cNvGraphicFramePr>
          <p:nvPr/>
        </p:nvGraphicFramePr>
        <p:xfrm>
          <a:off x="373063" y="2436813"/>
          <a:ext cx="7154862" cy="3700462"/>
        </p:xfrm>
        <a:graphic>
          <a:graphicData uri="http://schemas.openxmlformats.org/presentationml/2006/ole">
            <mc:AlternateContent xmlns:mc="http://schemas.openxmlformats.org/markup-compatibility/2006">
              <mc:Choice xmlns:v="urn:schemas-microsoft-com:vml" Requires="v">
                <p:oleObj name="Equation" r:id="rId3" imgW="4965480" imgH="2565360" progId="Equation.3">
                  <p:embed/>
                </p:oleObj>
              </mc:Choice>
              <mc:Fallback>
                <p:oleObj name="Equation" r:id="rId3" imgW="4965480" imgH="2565360" progId="Equation.3">
                  <p:embed/>
                  <p:pic>
                    <p:nvPicPr>
                      <p:cNvPr id="0" name=""/>
                      <p:cNvPicPr/>
                      <p:nvPr/>
                    </p:nvPicPr>
                    <p:blipFill>
                      <a:blip r:embed="rId4"/>
                      <a:stretch>
                        <a:fillRect/>
                      </a:stretch>
                    </p:blipFill>
                    <p:spPr>
                      <a:xfrm>
                        <a:off x="373063" y="2436813"/>
                        <a:ext cx="7154862" cy="3700462"/>
                      </a:xfrm>
                      <a:prstGeom prst="rect">
                        <a:avLst/>
                      </a:prstGeom>
                    </p:spPr>
                  </p:pic>
                </p:oleObj>
              </mc:Fallback>
            </mc:AlternateContent>
          </a:graphicData>
        </a:graphic>
      </p:graphicFrame>
      <p:sp>
        <p:nvSpPr>
          <p:cNvPr id="6" name="TextBox 5"/>
          <p:cNvSpPr txBox="1"/>
          <p:nvPr/>
        </p:nvSpPr>
        <p:spPr>
          <a:xfrm>
            <a:off x="454794" y="6376228"/>
            <a:ext cx="6615914" cy="261610"/>
          </a:xfrm>
          <a:prstGeom prst="rect">
            <a:avLst/>
          </a:prstGeom>
          <a:noFill/>
        </p:spPr>
        <p:txBody>
          <a:bodyPr wrap="none" rtlCol="0">
            <a:spAutoFit/>
          </a:bodyPr>
          <a:lstStyle/>
          <a:p>
            <a:r>
              <a:rPr lang="en-US" sz="1100" dirty="0">
                <a:hlinkClick r:id="rId5"/>
              </a:rPr>
              <a:t>https://towardsdatascience.com/probability-concepts-explained-maximum-likelihood-estimation-c7b4342fdbb1</a:t>
            </a:r>
            <a:endParaRPr lang="en-US" sz="1100" dirty="0"/>
          </a:p>
        </p:txBody>
      </p:sp>
      <p:pic>
        <p:nvPicPr>
          <p:cNvPr id="10" name="Picture 9"/>
          <p:cNvPicPr>
            <a:picLocks noChangeAspect="1"/>
          </p:cNvPicPr>
          <p:nvPr/>
        </p:nvPicPr>
        <p:blipFill>
          <a:blip r:embed="rId6"/>
          <a:stretch>
            <a:fillRect/>
          </a:stretch>
        </p:blipFill>
        <p:spPr>
          <a:xfrm>
            <a:off x="4567237" y="3424237"/>
            <a:ext cx="9525" cy="9525"/>
          </a:xfrm>
          <a:prstGeom prst="rect">
            <a:avLst/>
          </a:prstGeom>
        </p:spPr>
      </p:pic>
      <p:graphicFrame>
        <p:nvGraphicFramePr>
          <p:cNvPr id="7" name="Object 6"/>
          <p:cNvGraphicFramePr>
            <a:graphicFrameLocks noChangeAspect="1"/>
          </p:cNvGraphicFramePr>
          <p:nvPr/>
        </p:nvGraphicFramePr>
        <p:xfrm>
          <a:off x="236538" y="1116013"/>
          <a:ext cx="8853487" cy="1266825"/>
        </p:xfrm>
        <a:graphic>
          <a:graphicData uri="http://schemas.openxmlformats.org/presentationml/2006/ole">
            <mc:AlternateContent xmlns:mc="http://schemas.openxmlformats.org/markup-compatibility/2006">
              <mc:Choice xmlns:v="urn:schemas-microsoft-com:vml" Requires="v">
                <p:oleObj name="Equation" r:id="rId7" imgW="6743520" imgH="965160" progId="Equation.3">
                  <p:embed/>
                </p:oleObj>
              </mc:Choice>
              <mc:Fallback>
                <p:oleObj name="Equation" r:id="rId7" imgW="6743520" imgH="965160" progId="Equation.3">
                  <p:embed/>
                  <p:pic>
                    <p:nvPicPr>
                      <p:cNvPr id="0" name=""/>
                      <p:cNvPicPr/>
                      <p:nvPr/>
                    </p:nvPicPr>
                    <p:blipFill>
                      <a:blip r:embed="rId8"/>
                      <a:stretch>
                        <a:fillRect/>
                      </a:stretch>
                    </p:blipFill>
                    <p:spPr>
                      <a:xfrm>
                        <a:off x="236538" y="1116013"/>
                        <a:ext cx="8853487" cy="1266825"/>
                      </a:xfrm>
                      <a:prstGeom prst="rect">
                        <a:avLst/>
                      </a:prstGeom>
                      <a:ln>
                        <a:solidFill>
                          <a:schemeClr val="accent1"/>
                        </a:solidFill>
                      </a:ln>
                    </p:spPr>
                  </p:pic>
                </p:oleObj>
              </mc:Fallback>
            </mc:AlternateContent>
          </a:graphicData>
        </a:graphic>
      </p:graphicFrame>
      <p:sp>
        <p:nvSpPr>
          <p:cNvPr id="9" name="TextBox 8"/>
          <p:cNvSpPr txBox="1"/>
          <p:nvPr/>
        </p:nvSpPr>
        <p:spPr>
          <a:xfrm>
            <a:off x="530994" y="6145242"/>
            <a:ext cx="6229334" cy="369332"/>
          </a:xfrm>
          <a:prstGeom prst="rect">
            <a:avLst/>
          </a:prstGeom>
          <a:noFill/>
        </p:spPr>
        <p:txBody>
          <a:bodyPr wrap="none" rtlCol="0">
            <a:spAutoFit/>
          </a:bodyPr>
          <a:lstStyle/>
          <a:p>
            <a:r>
              <a:rPr lang="en-US" dirty="0">
                <a:hlinkClick r:id="rId9"/>
              </a:rPr>
              <a:t>http://jrmeyer.github.io/machinelearning/2017/08/18/mle.html</a:t>
            </a:r>
            <a:endParaRPr lang="en-US" dirty="0"/>
          </a:p>
        </p:txBody>
      </p:sp>
    </p:spTree>
    <p:extLst>
      <p:ext uri="{BB962C8B-B14F-4D97-AF65-F5344CB8AC3E}">
        <p14:creationId xmlns:p14="http://schemas.microsoft.com/office/powerpoint/2010/main" val="28128375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34999"/>
          </a:xfrm>
        </p:spPr>
        <p:txBody>
          <a:bodyPr>
            <a:noAutofit/>
          </a:bodyPr>
          <a:lstStyle/>
          <a:p>
            <a:r>
              <a:rPr lang="en-US" sz="3200" dirty="0">
                <a:solidFill>
                  <a:srgbClr val="FF0000"/>
                </a:solidFill>
              </a:rPr>
              <a:t>Proof 2 </a:t>
            </a:r>
            <a:r>
              <a:rPr lang="en-US" sz="3200" dirty="0"/>
              <a:t>: Maximum Log-Likelihood function of a Multivariate Gaussian distribution</a:t>
            </a:r>
            <a:endParaRPr lang="en-US" sz="3200" i="1" dirty="0"/>
          </a:p>
        </p:txBody>
      </p:sp>
      <p:sp>
        <p:nvSpPr>
          <p:cNvPr id="3" name="Content Placeholder 2"/>
          <p:cNvSpPr>
            <a:spLocks noGrp="1"/>
          </p:cNvSpPr>
          <p:nvPr>
            <p:ph idx="1"/>
          </p:nvPr>
        </p:nvSpPr>
        <p:spPr>
          <a:xfrm>
            <a:off x="454794" y="1600200"/>
            <a:ext cx="4495800" cy="5257800"/>
          </a:xfrm>
        </p:spPr>
        <p:txBody>
          <a:bodyPr>
            <a:normAutofit/>
          </a:bodyPr>
          <a:lstStyle/>
          <a:p>
            <a:endParaRPr lang="en-US" sz="3600" dirty="0"/>
          </a:p>
          <a:p>
            <a:endParaRPr lang="en-US" sz="3600"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endParaRPr lang="en-US" dirty="0"/>
          </a:p>
        </p:txBody>
      </p:sp>
      <p:sp>
        <p:nvSpPr>
          <p:cNvPr id="5" name="Slide Number Placeholder 4"/>
          <p:cNvSpPr>
            <a:spLocks noGrp="1"/>
          </p:cNvSpPr>
          <p:nvPr>
            <p:ph type="sldNum" sz="quarter" idx="12"/>
          </p:nvPr>
        </p:nvSpPr>
        <p:spPr/>
        <p:txBody>
          <a:bodyPr/>
          <a:lstStyle/>
          <a:p>
            <a:fld id="{469D27F2-9F9F-497D-81AD-474DE50F951C}" type="slidenum">
              <a:rPr lang="en-US" smtClean="0"/>
              <a:t>95</a:t>
            </a:fld>
            <a:endParaRPr lang="en-US"/>
          </a:p>
        </p:txBody>
      </p:sp>
      <p:graphicFrame>
        <p:nvGraphicFramePr>
          <p:cNvPr id="8" name="Object 7"/>
          <p:cNvGraphicFramePr>
            <a:graphicFrameLocks noChangeAspect="1"/>
          </p:cNvGraphicFramePr>
          <p:nvPr/>
        </p:nvGraphicFramePr>
        <p:xfrm>
          <a:off x="277813" y="2441575"/>
          <a:ext cx="7173912" cy="3778250"/>
        </p:xfrm>
        <a:graphic>
          <a:graphicData uri="http://schemas.openxmlformats.org/presentationml/2006/ole">
            <mc:AlternateContent xmlns:mc="http://schemas.openxmlformats.org/markup-compatibility/2006">
              <mc:Choice xmlns:v="urn:schemas-microsoft-com:vml" Requires="v">
                <p:oleObj name="Equation" r:id="rId3" imgW="5410080" imgH="2844720" progId="Equation.3">
                  <p:embed/>
                </p:oleObj>
              </mc:Choice>
              <mc:Fallback>
                <p:oleObj name="Equation" r:id="rId3" imgW="5410080" imgH="2844720" progId="Equation.3">
                  <p:embed/>
                  <p:pic>
                    <p:nvPicPr>
                      <p:cNvPr id="0" name=""/>
                      <p:cNvPicPr/>
                      <p:nvPr/>
                    </p:nvPicPr>
                    <p:blipFill>
                      <a:blip r:embed="rId4"/>
                      <a:stretch>
                        <a:fillRect/>
                      </a:stretch>
                    </p:blipFill>
                    <p:spPr>
                      <a:xfrm>
                        <a:off x="277813" y="2441575"/>
                        <a:ext cx="7173912" cy="3778250"/>
                      </a:xfrm>
                      <a:prstGeom prst="rect">
                        <a:avLst/>
                      </a:prstGeom>
                      <a:ln>
                        <a:noFill/>
                      </a:ln>
                    </p:spPr>
                  </p:pic>
                </p:oleObj>
              </mc:Fallback>
            </mc:AlternateContent>
          </a:graphicData>
        </a:graphic>
      </p:graphicFrame>
      <p:sp>
        <p:nvSpPr>
          <p:cNvPr id="6" name="TextBox 5"/>
          <p:cNvSpPr txBox="1"/>
          <p:nvPr/>
        </p:nvSpPr>
        <p:spPr>
          <a:xfrm>
            <a:off x="454794" y="6376228"/>
            <a:ext cx="6615914" cy="430887"/>
          </a:xfrm>
          <a:prstGeom prst="rect">
            <a:avLst/>
          </a:prstGeom>
          <a:noFill/>
        </p:spPr>
        <p:txBody>
          <a:bodyPr wrap="none" rtlCol="0">
            <a:spAutoFit/>
          </a:bodyPr>
          <a:lstStyle/>
          <a:p>
            <a:r>
              <a:rPr lang="en-US" sz="1100" dirty="0">
                <a:hlinkClick r:id="rId5"/>
              </a:rPr>
              <a:t>http://people.stat.sfu.ca/~raltman/stat402/402L4.pdf</a:t>
            </a:r>
            <a:endParaRPr lang="en-US" sz="1100" dirty="0"/>
          </a:p>
          <a:p>
            <a:r>
              <a:rPr lang="en-US" sz="1100" dirty="0">
                <a:hlinkClick r:id="rId6"/>
              </a:rPr>
              <a:t>https://towardsdatascience.com/probability-concepts-explained-maximum-likelihood-estimation-c7b4342fdbb1</a:t>
            </a:r>
            <a:endParaRPr lang="en-US" sz="1100" dirty="0"/>
          </a:p>
        </p:txBody>
      </p:sp>
      <p:graphicFrame>
        <p:nvGraphicFramePr>
          <p:cNvPr id="7" name="Object 6"/>
          <p:cNvGraphicFramePr>
            <a:graphicFrameLocks noChangeAspect="1"/>
          </p:cNvGraphicFramePr>
          <p:nvPr/>
        </p:nvGraphicFramePr>
        <p:xfrm>
          <a:off x="6457950" y="4560357"/>
          <a:ext cx="1884362" cy="635000"/>
        </p:xfrm>
        <a:graphic>
          <a:graphicData uri="http://schemas.openxmlformats.org/presentationml/2006/ole">
            <mc:AlternateContent xmlns:mc="http://schemas.openxmlformats.org/markup-compatibility/2006">
              <mc:Choice xmlns:v="urn:schemas-microsoft-com:vml" Requires="v">
                <p:oleObj name="Equation" r:id="rId7" imgW="1168200" imgH="393480" progId="Equation.3">
                  <p:embed/>
                </p:oleObj>
              </mc:Choice>
              <mc:Fallback>
                <p:oleObj name="Equation" r:id="rId7" imgW="1168200" imgH="393480" progId="Equation.3">
                  <p:embed/>
                  <p:pic>
                    <p:nvPicPr>
                      <p:cNvPr id="0" name=""/>
                      <p:cNvPicPr/>
                      <p:nvPr/>
                    </p:nvPicPr>
                    <p:blipFill>
                      <a:blip r:embed="rId8"/>
                      <a:stretch>
                        <a:fillRect/>
                      </a:stretch>
                    </p:blipFill>
                    <p:spPr>
                      <a:xfrm>
                        <a:off x="6457950" y="4560357"/>
                        <a:ext cx="1884362" cy="635000"/>
                      </a:xfrm>
                      <a:prstGeom prst="rect">
                        <a:avLst/>
                      </a:prstGeom>
                      <a:ln>
                        <a:solidFill>
                          <a:schemeClr val="accent1">
                            <a:shade val="50000"/>
                          </a:schemeClr>
                        </a:solidFill>
                      </a:ln>
                    </p:spPr>
                  </p:pic>
                </p:oleObj>
              </mc:Fallback>
            </mc:AlternateContent>
          </a:graphicData>
        </a:graphic>
      </p:graphicFrame>
      <p:pic>
        <p:nvPicPr>
          <p:cNvPr id="10" name="Picture 9"/>
          <p:cNvPicPr>
            <a:picLocks noChangeAspect="1"/>
          </p:cNvPicPr>
          <p:nvPr/>
        </p:nvPicPr>
        <p:blipFill>
          <a:blip r:embed="rId9"/>
          <a:stretch>
            <a:fillRect/>
          </a:stretch>
        </p:blipFill>
        <p:spPr>
          <a:xfrm>
            <a:off x="4567237" y="3424237"/>
            <a:ext cx="9525" cy="9525"/>
          </a:xfrm>
          <a:prstGeom prst="rect">
            <a:avLst/>
          </a:prstGeom>
        </p:spPr>
      </p:pic>
      <p:graphicFrame>
        <p:nvGraphicFramePr>
          <p:cNvPr id="12" name="Object 11"/>
          <p:cNvGraphicFramePr>
            <a:graphicFrameLocks noChangeAspect="1"/>
          </p:cNvGraphicFramePr>
          <p:nvPr/>
        </p:nvGraphicFramePr>
        <p:xfrm>
          <a:off x="236538" y="1116013"/>
          <a:ext cx="8853487" cy="1266825"/>
        </p:xfrm>
        <a:graphic>
          <a:graphicData uri="http://schemas.openxmlformats.org/presentationml/2006/ole">
            <mc:AlternateContent xmlns:mc="http://schemas.openxmlformats.org/markup-compatibility/2006">
              <mc:Choice xmlns:v="urn:schemas-microsoft-com:vml" Requires="v">
                <p:oleObj name="Equation" r:id="rId10" imgW="6743520" imgH="965160" progId="Equation.3">
                  <p:embed/>
                </p:oleObj>
              </mc:Choice>
              <mc:Fallback>
                <p:oleObj name="Equation" r:id="rId10" imgW="6743520" imgH="965160" progId="Equation.3">
                  <p:embed/>
                  <p:pic>
                    <p:nvPicPr>
                      <p:cNvPr id="0" name=""/>
                      <p:cNvPicPr/>
                      <p:nvPr/>
                    </p:nvPicPr>
                    <p:blipFill>
                      <a:blip r:embed="rId11"/>
                      <a:stretch>
                        <a:fillRect/>
                      </a:stretch>
                    </p:blipFill>
                    <p:spPr>
                      <a:xfrm>
                        <a:off x="236538" y="1116013"/>
                        <a:ext cx="8853487" cy="1266825"/>
                      </a:xfrm>
                      <a:prstGeom prst="rect">
                        <a:avLst/>
                      </a:prstGeom>
                      <a:ln>
                        <a:solidFill>
                          <a:schemeClr val="accent1"/>
                        </a:solidFill>
                      </a:ln>
                    </p:spPr>
                  </p:pic>
                </p:oleObj>
              </mc:Fallback>
            </mc:AlternateContent>
          </a:graphicData>
        </a:graphic>
      </p:graphicFrame>
      <p:cxnSp>
        <p:nvCxnSpPr>
          <p:cNvPr id="11" name="Straight Connector 10"/>
          <p:cNvCxnSpPr/>
          <p:nvPr/>
        </p:nvCxnSpPr>
        <p:spPr>
          <a:xfrm>
            <a:off x="4486275" y="6270712"/>
            <a:ext cx="220027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0730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Alternative proof: Maximum </a:t>
            </a:r>
            <a:r>
              <a:rPr lang="en-US" sz="3600" dirty="0" err="1"/>
              <a:t>Log_likelihood</a:t>
            </a:r>
            <a:br>
              <a:rPr lang="en-US" sz="3600" dirty="0"/>
            </a:br>
            <a:r>
              <a:rPr lang="en-US" sz="3600" dirty="0"/>
              <a:t>Find the most suitable variance </a:t>
            </a:r>
            <a:r>
              <a:rPr lang="en-US" sz="3600" dirty="0">
                <a:sym typeface="Symbol" panose="05050102010706020507" pitchFamily="18" charset="2"/>
              </a:rPr>
              <a:t></a:t>
            </a:r>
            <a:r>
              <a:rPr lang="en-US" sz="3600" baseline="30000" dirty="0">
                <a:sym typeface="Symbol" panose="05050102010706020507" pitchFamily="18" charset="2"/>
              </a:rPr>
              <a:t>2</a:t>
            </a:r>
            <a:endParaRPr lang="en-US" sz="3600" baseline="30000" dirty="0"/>
          </a:p>
        </p:txBody>
      </p:sp>
      <p:sp>
        <p:nvSpPr>
          <p:cNvPr id="3" name="Content Placeholder 2"/>
          <p:cNvSpPr>
            <a:spLocks noGrp="1"/>
          </p:cNvSpPr>
          <p:nvPr>
            <p:ph idx="1"/>
          </p:nvPr>
        </p:nvSpPr>
        <p:spPr>
          <a:xfrm>
            <a:off x="628650" y="1522430"/>
            <a:ext cx="7886700" cy="4351338"/>
          </a:xfrm>
        </p:spPr>
        <p:txBody>
          <a:bodyPr/>
          <a:lstStyle/>
          <a:p>
            <a:r>
              <a:rPr lang="en-US" dirty="0"/>
              <a:t>Maximum likelihood is at</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469D27F2-9F9F-497D-81AD-474DE50F951C}" type="slidenum">
              <a:rPr lang="en-US" smtClean="0"/>
              <a:t>96</a:t>
            </a:fld>
            <a:endParaRPr lang="en-US"/>
          </a:p>
        </p:txBody>
      </p:sp>
      <p:pic>
        <p:nvPicPr>
          <p:cNvPr id="14338" name="Picture 2" descr="[eq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eq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Object 10"/>
          <p:cNvGraphicFramePr>
            <a:graphicFrameLocks noChangeAspect="1"/>
          </p:cNvGraphicFramePr>
          <p:nvPr/>
        </p:nvGraphicFramePr>
        <p:xfrm>
          <a:off x="4848225" y="1408113"/>
          <a:ext cx="3979863" cy="835025"/>
        </p:xfrm>
        <a:graphic>
          <a:graphicData uri="http://schemas.openxmlformats.org/presentationml/2006/ole">
            <mc:AlternateContent xmlns:mc="http://schemas.openxmlformats.org/markup-compatibility/2006">
              <mc:Choice xmlns:v="urn:schemas-microsoft-com:vml" Requires="v">
                <p:oleObj name="Equation" r:id="rId4" imgW="2120760" imgH="444240" progId="Equation.3">
                  <p:embed/>
                </p:oleObj>
              </mc:Choice>
              <mc:Fallback>
                <p:oleObj name="Equation" r:id="rId4" imgW="2120760" imgH="444240" progId="Equation.3">
                  <p:embed/>
                  <p:pic>
                    <p:nvPicPr>
                      <p:cNvPr id="0" name=""/>
                      <p:cNvPicPr/>
                      <p:nvPr/>
                    </p:nvPicPr>
                    <p:blipFill>
                      <a:blip r:embed="rId5"/>
                      <a:stretch>
                        <a:fillRect/>
                      </a:stretch>
                    </p:blipFill>
                    <p:spPr>
                      <a:xfrm>
                        <a:off x="4848225" y="1408113"/>
                        <a:ext cx="3979863" cy="835025"/>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731838" y="2135188"/>
          <a:ext cx="5741987" cy="3970337"/>
        </p:xfrm>
        <a:graphic>
          <a:graphicData uri="http://schemas.openxmlformats.org/presentationml/2006/ole">
            <mc:AlternateContent xmlns:mc="http://schemas.openxmlformats.org/markup-compatibility/2006">
              <mc:Choice xmlns:v="urn:schemas-microsoft-com:vml" Requires="v">
                <p:oleObj name="Equation" r:id="rId6" imgW="4927320" imgH="3403440" progId="Equation.3">
                  <p:embed/>
                </p:oleObj>
              </mc:Choice>
              <mc:Fallback>
                <p:oleObj name="Equation" r:id="rId6" imgW="4927320" imgH="3403440" progId="Equation.3">
                  <p:embed/>
                  <p:pic>
                    <p:nvPicPr>
                      <p:cNvPr id="0" name=""/>
                      <p:cNvPicPr/>
                      <p:nvPr/>
                    </p:nvPicPr>
                    <p:blipFill>
                      <a:blip r:embed="rId7"/>
                      <a:stretch>
                        <a:fillRect/>
                      </a:stretch>
                    </p:blipFill>
                    <p:spPr>
                      <a:xfrm>
                        <a:off x="731838" y="2135188"/>
                        <a:ext cx="5741987" cy="3970337"/>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24837604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Negative Log-Likelihood (NLL)</a:t>
            </a:r>
          </a:p>
        </p:txBody>
      </p:sp>
      <p:sp>
        <p:nvSpPr>
          <p:cNvPr id="3" name="Content Placeholder 2"/>
          <p:cNvSpPr>
            <a:spLocks noGrp="1"/>
          </p:cNvSpPr>
          <p:nvPr>
            <p:ph type="subTitle" idx="1"/>
          </p:nvPr>
        </p:nvSpPr>
        <p:spPr/>
        <p:txBody>
          <a:bodyPr>
            <a:normAutofit fontScale="92500" lnSpcReduction="20000"/>
          </a:bodyPr>
          <a:lstStyle/>
          <a:p>
            <a:r>
              <a:rPr lang="en-US" dirty="0"/>
              <a:t>And its application in </a:t>
            </a:r>
            <a:r>
              <a:rPr lang="en-US" dirty="0" err="1"/>
              <a:t>softmax</a:t>
            </a:r>
            <a:r>
              <a:rPr lang="en-US" dirty="0"/>
              <a:t> </a:t>
            </a:r>
          </a:p>
          <a:p>
            <a:r>
              <a:rPr lang="en-US" dirty="0">
                <a:solidFill>
                  <a:srgbClr val="FF0000"/>
                </a:solidFill>
              </a:rPr>
              <a:t>To maximize log-likelihood, we can minimize its negative log-likelihood (NLL) function</a:t>
            </a:r>
            <a:endParaRPr lang="en-US" dirty="0"/>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97</a:t>
            </a:fld>
            <a:endParaRPr lang="en-US"/>
          </a:p>
        </p:txBody>
      </p:sp>
    </p:spTree>
    <p:extLst>
      <p:ext uri="{BB962C8B-B14F-4D97-AF65-F5344CB8AC3E}">
        <p14:creationId xmlns:p14="http://schemas.microsoft.com/office/powerpoint/2010/main" val="5459921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Softmax</a:t>
            </a:r>
            <a:r>
              <a:rPr lang="en-US" dirty="0"/>
              <a:t> function</a:t>
            </a:r>
          </a:p>
        </p:txBody>
      </p:sp>
      <p:sp>
        <p:nvSpPr>
          <p:cNvPr id="3" name="Content Placeholder 2"/>
          <p:cNvSpPr>
            <a:spLocks noGrp="1"/>
          </p:cNvSpPr>
          <p:nvPr>
            <p:ph idx="1"/>
          </p:nvPr>
        </p:nvSpPr>
        <p:spPr/>
        <p:txBody>
          <a:bodyPr>
            <a:normAutofit fontScale="92500" lnSpcReduction="10000"/>
          </a:bodyPr>
          <a:lstStyle/>
          <a:p>
            <a:r>
              <a:rPr lang="en-US" sz="1400" dirty="0">
                <a:hlinkClick r:id="rId2"/>
              </a:rPr>
              <a:t>https://medium.com/data-science-bootcamp/understand-the-softmax-function-in-minutes-f3a59641e86d</a:t>
            </a:r>
            <a:endParaRPr lang="en-US" sz="1400" dirty="0"/>
          </a:p>
          <a:p>
            <a:endParaRPr lang="en-US" dirty="0"/>
          </a:p>
          <a:p>
            <a:endParaRPr lang="en-US" dirty="0"/>
          </a:p>
          <a:p>
            <a:endParaRPr lang="en-US" dirty="0"/>
          </a:p>
          <a:p>
            <a:r>
              <a:rPr lang="en-US" dirty="0"/>
              <a:t>y=[2 , 1, 0.1]’</a:t>
            </a:r>
          </a:p>
          <a:p>
            <a:r>
              <a:rPr lang="en-US" dirty="0" err="1"/>
              <a:t>Softmax</a:t>
            </a:r>
            <a:r>
              <a:rPr lang="en-US" dirty="0"/>
              <a:t>(y)=[0.6590, 0.242,0.0986]’</a:t>
            </a:r>
          </a:p>
          <a:p>
            <a:r>
              <a:rPr lang="en-US" dirty="0" err="1"/>
              <a:t>exp</a:t>
            </a:r>
            <a:r>
              <a:rPr lang="en-US" dirty="0"/>
              <a:t>(2)/((</a:t>
            </a:r>
            <a:r>
              <a:rPr lang="en-US" dirty="0" err="1"/>
              <a:t>exp</a:t>
            </a:r>
            <a:r>
              <a:rPr lang="en-US" dirty="0"/>
              <a:t>(2)+</a:t>
            </a:r>
            <a:r>
              <a:rPr lang="en-US" dirty="0" err="1"/>
              <a:t>exp</a:t>
            </a:r>
            <a:r>
              <a:rPr lang="en-US" dirty="0"/>
              <a:t>(1)+</a:t>
            </a:r>
            <a:r>
              <a:rPr lang="en-US" dirty="0" err="1"/>
              <a:t>exp</a:t>
            </a:r>
            <a:r>
              <a:rPr lang="en-US" dirty="0"/>
              <a:t>(0.1))=0.6590</a:t>
            </a:r>
          </a:p>
          <a:p>
            <a:r>
              <a:rPr lang="en-US" dirty="0" err="1"/>
              <a:t>exp</a:t>
            </a:r>
            <a:r>
              <a:rPr lang="en-US" dirty="0"/>
              <a:t>(1)/((</a:t>
            </a:r>
            <a:r>
              <a:rPr lang="en-US" dirty="0" err="1"/>
              <a:t>exp</a:t>
            </a:r>
            <a:r>
              <a:rPr lang="en-US" dirty="0"/>
              <a:t>(2)+</a:t>
            </a:r>
            <a:r>
              <a:rPr lang="en-US" dirty="0" err="1"/>
              <a:t>exp</a:t>
            </a:r>
            <a:r>
              <a:rPr lang="en-US" dirty="0"/>
              <a:t>(1)+</a:t>
            </a:r>
            <a:r>
              <a:rPr lang="en-US" dirty="0" err="1"/>
              <a:t>exp</a:t>
            </a:r>
            <a:r>
              <a:rPr lang="en-US" dirty="0"/>
              <a:t>(0.1))= 0.2424</a:t>
            </a:r>
          </a:p>
          <a:p>
            <a:r>
              <a:rPr lang="en-US" dirty="0" err="1"/>
              <a:t>exp</a:t>
            </a:r>
            <a:r>
              <a:rPr lang="en-US" dirty="0"/>
              <a:t>(0.1)/((</a:t>
            </a:r>
            <a:r>
              <a:rPr lang="en-US" dirty="0" err="1"/>
              <a:t>exp</a:t>
            </a:r>
            <a:r>
              <a:rPr lang="en-US" dirty="0"/>
              <a:t>(2)+</a:t>
            </a:r>
            <a:r>
              <a:rPr lang="en-US" dirty="0" err="1"/>
              <a:t>exp</a:t>
            </a:r>
            <a:r>
              <a:rPr lang="en-US" dirty="0"/>
              <a:t>(1)+</a:t>
            </a:r>
            <a:r>
              <a:rPr lang="en-US" dirty="0" err="1"/>
              <a:t>exp</a:t>
            </a:r>
            <a:r>
              <a:rPr lang="en-US" dirty="0"/>
              <a:t>(0.1))= 0.0986</a:t>
            </a:r>
          </a:p>
          <a:p>
            <a:endParaRPr lang="en-US" dirty="0"/>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98</a:t>
            </a:fld>
            <a:endParaRPr lang="en-US"/>
          </a:p>
        </p:txBody>
      </p:sp>
      <p:sp>
        <p:nvSpPr>
          <p:cNvPr id="6" name="AutoShape 2" descr="{\displaystyle \sigma (\mathbf {z} )_{j}={\frac {e^{z_{j}}}{\sum _{k=1}^{K}e^{z_{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isplaystyle \sigma (\mathbf {z} )_{j}={\frac {e^{z_{j}}}{\sum _{k=1}^{K}e^{z_{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9" name="Object 8"/>
          <p:cNvGraphicFramePr>
            <a:graphicFrameLocks noChangeAspect="1"/>
          </p:cNvGraphicFramePr>
          <p:nvPr/>
        </p:nvGraphicFramePr>
        <p:xfrm>
          <a:off x="923925" y="2324100"/>
          <a:ext cx="5673012" cy="1447800"/>
        </p:xfrm>
        <a:graphic>
          <a:graphicData uri="http://schemas.openxmlformats.org/presentationml/2006/ole">
            <mc:AlternateContent xmlns:mc="http://schemas.openxmlformats.org/markup-compatibility/2006">
              <mc:Choice xmlns:v="urn:schemas-microsoft-com:vml" Requires="v">
                <p:oleObj name="Equation" r:id="rId3" imgW="2438280" imgH="622080" progId="Equation.3">
                  <p:embed/>
                </p:oleObj>
              </mc:Choice>
              <mc:Fallback>
                <p:oleObj name="Equation" r:id="rId3" imgW="2438280" imgH="622080" progId="Equation.3">
                  <p:embed/>
                  <p:pic>
                    <p:nvPicPr>
                      <p:cNvPr id="0" name=""/>
                      <p:cNvPicPr/>
                      <p:nvPr/>
                    </p:nvPicPr>
                    <p:blipFill>
                      <a:blip r:embed="rId4"/>
                      <a:stretch>
                        <a:fillRect/>
                      </a:stretch>
                    </p:blipFill>
                    <p:spPr>
                      <a:xfrm>
                        <a:off x="923925" y="2324100"/>
                        <a:ext cx="5673012" cy="1447800"/>
                      </a:xfrm>
                      <a:prstGeom prst="rect">
                        <a:avLst/>
                      </a:prstGeom>
                    </p:spPr>
                  </p:pic>
                </p:oleObj>
              </mc:Fallback>
            </mc:AlternateContent>
          </a:graphicData>
        </a:graphic>
      </p:graphicFrame>
    </p:spTree>
    <p:extLst>
      <p:ext uri="{BB962C8B-B14F-4D97-AF65-F5344CB8AC3E}">
        <p14:creationId xmlns:p14="http://schemas.microsoft.com/office/powerpoint/2010/main" val="42885405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Softmax</a:t>
            </a:r>
            <a:r>
              <a:rPr lang="en-US" dirty="0"/>
              <a:t> Activation Function</a:t>
            </a:r>
          </a:p>
        </p:txBody>
      </p:sp>
      <p:sp>
        <p:nvSpPr>
          <p:cNvPr id="3" name="Content Placeholder 2"/>
          <p:cNvSpPr>
            <a:spLocks noGrp="1"/>
          </p:cNvSpPr>
          <p:nvPr>
            <p:ph idx="1"/>
          </p:nvPr>
        </p:nvSpPr>
        <p:spPr/>
        <p:txBody>
          <a:bodyPr>
            <a:normAutofit/>
          </a:bodyPr>
          <a:lstStyle/>
          <a:p>
            <a:r>
              <a:rPr lang="en-US" sz="1200" dirty="0">
                <a:hlinkClick r:id="rId2"/>
              </a:rPr>
              <a:t>https://ljvmiranda921.github.io/notebook/2017/08/13/softmax-and-the-negative-log-likelihood/#nll</a:t>
            </a:r>
            <a:r>
              <a:rPr lang="en-US" sz="1200" dirty="0"/>
              <a:t> </a:t>
            </a:r>
          </a:p>
        </p:txBody>
      </p:sp>
      <p:sp>
        <p:nvSpPr>
          <p:cNvPr id="4" name="Footer Placeholder 3"/>
          <p:cNvSpPr>
            <a:spLocks noGrp="1"/>
          </p:cNvSpPr>
          <p:nvPr>
            <p:ph type="ftr" sz="quarter" idx="11"/>
          </p:nvPr>
        </p:nvSpPr>
        <p:spPr/>
        <p:txBody>
          <a:bodyPr/>
          <a:lstStyle/>
          <a:p>
            <a:r>
              <a:rPr lang="en-US"/>
              <a:t>Ch10. Auto and variational encoders v241024c</a:t>
            </a:r>
          </a:p>
        </p:txBody>
      </p:sp>
      <p:sp>
        <p:nvSpPr>
          <p:cNvPr id="5" name="Slide Number Placeholder 4"/>
          <p:cNvSpPr>
            <a:spLocks noGrp="1"/>
          </p:cNvSpPr>
          <p:nvPr>
            <p:ph type="sldNum" sz="quarter" idx="12"/>
          </p:nvPr>
        </p:nvSpPr>
        <p:spPr/>
        <p:txBody>
          <a:bodyPr/>
          <a:lstStyle/>
          <a:p>
            <a:fld id="{7C12A529-2220-4038-9210-A21DB7BAEFCE}" type="slidenum">
              <a:rPr lang="en-US" smtClean="0"/>
              <a:t>99</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057400"/>
            <a:ext cx="7086600" cy="3140170"/>
          </a:xfrm>
          <a:prstGeom prst="rect">
            <a:avLst/>
          </a:prstGeom>
        </p:spPr>
      </p:pic>
      <p:sp>
        <p:nvSpPr>
          <p:cNvPr id="7" name="TextBox 6"/>
          <p:cNvSpPr txBox="1"/>
          <p:nvPr/>
        </p:nvSpPr>
        <p:spPr>
          <a:xfrm>
            <a:off x="1676400" y="5867400"/>
            <a:ext cx="1345240" cy="369332"/>
          </a:xfrm>
          <a:prstGeom prst="rect">
            <a:avLst/>
          </a:prstGeom>
          <a:noFill/>
        </p:spPr>
        <p:txBody>
          <a:bodyPr wrap="none" rtlCol="0">
            <a:spAutoFit/>
          </a:bodyPr>
          <a:lstStyle/>
          <a:p>
            <a:r>
              <a:rPr lang="en-US" dirty="0"/>
              <a:t>=5/(5+4+2)=</a:t>
            </a:r>
          </a:p>
        </p:txBody>
      </p:sp>
      <p:sp>
        <p:nvSpPr>
          <p:cNvPr id="8" name="TextBox 7"/>
          <p:cNvSpPr txBox="1"/>
          <p:nvPr/>
        </p:nvSpPr>
        <p:spPr>
          <a:xfrm>
            <a:off x="4691665" y="5610225"/>
            <a:ext cx="3723070" cy="369332"/>
          </a:xfrm>
          <a:prstGeom prst="rect">
            <a:avLst/>
          </a:prstGeom>
          <a:noFill/>
          <a:ln>
            <a:solidFill>
              <a:schemeClr val="accent1"/>
            </a:solidFill>
          </a:ln>
        </p:spPr>
        <p:txBody>
          <a:bodyPr wrap="none" rtlCol="0">
            <a:spAutoFit/>
          </a:bodyPr>
          <a:lstStyle/>
          <a:p>
            <a:r>
              <a:rPr lang="en-US" dirty="0" err="1"/>
              <a:t>exp</a:t>
            </a:r>
            <a:r>
              <a:rPr lang="en-US" dirty="0"/>
              <a:t>(5)/((</a:t>
            </a:r>
            <a:r>
              <a:rPr lang="en-US" dirty="0" err="1"/>
              <a:t>exp</a:t>
            </a:r>
            <a:r>
              <a:rPr lang="en-US" dirty="0"/>
              <a:t>(5)+</a:t>
            </a:r>
            <a:r>
              <a:rPr lang="en-US" dirty="0" err="1"/>
              <a:t>exp</a:t>
            </a:r>
            <a:r>
              <a:rPr lang="en-US" dirty="0"/>
              <a:t>(4)+</a:t>
            </a:r>
            <a:r>
              <a:rPr lang="en-US" dirty="0" err="1"/>
              <a:t>exp</a:t>
            </a:r>
            <a:r>
              <a:rPr lang="en-US" dirty="0"/>
              <a:t>(2))=0.705</a:t>
            </a:r>
          </a:p>
        </p:txBody>
      </p:sp>
      <p:cxnSp>
        <p:nvCxnSpPr>
          <p:cNvPr id="10" name="Straight Arrow Connector 9"/>
          <p:cNvCxnSpPr/>
          <p:nvPr/>
        </p:nvCxnSpPr>
        <p:spPr>
          <a:xfrm flipV="1">
            <a:off x="4729691" y="3200400"/>
            <a:ext cx="1366309" cy="2409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69946" y="5197570"/>
            <a:ext cx="3957109" cy="369332"/>
          </a:xfrm>
          <a:prstGeom prst="rect">
            <a:avLst/>
          </a:prstGeom>
          <a:noFill/>
          <a:ln>
            <a:solidFill>
              <a:schemeClr val="accent1"/>
            </a:solidFill>
          </a:ln>
        </p:spPr>
        <p:txBody>
          <a:bodyPr wrap="none" rtlCol="0">
            <a:spAutoFit/>
          </a:bodyPr>
          <a:lstStyle/>
          <a:p>
            <a:r>
              <a:rPr lang="en-US" dirty="0" err="1"/>
              <a:t>exp</a:t>
            </a:r>
            <a:r>
              <a:rPr lang="en-US" dirty="0"/>
              <a:t>(4)/((</a:t>
            </a:r>
            <a:r>
              <a:rPr lang="en-US" dirty="0" err="1"/>
              <a:t>exp</a:t>
            </a:r>
            <a:r>
              <a:rPr lang="en-US" dirty="0"/>
              <a:t>(5)+</a:t>
            </a:r>
            <a:r>
              <a:rPr lang="en-US" dirty="0" err="1"/>
              <a:t>exp</a:t>
            </a:r>
            <a:r>
              <a:rPr lang="en-US" dirty="0"/>
              <a:t>(4)+</a:t>
            </a:r>
            <a:r>
              <a:rPr lang="en-US" dirty="0" err="1"/>
              <a:t>exp</a:t>
            </a:r>
            <a:r>
              <a:rPr lang="en-US" dirty="0"/>
              <a:t>(2))=0.25949</a:t>
            </a:r>
          </a:p>
        </p:txBody>
      </p:sp>
      <p:cxnSp>
        <p:nvCxnSpPr>
          <p:cNvPr id="13" name="Straight Arrow Connector 12"/>
          <p:cNvCxnSpPr/>
          <p:nvPr/>
        </p:nvCxnSpPr>
        <p:spPr>
          <a:xfrm flipV="1">
            <a:off x="5069946" y="3205632"/>
            <a:ext cx="1487451" cy="2016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990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1163</TotalTime>
  <Words>21354</Words>
  <Application>Microsoft Office PowerPoint</Application>
  <PresentationFormat>On-screen Show (4:3)</PresentationFormat>
  <Paragraphs>2171</Paragraphs>
  <Slides>109</Slides>
  <Notes>38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109</vt:i4>
      </vt:variant>
    </vt:vector>
  </HeadingPairs>
  <TitlesOfParts>
    <vt:vector size="123" baseType="lpstr">
      <vt:lpstr>Calendas Plus</vt:lpstr>
      <vt:lpstr>Arial</vt:lpstr>
      <vt:lpstr>Bahnschrift</vt:lpstr>
      <vt:lpstr>Bahnschrift Condensed</vt:lpstr>
      <vt:lpstr>Bahnschrift Light Condensed</vt:lpstr>
      <vt:lpstr>Calibri</vt:lpstr>
      <vt:lpstr>Cambria Math</vt:lpstr>
      <vt:lpstr>Courier New</vt:lpstr>
      <vt:lpstr>Symbol</vt:lpstr>
      <vt:lpstr>Times New Roman</vt:lpstr>
      <vt:lpstr>Wingdings</vt:lpstr>
      <vt:lpstr>Office Theme</vt:lpstr>
      <vt:lpstr>Equation</vt:lpstr>
      <vt:lpstr>公式</vt:lpstr>
      <vt:lpstr>Auto-encoders</vt:lpstr>
      <vt:lpstr>Two types of autoencoders</vt:lpstr>
      <vt:lpstr>Part 1:  Overview of Vanilla (traditional/classical) Autoencoder </vt:lpstr>
      <vt:lpstr>Introduction</vt:lpstr>
      <vt:lpstr>Noise removal</vt:lpstr>
      <vt:lpstr>Auto encoder Structure</vt:lpstr>
      <vt:lpstr>Theory  (W=weight, b=bias)</vt:lpstr>
      <vt:lpstr>Exercise 1a,b,c</vt:lpstr>
      <vt:lpstr>Answer : Exercise 1</vt:lpstr>
      <vt:lpstr>Architecture</vt:lpstr>
      <vt:lpstr>Training</vt:lpstr>
      <vt:lpstr>Recall</vt:lpstr>
      <vt:lpstr>Exercise 2a,b: Auto-encoder training</vt:lpstr>
      <vt:lpstr>Answer: Exercise 2a,b</vt:lpstr>
      <vt:lpstr>Sample Code: Part(i): obtain dataset and add noise https://towardsdatascience.com/how-to-reduce-image-noises-by-autoencoder-65d5e6de543</vt:lpstr>
      <vt:lpstr>Part (ii):First build the Encoder Model  </vt:lpstr>
      <vt:lpstr>Part (iii):Build the Decoder Model </vt:lpstr>
      <vt:lpstr>Part (iv): Train the autoencoder, decode images display result </vt:lpstr>
      <vt:lpstr>Code https://towardsdatascience.com/how-to-reduce-image-noises-by-autoencoder-65d5e6de543 Result: plt.title('Original images: top rows, '           'Corrupted Input: middle rows, '           'Denoised Image:  third rows')  </vt:lpstr>
      <vt:lpstr>Exercise 3</vt:lpstr>
      <vt:lpstr>Answer: Exercise 3</vt:lpstr>
      <vt:lpstr>Part 2: Variational autoencoder</vt:lpstr>
      <vt:lpstr>Some math background is needed: </vt:lpstr>
      <vt:lpstr>Variational Autoencoder (VAE) v.s. Traditional Autoencoder </vt:lpstr>
      <vt:lpstr>Variational autoencoder https://jaan.io/what-is-variational-autoencoder-vae-tutorial/</vt:lpstr>
      <vt:lpstr>Example: Applying VAE for MNIST data set extension</vt:lpstr>
      <vt:lpstr>Some background: Univariate and Multivariate Gaussian</vt:lpstr>
      <vt:lpstr>Properties of Gaussian (Normal) distribution </vt:lpstr>
      <vt:lpstr>Gaussian (Normal) functions 1D,2D</vt:lpstr>
      <vt:lpstr>Example : A 1-D and 2-D Gaussian distribution</vt:lpstr>
      <vt:lpstr>Exercise 4</vt:lpstr>
      <vt:lpstr>Answer: Exercise 4</vt:lpstr>
      <vt:lpstr>A VAE neural network with 2 latent dimensions</vt:lpstr>
      <vt:lpstr> Generative Models concept</vt:lpstr>
      <vt:lpstr>Variational autoencoder for generative models</vt:lpstr>
      <vt:lpstr>Application example: Use Generative Models for MNIST data extension http://yann.lecun.com/exdb/mnist/</vt:lpstr>
      <vt:lpstr>Exercise 5:What is the architectural difference between Vanilla (traditional) autoencoder and Variational autoencoder? </vt:lpstr>
      <vt:lpstr>Answer Exercise 5:What is the architectural difference between Vanilla (traditional) autoencoder and Variational autoencoder? </vt:lpstr>
      <vt:lpstr>Exercise 6a,b for Variational autoencoder VAE</vt:lpstr>
      <vt:lpstr>Answer: Exercise 6a,b for Variational autoencoder VAE</vt:lpstr>
      <vt:lpstr>Latent dimensions of variational autoencoder</vt:lpstr>
      <vt:lpstr>Training of Vanilla and Variational Autoencoders </vt:lpstr>
      <vt:lpstr>Another example of Variational Autoencoder (VAE)  E.g. for hidden dimension=30</vt:lpstr>
      <vt:lpstr>VAE example https://colab.research.google.com/github/keras-team/keras-io/blob/master/examples/generative/ipynb/vae.ipynb  </vt:lpstr>
      <vt:lpstr>VAE example https://colab.research.google.com/github/keras-team/keras-io/blob/master/examples/generative/ipynb/vae.ipynb  </vt:lpstr>
      <vt:lpstr>Matlab  code</vt:lpstr>
      <vt:lpstr>Three concepts in VAE</vt:lpstr>
      <vt:lpstr>Variational Autoencoders  VAE Concept 1 </vt:lpstr>
      <vt:lpstr>VAE Encoder</vt:lpstr>
      <vt:lpstr>VAE Decoder</vt:lpstr>
      <vt:lpstr>Define the reconstruction loss =(l (rec) )= “expected negative log-likelihood” of VAE</vt:lpstr>
      <vt:lpstr>Variational Autoencoders  VAE Concept 2 </vt:lpstr>
      <vt:lpstr>How to make sure the neural networks produce similar hidden data (means &amp; standard deviations) from similar training images </vt:lpstr>
      <vt:lpstr>Math background: Kullback–Leibler (KL) divergence DKL, (also known as relative entropy) measures how one probability distribution is different from another one -- reference probability distribution over the same variable X.</vt:lpstr>
      <vt:lpstr>Training: Combining concept 1 and 2 to minimize Loss li (X), of X= {x1,x2,..,xN} , E()=expected value . For the whole X, the average loss is</vt:lpstr>
      <vt:lpstr>Training: Combining concept 1 and 2 to minimize Loss  li (X), of X= {x1,x2,..,xN} ,, E()=expected value . For the whole X, the average loss is</vt:lpstr>
      <vt:lpstr>For VAE implementation</vt:lpstr>
      <vt:lpstr>In practice, use exp(2)  instead of 2 </vt:lpstr>
      <vt:lpstr>Use neural networks to implement the system </vt:lpstr>
      <vt:lpstr>The training method</vt:lpstr>
      <vt:lpstr>Variational Autoencoders  VAE Concept 3 </vt:lpstr>
      <vt:lpstr>VAE generative model</vt:lpstr>
      <vt:lpstr>Train the variational-encoder</vt:lpstr>
      <vt:lpstr>Training : an example</vt:lpstr>
      <vt:lpstr>Learning algorithm :  The probability function (left side diagram) cannot be back-propagated, therefore Reparameterization trick (right side diagram) should be applied</vt:lpstr>
      <vt:lpstr>Intuition of the Reparameterization trick</vt:lpstr>
      <vt:lpstr>Reparameterization Z can be produced by a scaled N(0,I)</vt:lpstr>
      <vt:lpstr>Summary for reparameterization</vt:lpstr>
      <vt:lpstr>https://learnopencv.com/variational-autoencoder-in-tensorflow/  </vt:lpstr>
      <vt:lpstr>Exercise 7</vt:lpstr>
      <vt:lpstr>Answer: Exercise 7</vt:lpstr>
      <vt:lpstr>Exercise 8</vt:lpstr>
      <vt:lpstr>Answer: Exercise 8 Discuss why Reparameterization is needed. </vt:lpstr>
      <vt:lpstr>Demo Matlab code: gen_data_using_mean0_sigma1.m  to show the idea: X= µx+ x * eps is the formula for generating X by eps (generated by normal distortion of mean=0, std=1) https://nbviewer.jupyter.org/github/gokererdogan/Notebooks/blob/master/Reparameterization%20Trick.ipynb     </vt:lpstr>
      <vt:lpstr>Implementation</vt:lpstr>
      <vt:lpstr>Keras</vt:lpstr>
      <vt:lpstr>Keras implementation of VAE</vt:lpstr>
      <vt:lpstr>df</vt:lpstr>
      <vt:lpstr>variational_autoencoder_deconv .py from https://github.com/keras-team/keras/tree/master/ </vt:lpstr>
      <vt:lpstr>variational_autoencoder_deconv.py from https://github.com/keras-team/keras/tree/master/</vt:lpstr>
      <vt:lpstr>Summary</vt:lpstr>
      <vt:lpstr>Reference</vt:lpstr>
      <vt:lpstr>Appendices</vt:lpstr>
      <vt:lpstr>Appendix 1: Training: Combining concept 1 and 2 to minimize Loss L. X={x1,x2,..,xN} , E()=expected value . For the whole X, the average loss is</vt:lpstr>
      <vt:lpstr>Appendix 2 Probability likelihood</vt:lpstr>
      <vt:lpstr>Overview</vt:lpstr>
      <vt:lpstr>Bayesian rules</vt:lpstr>
      <vt:lpstr>Bayesian rules</vt:lpstr>
      <vt:lpstr>Gaussian distribution</vt:lpstr>
      <vt:lpstr>Probability vs likelihood</vt:lpstr>
      <vt:lpstr>Likelihood function L( ) of n-dimension</vt:lpstr>
      <vt:lpstr>A more useful representation is Log-Likelihood function= Log(L( ))=l ()</vt:lpstr>
      <vt:lpstr>Maximum Likelihood V.S. Log-Likelihood</vt:lpstr>
      <vt:lpstr>Proof 1 :Maximum Log-Likelihood function of a Multivariate Gaussian distribution </vt:lpstr>
      <vt:lpstr>Proof 2 : Maximum Log-Likelihood function of a Multivariate Gaussian distribution</vt:lpstr>
      <vt:lpstr>Alternative proof: Maximum Log_likelihood Find the most suitable variance 2</vt:lpstr>
      <vt:lpstr>Negative Log-Likelihood (NLL)</vt:lpstr>
      <vt:lpstr>Softmax function</vt:lpstr>
      <vt:lpstr>Softmax Activation Function</vt:lpstr>
      <vt:lpstr>Negative Log-Likelihood (NLL)</vt:lpstr>
      <vt:lpstr> Continue</vt:lpstr>
      <vt:lpstr>FAQ on VAE</vt:lpstr>
      <vt:lpstr> </vt:lpstr>
      <vt:lpstr>Alternative Derivation : To prove Eq [x2]=Ep [2( +)]</vt:lpstr>
      <vt:lpstr>Reparameterization:  Backpropagation needs derivative of a function (process)</vt:lpstr>
      <vt:lpstr>ssa</vt:lpstr>
      <vt:lpstr>Summary: Backpropagation</vt:lpstr>
      <vt:lpstr>Gradient for backpropagation </vt:lpstr>
      <vt:lpstr>https://nbviewer.jupyter.org/github/gokererdogan/Notebooks/blob/master/Reparameterization%20Trick.ipynb Demo gen_data_using_mean0_sigma1.py Reparameterization trick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Ch10. Auto-encoders</dc:title>
  <dc:creator>kh wong</dc:creator>
  <cp:lastModifiedBy>Kin Hong Wong (CCO)</cp:lastModifiedBy>
  <cp:revision>58</cp:revision>
  <dcterms:modified xsi:type="dcterms:W3CDTF">2024-10-24T02:02:45Z</dcterms:modified>
</cp:coreProperties>
</file>