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6" r:id="rId2"/>
    <p:sldId id="375" r:id="rId3"/>
    <p:sldId id="257" r:id="rId4"/>
    <p:sldId id="258" r:id="rId5"/>
    <p:sldId id="320" r:id="rId6"/>
    <p:sldId id="347" r:id="rId7"/>
    <p:sldId id="356" r:id="rId8"/>
    <p:sldId id="321" r:id="rId9"/>
    <p:sldId id="322" r:id="rId10"/>
    <p:sldId id="426" r:id="rId11"/>
    <p:sldId id="427" r:id="rId12"/>
    <p:sldId id="428" r:id="rId13"/>
    <p:sldId id="429" r:id="rId14"/>
    <p:sldId id="430" r:id="rId15"/>
    <p:sldId id="431" r:id="rId16"/>
    <p:sldId id="432" r:id="rId17"/>
    <p:sldId id="433" r:id="rId18"/>
    <p:sldId id="323" r:id="rId19"/>
    <p:sldId id="448" r:id="rId20"/>
    <p:sldId id="449" r:id="rId21"/>
    <p:sldId id="394" r:id="rId22"/>
    <p:sldId id="450" r:id="rId23"/>
    <p:sldId id="353" r:id="rId24"/>
    <p:sldId id="338" r:id="rId25"/>
    <p:sldId id="406" r:id="rId26"/>
    <p:sldId id="434" r:id="rId27"/>
    <p:sldId id="436" r:id="rId28"/>
    <p:sldId id="407" r:id="rId29"/>
    <p:sldId id="339" r:id="rId30"/>
    <p:sldId id="408" r:id="rId31"/>
    <p:sldId id="409" r:id="rId32"/>
    <p:sldId id="410" r:id="rId33"/>
    <p:sldId id="342" r:id="rId34"/>
    <p:sldId id="363" r:id="rId35"/>
    <p:sldId id="555" r:id="rId36"/>
    <p:sldId id="343" r:id="rId37"/>
    <p:sldId id="364" r:id="rId38"/>
    <p:sldId id="439" r:id="rId39"/>
    <p:sldId id="348" r:id="rId40"/>
    <p:sldId id="389" r:id="rId41"/>
    <p:sldId id="556" r:id="rId42"/>
    <p:sldId id="390" r:id="rId43"/>
    <p:sldId id="346" r:id="rId44"/>
    <p:sldId id="365" r:id="rId45"/>
    <p:sldId id="349" r:id="rId46"/>
    <p:sldId id="266" r:id="rId47"/>
    <p:sldId id="259" r:id="rId48"/>
    <p:sldId id="359" r:id="rId49"/>
    <p:sldId id="451" r:id="rId50"/>
    <p:sldId id="554" r:id="rId51"/>
    <p:sldId id="452" r:id="rId52"/>
    <p:sldId id="440" r:id="rId53"/>
    <p:sldId id="441" r:id="rId54"/>
    <p:sldId id="447" r:id="rId55"/>
    <p:sldId id="442" r:id="rId56"/>
    <p:sldId id="443" r:id="rId57"/>
    <p:sldId id="444" r:id="rId58"/>
    <p:sldId id="445" r:id="rId59"/>
    <p:sldId id="446" r:id="rId60"/>
    <p:sldId id="551" r:id="rId61"/>
    <p:sldId id="553" r:id="rId62"/>
    <p:sldId id="921" r:id="rId63"/>
    <p:sldId id="992" r:id="rId64"/>
    <p:sldId id="996" r:id="rId65"/>
    <p:sldId id="997" r:id="rId66"/>
    <p:sldId id="991" r:id="rId67"/>
    <p:sldId id="942" r:id="rId68"/>
    <p:sldId id="993" r:id="rId69"/>
    <p:sldId id="986" r:id="rId70"/>
    <p:sldId id="945" r:id="rId71"/>
    <p:sldId id="964" r:id="rId72"/>
    <p:sldId id="966" r:id="rId73"/>
    <p:sldId id="948" r:id="rId74"/>
    <p:sldId id="987" r:id="rId75"/>
    <p:sldId id="1002" r:id="rId76"/>
    <p:sldId id="1003" r:id="rId77"/>
    <p:sldId id="1004" r:id="rId78"/>
    <p:sldId id="1005" r:id="rId79"/>
    <p:sldId id="1006" r:id="rId80"/>
    <p:sldId id="1007" r:id="rId81"/>
    <p:sldId id="994" r:id="rId82"/>
    <p:sldId id="969" r:id="rId83"/>
    <p:sldId id="974" r:id="rId84"/>
    <p:sldId id="973" r:id="rId85"/>
    <p:sldId id="970" r:id="rId86"/>
    <p:sldId id="984" r:id="rId87"/>
    <p:sldId id="367" r:id="rId88"/>
    <p:sldId id="371" r:id="rId89"/>
    <p:sldId id="376" r:id="rId90"/>
    <p:sldId id="377" r:id="rId91"/>
    <p:sldId id="378" r:id="rId92"/>
    <p:sldId id="379" r:id="rId93"/>
    <p:sldId id="380" r:id="rId94"/>
    <p:sldId id="384" r:id="rId95"/>
    <p:sldId id="381" r:id="rId96"/>
    <p:sldId id="382" r:id="rId97"/>
    <p:sldId id="383" r:id="rId98"/>
    <p:sldId id="386" r:id="rId99"/>
    <p:sldId id="425" r:id="rId100"/>
    <p:sldId id="387" r:id="rId101"/>
    <p:sldId id="388" r:id="rId102"/>
    <p:sldId id="385" r:id="rId103"/>
    <p:sldId id="372" r:id="rId104"/>
    <p:sldId id="373" r:id="rId105"/>
    <p:sldId id="374" r:id="rId106"/>
    <p:sldId id="341" r:id="rId107"/>
    <p:sldId id="995" r:id="rId108"/>
    <p:sldId id="318" r:id="rId109"/>
  </p:sldIdLst>
  <p:sldSz cx="9144000" cy="6858000" type="screen4x3"/>
  <p:notesSz cx="6794500" cy="9906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3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1:55.149"/>
    </inkml:context>
    <inkml:brush xml:id="br0">
      <inkml:brushProperty name="width" value="0.05" units="cm"/>
      <inkml:brushProperty name="height" value="0.05" units="cm"/>
      <inkml:brushProperty name="color" value="#E71224"/>
    </inkml:brush>
  </inkml:definitions>
  <inkml:trace contextRef="#ctx0" brushRef="#br0">139 1 24575,'-9'0'0,"0"0"0,0 0 0,1 1 0,-1 0 0,0 1 0,-9 3 0,15-4 0,0 0 0,0 1 0,0 0 0,0 0 0,0 0 0,0 0 0,0 0 0,1 0 0,-1 1 0,1-1 0,0 1 0,0-1 0,0 1 0,0 0 0,0 0 0,0 0 0,1 0 0,-2 5 0,-3 11 0,2 1 0,0 0 0,1 0 0,1 0 0,0 0 0,3 31 0,-1-37 0,1 2 0,0 0 0,1 0 0,0 0 0,1 0 0,1 0 0,1-1 0,10 25 0,-4-18 0,1-1 0,0-1 0,1 0 0,25 29 0,98 121 0,-80-103 0,90 140 0,156 205 0,-85-129 0,-163-215 0,3-2 0,93 84 0,10 9 0,-93-84 0,-32-33 0,3-1 0,74 63 0,131 59 0,-159-109 0,178 96 0,-99-54 0,-102-57 0,1-3 0,68 28 0,-77-43 0,239 93 0,-249-98-455,0 2 0,78 46 0,-70-32-6371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2:05.581"/>
    </inkml:context>
    <inkml:brush xml:id="br0">
      <inkml:brushProperty name="width" value="0.05" units="cm"/>
      <inkml:brushProperty name="height" value="0.05" units="cm"/>
      <inkml:brushProperty name="color" value="#E71224"/>
    </inkml:brush>
  </inkml:definitions>
  <inkml:trace contextRef="#ctx0" brushRef="#br0">4046 1 24575,'-4'0'0,"-15"0"0,-34 4 0,45-3 0,0 1 0,0 0 0,1 1 0,-1 0 0,1 0 0,0 1 0,-9 5 0,-287 204 0,-64 39 0,176-135 0,155-92 0,1 2 0,1 1 0,-31 35 0,2 10 0,33-38 0,-41 40 0,8-24 0,-2-2 0,-94 52 0,81-54 0,-102 82 0,134-87 0,-67 76 0,-28 59 0,78-98 0,-61 66 0,-40 52 0,85-83 0,-94 126 0,31-44 0,14-19 0,54-68 0,47-66 0,16-29 0,0-1 0,-1 0 0,0-1 0,-1 0 0,-1-1 0,0 0 0,0-1 0,-17 8 0,-3 4 0,-4 1 0,-1-3 0,0-1 0,-51 16 0,31-12 0,26-11 0,0-1 0,-1-2 0,-35 4 0,-108 7 0,121-16-1365,3-1-5461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3:12.524"/>
    </inkml:context>
    <inkml:brush xml:id="br0">
      <inkml:brushProperty name="width" value="0.05" units="cm"/>
      <inkml:brushProperty name="height" value="0.05" units="cm"/>
      <inkml:brushProperty name="color" value="#E71224"/>
    </inkml:brush>
  </inkml:definitions>
  <inkml:trace contextRef="#ctx0" brushRef="#br0">7829 0 24575,'0'1'0,"-1"0"0,1 1 0,0-1 0,0 0 0,-1 0 0,1 0 0,0 0 0,-1 0 0,1 0 0,-1 0 0,0 0 0,1 0 0,-1 0 0,-1 1 0,-5 10 0,-92 176-835,-26 29-2512,-81 110 2902,-162 208 1185,101-180 1059,-28 39 289,270-358-2088,5-6 0,-2-1 0,-28 30 0,-32 22 0,-147 112 0,-113 55 0,338-245 0,-939 617 0,751-502-1130,-258 176-4542,-231 144 5690,331-221-18,247-152 0,-1398 850 0,1460-891 0,-867 532 0,900-551-252,-190 119 2205,166-107-1210,0-1 1,-1-2 0,-1-1-1,-49 12 1,-8-8-7570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2:15.552"/>
    </inkml:context>
    <inkml:brush xml:id="br0">
      <inkml:brushProperty name="width" value="0.05" units="cm"/>
      <inkml:brushProperty name="height" value="0.05" units="cm"/>
      <inkml:brushProperty name="color" value="#E71224"/>
    </inkml:brush>
  </inkml:definitions>
  <inkml:trace contextRef="#ctx0" brushRef="#br0">1 0 24575,'0'403'0,"0"-387"0,1 1 0,0-1 0,1 0 0,1 1 0,1-1 0,0 0 0,1-1 0,1 1 0,9 18 0,13 27 0,-3 2 0,-3 0 0,17 82 0,-14-51 0,6 22 0,18 65 0,-15-88 0,4-2 0,4-1 0,4-3 0,57 84 0,-39-71 0,-4 4 0,48 117 0,-73-146 0,2-2 0,77 110 0,112 117 0,-197-264 0,17 29 0,-3 2 0,46 94 0,-36-61 0,-15-30 0,34 60 0,-59-111 0,-1 1 0,-1 1 0,-1 0 0,13 38 0,-9-7-682,40 95-1,-37-112-6143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2:18.354"/>
    </inkml:context>
    <inkml:brush xml:id="br0">
      <inkml:brushProperty name="width" value="0.05" units="cm"/>
      <inkml:brushProperty name="height" value="0.05" units="cm"/>
      <inkml:brushProperty name="color" value="#E71224"/>
    </inkml:brush>
  </inkml:definitions>
  <inkml:trace contextRef="#ctx0" brushRef="#br0">5561 0 24575,'-21'19'0,"-1"-1"0,-32 21 0,23-18 0,-30 27 0,-174 191 0,11 22 0,210-245 0,-385 499 0,-28 32 0,-285 213 0,611-665 0,-5-3 0,-188 123 0,-361 183 0,558-352 0,-2-5 0,-2-3 0,-2-5 0,-1-5 0,-121 18 0,-96 30 0,196-42 0,-6 6 0,-49 11 0,108-37 0,-202 46 0,45-1 0,206-52-455,1 2 0,-41 20 0,28-8-6371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3:24.206"/>
    </inkml:context>
    <inkml:brush xml:id="br0">
      <inkml:brushProperty name="width" value="0.05" units="cm"/>
      <inkml:brushProperty name="height" value="0.05" units="cm"/>
      <inkml:brushProperty name="color" value="#E71224"/>
    </inkml:brush>
  </inkml:definitions>
  <inkml:trace contextRef="#ctx0" brushRef="#br0">692 1 24575,'0'29'0,"1"-14"0,-1 1 0,0 0 0,-2 0 0,1-1 0,-2 1 0,-7 26 0,-31 65 0,-5-1 0,-4-2 0,-69 105 0,105-187 0,0 1 0,1 0 0,1 1 0,2 1 0,-14 44 0,10-14 0,-145 603 0,127-473 0,6-25 0,-67 430 0,84-101 0,11-326 0,-1 1401 0,0-1539 0,1-1 0,1 1 0,2-1 0,0 0 0,2 0 0,0 0 0,13 26 0,41 115 0,8 19 0,28 83 0,-22 6 0,-68-244-455,-1 0 0,2 43 0,-7-36-6371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4:42.55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4T06:14:56.800"/>
    </inkml:context>
    <inkml:brush xml:id="br0">
      <inkml:brushProperty name="width" value="0.05" units="cm"/>
      <inkml:brushProperty name="height" value="0.05" units="cm"/>
      <inkml:brushProperty name="color" value="#E71224"/>
    </inkml:brush>
  </inkml:definitions>
  <inkml:trace contextRef="#ctx0" brushRef="#br0">1 0 24575,'0'13'0,"0"5"-8191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21" cy="49411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47987" y="0"/>
            <a:ext cx="2944921" cy="49411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A1B701B-7ABB-4BC9-BBCB-D2FEDA95642B}" type="datetimeFigureOut">
              <a:rPr lang="en-US" altLang="en-US"/>
              <a:pPr/>
              <a:t>4/27/2025</a:t>
            </a:fld>
            <a:endParaRPr lang="en-US" altLang="en-US"/>
          </a:p>
        </p:txBody>
      </p:sp>
      <p:sp>
        <p:nvSpPr>
          <p:cNvPr id="4" name="Slide Image Placeholder 3"/>
          <p:cNvSpPr>
            <a:spLocks noGrp="1" noRot="1" noChangeAspect="1"/>
          </p:cNvSpPr>
          <p:nvPr>
            <p:ph type="sldImg" idx="2"/>
          </p:nvPr>
        </p:nvSpPr>
        <p:spPr>
          <a:xfrm>
            <a:off x="922338" y="744538"/>
            <a:ext cx="4949825" cy="37131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8495" y="4705153"/>
            <a:ext cx="5437511" cy="44565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10304"/>
            <a:ext cx="2944921" cy="4941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47987" y="9410304"/>
            <a:ext cx="2944921" cy="4941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B78596F-5246-4B33-B89B-CA31A81156C0}" type="slidenum">
              <a:rPr lang="en-US" altLang="en-US"/>
              <a:pPr/>
              <a:t>‹#›</a:t>
            </a:fld>
            <a:endParaRPr lang="en-US" altLang="en-US"/>
          </a:p>
        </p:txBody>
      </p:sp>
    </p:spTree>
    <p:extLst>
      <p:ext uri="{BB962C8B-B14F-4D97-AF65-F5344CB8AC3E}">
        <p14:creationId xmlns:p14="http://schemas.microsoft.com/office/powerpoint/2010/main" val="4169089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1</a:t>
            </a:fld>
            <a:endParaRPr lang="en-US" altLang="en-US"/>
          </a:p>
        </p:txBody>
      </p:sp>
    </p:spTree>
    <p:extLst>
      <p:ext uri="{BB962C8B-B14F-4D97-AF65-F5344CB8AC3E}">
        <p14:creationId xmlns:p14="http://schemas.microsoft.com/office/powerpoint/2010/main" val="169003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8</a:t>
            </a:fld>
            <a:endParaRPr lang="en-US" altLang="en-US"/>
          </a:p>
        </p:txBody>
      </p:sp>
    </p:spTree>
    <p:extLst>
      <p:ext uri="{BB962C8B-B14F-4D97-AF65-F5344CB8AC3E}">
        <p14:creationId xmlns:p14="http://schemas.microsoft.com/office/powerpoint/2010/main" val="107012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20</a:t>
            </a:fld>
            <a:endParaRPr lang="en-US" altLang="en-US"/>
          </a:p>
        </p:txBody>
      </p:sp>
    </p:spTree>
    <p:extLst>
      <p:ext uri="{BB962C8B-B14F-4D97-AF65-F5344CB8AC3E}">
        <p14:creationId xmlns:p14="http://schemas.microsoft.com/office/powerpoint/2010/main" val="397056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22</a:t>
            </a:fld>
            <a:endParaRPr lang="en-US" altLang="en-US"/>
          </a:p>
        </p:txBody>
      </p:sp>
    </p:spTree>
    <p:extLst>
      <p:ext uri="{BB962C8B-B14F-4D97-AF65-F5344CB8AC3E}">
        <p14:creationId xmlns:p14="http://schemas.microsoft.com/office/powerpoint/2010/main" val="128612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25</a:t>
            </a:fld>
            <a:endParaRPr lang="en-US" altLang="en-US"/>
          </a:p>
        </p:txBody>
      </p:sp>
    </p:spTree>
    <p:extLst>
      <p:ext uri="{BB962C8B-B14F-4D97-AF65-F5344CB8AC3E}">
        <p14:creationId xmlns:p14="http://schemas.microsoft.com/office/powerpoint/2010/main" val="391247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37</a:t>
            </a:fld>
            <a:endParaRPr lang="en-US" altLang="en-US"/>
          </a:p>
        </p:txBody>
      </p:sp>
    </p:spTree>
    <p:extLst>
      <p:ext uri="{BB962C8B-B14F-4D97-AF65-F5344CB8AC3E}">
        <p14:creationId xmlns:p14="http://schemas.microsoft.com/office/powerpoint/2010/main" val="76966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104</a:t>
            </a:fld>
            <a:endParaRPr lang="en-US" altLang="en-US"/>
          </a:p>
        </p:txBody>
      </p:sp>
    </p:spTree>
    <p:extLst>
      <p:ext uri="{BB962C8B-B14F-4D97-AF65-F5344CB8AC3E}">
        <p14:creationId xmlns:p14="http://schemas.microsoft.com/office/powerpoint/2010/main" val="206514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78596F-5246-4B33-B89B-CA31A81156C0}" type="slidenum">
              <a:rPr lang="en-US" altLang="en-US" smtClean="0"/>
              <a:pPr/>
              <a:t>108</a:t>
            </a:fld>
            <a:endParaRPr lang="en-US" altLang="en-US"/>
          </a:p>
        </p:txBody>
      </p:sp>
    </p:spTree>
    <p:extLst>
      <p:ext uri="{BB962C8B-B14F-4D97-AF65-F5344CB8AC3E}">
        <p14:creationId xmlns:p14="http://schemas.microsoft.com/office/powerpoint/2010/main" val="332192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0C93C4-598E-40BF-9706-29D0825C9AA9}" type="datetime1">
              <a:rPr lang="en-US" altLang="en-US" smtClean="0"/>
              <a:t>4/27/2025</a:t>
            </a:fld>
            <a:endParaRPr lang="en-US" altLang="en-US"/>
          </a:p>
        </p:txBody>
      </p:sp>
      <p:sp>
        <p:nvSpPr>
          <p:cNvPr id="5" name="Footer Placeholder 4"/>
          <p:cNvSpPr>
            <a:spLocks noGrp="1"/>
          </p:cNvSpPr>
          <p:nvPr>
            <p:ph type="ftr" sz="quarter" idx="11"/>
          </p:nvPr>
        </p:nvSpPr>
        <p:spPr/>
        <p:txBody>
          <a:bodyPr/>
          <a:lstStyle/>
          <a:p>
            <a:r>
              <a:rPr lang="en-US" altLang="en-US"/>
              <a:t>CNN-softmax  v2405427c</a:t>
            </a:r>
          </a:p>
        </p:txBody>
      </p:sp>
      <p:sp>
        <p:nvSpPr>
          <p:cNvPr id="6" name="Slide Number Placeholder 5"/>
          <p:cNvSpPr>
            <a:spLocks noGrp="1"/>
          </p:cNvSpPr>
          <p:nvPr>
            <p:ph type="sldNum" sz="quarter" idx="12"/>
          </p:nvPr>
        </p:nvSpPr>
        <p:spPr/>
        <p:txBody>
          <a:bodyPr/>
          <a:lstStyle/>
          <a:p>
            <a:fld id="{985C3880-E0CD-4F51-BCCA-3C9543C545D7}" type="slidenum">
              <a:rPr lang="en-US" altLang="en-US" smtClean="0"/>
              <a:pPr/>
              <a:t>‹#›</a:t>
            </a:fld>
            <a:endParaRPr lang="en-US" altLang="en-US"/>
          </a:p>
        </p:txBody>
      </p:sp>
    </p:spTree>
    <p:extLst>
      <p:ext uri="{BB962C8B-B14F-4D97-AF65-F5344CB8AC3E}">
        <p14:creationId xmlns:p14="http://schemas.microsoft.com/office/powerpoint/2010/main" val="242545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F6B8D-44CD-4EEF-9463-67A0BEA89FD2}" type="datetime1">
              <a:rPr lang="en-US" altLang="en-US" smtClean="0"/>
              <a:t>4/27/2025</a:t>
            </a:fld>
            <a:endParaRPr lang="en-US" altLang="en-US"/>
          </a:p>
        </p:txBody>
      </p:sp>
      <p:sp>
        <p:nvSpPr>
          <p:cNvPr id="5" name="Footer Placeholder 4"/>
          <p:cNvSpPr>
            <a:spLocks noGrp="1"/>
          </p:cNvSpPr>
          <p:nvPr>
            <p:ph type="ftr" sz="quarter" idx="11"/>
          </p:nvPr>
        </p:nvSpPr>
        <p:spPr/>
        <p:txBody>
          <a:bodyPr/>
          <a:lstStyle/>
          <a:p>
            <a:r>
              <a:rPr lang="en-US" altLang="en-US"/>
              <a:t>CNN-softmax  v2405427c</a:t>
            </a:r>
          </a:p>
        </p:txBody>
      </p:sp>
      <p:sp>
        <p:nvSpPr>
          <p:cNvPr id="6" name="Slide Number Placeholder 5"/>
          <p:cNvSpPr>
            <a:spLocks noGrp="1"/>
          </p:cNvSpPr>
          <p:nvPr>
            <p:ph type="sldNum" sz="quarter" idx="12"/>
          </p:nvPr>
        </p:nvSpPr>
        <p:spPr/>
        <p:txBody>
          <a:bodyPr/>
          <a:lstStyle/>
          <a:p>
            <a:fld id="{FCBB0B04-309A-4D07-A2EE-71914A7207C8}" type="slidenum">
              <a:rPr lang="en-US" altLang="en-US" smtClean="0"/>
              <a:pPr/>
              <a:t>‹#›</a:t>
            </a:fld>
            <a:endParaRPr lang="en-US" altLang="en-US"/>
          </a:p>
        </p:txBody>
      </p:sp>
    </p:spTree>
    <p:extLst>
      <p:ext uri="{BB962C8B-B14F-4D97-AF65-F5344CB8AC3E}">
        <p14:creationId xmlns:p14="http://schemas.microsoft.com/office/powerpoint/2010/main" val="48313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59338-6174-46B6-A32F-C56EADC27681}" type="datetime1">
              <a:rPr lang="en-US" altLang="en-US" smtClean="0"/>
              <a:t>4/27/2025</a:t>
            </a:fld>
            <a:endParaRPr lang="en-US" altLang="en-US"/>
          </a:p>
        </p:txBody>
      </p:sp>
      <p:sp>
        <p:nvSpPr>
          <p:cNvPr id="5" name="Footer Placeholder 4"/>
          <p:cNvSpPr>
            <a:spLocks noGrp="1"/>
          </p:cNvSpPr>
          <p:nvPr>
            <p:ph type="ftr" sz="quarter" idx="11"/>
          </p:nvPr>
        </p:nvSpPr>
        <p:spPr/>
        <p:txBody>
          <a:bodyPr/>
          <a:lstStyle/>
          <a:p>
            <a:r>
              <a:rPr lang="en-US" altLang="en-US"/>
              <a:t>CNN-softmax  v2405427c</a:t>
            </a:r>
          </a:p>
        </p:txBody>
      </p:sp>
      <p:sp>
        <p:nvSpPr>
          <p:cNvPr id="6" name="Slide Number Placeholder 5"/>
          <p:cNvSpPr>
            <a:spLocks noGrp="1"/>
          </p:cNvSpPr>
          <p:nvPr>
            <p:ph type="sldNum" sz="quarter" idx="12"/>
          </p:nvPr>
        </p:nvSpPr>
        <p:spPr/>
        <p:txBody>
          <a:bodyPr/>
          <a:lstStyle/>
          <a:p>
            <a:fld id="{43A44894-CD3A-4979-B5DA-69E0FCF9135F}" type="slidenum">
              <a:rPr lang="en-US" altLang="en-US" smtClean="0"/>
              <a:pPr/>
              <a:t>‹#›</a:t>
            </a:fld>
            <a:endParaRPr lang="en-US" altLang="en-US"/>
          </a:p>
        </p:txBody>
      </p:sp>
    </p:spTree>
    <p:extLst>
      <p:ext uri="{BB962C8B-B14F-4D97-AF65-F5344CB8AC3E}">
        <p14:creationId xmlns:p14="http://schemas.microsoft.com/office/powerpoint/2010/main" val="334186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4FEEC31A-A94D-4390-B8C9-E81C9FD00707}" type="datetime1">
              <a:rPr lang="en-US" altLang="en-US" smtClean="0"/>
              <a:t>4/27/2025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zh-CN"/>
              <a:t>CNN-softmax  v2405427c</a:t>
            </a:r>
          </a:p>
        </p:txBody>
      </p:sp>
      <p:sp>
        <p:nvSpPr>
          <p:cNvPr id="7" name="Slide Number Placeholder 5"/>
          <p:cNvSpPr>
            <a:spLocks noGrp="1"/>
          </p:cNvSpPr>
          <p:nvPr>
            <p:ph type="sldNum" sz="quarter" idx="12"/>
          </p:nvPr>
        </p:nvSpPr>
        <p:spPr/>
        <p:txBody>
          <a:bodyPr/>
          <a:lstStyle>
            <a:lvl1pPr>
              <a:defRPr/>
            </a:lvl1pPr>
          </a:lstStyle>
          <a:p>
            <a:fld id="{09F59500-E629-449D-8982-FD156F527BAF}" type="slidenum">
              <a:rPr lang="en-US" altLang="en-US"/>
              <a:pPr/>
              <a:t>‹#›</a:t>
            </a:fld>
            <a:endParaRPr lang="en-US" altLang="en-US"/>
          </a:p>
        </p:txBody>
      </p:sp>
    </p:spTree>
    <p:extLst>
      <p:ext uri="{BB962C8B-B14F-4D97-AF65-F5344CB8AC3E}">
        <p14:creationId xmlns:p14="http://schemas.microsoft.com/office/powerpoint/2010/main" val="284220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A9540E-18A5-40C8-95FF-5402CC93AA4D}" type="datetime1">
              <a:rPr lang="en-US" altLang="en-US" smtClean="0"/>
              <a:t>4/27/2025</a:t>
            </a:fld>
            <a:endParaRPr lang="en-US" altLang="en-US"/>
          </a:p>
        </p:txBody>
      </p:sp>
      <p:sp>
        <p:nvSpPr>
          <p:cNvPr id="5" name="Footer Placeholder 4"/>
          <p:cNvSpPr>
            <a:spLocks noGrp="1"/>
          </p:cNvSpPr>
          <p:nvPr>
            <p:ph type="ftr" sz="quarter" idx="11"/>
          </p:nvPr>
        </p:nvSpPr>
        <p:spPr/>
        <p:txBody>
          <a:bodyPr/>
          <a:lstStyle/>
          <a:p>
            <a:r>
              <a:rPr lang="en-US" altLang="en-US"/>
              <a:t>CNN-softmax  v2405427c</a:t>
            </a:r>
          </a:p>
        </p:txBody>
      </p:sp>
      <p:sp>
        <p:nvSpPr>
          <p:cNvPr id="6" name="Slide Number Placeholder 5"/>
          <p:cNvSpPr>
            <a:spLocks noGrp="1"/>
          </p:cNvSpPr>
          <p:nvPr>
            <p:ph type="sldNum" sz="quarter" idx="12"/>
          </p:nvPr>
        </p:nvSpPr>
        <p:spPr/>
        <p:txBody>
          <a:bodyPr/>
          <a:lstStyle/>
          <a:p>
            <a:fld id="{6C5C3E90-4FE7-4819-A653-72C8A991D393}" type="slidenum">
              <a:rPr lang="en-US" altLang="en-US" smtClean="0"/>
              <a:pPr/>
              <a:t>‹#›</a:t>
            </a:fld>
            <a:endParaRPr lang="en-US" altLang="en-US"/>
          </a:p>
        </p:txBody>
      </p:sp>
    </p:spTree>
    <p:extLst>
      <p:ext uri="{BB962C8B-B14F-4D97-AF65-F5344CB8AC3E}">
        <p14:creationId xmlns:p14="http://schemas.microsoft.com/office/powerpoint/2010/main" val="217746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5A67E2-BF6F-4B96-8B28-95185C1CB954}" type="datetime1">
              <a:rPr lang="en-US" altLang="en-US" smtClean="0"/>
              <a:t>4/27/2025</a:t>
            </a:fld>
            <a:endParaRPr lang="en-US" altLang="en-US"/>
          </a:p>
        </p:txBody>
      </p:sp>
      <p:sp>
        <p:nvSpPr>
          <p:cNvPr id="5" name="Footer Placeholder 4"/>
          <p:cNvSpPr>
            <a:spLocks noGrp="1"/>
          </p:cNvSpPr>
          <p:nvPr>
            <p:ph type="ftr" sz="quarter" idx="11"/>
          </p:nvPr>
        </p:nvSpPr>
        <p:spPr/>
        <p:txBody>
          <a:bodyPr/>
          <a:lstStyle/>
          <a:p>
            <a:r>
              <a:rPr lang="en-US" altLang="en-US"/>
              <a:t>CNN-softmax  v2405427c</a:t>
            </a:r>
          </a:p>
        </p:txBody>
      </p:sp>
      <p:sp>
        <p:nvSpPr>
          <p:cNvPr id="6" name="Slide Number Placeholder 5"/>
          <p:cNvSpPr>
            <a:spLocks noGrp="1"/>
          </p:cNvSpPr>
          <p:nvPr>
            <p:ph type="sldNum" sz="quarter" idx="12"/>
          </p:nvPr>
        </p:nvSpPr>
        <p:spPr/>
        <p:txBody>
          <a:bodyPr/>
          <a:lstStyle/>
          <a:p>
            <a:fld id="{BCA14247-4169-4150-ABAB-1501573B41D6}" type="slidenum">
              <a:rPr lang="en-US" altLang="en-US" smtClean="0"/>
              <a:pPr/>
              <a:t>‹#›</a:t>
            </a:fld>
            <a:endParaRPr lang="en-US" altLang="en-US"/>
          </a:p>
        </p:txBody>
      </p:sp>
    </p:spTree>
    <p:extLst>
      <p:ext uri="{BB962C8B-B14F-4D97-AF65-F5344CB8AC3E}">
        <p14:creationId xmlns:p14="http://schemas.microsoft.com/office/powerpoint/2010/main" val="52353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75F6D8-0E2F-42C6-BAC5-485A28015CF5}" type="datetime1">
              <a:rPr lang="en-US" altLang="en-US" smtClean="0"/>
              <a:t>4/27/2025</a:t>
            </a:fld>
            <a:endParaRPr lang="en-US" altLang="en-US"/>
          </a:p>
        </p:txBody>
      </p:sp>
      <p:sp>
        <p:nvSpPr>
          <p:cNvPr id="6" name="Footer Placeholder 5"/>
          <p:cNvSpPr>
            <a:spLocks noGrp="1"/>
          </p:cNvSpPr>
          <p:nvPr>
            <p:ph type="ftr" sz="quarter" idx="11"/>
          </p:nvPr>
        </p:nvSpPr>
        <p:spPr/>
        <p:txBody>
          <a:bodyPr/>
          <a:lstStyle/>
          <a:p>
            <a:r>
              <a:rPr lang="en-US" altLang="en-US"/>
              <a:t>CNN-softmax  v2405427c</a:t>
            </a:r>
          </a:p>
        </p:txBody>
      </p:sp>
      <p:sp>
        <p:nvSpPr>
          <p:cNvPr id="7" name="Slide Number Placeholder 6"/>
          <p:cNvSpPr>
            <a:spLocks noGrp="1"/>
          </p:cNvSpPr>
          <p:nvPr>
            <p:ph type="sldNum" sz="quarter" idx="12"/>
          </p:nvPr>
        </p:nvSpPr>
        <p:spPr/>
        <p:txBody>
          <a:bodyPr/>
          <a:lstStyle/>
          <a:p>
            <a:fld id="{4CE52B00-7B4C-4489-9D90-A870935C76CB}" type="slidenum">
              <a:rPr lang="en-US" altLang="en-US" smtClean="0"/>
              <a:pPr/>
              <a:t>‹#›</a:t>
            </a:fld>
            <a:endParaRPr lang="en-US" altLang="en-US"/>
          </a:p>
        </p:txBody>
      </p:sp>
    </p:spTree>
    <p:extLst>
      <p:ext uri="{BB962C8B-B14F-4D97-AF65-F5344CB8AC3E}">
        <p14:creationId xmlns:p14="http://schemas.microsoft.com/office/powerpoint/2010/main" val="199238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A1D664-6AA4-4FA1-9116-6B00D518651E}" type="datetime1">
              <a:rPr lang="en-US" altLang="en-US" smtClean="0"/>
              <a:t>4/27/2025</a:t>
            </a:fld>
            <a:endParaRPr lang="en-US" altLang="en-US"/>
          </a:p>
        </p:txBody>
      </p:sp>
      <p:sp>
        <p:nvSpPr>
          <p:cNvPr id="8" name="Footer Placeholder 7"/>
          <p:cNvSpPr>
            <a:spLocks noGrp="1"/>
          </p:cNvSpPr>
          <p:nvPr>
            <p:ph type="ftr" sz="quarter" idx="11"/>
          </p:nvPr>
        </p:nvSpPr>
        <p:spPr/>
        <p:txBody>
          <a:bodyPr/>
          <a:lstStyle/>
          <a:p>
            <a:r>
              <a:rPr lang="en-US" altLang="en-US"/>
              <a:t>CNN-softmax  v2405427c</a:t>
            </a:r>
          </a:p>
        </p:txBody>
      </p:sp>
      <p:sp>
        <p:nvSpPr>
          <p:cNvPr id="9" name="Slide Number Placeholder 8"/>
          <p:cNvSpPr>
            <a:spLocks noGrp="1"/>
          </p:cNvSpPr>
          <p:nvPr>
            <p:ph type="sldNum" sz="quarter" idx="12"/>
          </p:nvPr>
        </p:nvSpPr>
        <p:spPr/>
        <p:txBody>
          <a:bodyPr/>
          <a:lstStyle/>
          <a:p>
            <a:fld id="{BF55E7D4-D00B-4A8D-975A-BF6696083CE2}" type="slidenum">
              <a:rPr lang="en-US" altLang="en-US" smtClean="0"/>
              <a:pPr/>
              <a:t>‹#›</a:t>
            </a:fld>
            <a:endParaRPr lang="en-US" altLang="en-US"/>
          </a:p>
        </p:txBody>
      </p:sp>
    </p:spTree>
    <p:extLst>
      <p:ext uri="{BB962C8B-B14F-4D97-AF65-F5344CB8AC3E}">
        <p14:creationId xmlns:p14="http://schemas.microsoft.com/office/powerpoint/2010/main" val="66462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F2C1C-45E3-424A-9DDA-2406C6C88E3A}" type="datetime1">
              <a:rPr lang="en-US" altLang="en-US" smtClean="0"/>
              <a:t>4/27/2025</a:t>
            </a:fld>
            <a:endParaRPr lang="en-US" altLang="en-US"/>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DEDCB27A-80A0-4C5B-82E9-66C7347B0D68}" type="slidenum">
              <a:rPr lang="en-US" altLang="en-US" smtClean="0"/>
              <a:pPr/>
              <a:t>‹#›</a:t>
            </a:fld>
            <a:endParaRPr lang="en-US" altLang="en-US"/>
          </a:p>
        </p:txBody>
      </p:sp>
    </p:spTree>
    <p:extLst>
      <p:ext uri="{BB962C8B-B14F-4D97-AF65-F5344CB8AC3E}">
        <p14:creationId xmlns:p14="http://schemas.microsoft.com/office/powerpoint/2010/main" val="393191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5F44B-3C27-4B5E-B0A7-DD33C7F2133C}" type="datetime1">
              <a:rPr lang="en-US" altLang="en-US" smtClean="0"/>
              <a:t>4/27/2025</a:t>
            </a:fld>
            <a:endParaRPr lang="en-US" altLang="en-US"/>
          </a:p>
        </p:txBody>
      </p:sp>
      <p:sp>
        <p:nvSpPr>
          <p:cNvPr id="3" name="Footer Placeholder 2"/>
          <p:cNvSpPr>
            <a:spLocks noGrp="1"/>
          </p:cNvSpPr>
          <p:nvPr>
            <p:ph type="ftr" sz="quarter" idx="11"/>
          </p:nvPr>
        </p:nvSpPr>
        <p:spPr/>
        <p:txBody>
          <a:bodyPr/>
          <a:lstStyle/>
          <a:p>
            <a:r>
              <a:rPr lang="en-US" altLang="en-US"/>
              <a:t>CNN-softmax  v2405427c</a:t>
            </a:r>
          </a:p>
        </p:txBody>
      </p:sp>
      <p:sp>
        <p:nvSpPr>
          <p:cNvPr id="4" name="Slide Number Placeholder 3"/>
          <p:cNvSpPr>
            <a:spLocks noGrp="1"/>
          </p:cNvSpPr>
          <p:nvPr>
            <p:ph type="sldNum" sz="quarter" idx="12"/>
          </p:nvPr>
        </p:nvSpPr>
        <p:spPr/>
        <p:txBody>
          <a:bodyPr/>
          <a:lstStyle/>
          <a:p>
            <a:fld id="{103DFB28-9E4E-48A0-B56C-B687DCFEF06A}" type="slidenum">
              <a:rPr lang="en-US" altLang="en-US" smtClean="0"/>
              <a:pPr/>
              <a:t>‹#›</a:t>
            </a:fld>
            <a:endParaRPr lang="en-US" altLang="en-US"/>
          </a:p>
        </p:txBody>
      </p:sp>
    </p:spTree>
    <p:extLst>
      <p:ext uri="{BB962C8B-B14F-4D97-AF65-F5344CB8AC3E}">
        <p14:creationId xmlns:p14="http://schemas.microsoft.com/office/powerpoint/2010/main" val="234105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FBC26-3389-401E-BCA1-3C54DBF3DF3B}" type="datetime1">
              <a:rPr lang="en-US" altLang="en-US" smtClean="0"/>
              <a:t>4/27/2025</a:t>
            </a:fld>
            <a:endParaRPr lang="en-US" altLang="en-US"/>
          </a:p>
        </p:txBody>
      </p:sp>
      <p:sp>
        <p:nvSpPr>
          <p:cNvPr id="6" name="Footer Placeholder 5"/>
          <p:cNvSpPr>
            <a:spLocks noGrp="1"/>
          </p:cNvSpPr>
          <p:nvPr>
            <p:ph type="ftr" sz="quarter" idx="11"/>
          </p:nvPr>
        </p:nvSpPr>
        <p:spPr/>
        <p:txBody>
          <a:bodyPr/>
          <a:lstStyle/>
          <a:p>
            <a:r>
              <a:rPr lang="en-US" altLang="en-US"/>
              <a:t>CNN-softmax  v2405427c</a:t>
            </a:r>
          </a:p>
        </p:txBody>
      </p:sp>
      <p:sp>
        <p:nvSpPr>
          <p:cNvPr id="7" name="Slide Number Placeholder 6"/>
          <p:cNvSpPr>
            <a:spLocks noGrp="1"/>
          </p:cNvSpPr>
          <p:nvPr>
            <p:ph type="sldNum" sz="quarter" idx="12"/>
          </p:nvPr>
        </p:nvSpPr>
        <p:spPr/>
        <p:txBody>
          <a:bodyPr/>
          <a:lstStyle/>
          <a:p>
            <a:fld id="{3AE871FE-E275-4024-A45C-E03495DB9B86}" type="slidenum">
              <a:rPr lang="en-US" altLang="en-US" smtClean="0"/>
              <a:pPr/>
              <a:t>‹#›</a:t>
            </a:fld>
            <a:endParaRPr lang="en-US" altLang="en-US"/>
          </a:p>
        </p:txBody>
      </p:sp>
    </p:spTree>
    <p:extLst>
      <p:ext uri="{BB962C8B-B14F-4D97-AF65-F5344CB8AC3E}">
        <p14:creationId xmlns:p14="http://schemas.microsoft.com/office/powerpoint/2010/main" val="33272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38C52-2B67-4E33-B5B2-F5690D181508}" type="datetime1">
              <a:rPr lang="en-US" altLang="en-US" smtClean="0"/>
              <a:t>4/27/2025</a:t>
            </a:fld>
            <a:endParaRPr lang="en-US" altLang="en-US"/>
          </a:p>
        </p:txBody>
      </p:sp>
      <p:sp>
        <p:nvSpPr>
          <p:cNvPr id="6" name="Footer Placeholder 5"/>
          <p:cNvSpPr>
            <a:spLocks noGrp="1"/>
          </p:cNvSpPr>
          <p:nvPr>
            <p:ph type="ftr" sz="quarter" idx="11"/>
          </p:nvPr>
        </p:nvSpPr>
        <p:spPr/>
        <p:txBody>
          <a:bodyPr/>
          <a:lstStyle/>
          <a:p>
            <a:r>
              <a:rPr lang="en-US" altLang="en-US"/>
              <a:t>CNN-softmax  v2405427c</a:t>
            </a:r>
          </a:p>
        </p:txBody>
      </p:sp>
      <p:sp>
        <p:nvSpPr>
          <p:cNvPr id="7" name="Slide Number Placeholder 6"/>
          <p:cNvSpPr>
            <a:spLocks noGrp="1"/>
          </p:cNvSpPr>
          <p:nvPr>
            <p:ph type="sldNum" sz="quarter" idx="12"/>
          </p:nvPr>
        </p:nvSpPr>
        <p:spPr/>
        <p:txBody>
          <a:bodyPr/>
          <a:lstStyle/>
          <a:p>
            <a:fld id="{6D282E25-5E97-4B9D-9E10-B6E059F344F9}" type="slidenum">
              <a:rPr lang="en-US" altLang="en-US" smtClean="0"/>
              <a:pPr/>
              <a:t>‹#›</a:t>
            </a:fld>
            <a:endParaRPr lang="en-US" altLang="en-US"/>
          </a:p>
        </p:txBody>
      </p:sp>
    </p:spTree>
    <p:extLst>
      <p:ext uri="{BB962C8B-B14F-4D97-AF65-F5344CB8AC3E}">
        <p14:creationId xmlns:p14="http://schemas.microsoft.com/office/powerpoint/2010/main" val="26286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FDBD2-32A1-4F09-9B2C-B33DB2C43EFB}" type="datetime1">
              <a:rPr lang="en-US" altLang="en-US" smtClean="0"/>
              <a:t>4/27/2025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CNN-softmax  v2405427c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484A2-706B-4B8F-B13D-F54A20C79208}" type="slidenum">
              <a:rPr lang="en-US" altLang="en-US" smtClean="0"/>
              <a:pPr/>
              <a:t>‹#›</a:t>
            </a:fld>
            <a:endParaRPr lang="en-US" altLang="en-US"/>
          </a:p>
        </p:txBody>
      </p:sp>
    </p:spTree>
    <p:extLst>
      <p:ext uri="{BB962C8B-B14F-4D97-AF65-F5344CB8AC3E}">
        <p14:creationId xmlns:p14="http://schemas.microsoft.com/office/powerpoint/2010/main" val="170830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s://medium.com/@apiltamang/yet-another-resnet-tutorial-or-not-f6dd9515fcd7"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www.it4nextgen.com/best-artificial-intelligence-frameworks/"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hyperlink" Target="https://en.wikipedia.org/wiki/Residual_neural_network" TargetMode="External"/><Relationship Id="rId13" Type="http://schemas.openxmlformats.org/officeDocument/2006/relationships/hyperlink" Target="https://papers.nips.cc/paper/5346-sequence-to-sequence-learning-with-neural-networks.pdf" TargetMode="External"/><Relationship Id="rId3" Type="http://schemas.openxmlformats.org/officeDocument/2006/relationships/hyperlink" Target="http://yann.lecun.com/exdb/lenet/" TargetMode="External"/><Relationship Id="rId7" Type="http://schemas.openxmlformats.org/officeDocument/2006/relationships/hyperlink" Target="https://arxiv.org/pdf/1409.1556.pdf" TargetMode="External"/><Relationship Id="rId12" Type="http://schemas.openxmlformats.org/officeDocument/2006/relationships/hyperlink" Target="https://en.wikipedia.org/wiki/Long_short-term_memo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eople.eecs.berkeley.edu/~jonlong/long_shelhamer_fcn.pdf" TargetMode="External"/><Relationship Id="rId11" Type="http://schemas.openxmlformats.org/officeDocument/2006/relationships/hyperlink" Target="http://colah.github.io/posts/2015-08-Understanding-LSTMs/" TargetMode="External"/><Relationship Id="rId5" Type="http://schemas.openxmlformats.org/officeDocument/2006/relationships/hyperlink" Target="https://www.cs.unc.edu/~wliu/papers/GoogLeNet.pdf" TargetMode="External"/><Relationship Id="rId10" Type="http://schemas.openxmlformats.org/officeDocument/2006/relationships/hyperlink" Target="http://www.huppelen.nl/publications/selectiveSearchDraft.pdf" TargetMode="External"/><Relationship Id="rId4" Type="http://schemas.openxmlformats.org/officeDocument/2006/relationships/hyperlink" Target="https://en.wikipedia.org/wiki/Convolutional_neural_network" TargetMode="External"/><Relationship Id="rId9" Type="http://schemas.openxmlformats.org/officeDocument/2006/relationships/hyperlink" Target="https://en.wikipedia.org/wiki/AlexNet"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arxiv.org/pdf/1605.06409.pdf" TargetMode="External"/><Relationship Id="rId13" Type="http://schemas.openxmlformats.org/officeDocument/2006/relationships/hyperlink" Target="https://arxiv.org/pdf/1703.06870.pdf" TargetMode="External"/><Relationship Id="rId3" Type="http://schemas.openxmlformats.org/officeDocument/2006/relationships/hyperlink" Target="http://host.robots.ox.ac.uk/pascal/VOC/" TargetMode="External"/><Relationship Id="rId7" Type="http://schemas.openxmlformats.org/officeDocument/2006/relationships/hyperlink" Target="https://arxiv.org/pdf/1506.01497.pdf" TargetMode="External"/><Relationship Id="rId12" Type="http://schemas.openxmlformats.org/officeDocument/2006/relationships/hyperlink" Target="https://arxiv.org/pdf/1611.01578.pdf" TargetMode="External"/><Relationship Id="rId2" Type="http://schemas.openxmlformats.org/officeDocument/2006/relationships/hyperlink" Target="https://medium.com/comet-app/review-of-deep-learning-algorithms-for-object-detection-c1f3d437b852" TargetMode="External"/><Relationship Id="rId1" Type="http://schemas.openxmlformats.org/officeDocument/2006/relationships/slideLayout" Target="../slideLayouts/slideLayout2.xml"/><Relationship Id="rId6" Type="http://schemas.openxmlformats.org/officeDocument/2006/relationships/hyperlink" Target="https://arxiv.org/pdf/1504.08083.pdf" TargetMode="External"/><Relationship Id="rId11" Type="http://schemas.openxmlformats.org/officeDocument/2006/relationships/hyperlink" Target="https://arxiv.org/pdf/1612.08242.pdf" TargetMode="External"/><Relationship Id="rId5" Type="http://schemas.openxmlformats.org/officeDocument/2006/relationships/hyperlink" Target="http://www.huppelen.nl/publications/selectiveSearchDraft.pdf" TargetMode="External"/><Relationship Id="rId10" Type="http://schemas.openxmlformats.org/officeDocument/2006/relationships/hyperlink" Target="https://arxiv.org/pdf/1512.02325.pdf" TargetMode="External"/><Relationship Id="rId4" Type="http://schemas.openxmlformats.org/officeDocument/2006/relationships/hyperlink" Target="http://cocodataset.org/#home" TargetMode="External"/><Relationship Id="rId9" Type="http://schemas.openxmlformats.org/officeDocument/2006/relationships/hyperlink" Target="https://arxiv.org/pdf/1506.02640.pdf"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mathworks.com/matlabcentral/fileexchange/19997-neural-network-for-pattern-recognition-tutori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ogprints.org/5869/1/cnn_tutorial.pdf" TargetMode="External"/><Relationship Id="rId4" Type="http://schemas.openxmlformats.org/officeDocument/2006/relationships/hyperlink" Target="http://www.mathworks.com/matlabcentral/fileexchange/38310-deep-learning-toolbo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5.png"/><Relationship Id="rId2" Type="http://schemas.openxmlformats.org/officeDocument/2006/relationships/image" Target="../media/image13.png"/><Relationship Id="rId16"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74.png"/><Relationship Id="rId4" Type="http://schemas.openxmlformats.org/officeDocument/2006/relationships/image" Target="../media/image710.png"/><Relationship Id="rId9" Type="http://schemas.openxmlformats.org/officeDocument/2006/relationships/customXml" Target="../ink/ink4.xml"/><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9.wmf"/><Relationship Id="rId18" Type="http://schemas.openxmlformats.org/officeDocument/2006/relationships/oleObject" Target="../embeddings/oleObject8.bin"/><Relationship Id="rId3" Type="http://schemas.openxmlformats.org/officeDocument/2006/relationships/image" Target="../media/image14.png"/><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5.bin"/><Relationship Id="rId17" Type="http://schemas.openxmlformats.org/officeDocument/2006/relationships/image" Target="../media/image21.wmf"/><Relationship Id="rId2" Type="http://schemas.openxmlformats.org/officeDocument/2006/relationships/notesSlide" Target="../notesSlides/notesSlide4.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23" Type="http://schemas.openxmlformats.org/officeDocument/2006/relationships/image" Target="../media/image24.wmf"/><Relationship Id="rId10" Type="http://schemas.openxmlformats.org/officeDocument/2006/relationships/oleObject" Target="../embeddings/oleObject4.bin"/><Relationship Id="rId19" Type="http://schemas.openxmlformats.org/officeDocument/2006/relationships/image" Target="../media/image22.wmf"/><Relationship Id="rId4" Type="http://schemas.openxmlformats.org/officeDocument/2006/relationships/oleObject" Target="../embeddings/oleObject1.bin"/><Relationship Id="rId9" Type="http://schemas.openxmlformats.org/officeDocument/2006/relationships/image" Target="../media/image17.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hyperlink" Target="https://www.simonwenkel.com/2018/05/15/activation-functions-for-neural-networks.html#softplus" TargetMode="External"/><Relationship Id="rId2" Type="http://schemas.openxmlformats.org/officeDocument/2006/relationships/hyperlink" Target="https://imiloainf.wordpress.com/2013/11/06/rectifier-nonlinearities/"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yann.lecun.com/exdb/lene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tanford.edu/~shervine/teaching/cs-230/cheatsheet-convolutional-neural-networks" TargetMode="Externa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80.png"/><Relationship Id="rId3" Type="http://schemas.openxmlformats.org/officeDocument/2006/relationships/oleObject" Target="../embeddings/oleObject1.bin"/><Relationship Id="rId7" Type="http://schemas.openxmlformats.org/officeDocument/2006/relationships/image" Target="../media/image31.png"/><Relationship Id="rId12" Type="http://schemas.openxmlformats.org/officeDocument/2006/relationships/image" Target="../media/image270.png"/><Relationship Id="rId17" Type="http://schemas.openxmlformats.org/officeDocument/2006/relationships/image" Target="../media/image29.png"/><Relationship Id="rId2" Type="http://schemas.openxmlformats.org/officeDocument/2006/relationships/image" Target="../media/image28.png"/><Relationship Id="rId16" Type="http://schemas.openxmlformats.org/officeDocument/2006/relationships/customXml" Target="../ink/ink8.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20.wmf"/><Relationship Id="rId15" Type="http://schemas.openxmlformats.org/officeDocument/2006/relationships/image" Target="../media/image35.png"/><Relationship Id="rId10" Type="http://schemas.openxmlformats.org/officeDocument/2006/relationships/oleObject" Target="../embeddings/oleObject6.bin"/><Relationship Id="rId4" Type="http://schemas.openxmlformats.org/officeDocument/2006/relationships/image" Target="../media/image15.wmf"/><Relationship Id="rId9" Type="http://schemas.openxmlformats.org/officeDocument/2006/relationships/image" Target="../media/image19.wmf"/><Relationship Id="rId1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s://towardsdatascience.com/convolution-vs-correlation-af868b6b4fb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www.mathworks.com/matlabcentral/answers/350254-why-there-is-no-bias-and-coefficient-trainable-parameters-in-the-max-and-average-pooling-layer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deeplearning.stanford.edu/wiki/images/6/6c/Convolution_schematic.gif" TargetMode="External"/><Relationship Id="rId7" Type="http://schemas.openxmlformats.org/officeDocument/2006/relationships/image" Target="../media/image14.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link.springer.com/content/pdf/10.1007/978-3-642-25191-7.pdf" TargetMode="External"/><Relationship Id="rId4" Type="http://schemas.openxmlformats.org/officeDocument/2006/relationships/image" Target="../media/image41.gif"/></Relationships>
</file>

<file path=ppt/slides/_rels/slide34.xml.rels><?xml version="1.0" encoding="UTF-8" standalone="yes"?>
<Relationships xmlns="http://schemas.openxmlformats.org/package/2006/relationships"><Relationship Id="rId3" Type="http://schemas.openxmlformats.org/officeDocument/2006/relationships/hyperlink" Target="http://deeplearning.stanford.edu/wiki/images/6/6c/Convolution_schematic.gif" TargetMode="Externa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link.springer.com/content/pdf/10.1007/978-3-642-25191-7.pdf" TargetMode="External"/><Relationship Id="rId4" Type="http://schemas.openxmlformats.org/officeDocument/2006/relationships/image" Target="../media/image41.gif"/></Relationships>
</file>

<file path=ppt/slides/_rels/slide35.xml.rels><?xml version="1.0" encoding="UTF-8" standalone="yes"?>
<Relationships xmlns="http://schemas.openxmlformats.org/package/2006/relationships"><Relationship Id="rId8" Type="http://schemas.openxmlformats.org/officeDocument/2006/relationships/image" Target="../../clipboard/media/image41.png"/><Relationship Id="rId3" Type="http://schemas.openxmlformats.org/officeDocument/2006/relationships/hyperlink" Target="https://medium.com/data-science-bootcamp/understand-the-softmax-function-in-minutes-f3a59641e86d" TargetMode="External"/><Relationship Id="rId7" Type="http://schemas.openxmlformats.org/officeDocument/2006/relationships/image" Target="../../clipboard/media/image3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clipboard/media/image20.png"/><Relationship Id="rId5" Type="http://schemas.openxmlformats.org/officeDocument/2006/relationships/image" Target="../media/image44.png"/><Relationship Id="rId4" Type="http://schemas.openxmlformats.org/officeDocument/2006/relationships/hyperlink" Target="http://www.cse.cuhk.edu.hk/~khwong/www2/cmsc5707/5707_probability.pptx"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yann.lecun.com/exdb/mnist/" TargetMode="External"/><Relationship Id="rId2" Type="http://schemas.openxmlformats.org/officeDocument/2006/relationships/hyperlink" Target="http://www.mathworks.com/matlabcentral/fileexchange/38310-deep-learning-toolbox"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towardsdatascience.com/a-simple-2d-cnn-for-mnist-digit-recognition-a998dbc1e79a" TargetMode="Externa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s231n.github.io/convolutional-networks/" TargetMode="External"/><Relationship Id="rId2" Type="http://schemas.openxmlformats.org/officeDocument/2006/relationships/hyperlink" Target="http://cs231n.github.io/convolutional-networks" TargetMode="External"/><Relationship Id="rId1" Type="http://schemas.openxmlformats.org/officeDocument/2006/relationships/slideLayout" Target="../slideLayouts/slideLayout2.xml"/><Relationship Id="rId5" Type="http://schemas.openxmlformats.org/officeDocument/2006/relationships/hyperlink" Target="https://youtu.be/vAh_ZHtyJ0k" TargetMode="Externa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hyperlink" Target="http://cs231n.github.io/convolutional-networks/" TargetMode="External"/><Relationship Id="rId2" Type="http://schemas.openxmlformats.org/officeDocument/2006/relationships/hyperlink" Target="http://cs231n.github.io/convolutional-networks" TargetMode="Externa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aeldung.com/cs/downstream-tasks" TargetMode="External"/><Relationship Id="rId2" Type="http://schemas.openxmlformats.org/officeDocument/2006/relationships/hyperlink" Target="https://neptune.ai/blog/transfer-learning-guide-examples-for-images-and-text-in-kera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keras.io/api/application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clipboard/media/image4.png"/><Relationship Id="rId3" Type="http://schemas.openxmlformats.org/officeDocument/2006/relationships/hyperlink" Target="https://medium.com/data-science-bootcamp/understand-the-softmax-function-in-minutes-f3a59641e86d" TargetMode="External"/><Relationship Id="rId7" Type="http://schemas.openxmlformats.org/officeDocument/2006/relationships/image" Target="../../clipboard/media/image3.png"/><Relationship Id="rId2"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clipboard/media/image2.png"/><Relationship Id="rId5" Type="http://schemas.openxmlformats.org/officeDocument/2006/relationships/image" Target="../media/image440.png"/><Relationship Id="rId4" Type="http://schemas.openxmlformats.org/officeDocument/2006/relationships/hyperlink" Target="http://www.cse.cuhk.edu.hk/~khwong/www2/cmsc5707/5707_probability.pptx"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emf"/><Relationship Id="rId7"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file:///C:\Users\khwong2\Downloads\Gradient%20Descent%20Update%20rule%20for%20Multiclass%20Logistic%20Regression%20_%20by%20adam%20dhalla%20_%20Artificial%20Intelligence%20in%20Plain%20English.pdf" TargetMode="External"/><Relationship Id="rId9"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1.pn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ai.plainenglish.io/gradient-descent-update-rule-for-multiclass-logistic-regression-4bf3033cac10" TargetMode="External"/><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261.png"/><Relationship Id="rId4" Type="http://schemas.openxmlformats.org/officeDocument/2006/relationships/image" Target="../media/image820.png"/></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s>
</file>

<file path=ppt/slides/_rels/slide73.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90.png"/><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2.xml"/><Relationship Id="rId5" Type="http://schemas.openxmlformats.org/officeDocument/2006/relationships/image" Target="../media/image331.png"/><Relationship Id="rId4" Type="http://schemas.openxmlformats.org/officeDocument/2006/relationships/image" Target="../media/image86.png"/></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50.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0.png"/><Relationship Id="rId4" Type="http://schemas.openxmlformats.org/officeDocument/2006/relationships/image" Target="../media/image970.png"/></Relationships>
</file>

<file path=ppt/slides/_rels/slide7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7.png"/></Relationships>
</file>

<file path=ppt/slides/_rels/slide83.xml.rels><?xml version="1.0" encoding="UTF-8" standalone="yes"?>
<Relationships xmlns="http://schemas.openxmlformats.org/package/2006/relationships"><Relationship Id="rId2" Type="http://schemas.openxmlformats.org/officeDocument/2006/relationships/hyperlink" Target="https://chrisyeh96.github.io/2018/06/11/logistic-regression.html" TargetMode="Externa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71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https://arxiv.org/abs/1512.03385" TargetMode="External"/><Relationship Id="rId13" Type="http://schemas.openxmlformats.org/officeDocument/2006/relationships/hyperlink" Target="https://arxiv.org/pdf/2106.13112.pdf" TargetMode="External"/><Relationship Id="rId3" Type="http://schemas.openxmlformats.org/officeDocument/2006/relationships/hyperlink" Target="https://papers.nips.cc/paper/4824-imagenet-classification-with-deep-convolutional-neural-networks.pdf" TargetMode="External"/><Relationship Id="rId7" Type="http://schemas.openxmlformats.org/officeDocument/2006/relationships/hyperlink" Target="https://arxiv.org/pdf/1411.4038.pdf" TargetMode="External"/><Relationship Id="rId12" Type="http://schemas.openxmlformats.org/officeDocument/2006/relationships/hyperlink" Target="https://towardsdatascience.com/understanding-ssd-multibox-real-time-object-detection-in-deep-learning-495ef744fab" TargetMode="External"/><Relationship Id="rId2" Type="http://schemas.openxmlformats.org/officeDocument/2006/relationships/hyperlink" Target="http://yann.lecun.com/exdb/publis/pdf/lecun-01a.pdf" TargetMode="External"/><Relationship Id="rId1" Type="http://schemas.openxmlformats.org/officeDocument/2006/relationships/slideLayout" Target="../slideLayouts/slideLayout2.xml"/><Relationship Id="rId6" Type="http://schemas.openxmlformats.org/officeDocument/2006/relationships/hyperlink" Target="https://arxiv.org/abs/1409.4842" TargetMode="External"/><Relationship Id="rId11" Type="http://schemas.openxmlformats.org/officeDocument/2006/relationships/hyperlink" Target="https://machinelearningmastery.com/how-to-perform-object-detection-with-yolov3-in-keras/" TargetMode="External"/><Relationship Id="rId5" Type="http://schemas.openxmlformats.org/officeDocument/2006/relationships/hyperlink" Target="http://www.robots.ox.ac.uk/~vgg/" TargetMode="External"/><Relationship Id="rId10" Type="http://schemas.openxmlformats.org/officeDocument/2006/relationships/hyperlink" Target="https://arxiv.org/abs/1506.01497" TargetMode="External"/><Relationship Id="rId4" Type="http://schemas.openxmlformats.org/officeDocument/2006/relationships/hyperlink" Target="https://arxiv.org/pdf/1409.1556.pdf" TargetMode="External"/><Relationship Id="rId9" Type="http://schemas.openxmlformats.org/officeDocument/2006/relationships/hyperlink" Target="https://arxiv.org/abs/1311.2524" TargetMode="External"/><Relationship Id="rId14" Type="http://schemas.openxmlformats.org/officeDocument/2006/relationships/hyperlink" Target="https://medium.com/&#38622;&#38622;&#33287;&#20820;&#20820;&#30340;&#24037;&#31243;&#19990;&#30028;/&#27231;&#22120;&#23416;&#32722;-ml-note-cnn&#28436;&#21270;&#21490;-alexnet-vgg-inception-resnet-keras-coding-668f74879306"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hyperlink" Target="http://deeplearning.net/tutorial/lene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hyperlink" Target="https://medium.com/@mgazar/lenet-5-in-9-lines-of-code-using-keras-ac99294c8086" TargetMode="External"/><Relationship Id="rId1" Type="http://schemas.openxmlformats.org/officeDocument/2006/relationships/slideLayout" Target="../slideLayouts/slideLayout2.xml"/><Relationship Id="rId4" Type="http://schemas.openxmlformats.org/officeDocument/2006/relationships/hyperlink" Target="https://github.com/ianlewis/tensorflow-examples/blob/master/notebooks/TensorFlow%20MNIST%20tutorial.ipynb"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https://www.learnopencv.com/understanding-alexnet/" TargetMode="External"/><Relationship Id="rId2" Type="http://schemas.openxmlformats.org/officeDocument/2006/relationships/hyperlink" Target="https://engmrk.com/alexnet-implementation-using-keras/" TargetMode="External"/><Relationship Id="rId1" Type="http://schemas.openxmlformats.org/officeDocument/2006/relationships/slideLayout" Target="../slideLayouts/slideLayout2.xml"/><Relationship Id="rId4" Type="http://schemas.openxmlformats.org/officeDocument/2006/relationships/hyperlink" Target="https://papers.nips.cc/paper/4824-imagenet-classification-with-deep-convolutional-neural-networks.pdf"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papers.nips.cc/paper/4824-imagenet-classification-with-deep-convolutional-neural-networks.pdf" TargetMode="External"/><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cv-tricks.com/tensorflow-tutorial/understanding-alexnet-resnet-squeezenetand-running-on-tensorflow/"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engmrk.com/alexnet-implementation-using-keras/" TargetMode="External"/><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engmrk.com/alexnet-implementation-using-keras/"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medium.com/coinmonks/understand-alexnet-in-just-3-minutes-with-hands-on-code-using-tensorflow-925d1e2e2f82" TargetMode="External"/><Relationship Id="rId2" Type="http://schemas.openxmlformats.org/officeDocument/2006/relationships/hyperlink" Target="https://github.com/felzek/AlexNet-A-Practical-Implementation" TargetMode="Externa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9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hyperlink" Target="http://www.robots.ox.ac.uk/~vgg/data/flowers/17/"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robots.ox.ac.uk/~vgg/practicals/cnn/" TargetMode="External"/><Relationship Id="rId2" Type="http://schemas.openxmlformats.org/officeDocument/2006/relationships/image" Target="../media/image1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Convolution Neural Networks</a:t>
            </a:r>
            <a:br>
              <a:rPr lang="en-US" altLang="en-US" dirty="0"/>
            </a:br>
            <a:r>
              <a:rPr lang="en-US" altLang="en-US" dirty="0"/>
              <a:t>(CNN) and systems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dirty="0"/>
              <a:t>KH Wong</a:t>
            </a:r>
          </a:p>
        </p:txBody>
      </p:sp>
      <p:sp>
        <p:nvSpPr>
          <p:cNvPr id="4" name="Footer Placeholder 3"/>
          <p:cNvSpPr>
            <a:spLocks noGrp="1"/>
          </p:cNvSpPr>
          <p:nvPr>
            <p:ph type="ftr" sz="quarter" idx="11"/>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898989"/>
                </a:solidFill>
              </a:rPr>
              <a:t>CNN-softmax  v2405427c</a:t>
            </a:r>
            <a:endParaRPr lang="en-US" altLang="en-US" dirty="0">
              <a:solidFill>
                <a:srgbClr val="898989"/>
              </a:solidFill>
            </a:endParaRP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EB6CF68-BF1B-45D5-81C0-AC042D357D54}" type="slidenum">
              <a:rPr lang="en-US" altLang="en-US" sz="1200">
                <a:solidFill>
                  <a:srgbClr val="898989"/>
                </a:solidFill>
              </a:rPr>
              <a:pPr>
                <a:spcBef>
                  <a:spcPct val="0"/>
                </a:spcBef>
                <a:buFontTx/>
                <a:buNone/>
              </a:pPr>
              <a:t>1</a:t>
            </a:fld>
            <a:endParaRPr lang="en-US" altLang="en-US"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TW" sz="3600" dirty="0"/>
              <a:t>We first learn </a:t>
            </a:r>
            <a:r>
              <a:rPr lang="en-US" altLang="zh-TW" sz="3600" u="sng" dirty="0"/>
              <a:t>discrete (cross) correlation </a:t>
            </a:r>
            <a:endParaRPr lang="en-US" sz="3600" dirty="0"/>
          </a:p>
        </p:txBody>
      </p:sp>
      <p:sp>
        <p:nvSpPr>
          <p:cNvPr id="3" name="Content Placeholder 2"/>
          <p:cNvSpPr>
            <a:spLocks noGrp="1"/>
          </p:cNvSpPr>
          <p:nvPr>
            <p:ph sz="half" idx="1"/>
          </p:nvPr>
        </p:nvSpPr>
        <p:spPr/>
        <p:txBody>
          <a:bodyPr>
            <a:normAutofit/>
          </a:bodyPr>
          <a:lstStyle/>
          <a:p>
            <a:r>
              <a:rPr lang="en-US" i="1" dirty="0"/>
              <a:t>h</a:t>
            </a:r>
            <a:r>
              <a:rPr lang="en-US" dirty="0">
                <a:solidFill>
                  <a:srgbClr val="C00000"/>
                </a:solidFill>
              </a:rPr>
              <a:t>=[1 3 4</a:t>
            </a:r>
          </a:p>
          <a:p>
            <a:r>
              <a:rPr lang="en-US" dirty="0">
                <a:solidFill>
                  <a:srgbClr val="C00000"/>
                </a:solidFill>
              </a:rPr>
              <a:t>        2 7 1</a:t>
            </a:r>
          </a:p>
          <a:p>
            <a:r>
              <a:rPr lang="en-US" dirty="0">
                <a:solidFill>
                  <a:srgbClr val="C00000"/>
                </a:solidFill>
              </a:rPr>
              <a:t>        0  5 2]</a:t>
            </a:r>
          </a:p>
          <a:p>
            <a:r>
              <a:rPr lang="en-US" i="1" dirty="0"/>
              <a:t>F</a:t>
            </a:r>
            <a:r>
              <a:rPr lang="en-US" dirty="0"/>
              <a:t>=[4 1</a:t>
            </a:r>
          </a:p>
          <a:p>
            <a:r>
              <a:rPr lang="en-US" dirty="0"/>
              <a:t>      2 7]</a:t>
            </a:r>
          </a:p>
          <a:p>
            <a:endParaRPr lang="en-US" dirty="0"/>
          </a:p>
        </p:txBody>
      </p:sp>
      <p:sp>
        <p:nvSpPr>
          <p:cNvPr id="7" name="Content Placeholder 6"/>
          <p:cNvSpPr>
            <a:spLocks noGrp="1"/>
          </p:cNvSpPr>
          <p:nvPr>
            <p:ph sz="half" idx="2"/>
          </p:nvPr>
        </p:nvSpPr>
        <p:spPr>
          <a:xfrm>
            <a:off x="4606413" y="2061830"/>
            <a:ext cx="4038600" cy="4525963"/>
          </a:xfrm>
        </p:spPr>
        <p:txBody>
          <a:bodyPr>
            <a:normAutofit/>
          </a:bodyPr>
          <a:lstStyle/>
          <a:p>
            <a:r>
              <a:rPr lang="nn-NO" dirty="0"/>
              <a:t>G =</a:t>
            </a:r>
          </a:p>
          <a:p>
            <a:endParaRPr lang="nn-NO" dirty="0"/>
          </a:p>
          <a:p>
            <a:r>
              <a:rPr lang="nn-NO" dirty="0"/>
              <a:t>convulve(h*F)</a:t>
            </a:r>
          </a:p>
          <a:p>
            <a:r>
              <a:rPr lang="nn-NO" dirty="0"/>
              <a:t>    7    23    34     8</a:t>
            </a:r>
          </a:p>
          <a:p>
            <a:r>
              <a:rPr lang="nn-NO" dirty="0"/>
              <a:t>    15   60   37    18</a:t>
            </a:r>
          </a:p>
          <a:p>
            <a:r>
              <a:rPr lang="nn-NO" dirty="0"/>
              <a:t>     2    50   53     8</a:t>
            </a:r>
          </a:p>
          <a:p>
            <a:r>
              <a:rPr lang="nn-NO" dirty="0"/>
              <a:t>     0     5    22     8</a:t>
            </a:r>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10</a:t>
            </a:fld>
            <a:endParaRPr lang="en-US" altLang="en-US"/>
          </a:p>
        </p:txBody>
      </p:sp>
      <p:sp>
        <p:nvSpPr>
          <p:cNvPr id="8" name="TextBox 7"/>
          <p:cNvSpPr txBox="1"/>
          <p:nvPr/>
        </p:nvSpPr>
        <p:spPr>
          <a:xfrm>
            <a:off x="2667000" y="5867400"/>
            <a:ext cx="2278188" cy="369332"/>
          </a:xfrm>
          <a:prstGeom prst="rect">
            <a:avLst/>
          </a:prstGeom>
          <a:noFill/>
          <a:ln>
            <a:solidFill>
              <a:srgbClr val="FF0000"/>
            </a:solidFill>
          </a:ln>
        </p:spPr>
        <p:txBody>
          <a:bodyPr wrap="none" rtlCol="0">
            <a:spAutoFit/>
          </a:bodyPr>
          <a:lstStyle/>
          <a:p>
            <a:r>
              <a:rPr lang="en-US" dirty="0">
                <a:solidFill>
                  <a:srgbClr val="7030A0"/>
                </a:solidFill>
              </a:rPr>
              <a:t>1*4+2*2+3*1+7*7=60</a:t>
            </a:r>
          </a:p>
        </p:txBody>
      </p:sp>
      <p:cxnSp>
        <p:nvCxnSpPr>
          <p:cNvPr id="10" name="Straight Arrow Connector 9"/>
          <p:cNvCxnSpPr/>
          <p:nvPr/>
        </p:nvCxnSpPr>
        <p:spPr>
          <a:xfrm flipV="1">
            <a:off x="4800600" y="4495800"/>
            <a:ext cx="12192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863777" y="4141372"/>
            <a:ext cx="575187"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34999" y="6001719"/>
            <a:ext cx="766557" cy="369332"/>
          </a:xfrm>
          <a:prstGeom prst="rect">
            <a:avLst/>
          </a:prstGeom>
          <a:noFill/>
          <a:ln>
            <a:solidFill>
              <a:srgbClr val="FF0000"/>
            </a:solidFill>
          </a:ln>
        </p:spPr>
        <p:txBody>
          <a:bodyPr wrap="none" rtlCol="0">
            <a:spAutoFit/>
          </a:bodyPr>
          <a:lstStyle/>
          <a:p>
            <a:r>
              <a:rPr lang="en-US" dirty="0">
                <a:solidFill>
                  <a:srgbClr val="FFC000"/>
                </a:solidFill>
              </a:rPr>
              <a:t>0*1=0</a:t>
            </a:r>
          </a:p>
        </p:txBody>
      </p:sp>
      <p:cxnSp>
        <p:nvCxnSpPr>
          <p:cNvPr id="13" name="Straight Arrow Connector 12"/>
          <p:cNvCxnSpPr/>
          <p:nvPr/>
        </p:nvCxnSpPr>
        <p:spPr>
          <a:xfrm flipH="1" flipV="1">
            <a:off x="5472770" y="5449720"/>
            <a:ext cx="89830" cy="52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01322" y="5993265"/>
            <a:ext cx="1231427" cy="369332"/>
          </a:xfrm>
          <a:prstGeom prst="rect">
            <a:avLst/>
          </a:prstGeom>
          <a:noFill/>
          <a:ln>
            <a:solidFill>
              <a:srgbClr val="FF0000"/>
            </a:solidFill>
          </a:ln>
        </p:spPr>
        <p:txBody>
          <a:bodyPr wrap="none" rtlCol="0">
            <a:spAutoFit/>
          </a:bodyPr>
          <a:lstStyle/>
          <a:p>
            <a:r>
              <a:rPr lang="en-US" dirty="0">
                <a:solidFill>
                  <a:srgbClr val="FF0000"/>
                </a:solidFill>
              </a:rPr>
              <a:t>4*0+5*1=5</a:t>
            </a:r>
          </a:p>
        </p:txBody>
      </p:sp>
      <p:cxnSp>
        <p:nvCxnSpPr>
          <p:cNvPr id="17" name="Straight Arrow Connector 16"/>
          <p:cNvCxnSpPr/>
          <p:nvPr/>
        </p:nvCxnSpPr>
        <p:spPr>
          <a:xfrm flipH="1" flipV="1">
            <a:off x="6151371" y="5496839"/>
            <a:ext cx="349951" cy="504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19170" y="5583403"/>
            <a:ext cx="1348446" cy="369332"/>
          </a:xfrm>
          <a:prstGeom prst="rect">
            <a:avLst/>
          </a:prstGeom>
          <a:noFill/>
          <a:ln>
            <a:solidFill>
              <a:srgbClr val="FF0000"/>
            </a:solidFill>
          </a:ln>
        </p:spPr>
        <p:txBody>
          <a:bodyPr wrap="none" rtlCol="0">
            <a:spAutoFit/>
          </a:bodyPr>
          <a:lstStyle/>
          <a:p>
            <a:r>
              <a:rPr lang="en-US" dirty="0">
                <a:solidFill>
                  <a:srgbClr val="00B050"/>
                </a:solidFill>
              </a:rPr>
              <a:t>4*5+2*1=22</a:t>
            </a:r>
          </a:p>
        </p:txBody>
      </p:sp>
      <p:cxnSp>
        <p:nvCxnSpPr>
          <p:cNvPr id="22" name="Straight Arrow Connector 21"/>
          <p:cNvCxnSpPr>
            <a:stCxn id="20" idx="1"/>
          </p:cNvCxnSpPr>
          <p:nvPr/>
        </p:nvCxnSpPr>
        <p:spPr>
          <a:xfrm flipH="1" flipV="1">
            <a:off x="6882322" y="5407088"/>
            <a:ext cx="336848" cy="360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6538912"/>
            <a:ext cx="6248249" cy="369332"/>
          </a:xfrm>
          <a:prstGeom prst="rect">
            <a:avLst/>
          </a:prstGeom>
          <a:noFill/>
        </p:spPr>
        <p:txBody>
          <a:bodyPr wrap="none" rtlCol="0">
            <a:spAutoFit/>
          </a:bodyPr>
          <a:lstStyle/>
          <a:p>
            <a:r>
              <a:rPr lang="en-US" dirty="0"/>
              <a:t>https://www.youtube.com/watch?app=desktop&amp;v=C3EEy8adxvc</a:t>
            </a:r>
          </a:p>
        </p:txBody>
      </p:sp>
      <p:cxnSp>
        <p:nvCxnSpPr>
          <p:cNvPr id="25" name="Straight Arrow Connector 24"/>
          <p:cNvCxnSpPr/>
          <p:nvPr/>
        </p:nvCxnSpPr>
        <p:spPr>
          <a:xfrm>
            <a:off x="5181600" y="5583403"/>
            <a:ext cx="3581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278582" y="2699266"/>
            <a:ext cx="0" cy="306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4EA4696-40D9-4CB1-BAAB-CD459372DB1A}"/>
              </a:ext>
            </a:extLst>
          </p:cNvPr>
          <p:cNvPicPr>
            <a:picLocks noChangeAspect="1"/>
          </p:cNvPicPr>
          <p:nvPr/>
        </p:nvPicPr>
        <p:blipFill>
          <a:blip r:embed="rId2"/>
          <a:stretch>
            <a:fillRect/>
          </a:stretch>
        </p:blipFill>
        <p:spPr>
          <a:xfrm>
            <a:off x="3791014" y="1330325"/>
            <a:ext cx="5295900" cy="1152525"/>
          </a:xfrm>
          <a:prstGeom prst="rect">
            <a:avLst/>
          </a:prstGeom>
        </p:spPr>
      </p:pic>
      <p:graphicFrame>
        <p:nvGraphicFramePr>
          <p:cNvPr id="6" name="Table 8">
            <a:extLst>
              <a:ext uri="{FF2B5EF4-FFF2-40B4-BE49-F238E27FC236}">
                <a16:creationId xmlns:a16="http://schemas.microsoft.com/office/drawing/2014/main" id="{451BF668-55D2-23D8-4804-7281B465B423}"/>
              </a:ext>
            </a:extLst>
          </p:cNvPr>
          <p:cNvGraphicFramePr>
            <a:graphicFrameLocks noGrp="1"/>
          </p:cNvGraphicFramePr>
          <p:nvPr/>
        </p:nvGraphicFramePr>
        <p:xfrm>
          <a:off x="2693556" y="3658910"/>
          <a:ext cx="2143125" cy="1371600"/>
        </p:xfrm>
        <a:graphic>
          <a:graphicData uri="http://schemas.openxmlformats.org/drawingml/2006/table">
            <a:tbl>
              <a:tblPr firstRow="1" bandRow="1">
                <a:tableStyleId>{5940675A-B579-460E-94D1-54222C63F5DA}</a:tableStyleId>
              </a:tblPr>
              <a:tblGrid>
                <a:gridCol w="714375">
                  <a:extLst>
                    <a:ext uri="{9D8B030D-6E8A-4147-A177-3AD203B41FA5}">
                      <a16:colId xmlns:a16="http://schemas.microsoft.com/office/drawing/2014/main" val="2920183884"/>
                    </a:ext>
                  </a:extLst>
                </a:gridCol>
                <a:gridCol w="714375">
                  <a:extLst>
                    <a:ext uri="{9D8B030D-6E8A-4147-A177-3AD203B41FA5}">
                      <a16:colId xmlns:a16="http://schemas.microsoft.com/office/drawing/2014/main" val="3688326916"/>
                    </a:ext>
                  </a:extLst>
                </a:gridCol>
                <a:gridCol w="714375">
                  <a:extLst>
                    <a:ext uri="{9D8B030D-6E8A-4147-A177-3AD203B41FA5}">
                      <a16:colId xmlns:a16="http://schemas.microsoft.com/office/drawing/2014/main" val="2618644205"/>
                    </a:ext>
                  </a:extLst>
                </a:gridCol>
              </a:tblGrid>
              <a:tr h="370840">
                <a:tc>
                  <a:txBody>
                    <a:bodyPr/>
                    <a:lstStyle/>
                    <a:p>
                      <a:r>
                        <a:rPr lang="en-US" sz="2400" b="1" dirty="0">
                          <a:solidFill>
                            <a:srgbClr val="C00000"/>
                          </a:solidFill>
                        </a:rPr>
                        <a:t>1</a:t>
                      </a:r>
                    </a:p>
                  </a:txBody>
                  <a:tcPr/>
                </a:tc>
                <a:tc>
                  <a:txBody>
                    <a:bodyPr/>
                    <a:lstStyle/>
                    <a:p>
                      <a:r>
                        <a:rPr lang="en-US" sz="2400" b="1" dirty="0">
                          <a:solidFill>
                            <a:srgbClr val="C00000"/>
                          </a:solidFill>
                        </a:rPr>
                        <a:t>3</a:t>
                      </a:r>
                    </a:p>
                  </a:txBody>
                  <a:tcPr/>
                </a:tc>
                <a:tc>
                  <a:txBody>
                    <a:bodyPr/>
                    <a:lstStyle/>
                    <a:p>
                      <a:r>
                        <a:rPr lang="en-US" sz="2400" b="1" dirty="0">
                          <a:solidFill>
                            <a:srgbClr val="C00000"/>
                          </a:solidFill>
                        </a:rPr>
                        <a:t>4</a:t>
                      </a:r>
                    </a:p>
                  </a:txBody>
                  <a:tcPr/>
                </a:tc>
                <a:extLst>
                  <a:ext uri="{0D108BD9-81ED-4DB2-BD59-A6C34878D82A}">
                    <a16:rowId xmlns:a16="http://schemas.microsoft.com/office/drawing/2014/main" val="356191512"/>
                  </a:ext>
                </a:extLst>
              </a:tr>
              <a:tr h="370840">
                <a:tc>
                  <a:txBody>
                    <a:bodyPr/>
                    <a:lstStyle/>
                    <a:p>
                      <a:r>
                        <a:rPr lang="en-US" sz="2400" b="1" dirty="0">
                          <a:solidFill>
                            <a:srgbClr val="C00000"/>
                          </a:solidFill>
                        </a:rPr>
                        <a:t>2</a:t>
                      </a:r>
                    </a:p>
                  </a:txBody>
                  <a:tcPr/>
                </a:tc>
                <a:tc>
                  <a:txBody>
                    <a:bodyPr/>
                    <a:lstStyle/>
                    <a:p>
                      <a:r>
                        <a:rPr lang="en-US" sz="2400" b="1" dirty="0">
                          <a:solidFill>
                            <a:srgbClr val="C00000"/>
                          </a:solidFill>
                        </a:rPr>
                        <a:t>7</a:t>
                      </a:r>
                    </a:p>
                  </a:txBody>
                  <a:tcPr/>
                </a:tc>
                <a:tc>
                  <a:txBody>
                    <a:bodyPr/>
                    <a:lstStyle/>
                    <a:p>
                      <a:r>
                        <a:rPr lang="en-US" sz="2400" b="1" dirty="0">
                          <a:solidFill>
                            <a:srgbClr val="C00000"/>
                          </a:solidFill>
                        </a:rPr>
                        <a:t>1</a:t>
                      </a:r>
                    </a:p>
                  </a:txBody>
                  <a:tcPr/>
                </a:tc>
                <a:extLst>
                  <a:ext uri="{0D108BD9-81ED-4DB2-BD59-A6C34878D82A}">
                    <a16:rowId xmlns:a16="http://schemas.microsoft.com/office/drawing/2014/main" val="730173177"/>
                  </a:ext>
                </a:extLst>
              </a:tr>
              <a:tr h="370840">
                <a:tc>
                  <a:txBody>
                    <a:bodyPr/>
                    <a:lstStyle/>
                    <a:p>
                      <a:r>
                        <a:rPr lang="en-US" sz="2400" b="1" dirty="0">
                          <a:solidFill>
                            <a:srgbClr val="C00000"/>
                          </a:solidFill>
                        </a:rPr>
                        <a:t>0</a:t>
                      </a:r>
                    </a:p>
                  </a:txBody>
                  <a:tcPr/>
                </a:tc>
                <a:tc>
                  <a:txBody>
                    <a:bodyPr/>
                    <a:lstStyle/>
                    <a:p>
                      <a:r>
                        <a:rPr lang="en-US" sz="2400" b="1" dirty="0">
                          <a:solidFill>
                            <a:srgbClr val="C00000"/>
                          </a:solidFill>
                        </a:rPr>
                        <a:t>5</a:t>
                      </a:r>
                    </a:p>
                  </a:txBody>
                  <a:tcPr/>
                </a:tc>
                <a:tc>
                  <a:txBody>
                    <a:bodyPr/>
                    <a:lstStyle/>
                    <a:p>
                      <a:r>
                        <a:rPr lang="en-US" sz="2400" b="1" dirty="0">
                          <a:solidFill>
                            <a:srgbClr val="C00000"/>
                          </a:solidFill>
                        </a:rPr>
                        <a:t>2</a:t>
                      </a:r>
                    </a:p>
                  </a:txBody>
                  <a:tcPr/>
                </a:tc>
                <a:extLst>
                  <a:ext uri="{0D108BD9-81ED-4DB2-BD59-A6C34878D82A}">
                    <a16:rowId xmlns:a16="http://schemas.microsoft.com/office/drawing/2014/main" val="2280949799"/>
                  </a:ext>
                </a:extLst>
              </a:tr>
            </a:tbl>
          </a:graphicData>
        </a:graphic>
      </p:graphicFrame>
      <p:graphicFrame>
        <p:nvGraphicFramePr>
          <p:cNvPr id="9" name="Table 13">
            <a:extLst>
              <a:ext uri="{FF2B5EF4-FFF2-40B4-BE49-F238E27FC236}">
                <a16:creationId xmlns:a16="http://schemas.microsoft.com/office/drawing/2014/main" id="{61273F1C-F325-13F6-A6E3-44EF771BFFDF}"/>
              </a:ext>
            </a:extLst>
          </p:cNvPr>
          <p:cNvGraphicFramePr>
            <a:graphicFrameLocks noGrp="1"/>
          </p:cNvGraphicFramePr>
          <p:nvPr/>
        </p:nvGraphicFramePr>
        <p:xfrm>
          <a:off x="2163737" y="4755159"/>
          <a:ext cx="842476" cy="741680"/>
        </p:xfrm>
        <a:graphic>
          <a:graphicData uri="http://schemas.openxmlformats.org/drawingml/2006/table">
            <a:tbl>
              <a:tblPr firstRow="1" bandRow="1">
                <a:tableStyleId>{5940675A-B579-460E-94D1-54222C63F5DA}</a:tableStyleId>
              </a:tblPr>
              <a:tblGrid>
                <a:gridCol w="429292">
                  <a:extLst>
                    <a:ext uri="{9D8B030D-6E8A-4147-A177-3AD203B41FA5}">
                      <a16:colId xmlns:a16="http://schemas.microsoft.com/office/drawing/2014/main" val="1433726574"/>
                    </a:ext>
                  </a:extLst>
                </a:gridCol>
                <a:gridCol w="413184">
                  <a:extLst>
                    <a:ext uri="{9D8B030D-6E8A-4147-A177-3AD203B41FA5}">
                      <a16:colId xmlns:a16="http://schemas.microsoft.com/office/drawing/2014/main" val="979934394"/>
                    </a:ext>
                  </a:extLst>
                </a:gridCol>
              </a:tblGrid>
              <a:tr h="370840">
                <a:tc>
                  <a:txBody>
                    <a:bodyPr/>
                    <a:lstStyle/>
                    <a:p>
                      <a:r>
                        <a:rPr lang="en-US" dirty="0">
                          <a:solidFill>
                            <a:srgbClr val="FFC000"/>
                          </a:solidFill>
                        </a:rPr>
                        <a:t>4</a:t>
                      </a:r>
                    </a:p>
                  </a:txBody>
                  <a:tcPr/>
                </a:tc>
                <a:tc>
                  <a:txBody>
                    <a:bodyPr/>
                    <a:lstStyle/>
                    <a:p>
                      <a:r>
                        <a:rPr lang="en-US" dirty="0">
                          <a:solidFill>
                            <a:srgbClr val="FFC000"/>
                          </a:solidFill>
                        </a:rPr>
                        <a:t>1</a:t>
                      </a:r>
                    </a:p>
                  </a:txBody>
                  <a:tcPr/>
                </a:tc>
                <a:extLst>
                  <a:ext uri="{0D108BD9-81ED-4DB2-BD59-A6C34878D82A}">
                    <a16:rowId xmlns:a16="http://schemas.microsoft.com/office/drawing/2014/main" val="1154730976"/>
                  </a:ext>
                </a:extLst>
              </a:tr>
              <a:tr h="370840">
                <a:tc>
                  <a:txBody>
                    <a:bodyPr/>
                    <a:lstStyle/>
                    <a:p>
                      <a:r>
                        <a:rPr lang="en-US" dirty="0">
                          <a:solidFill>
                            <a:srgbClr val="FFC000"/>
                          </a:solidFill>
                        </a:rPr>
                        <a:t>2</a:t>
                      </a:r>
                    </a:p>
                  </a:txBody>
                  <a:tcPr/>
                </a:tc>
                <a:tc>
                  <a:txBody>
                    <a:bodyPr/>
                    <a:lstStyle/>
                    <a:p>
                      <a:r>
                        <a:rPr lang="en-US" dirty="0">
                          <a:solidFill>
                            <a:srgbClr val="FFC000"/>
                          </a:solidFill>
                        </a:rPr>
                        <a:t>7</a:t>
                      </a:r>
                    </a:p>
                  </a:txBody>
                  <a:tcPr/>
                </a:tc>
                <a:extLst>
                  <a:ext uri="{0D108BD9-81ED-4DB2-BD59-A6C34878D82A}">
                    <a16:rowId xmlns:a16="http://schemas.microsoft.com/office/drawing/2014/main" val="4015227097"/>
                  </a:ext>
                </a:extLst>
              </a:tr>
            </a:tbl>
          </a:graphicData>
        </a:graphic>
      </p:graphicFrame>
      <p:graphicFrame>
        <p:nvGraphicFramePr>
          <p:cNvPr id="14" name="Table 13">
            <a:extLst>
              <a:ext uri="{FF2B5EF4-FFF2-40B4-BE49-F238E27FC236}">
                <a16:creationId xmlns:a16="http://schemas.microsoft.com/office/drawing/2014/main" id="{E348B360-3271-8805-4C87-746BE68E83A0}"/>
              </a:ext>
            </a:extLst>
          </p:cNvPr>
          <p:cNvGraphicFramePr>
            <a:graphicFrameLocks noGrp="1"/>
          </p:cNvGraphicFramePr>
          <p:nvPr/>
        </p:nvGraphicFramePr>
        <p:xfrm>
          <a:off x="3124200" y="4762760"/>
          <a:ext cx="756438" cy="742008"/>
        </p:xfrm>
        <a:graphic>
          <a:graphicData uri="http://schemas.openxmlformats.org/drawingml/2006/table">
            <a:tbl>
              <a:tblPr firstRow="1" bandRow="1">
                <a:tableStyleId>{5940675A-B579-460E-94D1-54222C63F5DA}</a:tableStyleId>
              </a:tblPr>
              <a:tblGrid>
                <a:gridCol w="378219">
                  <a:extLst>
                    <a:ext uri="{9D8B030D-6E8A-4147-A177-3AD203B41FA5}">
                      <a16:colId xmlns:a16="http://schemas.microsoft.com/office/drawing/2014/main" val="1433726574"/>
                    </a:ext>
                  </a:extLst>
                </a:gridCol>
                <a:gridCol w="378219">
                  <a:extLst>
                    <a:ext uri="{9D8B030D-6E8A-4147-A177-3AD203B41FA5}">
                      <a16:colId xmlns:a16="http://schemas.microsoft.com/office/drawing/2014/main" val="979934394"/>
                    </a:ext>
                  </a:extLst>
                </a:gridCol>
              </a:tblGrid>
              <a:tr h="376248">
                <a:tc>
                  <a:txBody>
                    <a:bodyPr/>
                    <a:lstStyle/>
                    <a:p>
                      <a:r>
                        <a:rPr lang="en-US" dirty="0">
                          <a:solidFill>
                            <a:srgbClr val="FF0000"/>
                          </a:solidFill>
                        </a:rPr>
                        <a:t>4</a:t>
                      </a:r>
                    </a:p>
                  </a:txBody>
                  <a:tcPr/>
                </a:tc>
                <a:tc>
                  <a:txBody>
                    <a:bodyPr/>
                    <a:lstStyle/>
                    <a:p>
                      <a:r>
                        <a:rPr lang="en-US" dirty="0">
                          <a:solidFill>
                            <a:srgbClr val="FF0000"/>
                          </a:solidFill>
                        </a:rPr>
                        <a:t>1</a:t>
                      </a:r>
                    </a:p>
                  </a:txBody>
                  <a:tcPr/>
                </a:tc>
                <a:extLst>
                  <a:ext uri="{0D108BD9-81ED-4DB2-BD59-A6C34878D82A}">
                    <a16:rowId xmlns:a16="http://schemas.microsoft.com/office/drawing/2014/main" val="1154730976"/>
                  </a:ext>
                </a:extLst>
              </a:tr>
              <a:tr h="337442">
                <a:tc>
                  <a:txBody>
                    <a:bodyPr/>
                    <a:lstStyle/>
                    <a:p>
                      <a:r>
                        <a:rPr lang="en-US" dirty="0">
                          <a:solidFill>
                            <a:srgbClr val="FF0000"/>
                          </a:solidFill>
                        </a:rPr>
                        <a:t>2</a:t>
                      </a:r>
                    </a:p>
                  </a:txBody>
                  <a:tcPr/>
                </a:tc>
                <a:tc>
                  <a:txBody>
                    <a:bodyPr/>
                    <a:lstStyle/>
                    <a:p>
                      <a:r>
                        <a:rPr lang="en-US" dirty="0">
                          <a:solidFill>
                            <a:srgbClr val="FF0000"/>
                          </a:solidFill>
                        </a:rPr>
                        <a:t>7</a:t>
                      </a:r>
                    </a:p>
                  </a:txBody>
                  <a:tcPr/>
                </a:tc>
                <a:extLst>
                  <a:ext uri="{0D108BD9-81ED-4DB2-BD59-A6C34878D82A}">
                    <a16:rowId xmlns:a16="http://schemas.microsoft.com/office/drawing/2014/main" val="4015227097"/>
                  </a:ext>
                </a:extLst>
              </a:tr>
            </a:tbl>
          </a:graphicData>
        </a:graphic>
      </p:graphicFrame>
      <p:graphicFrame>
        <p:nvGraphicFramePr>
          <p:cNvPr id="15" name="Table 14">
            <a:extLst>
              <a:ext uri="{FF2B5EF4-FFF2-40B4-BE49-F238E27FC236}">
                <a16:creationId xmlns:a16="http://schemas.microsoft.com/office/drawing/2014/main" id="{CB9E0C2E-F6CF-7167-C3D2-CD795315A6AA}"/>
              </a:ext>
            </a:extLst>
          </p:cNvPr>
          <p:cNvGraphicFramePr>
            <a:graphicFrameLocks noGrp="1"/>
          </p:cNvGraphicFramePr>
          <p:nvPr/>
        </p:nvGraphicFramePr>
        <p:xfrm>
          <a:off x="3901876" y="4651854"/>
          <a:ext cx="670124" cy="731520"/>
        </p:xfrm>
        <a:graphic>
          <a:graphicData uri="http://schemas.openxmlformats.org/drawingml/2006/table">
            <a:tbl>
              <a:tblPr firstRow="1" bandRow="1">
                <a:tableStyleId>{5940675A-B579-460E-94D1-54222C63F5DA}</a:tableStyleId>
              </a:tblPr>
              <a:tblGrid>
                <a:gridCol w="308174">
                  <a:extLst>
                    <a:ext uri="{9D8B030D-6E8A-4147-A177-3AD203B41FA5}">
                      <a16:colId xmlns:a16="http://schemas.microsoft.com/office/drawing/2014/main" val="1433726574"/>
                    </a:ext>
                  </a:extLst>
                </a:gridCol>
                <a:gridCol w="361950">
                  <a:extLst>
                    <a:ext uri="{9D8B030D-6E8A-4147-A177-3AD203B41FA5}">
                      <a16:colId xmlns:a16="http://schemas.microsoft.com/office/drawing/2014/main" val="979934394"/>
                    </a:ext>
                  </a:extLst>
                </a:gridCol>
              </a:tblGrid>
              <a:tr h="301117">
                <a:tc>
                  <a:txBody>
                    <a:bodyPr/>
                    <a:lstStyle/>
                    <a:p>
                      <a:r>
                        <a:rPr lang="en-US" dirty="0">
                          <a:solidFill>
                            <a:srgbClr val="00B050"/>
                          </a:solidFill>
                        </a:rPr>
                        <a:t>4</a:t>
                      </a:r>
                    </a:p>
                  </a:txBody>
                  <a:tcPr/>
                </a:tc>
                <a:tc>
                  <a:txBody>
                    <a:bodyPr/>
                    <a:lstStyle/>
                    <a:p>
                      <a:r>
                        <a:rPr lang="en-US" dirty="0">
                          <a:solidFill>
                            <a:srgbClr val="00B050"/>
                          </a:solidFill>
                        </a:rPr>
                        <a:t>1</a:t>
                      </a:r>
                    </a:p>
                  </a:txBody>
                  <a:tcPr/>
                </a:tc>
                <a:extLst>
                  <a:ext uri="{0D108BD9-81ED-4DB2-BD59-A6C34878D82A}">
                    <a16:rowId xmlns:a16="http://schemas.microsoft.com/office/drawing/2014/main" val="1154730976"/>
                  </a:ext>
                </a:extLst>
              </a:tr>
              <a:tr h="301117">
                <a:tc>
                  <a:txBody>
                    <a:bodyPr/>
                    <a:lstStyle/>
                    <a:p>
                      <a:r>
                        <a:rPr lang="en-US" dirty="0">
                          <a:solidFill>
                            <a:srgbClr val="00B050"/>
                          </a:solidFill>
                        </a:rPr>
                        <a:t>2</a:t>
                      </a:r>
                    </a:p>
                  </a:txBody>
                  <a:tcPr/>
                </a:tc>
                <a:tc>
                  <a:txBody>
                    <a:bodyPr/>
                    <a:lstStyle/>
                    <a:p>
                      <a:r>
                        <a:rPr lang="en-US" dirty="0">
                          <a:solidFill>
                            <a:srgbClr val="00B050"/>
                          </a:solidFill>
                        </a:rPr>
                        <a:t>7</a:t>
                      </a:r>
                    </a:p>
                  </a:txBody>
                  <a:tcPr/>
                </a:tc>
                <a:extLst>
                  <a:ext uri="{0D108BD9-81ED-4DB2-BD59-A6C34878D82A}">
                    <a16:rowId xmlns:a16="http://schemas.microsoft.com/office/drawing/2014/main" val="4015227097"/>
                  </a:ext>
                </a:extLst>
              </a:tr>
            </a:tbl>
          </a:graphicData>
        </a:graphic>
      </p:graphicFrame>
      <p:graphicFrame>
        <p:nvGraphicFramePr>
          <p:cNvPr id="18" name="Table 17">
            <a:extLst>
              <a:ext uri="{FF2B5EF4-FFF2-40B4-BE49-F238E27FC236}">
                <a16:creationId xmlns:a16="http://schemas.microsoft.com/office/drawing/2014/main" id="{FEC18AAC-7739-77E2-CDB4-B6FCACFB89E0}"/>
              </a:ext>
            </a:extLst>
          </p:cNvPr>
          <p:cNvGraphicFramePr>
            <a:graphicFrameLocks noGrp="1"/>
          </p:cNvGraphicFramePr>
          <p:nvPr/>
        </p:nvGraphicFramePr>
        <p:xfrm>
          <a:off x="2922642" y="3577654"/>
          <a:ext cx="842476" cy="772357"/>
        </p:xfrm>
        <a:graphic>
          <a:graphicData uri="http://schemas.openxmlformats.org/drawingml/2006/table">
            <a:tbl>
              <a:tblPr firstRow="1" bandRow="1">
                <a:tableStyleId>{5940675A-B579-460E-94D1-54222C63F5DA}</a:tableStyleId>
              </a:tblPr>
              <a:tblGrid>
                <a:gridCol w="421238">
                  <a:extLst>
                    <a:ext uri="{9D8B030D-6E8A-4147-A177-3AD203B41FA5}">
                      <a16:colId xmlns:a16="http://schemas.microsoft.com/office/drawing/2014/main" val="1433726574"/>
                    </a:ext>
                  </a:extLst>
                </a:gridCol>
                <a:gridCol w="421238">
                  <a:extLst>
                    <a:ext uri="{9D8B030D-6E8A-4147-A177-3AD203B41FA5}">
                      <a16:colId xmlns:a16="http://schemas.microsoft.com/office/drawing/2014/main" val="979934394"/>
                    </a:ext>
                  </a:extLst>
                </a:gridCol>
              </a:tblGrid>
              <a:tr h="391637">
                <a:tc>
                  <a:txBody>
                    <a:bodyPr/>
                    <a:lstStyle/>
                    <a:p>
                      <a:r>
                        <a:rPr lang="en-US" dirty="0">
                          <a:solidFill>
                            <a:srgbClr val="7030A0"/>
                          </a:solidFill>
                        </a:rPr>
                        <a:t>4</a:t>
                      </a:r>
                    </a:p>
                  </a:txBody>
                  <a:tcPr/>
                </a:tc>
                <a:tc>
                  <a:txBody>
                    <a:bodyPr/>
                    <a:lstStyle/>
                    <a:p>
                      <a:r>
                        <a:rPr lang="en-US" dirty="0">
                          <a:solidFill>
                            <a:srgbClr val="7030A0"/>
                          </a:solidFill>
                        </a:rPr>
                        <a:t>1</a:t>
                      </a:r>
                    </a:p>
                  </a:txBody>
                  <a:tcPr/>
                </a:tc>
                <a:extLst>
                  <a:ext uri="{0D108BD9-81ED-4DB2-BD59-A6C34878D82A}">
                    <a16:rowId xmlns:a16="http://schemas.microsoft.com/office/drawing/2014/main" val="1154730976"/>
                  </a:ext>
                </a:extLst>
              </a:tr>
              <a:tr h="380720">
                <a:tc>
                  <a:txBody>
                    <a:bodyPr/>
                    <a:lstStyle/>
                    <a:p>
                      <a:r>
                        <a:rPr lang="en-US" dirty="0">
                          <a:solidFill>
                            <a:srgbClr val="7030A0"/>
                          </a:solidFill>
                        </a:rPr>
                        <a:t>2</a:t>
                      </a:r>
                    </a:p>
                  </a:txBody>
                  <a:tcPr/>
                </a:tc>
                <a:tc>
                  <a:txBody>
                    <a:bodyPr/>
                    <a:lstStyle/>
                    <a:p>
                      <a:r>
                        <a:rPr lang="en-US" dirty="0">
                          <a:solidFill>
                            <a:srgbClr val="7030A0"/>
                          </a:solidFill>
                        </a:rPr>
                        <a:t>7</a:t>
                      </a:r>
                    </a:p>
                  </a:txBody>
                  <a:tcPr/>
                </a:tc>
                <a:extLst>
                  <a:ext uri="{0D108BD9-81ED-4DB2-BD59-A6C34878D82A}">
                    <a16:rowId xmlns:a16="http://schemas.microsoft.com/office/drawing/2014/main" val="4015227097"/>
                  </a:ext>
                </a:extLst>
              </a:tr>
            </a:tbl>
          </a:graphicData>
        </a:graphic>
      </p:graphicFrame>
    </p:spTree>
    <p:extLst>
      <p:ext uri="{BB962C8B-B14F-4D97-AF65-F5344CB8AC3E}">
        <p14:creationId xmlns:p14="http://schemas.microsoft.com/office/powerpoint/2010/main" val="3631906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a:t>
            </a:r>
          </a:p>
        </p:txBody>
      </p:sp>
      <p:sp>
        <p:nvSpPr>
          <p:cNvPr id="3" name="Content Placeholder 2"/>
          <p:cNvSpPr>
            <a:spLocks noGrp="1"/>
          </p:cNvSpPr>
          <p:nvPr>
            <p:ph idx="1"/>
          </p:nvPr>
        </p:nvSpPr>
        <p:spPr/>
        <p:txBody>
          <a:bodyPr/>
          <a:lstStyle/>
          <a:p>
            <a:r>
              <a:rPr lang="en-US" dirty="0" err="1"/>
              <a:t>AlexNet</a:t>
            </a:r>
            <a:r>
              <a:rPr lang="en-US" dirty="0"/>
              <a:t> and VGG16</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100</a:t>
            </a:fld>
            <a:endParaRPr lang="en-US" altLang="en-US"/>
          </a:p>
        </p:txBody>
      </p:sp>
      <p:pic>
        <p:nvPicPr>
          <p:cNvPr id="56322" name="Picture 2" descr="https://miro.medium.com/max/1050/1*PmDW7pDK6-rb7H_SksKa9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205" y="2078862"/>
            <a:ext cx="8477589"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4839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Inception (</a:t>
            </a:r>
            <a:r>
              <a:rPr lang="en-US" altLang="zh-TW" dirty="0" err="1"/>
              <a:t>GoogLeNet</a:t>
            </a:r>
            <a:r>
              <a:rPr lang="en-US" altLang="zh-TW" dirty="0"/>
              <a:t>)</a:t>
            </a:r>
            <a:endParaRPr lang="en-US" dirty="0"/>
          </a:p>
        </p:txBody>
      </p:sp>
      <p:sp>
        <p:nvSpPr>
          <p:cNvPr id="3" name="Content Placeholder 2"/>
          <p:cNvSpPr>
            <a:spLocks noGrp="1"/>
          </p:cNvSpPr>
          <p:nvPr>
            <p:ph idx="1"/>
          </p:nvPr>
        </p:nvSpPr>
        <p:spPr/>
        <p:txBody>
          <a:bodyPr>
            <a:normAutofit/>
          </a:bodyPr>
          <a:lstStyle/>
          <a:p>
            <a:r>
              <a:rPr lang="en-US" altLang="zh-TW" sz="2400" dirty="0" err="1"/>
              <a:t>GoogLeNet</a:t>
            </a:r>
            <a:r>
              <a:rPr lang="en-US" altLang="zh-TW" sz="2400" dirty="0"/>
              <a:t>, in 2014</a:t>
            </a:r>
            <a:r>
              <a:rPr lang="zh-TW" altLang="en-US" sz="2400" dirty="0"/>
              <a:t> </a:t>
            </a:r>
            <a:r>
              <a:rPr lang="en-US" altLang="zh-TW" sz="2400" dirty="0"/>
              <a:t>ILSVRC ranks number 1</a:t>
            </a:r>
          </a:p>
          <a:p>
            <a:r>
              <a:rPr lang="en-US" altLang="zh-TW" sz="2400" dirty="0"/>
              <a:t>The network structure is different from VGG or </a:t>
            </a:r>
            <a:r>
              <a:rPr lang="en-US" altLang="zh-TW" sz="2400" dirty="0" err="1"/>
              <a:t>AlexNet</a:t>
            </a:r>
            <a:endParaRPr lang="en-US" altLang="zh-TW" sz="2400" dirty="0"/>
          </a:p>
          <a:p>
            <a:r>
              <a:rPr lang="en-US" altLang="zh-TW" sz="2400" dirty="0"/>
              <a:t>Use of Inception layer as shown below</a:t>
            </a:r>
          </a:p>
          <a:p>
            <a:r>
              <a:rPr lang="en-US" altLang="zh-TW" sz="2400" dirty="0"/>
              <a:t>Inception becomes InceptionV4 later</a:t>
            </a:r>
            <a:endParaRPr lang="en-US" sz="3600"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101</a:t>
            </a:fld>
            <a:endParaRPr lang="en-US" altLang="en-US"/>
          </a:p>
        </p:txBody>
      </p:sp>
      <p:pic>
        <p:nvPicPr>
          <p:cNvPr id="57346" name="Picture 2" descr="https://miro.medium.com/max/1050/1*YfpAfqgtzmv0C0hKxjSY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81400"/>
            <a:ext cx="8339803"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0" y="5687259"/>
            <a:ext cx="1912255" cy="369332"/>
          </a:xfrm>
          <a:prstGeom prst="rect">
            <a:avLst/>
          </a:prstGeom>
          <a:solidFill>
            <a:schemeClr val="bg1"/>
          </a:solidFill>
        </p:spPr>
        <p:txBody>
          <a:bodyPr wrap="none" rtlCol="0">
            <a:spAutoFit/>
          </a:bodyPr>
          <a:lstStyle/>
          <a:p>
            <a:r>
              <a:rPr lang="en-US" dirty="0"/>
              <a:t>Auxiliary classifier</a:t>
            </a:r>
          </a:p>
        </p:txBody>
      </p:sp>
    </p:spTree>
    <p:extLst>
      <p:ext uri="{BB962C8B-B14F-4D97-AF65-F5344CB8AC3E}">
        <p14:creationId xmlns:p14="http://schemas.microsoft.com/office/powerpoint/2010/main" val="1425732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a:t>
            </a:r>
            <a:r>
              <a:rPr lang="en-US" dirty="0" err="1"/>
              <a:t>ResNet</a:t>
            </a:r>
            <a:endParaRPr lang="en-US" dirty="0"/>
          </a:p>
        </p:txBody>
      </p:sp>
      <p:sp>
        <p:nvSpPr>
          <p:cNvPr id="3" name="Content Placeholder 2"/>
          <p:cNvSpPr>
            <a:spLocks noGrp="1"/>
          </p:cNvSpPr>
          <p:nvPr>
            <p:ph idx="1"/>
          </p:nvPr>
        </p:nvSpPr>
        <p:spPr/>
        <p:txBody>
          <a:bodyPr/>
          <a:lstStyle/>
          <a:p>
            <a:r>
              <a:rPr lang="en-US" dirty="0"/>
              <a:t> </a:t>
            </a:r>
            <a:r>
              <a:rPr lang="en-US" dirty="0">
                <a:hlinkClick r:id="rId2"/>
              </a:rPr>
              <a:t>https://medium.com/@apiltamang/yet-another-resnet-tutorial-or-not-f6dd9515fcd7</a:t>
            </a:r>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102</a:t>
            </a:fld>
            <a:endParaRPr lang="en-US" altLang="en-US"/>
          </a:p>
        </p:txBody>
      </p:sp>
      <p:pic>
        <p:nvPicPr>
          <p:cNvPr id="6" name="Picture 5"/>
          <p:cNvPicPr>
            <a:picLocks noChangeAspect="1"/>
          </p:cNvPicPr>
          <p:nvPr/>
        </p:nvPicPr>
        <p:blipFill>
          <a:blip r:embed="rId3"/>
          <a:stretch>
            <a:fillRect/>
          </a:stretch>
        </p:blipFill>
        <p:spPr>
          <a:xfrm>
            <a:off x="2362200" y="3048000"/>
            <a:ext cx="4310403" cy="2570527"/>
          </a:xfrm>
          <a:prstGeom prst="rect">
            <a:avLst/>
          </a:prstGeom>
        </p:spPr>
      </p:pic>
    </p:spTree>
    <p:extLst>
      <p:ext uri="{BB962C8B-B14F-4D97-AF65-F5344CB8AC3E}">
        <p14:creationId xmlns:p14="http://schemas.microsoft.com/office/powerpoint/2010/main" val="466065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 Tools</a:t>
            </a:r>
          </a:p>
        </p:txBody>
      </p:sp>
      <p:sp>
        <p:nvSpPr>
          <p:cNvPr id="3" name="Content Placeholder 2"/>
          <p:cNvSpPr>
            <a:spLocks noGrp="1"/>
          </p:cNvSpPr>
          <p:nvPr>
            <p:ph idx="1"/>
          </p:nvPr>
        </p:nvSpPr>
        <p:spPr/>
        <p:txBody>
          <a:bodyPr>
            <a:normAutofit fontScale="92500" lnSpcReduction="20000"/>
          </a:bodyPr>
          <a:lstStyle/>
          <a:p>
            <a:r>
              <a:rPr lang="en-US" dirty="0" err="1"/>
              <a:t>Tensorflow</a:t>
            </a:r>
            <a:r>
              <a:rPr lang="en-US" dirty="0"/>
              <a:t> , the current version includes </a:t>
            </a:r>
            <a:r>
              <a:rPr lang="en-US" b="1" dirty="0" err="1"/>
              <a:t>Keras</a:t>
            </a:r>
            <a:r>
              <a:rPr lang="en-US" b="1" dirty="0"/>
              <a:t>: The Python Deep Learning library</a:t>
            </a:r>
          </a:p>
          <a:p>
            <a:r>
              <a:rPr lang="en-US" dirty="0"/>
              <a:t>Microsoft CNTK</a:t>
            </a:r>
          </a:p>
          <a:p>
            <a:r>
              <a:rPr lang="en-US" dirty="0" err="1"/>
              <a:t>Caffé</a:t>
            </a:r>
            <a:endParaRPr lang="en-US" dirty="0"/>
          </a:p>
          <a:p>
            <a:r>
              <a:rPr lang="en-US" dirty="0" err="1"/>
              <a:t>Theano</a:t>
            </a:r>
            <a:endParaRPr lang="en-US" dirty="0"/>
          </a:p>
          <a:p>
            <a:r>
              <a:rPr lang="en-US" dirty="0"/>
              <a:t>Amazon Machine Learning</a:t>
            </a:r>
          </a:p>
          <a:p>
            <a:r>
              <a:rPr lang="en-US" dirty="0"/>
              <a:t>Torch</a:t>
            </a:r>
          </a:p>
          <a:p>
            <a:r>
              <a:rPr lang="en-US" dirty="0"/>
              <a:t> Brainstorm</a:t>
            </a:r>
          </a:p>
          <a:p>
            <a:r>
              <a:rPr lang="en-US" dirty="0">
                <a:hlinkClick r:id="rId2"/>
              </a:rPr>
              <a:t>http://www.it4nextgen.com/best-artificial-intelligence-frameworks/</a:t>
            </a:r>
            <a:endParaRPr lang="en-US" dirty="0"/>
          </a:p>
          <a:p>
            <a:endParaRPr lang="en-US" dirty="0"/>
          </a:p>
        </p:txBody>
      </p:sp>
      <p:sp>
        <p:nvSpPr>
          <p:cNvPr id="4" name="Footer Placeholder 3"/>
          <p:cNvSpPr>
            <a:spLocks noGrp="1"/>
          </p:cNvSpPr>
          <p:nvPr>
            <p:ph type="ftr" sz="quarter" idx="11"/>
          </p:nvPr>
        </p:nvSpPr>
        <p:spPr/>
        <p:txBody>
          <a:bodyPr/>
          <a:lstStyle/>
          <a:p>
            <a:r>
              <a:rPr lang="en-US"/>
              <a:t>CNN-softmax  v2405427c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85915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t>Introduction-A study of popular neural network systems</a:t>
            </a:r>
            <a:br>
              <a:rPr lang="en-US" dirty="0"/>
            </a:br>
            <a:endParaRPr lang="en-US" dirty="0"/>
          </a:p>
        </p:txBody>
      </p:sp>
      <p:sp>
        <p:nvSpPr>
          <p:cNvPr id="3" name="Content Placeholder 2"/>
          <p:cNvSpPr>
            <a:spLocks noGrp="1"/>
          </p:cNvSpPr>
          <p:nvPr>
            <p:ph idx="1"/>
          </p:nvPr>
        </p:nvSpPr>
        <p:spPr>
          <a:xfrm>
            <a:off x="457200" y="1600200"/>
            <a:ext cx="8686800" cy="4525963"/>
          </a:xfrm>
        </p:spPr>
        <p:txBody>
          <a:bodyPr>
            <a:normAutofit fontScale="55000" lnSpcReduction="20000"/>
          </a:bodyPr>
          <a:lstStyle/>
          <a:p>
            <a:r>
              <a:rPr lang="en-US" dirty="0"/>
              <a:t>CNN based</a:t>
            </a:r>
          </a:p>
          <a:p>
            <a:pPr lvl="1"/>
            <a:r>
              <a:rPr lang="en-US" sz="2900" dirty="0"/>
              <a:t>CNN (convolution neural network) (or </a:t>
            </a:r>
            <a:r>
              <a:rPr lang="en-US" sz="2900" dirty="0" err="1">
                <a:hlinkClick r:id="rId3"/>
              </a:rPr>
              <a:t>LeNet</a:t>
            </a:r>
            <a:r>
              <a:rPr lang="en-US" sz="2900" dirty="0"/>
              <a:t> ) 1998 </a:t>
            </a:r>
            <a:r>
              <a:rPr lang="en-US" sz="2900" dirty="0">
                <a:hlinkClick r:id="rId4"/>
              </a:rPr>
              <a:t>https://en.wikipedia.org/wiki/Convolutional_neural_network</a:t>
            </a:r>
            <a:endParaRPr lang="en-US" sz="2900" dirty="0"/>
          </a:p>
          <a:p>
            <a:pPr lvl="1"/>
            <a:r>
              <a:rPr lang="en-US" sz="2900" dirty="0" err="1"/>
              <a:t>GoogleNet</a:t>
            </a:r>
            <a:r>
              <a:rPr lang="en-US" sz="2900" dirty="0"/>
              <a:t>/Inception(2014) </a:t>
            </a:r>
            <a:r>
              <a:rPr lang="en-US" sz="2900" dirty="0">
                <a:hlinkClick r:id="rId5"/>
              </a:rPr>
              <a:t>https://www.cs.unc.edu/~wliu/papers/GoogLeNet.pdf</a:t>
            </a:r>
            <a:endParaRPr lang="en-US" sz="2900" dirty="0"/>
          </a:p>
          <a:p>
            <a:pPr lvl="1"/>
            <a:r>
              <a:rPr lang="en-US" sz="2900" dirty="0"/>
              <a:t>FCN (Fully Convolution neural networks) 2015</a:t>
            </a:r>
          </a:p>
          <a:p>
            <a:pPr lvl="2"/>
            <a:r>
              <a:rPr lang="en-US" sz="2900" dirty="0">
                <a:hlinkClick r:id="rId6"/>
              </a:rPr>
              <a:t>https://people.eecs.berkeley.edu/~jonlong/long_shelhamer_fcn.pdf</a:t>
            </a:r>
            <a:endParaRPr lang="en-US" sz="2900" dirty="0"/>
          </a:p>
          <a:p>
            <a:pPr marL="800100" lvl="3" indent="-342900"/>
            <a:r>
              <a:rPr lang="en-US" sz="2900" dirty="0"/>
              <a:t>VGG VERY DEEP CONVOLUTIONAL NETWORKS 2014</a:t>
            </a:r>
          </a:p>
          <a:p>
            <a:pPr marL="1257300" lvl="4" indent="-342900"/>
            <a:r>
              <a:rPr lang="en-US" sz="2900" dirty="0">
                <a:hlinkClick r:id="rId7"/>
              </a:rPr>
              <a:t>https://arxiv.org/pdf/1409.1556.pdf</a:t>
            </a:r>
            <a:endParaRPr lang="en-US" sz="2900" dirty="0"/>
          </a:p>
          <a:p>
            <a:pPr marL="800100" lvl="3" indent="-342900"/>
            <a:r>
              <a:rPr lang="en-US" sz="2900" dirty="0" err="1"/>
              <a:t>ResNet</a:t>
            </a:r>
            <a:r>
              <a:rPr lang="en-US" sz="2900" dirty="0"/>
              <a:t> </a:t>
            </a:r>
            <a:r>
              <a:rPr lang="en-US" sz="2900" dirty="0">
                <a:hlinkClick r:id="rId8"/>
              </a:rPr>
              <a:t>https://en.wikipedia.org/wiki/Residual_neural_network</a:t>
            </a:r>
            <a:r>
              <a:rPr lang="en-US" sz="2900" dirty="0"/>
              <a:t> 2015</a:t>
            </a:r>
          </a:p>
          <a:p>
            <a:pPr marL="800100" lvl="3" indent="-342900"/>
            <a:r>
              <a:rPr lang="en-US" sz="2900" dirty="0" err="1"/>
              <a:t>Alexnet</a:t>
            </a:r>
            <a:r>
              <a:rPr lang="en-US" sz="2900" dirty="0"/>
              <a:t> </a:t>
            </a:r>
            <a:r>
              <a:rPr lang="en-US" sz="2900" dirty="0">
                <a:hlinkClick r:id="rId9"/>
              </a:rPr>
              <a:t>https://en.wikipedia.org/wiki/AlexNet</a:t>
            </a:r>
            <a:r>
              <a:rPr lang="en-US" sz="2900" dirty="0"/>
              <a:t> 2012</a:t>
            </a:r>
          </a:p>
          <a:p>
            <a:pPr marL="800100" lvl="3" indent="-342900"/>
            <a:r>
              <a:rPr lang="en-US" sz="2900" dirty="0"/>
              <a:t>(R-CNN) Region-based Convolutional Network by </a:t>
            </a:r>
            <a:r>
              <a:rPr lang="en-US" sz="2900" dirty="0">
                <a:hlinkClick r:id="rId10"/>
              </a:rPr>
              <a:t>J.R.R. </a:t>
            </a:r>
            <a:r>
              <a:rPr lang="en-US" sz="2900" dirty="0" err="1">
                <a:hlinkClick r:id="rId10"/>
              </a:rPr>
              <a:t>Uijlings</a:t>
            </a:r>
            <a:r>
              <a:rPr lang="en-US" sz="2900" dirty="0">
                <a:hlinkClick r:id="rId10"/>
              </a:rPr>
              <a:t> and al. (2012)</a:t>
            </a:r>
            <a:endParaRPr lang="en-US" sz="2900" dirty="0"/>
          </a:p>
          <a:p>
            <a:pPr marL="342900" lvl="2" indent="-342900"/>
            <a:r>
              <a:rPr lang="en-US" sz="3200" dirty="0"/>
              <a:t>RNN based</a:t>
            </a:r>
          </a:p>
          <a:p>
            <a:pPr lvl="1"/>
            <a:r>
              <a:rPr lang="en-US" sz="2900" dirty="0">
                <a:hlinkClick r:id="rId11"/>
              </a:rPr>
              <a:t>LSTM(-RNN) (long short term memory-RNN) 1997</a:t>
            </a:r>
            <a:endParaRPr lang="en-US" sz="2900" dirty="0"/>
          </a:p>
          <a:p>
            <a:pPr lvl="2"/>
            <a:r>
              <a:rPr lang="en-US" sz="2900" dirty="0">
                <a:hlinkClick r:id="rId12"/>
              </a:rPr>
              <a:t>https://en.wikipedia.org/wiki/Long_short-term_memory</a:t>
            </a:r>
            <a:endParaRPr lang="en-US" sz="2900" dirty="0"/>
          </a:p>
          <a:p>
            <a:pPr lvl="1"/>
            <a:r>
              <a:rPr lang="en-US" sz="2900" dirty="0"/>
              <a:t>Sequence to sequence approach</a:t>
            </a:r>
          </a:p>
          <a:p>
            <a:pPr lvl="2"/>
            <a:r>
              <a:rPr lang="en-US" sz="2900" dirty="0">
                <a:hlinkClick r:id="rId13"/>
              </a:rPr>
              <a:t>https://papers.nips.cc/paper/5346-sequence-to-sequence-learning-with-neural-networks.pdf</a:t>
            </a:r>
            <a:endParaRPr lang="en-US" sz="2900" dirty="0"/>
          </a:p>
          <a:p>
            <a:pPr lvl="2"/>
            <a:endParaRPr lang="en-US" sz="1800" dirty="0"/>
          </a:p>
          <a:p>
            <a:pPr marL="800100" lvl="3" indent="-342900"/>
            <a:endParaRPr lang="en-US" sz="2800" dirty="0"/>
          </a:p>
          <a:p>
            <a:pPr marL="800100" lvl="3" indent="-342900"/>
            <a:endParaRPr lang="en-US" sz="2800" dirty="0"/>
          </a:p>
          <a:p>
            <a:endParaRPr lang="en-US" dirty="0"/>
          </a:p>
        </p:txBody>
      </p:sp>
      <p:sp>
        <p:nvSpPr>
          <p:cNvPr id="4" name="Footer Placeholder 3"/>
          <p:cNvSpPr>
            <a:spLocks noGrp="1"/>
          </p:cNvSpPr>
          <p:nvPr>
            <p:ph type="ftr" sz="quarter" idx="11"/>
          </p:nvPr>
        </p:nvSpPr>
        <p:spPr/>
        <p:txBody>
          <a:bodyPr/>
          <a:lstStyle/>
          <a:p>
            <a:r>
              <a:rPr lang="en-US"/>
              <a:t>CNN-softmax  v2405427c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104</a:t>
            </a:fld>
            <a:endParaRPr lang="en-US"/>
          </a:p>
        </p:txBody>
      </p:sp>
    </p:spTree>
    <p:extLst>
      <p:ext uri="{BB962C8B-B14F-4D97-AF65-F5344CB8AC3E}">
        <p14:creationId xmlns:p14="http://schemas.microsoft.com/office/powerpoint/2010/main" val="2546508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p:txBody>
          <a:bodyPr>
            <a:normAutofit fontScale="62500" lnSpcReduction="20000"/>
          </a:bodyPr>
          <a:lstStyle/>
          <a:p>
            <a:r>
              <a:rPr lang="en-US" dirty="0">
                <a:hlinkClick r:id="rId2"/>
              </a:rPr>
              <a:t>Object detection and recognition</a:t>
            </a:r>
            <a:endParaRPr lang="en-US" dirty="0"/>
          </a:p>
          <a:p>
            <a:pPr lvl="1"/>
            <a:r>
              <a:rPr lang="en-US" dirty="0">
                <a:hlinkClick r:id="rId3"/>
              </a:rPr>
              <a:t>Dataset</a:t>
            </a:r>
          </a:p>
          <a:p>
            <a:pPr lvl="2"/>
            <a:r>
              <a:rPr lang="en-US" dirty="0">
                <a:hlinkClick r:id="rId3"/>
              </a:rPr>
              <a:t>PASCAL Visual Object Classification (PASCAL VOC)</a:t>
            </a:r>
            <a:r>
              <a:rPr lang="en-US" dirty="0"/>
              <a:t> </a:t>
            </a:r>
          </a:p>
          <a:p>
            <a:pPr lvl="2"/>
            <a:r>
              <a:rPr lang="en-US" dirty="0">
                <a:hlinkClick r:id="rId4"/>
              </a:rPr>
              <a:t>Common Objects in </a:t>
            </a:r>
            <a:r>
              <a:rPr lang="en-US" dirty="0" err="1">
                <a:hlinkClick r:id="rId4"/>
              </a:rPr>
              <a:t>COntext</a:t>
            </a:r>
            <a:r>
              <a:rPr lang="en-US" dirty="0">
                <a:hlinkClick r:id="rId4"/>
              </a:rPr>
              <a:t> (COCO)</a:t>
            </a:r>
            <a:r>
              <a:rPr lang="en-US" dirty="0"/>
              <a:t> </a:t>
            </a:r>
          </a:p>
          <a:p>
            <a:pPr lvl="1"/>
            <a:r>
              <a:rPr lang="en-US" dirty="0"/>
              <a:t>Systems</a:t>
            </a:r>
          </a:p>
          <a:p>
            <a:pPr lvl="2"/>
            <a:r>
              <a:rPr lang="en-US" b="1" dirty="0"/>
              <a:t>Region-based Convolutional Network (R-CNN) </a:t>
            </a:r>
            <a:r>
              <a:rPr lang="en-US" dirty="0"/>
              <a:t>by </a:t>
            </a:r>
            <a:r>
              <a:rPr lang="en-US" dirty="0">
                <a:hlinkClick r:id="rId5"/>
              </a:rPr>
              <a:t>J.R.R. </a:t>
            </a:r>
            <a:r>
              <a:rPr lang="en-US" dirty="0" err="1">
                <a:hlinkClick r:id="rId5"/>
              </a:rPr>
              <a:t>Uijlings</a:t>
            </a:r>
            <a:r>
              <a:rPr lang="en-US" dirty="0">
                <a:hlinkClick r:id="rId5"/>
              </a:rPr>
              <a:t> and al. (2012)</a:t>
            </a:r>
            <a:endParaRPr lang="en-US" dirty="0"/>
          </a:p>
          <a:p>
            <a:pPr lvl="2"/>
            <a:r>
              <a:rPr lang="en-US" b="1" dirty="0"/>
              <a:t>Fast Region-based Convolutional Network (Fast R-CNN),</a:t>
            </a:r>
            <a:r>
              <a:rPr lang="en-US" dirty="0"/>
              <a:t> developed by </a:t>
            </a:r>
            <a:r>
              <a:rPr lang="en-US" dirty="0">
                <a:hlinkClick r:id="rId6"/>
              </a:rPr>
              <a:t>R. </a:t>
            </a:r>
            <a:r>
              <a:rPr lang="en-US" dirty="0" err="1">
                <a:hlinkClick r:id="rId6"/>
              </a:rPr>
              <a:t>Girshick</a:t>
            </a:r>
            <a:r>
              <a:rPr lang="en-US" dirty="0">
                <a:hlinkClick r:id="rId6"/>
              </a:rPr>
              <a:t> (2015)</a:t>
            </a:r>
            <a:endParaRPr lang="en-US" dirty="0"/>
          </a:p>
          <a:p>
            <a:pPr lvl="2"/>
            <a:r>
              <a:rPr lang="en-US" b="1" dirty="0"/>
              <a:t>Faster Region-based Convolutional Network (Faster R-CNN),</a:t>
            </a:r>
            <a:r>
              <a:rPr lang="en-US" dirty="0"/>
              <a:t>. </a:t>
            </a:r>
            <a:r>
              <a:rPr lang="en-US" dirty="0">
                <a:hlinkClick r:id="rId7"/>
              </a:rPr>
              <a:t>S. </a:t>
            </a:r>
            <a:r>
              <a:rPr lang="en-US" dirty="0" err="1">
                <a:hlinkClick r:id="rId7"/>
              </a:rPr>
              <a:t>Ren</a:t>
            </a:r>
            <a:r>
              <a:rPr lang="en-US" dirty="0">
                <a:hlinkClick r:id="rId7"/>
              </a:rPr>
              <a:t> and al. (2016)</a:t>
            </a:r>
            <a:r>
              <a:rPr lang="en-US" dirty="0"/>
              <a:t> </a:t>
            </a:r>
          </a:p>
          <a:p>
            <a:pPr lvl="2"/>
            <a:r>
              <a:rPr lang="en-US" b="1" dirty="0"/>
              <a:t>Region-based Fully Convolutional Network (R-FCN), </a:t>
            </a:r>
            <a:r>
              <a:rPr lang="en-US" dirty="0"/>
              <a:t> </a:t>
            </a:r>
            <a:r>
              <a:rPr lang="en-US" dirty="0">
                <a:hlinkClick r:id="rId8"/>
              </a:rPr>
              <a:t>J. Dai and al. (2016)</a:t>
            </a:r>
            <a:r>
              <a:rPr lang="en-US" dirty="0"/>
              <a:t> </a:t>
            </a:r>
          </a:p>
          <a:p>
            <a:pPr lvl="2"/>
            <a:r>
              <a:rPr lang="en-US" b="1" dirty="0"/>
              <a:t>You Only Look Once (YOLO) mo</a:t>
            </a:r>
            <a:r>
              <a:rPr lang="en-US" dirty="0"/>
              <a:t>del </a:t>
            </a:r>
            <a:r>
              <a:rPr lang="en-US" dirty="0">
                <a:hlinkClick r:id="rId9"/>
              </a:rPr>
              <a:t>(J. </a:t>
            </a:r>
            <a:r>
              <a:rPr lang="en-US" dirty="0" err="1">
                <a:hlinkClick r:id="rId9"/>
              </a:rPr>
              <a:t>Redmon</a:t>
            </a:r>
            <a:r>
              <a:rPr lang="en-US" dirty="0">
                <a:hlinkClick r:id="rId9"/>
              </a:rPr>
              <a:t> et al., 2016)</a:t>
            </a:r>
            <a:r>
              <a:rPr lang="en-US" dirty="0"/>
              <a:t>)</a:t>
            </a:r>
          </a:p>
          <a:p>
            <a:pPr lvl="2"/>
            <a:r>
              <a:rPr lang="en-US" b="1" dirty="0"/>
              <a:t>Single-Shot Detector (SSD),</a:t>
            </a:r>
            <a:r>
              <a:rPr lang="en-US" dirty="0"/>
              <a:t>, </a:t>
            </a:r>
            <a:r>
              <a:rPr lang="en-US" dirty="0">
                <a:hlinkClick r:id="rId10"/>
              </a:rPr>
              <a:t>W. Liu et al. (2016)</a:t>
            </a:r>
            <a:r>
              <a:rPr lang="en-US" dirty="0"/>
              <a:t> </a:t>
            </a:r>
          </a:p>
          <a:p>
            <a:pPr lvl="2"/>
            <a:r>
              <a:rPr lang="en-US" b="1" dirty="0"/>
              <a:t>YOLO9000 and YOLOv2,</a:t>
            </a:r>
            <a:r>
              <a:rPr lang="en-US" dirty="0">
                <a:hlinkClick r:id="rId11"/>
              </a:rPr>
              <a:t>. </a:t>
            </a:r>
            <a:r>
              <a:rPr lang="en-US" dirty="0" err="1">
                <a:hlinkClick r:id="rId11"/>
              </a:rPr>
              <a:t>Redmon</a:t>
            </a:r>
            <a:r>
              <a:rPr lang="en-US" dirty="0">
                <a:hlinkClick r:id="rId11"/>
              </a:rPr>
              <a:t> and A. </a:t>
            </a:r>
            <a:r>
              <a:rPr lang="en-US" dirty="0" err="1">
                <a:hlinkClick r:id="rId11"/>
              </a:rPr>
              <a:t>Farhadi</a:t>
            </a:r>
            <a:r>
              <a:rPr lang="en-US" dirty="0">
                <a:hlinkClick r:id="rId11"/>
              </a:rPr>
              <a:t> (2016)</a:t>
            </a:r>
            <a:r>
              <a:rPr lang="en-US" dirty="0"/>
              <a:t> </a:t>
            </a:r>
          </a:p>
          <a:p>
            <a:pPr lvl="2"/>
            <a:r>
              <a:rPr lang="en-US" b="1" dirty="0" err="1"/>
              <a:t>Ahitecture</a:t>
            </a:r>
            <a:r>
              <a:rPr lang="en-US" b="1" dirty="0"/>
              <a:t> Search Net (</a:t>
            </a:r>
            <a:r>
              <a:rPr lang="en-US" b="1" dirty="0" err="1"/>
              <a:t>NASNet</a:t>
            </a:r>
            <a:r>
              <a:rPr lang="en-US" b="1" dirty="0"/>
              <a:t>), </a:t>
            </a:r>
            <a:r>
              <a:rPr lang="en-US" dirty="0"/>
              <a:t>The Neural Architecture Search </a:t>
            </a:r>
            <a:r>
              <a:rPr lang="en-US" dirty="0">
                <a:hlinkClick r:id="rId12"/>
              </a:rPr>
              <a:t>(B. </a:t>
            </a:r>
            <a:r>
              <a:rPr lang="en-US" dirty="0" err="1">
                <a:hlinkClick r:id="rId12"/>
              </a:rPr>
              <a:t>Zoph</a:t>
            </a:r>
            <a:r>
              <a:rPr lang="en-US" dirty="0">
                <a:hlinkClick r:id="rId12"/>
              </a:rPr>
              <a:t> and Q.V. Le, 2017)</a:t>
            </a:r>
            <a:r>
              <a:rPr lang="en-US" dirty="0"/>
              <a:t> </a:t>
            </a:r>
          </a:p>
          <a:p>
            <a:pPr lvl="2"/>
            <a:r>
              <a:rPr lang="en-US" dirty="0"/>
              <a:t>Another extension of the Faster R-CNN model has been released by </a:t>
            </a:r>
            <a:r>
              <a:rPr lang="en-US" dirty="0">
                <a:hlinkClick r:id="rId13"/>
              </a:rPr>
              <a:t>K. He and al. (2017)</a:t>
            </a:r>
            <a:r>
              <a:rPr lang="en-US" dirty="0"/>
              <a:t> </a:t>
            </a:r>
          </a:p>
          <a:p>
            <a:r>
              <a:rPr lang="en-US" dirty="0"/>
              <a:t>Object tracking</a:t>
            </a:r>
          </a:p>
          <a:p>
            <a:r>
              <a:rPr lang="en-US" dirty="0"/>
              <a:t>Speech recognition</a:t>
            </a:r>
          </a:p>
          <a:p>
            <a:r>
              <a:rPr lang="en-US" dirty="0"/>
              <a:t>Machine translation</a:t>
            </a:r>
          </a:p>
          <a:p>
            <a:pPr lvl="1"/>
            <a:endParaRPr lang="en-US" dirty="0"/>
          </a:p>
        </p:txBody>
      </p:sp>
      <p:sp>
        <p:nvSpPr>
          <p:cNvPr id="4" name="Footer Placeholder 3"/>
          <p:cNvSpPr>
            <a:spLocks noGrp="1"/>
          </p:cNvSpPr>
          <p:nvPr>
            <p:ph type="ftr" sz="quarter" idx="11"/>
          </p:nvPr>
        </p:nvSpPr>
        <p:spPr/>
        <p:txBody>
          <a:bodyPr/>
          <a:lstStyle/>
          <a:p>
            <a:r>
              <a:rPr lang="en-US"/>
              <a:t>CNN-softmax  v2405427c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105</a:t>
            </a:fld>
            <a:endParaRPr lang="en-US"/>
          </a:p>
        </p:txBody>
      </p:sp>
      <p:sp>
        <p:nvSpPr>
          <p:cNvPr id="6" name="TextBox 5"/>
          <p:cNvSpPr txBox="1"/>
          <p:nvPr/>
        </p:nvSpPr>
        <p:spPr>
          <a:xfrm>
            <a:off x="6019800" y="1676400"/>
            <a:ext cx="2667000" cy="577081"/>
          </a:xfrm>
          <a:prstGeom prst="rect">
            <a:avLst/>
          </a:prstGeom>
          <a:noFill/>
        </p:spPr>
        <p:txBody>
          <a:bodyPr wrap="square" rtlCol="0">
            <a:spAutoFit/>
          </a:bodyPr>
          <a:lstStyle/>
          <a:p>
            <a:r>
              <a:rPr lang="en-US" sz="1050" dirty="0"/>
              <a:t>https://medium.com/comet-app/review-of-deep-learning-algorithms-for-object-detection-c1f3d437b852</a:t>
            </a:r>
          </a:p>
        </p:txBody>
      </p:sp>
    </p:spTree>
    <p:extLst>
      <p:ext uri="{BB962C8B-B14F-4D97-AF65-F5344CB8AC3E}">
        <p14:creationId xmlns:p14="http://schemas.microsoft.com/office/powerpoint/2010/main" val="4691566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part c</a:t>
            </a:r>
          </a:p>
        </p:txBody>
      </p:sp>
      <p:sp>
        <p:nvSpPr>
          <p:cNvPr id="3" name="Content Placeholder 2"/>
          <p:cNvSpPr>
            <a:spLocks noGrp="1"/>
          </p:cNvSpPr>
          <p:nvPr>
            <p:ph idx="1"/>
          </p:nvPr>
        </p:nvSpPr>
        <p:spPr/>
        <p:txBody>
          <a:bodyPr/>
          <a:lstStyle/>
          <a:p>
            <a:r>
              <a:rPr lang="en-US" dirty="0"/>
              <a:t>Studied the basic operation of Convolutional Neural networks (CNN)</a:t>
            </a:r>
          </a:p>
          <a:p>
            <a:r>
              <a:rPr lang="en-US" dirty="0"/>
              <a:t>Demonstrate how a simple CNN can be implemented</a:t>
            </a:r>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106</a:t>
            </a:fld>
            <a:endParaRPr lang="en-US" altLang="en-US"/>
          </a:p>
        </p:txBody>
      </p:sp>
    </p:spTree>
    <p:extLst>
      <p:ext uri="{BB962C8B-B14F-4D97-AF65-F5344CB8AC3E}">
        <p14:creationId xmlns:p14="http://schemas.microsoft.com/office/powerpoint/2010/main" val="11987662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07AD9-93A1-3C21-016B-5FF2775BF6FE}"/>
              </a:ext>
            </a:extLst>
          </p:cNvPr>
          <p:cNvSpPr>
            <a:spLocks noGrp="1"/>
          </p:cNvSpPr>
          <p:nvPr>
            <p:ph type="title"/>
          </p:nvPr>
        </p:nvSpPr>
        <p:spPr/>
        <p:txBody>
          <a:bodyPr/>
          <a:lstStyle/>
          <a:p>
            <a:r>
              <a:rPr lang="en-US" dirty="0"/>
              <a:t>Conclusion</a:t>
            </a:r>
            <a:endParaRPr lang="en-HK" dirty="0"/>
          </a:p>
        </p:txBody>
      </p:sp>
      <p:sp>
        <p:nvSpPr>
          <p:cNvPr id="3" name="Content Placeholder 2">
            <a:extLst>
              <a:ext uri="{FF2B5EF4-FFF2-40B4-BE49-F238E27FC236}">
                <a16:creationId xmlns:a16="http://schemas.microsoft.com/office/drawing/2014/main" id="{C9AA98AE-8425-0356-90F3-7BAB571B36EC}"/>
              </a:ext>
            </a:extLst>
          </p:cNvPr>
          <p:cNvSpPr>
            <a:spLocks noGrp="1"/>
          </p:cNvSpPr>
          <p:nvPr>
            <p:ph idx="1"/>
          </p:nvPr>
        </p:nvSpPr>
        <p:spPr>
          <a:xfrm>
            <a:off x="457200" y="1609724"/>
            <a:ext cx="8229600" cy="4525963"/>
          </a:xfrm>
        </p:spPr>
        <p:txBody>
          <a:bodyPr/>
          <a:lstStyle/>
          <a:p>
            <a:r>
              <a:rPr lang="en-US" dirty="0"/>
              <a:t>Studied the operation of Convolution of Neural Networks (CNN)</a:t>
            </a:r>
          </a:p>
          <a:p>
            <a:r>
              <a:rPr lang="en-US" dirty="0"/>
              <a:t>Studied the theory of SoftMax and how to backpropagate</a:t>
            </a:r>
          </a:p>
          <a:p>
            <a:r>
              <a:rPr lang="en-US" dirty="0"/>
              <a:t>Studied various CNN systems</a:t>
            </a:r>
          </a:p>
          <a:p>
            <a:endParaRPr lang="en-HK" dirty="0"/>
          </a:p>
        </p:txBody>
      </p:sp>
      <p:sp>
        <p:nvSpPr>
          <p:cNvPr id="4" name="Footer Placeholder 3">
            <a:extLst>
              <a:ext uri="{FF2B5EF4-FFF2-40B4-BE49-F238E27FC236}">
                <a16:creationId xmlns:a16="http://schemas.microsoft.com/office/drawing/2014/main" id="{5B0C9F1B-8061-B14F-EDA9-8AD46D2AE294}"/>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462C26B5-288F-9E1A-DB25-444E3697A8F2}"/>
              </a:ext>
            </a:extLst>
          </p:cNvPr>
          <p:cNvSpPr>
            <a:spLocks noGrp="1"/>
          </p:cNvSpPr>
          <p:nvPr>
            <p:ph type="sldNum" sz="quarter" idx="12"/>
          </p:nvPr>
        </p:nvSpPr>
        <p:spPr/>
        <p:txBody>
          <a:bodyPr/>
          <a:lstStyle/>
          <a:p>
            <a:fld id="{6C5C3E90-4FE7-4819-A653-72C8A991D393}" type="slidenum">
              <a:rPr lang="en-US" altLang="en-US" smtClean="0"/>
              <a:pPr/>
              <a:t>107</a:t>
            </a:fld>
            <a:endParaRPr lang="en-US" altLang="en-US"/>
          </a:p>
        </p:txBody>
      </p:sp>
    </p:spTree>
    <p:extLst>
      <p:ext uri="{BB962C8B-B14F-4D97-AF65-F5344CB8AC3E}">
        <p14:creationId xmlns:p14="http://schemas.microsoft.com/office/powerpoint/2010/main" val="9110898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References</a:t>
            </a:r>
          </a:p>
        </p:txBody>
      </p:sp>
      <p:sp>
        <p:nvSpPr>
          <p:cNvPr id="30723" name="Content Placeholder 2"/>
          <p:cNvSpPr>
            <a:spLocks noGrp="1"/>
          </p:cNvSpPr>
          <p:nvPr>
            <p:ph idx="1"/>
          </p:nvPr>
        </p:nvSpPr>
        <p:spPr>
          <a:xfrm>
            <a:off x="457200" y="1143000"/>
            <a:ext cx="8229600" cy="4525963"/>
          </a:xfrm>
        </p:spPr>
        <p:txBody>
          <a:bodyPr>
            <a:normAutofit fontScale="77500" lnSpcReduction="20000"/>
          </a:bodyPr>
          <a:lstStyle/>
          <a:p>
            <a:r>
              <a:rPr lang="en-US" altLang="en-US" dirty="0"/>
              <a:t>Wiki</a:t>
            </a:r>
            <a:endParaRPr lang="en-US" altLang="en-US" dirty="0">
              <a:hlinkClick r:id="rId3"/>
            </a:endParaRPr>
          </a:p>
          <a:p>
            <a:pPr lvl="1"/>
            <a:r>
              <a:rPr lang="en-US" altLang="en-US" dirty="0">
                <a:hlinkClick r:id="rId3"/>
              </a:rPr>
              <a:t>http://en.wikipedia.org/wiki/Convolutional_neural_network</a:t>
            </a:r>
          </a:p>
          <a:p>
            <a:pPr lvl="1"/>
            <a:r>
              <a:rPr lang="en-US" altLang="en-US" dirty="0">
                <a:hlinkClick r:id="rId3"/>
              </a:rPr>
              <a:t>http://en.wikipedia.org/wiki/Backpropagation</a:t>
            </a:r>
          </a:p>
          <a:p>
            <a:r>
              <a:rPr lang="en-US" altLang="en-US" dirty="0" err="1"/>
              <a:t>Matlab</a:t>
            </a:r>
            <a:r>
              <a:rPr lang="en-US" altLang="en-US" dirty="0"/>
              <a:t> programs</a:t>
            </a:r>
          </a:p>
          <a:p>
            <a:pPr lvl="1"/>
            <a:r>
              <a:rPr lang="en-US" altLang="en-US" dirty="0"/>
              <a:t>Neural Network for pattern recognition- Tutorial </a:t>
            </a:r>
            <a:r>
              <a:rPr lang="en-US" altLang="en-US" dirty="0">
                <a:hlinkClick r:id="rId3"/>
              </a:rPr>
              <a:t>http://www.mathworks.com/matlabcentral/fileexchange/19997-neural-network-for-pattern-recognition-tutorial</a:t>
            </a:r>
            <a:endParaRPr lang="en-US" altLang="en-US" dirty="0"/>
          </a:p>
          <a:p>
            <a:pPr lvl="1"/>
            <a:r>
              <a:rPr lang="en-US" altLang="en-US" dirty="0"/>
              <a:t>CNN </a:t>
            </a:r>
            <a:r>
              <a:rPr lang="en-US" altLang="en-US" dirty="0" err="1"/>
              <a:t>Matlab</a:t>
            </a:r>
            <a:r>
              <a:rPr lang="en-US" altLang="en-US" dirty="0"/>
              <a:t> example </a:t>
            </a:r>
            <a:r>
              <a:rPr lang="en-US" altLang="en-US" dirty="0">
                <a:hlinkClick r:id="rId4"/>
              </a:rPr>
              <a:t>http://www.mathworks.com/matlabcentral/fileexchange/38310-deep-learning-toolbox</a:t>
            </a:r>
            <a:endParaRPr lang="en-US" altLang="en-US" dirty="0"/>
          </a:p>
          <a:p>
            <a:r>
              <a:rPr lang="en-US" altLang="en-US" dirty="0"/>
              <a:t>CNN tutorial</a:t>
            </a:r>
          </a:p>
          <a:p>
            <a:pPr lvl="1"/>
            <a:r>
              <a:rPr lang="en-US" altLang="en-US" dirty="0">
                <a:hlinkClick r:id="rId5"/>
              </a:rPr>
              <a:t>http://cogprints.org/5869/1/cnn_tutorial.pdf</a:t>
            </a:r>
            <a:endParaRPr lang="en-US" altLang="en-US" dirty="0"/>
          </a:p>
          <a:p>
            <a:pPr lvl="1"/>
            <a:endParaRPr lang="en-US" altLang="en-US" dirty="0"/>
          </a:p>
          <a:p>
            <a:pPr lvl="1"/>
            <a:endParaRPr lang="en-US" altLang="en-US" dirty="0"/>
          </a:p>
          <a:p>
            <a:endParaRPr lang="en-US" altLang="en-US" dirty="0"/>
          </a:p>
        </p:txBody>
      </p:sp>
      <p:sp>
        <p:nvSpPr>
          <p:cNvPr id="4" name="Footer Placeholder 3"/>
          <p:cNvSpPr>
            <a:spLocks noGrp="1"/>
          </p:cNvSpPr>
          <p:nvPr>
            <p:ph type="ftr" sz="quarter" idx="11"/>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898989"/>
                </a:solidFill>
              </a:rPr>
              <a:t>CNN-softmax  v2405427c</a:t>
            </a: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D2E74FA-9A87-4245-813B-BF26AC181DFF}" type="slidenum">
              <a:rPr lang="en-US" altLang="en-US" sz="1200">
                <a:solidFill>
                  <a:srgbClr val="898989"/>
                </a:solidFill>
              </a:rPr>
              <a:pPr>
                <a:spcBef>
                  <a:spcPct val="0"/>
                </a:spcBef>
                <a:buFontTx/>
                <a:buNone/>
              </a:pPr>
              <a:t>108</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09588"/>
            <a:ext cx="8229600" cy="1139825"/>
          </a:xfrm>
        </p:spPr>
        <p:txBody>
          <a:bodyPr/>
          <a:lstStyle/>
          <a:p>
            <a:pPr eaLnBrk="1" hangingPunct="1"/>
            <a:r>
              <a:rPr lang="en-US" altLang="zh-TW" sz="3200" dirty="0"/>
              <a:t>Discrete convolution: Correlation is more intuitive</a:t>
            </a:r>
            <a:r>
              <a:rPr lang="en-US" altLang="zh-TW" sz="2400" dirty="0"/>
              <a:t> </a:t>
            </a:r>
            <a:endParaRPr lang="en-US" altLang="zh-TW" sz="4000" dirty="0"/>
          </a:p>
        </p:txBody>
      </p:sp>
      <p:sp>
        <p:nvSpPr>
          <p:cNvPr id="21507" name="Rectangle 3"/>
          <p:cNvSpPr>
            <a:spLocks noGrp="1" noChangeArrowheads="1"/>
          </p:cNvSpPr>
          <p:nvPr>
            <p:ph type="body" sz="half" idx="1"/>
          </p:nvPr>
        </p:nvSpPr>
        <p:spPr>
          <a:xfrm>
            <a:off x="457200" y="1600200"/>
            <a:ext cx="8077200" cy="4530725"/>
          </a:xfrm>
        </p:spPr>
        <p:txBody>
          <a:bodyPr>
            <a:normAutofit/>
          </a:bodyPr>
          <a:lstStyle/>
          <a:p>
            <a:pPr eaLnBrk="1" hangingPunct="1"/>
            <a:r>
              <a:rPr lang="en-US" altLang="zh-TW" sz="2000" dirty="0"/>
              <a:t>So, we use correlation of the flipped version of h to implement convolution[1]</a:t>
            </a:r>
            <a:r>
              <a:rPr lang="zh-TW" altLang="zh-TW" sz="3600" dirty="0"/>
              <a:t> </a:t>
            </a:r>
          </a:p>
        </p:txBody>
      </p:sp>
      <mc:AlternateContent xmlns:mc="http://schemas.openxmlformats.org/markup-compatibility/2006" xmlns:a14="http://schemas.microsoft.com/office/drawing/2010/main">
        <mc:Choice Requires="a14">
          <p:sp>
            <p:nvSpPr>
              <p:cNvPr id="21508" name="Object 10"/>
              <p:cNvSpPr txBox="1">
                <a:spLocks noGrp="1"/>
              </p:cNvSpPr>
              <p:nvPr>
                <p:ph sz="half" idx="2"/>
              </p:nvPr>
            </p:nvSpPr>
            <p:spPr bwMode="auto">
              <a:xfrm>
                <a:off x="2387600" y="3998913"/>
                <a:ext cx="5815013" cy="2114550"/>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p>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e>
                          </m:nary>
                        </m:e>
                      </m:nary>
                    </m:oMath>
                    <m:oMath xmlns:m="http://schemas.openxmlformats.org/officeDocument/2006/math">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p>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h</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𝑓𝑙𝑖𝑝</m:t>
                                  </m:r>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e>
                          </m:nary>
                        </m:e>
                      </m:nary>
                    </m:oMath>
                  </m:oMathPara>
                </a14:m>
                <a:endParaRPr lang="en-US"/>
              </a:p>
            </p:txBody>
          </p:sp>
        </mc:Choice>
        <mc:Fallback xmlns="">
          <p:sp>
            <p:nvSpPr>
              <p:cNvPr id="21508" name="Object 10"/>
              <p:cNvSpPr txBox="1">
                <a:spLocks noGrp="1" noRot="1" noChangeAspect="1" noMove="1" noResize="1" noEditPoints="1" noAdjustHandles="1" noChangeArrowheads="1" noChangeShapeType="1" noTextEdit="1"/>
              </p:cNvSpPr>
              <p:nvPr>
                <p:ph sz="half" idx="2"/>
              </p:nvPr>
            </p:nvSpPr>
            <p:spPr bwMode="auto">
              <a:xfrm>
                <a:off x="2387600" y="3998913"/>
                <a:ext cx="5815013" cy="2114550"/>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1" name="Object 4"/>
              <p:cNvSpPr txBox="1"/>
              <p:nvPr/>
            </p:nvSpPr>
            <p:spPr bwMode="auto">
              <a:xfrm>
                <a:off x="1066800" y="2438400"/>
                <a:ext cx="5634038" cy="16081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𝐼</m:t>
                      </m:r>
                      <m:r>
                        <a:rPr lang="en-US"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5</m:t>
                                </m:r>
                              </m:e>
                              <m:e>
                                <m:r>
                                  <a:rPr lang="en-US" i="1">
                                    <a:solidFill>
                                      <a:srgbClr val="000000"/>
                                    </a:solidFill>
                                    <a:latin typeface="Cambria Math" panose="02040503050406030204" pitchFamily="18" charset="0"/>
                                  </a:rPr>
                                  <m:t>3</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3</m:t>
                                </m:r>
                              </m:e>
                            </m:mr>
                            <m:mr>
                              <m:e>
                                <m:r>
                                  <a:rPr lang="en-US" b="0" i="1" smtClean="0">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4</m:t>
                                </m:r>
                              </m:e>
                            </m:mr>
                          </m:m>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find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oMath>
                  </m:oMathPara>
                </a14:m>
                <a:br>
                  <a:rPr lang="en-US" dirty="0">
                    <a:solidFill>
                      <a:srgbClr val="000000"/>
                    </a:solidFill>
                  </a:rPr>
                </a:br>
                <a:endParaRPr lang="en-US" dirty="0"/>
              </a:p>
            </p:txBody>
          </p:sp>
        </mc:Choice>
        <mc:Fallback xmlns="">
          <p:sp>
            <p:nvSpPr>
              <p:cNvPr id="21511" name="Object 4"/>
              <p:cNvSpPr txBox="1">
                <a:spLocks noRot="1" noChangeAspect="1" noMove="1" noResize="1" noEditPoints="1" noAdjustHandles="1" noChangeArrowheads="1" noChangeShapeType="1" noTextEdit="1"/>
              </p:cNvSpPr>
              <p:nvPr/>
            </p:nvSpPr>
            <p:spPr bwMode="auto">
              <a:xfrm>
                <a:off x="1066800" y="2438400"/>
                <a:ext cx="5634038" cy="1608138"/>
              </a:xfrm>
              <a:prstGeom prst="rect">
                <a:avLst/>
              </a:prstGeom>
              <a:blipFill>
                <a:blip r:embed="rId3"/>
                <a:stretch>
                  <a:fillRect/>
                </a:stretch>
              </a:blipFill>
              <a:ln>
                <a:noFill/>
              </a:ln>
              <a:effectLst/>
            </p:spPr>
            <p:txBody>
              <a:bodyPr/>
              <a:lstStyle/>
              <a:p>
                <a:r>
                  <a:rPr lang="en-US">
                    <a:noFill/>
                  </a:rPr>
                  <a:t> </a:t>
                </a:r>
              </a:p>
            </p:txBody>
          </p:sp>
        </mc:Fallback>
      </mc:AlternateContent>
      <p:sp>
        <p:nvSpPr>
          <p:cNvPr id="21512" name="Text Box 6"/>
          <p:cNvSpPr txBox="1">
            <a:spLocks noChangeArrowheads="1"/>
          </p:cNvSpPr>
          <p:nvPr/>
        </p:nvSpPr>
        <p:spPr bwMode="auto">
          <a:xfrm>
            <a:off x="5219700" y="6149181"/>
            <a:ext cx="1420813"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solidFill>
                  <a:srgbClr val="0070C0"/>
                </a:solidFill>
              </a:rPr>
              <a:t>correlation</a:t>
            </a:r>
          </a:p>
        </p:txBody>
      </p:sp>
      <p:sp>
        <p:nvSpPr>
          <p:cNvPr id="21513" name="AutoShape 7"/>
          <p:cNvSpPr>
            <a:spLocks/>
          </p:cNvSpPr>
          <p:nvPr/>
        </p:nvSpPr>
        <p:spPr bwMode="auto">
          <a:xfrm rot="5400000">
            <a:off x="5638800" y="4191000"/>
            <a:ext cx="457200" cy="3505200"/>
          </a:xfrm>
          <a:prstGeom prst="rightBrace">
            <a:avLst>
              <a:gd name="adj1" fmla="val 63889"/>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1514" name="Text Box 8"/>
          <p:cNvSpPr txBox="1">
            <a:spLocks noChangeArrowheads="1"/>
          </p:cNvSpPr>
          <p:nvPr/>
        </p:nvSpPr>
        <p:spPr bwMode="auto">
          <a:xfrm>
            <a:off x="5371306" y="3408363"/>
            <a:ext cx="1516063"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solidFill>
                  <a:srgbClr val="FF0000"/>
                </a:solidFill>
              </a:rPr>
              <a:t>convolution</a:t>
            </a:r>
          </a:p>
        </p:txBody>
      </p:sp>
      <p:sp>
        <p:nvSpPr>
          <p:cNvPr id="21515" name="AutoShape 9"/>
          <p:cNvSpPr>
            <a:spLocks/>
          </p:cNvSpPr>
          <p:nvPr/>
        </p:nvSpPr>
        <p:spPr bwMode="auto">
          <a:xfrm rot="-5400000">
            <a:off x="5900738" y="2709862"/>
            <a:ext cx="457200" cy="2505075"/>
          </a:xfrm>
          <a:prstGeom prst="rightBrace">
            <a:avLst>
              <a:gd name="adj1" fmla="val 63889"/>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1516" name="Text Box 12"/>
          <p:cNvSpPr txBox="1">
            <a:spLocks noChangeArrowheads="1"/>
          </p:cNvSpPr>
          <p:nvPr/>
        </p:nvSpPr>
        <p:spPr bwMode="auto">
          <a:xfrm>
            <a:off x="5394325" y="4832350"/>
            <a:ext cx="1246188"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Flipped h</a:t>
            </a:r>
          </a:p>
        </p:txBody>
      </p:sp>
      <p:sp>
        <p:nvSpPr>
          <p:cNvPr id="21517" name="Line 13"/>
          <p:cNvSpPr>
            <a:spLocks noChangeShapeType="1"/>
          </p:cNvSpPr>
          <p:nvPr/>
        </p:nvSpPr>
        <p:spPr bwMode="auto">
          <a:xfrm flipH="1">
            <a:off x="5062538" y="5029200"/>
            <a:ext cx="347662" cy="18256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altLang="zh-CN"/>
              <a:t>CNN-softmax  v2405427c</a:t>
            </a:r>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11</a:t>
            </a:fld>
            <a:endParaRPr lang="en-US" altLang="en-US"/>
          </a:p>
        </p:txBody>
      </p:sp>
    </p:spTree>
    <p:extLst>
      <p:ext uri="{BB962C8B-B14F-4D97-AF65-F5344CB8AC3E}">
        <p14:creationId xmlns:p14="http://schemas.microsoft.com/office/powerpoint/2010/main" val="85681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n-US" altLang="zh-TW" dirty="0" err="1"/>
              <a:t>Matlab</a:t>
            </a:r>
            <a:r>
              <a:rPr lang="en-US" altLang="zh-TW" dirty="0"/>
              <a:t> (octave) code for convolution</a:t>
            </a:r>
            <a:br>
              <a:rPr lang="en-US" altLang="zh-TW" dirty="0"/>
            </a:br>
            <a:r>
              <a:rPr lang="en-US" altLang="zh-TW" dirty="0"/>
              <a:t>convolution= 2D-flipped correlation</a:t>
            </a:r>
          </a:p>
        </p:txBody>
      </p:sp>
      <p:sp>
        <p:nvSpPr>
          <p:cNvPr id="22531" name="Rectangle 1027"/>
          <p:cNvSpPr>
            <a:spLocks noGrp="1" noChangeArrowheads="1"/>
          </p:cNvSpPr>
          <p:nvPr>
            <p:ph idx="1"/>
          </p:nvPr>
        </p:nvSpPr>
        <p:spPr>
          <a:xfrm>
            <a:off x="685800" y="1676400"/>
            <a:ext cx="8001000" cy="4572000"/>
          </a:xfrm>
        </p:spPr>
        <p:txBody>
          <a:bodyPr>
            <a:normAutofit/>
          </a:bodyPr>
          <a:lstStyle/>
          <a:p>
            <a:pPr eaLnBrk="1" hangingPunct="1">
              <a:lnSpc>
                <a:spcPct val="90000"/>
              </a:lnSpc>
            </a:pPr>
            <a:r>
              <a:rPr lang="zh-TW" altLang="en-US" sz="2400" dirty="0">
                <a:cs typeface="Courier New" pitchFamily="49" charset="0"/>
              </a:rPr>
              <a:t> </a:t>
            </a:r>
            <a:r>
              <a:rPr lang="en-US" altLang="zh-TW" sz="2400" dirty="0">
                <a:cs typeface="Courier New" pitchFamily="49" charset="0"/>
              </a:rPr>
              <a:t>I=[1 4 1; </a:t>
            </a:r>
          </a:p>
          <a:p>
            <a:pPr eaLnBrk="1" hangingPunct="1">
              <a:lnSpc>
                <a:spcPct val="90000"/>
              </a:lnSpc>
            </a:pPr>
            <a:r>
              <a:rPr lang="en-US" altLang="zh-TW" sz="2400" dirty="0">
                <a:cs typeface="Courier New" pitchFamily="49" charset="0"/>
              </a:rPr>
              <a:t>     2 5 3]</a:t>
            </a:r>
          </a:p>
          <a:p>
            <a:pPr eaLnBrk="1" hangingPunct="1">
              <a:lnSpc>
                <a:spcPct val="90000"/>
              </a:lnSpc>
            </a:pPr>
            <a:r>
              <a:rPr lang="en-US" altLang="zh-TW" sz="2400" dirty="0">
                <a:cs typeface="Courier New" pitchFamily="49" charset="0"/>
              </a:rPr>
              <a:t>h=[1 3 ;</a:t>
            </a:r>
          </a:p>
          <a:p>
            <a:pPr eaLnBrk="1" hangingPunct="1">
              <a:lnSpc>
                <a:spcPct val="90000"/>
              </a:lnSpc>
            </a:pPr>
            <a:r>
              <a:rPr lang="en-US" altLang="zh-TW" sz="2400" dirty="0">
                <a:cs typeface="Courier New" pitchFamily="49" charset="0"/>
              </a:rPr>
              <a:t>     2 -4]</a:t>
            </a:r>
          </a:p>
          <a:p>
            <a:pPr eaLnBrk="1" hangingPunct="1">
              <a:lnSpc>
                <a:spcPct val="90000"/>
              </a:lnSpc>
            </a:pPr>
            <a:r>
              <a:rPr lang="en-US" altLang="zh-TW" sz="2400" dirty="0">
                <a:cs typeface="Courier New" pitchFamily="49" charset="0"/>
              </a:rPr>
              <a:t>conv2(</a:t>
            </a:r>
            <a:r>
              <a:rPr lang="en-US" altLang="zh-TW" sz="2400" dirty="0" err="1">
                <a:cs typeface="Courier New" pitchFamily="49" charset="0"/>
              </a:rPr>
              <a:t>I,h</a:t>
            </a:r>
            <a:r>
              <a:rPr lang="en-US" altLang="zh-TW" sz="2400" dirty="0">
                <a:cs typeface="Courier New" pitchFamily="49" charset="0"/>
              </a:rPr>
              <a:t>)</a:t>
            </a:r>
          </a:p>
          <a:p>
            <a:pPr eaLnBrk="1" hangingPunct="1">
              <a:lnSpc>
                <a:spcPct val="90000"/>
              </a:lnSpc>
            </a:pPr>
            <a:r>
              <a:rPr lang="en-US" altLang="zh-TW" sz="2400" dirty="0">
                <a:cs typeface="Courier New" pitchFamily="49" charset="0"/>
              </a:rPr>
              <a:t>pause</a:t>
            </a:r>
          </a:p>
          <a:p>
            <a:pPr eaLnBrk="1" hangingPunct="1">
              <a:lnSpc>
                <a:spcPct val="90000"/>
              </a:lnSpc>
            </a:pPr>
            <a:r>
              <a:rPr lang="en-US" altLang="zh-TW" sz="2400" dirty="0" err="1">
                <a:cs typeface="Courier New" pitchFamily="49" charset="0"/>
              </a:rPr>
              <a:t>disp</a:t>
            </a:r>
            <a:r>
              <a:rPr lang="en-US" altLang="zh-TW" sz="2400" dirty="0">
                <a:cs typeface="Courier New" pitchFamily="49" charset="0"/>
              </a:rPr>
              <a:t>(</a:t>
            </a:r>
            <a:r>
              <a:rPr lang="en-US" altLang="zh-TW" sz="2400" dirty="0">
                <a:solidFill>
                  <a:srgbClr val="B22222"/>
                </a:solidFill>
                <a:cs typeface="Courier New" pitchFamily="49" charset="0"/>
              </a:rPr>
              <a:t>'It is the same as the following'</a:t>
            </a:r>
            <a:r>
              <a:rPr lang="en-US" altLang="zh-TW" sz="2400" dirty="0">
                <a:cs typeface="Courier New" pitchFamily="49" charset="0"/>
              </a:rPr>
              <a:t>);</a:t>
            </a:r>
          </a:p>
          <a:p>
            <a:pPr eaLnBrk="1" hangingPunct="1">
              <a:lnSpc>
                <a:spcPct val="90000"/>
              </a:lnSpc>
            </a:pPr>
            <a:r>
              <a:rPr lang="en-US" altLang="zh-TW" sz="2400" dirty="0">
                <a:cs typeface="Courier New" pitchFamily="49" charset="0"/>
              </a:rPr>
              <a:t>conv2(</a:t>
            </a:r>
            <a:r>
              <a:rPr lang="en-US" altLang="zh-TW" sz="2400" dirty="0" err="1">
                <a:cs typeface="Courier New" pitchFamily="49" charset="0"/>
              </a:rPr>
              <a:t>h,I</a:t>
            </a:r>
            <a:r>
              <a:rPr lang="en-US" altLang="zh-TW" sz="2400" dirty="0">
                <a:cs typeface="Courier New" pitchFamily="49" charset="0"/>
              </a:rPr>
              <a:t>)</a:t>
            </a:r>
          </a:p>
          <a:p>
            <a:pPr eaLnBrk="1" hangingPunct="1">
              <a:lnSpc>
                <a:spcPct val="90000"/>
              </a:lnSpc>
            </a:pPr>
            <a:r>
              <a:rPr lang="en-US" altLang="zh-TW" sz="2400" dirty="0">
                <a:cs typeface="Courier New" pitchFamily="49" charset="0"/>
              </a:rPr>
              <a:t>pause</a:t>
            </a:r>
          </a:p>
          <a:p>
            <a:pPr eaLnBrk="1" hangingPunct="1">
              <a:lnSpc>
                <a:spcPct val="90000"/>
              </a:lnSpc>
            </a:pPr>
            <a:r>
              <a:rPr lang="en-US" altLang="zh-TW" sz="2400" dirty="0" err="1">
                <a:cs typeface="Courier New" pitchFamily="49" charset="0"/>
              </a:rPr>
              <a:t>disp</a:t>
            </a:r>
            <a:r>
              <a:rPr lang="en-US" altLang="zh-TW" sz="2400" dirty="0">
                <a:cs typeface="Courier New" pitchFamily="49" charset="0"/>
              </a:rPr>
              <a:t>(</a:t>
            </a:r>
            <a:r>
              <a:rPr lang="en-US" altLang="zh-TW" sz="2400" dirty="0">
                <a:solidFill>
                  <a:srgbClr val="B22222"/>
                </a:solidFill>
                <a:cs typeface="Courier New" pitchFamily="49" charset="0"/>
              </a:rPr>
              <a:t>'It is the same as the following'</a:t>
            </a:r>
            <a:r>
              <a:rPr lang="en-US" altLang="zh-TW" sz="2400" dirty="0">
                <a:cs typeface="Courier New" pitchFamily="49" charset="0"/>
              </a:rPr>
              <a:t>);</a:t>
            </a:r>
          </a:p>
          <a:p>
            <a:pPr eaLnBrk="1" hangingPunct="1">
              <a:lnSpc>
                <a:spcPct val="90000"/>
              </a:lnSpc>
            </a:pPr>
            <a:r>
              <a:rPr lang="en-US" altLang="zh-TW" sz="2400" dirty="0">
                <a:cs typeface="Courier New" pitchFamily="49" charset="0"/>
              </a:rPr>
              <a:t>xcorr2(</a:t>
            </a:r>
            <a:r>
              <a:rPr lang="en-US" altLang="zh-TW" sz="2400" dirty="0" err="1">
                <a:cs typeface="Courier New" pitchFamily="49" charset="0"/>
              </a:rPr>
              <a:t>I,fliplr</a:t>
            </a:r>
            <a:r>
              <a:rPr lang="en-US" altLang="zh-TW" sz="2400" dirty="0">
                <a:cs typeface="Courier New" pitchFamily="49" charset="0"/>
              </a:rPr>
              <a:t>(</a:t>
            </a:r>
            <a:r>
              <a:rPr lang="en-US" altLang="zh-TW" sz="2400" dirty="0" err="1">
                <a:cs typeface="Courier New" pitchFamily="49" charset="0"/>
              </a:rPr>
              <a:t>flipud</a:t>
            </a:r>
            <a:r>
              <a:rPr lang="en-US" altLang="zh-TW" sz="2400" dirty="0">
                <a:cs typeface="Courier New" pitchFamily="49" charset="0"/>
              </a:rPr>
              <a:t>(h)))</a:t>
            </a:r>
            <a:endParaRPr lang="zh-TW" altLang="en-US" dirty="0">
              <a:latin typeface="Courier New" pitchFamily="49" charset="0"/>
              <a:cs typeface="Courier New" pitchFamily="49" charset="0"/>
            </a:endParaRPr>
          </a:p>
        </p:txBody>
      </p:sp>
      <p:sp>
        <p:nvSpPr>
          <p:cNvPr id="2" name="Footer Placeholder 1"/>
          <p:cNvSpPr>
            <a:spLocks noGrp="1"/>
          </p:cNvSpPr>
          <p:nvPr>
            <p:ph type="ftr" sz="quarter" idx="11"/>
          </p:nvPr>
        </p:nvSpPr>
        <p:spPr/>
        <p:txBody>
          <a:bodyPr/>
          <a:lstStyle/>
          <a:p>
            <a:r>
              <a:rPr lang="en-US"/>
              <a:t>CNN-softmax  v2405427c</a:t>
            </a:r>
          </a:p>
        </p:txBody>
      </p:sp>
      <p:sp>
        <p:nvSpPr>
          <p:cNvPr id="3" name="Slide Number Placeholder 2"/>
          <p:cNvSpPr>
            <a:spLocks noGrp="1"/>
          </p:cNvSpPr>
          <p:nvPr>
            <p:ph type="sldNum" sz="quarter" idx="12"/>
          </p:nvPr>
        </p:nvSpPr>
        <p:spPr/>
        <p:txBody>
          <a:bodyPr/>
          <a:lstStyle/>
          <a:p>
            <a:fld id="{42434366-BC68-4344-AA9C-821C6A767A5D}" type="slidenum">
              <a:rPr lang="en-US" smtClean="0"/>
              <a:t>12</a:t>
            </a:fld>
            <a:endParaRPr lang="en-US"/>
          </a:p>
        </p:txBody>
      </p:sp>
      <p:graphicFrame>
        <p:nvGraphicFramePr>
          <p:cNvPr id="8" name="Table 7">
            <a:extLst>
              <a:ext uri="{FF2B5EF4-FFF2-40B4-BE49-F238E27FC236}">
                <a16:creationId xmlns:a16="http://schemas.microsoft.com/office/drawing/2014/main" id="{DACE875F-EF52-45BB-ACFE-785FE0885A46}"/>
              </a:ext>
            </a:extLst>
          </p:cNvPr>
          <p:cNvGraphicFramePr>
            <a:graphicFrameLocks noGrp="1"/>
          </p:cNvGraphicFramePr>
          <p:nvPr/>
        </p:nvGraphicFramePr>
        <p:xfrm>
          <a:off x="5659424" y="1952625"/>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D8DA8FDC-56E6-4518-86CC-DDB79A49A605}"/>
              </a:ext>
            </a:extLst>
          </p:cNvPr>
          <p:cNvSpPr txBox="1"/>
          <p:nvPr/>
        </p:nvSpPr>
        <p:spPr>
          <a:xfrm>
            <a:off x="4102646" y="2007910"/>
            <a:ext cx="1167307" cy="369332"/>
          </a:xfrm>
          <a:prstGeom prst="rect">
            <a:avLst/>
          </a:prstGeom>
          <a:noFill/>
        </p:spPr>
        <p:txBody>
          <a:bodyPr wrap="none" rtlCol="0">
            <a:spAutoFit/>
          </a:bodyPr>
          <a:lstStyle/>
          <a:p>
            <a:r>
              <a:rPr lang="en-US" dirty="0"/>
              <a:t>Flipped h=</a:t>
            </a:r>
          </a:p>
        </p:txBody>
      </p:sp>
      <p:cxnSp>
        <p:nvCxnSpPr>
          <p:cNvPr id="5" name="Straight Arrow Connector 4"/>
          <p:cNvCxnSpPr/>
          <p:nvPr/>
        </p:nvCxnSpPr>
        <p:spPr>
          <a:xfrm flipV="1">
            <a:off x="1976582" y="2321957"/>
            <a:ext cx="3537527" cy="384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50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57200"/>
            <a:ext cx="8229600" cy="334962"/>
          </a:xfrm>
        </p:spPr>
        <p:txBody>
          <a:bodyPr>
            <a:noAutofit/>
          </a:bodyPr>
          <a:lstStyle/>
          <a:p>
            <a:r>
              <a:rPr lang="en-US" sz="2400" dirty="0"/>
              <a:t>Steps to find C(</a:t>
            </a:r>
            <a:r>
              <a:rPr lang="en-US" sz="2400" dirty="0" err="1"/>
              <a:t>m,n</a:t>
            </a:r>
            <a:r>
              <a:rPr lang="en-US" sz="2400" dirty="0"/>
              <a:t>)</a:t>
            </a:r>
          </a:p>
        </p:txBody>
      </p:sp>
      <p:sp>
        <p:nvSpPr>
          <p:cNvPr id="6" name="Content Placeholder 5"/>
          <p:cNvSpPr>
            <a:spLocks noGrp="1"/>
          </p:cNvSpPr>
          <p:nvPr>
            <p:ph sz="half" idx="1"/>
          </p:nvPr>
        </p:nvSpPr>
        <p:spPr>
          <a:xfrm>
            <a:off x="496874" y="685800"/>
            <a:ext cx="4038600" cy="4525963"/>
          </a:xfrm>
        </p:spPr>
        <p:txBody>
          <a:bodyPr>
            <a:normAutofit lnSpcReduction="10000"/>
          </a:bodyPr>
          <a:lstStyle/>
          <a:p>
            <a:r>
              <a:rPr lang="en-US" dirty="0"/>
              <a:t>Step1:</a:t>
            </a:r>
          </a:p>
          <a:p>
            <a:r>
              <a:rPr lang="en-US" dirty="0"/>
              <a:t>C(0,0)</a:t>
            </a:r>
          </a:p>
          <a:p>
            <a:r>
              <a:rPr lang="en-US" dirty="0"/>
              <a:t>=2x2=4</a:t>
            </a:r>
          </a:p>
          <a:p>
            <a:endParaRPr lang="en-US" dirty="0"/>
          </a:p>
          <a:p>
            <a:r>
              <a:rPr lang="en-US" dirty="0"/>
              <a:t>Step 2: </a:t>
            </a:r>
          </a:p>
          <a:p>
            <a:r>
              <a:rPr lang="en-US" dirty="0"/>
              <a:t>C(1,0)</a:t>
            </a:r>
          </a:p>
          <a:p>
            <a:r>
              <a:rPr lang="en-US" dirty="0"/>
              <a:t>= -4*2+2*5=2</a:t>
            </a:r>
          </a:p>
          <a:p>
            <a:pPr marL="0" indent="0">
              <a:buNone/>
            </a:pPr>
            <a:endParaRPr lang="en-US" dirty="0"/>
          </a:p>
        </p:txBody>
      </p:sp>
      <p:sp>
        <p:nvSpPr>
          <p:cNvPr id="9" name="Content Placeholder 8"/>
          <p:cNvSpPr>
            <a:spLocks noGrp="1"/>
          </p:cNvSpPr>
          <p:nvPr>
            <p:ph sz="half" idx="2"/>
          </p:nvPr>
        </p:nvSpPr>
        <p:spPr>
          <a:xfrm>
            <a:off x="4687874" y="685800"/>
            <a:ext cx="4038600" cy="4525963"/>
          </a:xfrm>
        </p:spPr>
        <p:txBody>
          <a:bodyPr>
            <a:normAutofit lnSpcReduction="10000"/>
          </a:bodyPr>
          <a:lstStyle/>
          <a:p>
            <a:r>
              <a:rPr lang="en-US" dirty="0"/>
              <a:t>Step 3: </a:t>
            </a:r>
          </a:p>
          <a:p>
            <a:r>
              <a:rPr lang="en-US" dirty="0"/>
              <a:t>C(2,0)</a:t>
            </a:r>
          </a:p>
          <a:p>
            <a:r>
              <a:rPr lang="en-US" dirty="0"/>
              <a:t>= -4*5+2*3</a:t>
            </a:r>
          </a:p>
          <a:p>
            <a:r>
              <a:rPr lang="en-US" dirty="0"/>
              <a:t>=-14</a:t>
            </a:r>
          </a:p>
          <a:p>
            <a:endParaRPr lang="en-US" dirty="0"/>
          </a:p>
          <a:p>
            <a:r>
              <a:rPr lang="en-US" dirty="0"/>
              <a:t>Step 4: </a:t>
            </a:r>
          </a:p>
          <a:p>
            <a:r>
              <a:rPr lang="en-US" dirty="0"/>
              <a:t>C(3,0)</a:t>
            </a:r>
          </a:p>
          <a:p>
            <a:r>
              <a:rPr lang="en-US" dirty="0"/>
              <a:t>= -4*3</a:t>
            </a:r>
          </a:p>
          <a:p>
            <a:r>
              <a:rPr lang="en-US" dirty="0"/>
              <a:t>=-12</a:t>
            </a:r>
          </a:p>
          <a:p>
            <a:endParaRPr lang="en-US" dirty="0"/>
          </a:p>
        </p:txBody>
      </p:sp>
      <p:graphicFrame>
        <p:nvGraphicFramePr>
          <p:cNvPr id="7" name="Table 6"/>
          <p:cNvGraphicFramePr>
            <a:graphicFrameLocks noGrp="1"/>
          </p:cNvGraphicFramePr>
          <p:nvPr/>
        </p:nvGraphicFramePr>
        <p:xfrm>
          <a:off x="3163874" y="7874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087674" y="32004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3087674" y="38100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086600" y="8382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010400" y="32512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848600" y="38100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cxnSp>
        <p:nvCxnSpPr>
          <p:cNvPr id="19" name="Straight Connector 18"/>
          <p:cNvCxnSpPr/>
          <p:nvPr/>
        </p:nvCxnSpPr>
        <p:spPr>
          <a:xfrm>
            <a:off x="838200" y="4953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7400" y="5334000"/>
            <a:ext cx="928459" cy="369332"/>
          </a:xfrm>
          <a:prstGeom prst="rect">
            <a:avLst/>
          </a:prstGeom>
          <a:noFill/>
        </p:spPr>
        <p:txBody>
          <a:bodyPr wrap="none" rtlCol="0">
            <a:spAutoFit/>
          </a:bodyPr>
          <a:lstStyle/>
          <a:p>
            <a:r>
              <a:rPr lang="en-US" dirty="0"/>
              <a:t>C(</a:t>
            </a:r>
            <a:r>
              <a:rPr lang="en-US" dirty="0" err="1"/>
              <a:t>m,n</a:t>
            </a:r>
            <a:r>
              <a:rPr lang="en-US" dirty="0"/>
              <a:t>)=</a:t>
            </a:r>
          </a:p>
        </p:txBody>
      </p:sp>
      <p:graphicFrame>
        <p:nvGraphicFramePr>
          <p:cNvPr id="22" name="Table 21"/>
          <p:cNvGraphicFramePr>
            <a:graphicFrameLocks noGrp="1"/>
          </p:cNvGraphicFramePr>
          <p:nvPr/>
        </p:nvGraphicFramePr>
        <p:xfrm>
          <a:off x="3276600" y="5105400"/>
          <a:ext cx="4800600" cy="137160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tblGrid>
              <a:tr h="319314">
                <a:tc>
                  <a:txBody>
                    <a:bodyPr/>
                    <a:lstStyle/>
                    <a:p>
                      <a:r>
                        <a:rPr lang="en-US" dirty="0"/>
                        <a:t>C(0,0)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a:t>
                      </a:r>
                    </a:p>
                  </a:txBody>
                  <a:tcPr/>
                </a:tc>
                <a:extLst>
                  <a:ext uri="{0D108BD9-81ED-4DB2-BD59-A6C34878D82A}">
                    <a16:rowId xmlns:a16="http://schemas.microsoft.com/office/drawing/2014/main" val="10000"/>
                  </a:ext>
                </a:extLst>
              </a:tr>
              <a:tr h="558800">
                <a:tc>
                  <a:txBody>
                    <a:bodyPr/>
                    <a:lstStyle/>
                    <a:p>
                      <a:r>
                        <a:rPr lang="en-US" dirty="0"/>
                        <a:t>C(0,0)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a:t>
                      </a:r>
                    </a:p>
                  </a:txBody>
                  <a:tcPr/>
                </a:tc>
                <a:extLst>
                  <a:ext uri="{0D108BD9-81ED-4DB2-BD59-A6C34878D82A}">
                    <a16:rowId xmlns:a16="http://schemas.microsoft.com/office/drawing/2014/main" val="10001"/>
                  </a:ext>
                </a:extLst>
              </a:tr>
              <a:tr h="447040">
                <a:tc>
                  <a:txBody>
                    <a:bodyPr/>
                    <a:lstStyle/>
                    <a:p>
                      <a:r>
                        <a:rPr lang="en-US" dirty="0"/>
                        <a:t>C(0,0)=4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C(3,0)=-12</a:t>
                      </a:r>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CNN-softmax  v2405427c</a:t>
            </a:r>
          </a:p>
        </p:txBody>
      </p:sp>
      <p:sp>
        <p:nvSpPr>
          <p:cNvPr id="16" name="Slide Number Placeholder 15"/>
          <p:cNvSpPr>
            <a:spLocks noGrp="1"/>
          </p:cNvSpPr>
          <p:nvPr>
            <p:ph type="sldNum" sz="quarter" idx="12"/>
          </p:nvPr>
        </p:nvSpPr>
        <p:spPr/>
        <p:txBody>
          <a:bodyPr/>
          <a:lstStyle/>
          <a:p>
            <a:fld id="{42434366-BC68-4344-AA9C-821C6A767A5D}" type="slidenum">
              <a:rPr lang="en-US" smtClean="0"/>
              <a:t>13</a:t>
            </a:fld>
            <a:endParaRPr lang="en-US"/>
          </a:p>
        </p:txBody>
      </p:sp>
      <p:sp>
        <p:nvSpPr>
          <p:cNvPr id="2" name="TextBox 1">
            <a:extLst>
              <a:ext uri="{FF2B5EF4-FFF2-40B4-BE49-F238E27FC236}">
                <a16:creationId xmlns:a16="http://schemas.microsoft.com/office/drawing/2014/main" id="{865B9557-B28C-499C-A2B2-3C40C5213724}"/>
              </a:ext>
            </a:extLst>
          </p:cNvPr>
          <p:cNvSpPr txBox="1"/>
          <p:nvPr/>
        </p:nvSpPr>
        <p:spPr>
          <a:xfrm>
            <a:off x="1428750" y="2114550"/>
            <a:ext cx="1051891" cy="369332"/>
          </a:xfrm>
          <a:prstGeom prst="rect">
            <a:avLst/>
          </a:prstGeom>
          <a:noFill/>
        </p:spPr>
        <p:txBody>
          <a:bodyPr wrap="none" rtlCol="0">
            <a:spAutoFit/>
          </a:bodyPr>
          <a:lstStyle/>
          <a:p>
            <a:r>
              <a:rPr lang="en-US" dirty="0"/>
              <a:t>Flipped h</a:t>
            </a:r>
          </a:p>
        </p:txBody>
      </p:sp>
      <p:graphicFrame>
        <p:nvGraphicFramePr>
          <p:cNvPr id="20" name="Table 19">
            <a:extLst>
              <a:ext uri="{FF2B5EF4-FFF2-40B4-BE49-F238E27FC236}">
                <a16:creationId xmlns:a16="http://schemas.microsoft.com/office/drawing/2014/main" id="{DACE875F-EF52-45BB-ACFE-785FE0885A46}"/>
              </a:ext>
            </a:extLst>
          </p:cNvPr>
          <p:cNvGraphicFramePr>
            <a:graphicFrameLocks noGrp="1"/>
          </p:cNvGraphicFramePr>
          <p:nvPr/>
        </p:nvGraphicFramePr>
        <p:xfrm>
          <a:off x="2584869" y="1607271"/>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graphicFrame>
        <p:nvGraphicFramePr>
          <p:cNvPr id="23" name="Table 22">
            <a:extLst>
              <a:ext uri="{FF2B5EF4-FFF2-40B4-BE49-F238E27FC236}">
                <a16:creationId xmlns:a16="http://schemas.microsoft.com/office/drawing/2014/main" id="{DACE875F-EF52-45BB-ACFE-785FE0885A46}"/>
              </a:ext>
            </a:extLst>
          </p:cNvPr>
          <p:cNvGraphicFramePr>
            <a:graphicFrameLocks noGrp="1"/>
          </p:cNvGraphicFramePr>
          <p:nvPr/>
        </p:nvGraphicFramePr>
        <p:xfrm>
          <a:off x="7658100" y="1652876"/>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283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57200"/>
            <a:ext cx="8229600" cy="334962"/>
          </a:xfrm>
        </p:spPr>
        <p:txBody>
          <a:bodyPr>
            <a:noAutofit/>
          </a:bodyPr>
          <a:lstStyle/>
          <a:p>
            <a:r>
              <a:rPr lang="en-US" sz="2000" dirty="0"/>
              <a:t>Steps continue</a:t>
            </a:r>
          </a:p>
        </p:txBody>
      </p:sp>
      <p:sp>
        <p:nvSpPr>
          <p:cNvPr id="6" name="Content Placeholder 5"/>
          <p:cNvSpPr>
            <a:spLocks noGrp="1"/>
          </p:cNvSpPr>
          <p:nvPr>
            <p:ph sz="half" idx="1"/>
          </p:nvPr>
        </p:nvSpPr>
        <p:spPr>
          <a:xfrm>
            <a:off x="496874" y="685800"/>
            <a:ext cx="4038600" cy="4525963"/>
          </a:xfrm>
        </p:spPr>
        <p:txBody>
          <a:bodyPr>
            <a:normAutofit fontScale="92500" lnSpcReduction="10000"/>
          </a:bodyPr>
          <a:lstStyle/>
          <a:p>
            <a:r>
              <a:rPr lang="en-US" dirty="0"/>
              <a:t>Step 5:</a:t>
            </a:r>
          </a:p>
          <a:p>
            <a:r>
              <a:rPr lang="en-US" dirty="0"/>
              <a:t>C(0,1)</a:t>
            </a:r>
          </a:p>
          <a:p>
            <a:r>
              <a:rPr lang="en-US" dirty="0"/>
              <a:t>=1*2+2*1</a:t>
            </a:r>
          </a:p>
          <a:p>
            <a:r>
              <a:rPr lang="en-US" dirty="0"/>
              <a:t>=4</a:t>
            </a:r>
          </a:p>
          <a:p>
            <a:endParaRPr lang="en-US" dirty="0"/>
          </a:p>
          <a:p>
            <a:endParaRPr lang="en-US" dirty="0"/>
          </a:p>
          <a:p>
            <a:r>
              <a:rPr lang="en-US" dirty="0"/>
              <a:t>Step 6: </a:t>
            </a:r>
          </a:p>
          <a:p>
            <a:r>
              <a:rPr lang="en-US" dirty="0"/>
              <a:t>C(1,1)</a:t>
            </a:r>
          </a:p>
          <a:p>
            <a:r>
              <a:rPr lang="en-US" dirty="0"/>
              <a:t>= 1*-4+2*3+4*2+5*1</a:t>
            </a:r>
          </a:p>
          <a:p>
            <a:r>
              <a:rPr lang="en-US" dirty="0"/>
              <a:t>=15</a:t>
            </a:r>
          </a:p>
          <a:p>
            <a:pPr marL="0" indent="0">
              <a:buNone/>
            </a:pPr>
            <a:endParaRPr lang="en-US" dirty="0"/>
          </a:p>
        </p:txBody>
      </p:sp>
      <p:sp>
        <p:nvSpPr>
          <p:cNvPr id="9" name="Content Placeholder 8"/>
          <p:cNvSpPr>
            <a:spLocks noGrp="1"/>
          </p:cNvSpPr>
          <p:nvPr>
            <p:ph sz="half" idx="2"/>
          </p:nvPr>
        </p:nvSpPr>
        <p:spPr>
          <a:xfrm>
            <a:off x="4687874" y="685800"/>
            <a:ext cx="4038600" cy="4525963"/>
          </a:xfrm>
        </p:spPr>
        <p:txBody>
          <a:bodyPr>
            <a:normAutofit fontScale="92500" lnSpcReduction="10000"/>
          </a:bodyPr>
          <a:lstStyle/>
          <a:p>
            <a:r>
              <a:rPr lang="en-US" dirty="0"/>
              <a:t>Step 7: </a:t>
            </a:r>
          </a:p>
          <a:p>
            <a:r>
              <a:rPr lang="en-US" dirty="0"/>
              <a:t>C(2,1)</a:t>
            </a:r>
          </a:p>
          <a:p>
            <a:r>
              <a:rPr lang="en-US" dirty="0"/>
              <a:t>= -4*4+5*3+1*2+3*1</a:t>
            </a:r>
          </a:p>
          <a:p>
            <a:r>
              <a:rPr lang="en-US" dirty="0"/>
              <a:t>=4</a:t>
            </a:r>
          </a:p>
          <a:p>
            <a:endParaRPr lang="en-US" dirty="0"/>
          </a:p>
          <a:p>
            <a:r>
              <a:rPr lang="en-US" dirty="0"/>
              <a:t>Step 8: </a:t>
            </a:r>
          </a:p>
          <a:p>
            <a:r>
              <a:rPr lang="en-US" dirty="0"/>
              <a:t>C(3,1)</a:t>
            </a:r>
          </a:p>
          <a:p>
            <a:r>
              <a:rPr lang="en-US" dirty="0"/>
              <a:t>= -4*1+3*3</a:t>
            </a:r>
          </a:p>
          <a:p>
            <a:r>
              <a:rPr lang="en-US" dirty="0"/>
              <a:t>=5</a:t>
            </a:r>
          </a:p>
          <a:p>
            <a:endParaRPr lang="en-US" dirty="0"/>
          </a:p>
        </p:txBody>
      </p:sp>
      <p:graphicFrame>
        <p:nvGraphicFramePr>
          <p:cNvPr id="7" name="Table 6"/>
          <p:cNvGraphicFramePr>
            <a:graphicFrameLocks noGrp="1"/>
          </p:cNvGraphicFramePr>
          <p:nvPr/>
        </p:nvGraphicFramePr>
        <p:xfrm>
          <a:off x="3163874" y="7874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2590800" y="1066800"/>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8000"/>
                      </a:schemeClr>
                    </a:solidFill>
                  </a:tcPr>
                </a:tc>
                <a:tc>
                  <a:txBody>
                    <a:bodyPr/>
                    <a:lstStyle/>
                    <a:p>
                      <a:r>
                        <a:rPr lang="en-US" dirty="0"/>
                        <a:t>1</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124200" y="28956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3048000" y="30480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39000" y="4572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924800" y="685800"/>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010400" y="32512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924800" y="33528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cxnSp>
        <p:nvCxnSpPr>
          <p:cNvPr id="19" name="Straight Connector 18"/>
          <p:cNvCxnSpPr/>
          <p:nvPr/>
        </p:nvCxnSpPr>
        <p:spPr>
          <a:xfrm>
            <a:off x="838200" y="4953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5334000"/>
            <a:ext cx="928459" cy="369332"/>
          </a:xfrm>
          <a:prstGeom prst="rect">
            <a:avLst/>
          </a:prstGeom>
          <a:noFill/>
        </p:spPr>
        <p:txBody>
          <a:bodyPr wrap="none" rtlCol="0">
            <a:spAutoFit/>
          </a:bodyPr>
          <a:lstStyle/>
          <a:p>
            <a:r>
              <a:rPr lang="en-US" dirty="0"/>
              <a:t>C(</a:t>
            </a:r>
            <a:r>
              <a:rPr lang="en-US" dirty="0" err="1"/>
              <a:t>m,n</a:t>
            </a:r>
            <a:r>
              <a:rPr lang="en-US" dirty="0"/>
              <a:t>)=</a:t>
            </a:r>
          </a:p>
        </p:txBody>
      </p:sp>
      <p:graphicFrame>
        <p:nvGraphicFramePr>
          <p:cNvPr id="22" name="Table 21"/>
          <p:cNvGraphicFramePr>
            <a:graphicFrameLocks noGrp="1"/>
          </p:cNvGraphicFramePr>
          <p:nvPr/>
        </p:nvGraphicFramePr>
        <p:xfrm>
          <a:off x="3304309" y="5105400"/>
          <a:ext cx="4800600" cy="137160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tblGrid>
              <a:tr h="319314">
                <a:tc>
                  <a:txBody>
                    <a:bodyPr/>
                    <a:lstStyle/>
                    <a:p>
                      <a:r>
                        <a:rPr lang="en-US" dirty="0"/>
                        <a:t>C(0,2)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C(3,2)</a:t>
                      </a:r>
                    </a:p>
                  </a:txBody>
                  <a:tcPr/>
                </a:tc>
                <a:extLst>
                  <a:ext uri="{0D108BD9-81ED-4DB2-BD59-A6C34878D82A}">
                    <a16:rowId xmlns:a16="http://schemas.microsoft.com/office/drawing/2014/main" val="10000"/>
                  </a:ext>
                </a:extLst>
              </a:tr>
              <a:tr h="558800">
                <a:tc>
                  <a:txBody>
                    <a:bodyPr/>
                    <a:lstStyle/>
                    <a:p>
                      <a:r>
                        <a:rPr lang="en-US" dirty="0"/>
                        <a:t>C(0,1)=4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C(1,1)=15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C(3,1)=5</a:t>
                      </a:r>
                    </a:p>
                  </a:txBody>
                  <a:tcPr/>
                </a:tc>
                <a:extLst>
                  <a:ext uri="{0D108BD9-81ED-4DB2-BD59-A6C34878D82A}">
                    <a16:rowId xmlns:a16="http://schemas.microsoft.com/office/drawing/2014/main" val="10001"/>
                  </a:ext>
                </a:extLst>
              </a:tr>
              <a:tr h="447040">
                <a:tc>
                  <a:txBody>
                    <a:bodyPr/>
                    <a:lstStyle/>
                    <a:p>
                      <a:r>
                        <a:rPr lang="en-US" dirty="0"/>
                        <a:t>C(0,0)=4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C(3,0)=-1</a:t>
                      </a:r>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CNN-softmax  v2405427c</a:t>
            </a:r>
          </a:p>
        </p:txBody>
      </p:sp>
      <p:sp>
        <p:nvSpPr>
          <p:cNvPr id="16" name="Slide Number Placeholder 15"/>
          <p:cNvSpPr>
            <a:spLocks noGrp="1"/>
          </p:cNvSpPr>
          <p:nvPr>
            <p:ph type="sldNum" sz="quarter" idx="12"/>
          </p:nvPr>
        </p:nvSpPr>
        <p:spPr/>
        <p:txBody>
          <a:bodyPr/>
          <a:lstStyle/>
          <a:p>
            <a:fld id="{42434366-BC68-4344-AA9C-821C6A767A5D}" type="slidenum">
              <a:rPr lang="en-US" smtClean="0"/>
              <a:t>14</a:t>
            </a:fld>
            <a:endParaRPr lang="en-US"/>
          </a:p>
        </p:txBody>
      </p:sp>
    </p:spTree>
    <p:extLst>
      <p:ext uri="{BB962C8B-B14F-4D97-AF65-F5344CB8AC3E}">
        <p14:creationId xmlns:p14="http://schemas.microsoft.com/office/powerpoint/2010/main" val="339486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178863"/>
            <a:ext cx="8229600" cy="1143000"/>
          </a:xfrm>
        </p:spPr>
        <p:txBody>
          <a:bodyPr rtlCol="0">
            <a:normAutofit/>
          </a:bodyPr>
          <a:lstStyle/>
          <a:p>
            <a:pPr eaLnBrk="1" fontAlgn="auto" hangingPunct="1">
              <a:spcAft>
                <a:spcPts val="0"/>
              </a:spcAft>
              <a:defRPr/>
            </a:pPr>
            <a:r>
              <a:rPr lang="en-US" altLang="zh-TW" dirty="0"/>
              <a:t>Find all elements</a:t>
            </a:r>
          </a:p>
        </p:txBody>
      </p:sp>
      <mc:AlternateContent xmlns:mc="http://schemas.openxmlformats.org/markup-compatibility/2006" xmlns:a14="http://schemas.microsoft.com/office/drawing/2010/main">
        <mc:Choice Requires="a14">
          <p:sp>
            <p:nvSpPr>
              <p:cNvPr id="27651" name="Object 3"/>
              <p:cNvSpPr txBox="1">
                <a:spLocks noGrp="1"/>
              </p:cNvSpPr>
              <p:nvPr>
                <p:ph idx="1"/>
              </p:nvPr>
            </p:nvSpPr>
            <p:spPr bwMode="auto">
              <a:xfrm>
                <a:off x="2138663" y="3255641"/>
                <a:ext cx="4429125" cy="3800475"/>
              </a:xfrm>
              <a:prstGeom prst="rect">
                <a:avLst/>
              </a:prstGeom>
              <a:noFill/>
              <a:ln>
                <a:noFill/>
              </a:ln>
            </p:spPr>
            <p:txBody>
              <a:bodyPr>
                <a:normAutofit fontScale="92500"/>
              </a:bodyPr>
              <a:lstStyle/>
              <a:p>
                <a:pPr>
                  <a:buNone/>
                </a:pPr>
                <a:endParaRPr lang="en-US" i="1" dirty="0">
                  <a:solidFill>
                    <a:srgbClr val="000000"/>
                  </a:solidFill>
                  <a:latin typeface="Cambria Math" panose="02040503050406030204" pitchFamily="18" charset="0"/>
                </a:endParaRPr>
              </a:p>
              <a:p>
                <a:pPr>
                  <a:buNone/>
                </a:pPr>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7</m:t>
                                </m:r>
                              </m:e>
                              <m:e>
                                <m:r>
                                  <a:rPr lang="en-US" b="0" i="1" smtClean="0">
                                    <a:solidFill>
                                      <a:srgbClr val="000000"/>
                                    </a:solidFill>
                                    <a:latin typeface="Cambria Math" panose="02040503050406030204" pitchFamily="18" charset="0"/>
                                  </a:rPr>
                                  <m:t>13</m:t>
                                </m:r>
                              </m:e>
                              <m:e>
                                <m:r>
                                  <a:rPr lang="en-US" b="0" i="1" smtClean="0">
                                    <a:solidFill>
                                      <a:srgbClr val="000000"/>
                                    </a:solidFill>
                                    <a:latin typeface="Cambria Math" panose="02040503050406030204" pitchFamily="18" charset="0"/>
                                  </a:rPr>
                                  <m:t>3</m:t>
                                </m:r>
                              </m:e>
                            </m:mr>
                            <m:mr>
                              <m:e>
                                <m:r>
                                  <a:rPr lang="en-US" b="0" i="1" smtClean="0">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5</m:t>
                                </m:r>
                              </m:e>
                              <m:e>
                                <m:r>
                                  <a:rPr lang="en-US" b="0" i="1" smtClean="0">
                                    <a:solidFill>
                                      <a:srgbClr val="000000"/>
                                    </a:solidFill>
                                    <a:latin typeface="Cambria Math" panose="02040503050406030204" pitchFamily="18" charset="0"/>
                                  </a:rPr>
                                  <m:t>4</m:t>
                                </m:r>
                              </m:e>
                              <m:e>
                                <m:r>
                                  <a:rPr lang="en-US" b="0" i="1" smtClean="0">
                                    <a:solidFill>
                                      <a:srgbClr val="000000"/>
                                    </a:solidFill>
                                    <a:latin typeface="Cambria Math" panose="02040503050406030204" pitchFamily="18" charset="0"/>
                                  </a:rPr>
                                  <m:t>5</m:t>
                                </m:r>
                              </m:e>
                            </m:mr>
                            <m:mr>
                              <m:e>
                                <m:r>
                                  <a:rPr lang="en-US" b="0" i="1" smtClean="0">
                                    <a:solidFill>
                                      <a:srgbClr val="000000"/>
                                    </a:solidFill>
                                    <a:latin typeface="Cambria Math" panose="02040503050406030204" pitchFamily="18" charset="0"/>
                                  </a:rPr>
                                  <m:t>4</m:t>
                                </m:r>
                              </m:e>
                              <m:e>
                                <m:r>
                                  <a:rPr lang="en-US" b="0" i="1" smtClean="0">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14</m:t>
                                </m:r>
                              </m:e>
                              <m:e>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12</m:t>
                                </m:r>
                              </m:e>
                            </m:mr>
                          </m:m>
                        </m:e>
                      </m:d>
                    </m:oMath>
                  </m:oMathPara>
                </a14:m>
                <a:endParaRPr lang="en-US" dirty="0"/>
              </a:p>
            </p:txBody>
          </p:sp>
        </mc:Choice>
        <mc:Fallback xmlns="">
          <p:sp>
            <p:nvSpPr>
              <p:cNvPr id="27651" name="Object 3"/>
              <p:cNvSpPr txBox="1">
                <a:spLocks noGrp="1" noRot="1" noChangeAspect="1" noMove="1" noResize="1" noEditPoints="1" noAdjustHandles="1" noChangeArrowheads="1" noChangeShapeType="1" noTextEdit="1"/>
              </p:cNvSpPr>
              <p:nvPr>
                <p:ph idx="1"/>
              </p:nvPr>
            </p:nvSpPr>
            <p:spPr bwMode="auto">
              <a:xfrm>
                <a:off x="2138663" y="3255641"/>
                <a:ext cx="4429125" cy="3800475"/>
              </a:xfrm>
              <a:prstGeom prst="rect">
                <a:avLst/>
              </a:prstGeom>
              <a:blipFill>
                <a:blip r:embed="rId2"/>
                <a:stretch>
                  <a:fillRect/>
                </a:stretch>
              </a:blipFill>
              <a:ln>
                <a:noFill/>
              </a:ln>
            </p:spPr>
            <p:txBody>
              <a:bodyPr/>
              <a:lstStyle/>
              <a:p>
                <a:r>
                  <a:rPr lang="en-US">
                    <a:noFill/>
                  </a:rPr>
                  <a:t> </a:t>
                </a:r>
              </a:p>
            </p:txBody>
          </p:sp>
        </mc:Fallback>
      </mc:AlternateContent>
      <p:sp>
        <p:nvSpPr>
          <p:cNvPr id="27654" name="Line 4"/>
          <p:cNvSpPr>
            <a:spLocks noChangeShapeType="1"/>
          </p:cNvSpPr>
          <p:nvPr/>
        </p:nvSpPr>
        <p:spPr bwMode="auto">
          <a:xfrm flipV="1">
            <a:off x="2677688" y="5733666"/>
            <a:ext cx="4561312" cy="4227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Text Box 5"/>
          <p:cNvSpPr txBox="1">
            <a:spLocks noChangeArrowheads="1"/>
          </p:cNvSpPr>
          <p:nvPr/>
        </p:nvSpPr>
        <p:spPr bwMode="auto">
          <a:xfrm>
            <a:off x="5653123" y="5883276"/>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TW" sz="2400" dirty="0">
                <a:latin typeface="Times New Roman" pitchFamily="18" charset="0"/>
              </a:rPr>
              <a:t>m</a:t>
            </a:r>
          </a:p>
        </p:txBody>
      </p:sp>
      <p:sp>
        <p:nvSpPr>
          <p:cNvPr id="27656" name="Line 6"/>
          <p:cNvSpPr>
            <a:spLocks noChangeShapeType="1"/>
          </p:cNvSpPr>
          <p:nvPr/>
        </p:nvSpPr>
        <p:spPr bwMode="auto">
          <a:xfrm flipV="1">
            <a:off x="2928995" y="4419624"/>
            <a:ext cx="3176" cy="138427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Text Box 7"/>
          <p:cNvSpPr txBox="1">
            <a:spLocks noChangeArrowheads="1"/>
          </p:cNvSpPr>
          <p:nvPr/>
        </p:nvSpPr>
        <p:spPr bwMode="auto">
          <a:xfrm>
            <a:off x="2225674" y="39941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TW" sz="2400" dirty="0">
                <a:latin typeface="Times New Roman" pitchFamily="18" charset="0"/>
              </a:rPr>
              <a:t>n</a:t>
            </a:r>
          </a:p>
        </p:txBody>
      </p:sp>
      <p:grpSp>
        <p:nvGrpSpPr>
          <p:cNvPr id="27658" name="Group 2"/>
          <p:cNvGrpSpPr>
            <a:grpSpLocks/>
          </p:cNvGrpSpPr>
          <p:nvPr/>
        </p:nvGrpSpPr>
        <p:grpSpPr bwMode="auto">
          <a:xfrm>
            <a:off x="7527925" y="2927350"/>
            <a:ext cx="1397000" cy="1662113"/>
            <a:chOff x="4742" y="1844"/>
            <a:chExt cx="880" cy="1047"/>
          </a:xfrm>
        </p:grpSpPr>
        <p:sp>
          <p:nvSpPr>
            <p:cNvPr id="27660" name="Line 3"/>
            <p:cNvSpPr>
              <a:spLocks noChangeShapeType="1"/>
            </p:cNvSpPr>
            <p:nvPr/>
          </p:nvSpPr>
          <p:spPr bwMode="auto">
            <a:xfrm>
              <a:off x="4896" y="2688"/>
              <a:ext cx="57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4"/>
            <p:cNvSpPr>
              <a:spLocks noChangeShapeType="1"/>
            </p:cNvSpPr>
            <p:nvPr/>
          </p:nvSpPr>
          <p:spPr bwMode="auto">
            <a:xfrm flipV="1">
              <a:off x="4896" y="2160"/>
              <a:ext cx="0" cy="5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Text Box 5"/>
            <p:cNvSpPr txBox="1">
              <a:spLocks noChangeArrowheads="1"/>
            </p:cNvSpPr>
            <p:nvPr/>
          </p:nvSpPr>
          <p:spPr bwMode="auto">
            <a:xfrm>
              <a:off x="5366" y="2660"/>
              <a:ext cx="2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m</a:t>
              </a:r>
            </a:p>
          </p:txBody>
        </p:sp>
        <p:sp>
          <p:nvSpPr>
            <p:cNvPr id="27663" name="Text Box 6"/>
            <p:cNvSpPr txBox="1">
              <a:spLocks noChangeArrowheads="1"/>
            </p:cNvSpPr>
            <p:nvPr/>
          </p:nvSpPr>
          <p:spPr bwMode="auto">
            <a:xfrm>
              <a:off x="4742" y="184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n</a:t>
              </a:r>
            </a:p>
          </p:txBody>
        </p:sp>
        <p:sp>
          <p:nvSpPr>
            <p:cNvPr id="27664" name="Text Box 7"/>
            <p:cNvSpPr txBox="1">
              <a:spLocks noChangeArrowheads="1"/>
            </p:cNvSpPr>
            <p:nvPr/>
          </p:nvSpPr>
          <p:spPr bwMode="auto">
            <a:xfrm>
              <a:off x="4982" y="2324"/>
              <a:ext cx="6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C(m,n)</a:t>
              </a:r>
            </a:p>
          </p:txBody>
        </p:sp>
      </p:grpSp>
      <p:sp>
        <p:nvSpPr>
          <p:cNvPr id="2" name="Footer Placeholder 1"/>
          <p:cNvSpPr>
            <a:spLocks noGrp="1"/>
          </p:cNvSpPr>
          <p:nvPr>
            <p:ph type="ftr" sz="quarter" idx="11"/>
          </p:nvPr>
        </p:nvSpPr>
        <p:spPr>
          <a:xfrm>
            <a:off x="2940049" y="6157914"/>
            <a:ext cx="3086100" cy="365125"/>
          </a:xfrm>
        </p:spPr>
        <p:txBody>
          <a:bodyPr/>
          <a:lstStyle/>
          <a:p>
            <a:r>
              <a:rPr lang="en-US"/>
              <a:t>CNN-softmax  v2405427c</a:t>
            </a:r>
          </a:p>
        </p:txBody>
      </p:sp>
      <p:sp>
        <p:nvSpPr>
          <p:cNvPr id="3" name="Slide Number Placeholder 2"/>
          <p:cNvSpPr>
            <a:spLocks noGrp="1"/>
          </p:cNvSpPr>
          <p:nvPr>
            <p:ph type="sldNum" sz="quarter" idx="12"/>
          </p:nvPr>
        </p:nvSpPr>
        <p:spPr>
          <a:xfrm>
            <a:off x="6499225" y="6340476"/>
            <a:ext cx="2057400" cy="365125"/>
          </a:xfrm>
        </p:spPr>
        <p:txBody>
          <a:bodyPr/>
          <a:lstStyle/>
          <a:p>
            <a:fld id="{42434366-BC68-4344-AA9C-821C6A767A5D}" type="slidenum">
              <a:rPr lang="en-US" smtClean="0"/>
              <a:t>15</a:t>
            </a:fld>
            <a:endParaRPr lang="en-US"/>
          </a:p>
        </p:txBody>
      </p:sp>
      <p:graphicFrame>
        <p:nvGraphicFramePr>
          <p:cNvPr id="16" name="Table 15"/>
          <p:cNvGraphicFramePr>
            <a:graphicFrameLocks noGrp="1"/>
          </p:cNvGraphicFramePr>
          <p:nvPr/>
        </p:nvGraphicFramePr>
        <p:xfrm>
          <a:off x="1114424" y="1740232"/>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462478" y="1161527"/>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3051681" y="1642615"/>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2932171" y="995769"/>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5064572" y="1642615"/>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nvGraphicFramePr>
        <p:xfrm>
          <a:off x="5445572" y="1004177"/>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7048500" y="154236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nvGraphicFramePr>
        <p:xfrm>
          <a:off x="8109457" y="864938"/>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a:off x="1925726" y="2892080"/>
            <a:ext cx="1014323" cy="1163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p:cNvCxnSpPr>
          <p:nvPr/>
        </p:nvCxnSpPr>
        <p:spPr>
          <a:xfrm flipH="1">
            <a:off x="3690637" y="2760215"/>
            <a:ext cx="84944" cy="1222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735718" y="2812604"/>
            <a:ext cx="601455" cy="1271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539386" y="2756053"/>
            <a:ext cx="1864025" cy="1300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78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z="2800" dirty="0"/>
              <a:t>Example</a:t>
            </a:r>
            <a:endParaRPr lang="en-US" altLang="en-US" sz="2800" dirty="0"/>
          </a:p>
        </p:txBody>
      </p:sp>
      <p:sp>
        <p:nvSpPr>
          <p:cNvPr id="28675" name="Rectangle 3"/>
          <p:cNvSpPr>
            <a:spLocks noGrp="1" noChangeArrowheads="1"/>
          </p:cNvSpPr>
          <p:nvPr>
            <p:ph type="body" sz="half" idx="1"/>
          </p:nvPr>
        </p:nvSpPr>
        <p:spPr>
          <a:xfrm>
            <a:off x="457200" y="1600200"/>
            <a:ext cx="8153400" cy="4530725"/>
          </a:xfrm>
        </p:spPr>
        <p:txBody>
          <a:bodyPr/>
          <a:lstStyle/>
          <a:p>
            <a:pPr eaLnBrk="1" hangingPunct="1"/>
            <a:r>
              <a:rPr lang="en-US" altLang="zh-TW" sz="2400" dirty="0">
                <a:cs typeface="Courier New" pitchFamily="49" charset="0"/>
              </a:rPr>
              <a:t>I=[1 4 1; </a:t>
            </a:r>
          </a:p>
          <a:p>
            <a:pPr eaLnBrk="1" hangingPunct="1"/>
            <a:r>
              <a:rPr lang="en-US" altLang="zh-TW" sz="2400" dirty="0">
                <a:cs typeface="Courier New" pitchFamily="49" charset="0"/>
              </a:rPr>
              <a:t>     2 5 3</a:t>
            </a:r>
          </a:p>
          <a:p>
            <a:pPr eaLnBrk="1" hangingPunct="1"/>
            <a:r>
              <a:rPr lang="en-US" altLang="zh-TW" sz="2400" dirty="0">
                <a:cs typeface="Courier New" pitchFamily="49" charset="0"/>
              </a:rPr>
              <a:t>     3 5 1]</a:t>
            </a:r>
          </a:p>
          <a:p>
            <a:pPr eaLnBrk="1" hangingPunct="1"/>
            <a:r>
              <a:rPr lang="en-US" altLang="en-US" sz="2400" dirty="0">
                <a:ea typeface="SimSun" pitchFamily="2" charset="-122"/>
                <a:cs typeface="Courier New" pitchFamily="49" charset="0"/>
              </a:rPr>
              <a:t>h2=[-1 2</a:t>
            </a:r>
          </a:p>
          <a:p>
            <a:pPr eaLnBrk="1" hangingPunct="1"/>
            <a:r>
              <a:rPr lang="en-US" altLang="en-US" sz="2400" dirty="0">
                <a:ea typeface="SimSun" pitchFamily="2" charset="-122"/>
                <a:cs typeface="Courier New" pitchFamily="49" charset="0"/>
              </a:rPr>
              <a:t>         3 4]</a:t>
            </a:r>
          </a:p>
          <a:p>
            <a:pPr eaLnBrk="1" hangingPunct="1"/>
            <a:r>
              <a:rPr lang="en-US" altLang="en-US" sz="2400" dirty="0">
                <a:ea typeface="SimSun" pitchFamily="2" charset="-122"/>
                <a:cs typeface="Courier New" pitchFamily="49" charset="0"/>
              </a:rPr>
              <a:t>Find </a:t>
            </a:r>
            <a:r>
              <a:rPr lang="en-US" altLang="zh-TW" sz="2400" dirty="0">
                <a:cs typeface="Courier New" pitchFamily="49" charset="0"/>
              </a:rPr>
              <a:t>convolution of I and h2.</a:t>
            </a:r>
          </a:p>
        </p:txBody>
      </p:sp>
      <p:sp>
        <p:nvSpPr>
          <p:cNvPr id="2" name="Footer Placeholder 1"/>
          <p:cNvSpPr>
            <a:spLocks noGrp="1"/>
          </p:cNvSpPr>
          <p:nvPr>
            <p:ph type="ftr" sz="quarter" idx="11"/>
          </p:nvPr>
        </p:nvSpPr>
        <p:spPr/>
        <p:txBody>
          <a:bodyPr/>
          <a:lstStyle/>
          <a:p>
            <a:pPr>
              <a:defRPr/>
            </a:pPr>
            <a:r>
              <a:rPr lang="en-US" altLang="zh-CN"/>
              <a:t>CNN-softmax  v2405427c</a:t>
            </a:r>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16</a:t>
            </a:fld>
            <a:endParaRPr lang="en-US" altLang="en-US"/>
          </a:p>
        </p:txBody>
      </p:sp>
    </p:spTree>
    <p:extLst>
      <p:ext uri="{BB962C8B-B14F-4D97-AF65-F5344CB8AC3E}">
        <p14:creationId xmlns:p14="http://schemas.microsoft.com/office/powerpoint/2010/main" val="3363516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85800"/>
            <a:ext cx="8229600" cy="1143000"/>
          </a:xfrm>
        </p:spPr>
        <p:txBody>
          <a:bodyPr>
            <a:normAutofit fontScale="90000"/>
          </a:bodyPr>
          <a:lstStyle/>
          <a:p>
            <a:r>
              <a:rPr lang="en-US" altLang="en-US" dirty="0">
                <a:solidFill>
                  <a:srgbClr val="FF0000"/>
                </a:solidFill>
              </a:rPr>
              <a:t>Answer of the example</a:t>
            </a:r>
            <a:br>
              <a:rPr lang="en-US" altLang="en-US" dirty="0"/>
            </a:br>
            <a:endParaRPr lang="en-US" altLang="en-US" dirty="0"/>
          </a:p>
        </p:txBody>
      </p:sp>
      <p:sp>
        <p:nvSpPr>
          <p:cNvPr id="29699" name="Content Placeholder 6"/>
          <p:cNvSpPr>
            <a:spLocks noGrp="1"/>
          </p:cNvSpPr>
          <p:nvPr>
            <p:ph idx="1"/>
          </p:nvPr>
        </p:nvSpPr>
        <p:spPr/>
        <p:txBody>
          <a:bodyPr>
            <a:normAutofit lnSpcReduction="10000"/>
          </a:bodyPr>
          <a:lstStyle/>
          <a:p>
            <a:r>
              <a:rPr lang="en-US" altLang="en-US" sz="1800" dirty="0"/>
              <a:t>% </a:t>
            </a:r>
          </a:p>
          <a:p>
            <a:r>
              <a:rPr lang="en-US" altLang="zh-TW" sz="1800" dirty="0">
                <a:cs typeface="Courier New" pitchFamily="49" charset="0"/>
              </a:rPr>
              <a:t>I=[1 4 1; </a:t>
            </a:r>
          </a:p>
          <a:p>
            <a:r>
              <a:rPr lang="en-US" altLang="zh-TW" sz="1800" dirty="0">
                <a:cs typeface="Courier New" pitchFamily="49" charset="0"/>
              </a:rPr>
              <a:t>     2 5 3</a:t>
            </a:r>
          </a:p>
          <a:p>
            <a:r>
              <a:rPr lang="en-US" altLang="zh-TW" sz="1800" dirty="0">
                <a:cs typeface="Courier New" pitchFamily="49" charset="0"/>
              </a:rPr>
              <a:t>     3 5 1]</a:t>
            </a:r>
          </a:p>
          <a:p>
            <a:r>
              <a:rPr lang="en-US" altLang="en-US" sz="1800" dirty="0">
                <a:ea typeface="SimSun" pitchFamily="2" charset="-122"/>
                <a:cs typeface="Courier New" pitchFamily="49" charset="0"/>
              </a:rPr>
              <a:t>h2=[-1 2</a:t>
            </a:r>
          </a:p>
          <a:p>
            <a:r>
              <a:rPr lang="en-US" altLang="en-US" sz="1800" dirty="0">
                <a:ea typeface="SimSun" pitchFamily="2" charset="-122"/>
                <a:cs typeface="Courier New" pitchFamily="49" charset="0"/>
              </a:rPr>
              <a:t>         3 4]</a:t>
            </a:r>
          </a:p>
          <a:p>
            <a:r>
              <a:rPr lang="en-US" altLang="en-US" sz="1800" dirty="0"/>
              <a:t>%Find convolution of I and h2.</a:t>
            </a:r>
          </a:p>
          <a:p>
            <a:r>
              <a:rPr lang="en-US" altLang="en-US" sz="1800" dirty="0"/>
              <a:t>conv2(I,h2)</a:t>
            </a:r>
          </a:p>
          <a:p>
            <a:r>
              <a:rPr lang="fr-FR" altLang="en-US" sz="1800" dirty="0"/>
              <a:t>ans =</a:t>
            </a:r>
          </a:p>
          <a:p>
            <a:endParaRPr lang="fr-FR" altLang="en-US" sz="1800" dirty="0"/>
          </a:p>
          <a:p>
            <a:r>
              <a:rPr lang="fr-FR" altLang="en-US" sz="1800" dirty="0"/>
              <a:t>    -1    -2     7     2</a:t>
            </a:r>
          </a:p>
          <a:p>
            <a:r>
              <a:rPr lang="fr-FR" altLang="en-US" sz="1800" dirty="0"/>
              <a:t>     1    15    26    10</a:t>
            </a:r>
          </a:p>
          <a:p>
            <a:r>
              <a:rPr lang="fr-FR" altLang="en-US" sz="1800" dirty="0"/>
              <a:t>     3    24    38    14</a:t>
            </a:r>
          </a:p>
          <a:p>
            <a:r>
              <a:rPr lang="fr-FR" altLang="en-US" sz="1800" dirty="0"/>
              <a:t>     9    27    23     4</a:t>
            </a:r>
            <a:endParaRPr lang="en-US" altLang="en-US" dirty="0"/>
          </a:p>
        </p:txBody>
      </p:sp>
      <p:sp>
        <p:nvSpPr>
          <p:cNvPr id="2" name="Footer Placeholder 1"/>
          <p:cNvSpPr>
            <a:spLocks noGrp="1"/>
          </p:cNvSpPr>
          <p:nvPr>
            <p:ph type="ftr" sz="quarter" idx="11"/>
          </p:nvPr>
        </p:nvSpPr>
        <p:spPr/>
        <p:txBody>
          <a:bodyPr/>
          <a:lstStyle/>
          <a:p>
            <a:r>
              <a:rPr lang="en-US"/>
              <a:t>CNN-softmax  v2405427c</a:t>
            </a:r>
          </a:p>
        </p:txBody>
      </p:sp>
      <p:sp>
        <p:nvSpPr>
          <p:cNvPr id="3" name="Slide Number Placeholder 2"/>
          <p:cNvSpPr>
            <a:spLocks noGrp="1"/>
          </p:cNvSpPr>
          <p:nvPr>
            <p:ph type="sldNum" sz="quarter" idx="12"/>
          </p:nvPr>
        </p:nvSpPr>
        <p:spPr/>
        <p:txBody>
          <a:bodyPr/>
          <a:lstStyle/>
          <a:p>
            <a:fld id="{42434366-BC68-4344-AA9C-821C6A767A5D}" type="slidenum">
              <a:rPr lang="en-US" smtClean="0"/>
              <a:t>17</a:t>
            </a:fld>
            <a:endParaRPr lang="en-US"/>
          </a:p>
        </p:txBody>
      </p:sp>
    </p:spTree>
    <p:extLst>
      <p:ext uri="{BB962C8B-B14F-4D97-AF65-F5344CB8AC3E}">
        <p14:creationId xmlns:p14="http://schemas.microsoft.com/office/powerpoint/2010/main" val="335782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deshpande3.github.io/assets/OriginalAndFilter.png">
            <a:extLst>
              <a:ext uri="{FF2B5EF4-FFF2-40B4-BE49-F238E27FC236}">
                <a16:creationId xmlns:a16="http://schemas.microsoft.com/office/drawing/2014/main" id="{DC6E0808-CFAC-4F74-81F9-421E0AFFC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3" y="2797210"/>
            <a:ext cx="6143625" cy="2181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u="sng" dirty="0"/>
              <a:t>Convolution (conv) layer </a:t>
            </a:r>
            <a:br>
              <a:rPr lang="en-US" u="sng" dirty="0"/>
            </a:br>
            <a:r>
              <a:rPr lang="en-US" dirty="0"/>
              <a:t>The curve feature in an image</a:t>
            </a:r>
          </a:p>
        </p:txBody>
      </p:sp>
      <p:sp>
        <p:nvSpPr>
          <p:cNvPr id="3" name="Content Placeholder 2"/>
          <p:cNvSpPr>
            <a:spLocks noGrp="1"/>
          </p:cNvSpPr>
          <p:nvPr>
            <p:ph idx="1"/>
          </p:nvPr>
        </p:nvSpPr>
        <p:spPr/>
        <p:txBody>
          <a:bodyPr>
            <a:normAutofit/>
          </a:bodyPr>
          <a:lstStyle/>
          <a:p>
            <a:r>
              <a:rPr lang="en-US" sz="2000" dirty="0"/>
              <a:t>So, for this part of the image, there is such as a curve feature to be found.</a:t>
            </a:r>
          </a:p>
        </p:txBody>
      </p:sp>
      <p:sp>
        <p:nvSpPr>
          <p:cNvPr id="4" name="Footer Placeholder 3"/>
          <p:cNvSpPr>
            <a:spLocks noGrp="1"/>
          </p:cNvSpPr>
          <p:nvPr>
            <p:ph type="ftr" sz="quarter" idx="11"/>
          </p:nvPr>
        </p:nvSpPr>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18</a:t>
            </a:fld>
            <a:endParaRPr lang="en-US" altLang="en-US"/>
          </a:p>
        </p:txBody>
      </p:sp>
      <p:sp>
        <p:nvSpPr>
          <p:cNvPr id="6" name="TextBox 5">
            <a:extLst>
              <a:ext uri="{FF2B5EF4-FFF2-40B4-BE49-F238E27FC236}">
                <a16:creationId xmlns:a16="http://schemas.microsoft.com/office/drawing/2014/main" id="{8E65378D-7338-4C93-9CDE-2FD745C5BC6E}"/>
              </a:ext>
            </a:extLst>
          </p:cNvPr>
          <p:cNvSpPr txBox="1"/>
          <p:nvPr/>
        </p:nvSpPr>
        <p:spPr>
          <a:xfrm>
            <a:off x="6515884" y="2410495"/>
            <a:ext cx="2663456" cy="1477328"/>
          </a:xfrm>
          <a:prstGeom prst="rect">
            <a:avLst/>
          </a:prstGeom>
          <a:noFill/>
        </p:spPr>
        <p:txBody>
          <a:bodyPr wrap="square" rtlCol="0">
            <a:spAutoFit/>
          </a:bodyPr>
          <a:lstStyle/>
          <a:p>
            <a:r>
              <a:rPr lang="en-US" dirty="0"/>
              <a:t>Example of a curve feature map: If that </a:t>
            </a:r>
            <a:r>
              <a:rPr lang="en-US" u="sng" dirty="0"/>
              <a:t>cell</a:t>
            </a:r>
            <a:r>
              <a:rPr lang="en-US" dirty="0"/>
              <a:t> is high , that means there is such a curve feature in the </a:t>
            </a:r>
            <a:r>
              <a:rPr lang="en-US" u="sng" dirty="0"/>
              <a:t>box</a:t>
            </a:r>
            <a:r>
              <a:rPr lang="en-US" dirty="0"/>
              <a:t> of the  input image </a:t>
            </a:r>
          </a:p>
        </p:txBody>
      </p:sp>
      <p:cxnSp>
        <p:nvCxnSpPr>
          <p:cNvPr id="12" name="Straight Arrow Connector 11">
            <a:extLst>
              <a:ext uri="{FF2B5EF4-FFF2-40B4-BE49-F238E27FC236}">
                <a16:creationId xmlns:a16="http://schemas.microsoft.com/office/drawing/2014/main" id="{42CAF701-D11F-45A4-8F85-D8728DE0F3F2}"/>
              </a:ext>
            </a:extLst>
          </p:cNvPr>
          <p:cNvCxnSpPr>
            <a:cxnSpLocks/>
          </p:cNvCxnSpPr>
          <p:nvPr/>
        </p:nvCxnSpPr>
        <p:spPr>
          <a:xfrm flipH="1">
            <a:off x="4225336" y="2641441"/>
            <a:ext cx="3519355" cy="69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60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03144" y="1710255"/>
            <a:ext cx="1749261" cy="1048065"/>
          </a:xfrm>
          <a:prstGeom prst="rect">
            <a:avLst/>
          </a:prstGeom>
        </p:spPr>
      </p:pic>
      <p:sp>
        <p:nvSpPr>
          <p:cNvPr id="2" name="Title 1"/>
          <p:cNvSpPr>
            <a:spLocks noGrp="1"/>
          </p:cNvSpPr>
          <p:nvPr>
            <p:ph type="title"/>
          </p:nvPr>
        </p:nvSpPr>
        <p:spPr>
          <a:xfrm>
            <a:off x="457200" y="274583"/>
            <a:ext cx="8229600" cy="1143000"/>
          </a:xfrm>
        </p:spPr>
        <p:txBody>
          <a:bodyPr>
            <a:noAutofit/>
          </a:bodyPr>
          <a:lstStyle/>
          <a:p>
            <a:r>
              <a:rPr lang="en-US" sz="2400" u="sng" dirty="0"/>
              <a:t>Convolution (conv) layer: What does it do?</a:t>
            </a:r>
            <a:br>
              <a:rPr lang="en-US" sz="2400" u="sng" dirty="0"/>
            </a:br>
            <a:r>
              <a:rPr lang="en-US" sz="2400" dirty="0">
                <a:solidFill>
                  <a:srgbClr val="FF0000"/>
                </a:solidFill>
              </a:rPr>
              <a:t>Convolution</a:t>
            </a:r>
            <a:r>
              <a:rPr lang="en-US" sz="2400" dirty="0"/>
              <a:t> is implemented by </a:t>
            </a:r>
            <a:r>
              <a:rPr lang="en-US" altLang="zh-TW" sz="2400" dirty="0">
                <a:solidFill>
                  <a:srgbClr val="0070C0"/>
                </a:solidFill>
              </a:rPr>
              <a:t>correlation</a:t>
            </a:r>
            <a:endParaRPr lang="en-US" sz="2400" dirty="0">
              <a:solidFill>
                <a:srgbClr val="0070C0"/>
              </a:solidFill>
            </a:endParaRPr>
          </a:p>
        </p:txBody>
      </p:sp>
      <p:sp>
        <p:nvSpPr>
          <p:cNvPr id="4" name="Footer Placeholder 3"/>
          <p:cNvSpPr>
            <a:spLocks noGrp="1"/>
          </p:cNvSpPr>
          <p:nvPr>
            <p:ph type="ftr" sz="quarter" idx="11"/>
          </p:nvPr>
        </p:nvSpPr>
        <p:spPr>
          <a:xfrm>
            <a:off x="3362405" y="6026708"/>
            <a:ext cx="2895600" cy="365125"/>
          </a:xfrm>
        </p:spPr>
        <p:txBody>
          <a:bodyPr/>
          <a:lstStyle/>
          <a:p>
            <a:r>
              <a:rPr lang="en-US" altLang="en-US"/>
              <a:t>CNN-softmax  v2405427c</a:t>
            </a:r>
          </a:p>
        </p:txBody>
      </p:sp>
      <p:sp>
        <p:nvSpPr>
          <p:cNvPr id="5" name="Slide Number Placeholder 4"/>
          <p:cNvSpPr>
            <a:spLocks noGrp="1"/>
          </p:cNvSpPr>
          <p:nvPr>
            <p:ph type="sldNum" sz="quarter" idx="12"/>
          </p:nvPr>
        </p:nvSpPr>
        <p:spPr>
          <a:xfrm>
            <a:off x="6791405" y="6026708"/>
            <a:ext cx="2133600" cy="365125"/>
          </a:xfrm>
        </p:spPr>
        <p:txBody>
          <a:bodyPr/>
          <a:lstStyle/>
          <a:p>
            <a:fld id="{6C5C3E90-4FE7-4819-A653-72C8A991D393}" type="slidenum">
              <a:rPr lang="en-US" altLang="en-US" smtClean="0"/>
              <a:pPr/>
              <a:t>19</a:t>
            </a:fld>
            <a:endParaRPr lang="en-US" altLang="en-US"/>
          </a:p>
        </p:txBody>
      </p:sp>
      <p:sp>
        <p:nvSpPr>
          <p:cNvPr id="6" name="TextBox 5"/>
          <p:cNvSpPr txBox="1"/>
          <p:nvPr/>
        </p:nvSpPr>
        <p:spPr>
          <a:xfrm>
            <a:off x="2173700" y="3166799"/>
            <a:ext cx="1601400" cy="369332"/>
          </a:xfrm>
          <a:prstGeom prst="rect">
            <a:avLst/>
          </a:prstGeom>
          <a:noFill/>
        </p:spPr>
        <p:txBody>
          <a:bodyPr wrap="none" rtlCol="0">
            <a:spAutoFit/>
          </a:bodyPr>
          <a:lstStyle/>
          <a:p>
            <a:r>
              <a:rPr lang="en-US" dirty="0"/>
              <a:t>Input image=X</a:t>
            </a:r>
          </a:p>
        </p:txBody>
      </p:sp>
      <p:sp>
        <p:nvSpPr>
          <p:cNvPr id="8" name="TextBox 7"/>
          <p:cNvSpPr txBox="1"/>
          <p:nvPr/>
        </p:nvSpPr>
        <p:spPr>
          <a:xfrm>
            <a:off x="4461398" y="3168367"/>
            <a:ext cx="1863202" cy="369332"/>
          </a:xfrm>
          <a:prstGeom prst="rect">
            <a:avLst/>
          </a:prstGeom>
          <a:noFill/>
        </p:spPr>
        <p:txBody>
          <a:bodyPr wrap="none" rtlCol="0">
            <a:spAutoFit/>
          </a:bodyPr>
          <a:lstStyle/>
          <a:p>
            <a:r>
              <a:rPr lang="en-US" dirty="0"/>
              <a:t>A curve feature=B</a:t>
            </a:r>
          </a:p>
        </p:txBody>
      </p:sp>
      <p:sp>
        <p:nvSpPr>
          <p:cNvPr id="9" name="TextBox 8"/>
          <p:cNvSpPr txBox="1"/>
          <p:nvPr/>
        </p:nvSpPr>
        <p:spPr>
          <a:xfrm>
            <a:off x="6267525" y="1435945"/>
            <a:ext cx="2800275" cy="2308324"/>
          </a:xfrm>
          <a:prstGeom prst="rect">
            <a:avLst/>
          </a:prstGeom>
          <a:noFill/>
          <a:ln>
            <a:solidFill>
              <a:schemeClr val="accent1"/>
            </a:solidFill>
          </a:ln>
        </p:spPr>
        <p:txBody>
          <a:bodyPr wrap="square" rtlCol="0">
            <a:spAutoFit/>
          </a:bodyPr>
          <a:lstStyle/>
          <a:p>
            <a:r>
              <a:rPr lang="en-US" sz="2400" dirty="0">
                <a:solidFill>
                  <a:srgbClr val="0070C0"/>
                </a:solidFill>
              </a:rPr>
              <a:t>Correlation</a:t>
            </a:r>
            <a:r>
              <a:rPr lang="en-US" sz="2400" dirty="0"/>
              <a:t>(X,B)=multiplication and summation of image X and B= 0 (or small).</a:t>
            </a:r>
          </a:p>
          <a:p>
            <a:r>
              <a:rPr lang="en-US" sz="2400" dirty="0"/>
              <a:t>Image X has </a:t>
            </a:r>
            <a:r>
              <a:rPr lang="en-US" sz="2400" dirty="0">
                <a:solidFill>
                  <a:srgbClr val="FF0000"/>
                </a:solidFill>
              </a:rPr>
              <a:t>no  curve feature B</a:t>
            </a:r>
          </a:p>
        </p:txBody>
      </p:sp>
      <p:pic>
        <p:nvPicPr>
          <p:cNvPr id="11" name="Picture 10"/>
          <p:cNvPicPr>
            <a:picLocks noChangeAspect="1"/>
          </p:cNvPicPr>
          <p:nvPr/>
        </p:nvPicPr>
        <p:blipFill>
          <a:blip r:embed="rId3"/>
          <a:stretch>
            <a:fillRect/>
          </a:stretch>
        </p:blipFill>
        <p:spPr>
          <a:xfrm>
            <a:off x="118277" y="3908160"/>
            <a:ext cx="6053923" cy="1793755"/>
          </a:xfrm>
          <a:prstGeom prst="rect">
            <a:avLst/>
          </a:prstGeom>
        </p:spPr>
      </p:pic>
      <p:sp>
        <p:nvSpPr>
          <p:cNvPr id="10" name="Rectangle 9"/>
          <p:cNvSpPr/>
          <p:nvPr/>
        </p:nvSpPr>
        <p:spPr>
          <a:xfrm>
            <a:off x="6282517" y="3842718"/>
            <a:ext cx="2861483" cy="2308324"/>
          </a:xfrm>
          <a:prstGeom prst="rect">
            <a:avLst/>
          </a:prstGeom>
          <a:ln>
            <a:solidFill>
              <a:schemeClr val="accent1"/>
            </a:solidFill>
          </a:ln>
        </p:spPr>
        <p:txBody>
          <a:bodyPr wrap="square">
            <a:spAutoFit/>
          </a:bodyPr>
          <a:lstStyle/>
          <a:p>
            <a:r>
              <a:rPr lang="en-US" sz="2400" dirty="0">
                <a:solidFill>
                  <a:srgbClr val="0070C0"/>
                </a:solidFill>
              </a:rPr>
              <a:t>Correlation</a:t>
            </a:r>
            <a:r>
              <a:rPr lang="en-US" sz="2400" dirty="0"/>
              <a:t>(A,B)=</a:t>
            </a:r>
            <a:r>
              <a:rPr lang="en-US" sz="2400" dirty="0" err="1"/>
              <a:t>Multi_and_Sum</a:t>
            </a:r>
            <a:r>
              <a:rPr lang="en-US" sz="2400" dirty="0"/>
              <a:t>= 3*(30*50)+(20*30)+50*30=6600 is large . That means image A </a:t>
            </a:r>
            <a:r>
              <a:rPr lang="en-US" sz="2400" dirty="0">
                <a:solidFill>
                  <a:srgbClr val="FF0000"/>
                </a:solidFill>
              </a:rPr>
              <a:t>has  curve feature B</a:t>
            </a:r>
          </a:p>
        </p:txBody>
      </p:sp>
      <p:sp>
        <p:nvSpPr>
          <p:cNvPr id="13" name="TextBox 12"/>
          <p:cNvSpPr txBox="1"/>
          <p:nvPr/>
        </p:nvSpPr>
        <p:spPr>
          <a:xfrm>
            <a:off x="1756041" y="5707576"/>
            <a:ext cx="1556516" cy="369332"/>
          </a:xfrm>
          <a:prstGeom prst="rect">
            <a:avLst/>
          </a:prstGeom>
          <a:noFill/>
        </p:spPr>
        <p:txBody>
          <a:bodyPr wrap="none" rtlCol="0">
            <a:spAutoFit/>
          </a:bodyPr>
          <a:lstStyle/>
          <a:p>
            <a:r>
              <a:rPr lang="en-US" dirty="0"/>
              <a:t>Input image=A</a:t>
            </a:r>
          </a:p>
        </p:txBody>
      </p:sp>
      <p:sp>
        <p:nvSpPr>
          <p:cNvPr id="14" name="TextBox 13"/>
          <p:cNvSpPr txBox="1"/>
          <p:nvPr/>
        </p:nvSpPr>
        <p:spPr>
          <a:xfrm>
            <a:off x="4295994" y="5652553"/>
            <a:ext cx="1863202" cy="369332"/>
          </a:xfrm>
          <a:prstGeom prst="rect">
            <a:avLst/>
          </a:prstGeom>
          <a:noFill/>
        </p:spPr>
        <p:txBody>
          <a:bodyPr wrap="none" rtlCol="0">
            <a:spAutoFit/>
          </a:bodyPr>
          <a:lstStyle/>
          <a:p>
            <a:r>
              <a:rPr lang="en-US" dirty="0"/>
              <a:t>A curve feature=B</a:t>
            </a:r>
          </a:p>
        </p:txBody>
      </p:sp>
      <p:sp>
        <p:nvSpPr>
          <p:cNvPr id="12" name="Content Placeholder 11"/>
          <p:cNvSpPr>
            <a:spLocks noGrp="1"/>
          </p:cNvSpPr>
          <p:nvPr>
            <p:ph idx="1"/>
          </p:nvPr>
        </p:nvSpPr>
        <p:spPr>
          <a:xfrm>
            <a:off x="8553609" y="5808144"/>
            <a:ext cx="228600" cy="411680"/>
          </a:xfrm>
        </p:spPr>
        <p:txBody>
          <a:bodyPr>
            <a:normAutofit fontScale="77500" lnSpcReduction="20000"/>
          </a:bodyPr>
          <a:lstStyle/>
          <a:p>
            <a:r>
              <a:rPr lang="en-US" dirty="0"/>
              <a:t> </a:t>
            </a:r>
          </a:p>
        </p:txBody>
      </p:sp>
      <p:sp>
        <p:nvSpPr>
          <p:cNvPr id="3" name="Rectangle 2"/>
          <p:cNvSpPr/>
          <p:nvPr/>
        </p:nvSpPr>
        <p:spPr>
          <a:xfrm>
            <a:off x="303144" y="1853288"/>
            <a:ext cx="4572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6" name="Straight Arrow Connector 15"/>
          <p:cNvCxnSpPr>
            <a:stCxn id="3" idx="2"/>
          </p:cNvCxnSpPr>
          <p:nvPr/>
        </p:nvCxnSpPr>
        <p:spPr>
          <a:xfrm>
            <a:off x="531744" y="2234288"/>
            <a:ext cx="228600" cy="1622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2067005" y="1475109"/>
            <a:ext cx="4191000" cy="1616346"/>
          </a:xfrm>
          <a:prstGeom prst="rect">
            <a:avLst/>
          </a:prstGeom>
        </p:spPr>
      </p:pic>
    </p:spTree>
    <p:extLst>
      <p:ext uri="{BB962C8B-B14F-4D97-AF65-F5344CB8AC3E}">
        <p14:creationId xmlns:p14="http://schemas.microsoft.com/office/powerpoint/2010/main" val="403266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Part A: </a:t>
            </a:r>
            <a:r>
              <a:rPr lang="en-US" altLang="en-US" dirty="0"/>
              <a:t>Introduction to </a:t>
            </a:r>
            <a:r>
              <a:rPr lang="en-US" dirty="0"/>
              <a:t>CNN </a:t>
            </a:r>
          </a:p>
          <a:p>
            <a:r>
              <a:rPr lang="en-US" dirty="0"/>
              <a:t>Part B: SoftMax activation function</a:t>
            </a:r>
          </a:p>
          <a:p>
            <a:r>
              <a:rPr lang="en-US" dirty="0"/>
              <a:t>Part C: CNN Architectures/systems</a:t>
            </a:r>
          </a:p>
          <a:p>
            <a:endParaRPr lang="en-US" dirty="0"/>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a:t>
            </a:fld>
            <a:endParaRPr lang="en-US" altLang="en-US"/>
          </a:p>
        </p:txBody>
      </p:sp>
    </p:spTree>
    <p:extLst>
      <p:ext uri="{BB962C8B-B14F-4D97-AF65-F5344CB8AC3E}">
        <p14:creationId xmlns:p14="http://schemas.microsoft.com/office/powerpoint/2010/main" val="1587625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algn="l"/>
            <a:r>
              <a:rPr lang="en-US" sz="2000" dirty="0"/>
              <a:t>Exercises on CNN</a:t>
            </a:r>
            <a:br>
              <a:rPr lang="en-US" sz="2000" dirty="0"/>
            </a:br>
            <a:r>
              <a:rPr lang="en-US" sz="2000" dirty="0"/>
              <a:t>Exercise 1: </a:t>
            </a:r>
            <a:r>
              <a:rPr lang="en-US" sz="2000" u="sng" dirty="0"/>
              <a:t>Convolution (conv) layer. </a:t>
            </a:r>
            <a:r>
              <a:rPr lang="en-US" sz="2000" dirty="0"/>
              <a:t>How to find the curve feature</a:t>
            </a:r>
          </a:p>
        </p:txBody>
      </p:sp>
      <p:sp>
        <p:nvSpPr>
          <p:cNvPr id="3" name="Content Placeholder 2"/>
          <p:cNvSpPr>
            <a:spLocks noGrp="1"/>
          </p:cNvSpPr>
          <p:nvPr>
            <p:ph idx="1"/>
          </p:nvPr>
        </p:nvSpPr>
        <p:spPr>
          <a:xfrm>
            <a:off x="457200" y="838201"/>
            <a:ext cx="8229600" cy="3759524"/>
          </a:xfrm>
        </p:spPr>
        <p:txBody>
          <a:bodyPr>
            <a:noAutofit/>
          </a:bodyPr>
          <a:lstStyle/>
          <a:p>
            <a:r>
              <a:rPr lang="en-US" sz="2400" dirty="0"/>
              <a:t>Exercise on convolution (implemented by correlation).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1800" dirty="0"/>
          </a:p>
          <a:p>
            <a:r>
              <a:rPr lang="en-US" sz="1800" dirty="0"/>
              <a:t>Question 1a: Find Y=correlation( A,C). </a:t>
            </a:r>
          </a:p>
          <a:p>
            <a:r>
              <a:rPr lang="en-US" sz="2400" dirty="0">
                <a:solidFill>
                  <a:srgbClr val="00B0F0"/>
                </a:solidFill>
              </a:rPr>
              <a:t>MC question. Which choice is correct?</a:t>
            </a:r>
          </a:p>
          <a:p>
            <a:pPr marL="457200" indent="-457200">
              <a:buFont typeface="+mj-lt"/>
              <a:buAutoNum type="arabicParenR"/>
            </a:pPr>
            <a:r>
              <a:rPr lang="en-US" sz="1800" dirty="0">
                <a:solidFill>
                  <a:srgbClr val="00B0F0"/>
                </a:solidFill>
              </a:rPr>
              <a:t>Y=(20*30)+(50*30)+(50*20)</a:t>
            </a:r>
          </a:p>
          <a:p>
            <a:pPr marL="457200" indent="-457200">
              <a:buFont typeface="+mj-lt"/>
              <a:buAutoNum type="arabicParenR"/>
            </a:pPr>
            <a:r>
              <a:rPr lang="en-US" sz="1800" dirty="0">
                <a:solidFill>
                  <a:srgbClr val="00B0F0"/>
                </a:solidFill>
              </a:rPr>
              <a:t>Y=(20*30)+ (50*30) +(20*30)</a:t>
            </a:r>
          </a:p>
          <a:p>
            <a:pPr marL="457200" indent="-457200">
              <a:buFont typeface="+mj-lt"/>
              <a:buAutoNum type="arabicParenR"/>
            </a:pPr>
            <a:r>
              <a:rPr lang="en-US" sz="1800" dirty="0">
                <a:solidFill>
                  <a:srgbClr val="00B0F0"/>
                </a:solidFill>
              </a:rPr>
              <a:t>Y=(20*50)+(50*30)+(50*30)</a:t>
            </a:r>
          </a:p>
          <a:p>
            <a:pPr marL="457200" indent="-457200">
              <a:buFont typeface="+mj-lt"/>
              <a:buAutoNum type="arabicParenR"/>
            </a:pPr>
            <a:r>
              <a:rPr lang="en-US" sz="1800" dirty="0">
                <a:solidFill>
                  <a:srgbClr val="00B0F0"/>
                </a:solidFill>
              </a:rPr>
              <a:t>Y=(20*30)+(50*30)+(50*30) </a:t>
            </a:r>
          </a:p>
          <a:p>
            <a:endParaRPr lang="en-US" sz="2400" dirty="0"/>
          </a:p>
        </p:txBody>
      </p:sp>
      <p:sp>
        <p:nvSpPr>
          <p:cNvPr id="4" name="Footer Placeholder 3"/>
          <p:cNvSpPr>
            <a:spLocks noGrp="1"/>
          </p:cNvSpPr>
          <p:nvPr>
            <p:ph type="ftr" sz="quarter" idx="11"/>
          </p:nvPr>
        </p:nvSpPr>
        <p:spPr>
          <a:xfrm>
            <a:off x="3082811" y="6182177"/>
            <a:ext cx="2895600" cy="365125"/>
          </a:xfrm>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20</a:t>
            </a:fld>
            <a:endParaRPr lang="en-US" altLang="en-US"/>
          </a:p>
        </p:txBody>
      </p:sp>
      <p:sp>
        <p:nvSpPr>
          <p:cNvPr id="13" name="TextBox 12"/>
          <p:cNvSpPr txBox="1"/>
          <p:nvPr/>
        </p:nvSpPr>
        <p:spPr>
          <a:xfrm>
            <a:off x="2856915" y="1591196"/>
            <a:ext cx="1751762" cy="369332"/>
          </a:xfrm>
          <a:prstGeom prst="rect">
            <a:avLst/>
          </a:prstGeom>
          <a:noFill/>
        </p:spPr>
        <p:txBody>
          <a:bodyPr wrap="none" rtlCol="0">
            <a:spAutoFit/>
          </a:bodyPr>
          <a:lstStyle/>
          <a:p>
            <a:r>
              <a:rPr lang="en-US" dirty="0"/>
              <a:t>Matrix data of  A</a:t>
            </a:r>
          </a:p>
        </p:txBody>
      </p:sp>
      <p:graphicFrame>
        <p:nvGraphicFramePr>
          <p:cNvPr id="6" name="Table 5"/>
          <p:cNvGraphicFramePr>
            <a:graphicFrameLocks noGrp="1"/>
          </p:cNvGraphicFramePr>
          <p:nvPr/>
        </p:nvGraphicFramePr>
        <p:xfrm>
          <a:off x="5825566" y="1933061"/>
          <a:ext cx="2438401" cy="1813560"/>
        </p:xfrm>
        <a:graphic>
          <a:graphicData uri="http://schemas.openxmlformats.org/drawingml/2006/table">
            <a:tbl>
              <a:tblPr firstRow="1" bandRow="1">
                <a:tableStyleId>{5C22544A-7EE6-4342-B048-85BDC9FD1C3A}</a:tableStyleId>
              </a:tblPr>
              <a:tblGrid>
                <a:gridCol w="348343">
                  <a:extLst>
                    <a:ext uri="{9D8B030D-6E8A-4147-A177-3AD203B41FA5}">
                      <a16:colId xmlns:a16="http://schemas.microsoft.com/office/drawing/2014/main" val="20000"/>
                    </a:ext>
                  </a:extLst>
                </a:gridCol>
                <a:gridCol w="348343">
                  <a:extLst>
                    <a:ext uri="{9D8B030D-6E8A-4147-A177-3AD203B41FA5}">
                      <a16:colId xmlns:a16="http://schemas.microsoft.com/office/drawing/2014/main" val="20001"/>
                    </a:ext>
                  </a:extLst>
                </a:gridCol>
                <a:gridCol w="348343">
                  <a:extLst>
                    <a:ext uri="{9D8B030D-6E8A-4147-A177-3AD203B41FA5}">
                      <a16:colId xmlns:a16="http://schemas.microsoft.com/office/drawing/2014/main" val="20002"/>
                    </a:ext>
                  </a:extLst>
                </a:gridCol>
                <a:gridCol w="348343">
                  <a:extLst>
                    <a:ext uri="{9D8B030D-6E8A-4147-A177-3AD203B41FA5}">
                      <a16:colId xmlns:a16="http://schemas.microsoft.com/office/drawing/2014/main" val="20003"/>
                    </a:ext>
                  </a:extLst>
                </a:gridCol>
                <a:gridCol w="348343">
                  <a:extLst>
                    <a:ext uri="{9D8B030D-6E8A-4147-A177-3AD203B41FA5}">
                      <a16:colId xmlns:a16="http://schemas.microsoft.com/office/drawing/2014/main" val="20004"/>
                    </a:ext>
                  </a:extLst>
                </a:gridCol>
                <a:gridCol w="348343">
                  <a:extLst>
                    <a:ext uri="{9D8B030D-6E8A-4147-A177-3AD203B41FA5}">
                      <a16:colId xmlns:a16="http://schemas.microsoft.com/office/drawing/2014/main" val="20005"/>
                    </a:ext>
                  </a:extLst>
                </a:gridCol>
                <a:gridCol w="348343">
                  <a:extLst>
                    <a:ext uri="{9D8B030D-6E8A-4147-A177-3AD203B41FA5}">
                      <a16:colId xmlns:a16="http://schemas.microsoft.com/office/drawing/2014/main" val="20006"/>
                    </a:ext>
                  </a:extLst>
                </a:gridCol>
              </a:tblGrid>
              <a:tr h="215537">
                <a:tc>
                  <a:txBody>
                    <a:bodyPr/>
                    <a:lstStyle/>
                    <a:p>
                      <a:endParaRPr lang="en-US" sz="1100" b="1" dirty="0"/>
                    </a:p>
                  </a:txBody>
                  <a:tcPr>
                    <a:solidFill>
                      <a:schemeClr val="bg1">
                        <a:lumMod val="85000"/>
                      </a:schemeClr>
                    </a:solidFill>
                  </a:tcPr>
                </a:tc>
                <a:tc>
                  <a:txBody>
                    <a:bodyPr/>
                    <a:lstStyle/>
                    <a:p>
                      <a:r>
                        <a:rPr lang="en-US" sz="1100" b="1" dirty="0">
                          <a:solidFill>
                            <a:schemeClr val="tx1"/>
                          </a:solidFill>
                        </a:rPr>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0"/>
                  </a:ext>
                </a:extLst>
              </a:tr>
              <a:tr h="215537">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1"/>
                  </a:ext>
                </a:extLst>
              </a:tr>
              <a:tr h="215537">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2"/>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extLst>
                  <a:ext uri="{0D108BD9-81ED-4DB2-BD59-A6C34878D82A}">
                    <a16:rowId xmlns:a16="http://schemas.microsoft.com/office/drawing/2014/main" val="10003"/>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a:p>
                  </a:txBody>
                  <a:tcPr>
                    <a:solidFill>
                      <a:schemeClr val="bg1">
                        <a:lumMod val="85000"/>
                      </a:schemeClr>
                    </a:solidFill>
                  </a:tcPr>
                </a:tc>
                <a:extLst>
                  <a:ext uri="{0D108BD9-81ED-4DB2-BD59-A6C34878D82A}">
                    <a16:rowId xmlns:a16="http://schemas.microsoft.com/office/drawing/2014/main" val="10004"/>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5"/>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11" name="TextBox 10"/>
          <p:cNvSpPr txBox="1"/>
          <p:nvPr/>
        </p:nvSpPr>
        <p:spPr>
          <a:xfrm>
            <a:off x="5795857" y="1551217"/>
            <a:ext cx="1911677" cy="369332"/>
          </a:xfrm>
          <a:prstGeom prst="rect">
            <a:avLst/>
          </a:prstGeom>
          <a:noFill/>
        </p:spPr>
        <p:txBody>
          <a:bodyPr wrap="none" rtlCol="0">
            <a:spAutoFit/>
          </a:bodyPr>
          <a:lstStyle/>
          <a:p>
            <a:r>
              <a:rPr lang="en-US" dirty="0"/>
              <a:t>=C</a:t>
            </a:r>
            <a:r>
              <a:rPr lang="en-US" baseline="-25000" dirty="0"/>
              <a:t> </a:t>
            </a:r>
            <a:r>
              <a:rPr lang="en-US" dirty="0"/>
              <a:t>(empty cell = 0)</a:t>
            </a:r>
            <a:endParaRPr lang="en-US" baseline="-25000" dirty="0"/>
          </a:p>
        </p:txBody>
      </p:sp>
      <p:sp>
        <p:nvSpPr>
          <p:cNvPr id="7" name="TextBox 6"/>
          <p:cNvSpPr txBox="1"/>
          <p:nvPr/>
        </p:nvSpPr>
        <p:spPr>
          <a:xfrm>
            <a:off x="152400" y="4243803"/>
            <a:ext cx="184731" cy="369332"/>
          </a:xfrm>
          <a:prstGeom prst="rect">
            <a:avLst/>
          </a:prstGeom>
          <a:solidFill>
            <a:schemeClr val="bg1"/>
          </a:solid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762000" y="1920549"/>
            <a:ext cx="4641623" cy="2291434"/>
          </a:xfrm>
          <a:prstGeom prst="rect">
            <a:avLst/>
          </a:prstGeom>
        </p:spPr>
      </p:pic>
      <p:sp>
        <p:nvSpPr>
          <p:cNvPr id="10" name="TextBox 9"/>
          <p:cNvSpPr txBox="1"/>
          <p:nvPr/>
        </p:nvSpPr>
        <p:spPr>
          <a:xfrm>
            <a:off x="5316744" y="2605216"/>
            <a:ext cx="413896" cy="646331"/>
          </a:xfrm>
          <a:prstGeom prst="rect">
            <a:avLst/>
          </a:prstGeom>
          <a:noFill/>
        </p:spPr>
        <p:txBody>
          <a:bodyPr wrap="none" rtlCol="0">
            <a:spAutoFit/>
          </a:bodyPr>
          <a:lstStyle/>
          <a:p>
            <a:r>
              <a:rPr lang="en-US" sz="3600" dirty="0"/>
              <a:t>*</a:t>
            </a:r>
            <a:endParaRPr lang="en-US" dirty="0"/>
          </a:p>
        </p:txBody>
      </p:sp>
      <p:sp>
        <p:nvSpPr>
          <p:cNvPr id="14" name="TextBox 13">
            <a:extLst>
              <a:ext uri="{FF2B5EF4-FFF2-40B4-BE49-F238E27FC236}">
                <a16:creationId xmlns:a16="http://schemas.microsoft.com/office/drawing/2014/main" id="{6F1BBB70-02D1-8A1F-8942-06410846D196}"/>
              </a:ext>
            </a:extLst>
          </p:cNvPr>
          <p:cNvSpPr txBox="1"/>
          <p:nvPr/>
        </p:nvSpPr>
        <p:spPr>
          <a:xfrm>
            <a:off x="5825566" y="4211983"/>
            <a:ext cx="3212739" cy="1200329"/>
          </a:xfrm>
          <a:prstGeom prst="rect">
            <a:avLst/>
          </a:prstGeom>
          <a:noFill/>
        </p:spPr>
        <p:txBody>
          <a:bodyPr wrap="square" rtlCol="0">
            <a:spAutoFit/>
          </a:bodyPr>
          <a:lstStyle/>
          <a:p>
            <a:r>
              <a:rPr lang="en-US" sz="1800" dirty="0"/>
              <a:t>Question 1b:</a:t>
            </a:r>
          </a:p>
          <a:p>
            <a:r>
              <a:rPr lang="en-US" sz="1800" dirty="0"/>
              <a:t>If Y&gt;5000 image A has feature C. </a:t>
            </a:r>
          </a:p>
          <a:p>
            <a:r>
              <a:rPr lang="en-US" dirty="0"/>
              <a:t>Does image A have feature C?</a:t>
            </a:r>
          </a:p>
          <a:p>
            <a:r>
              <a:rPr lang="en-US" sz="1800" dirty="0"/>
              <a:t>Ans:_______?</a:t>
            </a:r>
          </a:p>
        </p:txBody>
      </p:sp>
      <p:pic>
        <p:nvPicPr>
          <p:cNvPr id="2050" name="Picture 2">
            <a:extLst>
              <a:ext uri="{FF2B5EF4-FFF2-40B4-BE49-F238E27FC236}">
                <a16:creationId xmlns:a16="http://schemas.microsoft.com/office/drawing/2014/main" id="{BC0B5425-DD60-4000-47A6-5DF3188C8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725" y="4981848"/>
            <a:ext cx="1320967" cy="13209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0990F8-4173-320F-3360-7F2823C6F4A7}"/>
              </a:ext>
            </a:extLst>
          </p:cNvPr>
          <p:cNvSpPr txBox="1"/>
          <p:nvPr/>
        </p:nvSpPr>
        <p:spPr>
          <a:xfrm>
            <a:off x="1377811" y="1591196"/>
            <a:ext cx="945772" cy="369332"/>
          </a:xfrm>
          <a:prstGeom prst="rect">
            <a:avLst/>
          </a:prstGeom>
          <a:noFill/>
        </p:spPr>
        <p:txBody>
          <a:bodyPr wrap="none" rtlCol="0">
            <a:spAutoFit/>
          </a:bodyPr>
          <a:lstStyle/>
          <a:p>
            <a:r>
              <a:rPr lang="en-US" dirty="0"/>
              <a:t>Image A</a:t>
            </a:r>
          </a:p>
        </p:txBody>
      </p:sp>
    </p:spTree>
    <p:extLst>
      <p:ext uri="{BB962C8B-B14F-4D97-AF65-F5344CB8AC3E}">
        <p14:creationId xmlns:p14="http://schemas.microsoft.com/office/powerpoint/2010/main" val="386828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pPr algn="l"/>
            <a:r>
              <a:rPr lang="en-US" sz="2000" dirty="0">
                <a:solidFill>
                  <a:srgbClr val="FF0000"/>
                </a:solidFill>
              </a:rPr>
              <a:t>Answer :Exercises on CNN</a:t>
            </a:r>
            <a:br>
              <a:rPr lang="en-US" sz="2000" dirty="0"/>
            </a:br>
            <a:r>
              <a:rPr lang="en-US" sz="2000" dirty="0">
                <a:solidFill>
                  <a:srgbClr val="FF0000"/>
                </a:solidFill>
              </a:rPr>
              <a:t>Exercise 1: </a:t>
            </a:r>
            <a:r>
              <a:rPr lang="en-US" sz="2000" u="sng" dirty="0">
                <a:solidFill>
                  <a:srgbClr val="FF0000"/>
                </a:solidFill>
              </a:rPr>
              <a:t>Convolution (conv) layer </a:t>
            </a:r>
            <a:r>
              <a:rPr lang="en-US" sz="2000" dirty="0">
                <a:solidFill>
                  <a:srgbClr val="FF0000"/>
                </a:solidFill>
              </a:rPr>
              <a:t>How to find the curve feature</a:t>
            </a:r>
          </a:p>
        </p:txBody>
      </p:sp>
      <p:sp>
        <p:nvSpPr>
          <p:cNvPr id="3" name="Content Placeholder 2"/>
          <p:cNvSpPr>
            <a:spLocks noGrp="1"/>
          </p:cNvSpPr>
          <p:nvPr>
            <p:ph idx="1"/>
          </p:nvPr>
        </p:nvSpPr>
        <p:spPr>
          <a:xfrm>
            <a:off x="457200" y="838201"/>
            <a:ext cx="8229600" cy="3759524"/>
          </a:xfrm>
        </p:spPr>
        <p:txBody>
          <a:bodyPr>
            <a:noAutofit/>
          </a:bodyPr>
          <a:lstStyle/>
          <a:p>
            <a:r>
              <a:rPr lang="en-US" sz="2400" dirty="0"/>
              <a:t>Exercise on convolution (implemented by correlation, see appendix).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solidFill>
                <a:srgbClr val="FF0000"/>
              </a:solidFill>
            </a:endParaRPr>
          </a:p>
          <a:p>
            <a:r>
              <a:rPr lang="en-US" sz="2400" dirty="0">
                <a:solidFill>
                  <a:srgbClr val="FF0000"/>
                </a:solidFill>
              </a:rPr>
              <a:t>Answer:_________?=</a:t>
            </a:r>
            <a:r>
              <a:rPr lang="en-US" sz="1800" dirty="0">
                <a:solidFill>
                  <a:srgbClr val="FF0000"/>
                </a:solidFill>
              </a:rPr>
              <a:t>(20*30)+(50*30)+(50*30)=3600 (a bit small)</a:t>
            </a:r>
          </a:p>
          <a:p>
            <a:r>
              <a:rPr lang="en-US" sz="1600" dirty="0">
                <a:solidFill>
                  <a:srgbClr val="00B0F0"/>
                </a:solidFill>
              </a:rPr>
              <a:t>MC question. </a:t>
            </a:r>
            <a:r>
              <a:rPr lang="en-US" sz="1600" dirty="0"/>
              <a:t>Y=correlation( A,C). </a:t>
            </a:r>
            <a:r>
              <a:rPr lang="en-US" sz="1200" dirty="0">
                <a:solidFill>
                  <a:srgbClr val="00B0F0"/>
                </a:solidFill>
              </a:rPr>
              <a:t>(choice 4 is correct) Y=(20*30)+(50*30)+(50*30) </a:t>
            </a:r>
          </a:p>
          <a:p>
            <a:r>
              <a:rPr lang="en-US" sz="1600" dirty="0"/>
              <a:t>Question 1b: If Y&gt;5000 image A has feature C. Does image A have feature C?</a:t>
            </a:r>
          </a:p>
          <a:p>
            <a:r>
              <a:rPr lang="en-US" sz="1600" dirty="0">
                <a:solidFill>
                  <a:srgbClr val="FF0000"/>
                </a:solidFill>
              </a:rPr>
              <a:t>Answer : No. Because Y&lt;5000. It has no feature C</a:t>
            </a:r>
          </a:p>
          <a:p>
            <a:endParaRPr lang="en-US" sz="2400" dirty="0"/>
          </a:p>
        </p:txBody>
      </p:sp>
      <p:sp>
        <p:nvSpPr>
          <p:cNvPr id="4" name="Footer Placeholder 3"/>
          <p:cNvSpPr>
            <a:spLocks noGrp="1"/>
          </p:cNvSpPr>
          <p:nvPr>
            <p:ph type="ftr" sz="quarter" idx="11"/>
          </p:nvPr>
        </p:nvSpPr>
        <p:spPr>
          <a:xfrm>
            <a:off x="6084077" y="5712782"/>
            <a:ext cx="2895600" cy="365125"/>
          </a:xfrm>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21</a:t>
            </a:fld>
            <a:endParaRPr lang="en-US" altLang="en-US"/>
          </a:p>
        </p:txBody>
      </p:sp>
      <p:graphicFrame>
        <p:nvGraphicFramePr>
          <p:cNvPr id="6" name="Table 5"/>
          <p:cNvGraphicFramePr>
            <a:graphicFrameLocks noGrp="1"/>
          </p:cNvGraphicFramePr>
          <p:nvPr/>
        </p:nvGraphicFramePr>
        <p:xfrm>
          <a:off x="5825566" y="1933061"/>
          <a:ext cx="2438401" cy="1813560"/>
        </p:xfrm>
        <a:graphic>
          <a:graphicData uri="http://schemas.openxmlformats.org/drawingml/2006/table">
            <a:tbl>
              <a:tblPr firstRow="1" bandRow="1">
                <a:tableStyleId>{5C22544A-7EE6-4342-B048-85BDC9FD1C3A}</a:tableStyleId>
              </a:tblPr>
              <a:tblGrid>
                <a:gridCol w="348343">
                  <a:extLst>
                    <a:ext uri="{9D8B030D-6E8A-4147-A177-3AD203B41FA5}">
                      <a16:colId xmlns:a16="http://schemas.microsoft.com/office/drawing/2014/main" val="20000"/>
                    </a:ext>
                  </a:extLst>
                </a:gridCol>
                <a:gridCol w="348343">
                  <a:extLst>
                    <a:ext uri="{9D8B030D-6E8A-4147-A177-3AD203B41FA5}">
                      <a16:colId xmlns:a16="http://schemas.microsoft.com/office/drawing/2014/main" val="20001"/>
                    </a:ext>
                  </a:extLst>
                </a:gridCol>
                <a:gridCol w="348343">
                  <a:extLst>
                    <a:ext uri="{9D8B030D-6E8A-4147-A177-3AD203B41FA5}">
                      <a16:colId xmlns:a16="http://schemas.microsoft.com/office/drawing/2014/main" val="20002"/>
                    </a:ext>
                  </a:extLst>
                </a:gridCol>
                <a:gridCol w="348343">
                  <a:extLst>
                    <a:ext uri="{9D8B030D-6E8A-4147-A177-3AD203B41FA5}">
                      <a16:colId xmlns:a16="http://schemas.microsoft.com/office/drawing/2014/main" val="20003"/>
                    </a:ext>
                  </a:extLst>
                </a:gridCol>
                <a:gridCol w="348343">
                  <a:extLst>
                    <a:ext uri="{9D8B030D-6E8A-4147-A177-3AD203B41FA5}">
                      <a16:colId xmlns:a16="http://schemas.microsoft.com/office/drawing/2014/main" val="20004"/>
                    </a:ext>
                  </a:extLst>
                </a:gridCol>
                <a:gridCol w="348343">
                  <a:extLst>
                    <a:ext uri="{9D8B030D-6E8A-4147-A177-3AD203B41FA5}">
                      <a16:colId xmlns:a16="http://schemas.microsoft.com/office/drawing/2014/main" val="20005"/>
                    </a:ext>
                  </a:extLst>
                </a:gridCol>
                <a:gridCol w="348343">
                  <a:extLst>
                    <a:ext uri="{9D8B030D-6E8A-4147-A177-3AD203B41FA5}">
                      <a16:colId xmlns:a16="http://schemas.microsoft.com/office/drawing/2014/main" val="20006"/>
                    </a:ext>
                  </a:extLst>
                </a:gridCol>
              </a:tblGrid>
              <a:tr h="215537">
                <a:tc>
                  <a:txBody>
                    <a:bodyPr/>
                    <a:lstStyle/>
                    <a:p>
                      <a:endParaRPr lang="en-US" sz="1100" b="1" dirty="0"/>
                    </a:p>
                  </a:txBody>
                  <a:tcPr>
                    <a:solidFill>
                      <a:schemeClr val="bg1">
                        <a:lumMod val="85000"/>
                      </a:schemeClr>
                    </a:solidFill>
                  </a:tcPr>
                </a:tc>
                <a:tc>
                  <a:txBody>
                    <a:bodyPr/>
                    <a:lstStyle/>
                    <a:p>
                      <a:r>
                        <a:rPr lang="en-US" sz="1100" b="1" dirty="0">
                          <a:solidFill>
                            <a:schemeClr val="tx1"/>
                          </a:solidFill>
                        </a:rPr>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0"/>
                  </a:ext>
                </a:extLst>
              </a:tr>
              <a:tr h="215537">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1"/>
                  </a:ext>
                </a:extLst>
              </a:tr>
              <a:tr h="215537">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2"/>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extLst>
                  <a:ext uri="{0D108BD9-81ED-4DB2-BD59-A6C34878D82A}">
                    <a16:rowId xmlns:a16="http://schemas.microsoft.com/office/drawing/2014/main" val="10003"/>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a:p>
                  </a:txBody>
                  <a:tcPr>
                    <a:solidFill>
                      <a:schemeClr val="bg1">
                        <a:lumMod val="85000"/>
                      </a:schemeClr>
                    </a:solidFill>
                  </a:tcPr>
                </a:tc>
                <a:extLst>
                  <a:ext uri="{0D108BD9-81ED-4DB2-BD59-A6C34878D82A}">
                    <a16:rowId xmlns:a16="http://schemas.microsoft.com/office/drawing/2014/main" val="10004"/>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5"/>
                  </a:ext>
                </a:extLst>
              </a:tr>
              <a:tr h="215537">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r>
                        <a:rPr lang="en-US" sz="1100" b="1" dirty="0"/>
                        <a:t>30</a:t>
                      </a:r>
                    </a:p>
                  </a:txBody>
                  <a:tcPr>
                    <a:solidFill>
                      <a:schemeClr val="bg1">
                        <a:lumMod val="85000"/>
                      </a:schemeClr>
                    </a:solidFill>
                  </a:tcPr>
                </a:tc>
                <a:tc>
                  <a:txBody>
                    <a:bodyPr/>
                    <a:lstStyle/>
                    <a:p>
                      <a:endParaRPr lang="en-US" sz="1100" b="1" dirty="0"/>
                    </a:p>
                  </a:txBody>
                  <a:tcPr>
                    <a:solidFill>
                      <a:schemeClr val="bg1">
                        <a:lumMod val="85000"/>
                      </a:schemeClr>
                    </a:solidFill>
                  </a:tcPr>
                </a:tc>
                <a:tc>
                  <a:txBody>
                    <a:bodyPr/>
                    <a:lstStyle/>
                    <a:p>
                      <a:endParaRPr lang="en-US" sz="1100" b="1" dirty="0"/>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11" name="TextBox 10"/>
          <p:cNvSpPr txBox="1"/>
          <p:nvPr/>
        </p:nvSpPr>
        <p:spPr>
          <a:xfrm>
            <a:off x="5795857" y="1551217"/>
            <a:ext cx="3183820" cy="369332"/>
          </a:xfrm>
          <a:prstGeom prst="rect">
            <a:avLst/>
          </a:prstGeom>
          <a:noFill/>
        </p:spPr>
        <p:txBody>
          <a:bodyPr wrap="none" rtlCol="0">
            <a:spAutoFit/>
          </a:bodyPr>
          <a:lstStyle/>
          <a:p>
            <a:r>
              <a:rPr lang="en-US" dirty="0"/>
              <a:t>Kernel feature C</a:t>
            </a:r>
            <a:r>
              <a:rPr lang="en-US" baseline="-25000" dirty="0"/>
              <a:t> </a:t>
            </a:r>
            <a:r>
              <a:rPr lang="en-US" dirty="0"/>
              <a:t>(empty cell = 0)</a:t>
            </a:r>
            <a:endParaRPr lang="en-US" baseline="-25000" dirty="0"/>
          </a:p>
        </p:txBody>
      </p:sp>
      <p:sp>
        <p:nvSpPr>
          <p:cNvPr id="7" name="TextBox 6"/>
          <p:cNvSpPr txBox="1"/>
          <p:nvPr/>
        </p:nvSpPr>
        <p:spPr>
          <a:xfrm>
            <a:off x="152400" y="4243803"/>
            <a:ext cx="184731" cy="369332"/>
          </a:xfrm>
          <a:prstGeom prst="rect">
            <a:avLst/>
          </a:prstGeom>
          <a:solidFill>
            <a:schemeClr val="bg1"/>
          </a:solidFill>
        </p:spPr>
        <p:txBody>
          <a:bodyPr wrap="none" rtlCol="0">
            <a:spAutoFit/>
          </a:bodyPr>
          <a:lstStyle/>
          <a:p>
            <a:endParaRPr lang="en-US" dirty="0"/>
          </a:p>
        </p:txBody>
      </p:sp>
      <p:sp>
        <p:nvSpPr>
          <p:cNvPr id="10" name="TextBox 9"/>
          <p:cNvSpPr txBox="1"/>
          <p:nvPr/>
        </p:nvSpPr>
        <p:spPr>
          <a:xfrm>
            <a:off x="5316744" y="2605216"/>
            <a:ext cx="413896" cy="646331"/>
          </a:xfrm>
          <a:prstGeom prst="rect">
            <a:avLst/>
          </a:prstGeom>
          <a:noFill/>
        </p:spPr>
        <p:txBody>
          <a:bodyPr wrap="none" rtlCol="0">
            <a:spAutoFit/>
          </a:bodyPr>
          <a:lstStyle/>
          <a:p>
            <a:r>
              <a:rPr lang="en-US" sz="3600" dirty="0"/>
              <a:t>*</a:t>
            </a:r>
            <a:endParaRPr lang="en-US" dirty="0"/>
          </a:p>
        </p:txBody>
      </p:sp>
      <p:pic>
        <p:nvPicPr>
          <p:cNvPr id="12" name="Picture 11">
            <a:extLst>
              <a:ext uri="{FF2B5EF4-FFF2-40B4-BE49-F238E27FC236}">
                <a16:creationId xmlns:a16="http://schemas.microsoft.com/office/drawing/2014/main" id="{EF7736C7-E21A-4EFC-A9AA-18BB869C98AC}"/>
              </a:ext>
            </a:extLst>
          </p:cNvPr>
          <p:cNvPicPr>
            <a:picLocks noChangeAspect="1"/>
          </p:cNvPicPr>
          <p:nvPr/>
        </p:nvPicPr>
        <p:blipFill>
          <a:blip r:embed="rId2"/>
          <a:stretch>
            <a:fillRect/>
          </a:stretch>
        </p:blipFill>
        <p:spPr>
          <a:xfrm>
            <a:off x="762000" y="1920549"/>
            <a:ext cx="4641623" cy="2291434"/>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AD7842DF-C783-44E2-8248-FD799955C81A}"/>
                  </a:ext>
                </a:extLst>
              </p14:cNvPr>
              <p14:cNvContentPartPr/>
              <p14:nvPr/>
            </p14:nvContentPartPr>
            <p14:xfrm>
              <a:off x="4283595" y="3675945"/>
              <a:ext cx="1172880" cy="1165320"/>
            </p14:xfrm>
          </p:contentPart>
        </mc:Choice>
        <mc:Fallback xmlns="">
          <p:pic>
            <p:nvPicPr>
              <p:cNvPr id="9" name="Ink 8">
                <a:extLst>
                  <a:ext uri="{FF2B5EF4-FFF2-40B4-BE49-F238E27FC236}">
                    <a16:creationId xmlns:a16="http://schemas.microsoft.com/office/drawing/2014/main" id="{AD7842DF-C783-44E2-8248-FD799955C81A}"/>
                  </a:ext>
                </a:extLst>
              </p:cNvPr>
              <p:cNvPicPr/>
              <p:nvPr/>
            </p:nvPicPr>
            <p:blipFill>
              <a:blip r:embed="rId4"/>
              <a:stretch>
                <a:fillRect/>
              </a:stretch>
            </p:blipFill>
            <p:spPr>
              <a:xfrm>
                <a:off x="4274595" y="3667305"/>
                <a:ext cx="119052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CD42D459-E364-44B3-A0F0-2ED30966E883}"/>
                  </a:ext>
                </a:extLst>
              </p14:cNvPr>
              <p14:cNvContentPartPr/>
              <p14:nvPr/>
            </p14:nvContentPartPr>
            <p14:xfrm>
              <a:off x="5867955" y="3666585"/>
              <a:ext cx="1456560" cy="1181520"/>
            </p14:xfrm>
          </p:contentPart>
        </mc:Choice>
        <mc:Fallback xmlns="">
          <p:pic>
            <p:nvPicPr>
              <p:cNvPr id="15" name="Ink 14">
                <a:extLst>
                  <a:ext uri="{FF2B5EF4-FFF2-40B4-BE49-F238E27FC236}">
                    <a16:creationId xmlns:a16="http://schemas.microsoft.com/office/drawing/2014/main" id="{CD42D459-E364-44B3-A0F0-2ED30966E883}"/>
                  </a:ext>
                </a:extLst>
              </p:cNvPr>
              <p:cNvPicPr/>
              <p:nvPr/>
            </p:nvPicPr>
            <p:blipFill>
              <a:blip r:embed="rId6"/>
              <a:stretch>
                <a:fillRect/>
              </a:stretch>
            </p:blipFill>
            <p:spPr>
              <a:xfrm>
                <a:off x="5859315" y="3657945"/>
                <a:ext cx="1474200" cy="119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ACD85D42-A751-47E3-9032-E216D06E9C8F}"/>
                  </a:ext>
                </a:extLst>
              </p14:cNvPr>
              <p14:cNvContentPartPr/>
              <p14:nvPr/>
            </p14:nvContentPartPr>
            <p14:xfrm>
              <a:off x="4201515" y="2600265"/>
              <a:ext cx="2818440" cy="2233080"/>
            </p14:xfrm>
          </p:contentPart>
        </mc:Choice>
        <mc:Fallback xmlns="">
          <p:pic>
            <p:nvPicPr>
              <p:cNvPr id="19" name="Ink 18">
                <a:extLst>
                  <a:ext uri="{FF2B5EF4-FFF2-40B4-BE49-F238E27FC236}">
                    <a16:creationId xmlns:a16="http://schemas.microsoft.com/office/drawing/2014/main" id="{ACD85D42-A751-47E3-9032-E216D06E9C8F}"/>
                  </a:ext>
                </a:extLst>
              </p:cNvPr>
              <p:cNvPicPr/>
              <p:nvPr/>
            </p:nvPicPr>
            <p:blipFill>
              <a:blip r:embed="rId8"/>
              <a:stretch>
                <a:fillRect/>
              </a:stretch>
            </p:blipFill>
            <p:spPr>
              <a:xfrm>
                <a:off x="4192515" y="2591265"/>
                <a:ext cx="2836080" cy="2250720"/>
              </a:xfrm>
              <a:prstGeom prst="rect">
                <a:avLst/>
              </a:prstGeom>
            </p:spPr>
          </p:pic>
        </mc:Fallback>
      </mc:AlternateContent>
      <p:grpSp>
        <p:nvGrpSpPr>
          <p:cNvPr id="24" name="Group 23">
            <a:extLst>
              <a:ext uri="{FF2B5EF4-FFF2-40B4-BE49-F238E27FC236}">
                <a16:creationId xmlns:a16="http://schemas.microsoft.com/office/drawing/2014/main" id="{F6DB5AC0-4D7E-4370-912E-62EDB56C40EE}"/>
              </a:ext>
            </a:extLst>
          </p:cNvPr>
          <p:cNvGrpSpPr/>
          <p:nvPr/>
        </p:nvGrpSpPr>
        <p:grpSpPr>
          <a:xfrm>
            <a:off x="3598875" y="2638065"/>
            <a:ext cx="3392280" cy="2190960"/>
            <a:chOff x="3598875" y="2638065"/>
            <a:chExt cx="3392280" cy="2190960"/>
          </a:xfrm>
        </p:grpSpPr>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C3F27A8A-5544-49F7-8D5D-8F8017D911F3}"/>
                    </a:ext>
                  </a:extLst>
                </p14:cNvPr>
                <p14:cNvContentPartPr/>
                <p14:nvPr/>
              </p14:nvContentPartPr>
              <p14:xfrm>
                <a:off x="3962115" y="3371745"/>
                <a:ext cx="609120" cy="1402920"/>
              </p14:xfrm>
            </p:contentPart>
          </mc:Choice>
          <mc:Fallback xmlns="">
            <p:pic>
              <p:nvPicPr>
                <p:cNvPr id="16" name="Ink 15">
                  <a:extLst>
                    <a:ext uri="{FF2B5EF4-FFF2-40B4-BE49-F238E27FC236}">
                      <a16:creationId xmlns:a16="http://schemas.microsoft.com/office/drawing/2014/main" id="{C3F27A8A-5544-49F7-8D5D-8F8017D911F3}"/>
                    </a:ext>
                  </a:extLst>
                </p:cNvPr>
                <p:cNvPicPr/>
                <p:nvPr/>
              </p:nvPicPr>
              <p:blipFill>
                <a:blip r:embed="rId10"/>
                <a:stretch>
                  <a:fillRect/>
                </a:stretch>
              </p:blipFill>
              <p:spPr>
                <a:xfrm>
                  <a:off x="3953475" y="3362745"/>
                  <a:ext cx="626760" cy="1420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A3713A65-BB3F-4817-A2D7-950359C894EC}"/>
                    </a:ext>
                  </a:extLst>
                </p14:cNvPr>
                <p14:cNvContentPartPr/>
                <p14:nvPr/>
              </p14:nvContentPartPr>
              <p14:xfrm>
                <a:off x="4989195" y="3419265"/>
                <a:ext cx="2001960" cy="1409760"/>
              </p14:xfrm>
            </p:contentPart>
          </mc:Choice>
          <mc:Fallback xmlns="">
            <p:pic>
              <p:nvPicPr>
                <p:cNvPr id="17" name="Ink 16">
                  <a:extLst>
                    <a:ext uri="{FF2B5EF4-FFF2-40B4-BE49-F238E27FC236}">
                      <a16:creationId xmlns:a16="http://schemas.microsoft.com/office/drawing/2014/main" id="{A3713A65-BB3F-4817-A2D7-950359C894EC}"/>
                    </a:ext>
                  </a:extLst>
                </p:cNvPr>
                <p:cNvPicPr/>
                <p:nvPr/>
              </p:nvPicPr>
              <p:blipFill>
                <a:blip r:embed="rId12"/>
                <a:stretch>
                  <a:fillRect/>
                </a:stretch>
              </p:blipFill>
              <p:spPr>
                <a:xfrm>
                  <a:off x="4980555" y="3410265"/>
                  <a:ext cx="201960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47D68146-BEB5-4E94-9ECF-72A08BDFA50A}"/>
                    </a:ext>
                  </a:extLst>
                </p14:cNvPr>
                <p14:cNvContentPartPr/>
                <p14:nvPr/>
              </p14:nvContentPartPr>
              <p14:xfrm>
                <a:off x="3598875" y="2638065"/>
                <a:ext cx="249480" cy="2166120"/>
              </p14:xfrm>
            </p:contentPart>
          </mc:Choice>
          <mc:Fallback xmlns="">
            <p:pic>
              <p:nvPicPr>
                <p:cNvPr id="23" name="Ink 22">
                  <a:extLst>
                    <a:ext uri="{FF2B5EF4-FFF2-40B4-BE49-F238E27FC236}">
                      <a16:creationId xmlns:a16="http://schemas.microsoft.com/office/drawing/2014/main" id="{47D68146-BEB5-4E94-9ECF-72A08BDFA50A}"/>
                    </a:ext>
                  </a:extLst>
                </p:cNvPr>
                <p:cNvPicPr/>
                <p:nvPr/>
              </p:nvPicPr>
              <p:blipFill>
                <a:blip r:embed="rId14"/>
                <a:stretch>
                  <a:fillRect/>
                </a:stretch>
              </p:blipFill>
              <p:spPr>
                <a:xfrm>
                  <a:off x="3590235" y="2629425"/>
                  <a:ext cx="267120" cy="218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3FBFEDF1-E2DC-4CC4-91C0-667753AF47C3}"/>
                  </a:ext>
                </a:extLst>
              </p14:cNvPr>
              <p14:cNvContentPartPr/>
              <p14:nvPr/>
            </p14:nvContentPartPr>
            <p14:xfrm>
              <a:off x="11762955" y="2981145"/>
              <a:ext cx="360" cy="360"/>
            </p14:xfrm>
          </p:contentPart>
        </mc:Choice>
        <mc:Fallback xmlns="">
          <p:pic>
            <p:nvPicPr>
              <p:cNvPr id="25" name="Ink 24">
                <a:extLst>
                  <a:ext uri="{FF2B5EF4-FFF2-40B4-BE49-F238E27FC236}">
                    <a16:creationId xmlns:a16="http://schemas.microsoft.com/office/drawing/2014/main" id="{3FBFEDF1-E2DC-4CC4-91C0-667753AF47C3}"/>
                  </a:ext>
                </a:extLst>
              </p:cNvPr>
              <p:cNvPicPr/>
              <p:nvPr/>
            </p:nvPicPr>
            <p:blipFill>
              <a:blip r:embed="rId16"/>
              <a:stretch>
                <a:fillRect/>
              </a:stretch>
            </p:blipFill>
            <p:spPr>
              <a:xfrm>
                <a:off x="11754315" y="2972145"/>
                <a:ext cx="18000" cy="18000"/>
              </a:xfrm>
              <a:prstGeom prst="rect">
                <a:avLst/>
              </a:prstGeom>
            </p:spPr>
          </p:pic>
        </mc:Fallback>
      </mc:AlternateContent>
      <p:sp>
        <p:nvSpPr>
          <p:cNvPr id="14" name="TextBox 13">
            <a:extLst>
              <a:ext uri="{FF2B5EF4-FFF2-40B4-BE49-F238E27FC236}">
                <a16:creationId xmlns:a16="http://schemas.microsoft.com/office/drawing/2014/main" id="{0C9CB06A-C70E-9C65-B2EF-6726D764B9AE}"/>
              </a:ext>
            </a:extLst>
          </p:cNvPr>
          <p:cNvSpPr txBox="1"/>
          <p:nvPr/>
        </p:nvSpPr>
        <p:spPr>
          <a:xfrm>
            <a:off x="2856915" y="1591196"/>
            <a:ext cx="1751762" cy="369332"/>
          </a:xfrm>
          <a:prstGeom prst="rect">
            <a:avLst/>
          </a:prstGeom>
          <a:noFill/>
        </p:spPr>
        <p:txBody>
          <a:bodyPr wrap="none" rtlCol="0">
            <a:spAutoFit/>
          </a:bodyPr>
          <a:lstStyle/>
          <a:p>
            <a:r>
              <a:rPr lang="en-US" dirty="0"/>
              <a:t>Matrix data of  A</a:t>
            </a:r>
          </a:p>
        </p:txBody>
      </p:sp>
      <p:sp>
        <p:nvSpPr>
          <p:cNvPr id="18" name="TextBox 17">
            <a:extLst>
              <a:ext uri="{FF2B5EF4-FFF2-40B4-BE49-F238E27FC236}">
                <a16:creationId xmlns:a16="http://schemas.microsoft.com/office/drawing/2014/main" id="{A3E47523-EB7F-07B0-BE1A-E0D6CF249D65}"/>
              </a:ext>
            </a:extLst>
          </p:cNvPr>
          <p:cNvSpPr txBox="1"/>
          <p:nvPr/>
        </p:nvSpPr>
        <p:spPr>
          <a:xfrm>
            <a:off x="1377811" y="1591196"/>
            <a:ext cx="945772" cy="369332"/>
          </a:xfrm>
          <a:prstGeom prst="rect">
            <a:avLst/>
          </a:prstGeom>
          <a:noFill/>
        </p:spPr>
        <p:txBody>
          <a:bodyPr wrap="none" rtlCol="0">
            <a:spAutoFit/>
          </a:bodyPr>
          <a:lstStyle/>
          <a:p>
            <a:r>
              <a:rPr lang="en-US" dirty="0"/>
              <a:t>Image A</a:t>
            </a:r>
          </a:p>
        </p:txBody>
      </p:sp>
    </p:spTree>
    <p:extLst>
      <p:ext uri="{BB962C8B-B14F-4D97-AF65-F5344CB8AC3E}">
        <p14:creationId xmlns:p14="http://schemas.microsoft.com/office/powerpoint/2010/main" val="309821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83" y="19522"/>
            <a:ext cx="8229600" cy="1143000"/>
          </a:xfrm>
        </p:spPr>
        <p:txBody>
          <a:bodyPr>
            <a:normAutofit/>
          </a:bodyPr>
          <a:lstStyle/>
          <a:p>
            <a:r>
              <a:rPr lang="en-US" dirty="0"/>
              <a:t>To complete the </a:t>
            </a:r>
            <a:r>
              <a:rPr lang="en-US" u="sng" dirty="0">
                <a:solidFill>
                  <a:srgbClr val="FF0000"/>
                </a:solidFill>
              </a:rPr>
              <a:t>convolution layer </a:t>
            </a:r>
          </a:p>
        </p:txBody>
      </p:sp>
      <p:sp>
        <p:nvSpPr>
          <p:cNvPr id="3" name="Content Placeholder 2"/>
          <p:cNvSpPr>
            <a:spLocks noGrp="1"/>
          </p:cNvSpPr>
          <p:nvPr>
            <p:ph idx="1"/>
          </p:nvPr>
        </p:nvSpPr>
        <p:spPr>
          <a:xfrm>
            <a:off x="484883" y="1209491"/>
            <a:ext cx="8229600" cy="4525963"/>
          </a:xfrm>
        </p:spPr>
        <p:txBody>
          <a:bodyPr>
            <a:normAutofit/>
          </a:bodyPr>
          <a:lstStyle/>
          <a:p>
            <a:r>
              <a:rPr lang="en-US" sz="2400" dirty="0"/>
              <a:t>After convolution (multiplication and summation)  the output is passed on to a non-linear activation function (Sigmoid or </a:t>
            </a:r>
            <a:r>
              <a:rPr lang="en-US" sz="2400" dirty="0" err="1"/>
              <a:t>Tanh</a:t>
            </a:r>
            <a:r>
              <a:rPr lang="en-US" sz="2400" dirty="0"/>
              <a:t> or </a:t>
            </a:r>
            <a:r>
              <a:rPr lang="en-US" sz="2400" dirty="0" err="1"/>
              <a:t>Relu</a:t>
            </a:r>
            <a:r>
              <a:rPr lang="en-US" sz="2400" dirty="0"/>
              <a:t>), same as Back –Propagation NN. </a:t>
            </a:r>
          </a:p>
          <a:p>
            <a:r>
              <a:rPr lang="en-US" sz="2400" dirty="0"/>
              <a:t>We can use a neuron to simulate </a:t>
            </a:r>
            <a:r>
              <a:rPr lang="en-US" sz="2400" dirty="0">
                <a:solidFill>
                  <a:srgbClr val="0070C0"/>
                </a:solidFill>
              </a:rPr>
              <a:t>correlation</a:t>
            </a:r>
            <a:r>
              <a:rPr lang="en-US" sz="2400" dirty="0"/>
              <a:t>, such as </a:t>
            </a:r>
          </a:p>
          <a:p>
            <a:r>
              <a:rPr lang="en-US" sz="2400" i="1" dirty="0"/>
              <a:t>u</a:t>
            </a:r>
            <a:r>
              <a:rPr lang="en-US" sz="2400" dirty="0"/>
              <a:t> is generated by: </a:t>
            </a:r>
            <a:r>
              <a:rPr lang="en-US" sz="2400" i="1" dirty="0"/>
              <a:t>u</a:t>
            </a:r>
            <a:r>
              <a:rPr lang="en-US" sz="2400" dirty="0"/>
              <a:t>=</a:t>
            </a:r>
            <a:r>
              <a:rPr lang="en-US" sz="2400" dirty="0">
                <a:solidFill>
                  <a:srgbClr val="0070C0"/>
                </a:solidFill>
              </a:rPr>
              <a:t>correlation</a:t>
            </a:r>
            <a:r>
              <a:rPr lang="en-US" sz="2400" dirty="0"/>
              <a:t>(</a:t>
            </a:r>
            <a:r>
              <a:rPr lang="en-US" sz="2400" i="1" dirty="0" err="1"/>
              <a:t>x,w</a:t>
            </a:r>
            <a:r>
              <a:rPr lang="en-US" sz="2400" dirty="0"/>
              <a:t>)</a:t>
            </a:r>
          </a:p>
          <a:p>
            <a:endParaRPr lang="en-US" sz="2800"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22</a:t>
            </a:fld>
            <a:endParaRPr lang="en-US" altLang="en-US"/>
          </a:p>
        </p:txBody>
      </p:sp>
      <mc:AlternateContent xmlns:mc="http://schemas.openxmlformats.org/markup-compatibility/2006" xmlns:a14="http://schemas.microsoft.com/office/drawing/2010/main">
        <mc:Choice Requires="a14">
          <p:sp>
            <p:nvSpPr>
              <p:cNvPr id="6" name="Object 5"/>
              <p:cNvSpPr txBox="1"/>
              <p:nvPr/>
            </p:nvSpPr>
            <p:spPr bwMode="auto">
              <a:xfrm>
                <a:off x="4724400" y="3549650"/>
                <a:ext cx="4419600" cy="2959100"/>
              </a:xfrm>
              <a:prstGeom prst="rect">
                <a:avLst/>
              </a:prstGeom>
              <a:noFill/>
              <a:ln w="9525">
                <a:solidFill>
                  <a:schemeClr val="accent1"/>
                </a:solidFill>
                <a:miter lim="800000"/>
                <a:headEnd/>
                <a:tailEnd/>
              </a:ln>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𝑦</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u</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with</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sup>
                        <m:e>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e>
                      </m:nary>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𝑏</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bias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weight</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internal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signal</m:t>
                      </m:r>
                    </m:oMath>
                    <m:oMath xmlns:m="http://schemas.openxmlformats.org/officeDocument/2006/math">
                      <m:r>
                        <m:rPr>
                          <m:sty m:val="p"/>
                        </m:rPr>
                        <a:rPr lang="en-US" i="1" smtClean="0">
                          <a:solidFill>
                            <a:srgbClr val="000000"/>
                          </a:solidFill>
                          <a:latin typeface="Cambria Math" panose="02040503050406030204" pitchFamily="18" charset="0"/>
                        </a:rPr>
                        <m:t>Typically</m:t>
                      </m:r>
                      <m:r>
                        <a:rPr lang="en-US" i="1"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activation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e</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logistic</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sigmoid</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e</m:t>
                      </m:r>
                      <m:r>
                        <m:rPr>
                          <m:nor/>
                        </m:rPr>
                        <a:rPr lang="en-US" i="0">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r>
                        <a:rPr lang="en-US" i="1">
                          <a:solidFill>
                            <a:srgbClr val="000000"/>
                          </a:solidFill>
                          <a:latin typeface="Cambria Math" panose="02040503050406030204" pitchFamily="18" charset="0"/>
                        </a:rPr>
                        <m:t>,</m:t>
                      </m:r>
                      <m:r>
                        <m:rPr>
                          <m:nor/>
                        </m:rPr>
                        <a:rPr lang="en-US" b="0" i="0" smtClean="0">
                          <a:solidFill>
                            <a:srgbClr val="000000"/>
                          </a:solidFill>
                          <a:latin typeface="Cambria Math" panose="02040503050406030204" pitchFamily="18" charset="0"/>
                        </a:rPr>
                        <m:t>(</m:t>
                      </m:r>
                      <m:r>
                        <m:rPr>
                          <m:nor/>
                        </m:rPr>
                        <a:rPr lang="en-US" b="0" i="0" smtClean="0">
                          <a:solidFill>
                            <a:srgbClr val="000000"/>
                          </a:solidFill>
                          <a:latin typeface="Cambria Math" panose="02040503050406030204" pitchFamily="18" charset="0"/>
                        </a:rPr>
                        <m:t>typical</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sigmoid</m:t>
                      </m:r>
                      <m:r>
                        <m:rPr>
                          <m:nor/>
                        </m:rPr>
                        <a:rPr lang="en-US" b="0" i="0" smtClean="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therefore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u</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sup>
                                    <m:e>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b</m:t>
                                      </m:r>
                                    </m:e>
                                  </m:nary>
                                </m:e>
                              </m:d>
                            </m:sup>
                          </m:sSup>
                        </m:den>
                      </m:f>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4724400" y="3549650"/>
                <a:ext cx="4419600" cy="2959100"/>
              </a:xfrm>
              <a:prstGeom prst="rect">
                <a:avLst/>
              </a:prstGeom>
              <a:blipFill>
                <a:blip r:embed="rId3"/>
                <a:stretch>
                  <a:fillRect/>
                </a:stretch>
              </a:blipFill>
              <a:ln w="9525">
                <a:solidFill>
                  <a:schemeClr val="accent1"/>
                </a:solidFill>
                <a:miter lim="800000"/>
                <a:headEnd/>
                <a:tailEnd/>
              </a:ln>
            </p:spPr>
            <p:txBody>
              <a:bodyPr/>
              <a:lstStyle/>
              <a:p>
                <a:r>
                  <a:rPr lang="en-US">
                    <a:noFill/>
                  </a:rPr>
                  <a:t> </a:t>
                </a:r>
              </a:p>
            </p:txBody>
          </p:sp>
        </mc:Fallback>
      </mc:AlternateContent>
      <p:sp>
        <p:nvSpPr>
          <p:cNvPr id="7" name="Oval 6"/>
          <p:cNvSpPr/>
          <p:nvPr/>
        </p:nvSpPr>
        <p:spPr>
          <a:xfrm>
            <a:off x="2562921" y="4637166"/>
            <a:ext cx="762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endCxn id="7" idx="1"/>
          </p:cNvCxnSpPr>
          <p:nvPr/>
        </p:nvCxnSpPr>
        <p:spPr>
          <a:xfrm>
            <a:off x="1267521" y="4257754"/>
            <a:ext cx="1406992" cy="535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23" idx="2"/>
          </p:cNvCxnSpPr>
          <p:nvPr/>
        </p:nvCxnSpPr>
        <p:spPr>
          <a:xfrm>
            <a:off x="1447800" y="5028519"/>
            <a:ext cx="1115121" cy="122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43721" y="5399166"/>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92003" y="5152999"/>
            <a:ext cx="211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02"/>
          <p:cNvGraphicFramePr>
            <a:graphicFrameLocks noChangeAspect="1"/>
          </p:cNvGraphicFramePr>
          <p:nvPr/>
        </p:nvGraphicFramePr>
        <p:xfrm>
          <a:off x="2770883" y="4845129"/>
          <a:ext cx="663575" cy="623887"/>
        </p:xfrm>
        <a:graphic>
          <a:graphicData uri="http://schemas.openxmlformats.org/presentationml/2006/ole">
            <mc:AlternateContent xmlns:mc="http://schemas.openxmlformats.org/markup-compatibility/2006">
              <mc:Choice xmlns:v="urn:schemas-microsoft-com:vml" Requires="v">
                <p:oleObj name="公式" r:id="rId4" imgW="291973" imgH="253890" progId="Equation.3">
                  <p:embed/>
                </p:oleObj>
              </mc:Choice>
              <mc:Fallback>
                <p:oleObj name="公式" r:id="rId4" imgW="291973" imgH="253890" progId="Equation.3">
                  <p:embed/>
                  <p:pic>
                    <p:nvPicPr>
                      <p:cNvPr id="12"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883" y="4845129"/>
                        <a:ext cx="663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10"/>
          <p:cNvGraphicFramePr>
            <a:graphicFrameLocks noChangeAspect="1"/>
          </p:cNvGraphicFramePr>
          <p:nvPr/>
        </p:nvGraphicFramePr>
        <p:xfrm>
          <a:off x="76200" y="3883025"/>
          <a:ext cx="1122363" cy="460375"/>
        </p:xfrm>
        <a:graphic>
          <a:graphicData uri="http://schemas.openxmlformats.org/presentationml/2006/ole">
            <mc:AlternateContent xmlns:mc="http://schemas.openxmlformats.org/markup-compatibility/2006">
              <mc:Choice xmlns:v="urn:schemas-microsoft-com:vml" Requires="v">
                <p:oleObj name="公式" r:id="rId6" imgW="494870" imgH="203024" progId="Equation.3">
                  <p:embed/>
                </p:oleObj>
              </mc:Choice>
              <mc:Fallback>
                <p:oleObj name="公式" r:id="rId6" imgW="494870" imgH="203024" progId="Equation.3">
                  <p:embed/>
                  <p:pic>
                    <p:nvPicPr>
                      <p:cNvPr id="13" name="Object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883025"/>
                        <a:ext cx="1122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14"/>
          <p:cNvGraphicFramePr>
            <a:graphicFrameLocks noChangeAspect="1"/>
          </p:cNvGraphicFramePr>
          <p:nvPr/>
        </p:nvGraphicFramePr>
        <p:xfrm>
          <a:off x="4440139" y="5028519"/>
          <a:ext cx="319087" cy="374650"/>
        </p:xfrm>
        <a:graphic>
          <a:graphicData uri="http://schemas.openxmlformats.org/presentationml/2006/ole">
            <mc:AlternateContent xmlns:mc="http://schemas.openxmlformats.org/markup-compatibility/2006">
              <mc:Choice xmlns:v="urn:schemas-microsoft-com:vml" Requires="v">
                <p:oleObj name="公式" r:id="rId8" imgW="139579" imgH="164957" progId="Equation.3">
                  <p:embed/>
                </p:oleObj>
              </mc:Choice>
              <mc:Fallback>
                <p:oleObj name="公式" r:id="rId8" imgW="139579" imgH="164957" progId="Equation.3">
                  <p:embed/>
                  <p:pic>
                    <p:nvPicPr>
                      <p:cNvPr id="14" name="Object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0139" y="5028519"/>
                        <a:ext cx="3190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18"/>
          <p:cNvGraphicFramePr>
            <a:graphicFrameLocks noChangeAspect="1"/>
          </p:cNvGraphicFramePr>
          <p:nvPr/>
        </p:nvGraphicFramePr>
        <p:xfrm>
          <a:off x="1333869" y="4022630"/>
          <a:ext cx="1157288" cy="463550"/>
        </p:xfrm>
        <a:graphic>
          <a:graphicData uri="http://schemas.openxmlformats.org/presentationml/2006/ole">
            <mc:AlternateContent xmlns:mc="http://schemas.openxmlformats.org/markup-compatibility/2006">
              <mc:Choice xmlns:v="urn:schemas-microsoft-com:vml" Requires="v">
                <p:oleObj name="公式" r:id="rId10" imgW="507780" imgH="203112" progId="Equation.3">
                  <p:embed/>
                </p:oleObj>
              </mc:Choice>
              <mc:Fallback>
                <p:oleObj name="公式" r:id="rId10" imgW="507780" imgH="203112" progId="Equation.3">
                  <p:embed/>
                  <p:pic>
                    <p:nvPicPr>
                      <p:cNvPr id="15" name="Object 1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3869" y="4022630"/>
                        <a:ext cx="1157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22"/>
          <p:cNvGraphicFramePr>
            <a:graphicFrameLocks noChangeAspect="1"/>
          </p:cNvGraphicFramePr>
          <p:nvPr/>
        </p:nvGraphicFramePr>
        <p:xfrm>
          <a:off x="3343945" y="4703841"/>
          <a:ext cx="288925" cy="317500"/>
        </p:xfrm>
        <a:graphic>
          <a:graphicData uri="http://schemas.openxmlformats.org/presentationml/2006/ole">
            <mc:AlternateContent xmlns:mc="http://schemas.openxmlformats.org/markup-compatibility/2006">
              <mc:Choice xmlns:v="urn:schemas-microsoft-com:vml" Requires="v">
                <p:oleObj name="公式" r:id="rId12" imgW="126835" imgH="139518" progId="Equation.3">
                  <p:embed/>
                </p:oleObj>
              </mc:Choice>
              <mc:Fallback>
                <p:oleObj name="公式" r:id="rId12" imgW="126835" imgH="139518" progId="Equation.3">
                  <p:embed/>
                  <p:pic>
                    <p:nvPicPr>
                      <p:cNvPr id="16" name="Object 1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3945" y="4703841"/>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23"/>
          <p:cNvGraphicFramePr>
            <a:graphicFrameLocks noChangeAspect="1"/>
          </p:cNvGraphicFramePr>
          <p:nvPr/>
        </p:nvGraphicFramePr>
        <p:xfrm>
          <a:off x="3530850" y="4921524"/>
          <a:ext cx="752475" cy="490538"/>
        </p:xfrm>
        <a:graphic>
          <a:graphicData uri="http://schemas.openxmlformats.org/presentationml/2006/ole">
            <mc:AlternateContent xmlns:mc="http://schemas.openxmlformats.org/markup-compatibility/2006">
              <mc:Choice xmlns:v="urn:schemas-microsoft-com:vml" Requires="v">
                <p:oleObj name="公式" r:id="rId14" imgW="330057" imgH="215806" progId="Equation.3">
                  <p:embed/>
                </p:oleObj>
              </mc:Choice>
              <mc:Fallback>
                <p:oleObj name="公式" r:id="rId14" imgW="330057" imgH="215806" progId="Equation.3">
                  <p:embed/>
                  <p:pic>
                    <p:nvPicPr>
                      <p:cNvPr id="17" name="Object 1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0850" y="4921524"/>
                        <a:ext cx="752475" cy="490538"/>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4180583" y="4703841"/>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9" name="Object 1"/>
          <p:cNvGraphicFramePr>
            <a:graphicFrameLocks noChangeAspect="1"/>
          </p:cNvGraphicFramePr>
          <p:nvPr/>
        </p:nvGraphicFramePr>
        <p:xfrm>
          <a:off x="1450083" y="5435679"/>
          <a:ext cx="779463" cy="460375"/>
        </p:xfrm>
        <a:graphic>
          <a:graphicData uri="http://schemas.openxmlformats.org/presentationml/2006/ole">
            <mc:AlternateContent xmlns:mc="http://schemas.openxmlformats.org/markup-compatibility/2006">
              <mc:Choice xmlns:v="urn:schemas-microsoft-com:vml" Requires="v">
                <p:oleObj name="公式" r:id="rId16" imgW="342751" imgH="203112" progId="Equation.3">
                  <p:embed/>
                </p:oleObj>
              </mc:Choice>
              <mc:Fallback>
                <p:oleObj name="公式" r:id="rId16" imgW="342751" imgH="203112" progId="Equation.3">
                  <p:embed/>
                  <p:pic>
                    <p:nvPicPr>
                      <p:cNvPr id="19"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50083" y="5435679"/>
                        <a:ext cx="77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Oval 19"/>
          <p:cNvSpPr/>
          <p:nvPr/>
        </p:nvSpPr>
        <p:spPr>
          <a:xfrm>
            <a:off x="1191321" y="411288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1324120" y="493761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 name="Oval 21"/>
          <p:cNvSpPr/>
          <p:nvPr/>
        </p:nvSpPr>
        <p:spPr>
          <a:xfrm>
            <a:off x="1174724" y="5551566"/>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 name="Oval 22"/>
          <p:cNvSpPr/>
          <p:nvPr/>
        </p:nvSpPr>
        <p:spPr>
          <a:xfrm>
            <a:off x="2562921" y="4333954"/>
            <a:ext cx="17526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graphicFrame>
        <p:nvGraphicFramePr>
          <p:cNvPr id="24" name="Object 73"/>
          <p:cNvGraphicFramePr>
            <a:graphicFrameLocks noChangeAspect="1"/>
          </p:cNvGraphicFramePr>
          <p:nvPr/>
        </p:nvGraphicFramePr>
        <p:xfrm>
          <a:off x="1226292" y="4572053"/>
          <a:ext cx="1209675" cy="463550"/>
        </p:xfrm>
        <a:graphic>
          <a:graphicData uri="http://schemas.openxmlformats.org/presentationml/2006/ole">
            <mc:AlternateContent xmlns:mc="http://schemas.openxmlformats.org/markup-compatibility/2006">
              <mc:Choice xmlns:v="urn:schemas-microsoft-com:vml" Requires="v">
                <p:oleObj name="公式" r:id="rId18" imgW="533169" imgH="203112" progId="Equation.3">
                  <p:embed/>
                </p:oleObj>
              </mc:Choice>
              <mc:Fallback>
                <p:oleObj name="公式" r:id="rId18" imgW="533169" imgH="203112" progId="Equation.3">
                  <p:embed/>
                  <p:pic>
                    <p:nvPicPr>
                      <p:cNvPr id="24" name="Object 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26292" y="4572053"/>
                        <a:ext cx="1209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74"/>
          <p:cNvGraphicFramePr>
            <a:graphicFrameLocks noChangeAspect="1"/>
          </p:cNvGraphicFramePr>
          <p:nvPr/>
        </p:nvGraphicFramePr>
        <p:xfrm>
          <a:off x="183403" y="4782043"/>
          <a:ext cx="1181100" cy="463550"/>
        </p:xfrm>
        <a:graphic>
          <a:graphicData uri="http://schemas.openxmlformats.org/presentationml/2006/ole">
            <mc:AlternateContent xmlns:mc="http://schemas.openxmlformats.org/markup-compatibility/2006">
              <mc:Choice xmlns:v="urn:schemas-microsoft-com:vml" Requires="v">
                <p:oleObj name="公式" r:id="rId20" imgW="520474" imgH="203112" progId="Equation.3">
                  <p:embed/>
                </p:oleObj>
              </mc:Choice>
              <mc:Fallback>
                <p:oleObj name="公式" r:id="rId20" imgW="520474" imgH="203112" progId="Equation.3">
                  <p:embed/>
                  <p:pic>
                    <p:nvPicPr>
                      <p:cNvPr id="25" name="Object 7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3403" y="4782043"/>
                        <a:ext cx="1181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75"/>
          <p:cNvGraphicFramePr>
            <a:graphicFrameLocks noChangeAspect="1"/>
          </p:cNvGraphicFramePr>
          <p:nvPr/>
        </p:nvGraphicFramePr>
        <p:xfrm>
          <a:off x="78549" y="5472984"/>
          <a:ext cx="1181100" cy="461963"/>
        </p:xfrm>
        <a:graphic>
          <a:graphicData uri="http://schemas.openxmlformats.org/presentationml/2006/ole">
            <mc:AlternateContent xmlns:mc="http://schemas.openxmlformats.org/markup-compatibility/2006">
              <mc:Choice xmlns:v="urn:schemas-microsoft-com:vml" Requires="v">
                <p:oleObj name="公式" r:id="rId22" imgW="520474" imgH="203112" progId="Equation.3">
                  <p:embed/>
                </p:oleObj>
              </mc:Choice>
              <mc:Fallback>
                <p:oleObj name="公式" r:id="rId22" imgW="520474" imgH="203112" progId="Equation.3">
                  <p:embed/>
                  <p:pic>
                    <p:nvPicPr>
                      <p:cNvPr id="26" name="Object 7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549" y="5472984"/>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Oval 26"/>
          <p:cNvSpPr/>
          <p:nvPr/>
        </p:nvSpPr>
        <p:spPr>
          <a:xfrm>
            <a:off x="1191321" y="517056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1191321" y="539916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9" name="Straight Arrow Connector 28"/>
          <p:cNvCxnSpPr/>
          <p:nvPr/>
        </p:nvCxnSpPr>
        <p:spPr>
          <a:xfrm flipV="1">
            <a:off x="4315521" y="5195809"/>
            <a:ext cx="211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16200000">
            <a:off x="1483025" y="2311108"/>
            <a:ext cx="411197" cy="28711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p:cNvCxnSpPr/>
          <p:nvPr/>
        </p:nvCxnSpPr>
        <p:spPr>
          <a:xfrm>
            <a:off x="3321942" y="3276600"/>
            <a:ext cx="181200" cy="139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7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54"/>
            <a:ext cx="8229600" cy="925961"/>
          </a:xfrm>
        </p:spPr>
        <p:txBody>
          <a:bodyPr>
            <a:normAutofit/>
          </a:bodyPr>
          <a:lstStyle/>
          <a:p>
            <a:r>
              <a:rPr lang="en-US" sz="3200" dirty="0"/>
              <a:t>Activation function/gradient choices</a:t>
            </a:r>
          </a:p>
        </p:txBody>
      </p:sp>
      <p:sp>
        <p:nvSpPr>
          <p:cNvPr id="3" name="Content Placeholder 2"/>
          <p:cNvSpPr>
            <a:spLocks noGrp="1"/>
          </p:cNvSpPr>
          <p:nvPr>
            <p:ph idx="1"/>
          </p:nvPr>
        </p:nvSpPr>
        <p:spPr>
          <a:xfrm>
            <a:off x="457200" y="1143000"/>
            <a:ext cx="4343400" cy="4800600"/>
          </a:xfrm>
        </p:spPr>
        <p:txBody>
          <a:bodyPr>
            <a:normAutofit/>
          </a:bodyPr>
          <a:lstStyle/>
          <a:p>
            <a:endParaRPr lang="en-US" dirty="0"/>
          </a:p>
          <a:p>
            <a:endParaRPr lang="en-US" dirty="0"/>
          </a:p>
          <a:p>
            <a:endParaRPr lang="en-US" dirty="0"/>
          </a:p>
        </p:txBody>
      </p:sp>
      <p:sp>
        <p:nvSpPr>
          <p:cNvPr id="4" name="Footer Placeholder 3"/>
          <p:cNvSpPr>
            <a:spLocks noGrp="1"/>
          </p:cNvSpPr>
          <p:nvPr>
            <p:ph type="ftr" sz="quarter" idx="11"/>
          </p:nvPr>
        </p:nvSpPr>
        <p:spPr>
          <a:xfrm>
            <a:off x="5619964" y="6417937"/>
            <a:ext cx="2895600" cy="365125"/>
          </a:xfrm>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23</a:t>
            </a:fld>
            <a:endParaRPr lang="en-US" altLang="en-US"/>
          </a:p>
        </p:txBody>
      </p:sp>
      <p:sp>
        <p:nvSpPr>
          <p:cNvPr id="6" name="TextBox 5"/>
          <p:cNvSpPr txBox="1"/>
          <p:nvPr/>
        </p:nvSpPr>
        <p:spPr>
          <a:xfrm>
            <a:off x="152400" y="-71952"/>
            <a:ext cx="6459397" cy="461665"/>
          </a:xfrm>
          <a:prstGeom prst="rect">
            <a:avLst/>
          </a:prstGeom>
          <a:noFill/>
        </p:spPr>
        <p:txBody>
          <a:bodyPr wrap="none" rtlCol="0">
            <a:spAutoFit/>
          </a:bodyPr>
          <a:lstStyle/>
          <a:p>
            <a:r>
              <a:rPr lang="en-US" sz="1200" dirty="0">
                <a:hlinkClick r:id="rId2"/>
              </a:rPr>
              <a:t>https://imiloainf.wordpress.com/2013/11/06/rectifier-nonlinearities/</a:t>
            </a:r>
            <a:endParaRPr lang="en-US" sz="1200" dirty="0"/>
          </a:p>
          <a:p>
            <a:r>
              <a:rPr lang="en-US" sz="1200" dirty="0">
                <a:hlinkClick r:id="rId3"/>
              </a:rPr>
              <a:t>https://www.simonwenkel.com/2018/05/15/activation-functions-for-neural-networks.html#softplus</a:t>
            </a:r>
            <a:endParaRPr lang="en-US" sz="1200" dirty="0"/>
          </a:p>
        </p:txBody>
      </p:sp>
      <p:sp>
        <p:nvSpPr>
          <p:cNvPr id="7" name="TextBox 6"/>
          <p:cNvSpPr txBox="1"/>
          <p:nvPr/>
        </p:nvSpPr>
        <p:spPr>
          <a:xfrm>
            <a:off x="5791200" y="4506334"/>
            <a:ext cx="2895600" cy="923330"/>
          </a:xfrm>
          <a:prstGeom prst="rect">
            <a:avLst/>
          </a:prstGeom>
          <a:noFill/>
        </p:spPr>
        <p:txBody>
          <a:bodyPr wrap="square" rtlCol="0">
            <a:spAutoFit/>
          </a:bodyPr>
          <a:lstStyle/>
          <a:p>
            <a:r>
              <a:rPr lang="en-US" b="1" u="sng" dirty="0" err="1"/>
              <a:t>Relu</a:t>
            </a:r>
            <a:r>
              <a:rPr lang="en-US" b="1" u="sng" dirty="0"/>
              <a:t> is now very popular and shown to be working better other methods</a:t>
            </a:r>
          </a:p>
        </p:txBody>
      </p:sp>
      <mc:AlternateContent xmlns:mc="http://schemas.openxmlformats.org/markup-compatibility/2006" xmlns:a14="http://schemas.microsoft.com/office/drawing/2010/main">
        <mc:Choice Requires="a14">
          <p:sp>
            <p:nvSpPr>
              <p:cNvPr id="9" name="Object 8"/>
              <p:cNvSpPr txBox="1"/>
              <p:nvPr/>
            </p:nvSpPr>
            <p:spPr>
              <a:xfrm>
                <a:off x="304800" y="614743"/>
                <a:ext cx="6553200" cy="568002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i="0" smtClean="0">
                          <a:solidFill>
                            <a:srgbClr val="0070C0"/>
                          </a:solidFill>
                          <a:latin typeface="Cambria Math" panose="02040503050406030204" pitchFamily="18" charset="0"/>
                        </a:rPr>
                        <m:t>Sigmoid</m:t>
                      </m:r>
                      <m:r>
                        <m:rPr>
                          <m:nor/>
                        </m:rPr>
                        <a:rPr lang="en-US" i="0"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𝑜𝑢𝑡𝑝𝑢𝑡</m:t>
                      </m:r>
                      <m:r>
                        <a:rPr lang="en-US" b="0" i="1" smtClean="0">
                          <a:solidFill>
                            <a:srgbClr val="0070C0"/>
                          </a:solidFill>
                          <a:latin typeface="Cambria Math" panose="02040503050406030204" pitchFamily="18" charset="0"/>
                        </a:rPr>
                        <m:t> </m:t>
                      </m:r>
                      <m:r>
                        <m:rPr>
                          <m:nor/>
                        </m:rPr>
                        <a:rPr lang="en-US" i="0">
                          <a:solidFill>
                            <a:srgbClr val="0070C0"/>
                          </a:solidFill>
                          <a:latin typeface="Cambria Math" panose="02040503050406030204" pitchFamily="18" charset="0"/>
                        </a:rPr>
                        <m:t>from</m:t>
                      </m:r>
                      <m:r>
                        <m:rPr>
                          <m:nor/>
                        </m:rPr>
                        <a:rPr lang="en-US" i="0">
                          <a:solidFill>
                            <a:srgbClr val="0070C0"/>
                          </a:solidFill>
                          <a:latin typeface="Cambria Math" panose="02040503050406030204" pitchFamily="18" charset="0"/>
                        </a:rPr>
                        <m:t> 0 </m:t>
                      </m:r>
                      <m:r>
                        <m:rPr>
                          <m:nor/>
                        </m:rPr>
                        <a:rPr lang="en-US" i="0">
                          <a:solidFill>
                            <a:srgbClr val="0070C0"/>
                          </a:solidFill>
                          <a:latin typeface="Cambria Math" panose="02040503050406030204" pitchFamily="18" charset="0"/>
                        </a:rPr>
                        <m:t>to</m:t>
                      </m:r>
                      <m:r>
                        <m:rPr>
                          <m:nor/>
                        </m:rPr>
                        <a:rPr lang="en-US" i="0">
                          <a:solidFill>
                            <a:srgbClr val="0070C0"/>
                          </a:solidFill>
                          <a:latin typeface="Cambria Math" panose="02040503050406030204" pitchFamily="18" charset="0"/>
                        </a:rPr>
                        <m:t> 1</m:t>
                      </m:r>
                      <m:r>
                        <a:rPr lang="en-US" i="1">
                          <a:solidFill>
                            <a:srgbClr val="0070C0"/>
                          </a:solidFill>
                          <a:latin typeface="Cambria Math" panose="02040503050406030204" pitchFamily="18" charset="0"/>
                        </a:rPr>
                        <m:t>)</m:t>
                      </m:r>
                      <m:r>
                        <a:rPr lang="en-US" i="0">
                          <a:solidFill>
                            <a:srgbClr val="0070C0"/>
                          </a:solidFill>
                          <a:latin typeface="Cambria Math" panose="02040503050406030204" pitchFamily="18" charset="0"/>
                        </a:rPr>
                        <m:t>:</m:t>
                      </m:r>
                    </m:oMath>
                    <m:oMath xmlns:m="http://schemas.openxmlformats.org/officeDocument/2006/math">
                      <m:r>
                        <m:rPr>
                          <m:nor/>
                        </m:rPr>
                        <a:rPr lang="en-US" i="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𝑔</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𝑥</m:t>
                          </m:r>
                        </m:e>
                      </m:d>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𝑒</m:t>
                              </m:r>
                            </m:e>
                            <m:sup>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sup>
                          </m:sSup>
                        </m:den>
                      </m:f>
                      <m:r>
                        <a:rPr lang="en-US" i="1">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 </m:t>
                      </m:r>
                    </m:oMath>
                  </m:oMathPara>
                </a14:m>
                <a:endParaRPr lang="en-US" i="0" dirty="0">
                  <a:solidFill>
                    <a:srgbClr val="0070C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70C0"/>
                          </a:solidFill>
                          <a:latin typeface="Cambria Math" panose="02040503050406030204" pitchFamily="18" charset="0"/>
                        </a:rPr>
                        <m:t>𝑔𝑟𝑎𝑑</m:t>
                      </m:r>
                      <m:r>
                        <a:rPr lang="en-US" b="0" i="1" smtClean="0">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𝑒𝑛𝑡</m:t>
                      </m:r>
                      <m:r>
                        <a:rPr lang="en-US" i="1">
                          <a:solidFill>
                            <a:srgbClr val="0070C0"/>
                          </a:solidFill>
                          <a:latin typeface="Cambria Math" panose="02040503050406030204" pitchFamily="18" charset="0"/>
                        </a:rPr>
                        <m:t>=</m:t>
                      </m:r>
                      <m:f>
                        <m:fPr>
                          <m:ctrlPr>
                            <a:rPr lang="pt-BR" i="1">
                              <a:solidFill>
                                <a:srgbClr val="0070C0"/>
                              </a:solidFill>
                              <a:latin typeface="Cambria Math" panose="02040503050406030204" pitchFamily="18" charset="0"/>
                            </a:rPr>
                          </m:ctrlPr>
                        </m:fPr>
                        <m:num>
                          <m:r>
                            <a:rPr lang="pt-BR" i="1">
                              <a:solidFill>
                                <a:srgbClr val="0070C0"/>
                              </a:solidFill>
                              <a:latin typeface="Cambria Math" panose="02040503050406030204" pitchFamily="18" charset="0"/>
                            </a:rPr>
                            <m:t>𝑑</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num>
                        <m:den>
                          <m:r>
                            <a:rPr lang="pt-BR" i="1">
                              <a:solidFill>
                                <a:srgbClr val="0070C0"/>
                              </a:solidFill>
                              <a:latin typeface="Cambria Math" panose="02040503050406030204" pitchFamily="18" charset="0"/>
                            </a:rPr>
                            <m:t>𝑑𝑥</m:t>
                          </m:r>
                        </m:den>
                      </m:f>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oMath>
                  </m:oMathPara>
                </a14:m>
                <a:endParaRPr lang="en-US" i="1" dirty="0">
                  <a:solidFill>
                    <a:srgbClr val="0070C0"/>
                  </a:solidFill>
                  <a:latin typeface="Cambria Math" panose="02040503050406030204" pitchFamily="18" charset="0"/>
                </a:endParaRPr>
              </a:p>
              <a:p>
                <a:br>
                  <a:rPr lang="en-US" i="1"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smtClean="0">
                          <a:solidFill>
                            <a:srgbClr val="00B050"/>
                          </a:solidFill>
                          <a:latin typeface="Cambria Math" panose="02040503050406030204" pitchFamily="18" charset="0"/>
                        </a:rPr>
                        <m:t>Tanh</m:t>
                      </m:r>
                      <m:r>
                        <m:rPr>
                          <m:nor/>
                        </m:rPr>
                        <a:rPr lang="en-US" i="0" smtClean="0">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𝑜𝑢𝑡𝑝𝑢𝑡</m:t>
                      </m:r>
                      <m:r>
                        <a:rPr lang="en-US" b="0" i="1" smtClean="0">
                          <a:solidFill>
                            <a:srgbClr val="00B050"/>
                          </a:solidFill>
                          <a:latin typeface="Cambria Math" panose="02040503050406030204" pitchFamily="18" charset="0"/>
                        </a:rPr>
                        <m:t> </m:t>
                      </m:r>
                      <m:r>
                        <m:rPr>
                          <m:nor/>
                        </m:rPr>
                        <a:rPr lang="en-US" i="0">
                          <a:solidFill>
                            <a:srgbClr val="00B050"/>
                          </a:solidFill>
                          <a:latin typeface="Cambria Math" panose="02040503050406030204" pitchFamily="18" charset="0"/>
                        </a:rPr>
                        <m:t>from</m:t>
                      </m:r>
                      <m:r>
                        <m:rPr>
                          <m:nor/>
                        </m:rPr>
                        <a:rPr lang="en-US" i="0">
                          <a:solidFill>
                            <a:srgbClr val="00B050"/>
                          </a:solidFill>
                          <a:latin typeface="Cambria Math" panose="02040503050406030204" pitchFamily="18" charset="0"/>
                        </a:rPr>
                        <m:t> −1 </m:t>
                      </m:r>
                      <m:r>
                        <m:rPr>
                          <m:nor/>
                        </m:rPr>
                        <a:rPr lang="en-US" i="0">
                          <a:solidFill>
                            <a:srgbClr val="00B050"/>
                          </a:solidFill>
                          <a:latin typeface="Cambria Math" panose="02040503050406030204" pitchFamily="18" charset="0"/>
                        </a:rPr>
                        <m:t>to</m:t>
                      </m:r>
                      <m:r>
                        <m:rPr>
                          <m:nor/>
                        </m:rPr>
                        <a:rPr lang="en-US" i="0">
                          <a:solidFill>
                            <a:srgbClr val="00B050"/>
                          </a:solidFill>
                          <a:latin typeface="Cambria Math" panose="02040503050406030204" pitchFamily="18" charset="0"/>
                        </a:rPr>
                        <m:t> 1</m:t>
                      </m:r>
                      <m:r>
                        <a:rPr lang="en-US" i="1">
                          <a:solidFill>
                            <a:srgbClr val="00B050"/>
                          </a:solidFill>
                          <a:latin typeface="Cambria Math" panose="02040503050406030204" pitchFamily="18" charset="0"/>
                        </a:rPr>
                        <m:t>)</m:t>
                      </m:r>
                      <m:r>
                        <a:rPr lang="en-US" i="0">
                          <a:solidFill>
                            <a:srgbClr val="00B050"/>
                          </a:solidFill>
                          <a:latin typeface="Cambria Math" panose="02040503050406030204" pitchFamily="18" charset="0"/>
                        </a:rPr>
                        <m:t>:</m:t>
                      </m:r>
                    </m:oMath>
                    <m:oMath xmlns:m="http://schemas.openxmlformats.org/officeDocument/2006/math">
                      <m:r>
                        <m:rPr>
                          <m:nor/>
                        </m:rPr>
                        <a:rPr lang="en-US" i="0">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𝑔</m:t>
                      </m:r>
                      <m:d>
                        <m:dPr>
                          <m:ctrlPr>
                            <a:rPr lang="en-US" i="1">
                              <a:solidFill>
                                <a:srgbClr val="00B050"/>
                              </a:solidFill>
                              <a:latin typeface="Cambria Math" panose="02040503050406030204" pitchFamily="18" charset="0"/>
                            </a:rPr>
                          </m:ctrlPr>
                        </m:dPr>
                        <m:e>
                          <m:r>
                            <a:rPr lang="en-US" i="1">
                              <a:solidFill>
                                <a:srgbClr val="00B050"/>
                              </a:solidFill>
                              <a:latin typeface="Cambria Math" panose="02040503050406030204" pitchFamily="18" charset="0"/>
                            </a:rPr>
                            <m:t>𝑥</m:t>
                          </m:r>
                        </m:e>
                      </m:d>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func>
                            <m:funcPr>
                              <m:ctrlPr>
                                <a:rPr lang="en-US" i="1">
                                  <a:solidFill>
                                    <a:srgbClr val="00B050"/>
                                  </a:solidFill>
                                  <a:latin typeface="Cambria Math" panose="02040503050406030204" pitchFamily="18" charset="0"/>
                                </a:rPr>
                              </m:ctrlPr>
                            </m:funcPr>
                            <m:fName>
                              <m:r>
                                <m:rPr>
                                  <m:sty m:val="p"/>
                                </m:rPr>
                                <a:rPr lang="en-US" i="0">
                                  <a:solidFill>
                                    <a:srgbClr val="00B050"/>
                                  </a:solidFill>
                                  <a:latin typeface="Cambria Math" panose="02040503050406030204" pitchFamily="18" charset="0"/>
                                </a:rPr>
                                <m:t>sinh</m:t>
                              </m:r>
                            </m:fName>
                            <m:e>
                              <m:r>
                                <a:rPr lang="en-US" i="1">
                                  <a:solidFill>
                                    <a:srgbClr val="00B050"/>
                                  </a:solidFill>
                                  <a:latin typeface="Cambria Math" panose="02040503050406030204" pitchFamily="18" charset="0"/>
                                </a:rPr>
                                <m:t>(</m:t>
                              </m:r>
                            </m:e>
                          </m:func>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num>
                        <m:den>
                          <m:func>
                            <m:funcPr>
                              <m:ctrlPr>
                                <a:rPr lang="en-US" i="1">
                                  <a:solidFill>
                                    <a:srgbClr val="00B050"/>
                                  </a:solidFill>
                                  <a:latin typeface="Cambria Math" panose="02040503050406030204" pitchFamily="18" charset="0"/>
                                </a:rPr>
                              </m:ctrlPr>
                            </m:funcPr>
                            <m:fName>
                              <m:r>
                                <m:rPr>
                                  <m:sty m:val="p"/>
                                </m:rPr>
                                <a:rPr lang="en-US" i="0">
                                  <a:solidFill>
                                    <a:srgbClr val="00B050"/>
                                  </a:solidFill>
                                  <a:latin typeface="Cambria Math" panose="02040503050406030204" pitchFamily="18" charset="0"/>
                                </a:rPr>
                                <m:t>cosh</m:t>
                              </m:r>
                            </m:fName>
                            <m:e>
                              <m:r>
                                <a:rPr lang="en-US" i="1">
                                  <a:solidFill>
                                    <a:srgbClr val="00B050"/>
                                  </a:solidFill>
                                  <a:latin typeface="Cambria Math" panose="02040503050406030204" pitchFamily="18" charset="0"/>
                                </a:rPr>
                                <m:t>(</m:t>
                              </m:r>
                            </m:e>
                          </m:func>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den>
                      </m:f>
                      <m:r>
                        <a:rPr lang="en-US" i="1">
                          <a:solidFill>
                            <a:srgbClr val="00B050"/>
                          </a:solidFill>
                          <a:latin typeface="Cambria Math" panose="02040503050406030204" pitchFamily="18" charset="0"/>
                        </a:rPr>
                        <m:t>,</m:t>
                      </m:r>
                    </m:oMath>
                  </m:oMathPara>
                </a14:m>
                <a:endParaRPr lang="en-US" i="1" dirty="0">
                  <a:solidFill>
                    <a:srgbClr val="00B05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B050"/>
                          </a:solidFill>
                          <a:latin typeface="Cambria Math" panose="02040503050406030204" pitchFamily="18" charset="0"/>
                        </a:rPr>
                        <m:t>𝑔𝑟𝑎𝑑</m:t>
                      </m:r>
                      <m:r>
                        <a:rPr lang="en-US" b="0" i="1" smtClean="0">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𝑒𝑛𝑡</m:t>
                      </m:r>
                      <m:r>
                        <a:rPr lang="en-US" b="0" i="1" smtClean="0">
                          <a:solidFill>
                            <a:srgbClr val="00B050"/>
                          </a:solidFill>
                          <a:latin typeface="Cambria Math" panose="02040503050406030204" pitchFamily="18" charset="0"/>
                        </a:rPr>
                        <m:t>=</m:t>
                      </m:r>
                      <m:f>
                        <m:fPr>
                          <m:ctrlPr>
                            <a:rPr lang="pt-BR" i="1">
                              <a:solidFill>
                                <a:srgbClr val="00B050"/>
                              </a:solidFill>
                              <a:latin typeface="Cambria Math" panose="02040503050406030204" pitchFamily="18" charset="0"/>
                            </a:rPr>
                          </m:ctrlPr>
                        </m:fPr>
                        <m:num>
                          <m:r>
                            <a:rPr lang="pt-BR" i="1">
                              <a:solidFill>
                                <a:srgbClr val="00B050"/>
                              </a:solidFill>
                              <a:latin typeface="Cambria Math" panose="02040503050406030204" pitchFamily="18" charset="0"/>
                            </a:rPr>
                            <m:t>𝑑</m:t>
                          </m:r>
                          <m:r>
                            <a:rPr lang="en-US" i="1">
                              <a:solidFill>
                                <a:srgbClr val="00B050"/>
                              </a:solidFill>
                              <a:latin typeface="Cambria Math" panose="02040503050406030204" pitchFamily="18" charset="0"/>
                            </a:rPr>
                            <m:t>𝑔</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num>
                        <m:den>
                          <m:r>
                            <a:rPr lang="pt-BR" i="1">
                              <a:solidFill>
                                <a:srgbClr val="00B050"/>
                              </a:solidFill>
                              <a:latin typeface="Cambria Math" panose="02040503050406030204" pitchFamily="18" charset="0"/>
                            </a:rPr>
                            <m:t>𝑑𝑥</m:t>
                          </m:r>
                        </m:den>
                      </m:f>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4</m:t>
                          </m:r>
                        </m:num>
                        <m:den>
                          <m:sSup>
                            <m:sSupPr>
                              <m:ctrlPr>
                                <a:rPr lang="en-US" i="1">
                                  <a:solidFill>
                                    <a:srgbClr val="00B050"/>
                                  </a:solidFill>
                                  <a:latin typeface="Cambria Math" panose="02040503050406030204" pitchFamily="18" charset="0"/>
                                </a:rPr>
                              </m:ctrlPr>
                            </m:sSupPr>
                            <m:e>
                              <m:d>
                                <m:dPr>
                                  <m:ctrlPr>
                                    <a:rPr lang="en-US" i="1">
                                      <a:solidFill>
                                        <a:srgbClr val="00B050"/>
                                      </a:solidFill>
                                      <a:latin typeface="Cambria Math" panose="02040503050406030204" pitchFamily="18" charset="0"/>
                                    </a:rPr>
                                  </m:ctrlPr>
                                </m:dPr>
                                <m:e>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𝑥</m:t>
                                      </m:r>
                                    </m:sup>
                                  </m:sSup>
                                  <m:r>
                                    <a:rPr lang="en-US"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i="1">
                                          <a:solidFill>
                                            <a:srgbClr val="00B050"/>
                                          </a:solidFill>
                                          <a:latin typeface="Cambria Math" panose="02040503050406030204" pitchFamily="18" charset="0"/>
                                        </a:rPr>
                                        <m:t>𝑥</m:t>
                                      </m:r>
                                    </m:sup>
                                  </m:sSup>
                                </m:e>
                              </m:d>
                            </m:e>
                            <m:sup>
                              <m:r>
                                <a:rPr lang="en-US" i="1">
                                  <a:solidFill>
                                    <a:srgbClr val="00B050"/>
                                  </a:solidFill>
                                  <a:latin typeface="Cambria Math" panose="02040503050406030204" pitchFamily="18" charset="0"/>
                                </a:rPr>
                                <m:t>2</m:t>
                              </m:r>
                            </m:sup>
                          </m:sSup>
                        </m:den>
                      </m:f>
                    </m:oMath>
                  </m:oMathPara>
                </a14:m>
                <a:endParaRPr lang="en-US" i="1" dirty="0">
                  <a:solidFill>
                    <a:srgbClr val="00B050"/>
                  </a:solidFill>
                  <a:latin typeface="Cambria Math" panose="02040503050406030204" pitchFamily="18" charset="0"/>
                </a:endParaRPr>
              </a:p>
              <a:p>
                <a:pP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smtClean="0">
                          <a:solidFill>
                            <a:srgbClr val="FF0000"/>
                          </a:solidFill>
                          <a:latin typeface="Cambria Math" panose="02040503050406030204" pitchFamily="18" charset="0"/>
                        </a:rPr>
                        <m:t>Rectified</m:t>
                      </m:r>
                      <m:r>
                        <m:rPr>
                          <m:nor/>
                        </m:rPr>
                        <a:rPr lang="en-US" smtClean="0">
                          <a:solidFill>
                            <a:srgbClr val="FF0000"/>
                          </a:solidFill>
                          <a:latin typeface="Cambria Math" panose="02040503050406030204" pitchFamily="18" charset="0"/>
                        </a:rPr>
                        <m:t> </m:t>
                      </m:r>
                      <m:r>
                        <m:rPr>
                          <m:nor/>
                        </m:rPr>
                        <a:rPr lang="en-US" smtClean="0">
                          <a:solidFill>
                            <a:srgbClr val="FF0000"/>
                          </a:solidFill>
                          <a:latin typeface="Cambria Math" panose="02040503050406030204" pitchFamily="18" charset="0"/>
                        </a:rPr>
                        <m:t>Linear</m:t>
                      </m:r>
                      <m:r>
                        <m:rPr>
                          <m:nor/>
                        </m:rPr>
                        <a:rPr lang="en-US" smtClean="0">
                          <a:solidFill>
                            <a:srgbClr val="FF0000"/>
                          </a:solidFill>
                          <a:latin typeface="Cambria Math" panose="02040503050406030204" pitchFamily="18" charset="0"/>
                        </a:rPr>
                        <m:t> </m:t>
                      </m:r>
                      <m:r>
                        <m:rPr>
                          <m:nor/>
                        </m:rPr>
                        <a:rPr lang="en-US" smtClean="0">
                          <a:solidFill>
                            <a:srgbClr val="FF0000"/>
                          </a:solidFill>
                          <a:latin typeface="Cambria Math" panose="02040503050406030204" pitchFamily="18" charset="0"/>
                        </a:rPr>
                        <m:t>Unit</m:t>
                      </m:r>
                      <m:r>
                        <a:rPr lang="en-US" b="0" i="1" smtClean="0">
                          <a:solidFill>
                            <a:srgbClr val="FF0000"/>
                          </a:solidFill>
                          <a:latin typeface="Cambria Math" panose="02040503050406030204" pitchFamily="18" charset="0"/>
                        </a:rPr>
                        <m:t> </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𝑅𝑒𝑙𝑢</m:t>
                          </m:r>
                        </m:e>
                      </m:d>
                      <m:d>
                        <m:dPr>
                          <m:ctrlPr>
                            <a:rPr lang="en-US" i="1">
                              <a:solidFill>
                                <a:srgbClr val="FF0000"/>
                              </a:solidFill>
                              <a:latin typeface="Cambria Math" panose="02040503050406030204" pitchFamily="18" charset="0"/>
                            </a:rPr>
                          </m:ctrlPr>
                        </m:dPr>
                        <m:e>
                          <m:r>
                            <m:rPr>
                              <m:nor/>
                            </m:rPr>
                            <a:rPr lang="en-US" b="0" i="0" smtClean="0">
                              <a:solidFill>
                                <a:srgbClr val="FF0000"/>
                              </a:solidFill>
                              <a:latin typeface="Cambria Math" panose="02040503050406030204" pitchFamily="18" charset="0"/>
                            </a:rPr>
                            <m:t>output</m:t>
                          </m:r>
                          <m:r>
                            <m:rPr>
                              <m:nor/>
                            </m:rPr>
                            <a:rPr lang="en-US" b="0" i="0" smtClean="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from</m:t>
                          </m:r>
                          <m:r>
                            <m:rPr>
                              <m:nor/>
                            </m:rPr>
                            <a:rPr lang="en-US" i="0">
                              <a:solidFill>
                                <a:srgbClr val="FF0000"/>
                              </a:solidFill>
                              <a:latin typeface="Cambria Math" panose="02040503050406030204" pitchFamily="18" charset="0"/>
                            </a:rPr>
                            <m:t> 0 </m:t>
                          </m:r>
                          <m:r>
                            <m:rPr>
                              <m:nor/>
                            </m:rPr>
                            <a:rPr lang="en-US" i="0">
                              <a:solidFill>
                                <a:srgbClr val="FF0000"/>
                              </a:solidFill>
                              <a:latin typeface="Cambria Math" panose="02040503050406030204" pitchFamily="18" charset="0"/>
                            </a:rPr>
                            <m:t>to</m:t>
                          </m:r>
                          <m:r>
                            <m:rPr>
                              <m:nor/>
                            </m:rPr>
                            <a:rPr lang="en-US" i="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m:t>
                          </m:r>
                          <m:r>
                            <m:rPr>
                              <m:nor/>
                            </m:rPr>
                            <a:rPr lang="en-US" i="0">
                              <a:solidFill>
                                <a:srgbClr val="FF0000"/>
                              </a:solidFill>
                              <a:latin typeface="Cambria Math" panose="02040503050406030204" pitchFamily="18" charset="0"/>
                            </a:rPr>
                            <m:t>,</m:t>
                          </m:r>
                          <m:r>
                            <m:rPr>
                              <m:nor/>
                            </m:rPr>
                            <a:rPr lang="en-US" i="0">
                              <a:solidFill>
                                <a:srgbClr val="FF0000"/>
                              </a:solidFill>
                              <a:latin typeface="Cambria Math" panose="02040503050406030204" pitchFamily="18" charset="0"/>
                            </a:rPr>
                            <m:t>hard</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change</m:t>
                          </m:r>
                        </m:e>
                      </m:d>
                      <m:r>
                        <a:rPr lang="en-US" i="0">
                          <a:solidFill>
                            <a:srgbClr val="FF0000"/>
                          </a:solidFill>
                          <a:latin typeface="Cambria Math" panose="02040503050406030204" pitchFamily="18" charset="0"/>
                        </a:rPr>
                        <m:t>:</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func>
                        <m:funcPr>
                          <m:ctrlPr>
                            <a:rPr lang="en-US" i="1">
                              <a:solidFill>
                                <a:srgbClr val="FF0000"/>
                              </a:solidFill>
                              <a:latin typeface="Cambria Math" panose="02040503050406030204" pitchFamily="18" charset="0"/>
                            </a:rPr>
                          </m:ctrlPr>
                        </m:funcPr>
                        <m:fName>
                          <m:r>
                            <m:rPr>
                              <m:sty m:val="p"/>
                            </m:rPr>
                            <a:rPr lang="en-US" i="0">
                              <a:solidFill>
                                <a:srgbClr val="FF0000"/>
                              </a:solidFill>
                              <a:latin typeface="Cambria Math" panose="02040503050406030204" pitchFamily="18" charset="0"/>
                            </a:rPr>
                            <m:t>max</m:t>
                          </m:r>
                        </m:fName>
                        <m:e>
                          <m:r>
                            <a:rPr lang="en-US" i="1">
                              <a:solidFill>
                                <a:srgbClr val="FF0000"/>
                              </a:solidFill>
                              <a:latin typeface="Cambria Math" panose="02040503050406030204" pitchFamily="18" charset="0"/>
                            </a:rPr>
                            <m:t>(</m:t>
                          </m:r>
                        </m:e>
                      </m:func>
                      <m:r>
                        <a:rPr lang="en-US" i="1">
                          <a:solidFill>
                            <a:srgbClr val="FF0000"/>
                          </a:solidFill>
                          <a:latin typeface="Cambria Math" panose="02040503050406030204" pitchFamily="18" charset="0"/>
                        </a:rPr>
                        <m:t>0,</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FF0000"/>
                          </a:solidFill>
                          <a:latin typeface="Cambria Math" panose="02040503050406030204" pitchFamily="18" charset="0"/>
                        </a:rPr>
                        <m:t>𝑔𝑟𝑎𝑑</m:t>
                      </m:r>
                      <m:r>
                        <a:rPr lang="en-US" b="0" i="1" smtClean="0">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𝑒𝑛𝑡</m:t>
                      </m:r>
                      <m:r>
                        <a:rPr lang="en-US" i="1">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num>
                        <m:den>
                          <m:r>
                            <a:rPr lang="pt-BR" i="1">
                              <a:solidFill>
                                <a:srgbClr val="FF0000"/>
                              </a:solidFill>
                              <a:latin typeface="Cambria Math" panose="02040503050406030204" pitchFamily="18" charset="0"/>
                            </a:rPr>
                            <m:t>𝑑𝑥</m:t>
                          </m:r>
                        </m:den>
                      </m:f>
                      <m:r>
                        <a:rPr lang="pt-BR"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m>
                            <m:mPr>
                              <m:plcHide m:val="on"/>
                              <m:mcs>
                                <m:mc>
                                  <m:mcPr>
                                    <m:count m:val="1"/>
                                    <m:mcJc m:val="center"/>
                                  </m:mcPr>
                                </m:mc>
                              </m:mcs>
                              <m:ctrlPr>
                                <a:rPr lang="en-US" i="1">
                                  <a:solidFill>
                                    <a:srgbClr val="FF0000"/>
                                  </a:solidFill>
                                  <a:latin typeface="Cambria Math" panose="02040503050406030204" pitchFamily="18" charset="0"/>
                                </a:rPr>
                              </m:ctrlPr>
                            </m:mPr>
                            <m:mr>
                              <m:e>
                                <m:r>
                                  <a:rPr lang="en-US" i="1">
                                    <a:solidFill>
                                      <a:srgbClr val="FF0000"/>
                                    </a:solidFill>
                                    <a:latin typeface="Cambria Math" panose="02040503050406030204" pitchFamily="18" charset="0"/>
                                  </a:rPr>
                                  <m:t>1,</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if</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x</m:t>
                                </m:r>
                                <m:r>
                                  <a:rPr lang="en-US" i="1">
                                    <a:solidFill>
                                      <a:srgbClr val="FF0000"/>
                                    </a:solidFill>
                                    <a:latin typeface="Cambria Math" panose="02040503050406030204" pitchFamily="18" charset="0"/>
                                  </a:rPr>
                                  <m:t>≥</m:t>
                                </m:r>
                                <m:r>
                                  <a:rPr lang="en-US" i="0">
                                    <a:solidFill>
                                      <a:srgbClr val="FF0000"/>
                                    </a:solidFill>
                                    <a:latin typeface="Cambria Math" panose="02040503050406030204" pitchFamily="18" charset="0"/>
                                  </a:rPr>
                                  <m:t>0</m:t>
                                </m:r>
                              </m:e>
                            </m:mr>
                            <m:mr>
                              <m:e>
                                <m:r>
                                  <a:rPr lang="en-US" i="1">
                                    <a:solidFill>
                                      <a:srgbClr val="FF0000"/>
                                    </a:solidFill>
                                    <a:latin typeface="Cambria Math" panose="02040503050406030204" pitchFamily="18" charset="0"/>
                                  </a:rPr>
                                  <m:t>0,</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if</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x</m:t>
                                </m:r>
                                <m:r>
                                  <a:rPr lang="en-US" i="1">
                                    <a:solidFill>
                                      <a:srgbClr val="FF0000"/>
                                    </a:solidFill>
                                    <a:latin typeface="Cambria Math" panose="02040503050406030204" pitchFamily="18" charset="0"/>
                                  </a:rPr>
                                  <m:t>&lt;</m:t>
                                </m:r>
                                <m:r>
                                  <a:rPr lang="en-US" i="0">
                                    <a:solidFill>
                                      <a:srgbClr val="FF0000"/>
                                    </a:solidFill>
                                    <a:latin typeface="Cambria Math" panose="02040503050406030204" pitchFamily="18" charset="0"/>
                                  </a:rPr>
                                  <m:t>0</m:t>
                                </m:r>
                              </m:e>
                            </m:mr>
                          </m:m>
                        </m:e>
                      </m:d>
                    </m:oMath>
                  </m:oMathPara>
                </a14:m>
                <a:endParaRPr lang="en-US"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smtClean="0">
                          <a:solidFill>
                            <a:srgbClr val="0070C0"/>
                          </a:solidFill>
                          <a:latin typeface="Cambria Math" panose="02040503050406030204" pitchFamily="18" charset="0"/>
                        </a:rPr>
                        <m:t>Softplus</m:t>
                      </m:r>
                      <m:r>
                        <m:rPr>
                          <m:nor/>
                        </m:rPr>
                        <a:rPr lang="en-US" i="0"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from</m:t>
                      </m:r>
                      <m:r>
                        <m:rPr>
                          <m:nor/>
                        </m:rPr>
                        <a:rPr lang="en-US" i="0">
                          <a:solidFill>
                            <a:srgbClr val="0070C0"/>
                          </a:solidFill>
                          <a:latin typeface="Cambria Math" panose="02040503050406030204" pitchFamily="18" charset="0"/>
                        </a:rPr>
                        <m:t> 0 </m:t>
                      </m:r>
                      <m:r>
                        <m:rPr>
                          <m:nor/>
                        </m:rPr>
                        <a:rPr lang="en-US" i="0">
                          <a:solidFill>
                            <a:srgbClr val="0070C0"/>
                          </a:solidFill>
                          <a:latin typeface="Cambria Math" panose="02040503050406030204" pitchFamily="18" charset="0"/>
                        </a:rPr>
                        <m:t>to</m:t>
                      </m:r>
                      <m:r>
                        <m:rPr>
                          <m:nor/>
                        </m:rPr>
                        <a:rPr lang="en-US" i="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soft</m:t>
                      </m:r>
                      <m:r>
                        <m:rPr>
                          <m:nor/>
                        </m:rPr>
                        <a:rPr lang="en-US" i="0">
                          <a:solidFill>
                            <a:srgbClr val="0070C0"/>
                          </a:solidFill>
                          <a:latin typeface="Cambria Math" panose="02040503050406030204" pitchFamily="18" charset="0"/>
                        </a:rPr>
                        <m:t> </m:t>
                      </m:r>
                      <m:r>
                        <m:rPr>
                          <m:nor/>
                        </m:rPr>
                        <a:rPr lang="en-US" i="0">
                          <a:solidFill>
                            <a:srgbClr val="0070C0"/>
                          </a:solidFill>
                          <a:latin typeface="Cambria Math" panose="02040503050406030204" pitchFamily="18" charset="0"/>
                        </a:rPr>
                        <m:t>change</m:t>
                      </m:r>
                      <m:r>
                        <a:rPr lang="en-US" i="1">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 </m:t>
                      </m:r>
                    </m:oMath>
                    <m:oMath xmlns:m="http://schemas.openxmlformats.org/officeDocument/2006/math">
                      <m:r>
                        <a:rPr lang="en-US" i="1">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func>
                        <m:funcPr>
                          <m:ctrlPr>
                            <a:rPr lang="en-US" i="1">
                              <a:solidFill>
                                <a:srgbClr val="0070C0"/>
                              </a:solidFill>
                              <a:latin typeface="Cambria Math" panose="02040503050406030204" pitchFamily="18" charset="0"/>
                            </a:rPr>
                          </m:ctrlPr>
                        </m:funcPr>
                        <m:fName>
                          <m:r>
                            <m:rPr>
                              <m:sty m:val="p"/>
                            </m:rPr>
                            <a:rPr lang="en-US" i="0">
                              <a:solidFill>
                                <a:srgbClr val="0070C0"/>
                              </a:solidFill>
                              <a:latin typeface="Cambria Math" panose="02040503050406030204" pitchFamily="18" charset="0"/>
                            </a:rPr>
                            <m:t>ln</m:t>
                          </m:r>
                        </m:fName>
                        <m:e>
                          <m:r>
                            <a:rPr lang="en-US" i="1">
                              <a:solidFill>
                                <a:srgbClr val="0070C0"/>
                              </a:solidFill>
                              <a:latin typeface="Cambria Math" panose="02040503050406030204" pitchFamily="18" charset="0"/>
                            </a:rPr>
                            <m:t>(</m:t>
                          </m:r>
                        </m:e>
                      </m:func>
                      <m:r>
                        <a:rPr lang="en-US"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𝑒</m:t>
                          </m:r>
                        </m:e>
                        <m:sup>
                          <m:r>
                            <a:rPr lang="en-US" i="1">
                              <a:solidFill>
                                <a:srgbClr val="0070C0"/>
                              </a:solidFill>
                              <a:latin typeface="Cambria Math" panose="02040503050406030204" pitchFamily="18" charset="0"/>
                            </a:rPr>
                            <m:t>𝑥</m:t>
                          </m:r>
                        </m:sup>
                      </m:sSup>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𝑔𝑟𝑎𝑑𝑖𝑒𝑛𝑡</m:t>
                      </m:r>
                      <m:r>
                        <a:rPr lang="en-US" i="1">
                          <a:solidFill>
                            <a:srgbClr val="0070C0"/>
                          </a:solidFill>
                          <a:latin typeface="Cambria Math" panose="02040503050406030204" pitchFamily="18" charset="0"/>
                        </a:rPr>
                        <m:t>=</m:t>
                      </m:r>
                      <m:f>
                        <m:fPr>
                          <m:ctrlPr>
                            <a:rPr lang="pt-BR" i="1">
                              <a:solidFill>
                                <a:srgbClr val="0070C0"/>
                              </a:solidFill>
                              <a:latin typeface="Cambria Math" panose="02040503050406030204" pitchFamily="18" charset="0"/>
                            </a:rPr>
                          </m:ctrlPr>
                        </m:fPr>
                        <m:num>
                          <m:r>
                            <a:rPr lang="pt-BR" i="1">
                              <a:solidFill>
                                <a:srgbClr val="0070C0"/>
                              </a:solidFill>
                              <a:latin typeface="Cambria Math" panose="02040503050406030204" pitchFamily="18" charset="0"/>
                            </a:rPr>
                            <m:t>𝑑</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num>
                        <m:den>
                          <m:r>
                            <a:rPr lang="pt-BR" i="1">
                              <a:solidFill>
                                <a:srgbClr val="0070C0"/>
                              </a:solidFill>
                              <a:latin typeface="Cambria Math" panose="02040503050406030204" pitchFamily="18" charset="0"/>
                            </a:rPr>
                            <m:t>𝑑𝑥</m:t>
                          </m:r>
                        </m:den>
                      </m:f>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𝑒</m:t>
                              </m:r>
                            </m:e>
                            <m:sup>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sup>
                          </m:sSup>
                        </m:den>
                      </m:f>
                    </m:oMath>
                  </m:oMathPara>
                </a14:m>
                <a:endParaRPr lang="en-US" dirty="0">
                  <a:solidFill>
                    <a:srgbClr val="0070C0"/>
                  </a:solidFill>
                </a:endParaRPr>
              </a:p>
            </p:txBody>
          </p:sp>
        </mc:Choice>
        <mc:Fallback xmlns="">
          <p:sp>
            <p:nvSpPr>
              <p:cNvPr id="9" name="Object 8"/>
              <p:cNvSpPr txBox="1">
                <a:spLocks noRot="1" noChangeAspect="1" noMove="1" noResize="1" noEditPoints="1" noAdjustHandles="1" noChangeArrowheads="1" noChangeShapeType="1" noTextEdit="1"/>
              </p:cNvSpPr>
              <p:nvPr/>
            </p:nvSpPr>
            <p:spPr>
              <a:xfrm>
                <a:off x="304800" y="614743"/>
                <a:ext cx="6553200" cy="5680020"/>
              </a:xfrm>
              <a:prstGeom prst="rect">
                <a:avLst/>
              </a:prstGeom>
              <a:blipFill>
                <a:blip r:embed="rId4"/>
                <a:stretch>
                  <a:fillRect l="-2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EA1A898A-756C-4BEE-B4CA-25C08FA77D3B}"/>
              </a:ext>
            </a:extLst>
          </p:cNvPr>
          <p:cNvPicPr>
            <a:picLocks noChangeAspect="1"/>
          </p:cNvPicPr>
          <p:nvPr/>
        </p:nvPicPr>
        <p:blipFill>
          <a:blip r:embed="rId5"/>
          <a:stretch>
            <a:fillRect/>
          </a:stretch>
        </p:blipFill>
        <p:spPr>
          <a:xfrm>
            <a:off x="5370816" y="676330"/>
            <a:ext cx="3727310" cy="2964906"/>
          </a:xfrm>
          <a:prstGeom prst="rect">
            <a:avLst/>
          </a:prstGeom>
        </p:spPr>
      </p:pic>
      <p:sp>
        <p:nvSpPr>
          <p:cNvPr id="18" name="TextBox 17">
            <a:extLst>
              <a:ext uri="{FF2B5EF4-FFF2-40B4-BE49-F238E27FC236}">
                <a16:creationId xmlns:a16="http://schemas.microsoft.com/office/drawing/2014/main" id="{CD7F98D1-2C09-477F-9C89-E880153E02F2}"/>
              </a:ext>
            </a:extLst>
          </p:cNvPr>
          <p:cNvSpPr txBox="1"/>
          <p:nvPr/>
        </p:nvSpPr>
        <p:spPr>
          <a:xfrm>
            <a:off x="2628900" y="786554"/>
            <a:ext cx="3105364" cy="923330"/>
          </a:xfrm>
          <a:prstGeom prst="rect">
            <a:avLst/>
          </a:prstGeom>
          <a:noFill/>
        </p:spPr>
        <p:txBody>
          <a:bodyPr wrap="square" rtlCol="0">
            <a:spAutoFit/>
          </a:bodyPr>
          <a:lstStyle/>
          <a:p>
            <a:r>
              <a:rPr lang="en-US" b="1" u="sng" dirty="0">
                <a:solidFill>
                  <a:srgbClr val="FF0000"/>
                </a:solidFill>
              </a:rPr>
              <a:t>Max. gradient of </a:t>
            </a:r>
            <a:r>
              <a:rPr lang="en-US" b="1" u="sng" dirty="0" err="1">
                <a:solidFill>
                  <a:srgbClr val="FF0000"/>
                </a:solidFill>
              </a:rPr>
              <a:t>Signmoid</a:t>
            </a:r>
            <a:r>
              <a:rPr lang="en-US" b="1" u="sng" dirty="0">
                <a:solidFill>
                  <a:srgbClr val="FF0000"/>
                </a:solidFill>
              </a:rPr>
              <a:t> is 0.25, it will cause the vanishing gradient  problem</a:t>
            </a:r>
          </a:p>
        </p:txBody>
      </p:sp>
    </p:spTree>
    <p:extLst>
      <p:ext uri="{BB962C8B-B14F-4D97-AF65-F5344CB8AC3E}">
        <p14:creationId xmlns:p14="http://schemas.microsoft.com/office/powerpoint/2010/main" val="894792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9AA5127-A83C-1C2F-F21D-3BE4337BB4DC}"/>
              </a:ext>
            </a:extLst>
          </p:cNvPr>
          <p:cNvPicPr>
            <a:picLocks noChangeAspect="1"/>
          </p:cNvPicPr>
          <p:nvPr/>
        </p:nvPicPr>
        <p:blipFill>
          <a:blip r:embed="rId2"/>
          <a:stretch>
            <a:fillRect/>
          </a:stretch>
        </p:blipFill>
        <p:spPr>
          <a:xfrm>
            <a:off x="381000" y="2054803"/>
            <a:ext cx="8143875" cy="2228850"/>
          </a:xfrm>
          <a:prstGeom prst="rect">
            <a:avLst/>
          </a:prstGeom>
        </p:spPr>
      </p:pic>
      <p:sp>
        <p:nvSpPr>
          <p:cNvPr id="2" name="Title 1"/>
          <p:cNvSpPr>
            <a:spLocks noGrp="1"/>
          </p:cNvSpPr>
          <p:nvPr>
            <p:ph type="title"/>
          </p:nvPr>
        </p:nvSpPr>
        <p:spPr>
          <a:xfrm>
            <a:off x="457200" y="152400"/>
            <a:ext cx="8229600" cy="258762"/>
          </a:xfrm>
        </p:spPr>
        <p:txBody>
          <a:bodyPr>
            <a:normAutofit fontScale="90000"/>
          </a:bodyPr>
          <a:lstStyle/>
          <a:p>
            <a:r>
              <a:rPr lang="en-US" dirty="0"/>
              <a:t>Example (</a:t>
            </a:r>
            <a:r>
              <a:rPr lang="en-US" dirty="0" err="1"/>
              <a:t>LeNet</a:t>
            </a:r>
            <a:r>
              <a:rPr lang="en-US" dirty="0"/>
              <a:t>)</a:t>
            </a:r>
          </a:p>
        </p:txBody>
      </p:sp>
      <p:sp>
        <p:nvSpPr>
          <p:cNvPr id="3" name="Content Placeholder 2"/>
          <p:cNvSpPr>
            <a:spLocks noGrp="1"/>
          </p:cNvSpPr>
          <p:nvPr>
            <p:ph idx="1"/>
          </p:nvPr>
        </p:nvSpPr>
        <p:spPr>
          <a:xfrm>
            <a:off x="457200" y="703263"/>
            <a:ext cx="8229600" cy="4525963"/>
          </a:xfrm>
        </p:spPr>
        <p:txBody>
          <a:bodyPr/>
          <a:lstStyle/>
          <a:p>
            <a:r>
              <a:rPr lang="en-US" dirty="0"/>
              <a:t>An implementation example </a:t>
            </a:r>
            <a:r>
              <a:rPr lang="en-US" sz="1400" dirty="0">
                <a:hlinkClick r:id="rId3"/>
              </a:rPr>
              <a:t>http://yann.lecun.com/exdb/lenet/</a:t>
            </a:r>
            <a:endParaRPr lang="en-US" sz="1400" dirty="0"/>
          </a:p>
          <a:p>
            <a:endParaRPr lang="en-US" dirty="0"/>
          </a:p>
        </p:txBody>
      </p:sp>
      <p:sp>
        <p:nvSpPr>
          <p:cNvPr id="4" name="Footer Placeholder 3"/>
          <p:cNvSpPr>
            <a:spLocks noGrp="1"/>
          </p:cNvSpPr>
          <p:nvPr>
            <p:ph type="ftr" sz="quarter" idx="11"/>
          </p:nvPr>
        </p:nvSpPr>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24</a:t>
            </a:fld>
            <a:endParaRPr lang="en-US" altLang="en-US"/>
          </a:p>
        </p:txBody>
      </p:sp>
      <p:pic>
        <p:nvPicPr>
          <p:cNvPr id="7" name="Picture 4" descr="https://adeshpande3.github.io/assets/FirstLay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640" y="4152900"/>
            <a:ext cx="2622160" cy="26901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838200" y="4076700"/>
            <a:ext cx="2781301" cy="217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4495800"/>
            <a:ext cx="496213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Each feature filter uses one kernel (e.g. 5x5) to generate a feature map </a:t>
            </a:r>
          </a:p>
          <a:p>
            <a:pPr marL="285750" indent="-285750">
              <a:buFont typeface="Arial" panose="020B0604020202020204" pitchFamily="34" charset="0"/>
              <a:buChar char="•"/>
            </a:pPr>
            <a:r>
              <a:rPr lang="en-US" dirty="0"/>
              <a:t>Each feature map represents the output of a particular feature filter output.</a:t>
            </a:r>
          </a:p>
          <a:p>
            <a:pPr marL="285750" indent="-285750">
              <a:buFont typeface="Arial" panose="020B0604020202020204" pitchFamily="34" charset="0"/>
              <a:buChar char="•"/>
            </a:pPr>
            <a:r>
              <a:rPr lang="en-US" dirty="0"/>
              <a:t>Alternating </a:t>
            </a:r>
            <a:r>
              <a:rPr lang="en-US" u="sng" dirty="0"/>
              <a:t>Convolution (conv)</a:t>
            </a:r>
            <a:r>
              <a:rPr lang="en-US" dirty="0"/>
              <a:t> and </a:t>
            </a:r>
            <a:r>
              <a:rPr lang="en-US" u="sng" dirty="0"/>
              <a:t>subsampling layer (subs) (optional, some systems skip subs)</a:t>
            </a:r>
          </a:p>
          <a:p>
            <a:pPr marL="285750" indent="-285750">
              <a:buFont typeface="Arial" panose="020B0604020202020204" pitchFamily="34" charset="0"/>
              <a:buChar char="•"/>
            </a:pPr>
            <a:r>
              <a:rPr lang="en-US" dirty="0"/>
              <a:t>Subsampling allows the features to be flexibly positioned</a:t>
            </a:r>
          </a:p>
        </p:txBody>
      </p:sp>
      <p:sp>
        <p:nvSpPr>
          <p:cNvPr id="10" name="Rectangle 9"/>
          <p:cNvSpPr/>
          <p:nvPr/>
        </p:nvSpPr>
        <p:spPr>
          <a:xfrm>
            <a:off x="5343131" y="4191000"/>
            <a:ext cx="228600" cy="2286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1"/>
          </p:cNvCxnSpPr>
          <p:nvPr/>
        </p:nvCxnSpPr>
        <p:spPr>
          <a:xfrm flipH="1" flipV="1">
            <a:off x="3505200" y="2971800"/>
            <a:ext cx="1837931"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429000" y="2819400"/>
            <a:ext cx="2286001" cy="133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609831" y="4191000"/>
            <a:ext cx="228600" cy="2286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4920095"/>
            <a:ext cx="228600" cy="2286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83491" y="6454887"/>
            <a:ext cx="2338845" cy="369332"/>
          </a:xfrm>
          <a:prstGeom prst="rect">
            <a:avLst/>
          </a:prstGeom>
          <a:noFill/>
        </p:spPr>
        <p:txBody>
          <a:bodyPr wrap="none" rtlCol="0">
            <a:spAutoFit/>
          </a:bodyPr>
          <a:lstStyle/>
          <a:p>
            <a:r>
              <a:rPr lang="en-US" dirty="0"/>
              <a:t>(array of feature maps</a:t>
            </a:r>
          </a:p>
        </p:txBody>
      </p:sp>
      <p:cxnSp>
        <p:nvCxnSpPr>
          <p:cNvPr id="17" name="Straight Arrow Connector 16"/>
          <p:cNvCxnSpPr>
            <a:stCxn id="19" idx="3"/>
          </p:cNvCxnSpPr>
          <p:nvPr/>
        </p:nvCxnSpPr>
        <p:spPr>
          <a:xfrm flipV="1">
            <a:off x="3276600" y="4419600"/>
            <a:ext cx="2026040" cy="614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3000" y="1611868"/>
            <a:ext cx="7028784" cy="369332"/>
          </a:xfrm>
          <a:prstGeom prst="rect">
            <a:avLst/>
          </a:prstGeom>
          <a:noFill/>
        </p:spPr>
        <p:txBody>
          <a:bodyPr wrap="none" rtlCol="0">
            <a:spAutoFit/>
          </a:bodyPr>
          <a:lstStyle/>
          <a:p>
            <a:r>
              <a:rPr lang="en-US" dirty="0"/>
              <a:t>Input       C1:conv.         S2:subs. C3:conv  S4:subs  C5:fully  F6:fully  output</a:t>
            </a:r>
          </a:p>
        </p:txBody>
      </p:sp>
      <p:sp>
        <p:nvSpPr>
          <p:cNvPr id="6" name="TextBox 5">
            <a:extLst>
              <a:ext uri="{FF2B5EF4-FFF2-40B4-BE49-F238E27FC236}">
                <a16:creationId xmlns:a16="http://schemas.microsoft.com/office/drawing/2014/main" id="{0C4FC589-C5B4-F35D-133F-712194ECB3C5}"/>
              </a:ext>
            </a:extLst>
          </p:cNvPr>
          <p:cNvSpPr txBox="1"/>
          <p:nvPr/>
        </p:nvSpPr>
        <p:spPr>
          <a:xfrm>
            <a:off x="7420627" y="3842562"/>
            <a:ext cx="1472967" cy="369332"/>
          </a:xfrm>
          <a:prstGeom prst="rect">
            <a:avLst/>
          </a:prstGeom>
          <a:noFill/>
        </p:spPr>
        <p:txBody>
          <a:bodyPr wrap="none" rtlCol="0">
            <a:spAutoFit/>
          </a:bodyPr>
          <a:lstStyle/>
          <a:p>
            <a:r>
              <a:rPr lang="en-US" dirty="0"/>
              <a:t>(use </a:t>
            </a:r>
            <a:r>
              <a:rPr lang="en-US" dirty="0" err="1"/>
              <a:t>Softmax</a:t>
            </a:r>
            <a:r>
              <a:rPr lang="en-US" dirty="0"/>
              <a:t>)</a:t>
            </a:r>
          </a:p>
        </p:txBody>
      </p:sp>
      <p:sp>
        <p:nvSpPr>
          <p:cNvPr id="11" name="TextBox 10">
            <a:extLst>
              <a:ext uri="{FF2B5EF4-FFF2-40B4-BE49-F238E27FC236}">
                <a16:creationId xmlns:a16="http://schemas.microsoft.com/office/drawing/2014/main" id="{14FED300-0FA3-B5BF-69D2-EAE195E773E1}"/>
              </a:ext>
            </a:extLst>
          </p:cNvPr>
          <p:cNvSpPr txBox="1"/>
          <p:nvPr/>
        </p:nvSpPr>
        <p:spPr>
          <a:xfrm>
            <a:off x="2110019" y="1193180"/>
            <a:ext cx="752065" cy="369332"/>
          </a:xfrm>
          <a:prstGeom prst="rect">
            <a:avLst/>
          </a:prstGeom>
          <a:noFill/>
          <a:ln>
            <a:solidFill>
              <a:schemeClr val="accent1"/>
            </a:solidFill>
          </a:ln>
        </p:spPr>
        <p:txBody>
          <a:bodyPr wrap="none" rtlCol="0">
            <a:spAutoFit/>
          </a:bodyPr>
          <a:lstStyle/>
          <a:p>
            <a:r>
              <a:rPr lang="en-HK" dirty="0"/>
              <a:t>Filters</a:t>
            </a:r>
          </a:p>
        </p:txBody>
      </p:sp>
      <p:cxnSp>
        <p:nvCxnSpPr>
          <p:cNvPr id="15" name="Straight Arrow Connector 14">
            <a:extLst>
              <a:ext uri="{FF2B5EF4-FFF2-40B4-BE49-F238E27FC236}">
                <a16:creationId xmlns:a16="http://schemas.microsoft.com/office/drawing/2014/main" id="{7B5A7A89-A0D5-5A9F-D513-9677FB75F805}"/>
              </a:ext>
            </a:extLst>
          </p:cNvPr>
          <p:cNvCxnSpPr>
            <a:cxnSpLocks/>
            <a:stCxn id="11" idx="2"/>
          </p:cNvCxnSpPr>
          <p:nvPr/>
        </p:nvCxnSpPr>
        <p:spPr>
          <a:xfrm>
            <a:off x="2486052" y="1562512"/>
            <a:ext cx="152361" cy="918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99C6BDC-7E09-5963-4971-4901AD0FBD08}"/>
              </a:ext>
            </a:extLst>
          </p:cNvPr>
          <p:cNvSpPr txBox="1"/>
          <p:nvPr/>
        </p:nvSpPr>
        <p:spPr>
          <a:xfrm>
            <a:off x="3681656" y="1186521"/>
            <a:ext cx="752065" cy="369332"/>
          </a:xfrm>
          <a:prstGeom prst="rect">
            <a:avLst/>
          </a:prstGeom>
          <a:noFill/>
          <a:ln>
            <a:solidFill>
              <a:schemeClr val="accent1"/>
            </a:solidFill>
          </a:ln>
        </p:spPr>
        <p:txBody>
          <a:bodyPr wrap="none" rtlCol="0">
            <a:spAutoFit/>
          </a:bodyPr>
          <a:lstStyle/>
          <a:p>
            <a:r>
              <a:rPr lang="en-HK" dirty="0"/>
              <a:t>Filters</a:t>
            </a:r>
          </a:p>
        </p:txBody>
      </p:sp>
      <p:cxnSp>
        <p:nvCxnSpPr>
          <p:cNvPr id="21" name="Straight Arrow Connector 20">
            <a:extLst>
              <a:ext uri="{FF2B5EF4-FFF2-40B4-BE49-F238E27FC236}">
                <a16:creationId xmlns:a16="http://schemas.microsoft.com/office/drawing/2014/main" id="{AA92ECF7-18D4-8CD1-9333-B08AC761512E}"/>
              </a:ext>
            </a:extLst>
          </p:cNvPr>
          <p:cNvCxnSpPr>
            <a:cxnSpLocks/>
          </p:cNvCxnSpPr>
          <p:nvPr/>
        </p:nvCxnSpPr>
        <p:spPr>
          <a:xfrm>
            <a:off x="4038305" y="1582122"/>
            <a:ext cx="262436" cy="641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0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B6BB96-93AD-8715-8248-96DBE4CDC920}"/>
              </a:ext>
            </a:extLst>
          </p:cNvPr>
          <p:cNvPicPr>
            <a:picLocks noChangeAspect="1"/>
          </p:cNvPicPr>
          <p:nvPr/>
        </p:nvPicPr>
        <p:blipFill>
          <a:blip r:embed="rId3"/>
          <a:stretch>
            <a:fillRect/>
          </a:stretch>
        </p:blipFill>
        <p:spPr>
          <a:xfrm>
            <a:off x="4276196" y="1700038"/>
            <a:ext cx="3588819" cy="2478764"/>
          </a:xfrm>
          <a:prstGeom prst="rect">
            <a:avLst/>
          </a:prstGeom>
        </p:spPr>
      </p:pic>
      <p:sp>
        <p:nvSpPr>
          <p:cNvPr id="2" name="Title 1"/>
          <p:cNvSpPr>
            <a:spLocks noGrp="1"/>
          </p:cNvSpPr>
          <p:nvPr>
            <p:ph type="title"/>
          </p:nvPr>
        </p:nvSpPr>
        <p:spPr>
          <a:xfrm>
            <a:off x="412657" y="50697"/>
            <a:ext cx="8229600" cy="635630"/>
          </a:xfrm>
        </p:spPr>
        <p:txBody>
          <a:bodyPr>
            <a:normAutofit fontScale="90000"/>
          </a:bodyPr>
          <a:lstStyle/>
          <a:p>
            <a:r>
              <a:rPr lang="en-US" dirty="0"/>
              <a:t>Input </a:t>
            </a:r>
            <a:r>
              <a:rPr lang="en-US" dirty="0">
                <a:sym typeface="Wingdings" panose="05000000000000000000" pitchFamily="2" charset="2"/>
              </a:rPr>
              <a:t> C1: </a:t>
            </a:r>
            <a:r>
              <a:rPr lang="en-US" dirty="0"/>
              <a:t>Input to convolution</a:t>
            </a:r>
          </a:p>
        </p:txBody>
      </p:sp>
      <p:sp>
        <p:nvSpPr>
          <p:cNvPr id="3" name="Content Placeholder 2"/>
          <p:cNvSpPr>
            <a:spLocks noGrp="1"/>
          </p:cNvSpPr>
          <p:nvPr>
            <p:ph idx="1"/>
          </p:nvPr>
        </p:nvSpPr>
        <p:spPr>
          <a:xfrm>
            <a:off x="189177" y="757385"/>
            <a:ext cx="4491679" cy="6128766"/>
          </a:xfrm>
        </p:spPr>
        <p:txBody>
          <a:bodyPr>
            <a:normAutofit fontScale="40000" lnSpcReduction="20000"/>
          </a:bodyPr>
          <a:lstStyle/>
          <a:p>
            <a:r>
              <a:rPr lang="en-US" sz="4500" dirty="0"/>
              <a:t>For each 5x5 kernel (or called kernel) you need 5x5 weights (per convolution layer NN) . Unlike a fully connected Neural Net, the weights are shared. Meaning that, when you convolve the kernel with the input , only one set of 5x5 kernel (weights) is used for the convolution.</a:t>
            </a:r>
          </a:p>
          <a:p>
            <a:r>
              <a:rPr lang="en-US" sz="4500" dirty="0"/>
              <a:t>Convolution layer</a:t>
            </a:r>
          </a:p>
          <a:p>
            <a:pPr lvl="1"/>
            <a:r>
              <a:rPr lang="en-US" sz="4500" dirty="0"/>
              <a:t>Input </a:t>
            </a:r>
            <a:r>
              <a:rPr lang="en-US" sz="4500" dirty="0">
                <a:sym typeface="Wingdings" panose="05000000000000000000" pitchFamily="2" charset="2"/>
              </a:rPr>
              <a:t></a:t>
            </a:r>
            <a:r>
              <a:rPr lang="en-US" sz="4500" dirty="0"/>
              <a:t>one feature map (filter), you only need 5x5 weights , one bias</a:t>
            </a:r>
          </a:p>
          <a:p>
            <a:pPr lvl="1"/>
            <a:r>
              <a:rPr lang="en-US" sz="4500" dirty="0"/>
              <a:t>For 6 feature maps you </a:t>
            </a:r>
            <a:r>
              <a:rPr lang="en-US" sz="4500" dirty="0">
                <a:solidFill>
                  <a:srgbClr val="FF0000"/>
                </a:solidFill>
              </a:rPr>
              <a:t>need 6x5x5 weights</a:t>
            </a:r>
            <a:r>
              <a:rPr lang="en-US" sz="4500" dirty="0"/>
              <a:t>. </a:t>
            </a:r>
            <a:r>
              <a:rPr lang="en-US" sz="4500" dirty="0">
                <a:solidFill>
                  <a:srgbClr val="FF0000"/>
                </a:solidFill>
              </a:rPr>
              <a:t>(very efficient)</a:t>
            </a:r>
          </a:p>
          <a:p>
            <a:r>
              <a:rPr lang="en-US" sz="4500" dirty="0">
                <a:solidFill>
                  <a:srgbClr val="FF0000"/>
                </a:solidFill>
              </a:rPr>
              <a:t>(To compare with a fully connected NN)</a:t>
            </a:r>
            <a:r>
              <a:rPr lang="en-US" sz="4500" dirty="0"/>
              <a:t> If this is to be implemented by a fully connected layer without convolution</a:t>
            </a:r>
          </a:p>
          <a:p>
            <a:pPr lvl="1"/>
            <a:r>
              <a:rPr lang="en-US" sz="4500" dirty="0"/>
              <a:t>You need 32x32x28x28 weights.</a:t>
            </a:r>
          </a:p>
          <a:p>
            <a:pPr lvl="1"/>
            <a:r>
              <a:rPr lang="en-US" sz="4500" dirty="0"/>
              <a:t>For 6 feature maps need 6x 32x32x28x28 </a:t>
            </a:r>
            <a:r>
              <a:rPr lang="en-US" sz="4500" dirty="0">
                <a:solidFill>
                  <a:srgbClr val="FF0000"/>
                </a:solidFill>
              </a:rPr>
              <a:t>(not efficient)</a:t>
            </a:r>
          </a:p>
          <a:p>
            <a:r>
              <a:rPr lang="en-US" sz="4500" dirty="0"/>
              <a:t>Training by backpropagation  is the same as a common back propagation neural network BPNN. </a:t>
            </a:r>
          </a:p>
          <a:p>
            <a:r>
              <a:rPr lang="en-US" sz="4500" dirty="0">
                <a:solidFill>
                  <a:srgbClr val="FF0000"/>
                </a:solidFill>
              </a:rPr>
              <a:t>The filter (kernel) is like a feature extractor</a:t>
            </a:r>
          </a:p>
          <a:p>
            <a:r>
              <a:rPr lang="en-US" sz="4500" dirty="0">
                <a:solidFill>
                  <a:srgbClr val="FF0000"/>
                </a:solidFill>
              </a:rPr>
              <a:t>Each filter has one bias</a:t>
            </a:r>
          </a:p>
          <a:p>
            <a:endParaRPr lang="en-US" dirty="0">
              <a:solidFill>
                <a:srgbClr val="FF0000"/>
              </a:solidFill>
            </a:endParaRP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25</a:t>
            </a:fld>
            <a:endParaRPr lang="en-US" altLang="en-US"/>
          </a:p>
        </p:txBody>
      </p:sp>
      <p:sp>
        <p:nvSpPr>
          <p:cNvPr id="8" name="TextBox 7"/>
          <p:cNvSpPr txBox="1"/>
          <p:nvPr/>
        </p:nvSpPr>
        <p:spPr>
          <a:xfrm>
            <a:off x="6583345" y="3970136"/>
            <a:ext cx="1829090" cy="369332"/>
          </a:xfrm>
          <a:prstGeom prst="rect">
            <a:avLst/>
          </a:prstGeom>
          <a:noFill/>
        </p:spPr>
        <p:txBody>
          <a:bodyPr wrap="none" rtlCol="0">
            <a:spAutoFit/>
          </a:bodyPr>
          <a:lstStyle/>
          <a:p>
            <a:r>
              <a:rPr lang="en-US" dirty="0"/>
              <a:t>Convolution layer</a:t>
            </a:r>
          </a:p>
        </p:txBody>
      </p:sp>
      <p:sp>
        <p:nvSpPr>
          <p:cNvPr id="9" name="Freeform 8"/>
          <p:cNvSpPr/>
          <p:nvPr/>
        </p:nvSpPr>
        <p:spPr>
          <a:xfrm>
            <a:off x="5325626" y="3878664"/>
            <a:ext cx="1728317" cy="1155048"/>
          </a:xfrm>
          <a:custGeom>
            <a:avLst/>
            <a:gdLst>
              <a:gd name="connsiteX0" fmla="*/ 0 w 1728317"/>
              <a:gd name="connsiteY0" fmla="*/ 0 h 1155048"/>
              <a:gd name="connsiteX1" fmla="*/ 793820 w 1728317"/>
              <a:gd name="connsiteY1" fmla="*/ 1145512 h 1155048"/>
              <a:gd name="connsiteX2" fmla="*/ 1728317 w 1728317"/>
              <a:gd name="connsiteY2" fmla="*/ 452176 h 1155048"/>
            </a:gdLst>
            <a:ahLst/>
            <a:cxnLst>
              <a:cxn ang="0">
                <a:pos x="connsiteX0" y="connsiteY0"/>
              </a:cxn>
              <a:cxn ang="0">
                <a:pos x="connsiteX1" y="connsiteY1"/>
              </a:cxn>
              <a:cxn ang="0">
                <a:pos x="connsiteX2" y="connsiteY2"/>
              </a:cxn>
            </a:cxnLst>
            <a:rect l="l" t="t" r="r" b="b"/>
            <a:pathLst>
              <a:path w="1728317" h="1155048">
                <a:moveTo>
                  <a:pt x="0" y="0"/>
                </a:moveTo>
                <a:cubicBezTo>
                  <a:pt x="252883" y="535074"/>
                  <a:pt x="505767" y="1070149"/>
                  <a:pt x="793820" y="1145512"/>
                </a:cubicBezTo>
                <a:cubicBezTo>
                  <a:pt x="1081873" y="1220875"/>
                  <a:pt x="1405095" y="836525"/>
                  <a:pt x="1728317" y="452176"/>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400" y="5011502"/>
            <a:ext cx="4383957" cy="369332"/>
          </a:xfrm>
          <a:prstGeom prst="rect">
            <a:avLst/>
          </a:prstGeom>
          <a:noFill/>
        </p:spPr>
        <p:txBody>
          <a:bodyPr wrap="none" rtlCol="0">
            <a:spAutoFit/>
          </a:bodyPr>
          <a:lstStyle/>
          <a:p>
            <a:r>
              <a:rPr lang="en-US" dirty="0"/>
              <a:t>From input to one of the 6 convolution maps</a:t>
            </a:r>
          </a:p>
        </p:txBody>
      </p:sp>
      <p:sp>
        <p:nvSpPr>
          <p:cNvPr id="11" name="TextBox 10"/>
          <p:cNvSpPr txBox="1"/>
          <p:nvPr/>
        </p:nvSpPr>
        <p:spPr>
          <a:xfrm>
            <a:off x="5715000" y="4191000"/>
            <a:ext cx="1153457" cy="369332"/>
          </a:xfrm>
          <a:prstGeom prst="rect">
            <a:avLst/>
          </a:prstGeom>
          <a:noFill/>
        </p:spPr>
        <p:txBody>
          <a:bodyPr wrap="none" rtlCol="0">
            <a:spAutoFit/>
          </a:bodyPr>
          <a:lstStyle/>
          <a:p>
            <a:r>
              <a:rPr lang="en-US" dirty="0"/>
              <a:t>5x5 kernel</a:t>
            </a:r>
          </a:p>
        </p:txBody>
      </p:sp>
      <p:cxnSp>
        <p:nvCxnSpPr>
          <p:cNvPr id="13" name="Straight Connector 12"/>
          <p:cNvCxnSpPr/>
          <p:nvPr/>
        </p:nvCxnSpPr>
        <p:spPr>
          <a:xfrm flipH="1" flipV="1">
            <a:off x="5791200" y="3657600"/>
            <a:ext cx="152400" cy="60960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86625" y="1572308"/>
            <a:ext cx="752129" cy="369332"/>
          </a:xfrm>
          <a:prstGeom prst="rect">
            <a:avLst/>
          </a:prstGeom>
          <a:noFill/>
        </p:spPr>
        <p:txBody>
          <a:bodyPr wrap="none" rtlCol="0">
            <a:spAutoFit/>
          </a:bodyPr>
          <a:lstStyle/>
          <a:p>
            <a:r>
              <a:rPr lang="en-US" dirty="0"/>
              <a:t>32x32</a:t>
            </a:r>
          </a:p>
        </p:txBody>
      </p:sp>
      <p:sp>
        <p:nvSpPr>
          <p:cNvPr id="14" name="TextBox 13"/>
          <p:cNvSpPr txBox="1"/>
          <p:nvPr/>
        </p:nvSpPr>
        <p:spPr>
          <a:xfrm>
            <a:off x="6165500" y="1330706"/>
            <a:ext cx="968535" cy="369332"/>
          </a:xfrm>
          <a:prstGeom prst="rect">
            <a:avLst/>
          </a:prstGeom>
          <a:noFill/>
        </p:spPr>
        <p:txBody>
          <a:bodyPr wrap="none" rtlCol="0">
            <a:spAutoFit/>
          </a:bodyPr>
          <a:lstStyle/>
          <a:p>
            <a:r>
              <a:rPr lang="en-US" dirty="0"/>
              <a:t>6x28x28</a:t>
            </a:r>
          </a:p>
        </p:txBody>
      </p:sp>
      <p:sp>
        <p:nvSpPr>
          <p:cNvPr id="12" name="TextBox 11"/>
          <p:cNvSpPr txBox="1"/>
          <p:nvPr/>
        </p:nvSpPr>
        <p:spPr>
          <a:xfrm>
            <a:off x="4766887" y="5408823"/>
            <a:ext cx="4267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4"/>
              </a:rPr>
              <a:t>https://stanford.edu/~shervine/teaching/cs-230/cheatsheet-convolutional-neural-networks</a:t>
            </a:r>
            <a:endParaRPr lang="en-US" dirty="0"/>
          </a:p>
          <a:p>
            <a:pPr marL="285750" indent="-285750">
              <a:buFont typeface="Arial" panose="020B0604020202020204" pitchFamily="34" charset="0"/>
              <a:buChar char="•"/>
            </a:pPr>
            <a:r>
              <a:rPr lang="en-US" dirty="0"/>
              <a:t>One bias per kernel (or called filter)</a:t>
            </a:r>
          </a:p>
          <a:p>
            <a:pPr marL="285750" indent="-285750">
              <a:buFont typeface="Arial" panose="020B0604020202020204" pitchFamily="34" charset="0"/>
              <a:buChar char="•"/>
            </a:pPr>
            <a:r>
              <a:rPr lang="en-US" dirty="0"/>
              <a:t>No bias for max pooling</a:t>
            </a:r>
          </a:p>
        </p:txBody>
      </p:sp>
      <p:sp>
        <p:nvSpPr>
          <p:cNvPr id="15" name="TextBox 14">
            <a:extLst>
              <a:ext uri="{FF2B5EF4-FFF2-40B4-BE49-F238E27FC236}">
                <a16:creationId xmlns:a16="http://schemas.microsoft.com/office/drawing/2014/main" id="{087E03D3-BEDF-F4DA-BE7F-822AE5818BD6}"/>
              </a:ext>
            </a:extLst>
          </p:cNvPr>
          <p:cNvSpPr txBox="1"/>
          <p:nvPr/>
        </p:nvSpPr>
        <p:spPr>
          <a:xfrm>
            <a:off x="6044523" y="776995"/>
            <a:ext cx="752065" cy="369332"/>
          </a:xfrm>
          <a:prstGeom prst="rect">
            <a:avLst/>
          </a:prstGeom>
          <a:noFill/>
          <a:ln>
            <a:solidFill>
              <a:schemeClr val="accent1"/>
            </a:solidFill>
          </a:ln>
        </p:spPr>
        <p:txBody>
          <a:bodyPr wrap="none" rtlCol="0">
            <a:spAutoFit/>
          </a:bodyPr>
          <a:lstStyle/>
          <a:p>
            <a:r>
              <a:rPr lang="en-HK" dirty="0"/>
              <a:t>Filters</a:t>
            </a:r>
          </a:p>
        </p:txBody>
      </p:sp>
      <p:cxnSp>
        <p:nvCxnSpPr>
          <p:cNvPr id="17" name="Straight Arrow Connector 16">
            <a:extLst>
              <a:ext uri="{FF2B5EF4-FFF2-40B4-BE49-F238E27FC236}">
                <a16:creationId xmlns:a16="http://schemas.microsoft.com/office/drawing/2014/main" id="{D1B63078-A2B6-4E41-7E1C-585C2B9C9170}"/>
              </a:ext>
            </a:extLst>
          </p:cNvPr>
          <p:cNvCxnSpPr>
            <a:cxnSpLocks/>
          </p:cNvCxnSpPr>
          <p:nvPr/>
        </p:nvCxnSpPr>
        <p:spPr>
          <a:xfrm>
            <a:off x="6580025" y="1163389"/>
            <a:ext cx="66423" cy="25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96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7BFB5D-2C83-5E02-0000-18C2F02D20D2}"/>
              </a:ext>
            </a:extLst>
          </p:cNvPr>
          <p:cNvPicPr>
            <a:picLocks noChangeAspect="1"/>
          </p:cNvPicPr>
          <p:nvPr/>
        </p:nvPicPr>
        <p:blipFill>
          <a:blip r:embed="rId2"/>
          <a:stretch>
            <a:fillRect/>
          </a:stretch>
        </p:blipFill>
        <p:spPr>
          <a:xfrm>
            <a:off x="5130800" y="153670"/>
            <a:ext cx="3171825" cy="2190750"/>
          </a:xfrm>
          <a:prstGeom prst="rect">
            <a:avLst/>
          </a:prstGeom>
        </p:spPr>
      </p:pic>
      <p:sp>
        <p:nvSpPr>
          <p:cNvPr id="2" name="Title 1"/>
          <p:cNvSpPr>
            <a:spLocks noGrp="1"/>
          </p:cNvSpPr>
          <p:nvPr>
            <p:ph type="title"/>
          </p:nvPr>
        </p:nvSpPr>
        <p:spPr>
          <a:xfrm>
            <a:off x="228600" y="531693"/>
            <a:ext cx="4795923" cy="1265238"/>
          </a:xfrm>
        </p:spPr>
        <p:txBody>
          <a:bodyPr>
            <a:normAutofit fontScale="90000"/>
          </a:bodyPr>
          <a:lstStyle/>
          <a:p>
            <a:pPr algn="l"/>
            <a:r>
              <a:rPr lang="en-US" sz="2200" dirty="0"/>
              <a:t>Example of how one feature map is formed</a:t>
            </a:r>
            <a:br>
              <a:rPr lang="en-US" sz="2200" dirty="0"/>
            </a:br>
            <a:r>
              <a:rPr lang="en-US" sz="2200" dirty="0"/>
              <a:t>If you need 6 feature maps, you need 6 kernels maps (</a:t>
            </a:r>
            <a:r>
              <a:rPr lang="en-US" sz="2000" dirty="0" err="1"/>
              <a:t>K</a:t>
            </a:r>
            <a:r>
              <a:rPr lang="en-US" sz="2000" baseline="-25000" dirty="0" err="1"/>
              <a:t>j</a:t>
            </a:r>
            <a:r>
              <a:rPr lang="en-US" sz="2000" baseline="-25000" dirty="0"/>
              <a:t>=1.,,,6</a:t>
            </a:r>
            <a:r>
              <a:rPr lang="en-US" sz="2200" dirty="0"/>
              <a:t>) and perform 6 sets of </a:t>
            </a:r>
            <a:r>
              <a:rPr lang="en-US" sz="2400" dirty="0"/>
              <a:t>correlations(</a:t>
            </a:r>
            <a:r>
              <a:rPr lang="en-US" sz="2400" dirty="0" err="1"/>
              <a:t>K</a:t>
            </a:r>
            <a:r>
              <a:rPr lang="en-US" sz="2400" baseline="-25000" dirty="0" err="1"/>
              <a:t>j</a:t>
            </a:r>
            <a:r>
              <a:rPr lang="en-US" sz="2400" dirty="0" err="1"/>
              <a:t>,i</a:t>
            </a:r>
            <a:r>
              <a:rPr lang="en-US" sz="2400" dirty="0"/>
              <a:t>), for feature index  j=1,,6</a:t>
            </a:r>
            <a:br>
              <a:rPr lang="en-US" sz="2400" dirty="0"/>
            </a:br>
            <a:endParaRPr lang="en-US" dirty="0"/>
          </a:p>
        </p:txBody>
      </p:sp>
      <p:sp>
        <p:nvSpPr>
          <p:cNvPr id="3" name="Content Placeholder 2"/>
          <p:cNvSpPr>
            <a:spLocks noGrp="1"/>
          </p:cNvSpPr>
          <p:nvPr>
            <p:ph sz="half" idx="1"/>
          </p:nvPr>
        </p:nvSpPr>
        <p:spPr/>
        <p:txBody>
          <a:bodyPr>
            <a:normAutofit/>
          </a:bodyPr>
          <a:lstStyle/>
          <a:p>
            <a:r>
              <a:rPr lang="en-US" sz="2000" dirty="0"/>
              <a:t>The kernel (flipped) 5x5 </a:t>
            </a:r>
            <a:r>
              <a:rPr lang="en-US" sz="2000" dirty="0" err="1"/>
              <a:t>K</a:t>
            </a:r>
            <a:r>
              <a:rPr lang="en-US" sz="2000" baseline="-25000" dirty="0" err="1"/>
              <a:t>j</a:t>
            </a:r>
            <a:r>
              <a:rPr lang="en-US" sz="2000" baseline="-25000" dirty="0"/>
              <a:t>=1</a:t>
            </a:r>
            <a:r>
              <a:rPr lang="en-US" sz="2000" dirty="0"/>
              <a:t> is</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5x5 image window (</a:t>
            </a:r>
            <a:r>
              <a:rPr lang="en-US" sz="2000" dirty="0" err="1"/>
              <a:t>i</a:t>
            </a:r>
            <a:r>
              <a:rPr lang="en-US" sz="2000" dirty="0"/>
              <a:t>) is </a:t>
            </a:r>
          </a:p>
          <a:p>
            <a:endParaRPr lang="en-US" sz="2000" dirty="0"/>
          </a:p>
        </p:txBody>
      </p:sp>
      <p:sp>
        <p:nvSpPr>
          <p:cNvPr id="14" name="Content Placeholder 13"/>
          <p:cNvSpPr>
            <a:spLocks noGrp="1"/>
          </p:cNvSpPr>
          <p:nvPr>
            <p:ph sz="half" idx="2"/>
          </p:nvPr>
        </p:nvSpPr>
        <p:spPr>
          <a:xfrm>
            <a:off x="4572000" y="1232311"/>
            <a:ext cx="4343400" cy="4525963"/>
          </a:xfrm>
        </p:spPr>
        <p:txBody>
          <a:bodyPr/>
          <a:lstStyle/>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a:xfrm>
            <a:off x="6428424" y="5424921"/>
            <a:ext cx="2133600" cy="365125"/>
          </a:xfrm>
        </p:spPr>
        <p:txBody>
          <a:bodyPr/>
          <a:lstStyle/>
          <a:p>
            <a:fld id="{6C5C3E90-4FE7-4819-A653-72C8A991D393}" type="slidenum">
              <a:rPr lang="en-US" altLang="en-US" smtClean="0"/>
              <a:pPr/>
              <a:t>26</a:t>
            </a:fld>
            <a:endParaRPr lang="en-US" altLang="en-US"/>
          </a:p>
        </p:txBody>
      </p:sp>
      <p:sp>
        <p:nvSpPr>
          <p:cNvPr id="7" name="TextBox 6"/>
          <p:cNvSpPr txBox="1"/>
          <p:nvPr/>
        </p:nvSpPr>
        <p:spPr>
          <a:xfrm>
            <a:off x="6777304" y="2325593"/>
            <a:ext cx="1829090" cy="369332"/>
          </a:xfrm>
          <a:prstGeom prst="rect">
            <a:avLst/>
          </a:prstGeom>
          <a:noFill/>
        </p:spPr>
        <p:txBody>
          <a:bodyPr wrap="none" rtlCol="0">
            <a:spAutoFit/>
          </a:bodyPr>
          <a:lstStyle/>
          <a:p>
            <a:r>
              <a:rPr lang="en-US" dirty="0"/>
              <a:t>Convolution layer</a:t>
            </a:r>
          </a:p>
        </p:txBody>
      </p:sp>
      <p:cxnSp>
        <p:nvCxnSpPr>
          <p:cNvPr id="8" name="Straight Connector 7"/>
          <p:cNvCxnSpPr>
            <a:cxnSpLocks/>
          </p:cNvCxnSpPr>
          <p:nvPr/>
        </p:nvCxnSpPr>
        <p:spPr>
          <a:xfrm flipV="1">
            <a:off x="6358075" y="1786402"/>
            <a:ext cx="0" cy="751376"/>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4097" y="2571273"/>
            <a:ext cx="2579039" cy="646331"/>
          </a:xfrm>
          <a:prstGeom prst="rect">
            <a:avLst/>
          </a:prstGeom>
          <a:noFill/>
        </p:spPr>
        <p:txBody>
          <a:bodyPr wrap="none" rtlCol="0">
            <a:spAutoFit/>
          </a:bodyPr>
          <a:lstStyle/>
          <a:p>
            <a:r>
              <a:rPr lang="en-US" dirty="0"/>
              <a:t>5x5 kernel</a:t>
            </a:r>
          </a:p>
          <a:p>
            <a:r>
              <a:rPr lang="en-US" dirty="0"/>
              <a:t>Conv2() is 2D convolution</a:t>
            </a:r>
          </a:p>
        </p:txBody>
      </p:sp>
      <p:graphicFrame>
        <p:nvGraphicFramePr>
          <p:cNvPr id="12" name="Table 11"/>
          <p:cNvGraphicFramePr>
            <a:graphicFrameLocks noGrp="1"/>
          </p:cNvGraphicFramePr>
          <p:nvPr/>
        </p:nvGraphicFramePr>
        <p:xfrm>
          <a:off x="990600" y="2099306"/>
          <a:ext cx="2626119" cy="1883182"/>
        </p:xfrm>
        <a:graphic>
          <a:graphicData uri="http://schemas.openxmlformats.org/drawingml/2006/table">
            <a:tbl>
              <a:tblPr firstRow="1" bandRow="1">
                <a:tableStyleId>{5940675A-B579-460E-94D1-54222C63F5DA}</a:tableStyleId>
              </a:tblPr>
              <a:tblGrid>
                <a:gridCol w="555943">
                  <a:extLst>
                    <a:ext uri="{9D8B030D-6E8A-4147-A177-3AD203B41FA5}">
                      <a16:colId xmlns:a16="http://schemas.microsoft.com/office/drawing/2014/main" val="1096353108"/>
                    </a:ext>
                  </a:extLst>
                </a:gridCol>
                <a:gridCol w="517544">
                  <a:extLst>
                    <a:ext uri="{9D8B030D-6E8A-4147-A177-3AD203B41FA5}">
                      <a16:colId xmlns:a16="http://schemas.microsoft.com/office/drawing/2014/main" val="2782607974"/>
                    </a:ext>
                  </a:extLst>
                </a:gridCol>
                <a:gridCol w="517544">
                  <a:extLst>
                    <a:ext uri="{9D8B030D-6E8A-4147-A177-3AD203B41FA5}">
                      <a16:colId xmlns:a16="http://schemas.microsoft.com/office/drawing/2014/main" val="1979294052"/>
                    </a:ext>
                  </a:extLst>
                </a:gridCol>
                <a:gridCol w="517544">
                  <a:extLst>
                    <a:ext uri="{9D8B030D-6E8A-4147-A177-3AD203B41FA5}">
                      <a16:colId xmlns:a16="http://schemas.microsoft.com/office/drawing/2014/main" val="804241667"/>
                    </a:ext>
                  </a:extLst>
                </a:gridCol>
                <a:gridCol w="517544">
                  <a:extLst>
                    <a:ext uri="{9D8B030D-6E8A-4147-A177-3AD203B41FA5}">
                      <a16:colId xmlns:a16="http://schemas.microsoft.com/office/drawing/2014/main" val="3574303580"/>
                    </a:ext>
                  </a:extLst>
                </a:gridCol>
              </a:tblGrid>
              <a:tr h="556852">
                <a:tc>
                  <a:txBody>
                    <a:bodyPr/>
                    <a:lstStyle/>
                    <a:p>
                      <a:r>
                        <a:rPr lang="en-US" sz="1200" dirty="0"/>
                        <a:t>K</a:t>
                      </a:r>
                      <a:r>
                        <a:rPr lang="en-US" sz="1200" baseline="-25000" dirty="0"/>
                        <a:t>1</a:t>
                      </a:r>
                      <a:r>
                        <a:rPr lang="en-US" sz="1200" dirty="0"/>
                        <a:t>11</a:t>
                      </a:r>
                    </a:p>
                  </a:txBody>
                  <a:tcPr/>
                </a:tc>
                <a:tc>
                  <a:txBody>
                    <a:bodyPr/>
                    <a:lstStyle/>
                    <a:p>
                      <a:r>
                        <a:rPr lang="en-US" sz="1200" dirty="0"/>
                        <a:t>K</a:t>
                      </a:r>
                      <a:r>
                        <a:rPr lang="en-US" sz="1200" baseline="-25000" dirty="0"/>
                        <a:t>1</a:t>
                      </a:r>
                      <a:r>
                        <a:rPr lang="en-US" sz="1200" dirty="0"/>
                        <a:t>12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a:t>
                      </a:r>
                      <a:r>
                        <a:rPr lang="en-US" sz="1200" baseline="-25000" dirty="0"/>
                        <a:t>1</a:t>
                      </a:r>
                      <a:r>
                        <a:rPr lang="en-US" sz="1200" dirty="0"/>
                        <a:t>13</a:t>
                      </a:r>
                      <a:endParaRPr lang="en-US" sz="1400" dirty="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a:t>
                      </a:r>
                      <a:r>
                        <a:rPr lang="en-US" sz="1200" baseline="-25000" dirty="0"/>
                        <a:t>1</a:t>
                      </a:r>
                      <a:r>
                        <a:rPr lang="en-US" sz="1200" dirty="0"/>
                        <a:t>14</a:t>
                      </a:r>
                      <a:endParaRPr lang="en-US" sz="1400" dirty="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a:t>
                      </a:r>
                      <a:r>
                        <a:rPr lang="en-US" sz="1200" baseline="-25000" dirty="0"/>
                        <a:t>1</a:t>
                      </a:r>
                      <a:r>
                        <a:rPr lang="en-US" sz="1200" dirty="0"/>
                        <a:t>15</a:t>
                      </a:r>
                      <a:endParaRPr lang="en-US" sz="1400" dirty="0"/>
                    </a:p>
                    <a:p>
                      <a:endParaRPr lang="en-US" sz="1400" dirty="0"/>
                    </a:p>
                  </a:txBody>
                  <a:tcPr/>
                </a:tc>
                <a:extLst>
                  <a:ext uri="{0D108BD9-81ED-4DB2-BD59-A6C34878D82A}">
                    <a16:rowId xmlns:a16="http://schemas.microsoft.com/office/drawing/2014/main" val="2368593071"/>
                  </a:ext>
                </a:extLst>
              </a:tr>
              <a:tr h="347998">
                <a:tc>
                  <a:txBody>
                    <a:bodyPr/>
                    <a:lstStyle/>
                    <a:p>
                      <a:r>
                        <a:rPr lang="en-US" sz="1400" dirty="0"/>
                        <a:t>K</a:t>
                      </a:r>
                      <a:r>
                        <a:rPr lang="en-US" sz="1400" baseline="-25000" dirty="0"/>
                        <a:t>1</a:t>
                      </a:r>
                      <a:r>
                        <a:rPr lang="en-US" sz="1400" baseline="0" dirty="0"/>
                        <a:t>21</a:t>
                      </a:r>
                      <a:endParaRPr lang="en-US" sz="1600" dirty="0"/>
                    </a:p>
                  </a:txBody>
                  <a:tcPr/>
                </a:tc>
                <a:tc>
                  <a:txBody>
                    <a:bodyPr/>
                    <a:lstStyle/>
                    <a:p>
                      <a:r>
                        <a:rPr lang="en-US" sz="1400" dirty="0"/>
                        <a:t>K</a:t>
                      </a:r>
                      <a:r>
                        <a:rPr lang="en-US" sz="1400" baseline="-25000" dirty="0"/>
                        <a:t>1</a:t>
                      </a:r>
                      <a:r>
                        <a:rPr lang="en-US" sz="1400" baseline="0" dirty="0"/>
                        <a:t>2</a:t>
                      </a:r>
                      <a:r>
                        <a:rPr lang="en-US" sz="1400" dirty="0"/>
                        <a:t>2</a:t>
                      </a:r>
                      <a:endParaRPr lang="en-US" sz="1600" dirty="0"/>
                    </a:p>
                  </a:txBody>
                  <a:tcPr/>
                </a:tc>
                <a:tc>
                  <a:txBody>
                    <a:bodyPr/>
                    <a:lstStyle/>
                    <a:p>
                      <a:r>
                        <a:rPr lang="en-US" sz="1400" dirty="0"/>
                        <a:t>.</a:t>
                      </a:r>
                    </a:p>
                  </a:txBody>
                  <a:tcPr/>
                </a:tc>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4163100679"/>
                  </a:ext>
                </a:extLst>
              </a:tr>
              <a:tr h="315167">
                <a:tc>
                  <a:txBody>
                    <a:bodyPr/>
                    <a:lstStyle/>
                    <a:p>
                      <a:r>
                        <a:rPr lang="en-US" sz="1400" dirty="0"/>
                        <a:t>.</a:t>
                      </a:r>
                    </a:p>
                  </a:txBody>
                  <a:tcPr/>
                </a:tc>
                <a:tc>
                  <a:txBody>
                    <a:bodyPr/>
                    <a:lstStyle/>
                    <a:p>
                      <a:r>
                        <a:rPr lang="en-US" sz="1400" dirty="0"/>
                        <a:t>.</a:t>
                      </a:r>
                    </a:p>
                  </a:txBody>
                  <a:tcPr/>
                </a:tc>
                <a:tc>
                  <a:txBody>
                    <a:bodyPr/>
                    <a:lstStyle/>
                    <a:p>
                      <a:r>
                        <a:rPr lang="en-US" sz="1400" dirty="0"/>
                        <a:t>.</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271082962"/>
                  </a:ext>
                </a:extLst>
              </a:tr>
              <a:tr h="315167">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17358554"/>
                  </a:ext>
                </a:extLst>
              </a:tr>
              <a:tr h="347998">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r>
                        <a:rPr lang="en-US" sz="1400" dirty="0"/>
                        <a:t>K</a:t>
                      </a:r>
                      <a:r>
                        <a:rPr lang="en-US" sz="1400" baseline="-25000" dirty="0"/>
                        <a:t>1</a:t>
                      </a:r>
                      <a:r>
                        <a:rPr lang="en-US" sz="1400" dirty="0"/>
                        <a:t>55</a:t>
                      </a:r>
                      <a:endParaRPr lang="en-US" sz="1600" dirty="0"/>
                    </a:p>
                  </a:txBody>
                  <a:tcPr/>
                </a:tc>
                <a:extLst>
                  <a:ext uri="{0D108BD9-81ED-4DB2-BD59-A6C34878D82A}">
                    <a16:rowId xmlns:a16="http://schemas.microsoft.com/office/drawing/2014/main" val="1877999063"/>
                  </a:ext>
                </a:extLst>
              </a:tr>
            </a:tbl>
          </a:graphicData>
        </a:graphic>
      </p:graphicFrame>
      <p:graphicFrame>
        <p:nvGraphicFramePr>
          <p:cNvPr id="13" name="Table 12"/>
          <p:cNvGraphicFramePr>
            <a:graphicFrameLocks noGrp="1"/>
          </p:cNvGraphicFramePr>
          <p:nvPr/>
        </p:nvGraphicFramePr>
        <p:xfrm>
          <a:off x="987519" y="4587238"/>
          <a:ext cx="2575375" cy="1849771"/>
        </p:xfrm>
        <a:graphic>
          <a:graphicData uri="http://schemas.openxmlformats.org/drawingml/2006/table">
            <a:tbl>
              <a:tblPr firstRow="1" bandRow="1">
                <a:tableStyleId>{5940675A-B579-460E-94D1-54222C63F5DA}</a:tableStyleId>
              </a:tblPr>
              <a:tblGrid>
                <a:gridCol w="515075">
                  <a:extLst>
                    <a:ext uri="{9D8B030D-6E8A-4147-A177-3AD203B41FA5}">
                      <a16:colId xmlns:a16="http://schemas.microsoft.com/office/drawing/2014/main" val="1096353108"/>
                    </a:ext>
                  </a:extLst>
                </a:gridCol>
                <a:gridCol w="515075">
                  <a:extLst>
                    <a:ext uri="{9D8B030D-6E8A-4147-A177-3AD203B41FA5}">
                      <a16:colId xmlns:a16="http://schemas.microsoft.com/office/drawing/2014/main" val="2782607974"/>
                    </a:ext>
                  </a:extLst>
                </a:gridCol>
                <a:gridCol w="515075">
                  <a:extLst>
                    <a:ext uri="{9D8B030D-6E8A-4147-A177-3AD203B41FA5}">
                      <a16:colId xmlns:a16="http://schemas.microsoft.com/office/drawing/2014/main" val="1979294052"/>
                    </a:ext>
                  </a:extLst>
                </a:gridCol>
                <a:gridCol w="515075">
                  <a:extLst>
                    <a:ext uri="{9D8B030D-6E8A-4147-A177-3AD203B41FA5}">
                      <a16:colId xmlns:a16="http://schemas.microsoft.com/office/drawing/2014/main" val="804241667"/>
                    </a:ext>
                  </a:extLst>
                </a:gridCol>
                <a:gridCol w="515075">
                  <a:extLst>
                    <a:ext uri="{9D8B030D-6E8A-4147-A177-3AD203B41FA5}">
                      <a16:colId xmlns:a16="http://schemas.microsoft.com/office/drawing/2014/main" val="3574303580"/>
                    </a:ext>
                  </a:extLst>
                </a:gridCol>
              </a:tblGrid>
              <a:tr h="441962">
                <a:tc>
                  <a:txBody>
                    <a:bodyPr/>
                    <a:lstStyle/>
                    <a:p>
                      <a:r>
                        <a:rPr lang="en-US" sz="1200" dirty="0"/>
                        <a:t>i11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i12</a:t>
                      </a:r>
                    </a:p>
                    <a:p>
                      <a:endParaRPr lang="en-US" sz="1400" dirty="0"/>
                    </a:p>
                  </a:txBody>
                  <a:tcPr/>
                </a:tc>
                <a:tc>
                  <a:txBody>
                    <a:bodyPr/>
                    <a:lstStyle/>
                    <a:p>
                      <a:r>
                        <a:rPr lang="en-US" sz="1400" dirty="0"/>
                        <a:t>i13</a:t>
                      </a:r>
                    </a:p>
                  </a:txBody>
                  <a:tcPr/>
                </a:tc>
                <a:tc>
                  <a:txBody>
                    <a:bodyPr/>
                    <a:lstStyle/>
                    <a:p>
                      <a:r>
                        <a:rPr lang="en-US" sz="1400" dirty="0"/>
                        <a:t>i14</a:t>
                      </a:r>
                    </a:p>
                  </a:txBody>
                  <a:tcPr/>
                </a:tc>
                <a:tc>
                  <a:txBody>
                    <a:bodyPr/>
                    <a:lstStyle/>
                    <a:p>
                      <a:r>
                        <a:rPr lang="en-US" sz="1400" dirty="0"/>
                        <a:t>i15</a:t>
                      </a:r>
                    </a:p>
                  </a:txBody>
                  <a:tcPr/>
                </a:tc>
                <a:extLst>
                  <a:ext uri="{0D108BD9-81ED-4DB2-BD59-A6C34878D82A}">
                    <a16:rowId xmlns:a16="http://schemas.microsoft.com/office/drawing/2014/main" val="2368593071"/>
                  </a:ext>
                </a:extLst>
              </a:tr>
              <a:tr h="324453">
                <a:tc>
                  <a:txBody>
                    <a:bodyPr/>
                    <a:lstStyle/>
                    <a:p>
                      <a:r>
                        <a:rPr lang="en-US" sz="1400" dirty="0"/>
                        <a:t>i21</a:t>
                      </a:r>
                    </a:p>
                  </a:txBody>
                  <a:tcPr/>
                </a:tc>
                <a:tc>
                  <a:txBody>
                    <a:bodyPr/>
                    <a:lstStyle/>
                    <a:p>
                      <a:r>
                        <a:rPr lang="en-US" sz="1400" dirty="0"/>
                        <a:t>i22</a:t>
                      </a:r>
                    </a:p>
                  </a:txBody>
                  <a:tcPr/>
                </a:tc>
                <a:tc>
                  <a:txBody>
                    <a:bodyPr/>
                    <a:lstStyle/>
                    <a:p>
                      <a:r>
                        <a:rPr lang="en-US" sz="1400" dirty="0"/>
                        <a:t>.</a:t>
                      </a:r>
                    </a:p>
                  </a:txBody>
                  <a:tcPr/>
                </a:tc>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4163100679"/>
                  </a:ext>
                </a:extLst>
              </a:tr>
              <a:tr h="324453">
                <a:tc>
                  <a:txBody>
                    <a:bodyPr/>
                    <a:lstStyle/>
                    <a:p>
                      <a:r>
                        <a:rPr lang="en-US" sz="1400" dirty="0"/>
                        <a:t>.</a:t>
                      </a:r>
                    </a:p>
                  </a:txBody>
                  <a:tcPr/>
                </a:tc>
                <a:tc>
                  <a:txBody>
                    <a:bodyPr/>
                    <a:lstStyle/>
                    <a:p>
                      <a:r>
                        <a:rPr lang="en-US" sz="1400" dirty="0"/>
                        <a:t>.</a:t>
                      </a:r>
                    </a:p>
                  </a:txBody>
                  <a:tcPr/>
                </a:tc>
                <a:tc>
                  <a:txBody>
                    <a:bodyPr/>
                    <a:lstStyle/>
                    <a:p>
                      <a:r>
                        <a:rPr lang="en-US" sz="1400" dirty="0">
                          <a:solidFill>
                            <a:srgbClr val="FF0000"/>
                          </a:solidFill>
                        </a:rPr>
                        <a:t>.</a:t>
                      </a:r>
                    </a:p>
                  </a:txBody>
                  <a:tcPr/>
                </a:tc>
                <a:tc>
                  <a:txBody>
                    <a:bodyPr/>
                    <a:lstStyle/>
                    <a:p>
                      <a:endParaRPr lang="en-US" sz="1400" dirty="0"/>
                    </a:p>
                  </a:txBody>
                  <a:tcPr/>
                </a:tc>
                <a:tc>
                  <a:txBody>
                    <a:bodyPr/>
                    <a:lstStyle/>
                    <a:p>
                      <a:endParaRPr lang="en-US" sz="1400"/>
                    </a:p>
                  </a:txBody>
                  <a:tcPr/>
                </a:tc>
                <a:extLst>
                  <a:ext uri="{0D108BD9-81ED-4DB2-BD59-A6C34878D82A}">
                    <a16:rowId xmlns:a16="http://schemas.microsoft.com/office/drawing/2014/main" val="4271082962"/>
                  </a:ext>
                </a:extLst>
              </a:tr>
              <a:tr h="324453">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717358554"/>
                  </a:ext>
                </a:extLst>
              </a:tr>
              <a:tr h="358252">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a:t>i55</a:t>
                      </a:r>
                    </a:p>
                  </a:txBody>
                  <a:tcPr/>
                </a:tc>
                <a:extLst>
                  <a:ext uri="{0D108BD9-81ED-4DB2-BD59-A6C34878D82A}">
                    <a16:rowId xmlns:a16="http://schemas.microsoft.com/office/drawing/2014/main" val="1877999063"/>
                  </a:ext>
                </a:extLst>
              </a:tr>
            </a:tbl>
          </a:graphicData>
        </a:graphic>
      </p:graphicFrame>
      <p:cxnSp>
        <p:nvCxnSpPr>
          <p:cNvPr id="16" name="Straight Arrow Connector 15"/>
          <p:cNvCxnSpPr>
            <a:cxnSpLocks/>
          </p:cNvCxnSpPr>
          <p:nvPr/>
        </p:nvCxnSpPr>
        <p:spPr>
          <a:xfrm flipH="1" flipV="1">
            <a:off x="7942687" y="1928178"/>
            <a:ext cx="879474" cy="2780202"/>
          </a:xfrm>
          <a:prstGeom prst="straightConnector1">
            <a:avLst/>
          </a:prstGeom>
          <a:ln w="31750" cmpd="dbl">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812880" y="4178753"/>
            <a:ext cx="762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17" idx="1"/>
          </p:cNvCxnSpPr>
          <p:nvPr/>
        </p:nvCxnSpPr>
        <p:spPr>
          <a:xfrm>
            <a:off x="5517480" y="3799341"/>
            <a:ext cx="1406992" cy="535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0" idx="6"/>
            <a:endCxn id="32" idx="2"/>
          </p:cNvCxnSpPr>
          <p:nvPr/>
        </p:nvCxnSpPr>
        <p:spPr>
          <a:xfrm>
            <a:off x="5490239" y="4555405"/>
            <a:ext cx="1322641" cy="137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593680" y="4940753"/>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541962" y="4694586"/>
            <a:ext cx="211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102"/>
          <p:cNvGraphicFramePr>
            <a:graphicFrameLocks noChangeAspect="1"/>
          </p:cNvGraphicFramePr>
          <p:nvPr/>
        </p:nvGraphicFramePr>
        <p:xfrm>
          <a:off x="7020842" y="4386716"/>
          <a:ext cx="663575" cy="623887"/>
        </p:xfrm>
        <a:graphic>
          <a:graphicData uri="http://schemas.openxmlformats.org/presentationml/2006/ole">
            <mc:AlternateContent xmlns:mc="http://schemas.openxmlformats.org/markup-compatibility/2006">
              <mc:Choice xmlns:v="urn:schemas-microsoft-com:vml" Requires="v">
                <p:oleObj name="公式" r:id="rId3" imgW="291973" imgH="253890" progId="Equation.3">
                  <p:embed/>
                </p:oleObj>
              </mc:Choice>
              <mc:Fallback>
                <p:oleObj name="公式" r:id="rId3" imgW="291973" imgH="253890" progId="Equation.3">
                  <p:embed/>
                  <p:pic>
                    <p:nvPicPr>
                      <p:cNvPr id="22" name="Object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842" y="4386716"/>
                        <a:ext cx="663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Object 110"/>
              <p:cNvSpPr txBox="1"/>
              <p:nvPr/>
            </p:nvSpPr>
            <p:spPr bwMode="auto">
              <a:xfrm>
                <a:off x="4641850" y="3452813"/>
                <a:ext cx="488950" cy="4032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11</m:t>
                      </m:r>
                    </m:oMath>
                  </m:oMathPara>
                </a14:m>
                <a:endParaRPr lang="en-US" dirty="0"/>
              </a:p>
            </p:txBody>
          </p:sp>
        </mc:Choice>
        <mc:Fallback xmlns="">
          <p:sp>
            <p:nvSpPr>
              <p:cNvPr id="23" name="Object 110"/>
              <p:cNvSpPr txBox="1">
                <a:spLocks noRot="1" noChangeAspect="1" noMove="1" noResize="1" noEditPoints="1" noAdjustHandles="1" noChangeArrowheads="1" noChangeShapeType="1" noTextEdit="1"/>
              </p:cNvSpPr>
              <p:nvPr/>
            </p:nvSpPr>
            <p:spPr bwMode="auto">
              <a:xfrm>
                <a:off x="4641850" y="3452813"/>
                <a:ext cx="488950" cy="403225"/>
              </a:xfrm>
              <a:prstGeom prst="rect">
                <a:avLst/>
              </a:prstGeom>
              <a:blipFill>
                <a:blip r:embed="rId6"/>
                <a:stretch>
                  <a:fillRect r="-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bject 118"/>
              <p:cNvSpPr txBox="1"/>
              <p:nvPr/>
            </p:nvSpPr>
            <p:spPr bwMode="auto">
              <a:xfrm>
                <a:off x="5675313" y="3733800"/>
                <a:ext cx="665162" cy="4937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11</m:t>
                      </m:r>
                    </m:oMath>
                  </m:oMathPara>
                </a14:m>
                <a:endParaRPr lang="en-US" dirty="0"/>
              </a:p>
            </p:txBody>
          </p:sp>
        </mc:Choice>
        <mc:Fallback xmlns="">
          <p:sp>
            <p:nvSpPr>
              <p:cNvPr id="25" name="Object 118"/>
              <p:cNvSpPr txBox="1">
                <a:spLocks noRot="1" noChangeAspect="1" noMove="1" noResize="1" noEditPoints="1" noAdjustHandles="1" noChangeArrowheads="1" noChangeShapeType="1" noTextEdit="1"/>
              </p:cNvSpPr>
              <p:nvPr/>
            </p:nvSpPr>
            <p:spPr bwMode="auto">
              <a:xfrm>
                <a:off x="5675313" y="3733800"/>
                <a:ext cx="665162" cy="493713"/>
              </a:xfrm>
              <a:prstGeom prst="rect">
                <a:avLst/>
              </a:prstGeom>
              <a:blipFill>
                <a:blip r:embed="rId7"/>
                <a:stretch>
                  <a:fillRect/>
                </a:stretch>
              </a:blipFill>
              <a:ln>
                <a:noFill/>
              </a:ln>
            </p:spPr>
            <p:txBody>
              <a:bodyPr/>
              <a:lstStyle/>
              <a:p>
                <a:r>
                  <a:rPr lang="en-US">
                    <a:noFill/>
                  </a:rPr>
                  <a:t> </a:t>
                </a:r>
              </a:p>
            </p:txBody>
          </p:sp>
        </mc:Fallback>
      </mc:AlternateContent>
      <p:graphicFrame>
        <p:nvGraphicFramePr>
          <p:cNvPr id="26" name="Object 122"/>
          <p:cNvGraphicFramePr>
            <a:graphicFrameLocks noChangeAspect="1"/>
          </p:cNvGraphicFramePr>
          <p:nvPr/>
        </p:nvGraphicFramePr>
        <p:xfrm>
          <a:off x="7593904" y="4245428"/>
          <a:ext cx="288925" cy="317500"/>
        </p:xfrm>
        <a:graphic>
          <a:graphicData uri="http://schemas.openxmlformats.org/presentationml/2006/ole">
            <mc:AlternateContent xmlns:mc="http://schemas.openxmlformats.org/markup-compatibility/2006">
              <mc:Choice xmlns:v="urn:schemas-microsoft-com:vml" Requires="v">
                <p:oleObj name="公式" r:id="rId8" imgW="126835" imgH="139518" progId="Equation.3">
                  <p:embed/>
                </p:oleObj>
              </mc:Choice>
              <mc:Fallback>
                <p:oleObj name="公式" r:id="rId8" imgW="126835" imgH="139518" progId="Equation.3">
                  <p:embed/>
                  <p:pic>
                    <p:nvPicPr>
                      <p:cNvPr id="26" name="Object 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3904" y="4245428"/>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123"/>
          <p:cNvGraphicFramePr>
            <a:graphicFrameLocks noChangeAspect="1"/>
          </p:cNvGraphicFramePr>
          <p:nvPr/>
        </p:nvGraphicFramePr>
        <p:xfrm>
          <a:off x="7780809" y="4463111"/>
          <a:ext cx="752475" cy="490538"/>
        </p:xfrm>
        <a:graphic>
          <a:graphicData uri="http://schemas.openxmlformats.org/presentationml/2006/ole">
            <mc:AlternateContent xmlns:mc="http://schemas.openxmlformats.org/markup-compatibility/2006">
              <mc:Choice xmlns:v="urn:schemas-microsoft-com:vml" Requires="v">
                <p:oleObj name="公式" r:id="rId10" imgW="330057" imgH="215806" progId="Equation.3">
                  <p:embed/>
                </p:oleObj>
              </mc:Choice>
              <mc:Fallback>
                <p:oleObj name="公式" r:id="rId10" imgW="330057" imgH="215806" progId="Equation.3">
                  <p:embed/>
                  <p:pic>
                    <p:nvPicPr>
                      <p:cNvPr id="27" name="Object 1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0809" y="4463111"/>
                        <a:ext cx="752475" cy="490538"/>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8" name="Object 1"/>
              <p:cNvSpPr txBox="1"/>
              <p:nvPr/>
            </p:nvSpPr>
            <p:spPr bwMode="auto">
              <a:xfrm>
                <a:off x="5784850" y="5005388"/>
                <a:ext cx="606425" cy="4032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𝑘</m:t>
                      </m:r>
                      <m:r>
                        <a:rPr lang="en-US" b="0" i="1" baseline="-25000" smtClean="0">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5</m:t>
                      </m:r>
                      <m:r>
                        <a:rPr lang="en-US" i="1">
                          <a:solidFill>
                            <a:srgbClr val="000000"/>
                          </a:solidFill>
                          <a:latin typeface="Cambria Math" panose="02040503050406030204" pitchFamily="18" charset="0"/>
                        </a:rPr>
                        <m:t>5</m:t>
                      </m:r>
                    </m:oMath>
                  </m:oMathPara>
                </a14:m>
                <a:endParaRPr lang="en-US" dirty="0"/>
              </a:p>
            </p:txBody>
          </p:sp>
        </mc:Choice>
        <mc:Fallback xmlns="">
          <p:sp>
            <p:nvSpPr>
              <p:cNvPr id="28" name="Object 1"/>
              <p:cNvSpPr txBox="1">
                <a:spLocks noRot="1" noChangeAspect="1" noMove="1" noResize="1" noEditPoints="1" noAdjustHandles="1" noChangeArrowheads="1" noChangeShapeType="1" noTextEdit="1"/>
              </p:cNvSpPr>
              <p:nvPr/>
            </p:nvSpPr>
            <p:spPr bwMode="auto">
              <a:xfrm>
                <a:off x="5784850" y="5005388"/>
                <a:ext cx="606425" cy="403225"/>
              </a:xfrm>
              <a:prstGeom prst="rect">
                <a:avLst/>
              </a:prstGeom>
              <a:blipFill>
                <a:blip r:embed="rId12"/>
                <a:stretch>
                  <a:fillRect r="-7071"/>
                </a:stretch>
              </a:blipFill>
              <a:ln>
                <a:noFill/>
              </a:ln>
            </p:spPr>
            <p:txBody>
              <a:bodyPr/>
              <a:lstStyle/>
              <a:p>
                <a:r>
                  <a:rPr lang="en-US">
                    <a:noFill/>
                  </a:rPr>
                  <a:t> </a:t>
                </a:r>
              </a:p>
            </p:txBody>
          </p:sp>
        </mc:Fallback>
      </mc:AlternateContent>
      <p:sp>
        <p:nvSpPr>
          <p:cNvPr id="29" name="Oval 28"/>
          <p:cNvSpPr/>
          <p:nvPr/>
        </p:nvSpPr>
        <p:spPr>
          <a:xfrm>
            <a:off x="5441280" y="3654472"/>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0" name="Oval 29"/>
          <p:cNvSpPr/>
          <p:nvPr/>
        </p:nvSpPr>
        <p:spPr>
          <a:xfrm>
            <a:off x="5337839" y="447920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 name="Oval 30"/>
          <p:cNvSpPr/>
          <p:nvPr/>
        </p:nvSpPr>
        <p:spPr>
          <a:xfrm>
            <a:off x="5424683" y="50931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2" name="Oval 31"/>
          <p:cNvSpPr/>
          <p:nvPr/>
        </p:nvSpPr>
        <p:spPr>
          <a:xfrm>
            <a:off x="6812880" y="3875541"/>
            <a:ext cx="17526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mc:AlternateContent xmlns:mc="http://schemas.openxmlformats.org/markup-compatibility/2006" xmlns:a14="http://schemas.microsoft.com/office/drawing/2010/main">
        <mc:Choice Requires="a14">
          <p:sp>
            <p:nvSpPr>
              <p:cNvPr id="33" name="Object 73"/>
              <p:cNvSpPr txBox="1"/>
              <p:nvPr/>
            </p:nvSpPr>
            <p:spPr bwMode="auto">
              <a:xfrm>
                <a:off x="5705475" y="4270375"/>
                <a:ext cx="604838" cy="4048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𝑘</m:t>
                      </m:r>
                      <m:r>
                        <a:rPr lang="en-US" b="0" i="1" baseline="-25000" smtClean="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12</m:t>
                      </m:r>
                    </m:oMath>
                  </m:oMathPara>
                </a14:m>
                <a:endParaRPr lang="en-US" dirty="0"/>
              </a:p>
            </p:txBody>
          </p:sp>
        </mc:Choice>
        <mc:Fallback xmlns="">
          <p:sp>
            <p:nvSpPr>
              <p:cNvPr id="33" name="Object 73"/>
              <p:cNvSpPr txBox="1">
                <a:spLocks noRot="1" noChangeAspect="1" noMove="1" noResize="1" noEditPoints="1" noAdjustHandles="1" noChangeArrowheads="1" noChangeShapeType="1" noTextEdit="1"/>
              </p:cNvSpPr>
              <p:nvPr/>
            </p:nvSpPr>
            <p:spPr bwMode="auto">
              <a:xfrm>
                <a:off x="5705475" y="4270375"/>
                <a:ext cx="604838" cy="404813"/>
              </a:xfrm>
              <a:prstGeom prst="rect">
                <a:avLst/>
              </a:prstGeom>
              <a:blipFill>
                <a:blip r:embed="rId13"/>
                <a:stretch>
                  <a:fillRect r="-606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bject 74"/>
              <p:cNvSpPr txBox="1"/>
              <p:nvPr/>
            </p:nvSpPr>
            <p:spPr bwMode="auto">
              <a:xfrm>
                <a:off x="4635500" y="4325938"/>
                <a:ext cx="519113" cy="406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12</m:t>
                      </m:r>
                    </m:oMath>
                  </m:oMathPara>
                </a14:m>
                <a:endParaRPr lang="en-US" dirty="0"/>
              </a:p>
            </p:txBody>
          </p:sp>
        </mc:Choice>
        <mc:Fallback xmlns="">
          <p:sp>
            <p:nvSpPr>
              <p:cNvPr id="34" name="Object 74"/>
              <p:cNvSpPr txBox="1">
                <a:spLocks noRot="1" noChangeAspect="1" noMove="1" noResize="1" noEditPoints="1" noAdjustHandles="1" noChangeArrowheads="1" noChangeShapeType="1" noTextEdit="1"/>
              </p:cNvSpPr>
              <p:nvPr/>
            </p:nvSpPr>
            <p:spPr bwMode="auto">
              <a:xfrm>
                <a:off x="4635500" y="4325938"/>
                <a:ext cx="519113" cy="406400"/>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bject 75"/>
              <p:cNvSpPr txBox="1"/>
              <p:nvPr/>
            </p:nvSpPr>
            <p:spPr bwMode="auto">
              <a:xfrm>
                <a:off x="4643438" y="5043488"/>
                <a:ext cx="547687" cy="4032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55</m:t>
                      </m:r>
                    </m:oMath>
                  </m:oMathPara>
                </a14:m>
                <a:endParaRPr lang="en-US" dirty="0"/>
              </a:p>
            </p:txBody>
          </p:sp>
        </mc:Choice>
        <mc:Fallback xmlns="">
          <p:sp>
            <p:nvSpPr>
              <p:cNvPr id="35" name="Object 75"/>
              <p:cNvSpPr txBox="1">
                <a:spLocks noRot="1" noChangeAspect="1" noMove="1" noResize="1" noEditPoints="1" noAdjustHandles="1" noChangeArrowheads="1" noChangeShapeType="1" noTextEdit="1"/>
              </p:cNvSpPr>
              <p:nvPr/>
            </p:nvSpPr>
            <p:spPr bwMode="auto">
              <a:xfrm>
                <a:off x="4643438" y="5043488"/>
                <a:ext cx="547687" cy="403225"/>
              </a:xfrm>
              <a:prstGeom prst="rect">
                <a:avLst/>
              </a:prstGeom>
              <a:blipFill>
                <a:blip r:embed="rId15"/>
                <a:stretch>
                  <a:fillRect/>
                </a:stretch>
              </a:blipFill>
              <a:ln>
                <a:noFill/>
              </a:ln>
            </p:spPr>
            <p:txBody>
              <a:bodyPr/>
              <a:lstStyle/>
              <a:p>
                <a:r>
                  <a:rPr lang="en-US">
                    <a:noFill/>
                  </a:rPr>
                  <a:t> </a:t>
                </a:r>
              </a:p>
            </p:txBody>
          </p:sp>
        </mc:Fallback>
      </mc:AlternateContent>
      <p:sp>
        <p:nvSpPr>
          <p:cNvPr id="36" name="Oval 35"/>
          <p:cNvSpPr/>
          <p:nvPr/>
        </p:nvSpPr>
        <p:spPr>
          <a:xfrm>
            <a:off x="5441280" y="47121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5441280" y="494075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8" name="Straight Arrow Connector 37"/>
          <p:cNvCxnSpPr/>
          <p:nvPr/>
        </p:nvCxnSpPr>
        <p:spPr>
          <a:xfrm flipV="1">
            <a:off x="8565480" y="4708380"/>
            <a:ext cx="293385" cy="29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04652" y="3553758"/>
            <a:ext cx="213629" cy="875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522834" y="3230842"/>
            <a:ext cx="933269" cy="369332"/>
          </a:xfrm>
          <a:prstGeom prst="rect">
            <a:avLst/>
          </a:prstGeom>
          <a:noFill/>
        </p:spPr>
        <p:txBody>
          <a:bodyPr wrap="none" rtlCol="0">
            <a:spAutoFit/>
          </a:bodyPr>
          <a:lstStyle/>
          <a:p>
            <a:r>
              <a:rPr lang="en-US" dirty="0"/>
              <a:t>Sigmoid</a:t>
            </a:r>
          </a:p>
        </p:txBody>
      </p:sp>
      <p:sp>
        <p:nvSpPr>
          <p:cNvPr id="45" name="Right Brace 44"/>
          <p:cNvSpPr/>
          <p:nvPr/>
        </p:nvSpPr>
        <p:spPr>
          <a:xfrm rot="5400000">
            <a:off x="5324086" y="4613731"/>
            <a:ext cx="415024" cy="1826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4879846" y="5587643"/>
            <a:ext cx="3942315" cy="1477328"/>
          </a:xfrm>
          <a:prstGeom prst="rect">
            <a:avLst/>
          </a:prstGeom>
          <a:noFill/>
        </p:spPr>
        <p:txBody>
          <a:bodyPr wrap="square" rtlCol="0">
            <a:spAutoFit/>
          </a:bodyPr>
          <a:lstStyle/>
          <a:p>
            <a:r>
              <a:rPr lang="en-US" dirty="0"/>
              <a:t>correlation(</a:t>
            </a:r>
            <a:r>
              <a:rPr lang="en-US" dirty="0" err="1"/>
              <a:t>K</a:t>
            </a:r>
            <a:r>
              <a:rPr lang="en-US" baseline="-25000" dirty="0" err="1"/>
              <a:t>j</a:t>
            </a:r>
            <a:r>
              <a:rPr lang="en-US" baseline="-25000" dirty="0"/>
              <a:t>=1</a:t>
            </a:r>
            <a:r>
              <a:rPr lang="en-US" dirty="0"/>
              <a:t>,i)</a:t>
            </a:r>
          </a:p>
          <a:p>
            <a:r>
              <a:rPr lang="en-US" dirty="0"/>
              <a:t>This process (</a:t>
            </a:r>
            <a:r>
              <a:rPr lang="en-US" dirty="0">
                <a:solidFill>
                  <a:srgbClr val="0070C0"/>
                </a:solidFill>
              </a:rPr>
              <a:t>correlation</a:t>
            </a:r>
            <a:r>
              <a:rPr lang="en-US" dirty="0"/>
              <a:t>) is the same as </a:t>
            </a:r>
            <a:r>
              <a:rPr lang="en-US" dirty="0">
                <a:solidFill>
                  <a:srgbClr val="FF0000"/>
                </a:solidFill>
              </a:rPr>
              <a:t>convolution</a:t>
            </a:r>
            <a:r>
              <a:rPr lang="en-US" dirty="0"/>
              <a:t> depends on how you index the kernel.</a:t>
            </a:r>
          </a:p>
          <a:p>
            <a:endParaRPr lang="en-US" dirty="0"/>
          </a:p>
        </p:txBody>
      </p:sp>
      <p:sp>
        <p:nvSpPr>
          <p:cNvPr id="39" name="TextBox 38">
            <a:extLst>
              <a:ext uri="{FF2B5EF4-FFF2-40B4-BE49-F238E27FC236}">
                <a16:creationId xmlns:a16="http://schemas.microsoft.com/office/drawing/2014/main" id="{35E309EC-C884-4FDF-BEB1-AFDDF27FC833}"/>
              </a:ext>
            </a:extLst>
          </p:cNvPr>
          <p:cNvSpPr txBox="1"/>
          <p:nvPr/>
        </p:nvSpPr>
        <p:spPr>
          <a:xfrm>
            <a:off x="8356272" y="3605496"/>
            <a:ext cx="856325" cy="923330"/>
          </a:xfrm>
          <a:prstGeom prst="rect">
            <a:avLst/>
          </a:prstGeom>
          <a:noFill/>
        </p:spPr>
        <p:txBody>
          <a:bodyPr wrap="none" rtlCol="0">
            <a:spAutoFit/>
          </a:bodyPr>
          <a:lstStyle/>
          <a:p>
            <a:r>
              <a:rPr lang="en-US" dirty="0"/>
              <a:t>Output</a:t>
            </a:r>
          </a:p>
          <a:p>
            <a:r>
              <a:rPr lang="en-US" dirty="0"/>
              <a:t>Of the</a:t>
            </a:r>
          </a:p>
          <a:p>
            <a:r>
              <a:rPr lang="en-US" dirty="0"/>
              <a:t> kernel</a:t>
            </a:r>
          </a:p>
        </p:txBody>
      </p:sp>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245DE049-ED90-40FA-831A-CA7375467CE8}"/>
                  </a:ext>
                </a:extLst>
              </p14:cNvPr>
              <p14:cNvContentPartPr/>
              <p14:nvPr/>
            </p14:nvContentPartPr>
            <p14:xfrm>
              <a:off x="10267515" y="1790625"/>
              <a:ext cx="360" cy="11520"/>
            </p14:xfrm>
          </p:contentPart>
        </mc:Choice>
        <mc:Fallback xmlns="">
          <p:pic>
            <p:nvPicPr>
              <p:cNvPr id="9" name="Ink 8">
                <a:extLst>
                  <a:ext uri="{FF2B5EF4-FFF2-40B4-BE49-F238E27FC236}">
                    <a16:creationId xmlns:a16="http://schemas.microsoft.com/office/drawing/2014/main" id="{245DE049-ED90-40FA-831A-CA7375467CE8}"/>
                  </a:ext>
                </a:extLst>
              </p:cNvPr>
              <p:cNvPicPr/>
              <p:nvPr/>
            </p:nvPicPr>
            <p:blipFill>
              <a:blip r:embed="rId17"/>
              <a:stretch>
                <a:fillRect/>
              </a:stretch>
            </p:blipFill>
            <p:spPr>
              <a:xfrm>
                <a:off x="10258875" y="1781625"/>
                <a:ext cx="18000" cy="29160"/>
              </a:xfrm>
              <a:prstGeom prst="rect">
                <a:avLst/>
              </a:prstGeom>
            </p:spPr>
          </p:pic>
        </mc:Fallback>
      </mc:AlternateContent>
      <p:cxnSp>
        <p:nvCxnSpPr>
          <p:cNvPr id="15" name="Straight Arrow Connector 14">
            <a:extLst>
              <a:ext uri="{FF2B5EF4-FFF2-40B4-BE49-F238E27FC236}">
                <a16:creationId xmlns:a16="http://schemas.microsoft.com/office/drawing/2014/main" id="{D3086A98-CDF3-2820-CE2C-27889174B446}"/>
              </a:ext>
            </a:extLst>
          </p:cNvPr>
          <p:cNvCxnSpPr>
            <a:cxnSpLocks/>
          </p:cNvCxnSpPr>
          <p:nvPr/>
        </p:nvCxnSpPr>
        <p:spPr>
          <a:xfrm flipV="1">
            <a:off x="3862905" y="1877479"/>
            <a:ext cx="2145425" cy="2482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787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34A8-BE96-4766-B904-F5156815AA21}"/>
              </a:ext>
            </a:extLst>
          </p:cNvPr>
          <p:cNvSpPr>
            <a:spLocks noGrp="1"/>
          </p:cNvSpPr>
          <p:nvPr>
            <p:ph type="title"/>
          </p:nvPr>
        </p:nvSpPr>
        <p:spPr/>
        <p:txBody>
          <a:bodyPr>
            <a:normAutofit/>
          </a:bodyPr>
          <a:lstStyle/>
          <a:p>
            <a:r>
              <a:rPr lang="en-US" dirty="0"/>
              <a:t>Example (w7) </a:t>
            </a:r>
          </a:p>
        </p:txBody>
      </p:sp>
      <p:sp>
        <p:nvSpPr>
          <p:cNvPr id="7" name="Content Placeholder 6">
            <a:extLst>
              <a:ext uri="{FF2B5EF4-FFF2-40B4-BE49-F238E27FC236}">
                <a16:creationId xmlns:a16="http://schemas.microsoft.com/office/drawing/2014/main" id="{78F28154-306A-4E9A-B1A4-E6D79D64D8A9}"/>
              </a:ext>
            </a:extLst>
          </p:cNvPr>
          <p:cNvSpPr>
            <a:spLocks noGrp="1"/>
          </p:cNvSpPr>
          <p:nvPr>
            <p:ph idx="1"/>
          </p:nvPr>
        </p:nvSpPr>
        <p:spPr>
          <a:xfrm>
            <a:off x="457200" y="1600200"/>
            <a:ext cx="8229600" cy="5257800"/>
          </a:xfrm>
        </p:spPr>
        <p:txBody>
          <a:bodyPr>
            <a:normAutofit/>
          </a:bodyPr>
          <a:lstStyle/>
          <a:p>
            <a:r>
              <a:rPr lang="en-US" sz="1800" b="0" i="0" u="none" strike="noStrike" baseline="0" dirty="0">
                <a:solidFill>
                  <a:srgbClr val="000000"/>
                </a:solidFill>
                <a:latin typeface="Courier New" panose="02070309020205020404" pitchFamily="49" charset="0"/>
              </a:rPr>
              <a:t>%A 2X2 WINDOW FROM THE INPUT IMAGE IS I</a:t>
            </a:r>
          </a:p>
          <a:p>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=[0.21 0.13</a:t>
            </a:r>
          </a:p>
          <a:p>
            <a:r>
              <a:rPr lang="en-US" sz="1800" b="0" i="0" u="none" strike="noStrike" baseline="0" dirty="0">
                <a:solidFill>
                  <a:srgbClr val="000000"/>
                </a:solidFill>
                <a:latin typeface="Courier New" panose="02070309020205020404" pitchFamily="49" charset="0"/>
              </a:rPr>
              <a:t>   0.24 0.42]</a:t>
            </a:r>
          </a:p>
          <a:p>
            <a:r>
              <a:rPr lang="nl-NL" sz="1800" b="0" i="0" u="none" strike="noStrike" baseline="0" dirty="0">
                <a:solidFill>
                  <a:srgbClr val="228B22"/>
                </a:solidFill>
                <a:latin typeface="Courier New" panose="02070309020205020404" pitchFamily="49" charset="0"/>
              </a:rPr>
              <a:t>%KERNEL IS 2X2, BIAS B= 0.6 </a:t>
            </a:r>
          </a:p>
          <a:p>
            <a:r>
              <a:rPr lang="en-US" sz="1800" b="0" i="0" u="none" strike="noStrike" baseline="0" dirty="0">
                <a:solidFill>
                  <a:srgbClr val="000000"/>
                </a:solidFill>
                <a:latin typeface="Courier New" panose="02070309020205020404" pitchFamily="49" charset="0"/>
              </a:rPr>
              <a:t>K=[0.1 0.31</a:t>
            </a:r>
          </a:p>
          <a:p>
            <a:r>
              <a:rPr lang="en-US" sz="1800" b="0" i="0" u="none" strike="noStrike" baseline="0" dirty="0">
                <a:solidFill>
                  <a:srgbClr val="000000"/>
                </a:solidFill>
                <a:latin typeface="Courier New" panose="02070309020205020404" pitchFamily="49" charset="0"/>
              </a:rPr>
              <a:t>   0.23 0.12]</a:t>
            </a:r>
          </a:p>
          <a:p>
            <a:r>
              <a:rPr lang="en-US" sz="1800" b="0" i="0" u="none" strike="noStrike" baseline="0" dirty="0">
                <a:solidFill>
                  <a:srgbClr val="000000"/>
                </a:solidFill>
                <a:latin typeface="Courier New" panose="02070309020205020404" pitchFamily="49" charset="0"/>
              </a:rPr>
              <a:t>B=0.6</a:t>
            </a:r>
          </a:p>
          <a:p>
            <a:r>
              <a:rPr lang="en-US" sz="1800" b="0" i="0" u="none" strike="noStrike" baseline="0" dirty="0">
                <a:solidFill>
                  <a:srgbClr val="000000"/>
                </a:solidFill>
                <a:latin typeface="Courier New" panose="02070309020205020404" pitchFamily="49" charset="0"/>
              </a:rPr>
              <a:t>C=0.21*0.1+0.24*0.23+0.13*0.31+0.42*0.12 </a:t>
            </a:r>
            <a:r>
              <a:rPr lang="en-US" sz="1800" b="0" i="0" u="none" strike="noStrike" baseline="0" dirty="0">
                <a:solidFill>
                  <a:srgbClr val="228B22"/>
                </a:solidFill>
                <a:latin typeface="Courier New" panose="02070309020205020404" pitchFamily="49" charset="0"/>
              </a:rPr>
              <a:t>%=use correlation (assume K is already </a:t>
            </a:r>
            <a:r>
              <a:rPr lang="en-US" sz="1800" b="0" i="0" u="none" strike="noStrike" baseline="0" dirty="0" err="1">
                <a:solidFill>
                  <a:srgbClr val="228B22"/>
                </a:solidFill>
                <a:latin typeface="Courier New" panose="02070309020205020404" pitchFamily="49" charset="0"/>
              </a:rPr>
              <a:t>up_down</a:t>
            </a:r>
            <a:r>
              <a:rPr lang="en-US" sz="1800" b="0" i="0" u="none" strike="noStrike" baseline="0" dirty="0">
                <a:solidFill>
                  <a:srgbClr val="228B22"/>
                </a:solidFill>
                <a:latin typeface="Courier New" panose="02070309020205020404" pitchFamily="49" charset="0"/>
              </a:rPr>
              <a:t> and </a:t>
            </a:r>
            <a:r>
              <a:rPr lang="en-US" sz="1800" b="0" i="0" u="none" strike="noStrike" baseline="0" dirty="0" err="1">
                <a:solidFill>
                  <a:srgbClr val="228B22"/>
                </a:solidFill>
                <a:latin typeface="Courier New" panose="02070309020205020404" pitchFamily="49" charset="0"/>
              </a:rPr>
              <a:t>left_right</a:t>
            </a:r>
            <a:r>
              <a:rPr lang="en-US" sz="1800" b="0" i="0" u="none" strike="noStrike" baseline="0" dirty="0">
                <a:solidFill>
                  <a:srgbClr val="228B22"/>
                </a:solidFill>
                <a:latin typeface="Courier New" panose="02070309020205020404" pitchFamily="49" charset="0"/>
              </a:rPr>
              <a:t> flipped.)</a:t>
            </a:r>
          </a:p>
          <a:p>
            <a:r>
              <a:rPr lang="en-US" sz="1800" b="0" i="0" u="none" strike="noStrike" baseline="0" dirty="0">
                <a:solidFill>
                  <a:srgbClr val="000000"/>
                </a:solidFill>
                <a:latin typeface="Courier New" panose="02070309020205020404" pitchFamily="49" charset="0"/>
              </a:rPr>
              <a:t>U=sum(sum(C))+ B</a:t>
            </a:r>
          </a:p>
          <a:p>
            <a:r>
              <a:rPr lang="en-US" sz="1800" b="0" i="0" u="none" strike="noStrike" baseline="0" dirty="0">
                <a:solidFill>
                  <a:srgbClr val="000000"/>
                </a:solidFill>
                <a:latin typeface="Courier New" panose="02070309020205020404" pitchFamily="49" charset="0"/>
              </a:rPr>
              <a:t>Output=1/(1+exp(-(U)))</a:t>
            </a:r>
          </a:p>
          <a:p>
            <a:r>
              <a:rPr lang="en-US" sz="1800" b="0" i="0" u="none" strike="noStrike" baseline="0" dirty="0">
                <a:solidFill>
                  <a:srgbClr val="228B22"/>
                </a:solidFill>
                <a:latin typeface="Courier New" panose="02070309020205020404" pitchFamily="49" charset="0"/>
              </a:rPr>
              <a:t>%ANS: 0.6828     </a:t>
            </a:r>
          </a:p>
          <a:p>
            <a:r>
              <a:rPr lang="en-US" sz="2800" dirty="0">
                <a:hlinkClick r:id="rId2"/>
              </a:rPr>
              <a:t>See https://towardsdatascience.com/convolution-vs-correlation-af868b6b4fb5</a:t>
            </a:r>
            <a:endParaRPr lang="en-US" sz="1800" b="0" i="0" u="none" strike="noStrike" baseline="0" dirty="0">
              <a:solidFill>
                <a:srgbClr val="228B22"/>
              </a:solidFill>
              <a:latin typeface="Courier New" panose="02070309020205020404" pitchFamily="49" charset="0"/>
            </a:endParaRPr>
          </a:p>
        </p:txBody>
      </p:sp>
      <p:sp>
        <p:nvSpPr>
          <p:cNvPr id="5" name="Footer Placeholder 4">
            <a:extLst>
              <a:ext uri="{FF2B5EF4-FFF2-40B4-BE49-F238E27FC236}">
                <a16:creationId xmlns:a16="http://schemas.microsoft.com/office/drawing/2014/main" id="{E1C00707-4239-4044-882F-FC2210F0E188}"/>
              </a:ext>
            </a:extLst>
          </p:cNvPr>
          <p:cNvSpPr>
            <a:spLocks noGrp="1"/>
          </p:cNvSpPr>
          <p:nvPr>
            <p:ph type="ftr" sz="quarter" idx="11"/>
          </p:nvPr>
        </p:nvSpPr>
        <p:spPr/>
        <p:txBody>
          <a:bodyPr/>
          <a:lstStyle/>
          <a:p>
            <a:r>
              <a:rPr lang="en-US" altLang="en-US"/>
              <a:t>CNN-softmax  v2405427c</a:t>
            </a:r>
          </a:p>
        </p:txBody>
      </p:sp>
      <p:sp>
        <p:nvSpPr>
          <p:cNvPr id="6" name="Slide Number Placeholder 5">
            <a:extLst>
              <a:ext uri="{FF2B5EF4-FFF2-40B4-BE49-F238E27FC236}">
                <a16:creationId xmlns:a16="http://schemas.microsoft.com/office/drawing/2014/main" id="{33DDBD70-9B2D-4BB2-B5B2-42531028E2D5}"/>
              </a:ext>
            </a:extLst>
          </p:cNvPr>
          <p:cNvSpPr>
            <a:spLocks noGrp="1"/>
          </p:cNvSpPr>
          <p:nvPr>
            <p:ph type="sldNum" sz="quarter" idx="12"/>
          </p:nvPr>
        </p:nvSpPr>
        <p:spPr/>
        <p:txBody>
          <a:bodyPr/>
          <a:lstStyle/>
          <a:p>
            <a:fld id="{4CE52B00-7B4C-4489-9D90-A870935C76CB}" type="slidenum">
              <a:rPr lang="en-US" altLang="en-US" smtClean="0"/>
              <a:pPr/>
              <a:t>27</a:t>
            </a:fld>
            <a:endParaRPr lang="en-US"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8D3419-532B-4DFB-B88D-91B4EF215FF2}"/>
                  </a:ext>
                </a:extLst>
              </p:cNvPr>
              <p:cNvSpPr txBox="1"/>
              <p:nvPr/>
            </p:nvSpPr>
            <p:spPr>
              <a:xfrm>
                <a:off x="3810000" y="4621078"/>
                <a:ext cx="4876800" cy="617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𝑢</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oMath>
                  </m:oMathPara>
                </a14:m>
                <a:endParaRPr lang="en-US" dirty="0"/>
              </a:p>
            </p:txBody>
          </p:sp>
        </mc:Choice>
        <mc:Fallback xmlns="">
          <p:sp>
            <p:nvSpPr>
              <p:cNvPr id="8" name="TextBox 7">
                <a:extLst>
                  <a:ext uri="{FF2B5EF4-FFF2-40B4-BE49-F238E27FC236}">
                    <a16:creationId xmlns:a16="http://schemas.microsoft.com/office/drawing/2014/main" id="{1F8D3419-532B-4DFB-B88D-91B4EF215FF2}"/>
                  </a:ext>
                </a:extLst>
              </p:cNvPr>
              <p:cNvSpPr txBox="1">
                <a:spLocks noRot="1" noChangeAspect="1" noMove="1" noResize="1" noEditPoints="1" noAdjustHandles="1" noChangeArrowheads="1" noChangeShapeType="1" noTextEdit="1"/>
              </p:cNvSpPr>
              <p:nvPr/>
            </p:nvSpPr>
            <p:spPr>
              <a:xfrm>
                <a:off x="3810000" y="4621078"/>
                <a:ext cx="4876800" cy="61734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7142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67D81CD-381D-ED89-7E68-5F4855B3C2F4}"/>
              </a:ext>
            </a:extLst>
          </p:cNvPr>
          <p:cNvPicPr>
            <a:picLocks noChangeAspect="1"/>
          </p:cNvPicPr>
          <p:nvPr/>
        </p:nvPicPr>
        <p:blipFill>
          <a:blip r:embed="rId2"/>
          <a:stretch>
            <a:fillRect/>
          </a:stretch>
        </p:blipFill>
        <p:spPr>
          <a:xfrm>
            <a:off x="4428128" y="1534892"/>
            <a:ext cx="3800475" cy="2190750"/>
          </a:xfrm>
          <a:prstGeom prst="rect">
            <a:avLst/>
          </a:prstGeom>
        </p:spPr>
      </p:pic>
      <p:sp>
        <p:nvSpPr>
          <p:cNvPr id="2" name="Title 1"/>
          <p:cNvSpPr>
            <a:spLocks noGrp="1"/>
          </p:cNvSpPr>
          <p:nvPr>
            <p:ph type="title"/>
          </p:nvPr>
        </p:nvSpPr>
        <p:spPr>
          <a:xfrm>
            <a:off x="457200" y="119044"/>
            <a:ext cx="8229600" cy="1143000"/>
          </a:xfrm>
        </p:spPr>
        <p:txBody>
          <a:bodyPr>
            <a:normAutofit fontScale="90000"/>
          </a:bodyPr>
          <a:lstStyle/>
          <a:p>
            <a:r>
              <a:rPr lang="en-US" dirty="0"/>
              <a:t>C1</a:t>
            </a:r>
            <a:r>
              <a:rPr lang="en-US" dirty="0">
                <a:sym typeface="Wingdings" panose="05000000000000000000" pitchFamily="2" charset="2"/>
              </a:rPr>
              <a:t> S2: </a:t>
            </a:r>
            <a:r>
              <a:rPr lang="en-US" dirty="0"/>
              <a:t>From convolution map (C1) to subsampling to map (S2)</a:t>
            </a:r>
          </a:p>
        </p:txBody>
      </p:sp>
      <p:sp>
        <p:nvSpPr>
          <p:cNvPr id="3" name="Content Placeholder 2"/>
          <p:cNvSpPr>
            <a:spLocks noGrp="1"/>
          </p:cNvSpPr>
          <p:nvPr>
            <p:ph idx="1"/>
          </p:nvPr>
        </p:nvSpPr>
        <p:spPr>
          <a:xfrm>
            <a:off x="457200" y="1492162"/>
            <a:ext cx="3657600" cy="5045075"/>
          </a:xfrm>
        </p:spPr>
        <p:txBody>
          <a:bodyPr>
            <a:normAutofit fontScale="62500" lnSpcReduction="20000"/>
          </a:bodyPr>
          <a:lstStyle/>
          <a:p>
            <a:r>
              <a:rPr lang="en-US" sz="4500" dirty="0"/>
              <a:t>No weights involved, just by calculation</a:t>
            </a:r>
          </a:p>
          <a:p>
            <a:pPr lvl="1"/>
            <a:r>
              <a:rPr lang="en-US" sz="3800" dirty="0"/>
              <a:t>Sample s=(           )</a:t>
            </a:r>
          </a:p>
          <a:p>
            <a:r>
              <a:rPr lang="en-US" sz="4500" dirty="0"/>
              <a:t>One layer to the next corresponding layer, no cross layer connections.</a:t>
            </a:r>
          </a:p>
          <a:p>
            <a:r>
              <a:rPr lang="en-US" sz="4500" dirty="0"/>
              <a:t>It can be achieved by one of two methods: </a:t>
            </a:r>
          </a:p>
          <a:p>
            <a:pPr lvl="1"/>
            <a:r>
              <a:rPr lang="en-US" sz="3800" dirty="0"/>
              <a:t>Average pooling : s=(</a:t>
            </a:r>
            <a:r>
              <a:rPr lang="en-US" sz="3800" dirty="0" err="1"/>
              <a:t>a+b+c+d</a:t>
            </a:r>
            <a:r>
              <a:rPr lang="en-US" sz="3800" dirty="0"/>
              <a:t>)/4, or</a:t>
            </a:r>
          </a:p>
          <a:p>
            <a:pPr lvl="1"/>
            <a:r>
              <a:rPr lang="en-US" sz="3800" dirty="0"/>
              <a:t>Max pooling : s= max(</a:t>
            </a:r>
            <a:r>
              <a:rPr lang="en-US" sz="3800" dirty="0" err="1"/>
              <a:t>a,b,c,d</a:t>
            </a:r>
            <a:r>
              <a:rPr lang="en-US" sz="3800" dirty="0"/>
              <a:t>)</a:t>
            </a:r>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28</a:t>
            </a:fld>
            <a:endParaRPr lang="en-US" altLang="en-US"/>
          </a:p>
        </p:txBody>
      </p:sp>
      <p:sp>
        <p:nvSpPr>
          <p:cNvPr id="7" name="Freeform 6"/>
          <p:cNvSpPr/>
          <p:nvPr/>
        </p:nvSpPr>
        <p:spPr>
          <a:xfrm>
            <a:off x="6626095" y="3296651"/>
            <a:ext cx="1258551" cy="1017995"/>
          </a:xfrm>
          <a:custGeom>
            <a:avLst/>
            <a:gdLst>
              <a:gd name="connsiteX0" fmla="*/ 0 w 1258551"/>
              <a:gd name="connsiteY0" fmla="*/ 361741 h 754702"/>
              <a:gd name="connsiteX1" fmla="*/ 522515 w 1258551"/>
              <a:gd name="connsiteY1" fmla="*/ 753627 h 754702"/>
              <a:gd name="connsiteX2" fmla="*/ 1145512 w 1258551"/>
              <a:gd name="connsiteY2" fmla="*/ 462224 h 754702"/>
              <a:gd name="connsiteX3" fmla="*/ 1256044 w 1258551"/>
              <a:gd name="connsiteY3" fmla="*/ 0 h 754702"/>
            </a:gdLst>
            <a:ahLst/>
            <a:cxnLst>
              <a:cxn ang="0">
                <a:pos x="connsiteX0" y="connsiteY0"/>
              </a:cxn>
              <a:cxn ang="0">
                <a:pos x="connsiteX1" y="connsiteY1"/>
              </a:cxn>
              <a:cxn ang="0">
                <a:pos x="connsiteX2" y="connsiteY2"/>
              </a:cxn>
              <a:cxn ang="0">
                <a:pos x="connsiteX3" y="connsiteY3"/>
              </a:cxn>
            </a:cxnLst>
            <a:rect l="l" t="t" r="r" b="b"/>
            <a:pathLst>
              <a:path w="1258551" h="754702">
                <a:moveTo>
                  <a:pt x="0" y="361741"/>
                </a:moveTo>
                <a:cubicBezTo>
                  <a:pt x="165798" y="549310"/>
                  <a:pt x="331596" y="736880"/>
                  <a:pt x="522515" y="753627"/>
                </a:cubicBezTo>
                <a:cubicBezTo>
                  <a:pt x="713434" y="770374"/>
                  <a:pt x="1023257" y="587828"/>
                  <a:pt x="1145512" y="462224"/>
                </a:cubicBezTo>
                <a:cubicBezTo>
                  <a:pt x="1267767" y="336620"/>
                  <a:pt x="1261905" y="168310"/>
                  <a:pt x="1256044"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74934" y="3964990"/>
            <a:ext cx="2466109" cy="646331"/>
          </a:xfrm>
          <a:prstGeom prst="rect">
            <a:avLst/>
          </a:prstGeom>
          <a:noFill/>
        </p:spPr>
        <p:txBody>
          <a:bodyPr wrap="square" rtlCol="0">
            <a:spAutoFit/>
          </a:bodyPr>
          <a:lstStyle/>
          <a:p>
            <a:r>
              <a:rPr lang="en-US" dirty="0"/>
              <a:t>From convolution maps to subsampling to maps</a:t>
            </a:r>
          </a:p>
        </p:txBody>
      </p:sp>
      <p:sp>
        <p:nvSpPr>
          <p:cNvPr id="9" name="Oval 8"/>
          <p:cNvSpPr/>
          <p:nvPr/>
        </p:nvSpPr>
        <p:spPr>
          <a:xfrm>
            <a:off x="5565248" y="1219200"/>
            <a:ext cx="3121551" cy="271745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737441" y="2171700"/>
            <a:ext cx="547567" cy="505446"/>
          </a:xfrm>
          <a:prstGeom prst="rect">
            <a:avLst/>
          </a:prstGeom>
        </p:spPr>
      </p:pic>
      <p:sp>
        <p:nvSpPr>
          <p:cNvPr id="10" name="Rectangle 9"/>
          <p:cNvSpPr/>
          <p:nvPr/>
        </p:nvSpPr>
        <p:spPr>
          <a:xfrm>
            <a:off x="-76200" y="6040769"/>
            <a:ext cx="4572000" cy="600164"/>
          </a:xfrm>
          <a:prstGeom prst="rect">
            <a:avLst/>
          </a:prstGeom>
        </p:spPr>
        <p:txBody>
          <a:bodyPr>
            <a:spAutoFit/>
          </a:bodyPr>
          <a:lstStyle/>
          <a:p>
            <a:pPr marL="285750" indent="-285750">
              <a:buFont typeface="Arial" panose="020B0604020202020204" pitchFamily="34" charset="0"/>
              <a:buChar char="•"/>
            </a:pPr>
            <a:r>
              <a:rPr lang="en-US" sz="1100" dirty="0">
                <a:hlinkClick r:id="rId4"/>
              </a:rPr>
              <a:t>https://www.mathworks.com/matlabcentral/answers/350254-why-there-is-no-bias-and-coefficient-trainable-parameters-in-the-max-and-average-pooling-layers</a:t>
            </a:r>
            <a:r>
              <a:rPr lang="en-US" sz="1100" dirty="0"/>
              <a:t> </a:t>
            </a:r>
          </a:p>
        </p:txBody>
      </p:sp>
      <p:sp>
        <p:nvSpPr>
          <p:cNvPr id="13" name="TextBox 12">
            <a:extLst>
              <a:ext uri="{FF2B5EF4-FFF2-40B4-BE49-F238E27FC236}">
                <a16:creationId xmlns:a16="http://schemas.microsoft.com/office/drawing/2014/main" id="{4561586E-021A-4874-B322-6DD6A036E667}"/>
              </a:ext>
            </a:extLst>
          </p:cNvPr>
          <p:cNvSpPr txBox="1"/>
          <p:nvPr/>
        </p:nvSpPr>
        <p:spPr>
          <a:xfrm>
            <a:off x="5029200" y="4652499"/>
            <a:ext cx="3962400" cy="2308324"/>
          </a:xfrm>
          <a:prstGeom prst="rect">
            <a:avLst/>
          </a:prstGeom>
          <a:noFill/>
        </p:spPr>
        <p:txBody>
          <a:bodyPr wrap="square" rtlCol="0">
            <a:spAutoFit/>
          </a:bodyPr>
          <a:lstStyle/>
          <a:p>
            <a:r>
              <a:rPr lang="en-US" dirty="0">
                <a:solidFill>
                  <a:srgbClr val="FF0000"/>
                </a:solidFill>
              </a:rPr>
              <a:t>Normally a convolution layer is followed by a subsample layer, but  it is also possible to connect a convolution layer directly to another convolution layer without a subsample layer, it is up to the designer to choose.</a:t>
            </a:r>
          </a:p>
          <a:p>
            <a:r>
              <a:rPr lang="en-US" dirty="0"/>
              <a:t>No bias for max pooling or averaging</a:t>
            </a:r>
          </a:p>
          <a:p>
            <a:endParaRPr lang="en-US" dirty="0">
              <a:solidFill>
                <a:srgbClr val="FF0000"/>
              </a:solidFill>
            </a:endParaRPr>
          </a:p>
        </p:txBody>
      </p:sp>
      <p:sp>
        <p:nvSpPr>
          <p:cNvPr id="11" name="TextBox 10">
            <a:extLst>
              <a:ext uri="{FF2B5EF4-FFF2-40B4-BE49-F238E27FC236}">
                <a16:creationId xmlns:a16="http://schemas.microsoft.com/office/drawing/2014/main" id="{C85AF9CC-4284-B691-A901-1A5195A69038}"/>
              </a:ext>
            </a:extLst>
          </p:cNvPr>
          <p:cNvSpPr txBox="1"/>
          <p:nvPr/>
        </p:nvSpPr>
        <p:spPr>
          <a:xfrm>
            <a:off x="5851888" y="1282633"/>
            <a:ext cx="752065" cy="369332"/>
          </a:xfrm>
          <a:prstGeom prst="rect">
            <a:avLst/>
          </a:prstGeom>
          <a:noFill/>
          <a:ln>
            <a:solidFill>
              <a:schemeClr val="accent1"/>
            </a:solidFill>
          </a:ln>
        </p:spPr>
        <p:txBody>
          <a:bodyPr wrap="none" rtlCol="0">
            <a:spAutoFit/>
          </a:bodyPr>
          <a:lstStyle/>
          <a:p>
            <a:r>
              <a:rPr lang="en-HK" dirty="0"/>
              <a:t>Filters</a:t>
            </a:r>
          </a:p>
        </p:txBody>
      </p:sp>
    </p:spTree>
    <p:extLst>
      <p:ext uri="{BB962C8B-B14F-4D97-AF65-F5344CB8AC3E}">
        <p14:creationId xmlns:p14="http://schemas.microsoft.com/office/powerpoint/2010/main" val="1643974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2"/>
            <a:ext cx="8229600" cy="1143000"/>
          </a:xfrm>
        </p:spPr>
        <p:txBody>
          <a:bodyPr/>
          <a:lstStyle/>
          <a:p>
            <a:r>
              <a:rPr lang="en-US" dirty="0"/>
              <a:t>Subsampling (subs) </a:t>
            </a:r>
          </a:p>
        </p:txBody>
      </p:sp>
      <p:sp>
        <p:nvSpPr>
          <p:cNvPr id="3" name="Content Placeholder 2"/>
          <p:cNvSpPr>
            <a:spLocks noGrp="1"/>
          </p:cNvSpPr>
          <p:nvPr>
            <p:ph idx="1"/>
          </p:nvPr>
        </p:nvSpPr>
        <p:spPr>
          <a:xfrm>
            <a:off x="685800" y="914400"/>
            <a:ext cx="7848600" cy="4525963"/>
          </a:xfrm>
        </p:spPr>
        <p:txBody>
          <a:bodyPr>
            <a:normAutofit/>
          </a:bodyPr>
          <a:lstStyle/>
          <a:p>
            <a:r>
              <a:rPr lang="en-US" u="sng" dirty="0"/>
              <a:t>Subsampling</a:t>
            </a:r>
            <a:r>
              <a:rPr lang="en-US" dirty="0"/>
              <a:t> allows features to be flexibly positioned around a specific area, example:</a:t>
            </a:r>
          </a:p>
          <a:p>
            <a:pPr lvl="1"/>
            <a:r>
              <a:rPr lang="en-US" dirty="0"/>
              <a:t>Subsample an output (a matrix of 2x2)</a:t>
            </a:r>
          </a:p>
          <a:p>
            <a:pPr lvl="1"/>
            <a:r>
              <a:rPr lang="en-US" dirty="0"/>
              <a:t>Sample s=(           )</a:t>
            </a:r>
          </a:p>
          <a:p>
            <a:r>
              <a:rPr lang="en-US" dirty="0"/>
              <a:t>It can be achieved by two methods: </a:t>
            </a:r>
          </a:p>
          <a:p>
            <a:pPr lvl="1"/>
            <a:r>
              <a:rPr lang="en-US" dirty="0"/>
              <a:t>Average pooling: s=(</a:t>
            </a:r>
            <a:r>
              <a:rPr lang="en-US" dirty="0" err="1"/>
              <a:t>a+b+c+d</a:t>
            </a:r>
            <a:r>
              <a:rPr lang="en-US" dirty="0"/>
              <a:t>)/4, or</a:t>
            </a:r>
          </a:p>
          <a:p>
            <a:pPr lvl="1"/>
            <a:r>
              <a:rPr lang="en-US" dirty="0"/>
              <a:t>Max pooling : s= max(</a:t>
            </a:r>
            <a:r>
              <a:rPr lang="en-US" dirty="0" err="1"/>
              <a:t>a,b,c,d</a:t>
            </a:r>
            <a:r>
              <a:rPr lang="en-US" dirty="0"/>
              <a:t>)</a:t>
            </a:r>
          </a:p>
          <a:p>
            <a:pPr lvl="1"/>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29</a:t>
            </a:fld>
            <a:endParaRPr lang="en-US" altLang="en-US"/>
          </a:p>
        </p:txBody>
      </p:sp>
      <p:graphicFrame>
        <p:nvGraphicFramePr>
          <p:cNvPr id="6" name="Table 5"/>
          <p:cNvGraphicFramePr>
            <a:graphicFrameLocks noGrp="1"/>
          </p:cNvGraphicFramePr>
          <p:nvPr/>
        </p:nvGraphicFramePr>
        <p:xfrm>
          <a:off x="3091543" y="2477340"/>
          <a:ext cx="762000" cy="73152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327660">
                <a:tc>
                  <a:txBody>
                    <a:bodyPr/>
                    <a:lstStyle/>
                    <a:p>
                      <a:r>
                        <a:rPr lang="en-US" b="1" dirty="0">
                          <a:solidFill>
                            <a:schemeClr val="tx1"/>
                          </a:solidFill>
                        </a:rPr>
                        <a:t>a</a:t>
                      </a:r>
                    </a:p>
                  </a:txBody>
                  <a:tcPr>
                    <a:solidFill>
                      <a:schemeClr val="bg1">
                        <a:lumMod val="85000"/>
                      </a:schemeClr>
                    </a:solidFill>
                  </a:tcPr>
                </a:tc>
                <a:tc>
                  <a:txBody>
                    <a:bodyPr/>
                    <a:lstStyle/>
                    <a:p>
                      <a:r>
                        <a:rPr lang="en-US" b="1" dirty="0">
                          <a:solidFill>
                            <a:schemeClr val="tx1"/>
                          </a:solidFill>
                        </a:rPr>
                        <a:t>b</a:t>
                      </a:r>
                    </a:p>
                  </a:txBody>
                  <a:tcPr>
                    <a:solidFill>
                      <a:schemeClr val="bg1">
                        <a:lumMod val="85000"/>
                      </a:schemeClr>
                    </a:solidFill>
                  </a:tcPr>
                </a:tc>
                <a:extLst>
                  <a:ext uri="{0D108BD9-81ED-4DB2-BD59-A6C34878D82A}">
                    <a16:rowId xmlns:a16="http://schemas.microsoft.com/office/drawing/2014/main" val="10000"/>
                  </a:ext>
                </a:extLst>
              </a:tr>
              <a:tr h="327660">
                <a:tc>
                  <a:txBody>
                    <a:bodyPr/>
                    <a:lstStyle/>
                    <a:p>
                      <a:r>
                        <a:rPr lang="en-US" b="1" dirty="0">
                          <a:solidFill>
                            <a:schemeClr val="tx1"/>
                          </a:solidFill>
                        </a:rPr>
                        <a:t>c</a:t>
                      </a:r>
                    </a:p>
                  </a:txBody>
                  <a:tcPr>
                    <a:solidFill>
                      <a:schemeClr val="bg1">
                        <a:lumMod val="85000"/>
                      </a:schemeClr>
                    </a:solidFill>
                  </a:tcPr>
                </a:tc>
                <a:tc>
                  <a:txBody>
                    <a:bodyPr/>
                    <a:lstStyle/>
                    <a:p>
                      <a:r>
                        <a:rPr lang="en-US" b="1" dirty="0">
                          <a:solidFill>
                            <a:schemeClr val="tx1"/>
                          </a:solidFill>
                        </a:rPr>
                        <a:t>d</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44034" name="Picture 2" descr="https://upload.wikimedia.org/wikipedia/commons/e/e9/Max_pool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696326"/>
            <a:ext cx="3733800" cy="2161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800" y="6596390"/>
            <a:ext cx="5460149" cy="261610"/>
          </a:xfrm>
          <a:prstGeom prst="rect">
            <a:avLst/>
          </a:prstGeom>
          <a:noFill/>
        </p:spPr>
        <p:txBody>
          <a:bodyPr wrap="none" rtlCol="0">
            <a:spAutoFit/>
          </a:bodyPr>
          <a:lstStyle/>
          <a:p>
            <a:r>
              <a:rPr lang="en-US" sz="1100" dirty="0"/>
              <a:t>https://en.wikipedia.org/wiki/Convolutional_neural_network#/media/File:Max_pooling.png</a:t>
            </a:r>
          </a:p>
        </p:txBody>
      </p:sp>
      <p:sp>
        <p:nvSpPr>
          <p:cNvPr id="7" name="TextBox 6"/>
          <p:cNvSpPr txBox="1"/>
          <p:nvPr/>
        </p:nvSpPr>
        <p:spPr>
          <a:xfrm>
            <a:off x="6172200" y="5350041"/>
            <a:ext cx="1344727" cy="646331"/>
          </a:xfrm>
          <a:prstGeom prst="rect">
            <a:avLst/>
          </a:prstGeom>
          <a:noFill/>
        </p:spPr>
        <p:txBody>
          <a:bodyPr wrap="none" rtlCol="0">
            <a:spAutoFit/>
          </a:bodyPr>
          <a:lstStyle/>
          <a:p>
            <a:r>
              <a:rPr lang="en-US" dirty="0"/>
              <a:t>Max pooling</a:t>
            </a:r>
          </a:p>
          <a:p>
            <a:endParaRPr lang="en-US" dirty="0"/>
          </a:p>
        </p:txBody>
      </p:sp>
    </p:spTree>
    <p:extLst>
      <p:ext uri="{BB962C8B-B14F-4D97-AF65-F5344CB8AC3E}">
        <p14:creationId xmlns:p14="http://schemas.microsoft.com/office/powerpoint/2010/main" val="300003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US" altLang="en-US" dirty="0"/>
              <a:t>Part A: Introduction to </a:t>
            </a:r>
            <a:r>
              <a:rPr lang="en-US" dirty="0"/>
              <a:t>CNN</a:t>
            </a:r>
            <a:endParaRPr lang="en-US" altLang="en-US" dirty="0"/>
          </a:p>
        </p:txBody>
      </p:sp>
      <p:sp>
        <p:nvSpPr>
          <p:cNvPr id="4099" name="Content Placeholder 2"/>
          <p:cNvSpPr>
            <a:spLocks noGrp="1"/>
          </p:cNvSpPr>
          <p:nvPr>
            <p:ph idx="1"/>
          </p:nvPr>
        </p:nvSpPr>
        <p:spPr/>
        <p:txBody>
          <a:bodyPr>
            <a:normAutofit fontScale="92500" lnSpcReduction="10000"/>
          </a:bodyPr>
          <a:lstStyle/>
          <a:p>
            <a:pPr eaLnBrk="1" hangingPunct="1"/>
            <a:r>
              <a:rPr lang="en-US" altLang="en-US" dirty="0"/>
              <a:t>Very Popular: </a:t>
            </a:r>
          </a:p>
          <a:p>
            <a:pPr lvl="1" eaLnBrk="1" hangingPunct="1"/>
            <a:r>
              <a:rPr lang="en-US" altLang="en-US" dirty="0"/>
              <a:t>Toolboxes: </a:t>
            </a:r>
            <a:r>
              <a:rPr lang="en-US" altLang="en-US" dirty="0" err="1"/>
              <a:t>tensorflow</a:t>
            </a:r>
            <a:r>
              <a:rPr lang="en-US" altLang="en-US" dirty="0"/>
              <a:t>, </a:t>
            </a:r>
            <a:r>
              <a:rPr lang="en-US" altLang="en-US" dirty="0" err="1"/>
              <a:t>keras</a:t>
            </a:r>
            <a:r>
              <a:rPr lang="en-US" altLang="en-US" dirty="0"/>
              <a:t> library , </a:t>
            </a:r>
            <a:r>
              <a:rPr lang="en-US" altLang="en-US" dirty="0" err="1"/>
              <a:t>cuda</a:t>
            </a:r>
            <a:r>
              <a:rPr lang="en-US" altLang="en-US" dirty="0"/>
              <a:t>-convnet and caffe (user friendlier)</a:t>
            </a:r>
          </a:p>
          <a:p>
            <a:pPr eaLnBrk="1" hangingPunct="1"/>
            <a:r>
              <a:rPr lang="en-US" altLang="en-US" dirty="0"/>
              <a:t>A high-performance Classifier (multi-class)</a:t>
            </a:r>
          </a:p>
          <a:p>
            <a:pPr eaLnBrk="1" hangingPunct="1"/>
            <a:r>
              <a:rPr lang="en-US" altLang="en-US" dirty="0"/>
              <a:t>Successful in object recognition, handwritten optical character OCR recognition, image noise removal  etc.</a:t>
            </a:r>
          </a:p>
          <a:p>
            <a:pPr eaLnBrk="1" hangingPunct="1"/>
            <a:r>
              <a:rPr lang="en-US" altLang="en-US" dirty="0"/>
              <a:t>Easy to implementation</a:t>
            </a:r>
          </a:p>
          <a:p>
            <a:pPr lvl="1" eaLnBrk="1" hangingPunct="1"/>
            <a:r>
              <a:rPr lang="en-US" altLang="en-US" dirty="0"/>
              <a:t>Slow in learning</a:t>
            </a:r>
          </a:p>
          <a:p>
            <a:pPr lvl="1" eaLnBrk="1" hangingPunct="1"/>
            <a:r>
              <a:rPr lang="en-US" altLang="en-US" dirty="0"/>
              <a:t>Fast in classification</a:t>
            </a:r>
          </a:p>
        </p:txBody>
      </p:sp>
      <p:sp>
        <p:nvSpPr>
          <p:cNvPr id="4" name="Footer Placeholder 3"/>
          <p:cNvSpPr>
            <a:spLocks noGrp="1"/>
          </p:cNvSpPr>
          <p:nvPr>
            <p:ph type="ftr" sz="quarter" idx="11"/>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898989"/>
                </a:solidFill>
              </a:rPr>
              <a:t>CNN-softmax  v2405427c</a:t>
            </a:r>
          </a:p>
        </p:txBody>
      </p:sp>
      <p:sp>
        <p:nvSpPr>
          <p:cNvPr id="41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76D62E0-BB49-4AD4-AAE9-BAB88310262F}" type="slidenum">
              <a:rPr lang="en-US" altLang="en-US" sz="1200">
                <a:solidFill>
                  <a:srgbClr val="898989"/>
                </a:solidFill>
              </a:rPr>
              <a:pPr>
                <a:spcBef>
                  <a:spcPct val="0"/>
                </a:spcBef>
                <a:buFontTx/>
                <a:buNone/>
              </a:pPr>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S2</a:t>
            </a:r>
            <a:r>
              <a:rPr lang="en-US" dirty="0">
                <a:sym typeface="Wingdings" panose="05000000000000000000" pitchFamily="2" charset="2"/>
              </a:rPr>
              <a:t>C3: </a:t>
            </a:r>
            <a:r>
              <a:rPr lang="en-US" dirty="0"/>
              <a:t>From subsampling map (S2) to the next convolution layer (C3)</a:t>
            </a:r>
          </a:p>
        </p:txBody>
      </p:sp>
      <p:sp>
        <p:nvSpPr>
          <p:cNvPr id="3" name="Content Placeholder 2"/>
          <p:cNvSpPr>
            <a:spLocks noGrp="1"/>
          </p:cNvSpPr>
          <p:nvPr>
            <p:ph idx="1"/>
          </p:nvPr>
        </p:nvSpPr>
        <p:spPr>
          <a:xfrm>
            <a:off x="457200" y="1398588"/>
            <a:ext cx="4038600" cy="4829175"/>
          </a:xfrm>
        </p:spPr>
        <p:txBody>
          <a:bodyPr>
            <a:normAutofit fontScale="70000" lnSpcReduction="20000"/>
          </a:bodyPr>
          <a:lstStyle/>
          <a:p>
            <a:r>
              <a:rPr lang="en-US" dirty="0"/>
              <a:t>For each element in the C3 (feature) map, it is connected to all 6 feature maps from S2.</a:t>
            </a:r>
          </a:p>
          <a:p>
            <a:r>
              <a:rPr lang="en-US" dirty="0"/>
              <a:t>You need 5x5 weights for each input from each S2 map, so altogether you need 6x(5x5) weights to generate a C3 feature map from all 6 S2 feature maps. </a:t>
            </a:r>
          </a:p>
          <a:p>
            <a:r>
              <a:rPr lang="en-US" dirty="0"/>
              <a:t>How to add up the input to become the output depends on your design. Will show later</a:t>
            </a:r>
          </a:p>
          <a:p>
            <a:r>
              <a:rPr lang="en-US" dirty="0"/>
              <a:t>For all 16 feature maps of C3, you need 16x(6x(5x5)) weights.</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30</a:t>
            </a:fld>
            <a:endParaRPr lang="en-US" altLang="en-US"/>
          </a:p>
        </p:txBody>
      </p:sp>
      <p:pic>
        <p:nvPicPr>
          <p:cNvPr id="6" name="Picture 5"/>
          <p:cNvPicPr>
            <a:picLocks noChangeAspect="1"/>
          </p:cNvPicPr>
          <p:nvPr/>
        </p:nvPicPr>
        <p:blipFill>
          <a:blip r:embed="rId2"/>
          <a:stretch>
            <a:fillRect/>
          </a:stretch>
        </p:blipFill>
        <p:spPr>
          <a:xfrm>
            <a:off x="4495800" y="1647825"/>
            <a:ext cx="4462437" cy="3028950"/>
          </a:xfrm>
          <a:prstGeom prst="rect">
            <a:avLst/>
          </a:prstGeom>
        </p:spPr>
      </p:pic>
      <p:sp>
        <p:nvSpPr>
          <p:cNvPr id="7" name="TextBox 6">
            <a:extLst>
              <a:ext uri="{FF2B5EF4-FFF2-40B4-BE49-F238E27FC236}">
                <a16:creationId xmlns:a16="http://schemas.microsoft.com/office/drawing/2014/main" id="{7CAF0B5B-481F-FD94-6E11-F468FDA8E352}"/>
              </a:ext>
            </a:extLst>
          </p:cNvPr>
          <p:cNvSpPr txBox="1"/>
          <p:nvPr/>
        </p:nvSpPr>
        <p:spPr>
          <a:xfrm>
            <a:off x="6253394" y="1405216"/>
            <a:ext cx="752065" cy="369332"/>
          </a:xfrm>
          <a:prstGeom prst="rect">
            <a:avLst/>
          </a:prstGeom>
          <a:noFill/>
          <a:ln>
            <a:solidFill>
              <a:schemeClr val="accent1"/>
            </a:solidFill>
          </a:ln>
        </p:spPr>
        <p:txBody>
          <a:bodyPr wrap="none" rtlCol="0">
            <a:spAutoFit/>
          </a:bodyPr>
          <a:lstStyle/>
          <a:p>
            <a:r>
              <a:rPr lang="en-HK" dirty="0"/>
              <a:t>Filters</a:t>
            </a:r>
          </a:p>
        </p:txBody>
      </p:sp>
      <p:sp>
        <p:nvSpPr>
          <p:cNvPr id="8" name="TextBox 7">
            <a:extLst>
              <a:ext uri="{FF2B5EF4-FFF2-40B4-BE49-F238E27FC236}">
                <a16:creationId xmlns:a16="http://schemas.microsoft.com/office/drawing/2014/main" id="{38360841-7A17-FD89-F60C-F1FA49304930}"/>
              </a:ext>
            </a:extLst>
          </p:cNvPr>
          <p:cNvSpPr txBox="1"/>
          <p:nvPr/>
        </p:nvSpPr>
        <p:spPr>
          <a:xfrm>
            <a:off x="914724" y="5682555"/>
            <a:ext cx="6971652" cy="923330"/>
          </a:xfrm>
          <a:prstGeom prst="rect">
            <a:avLst/>
          </a:prstGeom>
          <a:noFill/>
          <a:ln>
            <a:solidFill>
              <a:schemeClr val="accent1"/>
            </a:solidFill>
          </a:ln>
        </p:spPr>
        <p:txBody>
          <a:bodyPr wrap="none" rtlCol="0">
            <a:spAutoFit/>
          </a:bodyPr>
          <a:lstStyle/>
          <a:p>
            <a:r>
              <a:rPr lang="en-US" dirty="0">
                <a:solidFill>
                  <a:srgbClr val="FF0000"/>
                </a:solidFill>
              </a:rPr>
              <a:t>Num of weights=</a:t>
            </a:r>
            <a:r>
              <a:rPr lang="en-US" dirty="0" err="1">
                <a:solidFill>
                  <a:srgbClr val="FF0000"/>
                </a:solidFill>
              </a:rPr>
              <a:t>n_feature_map</a:t>
            </a:r>
            <a:r>
              <a:rPr lang="en-US" dirty="0">
                <a:solidFill>
                  <a:srgbClr val="FF0000"/>
                </a:solidFill>
              </a:rPr>
              <a:t>*(</a:t>
            </a:r>
            <a:r>
              <a:rPr lang="en-US" dirty="0" err="1">
                <a:solidFill>
                  <a:srgbClr val="FF0000"/>
                </a:solidFill>
              </a:rPr>
              <a:t>kernel_size</a:t>
            </a:r>
            <a:r>
              <a:rPr lang="en-US" dirty="0">
                <a:solidFill>
                  <a:srgbClr val="FF0000"/>
                </a:solidFill>
              </a:rPr>
              <a:t>)*</a:t>
            </a:r>
            <a:r>
              <a:rPr lang="en-US" dirty="0" err="1">
                <a:solidFill>
                  <a:srgbClr val="FF0000"/>
                </a:solidFill>
              </a:rPr>
              <a:t>n_output_feature_map</a:t>
            </a:r>
            <a:endParaRPr lang="en-US" dirty="0">
              <a:solidFill>
                <a:srgbClr val="FF0000"/>
              </a:solidFill>
            </a:endParaRPr>
          </a:p>
          <a:p>
            <a:r>
              <a:rPr lang="en-US" dirty="0">
                <a:solidFill>
                  <a:srgbClr val="FF0000"/>
                </a:solidFill>
              </a:rPr>
              <a:t>=6*(5x5)*16 weights.</a:t>
            </a:r>
          </a:p>
          <a:p>
            <a:r>
              <a:rPr lang="en-US" dirty="0" err="1">
                <a:solidFill>
                  <a:srgbClr val="FF0000"/>
                </a:solidFill>
              </a:rPr>
              <a:t>Num_of</a:t>
            </a:r>
            <a:r>
              <a:rPr lang="en-US" dirty="0">
                <a:solidFill>
                  <a:srgbClr val="FF0000"/>
                </a:solidFill>
              </a:rPr>
              <a:t> biases= </a:t>
            </a:r>
            <a:r>
              <a:rPr lang="en-US" dirty="0" err="1">
                <a:solidFill>
                  <a:srgbClr val="FF0000"/>
                </a:solidFill>
              </a:rPr>
              <a:t>n_output_feature_map</a:t>
            </a:r>
            <a:r>
              <a:rPr lang="en-US" dirty="0">
                <a:solidFill>
                  <a:srgbClr val="FF0000"/>
                </a:solidFill>
              </a:rPr>
              <a:t>=16</a:t>
            </a:r>
            <a:endParaRPr lang="en-HK" dirty="0">
              <a:solidFill>
                <a:srgbClr val="FF0000"/>
              </a:solidFill>
            </a:endParaRPr>
          </a:p>
        </p:txBody>
      </p:sp>
    </p:spTree>
    <p:extLst>
      <p:ext uri="{BB962C8B-B14F-4D97-AF65-F5344CB8AC3E}">
        <p14:creationId xmlns:p14="http://schemas.microsoft.com/office/powerpoint/2010/main" val="4259295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C3</a:t>
            </a:r>
            <a:r>
              <a:rPr lang="en-US" dirty="0">
                <a:sym typeface="Wingdings" panose="05000000000000000000" pitchFamily="2" charset="2"/>
              </a:rPr>
              <a:t>S4:</a:t>
            </a:r>
            <a:r>
              <a:rPr lang="en-US" dirty="0"/>
              <a:t>From subsampling map (C3) to the next convolution layer (S4)</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31</a:t>
            </a:fld>
            <a:endParaRPr lang="en-US" altLang="en-US"/>
          </a:p>
        </p:txBody>
      </p:sp>
      <p:pic>
        <p:nvPicPr>
          <p:cNvPr id="6" name="Picture 5"/>
          <p:cNvPicPr>
            <a:picLocks noChangeAspect="1"/>
          </p:cNvPicPr>
          <p:nvPr/>
        </p:nvPicPr>
        <p:blipFill>
          <a:blip r:embed="rId2"/>
          <a:stretch>
            <a:fillRect/>
          </a:stretch>
        </p:blipFill>
        <p:spPr>
          <a:xfrm>
            <a:off x="4130605" y="1752600"/>
            <a:ext cx="4524375" cy="3467100"/>
          </a:xfrm>
          <a:prstGeom prst="rect">
            <a:avLst/>
          </a:prstGeom>
        </p:spPr>
      </p:pic>
      <p:sp>
        <p:nvSpPr>
          <p:cNvPr id="7" name="Content Placeholder 6"/>
          <p:cNvSpPr>
            <a:spLocks noGrp="1"/>
          </p:cNvSpPr>
          <p:nvPr>
            <p:ph idx="1"/>
          </p:nvPr>
        </p:nvSpPr>
        <p:spPr>
          <a:xfrm>
            <a:off x="457200" y="1417638"/>
            <a:ext cx="3124200" cy="4708525"/>
          </a:xfrm>
        </p:spPr>
        <p:txBody>
          <a:bodyPr>
            <a:normAutofit fontScale="77500" lnSpcReduction="20000"/>
          </a:bodyPr>
          <a:lstStyle/>
          <a:p>
            <a:pPr fontAlgn="auto">
              <a:spcAft>
                <a:spcPts val="0"/>
              </a:spcAft>
            </a:pPr>
            <a:r>
              <a:rPr lang="en-US" dirty="0"/>
              <a:t>No weights  involved, just by calculation</a:t>
            </a:r>
          </a:p>
          <a:p>
            <a:pPr lvl="1" fontAlgn="auto">
              <a:spcAft>
                <a:spcPts val="0"/>
              </a:spcAft>
            </a:pPr>
            <a:r>
              <a:rPr lang="en-US" dirty="0"/>
              <a:t>Sample s=(           )</a:t>
            </a:r>
          </a:p>
          <a:p>
            <a:pPr fontAlgn="auto">
              <a:spcAft>
                <a:spcPts val="0"/>
              </a:spcAft>
            </a:pPr>
            <a:r>
              <a:rPr lang="en-US" dirty="0"/>
              <a:t>One layer to the next corresponding layer, no cross layer connections.</a:t>
            </a:r>
          </a:p>
          <a:p>
            <a:pPr fontAlgn="auto">
              <a:spcAft>
                <a:spcPts val="0"/>
              </a:spcAft>
            </a:pPr>
            <a:r>
              <a:rPr lang="en-US" dirty="0"/>
              <a:t>It can be achieved by two methods: </a:t>
            </a:r>
          </a:p>
          <a:p>
            <a:pPr lvl="1" fontAlgn="auto">
              <a:spcAft>
                <a:spcPts val="0"/>
              </a:spcAft>
            </a:pPr>
            <a:r>
              <a:rPr lang="en-US" dirty="0"/>
              <a:t>Average pooling: s=(</a:t>
            </a:r>
            <a:r>
              <a:rPr lang="en-US" dirty="0" err="1"/>
              <a:t>a+b+c+d</a:t>
            </a:r>
            <a:r>
              <a:rPr lang="en-US" dirty="0"/>
              <a:t>)/4, or</a:t>
            </a:r>
          </a:p>
          <a:p>
            <a:pPr lvl="1" fontAlgn="auto">
              <a:spcAft>
                <a:spcPts val="0"/>
              </a:spcAft>
            </a:pPr>
            <a:r>
              <a:rPr lang="en-US" dirty="0"/>
              <a:t>Max pooling : s= max(</a:t>
            </a:r>
            <a:r>
              <a:rPr lang="en-US" dirty="0" err="1"/>
              <a:t>a,b,c,d</a:t>
            </a:r>
            <a:r>
              <a:rPr lang="en-US" dirty="0"/>
              <a:t>)</a:t>
            </a:r>
          </a:p>
          <a:p>
            <a:pPr fontAlgn="auto">
              <a:spcAft>
                <a:spcPts val="0"/>
              </a:spcAft>
            </a:pPr>
            <a:endParaRPr lang="en-US" dirty="0"/>
          </a:p>
          <a:p>
            <a:endParaRPr lang="en-US" dirty="0"/>
          </a:p>
        </p:txBody>
      </p:sp>
      <p:pic>
        <p:nvPicPr>
          <p:cNvPr id="9" name="Picture 8"/>
          <p:cNvPicPr>
            <a:picLocks noChangeAspect="1"/>
          </p:cNvPicPr>
          <p:nvPr/>
        </p:nvPicPr>
        <p:blipFill>
          <a:blip r:embed="rId3"/>
          <a:stretch>
            <a:fillRect/>
          </a:stretch>
        </p:blipFill>
        <p:spPr>
          <a:xfrm>
            <a:off x="2531581" y="2133600"/>
            <a:ext cx="662120" cy="611188"/>
          </a:xfrm>
          <a:prstGeom prst="rect">
            <a:avLst/>
          </a:prstGeom>
        </p:spPr>
      </p:pic>
      <p:sp>
        <p:nvSpPr>
          <p:cNvPr id="10" name="Freeform 9"/>
          <p:cNvSpPr/>
          <p:nvPr/>
        </p:nvSpPr>
        <p:spPr>
          <a:xfrm>
            <a:off x="7315200" y="4883499"/>
            <a:ext cx="1102738" cy="614431"/>
          </a:xfrm>
          <a:custGeom>
            <a:avLst/>
            <a:gdLst>
              <a:gd name="connsiteX0" fmla="*/ 0 w 1102738"/>
              <a:gd name="connsiteY0" fmla="*/ 261257 h 614431"/>
              <a:gd name="connsiteX1" fmla="*/ 472273 w 1102738"/>
              <a:gd name="connsiteY1" fmla="*/ 612949 h 614431"/>
              <a:gd name="connsiteX2" fmla="*/ 1014884 w 1102738"/>
              <a:gd name="connsiteY2" fmla="*/ 371789 h 614431"/>
              <a:gd name="connsiteX3" fmla="*/ 1095270 w 1102738"/>
              <a:gd name="connsiteY3" fmla="*/ 0 h 614431"/>
            </a:gdLst>
            <a:ahLst/>
            <a:cxnLst>
              <a:cxn ang="0">
                <a:pos x="connsiteX0" y="connsiteY0"/>
              </a:cxn>
              <a:cxn ang="0">
                <a:pos x="connsiteX1" y="connsiteY1"/>
              </a:cxn>
              <a:cxn ang="0">
                <a:pos x="connsiteX2" y="connsiteY2"/>
              </a:cxn>
              <a:cxn ang="0">
                <a:pos x="connsiteX3" y="connsiteY3"/>
              </a:cxn>
            </a:cxnLst>
            <a:rect l="l" t="t" r="r" b="b"/>
            <a:pathLst>
              <a:path w="1102738" h="614431">
                <a:moveTo>
                  <a:pt x="0" y="261257"/>
                </a:moveTo>
                <a:cubicBezTo>
                  <a:pt x="151563" y="427892"/>
                  <a:pt x="303126" y="594527"/>
                  <a:pt x="472273" y="612949"/>
                </a:cubicBezTo>
                <a:cubicBezTo>
                  <a:pt x="641420" y="631371"/>
                  <a:pt x="911051" y="473947"/>
                  <a:pt x="1014884" y="371789"/>
                </a:cubicBezTo>
                <a:cubicBezTo>
                  <a:pt x="1118717" y="269631"/>
                  <a:pt x="1106993" y="134815"/>
                  <a:pt x="1095270"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62800" y="5638800"/>
            <a:ext cx="1415259" cy="369332"/>
          </a:xfrm>
          <a:prstGeom prst="rect">
            <a:avLst/>
          </a:prstGeom>
          <a:noFill/>
        </p:spPr>
        <p:txBody>
          <a:bodyPr wrap="none" rtlCol="0">
            <a:spAutoFit/>
          </a:bodyPr>
          <a:lstStyle/>
          <a:p>
            <a:r>
              <a:rPr lang="en-US" dirty="0"/>
              <a:t>From C3</a:t>
            </a:r>
            <a:r>
              <a:rPr lang="en-US" dirty="0">
                <a:sym typeface="Wingdings" panose="05000000000000000000" pitchFamily="2" charset="2"/>
              </a:rPr>
              <a:t>S4</a:t>
            </a:r>
            <a:endParaRPr lang="en-US" dirty="0"/>
          </a:p>
        </p:txBody>
      </p:sp>
    </p:spTree>
    <p:extLst>
      <p:ext uri="{BB962C8B-B14F-4D97-AF65-F5344CB8AC3E}">
        <p14:creationId xmlns:p14="http://schemas.microsoft.com/office/powerpoint/2010/main" val="2153104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S4</a:t>
            </a:r>
            <a:r>
              <a:rPr lang="en-US" sz="2800" dirty="0">
                <a:sym typeface="Wingdings" panose="05000000000000000000" pitchFamily="2" charset="2"/>
              </a:rPr>
              <a:t>C5: From fully connection layer (S4) to a fully connection vector (C5), and so on</a:t>
            </a:r>
            <a:endParaRPr lang="en-US" sz="2800" dirty="0"/>
          </a:p>
        </p:txBody>
      </p:sp>
      <p:sp>
        <p:nvSpPr>
          <p:cNvPr id="3" name="Content Placeholder 2"/>
          <p:cNvSpPr>
            <a:spLocks noGrp="1"/>
          </p:cNvSpPr>
          <p:nvPr>
            <p:ph idx="1"/>
          </p:nvPr>
        </p:nvSpPr>
        <p:spPr>
          <a:xfrm>
            <a:off x="648119" y="4657947"/>
            <a:ext cx="7962481" cy="1643046"/>
          </a:xfrm>
        </p:spPr>
        <p:txBody>
          <a:bodyPr>
            <a:normAutofit fontScale="70000" lnSpcReduction="20000"/>
          </a:bodyPr>
          <a:lstStyle/>
          <a:p>
            <a:r>
              <a:rPr lang="en-US" dirty="0"/>
              <a:t>Each element in the fully connection vector (C5) connects to all elements in S4 (S4 has 16x5x5 neurons). Therefore, we need 120x(16x5x5) weights</a:t>
            </a:r>
          </a:p>
          <a:p>
            <a:r>
              <a:rPr lang="en-US" dirty="0"/>
              <a:t>Likewise, from C5 to F6, you need 120x84 weights</a:t>
            </a:r>
          </a:p>
          <a:p>
            <a:r>
              <a:rPr lang="en-US" dirty="0"/>
              <a:t>From F6 to output , you need 84x10 weights.</a:t>
            </a:r>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32</a:t>
            </a:fld>
            <a:endParaRPr lang="en-US" altLang="en-US"/>
          </a:p>
        </p:txBody>
      </p:sp>
      <p:pic>
        <p:nvPicPr>
          <p:cNvPr id="6" name="Picture 5"/>
          <p:cNvPicPr>
            <a:picLocks noChangeAspect="1"/>
          </p:cNvPicPr>
          <p:nvPr/>
        </p:nvPicPr>
        <p:blipFill>
          <a:blip r:embed="rId2"/>
          <a:stretch>
            <a:fillRect/>
          </a:stretch>
        </p:blipFill>
        <p:spPr>
          <a:xfrm>
            <a:off x="1622777" y="1297771"/>
            <a:ext cx="5898445" cy="2895600"/>
          </a:xfrm>
          <a:prstGeom prst="rect">
            <a:avLst/>
          </a:prstGeom>
        </p:spPr>
      </p:pic>
      <p:sp>
        <p:nvSpPr>
          <p:cNvPr id="8" name="TextBox 7"/>
          <p:cNvSpPr txBox="1"/>
          <p:nvPr/>
        </p:nvSpPr>
        <p:spPr>
          <a:xfrm>
            <a:off x="3843700" y="4147204"/>
            <a:ext cx="1101584" cy="461665"/>
          </a:xfrm>
          <a:prstGeom prst="rect">
            <a:avLst/>
          </a:prstGeom>
          <a:noFill/>
        </p:spPr>
        <p:txBody>
          <a:bodyPr wrap="none" rtlCol="0">
            <a:spAutoFit/>
          </a:bodyPr>
          <a:lstStyle/>
          <a:p>
            <a:r>
              <a:rPr lang="en-US" sz="2400" dirty="0">
                <a:solidFill>
                  <a:srgbClr val="FF0000"/>
                </a:solidFill>
              </a:rPr>
              <a:t>S4</a:t>
            </a:r>
            <a:r>
              <a:rPr lang="en-US" sz="2400" dirty="0">
                <a:solidFill>
                  <a:srgbClr val="FF0000"/>
                </a:solidFill>
                <a:sym typeface="Wingdings" panose="05000000000000000000" pitchFamily="2" charset="2"/>
              </a:rPr>
              <a:t>C5</a:t>
            </a:r>
            <a:endParaRPr lang="en-US" sz="2400" dirty="0">
              <a:solidFill>
                <a:srgbClr val="FF0000"/>
              </a:solidFill>
            </a:endParaRPr>
          </a:p>
        </p:txBody>
      </p:sp>
      <p:sp>
        <p:nvSpPr>
          <p:cNvPr id="9" name="TextBox 8"/>
          <p:cNvSpPr txBox="1"/>
          <p:nvPr/>
        </p:nvSpPr>
        <p:spPr>
          <a:xfrm>
            <a:off x="5157793" y="4110230"/>
            <a:ext cx="3088731" cy="461665"/>
          </a:xfrm>
          <a:prstGeom prst="rect">
            <a:avLst/>
          </a:prstGeom>
          <a:noFill/>
        </p:spPr>
        <p:txBody>
          <a:bodyPr wrap="none" rtlCol="0">
            <a:spAutoFit/>
          </a:bodyPr>
          <a:lstStyle/>
          <a:p>
            <a:r>
              <a:rPr lang="en-US" sz="2400" dirty="0">
                <a:solidFill>
                  <a:srgbClr val="FF0000"/>
                </a:solidFill>
              </a:rPr>
              <a:t>Fully connection vector</a:t>
            </a:r>
          </a:p>
        </p:txBody>
      </p:sp>
      <p:sp>
        <p:nvSpPr>
          <p:cNvPr id="11" name="Freeform 10"/>
          <p:cNvSpPr/>
          <p:nvPr/>
        </p:nvSpPr>
        <p:spPr>
          <a:xfrm>
            <a:off x="4019341" y="3737987"/>
            <a:ext cx="713433" cy="455384"/>
          </a:xfrm>
          <a:custGeom>
            <a:avLst/>
            <a:gdLst>
              <a:gd name="connsiteX0" fmla="*/ 0 w 713433"/>
              <a:gd name="connsiteY0" fmla="*/ 60290 h 455384"/>
              <a:gd name="connsiteX1" fmla="*/ 150725 w 713433"/>
              <a:gd name="connsiteY1" fmla="*/ 361740 h 455384"/>
              <a:gd name="connsiteX2" fmla="*/ 391885 w 713433"/>
              <a:gd name="connsiteY2" fmla="*/ 432079 h 455384"/>
              <a:gd name="connsiteX3" fmla="*/ 713433 w 713433"/>
              <a:gd name="connsiteY3" fmla="*/ 0 h 455384"/>
            </a:gdLst>
            <a:ahLst/>
            <a:cxnLst>
              <a:cxn ang="0">
                <a:pos x="connsiteX0" y="connsiteY0"/>
              </a:cxn>
              <a:cxn ang="0">
                <a:pos x="connsiteX1" y="connsiteY1"/>
              </a:cxn>
              <a:cxn ang="0">
                <a:pos x="connsiteX2" y="connsiteY2"/>
              </a:cxn>
              <a:cxn ang="0">
                <a:pos x="connsiteX3" y="connsiteY3"/>
              </a:cxn>
            </a:cxnLst>
            <a:rect l="l" t="t" r="r" b="b"/>
            <a:pathLst>
              <a:path w="713433" h="455384">
                <a:moveTo>
                  <a:pt x="0" y="60290"/>
                </a:moveTo>
                <a:cubicBezTo>
                  <a:pt x="42705" y="180032"/>
                  <a:pt x="85411" y="299775"/>
                  <a:pt x="150725" y="361740"/>
                </a:cubicBezTo>
                <a:cubicBezTo>
                  <a:pt x="216039" y="423705"/>
                  <a:pt x="298100" y="492369"/>
                  <a:pt x="391885" y="432079"/>
                </a:cubicBezTo>
                <a:cubicBezTo>
                  <a:pt x="485670" y="371789"/>
                  <a:pt x="599551" y="185894"/>
                  <a:pt x="713433"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081125" y="2736125"/>
            <a:ext cx="713433" cy="218425"/>
          </a:xfrm>
          <a:custGeom>
            <a:avLst/>
            <a:gdLst>
              <a:gd name="connsiteX0" fmla="*/ 0 w 713433"/>
              <a:gd name="connsiteY0" fmla="*/ 60290 h 455384"/>
              <a:gd name="connsiteX1" fmla="*/ 150725 w 713433"/>
              <a:gd name="connsiteY1" fmla="*/ 361740 h 455384"/>
              <a:gd name="connsiteX2" fmla="*/ 391885 w 713433"/>
              <a:gd name="connsiteY2" fmla="*/ 432079 h 455384"/>
              <a:gd name="connsiteX3" fmla="*/ 713433 w 713433"/>
              <a:gd name="connsiteY3" fmla="*/ 0 h 455384"/>
            </a:gdLst>
            <a:ahLst/>
            <a:cxnLst>
              <a:cxn ang="0">
                <a:pos x="connsiteX0" y="connsiteY0"/>
              </a:cxn>
              <a:cxn ang="0">
                <a:pos x="connsiteX1" y="connsiteY1"/>
              </a:cxn>
              <a:cxn ang="0">
                <a:pos x="connsiteX2" y="connsiteY2"/>
              </a:cxn>
              <a:cxn ang="0">
                <a:pos x="connsiteX3" y="connsiteY3"/>
              </a:cxn>
            </a:cxnLst>
            <a:rect l="l" t="t" r="r" b="b"/>
            <a:pathLst>
              <a:path w="713433" h="455384">
                <a:moveTo>
                  <a:pt x="0" y="60290"/>
                </a:moveTo>
                <a:cubicBezTo>
                  <a:pt x="42705" y="180032"/>
                  <a:pt x="85411" y="299775"/>
                  <a:pt x="150725" y="361740"/>
                </a:cubicBezTo>
                <a:cubicBezTo>
                  <a:pt x="216039" y="423705"/>
                  <a:pt x="298100" y="492369"/>
                  <a:pt x="391885" y="432079"/>
                </a:cubicBezTo>
                <a:cubicBezTo>
                  <a:pt x="485670" y="371789"/>
                  <a:pt x="599551" y="185894"/>
                  <a:pt x="713433"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V="1">
            <a:off x="4563446" y="2460032"/>
            <a:ext cx="713433" cy="108116"/>
          </a:xfrm>
          <a:custGeom>
            <a:avLst/>
            <a:gdLst>
              <a:gd name="connsiteX0" fmla="*/ 0 w 713433"/>
              <a:gd name="connsiteY0" fmla="*/ 60290 h 455384"/>
              <a:gd name="connsiteX1" fmla="*/ 150725 w 713433"/>
              <a:gd name="connsiteY1" fmla="*/ 361740 h 455384"/>
              <a:gd name="connsiteX2" fmla="*/ 391885 w 713433"/>
              <a:gd name="connsiteY2" fmla="*/ 432079 h 455384"/>
              <a:gd name="connsiteX3" fmla="*/ 713433 w 713433"/>
              <a:gd name="connsiteY3" fmla="*/ 0 h 455384"/>
            </a:gdLst>
            <a:ahLst/>
            <a:cxnLst>
              <a:cxn ang="0">
                <a:pos x="connsiteX0" y="connsiteY0"/>
              </a:cxn>
              <a:cxn ang="0">
                <a:pos x="connsiteX1" y="connsiteY1"/>
              </a:cxn>
              <a:cxn ang="0">
                <a:pos x="connsiteX2" y="connsiteY2"/>
              </a:cxn>
              <a:cxn ang="0">
                <a:pos x="connsiteX3" y="connsiteY3"/>
              </a:cxn>
            </a:cxnLst>
            <a:rect l="l" t="t" r="r" b="b"/>
            <a:pathLst>
              <a:path w="713433" h="455384">
                <a:moveTo>
                  <a:pt x="0" y="60290"/>
                </a:moveTo>
                <a:cubicBezTo>
                  <a:pt x="42705" y="180032"/>
                  <a:pt x="85411" y="299775"/>
                  <a:pt x="150725" y="361740"/>
                </a:cubicBezTo>
                <a:cubicBezTo>
                  <a:pt x="216039" y="423705"/>
                  <a:pt x="298100" y="492369"/>
                  <a:pt x="391885" y="432079"/>
                </a:cubicBezTo>
                <a:cubicBezTo>
                  <a:pt x="485670" y="371789"/>
                  <a:pt x="599551" y="185894"/>
                  <a:pt x="713433"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3739" y="3051235"/>
            <a:ext cx="873957" cy="369332"/>
          </a:xfrm>
          <a:prstGeom prst="rect">
            <a:avLst/>
          </a:prstGeom>
          <a:solidFill>
            <a:schemeClr val="bg1">
              <a:alpha val="38000"/>
            </a:schemeClr>
          </a:solidFill>
        </p:spPr>
        <p:txBody>
          <a:bodyPr wrap="none">
            <a:spAutoFit/>
          </a:bodyPr>
          <a:lstStyle/>
          <a:p>
            <a:r>
              <a:rPr lang="en-US" dirty="0">
                <a:solidFill>
                  <a:srgbClr val="FF0000"/>
                </a:solidFill>
              </a:rPr>
              <a:t>C5</a:t>
            </a:r>
            <a:r>
              <a:rPr lang="en-US" dirty="0">
                <a:solidFill>
                  <a:srgbClr val="FF0000"/>
                </a:solidFill>
                <a:sym typeface="Wingdings" panose="05000000000000000000" pitchFamily="2" charset="2"/>
              </a:rPr>
              <a:t>F6</a:t>
            </a:r>
            <a:endParaRPr lang="en-US" dirty="0">
              <a:solidFill>
                <a:srgbClr val="FF0000"/>
              </a:solidFill>
            </a:endParaRPr>
          </a:p>
        </p:txBody>
      </p:sp>
      <p:sp>
        <p:nvSpPr>
          <p:cNvPr id="15" name="Rectangle 14"/>
          <p:cNvSpPr/>
          <p:nvPr/>
        </p:nvSpPr>
        <p:spPr>
          <a:xfrm>
            <a:off x="4332952" y="2090701"/>
            <a:ext cx="1274708" cy="369332"/>
          </a:xfrm>
          <a:prstGeom prst="rect">
            <a:avLst/>
          </a:prstGeom>
          <a:solidFill>
            <a:schemeClr val="bg1">
              <a:alpha val="38000"/>
            </a:schemeClr>
          </a:solidFill>
        </p:spPr>
        <p:txBody>
          <a:bodyPr wrap="none">
            <a:spAutoFit/>
          </a:bodyPr>
          <a:lstStyle/>
          <a:p>
            <a:r>
              <a:rPr lang="en-US" dirty="0">
                <a:solidFill>
                  <a:srgbClr val="FF0000"/>
                </a:solidFill>
                <a:sym typeface="Wingdings" panose="05000000000000000000" pitchFamily="2" charset="2"/>
              </a:rPr>
              <a:t>F6output</a:t>
            </a:r>
            <a:endParaRPr lang="en-US" dirty="0">
              <a:solidFill>
                <a:srgbClr val="FF0000"/>
              </a:solidFill>
            </a:endParaRPr>
          </a:p>
        </p:txBody>
      </p:sp>
      <p:sp>
        <p:nvSpPr>
          <p:cNvPr id="7" name="TextBox 6">
            <a:extLst>
              <a:ext uri="{FF2B5EF4-FFF2-40B4-BE49-F238E27FC236}">
                <a16:creationId xmlns:a16="http://schemas.microsoft.com/office/drawing/2014/main" id="{7D094695-984B-377B-9A34-52D0AB501C07}"/>
              </a:ext>
            </a:extLst>
          </p:cNvPr>
          <p:cNvSpPr txBox="1"/>
          <p:nvPr/>
        </p:nvSpPr>
        <p:spPr>
          <a:xfrm>
            <a:off x="5374669" y="3367329"/>
            <a:ext cx="3540777" cy="369332"/>
          </a:xfrm>
          <a:prstGeom prst="rect">
            <a:avLst/>
          </a:prstGeom>
          <a:noFill/>
        </p:spPr>
        <p:txBody>
          <a:bodyPr wrap="none" rtlCol="0">
            <a:spAutoFit/>
          </a:bodyPr>
          <a:lstStyle/>
          <a:p>
            <a:r>
              <a:rPr lang="en-US" dirty="0"/>
              <a:t>(use SoftMax for multi-class output)</a:t>
            </a:r>
          </a:p>
        </p:txBody>
      </p:sp>
    </p:spTree>
    <p:extLst>
      <p:ext uri="{BB962C8B-B14F-4D97-AF65-F5344CB8AC3E}">
        <p14:creationId xmlns:p14="http://schemas.microsoft.com/office/powerpoint/2010/main" val="358195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92" y="858620"/>
            <a:ext cx="8505825" cy="241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9762"/>
          </a:xfrm>
        </p:spPr>
        <p:txBody>
          <a:bodyPr>
            <a:noAutofit/>
          </a:bodyPr>
          <a:lstStyle/>
          <a:p>
            <a:r>
              <a:rPr lang="en-US" sz="2800" dirty="0"/>
              <a:t>Exercise2 and Demo (</a:t>
            </a:r>
            <a:r>
              <a:rPr lang="en-US" sz="2800" dirty="0">
                <a:hlinkClick r:id="rId3"/>
              </a:rPr>
              <a:t>click image to see demo</a:t>
            </a:r>
            <a:r>
              <a:rPr lang="en-US" sz="2800" dirty="0"/>
              <a: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a:xfrm>
            <a:off x="6048839" y="6454030"/>
            <a:ext cx="2895600" cy="365125"/>
          </a:xfrm>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33</a:t>
            </a:fld>
            <a:endParaRPr lang="en-US" altLang="en-US"/>
          </a:p>
        </p:txBody>
      </p:sp>
      <p:pic>
        <p:nvPicPr>
          <p:cNvPr id="45058" name="Picture 2" descr="http://deeplearning.stanford.edu/wiki/images/6/6c/Convolution_schematic.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3362" y="3201931"/>
            <a:ext cx="2398599" cy="1751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199" y="8795"/>
            <a:ext cx="8932333" cy="253916"/>
          </a:xfrm>
          <a:prstGeom prst="rect">
            <a:avLst/>
          </a:prstGeom>
        </p:spPr>
        <p:txBody>
          <a:bodyPr wrap="square">
            <a:spAutoFit/>
          </a:bodyPr>
          <a:lstStyle/>
          <a:p>
            <a:r>
              <a:rPr lang="en-US" sz="1050" dirty="0">
                <a:hlinkClick r:id="rId3"/>
              </a:rPr>
              <a:t>http://deeplearning.stanford.edu/wiki/images/6/6c/Convolution_schematic.gif</a:t>
            </a:r>
            <a:r>
              <a:rPr lang="en-US" sz="1050" dirty="0"/>
              <a:t> , </a:t>
            </a:r>
            <a:r>
              <a:rPr lang="en-US" sz="1050" dirty="0">
                <a:hlinkClick r:id="rId5"/>
              </a:rPr>
              <a:t>https://link.springer.com/content/pdf/10.1007%2F978-3-642-25191-7.pdf</a:t>
            </a:r>
            <a:r>
              <a:rPr lang="en-US" sz="1050" dirty="0"/>
              <a:t> </a:t>
            </a:r>
          </a:p>
        </p:txBody>
      </p:sp>
      <p:graphicFrame>
        <p:nvGraphicFramePr>
          <p:cNvPr id="7" name="Table 6"/>
          <p:cNvGraphicFramePr>
            <a:graphicFrameLocks noGrp="1"/>
          </p:cNvGraphicFramePr>
          <p:nvPr/>
        </p:nvGraphicFramePr>
        <p:xfrm>
          <a:off x="202150" y="3080642"/>
          <a:ext cx="1752600" cy="10972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323427">
                <a:tc>
                  <a:txBody>
                    <a:bodyPr/>
                    <a:lstStyle/>
                    <a:p>
                      <a:r>
                        <a:rPr lang="en-US" dirty="0">
                          <a:solidFill>
                            <a:schemeClr val="tx1"/>
                          </a:solidFill>
                        </a:rPr>
                        <a:t>1</a:t>
                      </a:r>
                    </a:p>
                  </a:txBody>
                  <a:tcPr>
                    <a:solidFill>
                      <a:schemeClr val="bg1">
                        <a:lumMod val="85000"/>
                      </a:schemeClr>
                    </a:solidFill>
                  </a:tcPr>
                </a:tc>
                <a:tc>
                  <a:txBody>
                    <a:bodyPr/>
                    <a:lstStyle/>
                    <a:p>
                      <a:r>
                        <a:rPr lang="en-US" dirty="0">
                          <a:solidFill>
                            <a:schemeClr val="tx1"/>
                          </a:solidFill>
                        </a:rPr>
                        <a:t>0</a:t>
                      </a:r>
                    </a:p>
                  </a:txBody>
                  <a:tcPr>
                    <a:solidFill>
                      <a:schemeClr val="bg1">
                        <a:lumMod val="85000"/>
                      </a:schemeClr>
                    </a:solidFill>
                  </a:tcPr>
                </a:tc>
                <a:tc>
                  <a:txBody>
                    <a:bodyPr/>
                    <a:lstStyle/>
                    <a:p>
                      <a:r>
                        <a:rPr lang="en-US" dirty="0">
                          <a:solidFill>
                            <a:schemeClr val="tx1"/>
                          </a:solidFill>
                        </a:rPr>
                        <a:t>1</a:t>
                      </a:r>
                    </a:p>
                  </a:txBody>
                  <a:tcPr>
                    <a:solidFill>
                      <a:schemeClr val="bg1">
                        <a:lumMod val="85000"/>
                      </a:schemeClr>
                    </a:solidFill>
                  </a:tcPr>
                </a:tc>
                <a:extLst>
                  <a:ext uri="{0D108BD9-81ED-4DB2-BD59-A6C34878D82A}">
                    <a16:rowId xmlns:a16="http://schemas.microsoft.com/office/drawing/2014/main" val="10000"/>
                  </a:ext>
                </a:extLst>
              </a:tr>
              <a:tr h="323427">
                <a:tc>
                  <a:txBody>
                    <a:bodyPr/>
                    <a:lstStyle/>
                    <a:p>
                      <a:r>
                        <a:rPr lang="en-US" dirty="0">
                          <a:solidFill>
                            <a:schemeClr val="tx1"/>
                          </a:solidFill>
                        </a:rPr>
                        <a:t>0</a:t>
                      </a:r>
                    </a:p>
                  </a:txBody>
                  <a:tcPr>
                    <a:solidFill>
                      <a:schemeClr val="bg1">
                        <a:lumMod val="85000"/>
                      </a:schemeClr>
                    </a:solidFill>
                  </a:tcPr>
                </a:tc>
                <a:tc>
                  <a:txBody>
                    <a:bodyPr/>
                    <a:lstStyle/>
                    <a:p>
                      <a:r>
                        <a:rPr lang="en-US" dirty="0">
                          <a:solidFill>
                            <a:schemeClr val="tx1"/>
                          </a:solidFill>
                        </a:rPr>
                        <a:t>1</a:t>
                      </a:r>
                    </a:p>
                  </a:txBody>
                  <a:tcPr>
                    <a:solidFill>
                      <a:schemeClr val="bg1">
                        <a:lumMod val="85000"/>
                      </a:schemeClr>
                    </a:solidFill>
                  </a:tcPr>
                </a:tc>
                <a:tc>
                  <a:txBody>
                    <a:bodyPr/>
                    <a:lstStyle/>
                    <a:p>
                      <a:r>
                        <a:rPr lang="en-US" dirty="0">
                          <a:solidFill>
                            <a:schemeClr val="tx1"/>
                          </a:solidFill>
                        </a:rPr>
                        <a:t>0</a:t>
                      </a:r>
                    </a:p>
                  </a:txBody>
                  <a:tcPr>
                    <a:solidFill>
                      <a:schemeClr val="bg1">
                        <a:lumMod val="85000"/>
                      </a:schemeClr>
                    </a:solidFill>
                  </a:tcPr>
                </a:tc>
                <a:extLst>
                  <a:ext uri="{0D108BD9-81ED-4DB2-BD59-A6C34878D82A}">
                    <a16:rowId xmlns:a16="http://schemas.microsoft.com/office/drawing/2014/main" val="10001"/>
                  </a:ext>
                </a:extLst>
              </a:tr>
              <a:tr h="323427">
                <a:tc>
                  <a:txBody>
                    <a:bodyPr/>
                    <a:lstStyle/>
                    <a:p>
                      <a:r>
                        <a:rPr lang="en-US" dirty="0">
                          <a:solidFill>
                            <a:schemeClr val="tx1"/>
                          </a:solidFill>
                        </a:rPr>
                        <a:t>1</a:t>
                      </a:r>
                    </a:p>
                  </a:txBody>
                  <a:tcPr>
                    <a:solidFill>
                      <a:schemeClr val="bg1">
                        <a:lumMod val="85000"/>
                      </a:schemeClr>
                    </a:solidFill>
                  </a:tcPr>
                </a:tc>
                <a:tc>
                  <a:txBody>
                    <a:bodyPr/>
                    <a:lstStyle/>
                    <a:p>
                      <a:r>
                        <a:rPr lang="en-US" dirty="0">
                          <a:solidFill>
                            <a:schemeClr val="tx1"/>
                          </a:solidFill>
                        </a:rPr>
                        <a:t>0</a:t>
                      </a:r>
                    </a:p>
                  </a:txBody>
                  <a:tcPr>
                    <a:solidFill>
                      <a:schemeClr val="bg1">
                        <a:lumMod val="85000"/>
                      </a:schemeClr>
                    </a:solidFill>
                  </a:tcPr>
                </a:tc>
                <a:tc>
                  <a:txBody>
                    <a:bodyPr/>
                    <a:lstStyle/>
                    <a:p>
                      <a:r>
                        <a:rPr lang="en-US" dirty="0">
                          <a:solidFill>
                            <a:schemeClr val="tx1"/>
                          </a:solidFill>
                        </a:rPr>
                        <a:t>1</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14965" y="4476841"/>
            <a:ext cx="3971926" cy="646331"/>
          </a:xfrm>
          <a:prstGeom prst="rect">
            <a:avLst/>
          </a:prstGeom>
          <a:noFill/>
        </p:spPr>
        <p:txBody>
          <a:bodyPr wrap="square" rtlCol="0">
            <a:spAutoFit/>
          </a:bodyPr>
          <a:lstStyle/>
          <a:p>
            <a:endParaRPr lang="en-US" dirty="0"/>
          </a:p>
          <a:p>
            <a:r>
              <a:rPr lang="en-US" dirty="0"/>
              <a:t>Correlation mask (kernel) . </a:t>
            </a:r>
          </a:p>
        </p:txBody>
      </p:sp>
      <p:sp>
        <p:nvSpPr>
          <p:cNvPr id="9" name="Rectangle 8"/>
          <p:cNvSpPr/>
          <p:nvPr/>
        </p:nvSpPr>
        <p:spPr>
          <a:xfrm>
            <a:off x="93832" y="2992604"/>
            <a:ext cx="4249568" cy="232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981200" y="3235938"/>
            <a:ext cx="2438400" cy="416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474957" y="2819400"/>
            <a:ext cx="49043" cy="173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193362" y="2590800"/>
            <a:ext cx="1596200" cy="105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81512" y="2981898"/>
            <a:ext cx="1308050" cy="369332"/>
          </a:xfrm>
          <a:prstGeom prst="rect">
            <a:avLst/>
          </a:prstGeom>
          <a:noFill/>
        </p:spPr>
        <p:txBody>
          <a:bodyPr wrap="none" rtlCol="0">
            <a:spAutoFit/>
          </a:bodyPr>
          <a:lstStyle/>
          <a:p>
            <a:r>
              <a:rPr lang="en-US" dirty="0"/>
              <a:t>Input image</a:t>
            </a:r>
          </a:p>
        </p:txBody>
      </p:sp>
      <p:pic>
        <p:nvPicPr>
          <p:cNvPr id="43011" name="Picture 3" descr="C:\Users\khwong\AppData\Local\Microsoft\Windows\INetCache\IE\95T1XP6U\350575130_640[1].jpg">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381000"/>
            <a:ext cx="1083733" cy="609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154600" y="3272721"/>
            <a:ext cx="1520288" cy="369332"/>
          </a:xfrm>
          <a:prstGeom prst="rect">
            <a:avLst/>
          </a:prstGeom>
          <a:noFill/>
        </p:spPr>
        <p:txBody>
          <a:bodyPr wrap="none" rtlCol="0">
            <a:spAutoFit/>
          </a:bodyPr>
          <a:lstStyle/>
          <a:p>
            <a:r>
              <a:rPr lang="en-US" dirty="0"/>
              <a:t>A feature map</a:t>
            </a:r>
          </a:p>
        </p:txBody>
      </p:sp>
      <p:sp>
        <p:nvSpPr>
          <p:cNvPr id="10" name="TextBox 9"/>
          <p:cNvSpPr txBox="1"/>
          <p:nvPr/>
        </p:nvSpPr>
        <p:spPr>
          <a:xfrm>
            <a:off x="7716581" y="2946924"/>
            <a:ext cx="1236489" cy="3416320"/>
          </a:xfrm>
          <a:prstGeom prst="rect">
            <a:avLst/>
          </a:prstGeom>
          <a:noFill/>
          <a:ln>
            <a:solidFill>
              <a:schemeClr val="accent1"/>
            </a:solidFill>
          </a:ln>
        </p:spPr>
        <p:txBody>
          <a:bodyPr wrap="square" rtlCol="0">
            <a:spAutoFit/>
          </a:bodyPr>
          <a:lstStyle/>
          <a:p>
            <a:r>
              <a:rPr lang="en-US" dirty="0"/>
              <a:t>A different kernel generates a different feature map.</a:t>
            </a:r>
          </a:p>
          <a:p>
            <a:r>
              <a:rPr lang="en-US" dirty="0"/>
              <a:t>Use </a:t>
            </a:r>
            <a:r>
              <a:rPr lang="en-US" u="sng" dirty="0" err="1"/>
              <a:t>softmax</a:t>
            </a:r>
            <a:r>
              <a:rPr lang="en-US" dirty="0"/>
              <a:t> to generate the output (see next slide)</a:t>
            </a:r>
          </a:p>
        </p:txBody>
      </p:sp>
      <p:sp>
        <p:nvSpPr>
          <p:cNvPr id="20" name="TextBox 19"/>
          <p:cNvSpPr txBox="1"/>
          <p:nvPr/>
        </p:nvSpPr>
        <p:spPr>
          <a:xfrm>
            <a:off x="5934078" y="3830352"/>
            <a:ext cx="238122" cy="338554"/>
          </a:xfrm>
          <a:prstGeom prst="rect">
            <a:avLst/>
          </a:prstGeom>
          <a:solidFill>
            <a:schemeClr val="bg1"/>
          </a:solidFill>
        </p:spPr>
        <p:txBody>
          <a:bodyPr wrap="square" rtlCol="0">
            <a:spAutoFit/>
          </a:bodyPr>
          <a:lstStyle/>
          <a:p>
            <a:r>
              <a:rPr lang="en-US" sz="1600" dirty="0">
                <a:solidFill>
                  <a:srgbClr val="0070C0"/>
                </a:solidFill>
              </a:rPr>
              <a:t>X</a:t>
            </a:r>
          </a:p>
        </p:txBody>
      </p:sp>
      <p:sp>
        <p:nvSpPr>
          <p:cNvPr id="13" name="TextBox 12"/>
          <p:cNvSpPr txBox="1"/>
          <p:nvPr/>
        </p:nvSpPr>
        <p:spPr>
          <a:xfrm>
            <a:off x="43076" y="5105400"/>
            <a:ext cx="8876871" cy="1877437"/>
          </a:xfrm>
          <a:prstGeom prst="rect">
            <a:avLst/>
          </a:prstGeom>
          <a:noFill/>
        </p:spPr>
        <p:txBody>
          <a:bodyPr wrap="square" rtlCol="0">
            <a:spAutoFit/>
          </a:bodyPr>
          <a:lstStyle/>
          <a:p>
            <a:endParaRPr lang="en-US" b="1" dirty="0">
              <a:solidFill>
                <a:srgbClr val="FF0000"/>
              </a:solidFill>
            </a:endParaRPr>
          </a:p>
          <a:p>
            <a:r>
              <a:rPr lang="en-US" b="1" dirty="0">
                <a:solidFill>
                  <a:srgbClr val="0070C0"/>
                </a:solidFill>
              </a:rPr>
              <a:t>Exercise 2a: Find X. Answer :X=_______? </a:t>
            </a:r>
          </a:p>
          <a:p>
            <a:r>
              <a:rPr lang="en-US" b="1" dirty="0">
                <a:solidFill>
                  <a:srgbClr val="0070C0"/>
                </a:solidFill>
              </a:rPr>
              <a:t>MC question: (1) X=2; (2) X= 4; (3) X= 6; (4) X= 8                                                                                            </a:t>
            </a:r>
          </a:p>
          <a:p>
            <a:endParaRPr lang="en-US" sz="800" b="1" dirty="0">
              <a:solidFill>
                <a:srgbClr val="0070C0"/>
              </a:solidFill>
            </a:endParaRPr>
          </a:p>
          <a:p>
            <a:r>
              <a:rPr lang="en-US" b="1" dirty="0">
                <a:solidFill>
                  <a:srgbClr val="0070C0"/>
                </a:solidFill>
              </a:rPr>
              <a:t>(Ex2b.) Find X again if the correlation mask (or kernel)  is [0 2 0; </a:t>
            </a:r>
          </a:p>
          <a:p>
            <a:r>
              <a:rPr lang="en-US" b="1" dirty="0">
                <a:solidFill>
                  <a:srgbClr val="0070C0"/>
                </a:solidFill>
              </a:rPr>
              <a:t>                                                                                                         2 0 2; </a:t>
            </a:r>
          </a:p>
          <a:p>
            <a:r>
              <a:rPr lang="en-US" b="1" dirty="0">
                <a:solidFill>
                  <a:srgbClr val="0070C0"/>
                </a:solidFill>
              </a:rPr>
              <a:t>                                                                                                         0 2 0].</a:t>
            </a:r>
          </a:p>
        </p:txBody>
      </p:sp>
      <p:sp>
        <p:nvSpPr>
          <p:cNvPr id="15" name="TextBox 14"/>
          <p:cNvSpPr txBox="1"/>
          <p:nvPr/>
        </p:nvSpPr>
        <p:spPr>
          <a:xfrm>
            <a:off x="2034453" y="2981898"/>
            <a:ext cx="2308947" cy="1754326"/>
          </a:xfrm>
          <a:prstGeom prst="rect">
            <a:avLst/>
          </a:prstGeom>
          <a:noFill/>
          <a:ln>
            <a:solidFill>
              <a:schemeClr val="accent1"/>
            </a:solidFill>
          </a:ln>
        </p:spPr>
        <p:txBody>
          <a:bodyPr wrap="square" rtlCol="0">
            <a:spAutoFit/>
          </a:bodyPr>
          <a:lstStyle/>
          <a:p>
            <a:r>
              <a:rPr lang="en-US" dirty="0">
                <a:solidFill>
                  <a:srgbClr val="FF0000"/>
                </a:solidFill>
              </a:rPr>
              <a:t>This is a 3x3 mask(kernel) for illustration purpose, </a:t>
            </a:r>
          </a:p>
          <a:p>
            <a:r>
              <a:rPr lang="en-US" dirty="0">
                <a:solidFill>
                  <a:srgbClr val="FF0000"/>
                </a:solidFill>
              </a:rPr>
              <a:t>but noted that the above application uses a 5x5 mask (kernel).</a:t>
            </a:r>
          </a:p>
        </p:txBody>
      </p:sp>
      <p:cxnSp>
        <p:nvCxnSpPr>
          <p:cNvPr id="18" name="Straight Arrow Connector 17">
            <a:extLst>
              <a:ext uri="{FF2B5EF4-FFF2-40B4-BE49-F238E27FC236}">
                <a16:creationId xmlns:a16="http://schemas.microsoft.com/office/drawing/2014/main" id="{A22D33F2-587E-0998-E602-3C5D8D446791}"/>
              </a:ext>
            </a:extLst>
          </p:cNvPr>
          <p:cNvCxnSpPr>
            <a:cxnSpLocks/>
            <a:endCxn id="20" idx="1"/>
          </p:cNvCxnSpPr>
          <p:nvPr/>
        </p:nvCxnSpPr>
        <p:spPr>
          <a:xfrm flipV="1">
            <a:off x="2300901" y="3999629"/>
            <a:ext cx="3633177" cy="1471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6AC56C2-41D3-CAFF-4DCF-9C3F141D5FF3}"/>
              </a:ext>
            </a:extLst>
          </p:cNvPr>
          <p:cNvSpPr txBox="1"/>
          <p:nvPr/>
        </p:nvSpPr>
        <p:spPr>
          <a:xfrm>
            <a:off x="8039880" y="1904230"/>
            <a:ext cx="1093056" cy="369332"/>
          </a:xfrm>
          <a:prstGeom prst="rect">
            <a:avLst/>
          </a:prstGeom>
          <a:noFill/>
        </p:spPr>
        <p:txBody>
          <a:bodyPr wrap="none" rtlCol="0">
            <a:spAutoFit/>
          </a:bodyPr>
          <a:lstStyle/>
          <a:p>
            <a:r>
              <a:rPr lang="en-US" dirty="0"/>
              <a:t>(</a:t>
            </a:r>
            <a:r>
              <a:rPr lang="en-US" dirty="0" err="1"/>
              <a:t>Softmax</a:t>
            </a:r>
            <a:r>
              <a:rPr lang="en-US" dirty="0"/>
              <a:t>)</a:t>
            </a:r>
          </a:p>
        </p:txBody>
      </p:sp>
      <p:pic>
        <p:nvPicPr>
          <p:cNvPr id="1026" name="Picture 2">
            <a:extLst>
              <a:ext uri="{FF2B5EF4-FFF2-40B4-BE49-F238E27FC236}">
                <a16:creationId xmlns:a16="http://schemas.microsoft.com/office/drawing/2014/main" id="{AD654863-6FFF-A215-7CAF-78C5D717A3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427" y="5040987"/>
            <a:ext cx="1260092" cy="12600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F5D30B4-D61E-2DF3-4BDA-C7803BC6D52A}"/>
              </a:ext>
            </a:extLst>
          </p:cNvPr>
          <p:cNvSpPr txBox="1"/>
          <p:nvPr/>
        </p:nvSpPr>
        <p:spPr>
          <a:xfrm>
            <a:off x="1981200" y="706993"/>
            <a:ext cx="752065" cy="369332"/>
          </a:xfrm>
          <a:prstGeom prst="rect">
            <a:avLst/>
          </a:prstGeom>
          <a:noFill/>
          <a:ln>
            <a:solidFill>
              <a:schemeClr val="accent1"/>
            </a:solidFill>
          </a:ln>
        </p:spPr>
        <p:txBody>
          <a:bodyPr wrap="none" rtlCol="0">
            <a:spAutoFit/>
          </a:bodyPr>
          <a:lstStyle/>
          <a:p>
            <a:r>
              <a:rPr lang="en-HK" dirty="0"/>
              <a:t>Filters</a:t>
            </a:r>
          </a:p>
        </p:txBody>
      </p:sp>
      <p:sp>
        <p:nvSpPr>
          <p:cNvPr id="16" name="TextBox 15">
            <a:extLst>
              <a:ext uri="{FF2B5EF4-FFF2-40B4-BE49-F238E27FC236}">
                <a16:creationId xmlns:a16="http://schemas.microsoft.com/office/drawing/2014/main" id="{76CCAB8B-1E97-D3D7-DAA1-2BB82D9BDD6C}"/>
              </a:ext>
            </a:extLst>
          </p:cNvPr>
          <p:cNvSpPr txBox="1"/>
          <p:nvPr/>
        </p:nvSpPr>
        <p:spPr>
          <a:xfrm>
            <a:off x="4640596" y="725647"/>
            <a:ext cx="752065" cy="369332"/>
          </a:xfrm>
          <a:prstGeom prst="rect">
            <a:avLst/>
          </a:prstGeom>
          <a:noFill/>
          <a:ln>
            <a:solidFill>
              <a:schemeClr val="accent1"/>
            </a:solidFill>
          </a:ln>
        </p:spPr>
        <p:txBody>
          <a:bodyPr wrap="none" rtlCol="0">
            <a:spAutoFit/>
          </a:bodyPr>
          <a:lstStyle/>
          <a:p>
            <a:r>
              <a:rPr lang="en-HK" dirty="0"/>
              <a:t>Filters</a:t>
            </a:r>
          </a:p>
        </p:txBody>
      </p:sp>
    </p:spTree>
    <p:extLst>
      <p:ext uri="{BB962C8B-B14F-4D97-AF65-F5344CB8AC3E}">
        <p14:creationId xmlns:p14="http://schemas.microsoft.com/office/powerpoint/2010/main" val="365818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62499"/>
            <a:ext cx="8505825" cy="241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9762"/>
          </a:xfrm>
        </p:spPr>
        <p:txBody>
          <a:bodyPr>
            <a:noAutofit/>
          </a:bodyPr>
          <a:lstStyle/>
          <a:p>
            <a:r>
              <a:rPr lang="en-US" sz="2800" dirty="0">
                <a:solidFill>
                  <a:srgbClr val="FF0000"/>
                </a:solidFill>
              </a:rPr>
              <a:t>Answer2: </a:t>
            </a:r>
            <a:r>
              <a:rPr lang="en-US" sz="2800" dirty="0"/>
              <a:t>and Demo (</a:t>
            </a:r>
            <a:r>
              <a:rPr lang="en-US" sz="2800" dirty="0">
                <a:hlinkClick r:id="rId3"/>
              </a:rPr>
              <a:t>click image to see demo</a:t>
            </a:r>
            <a:r>
              <a:rPr lang="en-US" sz="2800" dirty="0"/>
              <a:t>)</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a:xfrm>
            <a:off x="5566879" y="6446838"/>
            <a:ext cx="2895600" cy="365125"/>
          </a:xfrm>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34</a:t>
            </a:fld>
            <a:endParaRPr lang="en-US" altLang="en-US"/>
          </a:p>
        </p:txBody>
      </p:sp>
      <p:pic>
        <p:nvPicPr>
          <p:cNvPr id="45058" name="Picture 2" descr="http://deeplearning.stanford.edu/wiki/images/6/6c/Convolution_schematic.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3362" y="3201931"/>
            <a:ext cx="2398599" cy="17510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199" y="8795"/>
            <a:ext cx="8932333" cy="253916"/>
          </a:xfrm>
          <a:prstGeom prst="rect">
            <a:avLst/>
          </a:prstGeom>
        </p:spPr>
        <p:txBody>
          <a:bodyPr wrap="square">
            <a:spAutoFit/>
          </a:bodyPr>
          <a:lstStyle/>
          <a:p>
            <a:r>
              <a:rPr lang="en-US" sz="1050" dirty="0">
                <a:hlinkClick r:id="rId3"/>
              </a:rPr>
              <a:t>http://deeplearning.stanford.edu/wiki/images/6/6c/Convolution_schematic.gif</a:t>
            </a:r>
            <a:r>
              <a:rPr lang="en-US" sz="1050" dirty="0"/>
              <a:t> , </a:t>
            </a:r>
            <a:r>
              <a:rPr lang="en-US" sz="1050" dirty="0">
                <a:hlinkClick r:id="rId5"/>
              </a:rPr>
              <a:t>https://link.springer.com/content/pdf/10.1007%2F978-3-642-25191-7.pdf</a:t>
            </a:r>
            <a:r>
              <a:rPr lang="en-US" sz="1050" dirty="0"/>
              <a:t> </a:t>
            </a:r>
          </a:p>
        </p:txBody>
      </p:sp>
      <p:graphicFrame>
        <p:nvGraphicFramePr>
          <p:cNvPr id="7" name="Table 6"/>
          <p:cNvGraphicFramePr>
            <a:graphicFrameLocks noGrp="1"/>
          </p:cNvGraphicFramePr>
          <p:nvPr/>
        </p:nvGraphicFramePr>
        <p:xfrm>
          <a:off x="202150" y="3080642"/>
          <a:ext cx="1752600" cy="1097280"/>
        </p:xfrm>
        <a:graphic>
          <a:graphicData uri="http://schemas.openxmlformats.org/drawingml/2006/table">
            <a:tbl>
              <a:tblPr firstRow="1" bandRow="1">
                <a:tableStyleId>{5C22544A-7EE6-4342-B048-85BDC9FD1C3A}</a:tableStyleId>
              </a:tblPr>
              <a:tblGrid>
                <a:gridCol w="584200">
                  <a:extLst>
                    <a:ext uri="{9D8B030D-6E8A-4147-A177-3AD203B41FA5}">
                      <a16:colId xmlns:a16="http://schemas.microsoft.com/office/drawing/2014/main" val="20000"/>
                    </a:ext>
                  </a:extLst>
                </a:gridCol>
                <a:gridCol w="584200">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tblGrid>
              <a:tr h="323427">
                <a:tc>
                  <a:txBody>
                    <a:bodyPr/>
                    <a:lstStyle/>
                    <a:p>
                      <a:r>
                        <a:rPr lang="en-US" dirty="0">
                          <a:solidFill>
                            <a:schemeClr val="tx1"/>
                          </a:solidFill>
                        </a:rPr>
                        <a:t>1</a:t>
                      </a:r>
                    </a:p>
                  </a:txBody>
                  <a:tcPr>
                    <a:solidFill>
                      <a:schemeClr val="bg1">
                        <a:lumMod val="85000"/>
                      </a:schemeClr>
                    </a:solidFill>
                  </a:tcPr>
                </a:tc>
                <a:tc>
                  <a:txBody>
                    <a:bodyPr/>
                    <a:lstStyle/>
                    <a:p>
                      <a:r>
                        <a:rPr lang="en-US" dirty="0">
                          <a:solidFill>
                            <a:schemeClr val="tx1"/>
                          </a:solidFill>
                        </a:rPr>
                        <a:t>0</a:t>
                      </a:r>
                    </a:p>
                  </a:txBody>
                  <a:tcPr>
                    <a:solidFill>
                      <a:schemeClr val="bg1">
                        <a:lumMod val="85000"/>
                      </a:schemeClr>
                    </a:solidFill>
                  </a:tcPr>
                </a:tc>
                <a:tc>
                  <a:txBody>
                    <a:bodyPr/>
                    <a:lstStyle/>
                    <a:p>
                      <a:r>
                        <a:rPr lang="en-US" dirty="0">
                          <a:solidFill>
                            <a:schemeClr val="tx1"/>
                          </a:solidFill>
                        </a:rPr>
                        <a:t>1</a:t>
                      </a:r>
                    </a:p>
                  </a:txBody>
                  <a:tcPr>
                    <a:solidFill>
                      <a:schemeClr val="bg1">
                        <a:lumMod val="85000"/>
                      </a:schemeClr>
                    </a:solidFill>
                  </a:tcPr>
                </a:tc>
                <a:extLst>
                  <a:ext uri="{0D108BD9-81ED-4DB2-BD59-A6C34878D82A}">
                    <a16:rowId xmlns:a16="http://schemas.microsoft.com/office/drawing/2014/main" val="10000"/>
                  </a:ext>
                </a:extLst>
              </a:tr>
              <a:tr h="323427">
                <a:tc>
                  <a:txBody>
                    <a:bodyPr/>
                    <a:lstStyle/>
                    <a:p>
                      <a:r>
                        <a:rPr lang="en-US" dirty="0">
                          <a:solidFill>
                            <a:schemeClr val="tx1"/>
                          </a:solidFill>
                        </a:rPr>
                        <a:t>0</a:t>
                      </a:r>
                    </a:p>
                  </a:txBody>
                  <a:tcPr>
                    <a:solidFill>
                      <a:schemeClr val="bg1">
                        <a:lumMod val="85000"/>
                      </a:schemeClr>
                    </a:solidFill>
                  </a:tcPr>
                </a:tc>
                <a:tc>
                  <a:txBody>
                    <a:bodyPr/>
                    <a:lstStyle/>
                    <a:p>
                      <a:r>
                        <a:rPr lang="en-US" dirty="0">
                          <a:solidFill>
                            <a:schemeClr val="tx1"/>
                          </a:solidFill>
                        </a:rPr>
                        <a:t>1</a:t>
                      </a:r>
                    </a:p>
                  </a:txBody>
                  <a:tcPr>
                    <a:solidFill>
                      <a:schemeClr val="bg1">
                        <a:lumMod val="85000"/>
                      </a:schemeClr>
                    </a:solidFill>
                  </a:tcPr>
                </a:tc>
                <a:tc>
                  <a:txBody>
                    <a:bodyPr/>
                    <a:lstStyle/>
                    <a:p>
                      <a:r>
                        <a:rPr lang="en-US" dirty="0">
                          <a:solidFill>
                            <a:schemeClr val="tx1"/>
                          </a:solidFill>
                        </a:rPr>
                        <a:t>0</a:t>
                      </a:r>
                    </a:p>
                  </a:txBody>
                  <a:tcPr>
                    <a:solidFill>
                      <a:schemeClr val="bg1">
                        <a:lumMod val="85000"/>
                      </a:schemeClr>
                    </a:solidFill>
                  </a:tcPr>
                </a:tc>
                <a:extLst>
                  <a:ext uri="{0D108BD9-81ED-4DB2-BD59-A6C34878D82A}">
                    <a16:rowId xmlns:a16="http://schemas.microsoft.com/office/drawing/2014/main" val="10001"/>
                  </a:ext>
                </a:extLst>
              </a:tr>
              <a:tr h="323427">
                <a:tc>
                  <a:txBody>
                    <a:bodyPr/>
                    <a:lstStyle/>
                    <a:p>
                      <a:r>
                        <a:rPr lang="en-US" dirty="0">
                          <a:solidFill>
                            <a:schemeClr val="tx1"/>
                          </a:solidFill>
                        </a:rPr>
                        <a:t>1</a:t>
                      </a:r>
                    </a:p>
                  </a:txBody>
                  <a:tcPr>
                    <a:solidFill>
                      <a:schemeClr val="bg1">
                        <a:lumMod val="85000"/>
                      </a:schemeClr>
                    </a:solidFill>
                  </a:tcPr>
                </a:tc>
                <a:tc>
                  <a:txBody>
                    <a:bodyPr/>
                    <a:lstStyle/>
                    <a:p>
                      <a:r>
                        <a:rPr lang="en-US" dirty="0">
                          <a:solidFill>
                            <a:schemeClr val="tx1"/>
                          </a:solidFill>
                        </a:rPr>
                        <a:t>0</a:t>
                      </a:r>
                    </a:p>
                  </a:txBody>
                  <a:tcPr>
                    <a:solidFill>
                      <a:schemeClr val="bg1">
                        <a:lumMod val="85000"/>
                      </a:schemeClr>
                    </a:solidFill>
                  </a:tcPr>
                </a:tc>
                <a:tc>
                  <a:txBody>
                    <a:bodyPr/>
                    <a:lstStyle/>
                    <a:p>
                      <a:r>
                        <a:rPr lang="en-US" dirty="0">
                          <a:solidFill>
                            <a:schemeClr val="tx1"/>
                          </a:solidFill>
                        </a:rPr>
                        <a:t>1</a:t>
                      </a:r>
                    </a:p>
                  </a:txBody>
                  <a:tcPr>
                    <a:solidFill>
                      <a:schemeClr val="bg1">
                        <a:lumMod val="8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76199" y="4114800"/>
            <a:ext cx="3971926" cy="646331"/>
          </a:xfrm>
          <a:prstGeom prst="rect">
            <a:avLst/>
          </a:prstGeom>
          <a:noFill/>
        </p:spPr>
        <p:txBody>
          <a:bodyPr wrap="square" rtlCol="0">
            <a:spAutoFit/>
          </a:bodyPr>
          <a:lstStyle/>
          <a:p>
            <a:endParaRPr lang="en-US" dirty="0"/>
          </a:p>
          <a:p>
            <a:r>
              <a:rPr lang="en-US" dirty="0"/>
              <a:t>Convolution mask</a:t>
            </a:r>
          </a:p>
        </p:txBody>
      </p:sp>
      <p:sp>
        <p:nvSpPr>
          <p:cNvPr id="9" name="Rectangle 8"/>
          <p:cNvSpPr/>
          <p:nvPr/>
        </p:nvSpPr>
        <p:spPr>
          <a:xfrm>
            <a:off x="93832" y="2992604"/>
            <a:ext cx="4249568" cy="2322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981200" y="3235938"/>
            <a:ext cx="2438400" cy="416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474957" y="2819400"/>
            <a:ext cx="49043" cy="173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193362" y="2590800"/>
            <a:ext cx="1596200" cy="105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81512" y="2981898"/>
            <a:ext cx="1308050" cy="369332"/>
          </a:xfrm>
          <a:prstGeom prst="rect">
            <a:avLst/>
          </a:prstGeom>
          <a:noFill/>
        </p:spPr>
        <p:txBody>
          <a:bodyPr wrap="none" rtlCol="0">
            <a:spAutoFit/>
          </a:bodyPr>
          <a:lstStyle/>
          <a:p>
            <a:r>
              <a:rPr lang="en-US" dirty="0"/>
              <a:t>Input image</a:t>
            </a:r>
          </a:p>
        </p:txBody>
      </p:sp>
      <p:pic>
        <p:nvPicPr>
          <p:cNvPr id="43011" name="Picture 3" descr="C:\Users\khwong\AppData\Local\Microsoft\Windows\INetCache\IE\95T1XP6U\350575130_640[1].jpg">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381000"/>
            <a:ext cx="1083733" cy="6096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154600" y="3272721"/>
            <a:ext cx="1520288" cy="369332"/>
          </a:xfrm>
          <a:prstGeom prst="rect">
            <a:avLst/>
          </a:prstGeom>
          <a:noFill/>
        </p:spPr>
        <p:txBody>
          <a:bodyPr wrap="none" rtlCol="0">
            <a:spAutoFit/>
          </a:bodyPr>
          <a:lstStyle/>
          <a:p>
            <a:r>
              <a:rPr lang="en-US" dirty="0"/>
              <a:t>A feature map</a:t>
            </a:r>
          </a:p>
        </p:txBody>
      </p:sp>
      <p:sp>
        <p:nvSpPr>
          <p:cNvPr id="10" name="TextBox 9"/>
          <p:cNvSpPr txBox="1"/>
          <p:nvPr/>
        </p:nvSpPr>
        <p:spPr>
          <a:xfrm>
            <a:off x="7716581" y="2946924"/>
            <a:ext cx="1236489" cy="1754326"/>
          </a:xfrm>
          <a:prstGeom prst="rect">
            <a:avLst/>
          </a:prstGeom>
          <a:noFill/>
          <a:ln>
            <a:solidFill>
              <a:schemeClr val="accent1"/>
            </a:solidFill>
          </a:ln>
        </p:spPr>
        <p:txBody>
          <a:bodyPr wrap="square" rtlCol="0">
            <a:spAutoFit/>
          </a:bodyPr>
          <a:lstStyle/>
          <a:p>
            <a:r>
              <a:rPr lang="en-US" dirty="0"/>
              <a:t>A different kernel generates a different feature map</a:t>
            </a:r>
          </a:p>
        </p:txBody>
      </p:sp>
      <p:sp>
        <p:nvSpPr>
          <p:cNvPr id="20" name="TextBox 19"/>
          <p:cNvSpPr txBox="1"/>
          <p:nvPr/>
        </p:nvSpPr>
        <p:spPr>
          <a:xfrm>
            <a:off x="5900401" y="3777734"/>
            <a:ext cx="304892" cy="369332"/>
          </a:xfrm>
          <a:prstGeom prst="rect">
            <a:avLst/>
          </a:prstGeom>
          <a:noFill/>
        </p:spPr>
        <p:txBody>
          <a:bodyPr wrap="none" rtlCol="0">
            <a:spAutoFit/>
          </a:bodyPr>
          <a:lstStyle/>
          <a:p>
            <a:r>
              <a:rPr lang="en-US" dirty="0">
                <a:solidFill>
                  <a:srgbClr val="FF0000"/>
                </a:solidFill>
              </a:rPr>
              <a:t>X</a:t>
            </a:r>
          </a:p>
        </p:txBody>
      </p:sp>
      <p:sp>
        <p:nvSpPr>
          <p:cNvPr id="13" name="TextBox 12"/>
          <p:cNvSpPr txBox="1"/>
          <p:nvPr/>
        </p:nvSpPr>
        <p:spPr>
          <a:xfrm>
            <a:off x="-18836" y="4997556"/>
            <a:ext cx="8876871" cy="1785104"/>
          </a:xfrm>
          <a:prstGeom prst="rect">
            <a:avLst/>
          </a:prstGeom>
          <a:noFill/>
        </p:spPr>
        <p:txBody>
          <a:bodyPr wrap="square" rtlCol="0">
            <a:spAutoFit/>
          </a:bodyPr>
          <a:lstStyle/>
          <a:p>
            <a:endParaRPr lang="en-US" b="1" dirty="0">
              <a:solidFill>
                <a:srgbClr val="FF0000"/>
              </a:solidFill>
            </a:endParaRPr>
          </a:p>
          <a:p>
            <a:r>
              <a:rPr lang="en-US" b="1" dirty="0">
                <a:solidFill>
                  <a:srgbClr val="FF0000"/>
                </a:solidFill>
              </a:rPr>
              <a:t>Exercise (2a) Find X. Answer X= </a:t>
            </a:r>
            <a:r>
              <a:rPr lang="en-US" sz="2000" b="1" dirty="0">
                <a:solidFill>
                  <a:srgbClr val="FF0000"/>
                </a:solidFill>
              </a:rPr>
              <a:t>4(choice 2)</a:t>
            </a:r>
            <a:endParaRPr lang="en-US" sz="800" b="1" dirty="0">
              <a:solidFill>
                <a:srgbClr val="FF0000"/>
              </a:solidFill>
            </a:endParaRPr>
          </a:p>
          <a:p>
            <a:r>
              <a:rPr lang="en-US" b="1" dirty="0">
                <a:solidFill>
                  <a:srgbClr val="FF0000"/>
                </a:solidFill>
              </a:rPr>
              <a:t>(2b) Find X again if the correlation mask is [0 2 0; </a:t>
            </a:r>
          </a:p>
          <a:p>
            <a:r>
              <a:rPr lang="en-US" b="1" dirty="0">
                <a:solidFill>
                  <a:srgbClr val="FF0000"/>
                </a:solidFill>
              </a:rPr>
              <a:t>                                                                            2 0 2; </a:t>
            </a:r>
          </a:p>
          <a:p>
            <a:r>
              <a:rPr lang="en-US" b="1" dirty="0">
                <a:solidFill>
                  <a:srgbClr val="FF0000"/>
                </a:solidFill>
              </a:rPr>
              <a:t>                                                                            0 2 0]. </a:t>
            </a:r>
          </a:p>
          <a:p>
            <a:r>
              <a:rPr lang="en-US" b="1" dirty="0" err="1">
                <a:solidFill>
                  <a:srgbClr val="FF0000"/>
                </a:solidFill>
              </a:rPr>
              <a:t>Answer:X</a:t>
            </a:r>
            <a:r>
              <a:rPr lang="en-US" b="1" baseline="-25000" dirty="0" err="1">
                <a:solidFill>
                  <a:srgbClr val="FF0000"/>
                </a:solidFill>
              </a:rPr>
              <a:t>new</a:t>
            </a:r>
            <a:r>
              <a:rPr lang="en-US" b="1" dirty="0">
                <a:solidFill>
                  <a:srgbClr val="FF0000"/>
                </a:solidFill>
              </a:rPr>
              <a:t>=2*1+2*1+2*1=6                                                                                          </a:t>
            </a:r>
            <a:endParaRPr lang="en-US" sz="800" b="1" dirty="0">
              <a:solidFill>
                <a:srgbClr val="FF0000"/>
              </a:solidFill>
            </a:endParaRPr>
          </a:p>
        </p:txBody>
      </p:sp>
      <p:sp>
        <p:nvSpPr>
          <p:cNvPr id="15" name="TextBox 14"/>
          <p:cNvSpPr txBox="1"/>
          <p:nvPr/>
        </p:nvSpPr>
        <p:spPr>
          <a:xfrm>
            <a:off x="2034453" y="2981898"/>
            <a:ext cx="2308947" cy="1477328"/>
          </a:xfrm>
          <a:prstGeom prst="rect">
            <a:avLst/>
          </a:prstGeom>
          <a:noFill/>
          <a:ln>
            <a:solidFill>
              <a:schemeClr val="accent1"/>
            </a:solidFill>
          </a:ln>
        </p:spPr>
        <p:txBody>
          <a:bodyPr wrap="square" rtlCol="0">
            <a:spAutoFit/>
          </a:bodyPr>
          <a:lstStyle/>
          <a:p>
            <a:r>
              <a:rPr lang="en-US" dirty="0">
                <a:solidFill>
                  <a:srgbClr val="FF0000"/>
                </a:solidFill>
              </a:rPr>
              <a:t>This is a 3x3 mask for illustration purpose, </a:t>
            </a:r>
          </a:p>
          <a:p>
            <a:r>
              <a:rPr lang="en-US" dirty="0">
                <a:solidFill>
                  <a:srgbClr val="FF0000"/>
                </a:solidFill>
              </a:rPr>
              <a:t>but noted that the above application uses a 5x5 mask.</a:t>
            </a:r>
          </a:p>
        </p:txBody>
      </p:sp>
    </p:spTree>
    <p:extLst>
      <p:ext uri="{BB962C8B-B14F-4D97-AF65-F5344CB8AC3E}">
        <p14:creationId xmlns:p14="http://schemas.microsoft.com/office/powerpoint/2010/main" val="3860078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800" dirty="0"/>
                  <a:t>Introduction :SoftMax (</a:t>
                </a:r>
                <a:r>
                  <a:rPr lang="en-US" sz="2800" i="1" dirty="0"/>
                  <a:t>SM</a:t>
                </a:r>
                <a:r>
                  <a:rPr lang="en-US" sz="2800" dirty="0"/>
                  <a:t>) function to make sure the sum of outputs (</a:t>
                </a: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smtClean="0">
                            <a:solidFill>
                              <a:srgbClr val="000000"/>
                            </a:solidFill>
                            <a:latin typeface="Cambria Math" panose="02040503050406030204" pitchFamily="18" charset="0"/>
                            <a:sym typeface="Symbol" panose="05050102010706020507" pitchFamily="18" charset="2"/>
                          </a:rPr>
                          <m:t></m:t>
                        </m:r>
                        <m:r>
                          <a:rPr lang="en-US" sz="2800" b="0" i="1" smtClean="0">
                            <a:solidFill>
                              <a:srgbClr val="000000"/>
                            </a:solidFill>
                            <a:latin typeface="Cambria Math" panose="02040503050406030204" pitchFamily="18" charset="0"/>
                          </a:rPr>
                          <m:t>𝑦</m:t>
                        </m:r>
                      </m:e>
                      <m:sub>
                        <m:r>
                          <a:rPr lang="en-US" sz="2800" b="0" i="1" smtClean="0">
                            <a:solidFill>
                              <a:srgbClr val="000000"/>
                            </a:solidFill>
                            <a:latin typeface="Cambria Math" panose="02040503050406030204" pitchFamily="18" charset="0"/>
                          </a:rPr>
                          <m:t>𝑖</m:t>
                        </m:r>
                      </m:sub>
                    </m:sSub>
                  </m:oMath>
                </a14:m>
                <a:r>
                  <a:rPr lang="en-US" sz="2800" dirty="0"/>
                  <a:t>) is 1</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667" b="-638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8523" y="1684339"/>
                <a:ext cx="8686800" cy="4983162"/>
              </a:xfrm>
            </p:spPr>
            <p:txBody>
              <a:bodyPr>
                <a:normAutofit lnSpcReduction="10000"/>
              </a:bodyPr>
              <a:lstStyle/>
              <a:p>
                <a:r>
                  <a:rPr lang="en-US" sz="1400" dirty="0">
                    <a:hlinkClick r:id="rId3"/>
                  </a:rPr>
                  <a:t>https://medium.com/data-science-bootcamp/understand-the-softmax-function-in-minutes-f3a59641e86d</a:t>
                </a:r>
                <a:endParaRPr lang="en-US" sz="1400" dirty="0"/>
              </a:p>
              <a:p>
                <a:r>
                  <a:rPr lang="en-US" sz="1400" dirty="0"/>
                  <a:t>See </a:t>
                </a:r>
                <a:r>
                  <a:rPr lang="en-US" sz="1400" dirty="0">
                    <a:hlinkClick r:id="rId4"/>
                  </a:rPr>
                  <a:t>http://www.cse.cuhk.edu.hk/~khwong/www2/cmsc5707/5707_probability.pptx</a:t>
                </a:r>
                <a:r>
                  <a:rPr lang="en-US" sz="1400" dirty="0"/>
                  <a:t> </a:t>
                </a:r>
              </a:p>
              <a:p>
                <a:endParaRPr lang="en-US" sz="900" dirty="0"/>
              </a:p>
              <a:p>
                <a:endParaRPr lang="en-US" sz="2000" dirty="0"/>
              </a:p>
              <a:p>
                <a:endParaRPr lang="en-US" sz="2000" dirty="0"/>
              </a:p>
              <a:p>
                <a:endParaRPr lang="en-US" sz="2000" dirty="0"/>
              </a:p>
              <a:p>
                <a:r>
                  <a:rPr lang="en-US" sz="2000" dirty="0"/>
                  <a:t>Output (Z)=</a:t>
                </a:r>
                <a:r>
                  <a:rPr lang="en-US" sz="2000" dirty="0">
                    <a:solidFill>
                      <a:srgbClr val="000000"/>
                    </a:solidFill>
                  </a:rPr>
                  <a:t> </a:t>
                </a:r>
                <a:r>
                  <a:rPr lang="en-US" sz="2000" dirty="0"/>
                  <a:t>[</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𝑧</m:t>
                        </m:r>
                      </m:e>
                      <m:sub>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𝑧</m:t>
                        </m:r>
                      </m:e>
                      <m:sub>
                        <m:r>
                          <a:rPr lang="en-US" sz="2000" b="0" i="1"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=2</m:t>
                        </m:r>
                      </m:sub>
                    </m:sSub>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𝑧</m:t>
                        </m:r>
                      </m:e>
                      <m:sub>
                        <m:r>
                          <a:rPr lang="en-US" sz="2000" b="0" i="1"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=3</m:t>
                        </m:r>
                      </m:sub>
                    </m:sSub>
                  </m:oMath>
                </a14:m>
                <a:r>
                  <a:rPr lang="en-US" sz="2000" dirty="0"/>
                  <a:t>]=[2 , 1, 0.1]’</a:t>
                </a:r>
              </a:p>
              <a:p>
                <a:r>
                  <a:rPr lang="en-US" sz="2000" dirty="0" err="1"/>
                  <a:t>Softmax</a:t>
                </a:r>
                <a:r>
                  <a:rPr lang="en-US" sz="2000" dirty="0"/>
                  <a:t>(</a:t>
                </a:r>
                <a:r>
                  <a:rPr lang="en-US" sz="2000" i="1" dirty="0"/>
                  <a:t>Y</a:t>
                </a:r>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3</m:t>
                        </m:r>
                      </m:sub>
                    </m:sSub>
                  </m:oMath>
                </a14:m>
                <a:r>
                  <a:rPr lang="en-US" sz="2000" dirty="0"/>
                  <a:t>]=[0.6590, 0.242,0.0986]’</a:t>
                </a:r>
              </a:p>
              <a:p>
                <a14:m>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𝑦</m:t>
                        </m:r>
                      </m:e>
                      <m:sub>
                        <m:r>
                          <a:rPr lang="en-US" sz="2800" b="0" i="1" smtClean="0">
                            <a:solidFill>
                              <a:srgbClr val="000000"/>
                            </a:solidFill>
                            <a:latin typeface="Cambria Math" panose="02040503050406030204" pitchFamily="18" charset="0"/>
                          </a:rPr>
                          <m:t>𝑖</m:t>
                        </m:r>
                      </m:sub>
                    </m:sSub>
                    <m:r>
                      <m:rPr>
                        <m:nor/>
                      </m:rPr>
                      <a:rPr lang="en-US" sz="2800" b="0" i="0"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func>
                          <m:funcPr>
                            <m:ctrlPr>
                              <a:rPr lang="en-US" sz="2800" i="1">
                                <a:solidFill>
                                  <a:srgbClr val="000000"/>
                                </a:solidFill>
                                <a:latin typeface="Cambria Math" panose="02040503050406030204" pitchFamily="18" charset="0"/>
                              </a:rPr>
                            </m:ctrlPr>
                          </m:funcPr>
                          <m:fName>
                            <m:r>
                              <m:rPr>
                                <m:sty m:val="p"/>
                              </m:rPr>
                              <a:rPr lang="en-US" sz="2800" i="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num>
                      <m:den>
                        <m:func>
                          <m:funcPr>
                            <m:ctrlPr>
                              <a:rPr lang="en-US" sz="2800" b="0" i="1" smtClean="0">
                                <a:solidFill>
                                  <a:srgbClr val="000000"/>
                                </a:solidFill>
                                <a:latin typeface="Cambria Math" panose="02040503050406030204" pitchFamily="18" charset="0"/>
                              </a:rPr>
                            </m:ctrlPr>
                          </m:funcPr>
                          <m:fName>
                            <m:r>
                              <m:rPr>
                                <m:sty m:val="p"/>
                              </m:rPr>
                              <a:rPr lang="en-US" sz="2800" b="0" i="0" smtClean="0">
                                <a:solidFill>
                                  <a:srgbClr val="000000"/>
                                </a:solidFill>
                                <a:latin typeface="Cambria Math" panose="02040503050406030204" pitchFamily="18" charset="0"/>
                              </a:rPr>
                              <m:t>exp</m:t>
                            </m:r>
                          </m:fName>
                          <m:e>
                            <m:d>
                              <m:dPr>
                                <m:ctrlPr>
                                  <a:rPr lang="en-US" sz="2800" b="0" i="1" smtClean="0">
                                    <a:solidFill>
                                      <a:srgbClr val="000000"/>
                                    </a:solidFill>
                                    <a:latin typeface="Cambria Math" panose="02040503050406030204" pitchFamily="18" charset="0"/>
                                  </a:rPr>
                                </m:ctrlPr>
                              </m:dPr>
                              <m:e>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𝑗</m:t>
                                    </m:r>
                                    <m:r>
                                      <a:rPr lang="en-US" sz="2800" b="0" i="1" smtClean="0">
                                        <a:solidFill>
                                          <a:srgbClr val="000000"/>
                                        </a:solidFill>
                                        <a:latin typeface="Cambria Math" panose="02040503050406030204" pitchFamily="18" charset="0"/>
                                      </a:rPr>
                                      <m:t>=1</m:t>
                                    </m:r>
                                  </m:sub>
                                </m:sSub>
                              </m:e>
                            </m:d>
                          </m:e>
                        </m:func>
                        <m:r>
                          <a:rPr lang="en-US" sz="2800" b="0" i="1" smtClean="0">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d>
                              <m:dPr>
                                <m:ctrlPr>
                                  <a:rPr lang="en-US" sz="2800" i="1">
                                    <a:solidFill>
                                      <a:srgbClr val="000000"/>
                                    </a:solidFill>
                                    <a:latin typeface="Cambria Math" panose="02040503050406030204" pitchFamily="18" charset="0"/>
                                  </a:rPr>
                                </m:ctrlPr>
                              </m:dPr>
                              <m:e>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𝑗</m:t>
                                    </m:r>
                                    <m:r>
                                      <a:rPr lang="en-US" sz="2800" i="1">
                                        <a:solidFill>
                                          <a:srgbClr val="000000"/>
                                        </a:solidFill>
                                        <a:latin typeface="Cambria Math" panose="02040503050406030204" pitchFamily="18" charset="0"/>
                                      </a:rPr>
                                      <m:t>=2</m:t>
                                    </m:r>
                                  </m:sub>
                                </m:sSub>
                              </m:e>
                            </m:d>
                            <m:r>
                              <a:rPr lang="en-US" sz="2800" b="0" i="1" smtClean="0">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d>
                                  <m:dPr>
                                    <m:ctrlPr>
                                      <a:rPr lang="en-US" sz="2800" i="1">
                                        <a:solidFill>
                                          <a:srgbClr val="000000"/>
                                        </a:solidFill>
                                        <a:latin typeface="Cambria Math" panose="02040503050406030204" pitchFamily="18" charset="0"/>
                                      </a:rPr>
                                    </m:ctrlPr>
                                  </m:dPr>
                                  <m:e>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𝑗</m:t>
                                        </m:r>
                                        <m:r>
                                          <a:rPr lang="en-US" sz="2800" i="1">
                                            <a:solidFill>
                                              <a:srgbClr val="000000"/>
                                            </a:solidFill>
                                            <a:latin typeface="Cambria Math" panose="02040503050406030204" pitchFamily="18" charset="0"/>
                                          </a:rPr>
                                          <m:t>=3</m:t>
                                        </m:r>
                                      </m:sub>
                                    </m:sSub>
                                  </m:e>
                                </m:d>
                              </m:e>
                            </m:func>
                          </m:e>
                        </m:func>
                      </m:den>
                    </m:f>
                  </m:oMath>
                </a14:m>
                <a:endParaRPr lang="en-US" sz="1200" i="1" dirty="0">
                  <a:solidFill>
                    <a:srgbClr val="000000"/>
                  </a:solidFill>
                </a:endParaRPr>
              </a:p>
              <a:p>
                <a:r>
                  <a:rPr lang="en-US" sz="2000" i="1" dirty="0" err="1"/>
                  <a:t>y</a:t>
                </a:r>
                <a:r>
                  <a:rPr lang="en-US" sz="2000" i="1" baseline="-25000" dirty="0" err="1"/>
                  <a:t>i</a:t>
                </a:r>
                <a:r>
                  <a:rPr lang="en-US" sz="2000" i="1" baseline="-25000" dirty="0"/>
                  <a:t>=1</a:t>
                </a:r>
                <a:r>
                  <a:rPr lang="en-US" sz="2000" dirty="0"/>
                  <a:t>=exp(2)/((exp(2)+exp(1)+exp(0.1))=0.6590</a:t>
                </a:r>
              </a:p>
              <a:p>
                <a:r>
                  <a:rPr lang="en-US" sz="2000" i="1" dirty="0" err="1"/>
                  <a:t>y</a:t>
                </a:r>
                <a:r>
                  <a:rPr lang="en-US" sz="2000" i="1" baseline="-25000" dirty="0" err="1"/>
                  <a:t>i</a:t>
                </a:r>
                <a:r>
                  <a:rPr lang="en-US" sz="2000" i="1" baseline="-25000" dirty="0"/>
                  <a:t>=2</a:t>
                </a:r>
                <a:r>
                  <a:rPr lang="en-US" sz="2000" dirty="0"/>
                  <a:t>= exp(1)/((exp(2)+exp(1)+exp(0.1))= 0.24243</a:t>
                </a:r>
              </a:p>
              <a:p>
                <a:r>
                  <a:rPr lang="en-US" sz="2000" i="1" dirty="0" err="1"/>
                  <a:t>y</a:t>
                </a:r>
                <a:r>
                  <a:rPr lang="en-US" sz="2000" i="1" baseline="-25000" dirty="0" err="1"/>
                  <a:t>i</a:t>
                </a:r>
                <a:r>
                  <a:rPr lang="en-US" sz="2000" i="1" baseline="-25000" dirty="0"/>
                  <a:t>=3</a:t>
                </a:r>
                <a:r>
                  <a:rPr lang="en-US" sz="2000" dirty="0"/>
                  <a:t>= exp(0.1)/((exp(2)+exp(1)+exp(0.1))=0.098566</a:t>
                </a:r>
              </a:p>
              <a:p>
                <a:r>
                  <a:rPr lang="en-US" sz="2000" dirty="0"/>
                  <a:t>Question: I</a:t>
                </a:r>
                <a14:m>
                  <m:oMath xmlns:m="http://schemas.openxmlformats.org/officeDocument/2006/math">
                    <m:r>
                      <m:rPr>
                        <m:sty m:val="p"/>
                      </m:rPr>
                      <a:rPr lang="en-US" sz="2000" b="0" i="0" smtClean="0">
                        <a:solidFill>
                          <a:srgbClr val="000000"/>
                        </a:solidFill>
                        <a:latin typeface="Cambria Math" panose="02040503050406030204" pitchFamily="18" charset="0"/>
                      </a:rPr>
                      <m:t>s</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sym typeface="Symbol" panose="05050102010706020507" pitchFamily="18" charset="2"/>
                          </a:rPr>
                          <m:t></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oMath>
                </a14:m>
                <a:r>
                  <a:rPr lang="en-US" sz="2000" dirty="0"/>
                  <a:t> =1 ?</a:t>
                </a:r>
              </a:p>
              <a:p>
                <a:r>
                  <a:rPr lang="en-US" sz="2000" dirty="0"/>
                  <a:t>Answer : </a:t>
                </a:r>
                <a:r>
                  <a:rPr lang="en-US" sz="2000" b="0" dirty="0">
                    <a:solidFill>
                      <a:srgbClr val="000000"/>
                    </a:solidFill>
                  </a:rPr>
                  <a:t>s</a:t>
                </a:r>
                <a:r>
                  <a:rPr lang="en-US" sz="2000" dirty="0"/>
                  <a:t>um([0.6590, 0.24243, 0.098566])</a:t>
                </a:r>
                <a:r>
                  <a:rPr lang="en-US" sz="2000" dirty="0">
                    <a:sym typeface="Symbol" panose="05050102010706020507" pitchFamily="18" charset="2"/>
                  </a:rPr>
                  <a:t>=</a:t>
                </a:r>
                <a:r>
                  <a:rPr lang="en-US" sz="2000" dirty="0"/>
                  <a:t>1</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8523" y="1684339"/>
                <a:ext cx="8686800" cy="4983162"/>
              </a:xfrm>
              <a:blipFill>
                <a:blip r:embed="rId5"/>
                <a:stretch>
                  <a:fillRect l="-632" t="-489" b="-244"/>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r>
              <a:rPr lang="en-US"/>
              <a:t>CNN-softmax  v2405427c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dirty="0"/>
          </a:p>
        </p:txBody>
      </p:sp>
      <p:sp>
        <p:nvSpPr>
          <p:cNvPr id="6" name="AutoShape 2" descr="{\displaystyle \sigma (\mathbf {z} )_{j}={\frac {e^{z_{j}}}{\sum _{k=1}^{K}e^{z_{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sigma (\mathbf {z} )_{j}={\frac {e^{z_{j}}}{\sum _{k=1}^{K}e^{z_{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a:xfrm>
                <a:off x="612775" y="2244495"/>
                <a:ext cx="7197725" cy="15735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𝑦</m:t>
                          </m:r>
                        </m:e>
                        <m:sub>
                          <m:r>
                            <a:rPr lang="en-US" sz="2400" b="0" i="1" smtClean="0">
                              <a:solidFill>
                                <a:srgbClr val="000000"/>
                              </a:solidFill>
                              <a:latin typeface="Cambria Math" panose="02040503050406030204" pitchFamily="18" charset="0"/>
                            </a:rPr>
                            <m:t>𝑖</m:t>
                          </m:r>
                        </m:sub>
                      </m:sSub>
                      <m:r>
                        <m:rPr>
                          <m:nor/>
                        </m:rPr>
                        <a:rPr lang="en-US" sz="2400" b="0" i="0" smtClean="0">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softmax</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exp</m:t>
                              </m:r>
                            </m:fName>
                            <m:e>
                              <m:r>
                                <a:rPr lang="en-US" sz="2400" i="1">
                                  <a:solidFill>
                                    <a:srgbClr val="000000"/>
                                  </a:solidFill>
                                  <a:latin typeface="Cambria Math" panose="02040503050406030204" pitchFamily="18" charset="0"/>
                                </a:rPr>
                                <m:t>(</m:t>
                              </m:r>
                            </m:e>
                          </m:func>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num>
                        <m:den>
                          <m:nary>
                            <m:naryPr>
                              <m:chr m:val="∑"/>
                              <m:ctrlPr>
                                <a:rPr lang="en-US" sz="2400" i="1">
                                  <a:solidFill>
                                    <a:srgbClr val="000000"/>
                                  </a:solidFill>
                                  <a:latin typeface="Cambria Math" panose="02040503050406030204" pitchFamily="18" charset="0"/>
                                </a:rPr>
                              </m:ctrlPr>
                            </m:naryPr>
                            <m:sub>
                              <m:r>
                                <a:rPr lang="en-US" sz="2400" b="0" i="1" smtClean="0">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sub>
                            <m:sup>
                              <m:r>
                                <a:rPr lang="en-US" sz="2400" b="0" i="1" smtClean="0">
                                  <a:solidFill>
                                    <a:srgbClr val="000000"/>
                                  </a:solidFill>
                                  <a:latin typeface="Cambria Math" panose="02040503050406030204" pitchFamily="18" charset="0"/>
                                </a:rPr>
                                <m:t>𝐾</m:t>
                              </m:r>
                            </m:sup>
                            <m:e>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exp</m:t>
                                  </m:r>
                                </m:fName>
                                <m:e>
                                  <m:r>
                                    <a:rPr lang="en-US" sz="2400" i="1">
                                      <a:solidFill>
                                        <a:srgbClr val="000000"/>
                                      </a:solidFill>
                                      <a:latin typeface="Cambria Math" panose="02040503050406030204" pitchFamily="18" charset="0"/>
                                    </a:rPr>
                                    <m:t>(</m:t>
                                  </m:r>
                                </m:e>
                              </m:func>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den>
                      </m:f>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for</m:t>
                      </m:r>
                      <m:r>
                        <m:rPr>
                          <m:nor/>
                        </m:rPr>
                        <a:rPr lang="en-US" sz="2400" b="0" i="0"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=1,2,..,</m:t>
                      </m:r>
                      <m:r>
                        <a:rPr lang="en-US" sz="2400" b="0" i="1" smtClean="0">
                          <a:solidFill>
                            <a:srgbClr val="000000"/>
                          </a:solidFill>
                          <a:latin typeface="Cambria Math" panose="02040503050406030204" pitchFamily="18" charset="0"/>
                        </a:rPr>
                        <m:t>𝐾</m:t>
                      </m:r>
                    </m:oMath>
                  </m:oMathPara>
                </a14:m>
                <a:endParaRPr lang="en-US" sz="2400" dirty="0"/>
              </a:p>
            </p:txBody>
          </p:sp>
        </mc:Choice>
        <mc:Fallback xmlns="">
          <p:sp>
            <p:nvSpPr>
              <p:cNvPr id="9" name="Object 8"/>
              <p:cNvSpPr txBox="1">
                <a:spLocks noRot="1" noChangeAspect="1" noMove="1" noResize="1" noEditPoints="1" noAdjustHandles="1" noChangeArrowheads="1" noChangeShapeType="1" noTextEdit="1"/>
              </p:cNvSpPr>
              <p:nvPr/>
            </p:nvSpPr>
            <p:spPr>
              <a:xfrm>
                <a:off x="612775" y="2244495"/>
                <a:ext cx="7197725" cy="1573551"/>
              </a:xfrm>
              <a:prstGeom prst="rect">
                <a:avLst/>
              </a:prstGeom>
              <a:blipFill>
                <a:blip r:embed="rId6"/>
                <a:stretch>
                  <a:fillRect/>
                </a:stretch>
              </a:blipFill>
            </p:spPr>
            <p:txBody>
              <a:bodyPr/>
              <a:lstStyle/>
              <a:p>
                <a:r>
                  <a:rPr lang="en-HK">
                    <a:noFill/>
                  </a:rPr>
                  <a:t> </a:t>
                </a:r>
              </a:p>
            </p:txBody>
          </p:sp>
        </mc:Fallback>
      </mc:AlternateContent>
      <p:cxnSp>
        <p:nvCxnSpPr>
          <p:cNvPr id="11" name="Straight Arrow Connector 10">
            <a:extLst>
              <a:ext uri="{FF2B5EF4-FFF2-40B4-BE49-F238E27FC236}">
                <a16:creationId xmlns:a16="http://schemas.microsoft.com/office/drawing/2014/main" id="{9F7E407D-8603-49C9-B106-533FFD0105CF}"/>
              </a:ext>
            </a:extLst>
          </p:cNvPr>
          <p:cNvCxnSpPr/>
          <p:nvPr/>
        </p:nvCxnSpPr>
        <p:spPr>
          <a:xfrm flipV="1">
            <a:off x="7003826" y="5028394"/>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332998-D3A8-4384-AE64-C69EEBA0D5D8}"/>
              </a:ext>
            </a:extLst>
          </p:cNvPr>
          <p:cNvCxnSpPr/>
          <p:nvPr/>
        </p:nvCxnSpPr>
        <p:spPr>
          <a:xfrm flipV="1">
            <a:off x="7737119" y="5041136"/>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C9253D-2A07-4093-9B66-409C301DD012}"/>
              </a:ext>
            </a:extLst>
          </p:cNvPr>
          <p:cNvCxnSpPr/>
          <p:nvPr/>
        </p:nvCxnSpPr>
        <p:spPr>
          <a:xfrm flipV="1">
            <a:off x="8499119" y="5041136"/>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1B50FF-033D-44E6-AA41-1991E039BEA4}"/>
              </a:ext>
            </a:extLst>
          </p:cNvPr>
          <p:cNvSpPr txBox="1"/>
          <p:nvPr/>
        </p:nvSpPr>
        <p:spPr>
          <a:xfrm>
            <a:off x="6969579" y="4348052"/>
            <a:ext cx="1752598" cy="369332"/>
          </a:xfrm>
          <a:prstGeom prst="rect">
            <a:avLst/>
          </a:prstGeom>
          <a:noFill/>
          <a:ln>
            <a:noFill/>
          </a:ln>
        </p:spPr>
        <p:txBody>
          <a:bodyPr wrap="square" rtlCol="0">
            <a:spAutoFit/>
          </a:bodyPr>
          <a:lstStyle/>
          <a:p>
            <a:pPr algn="ctr"/>
            <a:r>
              <a:rPr lang="en-US" dirty="0"/>
              <a:t>SoftMax</a:t>
            </a:r>
          </a:p>
        </p:txBody>
      </p:sp>
      <p:cxnSp>
        <p:nvCxnSpPr>
          <p:cNvPr id="15" name="Straight Arrow Connector 14">
            <a:extLst>
              <a:ext uri="{FF2B5EF4-FFF2-40B4-BE49-F238E27FC236}">
                <a16:creationId xmlns:a16="http://schemas.microsoft.com/office/drawing/2014/main" id="{C26825BE-4094-4742-8A82-26854EFF5164}"/>
              </a:ext>
            </a:extLst>
          </p:cNvPr>
          <p:cNvCxnSpPr>
            <a:cxnSpLocks/>
          </p:cNvCxnSpPr>
          <p:nvPr/>
        </p:nvCxnSpPr>
        <p:spPr>
          <a:xfrm flipH="1" flipV="1">
            <a:off x="7097731" y="3555462"/>
            <a:ext cx="8251" cy="24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74482B-8A54-4245-AA67-28148CD97ED7}"/>
              </a:ext>
            </a:extLst>
          </p:cNvPr>
          <p:cNvCxnSpPr>
            <a:cxnSpLocks/>
          </p:cNvCxnSpPr>
          <p:nvPr/>
        </p:nvCxnSpPr>
        <p:spPr>
          <a:xfrm flipV="1">
            <a:off x="7653392" y="3555462"/>
            <a:ext cx="0" cy="24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1BFAB9C-2652-411C-9FD5-A3512A394760}"/>
              </a:ext>
            </a:extLst>
          </p:cNvPr>
          <p:cNvCxnSpPr>
            <a:cxnSpLocks/>
          </p:cNvCxnSpPr>
          <p:nvPr/>
        </p:nvCxnSpPr>
        <p:spPr>
          <a:xfrm flipV="1">
            <a:off x="8331952" y="3572864"/>
            <a:ext cx="0" cy="24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8C5C523-7CCA-4A7D-B7CA-01D11F78FF24}"/>
                  </a:ext>
                </a:extLst>
              </p:cNvPr>
              <p:cNvSpPr txBox="1"/>
              <p:nvPr/>
            </p:nvSpPr>
            <p:spPr>
              <a:xfrm>
                <a:off x="6951400" y="5300719"/>
                <a:ext cx="1673087" cy="668645"/>
              </a:xfrm>
              <a:prstGeom prst="rect">
                <a:avLst/>
              </a:prstGeom>
              <a:noFill/>
            </p:spPr>
            <p:txBody>
              <a:bodyPr wrap="none" rtlCol="0">
                <a:spAutoFit/>
              </a:bodyPr>
              <a:lstStyle/>
              <a:p>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𝑧</m:t>
                        </m:r>
                      </m:e>
                      <m:sub>
                        <m:r>
                          <a:rPr lang="en-US" sz="1800" b="0" i="1" smtClean="0">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𝑧</m:t>
                        </m:r>
                      </m:e>
                      <m:sub>
                        <m:r>
                          <a:rPr lang="en-US" b="0" i="1" smtClean="0">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sub>
                    </m:sSub>
                  </m:oMath>
                </a14:m>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𝑧</m:t>
                        </m:r>
                      </m:e>
                      <m:sub>
                        <m:r>
                          <a:rPr lang="en-US" b="0" i="1" smtClean="0">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=3</m:t>
                        </m:r>
                      </m:sub>
                    </m:sSub>
                  </m:oMath>
                </a14:m>
                <a:endParaRPr lang="en-US" dirty="0">
                  <a:solidFill>
                    <a:srgbClr val="000000"/>
                  </a:solidFill>
                </a:endParaRPr>
              </a:p>
              <a:p>
                <a:r>
                  <a:rPr lang="en-US" dirty="0"/>
                  <a:t>2        1         0.1</a:t>
                </a:r>
              </a:p>
            </p:txBody>
          </p:sp>
        </mc:Choice>
        <mc:Fallback xmlns="">
          <p:sp>
            <p:nvSpPr>
              <p:cNvPr id="18" name="TextBox 17">
                <a:extLst>
                  <a:ext uri="{FF2B5EF4-FFF2-40B4-BE49-F238E27FC236}">
                    <a16:creationId xmlns:a16="http://schemas.microsoft.com/office/drawing/2014/main" id="{78C5C523-7CCA-4A7D-B7CA-01D11F78FF24}"/>
                  </a:ext>
                </a:extLst>
              </p:cNvPr>
              <p:cNvSpPr txBox="1">
                <a:spLocks noRot="1" noChangeAspect="1" noMove="1" noResize="1" noEditPoints="1" noAdjustHandles="1" noChangeArrowheads="1" noChangeShapeType="1" noTextEdit="1"/>
              </p:cNvSpPr>
              <p:nvPr/>
            </p:nvSpPr>
            <p:spPr>
              <a:xfrm>
                <a:off x="6951400" y="5300719"/>
                <a:ext cx="1673087" cy="668645"/>
              </a:xfrm>
              <a:prstGeom prst="rect">
                <a:avLst/>
              </a:prstGeom>
              <a:blipFill>
                <a:blip r:embed="rId7"/>
                <a:stretch>
                  <a:fillRect l="-2909" b="-1467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8E8A49D-6BDA-4005-9B46-3607C73D2678}"/>
                  </a:ext>
                </a:extLst>
              </p:cNvPr>
              <p:cNvSpPr txBox="1"/>
              <p:nvPr/>
            </p:nvSpPr>
            <p:spPr>
              <a:xfrm>
                <a:off x="6824412" y="3143052"/>
                <a:ext cx="1954789" cy="369332"/>
              </a:xfrm>
              <a:prstGeom prst="rect">
                <a:avLst/>
              </a:prstGeom>
              <a:noFill/>
            </p:spPr>
            <p:txBody>
              <a:bodyPr wrap="square">
                <a:spAutoFit/>
              </a:bodyPr>
              <a:lstStyle/>
              <a:p>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sub>
                    </m:sSub>
                  </m:oMath>
                </a14:m>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sub>
                    </m:sSub>
                  </m:oMath>
                </a14:m>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=3</m:t>
                        </m:r>
                      </m:sub>
                    </m:sSub>
                  </m:oMath>
                </a14:m>
                <a:endParaRPr lang="en-US" dirty="0"/>
              </a:p>
            </p:txBody>
          </p:sp>
        </mc:Choice>
        <mc:Fallback xmlns="">
          <p:sp>
            <p:nvSpPr>
              <p:cNvPr id="22" name="TextBox 21">
                <a:extLst>
                  <a:ext uri="{FF2B5EF4-FFF2-40B4-BE49-F238E27FC236}">
                    <a16:creationId xmlns:a16="http://schemas.microsoft.com/office/drawing/2014/main" id="{28E8A49D-6BDA-4005-9B46-3607C73D2678}"/>
                  </a:ext>
                </a:extLst>
              </p:cNvPr>
              <p:cNvSpPr txBox="1">
                <a:spLocks noRot="1" noChangeAspect="1" noMove="1" noResize="1" noEditPoints="1" noAdjustHandles="1" noChangeArrowheads="1" noChangeShapeType="1" noTextEdit="1"/>
              </p:cNvSpPr>
              <p:nvPr/>
            </p:nvSpPr>
            <p:spPr>
              <a:xfrm>
                <a:off x="6824412" y="3143052"/>
                <a:ext cx="1954789" cy="369332"/>
              </a:xfrm>
              <a:prstGeom prst="rect">
                <a:avLst/>
              </a:prstGeom>
              <a:blipFill>
                <a:blip r:embed="rId8"/>
                <a:stretch>
                  <a:fillRect b="-6667"/>
                </a:stretch>
              </a:blipFill>
            </p:spPr>
            <p:txBody>
              <a:bodyPr/>
              <a:lstStyle/>
              <a:p>
                <a:r>
                  <a:rPr lang="en-HK">
                    <a:noFill/>
                  </a:rPr>
                  <a:t> </a:t>
                </a:r>
              </a:p>
            </p:txBody>
          </p:sp>
        </mc:Fallback>
      </mc:AlternateContent>
      <p:sp>
        <p:nvSpPr>
          <p:cNvPr id="23" name="TextBox 22">
            <a:extLst>
              <a:ext uri="{FF2B5EF4-FFF2-40B4-BE49-F238E27FC236}">
                <a16:creationId xmlns:a16="http://schemas.microsoft.com/office/drawing/2014/main" id="{44EF163D-5CC5-4C9A-BD59-5CF8A6045826}"/>
              </a:ext>
            </a:extLst>
          </p:cNvPr>
          <p:cNvSpPr txBox="1"/>
          <p:nvPr/>
        </p:nvSpPr>
        <p:spPr>
          <a:xfrm>
            <a:off x="6510427" y="2884200"/>
            <a:ext cx="2685351" cy="369332"/>
          </a:xfrm>
          <a:prstGeom prst="rect">
            <a:avLst/>
          </a:prstGeom>
          <a:noFill/>
        </p:spPr>
        <p:txBody>
          <a:bodyPr wrap="none" rtlCol="0">
            <a:spAutoFit/>
          </a:bodyPr>
          <a:lstStyle/>
          <a:p>
            <a:r>
              <a:rPr lang="en-US" sz="1800" dirty="0"/>
              <a:t>0.6590, 0.24243, 0.098566</a:t>
            </a:r>
            <a:endParaRPr lang="en-US" dirty="0"/>
          </a:p>
        </p:txBody>
      </p:sp>
      <p:sp>
        <p:nvSpPr>
          <p:cNvPr id="24" name="Rectangle 23">
            <a:extLst>
              <a:ext uri="{FF2B5EF4-FFF2-40B4-BE49-F238E27FC236}">
                <a16:creationId xmlns:a16="http://schemas.microsoft.com/office/drawing/2014/main" id="{1A42A84C-13AF-4DE9-BF55-77ECC8341D84}"/>
              </a:ext>
            </a:extLst>
          </p:cNvPr>
          <p:cNvSpPr/>
          <p:nvPr/>
        </p:nvSpPr>
        <p:spPr>
          <a:xfrm>
            <a:off x="6746519" y="3797232"/>
            <a:ext cx="2262261" cy="1231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03EC5910-B0FF-4349-907E-E3018B0CC4B9}"/>
              </a:ext>
            </a:extLst>
          </p:cNvPr>
          <p:cNvCxnSpPr>
            <a:cxnSpLocks/>
          </p:cNvCxnSpPr>
          <p:nvPr/>
        </p:nvCxnSpPr>
        <p:spPr>
          <a:xfrm flipV="1">
            <a:off x="7003826" y="4108268"/>
            <a:ext cx="146560" cy="9328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44973C-532C-4B8A-98E5-024425D2FCC1}"/>
              </a:ext>
            </a:extLst>
          </p:cNvPr>
          <p:cNvCxnSpPr>
            <a:cxnSpLocks/>
          </p:cNvCxnSpPr>
          <p:nvPr/>
        </p:nvCxnSpPr>
        <p:spPr>
          <a:xfrm flipH="1" flipV="1">
            <a:off x="7184633" y="4213070"/>
            <a:ext cx="479357" cy="80440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0F7FFFC-253E-4E7B-98E3-DF68D1DF582A}"/>
              </a:ext>
            </a:extLst>
          </p:cNvPr>
          <p:cNvCxnSpPr>
            <a:cxnSpLocks/>
            <a:endCxn id="54" idx="4"/>
          </p:cNvCxnSpPr>
          <p:nvPr/>
        </p:nvCxnSpPr>
        <p:spPr>
          <a:xfrm flipH="1" flipV="1">
            <a:off x="7143010" y="4157929"/>
            <a:ext cx="1317594" cy="85954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26E35D-E104-4B27-8494-89629D7706A2}"/>
              </a:ext>
            </a:extLst>
          </p:cNvPr>
          <p:cNvCxnSpPr>
            <a:cxnSpLocks/>
          </p:cNvCxnSpPr>
          <p:nvPr/>
        </p:nvCxnSpPr>
        <p:spPr>
          <a:xfrm flipH="1" flipV="1">
            <a:off x="7663991" y="4121010"/>
            <a:ext cx="793430" cy="88372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58A9E60-F2BB-41EB-81BA-631ED6EA8D0A}"/>
              </a:ext>
            </a:extLst>
          </p:cNvPr>
          <p:cNvCxnSpPr>
            <a:cxnSpLocks/>
            <a:stCxn id="24" idx="2"/>
          </p:cNvCxnSpPr>
          <p:nvPr/>
        </p:nvCxnSpPr>
        <p:spPr>
          <a:xfrm flipH="1" flipV="1">
            <a:off x="7698238" y="4157930"/>
            <a:ext cx="179412" cy="87046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E6768AE-18E1-475B-9634-5553204B5138}"/>
              </a:ext>
            </a:extLst>
          </p:cNvPr>
          <p:cNvCxnSpPr>
            <a:cxnSpLocks/>
          </p:cNvCxnSpPr>
          <p:nvPr/>
        </p:nvCxnSpPr>
        <p:spPr>
          <a:xfrm flipV="1">
            <a:off x="7733937" y="4127141"/>
            <a:ext cx="635945" cy="91399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7C8B06F-D681-4616-9DED-E63FE42399B9}"/>
              </a:ext>
            </a:extLst>
          </p:cNvPr>
          <p:cNvCxnSpPr>
            <a:cxnSpLocks/>
          </p:cNvCxnSpPr>
          <p:nvPr/>
        </p:nvCxnSpPr>
        <p:spPr>
          <a:xfrm flipH="1" flipV="1">
            <a:off x="8369882" y="4144543"/>
            <a:ext cx="127255" cy="89659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C7F8A2-6EC5-46A5-B472-852C07DE93FB}"/>
              </a:ext>
            </a:extLst>
          </p:cNvPr>
          <p:cNvCxnSpPr>
            <a:cxnSpLocks/>
          </p:cNvCxnSpPr>
          <p:nvPr/>
        </p:nvCxnSpPr>
        <p:spPr>
          <a:xfrm flipV="1">
            <a:off x="7022432" y="4181676"/>
            <a:ext cx="1316746" cy="81601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27FCB35-FDEA-416B-90CF-51CFAD22B0A1}"/>
              </a:ext>
            </a:extLst>
          </p:cNvPr>
          <p:cNvSpPr/>
          <p:nvPr/>
        </p:nvSpPr>
        <p:spPr>
          <a:xfrm>
            <a:off x="6969579" y="3816044"/>
            <a:ext cx="346862" cy="341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D250C4E-35F5-4B29-BD73-C799B7B1F043}"/>
              </a:ext>
            </a:extLst>
          </p:cNvPr>
          <p:cNvSpPr/>
          <p:nvPr/>
        </p:nvSpPr>
        <p:spPr>
          <a:xfrm>
            <a:off x="7516303" y="3814634"/>
            <a:ext cx="346862" cy="330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4A8CB7D-BB05-4F0E-BAEE-2A67EAB12D38}"/>
              </a:ext>
            </a:extLst>
          </p:cNvPr>
          <p:cNvSpPr/>
          <p:nvPr/>
        </p:nvSpPr>
        <p:spPr>
          <a:xfrm>
            <a:off x="8176390" y="3822416"/>
            <a:ext cx="396426" cy="2969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1A7A3CE3-8BE9-4FCF-B7B0-943A15D83095}"/>
              </a:ext>
            </a:extLst>
          </p:cNvPr>
          <p:cNvCxnSpPr>
            <a:cxnSpLocks/>
          </p:cNvCxnSpPr>
          <p:nvPr/>
        </p:nvCxnSpPr>
        <p:spPr>
          <a:xfrm flipV="1">
            <a:off x="6966396" y="4176583"/>
            <a:ext cx="686996" cy="90800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Right Brace 60">
            <a:extLst>
              <a:ext uri="{FF2B5EF4-FFF2-40B4-BE49-F238E27FC236}">
                <a16:creationId xmlns:a16="http://schemas.microsoft.com/office/drawing/2014/main" id="{B979DEB5-C161-411C-86D2-3359AF5AE94A}"/>
              </a:ext>
            </a:extLst>
          </p:cNvPr>
          <p:cNvSpPr/>
          <p:nvPr/>
        </p:nvSpPr>
        <p:spPr>
          <a:xfrm>
            <a:off x="5410200" y="4038600"/>
            <a:ext cx="220445" cy="743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FB5E9E11-4CF4-4EFA-8427-7EB51A7DC27B}"/>
              </a:ext>
            </a:extLst>
          </p:cNvPr>
          <p:cNvCxnSpPr>
            <a:cxnSpLocks/>
          </p:cNvCxnSpPr>
          <p:nvPr/>
        </p:nvCxnSpPr>
        <p:spPr>
          <a:xfrm flipV="1">
            <a:off x="5693251" y="4081837"/>
            <a:ext cx="995470" cy="29636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172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872912" y="1091440"/>
          <a:ext cx="1631497" cy="2086070"/>
        </p:xfrm>
        <a:graphic>
          <a:graphicData uri="http://schemas.openxmlformats.org/drawingml/2006/table">
            <a:tbl>
              <a:tblPr firstRow="1" bandRow="1">
                <a:tableStyleId>{5940675A-B579-460E-94D1-54222C63F5DA}</a:tableStyleId>
              </a:tblPr>
              <a:tblGrid>
                <a:gridCol w="233071">
                  <a:extLst>
                    <a:ext uri="{9D8B030D-6E8A-4147-A177-3AD203B41FA5}">
                      <a16:colId xmlns:a16="http://schemas.microsoft.com/office/drawing/2014/main" val="20000"/>
                    </a:ext>
                  </a:extLst>
                </a:gridCol>
                <a:gridCol w="233071">
                  <a:extLst>
                    <a:ext uri="{9D8B030D-6E8A-4147-A177-3AD203B41FA5}">
                      <a16:colId xmlns:a16="http://schemas.microsoft.com/office/drawing/2014/main" val="20001"/>
                    </a:ext>
                  </a:extLst>
                </a:gridCol>
                <a:gridCol w="233071">
                  <a:extLst>
                    <a:ext uri="{9D8B030D-6E8A-4147-A177-3AD203B41FA5}">
                      <a16:colId xmlns:a16="http://schemas.microsoft.com/office/drawing/2014/main" val="20002"/>
                    </a:ext>
                  </a:extLst>
                </a:gridCol>
                <a:gridCol w="233071">
                  <a:extLst>
                    <a:ext uri="{9D8B030D-6E8A-4147-A177-3AD203B41FA5}">
                      <a16:colId xmlns:a16="http://schemas.microsoft.com/office/drawing/2014/main" val="20003"/>
                    </a:ext>
                  </a:extLst>
                </a:gridCol>
                <a:gridCol w="233071">
                  <a:extLst>
                    <a:ext uri="{9D8B030D-6E8A-4147-A177-3AD203B41FA5}">
                      <a16:colId xmlns:a16="http://schemas.microsoft.com/office/drawing/2014/main" val="20004"/>
                    </a:ext>
                  </a:extLst>
                </a:gridCol>
                <a:gridCol w="233071">
                  <a:extLst>
                    <a:ext uri="{9D8B030D-6E8A-4147-A177-3AD203B41FA5}">
                      <a16:colId xmlns:a16="http://schemas.microsoft.com/office/drawing/2014/main" val="20005"/>
                    </a:ext>
                  </a:extLst>
                </a:gridCol>
                <a:gridCol w="233071">
                  <a:extLst>
                    <a:ext uri="{9D8B030D-6E8A-4147-A177-3AD203B41FA5}">
                      <a16:colId xmlns:a16="http://schemas.microsoft.com/office/drawing/2014/main" val="20006"/>
                    </a:ext>
                  </a:extLst>
                </a:gridCol>
              </a:tblGrid>
              <a:tr h="298010">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a:p>
                  </a:txBody>
                  <a:tcPr/>
                </a:tc>
                <a:extLst>
                  <a:ext uri="{0D108BD9-81ED-4DB2-BD59-A6C34878D82A}">
                    <a16:rowId xmlns:a16="http://schemas.microsoft.com/office/drawing/2014/main" val="10000"/>
                  </a:ext>
                </a:extLst>
              </a:tr>
              <a:tr h="298010">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extLst>
                  <a:ext uri="{0D108BD9-81ED-4DB2-BD59-A6C34878D82A}">
                    <a16:rowId xmlns:a16="http://schemas.microsoft.com/office/drawing/2014/main" val="10001"/>
                  </a:ext>
                </a:extLst>
              </a:tr>
              <a:tr h="298010">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10002"/>
                  </a:ext>
                </a:extLst>
              </a:tr>
              <a:tr h="298010">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03"/>
                  </a:ext>
                </a:extLst>
              </a:tr>
              <a:tr h="29801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a:p>
                  </a:txBody>
                  <a:tcPr/>
                </a:tc>
                <a:tc>
                  <a:txBody>
                    <a:bodyPr/>
                    <a:lstStyle/>
                    <a:p>
                      <a:endParaRPr lang="en-US" sz="1000" dirty="0"/>
                    </a:p>
                  </a:txBody>
                  <a:tcPr/>
                </a:tc>
                <a:extLst>
                  <a:ext uri="{0D108BD9-81ED-4DB2-BD59-A6C34878D82A}">
                    <a16:rowId xmlns:a16="http://schemas.microsoft.com/office/drawing/2014/main" val="10004"/>
                  </a:ext>
                </a:extLst>
              </a:tr>
              <a:tr h="29801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05"/>
                  </a:ext>
                </a:extLst>
              </a:tr>
              <a:tr h="298010">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457200" y="274638"/>
            <a:ext cx="8229600" cy="412173"/>
          </a:xfrm>
        </p:spPr>
        <p:txBody>
          <a:bodyPr>
            <a:noAutofit/>
          </a:bodyPr>
          <a:lstStyle/>
          <a:p>
            <a:r>
              <a:rPr lang="en-US" sz="2400" dirty="0"/>
              <a:t>Exercise 3: A small example of how the feature map is calculated</a:t>
            </a:r>
          </a:p>
        </p:txBody>
      </p:sp>
      <p:sp>
        <p:nvSpPr>
          <p:cNvPr id="3" name="Content Placeholder 2"/>
          <p:cNvSpPr>
            <a:spLocks noGrp="1"/>
          </p:cNvSpPr>
          <p:nvPr>
            <p:ph idx="1"/>
          </p:nvPr>
        </p:nvSpPr>
        <p:spPr>
          <a:xfrm>
            <a:off x="-7430" y="3295866"/>
            <a:ext cx="9144000" cy="3562134"/>
          </a:xfrm>
        </p:spPr>
        <p:txBody>
          <a:bodyPr>
            <a:noAutofit/>
          </a:bodyPr>
          <a:lstStyle/>
          <a:p>
            <a:pPr marL="0" indent="0">
              <a:buNone/>
            </a:pPr>
            <a:r>
              <a:rPr lang="en-US" sz="1800" dirty="0"/>
              <a:t>If </a:t>
            </a:r>
            <a:r>
              <a:rPr lang="en-US" sz="1800" u="sng" dirty="0"/>
              <a:t>step size </a:t>
            </a:r>
            <a:r>
              <a:rPr lang="en-US" sz="1800" dirty="0"/>
              <a:t>of correlation=1 pixel (horizontally and vertically), output=5x5 pixels</a:t>
            </a:r>
          </a:p>
          <a:p>
            <a:pPr marL="0" indent="0">
              <a:buNone/>
            </a:pPr>
            <a:r>
              <a:rPr lang="en-US" sz="1800" dirty="0"/>
              <a:t>(Ex.3a) If input is 32x32, mask is 5x5, what is the size of the output feature map if step size is 1? 	</a:t>
            </a:r>
            <a:r>
              <a:rPr lang="en-US" sz="1800" dirty="0">
                <a:solidFill>
                  <a:srgbClr val="0070C0"/>
                </a:solidFill>
              </a:rPr>
              <a:t>MC Question3a : (1) 24x24; (2) 26x26; (3) 28x28; (4) 30x30; </a:t>
            </a:r>
            <a:endParaRPr lang="en-US" sz="700" dirty="0">
              <a:solidFill>
                <a:srgbClr val="0070C0"/>
              </a:solidFill>
            </a:endParaRPr>
          </a:p>
          <a:p>
            <a:pPr marL="0" indent="0">
              <a:buNone/>
            </a:pPr>
            <a:r>
              <a:rPr lang="en-US" sz="1800" dirty="0"/>
              <a:t>(Ex.3b) If input is 28x28, what is the size of the subsample layer? </a:t>
            </a:r>
          </a:p>
          <a:p>
            <a:pPr marL="0" indent="0">
              <a:buNone/>
            </a:pPr>
            <a:r>
              <a:rPr lang="en-US" sz="1800" dirty="0">
                <a:solidFill>
                  <a:srgbClr val="0070C0"/>
                </a:solidFill>
              </a:rPr>
              <a:t>	MC Question3b: (1) 10x10; (2) 12x12; (3) 14x14; (4) 16x16.</a:t>
            </a:r>
            <a:endParaRPr lang="en-US" sz="1800" dirty="0"/>
          </a:p>
          <a:p>
            <a:pPr marL="0" indent="0">
              <a:buNone/>
            </a:pPr>
            <a:r>
              <a:rPr lang="en-US" sz="1800" dirty="0"/>
              <a:t>(Ex.3c) If input is 14x14, kernel=5x5, what is the size of the output feature map if step size is 1? 	</a:t>
            </a:r>
            <a:r>
              <a:rPr lang="fr-FR" sz="1800" dirty="0">
                <a:solidFill>
                  <a:srgbClr val="0070C0"/>
                </a:solidFill>
              </a:rPr>
              <a:t>MC Question3c: (1) 10x10; (2) 12x12; (3) 14x14; (4) 16x16.</a:t>
            </a:r>
          </a:p>
          <a:p>
            <a:pPr marL="0" indent="0">
              <a:buNone/>
            </a:pPr>
            <a:r>
              <a:rPr lang="en-US" sz="1800" dirty="0"/>
              <a:t>(Ex.3d) In the figure above (Image=7x7, kernel=3x3), if the step size is 2 pixels, What is the size of the output feature map?</a:t>
            </a:r>
            <a:r>
              <a:rPr lang="fr-FR" sz="1800" dirty="0">
                <a:solidFill>
                  <a:srgbClr val="0070C0"/>
                </a:solidFill>
              </a:rPr>
              <a:t>	MC Question3d: (1) 2x2; (2) 3x3; (3) 4x4; (4) 5x5</a:t>
            </a:r>
          </a:p>
          <a:p>
            <a:pPr marL="0" indent="0">
              <a:buNone/>
            </a:pPr>
            <a:r>
              <a:rPr lang="en-US" sz="1800" dirty="0"/>
              <a:t>(Ex.3e) In Ex.3a, if step size= 2 pixels, D=((32-5)/2]+1)=14.5 which is not an integer, what should we do? </a:t>
            </a:r>
            <a:r>
              <a:rPr lang="fr-FR" sz="1800" dirty="0">
                <a:solidFill>
                  <a:srgbClr val="0070C0"/>
                </a:solidFill>
              </a:rPr>
              <a:t>MC Question3e:(1) change kernel; (2) </a:t>
            </a:r>
            <a:r>
              <a:rPr lang="fr-FR" sz="1800" dirty="0" err="1">
                <a:solidFill>
                  <a:srgbClr val="0070C0"/>
                </a:solidFill>
              </a:rPr>
              <a:t>crop</a:t>
            </a:r>
            <a:r>
              <a:rPr lang="fr-FR" sz="1800" dirty="0">
                <a:solidFill>
                  <a:srgbClr val="0070C0"/>
                </a:solidFill>
              </a:rPr>
              <a:t> output; (3) </a:t>
            </a:r>
            <a:r>
              <a:rPr lang="fr-FR" sz="1800" dirty="0" err="1">
                <a:solidFill>
                  <a:srgbClr val="0070C0"/>
                </a:solidFill>
              </a:rPr>
              <a:t>crop</a:t>
            </a:r>
            <a:r>
              <a:rPr lang="fr-FR" sz="1800" dirty="0">
                <a:solidFill>
                  <a:srgbClr val="0070C0"/>
                </a:solidFill>
              </a:rPr>
              <a:t> input; (4) use </a:t>
            </a:r>
            <a:r>
              <a:rPr lang="fr-FR" sz="1800" dirty="0" err="1">
                <a:solidFill>
                  <a:srgbClr val="0070C0"/>
                </a:solidFill>
              </a:rPr>
              <a:t>zero</a:t>
            </a:r>
            <a:r>
              <a:rPr lang="fr-FR" sz="1800" dirty="0">
                <a:solidFill>
                  <a:srgbClr val="0070C0"/>
                </a:solidFill>
              </a:rPr>
              <a:t> </a:t>
            </a:r>
            <a:r>
              <a:rPr lang="fr-FR" sz="1800" dirty="0" err="1">
                <a:solidFill>
                  <a:srgbClr val="0070C0"/>
                </a:solidFill>
              </a:rPr>
              <a:t>padding</a:t>
            </a:r>
            <a:r>
              <a:rPr lang="fr-FR" sz="1800" dirty="0">
                <a:solidFill>
                  <a:srgbClr val="0070C0"/>
                </a:solidFill>
              </a:rPr>
              <a:t> </a:t>
            </a:r>
            <a:endParaRPr lang="en-US" sz="1800" dirty="0"/>
          </a:p>
        </p:txBody>
      </p:sp>
      <p:sp>
        <p:nvSpPr>
          <p:cNvPr id="4" name="Footer Placeholder 3"/>
          <p:cNvSpPr>
            <a:spLocks noGrp="1"/>
          </p:cNvSpPr>
          <p:nvPr>
            <p:ph type="ftr" sz="quarter" idx="11"/>
          </p:nvPr>
        </p:nvSpPr>
        <p:spPr>
          <a:xfrm>
            <a:off x="6290727" y="5869292"/>
            <a:ext cx="2895600" cy="365125"/>
          </a:xfrm>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a:xfrm>
            <a:off x="6856905" y="6111240"/>
            <a:ext cx="2133600" cy="365125"/>
          </a:xfrm>
        </p:spPr>
        <p:txBody>
          <a:bodyPr/>
          <a:lstStyle/>
          <a:p>
            <a:fld id="{6C5C3E90-4FE7-4819-A653-72C8A991D393}" type="slidenum">
              <a:rPr lang="en-US" altLang="en-US" smtClean="0"/>
              <a:pPr/>
              <a:t>36</a:t>
            </a:fld>
            <a:endParaRPr lang="en-US" altLang="en-US" dirty="0"/>
          </a:p>
        </p:txBody>
      </p:sp>
      <p:graphicFrame>
        <p:nvGraphicFramePr>
          <p:cNvPr id="9" name="Table 8"/>
          <p:cNvGraphicFramePr>
            <a:graphicFrameLocks noGrp="1"/>
          </p:cNvGraphicFramePr>
          <p:nvPr/>
        </p:nvGraphicFramePr>
        <p:xfrm>
          <a:off x="4086636" y="1451096"/>
          <a:ext cx="955869" cy="1097280"/>
        </p:xfrm>
        <a:graphic>
          <a:graphicData uri="http://schemas.openxmlformats.org/drawingml/2006/table">
            <a:tbl>
              <a:tblPr firstRow="1" bandRow="1">
                <a:tableStyleId>{5940675A-B579-460E-94D1-54222C63F5DA}</a:tableStyleId>
              </a:tblPr>
              <a:tblGrid>
                <a:gridCol w="318623">
                  <a:extLst>
                    <a:ext uri="{9D8B030D-6E8A-4147-A177-3AD203B41FA5}">
                      <a16:colId xmlns:a16="http://schemas.microsoft.com/office/drawing/2014/main" val="20000"/>
                    </a:ext>
                  </a:extLst>
                </a:gridCol>
                <a:gridCol w="318623">
                  <a:extLst>
                    <a:ext uri="{9D8B030D-6E8A-4147-A177-3AD203B41FA5}">
                      <a16:colId xmlns:a16="http://schemas.microsoft.com/office/drawing/2014/main" val="20001"/>
                    </a:ext>
                  </a:extLst>
                </a:gridCol>
                <a:gridCol w="318623">
                  <a:extLst>
                    <a:ext uri="{9D8B030D-6E8A-4147-A177-3AD203B41FA5}">
                      <a16:colId xmlns:a16="http://schemas.microsoft.com/office/drawing/2014/main" val="20002"/>
                    </a:ext>
                  </a:extLst>
                </a:gridCol>
              </a:tblGrid>
              <a:tr h="258771">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r h="258771">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25877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11" name="Freeform 10"/>
          <p:cNvSpPr/>
          <p:nvPr/>
        </p:nvSpPr>
        <p:spPr>
          <a:xfrm>
            <a:off x="914695" y="1381023"/>
            <a:ext cx="1556776" cy="1692773"/>
          </a:xfrm>
          <a:custGeom>
            <a:avLst/>
            <a:gdLst>
              <a:gd name="connsiteX0" fmla="*/ 0 w 1556776"/>
              <a:gd name="connsiteY0" fmla="*/ 1511405 h 1692773"/>
              <a:gd name="connsiteX1" fmla="*/ 45342 w 1556776"/>
              <a:gd name="connsiteY1" fmla="*/ 1413163 h 1692773"/>
              <a:gd name="connsiteX2" fmla="*/ 75570 w 1556776"/>
              <a:gd name="connsiteY2" fmla="*/ 1314922 h 1692773"/>
              <a:gd name="connsiteX3" fmla="*/ 90684 w 1556776"/>
              <a:gd name="connsiteY3" fmla="*/ 1284694 h 1692773"/>
              <a:gd name="connsiteX4" fmla="*/ 120912 w 1556776"/>
              <a:gd name="connsiteY4" fmla="*/ 1216681 h 1692773"/>
              <a:gd name="connsiteX5" fmla="*/ 128469 w 1556776"/>
              <a:gd name="connsiteY5" fmla="*/ 1178896 h 1692773"/>
              <a:gd name="connsiteX6" fmla="*/ 166255 w 1556776"/>
              <a:gd name="connsiteY6" fmla="*/ 1110882 h 1692773"/>
              <a:gd name="connsiteX7" fmla="*/ 181369 w 1556776"/>
              <a:gd name="connsiteY7" fmla="*/ 1065540 h 1692773"/>
              <a:gd name="connsiteX8" fmla="*/ 204040 w 1556776"/>
              <a:gd name="connsiteY8" fmla="*/ 1035312 h 1692773"/>
              <a:gd name="connsiteX9" fmla="*/ 219154 w 1556776"/>
              <a:gd name="connsiteY9" fmla="*/ 997527 h 1692773"/>
              <a:gd name="connsiteX10" fmla="*/ 264496 w 1556776"/>
              <a:gd name="connsiteY10" fmla="*/ 937071 h 1692773"/>
              <a:gd name="connsiteX11" fmla="*/ 309838 w 1556776"/>
              <a:gd name="connsiteY11" fmla="*/ 876615 h 1692773"/>
              <a:gd name="connsiteX12" fmla="*/ 317395 w 1556776"/>
              <a:gd name="connsiteY12" fmla="*/ 853943 h 1692773"/>
              <a:gd name="connsiteX13" fmla="*/ 347623 w 1556776"/>
              <a:gd name="connsiteY13" fmla="*/ 801044 h 1692773"/>
              <a:gd name="connsiteX14" fmla="*/ 355180 w 1556776"/>
              <a:gd name="connsiteY14" fmla="*/ 770816 h 1692773"/>
              <a:gd name="connsiteX15" fmla="*/ 385408 w 1556776"/>
              <a:gd name="connsiteY15" fmla="*/ 740588 h 1692773"/>
              <a:gd name="connsiteX16" fmla="*/ 400522 w 1556776"/>
              <a:gd name="connsiteY16" fmla="*/ 717917 h 1692773"/>
              <a:gd name="connsiteX17" fmla="*/ 430750 w 1556776"/>
              <a:gd name="connsiteY17" fmla="*/ 665018 h 1692773"/>
              <a:gd name="connsiteX18" fmla="*/ 468536 w 1556776"/>
              <a:gd name="connsiteY18" fmla="*/ 604562 h 1692773"/>
              <a:gd name="connsiteX19" fmla="*/ 506321 w 1556776"/>
              <a:gd name="connsiteY19" fmla="*/ 544105 h 1692773"/>
              <a:gd name="connsiteX20" fmla="*/ 521435 w 1556776"/>
              <a:gd name="connsiteY20" fmla="*/ 513877 h 1692773"/>
              <a:gd name="connsiteX21" fmla="*/ 536549 w 1556776"/>
              <a:gd name="connsiteY21" fmla="*/ 491206 h 1692773"/>
              <a:gd name="connsiteX22" fmla="*/ 581891 w 1556776"/>
              <a:gd name="connsiteY22" fmla="*/ 423193 h 1692773"/>
              <a:gd name="connsiteX23" fmla="*/ 589448 w 1556776"/>
              <a:gd name="connsiteY23" fmla="*/ 400522 h 1692773"/>
              <a:gd name="connsiteX24" fmla="*/ 642347 w 1556776"/>
              <a:gd name="connsiteY24" fmla="*/ 340066 h 1692773"/>
              <a:gd name="connsiteX25" fmla="*/ 665018 w 1556776"/>
              <a:gd name="connsiteY25" fmla="*/ 302281 h 1692773"/>
              <a:gd name="connsiteX26" fmla="*/ 695246 w 1556776"/>
              <a:gd name="connsiteY26" fmla="*/ 256939 h 1692773"/>
              <a:gd name="connsiteX27" fmla="*/ 740588 w 1556776"/>
              <a:gd name="connsiteY27" fmla="*/ 188925 h 1692773"/>
              <a:gd name="connsiteX28" fmla="*/ 755702 w 1556776"/>
              <a:gd name="connsiteY28" fmla="*/ 166254 h 1692773"/>
              <a:gd name="connsiteX29" fmla="*/ 770817 w 1556776"/>
              <a:gd name="connsiteY29" fmla="*/ 143583 h 1692773"/>
              <a:gd name="connsiteX30" fmla="*/ 793488 w 1556776"/>
              <a:gd name="connsiteY30" fmla="*/ 90684 h 1692773"/>
              <a:gd name="connsiteX31" fmla="*/ 808602 w 1556776"/>
              <a:gd name="connsiteY31" fmla="*/ 60456 h 1692773"/>
              <a:gd name="connsiteX32" fmla="*/ 831273 w 1556776"/>
              <a:gd name="connsiteY32" fmla="*/ 0 h 1692773"/>
              <a:gd name="connsiteX33" fmla="*/ 884172 w 1556776"/>
              <a:gd name="connsiteY33" fmla="*/ 52899 h 1692773"/>
              <a:gd name="connsiteX34" fmla="*/ 921957 w 1556776"/>
              <a:gd name="connsiteY34" fmla="*/ 83127 h 1692773"/>
              <a:gd name="connsiteX35" fmla="*/ 952185 w 1556776"/>
              <a:gd name="connsiteY35" fmla="*/ 120912 h 1692773"/>
              <a:gd name="connsiteX36" fmla="*/ 974856 w 1556776"/>
              <a:gd name="connsiteY36" fmla="*/ 143583 h 1692773"/>
              <a:gd name="connsiteX37" fmla="*/ 1020198 w 1556776"/>
              <a:gd name="connsiteY37" fmla="*/ 196482 h 1692773"/>
              <a:gd name="connsiteX38" fmla="*/ 1080655 w 1556776"/>
              <a:gd name="connsiteY38" fmla="*/ 256939 h 1692773"/>
              <a:gd name="connsiteX39" fmla="*/ 1103326 w 1556776"/>
              <a:gd name="connsiteY39" fmla="*/ 279610 h 1692773"/>
              <a:gd name="connsiteX40" fmla="*/ 1133554 w 1556776"/>
              <a:gd name="connsiteY40" fmla="*/ 332509 h 1692773"/>
              <a:gd name="connsiteX41" fmla="*/ 1141111 w 1556776"/>
              <a:gd name="connsiteY41" fmla="*/ 362737 h 1692773"/>
              <a:gd name="connsiteX42" fmla="*/ 1186453 w 1556776"/>
              <a:gd name="connsiteY42" fmla="*/ 430750 h 1692773"/>
              <a:gd name="connsiteX43" fmla="*/ 1216681 w 1556776"/>
              <a:gd name="connsiteY43" fmla="*/ 521434 h 1692773"/>
              <a:gd name="connsiteX44" fmla="*/ 1231795 w 1556776"/>
              <a:gd name="connsiteY44" fmla="*/ 574334 h 1692773"/>
              <a:gd name="connsiteX45" fmla="*/ 1246909 w 1556776"/>
              <a:gd name="connsiteY45" fmla="*/ 604562 h 1692773"/>
              <a:gd name="connsiteX46" fmla="*/ 1254466 w 1556776"/>
              <a:gd name="connsiteY46" fmla="*/ 649904 h 1692773"/>
              <a:gd name="connsiteX47" fmla="*/ 1269580 w 1556776"/>
              <a:gd name="connsiteY47" fmla="*/ 687689 h 1692773"/>
              <a:gd name="connsiteX48" fmla="*/ 1292251 w 1556776"/>
              <a:gd name="connsiteY48" fmla="*/ 740588 h 1692773"/>
              <a:gd name="connsiteX49" fmla="*/ 1314922 w 1556776"/>
              <a:gd name="connsiteY49" fmla="*/ 808601 h 1692773"/>
              <a:gd name="connsiteX50" fmla="*/ 1330036 w 1556776"/>
              <a:gd name="connsiteY50" fmla="*/ 884172 h 1692773"/>
              <a:gd name="connsiteX51" fmla="*/ 1337593 w 1556776"/>
              <a:gd name="connsiteY51" fmla="*/ 906843 h 1692773"/>
              <a:gd name="connsiteX52" fmla="*/ 1352707 w 1556776"/>
              <a:gd name="connsiteY52" fmla="*/ 982413 h 1692773"/>
              <a:gd name="connsiteX53" fmla="*/ 1360264 w 1556776"/>
              <a:gd name="connsiteY53" fmla="*/ 1012641 h 1692773"/>
              <a:gd name="connsiteX54" fmla="*/ 1375379 w 1556776"/>
              <a:gd name="connsiteY54" fmla="*/ 1080654 h 1692773"/>
              <a:gd name="connsiteX55" fmla="*/ 1390493 w 1556776"/>
              <a:gd name="connsiteY55" fmla="*/ 1118439 h 1692773"/>
              <a:gd name="connsiteX56" fmla="*/ 1405607 w 1556776"/>
              <a:gd name="connsiteY56" fmla="*/ 1171339 h 1692773"/>
              <a:gd name="connsiteX57" fmla="*/ 1420721 w 1556776"/>
              <a:gd name="connsiteY57" fmla="*/ 1209124 h 1692773"/>
              <a:gd name="connsiteX58" fmla="*/ 1435835 w 1556776"/>
              <a:gd name="connsiteY58" fmla="*/ 1292251 h 1692773"/>
              <a:gd name="connsiteX59" fmla="*/ 1458506 w 1556776"/>
              <a:gd name="connsiteY59" fmla="*/ 1345150 h 1692773"/>
              <a:gd name="connsiteX60" fmla="*/ 1481177 w 1556776"/>
              <a:gd name="connsiteY60" fmla="*/ 1413163 h 1692773"/>
              <a:gd name="connsiteX61" fmla="*/ 1496291 w 1556776"/>
              <a:gd name="connsiteY61" fmla="*/ 1503848 h 1692773"/>
              <a:gd name="connsiteX62" fmla="*/ 1503848 w 1556776"/>
              <a:gd name="connsiteY62" fmla="*/ 1526519 h 1692773"/>
              <a:gd name="connsiteX63" fmla="*/ 1511405 w 1556776"/>
              <a:gd name="connsiteY63" fmla="*/ 1571861 h 1692773"/>
              <a:gd name="connsiteX64" fmla="*/ 1526519 w 1556776"/>
              <a:gd name="connsiteY64" fmla="*/ 1617203 h 1692773"/>
              <a:gd name="connsiteX65" fmla="*/ 1534076 w 1556776"/>
              <a:gd name="connsiteY65" fmla="*/ 1639874 h 1692773"/>
              <a:gd name="connsiteX66" fmla="*/ 1541633 w 1556776"/>
              <a:gd name="connsiteY66" fmla="*/ 1662545 h 1692773"/>
              <a:gd name="connsiteX67" fmla="*/ 1556747 w 1556776"/>
              <a:gd name="connsiteY67" fmla="*/ 1692773 h 16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56776" h="1692773">
                <a:moveTo>
                  <a:pt x="0" y="1511405"/>
                </a:moveTo>
                <a:cubicBezTo>
                  <a:pt x="28962" y="1395557"/>
                  <a:pt x="-5577" y="1498029"/>
                  <a:pt x="45342" y="1413163"/>
                </a:cubicBezTo>
                <a:cubicBezTo>
                  <a:pt x="83211" y="1350047"/>
                  <a:pt x="34134" y="1397793"/>
                  <a:pt x="75570" y="1314922"/>
                </a:cubicBezTo>
                <a:lnTo>
                  <a:pt x="90684" y="1284694"/>
                </a:lnTo>
                <a:cubicBezTo>
                  <a:pt x="112007" y="1156754"/>
                  <a:pt x="79030" y="1300445"/>
                  <a:pt x="120912" y="1216681"/>
                </a:cubicBezTo>
                <a:cubicBezTo>
                  <a:pt x="126656" y="1205193"/>
                  <a:pt x="124407" y="1191081"/>
                  <a:pt x="128469" y="1178896"/>
                </a:cubicBezTo>
                <a:cubicBezTo>
                  <a:pt x="137607" y="1151481"/>
                  <a:pt x="154142" y="1137529"/>
                  <a:pt x="166255" y="1110882"/>
                </a:cubicBezTo>
                <a:cubicBezTo>
                  <a:pt x="172848" y="1096379"/>
                  <a:pt x="174244" y="1079790"/>
                  <a:pt x="181369" y="1065540"/>
                </a:cubicBezTo>
                <a:cubicBezTo>
                  <a:pt x="187002" y="1054275"/>
                  <a:pt x="197923" y="1046322"/>
                  <a:pt x="204040" y="1035312"/>
                </a:cubicBezTo>
                <a:cubicBezTo>
                  <a:pt x="210628" y="1023454"/>
                  <a:pt x="213087" y="1009660"/>
                  <a:pt x="219154" y="997527"/>
                </a:cubicBezTo>
                <a:cubicBezTo>
                  <a:pt x="228479" y="978877"/>
                  <a:pt x="254764" y="950974"/>
                  <a:pt x="264496" y="937071"/>
                </a:cubicBezTo>
                <a:cubicBezTo>
                  <a:pt x="308315" y="874472"/>
                  <a:pt x="265394" y="921059"/>
                  <a:pt x="309838" y="876615"/>
                </a:cubicBezTo>
                <a:cubicBezTo>
                  <a:pt x="312357" y="869058"/>
                  <a:pt x="314257" y="861265"/>
                  <a:pt x="317395" y="853943"/>
                </a:cubicBezTo>
                <a:cubicBezTo>
                  <a:pt x="328900" y="827098"/>
                  <a:pt x="332445" y="823812"/>
                  <a:pt x="347623" y="801044"/>
                </a:cubicBezTo>
                <a:cubicBezTo>
                  <a:pt x="350142" y="790968"/>
                  <a:pt x="349675" y="779623"/>
                  <a:pt x="355180" y="770816"/>
                </a:cubicBezTo>
                <a:cubicBezTo>
                  <a:pt x="362732" y="758732"/>
                  <a:pt x="376134" y="751407"/>
                  <a:pt x="385408" y="740588"/>
                </a:cubicBezTo>
                <a:cubicBezTo>
                  <a:pt x="391319" y="733692"/>
                  <a:pt x="395484" y="725474"/>
                  <a:pt x="400522" y="717917"/>
                </a:cubicBezTo>
                <a:cubicBezTo>
                  <a:pt x="414838" y="660654"/>
                  <a:pt x="396447" y="712183"/>
                  <a:pt x="430750" y="665018"/>
                </a:cubicBezTo>
                <a:cubicBezTo>
                  <a:pt x="444728" y="645799"/>
                  <a:pt x="455941" y="624714"/>
                  <a:pt x="468536" y="604562"/>
                </a:cubicBezTo>
                <a:cubicBezTo>
                  <a:pt x="481131" y="584410"/>
                  <a:pt x="495693" y="565361"/>
                  <a:pt x="506321" y="544105"/>
                </a:cubicBezTo>
                <a:cubicBezTo>
                  <a:pt x="511359" y="534029"/>
                  <a:pt x="515846" y="523658"/>
                  <a:pt x="521435" y="513877"/>
                </a:cubicBezTo>
                <a:cubicBezTo>
                  <a:pt x="525941" y="505991"/>
                  <a:pt x="531735" y="498908"/>
                  <a:pt x="536549" y="491206"/>
                </a:cubicBezTo>
                <a:cubicBezTo>
                  <a:pt x="572988" y="432904"/>
                  <a:pt x="544158" y="473504"/>
                  <a:pt x="581891" y="423193"/>
                </a:cubicBezTo>
                <a:cubicBezTo>
                  <a:pt x="584410" y="415636"/>
                  <a:pt x="585496" y="407438"/>
                  <a:pt x="589448" y="400522"/>
                </a:cubicBezTo>
                <a:cubicBezTo>
                  <a:pt x="613936" y="357668"/>
                  <a:pt x="610830" y="380588"/>
                  <a:pt x="642347" y="340066"/>
                </a:cubicBezTo>
                <a:cubicBezTo>
                  <a:pt x="651365" y="328472"/>
                  <a:pt x="657132" y="314673"/>
                  <a:pt x="665018" y="302281"/>
                </a:cubicBezTo>
                <a:cubicBezTo>
                  <a:pt x="674770" y="286956"/>
                  <a:pt x="685170" y="272053"/>
                  <a:pt x="695246" y="256939"/>
                </a:cubicBezTo>
                <a:lnTo>
                  <a:pt x="740588" y="188925"/>
                </a:lnTo>
                <a:lnTo>
                  <a:pt x="755702" y="166254"/>
                </a:lnTo>
                <a:cubicBezTo>
                  <a:pt x="760740" y="158697"/>
                  <a:pt x="766755" y="151707"/>
                  <a:pt x="770817" y="143583"/>
                </a:cubicBezTo>
                <a:cubicBezTo>
                  <a:pt x="820944" y="43329"/>
                  <a:pt x="760130" y="168520"/>
                  <a:pt x="793488" y="90684"/>
                </a:cubicBezTo>
                <a:cubicBezTo>
                  <a:pt x="797926" y="80330"/>
                  <a:pt x="804027" y="70750"/>
                  <a:pt x="808602" y="60456"/>
                </a:cubicBezTo>
                <a:cubicBezTo>
                  <a:pt x="820650" y="33347"/>
                  <a:pt x="822964" y="24928"/>
                  <a:pt x="831273" y="0"/>
                </a:cubicBezTo>
                <a:cubicBezTo>
                  <a:pt x="882527" y="34169"/>
                  <a:pt x="821344" y="-9929"/>
                  <a:pt x="884172" y="52899"/>
                </a:cubicBezTo>
                <a:cubicBezTo>
                  <a:pt x="895577" y="64304"/>
                  <a:pt x="910552" y="71722"/>
                  <a:pt x="921957" y="83127"/>
                </a:cubicBezTo>
                <a:cubicBezTo>
                  <a:pt x="933362" y="94532"/>
                  <a:pt x="941564" y="108773"/>
                  <a:pt x="952185" y="120912"/>
                </a:cubicBezTo>
                <a:cubicBezTo>
                  <a:pt x="959223" y="128955"/>
                  <a:pt x="967707" y="135639"/>
                  <a:pt x="974856" y="143583"/>
                </a:cubicBezTo>
                <a:cubicBezTo>
                  <a:pt x="990392" y="160845"/>
                  <a:pt x="1004352" y="179504"/>
                  <a:pt x="1020198" y="196482"/>
                </a:cubicBezTo>
                <a:cubicBezTo>
                  <a:pt x="1039644" y="217317"/>
                  <a:pt x="1060503" y="236787"/>
                  <a:pt x="1080655" y="256939"/>
                </a:cubicBezTo>
                <a:lnTo>
                  <a:pt x="1103326" y="279610"/>
                </a:lnTo>
                <a:cubicBezTo>
                  <a:pt x="1123896" y="382462"/>
                  <a:pt x="1092253" y="270558"/>
                  <a:pt x="1133554" y="332509"/>
                </a:cubicBezTo>
                <a:cubicBezTo>
                  <a:pt x="1139315" y="341151"/>
                  <a:pt x="1136893" y="353246"/>
                  <a:pt x="1141111" y="362737"/>
                </a:cubicBezTo>
                <a:cubicBezTo>
                  <a:pt x="1151711" y="386588"/>
                  <a:pt x="1170876" y="409981"/>
                  <a:pt x="1186453" y="430750"/>
                </a:cubicBezTo>
                <a:cubicBezTo>
                  <a:pt x="1213299" y="538133"/>
                  <a:pt x="1187397" y="453104"/>
                  <a:pt x="1216681" y="521434"/>
                </a:cubicBezTo>
                <a:cubicBezTo>
                  <a:pt x="1234950" y="564062"/>
                  <a:pt x="1212621" y="523203"/>
                  <a:pt x="1231795" y="574334"/>
                </a:cubicBezTo>
                <a:cubicBezTo>
                  <a:pt x="1235750" y="584882"/>
                  <a:pt x="1241871" y="594486"/>
                  <a:pt x="1246909" y="604562"/>
                </a:cubicBezTo>
                <a:cubicBezTo>
                  <a:pt x="1249428" y="619676"/>
                  <a:pt x="1250434" y="635121"/>
                  <a:pt x="1254466" y="649904"/>
                </a:cubicBezTo>
                <a:cubicBezTo>
                  <a:pt x="1258035" y="662991"/>
                  <a:pt x="1264071" y="675293"/>
                  <a:pt x="1269580" y="687689"/>
                </a:cubicBezTo>
                <a:cubicBezTo>
                  <a:pt x="1279848" y="710792"/>
                  <a:pt x="1287077" y="717306"/>
                  <a:pt x="1292251" y="740588"/>
                </a:cubicBezTo>
                <a:cubicBezTo>
                  <a:pt x="1305826" y="801676"/>
                  <a:pt x="1288626" y="769158"/>
                  <a:pt x="1314922" y="808601"/>
                </a:cubicBezTo>
                <a:cubicBezTo>
                  <a:pt x="1320860" y="844228"/>
                  <a:pt x="1321018" y="852608"/>
                  <a:pt x="1330036" y="884172"/>
                </a:cubicBezTo>
                <a:cubicBezTo>
                  <a:pt x="1332224" y="891831"/>
                  <a:pt x="1335802" y="899081"/>
                  <a:pt x="1337593" y="906843"/>
                </a:cubicBezTo>
                <a:cubicBezTo>
                  <a:pt x="1343369" y="931874"/>
                  <a:pt x="1346477" y="957491"/>
                  <a:pt x="1352707" y="982413"/>
                </a:cubicBezTo>
                <a:cubicBezTo>
                  <a:pt x="1355226" y="992489"/>
                  <a:pt x="1358011" y="1002502"/>
                  <a:pt x="1360264" y="1012641"/>
                </a:cubicBezTo>
                <a:cubicBezTo>
                  <a:pt x="1364255" y="1030600"/>
                  <a:pt x="1369238" y="1062231"/>
                  <a:pt x="1375379" y="1080654"/>
                </a:cubicBezTo>
                <a:cubicBezTo>
                  <a:pt x="1379669" y="1093523"/>
                  <a:pt x="1385730" y="1105737"/>
                  <a:pt x="1390493" y="1118439"/>
                </a:cubicBezTo>
                <a:cubicBezTo>
                  <a:pt x="1412326" y="1176660"/>
                  <a:pt x="1381787" y="1099877"/>
                  <a:pt x="1405607" y="1171339"/>
                </a:cubicBezTo>
                <a:cubicBezTo>
                  <a:pt x="1409897" y="1184208"/>
                  <a:pt x="1415683" y="1196529"/>
                  <a:pt x="1420721" y="1209124"/>
                </a:cubicBezTo>
                <a:cubicBezTo>
                  <a:pt x="1423479" y="1228433"/>
                  <a:pt x="1427612" y="1270324"/>
                  <a:pt x="1435835" y="1292251"/>
                </a:cubicBezTo>
                <a:cubicBezTo>
                  <a:pt x="1452056" y="1335506"/>
                  <a:pt x="1449123" y="1307618"/>
                  <a:pt x="1458506" y="1345150"/>
                </a:cubicBezTo>
                <a:cubicBezTo>
                  <a:pt x="1473155" y="1403748"/>
                  <a:pt x="1456036" y="1362881"/>
                  <a:pt x="1481177" y="1413163"/>
                </a:cubicBezTo>
                <a:cubicBezTo>
                  <a:pt x="1485442" y="1443020"/>
                  <a:pt x="1488925" y="1474382"/>
                  <a:pt x="1496291" y="1503848"/>
                </a:cubicBezTo>
                <a:cubicBezTo>
                  <a:pt x="1498223" y="1511576"/>
                  <a:pt x="1502120" y="1518743"/>
                  <a:pt x="1503848" y="1526519"/>
                </a:cubicBezTo>
                <a:cubicBezTo>
                  <a:pt x="1507172" y="1541477"/>
                  <a:pt x="1507689" y="1556996"/>
                  <a:pt x="1511405" y="1571861"/>
                </a:cubicBezTo>
                <a:cubicBezTo>
                  <a:pt x="1515269" y="1587317"/>
                  <a:pt x="1521481" y="1602089"/>
                  <a:pt x="1526519" y="1617203"/>
                </a:cubicBezTo>
                <a:lnTo>
                  <a:pt x="1534076" y="1639874"/>
                </a:lnTo>
                <a:cubicBezTo>
                  <a:pt x="1536595" y="1647431"/>
                  <a:pt x="1537214" y="1655917"/>
                  <a:pt x="1541633" y="1662545"/>
                </a:cubicBezTo>
                <a:cubicBezTo>
                  <a:pt x="1558144" y="1687312"/>
                  <a:pt x="1556747" y="1676134"/>
                  <a:pt x="1556747" y="16927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384905" y="1922686"/>
            <a:ext cx="762000" cy="45719"/>
          </a:xfrm>
          <a:custGeom>
            <a:avLst/>
            <a:gdLst>
              <a:gd name="connsiteX0" fmla="*/ 0 w 869058"/>
              <a:gd name="connsiteY0" fmla="*/ 0 h 7732"/>
              <a:gd name="connsiteX1" fmla="*/ 869058 w 869058"/>
              <a:gd name="connsiteY1" fmla="*/ 7557 h 7732"/>
            </a:gdLst>
            <a:ahLst/>
            <a:cxnLst>
              <a:cxn ang="0">
                <a:pos x="connsiteX0" y="connsiteY0"/>
              </a:cxn>
              <a:cxn ang="0">
                <a:pos x="connsiteX1" y="connsiteY1"/>
              </a:cxn>
            </a:cxnLst>
            <a:rect l="l" t="t" r="r" b="b"/>
            <a:pathLst>
              <a:path w="869058" h="7732">
                <a:moveTo>
                  <a:pt x="0" y="0"/>
                </a:moveTo>
                <a:cubicBezTo>
                  <a:pt x="612104" y="9564"/>
                  <a:pt x="322414" y="7557"/>
                  <a:pt x="869058" y="75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366350" y="1878739"/>
            <a:ext cx="356281" cy="7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08905" y="1563306"/>
            <a:ext cx="1237518" cy="646331"/>
          </a:xfrm>
          <a:prstGeom prst="rect">
            <a:avLst/>
          </a:prstGeom>
          <a:noFill/>
        </p:spPr>
        <p:txBody>
          <a:bodyPr wrap="none" rtlCol="0">
            <a:spAutoFit/>
          </a:bodyPr>
          <a:lstStyle/>
          <a:p>
            <a:r>
              <a:rPr lang="en-US" dirty="0"/>
              <a:t>Correlation</a:t>
            </a:r>
          </a:p>
          <a:p>
            <a:r>
              <a:rPr lang="en-US" dirty="0"/>
              <a:t>with</a:t>
            </a:r>
          </a:p>
        </p:txBody>
      </p:sp>
      <p:sp>
        <p:nvSpPr>
          <p:cNvPr id="18" name="TextBox 17"/>
          <p:cNvSpPr txBox="1"/>
          <p:nvPr/>
        </p:nvSpPr>
        <p:spPr>
          <a:xfrm>
            <a:off x="8242905" y="535837"/>
            <a:ext cx="45719" cy="369332"/>
          </a:xfrm>
          <a:prstGeom prst="rect">
            <a:avLst/>
          </a:prstGeom>
          <a:noFill/>
        </p:spPr>
        <p:txBody>
          <a:bodyPr wrap="square" rtlCol="0">
            <a:spAutoFit/>
          </a:bodyPr>
          <a:lstStyle/>
          <a:p>
            <a:endParaRPr lang="en-US" dirty="0"/>
          </a:p>
        </p:txBody>
      </p:sp>
      <p:sp>
        <p:nvSpPr>
          <p:cNvPr id="20" name="TextBox 19"/>
          <p:cNvSpPr txBox="1"/>
          <p:nvPr/>
        </p:nvSpPr>
        <p:spPr>
          <a:xfrm>
            <a:off x="4186057" y="1011691"/>
            <a:ext cx="1172757" cy="369332"/>
          </a:xfrm>
          <a:prstGeom prst="rect">
            <a:avLst/>
          </a:prstGeom>
          <a:noFill/>
        </p:spPr>
        <p:txBody>
          <a:bodyPr wrap="none" rtlCol="0">
            <a:spAutoFit/>
          </a:bodyPr>
          <a:lstStyle/>
          <a:p>
            <a:r>
              <a:rPr lang="en-US" dirty="0"/>
              <a:t>Kernel 3x3</a:t>
            </a:r>
          </a:p>
        </p:txBody>
      </p:sp>
      <p:sp>
        <p:nvSpPr>
          <p:cNvPr id="21" name="TextBox 20"/>
          <p:cNvSpPr txBox="1"/>
          <p:nvPr/>
        </p:nvSpPr>
        <p:spPr>
          <a:xfrm>
            <a:off x="6220236" y="1086577"/>
            <a:ext cx="2438400" cy="369332"/>
          </a:xfrm>
          <a:prstGeom prst="rect">
            <a:avLst/>
          </a:prstGeom>
          <a:noFill/>
        </p:spPr>
        <p:txBody>
          <a:bodyPr wrap="square" rtlCol="0">
            <a:spAutoFit/>
          </a:bodyPr>
          <a:lstStyle/>
          <a:p>
            <a:r>
              <a:rPr lang="en-US" dirty="0"/>
              <a:t>output feature map 5x5</a:t>
            </a:r>
          </a:p>
        </p:txBody>
      </p:sp>
      <p:sp>
        <p:nvSpPr>
          <p:cNvPr id="22" name="TextBox 21"/>
          <p:cNvSpPr txBox="1"/>
          <p:nvPr/>
        </p:nvSpPr>
        <p:spPr>
          <a:xfrm>
            <a:off x="810036" y="712432"/>
            <a:ext cx="1694375" cy="369332"/>
          </a:xfrm>
          <a:prstGeom prst="rect">
            <a:avLst/>
          </a:prstGeom>
          <a:noFill/>
        </p:spPr>
        <p:txBody>
          <a:bodyPr wrap="none" rtlCol="0">
            <a:spAutoFit/>
          </a:bodyPr>
          <a:lstStyle/>
          <a:p>
            <a:r>
              <a:rPr lang="en-US" dirty="0"/>
              <a:t>Input image 7x7</a:t>
            </a:r>
          </a:p>
        </p:txBody>
      </p:sp>
      <p:sp>
        <p:nvSpPr>
          <p:cNvPr id="6" name="TextBox 5"/>
          <p:cNvSpPr txBox="1"/>
          <p:nvPr/>
        </p:nvSpPr>
        <p:spPr>
          <a:xfrm>
            <a:off x="2765322" y="2613906"/>
            <a:ext cx="6172200" cy="646331"/>
          </a:xfrm>
          <a:prstGeom prst="rect">
            <a:avLst/>
          </a:prstGeom>
          <a:noFill/>
          <a:ln>
            <a:solidFill>
              <a:schemeClr val="accent1"/>
            </a:solidFill>
          </a:ln>
        </p:spPr>
        <p:txBody>
          <a:bodyPr wrap="square" rtlCol="0">
            <a:spAutoFit/>
          </a:bodyPr>
          <a:lstStyle/>
          <a:p>
            <a:r>
              <a:rPr lang="en-US" dirty="0">
                <a:solidFill>
                  <a:srgbClr val="FF0000"/>
                </a:solidFill>
              </a:rPr>
              <a:t> For each dimension, N=</a:t>
            </a:r>
            <a:r>
              <a:rPr lang="en-US" dirty="0" err="1">
                <a:solidFill>
                  <a:srgbClr val="FF0000"/>
                </a:solidFill>
              </a:rPr>
              <a:t>image_width</a:t>
            </a:r>
            <a:r>
              <a:rPr lang="en-US" dirty="0">
                <a:solidFill>
                  <a:srgbClr val="FF0000"/>
                </a:solidFill>
              </a:rPr>
              <a:t>, m=kernel (mask) width, s=step size, </a:t>
            </a:r>
            <a:r>
              <a:rPr lang="en-US" dirty="0" err="1">
                <a:solidFill>
                  <a:srgbClr val="FF0000"/>
                </a:solidFill>
              </a:rPr>
              <a:t>output_feature_map_width</a:t>
            </a:r>
            <a:r>
              <a:rPr lang="en-US" dirty="0">
                <a:solidFill>
                  <a:srgbClr val="FF0000"/>
                </a:solidFill>
              </a:rPr>
              <a:t> D={ [(N-m)/s]+1}</a:t>
            </a:r>
            <a:endParaRPr lang="en-US" dirty="0"/>
          </a:p>
        </p:txBody>
      </p:sp>
      <p:graphicFrame>
        <p:nvGraphicFramePr>
          <p:cNvPr id="7" name="Table 9">
            <a:extLst>
              <a:ext uri="{FF2B5EF4-FFF2-40B4-BE49-F238E27FC236}">
                <a16:creationId xmlns:a16="http://schemas.microsoft.com/office/drawing/2014/main" id="{1AD2D6DB-268A-4BCF-B996-FA73912F6C2A}"/>
              </a:ext>
            </a:extLst>
          </p:cNvPr>
          <p:cNvGraphicFramePr>
            <a:graphicFrameLocks noGrp="1"/>
          </p:cNvGraphicFramePr>
          <p:nvPr/>
        </p:nvGraphicFramePr>
        <p:xfrm>
          <a:off x="6164794" y="752341"/>
          <a:ext cx="1896400" cy="1828800"/>
        </p:xfrm>
        <a:graphic>
          <a:graphicData uri="http://schemas.openxmlformats.org/drawingml/2006/table">
            <a:tbl>
              <a:tblPr firstRow="1" bandRow="1">
                <a:tableStyleId>{5940675A-B579-460E-94D1-54222C63F5DA}</a:tableStyleId>
              </a:tblPr>
              <a:tblGrid>
                <a:gridCol w="379280">
                  <a:extLst>
                    <a:ext uri="{9D8B030D-6E8A-4147-A177-3AD203B41FA5}">
                      <a16:colId xmlns:a16="http://schemas.microsoft.com/office/drawing/2014/main" val="1284962673"/>
                    </a:ext>
                  </a:extLst>
                </a:gridCol>
                <a:gridCol w="379280">
                  <a:extLst>
                    <a:ext uri="{9D8B030D-6E8A-4147-A177-3AD203B41FA5}">
                      <a16:colId xmlns:a16="http://schemas.microsoft.com/office/drawing/2014/main" val="3901484615"/>
                    </a:ext>
                  </a:extLst>
                </a:gridCol>
                <a:gridCol w="379280">
                  <a:extLst>
                    <a:ext uri="{9D8B030D-6E8A-4147-A177-3AD203B41FA5}">
                      <a16:colId xmlns:a16="http://schemas.microsoft.com/office/drawing/2014/main" val="3867861813"/>
                    </a:ext>
                  </a:extLst>
                </a:gridCol>
                <a:gridCol w="379280">
                  <a:extLst>
                    <a:ext uri="{9D8B030D-6E8A-4147-A177-3AD203B41FA5}">
                      <a16:colId xmlns:a16="http://schemas.microsoft.com/office/drawing/2014/main" val="3039772650"/>
                    </a:ext>
                  </a:extLst>
                </a:gridCol>
                <a:gridCol w="379280">
                  <a:extLst>
                    <a:ext uri="{9D8B030D-6E8A-4147-A177-3AD203B41FA5}">
                      <a16:colId xmlns:a16="http://schemas.microsoft.com/office/drawing/2014/main" val="3577382861"/>
                    </a:ext>
                  </a:extLst>
                </a:gridCol>
              </a:tblGrid>
              <a:tr h="2194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2810768"/>
                  </a:ext>
                </a:extLst>
              </a:tr>
              <a:tr h="21945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43982238"/>
                  </a:ext>
                </a:extLst>
              </a:tr>
              <a:tr h="2194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5987711"/>
                  </a:ext>
                </a:extLst>
              </a:tr>
              <a:tr h="21945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81688609"/>
                  </a:ext>
                </a:extLst>
              </a:tr>
              <a:tr h="2194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79954991"/>
                  </a:ext>
                </a:extLst>
              </a:tr>
            </a:tbl>
          </a:graphicData>
        </a:graphic>
      </p:graphicFrame>
      <p:pic>
        <p:nvPicPr>
          <p:cNvPr id="3074" name="Picture 2">
            <a:extLst>
              <a:ext uri="{FF2B5EF4-FFF2-40B4-BE49-F238E27FC236}">
                <a16:creationId xmlns:a16="http://schemas.microsoft.com/office/drawing/2014/main" id="{5AE3C09D-9CFE-F613-8986-E37EE6EB7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150" y="3975801"/>
            <a:ext cx="1008755" cy="10087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6C62C3A-9CDD-7BFF-1B81-53B449D41508}"/>
              </a:ext>
            </a:extLst>
          </p:cNvPr>
          <p:cNvSpPr txBox="1"/>
          <p:nvPr/>
        </p:nvSpPr>
        <p:spPr>
          <a:xfrm>
            <a:off x="3105150" y="1081764"/>
            <a:ext cx="936667" cy="369332"/>
          </a:xfrm>
          <a:prstGeom prst="rect">
            <a:avLst/>
          </a:prstGeom>
          <a:noFill/>
          <a:ln>
            <a:solidFill>
              <a:schemeClr val="accent1"/>
            </a:solidFill>
          </a:ln>
        </p:spPr>
        <p:txBody>
          <a:bodyPr wrap="none" rtlCol="0">
            <a:spAutoFit/>
          </a:bodyPr>
          <a:lstStyle/>
          <a:p>
            <a:r>
              <a:rPr lang="en-US" dirty="0"/>
              <a:t>Figure 1</a:t>
            </a:r>
          </a:p>
        </p:txBody>
      </p:sp>
      <p:sp>
        <p:nvSpPr>
          <p:cNvPr id="10" name="TextBox 9">
            <a:extLst>
              <a:ext uri="{FF2B5EF4-FFF2-40B4-BE49-F238E27FC236}">
                <a16:creationId xmlns:a16="http://schemas.microsoft.com/office/drawing/2014/main" id="{14F3084C-1F86-34E5-A513-ED6AA5A14681}"/>
              </a:ext>
            </a:extLst>
          </p:cNvPr>
          <p:cNvSpPr txBox="1"/>
          <p:nvPr/>
        </p:nvSpPr>
        <p:spPr>
          <a:xfrm>
            <a:off x="7983883" y="800491"/>
            <a:ext cx="666273" cy="369332"/>
          </a:xfrm>
          <a:prstGeom prst="rect">
            <a:avLst/>
          </a:prstGeom>
          <a:noFill/>
          <a:ln>
            <a:solidFill>
              <a:schemeClr val="accent1"/>
            </a:solidFill>
          </a:ln>
        </p:spPr>
        <p:txBody>
          <a:bodyPr wrap="none" rtlCol="0">
            <a:spAutoFit/>
          </a:bodyPr>
          <a:lstStyle/>
          <a:p>
            <a:r>
              <a:rPr lang="en-HK" dirty="0"/>
              <a:t>Filter</a:t>
            </a:r>
          </a:p>
        </p:txBody>
      </p:sp>
    </p:spTree>
    <p:extLst>
      <p:ext uri="{BB962C8B-B14F-4D97-AF65-F5344CB8AC3E}">
        <p14:creationId xmlns:p14="http://schemas.microsoft.com/office/powerpoint/2010/main" val="1094204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850790" y="1315004"/>
          <a:ext cx="1631497" cy="2086070"/>
        </p:xfrm>
        <a:graphic>
          <a:graphicData uri="http://schemas.openxmlformats.org/drawingml/2006/table">
            <a:tbl>
              <a:tblPr firstRow="1" bandRow="1">
                <a:tableStyleId>{5C22544A-7EE6-4342-B048-85BDC9FD1C3A}</a:tableStyleId>
              </a:tblPr>
              <a:tblGrid>
                <a:gridCol w="233071">
                  <a:extLst>
                    <a:ext uri="{9D8B030D-6E8A-4147-A177-3AD203B41FA5}">
                      <a16:colId xmlns:a16="http://schemas.microsoft.com/office/drawing/2014/main" val="20000"/>
                    </a:ext>
                  </a:extLst>
                </a:gridCol>
                <a:gridCol w="233071">
                  <a:extLst>
                    <a:ext uri="{9D8B030D-6E8A-4147-A177-3AD203B41FA5}">
                      <a16:colId xmlns:a16="http://schemas.microsoft.com/office/drawing/2014/main" val="20001"/>
                    </a:ext>
                  </a:extLst>
                </a:gridCol>
                <a:gridCol w="233071">
                  <a:extLst>
                    <a:ext uri="{9D8B030D-6E8A-4147-A177-3AD203B41FA5}">
                      <a16:colId xmlns:a16="http://schemas.microsoft.com/office/drawing/2014/main" val="20002"/>
                    </a:ext>
                  </a:extLst>
                </a:gridCol>
                <a:gridCol w="233071">
                  <a:extLst>
                    <a:ext uri="{9D8B030D-6E8A-4147-A177-3AD203B41FA5}">
                      <a16:colId xmlns:a16="http://schemas.microsoft.com/office/drawing/2014/main" val="20003"/>
                    </a:ext>
                  </a:extLst>
                </a:gridCol>
                <a:gridCol w="233071">
                  <a:extLst>
                    <a:ext uri="{9D8B030D-6E8A-4147-A177-3AD203B41FA5}">
                      <a16:colId xmlns:a16="http://schemas.microsoft.com/office/drawing/2014/main" val="20004"/>
                    </a:ext>
                  </a:extLst>
                </a:gridCol>
                <a:gridCol w="233071">
                  <a:extLst>
                    <a:ext uri="{9D8B030D-6E8A-4147-A177-3AD203B41FA5}">
                      <a16:colId xmlns:a16="http://schemas.microsoft.com/office/drawing/2014/main" val="20005"/>
                    </a:ext>
                  </a:extLst>
                </a:gridCol>
                <a:gridCol w="233071">
                  <a:extLst>
                    <a:ext uri="{9D8B030D-6E8A-4147-A177-3AD203B41FA5}">
                      <a16:colId xmlns:a16="http://schemas.microsoft.com/office/drawing/2014/main" val="20006"/>
                    </a:ext>
                  </a:extLst>
                </a:gridCol>
              </a:tblGrid>
              <a:tr h="298010">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a:p>
                  </a:txBody>
                  <a:tcPr>
                    <a:solidFill>
                      <a:schemeClr val="bg2">
                        <a:lumMod val="75000"/>
                      </a:schemeClr>
                    </a:solidFill>
                  </a:tcPr>
                </a:tc>
                <a:extLst>
                  <a:ext uri="{0D108BD9-81ED-4DB2-BD59-A6C34878D82A}">
                    <a16:rowId xmlns:a16="http://schemas.microsoft.com/office/drawing/2014/main" val="10000"/>
                  </a:ext>
                </a:extLst>
              </a:tr>
              <a:tr h="298010">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extLst>
                  <a:ext uri="{0D108BD9-81ED-4DB2-BD59-A6C34878D82A}">
                    <a16:rowId xmlns:a16="http://schemas.microsoft.com/office/drawing/2014/main" val="10001"/>
                  </a:ext>
                </a:extLst>
              </a:tr>
              <a:tr h="298010">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extLst>
                  <a:ext uri="{0D108BD9-81ED-4DB2-BD59-A6C34878D82A}">
                    <a16:rowId xmlns:a16="http://schemas.microsoft.com/office/drawing/2014/main" val="10002"/>
                  </a:ext>
                </a:extLst>
              </a:tr>
              <a:tr h="298010">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extLst>
                  <a:ext uri="{0D108BD9-81ED-4DB2-BD59-A6C34878D82A}">
                    <a16:rowId xmlns:a16="http://schemas.microsoft.com/office/drawing/2014/main" val="10003"/>
                  </a:ext>
                </a:extLst>
              </a:tr>
              <a:tr h="298010">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extLst>
                  <a:ext uri="{0D108BD9-81ED-4DB2-BD59-A6C34878D82A}">
                    <a16:rowId xmlns:a16="http://schemas.microsoft.com/office/drawing/2014/main" val="10004"/>
                  </a:ext>
                </a:extLst>
              </a:tr>
              <a:tr h="298010">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extLst>
                  <a:ext uri="{0D108BD9-81ED-4DB2-BD59-A6C34878D82A}">
                    <a16:rowId xmlns:a16="http://schemas.microsoft.com/office/drawing/2014/main" val="10005"/>
                  </a:ext>
                </a:extLst>
              </a:tr>
              <a:tr h="298010">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a:p>
                  </a:txBody>
                  <a:tcPr>
                    <a:solidFill>
                      <a:schemeClr val="bg2">
                        <a:lumMod val="75000"/>
                      </a:schemeClr>
                    </a:solidFill>
                  </a:tcPr>
                </a:tc>
                <a:tc>
                  <a:txBody>
                    <a:bodyPr/>
                    <a:lstStyle/>
                    <a:p>
                      <a:endParaRPr lang="en-US" sz="1000" dirty="0"/>
                    </a:p>
                  </a:txBody>
                  <a:tcPr>
                    <a:solidFill>
                      <a:schemeClr val="bg2">
                        <a:lumMod val="75000"/>
                      </a:schemeClr>
                    </a:solidFill>
                  </a:tcPr>
                </a:tc>
                <a:tc>
                  <a:txBody>
                    <a:bodyPr/>
                    <a:lstStyle/>
                    <a:p>
                      <a:endParaRPr lang="en-US" sz="1000" dirty="0"/>
                    </a:p>
                  </a:txBody>
                  <a:tcPr>
                    <a:solidFill>
                      <a:schemeClr val="bg2">
                        <a:lumMod val="75000"/>
                      </a:schemeClr>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457200" y="274638"/>
            <a:ext cx="8229600" cy="563562"/>
          </a:xfrm>
        </p:spPr>
        <p:txBody>
          <a:bodyPr>
            <a:noAutofit/>
          </a:bodyPr>
          <a:lstStyle/>
          <a:p>
            <a:r>
              <a:rPr lang="en-US" sz="2400" dirty="0">
                <a:solidFill>
                  <a:srgbClr val="FF0000"/>
                </a:solidFill>
              </a:rPr>
              <a:t>Answer  3</a:t>
            </a:r>
            <a:r>
              <a:rPr lang="en-US" sz="2400" dirty="0"/>
              <a:t>: A small example of how the feature map is calculated</a:t>
            </a:r>
          </a:p>
        </p:txBody>
      </p:sp>
      <p:sp>
        <p:nvSpPr>
          <p:cNvPr id="3" name="Content Placeholder 2"/>
          <p:cNvSpPr>
            <a:spLocks noGrp="1"/>
          </p:cNvSpPr>
          <p:nvPr>
            <p:ph idx="1"/>
          </p:nvPr>
        </p:nvSpPr>
        <p:spPr>
          <a:xfrm>
            <a:off x="-977" y="3429000"/>
            <a:ext cx="9086850" cy="2971800"/>
          </a:xfrm>
        </p:spPr>
        <p:txBody>
          <a:bodyPr>
            <a:noAutofit/>
          </a:bodyPr>
          <a:lstStyle/>
          <a:p>
            <a:pPr marL="0" indent="0">
              <a:buNone/>
            </a:pPr>
            <a:r>
              <a:rPr lang="en-US" sz="1800" dirty="0"/>
              <a:t>(Ex.3a) If input is 32x32, mask is 5x5, what is the size of the output feature map if step size is 1? </a:t>
            </a:r>
            <a:r>
              <a:rPr lang="en-US" sz="1800" dirty="0">
                <a:solidFill>
                  <a:srgbClr val="FF0000"/>
                </a:solidFill>
              </a:rPr>
              <a:t>MC. Ans3a: Choice3 is correct :</a:t>
            </a:r>
            <a:r>
              <a:rPr lang="en-US" sz="1800" dirty="0"/>
              <a:t> </a:t>
            </a:r>
            <a:r>
              <a:rPr lang="en-US" sz="1800" dirty="0">
                <a:solidFill>
                  <a:srgbClr val="FF0000"/>
                </a:solidFill>
              </a:rPr>
              <a:t>{ [(N-m)/s]+1}=28x28, for each dimension, </a:t>
            </a:r>
            <a:r>
              <a:rPr lang="en-US" sz="1800" dirty="0" err="1">
                <a:solidFill>
                  <a:srgbClr val="FF0000"/>
                </a:solidFill>
              </a:rPr>
              <a:t>image_width</a:t>
            </a:r>
            <a:r>
              <a:rPr lang="en-US" sz="1800" dirty="0">
                <a:solidFill>
                  <a:srgbClr val="FF0000"/>
                </a:solidFill>
              </a:rPr>
              <a:t>, m=kernel (mask) width, s=step size, </a:t>
            </a:r>
            <a:r>
              <a:rPr lang="en-US" sz="1800" dirty="0" err="1">
                <a:solidFill>
                  <a:srgbClr val="FF0000"/>
                </a:solidFill>
              </a:rPr>
              <a:t>output_feature_map_width</a:t>
            </a:r>
            <a:r>
              <a:rPr lang="en-US" sz="1800" dirty="0">
                <a:solidFill>
                  <a:srgbClr val="FF0000"/>
                </a:solidFill>
              </a:rPr>
              <a:t>={ [(N-m)/s]+1}</a:t>
            </a:r>
          </a:p>
          <a:p>
            <a:pPr marL="0" indent="0">
              <a:buNone/>
            </a:pPr>
            <a:r>
              <a:rPr lang="en-US" sz="1800" dirty="0"/>
              <a:t>(Ex.3b) Input =28x28, what is the size of the subsample layer? </a:t>
            </a:r>
            <a:r>
              <a:rPr lang="en-US" sz="1800" dirty="0" err="1">
                <a:solidFill>
                  <a:srgbClr val="FF0000"/>
                </a:solidFill>
              </a:rPr>
              <a:t>Ans:choice</a:t>
            </a:r>
            <a:r>
              <a:rPr lang="en-US" sz="1800" dirty="0">
                <a:solidFill>
                  <a:srgbClr val="FF0000"/>
                </a:solidFill>
              </a:rPr>
              <a:t> 3 is correct=</a:t>
            </a:r>
            <a:r>
              <a:rPr lang="en-US" sz="2000" dirty="0">
                <a:solidFill>
                  <a:srgbClr val="FF0000"/>
                </a:solidFill>
              </a:rPr>
              <a:t>14x14</a:t>
            </a:r>
          </a:p>
          <a:p>
            <a:pPr marL="0" indent="0">
              <a:buNone/>
            </a:pPr>
            <a:r>
              <a:rPr lang="en-US" sz="1800" dirty="0"/>
              <a:t>(Ex.3c) If input is 14x14, kernel=5x5, what is the size of the output feature map if step size is 1?   </a:t>
            </a:r>
            <a:r>
              <a:rPr lang="en-US" sz="1800" dirty="0">
                <a:solidFill>
                  <a:srgbClr val="FF0000"/>
                </a:solidFill>
              </a:rPr>
              <a:t>Ans3c : choice 1 is correct= 10x10</a:t>
            </a:r>
          </a:p>
          <a:p>
            <a:pPr marL="0" indent="0">
              <a:buNone/>
            </a:pPr>
            <a:r>
              <a:rPr lang="en-US" sz="1800" dirty="0"/>
              <a:t>(Ex.3d) In the figure above (Image=7x7, kernel=3x3), if the step size is 2 pixels, What is the size of the output feature </a:t>
            </a:r>
            <a:r>
              <a:rPr lang="en-US" sz="1800" dirty="0" err="1"/>
              <a:t>map?</a:t>
            </a:r>
            <a:r>
              <a:rPr lang="en-US" sz="1800" dirty="0" err="1">
                <a:solidFill>
                  <a:srgbClr val="FF0000"/>
                </a:solidFill>
              </a:rPr>
              <a:t>Ans</a:t>
            </a:r>
            <a:r>
              <a:rPr lang="en-US" sz="1800" dirty="0">
                <a:solidFill>
                  <a:srgbClr val="FF0000"/>
                </a:solidFill>
              </a:rPr>
              <a:t> 3d. choice 2 is correct { [(N-m)/s]+1}={  [(7-3)/2]  +1) =3, so 3x3.</a:t>
            </a:r>
            <a:r>
              <a:rPr lang="en-US" sz="1800" dirty="0"/>
              <a:t> </a:t>
            </a:r>
          </a:p>
          <a:p>
            <a:pPr marL="0" indent="0">
              <a:buNone/>
            </a:pPr>
            <a:r>
              <a:rPr lang="en-US" sz="1800" dirty="0"/>
              <a:t>(Ex.3e) In Ex.3a, if step size= 2 pixels, D=((32-5)/2]+1)=14.5 which is not an integer, what should we do? </a:t>
            </a:r>
            <a:r>
              <a:rPr lang="fr-FR" sz="1800" dirty="0">
                <a:solidFill>
                  <a:srgbClr val="0070C0"/>
                </a:solidFill>
              </a:rPr>
              <a:t>MC Question3e:(1) change kernel; (2) </a:t>
            </a:r>
            <a:r>
              <a:rPr lang="fr-FR" sz="1800" dirty="0" err="1">
                <a:solidFill>
                  <a:srgbClr val="0070C0"/>
                </a:solidFill>
              </a:rPr>
              <a:t>crop</a:t>
            </a:r>
            <a:r>
              <a:rPr lang="fr-FR" sz="1800" dirty="0">
                <a:solidFill>
                  <a:srgbClr val="0070C0"/>
                </a:solidFill>
              </a:rPr>
              <a:t> output; (3) </a:t>
            </a:r>
            <a:r>
              <a:rPr lang="fr-FR" sz="1800" dirty="0" err="1">
                <a:solidFill>
                  <a:srgbClr val="0070C0"/>
                </a:solidFill>
              </a:rPr>
              <a:t>crop</a:t>
            </a:r>
            <a:r>
              <a:rPr lang="fr-FR" sz="1800" dirty="0">
                <a:solidFill>
                  <a:srgbClr val="0070C0"/>
                </a:solidFill>
              </a:rPr>
              <a:t> input; (4) use </a:t>
            </a:r>
            <a:r>
              <a:rPr lang="fr-FR" sz="1800" dirty="0" err="1">
                <a:solidFill>
                  <a:srgbClr val="0070C0"/>
                </a:solidFill>
              </a:rPr>
              <a:t>zero</a:t>
            </a:r>
            <a:r>
              <a:rPr lang="fr-FR" sz="1800" dirty="0">
                <a:solidFill>
                  <a:srgbClr val="0070C0"/>
                </a:solidFill>
              </a:rPr>
              <a:t> </a:t>
            </a:r>
            <a:r>
              <a:rPr lang="fr-FR" sz="1800" dirty="0" err="1">
                <a:solidFill>
                  <a:srgbClr val="0070C0"/>
                </a:solidFill>
              </a:rPr>
              <a:t>padding</a:t>
            </a:r>
            <a:r>
              <a:rPr lang="fr-FR" sz="1800" dirty="0">
                <a:solidFill>
                  <a:srgbClr val="0070C0"/>
                </a:solidFill>
              </a:rPr>
              <a:t> </a:t>
            </a:r>
            <a:r>
              <a:rPr lang="fr-FR" sz="1800" dirty="0">
                <a:solidFill>
                  <a:srgbClr val="C00000"/>
                </a:solidFill>
              </a:rPr>
              <a:t>&gt; </a:t>
            </a:r>
            <a:r>
              <a:rPr lang="fr-FR" sz="1800" dirty="0" err="1">
                <a:solidFill>
                  <a:srgbClr val="C00000"/>
                </a:solidFill>
              </a:rPr>
              <a:t>Answer</a:t>
            </a:r>
            <a:r>
              <a:rPr lang="fr-FR" sz="1800" dirty="0">
                <a:solidFill>
                  <a:srgbClr val="C00000"/>
                </a:solidFill>
              </a:rPr>
              <a:t>: 	</a:t>
            </a:r>
            <a:r>
              <a:rPr lang="fr-FR" sz="1800" dirty="0" err="1">
                <a:solidFill>
                  <a:srgbClr val="C00000"/>
                </a:solidFill>
              </a:rPr>
              <a:t>choice</a:t>
            </a:r>
            <a:r>
              <a:rPr lang="fr-FR" sz="1800" dirty="0">
                <a:solidFill>
                  <a:srgbClr val="C00000"/>
                </a:solidFill>
              </a:rPr>
              <a:t> 4 , use </a:t>
            </a:r>
            <a:r>
              <a:rPr lang="fr-FR" sz="1800" dirty="0" err="1">
                <a:solidFill>
                  <a:srgbClr val="C00000"/>
                </a:solidFill>
              </a:rPr>
              <a:t>zero</a:t>
            </a:r>
            <a:r>
              <a:rPr lang="fr-FR" sz="1800" dirty="0">
                <a:solidFill>
                  <a:srgbClr val="C00000"/>
                </a:solidFill>
              </a:rPr>
              <a:t> </a:t>
            </a:r>
            <a:r>
              <a:rPr lang="fr-FR" sz="1800" dirty="0" err="1">
                <a:solidFill>
                  <a:srgbClr val="C00000"/>
                </a:solidFill>
              </a:rPr>
              <a:t>padding</a:t>
            </a:r>
            <a:r>
              <a:rPr lang="fr-FR" sz="1800" dirty="0">
                <a:solidFill>
                  <a:srgbClr val="C00000"/>
                </a:solidFill>
              </a:rPr>
              <a:t> </a:t>
            </a:r>
            <a:r>
              <a:rPr lang="fr-FR" sz="1800" dirty="0" err="1">
                <a:solidFill>
                  <a:srgbClr val="C00000"/>
                </a:solidFill>
              </a:rPr>
              <a:t>is</a:t>
            </a:r>
            <a:r>
              <a:rPr lang="fr-FR" sz="1800" dirty="0">
                <a:solidFill>
                  <a:srgbClr val="C00000"/>
                </a:solidFill>
              </a:rPr>
              <a:t> correct</a:t>
            </a:r>
            <a:r>
              <a:rPr lang="en-US" sz="1800" dirty="0">
                <a:solidFill>
                  <a:srgbClr val="C00000"/>
                </a:solidFill>
              </a:rPr>
              <a:t>, see next slide                                                                               </a:t>
            </a:r>
            <a:r>
              <a:rPr lang="en-US" sz="100" dirty="0"/>
              <a:t>3x3</a:t>
            </a:r>
          </a:p>
          <a:p>
            <a:pPr marL="571500" indent="-571500">
              <a:buFont typeface="+mj-lt"/>
              <a:buAutoNum type="alphaLcParenR"/>
            </a:pPr>
            <a:endParaRPr lang="en-US" sz="900" dirty="0"/>
          </a:p>
        </p:txBody>
      </p:sp>
      <p:sp>
        <p:nvSpPr>
          <p:cNvPr id="4" name="Footer Placeholder 3"/>
          <p:cNvSpPr>
            <a:spLocks noGrp="1"/>
          </p:cNvSpPr>
          <p:nvPr>
            <p:ph type="ftr" sz="quarter" idx="11"/>
          </p:nvPr>
        </p:nvSpPr>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37</a:t>
            </a:fld>
            <a:endParaRPr lang="en-US" altLang="en-US" dirty="0"/>
          </a:p>
        </p:txBody>
      </p:sp>
      <p:graphicFrame>
        <p:nvGraphicFramePr>
          <p:cNvPr id="9" name="Table 8"/>
          <p:cNvGraphicFramePr>
            <a:graphicFrameLocks noGrp="1"/>
          </p:cNvGraphicFramePr>
          <p:nvPr/>
        </p:nvGraphicFramePr>
        <p:xfrm>
          <a:off x="4064514" y="1674660"/>
          <a:ext cx="955869" cy="1097280"/>
        </p:xfrm>
        <a:graphic>
          <a:graphicData uri="http://schemas.openxmlformats.org/drawingml/2006/table">
            <a:tbl>
              <a:tblPr firstRow="1" bandRow="1">
                <a:tableStyleId>{5C22544A-7EE6-4342-B048-85BDC9FD1C3A}</a:tableStyleId>
              </a:tblPr>
              <a:tblGrid>
                <a:gridCol w="318623">
                  <a:extLst>
                    <a:ext uri="{9D8B030D-6E8A-4147-A177-3AD203B41FA5}">
                      <a16:colId xmlns:a16="http://schemas.microsoft.com/office/drawing/2014/main" val="20000"/>
                    </a:ext>
                  </a:extLst>
                </a:gridCol>
                <a:gridCol w="318623">
                  <a:extLst>
                    <a:ext uri="{9D8B030D-6E8A-4147-A177-3AD203B41FA5}">
                      <a16:colId xmlns:a16="http://schemas.microsoft.com/office/drawing/2014/main" val="20001"/>
                    </a:ext>
                  </a:extLst>
                </a:gridCol>
                <a:gridCol w="318623">
                  <a:extLst>
                    <a:ext uri="{9D8B030D-6E8A-4147-A177-3AD203B41FA5}">
                      <a16:colId xmlns:a16="http://schemas.microsoft.com/office/drawing/2014/main" val="20002"/>
                    </a:ext>
                  </a:extLst>
                </a:gridCol>
              </a:tblGrid>
              <a:tr h="258771">
                <a:tc>
                  <a:txBody>
                    <a:bodyPr/>
                    <a:lstStyle/>
                    <a:p>
                      <a:endParaRPr lang="en-US" dirty="0"/>
                    </a:p>
                  </a:txBody>
                  <a:tcPr>
                    <a:solidFill>
                      <a:srgbClr val="FFC000">
                        <a:alpha val="48000"/>
                      </a:srgbClr>
                    </a:solidFill>
                  </a:tcPr>
                </a:tc>
                <a:tc>
                  <a:txBody>
                    <a:bodyPr/>
                    <a:lstStyle/>
                    <a:p>
                      <a:endParaRPr lang="en-US"/>
                    </a:p>
                  </a:txBody>
                  <a:tcPr>
                    <a:solidFill>
                      <a:srgbClr val="FFC000">
                        <a:alpha val="48000"/>
                      </a:srgbClr>
                    </a:solidFill>
                  </a:tcPr>
                </a:tc>
                <a:tc>
                  <a:txBody>
                    <a:bodyPr/>
                    <a:lstStyle/>
                    <a:p>
                      <a:endParaRPr lang="en-US" dirty="0"/>
                    </a:p>
                  </a:txBody>
                  <a:tcPr>
                    <a:solidFill>
                      <a:srgbClr val="FFC000">
                        <a:alpha val="48000"/>
                      </a:srgbClr>
                    </a:solidFill>
                  </a:tcPr>
                </a:tc>
                <a:extLst>
                  <a:ext uri="{0D108BD9-81ED-4DB2-BD59-A6C34878D82A}">
                    <a16:rowId xmlns:a16="http://schemas.microsoft.com/office/drawing/2014/main" val="10000"/>
                  </a:ext>
                </a:extLst>
              </a:tr>
              <a:tr h="258771">
                <a:tc>
                  <a:txBody>
                    <a:bodyPr/>
                    <a:lstStyle/>
                    <a:p>
                      <a:endParaRPr lang="en-US" dirty="0"/>
                    </a:p>
                  </a:txBody>
                  <a:tcPr>
                    <a:solidFill>
                      <a:srgbClr val="FFC000">
                        <a:alpha val="48000"/>
                      </a:srgbClr>
                    </a:solidFill>
                  </a:tcPr>
                </a:tc>
                <a:tc>
                  <a:txBody>
                    <a:bodyPr/>
                    <a:lstStyle/>
                    <a:p>
                      <a:endParaRPr lang="en-US" dirty="0"/>
                    </a:p>
                  </a:txBody>
                  <a:tcPr>
                    <a:solidFill>
                      <a:srgbClr val="FFC000">
                        <a:alpha val="48000"/>
                      </a:srgbClr>
                    </a:solidFill>
                  </a:tcPr>
                </a:tc>
                <a:tc>
                  <a:txBody>
                    <a:bodyPr/>
                    <a:lstStyle/>
                    <a:p>
                      <a:endParaRPr lang="en-US" dirty="0"/>
                    </a:p>
                  </a:txBody>
                  <a:tcPr>
                    <a:solidFill>
                      <a:srgbClr val="FFC000">
                        <a:alpha val="48000"/>
                      </a:srgbClr>
                    </a:solidFill>
                  </a:tcPr>
                </a:tc>
                <a:extLst>
                  <a:ext uri="{0D108BD9-81ED-4DB2-BD59-A6C34878D82A}">
                    <a16:rowId xmlns:a16="http://schemas.microsoft.com/office/drawing/2014/main" val="10001"/>
                  </a:ext>
                </a:extLst>
              </a:tr>
              <a:tr h="258771">
                <a:tc>
                  <a:txBody>
                    <a:bodyPr/>
                    <a:lstStyle/>
                    <a:p>
                      <a:endParaRPr lang="en-US"/>
                    </a:p>
                  </a:txBody>
                  <a:tcPr>
                    <a:solidFill>
                      <a:srgbClr val="FFC000">
                        <a:alpha val="48000"/>
                      </a:srgbClr>
                    </a:solidFill>
                  </a:tcPr>
                </a:tc>
                <a:tc>
                  <a:txBody>
                    <a:bodyPr/>
                    <a:lstStyle/>
                    <a:p>
                      <a:endParaRPr lang="en-US" dirty="0"/>
                    </a:p>
                  </a:txBody>
                  <a:tcPr>
                    <a:solidFill>
                      <a:srgbClr val="FFC000">
                        <a:alpha val="48000"/>
                      </a:srgbClr>
                    </a:solidFill>
                  </a:tcPr>
                </a:tc>
                <a:tc>
                  <a:txBody>
                    <a:bodyPr/>
                    <a:lstStyle/>
                    <a:p>
                      <a:endParaRPr lang="en-US" dirty="0"/>
                    </a:p>
                  </a:txBody>
                  <a:tcPr>
                    <a:solidFill>
                      <a:srgbClr val="FFC000">
                        <a:alpha val="48000"/>
                      </a:srgbClr>
                    </a:solidFill>
                  </a:tcPr>
                </a:tc>
                <a:extLst>
                  <a:ext uri="{0D108BD9-81ED-4DB2-BD59-A6C34878D82A}">
                    <a16:rowId xmlns:a16="http://schemas.microsoft.com/office/drawing/2014/main" val="10002"/>
                  </a:ext>
                </a:extLst>
              </a:tr>
            </a:tbl>
          </a:graphicData>
        </a:graphic>
      </p:graphicFrame>
      <p:sp>
        <p:nvSpPr>
          <p:cNvPr id="11" name="Freeform 10"/>
          <p:cNvSpPr/>
          <p:nvPr/>
        </p:nvSpPr>
        <p:spPr>
          <a:xfrm>
            <a:off x="892573" y="1604587"/>
            <a:ext cx="1556776" cy="1692773"/>
          </a:xfrm>
          <a:custGeom>
            <a:avLst/>
            <a:gdLst>
              <a:gd name="connsiteX0" fmla="*/ 0 w 1556776"/>
              <a:gd name="connsiteY0" fmla="*/ 1511405 h 1692773"/>
              <a:gd name="connsiteX1" fmla="*/ 45342 w 1556776"/>
              <a:gd name="connsiteY1" fmla="*/ 1413163 h 1692773"/>
              <a:gd name="connsiteX2" fmla="*/ 75570 w 1556776"/>
              <a:gd name="connsiteY2" fmla="*/ 1314922 h 1692773"/>
              <a:gd name="connsiteX3" fmla="*/ 90684 w 1556776"/>
              <a:gd name="connsiteY3" fmla="*/ 1284694 h 1692773"/>
              <a:gd name="connsiteX4" fmla="*/ 120912 w 1556776"/>
              <a:gd name="connsiteY4" fmla="*/ 1216681 h 1692773"/>
              <a:gd name="connsiteX5" fmla="*/ 128469 w 1556776"/>
              <a:gd name="connsiteY5" fmla="*/ 1178896 h 1692773"/>
              <a:gd name="connsiteX6" fmla="*/ 166255 w 1556776"/>
              <a:gd name="connsiteY6" fmla="*/ 1110882 h 1692773"/>
              <a:gd name="connsiteX7" fmla="*/ 181369 w 1556776"/>
              <a:gd name="connsiteY7" fmla="*/ 1065540 h 1692773"/>
              <a:gd name="connsiteX8" fmla="*/ 204040 w 1556776"/>
              <a:gd name="connsiteY8" fmla="*/ 1035312 h 1692773"/>
              <a:gd name="connsiteX9" fmla="*/ 219154 w 1556776"/>
              <a:gd name="connsiteY9" fmla="*/ 997527 h 1692773"/>
              <a:gd name="connsiteX10" fmla="*/ 264496 w 1556776"/>
              <a:gd name="connsiteY10" fmla="*/ 937071 h 1692773"/>
              <a:gd name="connsiteX11" fmla="*/ 309838 w 1556776"/>
              <a:gd name="connsiteY11" fmla="*/ 876615 h 1692773"/>
              <a:gd name="connsiteX12" fmla="*/ 317395 w 1556776"/>
              <a:gd name="connsiteY12" fmla="*/ 853943 h 1692773"/>
              <a:gd name="connsiteX13" fmla="*/ 347623 w 1556776"/>
              <a:gd name="connsiteY13" fmla="*/ 801044 h 1692773"/>
              <a:gd name="connsiteX14" fmla="*/ 355180 w 1556776"/>
              <a:gd name="connsiteY14" fmla="*/ 770816 h 1692773"/>
              <a:gd name="connsiteX15" fmla="*/ 385408 w 1556776"/>
              <a:gd name="connsiteY15" fmla="*/ 740588 h 1692773"/>
              <a:gd name="connsiteX16" fmla="*/ 400522 w 1556776"/>
              <a:gd name="connsiteY16" fmla="*/ 717917 h 1692773"/>
              <a:gd name="connsiteX17" fmla="*/ 430750 w 1556776"/>
              <a:gd name="connsiteY17" fmla="*/ 665018 h 1692773"/>
              <a:gd name="connsiteX18" fmla="*/ 468536 w 1556776"/>
              <a:gd name="connsiteY18" fmla="*/ 604562 h 1692773"/>
              <a:gd name="connsiteX19" fmla="*/ 506321 w 1556776"/>
              <a:gd name="connsiteY19" fmla="*/ 544105 h 1692773"/>
              <a:gd name="connsiteX20" fmla="*/ 521435 w 1556776"/>
              <a:gd name="connsiteY20" fmla="*/ 513877 h 1692773"/>
              <a:gd name="connsiteX21" fmla="*/ 536549 w 1556776"/>
              <a:gd name="connsiteY21" fmla="*/ 491206 h 1692773"/>
              <a:gd name="connsiteX22" fmla="*/ 581891 w 1556776"/>
              <a:gd name="connsiteY22" fmla="*/ 423193 h 1692773"/>
              <a:gd name="connsiteX23" fmla="*/ 589448 w 1556776"/>
              <a:gd name="connsiteY23" fmla="*/ 400522 h 1692773"/>
              <a:gd name="connsiteX24" fmla="*/ 642347 w 1556776"/>
              <a:gd name="connsiteY24" fmla="*/ 340066 h 1692773"/>
              <a:gd name="connsiteX25" fmla="*/ 665018 w 1556776"/>
              <a:gd name="connsiteY25" fmla="*/ 302281 h 1692773"/>
              <a:gd name="connsiteX26" fmla="*/ 695246 w 1556776"/>
              <a:gd name="connsiteY26" fmla="*/ 256939 h 1692773"/>
              <a:gd name="connsiteX27" fmla="*/ 740588 w 1556776"/>
              <a:gd name="connsiteY27" fmla="*/ 188925 h 1692773"/>
              <a:gd name="connsiteX28" fmla="*/ 755702 w 1556776"/>
              <a:gd name="connsiteY28" fmla="*/ 166254 h 1692773"/>
              <a:gd name="connsiteX29" fmla="*/ 770817 w 1556776"/>
              <a:gd name="connsiteY29" fmla="*/ 143583 h 1692773"/>
              <a:gd name="connsiteX30" fmla="*/ 793488 w 1556776"/>
              <a:gd name="connsiteY30" fmla="*/ 90684 h 1692773"/>
              <a:gd name="connsiteX31" fmla="*/ 808602 w 1556776"/>
              <a:gd name="connsiteY31" fmla="*/ 60456 h 1692773"/>
              <a:gd name="connsiteX32" fmla="*/ 831273 w 1556776"/>
              <a:gd name="connsiteY32" fmla="*/ 0 h 1692773"/>
              <a:gd name="connsiteX33" fmla="*/ 884172 w 1556776"/>
              <a:gd name="connsiteY33" fmla="*/ 52899 h 1692773"/>
              <a:gd name="connsiteX34" fmla="*/ 921957 w 1556776"/>
              <a:gd name="connsiteY34" fmla="*/ 83127 h 1692773"/>
              <a:gd name="connsiteX35" fmla="*/ 952185 w 1556776"/>
              <a:gd name="connsiteY35" fmla="*/ 120912 h 1692773"/>
              <a:gd name="connsiteX36" fmla="*/ 974856 w 1556776"/>
              <a:gd name="connsiteY36" fmla="*/ 143583 h 1692773"/>
              <a:gd name="connsiteX37" fmla="*/ 1020198 w 1556776"/>
              <a:gd name="connsiteY37" fmla="*/ 196482 h 1692773"/>
              <a:gd name="connsiteX38" fmla="*/ 1080655 w 1556776"/>
              <a:gd name="connsiteY38" fmla="*/ 256939 h 1692773"/>
              <a:gd name="connsiteX39" fmla="*/ 1103326 w 1556776"/>
              <a:gd name="connsiteY39" fmla="*/ 279610 h 1692773"/>
              <a:gd name="connsiteX40" fmla="*/ 1133554 w 1556776"/>
              <a:gd name="connsiteY40" fmla="*/ 332509 h 1692773"/>
              <a:gd name="connsiteX41" fmla="*/ 1141111 w 1556776"/>
              <a:gd name="connsiteY41" fmla="*/ 362737 h 1692773"/>
              <a:gd name="connsiteX42" fmla="*/ 1186453 w 1556776"/>
              <a:gd name="connsiteY42" fmla="*/ 430750 h 1692773"/>
              <a:gd name="connsiteX43" fmla="*/ 1216681 w 1556776"/>
              <a:gd name="connsiteY43" fmla="*/ 521434 h 1692773"/>
              <a:gd name="connsiteX44" fmla="*/ 1231795 w 1556776"/>
              <a:gd name="connsiteY44" fmla="*/ 574334 h 1692773"/>
              <a:gd name="connsiteX45" fmla="*/ 1246909 w 1556776"/>
              <a:gd name="connsiteY45" fmla="*/ 604562 h 1692773"/>
              <a:gd name="connsiteX46" fmla="*/ 1254466 w 1556776"/>
              <a:gd name="connsiteY46" fmla="*/ 649904 h 1692773"/>
              <a:gd name="connsiteX47" fmla="*/ 1269580 w 1556776"/>
              <a:gd name="connsiteY47" fmla="*/ 687689 h 1692773"/>
              <a:gd name="connsiteX48" fmla="*/ 1292251 w 1556776"/>
              <a:gd name="connsiteY48" fmla="*/ 740588 h 1692773"/>
              <a:gd name="connsiteX49" fmla="*/ 1314922 w 1556776"/>
              <a:gd name="connsiteY49" fmla="*/ 808601 h 1692773"/>
              <a:gd name="connsiteX50" fmla="*/ 1330036 w 1556776"/>
              <a:gd name="connsiteY50" fmla="*/ 884172 h 1692773"/>
              <a:gd name="connsiteX51" fmla="*/ 1337593 w 1556776"/>
              <a:gd name="connsiteY51" fmla="*/ 906843 h 1692773"/>
              <a:gd name="connsiteX52" fmla="*/ 1352707 w 1556776"/>
              <a:gd name="connsiteY52" fmla="*/ 982413 h 1692773"/>
              <a:gd name="connsiteX53" fmla="*/ 1360264 w 1556776"/>
              <a:gd name="connsiteY53" fmla="*/ 1012641 h 1692773"/>
              <a:gd name="connsiteX54" fmla="*/ 1375379 w 1556776"/>
              <a:gd name="connsiteY54" fmla="*/ 1080654 h 1692773"/>
              <a:gd name="connsiteX55" fmla="*/ 1390493 w 1556776"/>
              <a:gd name="connsiteY55" fmla="*/ 1118439 h 1692773"/>
              <a:gd name="connsiteX56" fmla="*/ 1405607 w 1556776"/>
              <a:gd name="connsiteY56" fmla="*/ 1171339 h 1692773"/>
              <a:gd name="connsiteX57" fmla="*/ 1420721 w 1556776"/>
              <a:gd name="connsiteY57" fmla="*/ 1209124 h 1692773"/>
              <a:gd name="connsiteX58" fmla="*/ 1435835 w 1556776"/>
              <a:gd name="connsiteY58" fmla="*/ 1292251 h 1692773"/>
              <a:gd name="connsiteX59" fmla="*/ 1458506 w 1556776"/>
              <a:gd name="connsiteY59" fmla="*/ 1345150 h 1692773"/>
              <a:gd name="connsiteX60" fmla="*/ 1481177 w 1556776"/>
              <a:gd name="connsiteY60" fmla="*/ 1413163 h 1692773"/>
              <a:gd name="connsiteX61" fmla="*/ 1496291 w 1556776"/>
              <a:gd name="connsiteY61" fmla="*/ 1503848 h 1692773"/>
              <a:gd name="connsiteX62" fmla="*/ 1503848 w 1556776"/>
              <a:gd name="connsiteY62" fmla="*/ 1526519 h 1692773"/>
              <a:gd name="connsiteX63" fmla="*/ 1511405 w 1556776"/>
              <a:gd name="connsiteY63" fmla="*/ 1571861 h 1692773"/>
              <a:gd name="connsiteX64" fmla="*/ 1526519 w 1556776"/>
              <a:gd name="connsiteY64" fmla="*/ 1617203 h 1692773"/>
              <a:gd name="connsiteX65" fmla="*/ 1534076 w 1556776"/>
              <a:gd name="connsiteY65" fmla="*/ 1639874 h 1692773"/>
              <a:gd name="connsiteX66" fmla="*/ 1541633 w 1556776"/>
              <a:gd name="connsiteY66" fmla="*/ 1662545 h 1692773"/>
              <a:gd name="connsiteX67" fmla="*/ 1556747 w 1556776"/>
              <a:gd name="connsiteY67" fmla="*/ 1692773 h 169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56776" h="1692773">
                <a:moveTo>
                  <a:pt x="0" y="1511405"/>
                </a:moveTo>
                <a:cubicBezTo>
                  <a:pt x="28962" y="1395557"/>
                  <a:pt x="-5577" y="1498029"/>
                  <a:pt x="45342" y="1413163"/>
                </a:cubicBezTo>
                <a:cubicBezTo>
                  <a:pt x="83211" y="1350047"/>
                  <a:pt x="34134" y="1397793"/>
                  <a:pt x="75570" y="1314922"/>
                </a:cubicBezTo>
                <a:lnTo>
                  <a:pt x="90684" y="1284694"/>
                </a:lnTo>
                <a:cubicBezTo>
                  <a:pt x="112007" y="1156754"/>
                  <a:pt x="79030" y="1300445"/>
                  <a:pt x="120912" y="1216681"/>
                </a:cubicBezTo>
                <a:cubicBezTo>
                  <a:pt x="126656" y="1205193"/>
                  <a:pt x="124407" y="1191081"/>
                  <a:pt x="128469" y="1178896"/>
                </a:cubicBezTo>
                <a:cubicBezTo>
                  <a:pt x="137607" y="1151481"/>
                  <a:pt x="154142" y="1137529"/>
                  <a:pt x="166255" y="1110882"/>
                </a:cubicBezTo>
                <a:cubicBezTo>
                  <a:pt x="172848" y="1096379"/>
                  <a:pt x="174244" y="1079790"/>
                  <a:pt x="181369" y="1065540"/>
                </a:cubicBezTo>
                <a:cubicBezTo>
                  <a:pt x="187002" y="1054275"/>
                  <a:pt x="197923" y="1046322"/>
                  <a:pt x="204040" y="1035312"/>
                </a:cubicBezTo>
                <a:cubicBezTo>
                  <a:pt x="210628" y="1023454"/>
                  <a:pt x="213087" y="1009660"/>
                  <a:pt x="219154" y="997527"/>
                </a:cubicBezTo>
                <a:cubicBezTo>
                  <a:pt x="228479" y="978877"/>
                  <a:pt x="254764" y="950974"/>
                  <a:pt x="264496" y="937071"/>
                </a:cubicBezTo>
                <a:cubicBezTo>
                  <a:pt x="308315" y="874472"/>
                  <a:pt x="265394" y="921059"/>
                  <a:pt x="309838" y="876615"/>
                </a:cubicBezTo>
                <a:cubicBezTo>
                  <a:pt x="312357" y="869058"/>
                  <a:pt x="314257" y="861265"/>
                  <a:pt x="317395" y="853943"/>
                </a:cubicBezTo>
                <a:cubicBezTo>
                  <a:pt x="328900" y="827098"/>
                  <a:pt x="332445" y="823812"/>
                  <a:pt x="347623" y="801044"/>
                </a:cubicBezTo>
                <a:cubicBezTo>
                  <a:pt x="350142" y="790968"/>
                  <a:pt x="349675" y="779623"/>
                  <a:pt x="355180" y="770816"/>
                </a:cubicBezTo>
                <a:cubicBezTo>
                  <a:pt x="362732" y="758732"/>
                  <a:pt x="376134" y="751407"/>
                  <a:pt x="385408" y="740588"/>
                </a:cubicBezTo>
                <a:cubicBezTo>
                  <a:pt x="391319" y="733692"/>
                  <a:pt x="395484" y="725474"/>
                  <a:pt x="400522" y="717917"/>
                </a:cubicBezTo>
                <a:cubicBezTo>
                  <a:pt x="414838" y="660654"/>
                  <a:pt x="396447" y="712183"/>
                  <a:pt x="430750" y="665018"/>
                </a:cubicBezTo>
                <a:cubicBezTo>
                  <a:pt x="444728" y="645799"/>
                  <a:pt x="455941" y="624714"/>
                  <a:pt x="468536" y="604562"/>
                </a:cubicBezTo>
                <a:cubicBezTo>
                  <a:pt x="481131" y="584410"/>
                  <a:pt x="495693" y="565361"/>
                  <a:pt x="506321" y="544105"/>
                </a:cubicBezTo>
                <a:cubicBezTo>
                  <a:pt x="511359" y="534029"/>
                  <a:pt x="515846" y="523658"/>
                  <a:pt x="521435" y="513877"/>
                </a:cubicBezTo>
                <a:cubicBezTo>
                  <a:pt x="525941" y="505991"/>
                  <a:pt x="531735" y="498908"/>
                  <a:pt x="536549" y="491206"/>
                </a:cubicBezTo>
                <a:cubicBezTo>
                  <a:pt x="572988" y="432904"/>
                  <a:pt x="544158" y="473504"/>
                  <a:pt x="581891" y="423193"/>
                </a:cubicBezTo>
                <a:cubicBezTo>
                  <a:pt x="584410" y="415636"/>
                  <a:pt x="585496" y="407438"/>
                  <a:pt x="589448" y="400522"/>
                </a:cubicBezTo>
                <a:cubicBezTo>
                  <a:pt x="613936" y="357668"/>
                  <a:pt x="610830" y="380588"/>
                  <a:pt x="642347" y="340066"/>
                </a:cubicBezTo>
                <a:cubicBezTo>
                  <a:pt x="651365" y="328472"/>
                  <a:pt x="657132" y="314673"/>
                  <a:pt x="665018" y="302281"/>
                </a:cubicBezTo>
                <a:cubicBezTo>
                  <a:pt x="674770" y="286956"/>
                  <a:pt x="685170" y="272053"/>
                  <a:pt x="695246" y="256939"/>
                </a:cubicBezTo>
                <a:lnTo>
                  <a:pt x="740588" y="188925"/>
                </a:lnTo>
                <a:lnTo>
                  <a:pt x="755702" y="166254"/>
                </a:lnTo>
                <a:cubicBezTo>
                  <a:pt x="760740" y="158697"/>
                  <a:pt x="766755" y="151707"/>
                  <a:pt x="770817" y="143583"/>
                </a:cubicBezTo>
                <a:cubicBezTo>
                  <a:pt x="820944" y="43329"/>
                  <a:pt x="760130" y="168520"/>
                  <a:pt x="793488" y="90684"/>
                </a:cubicBezTo>
                <a:cubicBezTo>
                  <a:pt x="797926" y="80330"/>
                  <a:pt x="804027" y="70750"/>
                  <a:pt x="808602" y="60456"/>
                </a:cubicBezTo>
                <a:cubicBezTo>
                  <a:pt x="820650" y="33347"/>
                  <a:pt x="822964" y="24928"/>
                  <a:pt x="831273" y="0"/>
                </a:cubicBezTo>
                <a:cubicBezTo>
                  <a:pt x="882527" y="34169"/>
                  <a:pt x="821344" y="-9929"/>
                  <a:pt x="884172" y="52899"/>
                </a:cubicBezTo>
                <a:cubicBezTo>
                  <a:pt x="895577" y="64304"/>
                  <a:pt x="910552" y="71722"/>
                  <a:pt x="921957" y="83127"/>
                </a:cubicBezTo>
                <a:cubicBezTo>
                  <a:pt x="933362" y="94532"/>
                  <a:pt x="941564" y="108773"/>
                  <a:pt x="952185" y="120912"/>
                </a:cubicBezTo>
                <a:cubicBezTo>
                  <a:pt x="959223" y="128955"/>
                  <a:pt x="967707" y="135639"/>
                  <a:pt x="974856" y="143583"/>
                </a:cubicBezTo>
                <a:cubicBezTo>
                  <a:pt x="990392" y="160845"/>
                  <a:pt x="1004352" y="179504"/>
                  <a:pt x="1020198" y="196482"/>
                </a:cubicBezTo>
                <a:cubicBezTo>
                  <a:pt x="1039644" y="217317"/>
                  <a:pt x="1060503" y="236787"/>
                  <a:pt x="1080655" y="256939"/>
                </a:cubicBezTo>
                <a:lnTo>
                  <a:pt x="1103326" y="279610"/>
                </a:lnTo>
                <a:cubicBezTo>
                  <a:pt x="1123896" y="382462"/>
                  <a:pt x="1092253" y="270558"/>
                  <a:pt x="1133554" y="332509"/>
                </a:cubicBezTo>
                <a:cubicBezTo>
                  <a:pt x="1139315" y="341151"/>
                  <a:pt x="1136893" y="353246"/>
                  <a:pt x="1141111" y="362737"/>
                </a:cubicBezTo>
                <a:cubicBezTo>
                  <a:pt x="1151711" y="386588"/>
                  <a:pt x="1170876" y="409981"/>
                  <a:pt x="1186453" y="430750"/>
                </a:cubicBezTo>
                <a:cubicBezTo>
                  <a:pt x="1213299" y="538133"/>
                  <a:pt x="1187397" y="453104"/>
                  <a:pt x="1216681" y="521434"/>
                </a:cubicBezTo>
                <a:cubicBezTo>
                  <a:pt x="1234950" y="564062"/>
                  <a:pt x="1212621" y="523203"/>
                  <a:pt x="1231795" y="574334"/>
                </a:cubicBezTo>
                <a:cubicBezTo>
                  <a:pt x="1235750" y="584882"/>
                  <a:pt x="1241871" y="594486"/>
                  <a:pt x="1246909" y="604562"/>
                </a:cubicBezTo>
                <a:cubicBezTo>
                  <a:pt x="1249428" y="619676"/>
                  <a:pt x="1250434" y="635121"/>
                  <a:pt x="1254466" y="649904"/>
                </a:cubicBezTo>
                <a:cubicBezTo>
                  <a:pt x="1258035" y="662991"/>
                  <a:pt x="1264071" y="675293"/>
                  <a:pt x="1269580" y="687689"/>
                </a:cubicBezTo>
                <a:cubicBezTo>
                  <a:pt x="1279848" y="710792"/>
                  <a:pt x="1287077" y="717306"/>
                  <a:pt x="1292251" y="740588"/>
                </a:cubicBezTo>
                <a:cubicBezTo>
                  <a:pt x="1305826" y="801676"/>
                  <a:pt x="1288626" y="769158"/>
                  <a:pt x="1314922" y="808601"/>
                </a:cubicBezTo>
                <a:cubicBezTo>
                  <a:pt x="1320860" y="844228"/>
                  <a:pt x="1321018" y="852608"/>
                  <a:pt x="1330036" y="884172"/>
                </a:cubicBezTo>
                <a:cubicBezTo>
                  <a:pt x="1332224" y="891831"/>
                  <a:pt x="1335802" y="899081"/>
                  <a:pt x="1337593" y="906843"/>
                </a:cubicBezTo>
                <a:cubicBezTo>
                  <a:pt x="1343369" y="931874"/>
                  <a:pt x="1346477" y="957491"/>
                  <a:pt x="1352707" y="982413"/>
                </a:cubicBezTo>
                <a:cubicBezTo>
                  <a:pt x="1355226" y="992489"/>
                  <a:pt x="1358011" y="1002502"/>
                  <a:pt x="1360264" y="1012641"/>
                </a:cubicBezTo>
                <a:cubicBezTo>
                  <a:pt x="1364255" y="1030600"/>
                  <a:pt x="1369238" y="1062231"/>
                  <a:pt x="1375379" y="1080654"/>
                </a:cubicBezTo>
                <a:cubicBezTo>
                  <a:pt x="1379669" y="1093523"/>
                  <a:pt x="1385730" y="1105737"/>
                  <a:pt x="1390493" y="1118439"/>
                </a:cubicBezTo>
                <a:cubicBezTo>
                  <a:pt x="1412326" y="1176660"/>
                  <a:pt x="1381787" y="1099877"/>
                  <a:pt x="1405607" y="1171339"/>
                </a:cubicBezTo>
                <a:cubicBezTo>
                  <a:pt x="1409897" y="1184208"/>
                  <a:pt x="1415683" y="1196529"/>
                  <a:pt x="1420721" y="1209124"/>
                </a:cubicBezTo>
                <a:cubicBezTo>
                  <a:pt x="1423479" y="1228433"/>
                  <a:pt x="1427612" y="1270324"/>
                  <a:pt x="1435835" y="1292251"/>
                </a:cubicBezTo>
                <a:cubicBezTo>
                  <a:pt x="1452056" y="1335506"/>
                  <a:pt x="1449123" y="1307618"/>
                  <a:pt x="1458506" y="1345150"/>
                </a:cubicBezTo>
                <a:cubicBezTo>
                  <a:pt x="1473155" y="1403748"/>
                  <a:pt x="1456036" y="1362881"/>
                  <a:pt x="1481177" y="1413163"/>
                </a:cubicBezTo>
                <a:cubicBezTo>
                  <a:pt x="1485442" y="1443020"/>
                  <a:pt x="1488925" y="1474382"/>
                  <a:pt x="1496291" y="1503848"/>
                </a:cubicBezTo>
                <a:cubicBezTo>
                  <a:pt x="1498223" y="1511576"/>
                  <a:pt x="1502120" y="1518743"/>
                  <a:pt x="1503848" y="1526519"/>
                </a:cubicBezTo>
                <a:cubicBezTo>
                  <a:pt x="1507172" y="1541477"/>
                  <a:pt x="1507689" y="1556996"/>
                  <a:pt x="1511405" y="1571861"/>
                </a:cubicBezTo>
                <a:cubicBezTo>
                  <a:pt x="1515269" y="1587317"/>
                  <a:pt x="1521481" y="1602089"/>
                  <a:pt x="1526519" y="1617203"/>
                </a:cubicBezTo>
                <a:lnTo>
                  <a:pt x="1534076" y="1639874"/>
                </a:lnTo>
                <a:cubicBezTo>
                  <a:pt x="1536595" y="1647431"/>
                  <a:pt x="1537214" y="1655917"/>
                  <a:pt x="1541633" y="1662545"/>
                </a:cubicBezTo>
                <a:cubicBezTo>
                  <a:pt x="1558144" y="1687312"/>
                  <a:pt x="1556747" y="1676134"/>
                  <a:pt x="1556747" y="16927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362783" y="2146250"/>
            <a:ext cx="762000" cy="45719"/>
          </a:xfrm>
          <a:custGeom>
            <a:avLst/>
            <a:gdLst>
              <a:gd name="connsiteX0" fmla="*/ 0 w 869058"/>
              <a:gd name="connsiteY0" fmla="*/ 0 h 7732"/>
              <a:gd name="connsiteX1" fmla="*/ 869058 w 869058"/>
              <a:gd name="connsiteY1" fmla="*/ 7557 h 7732"/>
            </a:gdLst>
            <a:ahLst/>
            <a:cxnLst>
              <a:cxn ang="0">
                <a:pos x="connsiteX0" y="connsiteY0"/>
              </a:cxn>
              <a:cxn ang="0">
                <a:pos x="connsiteX1" y="connsiteY1"/>
              </a:cxn>
            </a:cxnLst>
            <a:rect l="l" t="t" r="r" b="b"/>
            <a:pathLst>
              <a:path w="869058" h="7732">
                <a:moveTo>
                  <a:pt x="0" y="0"/>
                </a:moveTo>
                <a:cubicBezTo>
                  <a:pt x="612104" y="9564"/>
                  <a:pt x="322414" y="7557"/>
                  <a:pt x="869058" y="75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30952" y="2072157"/>
            <a:ext cx="356281" cy="7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86783" y="1786870"/>
            <a:ext cx="1212063" cy="646331"/>
          </a:xfrm>
          <a:prstGeom prst="rect">
            <a:avLst/>
          </a:prstGeom>
          <a:noFill/>
        </p:spPr>
        <p:txBody>
          <a:bodyPr wrap="none" rtlCol="0">
            <a:spAutoFit/>
          </a:bodyPr>
          <a:lstStyle/>
          <a:p>
            <a:r>
              <a:rPr lang="en-US" dirty="0"/>
              <a:t>correlation</a:t>
            </a:r>
          </a:p>
          <a:p>
            <a:r>
              <a:rPr lang="en-US" dirty="0"/>
              <a:t>with</a:t>
            </a:r>
          </a:p>
        </p:txBody>
      </p:sp>
      <p:sp>
        <p:nvSpPr>
          <p:cNvPr id="18" name="TextBox 17"/>
          <p:cNvSpPr txBox="1"/>
          <p:nvPr/>
        </p:nvSpPr>
        <p:spPr>
          <a:xfrm>
            <a:off x="8220783" y="759401"/>
            <a:ext cx="45719" cy="369332"/>
          </a:xfrm>
          <a:prstGeom prst="rect">
            <a:avLst/>
          </a:prstGeom>
          <a:noFill/>
        </p:spPr>
        <p:txBody>
          <a:bodyPr wrap="square" rtlCol="0">
            <a:spAutoFit/>
          </a:bodyPr>
          <a:lstStyle/>
          <a:p>
            <a:endParaRPr lang="en-US" dirty="0"/>
          </a:p>
        </p:txBody>
      </p:sp>
      <p:sp>
        <p:nvSpPr>
          <p:cNvPr id="20" name="TextBox 19"/>
          <p:cNvSpPr txBox="1"/>
          <p:nvPr/>
        </p:nvSpPr>
        <p:spPr>
          <a:xfrm>
            <a:off x="4163935" y="1235255"/>
            <a:ext cx="1172757" cy="369332"/>
          </a:xfrm>
          <a:prstGeom prst="rect">
            <a:avLst/>
          </a:prstGeom>
          <a:noFill/>
        </p:spPr>
        <p:txBody>
          <a:bodyPr wrap="none" rtlCol="0">
            <a:spAutoFit/>
          </a:bodyPr>
          <a:lstStyle/>
          <a:p>
            <a:r>
              <a:rPr lang="en-US" dirty="0"/>
              <a:t>Kernel 3x3</a:t>
            </a:r>
          </a:p>
        </p:txBody>
      </p:sp>
      <p:sp>
        <p:nvSpPr>
          <p:cNvPr id="21" name="TextBox 20"/>
          <p:cNvSpPr txBox="1"/>
          <p:nvPr/>
        </p:nvSpPr>
        <p:spPr>
          <a:xfrm>
            <a:off x="5805242" y="614135"/>
            <a:ext cx="2438400" cy="369332"/>
          </a:xfrm>
          <a:prstGeom prst="rect">
            <a:avLst/>
          </a:prstGeom>
          <a:noFill/>
        </p:spPr>
        <p:txBody>
          <a:bodyPr wrap="square" rtlCol="0">
            <a:spAutoFit/>
          </a:bodyPr>
          <a:lstStyle/>
          <a:p>
            <a:r>
              <a:rPr lang="en-US" dirty="0"/>
              <a:t>output feature map 5x5</a:t>
            </a:r>
          </a:p>
        </p:txBody>
      </p:sp>
      <p:sp>
        <p:nvSpPr>
          <p:cNvPr id="22" name="TextBox 21"/>
          <p:cNvSpPr txBox="1"/>
          <p:nvPr/>
        </p:nvSpPr>
        <p:spPr>
          <a:xfrm>
            <a:off x="787914" y="935996"/>
            <a:ext cx="1694375" cy="369332"/>
          </a:xfrm>
          <a:prstGeom prst="rect">
            <a:avLst/>
          </a:prstGeom>
          <a:noFill/>
        </p:spPr>
        <p:txBody>
          <a:bodyPr wrap="none" rtlCol="0">
            <a:spAutoFit/>
          </a:bodyPr>
          <a:lstStyle/>
          <a:p>
            <a:r>
              <a:rPr lang="en-US" dirty="0"/>
              <a:t>Input image 7x7</a:t>
            </a:r>
          </a:p>
        </p:txBody>
      </p:sp>
      <p:sp>
        <p:nvSpPr>
          <p:cNvPr id="6" name="Rectangle 5"/>
          <p:cNvSpPr/>
          <p:nvPr/>
        </p:nvSpPr>
        <p:spPr>
          <a:xfrm>
            <a:off x="2886782" y="2717600"/>
            <a:ext cx="5952417" cy="646331"/>
          </a:xfrm>
          <a:prstGeom prst="rect">
            <a:avLst/>
          </a:prstGeom>
        </p:spPr>
        <p:txBody>
          <a:bodyPr wrap="square">
            <a:spAutoFit/>
          </a:bodyPr>
          <a:lstStyle/>
          <a:p>
            <a:r>
              <a:rPr lang="en-US" dirty="0">
                <a:solidFill>
                  <a:srgbClr val="FF0000"/>
                </a:solidFill>
              </a:rPr>
              <a:t> For each dimension, N=</a:t>
            </a:r>
            <a:r>
              <a:rPr lang="en-US" dirty="0" err="1">
                <a:solidFill>
                  <a:srgbClr val="FF0000"/>
                </a:solidFill>
              </a:rPr>
              <a:t>image_width</a:t>
            </a:r>
            <a:r>
              <a:rPr lang="en-US" dirty="0">
                <a:solidFill>
                  <a:srgbClr val="FF0000"/>
                </a:solidFill>
              </a:rPr>
              <a:t>, m=kernel (mask) width, s=step size, </a:t>
            </a:r>
            <a:r>
              <a:rPr lang="en-US" dirty="0" err="1">
                <a:solidFill>
                  <a:srgbClr val="FF0000"/>
                </a:solidFill>
              </a:rPr>
              <a:t>output_feature_map_width</a:t>
            </a:r>
            <a:r>
              <a:rPr lang="en-US" dirty="0">
                <a:solidFill>
                  <a:srgbClr val="FF0000"/>
                </a:solidFill>
              </a:rPr>
              <a:t>={ [(N-m)/s]+1}</a:t>
            </a:r>
            <a:endParaRPr lang="en-US" dirty="0"/>
          </a:p>
        </p:txBody>
      </p:sp>
      <p:graphicFrame>
        <p:nvGraphicFramePr>
          <p:cNvPr id="7" name="Table 9">
            <a:extLst>
              <a:ext uri="{FF2B5EF4-FFF2-40B4-BE49-F238E27FC236}">
                <a16:creationId xmlns:a16="http://schemas.microsoft.com/office/drawing/2014/main" id="{D0970797-8C13-4E62-A67D-585FDD37B933}"/>
              </a:ext>
            </a:extLst>
          </p:cNvPr>
          <p:cNvGraphicFramePr>
            <a:graphicFrameLocks noGrp="1"/>
          </p:cNvGraphicFramePr>
          <p:nvPr/>
        </p:nvGraphicFramePr>
        <p:xfrm>
          <a:off x="6046524" y="944067"/>
          <a:ext cx="1783805" cy="1828800"/>
        </p:xfrm>
        <a:graphic>
          <a:graphicData uri="http://schemas.openxmlformats.org/drawingml/2006/table">
            <a:tbl>
              <a:tblPr firstRow="1" bandRow="1">
                <a:tableStyleId>{5940675A-B579-460E-94D1-54222C63F5DA}</a:tableStyleId>
              </a:tblPr>
              <a:tblGrid>
                <a:gridCol w="356761">
                  <a:extLst>
                    <a:ext uri="{9D8B030D-6E8A-4147-A177-3AD203B41FA5}">
                      <a16:colId xmlns:a16="http://schemas.microsoft.com/office/drawing/2014/main" val="2760152511"/>
                    </a:ext>
                  </a:extLst>
                </a:gridCol>
                <a:gridCol w="356761">
                  <a:extLst>
                    <a:ext uri="{9D8B030D-6E8A-4147-A177-3AD203B41FA5}">
                      <a16:colId xmlns:a16="http://schemas.microsoft.com/office/drawing/2014/main" val="2173043764"/>
                    </a:ext>
                  </a:extLst>
                </a:gridCol>
                <a:gridCol w="356761">
                  <a:extLst>
                    <a:ext uri="{9D8B030D-6E8A-4147-A177-3AD203B41FA5}">
                      <a16:colId xmlns:a16="http://schemas.microsoft.com/office/drawing/2014/main" val="2925892115"/>
                    </a:ext>
                  </a:extLst>
                </a:gridCol>
                <a:gridCol w="356761">
                  <a:extLst>
                    <a:ext uri="{9D8B030D-6E8A-4147-A177-3AD203B41FA5}">
                      <a16:colId xmlns:a16="http://schemas.microsoft.com/office/drawing/2014/main" val="389039017"/>
                    </a:ext>
                  </a:extLst>
                </a:gridCol>
                <a:gridCol w="356761">
                  <a:extLst>
                    <a:ext uri="{9D8B030D-6E8A-4147-A177-3AD203B41FA5}">
                      <a16:colId xmlns:a16="http://schemas.microsoft.com/office/drawing/2014/main" val="4007477361"/>
                    </a:ext>
                  </a:extLst>
                </a:gridCol>
              </a:tblGrid>
              <a:tr h="3177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35345090"/>
                  </a:ext>
                </a:extLst>
              </a:tr>
              <a:tr h="3177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84068819"/>
                  </a:ext>
                </a:extLst>
              </a:tr>
              <a:tr h="3177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47237108"/>
                  </a:ext>
                </a:extLst>
              </a:tr>
              <a:tr h="3177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22329247"/>
                  </a:ext>
                </a:extLst>
              </a:tr>
              <a:tr h="3177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063663271"/>
                  </a:ext>
                </a:extLst>
              </a:tr>
            </a:tbl>
          </a:graphicData>
        </a:graphic>
      </p:graphicFrame>
      <p:sp>
        <p:nvSpPr>
          <p:cNvPr id="8" name="TextBox 7">
            <a:extLst>
              <a:ext uri="{FF2B5EF4-FFF2-40B4-BE49-F238E27FC236}">
                <a16:creationId xmlns:a16="http://schemas.microsoft.com/office/drawing/2014/main" id="{3E8EA2AE-6E21-447F-12FB-6512B915C573}"/>
              </a:ext>
            </a:extLst>
          </p:cNvPr>
          <p:cNvSpPr txBox="1"/>
          <p:nvPr/>
        </p:nvSpPr>
        <p:spPr>
          <a:xfrm>
            <a:off x="8041001" y="935996"/>
            <a:ext cx="666273" cy="369332"/>
          </a:xfrm>
          <a:prstGeom prst="rect">
            <a:avLst/>
          </a:prstGeom>
          <a:noFill/>
          <a:ln>
            <a:solidFill>
              <a:schemeClr val="accent1"/>
            </a:solidFill>
          </a:ln>
        </p:spPr>
        <p:txBody>
          <a:bodyPr wrap="none" rtlCol="0">
            <a:spAutoFit/>
          </a:bodyPr>
          <a:lstStyle/>
          <a:p>
            <a:r>
              <a:rPr lang="en-HK" dirty="0"/>
              <a:t>Filter</a:t>
            </a:r>
          </a:p>
        </p:txBody>
      </p:sp>
    </p:spTree>
    <p:extLst>
      <p:ext uri="{BB962C8B-B14F-4D97-AF65-F5344CB8AC3E}">
        <p14:creationId xmlns:p14="http://schemas.microsoft.com/office/powerpoint/2010/main" val="2406957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B7D72-E27E-42CA-9CCB-8B9EC67B885E}"/>
              </a:ext>
            </a:extLst>
          </p:cNvPr>
          <p:cNvSpPr>
            <a:spLocks noGrp="1"/>
          </p:cNvSpPr>
          <p:nvPr>
            <p:ph type="title"/>
          </p:nvPr>
        </p:nvSpPr>
        <p:spPr>
          <a:xfrm>
            <a:off x="457200" y="267593"/>
            <a:ext cx="8229600" cy="520411"/>
          </a:xfrm>
        </p:spPr>
        <p:txBody>
          <a:bodyPr>
            <a:normAutofit fontScale="90000"/>
          </a:bodyPr>
          <a:lstStyle/>
          <a:p>
            <a:r>
              <a:rPr lang="en-US" dirty="0"/>
              <a:t>Zero padding (p) in CNN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C63D2F-D9BB-4CA1-B9B1-0DC1269F6F76}"/>
                  </a:ext>
                </a:extLst>
              </p:cNvPr>
              <p:cNvSpPr>
                <a:spLocks noGrp="1"/>
              </p:cNvSpPr>
              <p:nvPr>
                <p:ph idx="1"/>
              </p:nvPr>
            </p:nvSpPr>
            <p:spPr>
              <a:xfrm>
                <a:off x="192581" y="740668"/>
                <a:ext cx="6677974" cy="5172962"/>
              </a:xfrm>
            </p:spPr>
            <p:txBody>
              <a:bodyPr>
                <a:normAutofit fontScale="25000" lnSpcReduction="20000"/>
              </a:bodyPr>
              <a:lstStyle/>
              <a:p>
                <a14:m>
                  <m:oMath xmlns:m="http://schemas.openxmlformats.org/officeDocument/2006/math">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𝑜𝑢𝑡𝑝𝑢𝑡</m:t>
                    </m:r>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𝑑𝑖𝑚</m:t>
                    </m:r>
                    <m:r>
                      <a:rPr lang="en-US" sz="72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HK" sz="7200" i="1">
                            <a:effectLst/>
                            <a:latin typeface="Cambria Math" panose="02040503050406030204" pitchFamily="18" charset="0"/>
                          </a:rPr>
                        </m:ctrlPr>
                      </m:dPr>
                      <m:e>
                        <m:r>
                          <a:rPr lang="en-US" sz="7200" i="1">
                            <a:effectLst/>
                            <a:latin typeface="Cambria Math" panose="02040503050406030204" pitchFamily="18" charset="0"/>
                            <a:ea typeface="Calibri" panose="020F0502020204030204" pitchFamily="34" charset="0"/>
                            <a:cs typeface="Times New Roman" panose="02020603050405020304" pitchFamily="18" charset="0"/>
                          </a:rPr>
                          <m:t>𝐷</m:t>
                        </m:r>
                      </m:e>
                    </m:d>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m:t>
                    </m:r>
                    <m:d>
                      <m:dPr>
                        <m:ctrlPr>
                          <a:rPr lang="en-HK" sz="7200" i="1" kern="0">
                            <a:effectLst/>
                            <a:latin typeface="Cambria Math" panose="02040503050406030204" pitchFamily="18" charset="0"/>
                            <a:ea typeface="PMingLiU" panose="02020500000000000000" pitchFamily="18" charset="-120"/>
                          </a:rPr>
                        </m:ctrlPr>
                      </m:dPr>
                      <m:e>
                        <m:f>
                          <m:fPr>
                            <m:ctrlPr>
                              <a:rPr lang="en-HK" sz="7200" i="1" kern="0">
                                <a:effectLst/>
                                <a:latin typeface="Cambria Math" panose="02040503050406030204" pitchFamily="18" charset="0"/>
                                <a:ea typeface="PMingLiU" panose="02020500000000000000" pitchFamily="18" charset="-120"/>
                              </a:rPr>
                            </m:ctrlPr>
                          </m:fPr>
                          <m:num>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𝑁</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𝑚</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+2∗</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𝑝</m:t>
                            </m:r>
                          </m:num>
                          <m:den>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𝑠</m:t>
                            </m:r>
                          </m:den>
                        </m:f>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+1</m:t>
                        </m:r>
                      </m:e>
                    </m:d>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m:t>
                    </m:r>
                  </m:oMath>
                </a14:m>
                <a:endParaRPr lang="en-US" sz="7200" b="0" i="1" kern="0" dirty="0">
                  <a:effectLst/>
                  <a:latin typeface="Cambria Math" panose="02040503050406030204" pitchFamily="18" charset="0"/>
                  <a:ea typeface="PMingLiU" panose="02020500000000000000" pitchFamily="18" charset="-120"/>
                  <a:cs typeface="Times New Roman" panose="02020603050405020304" pitchFamily="18" charset="0"/>
                </a:endParaRPr>
              </a:p>
              <a:p>
                <a14:m>
                  <m:oMath xmlns:m="http://schemas.openxmlformats.org/officeDocument/2006/math">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𝑁</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𝑖𝑚𝑎𝑔𝑒</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 </m:t>
                    </m:r>
                    <m:r>
                      <a:rPr lang="en-US" sz="7200" i="1">
                        <a:latin typeface="Cambria Math" panose="02040503050406030204" pitchFamily="18" charset="0"/>
                        <a:ea typeface="Calibri" panose="020F0502020204030204" pitchFamily="34" charset="0"/>
                        <a:cs typeface="Times New Roman" panose="02020603050405020304" pitchFamily="18" charset="0"/>
                      </a:rPr>
                      <m:t>𝑑𝑖𝑚</m:t>
                    </m:r>
                    <m:r>
                      <a:rPr lang="en-US" sz="7200" i="1">
                        <a:latin typeface="Cambria Math" panose="02040503050406030204" pitchFamily="18" charset="0"/>
                        <a:ea typeface="Calibri" panose="020F0502020204030204" pitchFamily="34" charset="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𝑚</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𝑘𝑒𝑟𝑛𝑒𝑙</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 </m:t>
                    </m:r>
                    <m:r>
                      <a:rPr lang="en-US" sz="7200" i="1">
                        <a:latin typeface="Cambria Math" panose="02040503050406030204" pitchFamily="18" charset="0"/>
                        <a:ea typeface="Calibri" panose="020F0502020204030204" pitchFamily="34" charset="0"/>
                        <a:cs typeface="Times New Roman" panose="02020603050405020304" pitchFamily="18" charset="0"/>
                      </a:rPr>
                      <m:t>𝑑𝑖𝑚</m:t>
                    </m:r>
                    <m:r>
                      <a:rPr lang="en-US" sz="7200" i="1">
                        <a:latin typeface="Cambria Math" panose="02040503050406030204" pitchFamily="18" charset="0"/>
                        <a:ea typeface="Calibri" panose="020F0502020204030204" pitchFamily="34" charset="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𝑝</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𝑝𝑎𝑑𝑑𝑖𝑛𝑔</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𝑠</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b="0" i="1" kern="0" smtClean="0">
                        <a:effectLst/>
                        <a:latin typeface="Cambria Math" panose="02040503050406030204" pitchFamily="18" charset="0"/>
                        <a:ea typeface="PMingLiU" panose="02020500000000000000" pitchFamily="18" charset="-120"/>
                        <a:cs typeface="Times New Roman" panose="02020603050405020304" pitchFamily="18" charset="0"/>
                      </a:rPr>
                      <m:t>𝑠𝑡𝑒𝑝</m:t>
                    </m:r>
                  </m:oMath>
                </a14:m>
                <a:endParaRPr lang="en-US" sz="7200" dirty="0"/>
              </a:p>
              <a:p>
                <a:r>
                  <a:rPr lang="en-US" sz="9600" dirty="0"/>
                  <a:t>A square image is </a:t>
                </a:r>
                <a:r>
                  <a:rPr lang="en-US" sz="9600" dirty="0" err="1"/>
                  <a:t>NxN</a:t>
                </a:r>
                <a:r>
                  <a:rPr lang="en-US" sz="9600" dirty="0"/>
                  <a:t>=128x128, a Convolution Neural Network CNN is using a kernel of size </a:t>
                </a:r>
                <a:r>
                  <a:rPr lang="en-US" sz="9600" dirty="0" err="1"/>
                  <a:t>mxm</a:t>
                </a:r>
                <a:r>
                  <a:rPr lang="en-US" sz="9600" dirty="0"/>
                  <a:t>=7x7, step size (stride)  =3. Find the feature map size </a:t>
                </a:r>
                <a:r>
                  <a:rPr lang="en-US" sz="9600" dirty="0" err="1"/>
                  <a:t>DxD</a:t>
                </a:r>
                <a:r>
                  <a:rPr lang="en-US" sz="9600" dirty="0"/>
                  <a:t>.</a:t>
                </a:r>
              </a:p>
              <a:p>
                <a:r>
                  <a:rPr lang="en-US" sz="9600" dirty="0"/>
                  <a:t>Use the formula D=(((N-m)/s)+1)=(((128-7)/3)+1)=41.3, not an integer, so what to do?</a:t>
                </a:r>
              </a:p>
              <a:p>
                <a:r>
                  <a:rPr lang="en-US" sz="9600" dirty="0"/>
                  <a:t>Use the formula D=(((N-m+2*p)/s)+1)= </a:t>
                </a:r>
                <a:r>
                  <a:rPr lang="en-US" sz="9600" dirty="0" err="1"/>
                  <a:t>output_feature_map_width</a:t>
                </a:r>
                <a:r>
                  <a:rPr lang="en-US" sz="9600" dirty="0"/>
                  <a:t> (must be an integer)</a:t>
                </a:r>
              </a:p>
              <a:p>
                <a:r>
                  <a:rPr lang="en-US" sz="9600" dirty="0"/>
                  <a:t>p=Zero-padding (add ‘0’ to the input image, each side is p pixels), p is an integer and use the smallest value of p to make D an integer.</a:t>
                </a:r>
              </a:p>
              <a:p>
                <a:r>
                  <a:rPr lang="en-US" sz="9600" dirty="0"/>
                  <a:t>In case the result D is not an integer,</a:t>
                </a:r>
              </a:p>
              <a:p>
                <a:r>
                  <a:rPr lang="en-US" sz="9600" dirty="0"/>
                  <a:t>Therefore, N=128,m=7,s=3, make p=1</a:t>
                </a:r>
              </a:p>
              <a:p>
                <a14:m>
                  <m:oMath xmlns:m="http://schemas.openxmlformats.org/officeDocument/2006/math">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𝑜𝑢𝑡𝑝𝑢𝑡</m:t>
                    </m:r>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𝑑𝑖𝑚𝑒𝑛𝑠𝑖𝑜𝑛</m:t>
                    </m:r>
                    <m:r>
                      <a:rPr lang="en-US" sz="720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HK" sz="7200" i="1">
                            <a:effectLst/>
                            <a:latin typeface="Cambria Math" panose="02040503050406030204" pitchFamily="18" charset="0"/>
                          </a:rPr>
                        </m:ctrlPr>
                      </m:dPr>
                      <m:e>
                        <m:r>
                          <a:rPr lang="en-US" sz="7200" i="1">
                            <a:effectLst/>
                            <a:latin typeface="Cambria Math" panose="02040503050406030204" pitchFamily="18" charset="0"/>
                            <a:ea typeface="Calibri" panose="020F0502020204030204" pitchFamily="34" charset="0"/>
                            <a:cs typeface="Times New Roman" panose="02020603050405020304" pitchFamily="18" charset="0"/>
                          </a:rPr>
                          <m:t>𝐷</m:t>
                        </m:r>
                      </m:e>
                    </m:d>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m:t>
                    </m:r>
                    <m:d>
                      <m:dPr>
                        <m:ctrlPr>
                          <a:rPr lang="en-HK" sz="7200" i="1" kern="0">
                            <a:effectLst/>
                            <a:latin typeface="Cambria Math" panose="02040503050406030204" pitchFamily="18" charset="0"/>
                            <a:ea typeface="PMingLiU" panose="02020500000000000000" pitchFamily="18" charset="-120"/>
                          </a:rPr>
                        </m:ctrlPr>
                      </m:dPr>
                      <m:e>
                        <m:f>
                          <m:fPr>
                            <m:ctrlPr>
                              <a:rPr lang="en-HK" sz="7200" i="1" kern="0">
                                <a:effectLst/>
                                <a:latin typeface="Cambria Math" panose="02040503050406030204" pitchFamily="18" charset="0"/>
                                <a:ea typeface="PMingLiU" panose="02020500000000000000" pitchFamily="18" charset="-120"/>
                              </a:rPr>
                            </m:ctrlPr>
                          </m:fPr>
                          <m:num>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𝑁</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𝑚</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+2∗</m:t>
                            </m:r>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𝑝</m:t>
                            </m:r>
                          </m:num>
                          <m:den>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𝑠</m:t>
                            </m:r>
                          </m:den>
                        </m:f>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+1</m:t>
                        </m:r>
                      </m:e>
                    </m:d>
                    <m:r>
                      <a:rPr lang="en-US" sz="7200" i="1" kern="0">
                        <a:effectLst/>
                        <a:latin typeface="Cambria Math" panose="02040503050406030204" pitchFamily="18" charset="0"/>
                        <a:ea typeface="PMingLiU" panose="02020500000000000000" pitchFamily="18" charset="-120"/>
                        <a:cs typeface="Times New Roman" panose="02020603050405020304" pitchFamily="18" charset="0"/>
                      </a:rPr>
                      <m:t>, </m:t>
                    </m:r>
                  </m:oMath>
                </a14:m>
                <a:endParaRPr lang="en-US" sz="9600" dirty="0"/>
              </a:p>
              <a:p>
                <a:r>
                  <a:rPr lang="en-US" sz="9600" dirty="0"/>
                  <a:t>D=(((128-7+2*1)/3)+1)=42</a:t>
                </a:r>
              </a:p>
              <a:p>
                <a:endParaRPr lang="en-US" dirty="0"/>
              </a:p>
            </p:txBody>
          </p:sp>
        </mc:Choice>
        <mc:Fallback xmlns="">
          <p:sp>
            <p:nvSpPr>
              <p:cNvPr id="3" name="Content Placeholder 2">
                <a:extLst>
                  <a:ext uri="{FF2B5EF4-FFF2-40B4-BE49-F238E27FC236}">
                    <a16:creationId xmlns:a16="http://schemas.microsoft.com/office/drawing/2014/main" id="{05C63D2F-D9BB-4CA1-B9B1-0DC1269F6F76}"/>
                  </a:ext>
                </a:extLst>
              </p:cNvPr>
              <p:cNvSpPr>
                <a:spLocks noGrp="1" noRot="1" noChangeAspect="1" noMove="1" noResize="1" noEditPoints="1" noAdjustHandles="1" noChangeArrowheads="1" noChangeShapeType="1" noTextEdit="1"/>
              </p:cNvSpPr>
              <p:nvPr>
                <p:ph idx="1"/>
              </p:nvPr>
            </p:nvSpPr>
            <p:spPr>
              <a:xfrm>
                <a:off x="192581" y="740668"/>
                <a:ext cx="6677974" cy="5172962"/>
              </a:xfrm>
              <a:blipFill>
                <a:blip r:embed="rId2"/>
                <a:stretch>
                  <a:fillRect l="-1279" r="-731" b="-17453"/>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A4DD21B0-76AF-42B0-B2EC-98DB987E7097}"/>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4EA3F398-E052-46B3-8B66-AA2043F639D3}"/>
              </a:ext>
            </a:extLst>
          </p:cNvPr>
          <p:cNvSpPr>
            <a:spLocks noGrp="1"/>
          </p:cNvSpPr>
          <p:nvPr>
            <p:ph type="sldNum" sz="quarter" idx="12"/>
          </p:nvPr>
        </p:nvSpPr>
        <p:spPr/>
        <p:txBody>
          <a:bodyPr/>
          <a:lstStyle/>
          <a:p>
            <a:fld id="{6C5C3E90-4FE7-4819-A653-72C8A991D393}" type="slidenum">
              <a:rPr lang="en-US" altLang="en-US" smtClean="0"/>
              <a:pPr/>
              <a:t>38</a:t>
            </a:fld>
            <a:endParaRPr lang="en-US" altLang="en-US"/>
          </a:p>
        </p:txBody>
      </p:sp>
      <p:sp>
        <p:nvSpPr>
          <p:cNvPr id="6" name="Rectangle 5">
            <a:extLst>
              <a:ext uri="{FF2B5EF4-FFF2-40B4-BE49-F238E27FC236}">
                <a16:creationId xmlns:a16="http://schemas.microsoft.com/office/drawing/2014/main" id="{AC442E14-9F4F-45F3-8AE9-AB18933667B7}"/>
              </a:ext>
            </a:extLst>
          </p:cNvPr>
          <p:cNvSpPr/>
          <p:nvPr/>
        </p:nvSpPr>
        <p:spPr>
          <a:xfrm>
            <a:off x="7173073" y="2578814"/>
            <a:ext cx="904127" cy="85018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Original image</a:t>
            </a:r>
          </a:p>
          <a:p>
            <a:pPr algn="ctr"/>
            <a:endParaRPr lang="en-US" dirty="0"/>
          </a:p>
        </p:txBody>
      </p:sp>
      <p:sp>
        <p:nvSpPr>
          <p:cNvPr id="7" name="Rectangle 6">
            <a:extLst>
              <a:ext uri="{FF2B5EF4-FFF2-40B4-BE49-F238E27FC236}">
                <a16:creationId xmlns:a16="http://schemas.microsoft.com/office/drawing/2014/main" id="{2F09FFA1-17D1-437F-BC3A-C4D6E4265081}"/>
              </a:ext>
            </a:extLst>
          </p:cNvPr>
          <p:cNvSpPr/>
          <p:nvPr/>
        </p:nvSpPr>
        <p:spPr>
          <a:xfrm>
            <a:off x="7010400" y="2438397"/>
            <a:ext cx="1219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7BF50FC-278E-470D-A867-EFF448586752}"/>
              </a:ext>
            </a:extLst>
          </p:cNvPr>
          <p:cNvCxnSpPr/>
          <p:nvPr/>
        </p:nvCxnSpPr>
        <p:spPr>
          <a:xfrm>
            <a:off x="8077200" y="3962400"/>
            <a:ext cx="152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A19270-9052-4A77-A1E3-9AC5DAF43149}"/>
              </a:ext>
            </a:extLst>
          </p:cNvPr>
          <p:cNvCxnSpPr/>
          <p:nvPr/>
        </p:nvCxnSpPr>
        <p:spPr>
          <a:xfrm>
            <a:off x="8077200" y="3429000"/>
            <a:ext cx="0" cy="76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2C0B216-87E5-42A7-A847-6815BD0D4AB5}"/>
              </a:ext>
            </a:extLst>
          </p:cNvPr>
          <p:cNvCxnSpPr/>
          <p:nvPr/>
        </p:nvCxnSpPr>
        <p:spPr>
          <a:xfrm>
            <a:off x="8209052" y="3439836"/>
            <a:ext cx="0" cy="76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80B965-566E-4A34-B78F-8B4F054637C8}"/>
              </a:ext>
            </a:extLst>
          </p:cNvPr>
          <p:cNvSpPr txBox="1"/>
          <p:nvPr/>
        </p:nvSpPr>
        <p:spPr>
          <a:xfrm>
            <a:off x="7984751" y="4321589"/>
            <a:ext cx="306494" cy="369332"/>
          </a:xfrm>
          <a:prstGeom prst="rect">
            <a:avLst/>
          </a:prstGeom>
          <a:noFill/>
        </p:spPr>
        <p:txBody>
          <a:bodyPr wrap="none" rtlCol="0">
            <a:spAutoFit/>
          </a:bodyPr>
          <a:lstStyle/>
          <a:p>
            <a:r>
              <a:rPr lang="en-US" dirty="0"/>
              <a:t>p</a:t>
            </a:r>
          </a:p>
        </p:txBody>
      </p:sp>
      <p:cxnSp>
        <p:nvCxnSpPr>
          <p:cNvPr id="16" name="Straight Arrow Connector 15">
            <a:extLst>
              <a:ext uri="{FF2B5EF4-FFF2-40B4-BE49-F238E27FC236}">
                <a16:creationId xmlns:a16="http://schemas.microsoft.com/office/drawing/2014/main" id="{84A5B97E-DF0A-45EB-8411-46C13DE3F640}"/>
              </a:ext>
            </a:extLst>
          </p:cNvPr>
          <p:cNvCxnSpPr/>
          <p:nvPr/>
        </p:nvCxnSpPr>
        <p:spPr>
          <a:xfrm>
            <a:off x="7010400" y="3860549"/>
            <a:ext cx="152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373644-F736-477C-A5FC-221EB7819C65}"/>
              </a:ext>
            </a:extLst>
          </p:cNvPr>
          <p:cNvCxnSpPr/>
          <p:nvPr/>
        </p:nvCxnSpPr>
        <p:spPr>
          <a:xfrm>
            <a:off x="7010400" y="3327149"/>
            <a:ext cx="0" cy="76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6970B07-A1A4-465E-873C-B51B0DDF75B6}"/>
              </a:ext>
            </a:extLst>
          </p:cNvPr>
          <p:cNvCxnSpPr/>
          <p:nvPr/>
        </p:nvCxnSpPr>
        <p:spPr>
          <a:xfrm>
            <a:off x="7142252" y="3337985"/>
            <a:ext cx="0" cy="76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8EA05B-57C7-42E2-A57C-CB26CF765F68}"/>
              </a:ext>
            </a:extLst>
          </p:cNvPr>
          <p:cNvSpPr txBox="1"/>
          <p:nvPr/>
        </p:nvSpPr>
        <p:spPr>
          <a:xfrm>
            <a:off x="6933353" y="4241553"/>
            <a:ext cx="306494" cy="369332"/>
          </a:xfrm>
          <a:prstGeom prst="rect">
            <a:avLst/>
          </a:prstGeom>
          <a:noFill/>
        </p:spPr>
        <p:txBody>
          <a:bodyPr wrap="none" rtlCol="0">
            <a:spAutoFit/>
          </a:bodyPr>
          <a:lstStyle/>
          <a:p>
            <a:r>
              <a:rPr lang="en-US" dirty="0"/>
              <a:t>p</a:t>
            </a:r>
          </a:p>
        </p:txBody>
      </p:sp>
      <p:cxnSp>
        <p:nvCxnSpPr>
          <p:cNvPr id="22" name="Straight Arrow Connector 21">
            <a:extLst>
              <a:ext uri="{FF2B5EF4-FFF2-40B4-BE49-F238E27FC236}">
                <a16:creationId xmlns:a16="http://schemas.microsoft.com/office/drawing/2014/main" id="{13B0CB94-F340-49D3-9A4B-515E03A4D9C9}"/>
              </a:ext>
            </a:extLst>
          </p:cNvPr>
          <p:cNvCxnSpPr>
            <a:cxnSpLocks/>
          </p:cNvCxnSpPr>
          <p:nvPr/>
        </p:nvCxnSpPr>
        <p:spPr>
          <a:xfrm rot="16200000">
            <a:off x="8509291" y="2078685"/>
            <a:ext cx="0" cy="76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62BE0FE-7147-4405-9A1F-BA0E0F139BD0}"/>
              </a:ext>
            </a:extLst>
          </p:cNvPr>
          <p:cNvCxnSpPr>
            <a:cxnSpLocks/>
          </p:cNvCxnSpPr>
          <p:nvPr/>
        </p:nvCxnSpPr>
        <p:spPr>
          <a:xfrm rot="16200000">
            <a:off x="8473332" y="2215394"/>
            <a:ext cx="0" cy="762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54C40E3-9814-40A9-BC07-3B13C20394AE}"/>
              </a:ext>
            </a:extLst>
          </p:cNvPr>
          <p:cNvSpPr txBox="1"/>
          <p:nvPr/>
        </p:nvSpPr>
        <p:spPr>
          <a:xfrm rot="16200000">
            <a:off x="8214701" y="2346874"/>
            <a:ext cx="249236" cy="369332"/>
          </a:xfrm>
          <a:prstGeom prst="rect">
            <a:avLst/>
          </a:prstGeom>
          <a:noFill/>
        </p:spPr>
        <p:txBody>
          <a:bodyPr wrap="square" rtlCol="0">
            <a:spAutoFit/>
          </a:bodyPr>
          <a:lstStyle/>
          <a:p>
            <a:r>
              <a:rPr lang="en-US" dirty="0"/>
              <a:t>p</a:t>
            </a:r>
          </a:p>
        </p:txBody>
      </p:sp>
      <p:cxnSp>
        <p:nvCxnSpPr>
          <p:cNvPr id="34" name="Straight Arrow Connector 33">
            <a:extLst>
              <a:ext uri="{FF2B5EF4-FFF2-40B4-BE49-F238E27FC236}">
                <a16:creationId xmlns:a16="http://schemas.microsoft.com/office/drawing/2014/main" id="{AE0188A9-00E7-4E3C-8D14-0B17B0A4AFA1}"/>
              </a:ext>
            </a:extLst>
          </p:cNvPr>
          <p:cNvCxnSpPr>
            <a:cxnSpLocks/>
          </p:cNvCxnSpPr>
          <p:nvPr/>
        </p:nvCxnSpPr>
        <p:spPr>
          <a:xfrm>
            <a:off x="8509291" y="2438397"/>
            <a:ext cx="0" cy="2177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8752A43-4EF9-4241-8D03-7C7C3F4B3452}"/>
              </a:ext>
            </a:extLst>
          </p:cNvPr>
          <p:cNvSpPr txBox="1"/>
          <p:nvPr/>
        </p:nvSpPr>
        <p:spPr>
          <a:xfrm>
            <a:off x="6451250" y="1554321"/>
            <a:ext cx="2528000" cy="369332"/>
          </a:xfrm>
          <a:prstGeom prst="rect">
            <a:avLst/>
          </a:prstGeom>
          <a:noFill/>
        </p:spPr>
        <p:txBody>
          <a:bodyPr wrap="none" rtlCol="0">
            <a:spAutoFit/>
          </a:bodyPr>
          <a:lstStyle/>
          <a:p>
            <a:r>
              <a:rPr lang="en-US" dirty="0"/>
              <a:t>Image after zero padding</a:t>
            </a:r>
          </a:p>
        </p:txBody>
      </p:sp>
      <p:cxnSp>
        <p:nvCxnSpPr>
          <p:cNvPr id="40" name="Straight Arrow Connector 39">
            <a:extLst>
              <a:ext uri="{FF2B5EF4-FFF2-40B4-BE49-F238E27FC236}">
                <a16:creationId xmlns:a16="http://schemas.microsoft.com/office/drawing/2014/main" id="{1464A1D5-2D4A-4EE3-8A9B-A1EA88A30234}"/>
              </a:ext>
            </a:extLst>
          </p:cNvPr>
          <p:cNvCxnSpPr/>
          <p:nvPr/>
        </p:nvCxnSpPr>
        <p:spPr>
          <a:xfrm>
            <a:off x="7239847" y="1923653"/>
            <a:ext cx="227753" cy="524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5886EDD-A1B2-4EE6-8995-5C8F627EBC9F}"/>
              </a:ext>
            </a:extLst>
          </p:cNvPr>
          <p:cNvSpPr txBox="1"/>
          <p:nvPr/>
        </p:nvSpPr>
        <p:spPr>
          <a:xfrm>
            <a:off x="6807076" y="4698606"/>
            <a:ext cx="2133600" cy="1200329"/>
          </a:xfrm>
          <a:prstGeom prst="rect">
            <a:avLst/>
          </a:prstGeom>
          <a:noFill/>
        </p:spPr>
        <p:txBody>
          <a:bodyPr wrap="square" rtlCol="0">
            <a:spAutoFit/>
          </a:bodyPr>
          <a:lstStyle/>
          <a:p>
            <a:r>
              <a:rPr lang="en-US" dirty="0"/>
              <a:t>White areas: Zeros are added to the image</a:t>
            </a:r>
          </a:p>
          <a:p>
            <a:endParaRPr lang="en-US" dirty="0"/>
          </a:p>
        </p:txBody>
      </p:sp>
      <p:cxnSp>
        <p:nvCxnSpPr>
          <p:cNvPr id="42" name="Straight Arrow Connector 41">
            <a:extLst>
              <a:ext uri="{FF2B5EF4-FFF2-40B4-BE49-F238E27FC236}">
                <a16:creationId xmlns:a16="http://schemas.microsoft.com/office/drawing/2014/main" id="{746D62BE-7F91-403D-A16B-7EC84ADB8F07}"/>
              </a:ext>
            </a:extLst>
          </p:cNvPr>
          <p:cNvCxnSpPr>
            <a:cxnSpLocks/>
          </p:cNvCxnSpPr>
          <p:nvPr/>
        </p:nvCxnSpPr>
        <p:spPr>
          <a:xfrm flipH="1" flipV="1">
            <a:off x="7076326" y="3459971"/>
            <a:ext cx="543674" cy="130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EF0C19-AE47-4190-B5FF-C967626366AE}"/>
              </a:ext>
            </a:extLst>
          </p:cNvPr>
          <p:cNvSpPr txBox="1"/>
          <p:nvPr/>
        </p:nvSpPr>
        <p:spPr>
          <a:xfrm>
            <a:off x="685800" y="6538912"/>
            <a:ext cx="3578031" cy="523220"/>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Ref : </a:t>
            </a:r>
            <a:r>
              <a:rPr lang="en-US" sz="1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https://datahacker.rs/what-is-padding-cnn/</a:t>
            </a:r>
            <a:endParaRPr lang="en-US" sz="1400" dirty="0"/>
          </a:p>
          <a:p>
            <a:endParaRPr lang="en-US" sz="1400" dirty="0"/>
          </a:p>
        </p:txBody>
      </p:sp>
    </p:spTree>
    <p:extLst>
      <p:ext uri="{BB962C8B-B14F-4D97-AF65-F5344CB8AC3E}">
        <p14:creationId xmlns:p14="http://schemas.microsoft.com/office/powerpoint/2010/main" val="158230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 create a layer from multiple feature layers</a:t>
            </a:r>
          </a:p>
        </p:txBody>
      </p:sp>
      <p:sp>
        <p:nvSpPr>
          <p:cNvPr id="6" name="Subtitle 5"/>
          <p:cNvSpPr>
            <a:spLocks noGrp="1"/>
          </p:cNvSpPr>
          <p:nvPr>
            <p:ph type="subTitle" idx="1"/>
          </p:nvPr>
        </p:nvSpPr>
        <p:spPr/>
        <p:txBody>
          <a:bodyPr/>
          <a:lstStyle/>
          <a:p>
            <a:r>
              <a:rPr lang="en-US" sz="3200" dirty="0"/>
              <a:t>Layer to layer</a:t>
            </a:r>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39</a:t>
            </a:fld>
            <a:endParaRPr lang="en-US" altLang="en-US"/>
          </a:p>
        </p:txBody>
      </p:sp>
    </p:spTree>
    <p:extLst>
      <p:ext uri="{BB962C8B-B14F-4D97-AF65-F5344CB8AC3E}">
        <p14:creationId xmlns:p14="http://schemas.microsoft.com/office/powerpoint/2010/main" val="250648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An example optical character recognition (OCR)</a:t>
            </a:r>
          </a:p>
        </p:txBody>
      </p:sp>
      <p:sp>
        <p:nvSpPr>
          <p:cNvPr id="3" name="Content Placeholder 2"/>
          <p:cNvSpPr>
            <a:spLocks noGrp="1"/>
          </p:cNvSpPr>
          <p:nvPr>
            <p:ph idx="1"/>
          </p:nvPr>
        </p:nvSpPr>
        <p:spPr>
          <a:xfrm>
            <a:off x="469232" y="1524000"/>
            <a:ext cx="5486400" cy="4525963"/>
          </a:xfrm>
        </p:spPr>
        <p:txBody>
          <a:bodyPr>
            <a:normAutofit/>
          </a:bodyPr>
          <a:lstStyle/>
          <a:p>
            <a:pPr eaLnBrk="1" hangingPunct="1">
              <a:lnSpc>
                <a:spcPct val="80000"/>
              </a:lnSpc>
            </a:pPr>
            <a:r>
              <a:rPr lang="en-US" altLang="en-US" sz="2200" dirty="0"/>
              <a:t>Example </a:t>
            </a:r>
            <a:r>
              <a:rPr lang="en-US" altLang="en-US" sz="2200" dirty="0" err="1"/>
              <a:t>test_example_CNN.m</a:t>
            </a:r>
            <a:r>
              <a:rPr lang="en-US" altLang="en-US" sz="2200" dirty="0"/>
              <a:t> in </a:t>
            </a:r>
            <a:r>
              <a:rPr lang="en-US" altLang="en-US" sz="2200" dirty="0">
                <a:hlinkClick r:id="rId2"/>
              </a:rPr>
              <a:t>http://www.mathworks.com/matlabcentral/fileexchange/38310-deep-learning-toolbox</a:t>
            </a:r>
            <a:endParaRPr lang="en-US" altLang="en-US" sz="2200" dirty="0"/>
          </a:p>
          <a:p>
            <a:pPr eaLnBrk="1" hangingPunct="1">
              <a:lnSpc>
                <a:spcPct val="80000"/>
              </a:lnSpc>
            </a:pPr>
            <a:r>
              <a:rPr lang="en-US" altLang="en-US" sz="2200" dirty="0"/>
              <a:t>Based on a data base (mnist_uint8, from </a:t>
            </a:r>
            <a:r>
              <a:rPr lang="en-US" altLang="en-US" sz="2200" dirty="0">
                <a:hlinkClick r:id="rId3"/>
              </a:rPr>
              <a:t>http://yann.lecun.com/exdb/mnist/</a:t>
            </a:r>
            <a:r>
              <a:rPr lang="en-US" altLang="en-US" sz="2200" dirty="0"/>
              <a:t>)</a:t>
            </a:r>
          </a:p>
          <a:p>
            <a:pPr eaLnBrk="1" hangingPunct="1">
              <a:lnSpc>
                <a:spcPct val="80000"/>
              </a:lnSpc>
            </a:pPr>
            <a:r>
              <a:rPr lang="en-US" altLang="en-US" sz="2200" dirty="0"/>
              <a:t>60,000 training examples (e.g. 28x28 pixels each)</a:t>
            </a:r>
          </a:p>
          <a:p>
            <a:pPr eaLnBrk="1" hangingPunct="1">
              <a:lnSpc>
                <a:spcPct val="80000"/>
              </a:lnSpc>
            </a:pPr>
            <a:r>
              <a:rPr lang="en-US" altLang="en-US" sz="2200" dirty="0"/>
              <a:t>10,000 testing samples (a different dataset)</a:t>
            </a:r>
          </a:p>
          <a:p>
            <a:pPr lvl="1" eaLnBrk="1" hangingPunct="1">
              <a:lnSpc>
                <a:spcPct val="80000"/>
              </a:lnSpc>
            </a:pPr>
            <a:r>
              <a:rPr lang="en-US" altLang="en-US" sz="2000" dirty="0"/>
              <a:t>After training , given an unknown image, it will tell whether it is 0, or 1 ,..,9 etc.</a:t>
            </a:r>
          </a:p>
          <a:p>
            <a:pPr eaLnBrk="1" hangingPunct="1">
              <a:lnSpc>
                <a:spcPct val="80000"/>
              </a:lnSpc>
            </a:pPr>
            <a:endParaRPr lang="en-US" altLang="en-US" sz="2200" dirty="0"/>
          </a:p>
          <a:p>
            <a:pPr eaLnBrk="1" hangingPunct="1">
              <a:lnSpc>
                <a:spcPct val="80000"/>
              </a:lnSpc>
            </a:pPr>
            <a:endParaRPr lang="en-US" altLang="en-US" sz="2200" dirty="0"/>
          </a:p>
        </p:txBody>
      </p:sp>
      <p:sp>
        <p:nvSpPr>
          <p:cNvPr id="4" name="Footer Placeholder 3"/>
          <p:cNvSpPr>
            <a:spLocks noGrp="1"/>
          </p:cNvSpPr>
          <p:nvPr>
            <p:ph type="ftr" sz="quarter" idx="11"/>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898989"/>
                </a:solidFill>
              </a:rPr>
              <a:t>CNN-softmax  v2405427c</a:t>
            </a:r>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05C9FBA-B950-4AB6-A76D-A3436EB4BFD6}" type="slidenum">
              <a:rPr lang="en-US" altLang="en-US" sz="1200">
                <a:solidFill>
                  <a:srgbClr val="898989"/>
                </a:solidFill>
              </a:rPr>
              <a:pPr>
                <a:spcBef>
                  <a:spcPct val="0"/>
                </a:spcBef>
                <a:buFontTx/>
                <a:buNone/>
              </a:pPr>
              <a:t>4</a:t>
            </a:fld>
            <a:endParaRPr lang="en-US" altLang="en-US" sz="1200">
              <a:solidFill>
                <a:srgbClr val="898989"/>
              </a:solidFill>
            </a:endParaRPr>
          </a:p>
        </p:txBody>
      </p:sp>
      <p:sp>
        <p:nvSpPr>
          <p:cNvPr id="7174" name="AutoShape 2" descr="data:image/jpeg;base64,/9j/4AAQSkZJRgABAQAAAQABAAD/2wCEAAkGBxQTERUUEhQWFhQWGRwXGBgXGBwcHxgdIh4fHCAZGx8YHighHBolIRwWITEhJSkrLi4uHB8zODMsNygtLiwBCgoKBQUFDgUFDisZExkrKysrKysrKysrKysrKysrKysrKysrKysrKysrKysrKysrKysrKysrKysrKysrKysrK//AABEIAMgA/QMBIgACEQEDEQH/xAAcAAADAQEBAQEBAAAAAAAAAAAABwgGBQQDAgH/xABPEAABAgMEBAcJDQcEAgMBAAABAgMABBEFBhIhBxMxNRdBUVRhc9IIFCIycXSRsbMWQlOBkpOUoaOywcPTFRgjNFJywjNDYuIkomOD4Sb/xAAUAQEAAAAAAAAAAAAAAAAAAAAA/8QAFBEBAAAAAAAAAAAAAAAAAAAAAP/aAAwDAQACEQMRAD8AeMEEEAQQQQBBBBAEEEEB8Z2ZDbanFAkJBJA2nydMeaWtdpYFVBCipTeBZAViSaFIFczXkrtEfa0ZQPNLbVsWkpPkMcd66qSU4XClCXNYlFAQk6xLpCa7KqBz2gKoKUEB0hbUvhUoPtFKclEOJoCa0BNciaH0GPyxbkupIVrm01QHaKWkEIIBxEE5ChGceBF2AkoUhwhSEpQklIIy1uZHHUOqHxCPkm6KcAbLqigAZYU1xhkMYqjiwDxdlTWA7craTLho262s0rRC0qNK0rkdlco+DFstqSpZOBsGmNZSlJzpkcWWY46R/GLISl4OhRqC6aUH+4UE+jAPTHifu1iK1awArIJwtgBVMXjgHwz4W08gygOg9bUsgkLmGUkCpBcSKCgNTU5ChB+MQTFssJxDWJUpBAUhKgVJqQnNINRmoemOdLXVQhpLeNRwgCpAqaMd78XR4Xlj5s3ZPhBbng4ipACRlmg1JpUk6sZdJzOVA67VrMlQTrW8aswjGnERnmADmPBV6DyR+5a0mXEqW262tCPGUlaSE5YvCINBkQc+IxzDdlGApKlEHDXYDQFZpXirrDH4s+xHCzMNzCk1eyqj3qQ2lA96AT4NdlOLZAe9u22VOttIcStTiVKTgUkiicidueeWVfqjye6uXyzVUuOtUwmtWq4yf+OVAeOqeWPTZ9katwuFZUtWPFlQEqKTUDioEgUjwquk1UqClBaislXQouKoBsH+rtGZwJrsgPQ1eZhSUqBVRSEuVwnIKS6rMbQRqXKjiIEftduAJQrUukOKCU01eZIqPf8AGK+jOkeeWuylDhcS4r3lAQCElKHUZDkJeWojlj6Sl30op4X+6HqJSEpBCcNEpGwHaeU1gO0IIIIAggggCCCCAIIIIAggggPNPz7TCMb7iGkVAxOKCE1OwVUQKmOb7r7P59KfSGu1GU0+bnX1rfriYoCyDfCz+fSn0hrtQe6+z+fSn0hrtRPmiu+knZ7b4mmNYtdCghIVsB8HwtkdXSMzJT1nJtKTb1SkOBpxGGlanjpkT0iAfdm2xLzGLvd9l7DTFqnErw1rSuEmlaHbyGPdCM7mbbP+Rj82HnAEc2fvBKMrwPTTDS6A4XHUJVQ7DRRBpHSiZu6B3uepb/ygH97r7P59KfSGu1B7r7P59KfSGu1EdNNlRCUgknYAKkxuLF0UzzyQt0Il2yKhTy0g/JriHogKN919n8+lPpDXajry76VoStCkrQoBSVJIIUDmCCMiDyiI6vbdxyQmSw6UqIAUFJOSknYR9cVVo/3XI+bM/cTAd+CCCA4qr2yAJBnZUEGhBfbyPJ40fz3X2fz6U+kNdqJDtj+Ye6xf3jDP0FXZQtTs/MpSWWQUpKiKYqVUSDyJIzPLAO33X2fz6U+kNdqPtKXlk3Vhtqbl3Fq8VCHm1KOVcglVTkCfiiQrxPtuTTy2UhDSnFFCRmAK8XRxxpNDW+pTyueyXAVdBBBAeafn2mEY33W2kVAxOLCBU7BVRArHN919n8+lPpDXajJ6ft0K61v1mJjgLI919n8+lPpDXag919n8+lPpDXaiXdHV3Uz8+0wv/TNVLoaHCNtDy5iOfeuzUy06+wg1S2spSa1y4s+WAsKzrTZfSVMPNupBwktrSsA7aEpJoaEGnTHrhSdzdu+Y84Ps0Q24Ajmz94ZRleB6aYaXQHC46hKqHYaKINI6UTJp/wB7q6lv8YCgPdfZ/PpT6Q12oPdfZ/PpT6Q12ome7t02Fyvfc9NCXYUooQEpxrWRkSEjOgMfK/N0O8tS404XpZ9OJtylK9BHEc4CnfdfZ/PpT6Q12o68u+laUrQpKkKAUlSSCFA5ggjIgjjERBFi3B3XI+bM+zTAZfT5udfWt+uEndLRrO2g1rWUoS3WgU4opxeTI1h2afNzr61v1xjtHuluVlLPbln23MTIIBTnjqpSvi2wGTtDQ7abakgNIcqaVbWCB0nFTKOrfZlmzLKFmY9ZNOLS86U7EUOyOxamnxWsHe8qNWNusVQkfFWn1xxLfvBYs+VTD7T7UyRmlByUeI1gO93M22f8jH5sPOEb3M+2f/8Ao/Nh5QBEzd0Dvc9S3/lFMxM3dA73PUt/5QHt0bWW8iz1TUlLJfnFu6tK1YSGEgZqorYTHfsjR29MuLetafxlHhLabcrgGZoo1okZbABCjutLTb7yZaUU4FOnMIUUinGpVDsHLG5vtaLdmyf7Mll45hw4px4HMmniV28f1dMBj9IFrtzU+66zXVVCUVJNQkUrnsEVDo/3XI+bM/cTEdxYmj/dcj5sz9xMB34IIICKLY/mHusX94xQWjKwEzF3iwklHfBVjUNtagE+hIET7bH8w91i/vGGzo70rSspItyky254OIFSQCMJ+OvLAdGY0b2Q5ik5eYJnUpJBxVJKRU1AypGE0TSqmrflm1ii0LdSochDbgMa20tIdlyaHTZUv/5DmQcKaAV2mpzy5IyGiF9S7dlVrJUpSnCSdpJbXUwFVQQQQC40/boV1rfrMTHFO6eyP2QqoqNa3ls4zE22TJ659toe/UE+kwDX0KWcmWlpq1HqAIQpDVctgqT01NB8UKa0pwvPOOq8ZxSln4zWkNjTZajbDEtZkqoattIU4EkcWSQqnHtMJ6Aojubt3zHnB9miG3Ck7m7d8x5wfZohtwBEyaf97q6lv8YpuJk0/wC91dS3+MBhRPrW23LrXRlK8Qy8XFtMNLShYz65KSRJpL0mwyCVtnFVRAzUBny+mFHLsKcUEISVKUaBIFSTyCG3diWRYSDMzr9Zgp/hSaF/1Da4AcvRAKEiLEuDuuR82Z9mmJEtOcLzy3SAkrUVUTsFeIRXdwd1yPmzPs0wHh0nXadtCQVLsKbSsrQqrhITQGp8VKjX4oTvALaPw0p8t39GG/pUvE9IWeqYl8OsC0J8IVFCaHKFBZWly2Jh1LLKWVuK2JDW3/2gDgFtH4aU+W7+jBwC2j8NKfLd/RjVJtq8+HF3uzQf8U19GOsZO0dL9sMOFt5DTa07UqZIP1nZAMjQ/cGYsszPfC2Va7V4dUpRphx1rjQn+obK8cMiFjoYvxNWkZrvrV/wtVhwJw+NrK1zNfFEM6AIT+lDRbN2jPGYYcl0o1aUUcUsKqK1yS2oUz5YcEJfStpLnbPnyxLlrV6tC/DRU1Na516IDnXd0T2zJOFyWmZNC1JKSarVkeTEwaRzX9BdpLUpa35QqUSSS47mTtP+jHh4b7T5WPmv+0HDfafKx81/2gPXwC2j8NKfLd/Rh9XXs5UvJSzCykrZZbbUU1IJSkJJFQDTLkET1w32nysfNf8AaKEupPrmJGWfcpjdZbcVQUFVJBNBxCpgOrBBBATxP6DLQW64sPSlFKUoVW7xkn4KPhwC2j8NKfLd/Rj8WhpptJDriAWKJWpIq3xAkf1R7bV0m25LttOvNspbeGJCtXkR8StvRAeXgFtH4aU+W7+jGhuBohnZK0WJl12WU20VFQQtwqNUKTkFNgbSOOMnw32nysfNf9o0ejvSrPzlpS8s8WtW4VBWFuhyQpQoa8oEA9oIIIDJaT7su2jIGXYU2lZWhVXCoJoK18VKjX4oT40DWiNj0p847+lDd0q3jekLPMxL4dYHEJ8IVFDWuUJbhvtPlY+a/wC0B7V6CLSJqX5Qnpcd/Sj88Ato/DSny3f0Y69h34vDNtlxhhtSB74tUB/tqrwvijgzGmi1UKKFhlKkmhSpogg8hBVANzRJc5+zJV1mYU0pS3dYC0VEUwpTniSnOoMbmMFodvZMWjKuuzODEh3AMCcIphSeU51JjewBCe0n6LJu0Z8zDDkulBQhFHFLCqitcktkU+OHDCW0q6S52QtAsS5a1YbQrw0VNTWudYDgSeg+1GlpcbmJVC0mqVJcdBB6P4MfmY0G2m4oqXMSqlE1JU46SfS1Hyk9LtsumjTSHDyIl1K+6Y/M7pgthlWF5tttXIthST6FEQH74BbR+GlPlu/ow+7sWeqXkpZhZSVssttqKakEpSEkioBpUcgieeG+0+Vj5r/tFCXVn1vyMs85TG6y24qgoMSkBRoOIVMBjtPm519a364myzbQcYcDrKyhxNaKTtFRSKT0+bnX1rfriaxIOlrWhteqBw48Jw15K7KwDQutcS1p1TLr7ziJdRCysueFTlA5THI01W21MTqG2akS6NUpZ2rUDnWu2myscew7x2o6WZeWeeVgI1aEcVOWgzSOnKNHpvsdLL0s6QhL7zQL6U8axkVU/GA0fczbZ/yMfmw84RnczbZ/yMfmw84AiZu6B3uepb/yimYmbugd7nqW/wDKA7DNzZOzbNbn5ppU2teE4QaITi2Ajj+OPMqXkbVknFtSzcrNpWEMpaP+oTxYR0DbxRmLn6Q35JBZUhEwwo1LbvhAf21rT0Q1dF9tWdNvuvNSCZd1pJcU4MwAdtM8th2CARl4rBfkntTMpwuUCqVrkdmzyRWGj/dcj5sz9xMStfS1zNTrz2MrClEJJ/pGynRFU6P91yPmzP3EwHfggggIotj+Ye6xf3jDVv5Klq7kgh5QLuIKRn70itOmgpCttIjvpzF4utVWnJiNYdVu6UbKS0yluWMypoAIStICUCgGdSc+LYYDCi6LL9iCdl0q17KiH6qyKR74A+nKPLoa31KeVz2S4blyb6Cbs2ddTKsshkKohKRhV4NfCAAEKnRPM6y35dzClONbqsKRQCrbhoBxCAqiCCCAXGn7dCutb9ZiaZSWW6tLbaSpayEpSNpJ2CKW0/boV1rfrMK7QrZVXZibDetVLNktt7Spw7MvJWAaV+7yCyZaW1C0JwKQksUBxIyr0gjljA6b7IYcal7Tl6ATFEqH9RpUHy5EGOTLaOLVtGZL0ykt6xVVrdOYFdgTty4hkI6WmGeYYk5SzGFhwseEtQ4tooc9pJOUBre5u3fMecH2aIbcKTubt3zHnB9miG3AETJp/wB7q6lv8YpuJk0/73V1Lf4wHqY0uvNy7MvJS7ba0pSgqIBJVsqB09MbW+dhzk7YilzzSRNtEOIDIBJTTYrkyJqByRPjDpQpK0mikkKB5CDUGN9d2/8Aaz88zgdW8qoSW6DCpJIxYgBs6eKAXykkGhyMWJcHdcj5sz7NMTnpms9tm1HA1QY0JcWkbErNajLyCKMuDuuR82Z9mmAy+n3c6+tb9cI+5t/5mz0qbbCFtKNShwVFeURUN5bYlpRguziglkKAJKCvM7Mkgn6oyHCfYfwqPozv6cAtDpvmQmjctLoX/WAa+iF1bdrvTbynphZW4raTycQHIBFK8I1jYNZjGCuHH3q7hryV1VK9EfLhPsP4VH0Z39OAyHczbZ/yMfmw84zl0b0SM7rO8VhWrw6yjakUxYsPjJFfFVGjgCJm7oHe56lv/KKZjI3mvrZko/qpxxKXcIVQsrXkdmaUEcvHASVDF0L3pZkZh8zCgltbRzO0qSckjpNTDa4T7D+FR9Gd/Tg4T7D+FR9Gd/TgJnnXQtxahsUpSh5CaxXuj/dcj5sz9xMZrhPsP4VH0Z39ON1Zk226y26yatOIStBAIqkioyIBGVMqQHqggggIotj+Ye6xf3jHjiontJdiJUpKnUBQJB/8ZzaNv+3H44T7D+FR9Gd/TgEPdK+r0i280lCHGX0kLQqo2ilQRmKR7tDW+5T+5z2S4dXCfYfwqPozv6cdCwb+2TMzCGZZxKnl1wAMLTsBJzUgAZA8cBtIIIIBb6ft0K61v1mElcC/z1lqcLSEuJcGaFkgVy8LLj4op+81sy0oxrZxQS0FBNSgrzOzJIJ+qMjwn2H8Kj6M7+nAJy9uladnU4Khls7Ut1z8pOcYRSiSScyczFPcJ9h/Co+jO/pwcJ9h/Co+jO/pwHI7m7d8x5wfZohtxxLqXglJxpTkkoKbSrCohtSPCoDsUkVyIzjtwBEyaf8Ae6uqb/GKbjIXlvtZko+WpxxKXsIUQWVryOzNKCPrgERo/v8AtyTSmJmVS+yolWwYgeTPIiO7aemJKGyizpNEuVVqsgVHSAnKu36oYvCfYfwqPozv6cHCfYfwqPozv6cBM87NrdcU44oqWo1Uo7SYr64O65HzZn2aYzPCfYfwqPozv6cbuzJpt1lt1k1acQlaCARVJAKciARkRlSAwWnzc6+tb9cTGBFOafNzr61v1xO11msU7LJ5Xm9v9wgGRpPYbk7HkJJI/iL/AIysv+OZPTVQhRw8L83OftK2y2SUMNNIKnDsSnPxa5VNI81s3Tsk2VNuSgcK5Y0D6iRjUOIVyI4shAenuZts/wCRj82HnCM7mbbP+Rj82HnAETN3QO9z1Lf+UUzEzd0Dvc9S3/lAYy7t25idcwS6MVM1KOSUjlUrYI7rdypcOap205VtzOo8JSQRlQqGVeiPrdy8cv8As5cg+t1jG5jLrQrjHI4NpHkjt2VdmzJRgWi+65MNBVGmijBrV+Q5lIptyEBhL02GJN7VJfbfBSFBbRyz4vLFV6P91yPmzP3ExK98beE7NKeSyhlJASEIFBQcZ5TFUaP91yPmzP3EwHfggggIvmpYuTi20gkreUmgFTmo7I6WkG6/7OnVS4c1icIWlVKGhqKEcuRj6XftRqWtcPvgltt9SjQVPjHOkb2/F3Ze1JkzbFpy5C6JCXKpwgcWyvGdogMO5culji0tbtcwFunFXDUHlj76Gt9Snlc9kuGbN3MWm7nenfEtUOazWY6N0xYqBVDUwtNDyKW5KioNFOCo2H+GvZAVZBBBALjT9uhXWt+sxMcU5p+3QrrW/WYmOA2UjZLRsF+YU2NamaQhK+PCUio8lYxsMSyG8d2ZvCPFmkKNTt8FOzkhdwFEdzdu+Y84Ps0Q24Unc3bvmPOD7NENuAImTT/vdXUt/jFNxM+nun7ZNdmqar5M4DOXVuU7NoLy1ol5VPjPu5J8g5THXdu7YwJQLUc1mzFqDgr/AHDi6Y0l97Efnm5ZEi4x3ihpOFOtCaKpmpYPHWsfK62jGVbS5MWhNNrQx4S0sKqjlwqWU5k8ggF7ey7S5FxCVLS4hxIW24nxVp5RWKpuDuuR82Z9mmJgv9es2hMhYSENNjA0ge9SOXpMU/cHdcj5sz7NMBl9Pm519a364maWfUhaVoNFJIUkjiINQYr6/d1xaUoZYuFoFSVYgnF4prSlRC1/d9b58v5kduA8lj6dwlnDMyxW6E0xIIovpVXOMPfjSK9PoDKW0MS4IOrRxkcajx+SGH+763z5fzI7cH7vrfPl/MjtwHn7mbbP+Rj82HnGJ0b6PU2SX8L5e12DagJw4MfIo1rj+qNtAETN3QO9z1Lf+UUzC3v5onTaU2ZlUypo4EowhsK2VzqVDl5ICfrn2Eqdm2mE5BRqo8iRmT6I7Gk23kvzCWGMpaUGpbHLTJSqcpI+qGvY+hhUqVli0FILiShR1CScJ2gEryjnfu+t8+X8yO3AIeLE0f7rkfNmfuJhZ/u+t8+X8yO3DcsCze9pViXxYtS2hvFSmLCkJrSppWmysB74IIICKLY/mHusX94x44fs3oEbW4tZnVDEoqpqRlU1/rj5fu+t8+X8yO3AcaZP/wDHp64e0jK6Gt9Snlc9kuGbwHnVan9pPamuLV6vwa8uHWUrHvuhobRIzjM0JtThaKjgLQFapUnbjNPGrs4oBpQQQQC40/boV1rfrMTHFg38usLSlDLFwtArSvEE4vF4qVELb931vny/mR24DBXCtVHeFoybjqEB1rG0FmgLg258tAIwkPj931vny/mR24P3fW+fL+ZHbgOh3N275jzg+zRDbjKaO7liy2HGUvF0Lc1lSjDTwUppkTXxY1cARMmn/e6upb/GKbhbX70TptKbMyqaU0ShKMIbCtnHUqHqgJ5u7Zjs1MNy7JOJxVMjkBxk+QRuNIl522WE2VIlOoaGF9YH+o4NtD5a1/8AyNpJaCtSrG1aLraqEYkNUNDtFQ5HwV3P6CameWSf/hHbgENFi3B3XI+bM+zTCy/d9b58v5kduG5YNnd7SrEvixalpDWKlMWFITWlTStNlYDJ6aLUelrLU7LuKacDjYCkGhoTmIn7hCtPnz/yzD20+bnX1rfrhBXBm2WrRllzABaCxixbBxAnoBofigOhO3ythrDrZqaRiFU4lEVHKKx5uEK0+fP/ACzFKrsoTeuanEsOy6iCxSmLDTYekcoiV70yqGpx9toUbQ4pKQeQHpgHfoAvDNTZnO+n3HsAZw41Vw11laeWg9EOCEZ3M22f8jH5sPOAIn/TXeydlrTLcvMutN6pCsKFECprU0igImbugd7nqW/8oDOcIVp8+f8AlmDhCtPnz/yzHYupdZDDItG0PBZRm0yclPniAr72Pfbl87KntWJiSdaKAUhTSwAkVr4o2wGY4QrT58/8sxUVyZlblnSbjiipa5dpSlE1KiUAknpJiVLwTsmRgk5dSAP9xxZKlfFsAiptH+65HzZn7iYDvwQQQEmWnf60kvOpTOvgBagBjOQCjH2sO9FtTbwZl5qZccOdAvi5STkB5YzsxJLenVtNjEtbykpHKSow9LuTdnWAgy7y0mbLesdUkZk8TY5OgfHALBd4rcDjjevmytolKwCThI5aR2tFt8J9615Zl+aeWhSlhSFKNDRtZoR0ED0R6prTVNOzCBLMNtoU4KgjEpYJpQ8h8kdVyy2WL3SwYyx43FpHvVqbcJ9O344B4wQQQGD002o9LWYp2XcU04HEDEg0NCTURP8AwhWnz5/5Zh66ft0K61v1mETo9u43PziWHXg0kjFntXQjwE9NK+iAYF3LGvDNNJe7+Wy2oYkl10io5aJBI+OONe2Yt6z6Kfm3i2TRLiHKpP4j44Y957qTU9MUmHe9rOlxkEKNXQNqlUyTkKRhtK+kCXdl/wBnSSQplBTV2tQcNCAjlzG2A3mge2piakn1zLy3Vh8pBWakDAg0HRUmGZCk7m7d8x5wfZohtwBE/aab2Tstaam5eZdab1SDhQogVNamkUDEyaf97q6lv8YDkWXfC2Jh1LTM3MrcVkEhZzjRzEteZCSormyByOAn0Ax0NAcjLtpmJ19xCC2MCSpQGAEVKs/ij0XuRO97rnLNtZ6ZZSo6xIXmjOuWH3ogF25f+1EkgzswCDQgrOR5IqK5cwpyzpNxxRUtcu0pSialRKEkk9JMRw64VKKlElRNSTxk8cWFcHdcj5sz7NMBl9Pm519a364mKKd0+7nX1rfriYoDdaI7UcTa0rVRUKlACiTQKyyjjaQUEWnNg/CqjwXctZUpNMzCRUtrCqcoBzEdfSNbktOThflW1thYBXjpVS+MgAmnpgGP3M22f8jH5sPOEZ3M22f8jH5sPOAImfT8qlsV5Gmz64piJm7oHe56lv8AGA569Kk6sjWpYcQmgCFtJIAHEOOO/d20pK2XDJzEq1LPLFWnZcEVUAag1rlxwqWUYlAEhNTtOwdJpGws56Vs9JebmNdOYSG9UkhDZIoVFSqEmh2UgMlOM4HFo24VFNfIaRX2j/dcj5sz9xMR6tZJJJqSak8sWFo/3XI+bM/cTAd+CCCAmPRc0k24tSkY9Xr3EjjxJqQR0xjbem35qaccdSsuuKJwkHEOQUpxDKPZIXgdkbQcmGCMaXHBmKggqNQY3LumokYhIS4f+EIB/Cv1wHluDclUssWhaQ1Eux4aQqmJxQ2AJ5I/tz7e7+vQ1MUoFrcwj/iGlgV6aARir0Xsmp9eOZcKgNiBklPkEdnQ1vqU/uc9kuAq6CCCAXGn7dCutb9ZhS6DrIamLTGt/wBpBdQOVQIA9FSfihs6ft0K61v1mJskJ5xlxLjK1IWnMKSaEQFDP34nVWwuT7zK5XFqj4B2bC5iORHRyQvtOV05eSmWly4wh8KKmxsSRTMcgNdnRHkltMVpJTQrQo0piUgVPTlTOMZbVsvTTpdmHFOLPGTs6ANgEA+e5u3fMecH2aIbcKTubt3zHnB9miG3AETJp/3urqW/xim4mTT/AL3V1Tf4wHFsS6XfFlzM02FLeacQkITtCKVUqnHtEaXQE8rv1+XUCWnWVBxNMqjLPkyKhGGuteiYkHdZLrpXJSTmlY5FCNvN6Yl6laZeTYYdcBC3UDM1GZFAM+PbALi1WkpfdSnxUrUB5ASBFd3B3XI+bM+zTEdqUSSTmTmYsS4O65HzZn2aYD+3zvO3Z0qZl1C1oCkpoilc8vfECMBw+SXNpn7Ptx1tPm519a364m+x7LdmXkMspxOLNAPxPIIB9cPklzaZ+z7cHD5Jc2mfs+3HysfQlKNyx78cKnSM1pVhS2acXL8ceKZ0QWe64pqVm1B1tNVpqFbdhPJAb+4N/wBm1ddqW3G9TgxazDnixUphJ/pMa+En3OksWnrSbJBKFNIJGw0LwqOjKHZAEYC+mlSXs6Z73dZeWrCldUYaUNf6lA1yjfxM3dA73PUt/wCUBveHyT5tM/Z9uA6fJPm0z9n24SNzlhM9LlVKYx4wqK7BX46RodJEskNyzikhMwsvBwgYcQSuiVU9OcAzeHyS5tM/Z9uGfYtopmZdl9IKUvNpcAO0BQCgDTjziKYsTR/uuR82Z+4mA78EEEAp5nTtJoWpBl5iqVFJpq+I0/rj8DT1J82mfQjtwhLVTWZdHK6of+xhn3jvaLLWzJSrLCmktIL+JAUVqVXECTsyp6YDV8PklzaZ+z7cdW62mCVnptqVbYfSt0kBSsFBRJVnRROwGEhpJsZqXmkmXGFp5tLwQfeYsynyR6NDW+pTyueyXAVdBBBAcK+l527OljMOoWtIUlNEUrnx+EQIwHD5Jc2mfs+3HV0/boV1rfrMTRLS6nFBCElSlGgAFSTAUFw+SXNpn7PtwcPklzaZ+z7cLRjRuUYTOTcvLVGIoUuqwOSg99Hpk7EsIuIR37MOFRwn+FhTXZtI2QD5uJfJq02VvMtrQlC9WQulSaBVRhJyzEaWFhoGYQiXnUNEqbTNrSgqFCUhCACemGfAEYC+elWXs6aMu6y8tQSldUYKUP8AcoGN/Eyaf97q6lv8YDf8PklzaZ+z7cf0ae5Pm0z6G+3CLuxZSpqbZYSnEVrAI2eDXws+LKsMe8NrsStvMIk2myhrVy6hhBBJIBPSoDjgNZw+SfNpn7Ptw0LGtFMxLsvpBCXm0OAHaApIUAacecS/pks5ti1XUtJCUqSldBsBO2KOuDuuR82Z9mmAy+nzc6+tb9cLTQBZzpn1TCQkMtoKXFK4q0IA6coZenzc6+tb9cLfRRfGUZlH5GdWWkPVIcArtFCDQH4soBs9/wBkzodlS+07iWVKSXNquMgk+qMfpKn3rIQU2fKNNMOJAVMJTnU5YT08lYyhu5d5C8X7ScUge8SlWKvLXVx6L76TJZyz+8JNDqkEBOseNTQeXMnpgOt3NCqqnyePUfmw8oRnczbZ/wAjH5sPOAImbugd7nqW/wDKKZiZu6B3uepb/wAoBcNLIUCDQggg8kMjSu2JgtvNOFamGWW3kHakqQFhY5UmpqeWFpDGmrUkkodmkPpU69KoYMuUqxBYCUlRNMOEBAOR44BcxYmj/dcj5sz9xMR3FiaP91yPmzP3EwHfggggIotc/wDkPdYv7xjUXTtKzG2y7PNPTEwFVCcXgkClKny12xl7Y/mHusX94x2E3dllNIULRlwspqpC0ugpPJUNkGA2ltWdKW4pUxJulqcw1Ms6a4gkZBs5bIz2h5sptyVSoUIU4CDxENrqI9NzJSRk30zcxPtLLPhoaZS6StXECVIAEfzRfOa68TLtKax15ynJiQ4qn1wFSQQQQC40/boV1rfrMKrQ7OSjS31vPIZmSnDLrcFUpJ995Yaun7dCutb9ZiZEjOAZp0dNTLy0ptdh6ZViVhCVEqO3bihbTLJbWpCvGQopPlBoYaVlycvYiHZlx9p+aWkolkNnFhr79RGQ4suiFY+6VqUpRqpRKieUk1JgKE7m/d8x5wfZohtwpO5u3fMecH2aIbcARMmn/e6upb/GKbiZNP8AvdXUt/jAevRJIplZeatV7xWUFDXSo5E09H1x+NG13gtxy1rQITLtKLoxZa1ypVVPkP10ju3avjZDdjtMP4ipolSpeiv4i6k1JAoRU12wu7532fniEGjcsg/w2UCiUjiJ5VQHhvleBU9OOTChTEaJHIkbBFVXB3XI+bM+zTEdRYtwd1yPmzPs0wH9vndlu0ZUyzq1oQVJVVFK5Z++BEYDgDkuczP2fYgggDgDkuczP2fYg4A5LnMz9n2IIIDW3BuAzZWu1LjjmuwYtZhyw4qUwgf1GNfBBAEYC+miuXtGZ74deeQrClFEYaUFf6kk1zj+wQHB4A5LnMz9n2IOAOS5zM/Z9iCCAOAOS5zM/Z9iGfYtnJlpdlhJKkstpbBO0hICQTTjygggPbBBBAKeZ0Eya1qWZiYqpRUaavjNf6I+fAHJc5mfs+xBBAHAHJc5mfs+xHVutoflZGbamm331LaJISrBQ1SU50SDsJgggGPBBBAcK+l2G7RljLurWhJUlVUUrlxeECIwHAHJc5mfs+xBBAHAHJc5mfs+xBwByXOZn7PsQQQG3uJc1qzGVssuLWla9YSulQaBNBhAyyEaWCCAIwF89FUvaM0Zh155CilKKIwUoP7kkwQQHC4A5LnMz9n2IOAOS5zM/Z9iCCAOAOS5zM/Z9iGhY1nJl5dlhJJSy2hsE7SEpCQTTjyj+QQH/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7175" name="Picture 3" descr="D:\11temp\mnist-example-i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31337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6"/>
          <p:cNvSpPr txBox="1">
            <a:spLocks noChangeArrowheads="1"/>
          </p:cNvSpPr>
          <p:nvPr/>
        </p:nvSpPr>
        <p:spPr bwMode="auto">
          <a:xfrm>
            <a:off x="5808663" y="5105400"/>
            <a:ext cx="335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800" dirty="0">
                <a:hlinkClick r:id="rId5"/>
              </a:rPr>
              <a:t>https://towardsdatascience.com/a-simple-2d-cnn-for-mnist-digit-recognition-a998dbc1e79a</a:t>
            </a:r>
            <a:endParaRPr lang="en-US" altLang="en-US" sz="1800" dirty="0"/>
          </a:p>
        </p:txBody>
      </p:sp>
      <p:pic>
        <p:nvPicPr>
          <p:cNvPr id="48130" name="Picture 2" descr="https://miro.medium.com/max/959/1*VSMiY-Hs_YLEygYTiUDF9Q.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02" y="4433695"/>
            <a:ext cx="4584261" cy="2294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334962"/>
          </a:xfrm>
        </p:spPr>
        <p:txBody>
          <a:bodyPr>
            <a:noAutofit/>
          </a:bodyPr>
          <a:lstStyle/>
          <a:p>
            <a:pPr algn="l"/>
            <a:r>
              <a:rPr lang="en-US" sz="2400" dirty="0"/>
              <a:t>How to feed one feature layer to multiple feature layers</a:t>
            </a:r>
          </a:p>
        </p:txBody>
      </p:sp>
      <p:sp>
        <p:nvSpPr>
          <p:cNvPr id="3" name="Content Placeholder 2"/>
          <p:cNvSpPr>
            <a:spLocks noGrp="1"/>
          </p:cNvSpPr>
          <p:nvPr>
            <p:ph idx="1"/>
          </p:nvPr>
        </p:nvSpPr>
        <p:spPr>
          <a:xfrm>
            <a:off x="112836" y="3820068"/>
            <a:ext cx="3352800" cy="1935163"/>
          </a:xfrm>
        </p:spPr>
        <p:txBody>
          <a:bodyPr>
            <a:normAutofit fontScale="70000" lnSpcReduction="20000"/>
          </a:bodyPr>
          <a:lstStyle/>
          <a:p>
            <a:r>
              <a:rPr lang="en-US" dirty="0"/>
              <a:t>You can combine multiple feature maps of one layer into one feature map in the next layer</a:t>
            </a:r>
          </a:p>
          <a:p>
            <a:r>
              <a:rPr lang="en-US" dirty="0"/>
              <a:t>See next slide for details</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40</a:t>
            </a:fld>
            <a:endParaRPr lang="en-US" altLang="en-US"/>
          </a:p>
        </p:txBody>
      </p:sp>
      <p:sp>
        <p:nvSpPr>
          <p:cNvPr id="6" name="TextBox 5"/>
          <p:cNvSpPr txBox="1"/>
          <p:nvPr/>
        </p:nvSpPr>
        <p:spPr>
          <a:xfrm>
            <a:off x="381000" y="6204466"/>
            <a:ext cx="4455066" cy="261610"/>
          </a:xfrm>
          <a:prstGeom prst="rect">
            <a:avLst/>
          </a:prstGeom>
          <a:noFill/>
        </p:spPr>
        <p:txBody>
          <a:bodyPr wrap="none" rtlCol="0">
            <a:spAutoFit/>
          </a:bodyPr>
          <a:lstStyle/>
          <a:p>
            <a:r>
              <a:rPr lang="en-US" sz="1100" dirty="0"/>
              <a:t>https://link.springer.com/content/pdf/10.1007%2F978-3-642-25191-7.pdf</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317" y="3344613"/>
            <a:ext cx="5608462"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36" y="874162"/>
            <a:ext cx="8505825" cy="241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76600" y="3200400"/>
            <a:ext cx="1592872" cy="369332"/>
          </a:xfrm>
          <a:prstGeom prst="rect">
            <a:avLst/>
          </a:prstGeom>
          <a:noFill/>
        </p:spPr>
        <p:txBody>
          <a:bodyPr wrap="none" rtlCol="0">
            <a:spAutoFit/>
          </a:bodyPr>
          <a:lstStyle/>
          <a:p>
            <a:r>
              <a:rPr lang="en-US" dirty="0"/>
              <a:t>6 feature maps</a:t>
            </a:r>
          </a:p>
        </p:txBody>
      </p:sp>
      <p:cxnSp>
        <p:nvCxnSpPr>
          <p:cNvPr id="9" name="Straight Arrow Connector 8"/>
          <p:cNvCxnSpPr/>
          <p:nvPr/>
        </p:nvCxnSpPr>
        <p:spPr>
          <a:xfrm flipH="1" flipV="1">
            <a:off x="6400800" y="3276600"/>
            <a:ext cx="13716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733800" y="4787650"/>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48100" y="4894331"/>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3217" y="5013546"/>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191000" y="2743200"/>
            <a:ext cx="0" cy="45720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66800" y="485263"/>
            <a:ext cx="7772400" cy="369332"/>
          </a:xfrm>
          <a:prstGeom prst="rect">
            <a:avLst/>
          </a:prstGeom>
          <a:noFill/>
        </p:spPr>
        <p:txBody>
          <a:bodyPr wrap="square" rtlCol="0">
            <a:spAutoFit/>
          </a:bodyPr>
          <a:lstStyle/>
          <a:p>
            <a:r>
              <a:rPr lang="en-US" dirty="0">
                <a:solidFill>
                  <a:srgbClr val="FF0000"/>
                </a:solidFill>
              </a:rPr>
              <a:t>Layer 1                       Layer 2             Layer 3              Layer 4    Layer 5  Layer 6</a:t>
            </a:r>
          </a:p>
        </p:txBody>
      </p:sp>
      <p:sp>
        <p:nvSpPr>
          <p:cNvPr id="8" name="Freeform 7"/>
          <p:cNvSpPr/>
          <p:nvPr/>
        </p:nvSpPr>
        <p:spPr>
          <a:xfrm>
            <a:off x="4443095" y="2948714"/>
            <a:ext cx="1148080" cy="218891"/>
          </a:xfrm>
          <a:custGeom>
            <a:avLst/>
            <a:gdLst>
              <a:gd name="connsiteX0" fmla="*/ 0 w 1148080"/>
              <a:gd name="connsiteY0" fmla="*/ 45720 h 218891"/>
              <a:gd name="connsiteX1" fmla="*/ 482600 w 1148080"/>
              <a:gd name="connsiteY1" fmla="*/ 218440 h 218891"/>
              <a:gd name="connsiteX2" fmla="*/ 1148080 w 1148080"/>
              <a:gd name="connsiteY2" fmla="*/ 0 h 218891"/>
            </a:gdLst>
            <a:ahLst/>
            <a:cxnLst>
              <a:cxn ang="0">
                <a:pos x="connsiteX0" y="connsiteY0"/>
              </a:cxn>
              <a:cxn ang="0">
                <a:pos x="connsiteX1" y="connsiteY1"/>
              </a:cxn>
              <a:cxn ang="0">
                <a:pos x="connsiteX2" y="connsiteY2"/>
              </a:cxn>
            </a:cxnLst>
            <a:rect l="l" t="t" r="r" b="b"/>
            <a:pathLst>
              <a:path w="1148080" h="218891">
                <a:moveTo>
                  <a:pt x="0" y="45720"/>
                </a:moveTo>
                <a:cubicBezTo>
                  <a:pt x="145626" y="135890"/>
                  <a:pt x="291253" y="226060"/>
                  <a:pt x="482600" y="218440"/>
                </a:cubicBezTo>
                <a:cubicBezTo>
                  <a:pt x="673947" y="210820"/>
                  <a:pt x="911013" y="105410"/>
                  <a:pt x="1148080" y="0"/>
                </a:cubicBezTo>
              </a:path>
            </a:pathLst>
          </a:custGeom>
          <a:noFill/>
          <a:ln w="44450">
            <a:solidFill>
              <a:schemeClr val="accent2"/>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71800" y="3058160"/>
            <a:ext cx="5867400" cy="329819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C2A318A-812C-DF67-47D2-410583DC2E89}"/>
              </a:ext>
            </a:extLst>
          </p:cNvPr>
          <p:cNvSpPr txBox="1"/>
          <p:nvPr/>
        </p:nvSpPr>
        <p:spPr>
          <a:xfrm>
            <a:off x="1856468" y="653546"/>
            <a:ext cx="752065" cy="369332"/>
          </a:xfrm>
          <a:prstGeom prst="rect">
            <a:avLst/>
          </a:prstGeom>
          <a:noFill/>
          <a:ln>
            <a:solidFill>
              <a:schemeClr val="accent1"/>
            </a:solidFill>
          </a:ln>
        </p:spPr>
        <p:txBody>
          <a:bodyPr wrap="none" rtlCol="0">
            <a:spAutoFit/>
          </a:bodyPr>
          <a:lstStyle/>
          <a:p>
            <a:r>
              <a:rPr lang="en-HK" dirty="0"/>
              <a:t>Filters</a:t>
            </a:r>
          </a:p>
        </p:txBody>
      </p:sp>
      <p:sp>
        <p:nvSpPr>
          <p:cNvPr id="16" name="TextBox 15">
            <a:extLst>
              <a:ext uri="{FF2B5EF4-FFF2-40B4-BE49-F238E27FC236}">
                <a16:creationId xmlns:a16="http://schemas.microsoft.com/office/drawing/2014/main" id="{C1117F3A-CD13-35D7-0886-2B239F9612CE}"/>
              </a:ext>
            </a:extLst>
          </p:cNvPr>
          <p:cNvSpPr txBox="1"/>
          <p:nvPr/>
        </p:nvSpPr>
        <p:spPr>
          <a:xfrm>
            <a:off x="4572000" y="717901"/>
            <a:ext cx="752065" cy="369332"/>
          </a:xfrm>
          <a:prstGeom prst="rect">
            <a:avLst/>
          </a:prstGeom>
          <a:noFill/>
          <a:ln>
            <a:solidFill>
              <a:schemeClr val="accent1"/>
            </a:solidFill>
          </a:ln>
        </p:spPr>
        <p:txBody>
          <a:bodyPr wrap="none" rtlCol="0">
            <a:spAutoFit/>
          </a:bodyPr>
          <a:lstStyle/>
          <a:p>
            <a:r>
              <a:rPr lang="en-HK" dirty="0"/>
              <a:t>Filters</a:t>
            </a:r>
          </a:p>
        </p:txBody>
      </p:sp>
      <p:sp>
        <p:nvSpPr>
          <p:cNvPr id="18" name="TextBox 17">
            <a:extLst>
              <a:ext uri="{FF2B5EF4-FFF2-40B4-BE49-F238E27FC236}">
                <a16:creationId xmlns:a16="http://schemas.microsoft.com/office/drawing/2014/main" id="{2BC4486C-733B-ED45-9D5E-71111DD780DC}"/>
              </a:ext>
            </a:extLst>
          </p:cNvPr>
          <p:cNvSpPr txBox="1"/>
          <p:nvPr/>
        </p:nvSpPr>
        <p:spPr>
          <a:xfrm>
            <a:off x="6627044" y="5188803"/>
            <a:ext cx="1371600" cy="1477328"/>
          </a:xfrm>
          <a:prstGeom prst="rect">
            <a:avLst/>
          </a:prstGeom>
          <a:noFill/>
        </p:spPr>
        <p:txBody>
          <a:bodyPr wrap="square" rtlCol="0">
            <a:spAutoFit/>
          </a:bodyPr>
          <a:lstStyle/>
          <a:p>
            <a:r>
              <a:rPr lang="en-US" dirty="0">
                <a:solidFill>
                  <a:srgbClr val="FF0000"/>
                </a:solidFill>
              </a:rPr>
              <a:t>Bias (one for each </a:t>
            </a:r>
            <a:r>
              <a:rPr lang="en-US" dirty="0" err="1">
                <a:solidFill>
                  <a:srgbClr val="FF0000"/>
                </a:solidFill>
              </a:rPr>
              <a:t>output_feature_map</a:t>
            </a:r>
            <a:r>
              <a:rPr lang="en-US" dirty="0">
                <a:solidFill>
                  <a:srgbClr val="FF0000"/>
                </a:solidFill>
              </a:rPr>
              <a:t>)</a:t>
            </a:r>
          </a:p>
          <a:p>
            <a:endParaRPr lang="en-HK" dirty="0"/>
          </a:p>
        </p:txBody>
      </p:sp>
      <p:sp>
        <p:nvSpPr>
          <p:cNvPr id="19" name="TextBox 18">
            <a:extLst>
              <a:ext uri="{FF2B5EF4-FFF2-40B4-BE49-F238E27FC236}">
                <a16:creationId xmlns:a16="http://schemas.microsoft.com/office/drawing/2014/main" id="{CCB505F6-A3C2-A76D-4649-49DF0573087B}"/>
              </a:ext>
            </a:extLst>
          </p:cNvPr>
          <p:cNvSpPr txBox="1"/>
          <p:nvPr/>
        </p:nvSpPr>
        <p:spPr>
          <a:xfrm>
            <a:off x="4527629" y="3407232"/>
            <a:ext cx="1761380" cy="369332"/>
          </a:xfrm>
          <a:prstGeom prst="rect">
            <a:avLst/>
          </a:prstGeom>
          <a:noFill/>
        </p:spPr>
        <p:txBody>
          <a:bodyPr wrap="none" rtlCol="0">
            <a:spAutoFit/>
          </a:bodyPr>
          <a:lstStyle/>
          <a:p>
            <a:r>
              <a:rPr lang="en-US" dirty="0"/>
              <a:t>require 6 kernels</a:t>
            </a:r>
          </a:p>
        </p:txBody>
      </p:sp>
    </p:spTree>
    <p:extLst>
      <p:ext uri="{BB962C8B-B14F-4D97-AF65-F5344CB8AC3E}">
        <p14:creationId xmlns:p14="http://schemas.microsoft.com/office/powerpoint/2010/main" val="1678863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334962"/>
          </a:xfrm>
        </p:spPr>
        <p:txBody>
          <a:bodyPr>
            <a:noAutofit/>
          </a:bodyPr>
          <a:lstStyle/>
          <a:p>
            <a:pPr algn="l"/>
            <a:r>
              <a:rPr lang="en-US" sz="2400" dirty="0"/>
              <a:t>Calculation of number of weights and biases used</a:t>
            </a:r>
            <a:br>
              <a:rPr lang="en-US" sz="2400" dirty="0"/>
            </a:br>
            <a:endParaRPr lang="en-US" sz="2400"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41</a:t>
            </a:fld>
            <a:endParaRPr lang="en-US" altLang="en-US"/>
          </a:p>
        </p:txBody>
      </p:sp>
      <p:sp>
        <p:nvSpPr>
          <p:cNvPr id="6" name="TextBox 5"/>
          <p:cNvSpPr txBox="1"/>
          <p:nvPr/>
        </p:nvSpPr>
        <p:spPr>
          <a:xfrm>
            <a:off x="381000" y="6204466"/>
            <a:ext cx="4455066" cy="261610"/>
          </a:xfrm>
          <a:prstGeom prst="rect">
            <a:avLst/>
          </a:prstGeom>
          <a:noFill/>
        </p:spPr>
        <p:txBody>
          <a:bodyPr wrap="none" rtlCol="0">
            <a:spAutoFit/>
          </a:bodyPr>
          <a:lstStyle/>
          <a:p>
            <a:r>
              <a:rPr lang="en-US" sz="1100" dirty="0"/>
              <a:t>https://link.springer.com/content/pdf/10.1007%2F978-3-642-25191-7.pdf</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36" y="874162"/>
            <a:ext cx="8505825" cy="241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14981" y="942879"/>
            <a:ext cx="1592872" cy="369332"/>
          </a:xfrm>
          <a:prstGeom prst="rect">
            <a:avLst/>
          </a:prstGeom>
          <a:noFill/>
        </p:spPr>
        <p:txBody>
          <a:bodyPr wrap="none" rtlCol="0">
            <a:spAutoFit/>
          </a:bodyPr>
          <a:lstStyle/>
          <a:p>
            <a:r>
              <a:rPr lang="en-US" dirty="0"/>
              <a:t>6 feature maps</a:t>
            </a:r>
          </a:p>
        </p:txBody>
      </p:sp>
      <p:sp>
        <p:nvSpPr>
          <p:cNvPr id="17" name="TextBox 16"/>
          <p:cNvSpPr txBox="1"/>
          <p:nvPr/>
        </p:nvSpPr>
        <p:spPr>
          <a:xfrm>
            <a:off x="1094965" y="540883"/>
            <a:ext cx="7772400" cy="369332"/>
          </a:xfrm>
          <a:prstGeom prst="rect">
            <a:avLst/>
          </a:prstGeom>
          <a:noFill/>
        </p:spPr>
        <p:txBody>
          <a:bodyPr wrap="square" rtlCol="0">
            <a:spAutoFit/>
          </a:bodyPr>
          <a:lstStyle/>
          <a:p>
            <a:r>
              <a:rPr lang="en-US" dirty="0">
                <a:solidFill>
                  <a:srgbClr val="FF0000"/>
                </a:solidFill>
              </a:rPr>
              <a:t>Layer 1                       Layer 2             Layer 3              Layer 4    Layer 5  Layer 6</a:t>
            </a:r>
          </a:p>
        </p:txBody>
      </p:sp>
      <p:sp>
        <p:nvSpPr>
          <p:cNvPr id="18" name="TextBox 17">
            <a:extLst>
              <a:ext uri="{FF2B5EF4-FFF2-40B4-BE49-F238E27FC236}">
                <a16:creationId xmlns:a16="http://schemas.microsoft.com/office/drawing/2014/main" id="{2BC4486C-733B-ED45-9D5E-71111DD780DC}"/>
              </a:ext>
            </a:extLst>
          </p:cNvPr>
          <p:cNvSpPr txBox="1"/>
          <p:nvPr/>
        </p:nvSpPr>
        <p:spPr>
          <a:xfrm>
            <a:off x="619125" y="4146673"/>
            <a:ext cx="7600950" cy="1477328"/>
          </a:xfrm>
          <a:prstGeom prst="rect">
            <a:avLst/>
          </a:prstGeom>
          <a:noFill/>
        </p:spPr>
        <p:txBody>
          <a:bodyPr wrap="square" rtlCol="0">
            <a:spAutoFit/>
          </a:bodyPr>
          <a:lstStyle/>
          <a:p>
            <a:r>
              <a:rPr lang="en-US" dirty="0">
                <a:solidFill>
                  <a:srgbClr val="FF0000"/>
                </a:solidFill>
              </a:rPr>
              <a:t>No weight and bias for subsampling layer</a:t>
            </a:r>
          </a:p>
          <a:p>
            <a:r>
              <a:rPr lang="en-US" dirty="0" err="1">
                <a:solidFill>
                  <a:srgbClr val="FF0000"/>
                </a:solidFill>
              </a:rPr>
              <a:t>Num_of_Weights</a:t>
            </a:r>
            <a:r>
              <a:rPr lang="en-US" dirty="0">
                <a:solidFill>
                  <a:srgbClr val="FF0000"/>
                </a:solidFill>
              </a:rPr>
              <a:t>=</a:t>
            </a:r>
            <a:r>
              <a:rPr lang="en-US" dirty="0" err="1">
                <a:solidFill>
                  <a:srgbClr val="FF0000"/>
                </a:solidFill>
              </a:rPr>
              <a:t>num_of_input_maps</a:t>
            </a:r>
            <a:r>
              <a:rPr lang="en-US" dirty="0">
                <a:solidFill>
                  <a:srgbClr val="FF0000"/>
                </a:solidFill>
              </a:rPr>
              <a:t>*(</a:t>
            </a:r>
            <a:r>
              <a:rPr lang="en-US" dirty="0" err="1">
                <a:solidFill>
                  <a:srgbClr val="FF0000"/>
                </a:solidFill>
              </a:rPr>
              <a:t>kernel_size</a:t>
            </a:r>
            <a:r>
              <a:rPr lang="en-US" dirty="0">
                <a:solidFill>
                  <a:srgbClr val="FF0000"/>
                </a:solidFill>
              </a:rPr>
              <a:t>)*</a:t>
            </a:r>
            <a:r>
              <a:rPr lang="en-US" dirty="0" err="1">
                <a:solidFill>
                  <a:srgbClr val="FF0000"/>
                </a:solidFill>
              </a:rPr>
              <a:t>num_of_output_maps</a:t>
            </a:r>
            <a:endParaRPr lang="en-US" dirty="0">
              <a:solidFill>
                <a:srgbClr val="FF0000"/>
              </a:solidFill>
            </a:endParaRPr>
          </a:p>
          <a:p>
            <a:r>
              <a:rPr lang="en-US" dirty="0" err="1">
                <a:solidFill>
                  <a:srgbClr val="FF0000"/>
                </a:solidFill>
              </a:rPr>
              <a:t>Num_of_biases</a:t>
            </a:r>
            <a:r>
              <a:rPr lang="en-US" dirty="0">
                <a:solidFill>
                  <a:srgbClr val="FF0000"/>
                </a:solidFill>
              </a:rPr>
              <a:t>=</a:t>
            </a:r>
            <a:r>
              <a:rPr lang="en-US" dirty="0" err="1">
                <a:solidFill>
                  <a:srgbClr val="FF0000"/>
                </a:solidFill>
              </a:rPr>
              <a:t>num_of_output_maps</a:t>
            </a:r>
            <a:r>
              <a:rPr lang="en-US" dirty="0">
                <a:solidFill>
                  <a:srgbClr val="FF0000"/>
                </a:solidFill>
              </a:rPr>
              <a:t> (</a:t>
            </a:r>
            <a:r>
              <a:rPr lang="en-US" dirty="0" err="1">
                <a:solidFill>
                  <a:srgbClr val="FF0000"/>
                </a:solidFill>
              </a:rPr>
              <a:t>one_for_each_output_feature_map</a:t>
            </a:r>
            <a:r>
              <a:rPr lang="en-US" dirty="0">
                <a:solidFill>
                  <a:srgbClr val="FF0000"/>
                </a:solidFill>
              </a:rPr>
              <a:t>)</a:t>
            </a:r>
          </a:p>
          <a:p>
            <a:r>
              <a:rPr lang="en-US" dirty="0">
                <a:solidFill>
                  <a:srgbClr val="FF0000"/>
                </a:solidFill>
              </a:rPr>
              <a:t>A feature maps is also called a filter</a:t>
            </a:r>
          </a:p>
          <a:p>
            <a:endParaRPr lang="en-HK" dirty="0"/>
          </a:p>
        </p:txBody>
      </p:sp>
      <p:sp>
        <p:nvSpPr>
          <p:cNvPr id="19" name="TextBox 18">
            <a:extLst>
              <a:ext uri="{FF2B5EF4-FFF2-40B4-BE49-F238E27FC236}">
                <a16:creationId xmlns:a16="http://schemas.microsoft.com/office/drawing/2014/main" id="{6DA53205-C17A-019B-0CA5-A17BD552E679}"/>
              </a:ext>
            </a:extLst>
          </p:cNvPr>
          <p:cNvSpPr txBox="1"/>
          <p:nvPr/>
        </p:nvSpPr>
        <p:spPr>
          <a:xfrm>
            <a:off x="748031" y="3056396"/>
            <a:ext cx="2276475" cy="646331"/>
          </a:xfrm>
          <a:prstGeom prst="rect">
            <a:avLst/>
          </a:prstGeom>
          <a:noFill/>
        </p:spPr>
        <p:txBody>
          <a:bodyPr wrap="square" rtlCol="0">
            <a:spAutoFit/>
          </a:bodyPr>
          <a:lstStyle/>
          <a:p>
            <a:r>
              <a:rPr lang="en-US" dirty="0"/>
              <a:t>Weights:</a:t>
            </a:r>
            <a:r>
              <a:rPr lang="en-US" dirty="0">
                <a:solidFill>
                  <a:srgbClr val="FF0000"/>
                </a:solidFill>
              </a:rPr>
              <a:t>W1=6*(5*5)</a:t>
            </a:r>
          </a:p>
          <a:p>
            <a:r>
              <a:rPr lang="en-US" dirty="0"/>
              <a:t>Biases:   B1=6</a:t>
            </a:r>
            <a:endParaRPr lang="en-HK" dirty="0"/>
          </a:p>
        </p:txBody>
      </p:sp>
      <p:sp>
        <p:nvSpPr>
          <p:cNvPr id="20" name="TextBox 19">
            <a:extLst>
              <a:ext uri="{FF2B5EF4-FFF2-40B4-BE49-F238E27FC236}">
                <a16:creationId xmlns:a16="http://schemas.microsoft.com/office/drawing/2014/main" id="{3D81E420-B5B0-60DF-10B8-8EF05317A8BD}"/>
              </a:ext>
            </a:extLst>
          </p:cNvPr>
          <p:cNvSpPr txBox="1"/>
          <p:nvPr/>
        </p:nvSpPr>
        <p:spPr>
          <a:xfrm>
            <a:off x="3353898" y="3088788"/>
            <a:ext cx="1103802" cy="646331"/>
          </a:xfrm>
          <a:prstGeom prst="rect">
            <a:avLst/>
          </a:prstGeom>
          <a:noFill/>
        </p:spPr>
        <p:txBody>
          <a:bodyPr wrap="square" rtlCol="0">
            <a:spAutoFit/>
          </a:bodyPr>
          <a:lstStyle/>
          <a:p>
            <a:r>
              <a:rPr lang="en-US" dirty="0"/>
              <a:t>W2=0</a:t>
            </a:r>
          </a:p>
          <a:p>
            <a:r>
              <a:rPr lang="en-US" dirty="0"/>
              <a:t>B2=0</a:t>
            </a:r>
            <a:endParaRPr lang="en-HK" dirty="0"/>
          </a:p>
        </p:txBody>
      </p:sp>
      <p:sp>
        <p:nvSpPr>
          <p:cNvPr id="21" name="TextBox 20">
            <a:extLst>
              <a:ext uri="{FF2B5EF4-FFF2-40B4-BE49-F238E27FC236}">
                <a16:creationId xmlns:a16="http://schemas.microsoft.com/office/drawing/2014/main" id="{8270DCD0-07E4-0B17-DE27-014A15B6BE50}"/>
              </a:ext>
            </a:extLst>
          </p:cNvPr>
          <p:cNvSpPr txBox="1"/>
          <p:nvPr/>
        </p:nvSpPr>
        <p:spPr>
          <a:xfrm>
            <a:off x="4305435" y="3056396"/>
            <a:ext cx="1723890" cy="646331"/>
          </a:xfrm>
          <a:prstGeom prst="rect">
            <a:avLst/>
          </a:prstGeom>
          <a:noFill/>
        </p:spPr>
        <p:txBody>
          <a:bodyPr wrap="square" rtlCol="0">
            <a:spAutoFit/>
          </a:bodyPr>
          <a:lstStyle/>
          <a:p>
            <a:r>
              <a:rPr lang="en-US" dirty="0"/>
              <a:t>W3=6*(5*5)*16</a:t>
            </a:r>
          </a:p>
          <a:p>
            <a:r>
              <a:rPr lang="en-US" dirty="0"/>
              <a:t>B3=16</a:t>
            </a:r>
            <a:endParaRPr lang="en-HK" dirty="0"/>
          </a:p>
        </p:txBody>
      </p:sp>
      <p:sp>
        <p:nvSpPr>
          <p:cNvPr id="22" name="TextBox 21">
            <a:extLst>
              <a:ext uri="{FF2B5EF4-FFF2-40B4-BE49-F238E27FC236}">
                <a16:creationId xmlns:a16="http://schemas.microsoft.com/office/drawing/2014/main" id="{189276DB-36C4-DD24-9127-0DA29ABBB816}"/>
              </a:ext>
            </a:extLst>
          </p:cNvPr>
          <p:cNvSpPr txBox="1"/>
          <p:nvPr/>
        </p:nvSpPr>
        <p:spPr>
          <a:xfrm>
            <a:off x="6413460" y="3105834"/>
            <a:ext cx="848206" cy="646331"/>
          </a:xfrm>
          <a:prstGeom prst="rect">
            <a:avLst/>
          </a:prstGeom>
          <a:noFill/>
        </p:spPr>
        <p:txBody>
          <a:bodyPr wrap="square" rtlCol="0">
            <a:spAutoFit/>
          </a:bodyPr>
          <a:lstStyle/>
          <a:p>
            <a:r>
              <a:rPr lang="en-US" dirty="0"/>
              <a:t>W4=0</a:t>
            </a:r>
          </a:p>
          <a:p>
            <a:r>
              <a:rPr lang="en-US" dirty="0"/>
              <a:t>B4=0</a:t>
            </a:r>
            <a:endParaRPr lang="en-HK" dirty="0"/>
          </a:p>
        </p:txBody>
      </p:sp>
      <p:sp>
        <p:nvSpPr>
          <p:cNvPr id="23" name="TextBox 22">
            <a:extLst>
              <a:ext uri="{FF2B5EF4-FFF2-40B4-BE49-F238E27FC236}">
                <a16:creationId xmlns:a16="http://schemas.microsoft.com/office/drawing/2014/main" id="{0CE76586-4652-C28F-73E1-04882ACB6508}"/>
              </a:ext>
            </a:extLst>
          </p:cNvPr>
          <p:cNvSpPr txBox="1"/>
          <p:nvPr/>
        </p:nvSpPr>
        <p:spPr>
          <a:xfrm>
            <a:off x="7181850" y="2920950"/>
            <a:ext cx="1913907" cy="1200329"/>
          </a:xfrm>
          <a:prstGeom prst="rect">
            <a:avLst/>
          </a:prstGeom>
          <a:noFill/>
        </p:spPr>
        <p:txBody>
          <a:bodyPr wrap="square" rtlCol="0">
            <a:spAutoFit/>
          </a:bodyPr>
          <a:lstStyle/>
          <a:p>
            <a:r>
              <a:rPr lang="en-US" dirty="0"/>
              <a:t>Flatten=</a:t>
            </a:r>
          </a:p>
          <a:p>
            <a:r>
              <a:rPr lang="en-US" dirty="0"/>
              <a:t>W5=16*(5*5)*120</a:t>
            </a:r>
          </a:p>
          <a:p>
            <a:r>
              <a:rPr lang="en-US" dirty="0"/>
              <a:t>B5=120 (one for each output)</a:t>
            </a:r>
          </a:p>
        </p:txBody>
      </p:sp>
      <p:sp>
        <p:nvSpPr>
          <p:cNvPr id="25" name="TextBox 24">
            <a:extLst>
              <a:ext uri="{FF2B5EF4-FFF2-40B4-BE49-F238E27FC236}">
                <a16:creationId xmlns:a16="http://schemas.microsoft.com/office/drawing/2014/main" id="{F0B0B2FC-C6F3-F1B9-39C8-DB318BDC2AAF}"/>
              </a:ext>
            </a:extLst>
          </p:cNvPr>
          <p:cNvSpPr txBox="1"/>
          <p:nvPr/>
        </p:nvSpPr>
        <p:spPr>
          <a:xfrm>
            <a:off x="7428882" y="5103748"/>
            <a:ext cx="1666875" cy="1200329"/>
          </a:xfrm>
          <a:prstGeom prst="rect">
            <a:avLst/>
          </a:prstGeom>
          <a:noFill/>
          <a:ln>
            <a:solidFill>
              <a:schemeClr val="accent1">
                <a:shade val="95000"/>
                <a:satMod val="105000"/>
              </a:schemeClr>
            </a:solidFill>
          </a:ln>
        </p:spPr>
        <p:txBody>
          <a:bodyPr wrap="square">
            <a:spAutoFit/>
          </a:bodyPr>
          <a:lstStyle/>
          <a:p>
            <a:r>
              <a:rPr lang="en-US" dirty="0"/>
              <a:t>Fully connected</a:t>
            </a:r>
          </a:p>
          <a:p>
            <a:r>
              <a:rPr lang="en-US" dirty="0"/>
              <a:t>W6=120*10</a:t>
            </a:r>
          </a:p>
          <a:p>
            <a:r>
              <a:rPr lang="en-US" dirty="0"/>
              <a:t>B6=10 (one for each output)</a:t>
            </a:r>
          </a:p>
        </p:txBody>
      </p:sp>
      <p:cxnSp>
        <p:nvCxnSpPr>
          <p:cNvPr id="27" name="Straight Arrow Connector 26">
            <a:extLst>
              <a:ext uri="{FF2B5EF4-FFF2-40B4-BE49-F238E27FC236}">
                <a16:creationId xmlns:a16="http://schemas.microsoft.com/office/drawing/2014/main" id="{F2B37D71-7074-D334-61D0-F47F225D5070}"/>
              </a:ext>
            </a:extLst>
          </p:cNvPr>
          <p:cNvCxnSpPr>
            <a:cxnSpLocks/>
          </p:cNvCxnSpPr>
          <p:nvPr/>
        </p:nvCxnSpPr>
        <p:spPr>
          <a:xfrm flipH="1" flipV="1">
            <a:off x="8138803" y="2196562"/>
            <a:ext cx="386072" cy="2880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CE1FAF-8D7A-A2D8-832C-EE71B75414EA}"/>
              </a:ext>
            </a:extLst>
          </p:cNvPr>
          <p:cNvCxnSpPr>
            <a:cxnSpLocks/>
          </p:cNvCxnSpPr>
          <p:nvPr/>
        </p:nvCxnSpPr>
        <p:spPr>
          <a:xfrm flipV="1">
            <a:off x="7669542" y="2535368"/>
            <a:ext cx="0" cy="38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650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42</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136525"/>
            <a:ext cx="7170738"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955099"/>
            <a:ext cx="5580395" cy="158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C0895CC7-761C-400F-B90A-0BAAD228CE50}"/>
              </a:ext>
            </a:extLst>
          </p:cNvPr>
          <p:cNvSpPr/>
          <p:nvPr/>
        </p:nvSpPr>
        <p:spPr>
          <a:xfrm>
            <a:off x="2438400" y="152400"/>
            <a:ext cx="1295400" cy="327660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01731C6-AB8A-4BF7-9AFB-95DA1063924E}"/>
              </a:ext>
            </a:extLst>
          </p:cNvPr>
          <p:cNvSpPr/>
          <p:nvPr/>
        </p:nvSpPr>
        <p:spPr>
          <a:xfrm>
            <a:off x="3544584" y="85335"/>
            <a:ext cx="2106203" cy="541389"/>
          </a:xfrm>
          <a:custGeom>
            <a:avLst/>
            <a:gdLst>
              <a:gd name="connsiteX0" fmla="*/ 0 w 2106203"/>
              <a:gd name="connsiteY0" fmla="*/ 490018 h 541389"/>
              <a:gd name="connsiteX1" fmla="*/ 493160 w 2106203"/>
              <a:gd name="connsiteY1" fmla="*/ 140696 h 541389"/>
              <a:gd name="connsiteX2" fmla="*/ 1006868 w 2106203"/>
              <a:gd name="connsiteY2" fmla="*/ 17407 h 541389"/>
              <a:gd name="connsiteX3" fmla="*/ 1664414 w 2106203"/>
              <a:gd name="connsiteY3" fmla="*/ 58503 h 541389"/>
              <a:gd name="connsiteX4" fmla="*/ 2106203 w 2106203"/>
              <a:gd name="connsiteY4" fmla="*/ 541389 h 54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203" h="541389">
                <a:moveTo>
                  <a:pt x="0" y="490018"/>
                </a:moveTo>
                <a:cubicBezTo>
                  <a:pt x="162674" y="354741"/>
                  <a:pt x="325349" y="219464"/>
                  <a:pt x="493160" y="140696"/>
                </a:cubicBezTo>
                <a:cubicBezTo>
                  <a:pt x="660971" y="61927"/>
                  <a:pt x="811659" y="31106"/>
                  <a:pt x="1006868" y="17407"/>
                </a:cubicBezTo>
                <a:cubicBezTo>
                  <a:pt x="1202077" y="3708"/>
                  <a:pt x="1481192" y="-28827"/>
                  <a:pt x="1664414" y="58503"/>
                </a:cubicBezTo>
                <a:cubicBezTo>
                  <a:pt x="1847636" y="145833"/>
                  <a:pt x="1976919" y="343611"/>
                  <a:pt x="2106203" y="541389"/>
                </a:cubicBezTo>
              </a:path>
            </a:pathLst>
          </a:custGeom>
          <a:noFill/>
          <a:ln>
            <a:solidFill>
              <a:srgbClr val="00B0F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16C986-A69A-4F2F-9B06-11382268B669}"/>
              </a:ext>
            </a:extLst>
          </p:cNvPr>
          <p:cNvSpPr/>
          <p:nvPr/>
        </p:nvSpPr>
        <p:spPr>
          <a:xfrm>
            <a:off x="4073703" y="290175"/>
            <a:ext cx="1295400" cy="3276600"/>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9AC210-A9D7-4178-B069-7B6F4BFC5965}"/>
              </a:ext>
            </a:extLst>
          </p:cNvPr>
          <p:cNvSpPr/>
          <p:nvPr/>
        </p:nvSpPr>
        <p:spPr>
          <a:xfrm>
            <a:off x="5198298" y="2517169"/>
            <a:ext cx="914826" cy="680297"/>
          </a:xfrm>
          <a:custGeom>
            <a:avLst/>
            <a:gdLst>
              <a:gd name="connsiteX0" fmla="*/ 41522 w 914826"/>
              <a:gd name="connsiteY0" fmla="*/ 472611 h 680297"/>
              <a:gd name="connsiteX1" fmla="*/ 41522 w 914826"/>
              <a:gd name="connsiteY1" fmla="*/ 523982 h 680297"/>
              <a:gd name="connsiteX2" fmla="*/ 473037 w 914826"/>
              <a:gd name="connsiteY2" fmla="*/ 657546 h 680297"/>
              <a:gd name="connsiteX3" fmla="*/ 914826 w 914826"/>
              <a:gd name="connsiteY3" fmla="*/ 0 h 680297"/>
            </a:gdLst>
            <a:ahLst/>
            <a:cxnLst>
              <a:cxn ang="0">
                <a:pos x="connsiteX0" y="connsiteY0"/>
              </a:cxn>
              <a:cxn ang="0">
                <a:pos x="connsiteX1" y="connsiteY1"/>
              </a:cxn>
              <a:cxn ang="0">
                <a:pos x="connsiteX2" y="connsiteY2"/>
              </a:cxn>
              <a:cxn ang="0">
                <a:pos x="connsiteX3" y="connsiteY3"/>
              </a:cxn>
            </a:cxnLst>
            <a:rect l="l" t="t" r="r" b="b"/>
            <a:pathLst>
              <a:path w="914826" h="680297">
                <a:moveTo>
                  <a:pt x="41522" y="472611"/>
                </a:moveTo>
                <a:cubicBezTo>
                  <a:pt x="5562" y="482885"/>
                  <a:pt x="-30397" y="493160"/>
                  <a:pt x="41522" y="523982"/>
                </a:cubicBezTo>
                <a:cubicBezTo>
                  <a:pt x="113441" y="554804"/>
                  <a:pt x="327486" y="744876"/>
                  <a:pt x="473037" y="657546"/>
                </a:cubicBezTo>
                <a:cubicBezTo>
                  <a:pt x="618588" y="570216"/>
                  <a:pt x="766707" y="285108"/>
                  <a:pt x="914826" y="0"/>
                </a:cubicBezTo>
              </a:path>
            </a:pathLst>
          </a:custGeom>
          <a:noFill/>
          <a:ln>
            <a:solidFill>
              <a:srgbClr val="FFC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3E3DBE6-13AD-4367-9EC7-796D722E0464}"/>
              </a:ext>
            </a:extLst>
          </p:cNvPr>
          <p:cNvSpPr/>
          <p:nvPr/>
        </p:nvSpPr>
        <p:spPr>
          <a:xfrm>
            <a:off x="5585717" y="319088"/>
            <a:ext cx="1119883" cy="1050925"/>
          </a:xfrm>
          <a:prstGeom prst="ellipse">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9881B9-C84A-4B13-82C3-0DC9721FA8DB}"/>
              </a:ext>
            </a:extLst>
          </p:cNvPr>
          <p:cNvSpPr/>
          <p:nvPr/>
        </p:nvSpPr>
        <p:spPr>
          <a:xfrm>
            <a:off x="5585717" y="1366601"/>
            <a:ext cx="1196083" cy="1109292"/>
          </a:xfrm>
          <a:prstGeom prst="ellipse">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704D1CF-5F32-416C-A76D-8BF1A4ABA31E}"/>
              </a:ext>
            </a:extLst>
          </p:cNvPr>
          <p:cNvSpPr txBox="1"/>
          <p:nvPr/>
        </p:nvSpPr>
        <p:spPr>
          <a:xfrm>
            <a:off x="6106036" y="2758338"/>
            <a:ext cx="2879570" cy="1477328"/>
          </a:xfrm>
          <a:prstGeom prst="rect">
            <a:avLst/>
          </a:prstGeom>
          <a:noFill/>
        </p:spPr>
        <p:txBody>
          <a:bodyPr wrap="square" rtlCol="0">
            <a:spAutoFit/>
          </a:bodyPr>
          <a:lstStyle/>
          <a:p>
            <a:r>
              <a:rPr lang="en-US" dirty="0"/>
              <a:t>Example:</a:t>
            </a:r>
            <a:br>
              <a:rPr lang="en-US" dirty="0"/>
            </a:br>
            <a:r>
              <a:rPr lang="en-US" dirty="0"/>
              <a:t>This is to show how to use 3 input features maps (e.g. RGB color) to become 2 output maps</a:t>
            </a:r>
          </a:p>
        </p:txBody>
      </p:sp>
    </p:spTree>
    <p:extLst>
      <p:ext uri="{BB962C8B-B14F-4D97-AF65-F5344CB8AC3E}">
        <p14:creationId xmlns:p14="http://schemas.microsoft.com/office/powerpoint/2010/main" val="2815955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1838"/>
          </a:xfrm>
        </p:spPr>
        <p:txBody>
          <a:bodyPr/>
          <a:lstStyle/>
          <a:p>
            <a:r>
              <a:rPr lang="en-US" dirty="0">
                <a:hlinkClick r:id="rId2"/>
              </a:rPr>
              <a:t>A demo</a:t>
            </a:r>
            <a:endParaRPr lang="en-US" dirty="0"/>
          </a:p>
        </p:txBody>
      </p:sp>
      <p:sp>
        <p:nvSpPr>
          <p:cNvPr id="3" name="Content Placeholder 2"/>
          <p:cNvSpPr>
            <a:spLocks noGrp="1"/>
          </p:cNvSpPr>
          <p:nvPr>
            <p:ph idx="1"/>
          </p:nvPr>
        </p:nvSpPr>
        <p:spPr>
          <a:xfrm>
            <a:off x="457200" y="1066800"/>
            <a:ext cx="3810000" cy="4525963"/>
          </a:xfrm>
        </p:spPr>
        <p:txBody>
          <a:bodyPr>
            <a:normAutofit fontScale="92500" lnSpcReduction="20000"/>
          </a:bodyPr>
          <a:lstStyle/>
          <a:p>
            <a:r>
              <a:rPr lang="en-US" dirty="0"/>
              <a:t>Input is three 7x7 images (e.g. RGB)</a:t>
            </a:r>
          </a:p>
          <a:p>
            <a:r>
              <a:rPr lang="en-US" dirty="0"/>
              <a:t>Shift step size is 2 pixels rather than 1, therefore the output is 3x3 for each feature map</a:t>
            </a:r>
          </a:p>
          <a:p>
            <a:r>
              <a:rPr lang="en-US" dirty="0"/>
              <a:t>Generate 2 output feature maps </a:t>
            </a:r>
          </a:p>
          <a:p>
            <a:pPr lvl="1"/>
            <a:r>
              <a:rPr lang="en-US" dirty="0"/>
              <a:t>0[:,:,0] </a:t>
            </a:r>
          </a:p>
          <a:p>
            <a:pPr lvl="1"/>
            <a:r>
              <a:rPr lang="en-US" dirty="0"/>
              <a:t>0[:,:,1] </a:t>
            </a:r>
          </a:p>
          <a:p>
            <a:pPr lvl="1"/>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43</a:t>
            </a:fld>
            <a:endParaRPr lang="en-US" altLang="en-US" dirty="0"/>
          </a:p>
        </p:txBody>
      </p:sp>
      <p:sp>
        <p:nvSpPr>
          <p:cNvPr id="6" name="TextBox 5"/>
          <p:cNvSpPr txBox="1"/>
          <p:nvPr/>
        </p:nvSpPr>
        <p:spPr>
          <a:xfrm>
            <a:off x="609600" y="6096000"/>
            <a:ext cx="4759123" cy="646331"/>
          </a:xfrm>
          <a:prstGeom prst="rect">
            <a:avLst/>
          </a:prstGeom>
          <a:noFill/>
        </p:spPr>
        <p:txBody>
          <a:bodyPr wrap="none" rtlCol="0">
            <a:spAutoFit/>
          </a:bodyPr>
          <a:lstStyle/>
          <a:p>
            <a:r>
              <a:rPr lang="en-US" dirty="0">
                <a:hlinkClick r:id="rId3"/>
              </a:rPr>
              <a:t>http://cs231n.github.io/convolutional-networks/</a:t>
            </a:r>
            <a:endParaRPr lang="en-US" dirty="0"/>
          </a:p>
          <a:p>
            <a:endParaRPr lang="en-US" dirty="0"/>
          </a:p>
        </p:txBody>
      </p:sp>
      <p:sp>
        <p:nvSpPr>
          <p:cNvPr id="7" name="TextBox 6"/>
          <p:cNvSpPr txBox="1"/>
          <p:nvPr/>
        </p:nvSpPr>
        <p:spPr>
          <a:xfrm>
            <a:off x="6096000" y="76200"/>
            <a:ext cx="2698634" cy="1169551"/>
          </a:xfrm>
          <a:prstGeom prst="rect">
            <a:avLst/>
          </a:prstGeom>
          <a:noFill/>
          <a:ln>
            <a:solidFill>
              <a:schemeClr val="accent1"/>
            </a:solidFill>
          </a:ln>
        </p:spPr>
        <p:txBody>
          <a:bodyPr wrap="square" rtlCol="0">
            <a:spAutoFit/>
          </a:bodyPr>
          <a:lstStyle/>
          <a:p>
            <a:r>
              <a:rPr lang="en-US" sz="1400" dirty="0"/>
              <a:t>2*1+1*-1+1*-1+2*-1</a:t>
            </a:r>
          </a:p>
          <a:p>
            <a:r>
              <a:rPr lang="en-US" sz="1400" dirty="0"/>
              <a:t>+</a:t>
            </a:r>
          </a:p>
          <a:p>
            <a:r>
              <a:rPr lang="en-US" sz="1400" dirty="0"/>
              <a:t>2*-1+2*-1+1*-1</a:t>
            </a:r>
          </a:p>
          <a:p>
            <a:r>
              <a:rPr lang="en-US" sz="1400" dirty="0"/>
              <a:t>+</a:t>
            </a:r>
          </a:p>
          <a:p>
            <a:r>
              <a:rPr lang="en-US" sz="1400" dirty="0"/>
              <a:t>2*1+2*1= -3</a:t>
            </a:r>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71600"/>
            <a:ext cx="4280483" cy="383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Arrow Connector 41"/>
          <p:cNvCxnSpPr/>
          <p:nvPr/>
        </p:nvCxnSpPr>
        <p:spPr>
          <a:xfrm>
            <a:off x="7086600" y="1143000"/>
            <a:ext cx="914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a:stCxn id="12" idx="0"/>
          </p:cNvCxnSpPr>
          <p:nvPr/>
        </p:nvCxnSpPr>
        <p:spPr>
          <a:xfrm flipV="1">
            <a:off x="5130841" y="304800"/>
            <a:ext cx="1041359" cy="1481331"/>
          </a:xfrm>
          <a:prstGeom prst="straightConnector1">
            <a:avLst/>
          </a:prstGeom>
          <a:ln w="34925" cmpd="thickThi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p:cNvCxnSpPr>
          <p:nvPr/>
        </p:nvCxnSpPr>
        <p:spPr>
          <a:xfrm flipV="1">
            <a:off x="5085000" y="660976"/>
            <a:ext cx="1087200" cy="2524009"/>
          </a:xfrm>
          <a:prstGeom prst="straightConnector1">
            <a:avLst/>
          </a:prstGeom>
          <a:ln w="34925" cmpd="thickThi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p:cNvCxnSpPr>
          <p:nvPr/>
        </p:nvCxnSpPr>
        <p:spPr>
          <a:xfrm flipV="1">
            <a:off x="5053542" y="1143001"/>
            <a:ext cx="1194858" cy="3105586"/>
          </a:xfrm>
          <a:prstGeom prst="straightConnector1">
            <a:avLst/>
          </a:prstGeom>
          <a:ln w="34925" cmpd="thickThi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5672177"/>
            <a:ext cx="4203780" cy="369332"/>
          </a:xfrm>
          <a:prstGeom prst="rect">
            <a:avLst/>
          </a:prstGeom>
          <a:noFill/>
        </p:spPr>
        <p:txBody>
          <a:bodyPr wrap="none" rtlCol="0">
            <a:spAutoFit/>
          </a:bodyPr>
          <a:lstStyle/>
          <a:p>
            <a:r>
              <a:rPr lang="en-US" dirty="0">
                <a:hlinkClick r:id="rId5"/>
              </a:rPr>
              <a:t>https://youtu.be/vAh_ZHtyJ0k</a:t>
            </a:r>
            <a:r>
              <a:rPr lang="en-US" dirty="0"/>
              <a:t> demo video</a:t>
            </a:r>
          </a:p>
        </p:txBody>
      </p:sp>
      <p:sp>
        <p:nvSpPr>
          <p:cNvPr id="9" name="TextBox 8"/>
          <p:cNvSpPr txBox="1"/>
          <p:nvPr/>
        </p:nvSpPr>
        <p:spPr>
          <a:xfrm>
            <a:off x="7620001" y="304800"/>
            <a:ext cx="1295400" cy="923330"/>
          </a:xfrm>
          <a:prstGeom prst="rect">
            <a:avLst/>
          </a:prstGeom>
          <a:noFill/>
        </p:spPr>
        <p:txBody>
          <a:bodyPr wrap="square" rtlCol="0">
            <a:spAutoFit/>
          </a:bodyPr>
          <a:lstStyle/>
          <a:p>
            <a:r>
              <a:rPr lang="en-US" dirty="0"/>
              <a:t>By adding 3 correlation results</a:t>
            </a:r>
          </a:p>
        </p:txBody>
      </p:sp>
      <p:cxnSp>
        <p:nvCxnSpPr>
          <p:cNvPr id="11" name="Straight Arrow Connector 10"/>
          <p:cNvCxnSpPr/>
          <p:nvPr/>
        </p:nvCxnSpPr>
        <p:spPr>
          <a:xfrm flipH="1">
            <a:off x="7162800" y="457200"/>
            <a:ext cx="457201"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813381" y="1786131"/>
            <a:ext cx="634920" cy="73074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94499" y="3055595"/>
            <a:ext cx="553801" cy="7307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80263" y="4248587"/>
            <a:ext cx="568037" cy="74251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107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1838"/>
          </a:xfrm>
        </p:spPr>
        <p:txBody>
          <a:bodyPr>
            <a:normAutofit/>
          </a:bodyPr>
          <a:lstStyle/>
          <a:p>
            <a:r>
              <a:rPr lang="en-US" sz="3200" dirty="0">
                <a:solidFill>
                  <a:srgbClr val="FF0000"/>
                </a:solidFill>
              </a:rPr>
              <a:t>Example </a:t>
            </a:r>
            <a:r>
              <a:rPr lang="en-US" sz="3200" dirty="0"/>
              <a:t>and</a:t>
            </a:r>
            <a:r>
              <a:rPr lang="en-US" sz="3200" dirty="0">
                <a:solidFill>
                  <a:srgbClr val="FF0000"/>
                </a:solidFill>
              </a:rPr>
              <a:t> </a:t>
            </a:r>
            <a:r>
              <a:rPr lang="en-US" sz="3200" dirty="0">
                <a:hlinkClick r:id="rId2"/>
              </a:rPr>
              <a:t>demo</a:t>
            </a:r>
            <a:endParaRPr lang="en-US" sz="3200" dirty="0"/>
          </a:p>
        </p:txBody>
      </p:sp>
      <p:sp>
        <p:nvSpPr>
          <p:cNvPr id="3" name="Content Placeholder 2"/>
          <p:cNvSpPr>
            <a:spLocks noGrp="1"/>
          </p:cNvSpPr>
          <p:nvPr>
            <p:ph idx="1"/>
          </p:nvPr>
        </p:nvSpPr>
        <p:spPr>
          <a:xfrm>
            <a:off x="457200" y="1066800"/>
            <a:ext cx="3810000" cy="4525963"/>
          </a:xfrm>
        </p:spPr>
        <p:txBody>
          <a:bodyPr>
            <a:normAutofit fontScale="77500" lnSpcReduction="20000"/>
          </a:bodyPr>
          <a:lstStyle/>
          <a:p>
            <a:r>
              <a:rPr lang="en-US" dirty="0"/>
              <a:t>Input is a 3 7x7 image (e.g. RGB)</a:t>
            </a:r>
          </a:p>
          <a:p>
            <a:r>
              <a:rPr lang="en-US" dirty="0"/>
              <a:t>Shift step size is 2 pixels rather than 1, therefore the output is 3x3 for each feature map</a:t>
            </a:r>
          </a:p>
          <a:p>
            <a:r>
              <a:rPr lang="en-US" dirty="0"/>
              <a:t>Generate 2 output feature maps </a:t>
            </a:r>
          </a:p>
          <a:p>
            <a:pPr lvl="1"/>
            <a:r>
              <a:rPr lang="en-US" dirty="0"/>
              <a:t>0[:,:,0] </a:t>
            </a:r>
          </a:p>
          <a:p>
            <a:pPr lvl="1"/>
            <a:r>
              <a:rPr lang="en-US" dirty="0"/>
              <a:t>0[:,:,1] </a:t>
            </a:r>
          </a:p>
          <a:p>
            <a:r>
              <a:rPr lang="en-US" dirty="0">
                <a:solidFill>
                  <a:srgbClr val="FF0000"/>
                </a:solidFill>
              </a:rPr>
              <a:t>Exercise </a:t>
            </a:r>
            <a:r>
              <a:rPr lang="en-US" dirty="0"/>
              <a:t>: verify the results in outputs:</a:t>
            </a:r>
          </a:p>
          <a:p>
            <a:pPr lvl="1"/>
            <a:r>
              <a:rPr lang="en-US" dirty="0"/>
              <a:t> 0[:,:,0] and 0[:,:,1] </a:t>
            </a:r>
          </a:p>
          <a:p>
            <a:pPr lvl="1"/>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44</a:t>
            </a:fld>
            <a:endParaRPr lang="en-US" altLang="en-US" dirty="0"/>
          </a:p>
        </p:txBody>
      </p:sp>
      <p:sp>
        <p:nvSpPr>
          <p:cNvPr id="6" name="TextBox 5"/>
          <p:cNvSpPr txBox="1"/>
          <p:nvPr/>
        </p:nvSpPr>
        <p:spPr>
          <a:xfrm>
            <a:off x="609600" y="6096000"/>
            <a:ext cx="4759123" cy="646331"/>
          </a:xfrm>
          <a:prstGeom prst="rect">
            <a:avLst/>
          </a:prstGeom>
          <a:noFill/>
        </p:spPr>
        <p:txBody>
          <a:bodyPr wrap="none" rtlCol="0">
            <a:spAutoFit/>
          </a:bodyPr>
          <a:lstStyle/>
          <a:p>
            <a:r>
              <a:rPr lang="en-US" dirty="0">
                <a:hlinkClick r:id="rId3"/>
              </a:rPr>
              <a:t>http://cs231n.github.io/convolutional-networks/</a:t>
            </a:r>
            <a:endParaRPr lang="en-US" dirty="0"/>
          </a:p>
          <a:p>
            <a:endParaRPr lang="en-US" dirty="0"/>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507" y="1354709"/>
            <a:ext cx="474538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34330" y="224191"/>
            <a:ext cx="1790875" cy="923330"/>
          </a:xfrm>
          <a:prstGeom prst="rect">
            <a:avLst/>
          </a:prstGeom>
          <a:noFill/>
          <a:ln>
            <a:solidFill>
              <a:schemeClr val="accent1"/>
            </a:solidFill>
          </a:ln>
        </p:spPr>
        <p:txBody>
          <a:bodyPr wrap="none" rtlCol="0">
            <a:spAutoFit/>
          </a:bodyPr>
          <a:lstStyle/>
          <a:p>
            <a:r>
              <a:rPr lang="en-US" dirty="0"/>
              <a:t>2*1+1*(-1)+1*1+</a:t>
            </a:r>
          </a:p>
          <a:p>
            <a:r>
              <a:rPr lang="en-US" dirty="0"/>
              <a:t>1*1+</a:t>
            </a:r>
          </a:p>
          <a:p>
            <a:r>
              <a:rPr lang="en-US" dirty="0"/>
              <a:t>1*1+1*(-1)=3</a:t>
            </a:r>
          </a:p>
        </p:txBody>
      </p:sp>
      <p:cxnSp>
        <p:nvCxnSpPr>
          <p:cNvPr id="9" name="Straight Arrow Connector 8"/>
          <p:cNvCxnSpPr/>
          <p:nvPr/>
        </p:nvCxnSpPr>
        <p:spPr>
          <a:xfrm flipH="1">
            <a:off x="5434130" y="853777"/>
            <a:ext cx="1600200" cy="697468"/>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034330" y="1147521"/>
            <a:ext cx="228601" cy="162529"/>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7929768" y="1147521"/>
            <a:ext cx="399962" cy="116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24530" y="1551245"/>
            <a:ext cx="609600" cy="3352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29530" y="1310050"/>
            <a:ext cx="914399" cy="283199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419532" y="4904045"/>
            <a:ext cx="2002471" cy="1200329"/>
          </a:xfrm>
          <a:prstGeom prst="rect">
            <a:avLst/>
          </a:prstGeom>
          <a:noFill/>
          <a:ln>
            <a:solidFill>
              <a:schemeClr val="accent1"/>
            </a:solidFill>
          </a:ln>
        </p:spPr>
        <p:txBody>
          <a:bodyPr wrap="none" rtlCol="0">
            <a:spAutoFit/>
          </a:bodyPr>
          <a:lstStyle/>
          <a:p>
            <a:r>
              <a:rPr lang="en-US" dirty="0"/>
              <a:t>1*(-1)+</a:t>
            </a:r>
          </a:p>
          <a:p>
            <a:r>
              <a:rPr lang="en-US" dirty="0"/>
              <a:t>2*1+1*(1)+2*(-1)+</a:t>
            </a:r>
          </a:p>
          <a:p>
            <a:r>
              <a:rPr lang="en-US" dirty="0"/>
              <a:t>1*(-1)=-1</a:t>
            </a:r>
          </a:p>
          <a:p>
            <a:endParaRPr lang="en-US" dirty="0"/>
          </a:p>
        </p:txBody>
      </p:sp>
      <p:cxnSp>
        <p:nvCxnSpPr>
          <p:cNvPr id="27" name="Straight Arrow Connector 26"/>
          <p:cNvCxnSpPr/>
          <p:nvPr/>
        </p:nvCxnSpPr>
        <p:spPr>
          <a:xfrm flipV="1">
            <a:off x="7034330" y="2389445"/>
            <a:ext cx="8382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117745" y="1627445"/>
            <a:ext cx="554385" cy="533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148603" y="2999045"/>
            <a:ext cx="554385" cy="533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01270" y="4370645"/>
            <a:ext cx="554385" cy="533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3523783" y="1938543"/>
            <a:ext cx="2853086" cy="3889037"/>
          </a:xfrm>
          <a:custGeom>
            <a:avLst/>
            <a:gdLst>
              <a:gd name="connsiteX0" fmla="*/ 563307 w 2853086"/>
              <a:gd name="connsiteY0" fmla="*/ 0 h 3889037"/>
              <a:gd name="connsiteX1" fmla="*/ 4087 w 2853086"/>
              <a:gd name="connsiteY1" fmla="*/ 3204178 h 3889037"/>
              <a:gd name="connsiteX2" fmla="*/ 820246 w 2853086"/>
              <a:gd name="connsiteY2" fmla="*/ 3816297 h 3889037"/>
              <a:gd name="connsiteX3" fmla="*/ 2853086 w 2853086"/>
              <a:gd name="connsiteY3" fmla="*/ 3854082 h 3889037"/>
            </a:gdLst>
            <a:ahLst/>
            <a:cxnLst>
              <a:cxn ang="0">
                <a:pos x="connsiteX0" y="connsiteY0"/>
              </a:cxn>
              <a:cxn ang="0">
                <a:pos x="connsiteX1" y="connsiteY1"/>
              </a:cxn>
              <a:cxn ang="0">
                <a:pos x="connsiteX2" y="connsiteY2"/>
              </a:cxn>
              <a:cxn ang="0">
                <a:pos x="connsiteX3" y="connsiteY3"/>
              </a:cxn>
            </a:cxnLst>
            <a:rect l="l" t="t" r="r" b="b"/>
            <a:pathLst>
              <a:path w="2853086" h="3889037">
                <a:moveTo>
                  <a:pt x="563307" y="0"/>
                </a:moveTo>
                <a:cubicBezTo>
                  <a:pt x="262285" y="1284064"/>
                  <a:pt x="-38736" y="2568129"/>
                  <a:pt x="4087" y="3204178"/>
                </a:cubicBezTo>
                <a:cubicBezTo>
                  <a:pt x="46910" y="3840227"/>
                  <a:pt x="345413" y="3707980"/>
                  <a:pt x="820246" y="3816297"/>
                </a:cubicBezTo>
                <a:cubicBezTo>
                  <a:pt x="1295079" y="3924614"/>
                  <a:pt x="2074082" y="3889348"/>
                  <a:pt x="2853086" y="385408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3757730" y="3265745"/>
            <a:ext cx="360015"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8" idx="1"/>
          </p:cNvCxnSpPr>
          <p:nvPr/>
        </p:nvCxnSpPr>
        <p:spPr>
          <a:xfrm flipH="1">
            <a:off x="3527870" y="4637345"/>
            <a:ext cx="562267" cy="505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92161" y="1845449"/>
            <a:ext cx="851839" cy="338554"/>
          </a:xfrm>
          <a:prstGeom prst="rect">
            <a:avLst/>
          </a:prstGeom>
          <a:noFill/>
        </p:spPr>
        <p:txBody>
          <a:bodyPr wrap="square" rtlCol="0">
            <a:spAutoFit/>
          </a:bodyPr>
          <a:lstStyle/>
          <a:p>
            <a:r>
              <a:rPr lang="en-US" sz="1600" dirty="0"/>
              <a:t>In </a:t>
            </a:r>
            <a:r>
              <a:rPr lang="en-US" sz="1600" dirty="0">
                <a:sym typeface="Symbol" panose="05050102010706020507" pitchFamily="18" charset="2"/>
              </a:rPr>
              <a:t> </a:t>
            </a:r>
            <a:r>
              <a:rPr lang="en-US" sz="1600" dirty="0"/>
              <a:t>w0</a:t>
            </a:r>
          </a:p>
        </p:txBody>
      </p:sp>
      <p:sp>
        <p:nvSpPr>
          <p:cNvPr id="10" name="TextBox 9"/>
          <p:cNvSpPr txBox="1"/>
          <p:nvPr/>
        </p:nvSpPr>
        <p:spPr>
          <a:xfrm>
            <a:off x="4062530" y="1131682"/>
            <a:ext cx="1058303" cy="369332"/>
          </a:xfrm>
          <a:prstGeom prst="rect">
            <a:avLst/>
          </a:prstGeom>
          <a:noFill/>
        </p:spPr>
        <p:txBody>
          <a:bodyPr wrap="none" rtlCol="0">
            <a:spAutoFit/>
          </a:bodyPr>
          <a:lstStyle/>
          <a:p>
            <a:r>
              <a:rPr lang="en-US" dirty="0"/>
              <a:t>Input (In)</a:t>
            </a:r>
          </a:p>
        </p:txBody>
      </p:sp>
      <p:sp>
        <p:nvSpPr>
          <p:cNvPr id="24" name="TextBox 23"/>
          <p:cNvSpPr txBox="1"/>
          <p:nvPr/>
        </p:nvSpPr>
        <p:spPr>
          <a:xfrm>
            <a:off x="8292161" y="2436828"/>
            <a:ext cx="851839" cy="338554"/>
          </a:xfrm>
          <a:prstGeom prst="rect">
            <a:avLst/>
          </a:prstGeom>
          <a:noFill/>
        </p:spPr>
        <p:txBody>
          <a:bodyPr wrap="square" rtlCol="0">
            <a:spAutoFit/>
          </a:bodyPr>
          <a:lstStyle/>
          <a:p>
            <a:r>
              <a:rPr lang="en-US" sz="1600" dirty="0"/>
              <a:t>In</a:t>
            </a:r>
            <a:r>
              <a:rPr lang="en-US" sz="1600" dirty="0">
                <a:sym typeface="Symbol" panose="05050102010706020507" pitchFamily="18" charset="2"/>
              </a:rPr>
              <a:t>  </a:t>
            </a:r>
            <a:r>
              <a:rPr lang="en-US" sz="1600" dirty="0"/>
              <a:t>w1</a:t>
            </a:r>
          </a:p>
        </p:txBody>
      </p:sp>
      <p:sp>
        <p:nvSpPr>
          <p:cNvPr id="15" name="TextBox 14"/>
          <p:cNvSpPr txBox="1"/>
          <p:nvPr/>
        </p:nvSpPr>
        <p:spPr>
          <a:xfrm>
            <a:off x="7620000" y="3292789"/>
            <a:ext cx="1585819" cy="369332"/>
          </a:xfrm>
          <a:prstGeom prst="rect">
            <a:avLst/>
          </a:prstGeom>
          <a:noFill/>
        </p:spPr>
        <p:txBody>
          <a:bodyPr wrap="none" rtlCol="0">
            <a:spAutoFit/>
          </a:bodyPr>
          <a:lstStyle/>
          <a:p>
            <a:r>
              <a:rPr lang="en-US" dirty="0">
                <a:sym typeface="Symbol" panose="05050102010706020507" pitchFamily="18" charset="2"/>
              </a:rPr>
              <a:t>=convolution</a:t>
            </a:r>
            <a:endParaRPr lang="en-US" dirty="0"/>
          </a:p>
        </p:txBody>
      </p:sp>
    </p:spTree>
    <p:extLst>
      <p:ext uri="{BB962C8B-B14F-4D97-AF65-F5344CB8AC3E}">
        <p14:creationId xmlns:p14="http://schemas.microsoft.com/office/powerpoint/2010/main" val="8518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a:t>
            </a:r>
          </a:p>
        </p:txBody>
      </p:sp>
      <p:sp>
        <p:nvSpPr>
          <p:cNvPr id="6" name="Subtitle 5"/>
          <p:cNvSpPr>
            <a:spLocks noGrp="1"/>
          </p:cNvSpPr>
          <p:nvPr>
            <p:ph type="subTitle" idx="1"/>
          </p:nvPr>
        </p:nvSpPr>
        <p:spPr/>
        <p:txBody>
          <a:bodyPr/>
          <a:lstStyle/>
          <a:p>
            <a:r>
              <a:rPr lang="en-US" dirty="0"/>
              <a:t>Using a program</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45</a:t>
            </a:fld>
            <a:endParaRPr lang="en-US" altLang="en-US"/>
          </a:p>
        </p:txBody>
      </p:sp>
    </p:spTree>
    <p:extLst>
      <p:ext uri="{BB962C8B-B14F-4D97-AF65-F5344CB8AC3E}">
        <p14:creationId xmlns:p14="http://schemas.microsoft.com/office/powerpoint/2010/main" val="2468777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altLang="en-US" dirty="0"/>
              <a:t>Example: Overview of</a:t>
            </a:r>
            <a:br>
              <a:rPr lang="en-US" altLang="en-US" dirty="0"/>
            </a:br>
            <a:r>
              <a:rPr lang="en-US" altLang="en-US" dirty="0" err="1"/>
              <a:t>Test_example_CNN.m</a:t>
            </a:r>
            <a:endParaRPr lang="en-US" altLang="en-US" dirty="0"/>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US" dirty="0"/>
              <a:t>Read data base</a:t>
            </a:r>
          </a:p>
          <a:p>
            <a:pPr eaLnBrk="1" fontAlgn="auto" hangingPunct="1">
              <a:spcAft>
                <a:spcPts val="0"/>
              </a:spcAft>
              <a:buFont typeface="Arial" panose="020B0604020202020204" pitchFamily="34" charset="0"/>
              <a:buChar char="•"/>
              <a:defRPr/>
            </a:pPr>
            <a:r>
              <a:rPr lang="en-US" dirty="0"/>
              <a:t>Part I: </a:t>
            </a:r>
          </a:p>
          <a:p>
            <a:pPr eaLnBrk="1" fontAlgn="auto" hangingPunct="1">
              <a:spcAft>
                <a:spcPts val="0"/>
              </a:spcAft>
              <a:buFont typeface="Arial" panose="020B0604020202020204" pitchFamily="34" charset="0"/>
              <a:buChar char="•"/>
              <a:defRPr/>
            </a:pPr>
            <a:r>
              <a:rPr lang="en-US" dirty="0" err="1"/>
              <a:t>cnnsetup.m</a:t>
            </a:r>
            <a:endParaRPr lang="en-US" dirty="0"/>
          </a:p>
          <a:p>
            <a:pPr lvl="1" eaLnBrk="1" fontAlgn="auto" hangingPunct="1">
              <a:spcAft>
                <a:spcPts val="0"/>
              </a:spcAft>
              <a:buFont typeface="Arial" panose="020B0604020202020204" pitchFamily="34" charset="0"/>
              <a:buChar char="–"/>
              <a:defRPr/>
            </a:pPr>
            <a:r>
              <a:rPr lang="en-US" dirty="0"/>
              <a:t>Layer 1: input layer (do nothing)</a:t>
            </a:r>
          </a:p>
          <a:p>
            <a:pPr lvl="1" eaLnBrk="1" fontAlgn="auto" hangingPunct="1">
              <a:spcAft>
                <a:spcPts val="0"/>
              </a:spcAft>
              <a:buFont typeface="Arial" panose="020B0604020202020204" pitchFamily="34" charset="0"/>
              <a:buChar char="–"/>
              <a:defRPr/>
            </a:pPr>
            <a:r>
              <a:rPr lang="en-US" u="sng" dirty="0"/>
              <a:t>Layer 2</a:t>
            </a:r>
            <a:r>
              <a:rPr lang="en-US" u="sng" dirty="0">
                <a:sym typeface="Wingdings" panose="05000000000000000000" pitchFamily="2" charset="2"/>
              </a:rPr>
              <a:t> convolution(conv.) Layer, output maps=6, kernel size=5x5</a:t>
            </a:r>
          </a:p>
          <a:p>
            <a:pPr lvl="1" eaLnBrk="1" fontAlgn="auto" hangingPunct="1">
              <a:spcAft>
                <a:spcPts val="0"/>
              </a:spcAft>
              <a:buFont typeface="Arial" panose="020B0604020202020204" pitchFamily="34" charset="0"/>
              <a:buChar char="–"/>
              <a:defRPr/>
            </a:pPr>
            <a:r>
              <a:rPr lang="en-US" dirty="0"/>
              <a:t>Layer 3</a:t>
            </a:r>
            <a:r>
              <a:rPr lang="en-US" dirty="0">
                <a:sym typeface="Wingdings" panose="05000000000000000000" pitchFamily="2" charset="2"/>
              </a:rPr>
              <a:t> sub-sample (subs.) Layer, scale=2</a:t>
            </a:r>
          </a:p>
          <a:p>
            <a:pPr lvl="1" eaLnBrk="1" fontAlgn="auto" hangingPunct="1">
              <a:spcAft>
                <a:spcPts val="0"/>
              </a:spcAft>
              <a:buFont typeface="Arial" panose="020B0604020202020204" pitchFamily="34" charset="0"/>
              <a:buChar char="–"/>
              <a:defRPr/>
            </a:pPr>
            <a:r>
              <a:rPr lang="en-US" u="sng" dirty="0"/>
              <a:t>Layer 4</a:t>
            </a:r>
            <a:r>
              <a:rPr lang="en-US" u="sng" dirty="0">
                <a:sym typeface="Wingdings" panose="05000000000000000000" pitchFamily="2" charset="2"/>
              </a:rPr>
              <a:t> conv. Layer, output maps =12, kernel size=5x5</a:t>
            </a:r>
          </a:p>
          <a:p>
            <a:pPr lvl="1" eaLnBrk="1" fontAlgn="auto" hangingPunct="1">
              <a:spcAft>
                <a:spcPts val="0"/>
              </a:spcAft>
              <a:buFont typeface="Arial" panose="020B0604020202020204" pitchFamily="34" charset="0"/>
              <a:buChar char="–"/>
              <a:defRPr/>
            </a:pPr>
            <a:r>
              <a:rPr lang="en-US" dirty="0"/>
              <a:t>Layer 5</a:t>
            </a:r>
            <a:r>
              <a:rPr lang="en-US" dirty="0">
                <a:sym typeface="Wingdings" panose="05000000000000000000" pitchFamily="2" charset="2"/>
              </a:rPr>
              <a:t> subs. Layer (output layer), scale =2</a:t>
            </a:r>
          </a:p>
          <a:p>
            <a:pPr eaLnBrk="1" fontAlgn="auto" hangingPunct="1">
              <a:spcAft>
                <a:spcPts val="0"/>
              </a:spcAft>
              <a:buFont typeface="Arial" panose="020B0604020202020204" pitchFamily="34" charset="0"/>
              <a:buChar char="•"/>
              <a:defRPr/>
            </a:pPr>
            <a:r>
              <a:rPr lang="en-US" dirty="0"/>
              <a:t>Part 2: </a:t>
            </a:r>
          </a:p>
          <a:p>
            <a:pPr eaLnBrk="1" fontAlgn="auto" hangingPunct="1">
              <a:spcAft>
                <a:spcPts val="0"/>
              </a:spcAft>
              <a:buFont typeface="Arial" panose="020B0604020202020204" pitchFamily="34" charset="0"/>
              <a:buChar char="•"/>
              <a:defRPr/>
            </a:pPr>
            <a:r>
              <a:rPr lang="en-US" dirty="0" err="1"/>
              <a:t>cnntrain.m</a:t>
            </a:r>
            <a:r>
              <a:rPr lang="en-US" dirty="0"/>
              <a:t> % train weights using 60,000 samples</a:t>
            </a:r>
          </a:p>
          <a:p>
            <a:pPr lvl="1" eaLnBrk="1" fontAlgn="auto" hangingPunct="1">
              <a:spcAft>
                <a:spcPts val="0"/>
              </a:spcAft>
              <a:buFont typeface="Arial" panose="020B0604020202020204" pitchFamily="34" charset="0"/>
              <a:buChar char="–"/>
              <a:defRPr/>
            </a:pPr>
            <a:r>
              <a:rPr lang="en-US" dirty="0" err="1"/>
              <a:t>cnnff</a:t>
            </a:r>
            <a:r>
              <a:rPr lang="en-US" dirty="0"/>
              <a:t>( ) % CNN feed forward</a:t>
            </a:r>
          </a:p>
          <a:p>
            <a:pPr lvl="1" eaLnBrk="1" fontAlgn="auto" hangingPunct="1">
              <a:spcAft>
                <a:spcPts val="0"/>
              </a:spcAft>
              <a:buFont typeface="Arial" panose="020B0604020202020204" pitchFamily="34" charset="0"/>
              <a:buChar char="–"/>
              <a:defRPr/>
            </a:pPr>
            <a:r>
              <a:rPr lang="en-US" dirty="0" err="1"/>
              <a:t>cnndb</a:t>
            </a:r>
            <a:r>
              <a:rPr lang="en-US" dirty="0"/>
              <a:t>( ) % CNN feed back to train weighted in kernels</a:t>
            </a:r>
          </a:p>
          <a:p>
            <a:pPr lvl="1" eaLnBrk="1" fontAlgn="auto" hangingPunct="1">
              <a:spcAft>
                <a:spcPts val="0"/>
              </a:spcAft>
              <a:buFont typeface="Arial" panose="020B0604020202020204" pitchFamily="34" charset="0"/>
              <a:buChar char="–"/>
              <a:defRPr/>
            </a:pPr>
            <a:r>
              <a:rPr lang="en-US" dirty="0" err="1"/>
              <a:t>cnnapplygrads</a:t>
            </a:r>
            <a:r>
              <a:rPr lang="en-US" dirty="0"/>
              <a:t>( ) % update weights</a:t>
            </a:r>
          </a:p>
          <a:p>
            <a:pPr eaLnBrk="1" fontAlgn="auto" hangingPunct="1">
              <a:spcAft>
                <a:spcPts val="0"/>
              </a:spcAft>
              <a:buFont typeface="Arial" panose="020B0604020202020204" pitchFamily="34" charset="0"/>
              <a:buChar char="•"/>
              <a:defRPr/>
            </a:pPr>
            <a:r>
              <a:rPr lang="en-US" dirty="0" err="1"/>
              <a:t>cnntest.m</a:t>
            </a:r>
            <a:r>
              <a:rPr lang="en-US" dirty="0"/>
              <a:t> % test the system using 10000 samples and show error rate </a:t>
            </a:r>
          </a:p>
        </p:txBody>
      </p:sp>
      <p:sp>
        <p:nvSpPr>
          <p:cNvPr id="4" name="Footer Placeholder 3"/>
          <p:cNvSpPr>
            <a:spLocks noGrp="1"/>
          </p:cNvSpPr>
          <p:nvPr>
            <p:ph type="ftr" sz="quarter" idx="11"/>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898989"/>
                </a:solidFill>
              </a:rPr>
              <a:t>CNN-softmax  v2405427c</a:t>
            </a:r>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BE60C44-3CCB-433E-A450-02B9E6E18AE3}" type="slidenum">
              <a:rPr lang="en-US" altLang="en-US" sz="1200">
                <a:solidFill>
                  <a:srgbClr val="898989"/>
                </a:solidFill>
              </a:rPr>
              <a:pPr>
                <a:spcBef>
                  <a:spcPct val="0"/>
                </a:spcBef>
                <a:buFontTx/>
                <a:buNone/>
              </a:pPr>
              <a:t>46</a:t>
            </a:fld>
            <a:endParaRPr lang="en-US" altLang="en-US" sz="1200">
              <a:solidFill>
                <a:srgbClr val="898989"/>
              </a:solidFill>
            </a:endParaRPr>
          </a:p>
        </p:txBody>
      </p:sp>
      <p:sp>
        <p:nvSpPr>
          <p:cNvPr id="8198" name="Rectangle 1"/>
          <p:cNvSpPr>
            <a:spLocks noChangeArrowheads="1"/>
          </p:cNvSpPr>
          <p:nvPr/>
        </p:nvSpPr>
        <p:spPr bwMode="auto">
          <a:xfrm>
            <a:off x="609600" y="56642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Matlab example based on </a:t>
            </a:r>
          </a:p>
          <a:p>
            <a:pPr eaLnBrk="1" hangingPunct="1">
              <a:spcBef>
                <a:spcPct val="0"/>
              </a:spcBef>
              <a:buFontTx/>
              <a:buNone/>
            </a:pPr>
            <a:r>
              <a:rPr lang="en-US" altLang="en-US" sz="1800"/>
              <a:t>http://www.mathworks.com/matlabcentral/fileexchange/38310-deep-learning-toolbox</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76200"/>
            <a:ext cx="8229600" cy="1143000"/>
          </a:xfrm>
        </p:spPr>
        <p:txBody>
          <a:bodyPr>
            <a:noAutofit/>
          </a:bodyPr>
          <a:lstStyle/>
          <a:p>
            <a:pPr algn="l" eaLnBrk="1" hangingPunct="1"/>
            <a:r>
              <a:rPr lang="en-US" altLang="en-US" sz="2400" dirty="0"/>
              <a:t>Architecture </a:t>
            </a:r>
            <a:br>
              <a:rPr lang="en-US" altLang="en-US" sz="2400" dirty="0"/>
            </a:br>
            <a:r>
              <a:rPr lang="en-US" altLang="en-US" sz="2400" dirty="0"/>
              <a:t>example</a:t>
            </a:r>
          </a:p>
        </p:txBody>
      </p:sp>
      <p:sp>
        <p:nvSpPr>
          <p:cNvPr id="3" name="Content Placeholder 2"/>
          <p:cNvSpPr>
            <a:spLocks noGrp="1"/>
          </p:cNvSpPr>
          <p:nvPr>
            <p:ph idx="1"/>
          </p:nvPr>
        </p:nvSpPr>
        <p:spPr>
          <a:xfrm>
            <a:off x="8686800" y="6599238"/>
            <a:ext cx="381000" cy="258762"/>
          </a:xfrm>
        </p:spPr>
        <p:txBody>
          <a:bodyPr rtlCol="0">
            <a:normAutofit fontScale="40000" lnSpcReduction="20000"/>
          </a:bodyPr>
          <a:lstStyle/>
          <a:p>
            <a:pPr eaLnBrk="1" fontAlgn="auto" hangingPunct="1">
              <a:spcAft>
                <a:spcPts val="0"/>
              </a:spcAft>
              <a:buFont typeface="Arial" panose="020B0604020202020204" pitchFamily="34" charset="0"/>
              <a:buChar char="•"/>
              <a:defRPr/>
            </a:pPr>
            <a:r>
              <a:rPr lang="en-US" dirty="0"/>
              <a:t> </a:t>
            </a:r>
          </a:p>
        </p:txBody>
      </p:sp>
      <p:sp>
        <p:nvSpPr>
          <p:cNvPr id="4" name="Footer Placeholder 3"/>
          <p:cNvSpPr>
            <a:spLocks noGrp="1"/>
          </p:cNvSpPr>
          <p:nvPr>
            <p:ph type="ftr" sz="quarter" idx="11"/>
          </p:nvPr>
        </p:nvSpPr>
        <p:spPr>
          <a:xfrm>
            <a:off x="5219700" y="6349405"/>
            <a:ext cx="2895600" cy="365125"/>
          </a:xfrm>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898989"/>
                </a:solidFill>
              </a:rPr>
              <a:t>CNN-softmax  v2405427c</a:t>
            </a:r>
            <a:endParaRPr lang="en-US" altLang="en-US" dirty="0">
              <a:solidFill>
                <a:srgbClr val="898989"/>
              </a:solidFill>
            </a:endParaRPr>
          </a:p>
        </p:txBody>
      </p:sp>
      <p:sp>
        <p:nvSpPr>
          <p:cNvPr id="92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F5F702B-B82A-4704-A1AE-25C92643BC9A}" type="slidenum">
              <a:rPr lang="en-US" altLang="en-US" sz="1200">
                <a:solidFill>
                  <a:srgbClr val="898989"/>
                </a:solidFill>
              </a:rPr>
              <a:pPr>
                <a:spcBef>
                  <a:spcPct val="0"/>
                </a:spcBef>
                <a:buFontTx/>
                <a:buNone/>
              </a:pPr>
              <a:t>47</a:t>
            </a:fld>
            <a:endParaRPr lang="en-US" altLang="en-US" sz="1200">
              <a:solidFill>
                <a:srgbClr val="898989"/>
              </a:solidFill>
            </a:endParaRPr>
          </a:p>
        </p:txBody>
      </p:sp>
      <p:sp>
        <p:nvSpPr>
          <p:cNvPr id="13" name="Rectangle 12"/>
          <p:cNvSpPr/>
          <p:nvPr/>
        </p:nvSpPr>
        <p:spPr>
          <a:xfrm>
            <a:off x="2209800" y="4038600"/>
            <a:ext cx="8382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4" name="Rectangle 13"/>
          <p:cNvSpPr/>
          <p:nvPr/>
        </p:nvSpPr>
        <p:spPr>
          <a:xfrm>
            <a:off x="2362200" y="4191000"/>
            <a:ext cx="8382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5" name="Rectangle 14"/>
          <p:cNvSpPr/>
          <p:nvPr/>
        </p:nvSpPr>
        <p:spPr>
          <a:xfrm>
            <a:off x="2514600" y="4343400"/>
            <a:ext cx="8382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6" name="Rectangle 15"/>
          <p:cNvSpPr/>
          <p:nvPr/>
        </p:nvSpPr>
        <p:spPr>
          <a:xfrm>
            <a:off x="2667000" y="4495800"/>
            <a:ext cx="8382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7" name="Rectangle 16"/>
          <p:cNvSpPr/>
          <p:nvPr/>
        </p:nvSpPr>
        <p:spPr>
          <a:xfrm>
            <a:off x="2819400" y="4648200"/>
            <a:ext cx="8382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8" name="Rectangle 17"/>
          <p:cNvSpPr/>
          <p:nvPr/>
        </p:nvSpPr>
        <p:spPr>
          <a:xfrm>
            <a:off x="2971800" y="4800600"/>
            <a:ext cx="838200" cy="838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0" name="Rectangle 19"/>
          <p:cNvSpPr/>
          <p:nvPr/>
        </p:nvSpPr>
        <p:spPr>
          <a:xfrm>
            <a:off x="457200" y="4114800"/>
            <a:ext cx="1219200" cy="1371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2" name="Rectangle 21"/>
          <p:cNvSpPr/>
          <p:nvPr/>
        </p:nvSpPr>
        <p:spPr>
          <a:xfrm>
            <a:off x="3810000" y="4191000"/>
            <a:ext cx="4572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3" name="Rectangle 22"/>
          <p:cNvSpPr/>
          <p:nvPr/>
        </p:nvSpPr>
        <p:spPr>
          <a:xfrm>
            <a:off x="3962400" y="4343400"/>
            <a:ext cx="4572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4" name="Rectangle 23"/>
          <p:cNvSpPr/>
          <p:nvPr/>
        </p:nvSpPr>
        <p:spPr>
          <a:xfrm>
            <a:off x="4114800" y="4495800"/>
            <a:ext cx="4572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5" name="Rectangle 24"/>
          <p:cNvSpPr/>
          <p:nvPr/>
        </p:nvSpPr>
        <p:spPr>
          <a:xfrm>
            <a:off x="4267200" y="4648200"/>
            <a:ext cx="4572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6" name="Rectangle 25"/>
          <p:cNvSpPr/>
          <p:nvPr/>
        </p:nvSpPr>
        <p:spPr>
          <a:xfrm>
            <a:off x="4419600" y="4800600"/>
            <a:ext cx="4572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7" name="Rectangle 26"/>
          <p:cNvSpPr/>
          <p:nvPr/>
        </p:nvSpPr>
        <p:spPr>
          <a:xfrm>
            <a:off x="4572000" y="4953000"/>
            <a:ext cx="457200" cy="381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9" name="Rectangle 28"/>
          <p:cNvSpPr/>
          <p:nvPr/>
        </p:nvSpPr>
        <p:spPr>
          <a:xfrm>
            <a:off x="4724400" y="40386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0" name="Rectangle 29"/>
          <p:cNvSpPr/>
          <p:nvPr/>
        </p:nvSpPr>
        <p:spPr>
          <a:xfrm>
            <a:off x="4876800" y="41910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1" name="Rectangle 30"/>
          <p:cNvSpPr/>
          <p:nvPr/>
        </p:nvSpPr>
        <p:spPr>
          <a:xfrm>
            <a:off x="5029200" y="43434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2" name="Rectangle 31"/>
          <p:cNvSpPr/>
          <p:nvPr/>
        </p:nvSpPr>
        <p:spPr>
          <a:xfrm>
            <a:off x="5181600" y="44958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3" name="Rectangle 32"/>
          <p:cNvSpPr/>
          <p:nvPr/>
        </p:nvSpPr>
        <p:spPr>
          <a:xfrm>
            <a:off x="5334000" y="46482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4" name="Rectangle 33"/>
          <p:cNvSpPr/>
          <p:nvPr/>
        </p:nvSpPr>
        <p:spPr>
          <a:xfrm>
            <a:off x="5486400" y="48006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5" name="Rectangle 34"/>
          <p:cNvSpPr/>
          <p:nvPr/>
        </p:nvSpPr>
        <p:spPr>
          <a:xfrm>
            <a:off x="5638800" y="49530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6" name="Rectangle 35"/>
          <p:cNvSpPr/>
          <p:nvPr/>
        </p:nvSpPr>
        <p:spPr>
          <a:xfrm>
            <a:off x="5791200" y="51054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7" name="Rectangle 36"/>
          <p:cNvSpPr/>
          <p:nvPr/>
        </p:nvSpPr>
        <p:spPr>
          <a:xfrm>
            <a:off x="5943600" y="52578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8" name="Rectangle 37"/>
          <p:cNvSpPr/>
          <p:nvPr/>
        </p:nvSpPr>
        <p:spPr>
          <a:xfrm>
            <a:off x="6096000" y="54102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39" name="Rectangle 38"/>
          <p:cNvSpPr/>
          <p:nvPr/>
        </p:nvSpPr>
        <p:spPr>
          <a:xfrm>
            <a:off x="6248400" y="55626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40" name="Rectangle 39"/>
          <p:cNvSpPr/>
          <p:nvPr/>
        </p:nvSpPr>
        <p:spPr>
          <a:xfrm>
            <a:off x="6400800" y="5715000"/>
            <a:ext cx="38100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47" name="Rectangle 46"/>
          <p:cNvSpPr/>
          <p:nvPr/>
        </p:nvSpPr>
        <p:spPr>
          <a:xfrm>
            <a:off x="5867400" y="39624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48" name="Rectangle 47"/>
          <p:cNvSpPr/>
          <p:nvPr/>
        </p:nvSpPr>
        <p:spPr>
          <a:xfrm>
            <a:off x="6019800" y="41148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49" name="Rectangle 48"/>
          <p:cNvSpPr/>
          <p:nvPr/>
        </p:nvSpPr>
        <p:spPr>
          <a:xfrm>
            <a:off x="6172200" y="42672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0" name="Rectangle 49"/>
          <p:cNvSpPr/>
          <p:nvPr/>
        </p:nvSpPr>
        <p:spPr>
          <a:xfrm>
            <a:off x="6324600" y="4419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1" name="Rectangle 50"/>
          <p:cNvSpPr/>
          <p:nvPr/>
        </p:nvSpPr>
        <p:spPr>
          <a:xfrm>
            <a:off x="6477000" y="45720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2" name="Rectangle 51"/>
          <p:cNvSpPr/>
          <p:nvPr/>
        </p:nvSpPr>
        <p:spPr>
          <a:xfrm>
            <a:off x="6629400" y="47244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3" name="Rectangle 52"/>
          <p:cNvSpPr/>
          <p:nvPr/>
        </p:nvSpPr>
        <p:spPr>
          <a:xfrm>
            <a:off x="6781800" y="48768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4" name="Rectangle 53"/>
          <p:cNvSpPr/>
          <p:nvPr/>
        </p:nvSpPr>
        <p:spPr>
          <a:xfrm>
            <a:off x="6934200" y="50292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5" name="Rectangle 54"/>
          <p:cNvSpPr/>
          <p:nvPr/>
        </p:nvSpPr>
        <p:spPr>
          <a:xfrm>
            <a:off x="7086600" y="5181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6" name="Rectangle 55"/>
          <p:cNvSpPr/>
          <p:nvPr/>
        </p:nvSpPr>
        <p:spPr>
          <a:xfrm>
            <a:off x="7239000" y="53340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7" name="Rectangle 56"/>
          <p:cNvSpPr/>
          <p:nvPr/>
        </p:nvSpPr>
        <p:spPr>
          <a:xfrm>
            <a:off x="7391400" y="54864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8" name="Rectangle 57"/>
          <p:cNvSpPr/>
          <p:nvPr/>
        </p:nvSpPr>
        <p:spPr>
          <a:xfrm>
            <a:off x="7543800" y="56388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59" name="Oval 58"/>
          <p:cNvSpPr/>
          <p:nvPr/>
        </p:nvSpPr>
        <p:spPr>
          <a:xfrm>
            <a:off x="8077200" y="40386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0" name="Oval 59"/>
          <p:cNvSpPr/>
          <p:nvPr/>
        </p:nvSpPr>
        <p:spPr>
          <a:xfrm>
            <a:off x="8077200" y="42672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1" name="Oval 60"/>
          <p:cNvSpPr/>
          <p:nvPr/>
        </p:nvSpPr>
        <p:spPr>
          <a:xfrm>
            <a:off x="8077200" y="44958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2" name="Oval 61"/>
          <p:cNvSpPr/>
          <p:nvPr/>
        </p:nvSpPr>
        <p:spPr>
          <a:xfrm>
            <a:off x="8077200" y="47244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3" name="Oval 62"/>
          <p:cNvSpPr/>
          <p:nvPr/>
        </p:nvSpPr>
        <p:spPr>
          <a:xfrm>
            <a:off x="8077200" y="49530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4" name="Oval 63"/>
          <p:cNvSpPr/>
          <p:nvPr/>
        </p:nvSpPr>
        <p:spPr>
          <a:xfrm>
            <a:off x="8077200" y="51816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5" name="Oval 64"/>
          <p:cNvSpPr/>
          <p:nvPr/>
        </p:nvSpPr>
        <p:spPr>
          <a:xfrm>
            <a:off x="8077200" y="54102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6" name="Oval 65"/>
          <p:cNvSpPr/>
          <p:nvPr/>
        </p:nvSpPr>
        <p:spPr>
          <a:xfrm>
            <a:off x="8077200" y="56388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7" name="Oval 66"/>
          <p:cNvSpPr/>
          <p:nvPr/>
        </p:nvSpPr>
        <p:spPr>
          <a:xfrm>
            <a:off x="8077200" y="38100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68" name="Oval 67"/>
          <p:cNvSpPr/>
          <p:nvPr/>
        </p:nvSpPr>
        <p:spPr>
          <a:xfrm>
            <a:off x="8077200" y="35814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9269" name="TextBox 68"/>
          <p:cNvSpPr txBox="1">
            <a:spLocks noChangeArrowheads="1"/>
          </p:cNvSpPr>
          <p:nvPr/>
        </p:nvSpPr>
        <p:spPr bwMode="auto">
          <a:xfrm>
            <a:off x="7772400" y="990600"/>
            <a:ext cx="13366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Each output neuron corresponds to a character (0,1,2,..,9 etc.)</a:t>
            </a:r>
          </a:p>
        </p:txBody>
      </p:sp>
      <p:sp>
        <p:nvSpPr>
          <p:cNvPr id="9270" name="TextBox 74"/>
          <p:cNvSpPr txBox="1">
            <a:spLocks noChangeArrowheads="1"/>
          </p:cNvSpPr>
          <p:nvPr/>
        </p:nvSpPr>
        <p:spPr bwMode="auto">
          <a:xfrm>
            <a:off x="381000" y="2971800"/>
            <a:ext cx="1371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1:</a:t>
            </a:r>
          </a:p>
          <a:p>
            <a:pPr eaLnBrk="1" hangingPunct="1">
              <a:spcBef>
                <a:spcPct val="0"/>
              </a:spcBef>
              <a:buFontTx/>
              <a:buNone/>
            </a:pPr>
            <a:r>
              <a:rPr lang="en-US" altLang="en-US" sz="1800"/>
              <a:t>Image </a:t>
            </a:r>
          </a:p>
          <a:p>
            <a:pPr eaLnBrk="1" hangingPunct="1">
              <a:spcBef>
                <a:spcPct val="0"/>
              </a:spcBef>
              <a:buFontTx/>
              <a:buNone/>
            </a:pPr>
            <a:r>
              <a:rPr lang="en-US" altLang="en-US" sz="1800"/>
              <a:t>Input</a:t>
            </a:r>
          </a:p>
          <a:p>
            <a:pPr eaLnBrk="1" hangingPunct="1">
              <a:spcBef>
                <a:spcPct val="0"/>
              </a:spcBef>
              <a:buFontTx/>
              <a:buNone/>
            </a:pPr>
            <a:r>
              <a:rPr lang="en-US" altLang="en-US" sz="1800"/>
              <a:t>1x28x28</a:t>
            </a:r>
          </a:p>
          <a:p>
            <a:pPr eaLnBrk="1" hangingPunct="1">
              <a:spcBef>
                <a:spcPct val="0"/>
              </a:spcBef>
              <a:buFontTx/>
              <a:buNone/>
            </a:pPr>
            <a:endParaRPr lang="en-US" altLang="en-US" sz="1800"/>
          </a:p>
        </p:txBody>
      </p:sp>
      <p:sp>
        <p:nvSpPr>
          <p:cNvPr id="9271" name="TextBox 75"/>
          <p:cNvSpPr txBox="1">
            <a:spLocks noChangeArrowheads="1"/>
          </p:cNvSpPr>
          <p:nvPr/>
        </p:nvSpPr>
        <p:spPr bwMode="auto">
          <a:xfrm>
            <a:off x="1371600" y="1066800"/>
            <a:ext cx="1676400" cy="203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Layer 1</a:t>
            </a:r>
            <a:r>
              <a:rPr lang="en-US" altLang="en-US" sz="1800" dirty="0">
                <a:sym typeface="Wingdings" pitchFamily="2" charset="2"/>
              </a:rPr>
              <a:t></a:t>
            </a:r>
            <a:r>
              <a:rPr lang="en-US" altLang="en-US" sz="1800" dirty="0"/>
              <a:t>2:</a:t>
            </a:r>
          </a:p>
          <a:p>
            <a:pPr eaLnBrk="1" hangingPunct="1">
              <a:spcBef>
                <a:spcPct val="0"/>
              </a:spcBef>
              <a:buFontTx/>
              <a:buNone/>
            </a:pPr>
            <a:r>
              <a:rPr lang="en-US" altLang="en-US" sz="1800" dirty="0"/>
              <a:t>6 </a:t>
            </a:r>
            <a:r>
              <a:rPr lang="en-US" altLang="en-US" sz="1800" dirty="0" err="1"/>
              <a:t>conv.Maps</a:t>
            </a:r>
            <a:r>
              <a:rPr lang="en-US" altLang="en-US" sz="1800" dirty="0"/>
              <a:t> (C)</a:t>
            </a:r>
          </a:p>
          <a:p>
            <a:pPr eaLnBrk="1" hangingPunct="1">
              <a:spcBef>
                <a:spcPct val="0"/>
              </a:spcBef>
              <a:buFontTx/>
              <a:buNone/>
            </a:pPr>
            <a:r>
              <a:rPr lang="en-US" altLang="en-US" sz="1800" dirty="0" err="1"/>
              <a:t>InputMaps</a:t>
            </a:r>
            <a:r>
              <a:rPr lang="en-US" altLang="en-US" sz="1800" dirty="0"/>
              <a:t>=6</a:t>
            </a:r>
          </a:p>
          <a:p>
            <a:pPr eaLnBrk="1" hangingPunct="1">
              <a:spcBef>
                <a:spcPct val="0"/>
              </a:spcBef>
              <a:buFontTx/>
              <a:buNone/>
            </a:pPr>
            <a:r>
              <a:rPr lang="en-US" altLang="en-US" sz="1800" dirty="0" err="1"/>
              <a:t>OutputMaps</a:t>
            </a:r>
            <a:r>
              <a:rPr lang="en-US" altLang="en-US" sz="1800" dirty="0"/>
              <a:t>=6</a:t>
            </a:r>
          </a:p>
          <a:p>
            <a:pPr eaLnBrk="1" hangingPunct="1">
              <a:spcBef>
                <a:spcPct val="0"/>
              </a:spcBef>
              <a:buFontTx/>
              <a:buNone/>
            </a:pPr>
            <a:r>
              <a:rPr lang="en-US" altLang="en-US" sz="1800" dirty="0" err="1"/>
              <a:t>Fan_in</a:t>
            </a:r>
            <a:r>
              <a:rPr lang="en-US" altLang="en-US" sz="1800" dirty="0"/>
              <a:t>=5</a:t>
            </a:r>
            <a:r>
              <a:rPr lang="en-US" altLang="en-US" sz="1800" baseline="30000" dirty="0"/>
              <a:t>2</a:t>
            </a:r>
            <a:r>
              <a:rPr lang="en-US" altLang="en-US" sz="1800" dirty="0"/>
              <a:t>=25 </a:t>
            </a:r>
          </a:p>
          <a:p>
            <a:pPr eaLnBrk="1" hangingPunct="1">
              <a:spcBef>
                <a:spcPct val="0"/>
              </a:spcBef>
              <a:buFontTx/>
              <a:buNone/>
            </a:pPr>
            <a:r>
              <a:rPr lang="en-US" altLang="en-US" sz="1800" dirty="0" err="1"/>
              <a:t>Fan_out</a:t>
            </a:r>
            <a:r>
              <a:rPr lang="en-US" altLang="en-US" sz="1800" dirty="0"/>
              <a:t>=6x5</a:t>
            </a:r>
            <a:r>
              <a:rPr lang="en-US" altLang="en-US" sz="1800" baseline="30000" dirty="0"/>
              <a:t>2</a:t>
            </a:r>
            <a:r>
              <a:rPr lang="en-US" altLang="en-US" sz="1800" dirty="0"/>
              <a:t>=150</a:t>
            </a:r>
          </a:p>
        </p:txBody>
      </p:sp>
      <p:sp>
        <p:nvSpPr>
          <p:cNvPr id="9272" name="TextBox 76"/>
          <p:cNvSpPr txBox="1">
            <a:spLocks noChangeArrowheads="1"/>
          </p:cNvSpPr>
          <p:nvPr/>
        </p:nvSpPr>
        <p:spPr bwMode="auto">
          <a:xfrm>
            <a:off x="3048000" y="1066800"/>
            <a:ext cx="1524000" cy="17541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2</a:t>
            </a:r>
            <a:r>
              <a:rPr lang="en-US" altLang="en-US" sz="1800">
                <a:sym typeface="Wingdings" pitchFamily="2" charset="2"/>
              </a:rPr>
              <a:t></a:t>
            </a:r>
            <a:r>
              <a:rPr lang="en-US" altLang="en-US" sz="1800"/>
              <a:t>3:</a:t>
            </a:r>
          </a:p>
          <a:p>
            <a:pPr eaLnBrk="1" hangingPunct="1">
              <a:spcBef>
                <a:spcPct val="0"/>
              </a:spcBef>
              <a:buFontTx/>
              <a:buNone/>
            </a:pPr>
            <a:r>
              <a:rPr lang="en-US" altLang="en-US" sz="1800"/>
              <a:t>6 sub-sample </a:t>
            </a:r>
          </a:p>
          <a:p>
            <a:pPr eaLnBrk="1" hangingPunct="1">
              <a:spcBef>
                <a:spcPct val="0"/>
              </a:spcBef>
              <a:buFontTx/>
              <a:buNone/>
            </a:pPr>
            <a:r>
              <a:rPr lang="en-US" altLang="en-US" sz="1800"/>
              <a:t>Map (S)</a:t>
            </a:r>
          </a:p>
          <a:p>
            <a:pPr eaLnBrk="1" hangingPunct="1">
              <a:spcBef>
                <a:spcPct val="0"/>
              </a:spcBef>
              <a:buFontTx/>
              <a:buNone/>
            </a:pPr>
            <a:r>
              <a:rPr lang="en-US" altLang="en-US" sz="1800"/>
              <a:t>InputMaps=6</a:t>
            </a:r>
          </a:p>
          <a:p>
            <a:pPr eaLnBrk="1" hangingPunct="1">
              <a:spcBef>
                <a:spcPct val="0"/>
              </a:spcBef>
              <a:buFontTx/>
              <a:buNone/>
            </a:pPr>
            <a:r>
              <a:rPr lang="en-US" altLang="en-US" sz="1800"/>
              <a:t>OutputMaps=12</a:t>
            </a:r>
          </a:p>
        </p:txBody>
      </p:sp>
      <p:sp>
        <p:nvSpPr>
          <p:cNvPr id="9273" name="TextBox 77"/>
          <p:cNvSpPr txBox="1">
            <a:spLocks noChangeArrowheads="1"/>
          </p:cNvSpPr>
          <p:nvPr/>
        </p:nvSpPr>
        <p:spPr bwMode="auto">
          <a:xfrm>
            <a:off x="4572000" y="304800"/>
            <a:ext cx="1447800" cy="2862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3</a:t>
            </a:r>
            <a:r>
              <a:rPr lang="en-US" altLang="en-US" sz="1800">
                <a:sym typeface="Wingdings" pitchFamily="2" charset="2"/>
              </a:rPr>
              <a:t></a:t>
            </a:r>
            <a:r>
              <a:rPr lang="en-US" altLang="en-US" sz="1800"/>
              <a:t>4:</a:t>
            </a:r>
          </a:p>
          <a:p>
            <a:pPr eaLnBrk="1" hangingPunct="1">
              <a:spcBef>
                <a:spcPct val="0"/>
              </a:spcBef>
              <a:buFontTx/>
              <a:buNone/>
            </a:pPr>
            <a:r>
              <a:rPr lang="en-US" altLang="en-US" sz="1800"/>
              <a:t>12 conv.</a:t>
            </a:r>
          </a:p>
          <a:p>
            <a:pPr eaLnBrk="1" hangingPunct="1">
              <a:spcBef>
                <a:spcPct val="0"/>
              </a:spcBef>
              <a:buFontTx/>
              <a:buNone/>
            </a:pPr>
            <a:r>
              <a:rPr lang="en-US" altLang="en-US" sz="1800"/>
              <a:t>Maps (C)</a:t>
            </a:r>
          </a:p>
          <a:p>
            <a:pPr eaLnBrk="1" hangingPunct="1">
              <a:spcBef>
                <a:spcPct val="0"/>
              </a:spcBef>
              <a:buFontTx/>
              <a:buNone/>
            </a:pPr>
            <a:r>
              <a:rPr lang="en-US" altLang="en-US" sz="1800"/>
              <a:t>InputMaps=6</a:t>
            </a:r>
          </a:p>
          <a:p>
            <a:pPr eaLnBrk="1" hangingPunct="1">
              <a:spcBef>
                <a:spcPct val="0"/>
              </a:spcBef>
              <a:buFontTx/>
              <a:buNone/>
            </a:pPr>
            <a:r>
              <a:rPr lang="en-US" altLang="en-US" sz="1800"/>
              <a:t>OutputMaps=12</a:t>
            </a:r>
          </a:p>
          <a:p>
            <a:pPr eaLnBrk="1" hangingPunct="1">
              <a:spcBef>
                <a:spcPct val="0"/>
              </a:spcBef>
              <a:buFontTx/>
              <a:buNone/>
            </a:pPr>
            <a:r>
              <a:rPr lang="en-US" altLang="en-US" sz="1800"/>
              <a:t>Fan_in=</a:t>
            </a:r>
          </a:p>
          <a:p>
            <a:pPr eaLnBrk="1" hangingPunct="1">
              <a:spcBef>
                <a:spcPct val="0"/>
              </a:spcBef>
              <a:buFontTx/>
              <a:buNone/>
            </a:pPr>
            <a:r>
              <a:rPr lang="en-US" altLang="en-US" sz="1800"/>
              <a:t>6x5</a:t>
            </a:r>
            <a:r>
              <a:rPr lang="en-US" altLang="en-US" sz="1800" baseline="30000"/>
              <a:t>2</a:t>
            </a:r>
            <a:r>
              <a:rPr lang="en-US" altLang="en-US" sz="1800"/>
              <a:t>=150</a:t>
            </a:r>
          </a:p>
          <a:p>
            <a:pPr eaLnBrk="1" hangingPunct="1">
              <a:spcBef>
                <a:spcPct val="0"/>
              </a:spcBef>
              <a:buFontTx/>
              <a:buNone/>
            </a:pPr>
            <a:r>
              <a:rPr lang="en-US" altLang="en-US" sz="1800"/>
              <a:t>Fan_out=</a:t>
            </a:r>
          </a:p>
          <a:p>
            <a:pPr eaLnBrk="1" hangingPunct="1">
              <a:spcBef>
                <a:spcPct val="0"/>
              </a:spcBef>
              <a:buFontTx/>
              <a:buNone/>
            </a:pPr>
            <a:r>
              <a:rPr lang="en-US" altLang="en-US" sz="1800"/>
              <a:t>12x5</a:t>
            </a:r>
            <a:r>
              <a:rPr lang="en-US" altLang="en-US" sz="1800" baseline="30000"/>
              <a:t>2</a:t>
            </a:r>
            <a:r>
              <a:rPr lang="en-US" altLang="en-US" sz="1800"/>
              <a:t>=300</a:t>
            </a:r>
          </a:p>
        </p:txBody>
      </p:sp>
      <p:sp>
        <p:nvSpPr>
          <p:cNvPr id="9274" name="TextBox 78"/>
          <p:cNvSpPr txBox="1">
            <a:spLocks noChangeArrowheads="1"/>
          </p:cNvSpPr>
          <p:nvPr/>
        </p:nvSpPr>
        <p:spPr bwMode="auto">
          <a:xfrm>
            <a:off x="6019800" y="1066800"/>
            <a:ext cx="1752600" cy="147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4</a:t>
            </a:r>
            <a:r>
              <a:rPr lang="en-US" altLang="en-US" sz="1800">
                <a:sym typeface="Wingdings" pitchFamily="2" charset="2"/>
              </a:rPr>
              <a:t></a:t>
            </a:r>
            <a:r>
              <a:rPr lang="en-US" altLang="en-US" sz="1800"/>
              <a:t>5:</a:t>
            </a:r>
          </a:p>
          <a:p>
            <a:pPr eaLnBrk="1" hangingPunct="1">
              <a:spcBef>
                <a:spcPct val="0"/>
              </a:spcBef>
              <a:buFontTx/>
              <a:buNone/>
            </a:pPr>
            <a:r>
              <a:rPr lang="en-US" altLang="en-US" sz="1800"/>
              <a:t>12 sub-sample </a:t>
            </a:r>
          </a:p>
          <a:p>
            <a:pPr eaLnBrk="1" hangingPunct="1">
              <a:spcBef>
                <a:spcPct val="0"/>
              </a:spcBef>
              <a:buFontTx/>
              <a:buNone/>
            </a:pPr>
            <a:r>
              <a:rPr lang="en-US" altLang="en-US" sz="1800"/>
              <a:t>Map (S)</a:t>
            </a:r>
          </a:p>
          <a:p>
            <a:pPr eaLnBrk="1" hangingPunct="1">
              <a:spcBef>
                <a:spcPct val="0"/>
              </a:spcBef>
              <a:buFontTx/>
              <a:buNone/>
            </a:pPr>
            <a:r>
              <a:rPr lang="en-US" altLang="en-US" sz="1800"/>
              <a:t>InputMaps=12</a:t>
            </a:r>
          </a:p>
          <a:p>
            <a:pPr eaLnBrk="1" hangingPunct="1">
              <a:spcBef>
                <a:spcPct val="0"/>
              </a:spcBef>
              <a:buFontTx/>
              <a:buNone/>
            </a:pPr>
            <a:r>
              <a:rPr lang="en-US" altLang="en-US" sz="1800"/>
              <a:t>OutputMaps=12</a:t>
            </a:r>
          </a:p>
        </p:txBody>
      </p:sp>
      <p:sp>
        <p:nvSpPr>
          <p:cNvPr id="9275" name="TextBox 79"/>
          <p:cNvSpPr txBox="1">
            <a:spLocks noChangeArrowheads="1"/>
          </p:cNvSpPr>
          <p:nvPr/>
        </p:nvSpPr>
        <p:spPr bwMode="auto">
          <a:xfrm>
            <a:off x="228600" y="1143000"/>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1:</a:t>
            </a:r>
          </a:p>
          <a:p>
            <a:pPr eaLnBrk="1" hangingPunct="1">
              <a:spcBef>
                <a:spcPct val="0"/>
              </a:spcBef>
              <a:buFontTx/>
              <a:buNone/>
            </a:pPr>
            <a:r>
              <a:rPr lang="en-US" altLang="en-US" sz="1800"/>
              <a:t>One input (I)</a:t>
            </a:r>
          </a:p>
        </p:txBody>
      </p:sp>
      <p:sp>
        <p:nvSpPr>
          <p:cNvPr id="9276" name="TextBox 83"/>
          <p:cNvSpPr txBox="1">
            <a:spLocks noChangeArrowheads="1"/>
          </p:cNvSpPr>
          <p:nvPr/>
        </p:nvSpPr>
        <p:spPr bwMode="auto">
          <a:xfrm>
            <a:off x="5715000" y="3100388"/>
            <a:ext cx="1395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5</a:t>
            </a:r>
          </a:p>
          <a:p>
            <a:pPr eaLnBrk="1" hangingPunct="1">
              <a:spcBef>
                <a:spcPct val="0"/>
              </a:spcBef>
              <a:buFontTx/>
              <a:buNone/>
            </a:pPr>
            <a:r>
              <a:rPr lang="en-US" altLang="en-US" sz="1800"/>
              <a:t>(subsample):</a:t>
            </a:r>
          </a:p>
          <a:p>
            <a:pPr eaLnBrk="1" hangingPunct="1">
              <a:spcBef>
                <a:spcPct val="0"/>
              </a:spcBef>
              <a:buFontTx/>
              <a:buNone/>
            </a:pPr>
            <a:r>
              <a:rPr lang="en-US" altLang="en-US" sz="1800"/>
              <a:t>12x4x4</a:t>
            </a:r>
          </a:p>
        </p:txBody>
      </p:sp>
      <p:sp>
        <p:nvSpPr>
          <p:cNvPr id="9277" name="TextBox 84"/>
          <p:cNvSpPr txBox="1">
            <a:spLocks noChangeArrowheads="1"/>
          </p:cNvSpPr>
          <p:nvPr/>
        </p:nvSpPr>
        <p:spPr bwMode="auto">
          <a:xfrm>
            <a:off x="8270219" y="4096434"/>
            <a:ext cx="9156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10</a:t>
            </a:r>
          </a:p>
          <a:p>
            <a:pPr eaLnBrk="1" hangingPunct="1">
              <a:spcBef>
                <a:spcPct val="0"/>
              </a:spcBef>
              <a:buFontTx/>
              <a:buNone/>
            </a:pPr>
            <a:r>
              <a:rPr lang="en-US" altLang="en-US" sz="1800" dirty="0"/>
              <a:t>outputs</a:t>
            </a:r>
          </a:p>
        </p:txBody>
      </p:sp>
      <p:sp>
        <p:nvSpPr>
          <p:cNvPr id="86" name="Rectangle 85"/>
          <p:cNvSpPr/>
          <p:nvPr/>
        </p:nvSpPr>
        <p:spPr>
          <a:xfrm>
            <a:off x="1066800" y="4953000"/>
            <a:ext cx="1524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88" name="Straight Arrow Connector 87"/>
          <p:cNvCxnSpPr>
            <a:stCxn id="86" idx="3"/>
          </p:cNvCxnSpPr>
          <p:nvPr/>
        </p:nvCxnSpPr>
        <p:spPr>
          <a:xfrm>
            <a:off x="1219200" y="5029200"/>
            <a:ext cx="1905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80" name="TextBox 88"/>
          <p:cNvSpPr txBox="1">
            <a:spLocks noChangeArrowheads="1"/>
          </p:cNvSpPr>
          <p:nvPr/>
        </p:nvSpPr>
        <p:spPr bwMode="auto">
          <a:xfrm>
            <a:off x="914400" y="5105400"/>
            <a:ext cx="785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Kernel</a:t>
            </a:r>
          </a:p>
          <a:p>
            <a:pPr eaLnBrk="1" hangingPunct="1">
              <a:spcBef>
                <a:spcPct val="0"/>
              </a:spcBef>
              <a:buFontTx/>
              <a:buNone/>
            </a:pPr>
            <a:r>
              <a:rPr lang="en-US" altLang="en-US" sz="1800"/>
              <a:t>=5x5</a:t>
            </a:r>
          </a:p>
        </p:txBody>
      </p:sp>
      <p:sp>
        <p:nvSpPr>
          <p:cNvPr id="91" name="Rectangle 90"/>
          <p:cNvSpPr/>
          <p:nvPr/>
        </p:nvSpPr>
        <p:spPr>
          <a:xfrm>
            <a:off x="3505200" y="5257800"/>
            <a:ext cx="76200"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9282" name="TextBox 91"/>
          <p:cNvSpPr txBox="1">
            <a:spLocks noChangeArrowheads="1"/>
          </p:cNvSpPr>
          <p:nvPr/>
        </p:nvSpPr>
        <p:spPr bwMode="auto">
          <a:xfrm>
            <a:off x="3276600" y="5638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2x2</a:t>
            </a:r>
          </a:p>
        </p:txBody>
      </p:sp>
      <p:cxnSp>
        <p:nvCxnSpPr>
          <p:cNvPr id="93" name="Straight Arrow Connector 92"/>
          <p:cNvCxnSpPr>
            <a:stCxn id="91" idx="2"/>
          </p:cNvCxnSpPr>
          <p:nvPr/>
        </p:nvCxnSpPr>
        <p:spPr>
          <a:xfrm>
            <a:off x="3543300" y="5334000"/>
            <a:ext cx="1181100" cy="762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9284" name="TextBox 100"/>
          <p:cNvSpPr txBox="1">
            <a:spLocks noChangeArrowheads="1"/>
          </p:cNvSpPr>
          <p:nvPr/>
        </p:nvSpPr>
        <p:spPr bwMode="auto">
          <a:xfrm>
            <a:off x="4572000" y="5105400"/>
            <a:ext cx="785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Kernel</a:t>
            </a:r>
          </a:p>
          <a:p>
            <a:pPr eaLnBrk="1" hangingPunct="1">
              <a:spcBef>
                <a:spcPct val="0"/>
              </a:spcBef>
              <a:buFontTx/>
              <a:buNone/>
            </a:pPr>
            <a:r>
              <a:rPr lang="en-US" altLang="en-US" sz="1800"/>
              <a:t>=5x5</a:t>
            </a:r>
          </a:p>
        </p:txBody>
      </p:sp>
      <p:sp>
        <p:nvSpPr>
          <p:cNvPr id="104" name="Rectangle 103"/>
          <p:cNvSpPr/>
          <p:nvPr/>
        </p:nvSpPr>
        <p:spPr>
          <a:xfrm>
            <a:off x="4800600" y="5029200"/>
            <a:ext cx="152400" cy="152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105" name="Straight Arrow Connector 104"/>
          <p:cNvCxnSpPr/>
          <p:nvPr/>
        </p:nvCxnSpPr>
        <p:spPr>
          <a:xfrm>
            <a:off x="4953000" y="5181600"/>
            <a:ext cx="1600200" cy="685800"/>
          </a:xfrm>
          <a:prstGeom prst="straightConnector1">
            <a:avLst/>
          </a:prstGeom>
          <a:ln cmpd="dbl">
            <a:tailEnd type="arrow"/>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6629400" y="5867400"/>
            <a:ext cx="76200" cy="76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113" name="Straight Arrow Connector 112"/>
          <p:cNvCxnSpPr>
            <a:stCxn id="112" idx="3"/>
            <a:endCxn id="58" idx="1"/>
          </p:cNvCxnSpPr>
          <p:nvPr/>
        </p:nvCxnSpPr>
        <p:spPr>
          <a:xfrm flipV="1">
            <a:off x="6705600" y="5753100"/>
            <a:ext cx="838200" cy="1524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9289" name="TextBox 116"/>
          <p:cNvSpPr txBox="1">
            <a:spLocks noChangeArrowheads="1"/>
          </p:cNvSpPr>
          <p:nvPr/>
        </p:nvSpPr>
        <p:spPr bwMode="auto">
          <a:xfrm>
            <a:off x="6934200" y="5715000"/>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Subs</a:t>
            </a:r>
          </a:p>
        </p:txBody>
      </p:sp>
      <p:sp>
        <p:nvSpPr>
          <p:cNvPr id="9290" name="TextBox 117"/>
          <p:cNvSpPr txBox="1">
            <a:spLocks noChangeArrowheads="1"/>
          </p:cNvSpPr>
          <p:nvPr/>
        </p:nvSpPr>
        <p:spPr bwMode="auto">
          <a:xfrm>
            <a:off x="3810000" y="5105400"/>
            <a:ext cx="622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Subs</a:t>
            </a:r>
          </a:p>
        </p:txBody>
      </p:sp>
      <p:sp>
        <p:nvSpPr>
          <p:cNvPr id="9291" name="TextBox 118"/>
          <p:cNvSpPr txBox="1">
            <a:spLocks noChangeArrowheads="1"/>
          </p:cNvSpPr>
          <p:nvPr/>
        </p:nvSpPr>
        <p:spPr bwMode="auto">
          <a:xfrm>
            <a:off x="4583113" y="3214688"/>
            <a:ext cx="1044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4</a:t>
            </a:r>
          </a:p>
          <a:p>
            <a:pPr eaLnBrk="1" hangingPunct="1">
              <a:spcBef>
                <a:spcPct val="0"/>
              </a:spcBef>
              <a:buFontTx/>
              <a:buNone/>
            </a:pPr>
            <a:r>
              <a:rPr lang="en-US" altLang="en-US" sz="1800"/>
              <a:t>(hidden):</a:t>
            </a:r>
          </a:p>
          <a:p>
            <a:pPr eaLnBrk="1" hangingPunct="1">
              <a:spcBef>
                <a:spcPct val="0"/>
              </a:spcBef>
              <a:buFontTx/>
              <a:buNone/>
            </a:pPr>
            <a:r>
              <a:rPr lang="en-US" altLang="en-US" sz="1800"/>
              <a:t>12x8x8</a:t>
            </a:r>
          </a:p>
        </p:txBody>
      </p:sp>
      <p:sp>
        <p:nvSpPr>
          <p:cNvPr id="9292" name="TextBox 119"/>
          <p:cNvSpPr txBox="1">
            <a:spLocks noChangeArrowheads="1"/>
          </p:cNvSpPr>
          <p:nvPr/>
        </p:nvSpPr>
        <p:spPr bwMode="auto">
          <a:xfrm>
            <a:off x="3324225" y="3238500"/>
            <a:ext cx="1395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Layer 3</a:t>
            </a:r>
          </a:p>
          <a:p>
            <a:pPr eaLnBrk="1" hangingPunct="1">
              <a:spcBef>
                <a:spcPct val="0"/>
              </a:spcBef>
              <a:buFontTx/>
              <a:buNone/>
            </a:pPr>
            <a:r>
              <a:rPr lang="en-US" altLang="en-US" sz="1800" dirty="0"/>
              <a:t>(subsample):</a:t>
            </a:r>
          </a:p>
          <a:p>
            <a:pPr eaLnBrk="1" hangingPunct="1">
              <a:spcBef>
                <a:spcPct val="0"/>
              </a:spcBef>
              <a:buFontTx/>
              <a:buNone/>
            </a:pPr>
            <a:r>
              <a:rPr lang="en-US" altLang="en-US" sz="1800" dirty="0"/>
              <a:t>6x12x12</a:t>
            </a:r>
          </a:p>
        </p:txBody>
      </p:sp>
      <p:sp>
        <p:nvSpPr>
          <p:cNvPr id="9293" name="TextBox 120"/>
          <p:cNvSpPr txBox="1">
            <a:spLocks noChangeArrowheads="1"/>
          </p:cNvSpPr>
          <p:nvPr/>
        </p:nvSpPr>
        <p:spPr bwMode="auto">
          <a:xfrm>
            <a:off x="2027238" y="3190875"/>
            <a:ext cx="10429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2 </a:t>
            </a:r>
          </a:p>
          <a:p>
            <a:pPr eaLnBrk="1" hangingPunct="1">
              <a:spcBef>
                <a:spcPct val="0"/>
              </a:spcBef>
              <a:buFontTx/>
              <a:buNone/>
            </a:pPr>
            <a:r>
              <a:rPr lang="en-US" altLang="en-US" sz="1800"/>
              <a:t>(hidden):</a:t>
            </a:r>
          </a:p>
          <a:p>
            <a:pPr eaLnBrk="1" hangingPunct="1">
              <a:spcBef>
                <a:spcPct val="0"/>
              </a:spcBef>
              <a:buFontTx/>
              <a:buNone/>
            </a:pPr>
            <a:r>
              <a:rPr lang="en-US" altLang="en-US" sz="1800"/>
              <a:t>6x24x24</a:t>
            </a:r>
          </a:p>
        </p:txBody>
      </p:sp>
      <p:sp>
        <p:nvSpPr>
          <p:cNvPr id="9294" name="TextBox 123"/>
          <p:cNvSpPr txBox="1">
            <a:spLocks noChangeArrowheads="1"/>
          </p:cNvSpPr>
          <p:nvPr/>
        </p:nvSpPr>
        <p:spPr bwMode="auto">
          <a:xfrm>
            <a:off x="1676400" y="4876800"/>
            <a:ext cx="69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Conv.</a:t>
            </a:r>
          </a:p>
        </p:txBody>
      </p:sp>
      <p:sp>
        <p:nvSpPr>
          <p:cNvPr id="9295" name="TextBox 124"/>
          <p:cNvSpPr txBox="1">
            <a:spLocks noChangeArrowheads="1"/>
          </p:cNvSpPr>
          <p:nvPr/>
        </p:nvSpPr>
        <p:spPr bwMode="auto">
          <a:xfrm>
            <a:off x="457200" y="5791200"/>
            <a:ext cx="4483856" cy="9233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I=input</a:t>
            </a:r>
          </a:p>
          <a:p>
            <a:pPr eaLnBrk="1" hangingPunct="1">
              <a:spcBef>
                <a:spcPct val="0"/>
              </a:spcBef>
              <a:buFontTx/>
              <a:buNone/>
            </a:pPr>
            <a:r>
              <a:rPr lang="en-US" altLang="en-US" sz="1800" dirty="0"/>
              <a:t>C=Conv.=convolution</a:t>
            </a:r>
          </a:p>
          <a:p>
            <a:pPr eaLnBrk="1" hangingPunct="1">
              <a:spcBef>
                <a:spcPct val="0"/>
              </a:spcBef>
              <a:buFontTx/>
              <a:buNone/>
            </a:pPr>
            <a:r>
              <a:rPr lang="en-US" altLang="en-US" sz="1800" dirty="0"/>
              <a:t>S=Subs=sub sampling </a:t>
            </a:r>
            <a:r>
              <a:rPr lang="en-US" sz="1800" dirty="0"/>
              <a:t>or mean or max pooling</a:t>
            </a:r>
            <a:endParaRPr lang="en-US" altLang="en-US" sz="1800" dirty="0"/>
          </a:p>
        </p:txBody>
      </p:sp>
      <p:sp>
        <p:nvSpPr>
          <p:cNvPr id="9296" name="TextBox 125"/>
          <p:cNvSpPr txBox="1">
            <a:spLocks noChangeArrowheads="1"/>
          </p:cNvSpPr>
          <p:nvPr/>
        </p:nvSpPr>
        <p:spPr bwMode="auto">
          <a:xfrm>
            <a:off x="5257800" y="5486400"/>
            <a:ext cx="69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Conv.</a:t>
            </a:r>
          </a:p>
        </p:txBody>
      </p:sp>
      <p:sp>
        <p:nvSpPr>
          <p:cNvPr id="9297" name="TextBox 126"/>
          <p:cNvSpPr txBox="1">
            <a:spLocks noChangeArrowheads="1"/>
          </p:cNvSpPr>
          <p:nvPr/>
        </p:nvSpPr>
        <p:spPr bwMode="auto">
          <a:xfrm>
            <a:off x="6324600" y="6096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2x2</a:t>
            </a:r>
          </a:p>
        </p:txBody>
      </p:sp>
      <p:cxnSp>
        <p:nvCxnSpPr>
          <p:cNvPr id="131" name="Straight Arrow Connector 130"/>
          <p:cNvCxnSpPr/>
          <p:nvPr/>
        </p:nvCxnSpPr>
        <p:spPr>
          <a:xfrm flipV="1">
            <a:off x="3429000" y="54102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6553200" y="59436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8305800" y="3562350"/>
            <a:ext cx="0" cy="22288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7209631-221A-802C-DB09-A1CAC2B560D4}"/>
              </a:ext>
            </a:extLst>
          </p:cNvPr>
          <p:cNvSpPr txBox="1"/>
          <p:nvPr/>
        </p:nvSpPr>
        <p:spPr>
          <a:xfrm>
            <a:off x="7098368" y="3665061"/>
            <a:ext cx="955019" cy="1200329"/>
          </a:xfrm>
          <a:prstGeom prst="rect">
            <a:avLst/>
          </a:prstGeom>
          <a:noFill/>
        </p:spPr>
        <p:txBody>
          <a:bodyPr wrap="square" rtlCol="0">
            <a:spAutoFit/>
          </a:bodyPr>
          <a:lstStyle/>
          <a:p>
            <a:r>
              <a:rPr lang="en-US" dirty="0"/>
              <a:t>Can use sigmoid or </a:t>
            </a:r>
            <a:r>
              <a:rPr lang="en-US" dirty="0" err="1"/>
              <a:t>softmax</a:t>
            </a:r>
            <a:endParaRPr lang="en-HK"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used in training of a neural networks</a:t>
            </a:r>
          </a:p>
        </p:txBody>
      </p:sp>
      <p:sp>
        <p:nvSpPr>
          <p:cNvPr id="3" name="Content Placeholder 2"/>
          <p:cNvSpPr>
            <a:spLocks noGrp="1"/>
          </p:cNvSpPr>
          <p:nvPr>
            <p:ph idx="1"/>
          </p:nvPr>
        </p:nvSpPr>
        <p:spPr/>
        <p:txBody>
          <a:bodyPr>
            <a:normAutofit fontScale="92500" lnSpcReduction="10000"/>
          </a:bodyPr>
          <a:lstStyle/>
          <a:p>
            <a:pPr marL="342900" lvl="1" indent="-342900">
              <a:buFont typeface="Arial" panose="020B0604020202020204" pitchFamily="34" charset="0"/>
              <a:buChar char="•"/>
            </a:pPr>
            <a:r>
              <a:rPr lang="en-US" dirty="0"/>
              <a:t>Training set</a:t>
            </a:r>
          </a:p>
          <a:p>
            <a:pPr marL="742950" lvl="2" indent="-342900"/>
            <a:r>
              <a:rPr lang="en-US" dirty="0"/>
              <a:t>Around </a:t>
            </a:r>
            <a:r>
              <a:rPr lang="en-US" dirty="0">
                <a:sym typeface="Symbol"/>
              </a:rPr>
              <a:t> </a:t>
            </a:r>
            <a:r>
              <a:rPr lang="en-US" dirty="0"/>
              <a:t>60-70 % of the total data</a:t>
            </a:r>
          </a:p>
          <a:p>
            <a:pPr marL="742950" lvl="2" indent="-342900"/>
            <a:r>
              <a:rPr lang="en-US" dirty="0"/>
              <a:t>Used to train the system</a:t>
            </a:r>
          </a:p>
          <a:p>
            <a:pPr marL="342900" lvl="1" indent="-342900">
              <a:buFont typeface="Arial" panose="020B0604020202020204" pitchFamily="34" charset="0"/>
              <a:buChar char="•"/>
            </a:pPr>
            <a:r>
              <a:rPr lang="en-US" dirty="0"/>
              <a:t>Validation set (optional) </a:t>
            </a:r>
          </a:p>
          <a:p>
            <a:pPr marL="742950" lvl="2" indent="-342900"/>
            <a:r>
              <a:rPr lang="en-US" dirty="0"/>
              <a:t>Around </a:t>
            </a:r>
            <a:r>
              <a:rPr lang="en-US" dirty="0">
                <a:sym typeface="Symbol"/>
              </a:rPr>
              <a:t> </a:t>
            </a:r>
            <a:r>
              <a:rPr lang="en-US" dirty="0"/>
              <a:t>10-20 % of the total data</a:t>
            </a:r>
          </a:p>
          <a:p>
            <a:pPr marL="742950" lvl="2" indent="-342900"/>
            <a:r>
              <a:rPr lang="en-US" dirty="0"/>
              <a:t>Used to tune the parameters of the model of the system</a:t>
            </a:r>
          </a:p>
          <a:p>
            <a:pPr marL="342900" lvl="1" indent="-342900">
              <a:buFont typeface="Arial" panose="020B0604020202020204" pitchFamily="34" charset="0"/>
              <a:buChar char="•"/>
            </a:pPr>
            <a:r>
              <a:rPr lang="en-US" dirty="0"/>
              <a:t>Test set</a:t>
            </a:r>
          </a:p>
          <a:p>
            <a:pPr marL="742950" lvl="2" indent="-342900"/>
            <a:r>
              <a:rPr lang="en-US" dirty="0"/>
              <a:t>Around </a:t>
            </a:r>
            <a:r>
              <a:rPr lang="en-US" dirty="0">
                <a:sym typeface="Symbol"/>
              </a:rPr>
              <a:t> </a:t>
            </a:r>
            <a:r>
              <a:rPr lang="en-US" dirty="0"/>
              <a:t>10-20 % of the total data</a:t>
            </a:r>
          </a:p>
          <a:p>
            <a:pPr marL="742950" lvl="2" indent="-342900"/>
            <a:r>
              <a:rPr lang="en-US" dirty="0"/>
              <a:t>Used to  test the system</a:t>
            </a:r>
          </a:p>
          <a:p>
            <a:pPr marL="342900" lvl="1" indent="-342900"/>
            <a:r>
              <a:rPr lang="en-US" dirty="0"/>
              <a:t>Data in the above sets cannot be overlapped, the exact  % depends on applications and your choice.</a:t>
            </a:r>
          </a:p>
          <a:p>
            <a:pPr marL="342900" lvl="1" indent="-34290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48</a:t>
            </a:fld>
            <a:endParaRPr lang="en-US" altLang="en-US"/>
          </a:p>
        </p:txBody>
      </p:sp>
    </p:spTree>
    <p:extLst>
      <p:ext uri="{BB962C8B-B14F-4D97-AF65-F5344CB8AC3E}">
        <p14:creationId xmlns:p14="http://schemas.microsoft.com/office/powerpoint/2010/main" val="3729021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Warning: </a:t>
            </a:r>
            <a:r>
              <a:rPr lang="en-US" dirty="0"/>
              <a:t>How to train a neural network to avoid data over fitting</a:t>
            </a:r>
          </a:p>
        </p:txBody>
      </p:sp>
      <p:sp>
        <p:nvSpPr>
          <p:cNvPr id="3" name="Content Placeholder 2"/>
          <p:cNvSpPr>
            <a:spLocks noGrp="1"/>
          </p:cNvSpPr>
          <p:nvPr>
            <p:ph idx="1"/>
          </p:nvPr>
        </p:nvSpPr>
        <p:spPr>
          <a:xfrm>
            <a:off x="457200" y="1600200"/>
            <a:ext cx="4267200" cy="4525963"/>
          </a:xfrm>
        </p:spPr>
        <p:txBody>
          <a:bodyPr>
            <a:normAutofit fontScale="92500" lnSpcReduction="20000"/>
          </a:bodyPr>
          <a:lstStyle/>
          <a:p>
            <a:r>
              <a:rPr lang="en-US" dirty="0"/>
              <a:t>Over-fitting: the system works well for training data but not testing data, so extensive training may not help.</a:t>
            </a:r>
          </a:p>
          <a:p>
            <a:r>
              <a:rPr lang="en-US" dirty="0"/>
              <a:t>What should we do? Use validation data to tune the system to reduce the </a:t>
            </a:r>
            <a:r>
              <a:rPr lang="en-US" u="sng" dirty="0">
                <a:solidFill>
                  <a:srgbClr val="FF0000"/>
                </a:solidFill>
              </a:rPr>
              <a:t>test error. </a:t>
            </a:r>
            <a:r>
              <a:rPr lang="en-US" dirty="0">
                <a:solidFill>
                  <a:srgbClr val="FF0000"/>
                </a:solidFill>
              </a:rPr>
              <a:t>Stop training at early stop.</a:t>
            </a:r>
            <a:endParaRPr lang="en-US" dirty="0"/>
          </a:p>
        </p:txBody>
      </p:sp>
      <p:sp>
        <p:nvSpPr>
          <p:cNvPr id="4" name="Footer Placeholder 3"/>
          <p:cNvSpPr>
            <a:spLocks noGrp="1"/>
          </p:cNvSpPr>
          <p:nvPr>
            <p:ph type="ftr" sz="quarter" idx="11"/>
          </p:nvPr>
        </p:nvSpPr>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49</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612" y="2487892"/>
            <a:ext cx="4293388" cy="2922307"/>
          </a:xfrm>
          <a:prstGeom prst="rect">
            <a:avLst/>
          </a:prstGeom>
        </p:spPr>
      </p:pic>
      <p:sp>
        <p:nvSpPr>
          <p:cNvPr id="7" name="TextBox 6"/>
          <p:cNvSpPr txBox="1"/>
          <p:nvPr/>
        </p:nvSpPr>
        <p:spPr>
          <a:xfrm>
            <a:off x="19403" y="6068199"/>
            <a:ext cx="7652992" cy="369332"/>
          </a:xfrm>
          <a:prstGeom prst="rect">
            <a:avLst/>
          </a:prstGeom>
          <a:noFill/>
        </p:spPr>
        <p:txBody>
          <a:bodyPr wrap="none" rtlCol="0">
            <a:spAutoFit/>
          </a:bodyPr>
          <a:lstStyle/>
          <a:p>
            <a:r>
              <a:rPr lang="en-US" dirty="0"/>
              <a:t>https://stats.stackexchange.com/questions/131233/neural-network-over-fitting</a:t>
            </a:r>
          </a:p>
        </p:txBody>
      </p:sp>
      <p:sp>
        <p:nvSpPr>
          <p:cNvPr id="8" name="TextBox 7"/>
          <p:cNvSpPr txBox="1"/>
          <p:nvPr/>
        </p:nvSpPr>
        <p:spPr>
          <a:xfrm>
            <a:off x="5134889" y="5329535"/>
            <a:ext cx="2307491" cy="369332"/>
          </a:xfrm>
          <a:prstGeom prst="rect">
            <a:avLst/>
          </a:prstGeom>
          <a:noFill/>
        </p:spPr>
        <p:txBody>
          <a:bodyPr wrap="none" rtlCol="0">
            <a:spAutoFit/>
          </a:bodyPr>
          <a:lstStyle/>
          <a:p>
            <a:r>
              <a:rPr lang="en-US" dirty="0"/>
              <a:t>Training cycles (epoch)</a:t>
            </a:r>
          </a:p>
        </p:txBody>
      </p:sp>
      <p:sp>
        <p:nvSpPr>
          <p:cNvPr id="9" name="TextBox 8"/>
          <p:cNvSpPr txBox="1"/>
          <p:nvPr/>
        </p:nvSpPr>
        <p:spPr>
          <a:xfrm>
            <a:off x="6400800" y="3749458"/>
            <a:ext cx="1504899" cy="369332"/>
          </a:xfrm>
          <a:prstGeom prst="rect">
            <a:avLst/>
          </a:prstGeom>
          <a:noFill/>
        </p:spPr>
        <p:txBody>
          <a:bodyPr wrap="none" rtlCol="0">
            <a:spAutoFit/>
          </a:bodyPr>
          <a:lstStyle/>
          <a:p>
            <a:r>
              <a:rPr lang="en-US" dirty="0">
                <a:solidFill>
                  <a:srgbClr val="FF0000"/>
                </a:solidFill>
              </a:rPr>
              <a:t>Early stopping</a:t>
            </a:r>
          </a:p>
        </p:txBody>
      </p:sp>
      <p:sp>
        <p:nvSpPr>
          <p:cNvPr id="10" name="TextBox 9"/>
          <p:cNvSpPr txBox="1"/>
          <p:nvPr/>
        </p:nvSpPr>
        <p:spPr>
          <a:xfrm rot="16200000">
            <a:off x="3803807" y="2444261"/>
            <a:ext cx="2407006" cy="369332"/>
          </a:xfrm>
          <a:prstGeom prst="rect">
            <a:avLst/>
          </a:prstGeom>
          <a:noFill/>
        </p:spPr>
        <p:txBody>
          <a:bodyPr wrap="none" rtlCol="0">
            <a:spAutoFit/>
          </a:bodyPr>
          <a:lstStyle/>
          <a:p>
            <a:r>
              <a:rPr lang="en-US" dirty="0"/>
              <a:t>Error from loss function</a:t>
            </a:r>
          </a:p>
        </p:txBody>
      </p:sp>
      <p:sp>
        <p:nvSpPr>
          <p:cNvPr id="11" name="TextBox 10"/>
          <p:cNvSpPr txBox="1"/>
          <p:nvPr/>
        </p:nvSpPr>
        <p:spPr>
          <a:xfrm>
            <a:off x="7212884" y="1562711"/>
            <a:ext cx="1816022" cy="2308324"/>
          </a:xfrm>
          <a:prstGeom prst="rect">
            <a:avLst/>
          </a:prstGeom>
          <a:noFill/>
        </p:spPr>
        <p:txBody>
          <a:bodyPr wrap="square" rtlCol="0">
            <a:spAutoFit/>
          </a:bodyPr>
          <a:lstStyle/>
          <a:p>
            <a:r>
              <a:rPr lang="en-US" dirty="0"/>
              <a:t>Test error curve using </a:t>
            </a:r>
            <a:r>
              <a:rPr lang="en-US" dirty="0">
                <a:solidFill>
                  <a:srgbClr val="FF0000"/>
                </a:solidFill>
              </a:rPr>
              <a:t>testing data: rising or rise slowly or </a:t>
            </a:r>
            <a:r>
              <a:rPr lang="en-US" dirty="0" err="1">
                <a:solidFill>
                  <a:srgbClr val="FF0000"/>
                </a:solidFill>
              </a:rPr>
              <a:t>fluctuationing</a:t>
            </a:r>
            <a:r>
              <a:rPr lang="en-US" dirty="0">
                <a:solidFill>
                  <a:srgbClr val="FF0000"/>
                </a:solidFill>
              </a:rPr>
              <a:t> around a narrow range</a:t>
            </a:r>
          </a:p>
          <a:p>
            <a:endParaRPr lang="en-US" dirty="0">
              <a:solidFill>
                <a:srgbClr val="FF0000"/>
              </a:solidFill>
            </a:endParaRPr>
          </a:p>
        </p:txBody>
      </p:sp>
      <p:sp>
        <p:nvSpPr>
          <p:cNvPr id="12" name="TextBox 11"/>
          <p:cNvSpPr txBox="1"/>
          <p:nvPr/>
        </p:nvSpPr>
        <p:spPr>
          <a:xfrm>
            <a:off x="7596195" y="5329535"/>
            <a:ext cx="1580881" cy="1200329"/>
          </a:xfrm>
          <a:prstGeom prst="rect">
            <a:avLst/>
          </a:prstGeom>
          <a:noFill/>
        </p:spPr>
        <p:txBody>
          <a:bodyPr wrap="square" rtlCol="0">
            <a:spAutoFit/>
          </a:bodyPr>
          <a:lstStyle/>
          <a:p>
            <a:r>
              <a:rPr lang="en-US" dirty="0"/>
              <a:t>Training error using </a:t>
            </a:r>
            <a:r>
              <a:rPr lang="en-US" dirty="0">
                <a:solidFill>
                  <a:srgbClr val="00B0F0"/>
                </a:solidFill>
              </a:rPr>
              <a:t>training data (keep falling)</a:t>
            </a:r>
          </a:p>
        </p:txBody>
      </p:sp>
      <p:cxnSp>
        <p:nvCxnSpPr>
          <p:cNvPr id="14" name="Straight Arrow Connector 13"/>
          <p:cNvCxnSpPr>
            <a:cxnSpLocks/>
          </p:cNvCxnSpPr>
          <p:nvPr/>
        </p:nvCxnSpPr>
        <p:spPr>
          <a:xfrm>
            <a:off x="7637996" y="2640347"/>
            <a:ext cx="511600" cy="160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65668" y="4957464"/>
            <a:ext cx="171501" cy="452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50612" y="4495800"/>
            <a:ext cx="2921788"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5453" y="4594098"/>
            <a:ext cx="2331407" cy="369332"/>
          </a:xfrm>
          <a:prstGeom prst="rect">
            <a:avLst/>
          </a:prstGeom>
          <a:noFill/>
        </p:spPr>
        <p:txBody>
          <a:bodyPr wrap="none" rtlCol="0">
            <a:spAutoFit/>
          </a:bodyPr>
          <a:lstStyle/>
          <a:p>
            <a:r>
              <a:rPr lang="en-US" dirty="0"/>
              <a:t> </a:t>
            </a:r>
            <a:r>
              <a:rPr lang="en-US" u="sng" dirty="0">
                <a:solidFill>
                  <a:srgbClr val="FF0000"/>
                </a:solidFill>
              </a:rPr>
              <a:t>test error at early stop</a:t>
            </a:r>
          </a:p>
        </p:txBody>
      </p:sp>
      <p:cxnSp>
        <p:nvCxnSpPr>
          <p:cNvPr id="19" name="Straight Arrow Connector 18"/>
          <p:cNvCxnSpPr/>
          <p:nvPr/>
        </p:nvCxnSpPr>
        <p:spPr>
          <a:xfrm flipV="1">
            <a:off x="4850612" y="4495800"/>
            <a:ext cx="254788"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BEDA9B-D6B9-0D0A-412C-CD09988E4DCE}"/>
              </a:ext>
            </a:extLst>
          </p:cNvPr>
          <p:cNvCxnSpPr>
            <a:cxnSpLocks/>
          </p:cNvCxnSpPr>
          <p:nvPr/>
        </p:nvCxnSpPr>
        <p:spPr>
          <a:xfrm>
            <a:off x="8149596" y="2892287"/>
            <a:ext cx="588613" cy="1482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D1D6EF98-002D-27F6-634A-0F849661614F}"/>
              </a:ext>
            </a:extLst>
          </p:cNvPr>
          <p:cNvSpPr/>
          <p:nvPr/>
        </p:nvSpPr>
        <p:spPr>
          <a:xfrm>
            <a:off x="7782339" y="4383157"/>
            <a:ext cx="1321904" cy="168965"/>
          </a:xfrm>
          <a:custGeom>
            <a:avLst/>
            <a:gdLst>
              <a:gd name="connsiteX0" fmla="*/ 0 w 1321904"/>
              <a:gd name="connsiteY0" fmla="*/ 79513 h 168965"/>
              <a:gd name="connsiteX1" fmla="*/ 59635 w 1321904"/>
              <a:gd name="connsiteY1" fmla="*/ 49695 h 168965"/>
              <a:gd name="connsiteX2" fmla="*/ 109331 w 1321904"/>
              <a:gd name="connsiteY2" fmla="*/ 69573 h 168965"/>
              <a:gd name="connsiteX3" fmla="*/ 159026 w 1321904"/>
              <a:gd name="connsiteY3" fmla="*/ 139147 h 168965"/>
              <a:gd name="connsiteX4" fmla="*/ 208722 w 1321904"/>
              <a:gd name="connsiteY4" fmla="*/ 129208 h 168965"/>
              <a:gd name="connsiteX5" fmla="*/ 288235 w 1321904"/>
              <a:gd name="connsiteY5" fmla="*/ 49695 h 168965"/>
              <a:gd name="connsiteX6" fmla="*/ 337931 w 1321904"/>
              <a:gd name="connsiteY6" fmla="*/ 9939 h 168965"/>
              <a:gd name="connsiteX7" fmla="*/ 347870 w 1321904"/>
              <a:gd name="connsiteY7" fmla="*/ 69573 h 168965"/>
              <a:gd name="connsiteX8" fmla="*/ 377687 w 1321904"/>
              <a:gd name="connsiteY8" fmla="*/ 99391 h 168965"/>
              <a:gd name="connsiteX9" fmla="*/ 457200 w 1321904"/>
              <a:gd name="connsiteY9" fmla="*/ 168965 h 168965"/>
              <a:gd name="connsiteX10" fmla="*/ 477078 w 1321904"/>
              <a:gd name="connsiteY10" fmla="*/ 99391 h 168965"/>
              <a:gd name="connsiteX11" fmla="*/ 685800 w 1321904"/>
              <a:gd name="connsiteY11" fmla="*/ 119269 h 168965"/>
              <a:gd name="connsiteX12" fmla="*/ 755374 w 1321904"/>
              <a:gd name="connsiteY12" fmla="*/ 139147 h 168965"/>
              <a:gd name="connsiteX13" fmla="*/ 844826 w 1321904"/>
              <a:gd name="connsiteY13" fmla="*/ 129208 h 168965"/>
              <a:gd name="connsiteX14" fmla="*/ 874644 w 1321904"/>
              <a:gd name="connsiteY14" fmla="*/ 29817 h 168965"/>
              <a:gd name="connsiteX15" fmla="*/ 934278 w 1321904"/>
              <a:gd name="connsiteY15" fmla="*/ 0 h 168965"/>
              <a:gd name="connsiteX16" fmla="*/ 1103244 w 1321904"/>
              <a:gd name="connsiteY16" fmla="*/ 149086 h 168965"/>
              <a:gd name="connsiteX17" fmla="*/ 1172818 w 1321904"/>
              <a:gd name="connsiteY17" fmla="*/ 59634 h 168965"/>
              <a:gd name="connsiteX18" fmla="*/ 1242391 w 1321904"/>
              <a:gd name="connsiteY18" fmla="*/ 9939 h 168965"/>
              <a:gd name="connsiteX19" fmla="*/ 1321904 w 1321904"/>
              <a:gd name="connsiteY19" fmla="*/ 19878 h 16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904" h="168965">
                <a:moveTo>
                  <a:pt x="0" y="79513"/>
                </a:moveTo>
                <a:cubicBezTo>
                  <a:pt x="19878" y="69574"/>
                  <a:pt x="37502" y="51707"/>
                  <a:pt x="59635" y="49695"/>
                </a:cubicBezTo>
                <a:cubicBezTo>
                  <a:pt x="77403" y="48080"/>
                  <a:pt x="94202" y="60117"/>
                  <a:pt x="109331" y="69573"/>
                </a:cubicBezTo>
                <a:cubicBezTo>
                  <a:pt x="138634" y="87888"/>
                  <a:pt x="144446" y="109987"/>
                  <a:pt x="159026" y="139147"/>
                </a:cubicBezTo>
                <a:cubicBezTo>
                  <a:pt x="175591" y="135834"/>
                  <a:pt x="194832" y="138824"/>
                  <a:pt x="208722" y="129208"/>
                </a:cubicBezTo>
                <a:cubicBezTo>
                  <a:pt x="239540" y="107872"/>
                  <a:pt x="260692" y="75119"/>
                  <a:pt x="288235" y="49695"/>
                </a:cubicBezTo>
                <a:cubicBezTo>
                  <a:pt x="303823" y="35306"/>
                  <a:pt x="321366" y="23191"/>
                  <a:pt x="337931" y="9939"/>
                </a:cubicBezTo>
                <a:cubicBezTo>
                  <a:pt x="341244" y="29817"/>
                  <a:pt x="339685" y="51158"/>
                  <a:pt x="347870" y="69573"/>
                </a:cubicBezTo>
                <a:cubicBezTo>
                  <a:pt x="353579" y="82418"/>
                  <a:pt x="368539" y="88719"/>
                  <a:pt x="377687" y="99391"/>
                </a:cubicBezTo>
                <a:cubicBezTo>
                  <a:pt x="431272" y="161908"/>
                  <a:pt x="379098" y="122103"/>
                  <a:pt x="457200" y="168965"/>
                </a:cubicBezTo>
                <a:cubicBezTo>
                  <a:pt x="463826" y="145774"/>
                  <a:pt x="462011" y="118225"/>
                  <a:pt x="477078" y="99391"/>
                </a:cubicBezTo>
                <a:cubicBezTo>
                  <a:pt x="533335" y="29069"/>
                  <a:pt x="634024" y="102795"/>
                  <a:pt x="685800" y="119269"/>
                </a:cubicBezTo>
                <a:cubicBezTo>
                  <a:pt x="708784" y="126582"/>
                  <a:pt x="732183" y="132521"/>
                  <a:pt x="755374" y="139147"/>
                </a:cubicBezTo>
                <a:cubicBezTo>
                  <a:pt x="785191" y="135834"/>
                  <a:pt x="822711" y="149480"/>
                  <a:pt x="844826" y="129208"/>
                </a:cubicBezTo>
                <a:cubicBezTo>
                  <a:pt x="870324" y="105835"/>
                  <a:pt x="854955" y="58256"/>
                  <a:pt x="874644" y="29817"/>
                </a:cubicBezTo>
                <a:cubicBezTo>
                  <a:pt x="887294" y="11544"/>
                  <a:pt x="914400" y="9939"/>
                  <a:pt x="934278" y="0"/>
                </a:cubicBezTo>
                <a:cubicBezTo>
                  <a:pt x="1033853" y="99574"/>
                  <a:pt x="978242" y="49085"/>
                  <a:pt x="1103244" y="149086"/>
                </a:cubicBezTo>
                <a:cubicBezTo>
                  <a:pt x="1187024" y="93233"/>
                  <a:pt x="1056164" y="186893"/>
                  <a:pt x="1172818" y="59634"/>
                </a:cubicBezTo>
                <a:cubicBezTo>
                  <a:pt x="1192076" y="38625"/>
                  <a:pt x="1219200" y="26504"/>
                  <a:pt x="1242391" y="9939"/>
                </a:cubicBezTo>
                <a:cubicBezTo>
                  <a:pt x="1287924" y="25116"/>
                  <a:pt x="1261732" y="19878"/>
                  <a:pt x="1321904" y="19878"/>
                </a:cubicBezTo>
              </a:path>
            </a:pathLst>
          </a:custGeom>
          <a:ln w="254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041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The basic idea of </a:t>
            </a:r>
            <a:r>
              <a:rPr lang="en-US" altLang="en-US" sz="2800" dirty="0"/>
              <a:t>Convolution Neural Networks </a:t>
            </a:r>
            <a:r>
              <a:rPr lang="en-US" sz="2800" dirty="0"/>
              <a:t>CNN</a:t>
            </a:r>
            <a:br>
              <a:rPr lang="en-US" sz="2800" dirty="0"/>
            </a:br>
            <a:r>
              <a:rPr lang="en-US" sz="2800" dirty="0"/>
              <a:t>Same idea as Back-propagation-neural networks (BPNN) but different implementation</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a:xfrm>
            <a:off x="1066800" y="6248400"/>
            <a:ext cx="2895600" cy="365125"/>
          </a:xfrm>
        </p:spPr>
        <p:txBody>
          <a:bodyPr/>
          <a:lstStyle/>
          <a:p>
            <a:r>
              <a:rPr lang="en-US" altLang="en-US"/>
              <a:t>CNN-softmax  v2405427c</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5</a:t>
            </a:fld>
            <a:endParaRPr lang="en-US" altLang="en-US"/>
          </a:p>
        </p:txBody>
      </p:sp>
      <p:pic>
        <p:nvPicPr>
          <p:cNvPr id="30722" name="Picture 2" descr="https://adeshpande3.github.io/assets/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83" y="1600200"/>
            <a:ext cx="8631159" cy="2943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2183" y="5234463"/>
            <a:ext cx="4733217" cy="461665"/>
          </a:xfrm>
          <a:prstGeom prst="rect">
            <a:avLst/>
          </a:prstGeom>
          <a:noFill/>
        </p:spPr>
        <p:txBody>
          <a:bodyPr wrap="square" rtlCol="0">
            <a:spAutoFit/>
          </a:bodyPr>
          <a:lstStyle/>
          <a:p>
            <a:r>
              <a:rPr lang="en-US" sz="1200" dirty="0"/>
              <a:t>https://adeshpande3.github.io/adeshpande3.github.io/A-Beginner%27s-Guide-To-Understanding-Convolutional-Neural-Networks/</a:t>
            </a:r>
          </a:p>
        </p:txBody>
      </p:sp>
      <p:sp>
        <p:nvSpPr>
          <p:cNvPr id="7" name="TextBox 6"/>
          <p:cNvSpPr txBox="1"/>
          <p:nvPr/>
        </p:nvSpPr>
        <p:spPr>
          <a:xfrm>
            <a:off x="5410200" y="4495800"/>
            <a:ext cx="2286000" cy="2308324"/>
          </a:xfrm>
          <a:prstGeom prst="rect">
            <a:avLst/>
          </a:prstGeom>
          <a:noFill/>
        </p:spPr>
        <p:txBody>
          <a:bodyPr wrap="square" rtlCol="0">
            <a:spAutoFit/>
          </a:bodyPr>
          <a:lstStyle/>
          <a:p>
            <a:r>
              <a:rPr lang="en-US" dirty="0"/>
              <a:t>After vectorized (</a:t>
            </a:r>
            <a:r>
              <a:rPr lang="en-US" dirty="0" err="1"/>
              <a:t>vec</a:t>
            </a:r>
            <a:r>
              <a:rPr lang="en-US" dirty="0"/>
              <a:t>), the 2D arranged inputs become 1D vectors. Then the network is just like a BPNN</a:t>
            </a:r>
          </a:p>
          <a:p>
            <a:r>
              <a:rPr lang="en-US" dirty="0"/>
              <a:t>(Back propagation neural networks )</a:t>
            </a:r>
          </a:p>
        </p:txBody>
      </p:sp>
    </p:spTree>
    <p:extLst>
      <p:ext uri="{BB962C8B-B14F-4D97-AF65-F5344CB8AC3E}">
        <p14:creationId xmlns:p14="http://schemas.microsoft.com/office/powerpoint/2010/main" val="2034595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F854-2F1F-AABA-C3D3-3DEA87753115}"/>
              </a:ext>
            </a:extLst>
          </p:cNvPr>
          <p:cNvSpPr>
            <a:spLocks noGrp="1"/>
          </p:cNvSpPr>
          <p:nvPr>
            <p:ph type="title"/>
          </p:nvPr>
        </p:nvSpPr>
        <p:spPr>
          <a:xfrm>
            <a:off x="457200" y="274638"/>
            <a:ext cx="8229600" cy="683305"/>
          </a:xfrm>
        </p:spPr>
        <p:txBody>
          <a:bodyPr>
            <a:normAutofit fontScale="90000"/>
          </a:bodyPr>
          <a:lstStyle/>
          <a:p>
            <a:r>
              <a:rPr lang="en-US" sz="3100" dirty="0"/>
              <a:t>How to compare systems using</a:t>
            </a:r>
            <a:br>
              <a:rPr lang="en-US" sz="3100" dirty="0"/>
            </a:br>
            <a:r>
              <a:rPr lang="en-US" sz="3100" dirty="0"/>
              <a:t>k-fold Cross-Validation, usually K=10</a:t>
            </a:r>
            <a:endParaRPr lang="en-US" dirty="0"/>
          </a:p>
        </p:txBody>
      </p:sp>
      <p:sp>
        <p:nvSpPr>
          <p:cNvPr id="3" name="Content Placeholder 2">
            <a:extLst>
              <a:ext uri="{FF2B5EF4-FFF2-40B4-BE49-F238E27FC236}">
                <a16:creationId xmlns:a16="http://schemas.microsoft.com/office/drawing/2014/main" id="{89D29343-A534-CAEF-595B-966DB75ADA9E}"/>
              </a:ext>
            </a:extLst>
          </p:cNvPr>
          <p:cNvSpPr>
            <a:spLocks noGrp="1"/>
          </p:cNvSpPr>
          <p:nvPr>
            <p:ph idx="1"/>
          </p:nvPr>
        </p:nvSpPr>
        <p:spPr>
          <a:xfrm>
            <a:off x="646067" y="1092637"/>
            <a:ext cx="8242081" cy="5263713"/>
          </a:xfrm>
        </p:spPr>
        <p:txBody>
          <a:bodyPr>
            <a:noAutofit/>
          </a:bodyPr>
          <a:lstStyle/>
          <a:p>
            <a:r>
              <a:rPr lang="en-US" sz="2000" dirty="0"/>
              <a:t>Idea: divide the data in K equal portions and perform tests on each portion using different models -- maybe a different model (method) or same model (method) with different parameters: Here is the procedure.</a:t>
            </a:r>
          </a:p>
          <a:p>
            <a:r>
              <a:rPr lang="en-US" sz="2000" dirty="0"/>
              <a:t>Shuffle the data randomly.</a:t>
            </a:r>
          </a:p>
          <a:p>
            <a:r>
              <a:rPr lang="en-US" sz="2000" dirty="0"/>
              <a:t>Split the dataset into k groups </a:t>
            </a:r>
            <a:r>
              <a:rPr lang="en-US" sz="2000" dirty="0">
                <a:solidFill>
                  <a:srgbClr val="FF0000"/>
                </a:solidFill>
              </a:rPr>
              <a:t>(e.g., K=10) , keep the grouping</a:t>
            </a:r>
          </a:p>
          <a:p>
            <a:r>
              <a:rPr lang="en-US" sz="2000" dirty="0"/>
              <a:t>For m=1:M [Collect the </a:t>
            </a:r>
            <a:r>
              <a:rPr lang="en-US" sz="2000" dirty="0" err="1"/>
              <a:t>accuracy_of_model</a:t>
            </a:r>
            <a:r>
              <a:rPr lang="en-US" sz="2000" dirty="0"/>
              <a:t>(m)]{</a:t>
            </a:r>
          </a:p>
          <a:p>
            <a:pPr lvl="1"/>
            <a:r>
              <a:rPr lang="en-US" sz="2000" dirty="0"/>
              <a:t>For </a:t>
            </a:r>
            <a:r>
              <a:rPr lang="en-US" sz="2000" dirty="0" err="1"/>
              <a:t>i</a:t>
            </a:r>
            <a:r>
              <a:rPr lang="en-US" sz="2000" dirty="0"/>
              <a:t>=1:K , (for each unique group){</a:t>
            </a:r>
          </a:p>
          <a:p>
            <a:pPr lvl="2"/>
            <a:r>
              <a:rPr lang="en-US" sz="2000" dirty="0"/>
              <a:t>Take a group as a test data set</a:t>
            </a:r>
          </a:p>
          <a:p>
            <a:pPr lvl="2"/>
            <a:r>
              <a:rPr lang="en-US" sz="2000" dirty="0"/>
              <a:t>Take the remaining groups (k-1 groups) as training data</a:t>
            </a:r>
            <a:endParaRPr lang="en-US" sz="2000" dirty="0">
              <a:solidFill>
                <a:srgbClr val="FF0000"/>
              </a:solidFill>
            </a:endParaRPr>
          </a:p>
          <a:p>
            <a:pPr lvl="2"/>
            <a:r>
              <a:rPr lang="en-US" sz="2000" dirty="0"/>
              <a:t>Fit the model on training set &amp; evaluate it on test set, record accuracy(</a:t>
            </a:r>
            <a:r>
              <a:rPr lang="en-US" sz="2000" dirty="0" err="1"/>
              <a:t>i</a:t>
            </a:r>
            <a:r>
              <a:rPr lang="en-US" sz="2000" dirty="0"/>
              <a:t>)}</a:t>
            </a:r>
          </a:p>
          <a:p>
            <a:pPr lvl="1"/>
            <a:r>
              <a:rPr lang="en-US" sz="2000" dirty="0"/>
              <a:t>The </a:t>
            </a:r>
            <a:r>
              <a:rPr lang="en-US" sz="2000" dirty="0" err="1"/>
              <a:t>accuracy_of_model_m</a:t>
            </a:r>
            <a:r>
              <a:rPr lang="en-US" sz="2000" dirty="0"/>
              <a:t> =mean {1:K (accuracy(</a:t>
            </a:r>
            <a:r>
              <a:rPr lang="en-US" sz="2000" dirty="0" err="1"/>
              <a:t>i</a:t>
            </a:r>
            <a:r>
              <a:rPr lang="en-US" sz="2000" dirty="0"/>
              <a:t>)} of that model (m)}</a:t>
            </a:r>
          </a:p>
          <a:p>
            <a:r>
              <a:rPr lang="en-US" sz="2000" dirty="0"/>
              <a:t>List all </a:t>
            </a:r>
            <a:r>
              <a:rPr lang="en-US" sz="2000" dirty="0" err="1"/>
              <a:t>accuracy_of_model_m</a:t>
            </a:r>
            <a:r>
              <a:rPr lang="en-US" sz="2000" dirty="0"/>
              <a:t>(s) and compare which is better.</a:t>
            </a:r>
          </a:p>
          <a:p>
            <a:r>
              <a:rPr lang="en-US" sz="2000" dirty="0"/>
              <a:t>** It is to make sure each sample will be used as a testing data.</a:t>
            </a:r>
          </a:p>
          <a:p>
            <a:endParaRPr lang="en-US" sz="2000" dirty="0"/>
          </a:p>
        </p:txBody>
      </p:sp>
      <p:sp>
        <p:nvSpPr>
          <p:cNvPr id="4" name="Footer Placeholder 3">
            <a:extLst>
              <a:ext uri="{FF2B5EF4-FFF2-40B4-BE49-F238E27FC236}">
                <a16:creationId xmlns:a16="http://schemas.microsoft.com/office/drawing/2014/main" id="{5A456CD9-EE3A-3EC9-49A7-252609534948}"/>
              </a:ext>
            </a:extLst>
          </p:cNvPr>
          <p:cNvSpPr>
            <a:spLocks noGrp="1"/>
          </p:cNvSpPr>
          <p:nvPr>
            <p:ph type="ftr" sz="quarter" idx="11"/>
          </p:nvPr>
        </p:nvSpPr>
        <p:spPr/>
        <p:txBody>
          <a:bodyPr/>
          <a:lstStyle/>
          <a:p>
            <a:r>
              <a:rPr lang="en-US"/>
              <a:t>CNN-softmax  v2405427c</a:t>
            </a:r>
          </a:p>
        </p:txBody>
      </p:sp>
      <p:sp>
        <p:nvSpPr>
          <p:cNvPr id="5" name="Slide Number Placeholder 4">
            <a:extLst>
              <a:ext uri="{FF2B5EF4-FFF2-40B4-BE49-F238E27FC236}">
                <a16:creationId xmlns:a16="http://schemas.microsoft.com/office/drawing/2014/main" id="{CFC1C8C4-16CE-E212-DCE5-E161CB2D5F42}"/>
              </a:ext>
            </a:extLst>
          </p:cNvPr>
          <p:cNvSpPr>
            <a:spLocks noGrp="1"/>
          </p:cNvSpPr>
          <p:nvPr>
            <p:ph type="sldNum" sz="quarter" idx="12"/>
          </p:nvPr>
        </p:nvSpPr>
        <p:spPr/>
        <p:txBody>
          <a:bodyPr/>
          <a:lstStyle/>
          <a:p>
            <a:fld id="{6921B4CA-31D7-4C0B-94BB-C0A0E1F306D0}" type="slidenum">
              <a:rPr lang="en-US" smtClean="0"/>
              <a:t>50</a:t>
            </a:fld>
            <a:endParaRPr lang="en-US"/>
          </a:p>
        </p:txBody>
      </p:sp>
    </p:spTree>
    <p:extLst>
      <p:ext uri="{BB962C8B-B14F-4D97-AF65-F5344CB8AC3E}">
        <p14:creationId xmlns:p14="http://schemas.microsoft.com/office/powerpoint/2010/main" val="999470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E93D-E421-0C30-9856-C22141D2EB9D}"/>
              </a:ext>
            </a:extLst>
          </p:cNvPr>
          <p:cNvSpPr>
            <a:spLocks noGrp="1"/>
          </p:cNvSpPr>
          <p:nvPr>
            <p:ph type="ctrTitle"/>
          </p:nvPr>
        </p:nvSpPr>
        <p:spPr/>
        <p:txBody>
          <a:bodyPr/>
          <a:lstStyle/>
          <a:p>
            <a:r>
              <a:rPr lang="en-US" dirty="0"/>
              <a:t>Transfer learning</a:t>
            </a:r>
          </a:p>
        </p:txBody>
      </p:sp>
      <p:sp>
        <p:nvSpPr>
          <p:cNvPr id="6" name="Subtitle 5">
            <a:extLst>
              <a:ext uri="{FF2B5EF4-FFF2-40B4-BE49-F238E27FC236}">
                <a16:creationId xmlns:a16="http://schemas.microsoft.com/office/drawing/2014/main" id="{D4D9C2DB-6458-918F-DD86-95D153B49831}"/>
              </a:ext>
            </a:extLst>
          </p:cNvPr>
          <p:cNvSpPr>
            <a:spLocks noGrp="1"/>
          </p:cNvSpPr>
          <p:nvPr>
            <p:ph type="subTitle" idx="1"/>
          </p:nvPr>
        </p:nvSpPr>
        <p:spPr/>
        <p:txBody>
          <a:bodyPr/>
          <a:lstStyle/>
          <a:p>
            <a:r>
              <a:rPr lang="en-US" dirty="0"/>
              <a:t>Practical machine learning implementation method, </a:t>
            </a:r>
          </a:p>
          <a:p>
            <a:r>
              <a:rPr lang="en-US" dirty="0"/>
              <a:t>speedup the development cycle</a:t>
            </a:r>
          </a:p>
        </p:txBody>
      </p:sp>
      <p:sp>
        <p:nvSpPr>
          <p:cNvPr id="4" name="Footer Placeholder 3">
            <a:extLst>
              <a:ext uri="{FF2B5EF4-FFF2-40B4-BE49-F238E27FC236}">
                <a16:creationId xmlns:a16="http://schemas.microsoft.com/office/drawing/2014/main" id="{D9F04EE4-3522-6AE2-29ED-7DBB06FE2194}"/>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EDEF0176-D9AB-3914-3500-F211C4DACB53}"/>
              </a:ext>
            </a:extLst>
          </p:cNvPr>
          <p:cNvSpPr>
            <a:spLocks noGrp="1"/>
          </p:cNvSpPr>
          <p:nvPr>
            <p:ph type="sldNum" sz="quarter" idx="12"/>
          </p:nvPr>
        </p:nvSpPr>
        <p:spPr/>
        <p:txBody>
          <a:bodyPr/>
          <a:lstStyle/>
          <a:p>
            <a:fld id="{6C5C3E90-4FE7-4819-A653-72C8A991D393}" type="slidenum">
              <a:rPr lang="en-US" altLang="en-US" smtClean="0"/>
              <a:pPr/>
              <a:t>51</a:t>
            </a:fld>
            <a:endParaRPr lang="en-US" altLang="en-US"/>
          </a:p>
        </p:txBody>
      </p:sp>
    </p:spTree>
    <p:extLst>
      <p:ext uri="{BB962C8B-B14F-4D97-AF65-F5344CB8AC3E}">
        <p14:creationId xmlns:p14="http://schemas.microsoft.com/office/powerpoint/2010/main" val="2532620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1B37-BF77-4141-9FBE-D52E686158E2}"/>
              </a:ext>
            </a:extLst>
          </p:cNvPr>
          <p:cNvSpPr>
            <a:spLocks noGrp="1"/>
          </p:cNvSpPr>
          <p:nvPr>
            <p:ph type="title"/>
          </p:nvPr>
        </p:nvSpPr>
        <p:spPr>
          <a:xfrm>
            <a:off x="324464" y="407379"/>
            <a:ext cx="8229600" cy="574960"/>
          </a:xfrm>
        </p:spPr>
        <p:txBody>
          <a:bodyPr>
            <a:noAutofit/>
          </a:bodyPr>
          <a:lstStyle/>
          <a:p>
            <a:r>
              <a:rPr lang="en-US" sz="2800" dirty="0"/>
              <a:t>Transfer learning for deep net (e.g. over 50 layers): </a:t>
            </a:r>
            <a:br>
              <a:rPr lang="en-US" sz="2000" dirty="0"/>
            </a:br>
            <a:r>
              <a:rPr lang="en-US" sz="2000" dirty="0"/>
              <a:t>leaning using pre-trained weights</a:t>
            </a:r>
          </a:p>
        </p:txBody>
      </p:sp>
      <p:sp>
        <p:nvSpPr>
          <p:cNvPr id="3" name="Content Placeholder 2">
            <a:extLst>
              <a:ext uri="{FF2B5EF4-FFF2-40B4-BE49-F238E27FC236}">
                <a16:creationId xmlns:a16="http://schemas.microsoft.com/office/drawing/2014/main" id="{48E635F8-7591-45E3-966A-F2507025FED6}"/>
              </a:ext>
            </a:extLst>
          </p:cNvPr>
          <p:cNvSpPr>
            <a:spLocks noGrp="1"/>
          </p:cNvSpPr>
          <p:nvPr>
            <p:ph idx="1"/>
          </p:nvPr>
        </p:nvSpPr>
        <p:spPr>
          <a:xfrm>
            <a:off x="228599" y="6356351"/>
            <a:ext cx="8554065" cy="498582"/>
          </a:xfrm>
        </p:spPr>
        <p:txBody>
          <a:bodyPr>
            <a:normAutofit/>
          </a:bodyPr>
          <a:lstStyle/>
          <a:p>
            <a:r>
              <a:rPr lang="en-US" sz="1100" dirty="0">
                <a:hlinkClick r:id="" action="ppaction://noaction"/>
              </a:rPr>
              <a:t>https://neptune.ai/blog/transfer-learning-guide-examples-for-images-and-text-in-keras</a:t>
            </a:r>
          </a:p>
          <a:p>
            <a:r>
              <a:rPr lang="en-US" sz="1100" dirty="0">
                <a:hlinkClick r:id="" action="ppaction://noaction"/>
              </a:rPr>
              <a:t>https://medium.datadriveninvestor.com/introducing-transfer-learning-as-your-next-engine-to-drive-future-innovations-5e81a15bb56</a:t>
            </a:r>
            <a:r>
              <a:rPr lang="en-US" sz="1100" dirty="0"/>
              <a:t> 7 </a:t>
            </a:r>
          </a:p>
        </p:txBody>
      </p:sp>
      <p:sp>
        <p:nvSpPr>
          <p:cNvPr id="4" name="Footer Placeholder 3">
            <a:extLst>
              <a:ext uri="{FF2B5EF4-FFF2-40B4-BE49-F238E27FC236}">
                <a16:creationId xmlns:a16="http://schemas.microsoft.com/office/drawing/2014/main" id="{8F30721E-D06D-4243-96ED-1E4C502604AB}"/>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2F092A25-8302-4C29-B64D-502587A4D834}"/>
              </a:ext>
            </a:extLst>
          </p:cNvPr>
          <p:cNvSpPr>
            <a:spLocks noGrp="1"/>
          </p:cNvSpPr>
          <p:nvPr>
            <p:ph type="sldNum" sz="quarter" idx="12"/>
          </p:nvPr>
        </p:nvSpPr>
        <p:spPr/>
        <p:txBody>
          <a:bodyPr/>
          <a:lstStyle/>
          <a:p>
            <a:fld id="{6C5C3E90-4FE7-4819-A653-72C8A991D393}" type="slidenum">
              <a:rPr lang="en-US" altLang="en-US" smtClean="0"/>
              <a:pPr/>
              <a:t>52</a:t>
            </a:fld>
            <a:endParaRPr lang="en-US" altLang="en-US"/>
          </a:p>
        </p:txBody>
      </p:sp>
      <p:pic>
        <p:nvPicPr>
          <p:cNvPr id="9" name="Picture 8">
            <a:extLst>
              <a:ext uri="{FF2B5EF4-FFF2-40B4-BE49-F238E27FC236}">
                <a16:creationId xmlns:a16="http://schemas.microsoft.com/office/drawing/2014/main" id="{7FCEBE63-7F79-4F25-A8E6-F40EE260813E}"/>
              </a:ext>
            </a:extLst>
          </p:cNvPr>
          <p:cNvPicPr>
            <a:picLocks noChangeAspect="1"/>
          </p:cNvPicPr>
          <p:nvPr/>
        </p:nvPicPr>
        <p:blipFill>
          <a:blip r:embed="rId2"/>
          <a:stretch>
            <a:fillRect/>
          </a:stretch>
        </p:blipFill>
        <p:spPr>
          <a:xfrm>
            <a:off x="502577" y="1233027"/>
            <a:ext cx="6288747" cy="4989866"/>
          </a:xfrm>
          <a:prstGeom prst="rect">
            <a:avLst/>
          </a:prstGeom>
        </p:spPr>
      </p:pic>
      <p:sp>
        <p:nvSpPr>
          <p:cNvPr id="10" name="TextBox 9">
            <a:extLst>
              <a:ext uri="{FF2B5EF4-FFF2-40B4-BE49-F238E27FC236}">
                <a16:creationId xmlns:a16="http://schemas.microsoft.com/office/drawing/2014/main" id="{67E3BB75-BF95-4346-AD89-37C3BDA90BAC}"/>
              </a:ext>
            </a:extLst>
          </p:cNvPr>
          <p:cNvSpPr txBox="1"/>
          <p:nvPr/>
        </p:nvSpPr>
        <p:spPr>
          <a:xfrm>
            <a:off x="2438400" y="5707176"/>
            <a:ext cx="3129255" cy="646331"/>
          </a:xfrm>
          <a:prstGeom prst="rect">
            <a:avLst/>
          </a:prstGeom>
          <a:noFill/>
        </p:spPr>
        <p:txBody>
          <a:bodyPr wrap="none" rtlCol="0">
            <a:spAutoFit/>
          </a:bodyPr>
          <a:lstStyle/>
          <a:p>
            <a:r>
              <a:rPr lang="en-US" dirty="0"/>
              <a:t>Use</a:t>
            </a:r>
          </a:p>
          <a:p>
            <a:r>
              <a:rPr lang="en-US" dirty="0"/>
              <a:t>Pre-trained-CNN        NEW TASK</a:t>
            </a:r>
          </a:p>
        </p:txBody>
      </p:sp>
      <p:sp>
        <p:nvSpPr>
          <p:cNvPr id="11" name="TextBox 10">
            <a:extLst>
              <a:ext uri="{FF2B5EF4-FFF2-40B4-BE49-F238E27FC236}">
                <a16:creationId xmlns:a16="http://schemas.microsoft.com/office/drawing/2014/main" id="{1CB432F5-67A5-4D58-B5C2-D9BC60E51266}"/>
              </a:ext>
            </a:extLst>
          </p:cNvPr>
          <p:cNvSpPr txBox="1"/>
          <p:nvPr/>
        </p:nvSpPr>
        <p:spPr>
          <a:xfrm>
            <a:off x="7066340" y="2565080"/>
            <a:ext cx="1905000" cy="1200329"/>
          </a:xfrm>
          <a:prstGeom prst="rect">
            <a:avLst/>
          </a:prstGeom>
          <a:noFill/>
        </p:spPr>
        <p:txBody>
          <a:bodyPr wrap="square" rtlCol="0">
            <a:spAutoFit/>
          </a:bodyPr>
          <a:lstStyle/>
          <a:p>
            <a:r>
              <a:rPr lang="en-US" dirty="0"/>
              <a:t>Slow: Take long tine to train and require a lot of data. </a:t>
            </a:r>
          </a:p>
        </p:txBody>
      </p:sp>
      <p:sp>
        <p:nvSpPr>
          <p:cNvPr id="12" name="TextBox 11">
            <a:extLst>
              <a:ext uri="{FF2B5EF4-FFF2-40B4-BE49-F238E27FC236}">
                <a16:creationId xmlns:a16="http://schemas.microsoft.com/office/drawing/2014/main" id="{2390BF55-1A50-40AE-ABE1-5859A9EAEBF8}"/>
              </a:ext>
            </a:extLst>
          </p:cNvPr>
          <p:cNvSpPr txBox="1"/>
          <p:nvPr/>
        </p:nvSpPr>
        <p:spPr>
          <a:xfrm>
            <a:off x="7064628" y="4935064"/>
            <a:ext cx="1905000" cy="646331"/>
          </a:xfrm>
          <a:prstGeom prst="rect">
            <a:avLst/>
          </a:prstGeom>
          <a:noFill/>
        </p:spPr>
        <p:txBody>
          <a:bodyPr wrap="square" rtlCol="0">
            <a:spAutoFit/>
          </a:bodyPr>
          <a:lstStyle/>
          <a:p>
            <a:r>
              <a:rPr lang="en-US" dirty="0"/>
              <a:t>Fast: Can be very efficient to tarin</a:t>
            </a:r>
          </a:p>
        </p:txBody>
      </p:sp>
    </p:spTree>
    <p:extLst>
      <p:ext uri="{BB962C8B-B14F-4D97-AF65-F5344CB8AC3E}">
        <p14:creationId xmlns:p14="http://schemas.microsoft.com/office/powerpoint/2010/main" val="2604564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6156-2D99-46C9-9883-83381DBC3B1C}"/>
              </a:ext>
            </a:extLst>
          </p:cNvPr>
          <p:cNvSpPr>
            <a:spLocks noGrp="1"/>
          </p:cNvSpPr>
          <p:nvPr>
            <p:ph type="title"/>
          </p:nvPr>
        </p:nvSpPr>
        <p:spPr>
          <a:xfrm>
            <a:off x="457200" y="208827"/>
            <a:ext cx="8229600" cy="1143000"/>
          </a:xfrm>
        </p:spPr>
        <p:txBody>
          <a:bodyPr>
            <a:normAutofit fontScale="90000"/>
          </a:bodyPr>
          <a:lstStyle/>
          <a:p>
            <a:r>
              <a:rPr lang="en-US" dirty="0"/>
              <a:t>How to implement transfer learning</a:t>
            </a:r>
          </a:p>
        </p:txBody>
      </p:sp>
      <p:sp>
        <p:nvSpPr>
          <p:cNvPr id="3" name="Content Placeholder 2">
            <a:extLst>
              <a:ext uri="{FF2B5EF4-FFF2-40B4-BE49-F238E27FC236}">
                <a16:creationId xmlns:a16="http://schemas.microsoft.com/office/drawing/2014/main" id="{DC8EE13F-7164-478F-9720-92892A06CC6D}"/>
              </a:ext>
            </a:extLst>
          </p:cNvPr>
          <p:cNvSpPr>
            <a:spLocks noGrp="1"/>
          </p:cNvSpPr>
          <p:nvPr>
            <p:ph idx="1"/>
          </p:nvPr>
        </p:nvSpPr>
        <p:spPr>
          <a:xfrm>
            <a:off x="106359" y="2786426"/>
            <a:ext cx="8229600" cy="4525963"/>
          </a:xfrm>
        </p:spPr>
        <p:txBody>
          <a:bodyPr>
            <a:normAutofit/>
          </a:bodyPr>
          <a:lstStyle/>
          <a:p>
            <a:pPr marL="342900" lvl="0" indent="-342900">
              <a:lnSpc>
                <a:spcPct val="107000"/>
              </a:lnSpc>
              <a:spcAft>
                <a:spcPts val="800"/>
              </a:spcAft>
              <a:buFont typeface="+mj-lt"/>
              <a:buAutoNum type="arabicParen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Obtain the pre-trained model</a:t>
            </a:r>
            <a:endParaRPr lang="en-H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Create a base model</a:t>
            </a:r>
            <a:endParaRPr lang="en-H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Freeze layers</a:t>
            </a:r>
            <a:endParaRPr lang="en-H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Add new trainable layers </a:t>
            </a:r>
            <a:endParaRPr lang="en-HK"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Train the new layers on the dataset</a:t>
            </a:r>
          </a:p>
          <a:p>
            <a:pPr marL="342900" lvl="0" indent="-342900">
              <a:lnSpc>
                <a:spcPct val="107000"/>
              </a:lnSpc>
              <a:spcAft>
                <a:spcPts val="800"/>
              </a:spcAft>
              <a:buFont typeface="+mj-lt"/>
              <a:buAutoNum type="arabicParenR"/>
              <a:tabLst>
                <a:tab pos="457200" algn="l"/>
              </a:tabLst>
            </a:pPr>
            <a:r>
              <a:rPr lang="it-IT" sz="2000" b="0" i="0" dirty="0">
                <a:solidFill>
                  <a:srgbClr val="212529"/>
                </a:solidFill>
                <a:effectLst/>
                <a:latin typeface="Mulish"/>
              </a:rPr>
              <a:t>Improve the model via fine-tuning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t>Idea: In transfer learning, a downstream task uses the output of a previous task. It applies the knowledge of the pretrained model to a new problem.</a:t>
            </a:r>
          </a:p>
        </p:txBody>
      </p:sp>
      <p:sp>
        <p:nvSpPr>
          <p:cNvPr id="4" name="Footer Placeholder 3">
            <a:extLst>
              <a:ext uri="{FF2B5EF4-FFF2-40B4-BE49-F238E27FC236}">
                <a16:creationId xmlns:a16="http://schemas.microsoft.com/office/drawing/2014/main" id="{EB168B69-5692-4D85-9D51-022C1B0EAAE1}"/>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47712FA3-519E-4E0E-9179-E1503126C82D}"/>
              </a:ext>
            </a:extLst>
          </p:cNvPr>
          <p:cNvSpPr>
            <a:spLocks noGrp="1"/>
          </p:cNvSpPr>
          <p:nvPr>
            <p:ph type="sldNum" sz="quarter" idx="12"/>
          </p:nvPr>
        </p:nvSpPr>
        <p:spPr/>
        <p:txBody>
          <a:bodyPr/>
          <a:lstStyle/>
          <a:p>
            <a:fld id="{6C5C3E90-4FE7-4819-A653-72C8A991D393}" type="slidenum">
              <a:rPr lang="en-US" altLang="en-US" smtClean="0"/>
              <a:pPr/>
              <a:t>53</a:t>
            </a:fld>
            <a:endParaRPr lang="en-US" altLang="en-US"/>
          </a:p>
        </p:txBody>
      </p:sp>
      <p:sp>
        <p:nvSpPr>
          <p:cNvPr id="7" name="TextBox 6">
            <a:extLst>
              <a:ext uri="{FF2B5EF4-FFF2-40B4-BE49-F238E27FC236}">
                <a16:creationId xmlns:a16="http://schemas.microsoft.com/office/drawing/2014/main" id="{83A11996-258D-B29E-C192-CD8E8B0A440A}"/>
              </a:ext>
            </a:extLst>
          </p:cNvPr>
          <p:cNvSpPr txBox="1"/>
          <p:nvPr/>
        </p:nvSpPr>
        <p:spPr>
          <a:xfrm>
            <a:off x="380019" y="1518648"/>
            <a:ext cx="1676400" cy="1477328"/>
          </a:xfrm>
          <a:prstGeom prst="rect">
            <a:avLst/>
          </a:prstGeom>
          <a:noFill/>
        </p:spPr>
        <p:txBody>
          <a:bodyPr wrap="square">
            <a:spAutoFit/>
          </a:bodyPr>
          <a:lstStyle/>
          <a:p>
            <a:r>
              <a:rPr lang="en-US" b="0" i="0" dirty="0">
                <a:solidFill>
                  <a:srgbClr val="212529"/>
                </a:solidFill>
                <a:effectLst/>
                <a:latin typeface="Mulish"/>
              </a:rPr>
              <a:t>1) Obtain the pre-trained model</a:t>
            </a:r>
            <a:br>
              <a:rPr lang="en-US" b="0" i="0" dirty="0">
                <a:solidFill>
                  <a:srgbClr val="212529"/>
                </a:solidFill>
                <a:effectLst/>
                <a:latin typeface="Mulish"/>
              </a:rPr>
            </a:br>
            <a:endParaRPr lang="en-US" b="0" i="0" dirty="0">
              <a:solidFill>
                <a:srgbClr val="212529"/>
              </a:solidFill>
              <a:effectLst/>
              <a:latin typeface="Mulish"/>
            </a:endParaRPr>
          </a:p>
          <a:p>
            <a:endParaRPr lang="en-HK" dirty="0"/>
          </a:p>
        </p:txBody>
      </p:sp>
      <p:sp>
        <p:nvSpPr>
          <p:cNvPr id="10" name="TextBox 9">
            <a:extLst>
              <a:ext uri="{FF2B5EF4-FFF2-40B4-BE49-F238E27FC236}">
                <a16:creationId xmlns:a16="http://schemas.microsoft.com/office/drawing/2014/main" id="{8552F203-0F80-A8C2-0D12-DFF9F42D4270}"/>
              </a:ext>
            </a:extLst>
          </p:cNvPr>
          <p:cNvSpPr txBox="1"/>
          <p:nvPr/>
        </p:nvSpPr>
        <p:spPr>
          <a:xfrm>
            <a:off x="2054492" y="1623552"/>
            <a:ext cx="1495425" cy="646331"/>
          </a:xfrm>
          <a:prstGeom prst="rect">
            <a:avLst/>
          </a:prstGeom>
          <a:noFill/>
        </p:spPr>
        <p:txBody>
          <a:bodyPr wrap="square">
            <a:spAutoFit/>
          </a:bodyPr>
          <a:lstStyle/>
          <a:p>
            <a:r>
              <a:rPr lang="en-US" b="0" i="0" dirty="0">
                <a:solidFill>
                  <a:srgbClr val="212529"/>
                </a:solidFill>
                <a:effectLst/>
                <a:latin typeface="Mulish"/>
              </a:rPr>
              <a:t>2) Create a base model</a:t>
            </a:r>
            <a:endParaRPr lang="en-HK" dirty="0"/>
          </a:p>
        </p:txBody>
      </p:sp>
      <p:sp>
        <p:nvSpPr>
          <p:cNvPr id="12" name="TextBox 11">
            <a:extLst>
              <a:ext uri="{FF2B5EF4-FFF2-40B4-BE49-F238E27FC236}">
                <a16:creationId xmlns:a16="http://schemas.microsoft.com/office/drawing/2014/main" id="{5419C213-FD10-EFDA-C1B1-5209C8BE1291}"/>
              </a:ext>
            </a:extLst>
          </p:cNvPr>
          <p:cNvSpPr txBox="1"/>
          <p:nvPr/>
        </p:nvSpPr>
        <p:spPr>
          <a:xfrm>
            <a:off x="3492909" y="1644721"/>
            <a:ext cx="1246564" cy="923330"/>
          </a:xfrm>
          <a:prstGeom prst="rect">
            <a:avLst/>
          </a:prstGeom>
          <a:noFill/>
        </p:spPr>
        <p:txBody>
          <a:bodyPr wrap="square">
            <a:spAutoFit/>
          </a:bodyPr>
          <a:lstStyle/>
          <a:p>
            <a:r>
              <a:rPr lang="en-US" b="0" i="0" dirty="0">
                <a:solidFill>
                  <a:srgbClr val="212529"/>
                </a:solidFill>
                <a:effectLst/>
                <a:latin typeface="Mulish"/>
              </a:rPr>
              <a:t>3) Freeze layers</a:t>
            </a:r>
            <a:br>
              <a:rPr lang="en-US" b="0" i="0" dirty="0">
                <a:solidFill>
                  <a:srgbClr val="212529"/>
                </a:solidFill>
                <a:effectLst/>
                <a:latin typeface="Mulish"/>
              </a:rPr>
            </a:br>
            <a:endParaRPr lang="en-HK" dirty="0"/>
          </a:p>
        </p:txBody>
      </p:sp>
      <p:sp>
        <p:nvSpPr>
          <p:cNvPr id="14" name="TextBox 13">
            <a:extLst>
              <a:ext uri="{FF2B5EF4-FFF2-40B4-BE49-F238E27FC236}">
                <a16:creationId xmlns:a16="http://schemas.microsoft.com/office/drawing/2014/main" id="{9A182F3E-EBB5-3FFA-5716-C0D70FD20B37}"/>
              </a:ext>
            </a:extLst>
          </p:cNvPr>
          <p:cNvSpPr txBox="1"/>
          <p:nvPr/>
        </p:nvSpPr>
        <p:spPr>
          <a:xfrm>
            <a:off x="4682023" y="1579104"/>
            <a:ext cx="1513319" cy="923330"/>
          </a:xfrm>
          <a:prstGeom prst="rect">
            <a:avLst/>
          </a:prstGeom>
          <a:noFill/>
        </p:spPr>
        <p:txBody>
          <a:bodyPr wrap="square">
            <a:spAutoFit/>
          </a:bodyPr>
          <a:lstStyle/>
          <a:p>
            <a:r>
              <a:rPr lang="en-US" b="0" i="0" dirty="0">
                <a:solidFill>
                  <a:srgbClr val="212529"/>
                </a:solidFill>
                <a:effectLst/>
                <a:latin typeface="Mulish"/>
              </a:rPr>
              <a:t>4) Add new trainable layers </a:t>
            </a:r>
            <a:endParaRPr lang="en-HK" dirty="0"/>
          </a:p>
        </p:txBody>
      </p:sp>
      <p:sp>
        <p:nvSpPr>
          <p:cNvPr id="16" name="TextBox 15">
            <a:extLst>
              <a:ext uri="{FF2B5EF4-FFF2-40B4-BE49-F238E27FC236}">
                <a16:creationId xmlns:a16="http://schemas.microsoft.com/office/drawing/2014/main" id="{83634FFE-3656-0E04-45CA-94B7881F42FF}"/>
              </a:ext>
            </a:extLst>
          </p:cNvPr>
          <p:cNvSpPr txBox="1"/>
          <p:nvPr/>
        </p:nvSpPr>
        <p:spPr>
          <a:xfrm>
            <a:off x="5953429" y="1607461"/>
            <a:ext cx="1618946" cy="923330"/>
          </a:xfrm>
          <a:prstGeom prst="rect">
            <a:avLst/>
          </a:prstGeom>
          <a:noFill/>
        </p:spPr>
        <p:txBody>
          <a:bodyPr wrap="square">
            <a:spAutoFit/>
          </a:bodyPr>
          <a:lstStyle/>
          <a:p>
            <a:r>
              <a:rPr lang="en-US" sz="1800" b="0" i="0" dirty="0">
                <a:solidFill>
                  <a:srgbClr val="212529"/>
                </a:solidFill>
                <a:effectLst/>
                <a:latin typeface="Mulish"/>
              </a:rPr>
              <a:t>5) Train the new layers on the dataset</a:t>
            </a:r>
            <a:endParaRPr lang="en-HK" dirty="0"/>
          </a:p>
        </p:txBody>
      </p:sp>
      <p:sp>
        <p:nvSpPr>
          <p:cNvPr id="17" name="Arrow: Right 16">
            <a:extLst>
              <a:ext uri="{FF2B5EF4-FFF2-40B4-BE49-F238E27FC236}">
                <a16:creationId xmlns:a16="http://schemas.microsoft.com/office/drawing/2014/main" id="{89CED985-8A7C-6465-E867-B5B7E320B4A7}"/>
              </a:ext>
            </a:extLst>
          </p:cNvPr>
          <p:cNvSpPr/>
          <p:nvPr/>
        </p:nvSpPr>
        <p:spPr>
          <a:xfrm>
            <a:off x="425476" y="995961"/>
            <a:ext cx="1550060" cy="190151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8" name="Arrow: Right 17">
            <a:extLst>
              <a:ext uri="{FF2B5EF4-FFF2-40B4-BE49-F238E27FC236}">
                <a16:creationId xmlns:a16="http://schemas.microsoft.com/office/drawing/2014/main" id="{44ADE87D-233A-9FFA-3CA8-99020020806A}"/>
              </a:ext>
            </a:extLst>
          </p:cNvPr>
          <p:cNvSpPr/>
          <p:nvPr/>
        </p:nvSpPr>
        <p:spPr>
          <a:xfrm>
            <a:off x="1968009" y="1068986"/>
            <a:ext cx="1495425" cy="1755465"/>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9" name="Arrow: Right 18">
            <a:extLst>
              <a:ext uri="{FF2B5EF4-FFF2-40B4-BE49-F238E27FC236}">
                <a16:creationId xmlns:a16="http://schemas.microsoft.com/office/drawing/2014/main" id="{F3CBF17D-6F54-BD00-46E7-7BF098A7A43C}"/>
              </a:ext>
            </a:extLst>
          </p:cNvPr>
          <p:cNvSpPr/>
          <p:nvPr/>
        </p:nvSpPr>
        <p:spPr>
          <a:xfrm>
            <a:off x="3495158" y="1148027"/>
            <a:ext cx="1135093" cy="1597379"/>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Arrow: Right 19">
            <a:extLst>
              <a:ext uri="{FF2B5EF4-FFF2-40B4-BE49-F238E27FC236}">
                <a16:creationId xmlns:a16="http://schemas.microsoft.com/office/drawing/2014/main" id="{3F225156-1953-0682-0A8B-6F39A51C8E05}"/>
              </a:ext>
            </a:extLst>
          </p:cNvPr>
          <p:cNvSpPr/>
          <p:nvPr/>
        </p:nvSpPr>
        <p:spPr>
          <a:xfrm>
            <a:off x="4665439" y="1068986"/>
            <a:ext cx="1354361" cy="1830488"/>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21" name="Arrow: Right 20">
            <a:extLst>
              <a:ext uri="{FF2B5EF4-FFF2-40B4-BE49-F238E27FC236}">
                <a16:creationId xmlns:a16="http://schemas.microsoft.com/office/drawing/2014/main" id="{33DC7C5C-7367-CB0E-D01C-80C42C7FD22F}"/>
              </a:ext>
            </a:extLst>
          </p:cNvPr>
          <p:cNvSpPr/>
          <p:nvPr/>
        </p:nvSpPr>
        <p:spPr>
          <a:xfrm>
            <a:off x="6032909" y="1113203"/>
            <a:ext cx="1354361" cy="1855131"/>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2" name="TextBox 21">
            <a:extLst>
              <a:ext uri="{FF2B5EF4-FFF2-40B4-BE49-F238E27FC236}">
                <a16:creationId xmlns:a16="http://schemas.microsoft.com/office/drawing/2014/main" id="{D170441A-AD1C-105E-8A6F-594176AEC005}"/>
              </a:ext>
            </a:extLst>
          </p:cNvPr>
          <p:cNvSpPr txBox="1"/>
          <p:nvPr/>
        </p:nvSpPr>
        <p:spPr>
          <a:xfrm>
            <a:off x="3945204" y="3313420"/>
            <a:ext cx="5017821" cy="1200329"/>
          </a:xfrm>
          <a:prstGeom prst="rect">
            <a:avLst/>
          </a:prstGeom>
          <a:noFill/>
        </p:spPr>
        <p:txBody>
          <a:bodyPr wrap="square" rtlCol="0">
            <a:spAutoFit/>
          </a:bodyPr>
          <a:lstStyle/>
          <a:p>
            <a:r>
              <a:rPr lang="en-US" dirty="0">
                <a:hlinkClick r:id="rId2"/>
              </a:rPr>
              <a:t>https://neptune.ai/blog/transfer-learning-guide-examples-for-images-and-text-in-keras</a:t>
            </a:r>
            <a:r>
              <a:rPr lang="en-US" dirty="0"/>
              <a:t> </a:t>
            </a:r>
          </a:p>
          <a:p>
            <a:r>
              <a:rPr lang="en-US" dirty="0">
                <a:hlinkClick r:id="rId3"/>
              </a:rPr>
              <a:t>https://www.baeldung.com/cs/downstream-tasks</a:t>
            </a:r>
            <a:r>
              <a:rPr lang="en-US" dirty="0"/>
              <a:t> </a:t>
            </a:r>
          </a:p>
          <a:p>
            <a:endParaRPr lang="en-HK" dirty="0"/>
          </a:p>
        </p:txBody>
      </p:sp>
      <p:sp>
        <p:nvSpPr>
          <p:cNvPr id="6" name="Arrow: Right 5">
            <a:extLst>
              <a:ext uri="{FF2B5EF4-FFF2-40B4-BE49-F238E27FC236}">
                <a16:creationId xmlns:a16="http://schemas.microsoft.com/office/drawing/2014/main" id="{48283307-B775-E218-2E55-1A3A00DBB9D0}"/>
              </a:ext>
            </a:extLst>
          </p:cNvPr>
          <p:cNvSpPr/>
          <p:nvPr/>
        </p:nvSpPr>
        <p:spPr>
          <a:xfrm>
            <a:off x="7404662" y="1154223"/>
            <a:ext cx="1468766" cy="1855131"/>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9" name="TextBox 8">
            <a:extLst>
              <a:ext uri="{FF2B5EF4-FFF2-40B4-BE49-F238E27FC236}">
                <a16:creationId xmlns:a16="http://schemas.microsoft.com/office/drawing/2014/main" id="{AA2D18E2-28B5-8D39-9B5A-BCDB9E01A971}"/>
              </a:ext>
            </a:extLst>
          </p:cNvPr>
          <p:cNvSpPr txBox="1"/>
          <p:nvPr/>
        </p:nvSpPr>
        <p:spPr>
          <a:xfrm>
            <a:off x="7360110" y="1630089"/>
            <a:ext cx="1513318" cy="923330"/>
          </a:xfrm>
          <a:prstGeom prst="rect">
            <a:avLst/>
          </a:prstGeom>
          <a:noFill/>
        </p:spPr>
        <p:txBody>
          <a:bodyPr wrap="square">
            <a:spAutoFit/>
          </a:bodyPr>
          <a:lstStyle/>
          <a:p>
            <a:r>
              <a:rPr lang="it-IT" sz="1800" b="0" i="0" dirty="0">
                <a:solidFill>
                  <a:srgbClr val="212529"/>
                </a:solidFill>
                <a:effectLst/>
                <a:latin typeface="Mulish"/>
              </a:rPr>
              <a:t>6)Improve the model via fine-tuning</a:t>
            </a:r>
            <a:endParaRPr lang="en-HK" dirty="0"/>
          </a:p>
        </p:txBody>
      </p:sp>
    </p:spTree>
    <p:extLst>
      <p:ext uri="{BB962C8B-B14F-4D97-AF65-F5344CB8AC3E}">
        <p14:creationId xmlns:p14="http://schemas.microsoft.com/office/powerpoint/2010/main" val="2896450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7118-F002-437E-B1FE-13624B293668}"/>
              </a:ext>
            </a:extLst>
          </p:cNvPr>
          <p:cNvSpPr>
            <a:spLocks noGrp="1"/>
          </p:cNvSpPr>
          <p:nvPr>
            <p:ph type="title"/>
          </p:nvPr>
        </p:nvSpPr>
        <p:spPr/>
        <p:txBody>
          <a:bodyPr>
            <a:normAutofit fontScale="90000"/>
          </a:bodyPr>
          <a:lstStyle/>
          <a:p>
            <a:r>
              <a:rPr lang="en-US" b="0" i="0" dirty="0">
                <a:solidFill>
                  <a:srgbClr val="212529"/>
                </a:solidFill>
                <a:effectLst/>
                <a:latin typeface="Mulish"/>
              </a:rPr>
              <a:t>Step1 : Obtain the pre-trained model</a:t>
            </a:r>
            <a:br>
              <a:rPr lang="en-US" b="0" i="0" dirty="0">
                <a:solidFill>
                  <a:srgbClr val="212529"/>
                </a:solidFill>
                <a:effectLst/>
                <a:latin typeface="Mulish"/>
              </a:rPr>
            </a:br>
            <a:endParaRPr lang="en-US" dirty="0"/>
          </a:p>
        </p:txBody>
      </p:sp>
      <p:sp>
        <p:nvSpPr>
          <p:cNvPr id="3" name="Content Placeholder 2">
            <a:extLst>
              <a:ext uri="{FF2B5EF4-FFF2-40B4-BE49-F238E27FC236}">
                <a16:creationId xmlns:a16="http://schemas.microsoft.com/office/drawing/2014/main" id="{8BB37344-2D21-4A4D-8993-5FCA500F7AE5}"/>
              </a:ext>
            </a:extLst>
          </p:cNvPr>
          <p:cNvSpPr>
            <a:spLocks noGrp="1"/>
          </p:cNvSpPr>
          <p:nvPr>
            <p:ph idx="1"/>
          </p:nvPr>
        </p:nvSpPr>
        <p:spPr/>
        <p:txBody>
          <a:bodyPr/>
          <a:lstStyle/>
          <a:p>
            <a:pPr algn="l"/>
            <a:r>
              <a:rPr lang="en-US" b="0" i="1" dirty="0">
                <a:solidFill>
                  <a:srgbClr val="212529"/>
                </a:solidFill>
                <a:effectLst/>
                <a:latin typeface="Mulish"/>
              </a:rPr>
              <a:t>The first step is to get the </a:t>
            </a:r>
            <a:r>
              <a:rPr lang="en-US" b="0" i="1" u="none" strike="noStrike" dirty="0">
                <a:solidFill>
                  <a:srgbClr val="4455A6"/>
                </a:solidFill>
                <a:effectLst/>
                <a:latin typeface="Mulish"/>
                <a:hlinkClick r:id="rId2"/>
              </a:rPr>
              <a:t>pre-trained model</a:t>
            </a:r>
            <a:r>
              <a:rPr lang="en-US" b="0" i="1" dirty="0">
                <a:solidFill>
                  <a:srgbClr val="212529"/>
                </a:solidFill>
                <a:effectLst/>
                <a:latin typeface="Mulish"/>
              </a:rPr>
              <a:t> that you would like to use for your problem. The various sources of pre-trained models are covered in a separate section</a:t>
            </a:r>
          </a:p>
          <a:p>
            <a:r>
              <a:rPr lang="en-US" sz="3200" i="1" dirty="0">
                <a:solidFill>
                  <a:srgbClr val="212529"/>
                </a:solidFill>
                <a:latin typeface="Mulish"/>
              </a:rPr>
              <a:t>There are more than two dozen pre-trained models available from </a:t>
            </a:r>
            <a:r>
              <a:rPr lang="en-US" sz="3200" i="1" dirty="0" err="1">
                <a:solidFill>
                  <a:srgbClr val="212529"/>
                </a:solidFill>
                <a:latin typeface="Mulish"/>
              </a:rPr>
              <a:t>Keras</a:t>
            </a:r>
            <a:r>
              <a:rPr lang="en-US" sz="3200" i="1" dirty="0">
                <a:solidFill>
                  <a:srgbClr val="212529"/>
                </a:solidFill>
                <a:latin typeface="Mulish"/>
              </a:rPr>
              <a:t>. They’re served via </a:t>
            </a:r>
            <a:r>
              <a:rPr lang="en-US" sz="3200" i="1" dirty="0" err="1">
                <a:solidFill>
                  <a:srgbClr val="212529"/>
                </a:solidFill>
                <a:latin typeface="Mulish"/>
                <a:hlinkClick r:id="rId2">
                  <a:extLst>
                    <a:ext uri="{A12FA001-AC4F-418D-AE19-62706E023703}">
                      <ahyp:hlinkClr xmlns:ahyp="http://schemas.microsoft.com/office/drawing/2018/hyperlinkcolor" val="tx"/>
                    </a:ext>
                  </a:extLst>
                </a:hlinkClick>
              </a:rPr>
              <a:t>Keras</a:t>
            </a:r>
            <a:r>
              <a:rPr lang="en-US" sz="3200" i="1" dirty="0">
                <a:solidFill>
                  <a:srgbClr val="212529"/>
                </a:solidFill>
                <a:latin typeface="Mulish"/>
                <a:hlinkClick r:id="rId2">
                  <a:extLst>
                    <a:ext uri="{A12FA001-AC4F-418D-AE19-62706E023703}">
                      <ahyp:hlinkClr xmlns:ahyp="http://schemas.microsoft.com/office/drawing/2018/hyperlinkcolor" val="tx"/>
                    </a:ext>
                  </a:extLst>
                </a:hlinkClick>
              </a:rPr>
              <a:t> applications</a:t>
            </a:r>
            <a:r>
              <a:rPr lang="en-US" sz="3200" i="1" dirty="0">
                <a:solidFill>
                  <a:srgbClr val="212529"/>
                </a:solidFill>
                <a:latin typeface="Mulish"/>
              </a:rPr>
              <a:t>. </a:t>
            </a:r>
          </a:p>
          <a:p>
            <a:pPr algn="l"/>
            <a:endParaRPr lang="en-US" b="0" i="0" dirty="0">
              <a:solidFill>
                <a:srgbClr val="212529"/>
              </a:solidFill>
              <a:effectLst/>
              <a:latin typeface="Mulish"/>
            </a:endParaRPr>
          </a:p>
          <a:p>
            <a:endParaRPr lang="en-US" dirty="0"/>
          </a:p>
        </p:txBody>
      </p:sp>
      <p:sp>
        <p:nvSpPr>
          <p:cNvPr id="4" name="Footer Placeholder 3">
            <a:extLst>
              <a:ext uri="{FF2B5EF4-FFF2-40B4-BE49-F238E27FC236}">
                <a16:creationId xmlns:a16="http://schemas.microsoft.com/office/drawing/2014/main" id="{8DB72EFD-68FC-484D-898E-0F6A0828A15E}"/>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080F4DFD-F5B8-4E82-A7F2-A8527381514D}"/>
              </a:ext>
            </a:extLst>
          </p:cNvPr>
          <p:cNvSpPr>
            <a:spLocks noGrp="1"/>
          </p:cNvSpPr>
          <p:nvPr>
            <p:ph type="sldNum" sz="quarter" idx="12"/>
          </p:nvPr>
        </p:nvSpPr>
        <p:spPr/>
        <p:txBody>
          <a:bodyPr/>
          <a:lstStyle/>
          <a:p>
            <a:fld id="{6C5C3E90-4FE7-4819-A653-72C8A991D393}" type="slidenum">
              <a:rPr lang="en-US" altLang="en-US" smtClean="0"/>
              <a:pPr/>
              <a:t>54</a:t>
            </a:fld>
            <a:endParaRPr lang="en-US" altLang="en-US"/>
          </a:p>
        </p:txBody>
      </p:sp>
    </p:spTree>
    <p:extLst>
      <p:ext uri="{BB962C8B-B14F-4D97-AF65-F5344CB8AC3E}">
        <p14:creationId xmlns:p14="http://schemas.microsoft.com/office/powerpoint/2010/main" val="3065410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B27C-3DAE-47CD-B971-DF0607443582}"/>
              </a:ext>
            </a:extLst>
          </p:cNvPr>
          <p:cNvSpPr>
            <a:spLocks noGrp="1"/>
          </p:cNvSpPr>
          <p:nvPr>
            <p:ph type="title"/>
          </p:nvPr>
        </p:nvSpPr>
        <p:spPr>
          <a:xfrm>
            <a:off x="457200" y="6849"/>
            <a:ext cx="8229600" cy="1143000"/>
          </a:xfrm>
        </p:spPr>
        <p:txBody>
          <a:bodyPr>
            <a:normAutofit fontScale="90000"/>
          </a:bodyPr>
          <a:lstStyle/>
          <a:p>
            <a:r>
              <a:rPr lang="en-US" dirty="0">
                <a:solidFill>
                  <a:srgbClr val="212529"/>
                </a:solidFill>
                <a:latin typeface="Mulish"/>
              </a:rPr>
              <a:t>St</a:t>
            </a:r>
            <a:r>
              <a:rPr lang="en-US" b="0" i="0" dirty="0">
                <a:solidFill>
                  <a:srgbClr val="212529"/>
                </a:solidFill>
                <a:effectLst/>
                <a:latin typeface="Mulish"/>
              </a:rPr>
              <a:t>ep2 : Create a base model</a:t>
            </a:r>
            <a:br>
              <a:rPr lang="en-US" b="0" i="0" dirty="0">
                <a:solidFill>
                  <a:srgbClr val="212529"/>
                </a:solidFill>
                <a:effectLst/>
                <a:latin typeface="Mulish"/>
              </a:rPr>
            </a:br>
            <a:endParaRPr lang="en-US" dirty="0"/>
          </a:p>
        </p:txBody>
      </p:sp>
      <p:sp>
        <p:nvSpPr>
          <p:cNvPr id="3" name="Content Placeholder 2">
            <a:extLst>
              <a:ext uri="{FF2B5EF4-FFF2-40B4-BE49-F238E27FC236}">
                <a16:creationId xmlns:a16="http://schemas.microsoft.com/office/drawing/2014/main" id="{32B887F0-8029-403B-AB21-EA2EC2597D79}"/>
              </a:ext>
            </a:extLst>
          </p:cNvPr>
          <p:cNvSpPr>
            <a:spLocks noGrp="1"/>
          </p:cNvSpPr>
          <p:nvPr>
            <p:ph idx="1"/>
          </p:nvPr>
        </p:nvSpPr>
        <p:spPr>
          <a:xfrm>
            <a:off x="304800" y="762000"/>
            <a:ext cx="8229600" cy="4525963"/>
          </a:xfrm>
        </p:spPr>
        <p:txBody>
          <a:bodyPr>
            <a:normAutofit/>
          </a:bodyPr>
          <a:lstStyle/>
          <a:p>
            <a:pPr algn="l"/>
            <a:r>
              <a:rPr lang="en-US" sz="2000" b="0" i="1" dirty="0">
                <a:solidFill>
                  <a:srgbClr val="212529"/>
                </a:solidFill>
                <a:effectLst/>
                <a:latin typeface="Mulish"/>
              </a:rPr>
              <a:t>Usually, the first step is to instantiate the </a:t>
            </a:r>
            <a:r>
              <a:rPr lang="en-US" sz="2000" b="1" i="1" dirty="0">
                <a:solidFill>
                  <a:srgbClr val="212529"/>
                </a:solidFill>
                <a:effectLst/>
                <a:latin typeface="Mulish"/>
              </a:rPr>
              <a:t>base mode</a:t>
            </a:r>
            <a:r>
              <a:rPr lang="en-US" sz="2000" b="0" i="1" dirty="0">
                <a:solidFill>
                  <a:srgbClr val="212529"/>
                </a:solidFill>
                <a:effectLst/>
                <a:latin typeface="Mulish"/>
              </a:rPr>
              <a:t>l using one of the architectures such as </a:t>
            </a:r>
            <a:r>
              <a:rPr lang="en-US" sz="2000" b="0" i="1" dirty="0" err="1">
                <a:solidFill>
                  <a:srgbClr val="212529"/>
                </a:solidFill>
                <a:effectLst/>
                <a:latin typeface="Mulish"/>
              </a:rPr>
              <a:t>ResNet</a:t>
            </a:r>
            <a:r>
              <a:rPr lang="en-US" sz="2000" b="0" i="1" dirty="0">
                <a:solidFill>
                  <a:srgbClr val="212529"/>
                </a:solidFill>
                <a:effectLst/>
                <a:latin typeface="Mulish"/>
              </a:rPr>
              <a:t> or </a:t>
            </a:r>
            <a:r>
              <a:rPr lang="en-US" sz="2000" b="0" i="1" dirty="0" err="1">
                <a:solidFill>
                  <a:srgbClr val="212529"/>
                </a:solidFill>
                <a:effectLst/>
                <a:latin typeface="Mulish"/>
              </a:rPr>
              <a:t>Xception</a:t>
            </a:r>
            <a:r>
              <a:rPr lang="en-US" sz="2000" b="0" i="1" dirty="0">
                <a:solidFill>
                  <a:srgbClr val="212529"/>
                </a:solidFill>
                <a:effectLst/>
                <a:latin typeface="Mulish"/>
              </a:rPr>
              <a:t>. You can also optionally download the </a:t>
            </a:r>
            <a:r>
              <a:rPr lang="en-US" sz="2000" b="1" i="1" dirty="0">
                <a:solidFill>
                  <a:srgbClr val="212529"/>
                </a:solidFill>
                <a:effectLst/>
                <a:latin typeface="Mulish"/>
              </a:rPr>
              <a:t>pre-trained weights. ….</a:t>
            </a:r>
            <a:endParaRPr lang="en-US" sz="2000" b="0" i="1" dirty="0">
              <a:solidFill>
                <a:srgbClr val="212529"/>
              </a:solidFill>
              <a:effectLst/>
              <a:latin typeface="Mulish"/>
            </a:endParaRPr>
          </a:p>
        </p:txBody>
      </p:sp>
      <p:sp>
        <p:nvSpPr>
          <p:cNvPr id="4" name="Footer Placeholder 3">
            <a:extLst>
              <a:ext uri="{FF2B5EF4-FFF2-40B4-BE49-F238E27FC236}">
                <a16:creationId xmlns:a16="http://schemas.microsoft.com/office/drawing/2014/main" id="{D2A0185D-2830-4C02-9849-36F43B99D83B}"/>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BC28C206-1C9A-466C-B067-A022BDAFC03D}"/>
              </a:ext>
            </a:extLst>
          </p:cNvPr>
          <p:cNvSpPr>
            <a:spLocks noGrp="1"/>
          </p:cNvSpPr>
          <p:nvPr>
            <p:ph type="sldNum" sz="quarter" idx="12"/>
          </p:nvPr>
        </p:nvSpPr>
        <p:spPr/>
        <p:txBody>
          <a:bodyPr/>
          <a:lstStyle/>
          <a:p>
            <a:fld id="{6C5C3E90-4FE7-4819-A653-72C8A991D393}" type="slidenum">
              <a:rPr lang="en-US" altLang="en-US" smtClean="0"/>
              <a:pPr/>
              <a:t>55</a:t>
            </a:fld>
            <a:endParaRPr lang="en-US" altLang="en-US"/>
          </a:p>
        </p:txBody>
      </p:sp>
      <p:pic>
        <p:nvPicPr>
          <p:cNvPr id="7" name="Picture 6">
            <a:extLst>
              <a:ext uri="{FF2B5EF4-FFF2-40B4-BE49-F238E27FC236}">
                <a16:creationId xmlns:a16="http://schemas.microsoft.com/office/drawing/2014/main" id="{15F1EC37-B513-456A-8E2B-77B21E394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830387"/>
            <a:ext cx="6179448" cy="4525963"/>
          </a:xfrm>
          <a:prstGeom prst="rect">
            <a:avLst/>
          </a:prstGeom>
        </p:spPr>
      </p:pic>
    </p:spTree>
    <p:extLst>
      <p:ext uri="{BB962C8B-B14F-4D97-AF65-F5344CB8AC3E}">
        <p14:creationId xmlns:p14="http://schemas.microsoft.com/office/powerpoint/2010/main" val="2739993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FA68-D6EE-402D-B7E5-D4A0EFEB4BDF}"/>
              </a:ext>
            </a:extLst>
          </p:cNvPr>
          <p:cNvSpPr>
            <a:spLocks noGrp="1"/>
          </p:cNvSpPr>
          <p:nvPr>
            <p:ph type="title"/>
          </p:nvPr>
        </p:nvSpPr>
        <p:spPr/>
        <p:txBody>
          <a:bodyPr>
            <a:normAutofit fontScale="90000"/>
          </a:bodyPr>
          <a:lstStyle/>
          <a:p>
            <a:r>
              <a:rPr lang="en-US" dirty="0"/>
              <a:t>Step3 : </a:t>
            </a:r>
            <a:r>
              <a:rPr lang="en-US" b="0" i="0" dirty="0">
                <a:solidFill>
                  <a:srgbClr val="212529"/>
                </a:solidFill>
                <a:effectLst/>
                <a:latin typeface="Mulish"/>
              </a:rPr>
              <a:t>Freeze layers</a:t>
            </a:r>
            <a:br>
              <a:rPr lang="en-US" b="0" i="0" dirty="0">
                <a:solidFill>
                  <a:srgbClr val="212529"/>
                </a:solidFill>
                <a:effectLst/>
                <a:latin typeface="Mulish"/>
              </a:rPr>
            </a:br>
            <a:endParaRPr lang="en-US" dirty="0"/>
          </a:p>
        </p:txBody>
      </p:sp>
      <p:sp>
        <p:nvSpPr>
          <p:cNvPr id="3" name="Content Placeholder 2">
            <a:extLst>
              <a:ext uri="{FF2B5EF4-FFF2-40B4-BE49-F238E27FC236}">
                <a16:creationId xmlns:a16="http://schemas.microsoft.com/office/drawing/2014/main" id="{61EB5896-5FF1-41C3-AB49-1A5A0658A823}"/>
              </a:ext>
            </a:extLst>
          </p:cNvPr>
          <p:cNvSpPr>
            <a:spLocks noGrp="1"/>
          </p:cNvSpPr>
          <p:nvPr>
            <p:ph idx="1"/>
          </p:nvPr>
        </p:nvSpPr>
        <p:spPr/>
        <p:txBody>
          <a:bodyPr/>
          <a:lstStyle/>
          <a:p>
            <a:r>
              <a:rPr lang="en-US" dirty="0"/>
              <a:t> </a:t>
            </a:r>
            <a:r>
              <a:rPr lang="en-US" i="1" dirty="0">
                <a:solidFill>
                  <a:srgbClr val="212529"/>
                </a:solidFill>
                <a:latin typeface="Mulish"/>
              </a:rPr>
              <a:t>S</a:t>
            </a:r>
            <a:r>
              <a:rPr lang="en-US" b="0" i="1" dirty="0">
                <a:solidFill>
                  <a:srgbClr val="212529"/>
                </a:solidFill>
                <a:effectLst/>
                <a:latin typeface="Mulish"/>
              </a:rPr>
              <a:t>o, Freeze layer don’t change during training</a:t>
            </a:r>
            <a:endParaRPr lang="en-US" i="1" dirty="0"/>
          </a:p>
        </p:txBody>
      </p:sp>
      <p:sp>
        <p:nvSpPr>
          <p:cNvPr id="4" name="Footer Placeholder 3">
            <a:extLst>
              <a:ext uri="{FF2B5EF4-FFF2-40B4-BE49-F238E27FC236}">
                <a16:creationId xmlns:a16="http://schemas.microsoft.com/office/drawing/2014/main" id="{577B17A4-FC28-42FB-8603-6F7424B3506A}"/>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A9C1A553-C3F0-492E-B459-C9E6E0443B4D}"/>
              </a:ext>
            </a:extLst>
          </p:cNvPr>
          <p:cNvSpPr>
            <a:spLocks noGrp="1"/>
          </p:cNvSpPr>
          <p:nvPr>
            <p:ph type="sldNum" sz="quarter" idx="12"/>
          </p:nvPr>
        </p:nvSpPr>
        <p:spPr/>
        <p:txBody>
          <a:bodyPr/>
          <a:lstStyle/>
          <a:p>
            <a:fld id="{6C5C3E90-4FE7-4819-A653-72C8A991D393}" type="slidenum">
              <a:rPr lang="en-US" altLang="en-US" smtClean="0"/>
              <a:pPr/>
              <a:t>56</a:t>
            </a:fld>
            <a:endParaRPr lang="en-US" altLang="en-US"/>
          </a:p>
        </p:txBody>
      </p:sp>
      <p:pic>
        <p:nvPicPr>
          <p:cNvPr id="5122" name="Picture 2" descr="Fine tuning pretrained network">
            <a:extLst>
              <a:ext uri="{FF2B5EF4-FFF2-40B4-BE49-F238E27FC236}">
                <a16:creationId xmlns:a16="http://schemas.microsoft.com/office/drawing/2014/main" id="{450A60C5-1222-4753-876B-AB4B5E76F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17750"/>
            <a:ext cx="7347484" cy="4038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949044-67F2-70A3-0C04-DD4D5A1765A5}"/>
              </a:ext>
            </a:extLst>
          </p:cNvPr>
          <p:cNvSpPr txBox="1"/>
          <p:nvPr/>
        </p:nvSpPr>
        <p:spPr>
          <a:xfrm>
            <a:off x="3462131" y="5664498"/>
            <a:ext cx="1964635" cy="461665"/>
          </a:xfrm>
          <a:prstGeom prst="rect">
            <a:avLst/>
          </a:prstGeom>
          <a:solidFill>
            <a:schemeClr val="bg1"/>
          </a:solidFill>
        </p:spPr>
        <p:txBody>
          <a:bodyPr wrap="square">
            <a:spAutoFit/>
          </a:bodyPr>
          <a:lstStyle/>
          <a:p>
            <a:r>
              <a:rPr lang="en-US" sz="2400" b="0" i="0" dirty="0">
                <a:solidFill>
                  <a:srgbClr val="212529"/>
                </a:solidFill>
                <a:effectLst/>
                <a:latin typeface="Mulish"/>
              </a:rPr>
              <a:t>Freeze layers</a:t>
            </a:r>
            <a:endParaRPr lang="en-HK" sz="2400" dirty="0"/>
          </a:p>
        </p:txBody>
      </p:sp>
      <p:sp>
        <p:nvSpPr>
          <p:cNvPr id="8" name="TextBox 7">
            <a:extLst>
              <a:ext uri="{FF2B5EF4-FFF2-40B4-BE49-F238E27FC236}">
                <a16:creationId xmlns:a16="http://schemas.microsoft.com/office/drawing/2014/main" id="{0880A1E2-232B-C7A9-278C-A0A2C6915721}"/>
              </a:ext>
            </a:extLst>
          </p:cNvPr>
          <p:cNvSpPr txBox="1"/>
          <p:nvPr/>
        </p:nvSpPr>
        <p:spPr>
          <a:xfrm>
            <a:off x="7038965" y="5664498"/>
            <a:ext cx="982318" cy="461665"/>
          </a:xfrm>
          <a:prstGeom prst="rect">
            <a:avLst/>
          </a:prstGeom>
          <a:solidFill>
            <a:schemeClr val="bg1"/>
          </a:solidFill>
        </p:spPr>
        <p:txBody>
          <a:bodyPr wrap="square">
            <a:spAutoFit/>
          </a:bodyPr>
          <a:lstStyle/>
          <a:p>
            <a:r>
              <a:rPr lang="en-US" sz="2400" dirty="0">
                <a:solidFill>
                  <a:srgbClr val="212529"/>
                </a:solidFill>
                <a:latin typeface="Mulish"/>
              </a:rPr>
              <a:t>Train</a:t>
            </a:r>
            <a:endParaRPr lang="en-HK" sz="2400" dirty="0"/>
          </a:p>
        </p:txBody>
      </p:sp>
    </p:spTree>
    <p:extLst>
      <p:ext uri="{BB962C8B-B14F-4D97-AF65-F5344CB8AC3E}">
        <p14:creationId xmlns:p14="http://schemas.microsoft.com/office/powerpoint/2010/main" val="3716765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7DFD7C9-004F-D411-3304-F0BE6E96A257}"/>
              </a:ext>
            </a:extLst>
          </p:cNvPr>
          <p:cNvSpPr txBox="1"/>
          <p:nvPr/>
        </p:nvSpPr>
        <p:spPr>
          <a:xfrm>
            <a:off x="3396672" y="5463381"/>
            <a:ext cx="1175328" cy="923330"/>
          </a:xfrm>
          <a:prstGeom prst="rect">
            <a:avLst/>
          </a:prstGeom>
          <a:solidFill>
            <a:schemeClr val="bg1"/>
          </a:solidFill>
        </p:spPr>
        <p:txBody>
          <a:bodyPr wrap="square">
            <a:spAutoFit/>
          </a:bodyPr>
          <a:lstStyle/>
          <a:p>
            <a:r>
              <a:rPr lang="en-US" dirty="0">
                <a:solidFill>
                  <a:srgbClr val="212529"/>
                </a:solidFill>
                <a:latin typeface="Mulish"/>
              </a:rPr>
              <a:t>Add new trainable layers</a:t>
            </a:r>
            <a:endParaRPr lang="en-HK" dirty="0"/>
          </a:p>
        </p:txBody>
      </p:sp>
      <p:sp>
        <p:nvSpPr>
          <p:cNvPr id="2" name="Title 1">
            <a:extLst>
              <a:ext uri="{FF2B5EF4-FFF2-40B4-BE49-F238E27FC236}">
                <a16:creationId xmlns:a16="http://schemas.microsoft.com/office/drawing/2014/main" id="{12B990AD-D764-4F98-B531-7D67E3F0E8B6}"/>
              </a:ext>
            </a:extLst>
          </p:cNvPr>
          <p:cNvSpPr>
            <a:spLocks noGrp="1"/>
          </p:cNvSpPr>
          <p:nvPr>
            <p:ph type="title"/>
          </p:nvPr>
        </p:nvSpPr>
        <p:spPr/>
        <p:txBody>
          <a:bodyPr>
            <a:normAutofit/>
          </a:bodyPr>
          <a:lstStyle/>
          <a:p>
            <a:r>
              <a:rPr lang="en-US" b="0" i="0" dirty="0">
                <a:solidFill>
                  <a:srgbClr val="212529"/>
                </a:solidFill>
                <a:effectLst/>
                <a:latin typeface="Mulish"/>
              </a:rPr>
              <a:t>Step4 : Add new trainable layers </a:t>
            </a:r>
            <a:endParaRPr lang="en-US" dirty="0"/>
          </a:p>
        </p:txBody>
      </p:sp>
      <p:sp>
        <p:nvSpPr>
          <p:cNvPr id="3" name="Content Placeholder 2">
            <a:extLst>
              <a:ext uri="{FF2B5EF4-FFF2-40B4-BE49-F238E27FC236}">
                <a16:creationId xmlns:a16="http://schemas.microsoft.com/office/drawing/2014/main" id="{9323766C-66A2-4645-8A91-681FA7E706A8}"/>
              </a:ext>
            </a:extLst>
          </p:cNvPr>
          <p:cNvSpPr>
            <a:spLocks noGrp="1"/>
          </p:cNvSpPr>
          <p:nvPr>
            <p:ph idx="1"/>
          </p:nvPr>
        </p:nvSpPr>
        <p:spPr>
          <a:xfrm>
            <a:off x="552450" y="1600198"/>
            <a:ext cx="8229600" cy="4525963"/>
          </a:xfrm>
        </p:spPr>
        <p:txBody>
          <a:bodyPr/>
          <a:lstStyle/>
          <a:p>
            <a:r>
              <a:rPr lang="en-US" dirty="0"/>
              <a:t> </a:t>
            </a:r>
          </a:p>
        </p:txBody>
      </p:sp>
      <p:sp>
        <p:nvSpPr>
          <p:cNvPr id="4" name="Footer Placeholder 3">
            <a:extLst>
              <a:ext uri="{FF2B5EF4-FFF2-40B4-BE49-F238E27FC236}">
                <a16:creationId xmlns:a16="http://schemas.microsoft.com/office/drawing/2014/main" id="{7D59D5CD-18C4-4150-B024-F5F90B43B59C}"/>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B7ECE641-DDFB-4F62-8CBD-F25C503CD3ED}"/>
              </a:ext>
            </a:extLst>
          </p:cNvPr>
          <p:cNvSpPr>
            <a:spLocks noGrp="1"/>
          </p:cNvSpPr>
          <p:nvPr>
            <p:ph type="sldNum" sz="quarter" idx="12"/>
          </p:nvPr>
        </p:nvSpPr>
        <p:spPr/>
        <p:txBody>
          <a:bodyPr/>
          <a:lstStyle/>
          <a:p>
            <a:fld id="{6C5C3E90-4FE7-4819-A653-72C8A991D393}" type="slidenum">
              <a:rPr lang="en-US" altLang="en-US" smtClean="0"/>
              <a:pPr/>
              <a:t>57</a:t>
            </a:fld>
            <a:endParaRPr lang="en-US" altLang="en-US"/>
          </a:p>
        </p:txBody>
      </p:sp>
      <p:sp>
        <p:nvSpPr>
          <p:cNvPr id="6" name="TextBox 5">
            <a:extLst>
              <a:ext uri="{FF2B5EF4-FFF2-40B4-BE49-F238E27FC236}">
                <a16:creationId xmlns:a16="http://schemas.microsoft.com/office/drawing/2014/main" id="{B434905E-7AFD-D3E2-F72D-7ACEE15A8ACE}"/>
              </a:ext>
            </a:extLst>
          </p:cNvPr>
          <p:cNvSpPr txBox="1"/>
          <p:nvPr/>
        </p:nvSpPr>
        <p:spPr>
          <a:xfrm>
            <a:off x="6105524" y="5383210"/>
            <a:ext cx="1527003" cy="830997"/>
          </a:xfrm>
          <a:prstGeom prst="rect">
            <a:avLst/>
          </a:prstGeom>
          <a:solidFill>
            <a:schemeClr val="bg1"/>
          </a:solidFill>
        </p:spPr>
        <p:txBody>
          <a:bodyPr wrap="square">
            <a:spAutoFit/>
          </a:bodyPr>
          <a:lstStyle/>
          <a:p>
            <a:r>
              <a:rPr lang="en-US" sz="2400" dirty="0">
                <a:solidFill>
                  <a:srgbClr val="212529"/>
                </a:solidFill>
                <a:latin typeface="Mulish"/>
              </a:rPr>
              <a:t>FC=fully</a:t>
            </a:r>
          </a:p>
          <a:p>
            <a:r>
              <a:rPr lang="en-US" sz="2400" dirty="0">
                <a:solidFill>
                  <a:srgbClr val="212529"/>
                </a:solidFill>
                <a:latin typeface="Mulish"/>
              </a:rPr>
              <a:t>connected</a:t>
            </a:r>
            <a:endParaRPr lang="en-HK" sz="2400" dirty="0"/>
          </a:p>
        </p:txBody>
      </p:sp>
      <p:cxnSp>
        <p:nvCxnSpPr>
          <p:cNvPr id="8" name="Straight Arrow Connector 7">
            <a:extLst>
              <a:ext uri="{FF2B5EF4-FFF2-40B4-BE49-F238E27FC236}">
                <a16:creationId xmlns:a16="http://schemas.microsoft.com/office/drawing/2014/main" id="{BCAB5AC9-A57E-EEFC-4FCF-FD21DD047129}"/>
              </a:ext>
            </a:extLst>
          </p:cNvPr>
          <p:cNvCxnSpPr/>
          <p:nvPr/>
        </p:nvCxnSpPr>
        <p:spPr>
          <a:xfrm flipV="1">
            <a:off x="3960899" y="1333498"/>
            <a:ext cx="0" cy="13525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75957FA-68EE-CD7F-95C9-C5F0967780DF}"/>
              </a:ext>
            </a:extLst>
          </p:cNvPr>
          <p:cNvCxnSpPr>
            <a:cxnSpLocks/>
          </p:cNvCxnSpPr>
          <p:nvPr/>
        </p:nvCxnSpPr>
        <p:spPr>
          <a:xfrm>
            <a:off x="3960899" y="4130971"/>
            <a:ext cx="0" cy="109825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2A5E6D-DEC4-77A7-6C61-AB05731B9B0A}"/>
              </a:ext>
            </a:extLst>
          </p:cNvPr>
          <p:cNvCxnSpPr>
            <a:cxnSpLocks/>
          </p:cNvCxnSpPr>
          <p:nvPr/>
        </p:nvCxnSpPr>
        <p:spPr>
          <a:xfrm flipV="1">
            <a:off x="4125592" y="5273673"/>
            <a:ext cx="19050" cy="219075"/>
          </a:xfrm>
          <a:prstGeom prst="straightConnector1">
            <a:avLst/>
          </a:prstGeom>
          <a:ln w="476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072FE0-42A1-83D7-3292-A88EAF0099AA}"/>
              </a:ext>
            </a:extLst>
          </p:cNvPr>
          <p:cNvCxnSpPr>
            <a:cxnSpLocks/>
          </p:cNvCxnSpPr>
          <p:nvPr/>
        </p:nvCxnSpPr>
        <p:spPr>
          <a:xfrm flipH="1">
            <a:off x="4135117" y="6388740"/>
            <a:ext cx="19050" cy="240658"/>
          </a:xfrm>
          <a:prstGeom prst="straightConnector1">
            <a:avLst/>
          </a:prstGeom>
          <a:ln w="476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78E0241-2585-D068-22F7-37C81779F49F}"/>
              </a:ext>
            </a:extLst>
          </p:cNvPr>
          <p:cNvPicPr>
            <a:picLocks noChangeAspect="1"/>
          </p:cNvPicPr>
          <p:nvPr/>
        </p:nvPicPr>
        <p:blipFill>
          <a:blip r:embed="rId2"/>
          <a:stretch>
            <a:fillRect/>
          </a:stretch>
        </p:blipFill>
        <p:spPr>
          <a:xfrm>
            <a:off x="4572000" y="1200941"/>
            <a:ext cx="1238250" cy="5324475"/>
          </a:xfrm>
          <a:prstGeom prst="rect">
            <a:avLst/>
          </a:prstGeom>
        </p:spPr>
      </p:pic>
      <p:cxnSp>
        <p:nvCxnSpPr>
          <p:cNvPr id="24" name="Straight Connector 23">
            <a:extLst>
              <a:ext uri="{FF2B5EF4-FFF2-40B4-BE49-F238E27FC236}">
                <a16:creationId xmlns:a16="http://schemas.microsoft.com/office/drawing/2014/main" id="{1A5B63D9-1445-3147-9F75-5D01A567C8A2}"/>
              </a:ext>
            </a:extLst>
          </p:cNvPr>
          <p:cNvCxnSpPr/>
          <p:nvPr/>
        </p:nvCxnSpPr>
        <p:spPr>
          <a:xfrm>
            <a:off x="3513224" y="5229223"/>
            <a:ext cx="1058776"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1D7D270-BDF0-8AB1-19D3-7BD5FF9288C4}"/>
              </a:ext>
            </a:extLst>
          </p:cNvPr>
          <p:cNvSpPr txBox="1"/>
          <p:nvPr/>
        </p:nvSpPr>
        <p:spPr>
          <a:xfrm>
            <a:off x="3484015" y="2730942"/>
            <a:ext cx="1117194" cy="1200329"/>
          </a:xfrm>
          <a:prstGeom prst="rect">
            <a:avLst/>
          </a:prstGeom>
          <a:solidFill>
            <a:schemeClr val="bg1"/>
          </a:solidFill>
        </p:spPr>
        <p:txBody>
          <a:bodyPr wrap="square">
            <a:spAutoFit/>
          </a:bodyPr>
          <a:lstStyle/>
          <a:p>
            <a:r>
              <a:rPr lang="en-US" sz="2400" dirty="0">
                <a:solidFill>
                  <a:srgbClr val="212529"/>
                </a:solidFill>
                <a:latin typeface="Mulish"/>
              </a:rPr>
              <a:t>Freeze</a:t>
            </a:r>
          </a:p>
          <a:p>
            <a:r>
              <a:rPr lang="en-US" sz="2400" dirty="0">
                <a:solidFill>
                  <a:srgbClr val="212529"/>
                </a:solidFill>
                <a:latin typeface="Mulish"/>
              </a:rPr>
              <a:t>Earlier</a:t>
            </a:r>
          </a:p>
          <a:p>
            <a:r>
              <a:rPr lang="en-US" sz="2400" dirty="0">
                <a:solidFill>
                  <a:srgbClr val="212529"/>
                </a:solidFill>
                <a:latin typeface="Mulish"/>
              </a:rPr>
              <a:t>Layers</a:t>
            </a:r>
          </a:p>
        </p:txBody>
      </p:sp>
      <p:sp>
        <p:nvSpPr>
          <p:cNvPr id="27" name="TextBox 26">
            <a:extLst>
              <a:ext uri="{FF2B5EF4-FFF2-40B4-BE49-F238E27FC236}">
                <a16:creationId xmlns:a16="http://schemas.microsoft.com/office/drawing/2014/main" id="{08D43DF5-A064-99B4-1D82-1D4E72E9749D}"/>
              </a:ext>
            </a:extLst>
          </p:cNvPr>
          <p:cNvSpPr txBox="1"/>
          <p:nvPr/>
        </p:nvSpPr>
        <p:spPr>
          <a:xfrm>
            <a:off x="5937596" y="1184699"/>
            <a:ext cx="1527003" cy="461665"/>
          </a:xfrm>
          <a:prstGeom prst="rect">
            <a:avLst/>
          </a:prstGeom>
          <a:solidFill>
            <a:schemeClr val="bg1"/>
          </a:solidFill>
        </p:spPr>
        <p:txBody>
          <a:bodyPr wrap="square">
            <a:spAutoFit/>
          </a:bodyPr>
          <a:lstStyle/>
          <a:p>
            <a:r>
              <a:rPr lang="en-US" sz="2400" dirty="0">
                <a:solidFill>
                  <a:srgbClr val="212529"/>
                </a:solidFill>
                <a:latin typeface="Mulish"/>
              </a:rPr>
              <a:t>Input</a:t>
            </a:r>
            <a:endParaRPr lang="en-HK" sz="2400" dirty="0"/>
          </a:p>
        </p:txBody>
      </p:sp>
    </p:spTree>
    <p:extLst>
      <p:ext uri="{BB962C8B-B14F-4D97-AF65-F5344CB8AC3E}">
        <p14:creationId xmlns:p14="http://schemas.microsoft.com/office/powerpoint/2010/main" val="3452215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C4AA-F2EB-4344-929D-B2E2D16928B2}"/>
              </a:ext>
            </a:extLst>
          </p:cNvPr>
          <p:cNvSpPr>
            <a:spLocks noGrp="1"/>
          </p:cNvSpPr>
          <p:nvPr>
            <p:ph type="title"/>
          </p:nvPr>
        </p:nvSpPr>
        <p:spPr/>
        <p:txBody>
          <a:bodyPr>
            <a:normAutofit fontScale="90000"/>
          </a:bodyPr>
          <a:lstStyle/>
          <a:p>
            <a:r>
              <a:rPr lang="en-US" sz="3600" b="0" i="0" dirty="0">
                <a:solidFill>
                  <a:srgbClr val="212529"/>
                </a:solidFill>
                <a:effectLst/>
                <a:latin typeface="Mulish"/>
              </a:rPr>
              <a:t>Step 5: Train the new layers on the dataset</a:t>
            </a:r>
            <a:br>
              <a:rPr lang="en-US" b="0" i="0" dirty="0">
                <a:solidFill>
                  <a:srgbClr val="212529"/>
                </a:solidFill>
                <a:effectLst/>
                <a:latin typeface="Mulish"/>
              </a:rPr>
            </a:br>
            <a:endParaRPr lang="en-US" dirty="0"/>
          </a:p>
        </p:txBody>
      </p:sp>
      <p:sp>
        <p:nvSpPr>
          <p:cNvPr id="3" name="Content Placeholder 2">
            <a:extLst>
              <a:ext uri="{FF2B5EF4-FFF2-40B4-BE49-F238E27FC236}">
                <a16:creationId xmlns:a16="http://schemas.microsoft.com/office/drawing/2014/main" id="{151D14E8-4E80-4C2B-8917-48A9CBCA6781}"/>
              </a:ext>
            </a:extLst>
          </p:cNvPr>
          <p:cNvSpPr>
            <a:spLocks noGrp="1"/>
          </p:cNvSpPr>
          <p:nvPr>
            <p:ph idx="1"/>
          </p:nvPr>
        </p:nvSpPr>
        <p:spPr>
          <a:xfrm>
            <a:off x="457201" y="1417638"/>
            <a:ext cx="5186362" cy="4708525"/>
          </a:xfrm>
        </p:spPr>
        <p:txBody>
          <a:bodyPr>
            <a:normAutofit fontScale="92500"/>
          </a:bodyPr>
          <a:lstStyle/>
          <a:p>
            <a:pPr algn="l"/>
            <a:r>
              <a:rPr lang="en-US" b="0" i="1" dirty="0">
                <a:solidFill>
                  <a:srgbClr val="212529"/>
                </a:solidFill>
                <a:effectLst/>
                <a:latin typeface="Mulish"/>
              </a:rPr>
              <a:t>Remember that the pre-trained model’s final output will most likely be different from the output that you want for your model. For example, pre-trained models trained on the ImageNet dataset will output 1000 classes, </a:t>
            </a:r>
            <a:r>
              <a:rPr lang="en-US" b="0" dirty="0">
                <a:solidFill>
                  <a:srgbClr val="212529"/>
                </a:solidFill>
                <a:effectLst/>
                <a:latin typeface="Mulish"/>
              </a:rPr>
              <a:t>but you may only need 50 classes.</a:t>
            </a:r>
          </a:p>
          <a:p>
            <a:pPr algn="l"/>
            <a:endParaRPr lang="en-US" b="0" i="1" dirty="0">
              <a:solidFill>
                <a:srgbClr val="212529"/>
              </a:solidFill>
              <a:effectLst/>
              <a:latin typeface="Mulish"/>
            </a:endParaRPr>
          </a:p>
          <a:p>
            <a:endParaRPr lang="en-US" dirty="0"/>
          </a:p>
        </p:txBody>
      </p:sp>
      <p:sp>
        <p:nvSpPr>
          <p:cNvPr id="4" name="Footer Placeholder 3">
            <a:extLst>
              <a:ext uri="{FF2B5EF4-FFF2-40B4-BE49-F238E27FC236}">
                <a16:creationId xmlns:a16="http://schemas.microsoft.com/office/drawing/2014/main" id="{5385FA07-B3BB-4A53-AA9B-74089CAF781F}"/>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35772695-B8E8-4C40-896C-AD2E2CEBBCED}"/>
              </a:ext>
            </a:extLst>
          </p:cNvPr>
          <p:cNvSpPr>
            <a:spLocks noGrp="1"/>
          </p:cNvSpPr>
          <p:nvPr>
            <p:ph type="sldNum" sz="quarter" idx="12"/>
          </p:nvPr>
        </p:nvSpPr>
        <p:spPr/>
        <p:txBody>
          <a:bodyPr/>
          <a:lstStyle/>
          <a:p>
            <a:fld id="{6C5C3E90-4FE7-4819-A653-72C8A991D393}" type="slidenum">
              <a:rPr lang="en-US" altLang="en-US" smtClean="0"/>
              <a:pPr/>
              <a:t>58</a:t>
            </a:fld>
            <a:endParaRPr lang="en-US" altLang="en-US"/>
          </a:p>
        </p:txBody>
      </p:sp>
      <p:pic>
        <p:nvPicPr>
          <p:cNvPr id="7" name="Picture 6">
            <a:extLst>
              <a:ext uri="{FF2B5EF4-FFF2-40B4-BE49-F238E27FC236}">
                <a16:creationId xmlns:a16="http://schemas.microsoft.com/office/drawing/2014/main" id="{08F8EF8C-D9D1-A7FD-632B-89035C7520EE}"/>
              </a:ext>
            </a:extLst>
          </p:cNvPr>
          <p:cNvPicPr>
            <a:picLocks noChangeAspect="1"/>
          </p:cNvPicPr>
          <p:nvPr/>
        </p:nvPicPr>
        <p:blipFill>
          <a:blip r:embed="rId2"/>
          <a:stretch>
            <a:fillRect/>
          </a:stretch>
        </p:blipFill>
        <p:spPr>
          <a:xfrm>
            <a:off x="6194977" y="1294468"/>
            <a:ext cx="2809875" cy="5095875"/>
          </a:xfrm>
          <a:prstGeom prst="rect">
            <a:avLst/>
          </a:prstGeom>
        </p:spPr>
      </p:pic>
      <p:sp>
        <p:nvSpPr>
          <p:cNvPr id="8" name="TextBox 7">
            <a:extLst>
              <a:ext uri="{FF2B5EF4-FFF2-40B4-BE49-F238E27FC236}">
                <a16:creationId xmlns:a16="http://schemas.microsoft.com/office/drawing/2014/main" id="{5BCF214F-5A75-18E7-9DFF-ABCF2E0A43C6}"/>
              </a:ext>
            </a:extLst>
          </p:cNvPr>
          <p:cNvSpPr txBox="1"/>
          <p:nvPr/>
        </p:nvSpPr>
        <p:spPr>
          <a:xfrm>
            <a:off x="5599458" y="4908802"/>
            <a:ext cx="1981200" cy="1569660"/>
          </a:xfrm>
          <a:prstGeom prst="rect">
            <a:avLst/>
          </a:prstGeom>
          <a:solidFill>
            <a:schemeClr val="bg1"/>
          </a:solidFill>
          <a:ln>
            <a:solidFill>
              <a:schemeClr val="accent1">
                <a:shade val="15000"/>
              </a:schemeClr>
            </a:solidFill>
          </a:ln>
        </p:spPr>
        <p:txBody>
          <a:bodyPr wrap="square">
            <a:spAutoFit/>
          </a:bodyPr>
          <a:lstStyle/>
          <a:p>
            <a:r>
              <a:rPr lang="en-US" sz="2400" dirty="0">
                <a:solidFill>
                  <a:srgbClr val="212529"/>
                </a:solidFill>
                <a:latin typeface="Mulish"/>
              </a:rPr>
              <a:t>Only train the fully connected layer</a:t>
            </a:r>
            <a:endParaRPr lang="en-HK" sz="2400" dirty="0"/>
          </a:p>
        </p:txBody>
      </p:sp>
      <p:sp>
        <p:nvSpPr>
          <p:cNvPr id="9" name="TextBox 8">
            <a:extLst>
              <a:ext uri="{FF2B5EF4-FFF2-40B4-BE49-F238E27FC236}">
                <a16:creationId xmlns:a16="http://schemas.microsoft.com/office/drawing/2014/main" id="{E2DD5539-B3D9-A70D-2FA1-ADE475C8B1E8}"/>
              </a:ext>
            </a:extLst>
          </p:cNvPr>
          <p:cNvSpPr txBox="1"/>
          <p:nvPr/>
        </p:nvSpPr>
        <p:spPr>
          <a:xfrm>
            <a:off x="5857460" y="2686664"/>
            <a:ext cx="1724025" cy="1200329"/>
          </a:xfrm>
          <a:prstGeom prst="rect">
            <a:avLst/>
          </a:prstGeom>
          <a:solidFill>
            <a:schemeClr val="bg1"/>
          </a:solidFill>
          <a:ln>
            <a:solidFill>
              <a:schemeClr val="accent1">
                <a:shade val="15000"/>
              </a:schemeClr>
            </a:solidFill>
          </a:ln>
        </p:spPr>
        <p:txBody>
          <a:bodyPr wrap="square">
            <a:spAutoFit/>
          </a:bodyPr>
          <a:lstStyle/>
          <a:p>
            <a:r>
              <a:rPr lang="en-US" sz="2400" dirty="0">
                <a:solidFill>
                  <a:srgbClr val="212529"/>
                </a:solidFill>
                <a:latin typeface="Mulish"/>
              </a:rPr>
              <a:t>Freeze early layers in the network</a:t>
            </a:r>
            <a:endParaRPr lang="en-HK" sz="2400" dirty="0"/>
          </a:p>
        </p:txBody>
      </p:sp>
      <p:sp>
        <p:nvSpPr>
          <p:cNvPr id="6" name="Left Brace 5">
            <a:extLst>
              <a:ext uri="{FF2B5EF4-FFF2-40B4-BE49-F238E27FC236}">
                <a16:creationId xmlns:a16="http://schemas.microsoft.com/office/drawing/2014/main" id="{D1860FBE-6678-F2EF-15CD-A1377538CEF9}"/>
              </a:ext>
            </a:extLst>
          </p:cNvPr>
          <p:cNvSpPr/>
          <p:nvPr/>
        </p:nvSpPr>
        <p:spPr>
          <a:xfrm>
            <a:off x="7543800" y="1759225"/>
            <a:ext cx="407504" cy="261399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0" name="Left Brace 9">
            <a:extLst>
              <a:ext uri="{FF2B5EF4-FFF2-40B4-BE49-F238E27FC236}">
                <a16:creationId xmlns:a16="http://schemas.microsoft.com/office/drawing/2014/main" id="{B8B0BC78-D004-17D3-2F7F-61AAF7304375}"/>
              </a:ext>
            </a:extLst>
          </p:cNvPr>
          <p:cNvSpPr/>
          <p:nvPr/>
        </p:nvSpPr>
        <p:spPr>
          <a:xfrm>
            <a:off x="7543800" y="5198165"/>
            <a:ext cx="337930" cy="113637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Tree>
    <p:extLst>
      <p:ext uri="{BB962C8B-B14F-4D97-AF65-F5344CB8AC3E}">
        <p14:creationId xmlns:p14="http://schemas.microsoft.com/office/powerpoint/2010/main" val="2877002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74E4-7560-4F4A-9C69-F357FB523289}"/>
              </a:ext>
            </a:extLst>
          </p:cNvPr>
          <p:cNvSpPr>
            <a:spLocks noGrp="1"/>
          </p:cNvSpPr>
          <p:nvPr>
            <p:ph type="title"/>
          </p:nvPr>
        </p:nvSpPr>
        <p:spPr>
          <a:xfrm>
            <a:off x="0" y="274638"/>
            <a:ext cx="9010650" cy="1143000"/>
          </a:xfrm>
        </p:spPr>
        <p:txBody>
          <a:bodyPr>
            <a:noAutofit/>
          </a:bodyPr>
          <a:lstStyle/>
          <a:p>
            <a:r>
              <a:rPr lang="en-US" sz="2800" dirty="0">
                <a:solidFill>
                  <a:srgbClr val="212529"/>
                </a:solidFill>
                <a:latin typeface="Mulish"/>
              </a:rPr>
              <a:t>Step 6: </a:t>
            </a:r>
            <a:r>
              <a:rPr lang="it-IT" sz="2800" b="0" i="0" dirty="0">
                <a:solidFill>
                  <a:srgbClr val="212529"/>
                </a:solidFill>
                <a:effectLst/>
                <a:latin typeface="Mulish"/>
              </a:rPr>
              <a:t>Improve the model via fine-tuning</a:t>
            </a:r>
          </a:p>
        </p:txBody>
      </p:sp>
      <p:sp>
        <p:nvSpPr>
          <p:cNvPr id="3" name="Content Placeholder 2">
            <a:extLst>
              <a:ext uri="{FF2B5EF4-FFF2-40B4-BE49-F238E27FC236}">
                <a16:creationId xmlns:a16="http://schemas.microsoft.com/office/drawing/2014/main" id="{C4980EE7-D588-4A09-8165-A3FC5C21EFD7}"/>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F8DFC3BC-9CEE-4A92-A245-055C70088103}"/>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90DCF5A4-0454-4652-8675-F16DC39BF1D5}"/>
              </a:ext>
            </a:extLst>
          </p:cNvPr>
          <p:cNvSpPr>
            <a:spLocks noGrp="1"/>
          </p:cNvSpPr>
          <p:nvPr>
            <p:ph type="sldNum" sz="quarter" idx="12"/>
          </p:nvPr>
        </p:nvSpPr>
        <p:spPr/>
        <p:txBody>
          <a:bodyPr/>
          <a:lstStyle/>
          <a:p>
            <a:fld id="{6C5C3E90-4FE7-4819-A653-72C8A991D393}" type="slidenum">
              <a:rPr lang="en-US" altLang="en-US" smtClean="0"/>
              <a:pPr/>
              <a:t>59</a:t>
            </a:fld>
            <a:endParaRPr lang="en-US" altLang="en-US"/>
          </a:p>
        </p:txBody>
      </p:sp>
      <p:pic>
        <p:nvPicPr>
          <p:cNvPr id="9" name="Picture 8">
            <a:extLst>
              <a:ext uri="{FF2B5EF4-FFF2-40B4-BE49-F238E27FC236}">
                <a16:creationId xmlns:a16="http://schemas.microsoft.com/office/drawing/2014/main" id="{50CDA6F2-75BC-336E-FD9D-655FE75C9C05}"/>
              </a:ext>
            </a:extLst>
          </p:cNvPr>
          <p:cNvPicPr>
            <a:picLocks noChangeAspect="1"/>
          </p:cNvPicPr>
          <p:nvPr/>
        </p:nvPicPr>
        <p:blipFill>
          <a:blip r:embed="rId2"/>
          <a:stretch>
            <a:fillRect/>
          </a:stretch>
        </p:blipFill>
        <p:spPr>
          <a:xfrm>
            <a:off x="2733674" y="1138302"/>
            <a:ext cx="3400425" cy="5611744"/>
          </a:xfrm>
          <a:prstGeom prst="rect">
            <a:avLst/>
          </a:prstGeom>
        </p:spPr>
      </p:pic>
      <p:cxnSp>
        <p:nvCxnSpPr>
          <p:cNvPr id="10" name="Straight Arrow Connector 9">
            <a:extLst>
              <a:ext uri="{FF2B5EF4-FFF2-40B4-BE49-F238E27FC236}">
                <a16:creationId xmlns:a16="http://schemas.microsoft.com/office/drawing/2014/main" id="{F23EE9DF-AF7E-A4B6-D7A7-545EF5BB09EE}"/>
              </a:ext>
            </a:extLst>
          </p:cNvPr>
          <p:cNvCxnSpPr/>
          <p:nvPr/>
        </p:nvCxnSpPr>
        <p:spPr>
          <a:xfrm flipV="1">
            <a:off x="3789449" y="2200273"/>
            <a:ext cx="0" cy="13525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C65625B-B485-B5A8-8A59-692AAC386DDA}"/>
              </a:ext>
            </a:extLst>
          </p:cNvPr>
          <p:cNvCxnSpPr>
            <a:cxnSpLocks/>
          </p:cNvCxnSpPr>
          <p:nvPr/>
        </p:nvCxnSpPr>
        <p:spPr>
          <a:xfrm>
            <a:off x="3789449" y="4295775"/>
            <a:ext cx="0" cy="159067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53C14D-E904-22E4-9567-9A3616317E09}"/>
              </a:ext>
            </a:extLst>
          </p:cNvPr>
          <p:cNvSpPr txBox="1"/>
          <p:nvPr/>
        </p:nvSpPr>
        <p:spPr>
          <a:xfrm>
            <a:off x="2870288" y="3086564"/>
            <a:ext cx="1863636" cy="2308324"/>
          </a:xfrm>
          <a:prstGeom prst="rect">
            <a:avLst/>
          </a:prstGeom>
          <a:solidFill>
            <a:schemeClr val="bg1"/>
          </a:solidFill>
          <a:ln>
            <a:solidFill>
              <a:schemeClr val="accent1">
                <a:shade val="15000"/>
              </a:schemeClr>
            </a:solidFill>
          </a:ln>
        </p:spPr>
        <p:txBody>
          <a:bodyPr wrap="square">
            <a:spAutoFit/>
          </a:bodyPr>
          <a:lstStyle/>
          <a:p>
            <a:r>
              <a:rPr lang="en-US" sz="2400" dirty="0">
                <a:solidFill>
                  <a:srgbClr val="212529"/>
                </a:solidFill>
                <a:latin typeface="Mulish"/>
              </a:rPr>
              <a:t>Unfreeze early layers and train the whole network again</a:t>
            </a:r>
            <a:endParaRPr lang="en-HK" sz="2400" dirty="0"/>
          </a:p>
        </p:txBody>
      </p:sp>
      <p:sp>
        <p:nvSpPr>
          <p:cNvPr id="14" name="TextBox 13">
            <a:extLst>
              <a:ext uri="{FF2B5EF4-FFF2-40B4-BE49-F238E27FC236}">
                <a16:creationId xmlns:a16="http://schemas.microsoft.com/office/drawing/2014/main" id="{B5661247-97F3-F176-4BAB-10F6C31E4FBC}"/>
              </a:ext>
            </a:extLst>
          </p:cNvPr>
          <p:cNvSpPr txBox="1"/>
          <p:nvPr/>
        </p:nvSpPr>
        <p:spPr>
          <a:xfrm>
            <a:off x="6514272" y="5451197"/>
            <a:ext cx="1907702" cy="1077218"/>
          </a:xfrm>
          <a:prstGeom prst="rect">
            <a:avLst/>
          </a:prstGeom>
          <a:solidFill>
            <a:srgbClr val="FFC000"/>
          </a:solidFill>
        </p:spPr>
        <p:txBody>
          <a:bodyPr wrap="none" rtlCol="0">
            <a:spAutoFit/>
          </a:bodyPr>
          <a:lstStyle/>
          <a:p>
            <a:r>
              <a:rPr lang="en-US" sz="3200" dirty="0"/>
              <a:t>After that,</a:t>
            </a:r>
          </a:p>
          <a:p>
            <a:r>
              <a:rPr lang="en-US" sz="3200" dirty="0"/>
              <a:t>DONE!</a:t>
            </a:r>
            <a:endParaRPr lang="en-HK" sz="3200" dirty="0"/>
          </a:p>
        </p:txBody>
      </p:sp>
    </p:spTree>
    <p:extLst>
      <p:ext uri="{BB962C8B-B14F-4D97-AF65-F5344CB8AC3E}">
        <p14:creationId xmlns:p14="http://schemas.microsoft.com/office/powerpoint/2010/main" val="197773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 structure of CNN</a:t>
            </a:r>
          </a:p>
        </p:txBody>
      </p:sp>
      <p:sp>
        <p:nvSpPr>
          <p:cNvPr id="6" name="Subtitle 5"/>
          <p:cNvSpPr>
            <a:spLocks noGrp="1"/>
          </p:cNvSpPr>
          <p:nvPr>
            <p:ph type="subTitle" idx="1"/>
          </p:nvPr>
        </p:nvSpPr>
        <p:spPr/>
        <p:txBody>
          <a:bodyPr/>
          <a:lstStyle/>
          <a:p>
            <a:r>
              <a:rPr lang="en-US" dirty="0"/>
              <a:t>The convolution layer: see how to use convolution for feature identifier</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6</a:t>
            </a:fld>
            <a:endParaRPr lang="en-US" altLang="en-US"/>
          </a:p>
        </p:txBody>
      </p:sp>
    </p:spTree>
    <p:extLst>
      <p:ext uri="{BB962C8B-B14F-4D97-AF65-F5344CB8AC3E}">
        <p14:creationId xmlns:p14="http://schemas.microsoft.com/office/powerpoint/2010/main" val="3050770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1C48-9381-FE87-CBD5-A7C2A3068910}"/>
              </a:ext>
            </a:extLst>
          </p:cNvPr>
          <p:cNvSpPr>
            <a:spLocks noGrp="1"/>
          </p:cNvSpPr>
          <p:nvPr>
            <p:ph type="title"/>
          </p:nvPr>
        </p:nvSpPr>
        <p:spPr/>
        <p:txBody>
          <a:bodyPr/>
          <a:lstStyle/>
          <a:p>
            <a:r>
              <a:rPr lang="en-US" dirty="0"/>
              <a:t>Exercise 4</a:t>
            </a:r>
          </a:p>
        </p:txBody>
      </p:sp>
      <p:sp>
        <p:nvSpPr>
          <p:cNvPr id="3" name="Content Placeholder 2">
            <a:extLst>
              <a:ext uri="{FF2B5EF4-FFF2-40B4-BE49-F238E27FC236}">
                <a16:creationId xmlns:a16="http://schemas.microsoft.com/office/drawing/2014/main" id="{86290C54-723C-08B2-BC37-272B116219A5}"/>
              </a:ext>
            </a:extLst>
          </p:cNvPr>
          <p:cNvSpPr>
            <a:spLocks noGrp="1"/>
          </p:cNvSpPr>
          <p:nvPr>
            <p:ph idx="1"/>
          </p:nvPr>
        </p:nvSpPr>
        <p:spPr/>
        <p:txBody>
          <a:bodyPr/>
          <a:lstStyle/>
          <a:p>
            <a:r>
              <a:rPr lang="en-US" dirty="0"/>
              <a:t>Why do we use transfer learning? The reasons:</a:t>
            </a:r>
          </a:p>
          <a:p>
            <a:pPr marL="914400" lvl="1" indent="-514350">
              <a:buFont typeface="+mj-lt"/>
              <a:buAutoNum type="alphaLcParenR"/>
            </a:pPr>
            <a:r>
              <a:rPr lang="en-US" dirty="0"/>
              <a:t>More accurate</a:t>
            </a:r>
          </a:p>
          <a:p>
            <a:pPr marL="914400" lvl="1" indent="-514350">
              <a:buFont typeface="+mj-lt"/>
              <a:buAutoNum type="alphaLcParenR"/>
            </a:pPr>
            <a:r>
              <a:rPr lang="en-US" dirty="0"/>
              <a:t>More efficient</a:t>
            </a:r>
          </a:p>
          <a:p>
            <a:pPr marL="914400" lvl="1" indent="-514350">
              <a:buFont typeface="+mj-lt"/>
              <a:buAutoNum type="alphaLcParenR"/>
            </a:pPr>
            <a:r>
              <a:rPr lang="en-US" dirty="0"/>
              <a:t>Less programming work</a:t>
            </a:r>
          </a:p>
          <a:p>
            <a:pPr marL="914400" lvl="1" indent="-514350">
              <a:buFont typeface="+mj-lt"/>
              <a:buAutoNum type="alphaLcParenR"/>
            </a:pPr>
            <a:endParaRPr lang="en-US" dirty="0"/>
          </a:p>
          <a:p>
            <a:pPr marL="400050" lvl="1" indent="0">
              <a:buNone/>
            </a:pPr>
            <a:r>
              <a:rPr lang="en-US" dirty="0"/>
              <a:t>MC question, which are true?</a:t>
            </a:r>
          </a:p>
          <a:p>
            <a:r>
              <a:rPr lang="en-US" dirty="0"/>
              <a:t>(1) </a:t>
            </a:r>
            <a:r>
              <a:rPr lang="en-US" dirty="0" err="1"/>
              <a:t>a,b</a:t>
            </a:r>
            <a:r>
              <a:rPr lang="en-US" dirty="0"/>
              <a:t> (2) </a:t>
            </a:r>
            <a:r>
              <a:rPr lang="en-US" dirty="0" err="1"/>
              <a:t>b,c</a:t>
            </a:r>
            <a:r>
              <a:rPr lang="en-US" dirty="0"/>
              <a:t>; (3) </a:t>
            </a:r>
            <a:r>
              <a:rPr lang="en-US" dirty="0" err="1"/>
              <a:t>a,c</a:t>
            </a:r>
            <a:r>
              <a:rPr lang="en-US" dirty="0"/>
              <a:t> (4)</a:t>
            </a:r>
            <a:r>
              <a:rPr lang="en-US" dirty="0" err="1"/>
              <a:t>a,b,c</a:t>
            </a:r>
            <a:endParaRPr lang="en-US" dirty="0"/>
          </a:p>
        </p:txBody>
      </p:sp>
      <p:sp>
        <p:nvSpPr>
          <p:cNvPr id="4" name="Footer Placeholder 3">
            <a:extLst>
              <a:ext uri="{FF2B5EF4-FFF2-40B4-BE49-F238E27FC236}">
                <a16:creationId xmlns:a16="http://schemas.microsoft.com/office/drawing/2014/main" id="{6213C416-B92F-5DCB-EEA7-D19BC67E7B13}"/>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F2771ECD-CB21-B897-8A26-895567A4A7C8}"/>
              </a:ext>
            </a:extLst>
          </p:cNvPr>
          <p:cNvSpPr>
            <a:spLocks noGrp="1"/>
          </p:cNvSpPr>
          <p:nvPr>
            <p:ph type="sldNum" sz="quarter" idx="12"/>
          </p:nvPr>
        </p:nvSpPr>
        <p:spPr/>
        <p:txBody>
          <a:bodyPr/>
          <a:lstStyle/>
          <a:p>
            <a:fld id="{6C5C3E90-4FE7-4819-A653-72C8A991D393}" type="slidenum">
              <a:rPr lang="en-US" altLang="en-US" smtClean="0"/>
              <a:pPr/>
              <a:t>60</a:t>
            </a:fld>
            <a:endParaRPr lang="en-US" altLang="en-US"/>
          </a:p>
        </p:txBody>
      </p:sp>
      <p:pic>
        <p:nvPicPr>
          <p:cNvPr id="4098" name="Picture 2">
            <a:extLst>
              <a:ext uri="{FF2B5EF4-FFF2-40B4-BE49-F238E27FC236}">
                <a16:creationId xmlns:a16="http://schemas.microsoft.com/office/drawing/2014/main" id="{6D2F556A-7B89-4F9D-A41B-CDD6FFBE7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175387"/>
            <a:ext cx="1978742" cy="197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07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91C48-9381-FE87-CBD5-A7C2A3068910}"/>
              </a:ext>
            </a:extLst>
          </p:cNvPr>
          <p:cNvSpPr>
            <a:spLocks noGrp="1"/>
          </p:cNvSpPr>
          <p:nvPr>
            <p:ph type="title"/>
          </p:nvPr>
        </p:nvSpPr>
        <p:spPr/>
        <p:txBody>
          <a:bodyPr/>
          <a:lstStyle/>
          <a:p>
            <a:r>
              <a:rPr lang="en-US" dirty="0"/>
              <a:t>Exercise 4</a:t>
            </a:r>
          </a:p>
        </p:txBody>
      </p:sp>
      <p:sp>
        <p:nvSpPr>
          <p:cNvPr id="3" name="Content Placeholder 2">
            <a:extLst>
              <a:ext uri="{FF2B5EF4-FFF2-40B4-BE49-F238E27FC236}">
                <a16:creationId xmlns:a16="http://schemas.microsoft.com/office/drawing/2014/main" id="{86290C54-723C-08B2-BC37-272B116219A5}"/>
              </a:ext>
            </a:extLst>
          </p:cNvPr>
          <p:cNvSpPr>
            <a:spLocks noGrp="1"/>
          </p:cNvSpPr>
          <p:nvPr>
            <p:ph idx="1"/>
          </p:nvPr>
        </p:nvSpPr>
        <p:spPr/>
        <p:txBody>
          <a:bodyPr>
            <a:normAutofit/>
          </a:bodyPr>
          <a:lstStyle/>
          <a:p>
            <a:r>
              <a:rPr lang="en-US" dirty="0"/>
              <a:t>Why do we use transfer learning? The reasons:</a:t>
            </a:r>
          </a:p>
          <a:p>
            <a:pPr marL="914400" lvl="1" indent="-514350">
              <a:buFont typeface="+mj-lt"/>
              <a:buAutoNum type="alphaLcParenR"/>
            </a:pPr>
            <a:r>
              <a:rPr lang="en-US" dirty="0"/>
              <a:t>More accurate</a:t>
            </a:r>
          </a:p>
          <a:p>
            <a:pPr marL="914400" lvl="1" indent="-514350">
              <a:buFont typeface="+mj-lt"/>
              <a:buAutoNum type="alphaLcParenR"/>
            </a:pPr>
            <a:r>
              <a:rPr lang="en-US" dirty="0"/>
              <a:t>More efficient</a:t>
            </a:r>
          </a:p>
          <a:p>
            <a:pPr marL="914400" lvl="1" indent="-514350">
              <a:buFont typeface="+mj-lt"/>
              <a:buAutoNum type="alphaLcParenR"/>
            </a:pPr>
            <a:r>
              <a:rPr lang="en-US" dirty="0"/>
              <a:t>Less programming work</a:t>
            </a:r>
          </a:p>
          <a:p>
            <a:pPr marL="914400" lvl="1" indent="-514350">
              <a:buFont typeface="+mj-lt"/>
              <a:buAutoNum type="alphaLcParenR"/>
            </a:pPr>
            <a:endParaRPr lang="en-US" dirty="0"/>
          </a:p>
          <a:p>
            <a:pPr marL="400050" lvl="1" indent="0">
              <a:buNone/>
            </a:pPr>
            <a:r>
              <a:rPr lang="en-US" dirty="0"/>
              <a:t>MC question, which are true?</a:t>
            </a:r>
          </a:p>
          <a:p>
            <a:r>
              <a:rPr lang="en-US" dirty="0"/>
              <a:t>(1) </a:t>
            </a:r>
            <a:r>
              <a:rPr lang="en-US" dirty="0" err="1"/>
              <a:t>a,b</a:t>
            </a:r>
            <a:r>
              <a:rPr lang="en-US" dirty="0"/>
              <a:t> </a:t>
            </a:r>
            <a:r>
              <a:rPr lang="en-US" u="sng" dirty="0">
                <a:solidFill>
                  <a:srgbClr val="FF0000"/>
                </a:solidFill>
              </a:rPr>
              <a:t>(2) </a:t>
            </a:r>
            <a:r>
              <a:rPr lang="en-US" u="sng" dirty="0" err="1">
                <a:solidFill>
                  <a:srgbClr val="FF0000"/>
                </a:solidFill>
              </a:rPr>
              <a:t>b,c</a:t>
            </a:r>
            <a:r>
              <a:rPr lang="en-US" u="sng" dirty="0">
                <a:solidFill>
                  <a:srgbClr val="FF0000"/>
                </a:solidFill>
              </a:rPr>
              <a:t> is correct; </a:t>
            </a:r>
            <a:r>
              <a:rPr lang="en-US" dirty="0"/>
              <a:t>(3) </a:t>
            </a:r>
            <a:r>
              <a:rPr lang="en-US" dirty="0" err="1"/>
              <a:t>a,c</a:t>
            </a:r>
            <a:r>
              <a:rPr lang="en-US" dirty="0"/>
              <a:t> (4)</a:t>
            </a:r>
            <a:r>
              <a:rPr lang="en-US" dirty="0" err="1"/>
              <a:t>a,b,c</a:t>
            </a:r>
            <a:endParaRPr lang="en-US" dirty="0"/>
          </a:p>
        </p:txBody>
      </p:sp>
      <p:sp>
        <p:nvSpPr>
          <p:cNvPr id="4" name="Footer Placeholder 3">
            <a:extLst>
              <a:ext uri="{FF2B5EF4-FFF2-40B4-BE49-F238E27FC236}">
                <a16:creationId xmlns:a16="http://schemas.microsoft.com/office/drawing/2014/main" id="{6213C416-B92F-5DCB-EEA7-D19BC67E7B13}"/>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F2771ECD-CB21-B897-8A26-895567A4A7C8}"/>
              </a:ext>
            </a:extLst>
          </p:cNvPr>
          <p:cNvSpPr>
            <a:spLocks noGrp="1"/>
          </p:cNvSpPr>
          <p:nvPr>
            <p:ph type="sldNum" sz="quarter" idx="12"/>
          </p:nvPr>
        </p:nvSpPr>
        <p:spPr/>
        <p:txBody>
          <a:bodyPr/>
          <a:lstStyle/>
          <a:p>
            <a:fld id="{6C5C3E90-4FE7-4819-A653-72C8A991D393}" type="slidenum">
              <a:rPr lang="en-US" altLang="en-US" smtClean="0"/>
              <a:pPr/>
              <a:t>61</a:t>
            </a:fld>
            <a:endParaRPr lang="en-US" altLang="en-US"/>
          </a:p>
        </p:txBody>
      </p:sp>
    </p:spTree>
    <p:extLst>
      <p:ext uri="{BB962C8B-B14F-4D97-AF65-F5344CB8AC3E}">
        <p14:creationId xmlns:p14="http://schemas.microsoft.com/office/powerpoint/2010/main" val="2250146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HK" dirty="0"/>
              <a:t>Part B: SoftMax activation function and how to Backpropagate </a:t>
            </a:r>
          </a:p>
        </p:txBody>
      </p:sp>
      <p:sp>
        <p:nvSpPr>
          <p:cNvPr id="3" name="Subtitle 2"/>
          <p:cNvSpPr>
            <a:spLocks noGrp="1"/>
          </p:cNvSpPr>
          <p:nvPr>
            <p:ph type="subTitle" idx="1"/>
          </p:nvPr>
        </p:nvSpPr>
        <p:spPr/>
        <p:txBody>
          <a:bodyPr/>
          <a:lstStyle/>
          <a:p>
            <a:r>
              <a:rPr lang="en-HK" dirty="0"/>
              <a:t>KH Wong</a:t>
            </a:r>
          </a:p>
        </p:txBody>
      </p:sp>
      <p:sp>
        <p:nvSpPr>
          <p:cNvPr id="4" name="Footer Placeholder 3">
            <a:extLst>
              <a:ext uri="{FF2B5EF4-FFF2-40B4-BE49-F238E27FC236}">
                <a16:creationId xmlns:a16="http://schemas.microsoft.com/office/drawing/2014/main" id="{7E07A204-2EDB-E0F0-6BD8-C053B56347DF}"/>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5A74F085-DE32-0DC3-D563-B407F41D7526}"/>
              </a:ext>
            </a:extLst>
          </p:cNvPr>
          <p:cNvSpPr>
            <a:spLocks noGrp="1"/>
          </p:cNvSpPr>
          <p:nvPr>
            <p:ph type="sldNum" sz="quarter" idx="12"/>
          </p:nvPr>
        </p:nvSpPr>
        <p:spPr/>
        <p:txBody>
          <a:bodyPr/>
          <a:lstStyle/>
          <a:p>
            <a:fld id="{C6FD3A21-3A61-4111-B690-8D1A2ADF97DD}" type="slidenum">
              <a:rPr lang="en-US" altLang="zh-HK" smtClean="0"/>
              <a:pPr/>
              <a:t>62</a:t>
            </a:fld>
            <a:endParaRPr lang="en-US" altLang="zh-HK"/>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7FBB-79A6-325E-95F2-940010170BB9}"/>
              </a:ext>
            </a:extLst>
          </p:cNvPr>
          <p:cNvSpPr>
            <a:spLocks noGrp="1"/>
          </p:cNvSpPr>
          <p:nvPr>
            <p:ph type="title"/>
          </p:nvPr>
        </p:nvSpPr>
        <p:spPr/>
        <p:txBody>
          <a:bodyPr/>
          <a:lstStyle/>
          <a:p>
            <a:r>
              <a:rPr lang="en-US" dirty="0"/>
              <a:t>Overview of SoftMax</a:t>
            </a:r>
            <a:endParaRPr lang="en-HK" dirty="0"/>
          </a:p>
        </p:txBody>
      </p:sp>
      <p:sp>
        <p:nvSpPr>
          <p:cNvPr id="3" name="Content Placeholder 2">
            <a:extLst>
              <a:ext uri="{FF2B5EF4-FFF2-40B4-BE49-F238E27FC236}">
                <a16:creationId xmlns:a16="http://schemas.microsoft.com/office/drawing/2014/main" id="{4224D3E0-CB80-9E0D-458C-6DE1BC74F4FF}"/>
              </a:ext>
            </a:extLst>
          </p:cNvPr>
          <p:cNvSpPr>
            <a:spLocks noGrp="1"/>
          </p:cNvSpPr>
          <p:nvPr>
            <p:ph idx="1"/>
          </p:nvPr>
        </p:nvSpPr>
        <p:spPr/>
        <p:txBody>
          <a:bodyPr/>
          <a:lstStyle/>
          <a:p>
            <a:r>
              <a:rPr lang="en-US" dirty="0"/>
              <a:t>Introduction</a:t>
            </a:r>
          </a:p>
          <a:p>
            <a:r>
              <a:rPr lang="en-US" sz="3200" dirty="0"/>
              <a:t>Backpropagation: Derivation of  SoftMax weight update</a:t>
            </a:r>
          </a:p>
          <a:p>
            <a:r>
              <a:rPr lang="en-US" dirty="0"/>
              <a:t>SoftMax and Bias</a:t>
            </a:r>
          </a:p>
          <a:p>
            <a:r>
              <a:rPr lang="en-US" dirty="0"/>
              <a:t>Summary</a:t>
            </a:r>
          </a:p>
          <a:p>
            <a:endParaRPr lang="en-HK" dirty="0"/>
          </a:p>
        </p:txBody>
      </p:sp>
      <p:sp>
        <p:nvSpPr>
          <p:cNvPr id="4" name="Footer Placeholder 3">
            <a:extLst>
              <a:ext uri="{FF2B5EF4-FFF2-40B4-BE49-F238E27FC236}">
                <a16:creationId xmlns:a16="http://schemas.microsoft.com/office/drawing/2014/main" id="{F7C98492-7B4F-C6AB-8B3F-C61383097F45}"/>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DDBBB7B0-9388-3581-3A43-592E2E940BFD}"/>
              </a:ext>
            </a:extLst>
          </p:cNvPr>
          <p:cNvSpPr>
            <a:spLocks noGrp="1"/>
          </p:cNvSpPr>
          <p:nvPr>
            <p:ph type="sldNum" sz="quarter" idx="12"/>
          </p:nvPr>
        </p:nvSpPr>
        <p:spPr/>
        <p:txBody>
          <a:bodyPr/>
          <a:lstStyle/>
          <a:p>
            <a:fld id="{B28686DF-4AC6-44BB-9261-A3C12E8BDC53}" type="slidenum">
              <a:rPr lang="en-US" altLang="zh-HK" smtClean="0"/>
              <a:pPr/>
              <a:t>63</a:t>
            </a:fld>
            <a:endParaRPr lang="en-US" altLang="zh-HK"/>
          </a:p>
        </p:txBody>
      </p:sp>
    </p:spTree>
    <p:extLst>
      <p:ext uri="{BB962C8B-B14F-4D97-AF65-F5344CB8AC3E}">
        <p14:creationId xmlns:p14="http://schemas.microsoft.com/office/powerpoint/2010/main" val="1203811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0B7F24-A9BD-CA89-F1ED-B9028F54E32B}"/>
              </a:ext>
            </a:extLst>
          </p:cNvPr>
          <p:cNvPicPr>
            <a:picLocks noChangeAspect="1"/>
          </p:cNvPicPr>
          <p:nvPr/>
        </p:nvPicPr>
        <p:blipFill>
          <a:blip r:embed="rId2"/>
          <a:stretch>
            <a:fillRect/>
          </a:stretch>
        </p:blipFill>
        <p:spPr>
          <a:xfrm>
            <a:off x="5199658" y="1417638"/>
            <a:ext cx="3378108" cy="3700500"/>
          </a:xfrm>
          <a:prstGeom prst="rect">
            <a:avLst/>
          </a:prstGeom>
        </p:spPr>
      </p:pic>
      <p:sp>
        <p:nvSpPr>
          <p:cNvPr id="2" name="Title 1">
            <a:extLst>
              <a:ext uri="{FF2B5EF4-FFF2-40B4-BE49-F238E27FC236}">
                <a16:creationId xmlns:a16="http://schemas.microsoft.com/office/drawing/2014/main" id="{140138B9-ECD5-380F-B0D9-D9CBD25B24A4}"/>
              </a:ext>
            </a:extLst>
          </p:cNvPr>
          <p:cNvSpPr>
            <a:spLocks noGrp="1"/>
          </p:cNvSpPr>
          <p:nvPr>
            <p:ph type="title"/>
          </p:nvPr>
        </p:nvSpPr>
        <p:spPr/>
        <p:txBody>
          <a:bodyPr/>
          <a:lstStyle/>
          <a:p>
            <a:r>
              <a:rPr lang="en-US" dirty="0"/>
              <a:t>Introduction</a:t>
            </a:r>
            <a:endParaRPr lang="en-HK"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66C80D-A740-635D-4915-BA20059AEF8C}"/>
                  </a:ext>
                </a:extLst>
              </p:cNvPr>
              <p:cNvSpPr>
                <a:spLocks noGrp="1"/>
              </p:cNvSpPr>
              <p:nvPr>
                <p:ph idx="1"/>
              </p:nvPr>
            </p:nvSpPr>
            <p:spPr>
              <a:xfrm>
                <a:off x="380999" y="1578750"/>
                <a:ext cx="5057775" cy="4506913"/>
              </a:xfrm>
            </p:spPr>
            <p:txBody>
              <a:bodyPr>
                <a:normAutofit fontScale="77500" lnSpcReduction="20000"/>
              </a:bodyPr>
              <a:lstStyle/>
              <a:p>
                <a14:m>
                  <m:oMath xmlns:m="http://schemas.openxmlformats.org/officeDocument/2006/math">
                    <m:r>
                      <a:rPr lang="en-US" sz="3200" b="0" i="1" smtClean="0">
                        <a:solidFill>
                          <a:schemeClr val="tx1"/>
                        </a:solidFill>
                        <a:latin typeface="Cambria Math" panose="02040503050406030204" pitchFamily="18" charset="0"/>
                      </a:rPr>
                      <m:t>𝐵𝑦</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𝑑𝑒𝑓𝑛</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𝑧</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𝑤</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𝑥</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𝑐</m:t>
                    </m:r>
                    <m:r>
                      <a:rPr lang="en-US" sz="3200" b="0" i="1" smtClean="0">
                        <a:solidFill>
                          <a:schemeClr val="tx1"/>
                        </a:solidFill>
                        <a:latin typeface="Cambria Math" panose="02040503050406030204" pitchFamily="18" charset="0"/>
                      </a:rPr>
                      <m:t>, </m:t>
                    </m:r>
                  </m:oMath>
                </a14:m>
                <a:endParaRPr lang="en-US" sz="3200" b="0" i="1" dirty="0">
                  <a:solidFill>
                    <a:schemeClr val="tx1"/>
                  </a:solidFill>
                  <a:latin typeface="Cambria Math" panose="02040503050406030204" pitchFamily="18" charset="0"/>
                </a:endParaRPr>
              </a:p>
              <a:p>
                <a14:m>
                  <m:oMath xmlns:m="http://schemas.openxmlformats.org/officeDocument/2006/math">
                    <m:r>
                      <a:rPr lang="en-US" sz="3200" b="0" i="1" smtClean="0">
                        <a:solidFill>
                          <a:schemeClr val="tx1"/>
                        </a:solidFill>
                        <a:latin typeface="Cambria Math" panose="02040503050406030204" pitchFamily="18" charset="0"/>
                      </a:rPr>
                      <m:t>𝑐</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𝑏𝑖𝑎𝑠</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𝑦𝑖</m:t>
                    </m:r>
                    <m:r>
                      <a:rPr lang="en-US" sz="3200" b="0" i="1" smtClean="0">
                        <a:solidFill>
                          <a:schemeClr val="tx1"/>
                        </a:solidFill>
                        <a:latin typeface="Cambria Math" panose="02040503050406030204" pitchFamily="18" charset="0"/>
                      </a:rPr>
                      <m:t>=</m:t>
                    </m:r>
                    <m:f>
                      <m:fPr>
                        <m:ctrlPr>
                          <a:rPr lang="en-US" sz="3200" i="1" smtClean="0">
                            <a:solidFill>
                              <a:schemeClr val="tx1"/>
                            </a:solidFill>
                            <a:latin typeface="Cambria Math" panose="02040503050406030204" pitchFamily="18" charset="0"/>
                          </a:rPr>
                        </m:ctrlPr>
                      </m:fPr>
                      <m:num>
                        <m:r>
                          <m:rPr>
                            <m:sty m:val="p"/>
                          </m:rPr>
                          <a:rPr lang="en-US" sz="3200" b="0" i="0" smtClean="0">
                            <a:solidFill>
                              <a:schemeClr val="tx1"/>
                            </a:solidFill>
                            <a:latin typeface="Cambria Math" panose="02040503050406030204" pitchFamily="18" charset="0"/>
                          </a:rPr>
                          <m:t>exp</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𝑧𝑖</m:t>
                        </m:r>
                        <m:r>
                          <a:rPr lang="en-US" sz="3200" b="0" i="1" smtClean="0">
                            <a:solidFill>
                              <a:schemeClr val="tx1"/>
                            </a:solidFill>
                            <a:latin typeface="Cambria Math" panose="02040503050406030204" pitchFamily="18" charset="0"/>
                          </a:rPr>
                          <m:t>) </m:t>
                        </m:r>
                      </m:num>
                      <m:den>
                        <m:nary>
                          <m:naryPr>
                            <m:chr m:val="∑"/>
                            <m:limLoc m:val="subSup"/>
                            <m:ctrlPr>
                              <a:rPr lang="en-HK" sz="3200" b="0" i="1" smtClean="0">
                                <a:solidFill>
                                  <a:schemeClr val="tx1"/>
                                </a:solidFill>
                                <a:latin typeface="Cambria Math" panose="02040503050406030204" pitchFamily="18" charset="0"/>
                                <a:ea typeface="Cambria Math" panose="02040503050406030204" pitchFamily="18" charset="0"/>
                              </a:rPr>
                            </m:ctrlPr>
                          </m:naryPr>
                          <m:sub>
                            <m:r>
                              <m:rPr>
                                <m:brk m:alnAt="25"/>
                              </m:rPr>
                              <a:rPr lang="en-US" sz="3200" b="0" i="1" smtClean="0">
                                <a:solidFill>
                                  <a:schemeClr val="tx1"/>
                                </a:solidFill>
                                <a:latin typeface="Cambria Math" panose="02040503050406030204" pitchFamily="18" charset="0"/>
                                <a:ea typeface="Cambria Math" panose="02040503050406030204" pitchFamily="18" charset="0"/>
                              </a:rPr>
                              <m:t>𝑗</m:t>
                            </m:r>
                            <m:r>
                              <a:rPr lang="en-US" sz="3200" b="0" i="1" smtClean="0">
                                <a:solidFill>
                                  <a:schemeClr val="tx1"/>
                                </a:solidFill>
                                <a:latin typeface="Cambria Math" panose="02040503050406030204" pitchFamily="18" charset="0"/>
                                <a:ea typeface="Cambria Math" panose="02040503050406030204" pitchFamily="18" charset="0"/>
                              </a:rPr>
                              <m:t>=1</m:t>
                            </m:r>
                          </m:sub>
                          <m:sup>
                            <m:r>
                              <a:rPr lang="en-US" sz="3200" b="0" i="1" smtClean="0">
                                <a:solidFill>
                                  <a:schemeClr val="tx1"/>
                                </a:solidFill>
                                <a:latin typeface="Cambria Math" panose="02040503050406030204" pitchFamily="18" charset="0"/>
                                <a:ea typeface="Cambria Math" panose="02040503050406030204" pitchFamily="18" charset="0"/>
                              </a:rPr>
                              <m:t>𝐾</m:t>
                            </m:r>
                          </m:sup>
                          <m:e>
                            <m:r>
                              <m:rPr>
                                <m:sty m:val="p"/>
                              </m:rPr>
                              <a:rPr lang="en-US">
                                <a:latin typeface="Cambria Math" panose="02040503050406030204" pitchFamily="18" charset="0"/>
                              </a:rPr>
                              <m:t>exp</m:t>
                            </m:r>
                            <m:r>
                              <a:rPr lang="en-US" i="1">
                                <a:latin typeface="Cambria Math" panose="02040503050406030204" pitchFamily="18" charset="0"/>
                              </a:rPr>
                              <m:t>⁡(</m:t>
                            </m:r>
                            <m:r>
                              <a:rPr lang="en-US" i="1">
                                <a:latin typeface="Cambria Math" panose="02040503050406030204" pitchFamily="18" charset="0"/>
                              </a:rPr>
                              <m:t>𝑧𝑗</m:t>
                            </m:r>
                            <m:r>
                              <a:rPr lang="en-US" i="1">
                                <a:latin typeface="Cambria Math" panose="02040503050406030204" pitchFamily="18" charset="0"/>
                              </a:rPr>
                              <m:t>)</m:t>
                            </m:r>
                          </m:e>
                        </m:nary>
                      </m:den>
                    </m:f>
                  </m:oMath>
                </a14:m>
                <a:endParaRPr lang="en-US" sz="3200" dirty="0"/>
              </a:p>
              <a:p>
                <a:r>
                  <a:rPr lang="en-US" sz="3200" dirty="0"/>
                  <a:t>SoftMax (</a:t>
                </a:r>
                <a:r>
                  <a:rPr lang="en-US" sz="3200" i="1" dirty="0"/>
                  <a:t>SM</a:t>
                </a:r>
                <a:r>
                  <a:rPr lang="en-US" sz="3200" dirty="0"/>
                  <a:t>) function</a:t>
                </a:r>
                <a:br>
                  <a:rPr lang="en-US" sz="3200" dirty="0"/>
                </a:br>
                <a:r>
                  <a:rPr lang="en-US" sz="3200" dirty="0"/>
                  <a:t>is for one-hot multi-class outputs. </a:t>
                </a:r>
              </a:p>
              <a:p>
                <a:r>
                  <a:rPr lang="en-US" dirty="0"/>
                  <a:t>The target is one hot. The sum of all outputs (</a:t>
                </a:r>
                <a:r>
                  <a:rPr lang="en-US" i="1" dirty="0" err="1"/>
                  <a:t>y</a:t>
                </a:r>
                <a:r>
                  <a:rPr lang="en-US" i="1" baseline="-25000" dirty="0" err="1"/>
                  <a:t>i</a:t>
                </a:r>
                <a:r>
                  <a:rPr lang="en-US" dirty="0"/>
                  <a:t>) is  one</a:t>
                </a:r>
              </a:p>
              <a:p>
                <a:r>
                  <a:rPr lang="en-US" dirty="0"/>
                  <a:t>Note: for </a:t>
                </a:r>
                <a:r>
                  <a:rPr lang="en-US" sz="3200" dirty="0"/>
                  <a:t>Sigmoid, t</a:t>
                </a:r>
                <a:r>
                  <a:rPr lang="en-US" dirty="0"/>
                  <a:t>he sum of all outputs (</a:t>
                </a:r>
                <a:r>
                  <a:rPr lang="en-US" i="1" dirty="0" err="1"/>
                  <a:t>y</a:t>
                </a:r>
                <a:r>
                  <a:rPr lang="en-US" i="1" baseline="-25000" dirty="0" err="1"/>
                  <a:t>i</a:t>
                </a:r>
                <a:r>
                  <a:rPr lang="en-US" dirty="0"/>
                  <a:t>)  may not be one. Sigmoid is for regressive multi-class (not one-hot class)</a:t>
                </a:r>
              </a:p>
            </p:txBody>
          </p:sp>
        </mc:Choice>
        <mc:Fallback xmlns="">
          <p:sp>
            <p:nvSpPr>
              <p:cNvPr id="3" name="Content Placeholder 2">
                <a:extLst>
                  <a:ext uri="{FF2B5EF4-FFF2-40B4-BE49-F238E27FC236}">
                    <a16:creationId xmlns:a16="http://schemas.microsoft.com/office/drawing/2014/main" id="{1366C80D-A740-635D-4915-BA20059AEF8C}"/>
                  </a:ext>
                </a:extLst>
              </p:cNvPr>
              <p:cNvSpPr>
                <a:spLocks noGrp="1" noRot="1" noChangeAspect="1" noMove="1" noResize="1" noEditPoints="1" noAdjustHandles="1" noChangeArrowheads="1" noChangeShapeType="1" noTextEdit="1"/>
              </p:cNvSpPr>
              <p:nvPr>
                <p:ph idx="1"/>
              </p:nvPr>
            </p:nvSpPr>
            <p:spPr>
              <a:xfrm>
                <a:off x="380999" y="1578750"/>
                <a:ext cx="5057775" cy="4506913"/>
              </a:xfrm>
              <a:blipFill>
                <a:blip r:embed="rId3"/>
                <a:stretch>
                  <a:fillRect l="-1687"/>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DBC9C6B4-D91C-EB6B-E241-4BC8A2BA902A}"/>
              </a:ext>
            </a:extLst>
          </p:cNvPr>
          <p:cNvSpPr>
            <a:spLocks noGrp="1"/>
          </p:cNvSpPr>
          <p:nvPr>
            <p:ph type="ftr" sz="quarter" idx="11"/>
          </p:nvPr>
        </p:nvSpPr>
        <p:spPr/>
        <p:txBody>
          <a:bodyPr/>
          <a:lstStyle/>
          <a:p>
            <a:r>
              <a:rPr lang="en-US" altLang="en-US"/>
              <a:t>CNN-softmax  v2405427c</a:t>
            </a:r>
          </a:p>
        </p:txBody>
      </p:sp>
      <p:sp>
        <p:nvSpPr>
          <p:cNvPr id="5" name="Slide Number Placeholder 4">
            <a:extLst>
              <a:ext uri="{FF2B5EF4-FFF2-40B4-BE49-F238E27FC236}">
                <a16:creationId xmlns:a16="http://schemas.microsoft.com/office/drawing/2014/main" id="{21697278-487E-9300-F274-ED4FA23B7F61}"/>
              </a:ext>
            </a:extLst>
          </p:cNvPr>
          <p:cNvSpPr>
            <a:spLocks noGrp="1"/>
          </p:cNvSpPr>
          <p:nvPr>
            <p:ph type="sldNum" sz="quarter" idx="12"/>
          </p:nvPr>
        </p:nvSpPr>
        <p:spPr/>
        <p:txBody>
          <a:bodyPr/>
          <a:lstStyle/>
          <a:p>
            <a:fld id="{6C5C3E90-4FE7-4819-A653-72C8A991D393}" type="slidenum">
              <a:rPr lang="en-US" altLang="en-US" smtClean="0"/>
              <a:pPr/>
              <a:t>64</a:t>
            </a:fld>
            <a:endParaRPr lang="en-US" altLang="en-US"/>
          </a:p>
        </p:txBody>
      </p:sp>
      <p:sp>
        <p:nvSpPr>
          <p:cNvPr id="8" name="Oval 7">
            <a:extLst>
              <a:ext uri="{FF2B5EF4-FFF2-40B4-BE49-F238E27FC236}">
                <a16:creationId xmlns:a16="http://schemas.microsoft.com/office/drawing/2014/main" id="{876C30D0-6323-A5C0-FF64-B7D1326B2996}"/>
              </a:ext>
            </a:extLst>
          </p:cNvPr>
          <p:cNvSpPr/>
          <p:nvPr/>
        </p:nvSpPr>
        <p:spPr>
          <a:xfrm>
            <a:off x="8686800" y="2266950"/>
            <a:ext cx="333375" cy="5143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t1</a:t>
            </a:r>
            <a:endParaRPr lang="en-HK" dirty="0"/>
          </a:p>
        </p:txBody>
      </p:sp>
      <p:sp>
        <p:nvSpPr>
          <p:cNvPr id="9" name="Oval 8">
            <a:extLst>
              <a:ext uri="{FF2B5EF4-FFF2-40B4-BE49-F238E27FC236}">
                <a16:creationId xmlns:a16="http://schemas.microsoft.com/office/drawing/2014/main" id="{A1C05DD2-AA6F-B0F0-B8F4-270FAD1994AE}"/>
              </a:ext>
            </a:extLst>
          </p:cNvPr>
          <p:cNvSpPr/>
          <p:nvPr/>
        </p:nvSpPr>
        <p:spPr>
          <a:xfrm>
            <a:off x="8696325" y="2914650"/>
            <a:ext cx="333375" cy="5143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0" name="Oval 9">
            <a:extLst>
              <a:ext uri="{FF2B5EF4-FFF2-40B4-BE49-F238E27FC236}">
                <a16:creationId xmlns:a16="http://schemas.microsoft.com/office/drawing/2014/main" id="{FF2F6B7D-A684-B9BE-62F4-27328E733D02}"/>
              </a:ext>
            </a:extLst>
          </p:cNvPr>
          <p:cNvSpPr/>
          <p:nvPr/>
        </p:nvSpPr>
        <p:spPr>
          <a:xfrm>
            <a:off x="8598605" y="3964939"/>
            <a:ext cx="453722" cy="5143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2" name="TextBox 11">
            <a:extLst>
              <a:ext uri="{FF2B5EF4-FFF2-40B4-BE49-F238E27FC236}">
                <a16:creationId xmlns:a16="http://schemas.microsoft.com/office/drawing/2014/main" id="{212468D8-9EE6-B16E-167C-6D1B19268A29}"/>
              </a:ext>
            </a:extLst>
          </p:cNvPr>
          <p:cNvSpPr txBox="1"/>
          <p:nvPr/>
        </p:nvSpPr>
        <p:spPr>
          <a:xfrm>
            <a:off x="8673697" y="2398752"/>
            <a:ext cx="378630" cy="369332"/>
          </a:xfrm>
          <a:prstGeom prst="rect">
            <a:avLst/>
          </a:prstGeom>
          <a:noFill/>
        </p:spPr>
        <p:txBody>
          <a:bodyPr wrap="none" rtlCol="0">
            <a:spAutoFit/>
          </a:bodyPr>
          <a:lstStyle/>
          <a:p>
            <a:r>
              <a:rPr lang="en-US" dirty="0"/>
              <a:t>t1</a:t>
            </a:r>
            <a:endParaRPr lang="en-HK" dirty="0"/>
          </a:p>
        </p:txBody>
      </p:sp>
      <p:sp>
        <p:nvSpPr>
          <p:cNvPr id="13" name="TextBox 12">
            <a:extLst>
              <a:ext uri="{FF2B5EF4-FFF2-40B4-BE49-F238E27FC236}">
                <a16:creationId xmlns:a16="http://schemas.microsoft.com/office/drawing/2014/main" id="{B3517134-F663-7E1C-0FAB-E8ED7564E252}"/>
              </a:ext>
            </a:extLst>
          </p:cNvPr>
          <p:cNvSpPr txBox="1"/>
          <p:nvPr/>
        </p:nvSpPr>
        <p:spPr>
          <a:xfrm>
            <a:off x="8673697" y="2947987"/>
            <a:ext cx="378630" cy="369332"/>
          </a:xfrm>
          <a:prstGeom prst="rect">
            <a:avLst/>
          </a:prstGeom>
          <a:noFill/>
        </p:spPr>
        <p:txBody>
          <a:bodyPr wrap="none" rtlCol="0">
            <a:spAutoFit/>
          </a:bodyPr>
          <a:lstStyle/>
          <a:p>
            <a:r>
              <a:rPr lang="en-US" dirty="0"/>
              <a:t>t2</a:t>
            </a:r>
            <a:endParaRPr lang="en-HK" dirty="0"/>
          </a:p>
        </p:txBody>
      </p:sp>
      <p:sp>
        <p:nvSpPr>
          <p:cNvPr id="14" name="TextBox 13">
            <a:extLst>
              <a:ext uri="{FF2B5EF4-FFF2-40B4-BE49-F238E27FC236}">
                <a16:creationId xmlns:a16="http://schemas.microsoft.com/office/drawing/2014/main" id="{C430B3D6-C962-F0BF-1CFF-9EC6D0AB5ADA}"/>
              </a:ext>
            </a:extLst>
          </p:cNvPr>
          <p:cNvSpPr txBox="1"/>
          <p:nvPr/>
        </p:nvSpPr>
        <p:spPr>
          <a:xfrm>
            <a:off x="8589080" y="4089917"/>
            <a:ext cx="528813" cy="369332"/>
          </a:xfrm>
          <a:prstGeom prst="rect">
            <a:avLst/>
          </a:prstGeom>
          <a:noFill/>
        </p:spPr>
        <p:txBody>
          <a:bodyPr wrap="square" rtlCol="0">
            <a:spAutoFit/>
          </a:bodyPr>
          <a:lstStyle/>
          <a:p>
            <a:r>
              <a:rPr lang="en-US" dirty="0"/>
              <a:t>t10</a:t>
            </a:r>
            <a:endParaRPr lang="en-HK" dirty="0"/>
          </a:p>
        </p:txBody>
      </p:sp>
      <p:sp>
        <p:nvSpPr>
          <p:cNvPr id="15" name="TextBox 14">
            <a:extLst>
              <a:ext uri="{FF2B5EF4-FFF2-40B4-BE49-F238E27FC236}">
                <a16:creationId xmlns:a16="http://schemas.microsoft.com/office/drawing/2014/main" id="{6B8346E1-B08E-A248-B9BD-6B4BC83D15E9}"/>
              </a:ext>
            </a:extLst>
          </p:cNvPr>
          <p:cNvSpPr txBox="1"/>
          <p:nvPr/>
        </p:nvSpPr>
        <p:spPr>
          <a:xfrm>
            <a:off x="7226107" y="534335"/>
            <a:ext cx="1803593" cy="646331"/>
          </a:xfrm>
          <a:prstGeom prst="rect">
            <a:avLst/>
          </a:prstGeom>
          <a:noFill/>
        </p:spPr>
        <p:txBody>
          <a:bodyPr wrap="square" rtlCol="0">
            <a:spAutoFit/>
          </a:bodyPr>
          <a:lstStyle/>
          <a:p>
            <a:r>
              <a:rPr lang="en-US" dirty="0"/>
              <a:t>Target T=[ti,t2,..] is one hot</a:t>
            </a:r>
            <a:endParaRPr lang="en-HK" dirty="0"/>
          </a:p>
        </p:txBody>
      </p:sp>
      <p:cxnSp>
        <p:nvCxnSpPr>
          <p:cNvPr id="17" name="Straight Arrow Connector 16">
            <a:extLst>
              <a:ext uri="{FF2B5EF4-FFF2-40B4-BE49-F238E27FC236}">
                <a16:creationId xmlns:a16="http://schemas.microsoft.com/office/drawing/2014/main" id="{53C6288C-76F0-D530-3630-3CE568FEEA16}"/>
              </a:ext>
            </a:extLst>
          </p:cNvPr>
          <p:cNvCxnSpPr>
            <a:cxnSpLocks/>
            <a:stCxn id="15" idx="2"/>
          </p:cNvCxnSpPr>
          <p:nvPr/>
        </p:nvCxnSpPr>
        <p:spPr>
          <a:xfrm>
            <a:off x="8127904" y="1180666"/>
            <a:ext cx="545793" cy="90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76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r>
                  <a:rPr lang="en-US" sz="2800" dirty="0"/>
                  <a:t>Revisit the basic idea: SoftMax (</a:t>
                </a:r>
                <a:r>
                  <a:rPr lang="en-US" sz="2800" i="1" dirty="0"/>
                  <a:t>SM</a:t>
                </a:r>
                <a:r>
                  <a:rPr lang="en-US" sz="2800" dirty="0"/>
                  <a:t>) function to make sure the sum of outputs (</a:t>
                </a: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smtClean="0">
                            <a:solidFill>
                              <a:srgbClr val="000000"/>
                            </a:solidFill>
                            <a:latin typeface="Cambria Math" panose="02040503050406030204" pitchFamily="18" charset="0"/>
                            <a:sym typeface="Symbol" panose="05050102010706020507" pitchFamily="18" charset="2"/>
                          </a:rPr>
                          <m:t></m:t>
                        </m:r>
                        <m:r>
                          <a:rPr lang="en-US" sz="2800" b="0" i="1" smtClean="0">
                            <a:solidFill>
                              <a:srgbClr val="000000"/>
                            </a:solidFill>
                            <a:latin typeface="Cambria Math" panose="02040503050406030204" pitchFamily="18" charset="0"/>
                          </a:rPr>
                          <m:t>𝑦</m:t>
                        </m:r>
                      </m:e>
                      <m:sub>
                        <m:r>
                          <a:rPr lang="en-US" sz="2800" b="0" i="1" smtClean="0">
                            <a:solidFill>
                              <a:srgbClr val="000000"/>
                            </a:solidFill>
                            <a:latin typeface="Cambria Math" panose="02040503050406030204" pitchFamily="18" charset="0"/>
                          </a:rPr>
                          <m:t>𝑖</m:t>
                        </m:r>
                      </m:sub>
                    </m:sSub>
                  </m:oMath>
                </a14:m>
                <a:r>
                  <a:rPr lang="en-US" sz="2800" dirty="0"/>
                  <a:t>) is 1</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r="-370" b="-6383"/>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8523" y="1684339"/>
                <a:ext cx="8686800" cy="4983162"/>
              </a:xfrm>
            </p:spPr>
            <p:txBody>
              <a:bodyPr>
                <a:normAutofit lnSpcReduction="10000"/>
              </a:bodyPr>
              <a:lstStyle/>
              <a:p>
                <a:r>
                  <a:rPr lang="en-US" sz="1400" dirty="0">
                    <a:hlinkClick r:id="rId3"/>
                  </a:rPr>
                  <a:t>https://medium.com/data-science-bootcamp/understand-the-softmax-function-in-minutes-f3a59641e86d</a:t>
                </a:r>
                <a:endParaRPr lang="en-US" sz="1400" dirty="0"/>
              </a:p>
              <a:p>
                <a:r>
                  <a:rPr lang="en-US" sz="1400" dirty="0"/>
                  <a:t>See </a:t>
                </a:r>
                <a:r>
                  <a:rPr lang="en-US" sz="1400" dirty="0">
                    <a:hlinkClick r:id="rId4"/>
                  </a:rPr>
                  <a:t>http://www.cse.cuhk.edu.hk/~khwong/www2/cmsc5707/5707_probability.pptx</a:t>
                </a:r>
                <a:r>
                  <a:rPr lang="en-US" sz="1400" dirty="0"/>
                  <a:t> </a:t>
                </a:r>
              </a:p>
              <a:p>
                <a:endParaRPr lang="en-US" sz="900" dirty="0"/>
              </a:p>
              <a:p>
                <a:endParaRPr lang="en-US" sz="2000" dirty="0"/>
              </a:p>
              <a:p>
                <a:endParaRPr lang="en-US" sz="2000" dirty="0"/>
              </a:p>
              <a:p>
                <a:endParaRPr lang="en-US" sz="2000" dirty="0"/>
              </a:p>
              <a:p>
                <a:r>
                  <a:rPr lang="en-US" sz="2000" dirty="0"/>
                  <a:t>Output (Z)=</a:t>
                </a:r>
                <a:r>
                  <a:rPr lang="en-US" sz="2000" dirty="0">
                    <a:solidFill>
                      <a:srgbClr val="000000"/>
                    </a:solidFill>
                  </a:rPr>
                  <a:t> </a:t>
                </a:r>
                <a:r>
                  <a:rPr lang="en-US" sz="2000" dirty="0"/>
                  <a:t>[</a:t>
                </a:r>
                <a14:m>
                  <m:oMath xmlns:m="http://schemas.openxmlformats.org/officeDocument/2006/math">
                    <m:sSub>
                      <m:sSubPr>
                        <m:ctrlPr>
                          <a:rPr lang="en-US" sz="2000" b="0" i="1" smtClean="0">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𝑧</m:t>
                        </m:r>
                      </m:e>
                      <m:sub>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𝑧</m:t>
                        </m:r>
                      </m:e>
                      <m:sub>
                        <m:r>
                          <a:rPr lang="en-US" sz="2000" b="0" i="1"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=2</m:t>
                        </m:r>
                      </m:sub>
                    </m:sSub>
                  </m:oMath>
                </a14:m>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𝑧</m:t>
                        </m:r>
                      </m:e>
                      <m:sub>
                        <m:r>
                          <a:rPr lang="en-US" sz="2000" b="0" i="1"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=3</m:t>
                        </m:r>
                      </m:sub>
                    </m:sSub>
                  </m:oMath>
                </a14:m>
                <a:r>
                  <a:rPr lang="en-US" sz="2000" dirty="0"/>
                  <a:t>]=[2 , 1, 0.1]’</a:t>
                </a:r>
              </a:p>
              <a:p>
                <a:r>
                  <a:rPr lang="en-US" sz="2000" dirty="0" err="1"/>
                  <a:t>Softmax</a:t>
                </a:r>
                <a:r>
                  <a:rPr lang="en-US" sz="2000" dirty="0"/>
                  <a:t>(</a:t>
                </a:r>
                <a:r>
                  <a:rPr lang="en-US" sz="2000" i="1" dirty="0"/>
                  <a:t>Y</a:t>
                </a:r>
                <a:r>
                  <a:rPr lang="en-US" sz="2000" dirty="0"/>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=1</m:t>
                        </m:r>
                      </m:sub>
                    </m:sSub>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𝑖</m:t>
                        </m:r>
                        <m:r>
                          <a:rPr lang="en-US" sz="2000" b="0" i="1" smtClean="0">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b="0" i="1"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3</m:t>
                        </m:r>
                      </m:sub>
                    </m:sSub>
                  </m:oMath>
                </a14:m>
                <a:r>
                  <a:rPr lang="en-US" sz="2000" dirty="0"/>
                  <a:t>]=[0.6590, 0.242,0.0986]’</a:t>
                </a:r>
              </a:p>
              <a:p>
                <a14:m>
                  <m:oMath xmlns:m="http://schemas.openxmlformats.org/officeDocument/2006/math">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𝑦</m:t>
                        </m:r>
                      </m:e>
                      <m:sub>
                        <m:r>
                          <a:rPr lang="en-US" sz="2800" b="0" i="1" smtClean="0">
                            <a:solidFill>
                              <a:srgbClr val="000000"/>
                            </a:solidFill>
                            <a:latin typeface="Cambria Math" panose="02040503050406030204" pitchFamily="18" charset="0"/>
                          </a:rPr>
                          <m:t>𝑖</m:t>
                        </m:r>
                      </m:sub>
                    </m:sSub>
                    <m:r>
                      <m:rPr>
                        <m:nor/>
                      </m:rPr>
                      <a:rPr lang="en-US" sz="2800" b="0" i="0" smtClean="0">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func>
                          <m:funcPr>
                            <m:ctrlPr>
                              <a:rPr lang="en-US" sz="2800" i="1">
                                <a:solidFill>
                                  <a:srgbClr val="000000"/>
                                </a:solidFill>
                                <a:latin typeface="Cambria Math" panose="02040503050406030204" pitchFamily="18" charset="0"/>
                              </a:rPr>
                            </m:ctrlPr>
                          </m:funcPr>
                          <m:fName>
                            <m:r>
                              <m:rPr>
                                <m:sty m:val="p"/>
                              </m:rPr>
                              <a:rPr lang="en-US" sz="2800" i="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num>
                      <m:den>
                        <m:func>
                          <m:funcPr>
                            <m:ctrlPr>
                              <a:rPr lang="en-US" sz="2800" b="0" i="1" smtClean="0">
                                <a:solidFill>
                                  <a:srgbClr val="000000"/>
                                </a:solidFill>
                                <a:latin typeface="Cambria Math" panose="02040503050406030204" pitchFamily="18" charset="0"/>
                              </a:rPr>
                            </m:ctrlPr>
                          </m:funcPr>
                          <m:fName>
                            <m:r>
                              <m:rPr>
                                <m:sty m:val="p"/>
                              </m:rPr>
                              <a:rPr lang="en-US" sz="2800" b="0" i="0" smtClean="0">
                                <a:solidFill>
                                  <a:srgbClr val="000000"/>
                                </a:solidFill>
                                <a:latin typeface="Cambria Math" panose="02040503050406030204" pitchFamily="18" charset="0"/>
                              </a:rPr>
                              <m:t>exp</m:t>
                            </m:r>
                          </m:fName>
                          <m:e>
                            <m:d>
                              <m:dPr>
                                <m:ctrlPr>
                                  <a:rPr lang="en-US" sz="2800" b="0" i="1" smtClean="0">
                                    <a:solidFill>
                                      <a:srgbClr val="000000"/>
                                    </a:solidFill>
                                    <a:latin typeface="Cambria Math" panose="02040503050406030204" pitchFamily="18" charset="0"/>
                                  </a:rPr>
                                </m:ctrlPr>
                              </m:dPr>
                              <m:e>
                                <m:sSub>
                                  <m:sSubPr>
                                    <m:ctrlPr>
                                      <a:rPr lang="en-US" sz="2800" b="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𝑗</m:t>
                                    </m:r>
                                    <m:r>
                                      <a:rPr lang="en-US" sz="2800" b="0" i="1" smtClean="0">
                                        <a:solidFill>
                                          <a:srgbClr val="000000"/>
                                        </a:solidFill>
                                        <a:latin typeface="Cambria Math" panose="02040503050406030204" pitchFamily="18" charset="0"/>
                                      </a:rPr>
                                      <m:t>=1</m:t>
                                    </m:r>
                                  </m:sub>
                                </m:sSub>
                              </m:e>
                            </m:d>
                          </m:e>
                        </m:func>
                        <m:r>
                          <a:rPr lang="en-US" sz="2800" b="0" i="1" smtClean="0">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d>
                              <m:dPr>
                                <m:ctrlPr>
                                  <a:rPr lang="en-US" sz="2800" i="1">
                                    <a:solidFill>
                                      <a:srgbClr val="000000"/>
                                    </a:solidFill>
                                    <a:latin typeface="Cambria Math" panose="02040503050406030204" pitchFamily="18" charset="0"/>
                                  </a:rPr>
                                </m:ctrlPr>
                              </m:dPr>
                              <m:e>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𝑗</m:t>
                                    </m:r>
                                    <m:r>
                                      <a:rPr lang="en-US" sz="2800" i="1">
                                        <a:solidFill>
                                          <a:srgbClr val="000000"/>
                                        </a:solidFill>
                                        <a:latin typeface="Cambria Math" panose="02040503050406030204" pitchFamily="18" charset="0"/>
                                      </a:rPr>
                                      <m:t>=2</m:t>
                                    </m:r>
                                  </m:sub>
                                </m:sSub>
                              </m:e>
                            </m:d>
                            <m:r>
                              <a:rPr lang="en-US" sz="2800" b="0" i="1" smtClean="0">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d>
                                  <m:dPr>
                                    <m:ctrlPr>
                                      <a:rPr lang="en-US" sz="2800" i="1">
                                        <a:solidFill>
                                          <a:srgbClr val="000000"/>
                                        </a:solidFill>
                                        <a:latin typeface="Cambria Math" panose="02040503050406030204" pitchFamily="18" charset="0"/>
                                      </a:rPr>
                                    </m:ctrlPr>
                                  </m:dPr>
                                  <m:e>
                                    <m:sSub>
                                      <m:sSubPr>
                                        <m:ctrlPr>
                                          <a:rPr lang="en-US"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𝑧</m:t>
                                        </m:r>
                                      </m:e>
                                      <m:sub>
                                        <m:r>
                                          <a:rPr lang="en-US" sz="2800" b="0" i="1" smtClean="0">
                                            <a:solidFill>
                                              <a:srgbClr val="000000"/>
                                            </a:solidFill>
                                            <a:latin typeface="Cambria Math" panose="02040503050406030204" pitchFamily="18" charset="0"/>
                                          </a:rPr>
                                          <m:t>𝑗</m:t>
                                        </m:r>
                                        <m:r>
                                          <a:rPr lang="en-US" sz="2800" i="1">
                                            <a:solidFill>
                                              <a:srgbClr val="000000"/>
                                            </a:solidFill>
                                            <a:latin typeface="Cambria Math" panose="02040503050406030204" pitchFamily="18" charset="0"/>
                                          </a:rPr>
                                          <m:t>=3</m:t>
                                        </m:r>
                                      </m:sub>
                                    </m:sSub>
                                  </m:e>
                                </m:d>
                              </m:e>
                            </m:func>
                          </m:e>
                        </m:func>
                      </m:den>
                    </m:f>
                  </m:oMath>
                </a14:m>
                <a:endParaRPr lang="en-US" sz="1200" i="1" dirty="0">
                  <a:solidFill>
                    <a:srgbClr val="000000"/>
                  </a:solidFill>
                </a:endParaRPr>
              </a:p>
              <a:p>
                <a:r>
                  <a:rPr lang="en-US" sz="2000" i="1" dirty="0" err="1"/>
                  <a:t>y</a:t>
                </a:r>
                <a:r>
                  <a:rPr lang="en-US" sz="2000" i="1" baseline="-25000" dirty="0" err="1"/>
                  <a:t>i</a:t>
                </a:r>
                <a:r>
                  <a:rPr lang="en-US" sz="2000" i="1" baseline="-25000" dirty="0"/>
                  <a:t>=1</a:t>
                </a:r>
                <a:r>
                  <a:rPr lang="en-US" sz="2000" dirty="0"/>
                  <a:t>=exp(2)/((exp(2)+exp(1)+exp(0.1))=0.6590</a:t>
                </a:r>
              </a:p>
              <a:p>
                <a:r>
                  <a:rPr lang="en-US" sz="2000" i="1" dirty="0" err="1"/>
                  <a:t>y</a:t>
                </a:r>
                <a:r>
                  <a:rPr lang="en-US" sz="2000" i="1" baseline="-25000" dirty="0" err="1"/>
                  <a:t>i</a:t>
                </a:r>
                <a:r>
                  <a:rPr lang="en-US" sz="2000" i="1" baseline="-25000" dirty="0"/>
                  <a:t>=2</a:t>
                </a:r>
                <a:r>
                  <a:rPr lang="en-US" sz="2000" dirty="0"/>
                  <a:t>= exp(1)/((exp(2)+exp(1)+exp(0.1))= 0.24243</a:t>
                </a:r>
              </a:p>
              <a:p>
                <a:r>
                  <a:rPr lang="en-US" sz="2000" i="1" dirty="0" err="1"/>
                  <a:t>y</a:t>
                </a:r>
                <a:r>
                  <a:rPr lang="en-US" sz="2000" i="1" baseline="-25000" dirty="0" err="1"/>
                  <a:t>i</a:t>
                </a:r>
                <a:r>
                  <a:rPr lang="en-US" sz="2000" i="1" baseline="-25000" dirty="0"/>
                  <a:t>=3</a:t>
                </a:r>
                <a:r>
                  <a:rPr lang="en-US" sz="2000" dirty="0"/>
                  <a:t>= exp(0.1)/((exp(2)+exp(1)+exp(0.1))=0.098566</a:t>
                </a:r>
              </a:p>
              <a:p>
                <a:r>
                  <a:rPr lang="en-US" sz="2000" dirty="0"/>
                  <a:t>Question: I</a:t>
                </a:r>
                <a14:m>
                  <m:oMath xmlns:m="http://schemas.openxmlformats.org/officeDocument/2006/math">
                    <m:r>
                      <m:rPr>
                        <m:sty m:val="p"/>
                      </m:rPr>
                      <a:rPr lang="en-US" sz="2000" b="0" i="0" smtClean="0">
                        <a:solidFill>
                          <a:srgbClr val="000000"/>
                        </a:solidFill>
                        <a:latin typeface="Cambria Math" panose="02040503050406030204" pitchFamily="18" charset="0"/>
                      </a:rPr>
                      <m:t>s</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sym typeface="Symbol" panose="05050102010706020507" pitchFamily="18" charset="2"/>
                          </a:rPr>
                          <m:t></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oMath>
                </a14:m>
                <a:r>
                  <a:rPr lang="en-US" sz="2000" dirty="0"/>
                  <a:t> =1 ?</a:t>
                </a:r>
              </a:p>
              <a:p>
                <a:r>
                  <a:rPr lang="en-US" sz="2000" dirty="0"/>
                  <a:t>Answer : </a:t>
                </a:r>
                <a:r>
                  <a:rPr lang="en-US" sz="2000" b="0" dirty="0">
                    <a:solidFill>
                      <a:srgbClr val="000000"/>
                    </a:solidFill>
                  </a:rPr>
                  <a:t>s</a:t>
                </a:r>
                <a:r>
                  <a:rPr lang="en-US" sz="2000" dirty="0"/>
                  <a:t>um([0.6590, 0.24243, 0.098566])</a:t>
                </a:r>
                <a:r>
                  <a:rPr lang="en-US" sz="2000" dirty="0">
                    <a:sym typeface="Symbol" panose="05050102010706020507" pitchFamily="18" charset="2"/>
                  </a:rPr>
                  <a:t>=</a:t>
                </a:r>
                <a:r>
                  <a:rPr lang="en-US" sz="2000" dirty="0"/>
                  <a:t>1</a:t>
                </a: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8523" y="1684339"/>
                <a:ext cx="8686800" cy="4983162"/>
              </a:xfrm>
              <a:blipFill>
                <a:blip r:embed="rId5"/>
                <a:stretch>
                  <a:fillRect l="-632" t="-489" b="-244"/>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r>
              <a:rPr lang="en-US"/>
              <a:t>CNN-softmax  v2405427c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65</a:t>
            </a:fld>
            <a:endParaRPr lang="en-US" dirty="0"/>
          </a:p>
        </p:txBody>
      </p:sp>
      <p:sp>
        <p:nvSpPr>
          <p:cNvPr id="6" name="AutoShape 2" descr="{\displaystyle \sigma (\mathbf {z} )_{j}={\frac {e^{z_{j}}}{\sum _{k=1}^{K}e^{z_{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sigma (\mathbf {z} )_{j}={\frac {e^{z_{j}}}{\sum _{k=1}^{K}e^{z_{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a:xfrm>
                <a:off x="612775" y="2244495"/>
                <a:ext cx="7197725" cy="15735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𝑦</m:t>
                          </m:r>
                        </m:e>
                        <m:sub>
                          <m:r>
                            <a:rPr lang="en-US" sz="2400" b="0" i="1" smtClean="0">
                              <a:solidFill>
                                <a:srgbClr val="000000"/>
                              </a:solidFill>
                              <a:latin typeface="Cambria Math" panose="02040503050406030204" pitchFamily="18" charset="0"/>
                            </a:rPr>
                            <m:t>𝑖</m:t>
                          </m:r>
                        </m:sub>
                      </m:sSub>
                      <m:r>
                        <m:rPr>
                          <m:nor/>
                        </m:rPr>
                        <a:rPr lang="en-US" sz="2400" b="0" i="0" smtClean="0">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softmax</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exp</m:t>
                              </m:r>
                            </m:fName>
                            <m:e>
                              <m:r>
                                <a:rPr lang="en-US" sz="2400" i="1">
                                  <a:solidFill>
                                    <a:srgbClr val="000000"/>
                                  </a:solidFill>
                                  <a:latin typeface="Cambria Math" panose="02040503050406030204" pitchFamily="18" charset="0"/>
                                </a:rPr>
                                <m:t>(</m:t>
                              </m:r>
                            </m:e>
                          </m:func>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num>
                        <m:den>
                          <m:nary>
                            <m:naryPr>
                              <m:chr m:val="∑"/>
                              <m:ctrlPr>
                                <a:rPr lang="en-US" sz="2400" i="1">
                                  <a:solidFill>
                                    <a:srgbClr val="000000"/>
                                  </a:solidFill>
                                  <a:latin typeface="Cambria Math" panose="02040503050406030204" pitchFamily="18" charset="0"/>
                                </a:rPr>
                              </m:ctrlPr>
                            </m:naryPr>
                            <m:sub>
                              <m:r>
                                <a:rPr lang="en-US" sz="2400" b="0" i="1" smtClean="0">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sub>
                            <m:sup>
                              <m:r>
                                <a:rPr lang="en-US" sz="2400" b="0" i="1" smtClean="0">
                                  <a:solidFill>
                                    <a:srgbClr val="000000"/>
                                  </a:solidFill>
                                  <a:latin typeface="Cambria Math" panose="02040503050406030204" pitchFamily="18" charset="0"/>
                                </a:rPr>
                                <m:t>𝐾</m:t>
                              </m:r>
                            </m:sup>
                            <m:e>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exp</m:t>
                                  </m:r>
                                </m:fName>
                                <m:e>
                                  <m:r>
                                    <a:rPr lang="en-US" sz="2400" i="1">
                                      <a:solidFill>
                                        <a:srgbClr val="000000"/>
                                      </a:solidFill>
                                      <a:latin typeface="Cambria Math" panose="02040503050406030204" pitchFamily="18" charset="0"/>
                                    </a:rPr>
                                    <m:t>(</m:t>
                                  </m:r>
                                </m:e>
                              </m:func>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den>
                      </m:f>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for</m:t>
                      </m:r>
                      <m:r>
                        <m:rPr>
                          <m:nor/>
                        </m:rPr>
                        <a:rPr lang="en-US" sz="2400" b="0" i="0"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=1,2,..,</m:t>
                      </m:r>
                      <m:r>
                        <a:rPr lang="en-US" sz="2400" b="0" i="1" smtClean="0">
                          <a:solidFill>
                            <a:srgbClr val="000000"/>
                          </a:solidFill>
                          <a:latin typeface="Cambria Math" panose="02040503050406030204" pitchFamily="18" charset="0"/>
                        </a:rPr>
                        <m:t>𝐾</m:t>
                      </m:r>
                    </m:oMath>
                  </m:oMathPara>
                </a14:m>
                <a:endParaRPr lang="en-US" sz="2400" dirty="0"/>
              </a:p>
            </p:txBody>
          </p:sp>
        </mc:Choice>
        <mc:Fallback xmlns="">
          <p:sp>
            <p:nvSpPr>
              <p:cNvPr id="9" name="Object 8"/>
              <p:cNvSpPr txBox="1">
                <a:spLocks noRot="1" noChangeAspect="1" noMove="1" noResize="1" noEditPoints="1" noAdjustHandles="1" noChangeArrowheads="1" noChangeShapeType="1" noTextEdit="1"/>
              </p:cNvSpPr>
              <p:nvPr/>
            </p:nvSpPr>
            <p:spPr>
              <a:xfrm>
                <a:off x="612775" y="2244495"/>
                <a:ext cx="7197725" cy="1573551"/>
              </a:xfrm>
              <a:prstGeom prst="rect">
                <a:avLst/>
              </a:prstGeom>
              <a:blipFill>
                <a:blip r:embed="rId6"/>
                <a:stretch>
                  <a:fillRect/>
                </a:stretch>
              </a:blipFill>
            </p:spPr>
            <p:txBody>
              <a:bodyPr/>
              <a:lstStyle/>
              <a:p>
                <a:r>
                  <a:rPr lang="en-HK">
                    <a:noFill/>
                  </a:rPr>
                  <a:t> </a:t>
                </a:r>
              </a:p>
            </p:txBody>
          </p:sp>
        </mc:Fallback>
      </mc:AlternateContent>
      <p:cxnSp>
        <p:nvCxnSpPr>
          <p:cNvPr id="11" name="Straight Arrow Connector 10">
            <a:extLst>
              <a:ext uri="{FF2B5EF4-FFF2-40B4-BE49-F238E27FC236}">
                <a16:creationId xmlns:a16="http://schemas.microsoft.com/office/drawing/2014/main" id="{9F7E407D-8603-49C9-B106-533FFD0105CF}"/>
              </a:ext>
            </a:extLst>
          </p:cNvPr>
          <p:cNvCxnSpPr/>
          <p:nvPr/>
        </p:nvCxnSpPr>
        <p:spPr>
          <a:xfrm flipV="1">
            <a:off x="7003826" y="5028394"/>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332998-D3A8-4384-AE64-C69EEBA0D5D8}"/>
              </a:ext>
            </a:extLst>
          </p:cNvPr>
          <p:cNvCxnSpPr/>
          <p:nvPr/>
        </p:nvCxnSpPr>
        <p:spPr>
          <a:xfrm flipV="1">
            <a:off x="7737119" y="5041136"/>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5C9253D-2A07-4093-9B66-409C301DD012}"/>
              </a:ext>
            </a:extLst>
          </p:cNvPr>
          <p:cNvCxnSpPr/>
          <p:nvPr/>
        </p:nvCxnSpPr>
        <p:spPr>
          <a:xfrm flipV="1">
            <a:off x="8499119" y="5041136"/>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1B50FF-033D-44E6-AA41-1991E039BEA4}"/>
              </a:ext>
            </a:extLst>
          </p:cNvPr>
          <p:cNvSpPr txBox="1"/>
          <p:nvPr/>
        </p:nvSpPr>
        <p:spPr>
          <a:xfrm>
            <a:off x="6969579" y="4348052"/>
            <a:ext cx="1752598" cy="369332"/>
          </a:xfrm>
          <a:prstGeom prst="rect">
            <a:avLst/>
          </a:prstGeom>
          <a:noFill/>
          <a:ln>
            <a:noFill/>
          </a:ln>
        </p:spPr>
        <p:txBody>
          <a:bodyPr wrap="square" rtlCol="0">
            <a:spAutoFit/>
          </a:bodyPr>
          <a:lstStyle/>
          <a:p>
            <a:pPr algn="ctr"/>
            <a:r>
              <a:rPr lang="en-US" dirty="0"/>
              <a:t>SoftMax</a:t>
            </a:r>
          </a:p>
        </p:txBody>
      </p:sp>
      <p:cxnSp>
        <p:nvCxnSpPr>
          <p:cNvPr id="15" name="Straight Arrow Connector 14">
            <a:extLst>
              <a:ext uri="{FF2B5EF4-FFF2-40B4-BE49-F238E27FC236}">
                <a16:creationId xmlns:a16="http://schemas.microsoft.com/office/drawing/2014/main" id="{C26825BE-4094-4742-8A82-26854EFF5164}"/>
              </a:ext>
            </a:extLst>
          </p:cNvPr>
          <p:cNvCxnSpPr>
            <a:cxnSpLocks/>
          </p:cNvCxnSpPr>
          <p:nvPr/>
        </p:nvCxnSpPr>
        <p:spPr>
          <a:xfrm flipH="1" flipV="1">
            <a:off x="7097731" y="3555462"/>
            <a:ext cx="8251" cy="24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74482B-8A54-4245-AA67-28148CD97ED7}"/>
              </a:ext>
            </a:extLst>
          </p:cNvPr>
          <p:cNvCxnSpPr>
            <a:cxnSpLocks/>
          </p:cNvCxnSpPr>
          <p:nvPr/>
        </p:nvCxnSpPr>
        <p:spPr>
          <a:xfrm flipV="1">
            <a:off x="7653392" y="3555462"/>
            <a:ext cx="0" cy="24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1BFAB9C-2652-411C-9FD5-A3512A394760}"/>
              </a:ext>
            </a:extLst>
          </p:cNvPr>
          <p:cNvCxnSpPr>
            <a:cxnSpLocks/>
          </p:cNvCxnSpPr>
          <p:nvPr/>
        </p:nvCxnSpPr>
        <p:spPr>
          <a:xfrm flipV="1">
            <a:off x="8331952" y="3572864"/>
            <a:ext cx="0" cy="24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8C5C523-7CCA-4A7D-B7CA-01D11F78FF24}"/>
                  </a:ext>
                </a:extLst>
              </p:cNvPr>
              <p:cNvSpPr txBox="1"/>
              <p:nvPr/>
            </p:nvSpPr>
            <p:spPr>
              <a:xfrm>
                <a:off x="6951400" y="5300719"/>
                <a:ext cx="1673087" cy="668645"/>
              </a:xfrm>
              <a:prstGeom prst="rect">
                <a:avLst/>
              </a:prstGeom>
              <a:noFill/>
            </p:spPr>
            <p:txBody>
              <a:bodyPr wrap="none" rtlCol="0">
                <a:spAutoFit/>
              </a:bodyPr>
              <a:lstStyle/>
              <a:p>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𝑧</m:t>
                        </m:r>
                      </m:e>
                      <m:sub>
                        <m:r>
                          <a:rPr lang="en-US" sz="1800" b="0" i="1" smtClean="0">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𝑧</m:t>
                        </m:r>
                      </m:e>
                      <m:sub>
                        <m:r>
                          <a:rPr lang="en-US" b="0" i="1" smtClean="0">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sub>
                    </m:sSub>
                  </m:oMath>
                </a14:m>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𝑧</m:t>
                        </m:r>
                      </m:e>
                      <m:sub>
                        <m:r>
                          <a:rPr lang="en-US" b="0" i="1" smtClean="0">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=3</m:t>
                        </m:r>
                      </m:sub>
                    </m:sSub>
                  </m:oMath>
                </a14:m>
                <a:endParaRPr lang="en-US" dirty="0">
                  <a:solidFill>
                    <a:srgbClr val="000000"/>
                  </a:solidFill>
                </a:endParaRPr>
              </a:p>
              <a:p>
                <a:r>
                  <a:rPr lang="en-US" dirty="0"/>
                  <a:t>2        1         0.1</a:t>
                </a:r>
              </a:p>
            </p:txBody>
          </p:sp>
        </mc:Choice>
        <mc:Fallback xmlns="">
          <p:sp>
            <p:nvSpPr>
              <p:cNvPr id="18" name="TextBox 17">
                <a:extLst>
                  <a:ext uri="{FF2B5EF4-FFF2-40B4-BE49-F238E27FC236}">
                    <a16:creationId xmlns:a16="http://schemas.microsoft.com/office/drawing/2014/main" id="{78C5C523-7CCA-4A7D-B7CA-01D11F78FF24}"/>
                  </a:ext>
                </a:extLst>
              </p:cNvPr>
              <p:cNvSpPr txBox="1">
                <a:spLocks noRot="1" noChangeAspect="1" noMove="1" noResize="1" noEditPoints="1" noAdjustHandles="1" noChangeArrowheads="1" noChangeShapeType="1" noTextEdit="1"/>
              </p:cNvSpPr>
              <p:nvPr/>
            </p:nvSpPr>
            <p:spPr>
              <a:xfrm>
                <a:off x="6951400" y="5300719"/>
                <a:ext cx="1673087" cy="668645"/>
              </a:xfrm>
              <a:prstGeom prst="rect">
                <a:avLst/>
              </a:prstGeom>
              <a:blipFill>
                <a:blip r:embed="rId7"/>
                <a:stretch>
                  <a:fillRect l="-2909" b="-14679"/>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8E8A49D-6BDA-4005-9B46-3607C73D2678}"/>
                  </a:ext>
                </a:extLst>
              </p:cNvPr>
              <p:cNvSpPr txBox="1"/>
              <p:nvPr/>
            </p:nvSpPr>
            <p:spPr>
              <a:xfrm>
                <a:off x="6824412" y="3143052"/>
                <a:ext cx="1954789" cy="369332"/>
              </a:xfrm>
              <a:prstGeom prst="rect">
                <a:avLst/>
              </a:prstGeom>
              <a:noFill/>
            </p:spPr>
            <p:txBody>
              <a:bodyPr wrap="square">
                <a:spAutoFit/>
              </a:bodyPr>
              <a:lstStyle/>
              <a:p>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sub>
                    </m:sSub>
                  </m:oMath>
                </a14:m>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sub>
                    </m:sSub>
                  </m:oMath>
                </a14:m>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=3</m:t>
                        </m:r>
                      </m:sub>
                    </m:sSub>
                  </m:oMath>
                </a14:m>
                <a:endParaRPr lang="en-US" dirty="0"/>
              </a:p>
            </p:txBody>
          </p:sp>
        </mc:Choice>
        <mc:Fallback xmlns="">
          <p:sp>
            <p:nvSpPr>
              <p:cNvPr id="22" name="TextBox 21">
                <a:extLst>
                  <a:ext uri="{FF2B5EF4-FFF2-40B4-BE49-F238E27FC236}">
                    <a16:creationId xmlns:a16="http://schemas.microsoft.com/office/drawing/2014/main" id="{28E8A49D-6BDA-4005-9B46-3607C73D2678}"/>
                  </a:ext>
                </a:extLst>
              </p:cNvPr>
              <p:cNvSpPr txBox="1">
                <a:spLocks noRot="1" noChangeAspect="1" noMove="1" noResize="1" noEditPoints="1" noAdjustHandles="1" noChangeArrowheads="1" noChangeShapeType="1" noTextEdit="1"/>
              </p:cNvSpPr>
              <p:nvPr/>
            </p:nvSpPr>
            <p:spPr>
              <a:xfrm>
                <a:off x="6824412" y="3143052"/>
                <a:ext cx="1954789" cy="369332"/>
              </a:xfrm>
              <a:prstGeom prst="rect">
                <a:avLst/>
              </a:prstGeom>
              <a:blipFill>
                <a:blip r:embed="rId8"/>
                <a:stretch>
                  <a:fillRect b="-6667"/>
                </a:stretch>
              </a:blipFill>
            </p:spPr>
            <p:txBody>
              <a:bodyPr/>
              <a:lstStyle/>
              <a:p>
                <a:r>
                  <a:rPr lang="en-HK">
                    <a:noFill/>
                  </a:rPr>
                  <a:t> </a:t>
                </a:r>
              </a:p>
            </p:txBody>
          </p:sp>
        </mc:Fallback>
      </mc:AlternateContent>
      <p:sp>
        <p:nvSpPr>
          <p:cNvPr id="23" name="TextBox 22">
            <a:extLst>
              <a:ext uri="{FF2B5EF4-FFF2-40B4-BE49-F238E27FC236}">
                <a16:creationId xmlns:a16="http://schemas.microsoft.com/office/drawing/2014/main" id="{44EF163D-5CC5-4C9A-BD59-5CF8A6045826}"/>
              </a:ext>
            </a:extLst>
          </p:cNvPr>
          <p:cNvSpPr txBox="1"/>
          <p:nvPr/>
        </p:nvSpPr>
        <p:spPr>
          <a:xfrm>
            <a:off x="6510427" y="2884200"/>
            <a:ext cx="2685351" cy="369332"/>
          </a:xfrm>
          <a:prstGeom prst="rect">
            <a:avLst/>
          </a:prstGeom>
          <a:noFill/>
        </p:spPr>
        <p:txBody>
          <a:bodyPr wrap="none" rtlCol="0">
            <a:spAutoFit/>
          </a:bodyPr>
          <a:lstStyle/>
          <a:p>
            <a:r>
              <a:rPr lang="en-US" sz="1800" dirty="0"/>
              <a:t>0.6590, 0.24243, 0.098566</a:t>
            </a:r>
            <a:endParaRPr lang="en-US" dirty="0"/>
          </a:p>
        </p:txBody>
      </p:sp>
      <p:sp>
        <p:nvSpPr>
          <p:cNvPr id="24" name="Rectangle 23">
            <a:extLst>
              <a:ext uri="{FF2B5EF4-FFF2-40B4-BE49-F238E27FC236}">
                <a16:creationId xmlns:a16="http://schemas.microsoft.com/office/drawing/2014/main" id="{1A42A84C-13AF-4DE9-BF55-77ECC8341D84}"/>
              </a:ext>
            </a:extLst>
          </p:cNvPr>
          <p:cNvSpPr/>
          <p:nvPr/>
        </p:nvSpPr>
        <p:spPr>
          <a:xfrm>
            <a:off x="6746519" y="3797232"/>
            <a:ext cx="2262261" cy="1231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03EC5910-B0FF-4349-907E-E3018B0CC4B9}"/>
              </a:ext>
            </a:extLst>
          </p:cNvPr>
          <p:cNvCxnSpPr>
            <a:cxnSpLocks/>
          </p:cNvCxnSpPr>
          <p:nvPr/>
        </p:nvCxnSpPr>
        <p:spPr>
          <a:xfrm flipV="1">
            <a:off x="7003826" y="4108268"/>
            <a:ext cx="146560" cy="9328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44973C-532C-4B8A-98E5-024425D2FCC1}"/>
              </a:ext>
            </a:extLst>
          </p:cNvPr>
          <p:cNvCxnSpPr>
            <a:cxnSpLocks/>
          </p:cNvCxnSpPr>
          <p:nvPr/>
        </p:nvCxnSpPr>
        <p:spPr>
          <a:xfrm flipH="1" flipV="1">
            <a:off x="7184633" y="4213070"/>
            <a:ext cx="479357" cy="80440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0F7FFFC-253E-4E7B-98E3-DF68D1DF582A}"/>
              </a:ext>
            </a:extLst>
          </p:cNvPr>
          <p:cNvCxnSpPr>
            <a:cxnSpLocks/>
            <a:endCxn id="54" idx="4"/>
          </p:cNvCxnSpPr>
          <p:nvPr/>
        </p:nvCxnSpPr>
        <p:spPr>
          <a:xfrm flipH="1" flipV="1">
            <a:off x="7143010" y="4157929"/>
            <a:ext cx="1317594" cy="85954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26E35D-E104-4B27-8494-89629D7706A2}"/>
              </a:ext>
            </a:extLst>
          </p:cNvPr>
          <p:cNvCxnSpPr>
            <a:cxnSpLocks/>
          </p:cNvCxnSpPr>
          <p:nvPr/>
        </p:nvCxnSpPr>
        <p:spPr>
          <a:xfrm flipH="1" flipV="1">
            <a:off x="7663991" y="4121010"/>
            <a:ext cx="793430" cy="88372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58A9E60-F2BB-41EB-81BA-631ED6EA8D0A}"/>
              </a:ext>
            </a:extLst>
          </p:cNvPr>
          <p:cNvCxnSpPr>
            <a:cxnSpLocks/>
            <a:stCxn id="24" idx="2"/>
          </p:cNvCxnSpPr>
          <p:nvPr/>
        </p:nvCxnSpPr>
        <p:spPr>
          <a:xfrm flipH="1" flipV="1">
            <a:off x="7698238" y="4157930"/>
            <a:ext cx="179412" cy="87046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E6768AE-18E1-475B-9634-5553204B5138}"/>
              </a:ext>
            </a:extLst>
          </p:cNvPr>
          <p:cNvCxnSpPr>
            <a:cxnSpLocks/>
          </p:cNvCxnSpPr>
          <p:nvPr/>
        </p:nvCxnSpPr>
        <p:spPr>
          <a:xfrm flipV="1">
            <a:off x="7733937" y="4127141"/>
            <a:ext cx="635945" cy="91399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7C8B06F-D681-4616-9DED-E63FE42399B9}"/>
              </a:ext>
            </a:extLst>
          </p:cNvPr>
          <p:cNvCxnSpPr>
            <a:cxnSpLocks/>
          </p:cNvCxnSpPr>
          <p:nvPr/>
        </p:nvCxnSpPr>
        <p:spPr>
          <a:xfrm flipH="1" flipV="1">
            <a:off x="8369882" y="4144543"/>
            <a:ext cx="127255" cy="89659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3C7F8A2-6EC5-46A5-B472-852C07DE93FB}"/>
              </a:ext>
            </a:extLst>
          </p:cNvPr>
          <p:cNvCxnSpPr>
            <a:cxnSpLocks/>
          </p:cNvCxnSpPr>
          <p:nvPr/>
        </p:nvCxnSpPr>
        <p:spPr>
          <a:xfrm flipV="1">
            <a:off x="7022432" y="4181676"/>
            <a:ext cx="1316746" cy="81601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27FCB35-FDEA-416B-90CF-51CFAD22B0A1}"/>
              </a:ext>
            </a:extLst>
          </p:cNvPr>
          <p:cNvSpPr/>
          <p:nvPr/>
        </p:nvSpPr>
        <p:spPr>
          <a:xfrm>
            <a:off x="6969579" y="3816044"/>
            <a:ext cx="346862" cy="3418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D250C4E-35F5-4B29-BD73-C799B7B1F043}"/>
              </a:ext>
            </a:extLst>
          </p:cNvPr>
          <p:cNvSpPr/>
          <p:nvPr/>
        </p:nvSpPr>
        <p:spPr>
          <a:xfrm>
            <a:off x="7516303" y="3814634"/>
            <a:ext cx="346862" cy="330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4A8CB7D-BB05-4F0E-BAEE-2A67EAB12D38}"/>
              </a:ext>
            </a:extLst>
          </p:cNvPr>
          <p:cNvSpPr/>
          <p:nvPr/>
        </p:nvSpPr>
        <p:spPr>
          <a:xfrm>
            <a:off x="8176390" y="3822416"/>
            <a:ext cx="396426" cy="2969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1A7A3CE3-8BE9-4FCF-B7B0-943A15D83095}"/>
              </a:ext>
            </a:extLst>
          </p:cNvPr>
          <p:cNvCxnSpPr>
            <a:cxnSpLocks/>
          </p:cNvCxnSpPr>
          <p:nvPr/>
        </p:nvCxnSpPr>
        <p:spPr>
          <a:xfrm flipV="1">
            <a:off x="6966396" y="4176583"/>
            <a:ext cx="686996" cy="90800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1" name="Right Brace 60">
            <a:extLst>
              <a:ext uri="{FF2B5EF4-FFF2-40B4-BE49-F238E27FC236}">
                <a16:creationId xmlns:a16="http://schemas.microsoft.com/office/drawing/2014/main" id="{B979DEB5-C161-411C-86D2-3359AF5AE94A}"/>
              </a:ext>
            </a:extLst>
          </p:cNvPr>
          <p:cNvSpPr/>
          <p:nvPr/>
        </p:nvSpPr>
        <p:spPr>
          <a:xfrm>
            <a:off x="5410200" y="4038600"/>
            <a:ext cx="220445" cy="743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FB5E9E11-4CF4-4EFA-8427-7EB51A7DC27B}"/>
              </a:ext>
            </a:extLst>
          </p:cNvPr>
          <p:cNvCxnSpPr>
            <a:cxnSpLocks/>
          </p:cNvCxnSpPr>
          <p:nvPr/>
        </p:nvCxnSpPr>
        <p:spPr>
          <a:xfrm flipV="1">
            <a:off x="5693251" y="4081837"/>
            <a:ext cx="995470" cy="296366"/>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35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9401-B3E7-639E-348C-0A649206AA68}"/>
              </a:ext>
            </a:extLst>
          </p:cNvPr>
          <p:cNvSpPr>
            <a:spLocks noGrp="1"/>
          </p:cNvSpPr>
          <p:nvPr>
            <p:ph type="title"/>
          </p:nvPr>
        </p:nvSpPr>
        <p:spPr>
          <a:xfrm>
            <a:off x="457200" y="56185"/>
            <a:ext cx="8229600" cy="1143000"/>
          </a:xfrm>
        </p:spPr>
        <p:txBody>
          <a:bodyPr/>
          <a:lstStyle/>
          <a:p>
            <a:r>
              <a:rPr lang="en-US" dirty="0"/>
              <a:t>Loss function(E) for SoftMax</a:t>
            </a:r>
            <a:endParaRPr lang="en-HK"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7F38DC-C1F7-A81E-1F15-B48175F3722C}"/>
                  </a:ext>
                </a:extLst>
              </p:cNvPr>
              <p:cNvSpPr>
                <a:spLocks noGrp="1"/>
              </p:cNvSpPr>
              <p:nvPr>
                <p:ph idx="1"/>
              </p:nvPr>
            </p:nvSpPr>
            <p:spPr>
              <a:xfrm>
                <a:off x="216262" y="1166018"/>
                <a:ext cx="8229600" cy="4525963"/>
              </a:xfrm>
            </p:spPr>
            <p:txBody>
              <a:bodyPr>
                <a:normAutofit/>
              </a:bodyPr>
              <a:lstStyle/>
              <a:p>
                <a:r>
                  <a:rPr lang="en-US" sz="2000" dirty="0"/>
                  <a:t>SoftMax is used as the output layer for multi-class classification.</a:t>
                </a:r>
              </a:p>
              <a:p>
                <a:r>
                  <a:rPr lang="en-US" sz="2000" dirty="0"/>
                  <a:t>SoftMax is considered as one activation function with multiple inputs and outputs. (Note: a sigmoid active function has multiple inputs but 1 output)</a:t>
                </a:r>
              </a:p>
              <a:p>
                <a:r>
                  <a:rPr lang="en-US" sz="2000" dirty="0"/>
                  <a:t>Each output (</a:t>
                </a:r>
                <a:r>
                  <a:rPr lang="en-US" sz="2000" dirty="0" err="1"/>
                  <a:t>y</a:t>
                </a:r>
                <a:r>
                  <a:rPr lang="en-US" sz="2000" baseline="-25000" dirty="0" err="1"/>
                  <a:t>j</a:t>
                </a:r>
                <a:r>
                  <a:rPr lang="en-US" sz="2000" dirty="0"/>
                  <a:t>)can range from 0 to 1 and the sum of all outputs is 1.</a:t>
                </a:r>
              </a:p>
              <a:p>
                <a:r>
                  <a:rPr lang="en-US" sz="2000" dirty="0"/>
                  <a:t>Loss function (E) used is categorical Cross entropy loss (or  </a:t>
                </a:r>
                <a:r>
                  <a:rPr lang="en-HK" sz="2000" dirty="0" err="1"/>
                  <a:t>Softmax</a:t>
                </a:r>
                <a:r>
                  <a:rPr lang="en-HK" sz="2000" dirty="0"/>
                  <a:t> Loss)</a:t>
                </a:r>
                <a:endParaRPr lang="en-US" sz="2000" dirty="0"/>
              </a:p>
              <a:p>
                <a:pPr lvl="1"/>
                <a:r>
                  <a:rPr lang="en-US" sz="1800" dirty="0"/>
                  <a:t>If T=True (target) probability, y= predicted probability </a:t>
                </a:r>
              </a:p>
              <a:p>
                <a:pPr lvl="1"/>
                <a:r>
                  <a:rPr lang="en-US" sz="1800" dirty="0">
                    <a:solidFill>
                      <a:srgbClr val="FF0000"/>
                    </a:solidFill>
                  </a:rPr>
                  <a:t>E </a:t>
                </a:r>
                <a:r>
                  <a:rPr lang="en-US" sz="2400" dirty="0">
                    <a:solidFill>
                      <a:srgbClr val="FF0000"/>
                    </a:solidFill>
                  </a:rPr>
                  <a:t>= -</a:t>
                </a:r>
                <a14:m>
                  <m:oMath xmlns:m="http://schemas.openxmlformats.org/officeDocument/2006/math">
                    <m:nary>
                      <m:naryPr>
                        <m:chr m:val="∑"/>
                        <m:supHide m:val="on"/>
                        <m:ctrlPr>
                          <a:rPr lang="en-US" sz="1600" b="0" i="1" smtClean="0">
                            <a:solidFill>
                              <a:srgbClr val="FF0000"/>
                            </a:solidFill>
                            <a:latin typeface="Cambria Math" panose="02040503050406030204" pitchFamily="18" charset="0"/>
                          </a:rPr>
                        </m:ctrlPr>
                      </m:naryPr>
                      <m:sub>
                        <m:r>
                          <m:rPr>
                            <m:brk m:alnAt="7"/>
                          </m:rPr>
                          <a:rPr lang="en-US" sz="1600" b="0" i="1" smtClean="0">
                            <a:solidFill>
                              <a:srgbClr val="FF0000"/>
                            </a:solidFill>
                            <a:latin typeface="Cambria Math" panose="02040503050406030204" pitchFamily="18" charset="0"/>
                          </a:rPr>
                          <m:t>𝑖</m:t>
                        </m:r>
                      </m:sub>
                      <m:sup/>
                      <m:e>
                        <m:sSub>
                          <m:sSubPr>
                            <m:ctrlPr>
                              <a:rPr lang="en-US" sz="1600" i="1">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𝑡</m:t>
                            </m:r>
                          </m:e>
                          <m:sub>
                            <m:r>
                              <a:rPr lang="en-US" sz="1600" b="0" i="1" smtClean="0">
                                <a:solidFill>
                                  <a:srgbClr val="FF0000"/>
                                </a:solidFill>
                                <a:latin typeface="Cambria Math" panose="02040503050406030204" pitchFamily="18" charset="0"/>
                              </a:rPr>
                              <m:t>𝑖</m:t>
                            </m:r>
                          </m:sub>
                        </m:sSub>
                        <m:r>
                          <a:rPr lang="en-US" sz="1600" b="0" i="1" smtClean="0">
                            <a:solidFill>
                              <a:srgbClr val="FF0000"/>
                            </a:solidFill>
                            <a:latin typeface="Cambria Math" panose="02040503050406030204" pitchFamily="18" charset="0"/>
                          </a:rPr>
                          <m:t>∗</m:t>
                        </m:r>
                        <m:r>
                          <m:rPr>
                            <m:sty m:val="p"/>
                          </m:rPr>
                          <a:rPr lang="en-US" sz="1600" b="0" i="0" smtClean="0">
                            <a:solidFill>
                              <a:srgbClr val="FF0000"/>
                            </a:solidFill>
                            <a:latin typeface="Cambria Math" panose="02040503050406030204" pitchFamily="18" charset="0"/>
                          </a:rPr>
                          <m:t>log</m:t>
                        </m:r>
                        <m:r>
                          <a:rPr lang="en-US" sz="1600" b="0" i="1" smtClean="0">
                            <a:solidFill>
                              <a:srgbClr val="FF0000"/>
                            </a:solidFill>
                            <a:latin typeface="Cambria Math" panose="02040503050406030204" pitchFamily="18" charset="0"/>
                          </a:rPr>
                          <m:t>⁡(</m:t>
                        </m:r>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𝑦</m:t>
                            </m:r>
                          </m:e>
                          <m:sub>
                            <m:r>
                              <a:rPr lang="en-US" sz="1600" b="0" i="1" smtClean="0">
                                <a:solidFill>
                                  <a:srgbClr val="FF0000"/>
                                </a:solidFill>
                                <a:latin typeface="Cambria Math" panose="02040503050406030204" pitchFamily="18" charset="0"/>
                              </a:rPr>
                              <m:t>𝑖</m:t>
                            </m:r>
                          </m:sub>
                        </m:sSub>
                        <m:r>
                          <a:rPr lang="en-US" sz="1600" b="0" i="1" smtClean="0">
                            <a:solidFill>
                              <a:srgbClr val="FF0000"/>
                            </a:solidFill>
                            <a:latin typeface="Cambria Math" panose="02040503050406030204" pitchFamily="18" charset="0"/>
                          </a:rPr>
                          <m:t>)</m:t>
                        </m:r>
                      </m:e>
                    </m:nary>
                  </m:oMath>
                </a14:m>
                <a:r>
                  <a:rPr lang="en-US" sz="1800" dirty="0"/>
                  <a:t>, (Note: for sigmoid it is square loss: E=0.5*(T-y)^2</a:t>
                </a:r>
              </a:p>
              <a:p>
                <a:endParaRPr lang="en-US" sz="2000" dirty="0"/>
              </a:p>
              <a:p>
                <a:endParaRPr lang="en-HK" dirty="0"/>
              </a:p>
            </p:txBody>
          </p:sp>
        </mc:Choice>
        <mc:Fallback xmlns="">
          <p:sp>
            <p:nvSpPr>
              <p:cNvPr id="3" name="Content Placeholder 2">
                <a:extLst>
                  <a:ext uri="{FF2B5EF4-FFF2-40B4-BE49-F238E27FC236}">
                    <a16:creationId xmlns:a16="http://schemas.microsoft.com/office/drawing/2014/main" id="{047F38DC-C1F7-A81E-1F15-B48175F3722C}"/>
                  </a:ext>
                </a:extLst>
              </p:cNvPr>
              <p:cNvSpPr>
                <a:spLocks noGrp="1" noRot="1" noChangeAspect="1" noMove="1" noResize="1" noEditPoints="1" noAdjustHandles="1" noChangeArrowheads="1" noChangeShapeType="1" noTextEdit="1"/>
              </p:cNvSpPr>
              <p:nvPr>
                <p:ph idx="1"/>
              </p:nvPr>
            </p:nvSpPr>
            <p:spPr>
              <a:xfrm>
                <a:off x="216262" y="1166018"/>
                <a:ext cx="8229600" cy="4525963"/>
              </a:xfrm>
              <a:blipFill>
                <a:blip r:embed="rId2"/>
                <a:stretch>
                  <a:fillRect l="-667" t="-673" r="-519"/>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B3B881A7-E579-517D-2ADB-DF64911698D2}"/>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60FA295F-99F9-76CE-30B9-C88F369E1DB9}"/>
              </a:ext>
            </a:extLst>
          </p:cNvPr>
          <p:cNvSpPr>
            <a:spLocks noGrp="1"/>
          </p:cNvSpPr>
          <p:nvPr>
            <p:ph type="sldNum" sz="quarter" idx="12"/>
          </p:nvPr>
        </p:nvSpPr>
        <p:spPr>
          <a:xfrm>
            <a:off x="6858000" y="6328387"/>
            <a:ext cx="2133600" cy="365125"/>
          </a:xfrm>
        </p:spPr>
        <p:txBody>
          <a:bodyPr/>
          <a:lstStyle/>
          <a:p>
            <a:fld id="{B28686DF-4AC6-44BB-9261-A3C12E8BDC53}" type="slidenum">
              <a:rPr lang="en-US" altLang="zh-HK" smtClean="0"/>
              <a:pPr/>
              <a:t>66</a:t>
            </a:fld>
            <a:endParaRPr lang="en-US" altLang="zh-HK" dirty="0"/>
          </a:p>
        </p:txBody>
      </p:sp>
      <p:pic>
        <p:nvPicPr>
          <p:cNvPr id="6" name="Picture 5">
            <a:extLst>
              <a:ext uri="{FF2B5EF4-FFF2-40B4-BE49-F238E27FC236}">
                <a16:creationId xmlns:a16="http://schemas.microsoft.com/office/drawing/2014/main" id="{AC4087AC-D3FC-2706-77DC-C36CA8AFD225}"/>
              </a:ext>
            </a:extLst>
          </p:cNvPr>
          <p:cNvPicPr>
            <a:picLocks noChangeAspect="1"/>
          </p:cNvPicPr>
          <p:nvPr/>
        </p:nvPicPr>
        <p:blipFill>
          <a:blip r:embed="rId3"/>
          <a:stretch>
            <a:fillRect/>
          </a:stretch>
        </p:blipFill>
        <p:spPr>
          <a:xfrm>
            <a:off x="1752600" y="3775105"/>
            <a:ext cx="4800600" cy="2554774"/>
          </a:xfrm>
          <a:prstGeom prst="rect">
            <a:avLst/>
          </a:prstGeom>
        </p:spPr>
      </p:pic>
      <p:sp>
        <p:nvSpPr>
          <p:cNvPr id="8" name="TextBox 7">
            <a:extLst>
              <a:ext uri="{FF2B5EF4-FFF2-40B4-BE49-F238E27FC236}">
                <a16:creationId xmlns:a16="http://schemas.microsoft.com/office/drawing/2014/main" id="{80EF28B0-C0AC-4AEC-BECE-94DB0A0E4ABB}"/>
              </a:ext>
            </a:extLst>
          </p:cNvPr>
          <p:cNvSpPr txBox="1"/>
          <p:nvPr/>
        </p:nvSpPr>
        <p:spPr>
          <a:xfrm>
            <a:off x="982092" y="6538912"/>
            <a:ext cx="7350487" cy="261610"/>
          </a:xfrm>
          <a:prstGeom prst="rect">
            <a:avLst/>
          </a:prstGeom>
          <a:noFill/>
        </p:spPr>
        <p:txBody>
          <a:bodyPr wrap="square">
            <a:spAutoFit/>
          </a:bodyPr>
          <a:lstStyle/>
          <a:p>
            <a:r>
              <a:rPr lang="en-US" sz="1050" dirty="0">
                <a:hlinkClick r:id="rId4"/>
              </a:rPr>
              <a:t>Gradient Descent Update rule for Multiclass Logistic Regression _ by </a:t>
            </a:r>
            <a:r>
              <a:rPr lang="en-US" sz="1050" dirty="0" err="1">
                <a:hlinkClick r:id="rId4"/>
              </a:rPr>
              <a:t>adam</a:t>
            </a:r>
            <a:r>
              <a:rPr lang="en-US" sz="1050" dirty="0">
                <a:hlinkClick r:id="rId4"/>
              </a:rPr>
              <a:t> </a:t>
            </a:r>
            <a:r>
              <a:rPr lang="en-US" sz="1050" dirty="0" err="1">
                <a:hlinkClick r:id="rId4"/>
              </a:rPr>
              <a:t>dhalla</a:t>
            </a:r>
            <a:r>
              <a:rPr lang="en-US" sz="1050" dirty="0">
                <a:hlinkClick r:id="rId4"/>
              </a:rPr>
              <a:t> _ Artificial Intelligence in Plain English.pdf</a:t>
            </a:r>
            <a:r>
              <a:rPr lang="en-US" sz="1050" dirty="0"/>
              <a:t> </a:t>
            </a:r>
            <a:endParaRPr lang="en-HK" sz="1050" dirty="0"/>
          </a:p>
        </p:txBody>
      </p:sp>
      <p:sp>
        <p:nvSpPr>
          <p:cNvPr id="9" name="TextBox 8">
            <a:extLst>
              <a:ext uri="{FF2B5EF4-FFF2-40B4-BE49-F238E27FC236}">
                <a16:creationId xmlns:a16="http://schemas.microsoft.com/office/drawing/2014/main" id="{946CBFA4-C031-CF30-FEB6-6817781067DB}"/>
              </a:ext>
            </a:extLst>
          </p:cNvPr>
          <p:cNvSpPr txBox="1"/>
          <p:nvPr/>
        </p:nvSpPr>
        <p:spPr>
          <a:xfrm>
            <a:off x="3505200" y="3886200"/>
            <a:ext cx="964816" cy="369332"/>
          </a:xfrm>
          <a:prstGeom prst="rect">
            <a:avLst/>
          </a:prstGeom>
          <a:noFill/>
        </p:spPr>
        <p:txBody>
          <a:bodyPr wrap="none" rtlCol="0">
            <a:spAutoFit/>
          </a:bodyPr>
          <a:lstStyle/>
          <a:p>
            <a:r>
              <a:rPr lang="en-US" sz="1800" dirty="0"/>
              <a:t>SoftMax</a:t>
            </a:r>
            <a:endParaRPr lang="en-HK" dirty="0"/>
          </a:p>
        </p:txBody>
      </p:sp>
      <p:sp>
        <p:nvSpPr>
          <p:cNvPr id="20" name="TextBox 19">
            <a:extLst>
              <a:ext uri="{FF2B5EF4-FFF2-40B4-BE49-F238E27FC236}">
                <a16:creationId xmlns:a16="http://schemas.microsoft.com/office/drawing/2014/main" id="{9ECC387C-F87C-5D04-CBD3-4FFF12C2CED3}"/>
              </a:ext>
            </a:extLst>
          </p:cNvPr>
          <p:cNvSpPr txBox="1"/>
          <p:nvPr/>
        </p:nvSpPr>
        <p:spPr>
          <a:xfrm>
            <a:off x="2628458" y="4004512"/>
            <a:ext cx="911468" cy="369332"/>
          </a:xfrm>
          <a:prstGeom prst="rect">
            <a:avLst/>
          </a:prstGeom>
          <a:noFill/>
        </p:spPr>
        <p:txBody>
          <a:bodyPr wrap="none" rtlCol="0">
            <a:spAutoFit/>
          </a:bodyPr>
          <a:lstStyle/>
          <a:p>
            <a:r>
              <a:rPr lang="en-US" dirty="0"/>
              <a:t>weights</a:t>
            </a:r>
            <a:endParaRPr lang="en-HK" dirty="0"/>
          </a:p>
        </p:txBody>
      </p:sp>
      <p:sp>
        <p:nvSpPr>
          <p:cNvPr id="23" name="TextBox 22">
            <a:extLst>
              <a:ext uri="{FF2B5EF4-FFF2-40B4-BE49-F238E27FC236}">
                <a16:creationId xmlns:a16="http://schemas.microsoft.com/office/drawing/2014/main" id="{1248BD47-B351-2755-06A1-99D92C18D9D9}"/>
              </a:ext>
            </a:extLst>
          </p:cNvPr>
          <p:cNvSpPr txBox="1"/>
          <p:nvPr/>
        </p:nvSpPr>
        <p:spPr>
          <a:xfrm>
            <a:off x="2003063" y="4400315"/>
            <a:ext cx="684803" cy="369332"/>
          </a:xfrm>
          <a:prstGeom prst="rect">
            <a:avLst/>
          </a:prstGeom>
          <a:noFill/>
        </p:spPr>
        <p:txBody>
          <a:bodyPr wrap="none" rtlCol="0">
            <a:spAutoFit/>
          </a:bodyPr>
          <a:lstStyle/>
          <a:p>
            <a:r>
              <a:rPr lang="en-US" dirty="0"/>
              <a:t>Input</a:t>
            </a:r>
            <a:endParaRPr lang="en-HK" dirty="0"/>
          </a:p>
        </p:txBody>
      </p:sp>
      <p:sp>
        <p:nvSpPr>
          <p:cNvPr id="25" name="TextBox 24">
            <a:extLst>
              <a:ext uri="{FF2B5EF4-FFF2-40B4-BE49-F238E27FC236}">
                <a16:creationId xmlns:a16="http://schemas.microsoft.com/office/drawing/2014/main" id="{4E5F8A38-45B0-A04E-56A1-0DB482CAEB51}"/>
              </a:ext>
            </a:extLst>
          </p:cNvPr>
          <p:cNvSpPr txBox="1"/>
          <p:nvPr/>
        </p:nvSpPr>
        <p:spPr>
          <a:xfrm>
            <a:off x="6822506" y="4609108"/>
            <a:ext cx="1698222" cy="369332"/>
          </a:xfrm>
          <a:prstGeom prst="rect">
            <a:avLst/>
          </a:prstGeom>
          <a:noFill/>
        </p:spPr>
        <p:txBody>
          <a:bodyPr wrap="none" rtlCol="0">
            <a:spAutoFit/>
          </a:bodyPr>
          <a:lstStyle/>
          <a:p>
            <a:r>
              <a:rPr lang="en-US" i="1" dirty="0"/>
              <a:t>Y</a:t>
            </a:r>
            <a:r>
              <a:rPr lang="en-US" dirty="0"/>
              <a:t>=output vector</a:t>
            </a:r>
          </a:p>
        </p:txBody>
      </p:sp>
      <p:sp>
        <p:nvSpPr>
          <p:cNvPr id="26" name="TextBox 25">
            <a:extLst>
              <a:ext uri="{FF2B5EF4-FFF2-40B4-BE49-F238E27FC236}">
                <a16:creationId xmlns:a16="http://schemas.microsoft.com/office/drawing/2014/main" id="{320A7E23-01F8-AC6B-B88D-A548B9AB304D}"/>
              </a:ext>
            </a:extLst>
          </p:cNvPr>
          <p:cNvSpPr txBox="1"/>
          <p:nvPr/>
        </p:nvSpPr>
        <p:spPr>
          <a:xfrm>
            <a:off x="7018209" y="3618585"/>
            <a:ext cx="1738681" cy="646331"/>
          </a:xfrm>
          <a:prstGeom prst="rect">
            <a:avLst/>
          </a:prstGeom>
          <a:noFill/>
        </p:spPr>
        <p:txBody>
          <a:bodyPr wrap="none" rtlCol="0">
            <a:spAutoFit/>
          </a:bodyPr>
          <a:lstStyle/>
          <a:p>
            <a:r>
              <a:rPr lang="en-US" i="1" dirty="0"/>
              <a:t>T</a:t>
            </a:r>
            <a:r>
              <a:rPr lang="en-US" dirty="0"/>
              <a:t>=target </a:t>
            </a:r>
          </a:p>
          <a:p>
            <a:r>
              <a:rPr lang="en-US" dirty="0"/>
              <a:t>Vector (one-hot)</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7F410BA-3C8D-9847-96F1-036D70E4DCCC}"/>
                  </a:ext>
                </a:extLst>
              </p:cNvPr>
              <p:cNvSpPr txBox="1"/>
              <p:nvPr/>
            </p:nvSpPr>
            <p:spPr>
              <a:xfrm>
                <a:off x="6776018" y="5119611"/>
                <a:ext cx="2122504" cy="369332"/>
              </a:xfrm>
              <a:prstGeom prst="rect">
                <a:avLst/>
              </a:prstGeom>
              <a:noFill/>
            </p:spPr>
            <p:txBody>
              <a:bodyPr wrap="none" rtlCol="0">
                <a:spAutoFit/>
              </a:bodyPr>
              <a:lstStyle/>
              <a:p>
                <a:r>
                  <a:rPr lang="en-US" i="1" dirty="0"/>
                  <a:t>T=</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HK" dirty="0"/>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oMath>
                </a14:m>
                <a:r>
                  <a:rPr lang="en-HK" dirty="0"/>
                  <a:t>,</a:t>
                </a:r>
                <a:r>
                  <a:rPr lang="en-US" dirty="0"/>
                  <a:t> </a:t>
                </a:r>
                <a14:m>
                  <m:oMath xmlns:m="http://schemas.openxmlformats.org/officeDocument/2006/math">
                    <m:r>
                      <a:rPr lang="en-US" b="0" i="0" smtClean="0">
                        <a:latin typeface="Cambria Math" panose="02040503050406030204" pitchFamily="18" charset="0"/>
                      </a:rPr>
                      <m:t>…</m:t>
                    </m:r>
                  </m:oMath>
                </a14:m>
                <a:r>
                  <a:rPr lang="en-HK" dirty="0"/>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𝐾</m:t>
                        </m:r>
                      </m:sub>
                    </m:sSub>
                  </m:oMath>
                </a14:m>
                <a:r>
                  <a:rPr lang="en-HK" dirty="0"/>
                  <a:t>]</a:t>
                </a:r>
                <a:r>
                  <a:rPr lang="en-HK" baseline="30000" dirty="0"/>
                  <a:t>T</a:t>
                </a:r>
              </a:p>
            </p:txBody>
          </p:sp>
        </mc:Choice>
        <mc:Fallback xmlns="">
          <p:sp>
            <p:nvSpPr>
              <p:cNvPr id="27" name="TextBox 26">
                <a:extLst>
                  <a:ext uri="{FF2B5EF4-FFF2-40B4-BE49-F238E27FC236}">
                    <a16:creationId xmlns:a16="http://schemas.microsoft.com/office/drawing/2014/main" id="{37F410BA-3C8D-9847-96F1-036D70E4DCCC}"/>
                  </a:ext>
                </a:extLst>
              </p:cNvPr>
              <p:cNvSpPr txBox="1">
                <a:spLocks noRot="1" noChangeAspect="1" noMove="1" noResize="1" noEditPoints="1" noAdjustHandles="1" noChangeArrowheads="1" noChangeShapeType="1" noTextEdit="1"/>
              </p:cNvSpPr>
              <p:nvPr/>
            </p:nvSpPr>
            <p:spPr>
              <a:xfrm>
                <a:off x="6776018" y="5119611"/>
                <a:ext cx="2122504" cy="369332"/>
              </a:xfrm>
              <a:prstGeom prst="rect">
                <a:avLst/>
              </a:prstGeom>
              <a:blipFill>
                <a:blip r:embed="rId5"/>
                <a:stretch>
                  <a:fillRect l="-2586" t="-10000" b="-2666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196686A-EE16-8DBD-598D-95DEB2FBF304}"/>
                  </a:ext>
                </a:extLst>
              </p:cNvPr>
              <p:cNvSpPr txBox="1"/>
              <p:nvPr/>
            </p:nvSpPr>
            <p:spPr>
              <a:xfrm>
                <a:off x="6776018" y="4836233"/>
                <a:ext cx="2215582" cy="369332"/>
              </a:xfrm>
              <a:prstGeom prst="rect">
                <a:avLst/>
              </a:prstGeom>
              <a:noFill/>
            </p:spPr>
            <p:txBody>
              <a:bodyPr wrap="square">
                <a:spAutoFit/>
              </a:bodyPr>
              <a:lstStyle/>
              <a:p>
                <a:r>
                  <a:rPr lang="en-US" i="1" dirty="0"/>
                  <a:t>Y=</a:t>
                </a:r>
                <a:r>
                  <a:rPr lang="en-US" dirty="0"/>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HK" dirty="0"/>
                  <a:t>,</a:t>
                </a: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oMath>
                </a14:m>
                <a:r>
                  <a:rPr lang="en-HK" dirty="0"/>
                  <a:t>,</a:t>
                </a:r>
                <a:r>
                  <a:rPr lang="en-US" dirty="0"/>
                  <a:t> </a:t>
                </a:r>
                <a14:m>
                  <m:oMath xmlns:m="http://schemas.openxmlformats.org/officeDocument/2006/math">
                    <m:r>
                      <a:rPr lang="en-US" b="0" i="0" smtClean="0">
                        <a:latin typeface="Cambria Math" panose="02040503050406030204" pitchFamily="18" charset="0"/>
                      </a:rPr>
                      <m:t>…</m:t>
                    </m:r>
                  </m:oMath>
                </a14:m>
                <a:r>
                  <a:rPr lang="en-HK"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𝐾</m:t>
                        </m:r>
                      </m:sub>
                    </m:sSub>
                  </m:oMath>
                </a14:m>
                <a:r>
                  <a:rPr lang="en-HK" dirty="0"/>
                  <a:t>]</a:t>
                </a:r>
                <a:r>
                  <a:rPr lang="en-HK" baseline="30000" dirty="0"/>
                  <a:t>T</a:t>
                </a:r>
              </a:p>
            </p:txBody>
          </p:sp>
        </mc:Choice>
        <mc:Fallback xmlns="">
          <p:sp>
            <p:nvSpPr>
              <p:cNvPr id="28" name="TextBox 27">
                <a:extLst>
                  <a:ext uri="{FF2B5EF4-FFF2-40B4-BE49-F238E27FC236}">
                    <a16:creationId xmlns:a16="http://schemas.microsoft.com/office/drawing/2014/main" id="{7196686A-EE16-8DBD-598D-95DEB2FBF304}"/>
                  </a:ext>
                </a:extLst>
              </p:cNvPr>
              <p:cNvSpPr txBox="1">
                <a:spLocks noRot="1" noChangeAspect="1" noMove="1" noResize="1" noEditPoints="1" noAdjustHandles="1" noChangeArrowheads="1" noChangeShapeType="1" noTextEdit="1"/>
              </p:cNvSpPr>
              <p:nvPr/>
            </p:nvSpPr>
            <p:spPr>
              <a:xfrm>
                <a:off x="6776018" y="4836233"/>
                <a:ext cx="2215582" cy="369332"/>
              </a:xfrm>
              <a:prstGeom prst="rect">
                <a:avLst/>
              </a:prstGeom>
              <a:blipFill>
                <a:blip r:embed="rId6"/>
                <a:stretch>
                  <a:fillRect l="-2479" t="-8197" b="-24590"/>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3CA29C8-C87D-D2A7-D8BE-6CA755D43097}"/>
                  </a:ext>
                </a:extLst>
              </p:cNvPr>
              <p:cNvSpPr txBox="1"/>
              <p:nvPr/>
            </p:nvSpPr>
            <p:spPr>
              <a:xfrm>
                <a:off x="6138675" y="4353182"/>
                <a:ext cx="2625685" cy="384464"/>
              </a:xfrm>
              <a:prstGeom prst="rect">
                <a:avLst/>
              </a:prstGeom>
              <a:noFill/>
            </p:spPr>
            <p:txBody>
              <a:bodyPr wrap="square">
                <a:spAutoFit/>
              </a:bodyPr>
              <a:lstStyle/>
              <a:p>
                <a:r>
                  <a:rPr lang="en-US" dirty="0"/>
                  <a:t>E=-</a:t>
                </a:r>
                <a14:m>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panose="02040503050406030204" pitchFamily="18" charset="0"/>
                          </a:rPr>
                          <m:t>𝑖</m:t>
                        </m:r>
                      </m:sub>
                      <m:sup>
                        <m:r>
                          <a:rPr lang="en-US" i="1">
                            <a:latin typeface="Cambria Math" panose="02040503050406030204" pitchFamily="18" charset="0"/>
                          </a:rPr>
                          <m:t>𝐾</m:t>
                        </m:r>
                      </m:sup>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func>
                      </m:e>
                    </m:nary>
                  </m:oMath>
                </a14:m>
                <a:endParaRPr lang="en-US" i="1" dirty="0"/>
              </a:p>
            </p:txBody>
          </p:sp>
        </mc:Choice>
        <mc:Fallback xmlns="">
          <p:sp>
            <p:nvSpPr>
              <p:cNvPr id="32" name="TextBox 31">
                <a:extLst>
                  <a:ext uri="{FF2B5EF4-FFF2-40B4-BE49-F238E27FC236}">
                    <a16:creationId xmlns:a16="http://schemas.microsoft.com/office/drawing/2014/main" id="{D3CA29C8-C87D-D2A7-D8BE-6CA755D43097}"/>
                  </a:ext>
                </a:extLst>
              </p:cNvPr>
              <p:cNvSpPr txBox="1">
                <a:spLocks noRot="1" noChangeAspect="1" noMove="1" noResize="1" noEditPoints="1" noAdjustHandles="1" noChangeArrowheads="1" noChangeShapeType="1" noTextEdit="1"/>
              </p:cNvSpPr>
              <p:nvPr/>
            </p:nvSpPr>
            <p:spPr>
              <a:xfrm>
                <a:off x="6138675" y="4353182"/>
                <a:ext cx="2625685" cy="384464"/>
              </a:xfrm>
              <a:prstGeom prst="rect">
                <a:avLst/>
              </a:prstGeom>
              <a:blipFill>
                <a:blip r:embed="rId7"/>
                <a:stretch>
                  <a:fillRect l="-1856" t="-111111" b="-179365"/>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29F040F-9B31-D2A2-B32D-79AB61C006E6}"/>
                  </a:ext>
                </a:extLst>
              </p:cNvPr>
              <p:cNvSpPr txBox="1"/>
              <p:nvPr/>
            </p:nvSpPr>
            <p:spPr>
              <a:xfrm>
                <a:off x="2332770" y="5621318"/>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𝑦</m:t>
                          </m:r>
                          <m:r>
                            <a:rPr lang="en-US" b="0" i="1" baseline="-25000" smtClean="0">
                              <a:latin typeface="Cambria Math" panose="02040503050406030204" pitchFamily="18" charset="0"/>
                            </a:rPr>
                            <m:t>𝑖</m:t>
                          </m:r>
                        </m:e>
                      </m:d>
                    </m:oMath>
                  </m:oMathPara>
                </a14:m>
                <a:endParaRPr lang="en-HK" dirty="0"/>
              </a:p>
            </p:txBody>
          </p:sp>
        </mc:Choice>
        <mc:Fallback xmlns="">
          <p:sp>
            <p:nvSpPr>
              <p:cNvPr id="34" name="TextBox 33">
                <a:extLst>
                  <a:ext uri="{FF2B5EF4-FFF2-40B4-BE49-F238E27FC236}">
                    <a16:creationId xmlns:a16="http://schemas.microsoft.com/office/drawing/2014/main" id="{F29F040F-9B31-D2A2-B32D-79AB61C006E6}"/>
                  </a:ext>
                </a:extLst>
              </p:cNvPr>
              <p:cNvSpPr txBox="1">
                <a:spLocks noRot="1" noChangeAspect="1" noMove="1" noResize="1" noEditPoints="1" noAdjustHandles="1" noChangeArrowheads="1" noChangeShapeType="1" noTextEdit="1"/>
              </p:cNvSpPr>
              <p:nvPr/>
            </p:nvSpPr>
            <p:spPr>
              <a:xfrm>
                <a:off x="2332770" y="5621318"/>
                <a:ext cx="4572000" cy="369332"/>
              </a:xfrm>
              <a:prstGeom prst="rect">
                <a:avLst/>
              </a:prstGeom>
              <a:blipFill>
                <a:blip r:embed="rId8"/>
                <a:stretch>
                  <a:fillRect b="-655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1AFDDB2-3836-39A6-D1F9-5606900D05B5}"/>
                  </a:ext>
                </a:extLst>
              </p:cNvPr>
              <p:cNvSpPr txBox="1"/>
              <p:nvPr/>
            </p:nvSpPr>
            <p:spPr>
              <a:xfrm>
                <a:off x="972125" y="5852316"/>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𝑧</m:t>
                          </m:r>
                          <m:r>
                            <a:rPr lang="en-US" sz="1800" b="0" i="1" baseline="-25000" smtClean="0">
                              <a:latin typeface="Cambria Math" panose="02040503050406030204" pitchFamily="18" charset="0"/>
                            </a:rPr>
                            <m:t>𝑖</m:t>
                          </m:r>
                        </m:e>
                      </m:d>
                    </m:oMath>
                  </m:oMathPara>
                </a14:m>
                <a:endParaRPr lang="en-HK" dirty="0"/>
              </a:p>
            </p:txBody>
          </p:sp>
        </mc:Choice>
        <mc:Fallback xmlns="">
          <p:sp>
            <p:nvSpPr>
              <p:cNvPr id="37" name="TextBox 36">
                <a:extLst>
                  <a:ext uri="{FF2B5EF4-FFF2-40B4-BE49-F238E27FC236}">
                    <a16:creationId xmlns:a16="http://schemas.microsoft.com/office/drawing/2014/main" id="{C1AFDDB2-3836-39A6-D1F9-5606900D05B5}"/>
                  </a:ext>
                </a:extLst>
              </p:cNvPr>
              <p:cNvSpPr txBox="1">
                <a:spLocks noRot="1" noChangeAspect="1" noMove="1" noResize="1" noEditPoints="1" noAdjustHandles="1" noChangeArrowheads="1" noChangeShapeType="1" noTextEdit="1"/>
              </p:cNvSpPr>
              <p:nvPr/>
            </p:nvSpPr>
            <p:spPr>
              <a:xfrm>
                <a:off x="972125" y="5852316"/>
                <a:ext cx="4572000" cy="369332"/>
              </a:xfrm>
              <a:prstGeom prst="rect">
                <a:avLst/>
              </a:prstGeom>
              <a:blipFill>
                <a:blip r:embed="rId9"/>
                <a:stretch>
                  <a:fillRect/>
                </a:stretch>
              </a:blipFill>
            </p:spPr>
            <p:txBody>
              <a:bodyPr/>
              <a:lstStyle/>
              <a:p>
                <a:r>
                  <a:rPr lang="en-HK">
                    <a:noFill/>
                  </a:rPr>
                  <a:t> </a:t>
                </a:r>
              </a:p>
            </p:txBody>
          </p:sp>
        </mc:Fallback>
      </mc:AlternateContent>
      <p:sp>
        <p:nvSpPr>
          <p:cNvPr id="7" name="TextBox 6">
            <a:extLst>
              <a:ext uri="{FF2B5EF4-FFF2-40B4-BE49-F238E27FC236}">
                <a16:creationId xmlns:a16="http://schemas.microsoft.com/office/drawing/2014/main" id="{8E08C91C-50B9-78A1-4571-586F7D9737BA}"/>
              </a:ext>
            </a:extLst>
          </p:cNvPr>
          <p:cNvSpPr txBox="1"/>
          <p:nvPr/>
        </p:nvSpPr>
        <p:spPr>
          <a:xfrm>
            <a:off x="2305905" y="6078859"/>
            <a:ext cx="1129155" cy="369332"/>
          </a:xfrm>
          <a:prstGeom prst="rect">
            <a:avLst/>
          </a:prstGeom>
          <a:noFill/>
        </p:spPr>
        <p:txBody>
          <a:bodyPr wrap="none" rtlCol="0">
            <a:spAutoFit/>
          </a:bodyPr>
          <a:lstStyle/>
          <a:p>
            <a:r>
              <a:rPr lang="en-US" i="1" dirty="0">
                <a:solidFill>
                  <a:srgbClr val="FF0000"/>
                </a:solidFill>
              </a:rPr>
              <a:t>n</a:t>
            </a:r>
            <a:r>
              <a:rPr lang="en-US" dirty="0">
                <a:solidFill>
                  <a:srgbClr val="FF0000"/>
                </a:solidFill>
              </a:rPr>
              <a:t> features</a:t>
            </a:r>
            <a:endParaRPr lang="en-HK" dirty="0">
              <a:solidFill>
                <a:srgbClr val="FF0000"/>
              </a:solidFill>
            </a:endParaRPr>
          </a:p>
        </p:txBody>
      </p:sp>
      <p:sp>
        <p:nvSpPr>
          <p:cNvPr id="11" name="TextBox 10">
            <a:extLst>
              <a:ext uri="{FF2B5EF4-FFF2-40B4-BE49-F238E27FC236}">
                <a16:creationId xmlns:a16="http://schemas.microsoft.com/office/drawing/2014/main" id="{CF4187DA-5C78-05F9-8CC8-3D4300D550B1}"/>
              </a:ext>
            </a:extLst>
          </p:cNvPr>
          <p:cNvSpPr txBox="1"/>
          <p:nvPr/>
        </p:nvSpPr>
        <p:spPr>
          <a:xfrm>
            <a:off x="5955730" y="5445406"/>
            <a:ext cx="1295400" cy="369332"/>
          </a:xfrm>
          <a:prstGeom prst="rect">
            <a:avLst/>
          </a:prstGeom>
          <a:noFill/>
          <a:ln>
            <a:solidFill>
              <a:schemeClr val="accent1"/>
            </a:solidFill>
          </a:ln>
        </p:spPr>
        <p:txBody>
          <a:bodyPr wrap="square">
            <a:spAutoFit/>
          </a:bodyPr>
          <a:lstStyle/>
          <a:p>
            <a:r>
              <a:rPr lang="en-US" i="1" dirty="0" err="1">
                <a:solidFill>
                  <a:srgbClr val="FF0000"/>
                </a:solidFill>
              </a:rPr>
              <a:t>i</a:t>
            </a:r>
            <a:r>
              <a:rPr lang="en-US" dirty="0">
                <a:solidFill>
                  <a:srgbClr val="FF0000"/>
                </a:solidFill>
              </a:rPr>
              <a:t> class</a:t>
            </a:r>
          </a:p>
        </p:txBody>
      </p:sp>
    </p:spTree>
    <p:extLst>
      <p:ext uri="{BB962C8B-B14F-4D97-AF65-F5344CB8AC3E}">
        <p14:creationId xmlns:p14="http://schemas.microsoft.com/office/powerpoint/2010/main" val="3788275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5334F4A-2D51-39E8-2EFC-C35BF3232851}"/>
              </a:ext>
            </a:extLst>
          </p:cNvPr>
          <p:cNvPicPr>
            <a:picLocks noChangeAspect="1"/>
          </p:cNvPicPr>
          <p:nvPr/>
        </p:nvPicPr>
        <p:blipFill>
          <a:blip r:embed="rId2"/>
          <a:stretch>
            <a:fillRect/>
          </a:stretch>
        </p:blipFill>
        <p:spPr>
          <a:xfrm>
            <a:off x="761179" y="2167793"/>
            <a:ext cx="4298560" cy="3069118"/>
          </a:xfrm>
          <a:prstGeom prst="rect">
            <a:avLst/>
          </a:prstGeom>
        </p:spPr>
      </p:pic>
      <p:sp>
        <p:nvSpPr>
          <p:cNvPr id="2" name="Title 1">
            <a:extLst>
              <a:ext uri="{FF2B5EF4-FFF2-40B4-BE49-F238E27FC236}">
                <a16:creationId xmlns:a16="http://schemas.microsoft.com/office/drawing/2014/main" id="{4DD53D12-02EB-99DF-B064-5B691AD7F78B}"/>
              </a:ext>
            </a:extLst>
          </p:cNvPr>
          <p:cNvSpPr>
            <a:spLocks noGrp="1"/>
          </p:cNvSpPr>
          <p:nvPr>
            <p:ph type="title"/>
          </p:nvPr>
        </p:nvSpPr>
        <p:spPr>
          <a:xfrm>
            <a:off x="5162549" y="101151"/>
            <a:ext cx="3780542" cy="1143000"/>
          </a:xfrm>
        </p:spPr>
        <p:txBody>
          <a:bodyPr>
            <a:noAutofit/>
          </a:bodyPr>
          <a:lstStyle/>
          <a:p>
            <a:r>
              <a:rPr lang="en-US" sz="2400" dirty="0"/>
              <a:t>Derivation of  SoftMax weight update</a:t>
            </a:r>
          </a:p>
        </p:txBody>
      </p:sp>
      <p:sp>
        <p:nvSpPr>
          <p:cNvPr id="3" name="Content Placeholder 2">
            <a:extLst>
              <a:ext uri="{FF2B5EF4-FFF2-40B4-BE49-F238E27FC236}">
                <a16:creationId xmlns:a16="http://schemas.microsoft.com/office/drawing/2014/main" id="{5B9CF028-CFC6-63FC-491C-B85DCE10BBB2}"/>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8F7BB03F-9535-A1D5-DD56-C0A24CDF8DA0}"/>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83495208-3DAA-59FF-C6C2-1D470B80B642}"/>
              </a:ext>
            </a:extLst>
          </p:cNvPr>
          <p:cNvSpPr>
            <a:spLocks noGrp="1"/>
          </p:cNvSpPr>
          <p:nvPr>
            <p:ph type="sldNum" sz="quarter" idx="12"/>
          </p:nvPr>
        </p:nvSpPr>
        <p:spPr/>
        <p:txBody>
          <a:bodyPr/>
          <a:lstStyle/>
          <a:p>
            <a:fld id="{B28686DF-4AC6-44BB-9261-A3C12E8BDC53}" type="slidenum">
              <a:rPr lang="en-US" altLang="zh-HK" smtClean="0"/>
              <a:pPr/>
              <a:t>67</a:t>
            </a:fld>
            <a:endParaRPr lang="en-US" altLang="zh-HK"/>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30D183-11E9-254C-0F0D-5617B64F8D34}"/>
                  </a:ext>
                </a:extLst>
              </p:cNvPr>
              <p:cNvSpPr txBox="1"/>
              <p:nvPr/>
            </p:nvSpPr>
            <p:spPr>
              <a:xfrm>
                <a:off x="5559760" y="1142079"/>
                <a:ext cx="3513701" cy="1872372"/>
              </a:xfrm>
              <a:prstGeom prst="rect">
                <a:avLst/>
              </a:prstGeom>
              <a:solidFill>
                <a:schemeClr val="bg1"/>
              </a:solidFill>
            </p:spPr>
            <p:txBody>
              <a:bodyPr wrap="square" lIns="0" tIns="0" rIns="0" bIns="0" rtlCol="0">
                <a:spAutoFit/>
              </a:bodyPr>
              <a:lstStyle/>
              <a:p>
                <a:r>
                  <a:rPr lang="en-US" sz="2000" i="1" dirty="0">
                    <a:solidFill>
                      <a:srgbClr val="0070C0"/>
                    </a:solidFill>
                    <a:latin typeface="Cambria Math" panose="02040503050406030204" pitchFamily="18" charset="0"/>
                  </a:rPr>
                  <a:t>For Backpropagation , we need</a:t>
                </a:r>
              </a:p>
              <a:p>
                <a:pPr/>
                <a14:m>
                  <m:oMathPara xmlns:m="http://schemas.openxmlformats.org/officeDocument/2006/math">
                    <m:oMathParaPr>
                      <m:jc m:val="left"/>
                    </m:oMathParaPr>
                    <m:oMath xmlns:m="http://schemas.openxmlformats.org/officeDocument/2006/math">
                      <m:f>
                        <m:fPr>
                          <m:ctrlPr>
                            <a:rPr lang="en-US" sz="2000" i="1" smtClean="0">
                              <a:solidFill>
                                <a:srgbClr val="0070C0"/>
                              </a:solidFill>
                              <a:latin typeface="Cambria Math" panose="02040503050406030204" pitchFamily="18" charset="0"/>
                            </a:rPr>
                          </m:ctrlPr>
                        </m:fPr>
                        <m:num>
                          <m:r>
                            <a:rPr lang="en-US" sz="2000" i="1" smtClean="0">
                              <a:solidFill>
                                <a:srgbClr val="0070C0"/>
                              </a:solidFill>
                              <a:latin typeface="Cambria Math" panose="02040503050406030204" pitchFamily="18" charset="0"/>
                              <a:ea typeface="Cambria Math" panose="02040503050406030204" pitchFamily="18" charset="0"/>
                            </a:rPr>
                            <m:t>𝜕</m:t>
                          </m:r>
                          <m:r>
                            <a:rPr lang="en-HK" sz="2000" b="0" i="1" smtClean="0">
                              <a:solidFill>
                                <a:srgbClr val="0070C0"/>
                              </a:solidFill>
                              <a:latin typeface="Cambria Math" panose="02040503050406030204" pitchFamily="18" charset="0"/>
                              <a:ea typeface="Cambria Math" panose="02040503050406030204" pitchFamily="18" charset="0"/>
                            </a:rPr>
                            <m:t>𝐸</m:t>
                          </m:r>
                        </m:num>
                        <m:den>
                          <m:r>
                            <a:rPr lang="en-US" sz="2000" i="1">
                              <a:solidFill>
                                <a:srgbClr val="0070C0"/>
                              </a:solidFill>
                              <a:latin typeface="Cambria Math" panose="02040503050406030204" pitchFamily="18" charset="0"/>
                              <a:ea typeface="Cambria Math" panose="02040503050406030204" pitchFamily="18" charset="0"/>
                            </a:rPr>
                            <m:t>𝜕</m:t>
                          </m:r>
                          <m:sSub>
                            <m:sSubPr>
                              <m:ctrlPr>
                                <a:rPr lang="en-US" sz="2000" i="1">
                                  <a:solidFill>
                                    <a:srgbClr val="0070C0"/>
                                  </a:solidFill>
                                  <a:latin typeface="Cambria Math" panose="02040503050406030204" pitchFamily="18" charset="0"/>
                                  <a:ea typeface="Cambria Math" panose="02040503050406030204" pitchFamily="18" charset="0"/>
                                </a:rPr>
                              </m:ctrlPr>
                            </m:sSubPr>
                            <m:e>
                              <m:r>
                                <a:rPr lang="en-HK" sz="2000" i="1">
                                  <a:solidFill>
                                    <a:srgbClr val="0070C0"/>
                                  </a:solidFill>
                                  <a:latin typeface="Cambria Math" panose="02040503050406030204" pitchFamily="18" charset="0"/>
                                  <a:ea typeface="Cambria Math" panose="02040503050406030204" pitchFamily="18" charset="0"/>
                                </a:rPr>
                                <m:t>𝑤</m:t>
                              </m:r>
                            </m:e>
                            <m:sub>
                              <m:r>
                                <a:rPr lang="en-HK" sz="2000" b="0" i="1" smtClean="0">
                                  <a:solidFill>
                                    <a:srgbClr val="0070C0"/>
                                  </a:solidFill>
                                  <a:latin typeface="Cambria Math" panose="02040503050406030204" pitchFamily="18" charset="0"/>
                                  <a:ea typeface="Cambria Math" panose="02040503050406030204" pitchFamily="18" charset="0"/>
                                </a:rPr>
                                <m:t>𝑛</m:t>
                              </m:r>
                              <m:r>
                                <a:rPr lang="en-HK" sz="2000" i="1">
                                  <a:solidFill>
                                    <a:srgbClr val="0070C0"/>
                                  </a:solidFill>
                                  <a:latin typeface="Cambria Math" panose="02040503050406030204" pitchFamily="18" charset="0"/>
                                  <a:ea typeface="Cambria Math" panose="02040503050406030204" pitchFamily="18" charset="0"/>
                                </a:rPr>
                                <m:t>,</m:t>
                              </m:r>
                              <m:r>
                                <a:rPr lang="en-US" sz="2000" b="0" i="1" smtClean="0">
                                  <a:solidFill>
                                    <a:srgbClr val="0070C0"/>
                                  </a:solidFill>
                                  <a:latin typeface="Cambria Math" panose="02040503050406030204" pitchFamily="18" charset="0"/>
                                  <a:ea typeface="Cambria Math" panose="02040503050406030204" pitchFamily="18" charset="0"/>
                                </a:rPr>
                                <m:t>𝑖</m:t>
                              </m:r>
                            </m:sub>
                          </m:sSub>
                        </m:den>
                      </m:f>
                      <m:r>
                        <a:rPr lang="en-HK" sz="2000" b="0" i="1" smtClean="0">
                          <a:solidFill>
                            <a:srgbClr val="0070C0"/>
                          </a:solidFill>
                          <a:latin typeface="Cambria Math" panose="02040503050406030204" pitchFamily="18" charset="0"/>
                        </a:rPr>
                        <m:t>=</m:t>
                      </m:r>
                      <m:f>
                        <m:fPr>
                          <m:ctrlPr>
                            <a:rPr lang="en-US" sz="2000" i="1">
                              <a:solidFill>
                                <a:srgbClr val="0070C0"/>
                              </a:solidFill>
                              <a:latin typeface="Cambria Math" panose="02040503050406030204" pitchFamily="18" charset="0"/>
                            </a:rPr>
                          </m:ctrlPr>
                        </m:fPr>
                        <m:num>
                          <m:r>
                            <a:rPr lang="en-US" sz="2000" i="1">
                              <a:solidFill>
                                <a:srgbClr val="0070C0"/>
                              </a:solidFill>
                              <a:latin typeface="Cambria Math" panose="02040503050406030204" pitchFamily="18" charset="0"/>
                              <a:ea typeface="Cambria Math" panose="02040503050406030204" pitchFamily="18" charset="0"/>
                            </a:rPr>
                            <m:t>𝜕</m:t>
                          </m:r>
                          <m:r>
                            <a:rPr lang="en-HK" sz="2000" i="1">
                              <a:solidFill>
                                <a:srgbClr val="0070C0"/>
                              </a:solidFill>
                              <a:latin typeface="Cambria Math" panose="02040503050406030204" pitchFamily="18" charset="0"/>
                              <a:ea typeface="Cambria Math" panose="02040503050406030204" pitchFamily="18" charset="0"/>
                            </a:rPr>
                            <m:t>𝐸</m:t>
                          </m:r>
                        </m:num>
                        <m:den>
                          <m:r>
                            <a:rPr lang="en-US" sz="2000" i="1">
                              <a:solidFill>
                                <a:srgbClr val="0070C0"/>
                              </a:solidFill>
                              <a:latin typeface="Cambria Math" panose="02040503050406030204" pitchFamily="18" charset="0"/>
                              <a:ea typeface="Cambria Math" panose="02040503050406030204" pitchFamily="18" charset="0"/>
                            </a:rPr>
                            <m:t>𝜕</m:t>
                          </m:r>
                          <m:r>
                            <a:rPr lang="en-HK" sz="2000" i="1">
                              <a:solidFill>
                                <a:srgbClr val="0070C0"/>
                              </a:solidFill>
                              <a:latin typeface="Cambria Math" panose="02040503050406030204" pitchFamily="18" charset="0"/>
                              <a:ea typeface="Cambria Math" panose="02040503050406030204" pitchFamily="18" charset="0"/>
                            </a:rPr>
                            <m:t>𝑦</m:t>
                          </m:r>
                        </m:den>
                      </m:f>
                      <m:f>
                        <m:fPr>
                          <m:ctrlPr>
                            <a:rPr lang="en-US" sz="2000" i="1" smtClean="0">
                              <a:solidFill>
                                <a:srgbClr val="0070C0"/>
                              </a:solidFill>
                              <a:latin typeface="Cambria Math" panose="02040503050406030204" pitchFamily="18" charset="0"/>
                            </a:rPr>
                          </m:ctrlPr>
                        </m:fPr>
                        <m:num>
                          <m:r>
                            <a:rPr lang="en-US" sz="2000" i="1" smtClean="0">
                              <a:solidFill>
                                <a:srgbClr val="0070C0"/>
                              </a:solidFill>
                              <a:latin typeface="Cambria Math" panose="02040503050406030204" pitchFamily="18" charset="0"/>
                              <a:ea typeface="Cambria Math" panose="02040503050406030204" pitchFamily="18" charset="0"/>
                            </a:rPr>
                            <m:t>𝜕</m:t>
                          </m:r>
                          <m:r>
                            <a:rPr lang="en-HK" sz="2000" b="0" i="1" smtClean="0">
                              <a:solidFill>
                                <a:srgbClr val="0070C0"/>
                              </a:solidFill>
                              <a:latin typeface="Cambria Math" panose="02040503050406030204" pitchFamily="18" charset="0"/>
                              <a:ea typeface="Cambria Math" panose="02040503050406030204" pitchFamily="18" charset="0"/>
                            </a:rPr>
                            <m:t>𝑦</m:t>
                          </m:r>
                        </m:num>
                        <m:den>
                          <m:r>
                            <a:rPr lang="en-US" sz="2000" i="1">
                              <a:solidFill>
                                <a:srgbClr val="0070C0"/>
                              </a:solidFill>
                              <a:latin typeface="Cambria Math" panose="02040503050406030204" pitchFamily="18" charset="0"/>
                              <a:ea typeface="Cambria Math" panose="02040503050406030204" pitchFamily="18" charset="0"/>
                            </a:rPr>
                            <m:t>𝜕</m:t>
                          </m:r>
                          <m:r>
                            <a:rPr lang="en-HK" sz="2000" b="0" i="1" smtClean="0">
                              <a:solidFill>
                                <a:srgbClr val="0070C0"/>
                              </a:solidFill>
                              <a:latin typeface="Cambria Math" panose="02040503050406030204" pitchFamily="18" charset="0"/>
                              <a:ea typeface="Cambria Math" panose="02040503050406030204" pitchFamily="18" charset="0"/>
                            </a:rPr>
                            <m:t>𝑧</m:t>
                          </m:r>
                        </m:den>
                      </m:f>
                      <m:f>
                        <m:fPr>
                          <m:ctrlPr>
                            <a:rPr lang="en-US" sz="2000" i="1" smtClean="0">
                              <a:solidFill>
                                <a:srgbClr val="0070C0"/>
                              </a:solidFill>
                              <a:latin typeface="Cambria Math" panose="02040503050406030204" pitchFamily="18" charset="0"/>
                            </a:rPr>
                          </m:ctrlPr>
                        </m:fPr>
                        <m:num>
                          <m:r>
                            <a:rPr lang="en-US" sz="2000" i="1" smtClean="0">
                              <a:solidFill>
                                <a:srgbClr val="0070C0"/>
                              </a:solidFill>
                              <a:latin typeface="Cambria Math" panose="02040503050406030204" pitchFamily="18" charset="0"/>
                              <a:ea typeface="Cambria Math" panose="02040503050406030204" pitchFamily="18" charset="0"/>
                            </a:rPr>
                            <m:t>𝜕</m:t>
                          </m:r>
                          <m:r>
                            <a:rPr lang="en-HK" sz="2000" b="0" i="1" smtClean="0">
                              <a:solidFill>
                                <a:srgbClr val="0070C0"/>
                              </a:solidFill>
                              <a:latin typeface="Cambria Math" panose="02040503050406030204" pitchFamily="18" charset="0"/>
                              <a:ea typeface="Cambria Math" panose="02040503050406030204" pitchFamily="18" charset="0"/>
                            </a:rPr>
                            <m:t>𝑧</m:t>
                          </m:r>
                        </m:num>
                        <m:den>
                          <m:r>
                            <a:rPr lang="en-US" sz="2000" i="1">
                              <a:solidFill>
                                <a:srgbClr val="0070C0"/>
                              </a:solidFill>
                              <a:latin typeface="Cambria Math" panose="02040503050406030204" pitchFamily="18" charset="0"/>
                              <a:ea typeface="Cambria Math" panose="02040503050406030204" pitchFamily="18" charset="0"/>
                            </a:rPr>
                            <m:t>𝜕</m:t>
                          </m:r>
                          <m:sSub>
                            <m:sSubPr>
                              <m:ctrlPr>
                                <a:rPr lang="en-US" sz="2000" i="1" smtClean="0">
                                  <a:solidFill>
                                    <a:srgbClr val="0070C0"/>
                                  </a:solidFill>
                                  <a:latin typeface="Cambria Math" panose="02040503050406030204" pitchFamily="18" charset="0"/>
                                  <a:ea typeface="Cambria Math" panose="02040503050406030204" pitchFamily="18" charset="0"/>
                                </a:rPr>
                              </m:ctrlPr>
                            </m:sSubPr>
                            <m:e>
                              <m:r>
                                <a:rPr lang="en-HK" sz="2000" b="0" i="1" smtClean="0">
                                  <a:solidFill>
                                    <a:srgbClr val="0070C0"/>
                                  </a:solidFill>
                                  <a:latin typeface="Cambria Math" panose="02040503050406030204" pitchFamily="18" charset="0"/>
                                  <a:ea typeface="Cambria Math" panose="02040503050406030204" pitchFamily="18" charset="0"/>
                                </a:rPr>
                                <m:t>𝑤</m:t>
                              </m:r>
                            </m:e>
                            <m:sub>
                              <m:r>
                                <a:rPr lang="en-HK" sz="2000" b="0" i="1" smtClean="0">
                                  <a:solidFill>
                                    <a:srgbClr val="0070C0"/>
                                  </a:solidFill>
                                  <a:latin typeface="Cambria Math" panose="02040503050406030204" pitchFamily="18" charset="0"/>
                                  <a:ea typeface="Cambria Math" panose="02040503050406030204" pitchFamily="18" charset="0"/>
                                </a:rPr>
                                <m:t>𝑛</m:t>
                              </m:r>
                              <m:r>
                                <a:rPr lang="en-HK" sz="2000" b="0" i="1" smtClean="0">
                                  <a:solidFill>
                                    <a:srgbClr val="0070C0"/>
                                  </a:solidFill>
                                  <a:latin typeface="Cambria Math" panose="02040503050406030204" pitchFamily="18" charset="0"/>
                                  <a:ea typeface="Cambria Math" panose="02040503050406030204" pitchFamily="18" charset="0"/>
                                </a:rPr>
                                <m:t>,</m:t>
                              </m:r>
                              <m:r>
                                <a:rPr lang="en-US" sz="2000" b="0" i="1" smtClean="0">
                                  <a:solidFill>
                                    <a:srgbClr val="0070C0"/>
                                  </a:solidFill>
                                  <a:latin typeface="Cambria Math" panose="02040503050406030204" pitchFamily="18" charset="0"/>
                                  <a:ea typeface="Cambria Math" panose="02040503050406030204" pitchFamily="18" charset="0"/>
                                </a:rPr>
                                <m:t>𝑖</m:t>
                              </m:r>
                            </m:sub>
                          </m:sSub>
                        </m:den>
                      </m:f>
                      <m:r>
                        <a:rPr lang="en-US" sz="2000" b="0" i="1" smtClean="0">
                          <a:solidFill>
                            <a:srgbClr val="0070C0"/>
                          </a:solidFill>
                          <a:latin typeface="Cambria Math" panose="02040503050406030204" pitchFamily="18" charset="0"/>
                          <a:ea typeface="Cambria Math" panose="02040503050406030204" pitchFamily="18" charset="0"/>
                        </a:rPr>
                        <m:t>=</m:t>
                      </m:r>
                      <m:r>
                        <a:rPr lang="en-US" sz="2000" b="0" i="1" smtClean="0">
                          <a:solidFill>
                            <a:srgbClr val="0070C0"/>
                          </a:solidFill>
                          <a:latin typeface="Cambria Math" panose="02040503050406030204" pitchFamily="18" charset="0"/>
                          <a:ea typeface="Cambria Math" panose="02040503050406030204" pitchFamily="18" charset="0"/>
                        </a:rPr>
                        <m:t>𝑡𝑒𝑟𝑚</m:t>
                      </m:r>
                      <m:r>
                        <a:rPr lang="en-US" sz="2000" b="0" i="1" smtClean="0">
                          <a:solidFill>
                            <a:srgbClr val="0070C0"/>
                          </a:solidFill>
                          <a:latin typeface="Cambria Math" panose="02040503050406030204" pitchFamily="18" charset="0"/>
                          <a:ea typeface="Cambria Math" panose="02040503050406030204" pitchFamily="18" charset="0"/>
                        </a:rPr>
                        <m:t>1∗</m:t>
                      </m:r>
                      <m:r>
                        <a:rPr lang="en-US" sz="2000" b="0" i="1" smtClean="0">
                          <a:solidFill>
                            <a:srgbClr val="0070C0"/>
                          </a:solidFill>
                          <a:latin typeface="Cambria Math" panose="02040503050406030204" pitchFamily="18" charset="0"/>
                          <a:ea typeface="Cambria Math" panose="02040503050406030204" pitchFamily="18" charset="0"/>
                        </a:rPr>
                        <m:t>𝑡𝑒𝑟𝑚</m:t>
                      </m:r>
                      <m:r>
                        <a:rPr lang="en-US" sz="2000" b="0" i="1" smtClean="0">
                          <a:solidFill>
                            <a:srgbClr val="0070C0"/>
                          </a:solidFill>
                          <a:latin typeface="Cambria Math" panose="02040503050406030204" pitchFamily="18" charset="0"/>
                          <a:ea typeface="Cambria Math" panose="02040503050406030204" pitchFamily="18" charset="0"/>
                        </a:rPr>
                        <m:t>2∗</m:t>
                      </m:r>
                      <m:r>
                        <a:rPr lang="en-US" sz="2000" b="0" i="1" smtClean="0">
                          <a:solidFill>
                            <a:srgbClr val="0070C0"/>
                          </a:solidFill>
                          <a:latin typeface="Cambria Math" panose="02040503050406030204" pitchFamily="18" charset="0"/>
                          <a:ea typeface="Cambria Math" panose="02040503050406030204" pitchFamily="18" charset="0"/>
                        </a:rPr>
                        <m:t>𝑡𝑒𝑟𝑚</m:t>
                      </m:r>
                      <m:r>
                        <a:rPr lang="en-US" sz="2000" b="0" i="1" smtClean="0">
                          <a:solidFill>
                            <a:srgbClr val="0070C0"/>
                          </a:solidFill>
                          <a:latin typeface="Cambria Math" panose="02040503050406030204" pitchFamily="18" charset="0"/>
                          <a:ea typeface="Cambria Math" panose="02040503050406030204" pitchFamily="18" charset="0"/>
                        </a:rPr>
                        <m:t>3 </m:t>
                      </m:r>
                    </m:oMath>
                  </m:oMathPara>
                </a14:m>
                <a:endParaRPr lang="en-US" sz="2000" b="0" i="1" dirty="0">
                  <a:solidFill>
                    <a:srgbClr val="0070C0"/>
                  </a:solidFill>
                  <a:latin typeface="Cambria Math" panose="02040503050406030204" pitchFamily="18" charset="0"/>
                  <a:ea typeface="Cambria Math" panose="02040503050406030204" pitchFamily="18" charset="0"/>
                </a:endParaRPr>
              </a:p>
              <a:p>
                <a:r>
                  <a:rPr lang="en-US" sz="2000" i="1" dirty="0">
                    <a:solidFill>
                      <a:srgbClr val="0070C0"/>
                    </a:solidFill>
                    <a:latin typeface="Cambria Math" panose="02040503050406030204" pitchFamily="18" charset="0"/>
                    <a:ea typeface="Cambria Math" panose="02040503050406030204" pitchFamily="18" charset="0"/>
                  </a:rPr>
                  <a:t>(chain rule)</a:t>
                </a:r>
                <a:endParaRPr lang="en-US" sz="2000" b="0" i="1" dirty="0">
                  <a:solidFill>
                    <a:srgbClr val="0070C0"/>
                  </a:solidFill>
                  <a:latin typeface="Cambria Math" panose="02040503050406030204" pitchFamily="18" charset="0"/>
                  <a:ea typeface="Cambria Math" panose="02040503050406030204" pitchFamily="18" charset="0"/>
                </a:endParaRPr>
              </a:p>
              <a:p>
                <a:endParaRPr lang="en-US" dirty="0">
                  <a:solidFill>
                    <a:srgbClr val="0070C0"/>
                  </a:solidFill>
                </a:endParaRPr>
              </a:p>
            </p:txBody>
          </p:sp>
        </mc:Choice>
        <mc:Fallback xmlns="">
          <p:sp>
            <p:nvSpPr>
              <p:cNvPr id="6" name="TextBox 5">
                <a:extLst>
                  <a:ext uri="{FF2B5EF4-FFF2-40B4-BE49-F238E27FC236}">
                    <a16:creationId xmlns:a16="http://schemas.microsoft.com/office/drawing/2014/main" id="{2E30D183-11E9-254C-0F0D-5617B64F8D34}"/>
                  </a:ext>
                </a:extLst>
              </p:cNvPr>
              <p:cNvSpPr txBox="1">
                <a:spLocks noRot="1" noChangeAspect="1" noMove="1" noResize="1" noEditPoints="1" noAdjustHandles="1" noChangeArrowheads="1" noChangeShapeType="1" noTextEdit="1"/>
              </p:cNvSpPr>
              <p:nvPr/>
            </p:nvSpPr>
            <p:spPr>
              <a:xfrm>
                <a:off x="5559760" y="1142079"/>
                <a:ext cx="3513701" cy="1872372"/>
              </a:xfrm>
              <a:prstGeom prst="rect">
                <a:avLst/>
              </a:prstGeom>
              <a:blipFill>
                <a:blip r:embed="rId3"/>
                <a:stretch>
                  <a:fillRect l="-4340" t="-4235"/>
                </a:stretch>
              </a:blipFill>
            </p:spPr>
            <p:txBody>
              <a:bodyPr/>
              <a:lstStyle/>
              <a:p>
                <a:r>
                  <a:rPr lang="en-HK">
                    <a:noFill/>
                  </a:rPr>
                  <a:t> </a:t>
                </a:r>
              </a:p>
            </p:txBody>
          </p:sp>
        </mc:Fallback>
      </mc:AlternateContent>
      <p:sp>
        <p:nvSpPr>
          <p:cNvPr id="11" name="TextBox 10">
            <a:extLst>
              <a:ext uri="{FF2B5EF4-FFF2-40B4-BE49-F238E27FC236}">
                <a16:creationId xmlns:a16="http://schemas.microsoft.com/office/drawing/2014/main" id="{524E013C-FD53-60BF-DBD2-8E3C10B2A534}"/>
              </a:ext>
            </a:extLst>
          </p:cNvPr>
          <p:cNvSpPr txBox="1"/>
          <p:nvPr/>
        </p:nvSpPr>
        <p:spPr>
          <a:xfrm>
            <a:off x="177315" y="247471"/>
            <a:ext cx="4613910" cy="1200329"/>
          </a:xfrm>
          <a:prstGeom prst="rect">
            <a:avLst/>
          </a:prstGeom>
          <a:noFill/>
        </p:spPr>
        <p:txBody>
          <a:bodyPr wrap="square">
            <a:spAutoFit/>
          </a:bodyPr>
          <a:lstStyle/>
          <a:p>
            <a:r>
              <a:rPr lang="en-US" i="1" dirty="0">
                <a:latin typeface="Cambria Math" panose="02040503050406030204" pitchFamily="18" charset="0"/>
              </a:rPr>
              <a:t>X has N features (x1,x2,….,</a:t>
            </a:r>
            <a:r>
              <a:rPr lang="en-US" i="1" dirty="0" err="1">
                <a:latin typeface="Cambria Math" panose="02040503050406030204" pitchFamily="18" charset="0"/>
              </a:rPr>
              <a:t>xN</a:t>
            </a:r>
            <a:r>
              <a:rPr lang="en-US" i="1" dirty="0">
                <a:latin typeface="Cambria Math" panose="02040503050406030204" pitchFamily="18" charset="0"/>
              </a:rPr>
              <a:t>), Z (Z1,Z2,..,ZK). has K classes. Hence, we have y1,y2,,,yK. E.g. N=3072,K=10 for an optical  character recognition  example/problem.</a:t>
            </a:r>
            <a:endParaRPr lang="en-US" dirty="0"/>
          </a:p>
        </p:txBody>
      </p:sp>
      <p:sp>
        <p:nvSpPr>
          <p:cNvPr id="13" name="TextBox 12">
            <a:extLst>
              <a:ext uri="{FF2B5EF4-FFF2-40B4-BE49-F238E27FC236}">
                <a16:creationId xmlns:a16="http://schemas.microsoft.com/office/drawing/2014/main" id="{2139A0EE-2A5F-B615-A352-41E4AA64B041}"/>
              </a:ext>
            </a:extLst>
          </p:cNvPr>
          <p:cNvSpPr txBox="1"/>
          <p:nvPr/>
        </p:nvSpPr>
        <p:spPr>
          <a:xfrm>
            <a:off x="4391184" y="2007784"/>
            <a:ext cx="771365" cy="646331"/>
          </a:xfrm>
          <a:prstGeom prst="rect">
            <a:avLst/>
          </a:prstGeom>
          <a:noFill/>
        </p:spPr>
        <p:txBody>
          <a:bodyPr wrap="none" rtlCol="0">
            <a:spAutoFit/>
          </a:bodyPr>
          <a:lstStyle/>
          <a:p>
            <a:r>
              <a:rPr lang="en-US" sz="3600" i="1" dirty="0" err="1"/>
              <a:t>y</a:t>
            </a:r>
            <a:r>
              <a:rPr lang="en-US" sz="3600" i="1" baseline="-25000" dirty="0" err="1"/>
              <a:t>i</a:t>
            </a:r>
            <a:r>
              <a:rPr lang="en-US" sz="3600" i="1" baseline="-25000" dirty="0"/>
              <a:t>=1</a:t>
            </a:r>
          </a:p>
        </p:txBody>
      </p:sp>
      <p:sp>
        <p:nvSpPr>
          <p:cNvPr id="14" name="TextBox 13">
            <a:extLst>
              <a:ext uri="{FF2B5EF4-FFF2-40B4-BE49-F238E27FC236}">
                <a16:creationId xmlns:a16="http://schemas.microsoft.com/office/drawing/2014/main" id="{F4B1780C-9FB0-D33C-69B8-0D93CB3510C9}"/>
              </a:ext>
            </a:extLst>
          </p:cNvPr>
          <p:cNvSpPr txBox="1"/>
          <p:nvPr/>
        </p:nvSpPr>
        <p:spPr>
          <a:xfrm>
            <a:off x="4912044" y="3381749"/>
            <a:ext cx="575799" cy="461665"/>
          </a:xfrm>
          <a:prstGeom prst="rect">
            <a:avLst/>
          </a:prstGeom>
          <a:noFill/>
        </p:spPr>
        <p:txBody>
          <a:bodyPr wrap="none" rtlCol="0">
            <a:spAutoFit/>
          </a:bodyPr>
          <a:lstStyle/>
          <a:p>
            <a:r>
              <a:rPr lang="en-US" sz="2400" i="1" dirty="0" err="1"/>
              <a:t>y</a:t>
            </a:r>
            <a:r>
              <a:rPr lang="en-US" sz="2400" i="1" baseline="-25000" dirty="0" err="1"/>
              <a:t>i</a:t>
            </a:r>
            <a:r>
              <a:rPr lang="en-US" sz="2400" i="1" baseline="-25000" dirty="0"/>
              <a:t>=2</a:t>
            </a:r>
          </a:p>
        </p:txBody>
      </p:sp>
      <p:sp>
        <p:nvSpPr>
          <p:cNvPr id="15" name="TextBox 14">
            <a:extLst>
              <a:ext uri="{FF2B5EF4-FFF2-40B4-BE49-F238E27FC236}">
                <a16:creationId xmlns:a16="http://schemas.microsoft.com/office/drawing/2014/main" id="{22EA7738-D5FA-4FD5-8F1E-6B00FF51AB99}"/>
              </a:ext>
            </a:extLst>
          </p:cNvPr>
          <p:cNvSpPr txBox="1"/>
          <p:nvPr/>
        </p:nvSpPr>
        <p:spPr>
          <a:xfrm>
            <a:off x="4358315" y="4975301"/>
            <a:ext cx="1005403" cy="523220"/>
          </a:xfrm>
          <a:prstGeom prst="rect">
            <a:avLst/>
          </a:prstGeom>
          <a:noFill/>
        </p:spPr>
        <p:txBody>
          <a:bodyPr wrap="none" rtlCol="0">
            <a:spAutoFit/>
          </a:bodyPr>
          <a:lstStyle/>
          <a:p>
            <a:r>
              <a:rPr lang="en-US" sz="2800" i="1" dirty="0" err="1"/>
              <a:t>y</a:t>
            </a:r>
            <a:r>
              <a:rPr lang="en-US" sz="2800" i="1" baseline="-25000" dirty="0" err="1"/>
              <a:t>i</a:t>
            </a:r>
            <a:r>
              <a:rPr lang="en-US" sz="2800" i="1" baseline="-25000" dirty="0"/>
              <a:t>=K=10</a:t>
            </a:r>
          </a:p>
        </p:txBody>
      </p:sp>
      <p:sp>
        <p:nvSpPr>
          <p:cNvPr id="16" name="TextBox 15">
            <a:extLst>
              <a:ext uri="{FF2B5EF4-FFF2-40B4-BE49-F238E27FC236}">
                <a16:creationId xmlns:a16="http://schemas.microsoft.com/office/drawing/2014/main" id="{68F2BEF1-38C7-8F52-6EFA-B1465740A89B}"/>
              </a:ext>
            </a:extLst>
          </p:cNvPr>
          <p:cNvSpPr txBox="1"/>
          <p:nvPr/>
        </p:nvSpPr>
        <p:spPr>
          <a:xfrm>
            <a:off x="1568034" y="2168333"/>
            <a:ext cx="647934" cy="523220"/>
          </a:xfrm>
          <a:prstGeom prst="rect">
            <a:avLst/>
          </a:prstGeom>
          <a:solidFill>
            <a:schemeClr val="bg1"/>
          </a:solidFill>
        </p:spPr>
        <p:txBody>
          <a:bodyPr wrap="none" rtlCol="0">
            <a:spAutoFit/>
          </a:bodyPr>
          <a:lstStyle/>
          <a:p>
            <a:r>
              <a:rPr lang="en-US" sz="2800" i="1" dirty="0"/>
              <a:t>Z</a:t>
            </a:r>
            <a:r>
              <a:rPr lang="en-US" sz="2800" i="1" baseline="-25000" dirty="0"/>
              <a:t>i=1</a:t>
            </a:r>
          </a:p>
        </p:txBody>
      </p:sp>
      <p:sp>
        <p:nvSpPr>
          <p:cNvPr id="18" name="TextBox 17">
            <a:extLst>
              <a:ext uri="{FF2B5EF4-FFF2-40B4-BE49-F238E27FC236}">
                <a16:creationId xmlns:a16="http://schemas.microsoft.com/office/drawing/2014/main" id="{DD504282-8489-64ED-1177-A8E3BA913112}"/>
              </a:ext>
            </a:extLst>
          </p:cNvPr>
          <p:cNvSpPr txBox="1"/>
          <p:nvPr/>
        </p:nvSpPr>
        <p:spPr>
          <a:xfrm>
            <a:off x="1541385" y="5030651"/>
            <a:ext cx="986167" cy="523220"/>
          </a:xfrm>
          <a:prstGeom prst="rect">
            <a:avLst/>
          </a:prstGeom>
          <a:solidFill>
            <a:schemeClr val="bg1"/>
          </a:solidFill>
        </p:spPr>
        <p:txBody>
          <a:bodyPr wrap="none" rtlCol="0">
            <a:spAutoFit/>
          </a:bodyPr>
          <a:lstStyle/>
          <a:p>
            <a:r>
              <a:rPr lang="en-US" sz="2800" i="1" dirty="0"/>
              <a:t>z</a:t>
            </a:r>
            <a:r>
              <a:rPr lang="en-US" sz="2800" i="1" baseline="-25000" dirty="0"/>
              <a:t>i=K=10</a:t>
            </a:r>
          </a:p>
        </p:txBody>
      </p:sp>
      <p:sp>
        <p:nvSpPr>
          <p:cNvPr id="19" name="TextBox 18">
            <a:extLst>
              <a:ext uri="{FF2B5EF4-FFF2-40B4-BE49-F238E27FC236}">
                <a16:creationId xmlns:a16="http://schemas.microsoft.com/office/drawing/2014/main" id="{257AB37E-E59C-FBA6-9ADC-94E7FA4891CA}"/>
              </a:ext>
            </a:extLst>
          </p:cNvPr>
          <p:cNvSpPr txBox="1"/>
          <p:nvPr/>
        </p:nvSpPr>
        <p:spPr>
          <a:xfrm>
            <a:off x="115298" y="2296856"/>
            <a:ext cx="657552" cy="461665"/>
          </a:xfrm>
          <a:prstGeom prst="rect">
            <a:avLst/>
          </a:prstGeom>
          <a:solidFill>
            <a:schemeClr val="bg1"/>
          </a:solidFill>
        </p:spPr>
        <p:txBody>
          <a:bodyPr wrap="none" rtlCol="0">
            <a:spAutoFit/>
          </a:bodyPr>
          <a:lstStyle/>
          <a:p>
            <a:r>
              <a:rPr lang="en-US" sz="2400" i="1" dirty="0" err="1"/>
              <a:t>X</a:t>
            </a:r>
            <a:r>
              <a:rPr lang="en-US" sz="2400" i="1" baseline="-25000" dirty="0" err="1"/>
              <a:t>n</a:t>
            </a:r>
            <a:r>
              <a:rPr lang="en-US" sz="2400" i="1" baseline="-25000" dirty="0"/>
              <a:t>=1</a:t>
            </a:r>
          </a:p>
        </p:txBody>
      </p:sp>
      <p:sp>
        <p:nvSpPr>
          <p:cNvPr id="20" name="TextBox 19">
            <a:extLst>
              <a:ext uri="{FF2B5EF4-FFF2-40B4-BE49-F238E27FC236}">
                <a16:creationId xmlns:a16="http://schemas.microsoft.com/office/drawing/2014/main" id="{6A35F19D-C1CD-2AE1-98D6-F69CAA19A5B0}"/>
              </a:ext>
            </a:extLst>
          </p:cNvPr>
          <p:cNvSpPr txBox="1"/>
          <p:nvPr/>
        </p:nvSpPr>
        <p:spPr>
          <a:xfrm>
            <a:off x="233920" y="3014451"/>
            <a:ext cx="538930" cy="369332"/>
          </a:xfrm>
          <a:prstGeom prst="rect">
            <a:avLst/>
          </a:prstGeom>
          <a:solidFill>
            <a:schemeClr val="bg1"/>
          </a:solidFill>
        </p:spPr>
        <p:txBody>
          <a:bodyPr wrap="none" rtlCol="0">
            <a:spAutoFit/>
          </a:bodyPr>
          <a:lstStyle/>
          <a:p>
            <a:r>
              <a:rPr lang="en-US" i="1" dirty="0" err="1"/>
              <a:t>X</a:t>
            </a:r>
            <a:r>
              <a:rPr lang="en-US" i="1" baseline="-25000" dirty="0" err="1"/>
              <a:t>n</a:t>
            </a:r>
            <a:r>
              <a:rPr lang="en-US" i="1" baseline="-25000" dirty="0"/>
              <a:t>=2</a:t>
            </a:r>
          </a:p>
        </p:txBody>
      </p:sp>
      <p:sp>
        <p:nvSpPr>
          <p:cNvPr id="21" name="TextBox 20">
            <a:extLst>
              <a:ext uri="{FF2B5EF4-FFF2-40B4-BE49-F238E27FC236}">
                <a16:creationId xmlns:a16="http://schemas.microsoft.com/office/drawing/2014/main" id="{9E291291-1053-FEED-D57B-8B247255A1CB}"/>
              </a:ext>
            </a:extLst>
          </p:cNvPr>
          <p:cNvSpPr txBox="1"/>
          <p:nvPr/>
        </p:nvSpPr>
        <p:spPr>
          <a:xfrm>
            <a:off x="268385" y="3810914"/>
            <a:ext cx="538930" cy="369332"/>
          </a:xfrm>
          <a:prstGeom prst="rect">
            <a:avLst/>
          </a:prstGeom>
          <a:solidFill>
            <a:schemeClr val="bg1"/>
          </a:solidFill>
        </p:spPr>
        <p:txBody>
          <a:bodyPr wrap="none" rtlCol="0">
            <a:spAutoFit/>
          </a:bodyPr>
          <a:lstStyle/>
          <a:p>
            <a:r>
              <a:rPr lang="en-US" i="1" dirty="0" err="1"/>
              <a:t>X</a:t>
            </a:r>
            <a:r>
              <a:rPr lang="en-US" i="1" baseline="-25000" dirty="0" err="1"/>
              <a:t>n</a:t>
            </a:r>
            <a:r>
              <a:rPr lang="en-US" i="1" baseline="-25000" dirty="0"/>
              <a:t>=3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CE688C-2BD0-6999-F698-257F6BFF09BD}"/>
                  </a:ext>
                </a:extLst>
              </p:cNvPr>
              <p:cNvSpPr txBox="1"/>
              <p:nvPr/>
            </p:nvSpPr>
            <p:spPr>
              <a:xfrm>
                <a:off x="2355209" y="4722366"/>
                <a:ext cx="2262623" cy="1350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HK" sz="2000" b="0" i="1" smtClean="0">
                          <a:latin typeface="Cambria Math" panose="02040503050406030204" pitchFamily="18" charset="0"/>
                        </a:rPr>
                        <m:t>𝑠𝑜𝑓𝑡𝑚𝑎𝑥</m:t>
                      </m:r>
                    </m:oMath>
                  </m:oMathPara>
                </a14:m>
                <a:endParaRPr lang="en-US" sz="2000" b="0" i="1" dirty="0">
                  <a:solidFill>
                    <a:srgbClr val="0070C0"/>
                  </a:solidFill>
                  <a:latin typeface="Cambria Math" panose="02040503050406030204" pitchFamily="18" charset="0"/>
                </a:endParaRPr>
              </a:p>
              <a:p>
                <a:endParaRPr lang="en-US" sz="2000" b="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000" i="1" smtClean="0">
                              <a:solidFill>
                                <a:srgbClr val="0070C0"/>
                              </a:solidFill>
                              <a:latin typeface="Cambria Math" panose="02040503050406030204" pitchFamily="18" charset="0"/>
                            </a:rPr>
                          </m:ctrlPr>
                        </m:fPr>
                        <m:num>
                          <m:r>
                            <a:rPr lang="en-US" sz="2000" b="0" i="1" smtClean="0">
                              <a:solidFill>
                                <a:srgbClr val="0070C0"/>
                              </a:solidFill>
                              <a:latin typeface="Cambria Math" panose="02040503050406030204" pitchFamily="18" charset="0"/>
                            </a:rPr>
                            <m:t>𝑒</m:t>
                          </m:r>
                          <m:r>
                            <a:rPr lang="en-US" sz="2000" b="0" i="1" baseline="30000" smtClean="0">
                              <a:solidFill>
                                <a:srgbClr val="0070C0"/>
                              </a:solidFill>
                              <a:latin typeface="Cambria Math" panose="02040503050406030204" pitchFamily="18" charset="0"/>
                            </a:rPr>
                            <m:t>𝑍𝑖</m:t>
                          </m:r>
                        </m:num>
                        <m:den>
                          <m:nary>
                            <m:naryPr>
                              <m:chr m:val="∑"/>
                              <m:limLoc m:val="subSup"/>
                              <m:ctrlPr>
                                <a:rPr lang="en-HK" sz="2000" b="0" i="1" smtClean="0">
                                  <a:solidFill>
                                    <a:srgbClr val="0070C0"/>
                                  </a:solidFill>
                                  <a:latin typeface="Cambria Math" panose="02040503050406030204" pitchFamily="18" charset="0"/>
                                  <a:ea typeface="Cambria Math" panose="02040503050406030204" pitchFamily="18" charset="0"/>
                                </a:rPr>
                              </m:ctrlPr>
                            </m:naryPr>
                            <m:sub>
                              <m:r>
                                <m:rPr>
                                  <m:brk m:alnAt="25"/>
                                </m:rPr>
                                <a:rPr lang="en-US" sz="2000" b="0" i="1" smtClean="0">
                                  <a:solidFill>
                                    <a:srgbClr val="0070C0"/>
                                  </a:solidFill>
                                  <a:latin typeface="Cambria Math" panose="02040503050406030204" pitchFamily="18" charset="0"/>
                                  <a:ea typeface="Cambria Math" panose="02040503050406030204" pitchFamily="18" charset="0"/>
                                </a:rPr>
                                <m:t>𝑗</m:t>
                              </m:r>
                              <m:r>
                                <a:rPr lang="en-US" sz="2000" b="0" i="1" smtClean="0">
                                  <a:solidFill>
                                    <a:srgbClr val="0070C0"/>
                                  </a:solidFill>
                                  <a:latin typeface="Cambria Math" panose="02040503050406030204" pitchFamily="18" charset="0"/>
                                  <a:ea typeface="Cambria Math" panose="02040503050406030204" pitchFamily="18" charset="0"/>
                                </a:rPr>
                                <m:t>=1</m:t>
                              </m:r>
                            </m:sub>
                            <m:sup>
                              <m:r>
                                <a:rPr lang="en-US" sz="2000" b="0" i="1" smtClean="0">
                                  <a:solidFill>
                                    <a:srgbClr val="0070C0"/>
                                  </a:solidFill>
                                  <a:latin typeface="Cambria Math" panose="02040503050406030204" pitchFamily="18" charset="0"/>
                                  <a:ea typeface="Cambria Math" panose="02040503050406030204" pitchFamily="18" charset="0"/>
                                </a:rPr>
                                <m:t>𝐾</m:t>
                              </m:r>
                            </m:sup>
                            <m:e>
                              <m:r>
                                <a:rPr lang="en-US" sz="2000" i="1">
                                  <a:solidFill>
                                    <a:srgbClr val="0070C0"/>
                                  </a:solidFill>
                                  <a:latin typeface="Cambria Math" panose="02040503050406030204" pitchFamily="18" charset="0"/>
                                </a:rPr>
                                <m:t>𝑒</m:t>
                              </m:r>
                              <m:r>
                                <a:rPr lang="en-US" sz="2000" i="1" baseline="30000">
                                  <a:solidFill>
                                    <a:srgbClr val="0070C0"/>
                                  </a:solidFill>
                                  <a:latin typeface="Cambria Math" panose="02040503050406030204" pitchFamily="18" charset="0"/>
                                </a:rPr>
                                <m:t>𝑍</m:t>
                              </m:r>
                              <m:r>
                                <a:rPr lang="en-US" sz="2000" b="0" i="1" baseline="30000" smtClean="0">
                                  <a:solidFill>
                                    <a:srgbClr val="0070C0"/>
                                  </a:solidFill>
                                  <a:latin typeface="Cambria Math" panose="02040503050406030204" pitchFamily="18" charset="0"/>
                                </a:rPr>
                                <m:t>𝑗</m:t>
                              </m:r>
                            </m:e>
                          </m:nary>
                        </m:den>
                      </m:f>
                      <m:r>
                        <a:rPr lang="en-US" sz="2000" i="1">
                          <a:solidFill>
                            <a:srgbClr val="0070C0"/>
                          </a:solidFill>
                          <a:latin typeface="Cambria Math" panose="02040503050406030204" pitchFamily="18" charset="0"/>
                        </a:rPr>
                        <m:t>=</m:t>
                      </m:r>
                      <m:r>
                        <a:rPr lang="en-US" sz="2000" i="1">
                          <a:solidFill>
                            <a:srgbClr val="0070C0"/>
                          </a:solidFill>
                          <a:latin typeface="Cambria Math" panose="02040503050406030204" pitchFamily="18" charset="0"/>
                        </a:rPr>
                        <m:t>𝑦𝑖</m:t>
                      </m:r>
                    </m:oMath>
                  </m:oMathPara>
                </a14:m>
                <a:endParaRPr lang="en-US" sz="2000" dirty="0"/>
              </a:p>
            </p:txBody>
          </p:sp>
        </mc:Choice>
        <mc:Fallback xmlns="">
          <p:sp>
            <p:nvSpPr>
              <p:cNvPr id="8" name="TextBox 7">
                <a:extLst>
                  <a:ext uri="{FF2B5EF4-FFF2-40B4-BE49-F238E27FC236}">
                    <a16:creationId xmlns:a16="http://schemas.microsoft.com/office/drawing/2014/main" id="{06CE688C-2BD0-6999-F698-257F6BFF09BD}"/>
                  </a:ext>
                </a:extLst>
              </p:cNvPr>
              <p:cNvSpPr txBox="1">
                <a:spLocks noRot="1" noChangeAspect="1" noMove="1" noResize="1" noEditPoints="1" noAdjustHandles="1" noChangeArrowheads="1" noChangeShapeType="1" noTextEdit="1"/>
              </p:cNvSpPr>
              <p:nvPr/>
            </p:nvSpPr>
            <p:spPr>
              <a:xfrm>
                <a:off x="2355209" y="4722366"/>
                <a:ext cx="2262623" cy="1350947"/>
              </a:xfrm>
              <a:prstGeom prst="rect">
                <a:avLst/>
              </a:prstGeom>
              <a:blipFill>
                <a:blip r:embed="rId4"/>
                <a:stretch>
                  <a:fillRect/>
                </a:stretch>
              </a:blipFill>
            </p:spPr>
            <p:txBody>
              <a:bodyPr/>
              <a:lstStyle/>
              <a:p>
                <a:r>
                  <a:rPr lang="en-HK">
                    <a:noFill/>
                  </a:rPr>
                  <a:t> </a:t>
                </a:r>
              </a:p>
            </p:txBody>
          </p:sp>
        </mc:Fallback>
      </mc:AlternateContent>
      <p:sp>
        <p:nvSpPr>
          <p:cNvPr id="10" name="TextBox 9">
            <a:extLst>
              <a:ext uri="{FF2B5EF4-FFF2-40B4-BE49-F238E27FC236}">
                <a16:creationId xmlns:a16="http://schemas.microsoft.com/office/drawing/2014/main" id="{22A7363B-FE83-4267-9DB3-BB738C5F3CA1}"/>
              </a:ext>
            </a:extLst>
          </p:cNvPr>
          <p:cNvSpPr txBox="1"/>
          <p:nvPr/>
        </p:nvSpPr>
        <p:spPr>
          <a:xfrm>
            <a:off x="228392" y="5764615"/>
            <a:ext cx="1497526" cy="646331"/>
          </a:xfrm>
          <a:prstGeom prst="rect">
            <a:avLst/>
          </a:prstGeom>
          <a:solidFill>
            <a:schemeClr val="bg1"/>
          </a:solidFill>
        </p:spPr>
        <p:txBody>
          <a:bodyPr wrap="none" rtlCol="0">
            <a:spAutoFit/>
          </a:bodyPr>
          <a:lstStyle/>
          <a:p>
            <a:r>
              <a:rPr lang="en-US" i="1" dirty="0"/>
              <a:t>Example</a:t>
            </a:r>
          </a:p>
          <a:p>
            <a:r>
              <a:rPr lang="en-US" i="1" dirty="0"/>
              <a:t>N=3072, K=10</a:t>
            </a:r>
            <a:endParaRPr lang="en-US" i="1" baseline="-25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D10CC2B-2725-1F64-F565-22D7BCBC2B73}"/>
                  </a:ext>
                </a:extLst>
              </p:cNvPr>
              <p:cNvSpPr txBox="1"/>
              <p:nvPr/>
            </p:nvSpPr>
            <p:spPr>
              <a:xfrm>
                <a:off x="1119370" y="1498420"/>
                <a:ext cx="12130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ea typeface="Cambria Math" panose="02040503050406030204" pitchFamily="18" charset="0"/>
                            </a:rPr>
                          </m:ctrlPr>
                        </m:sSubPr>
                        <m:e>
                          <m:r>
                            <a:rPr lang="en-HK" sz="2800" b="1" i="1">
                              <a:solidFill>
                                <a:srgbClr val="0070C0"/>
                              </a:solidFill>
                              <a:latin typeface="Cambria Math" panose="02040503050406030204" pitchFamily="18" charset="0"/>
                              <a:ea typeface="Cambria Math" panose="02040503050406030204" pitchFamily="18" charset="0"/>
                            </a:rPr>
                            <m:t>𝒘</m:t>
                          </m:r>
                        </m:e>
                        <m:sub>
                          <m:r>
                            <a:rPr lang="en-HK" sz="2800" b="1" i="1" smtClean="0">
                              <a:solidFill>
                                <a:srgbClr val="0070C0"/>
                              </a:solidFill>
                              <a:latin typeface="Cambria Math" panose="02040503050406030204" pitchFamily="18" charset="0"/>
                              <a:ea typeface="Cambria Math" panose="02040503050406030204" pitchFamily="18" charset="0"/>
                            </a:rPr>
                            <m:t>𝒏</m:t>
                          </m:r>
                          <m:r>
                            <a:rPr lang="en-HK" sz="2800" b="1" i="1">
                              <a:solidFill>
                                <a:srgbClr val="0070C0"/>
                              </a:solidFill>
                              <a:latin typeface="Cambria Math" panose="02040503050406030204" pitchFamily="18" charset="0"/>
                              <a:ea typeface="Cambria Math" panose="02040503050406030204" pitchFamily="18" charset="0"/>
                            </a:rPr>
                            <m:t>,</m:t>
                          </m:r>
                          <m:r>
                            <a:rPr lang="en-US" sz="2800" b="1" i="1" smtClean="0">
                              <a:solidFill>
                                <a:srgbClr val="0070C0"/>
                              </a:solidFill>
                              <a:latin typeface="Cambria Math" panose="02040503050406030204" pitchFamily="18" charset="0"/>
                              <a:ea typeface="Cambria Math" panose="02040503050406030204" pitchFamily="18" charset="0"/>
                            </a:rPr>
                            <m:t>𝒊</m:t>
                          </m:r>
                        </m:sub>
                      </m:sSub>
                    </m:oMath>
                  </m:oMathPara>
                </a14:m>
                <a:endParaRPr lang="en-HK" b="1" dirty="0"/>
              </a:p>
            </p:txBody>
          </p:sp>
        </mc:Choice>
        <mc:Fallback xmlns="">
          <p:sp>
            <p:nvSpPr>
              <p:cNvPr id="17" name="TextBox 16">
                <a:extLst>
                  <a:ext uri="{FF2B5EF4-FFF2-40B4-BE49-F238E27FC236}">
                    <a16:creationId xmlns:a16="http://schemas.microsoft.com/office/drawing/2014/main" id="{2D10CC2B-2725-1F64-F565-22D7BCBC2B73}"/>
                  </a:ext>
                </a:extLst>
              </p:cNvPr>
              <p:cNvSpPr txBox="1">
                <a:spLocks noRot="1" noChangeAspect="1" noMove="1" noResize="1" noEditPoints="1" noAdjustHandles="1" noChangeArrowheads="1" noChangeShapeType="1" noTextEdit="1"/>
              </p:cNvSpPr>
              <p:nvPr/>
            </p:nvSpPr>
            <p:spPr>
              <a:xfrm>
                <a:off x="1119370" y="1498420"/>
                <a:ext cx="1213096" cy="542136"/>
              </a:xfrm>
              <a:prstGeom prst="rect">
                <a:avLst/>
              </a:prstGeom>
              <a:blipFill>
                <a:blip r:embed="rId5"/>
                <a:stretch>
                  <a:fillRect/>
                </a:stretch>
              </a:blipFill>
            </p:spPr>
            <p:txBody>
              <a:bodyPr/>
              <a:lstStyle/>
              <a:p>
                <a:r>
                  <a:rPr lang="en-HK">
                    <a:noFill/>
                  </a:rPr>
                  <a:t> </a:t>
                </a:r>
              </a:p>
            </p:txBody>
          </p:sp>
        </mc:Fallback>
      </mc:AlternateContent>
      <p:cxnSp>
        <p:nvCxnSpPr>
          <p:cNvPr id="24" name="Straight Arrow Connector 23">
            <a:extLst>
              <a:ext uri="{FF2B5EF4-FFF2-40B4-BE49-F238E27FC236}">
                <a16:creationId xmlns:a16="http://schemas.microsoft.com/office/drawing/2014/main" id="{D1488561-EE23-0BCF-D543-6311E6411BDA}"/>
              </a:ext>
            </a:extLst>
          </p:cNvPr>
          <p:cNvCxnSpPr/>
          <p:nvPr/>
        </p:nvCxnSpPr>
        <p:spPr>
          <a:xfrm flipH="1">
            <a:off x="1541385" y="1933575"/>
            <a:ext cx="96915" cy="769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E80822F-C26A-B9CD-0FF2-1DEF16B574B3}"/>
              </a:ext>
            </a:extLst>
          </p:cNvPr>
          <p:cNvSpPr txBox="1"/>
          <p:nvPr/>
        </p:nvSpPr>
        <p:spPr>
          <a:xfrm>
            <a:off x="-2048" y="4665647"/>
            <a:ext cx="801436" cy="523220"/>
          </a:xfrm>
          <a:prstGeom prst="rect">
            <a:avLst/>
          </a:prstGeom>
          <a:solidFill>
            <a:schemeClr val="bg1"/>
          </a:solidFill>
        </p:spPr>
        <p:txBody>
          <a:bodyPr wrap="square" rtlCol="0">
            <a:spAutoFit/>
          </a:bodyPr>
          <a:lstStyle/>
          <a:p>
            <a:r>
              <a:rPr lang="en-US" sz="2800" i="1" dirty="0" err="1"/>
              <a:t>X</a:t>
            </a:r>
            <a:r>
              <a:rPr lang="en-US" sz="2800" i="1" baseline="-25000" dirty="0" err="1"/>
              <a:t>n</a:t>
            </a:r>
            <a:r>
              <a:rPr lang="en-US" sz="2800" i="1" baseline="-25000" dirty="0"/>
              <a:t>=N</a:t>
            </a:r>
          </a:p>
        </p:txBody>
      </p:sp>
      <p:sp>
        <p:nvSpPr>
          <p:cNvPr id="26" name="Right Brace 25">
            <a:extLst>
              <a:ext uri="{FF2B5EF4-FFF2-40B4-BE49-F238E27FC236}">
                <a16:creationId xmlns:a16="http://schemas.microsoft.com/office/drawing/2014/main" id="{DAB73350-579C-85F7-240B-A1CF1E00CD55}"/>
              </a:ext>
            </a:extLst>
          </p:cNvPr>
          <p:cNvSpPr/>
          <p:nvPr/>
        </p:nvSpPr>
        <p:spPr>
          <a:xfrm>
            <a:off x="5092492" y="2758521"/>
            <a:ext cx="384586" cy="22167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29" name="Straight Arrow Connector 28">
            <a:extLst>
              <a:ext uri="{FF2B5EF4-FFF2-40B4-BE49-F238E27FC236}">
                <a16:creationId xmlns:a16="http://schemas.microsoft.com/office/drawing/2014/main" id="{6CD97B00-58EE-C499-6AB7-4B6580AA4DC9}"/>
              </a:ext>
            </a:extLst>
          </p:cNvPr>
          <p:cNvCxnSpPr>
            <a:cxnSpLocks/>
            <a:stCxn id="26" idx="1"/>
          </p:cNvCxnSpPr>
          <p:nvPr/>
        </p:nvCxnSpPr>
        <p:spPr>
          <a:xfrm>
            <a:off x="5477078" y="3866911"/>
            <a:ext cx="5427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613AA54-209F-F07D-93E6-C26D0BE3C4FB}"/>
              </a:ext>
            </a:extLst>
          </p:cNvPr>
          <p:cNvCxnSpPr/>
          <p:nvPr/>
        </p:nvCxnSpPr>
        <p:spPr>
          <a:xfrm flipH="1" flipV="1">
            <a:off x="2219174" y="1933575"/>
            <a:ext cx="3257904" cy="74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F4C9CF5-367A-C0CF-2E4F-8A57E352A963}"/>
                  </a:ext>
                </a:extLst>
              </p:cNvPr>
              <p:cNvSpPr txBox="1"/>
              <p:nvPr/>
            </p:nvSpPr>
            <p:spPr>
              <a:xfrm>
                <a:off x="6020443" y="2928438"/>
                <a:ext cx="3017108" cy="1869486"/>
              </a:xfrm>
              <a:prstGeom prst="rect">
                <a:avLst/>
              </a:prstGeom>
              <a:noFill/>
              <a:ln>
                <a:solidFill>
                  <a:schemeClr val="accent1"/>
                </a:solidFill>
              </a:ln>
            </p:spPr>
            <p:txBody>
              <a:bodyPr wrap="none" rtlCol="0">
                <a:spAutoFit/>
              </a:bodyPr>
              <a:lstStyle/>
              <a:p>
                <a:r>
                  <a:rPr lang="en-US" sz="2400" dirty="0"/>
                  <a:t>Loss  function</a:t>
                </a:r>
              </a:p>
              <a:p>
                <a:pPr/>
                <a14:m>
                  <m:oMathPara xmlns:m="http://schemas.openxmlformats.org/officeDocument/2006/math">
                    <m:oMathParaPr>
                      <m:jc m:val="left"/>
                    </m:oMathParaPr>
                    <m:oMath xmlns:m="http://schemas.openxmlformats.org/officeDocument/2006/math">
                      <m:r>
                        <a:rPr lang="en-US" sz="2400" b="0" i="1" smtClean="0">
                          <a:solidFill>
                            <a:srgbClr val="FF0000"/>
                          </a:solidFill>
                          <a:latin typeface="Cambria Math" panose="02040503050406030204" pitchFamily="18" charset="0"/>
                        </a:rPr>
                        <m:t>𝐸</m:t>
                      </m:r>
                      <m:r>
                        <a:rPr lang="en-US" sz="2400" b="0" i="1" smtClean="0">
                          <a:solidFill>
                            <a:srgbClr val="FF0000"/>
                          </a:solidFill>
                          <a:latin typeface="Cambria Math" panose="02040503050406030204" pitchFamily="18" charset="0"/>
                        </a:rPr>
                        <m:t>=−</m:t>
                      </m:r>
                      <m:nary>
                        <m:naryPr>
                          <m:chr m:val="∑"/>
                          <m:ctrlPr>
                            <a:rPr lang="en-US" sz="2400" b="0" i="1" smtClean="0">
                              <a:solidFill>
                                <a:srgbClr val="FF0000"/>
                              </a:solidFill>
                              <a:latin typeface="Cambria Math" panose="02040503050406030204" pitchFamily="18" charset="0"/>
                            </a:rPr>
                          </m:ctrlPr>
                        </m:naryPr>
                        <m:sub>
                          <m:r>
                            <m:rPr>
                              <m:brk m:alnAt="23"/>
                            </m:rPr>
                            <a:rPr lang="en-US" sz="2400" b="0" i="1" smtClean="0">
                              <a:solidFill>
                                <a:srgbClr val="FF0000"/>
                              </a:solidFill>
                              <a:latin typeface="Cambria Math" panose="02040503050406030204" pitchFamily="18" charset="0"/>
                            </a:rPr>
                            <m:t>𝑖</m:t>
                          </m:r>
                        </m:sub>
                        <m:sup>
                          <m:r>
                            <a:rPr lang="en-US" sz="2400" b="0" i="1" smtClean="0">
                              <a:solidFill>
                                <a:srgbClr val="FF0000"/>
                              </a:solidFill>
                              <a:latin typeface="Cambria Math" panose="02040503050406030204" pitchFamily="18" charset="0"/>
                            </a:rPr>
                            <m:t>𝐾</m:t>
                          </m:r>
                        </m:sup>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𝑡</m:t>
                              </m:r>
                            </m:e>
                            <m:sub>
                              <m:r>
                                <a:rPr lang="en-US" sz="2400" i="1">
                                  <a:solidFill>
                                    <a:srgbClr val="FF0000"/>
                                  </a:solidFill>
                                  <a:latin typeface="Cambria Math" panose="02040503050406030204" pitchFamily="18" charset="0"/>
                                </a:rPr>
                                <m:t>𝑖</m:t>
                              </m:r>
                            </m:sub>
                          </m:sSub>
                          <m:r>
                            <a:rPr lang="en-US" sz="2400" i="1">
                              <a:solidFill>
                                <a:srgbClr val="FF0000"/>
                              </a:solidFill>
                              <a:latin typeface="Cambria Math" panose="02040503050406030204" pitchFamily="18" charset="0"/>
                            </a:rPr>
                            <m:t>∗</m:t>
                          </m:r>
                          <m:r>
                            <m:rPr>
                              <m:sty m:val="p"/>
                            </m:rPr>
                            <a:rPr lang="en-US" sz="2400">
                              <a:solidFill>
                                <a:srgbClr val="FF0000"/>
                              </a:solidFill>
                              <a:latin typeface="Cambria Math" panose="02040503050406030204" pitchFamily="18" charset="0"/>
                            </a:rPr>
                            <m:t>log</m:t>
                          </m:r>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𝑖</m:t>
                              </m:r>
                            </m:sub>
                          </m:sSub>
                          <m:r>
                            <a:rPr lang="en-US" sz="2400" i="1">
                              <a:solidFill>
                                <a:srgbClr val="FF0000"/>
                              </a:solidFill>
                              <a:latin typeface="Cambria Math" panose="02040503050406030204" pitchFamily="18" charset="0"/>
                            </a:rPr>
                            <m:t>)</m:t>
                          </m:r>
                        </m:e>
                      </m:nary>
                    </m:oMath>
                  </m:oMathPara>
                </a14:m>
                <a:endParaRPr lang="en-US" sz="2400" b="0" dirty="0"/>
              </a:p>
              <a:p>
                <a:r>
                  <a:rPr lang="en-US" sz="2400" i="1" dirty="0">
                    <a:solidFill>
                      <a:srgbClr val="0070C0"/>
                    </a:solidFill>
                  </a:rPr>
                  <a:t>t</a:t>
                </a:r>
                <a:r>
                  <a:rPr lang="en-US" sz="2400" dirty="0">
                    <a:solidFill>
                      <a:srgbClr val="0070C0"/>
                    </a:solidFill>
                  </a:rPr>
                  <a:t>=target. </a:t>
                </a:r>
                <a:r>
                  <a:rPr lang="en-US" sz="2400" i="1" dirty="0">
                    <a:solidFill>
                      <a:srgbClr val="0070C0"/>
                    </a:solidFill>
                  </a:rPr>
                  <a:t>y</a:t>
                </a:r>
                <a:r>
                  <a:rPr lang="en-US" sz="2400" dirty="0">
                    <a:solidFill>
                      <a:srgbClr val="0070C0"/>
                    </a:solidFill>
                  </a:rPr>
                  <a:t>=output</a:t>
                </a:r>
              </a:p>
            </p:txBody>
          </p:sp>
        </mc:Choice>
        <mc:Fallback xmlns="">
          <p:sp>
            <p:nvSpPr>
              <p:cNvPr id="33" name="TextBox 32">
                <a:extLst>
                  <a:ext uri="{FF2B5EF4-FFF2-40B4-BE49-F238E27FC236}">
                    <a16:creationId xmlns:a16="http://schemas.microsoft.com/office/drawing/2014/main" id="{DF4C9CF5-367A-C0CF-2E4F-8A57E352A963}"/>
                  </a:ext>
                </a:extLst>
              </p:cNvPr>
              <p:cNvSpPr txBox="1">
                <a:spLocks noRot="1" noChangeAspect="1" noMove="1" noResize="1" noEditPoints="1" noAdjustHandles="1" noChangeArrowheads="1" noChangeShapeType="1" noTextEdit="1"/>
              </p:cNvSpPr>
              <p:nvPr/>
            </p:nvSpPr>
            <p:spPr>
              <a:xfrm>
                <a:off x="6020443" y="2928438"/>
                <a:ext cx="3017108" cy="1869486"/>
              </a:xfrm>
              <a:prstGeom prst="rect">
                <a:avLst/>
              </a:prstGeom>
              <a:blipFill>
                <a:blip r:embed="rId6"/>
                <a:stretch>
                  <a:fillRect l="-3018" t="-2265" b="-6149"/>
                </a:stretch>
              </a:blipFill>
              <a:ln>
                <a:solidFill>
                  <a:schemeClr val="accent1"/>
                </a:solidFill>
              </a:ln>
            </p:spPr>
            <p:txBody>
              <a:bodyPr/>
              <a:lstStyle/>
              <a:p>
                <a:r>
                  <a:rPr lang="en-HK">
                    <a:noFill/>
                  </a:rPr>
                  <a:t> </a:t>
                </a:r>
              </a:p>
            </p:txBody>
          </p:sp>
        </mc:Fallback>
      </mc:AlternateContent>
    </p:spTree>
    <p:extLst>
      <p:ext uri="{BB962C8B-B14F-4D97-AF65-F5344CB8AC3E}">
        <p14:creationId xmlns:p14="http://schemas.microsoft.com/office/powerpoint/2010/main" val="3831099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9CC0-E8DD-53E6-4CBA-2F7A793EFCDE}"/>
              </a:ext>
            </a:extLst>
          </p:cNvPr>
          <p:cNvSpPr>
            <a:spLocks noGrp="1"/>
          </p:cNvSpPr>
          <p:nvPr>
            <p:ph type="title"/>
          </p:nvPr>
        </p:nvSpPr>
        <p:spPr>
          <a:xfrm>
            <a:off x="457200" y="483536"/>
            <a:ext cx="8229600" cy="1143000"/>
          </a:xfrm>
        </p:spPr>
        <p:txBody>
          <a:bodyPr>
            <a:normAutofit fontScale="90000"/>
          </a:bodyPr>
          <a:lstStyle/>
          <a:p>
            <a:r>
              <a:rPr lang="en-US" dirty="0"/>
              <a:t>Use Gradient descent method</a:t>
            </a:r>
            <a:br>
              <a:rPr lang="en-US" dirty="0"/>
            </a:br>
            <a:r>
              <a:rPr lang="en-US" dirty="0"/>
              <a:t> to find the weights of SoftMax</a:t>
            </a:r>
            <a:br>
              <a:rPr lang="en-US" dirty="0"/>
            </a:br>
            <a:endParaRPr lang="en-HK"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276836-0DA9-0843-C099-771AC961464B}"/>
                  </a:ext>
                </a:extLst>
              </p:cNvPr>
              <p:cNvSpPr>
                <a:spLocks noGrp="1"/>
              </p:cNvSpPr>
              <p:nvPr>
                <p:ph idx="1"/>
              </p:nvPr>
            </p:nvSpPr>
            <p:spPr>
              <a:xfrm>
                <a:off x="10602" y="1626536"/>
                <a:ext cx="3431972" cy="4499627"/>
              </a:xfrm>
            </p:spPr>
            <p:txBody>
              <a:bodyPr/>
              <a:lstStyle/>
              <a:p>
                <a:r>
                  <a:rPr lang="en-US" dirty="0"/>
                  <a:t>Gradient descent method:</a:t>
                </a:r>
              </a:p>
              <a:p>
                <a:r>
                  <a:rPr lang="en-US" dirty="0" err="1"/>
                  <a:t>W</a:t>
                </a:r>
                <a:r>
                  <a:rPr lang="en-US" baseline="-25000" dirty="0" err="1"/>
                  <a:t>new</a:t>
                </a:r>
                <a:r>
                  <a:rPr lang="en-US" dirty="0"/>
                  <a:t> = </a:t>
                </a:r>
                <a:r>
                  <a:rPr lang="en-US" dirty="0" err="1"/>
                  <a:t>W</a:t>
                </a:r>
                <a:r>
                  <a:rPr lang="en-US" baseline="-25000" dirty="0" err="1"/>
                  <a:t>old</a:t>
                </a:r>
                <a:r>
                  <a:rPr lang="en-US" dirty="0"/>
                  <a:t> +</a:t>
                </a:r>
                <a:r>
                  <a:rPr lang="en-US" dirty="0">
                    <a:sym typeface="Symbol" panose="05050102010706020507" pitchFamily="18" charset="2"/>
                  </a:rPr>
                  <a:t></a:t>
                </a:r>
                <a:r>
                  <a:rPr lang="en-US" dirty="0"/>
                  <a:t>W</a:t>
                </a:r>
              </a:p>
              <a:p>
                <a:r>
                  <a:rPr lang="en-US" dirty="0">
                    <a:sym typeface="Symbol" panose="05050102010706020507" pitchFamily="18" charset="2"/>
                  </a:rPr>
                  <a:t></a:t>
                </a:r>
                <a:r>
                  <a:rPr lang="en-US" dirty="0"/>
                  <a:t>W= -</a:t>
                </a:r>
                <a:r>
                  <a:rPr lang="en-US" dirty="0">
                    <a:sym typeface="Symbol" panose="05050102010706020507" pitchFamily="18" charset="2"/>
                  </a:rPr>
                  <a:t></a:t>
                </a:r>
                <a14:m>
                  <m:oMath xmlns:m="http://schemas.openxmlformats.org/officeDocument/2006/math">
                    <m:r>
                      <a:rPr lang="en-US" b="0" i="0" smtClean="0">
                        <a:solidFill>
                          <a:srgbClr val="0070C0"/>
                        </a:solidFill>
                        <a:latin typeface="Cambria Math" panose="02040503050406030204" pitchFamily="18" charset="0"/>
                      </a:rPr>
                      <m:t> </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ea typeface="Cambria Math" panose="02040503050406030204" pitchFamily="18" charset="0"/>
                          </a:rPr>
                          <m:t>𝜕</m:t>
                        </m:r>
                        <m:r>
                          <a:rPr lang="en-HK" i="1">
                            <a:solidFill>
                              <a:srgbClr val="0070C0"/>
                            </a:solidFill>
                            <a:latin typeface="Cambria Math" panose="02040503050406030204" pitchFamily="18" charset="0"/>
                            <a:ea typeface="Cambria Math" panose="02040503050406030204" pitchFamily="18" charset="0"/>
                          </a:rPr>
                          <m:t>𝐸</m:t>
                        </m:r>
                      </m:num>
                      <m:den>
                        <m:r>
                          <a:rPr lang="en-US" i="1">
                            <a:solidFill>
                              <a:srgbClr val="0070C0"/>
                            </a:solidFill>
                            <a:latin typeface="Cambria Math" panose="02040503050406030204" pitchFamily="18" charset="0"/>
                            <a:ea typeface="Cambria Math" panose="02040503050406030204" pitchFamily="18" charset="0"/>
                          </a:rPr>
                          <m:t>𝜕</m:t>
                        </m:r>
                        <m:sSub>
                          <m:sSubPr>
                            <m:ctrlPr>
                              <a:rPr lang="en-US" i="1">
                                <a:solidFill>
                                  <a:srgbClr val="0070C0"/>
                                </a:solidFill>
                                <a:latin typeface="Cambria Math" panose="02040503050406030204" pitchFamily="18" charset="0"/>
                                <a:ea typeface="Cambria Math" panose="02040503050406030204" pitchFamily="18" charset="0"/>
                              </a:rPr>
                            </m:ctrlPr>
                          </m:sSubPr>
                          <m:e>
                            <m:r>
                              <a:rPr lang="en-HK" i="1">
                                <a:solidFill>
                                  <a:srgbClr val="0070C0"/>
                                </a:solidFill>
                                <a:latin typeface="Cambria Math" panose="02040503050406030204" pitchFamily="18" charset="0"/>
                                <a:ea typeface="Cambria Math" panose="02040503050406030204" pitchFamily="18" charset="0"/>
                              </a:rPr>
                              <m:t>𝑤</m:t>
                            </m:r>
                          </m:e>
                          <m:sub>
                            <m:r>
                              <a:rPr lang="en-HK" i="1">
                                <a:solidFill>
                                  <a:srgbClr val="0070C0"/>
                                </a:solidFill>
                                <a:latin typeface="Cambria Math" panose="02040503050406030204" pitchFamily="18" charset="0"/>
                                <a:ea typeface="Cambria Math" panose="02040503050406030204" pitchFamily="18" charset="0"/>
                              </a:rPr>
                              <m:t>𝑛</m:t>
                            </m:r>
                            <m:r>
                              <a:rPr lang="en-HK" i="1">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𝑖</m:t>
                            </m:r>
                          </m:sub>
                        </m:sSub>
                      </m:den>
                    </m:f>
                  </m:oMath>
                </a14:m>
                <a:endParaRPr lang="en-HK" dirty="0"/>
              </a:p>
            </p:txBody>
          </p:sp>
        </mc:Choice>
        <mc:Fallback xmlns="">
          <p:sp>
            <p:nvSpPr>
              <p:cNvPr id="3" name="Content Placeholder 2">
                <a:extLst>
                  <a:ext uri="{FF2B5EF4-FFF2-40B4-BE49-F238E27FC236}">
                    <a16:creationId xmlns:a16="http://schemas.microsoft.com/office/drawing/2014/main" id="{C2276836-0DA9-0843-C099-771AC961464B}"/>
                  </a:ext>
                </a:extLst>
              </p:cNvPr>
              <p:cNvSpPr>
                <a:spLocks noGrp="1" noRot="1" noChangeAspect="1" noMove="1" noResize="1" noEditPoints="1" noAdjustHandles="1" noChangeArrowheads="1" noChangeShapeType="1" noTextEdit="1"/>
              </p:cNvSpPr>
              <p:nvPr>
                <p:ph idx="1"/>
              </p:nvPr>
            </p:nvSpPr>
            <p:spPr>
              <a:xfrm>
                <a:off x="10602" y="1626536"/>
                <a:ext cx="3431972" cy="4499627"/>
              </a:xfrm>
              <a:blipFill>
                <a:blip r:embed="rId2"/>
                <a:stretch>
                  <a:fillRect l="-4085" t="-1762" r="-4796"/>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90394852-F71D-AA41-93A4-2B130ED2E8D6}"/>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1409655C-EB90-7244-649C-0B726698ECBC}"/>
              </a:ext>
            </a:extLst>
          </p:cNvPr>
          <p:cNvSpPr>
            <a:spLocks noGrp="1"/>
          </p:cNvSpPr>
          <p:nvPr>
            <p:ph type="sldNum" sz="quarter" idx="12"/>
          </p:nvPr>
        </p:nvSpPr>
        <p:spPr/>
        <p:txBody>
          <a:bodyPr/>
          <a:lstStyle/>
          <a:p>
            <a:fld id="{B28686DF-4AC6-44BB-9261-A3C12E8BDC53}" type="slidenum">
              <a:rPr lang="en-US" altLang="zh-HK" smtClean="0"/>
              <a:pPr/>
              <a:t>68</a:t>
            </a:fld>
            <a:endParaRPr lang="en-US" altLang="zh-HK"/>
          </a:p>
        </p:txBody>
      </p:sp>
      <p:sp>
        <p:nvSpPr>
          <p:cNvPr id="8" name="TextBox 7">
            <a:extLst>
              <a:ext uri="{FF2B5EF4-FFF2-40B4-BE49-F238E27FC236}">
                <a16:creationId xmlns:a16="http://schemas.microsoft.com/office/drawing/2014/main" id="{75AB26CC-AB37-AC7A-007C-8872304FE33D}"/>
              </a:ext>
            </a:extLst>
          </p:cNvPr>
          <p:cNvSpPr txBox="1"/>
          <p:nvPr/>
        </p:nvSpPr>
        <p:spPr>
          <a:xfrm>
            <a:off x="10602" y="4501057"/>
            <a:ext cx="3367973" cy="461665"/>
          </a:xfrm>
          <a:prstGeom prst="rect">
            <a:avLst/>
          </a:prstGeom>
          <a:noFill/>
        </p:spPr>
        <p:txBody>
          <a:bodyPr wrap="none" rtlCol="0">
            <a:spAutoFit/>
          </a:bodyPr>
          <a:lstStyle/>
          <a:p>
            <a:r>
              <a:rPr lang="en-US" sz="2400" dirty="0">
                <a:sym typeface="Symbol" panose="05050102010706020507" pitchFamily="18" charset="2"/>
              </a:rPr>
              <a:t> (Ita) =0.1 =learning rate</a:t>
            </a:r>
            <a:endParaRPr lang="en-HK" sz="2400" dirty="0"/>
          </a:p>
        </p:txBody>
      </p:sp>
      <p:pic>
        <p:nvPicPr>
          <p:cNvPr id="9" name="Picture 8">
            <a:extLst>
              <a:ext uri="{FF2B5EF4-FFF2-40B4-BE49-F238E27FC236}">
                <a16:creationId xmlns:a16="http://schemas.microsoft.com/office/drawing/2014/main" id="{256CF185-D82F-DD2A-D4AC-7B50D6572282}"/>
              </a:ext>
            </a:extLst>
          </p:cNvPr>
          <p:cNvPicPr>
            <a:picLocks noChangeAspect="1"/>
          </p:cNvPicPr>
          <p:nvPr/>
        </p:nvPicPr>
        <p:blipFill>
          <a:blip r:embed="rId3"/>
          <a:stretch>
            <a:fillRect/>
          </a:stretch>
        </p:blipFill>
        <p:spPr>
          <a:xfrm>
            <a:off x="3267138" y="2536399"/>
            <a:ext cx="4800600" cy="2554774"/>
          </a:xfrm>
          <a:prstGeom prst="rect">
            <a:avLst/>
          </a:prstGeom>
        </p:spPr>
      </p:pic>
      <p:sp>
        <p:nvSpPr>
          <p:cNvPr id="10" name="TextBox 9">
            <a:extLst>
              <a:ext uri="{FF2B5EF4-FFF2-40B4-BE49-F238E27FC236}">
                <a16:creationId xmlns:a16="http://schemas.microsoft.com/office/drawing/2014/main" id="{9F1D44A3-0346-7B45-3A46-0A0DC216C035}"/>
              </a:ext>
            </a:extLst>
          </p:cNvPr>
          <p:cNvSpPr txBox="1"/>
          <p:nvPr/>
        </p:nvSpPr>
        <p:spPr>
          <a:xfrm>
            <a:off x="4343362" y="2671919"/>
            <a:ext cx="911468" cy="369332"/>
          </a:xfrm>
          <a:prstGeom prst="rect">
            <a:avLst/>
          </a:prstGeom>
          <a:noFill/>
        </p:spPr>
        <p:txBody>
          <a:bodyPr wrap="none" rtlCol="0">
            <a:spAutoFit/>
          </a:bodyPr>
          <a:lstStyle/>
          <a:p>
            <a:r>
              <a:rPr lang="en-US" dirty="0"/>
              <a:t>weights</a:t>
            </a:r>
            <a:endParaRPr lang="en-HK" dirty="0"/>
          </a:p>
        </p:txBody>
      </p:sp>
      <p:sp>
        <p:nvSpPr>
          <p:cNvPr id="11" name="TextBox 10">
            <a:extLst>
              <a:ext uri="{FF2B5EF4-FFF2-40B4-BE49-F238E27FC236}">
                <a16:creationId xmlns:a16="http://schemas.microsoft.com/office/drawing/2014/main" id="{4B0622D0-FAEE-74D7-D73C-6E283529B912}"/>
              </a:ext>
            </a:extLst>
          </p:cNvPr>
          <p:cNvSpPr txBox="1"/>
          <p:nvPr/>
        </p:nvSpPr>
        <p:spPr>
          <a:xfrm>
            <a:off x="4917630" y="3394681"/>
            <a:ext cx="964816" cy="369332"/>
          </a:xfrm>
          <a:prstGeom prst="rect">
            <a:avLst/>
          </a:prstGeom>
          <a:noFill/>
        </p:spPr>
        <p:txBody>
          <a:bodyPr wrap="none" rtlCol="0">
            <a:spAutoFit/>
          </a:bodyPr>
          <a:lstStyle/>
          <a:p>
            <a:r>
              <a:rPr lang="en-US" dirty="0"/>
              <a:t>SoftMax</a:t>
            </a:r>
            <a:endParaRPr lang="en-HK"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B7610E8-059F-65D2-C5FA-26333AB7C905}"/>
                  </a:ext>
                </a:extLst>
              </p:cNvPr>
              <p:cNvSpPr txBox="1"/>
              <p:nvPr/>
            </p:nvSpPr>
            <p:spPr>
              <a:xfrm>
                <a:off x="6093639" y="1731193"/>
                <a:ext cx="3017108" cy="1500154"/>
              </a:xfrm>
              <a:prstGeom prst="rect">
                <a:avLst/>
              </a:prstGeom>
              <a:noFill/>
            </p:spPr>
            <p:txBody>
              <a:bodyPr wrap="none" rtlCol="0">
                <a:spAutoFit/>
              </a:bodyPr>
              <a:lstStyle/>
              <a:p>
                <a:r>
                  <a:rPr lang="en-US" sz="2400" dirty="0"/>
                  <a:t>Loss  function</a:t>
                </a:r>
              </a:p>
              <a:p>
                <a:pPr/>
                <a14:m>
                  <m:oMathPara xmlns:m="http://schemas.openxmlformats.org/officeDocument/2006/math">
                    <m:oMathParaPr>
                      <m:jc m:val="left"/>
                    </m:oMathParaPr>
                    <m:oMath xmlns:m="http://schemas.openxmlformats.org/officeDocument/2006/math">
                      <m:r>
                        <a:rPr lang="en-US" sz="2400" b="0" i="1" smtClean="0">
                          <a:solidFill>
                            <a:srgbClr val="FF0000"/>
                          </a:solidFill>
                          <a:latin typeface="Cambria Math" panose="02040503050406030204" pitchFamily="18" charset="0"/>
                        </a:rPr>
                        <m:t>𝐸</m:t>
                      </m:r>
                      <m:r>
                        <a:rPr lang="en-US" sz="2400" b="0" i="1" smtClean="0">
                          <a:solidFill>
                            <a:srgbClr val="FF0000"/>
                          </a:solidFill>
                          <a:latin typeface="Cambria Math" panose="02040503050406030204" pitchFamily="18" charset="0"/>
                        </a:rPr>
                        <m:t>=−</m:t>
                      </m:r>
                      <m:nary>
                        <m:naryPr>
                          <m:chr m:val="∑"/>
                          <m:ctrlPr>
                            <a:rPr lang="en-US" sz="2400" b="0" i="1" smtClean="0">
                              <a:solidFill>
                                <a:srgbClr val="FF0000"/>
                              </a:solidFill>
                              <a:latin typeface="Cambria Math" panose="02040503050406030204" pitchFamily="18" charset="0"/>
                            </a:rPr>
                          </m:ctrlPr>
                        </m:naryPr>
                        <m:sub>
                          <m:r>
                            <m:rPr>
                              <m:brk m:alnAt="23"/>
                            </m:rPr>
                            <a:rPr lang="en-US" sz="2400" b="0" i="1" smtClean="0">
                              <a:solidFill>
                                <a:srgbClr val="FF0000"/>
                              </a:solidFill>
                              <a:latin typeface="Cambria Math" panose="02040503050406030204" pitchFamily="18" charset="0"/>
                            </a:rPr>
                            <m:t>𝑖</m:t>
                          </m:r>
                        </m:sub>
                        <m:sup>
                          <m:r>
                            <a:rPr lang="en-US" sz="2400" b="0" i="1" smtClean="0">
                              <a:solidFill>
                                <a:srgbClr val="FF0000"/>
                              </a:solidFill>
                              <a:latin typeface="Cambria Math" panose="02040503050406030204" pitchFamily="18" charset="0"/>
                            </a:rPr>
                            <m:t>𝐾</m:t>
                          </m:r>
                        </m:sup>
                        <m:e>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𝑡</m:t>
                              </m:r>
                            </m:e>
                            <m:sub>
                              <m:r>
                                <a:rPr lang="en-US" sz="2400" i="1">
                                  <a:solidFill>
                                    <a:srgbClr val="FF0000"/>
                                  </a:solidFill>
                                  <a:latin typeface="Cambria Math" panose="02040503050406030204" pitchFamily="18" charset="0"/>
                                </a:rPr>
                                <m:t>𝑖</m:t>
                              </m:r>
                            </m:sub>
                          </m:sSub>
                          <m:r>
                            <a:rPr lang="en-US" sz="2400" i="1">
                              <a:solidFill>
                                <a:srgbClr val="FF0000"/>
                              </a:solidFill>
                              <a:latin typeface="Cambria Math" panose="02040503050406030204" pitchFamily="18" charset="0"/>
                            </a:rPr>
                            <m:t>∗</m:t>
                          </m:r>
                          <m:r>
                            <m:rPr>
                              <m:sty m:val="p"/>
                            </m:rPr>
                            <a:rPr lang="en-US" sz="2400">
                              <a:solidFill>
                                <a:srgbClr val="FF0000"/>
                              </a:solidFill>
                              <a:latin typeface="Cambria Math" panose="02040503050406030204" pitchFamily="18" charset="0"/>
                            </a:rPr>
                            <m:t>log</m:t>
                          </m:r>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𝑦</m:t>
                              </m:r>
                            </m:e>
                            <m:sub>
                              <m:r>
                                <a:rPr lang="en-US" sz="2400" i="1">
                                  <a:solidFill>
                                    <a:srgbClr val="FF0000"/>
                                  </a:solidFill>
                                  <a:latin typeface="Cambria Math" panose="02040503050406030204" pitchFamily="18" charset="0"/>
                                </a:rPr>
                                <m:t>𝑖</m:t>
                              </m:r>
                            </m:sub>
                          </m:sSub>
                          <m:r>
                            <a:rPr lang="en-US" sz="2400" i="1">
                              <a:solidFill>
                                <a:srgbClr val="FF0000"/>
                              </a:solidFill>
                              <a:latin typeface="Cambria Math" panose="02040503050406030204" pitchFamily="18" charset="0"/>
                            </a:rPr>
                            <m:t>)</m:t>
                          </m:r>
                        </m:e>
                      </m:nary>
                    </m:oMath>
                  </m:oMathPara>
                </a14:m>
                <a:endParaRPr lang="en-HK" sz="2400" dirty="0"/>
              </a:p>
            </p:txBody>
          </p:sp>
        </mc:Choice>
        <mc:Fallback xmlns="">
          <p:sp>
            <p:nvSpPr>
              <p:cNvPr id="12" name="TextBox 11">
                <a:extLst>
                  <a:ext uri="{FF2B5EF4-FFF2-40B4-BE49-F238E27FC236}">
                    <a16:creationId xmlns:a16="http://schemas.microsoft.com/office/drawing/2014/main" id="{BB7610E8-059F-65D2-C5FA-26333AB7C905}"/>
                  </a:ext>
                </a:extLst>
              </p:cNvPr>
              <p:cNvSpPr txBox="1">
                <a:spLocks noRot="1" noChangeAspect="1" noMove="1" noResize="1" noEditPoints="1" noAdjustHandles="1" noChangeArrowheads="1" noChangeShapeType="1" noTextEdit="1"/>
              </p:cNvSpPr>
              <p:nvPr/>
            </p:nvSpPr>
            <p:spPr>
              <a:xfrm>
                <a:off x="6093639" y="1731193"/>
                <a:ext cx="3017108" cy="1500154"/>
              </a:xfrm>
              <a:prstGeom prst="rect">
                <a:avLst/>
              </a:prstGeom>
              <a:blipFill>
                <a:blip r:embed="rId4"/>
                <a:stretch>
                  <a:fillRect l="-3232" t="-3252"/>
                </a:stretch>
              </a:blipFill>
            </p:spPr>
            <p:txBody>
              <a:bodyPr/>
              <a:lstStyle/>
              <a:p>
                <a:r>
                  <a:rPr lang="en-HK">
                    <a:noFill/>
                  </a:rPr>
                  <a:t> </a:t>
                </a:r>
              </a:p>
            </p:txBody>
          </p:sp>
        </mc:Fallback>
      </mc:AlternateContent>
      <p:sp>
        <p:nvSpPr>
          <p:cNvPr id="13" name="TextBox 12">
            <a:extLst>
              <a:ext uri="{FF2B5EF4-FFF2-40B4-BE49-F238E27FC236}">
                <a16:creationId xmlns:a16="http://schemas.microsoft.com/office/drawing/2014/main" id="{130DE7C0-509A-E0CE-05E8-F0023A4780A6}"/>
              </a:ext>
            </a:extLst>
          </p:cNvPr>
          <p:cNvSpPr txBox="1"/>
          <p:nvPr/>
        </p:nvSpPr>
        <p:spPr>
          <a:xfrm>
            <a:off x="4276816" y="2267811"/>
            <a:ext cx="684803" cy="369332"/>
          </a:xfrm>
          <a:prstGeom prst="rect">
            <a:avLst/>
          </a:prstGeom>
          <a:noFill/>
        </p:spPr>
        <p:txBody>
          <a:bodyPr wrap="none" rtlCol="0">
            <a:spAutoFit/>
          </a:bodyPr>
          <a:lstStyle/>
          <a:p>
            <a:r>
              <a:rPr lang="en-US" dirty="0"/>
              <a:t>Input</a:t>
            </a:r>
            <a:endParaRPr lang="en-HK"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C2C2A32-4D14-448F-D19A-A1E18DAF3F2B}"/>
                  </a:ext>
                </a:extLst>
              </p:cNvPr>
              <p:cNvSpPr txBox="1"/>
              <p:nvPr/>
            </p:nvSpPr>
            <p:spPr>
              <a:xfrm>
                <a:off x="5712028" y="5695789"/>
                <a:ext cx="3431972" cy="860748"/>
              </a:xfrm>
              <a:prstGeom prst="rect">
                <a:avLst/>
              </a:prstGeom>
              <a:noFill/>
            </p:spPr>
            <p:txBody>
              <a:bodyPr wrap="square" rtlCol="0">
                <a:spAutoFit/>
              </a:bodyPr>
              <a:lstStyle/>
              <a:p>
                <a:r>
                  <a:rPr lang="en-US" sz="2400" i="1" dirty="0"/>
                  <a:t>T</a:t>
                </a:r>
                <a:r>
                  <a:rPr lang="en-US" sz="2400" dirty="0"/>
                  <a:t>=target Vector (one-hot)</a:t>
                </a:r>
              </a:p>
              <a:p>
                <a:r>
                  <a:rPr lang="en-US" sz="2400" i="1" dirty="0"/>
                  <a:t>  =</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a14:m>
                <a:r>
                  <a:rPr lang="en-HK" sz="2400" dirty="0"/>
                  <a: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b="0" i="1" smtClean="0">
                            <a:latin typeface="Cambria Math" panose="02040503050406030204" pitchFamily="18" charset="0"/>
                          </a:rPr>
                          <m:t>2</m:t>
                        </m:r>
                      </m:sub>
                    </m:sSub>
                  </m:oMath>
                </a14:m>
                <a:r>
                  <a:rPr lang="en-HK" sz="2400" dirty="0"/>
                  <a:t>,</a:t>
                </a:r>
                <a:r>
                  <a:rPr lang="en-US" sz="2400" dirty="0"/>
                  <a:t> </a:t>
                </a:r>
                <a14:m>
                  <m:oMath xmlns:m="http://schemas.openxmlformats.org/officeDocument/2006/math">
                    <m:r>
                      <a:rPr lang="en-US" sz="2400" b="0" i="0" smtClean="0">
                        <a:latin typeface="Cambria Math" panose="02040503050406030204" pitchFamily="18" charset="0"/>
                      </a:rPr>
                      <m:t>…</m:t>
                    </m:r>
                  </m:oMath>
                </a14:m>
                <a:r>
                  <a:rPr lang="en-HK" sz="2400" dirty="0"/>
                  <a: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𝐾</m:t>
                        </m:r>
                      </m:sub>
                    </m:sSub>
                  </m:oMath>
                </a14:m>
                <a:r>
                  <a:rPr lang="en-HK" sz="2400" dirty="0"/>
                  <a:t>]</a:t>
                </a:r>
                <a:r>
                  <a:rPr lang="en-HK" sz="2400" baseline="30000" dirty="0"/>
                  <a:t>T</a:t>
                </a:r>
              </a:p>
            </p:txBody>
          </p:sp>
        </mc:Choice>
        <mc:Fallback xmlns="">
          <p:sp>
            <p:nvSpPr>
              <p:cNvPr id="17" name="TextBox 16">
                <a:extLst>
                  <a:ext uri="{FF2B5EF4-FFF2-40B4-BE49-F238E27FC236}">
                    <a16:creationId xmlns:a16="http://schemas.microsoft.com/office/drawing/2014/main" id="{BC2C2A32-4D14-448F-D19A-A1E18DAF3F2B}"/>
                  </a:ext>
                </a:extLst>
              </p:cNvPr>
              <p:cNvSpPr txBox="1">
                <a:spLocks noRot="1" noChangeAspect="1" noMove="1" noResize="1" noEditPoints="1" noAdjustHandles="1" noChangeArrowheads="1" noChangeShapeType="1" noTextEdit="1"/>
              </p:cNvSpPr>
              <p:nvPr/>
            </p:nvSpPr>
            <p:spPr>
              <a:xfrm>
                <a:off x="5712028" y="5695789"/>
                <a:ext cx="3431972" cy="860748"/>
              </a:xfrm>
              <a:prstGeom prst="rect">
                <a:avLst/>
              </a:prstGeom>
              <a:blipFill>
                <a:blip r:embed="rId5"/>
                <a:stretch>
                  <a:fillRect l="-2664" t="-5634" b="-11972"/>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0FD1407-C7C1-3740-2AE9-EB88F3167023}"/>
                  </a:ext>
                </a:extLst>
              </p:cNvPr>
              <p:cNvSpPr txBox="1"/>
              <p:nvPr/>
            </p:nvSpPr>
            <p:spPr>
              <a:xfrm>
                <a:off x="5701428" y="4974921"/>
                <a:ext cx="2854179" cy="860748"/>
              </a:xfrm>
              <a:prstGeom prst="rect">
                <a:avLst/>
              </a:prstGeom>
              <a:noFill/>
            </p:spPr>
            <p:txBody>
              <a:bodyPr wrap="square">
                <a:spAutoFit/>
              </a:bodyPr>
              <a:lstStyle/>
              <a:p>
                <a:r>
                  <a:rPr lang="en-US" sz="2400" i="1" dirty="0"/>
                  <a:t>Y</a:t>
                </a:r>
                <a:r>
                  <a:rPr lang="en-US" sz="2400" dirty="0"/>
                  <a:t>=output vector</a:t>
                </a:r>
                <a:endParaRPr lang="en-US" sz="2400" i="1" dirty="0"/>
              </a:p>
              <a:p>
                <a:r>
                  <a:rPr lang="en-US" sz="2400" i="1" dirty="0"/>
                  <a:t>   =</a:t>
                </a:r>
                <a:r>
                  <a:rPr lang="en-US" sz="2400" dirty="0"/>
                  <a:t>[</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oMath>
                </a14:m>
                <a:r>
                  <a:rPr lang="en-HK" sz="2400" dirty="0"/>
                  <a: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2</m:t>
                        </m:r>
                      </m:sub>
                    </m:sSub>
                  </m:oMath>
                </a14:m>
                <a:r>
                  <a:rPr lang="en-HK" sz="2400" dirty="0"/>
                  <a:t>,</a:t>
                </a:r>
                <a:r>
                  <a:rPr lang="en-US" sz="2400" dirty="0"/>
                  <a:t> </a:t>
                </a:r>
                <a14:m>
                  <m:oMath xmlns:m="http://schemas.openxmlformats.org/officeDocument/2006/math">
                    <m:r>
                      <a:rPr lang="en-US" sz="2400" b="0" i="0" smtClean="0">
                        <a:latin typeface="Cambria Math" panose="02040503050406030204" pitchFamily="18" charset="0"/>
                      </a:rPr>
                      <m:t>…</m:t>
                    </m:r>
                  </m:oMath>
                </a14:m>
                <a:r>
                  <a:rPr lang="en-HK" sz="2400" dirty="0"/>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𝐾</m:t>
                        </m:r>
                      </m:sub>
                    </m:sSub>
                  </m:oMath>
                </a14:m>
                <a:r>
                  <a:rPr lang="en-HK" sz="2400" dirty="0"/>
                  <a:t>]</a:t>
                </a:r>
                <a:r>
                  <a:rPr lang="en-HK" sz="2400" baseline="30000" dirty="0"/>
                  <a:t>T</a:t>
                </a:r>
              </a:p>
            </p:txBody>
          </p:sp>
        </mc:Choice>
        <mc:Fallback xmlns="">
          <p:sp>
            <p:nvSpPr>
              <p:cNvPr id="19" name="TextBox 18">
                <a:extLst>
                  <a:ext uri="{FF2B5EF4-FFF2-40B4-BE49-F238E27FC236}">
                    <a16:creationId xmlns:a16="http://schemas.microsoft.com/office/drawing/2014/main" id="{80FD1407-C7C1-3740-2AE9-EB88F3167023}"/>
                  </a:ext>
                </a:extLst>
              </p:cNvPr>
              <p:cNvSpPr txBox="1">
                <a:spLocks noRot="1" noChangeAspect="1" noMove="1" noResize="1" noEditPoints="1" noAdjustHandles="1" noChangeArrowheads="1" noChangeShapeType="1" noTextEdit="1"/>
              </p:cNvSpPr>
              <p:nvPr/>
            </p:nvSpPr>
            <p:spPr>
              <a:xfrm>
                <a:off x="5701428" y="4974921"/>
                <a:ext cx="2854179" cy="860748"/>
              </a:xfrm>
              <a:prstGeom prst="rect">
                <a:avLst/>
              </a:prstGeom>
              <a:blipFill>
                <a:blip r:embed="rId6"/>
                <a:stretch>
                  <a:fillRect l="-3205" t="-5674" b="-12766"/>
                </a:stretch>
              </a:blipFill>
            </p:spPr>
            <p:txBody>
              <a:bodyPr/>
              <a:lstStyle/>
              <a:p>
                <a:r>
                  <a:rPr lang="en-HK">
                    <a:noFill/>
                  </a:rPr>
                  <a:t> </a:t>
                </a:r>
              </a:p>
            </p:txBody>
          </p:sp>
        </mc:Fallback>
      </mc:AlternateContent>
      <p:sp>
        <p:nvSpPr>
          <p:cNvPr id="7" name="TextBox 6">
            <a:extLst>
              <a:ext uri="{FF2B5EF4-FFF2-40B4-BE49-F238E27FC236}">
                <a16:creationId xmlns:a16="http://schemas.microsoft.com/office/drawing/2014/main" id="{BA4E2414-98D3-86FE-E52C-596DA27DBCC0}"/>
              </a:ext>
            </a:extLst>
          </p:cNvPr>
          <p:cNvSpPr txBox="1"/>
          <p:nvPr/>
        </p:nvSpPr>
        <p:spPr>
          <a:xfrm>
            <a:off x="6093639" y="4470280"/>
            <a:ext cx="399468" cy="523220"/>
          </a:xfrm>
          <a:prstGeom prst="rect">
            <a:avLst/>
          </a:prstGeom>
          <a:noFill/>
        </p:spPr>
        <p:txBody>
          <a:bodyPr wrap="none" rtlCol="0">
            <a:spAutoFit/>
          </a:bodyPr>
          <a:lstStyle/>
          <a:p>
            <a:r>
              <a:rPr lang="en-US" sz="2800" i="1" dirty="0" err="1"/>
              <a:t>y</a:t>
            </a:r>
            <a:r>
              <a:rPr lang="en-US" sz="2800" i="1" baseline="-25000" dirty="0" err="1"/>
              <a:t>i</a:t>
            </a:r>
            <a:endParaRPr lang="en-US" sz="2800" i="1" baseline="-25000" dirty="0"/>
          </a:p>
        </p:txBody>
      </p:sp>
      <p:sp>
        <p:nvSpPr>
          <p:cNvPr id="18" name="TextBox 17">
            <a:extLst>
              <a:ext uri="{FF2B5EF4-FFF2-40B4-BE49-F238E27FC236}">
                <a16:creationId xmlns:a16="http://schemas.microsoft.com/office/drawing/2014/main" id="{23AEB621-3648-812C-D08A-ED29101C44C2}"/>
              </a:ext>
            </a:extLst>
          </p:cNvPr>
          <p:cNvSpPr txBox="1"/>
          <p:nvPr/>
        </p:nvSpPr>
        <p:spPr>
          <a:xfrm>
            <a:off x="4619217" y="4829563"/>
            <a:ext cx="380232" cy="523220"/>
          </a:xfrm>
          <a:prstGeom prst="rect">
            <a:avLst/>
          </a:prstGeom>
          <a:solidFill>
            <a:schemeClr val="bg1"/>
          </a:solidFill>
        </p:spPr>
        <p:txBody>
          <a:bodyPr wrap="none" rtlCol="0">
            <a:spAutoFit/>
          </a:bodyPr>
          <a:lstStyle/>
          <a:p>
            <a:r>
              <a:rPr lang="en-US" sz="2800" i="1" dirty="0"/>
              <a:t>z</a:t>
            </a:r>
            <a:r>
              <a:rPr lang="en-US" sz="2800" i="1" baseline="-25000" dirty="0"/>
              <a:t>i</a:t>
            </a:r>
          </a:p>
        </p:txBody>
      </p:sp>
      <p:sp>
        <p:nvSpPr>
          <p:cNvPr id="21" name="TextBox 20">
            <a:extLst>
              <a:ext uri="{FF2B5EF4-FFF2-40B4-BE49-F238E27FC236}">
                <a16:creationId xmlns:a16="http://schemas.microsoft.com/office/drawing/2014/main" id="{444BA9C8-AC6C-7C8C-65BE-168D1534C436}"/>
              </a:ext>
            </a:extLst>
          </p:cNvPr>
          <p:cNvSpPr txBox="1"/>
          <p:nvPr/>
        </p:nvSpPr>
        <p:spPr>
          <a:xfrm>
            <a:off x="3840270" y="4847353"/>
            <a:ext cx="542718" cy="461665"/>
          </a:xfrm>
          <a:prstGeom prst="rect">
            <a:avLst/>
          </a:prstGeom>
          <a:noFill/>
        </p:spPr>
        <p:txBody>
          <a:bodyPr wrap="square">
            <a:spAutoFit/>
          </a:bodyPr>
          <a:lstStyle/>
          <a:p>
            <a:r>
              <a:rPr lang="en-US" sz="2400" i="1" dirty="0" err="1"/>
              <a:t>X</a:t>
            </a:r>
            <a:r>
              <a:rPr lang="en-US" sz="2400" i="1" baseline="-25000" dirty="0" err="1"/>
              <a:t>n</a:t>
            </a:r>
            <a:endParaRPr lang="en-HK" sz="24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58BB721-ABB5-7081-E55B-735D64023054}"/>
                  </a:ext>
                </a:extLst>
              </p:cNvPr>
              <p:cNvSpPr txBox="1"/>
              <p:nvPr/>
            </p:nvSpPr>
            <p:spPr>
              <a:xfrm>
                <a:off x="4107390" y="2431742"/>
                <a:ext cx="1213096" cy="429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70C0"/>
                              </a:solidFill>
                              <a:latin typeface="Cambria Math" panose="02040503050406030204" pitchFamily="18" charset="0"/>
                              <a:ea typeface="Cambria Math" panose="02040503050406030204" pitchFamily="18" charset="0"/>
                            </a:rPr>
                          </m:ctrlPr>
                        </m:sSubPr>
                        <m:e>
                          <m:r>
                            <a:rPr lang="en-HK" sz="2000" b="1" i="1">
                              <a:solidFill>
                                <a:srgbClr val="0070C0"/>
                              </a:solidFill>
                              <a:latin typeface="Cambria Math" panose="02040503050406030204" pitchFamily="18" charset="0"/>
                              <a:ea typeface="Cambria Math" panose="02040503050406030204" pitchFamily="18" charset="0"/>
                            </a:rPr>
                            <m:t>𝒘</m:t>
                          </m:r>
                        </m:e>
                        <m:sub>
                          <m:r>
                            <a:rPr lang="en-HK" sz="2000" b="1" i="1" smtClean="0">
                              <a:solidFill>
                                <a:srgbClr val="0070C0"/>
                              </a:solidFill>
                              <a:latin typeface="Cambria Math" panose="02040503050406030204" pitchFamily="18" charset="0"/>
                              <a:ea typeface="Cambria Math" panose="02040503050406030204" pitchFamily="18" charset="0"/>
                            </a:rPr>
                            <m:t>𝒏</m:t>
                          </m:r>
                          <m:r>
                            <a:rPr lang="en-HK" sz="2000" b="1" i="1">
                              <a:solidFill>
                                <a:srgbClr val="0070C0"/>
                              </a:solidFill>
                              <a:latin typeface="Cambria Math" panose="02040503050406030204" pitchFamily="18" charset="0"/>
                              <a:ea typeface="Cambria Math" panose="02040503050406030204" pitchFamily="18" charset="0"/>
                            </a:rPr>
                            <m:t>,</m:t>
                          </m:r>
                          <m:r>
                            <a:rPr lang="en-HK" sz="2000" b="1" i="1">
                              <a:solidFill>
                                <a:srgbClr val="0070C0"/>
                              </a:solidFill>
                              <a:latin typeface="Cambria Math" panose="02040503050406030204" pitchFamily="18" charset="0"/>
                              <a:ea typeface="Cambria Math" panose="02040503050406030204" pitchFamily="18" charset="0"/>
                            </a:rPr>
                            <m:t>𝒋</m:t>
                          </m:r>
                        </m:sub>
                      </m:sSub>
                    </m:oMath>
                  </m:oMathPara>
                </a14:m>
                <a:endParaRPr lang="en-HK" b="1" dirty="0"/>
              </a:p>
            </p:txBody>
          </p:sp>
        </mc:Choice>
        <mc:Fallback xmlns="">
          <p:sp>
            <p:nvSpPr>
              <p:cNvPr id="22" name="TextBox 21">
                <a:extLst>
                  <a:ext uri="{FF2B5EF4-FFF2-40B4-BE49-F238E27FC236}">
                    <a16:creationId xmlns:a16="http://schemas.microsoft.com/office/drawing/2014/main" id="{D58BB721-ABB5-7081-E55B-735D64023054}"/>
                  </a:ext>
                </a:extLst>
              </p:cNvPr>
              <p:cNvSpPr txBox="1">
                <a:spLocks noRot="1" noChangeAspect="1" noMove="1" noResize="1" noEditPoints="1" noAdjustHandles="1" noChangeArrowheads="1" noChangeShapeType="1" noTextEdit="1"/>
              </p:cNvSpPr>
              <p:nvPr/>
            </p:nvSpPr>
            <p:spPr>
              <a:xfrm>
                <a:off x="4107390" y="2431742"/>
                <a:ext cx="1213096" cy="429220"/>
              </a:xfrm>
              <a:prstGeom prst="rect">
                <a:avLst/>
              </a:prstGeom>
              <a:blipFill>
                <a:blip r:embed="rId7"/>
                <a:stretch>
                  <a:fillRect b="-11429"/>
                </a:stretch>
              </a:blipFill>
            </p:spPr>
            <p:txBody>
              <a:bodyPr/>
              <a:lstStyle/>
              <a:p>
                <a:r>
                  <a:rPr lang="en-HK">
                    <a:noFill/>
                  </a:rPr>
                  <a:t> </a:t>
                </a:r>
              </a:p>
            </p:txBody>
          </p:sp>
        </mc:Fallback>
      </mc:AlternateContent>
    </p:spTree>
    <p:extLst>
      <p:ext uri="{BB962C8B-B14F-4D97-AF65-F5344CB8AC3E}">
        <p14:creationId xmlns:p14="http://schemas.microsoft.com/office/powerpoint/2010/main" val="3411775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3AAC-9F45-2DBA-731A-E7281E26A68D}"/>
              </a:ext>
            </a:extLst>
          </p:cNvPr>
          <p:cNvSpPr>
            <a:spLocks noGrp="1"/>
          </p:cNvSpPr>
          <p:nvPr>
            <p:ph type="title"/>
          </p:nvPr>
        </p:nvSpPr>
        <p:spPr/>
        <p:txBody>
          <a:bodyPr>
            <a:normAutofit fontScale="90000"/>
          </a:bodyPr>
          <a:lstStyle/>
          <a:p>
            <a:r>
              <a:rPr lang="en-US" dirty="0"/>
              <a:t>We need 3 steps.</a:t>
            </a:r>
            <a:br>
              <a:rPr lang="en-US" dirty="0"/>
            </a:br>
            <a:r>
              <a:rPr lang="en-US" dirty="0"/>
              <a:t>Here is Step 1 (find term2)</a:t>
            </a:r>
            <a:endParaRPr lang="en-HK"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04C701-3832-ED98-C692-A25E5286405E}"/>
                  </a:ext>
                </a:extLst>
              </p:cNvPr>
              <p:cNvSpPr>
                <a:spLocks noGrp="1"/>
              </p:cNvSpPr>
              <p:nvPr>
                <p:ph idx="1"/>
              </p:nvPr>
            </p:nvSpPr>
            <p:spPr/>
            <p:txBody>
              <a:bodyPr/>
              <a:lstStyle/>
              <a:p>
                <a:r>
                  <a:rPr lang="en-US" sz="2400" i="1" dirty="0">
                    <a:solidFill>
                      <a:srgbClr val="0070C0"/>
                    </a:solidFill>
                    <a:latin typeface="Cambria Math" panose="02040503050406030204" pitchFamily="18" charset="0"/>
                  </a:rPr>
                  <a:t>For Backpropagation , we need</a:t>
                </a:r>
              </a:p>
              <a:p>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HK"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𝑦</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𝑦</m:t>
                        </m:r>
                      </m:num>
                      <m:den>
                        <m:r>
                          <a:rPr lang="en-US" sz="2400" i="1">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1∗</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2∗</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3 </m:t>
                    </m:r>
                  </m:oMath>
                </a14:m>
                <a:endParaRPr lang="en-US" sz="2400" b="0" i="1" dirty="0">
                  <a:solidFill>
                    <a:srgbClr val="0070C0"/>
                  </a:solidFill>
                  <a:latin typeface="Cambria Math" panose="02040503050406030204" pitchFamily="18" charset="0"/>
                  <a:ea typeface="Cambria Math" panose="02040503050406030204" pitchFamily="18" charset="0"/>
                </a:endParaRPr>
              </a:p>
              <a:p>
                <a:r>
                  <a:rPr lang="en-US" sz="2400" i="1" dirty="0">
                    <a:solidFill>
                      <a:srgbClr val="0070C0"/>
                    </a:solidFill>
                    <a:latin typeface="Cambria Math" panose="02040503050406030204" pitchFamily="18" charset="0"/>
                    <a:ea typeface="Cambria Math" panose="02040503050406030204" pitchFamily="18" charset="0"/>
                  </a:rPr>
                  <a:t>(chain rule)</a:t>
                </a:r>
                <a:endParaRPr lang="en-US" sz="2400" b="0" i="1" dirty="0">
                  <a:solidFill>
                    <a:srgbClr val="0070C0"/>
                  </a:solidFill>
                  <a:latin typeface="Cambria Math" panose="02040503050406030204" pitchFamily="18" charset="0"/>
                  <a:ea typeface="Cambria Math" panose="02040503050406030204" pitchFamily="18" charset="0"/>
                </a:endParaRPr>
              </a:p>
              <a:p>
                <a:r>
                  <a:rPr lang="en-US" sz="3200" dirty="0"/>
                  <a:t>To derive  SoftMax weight update</a:t>
                </a:r>
              </a:p>
              <a:p>
                <a:r>
                  <a:rPr lang="en-US" sz="3200" dirty="0"/>
                  <a:t>we will find  term2 = </a:t>
                </a:r>
                <a14:m>
                  <m:oMath xmlns:m="http://schemas.openxmlformats.org/officeDocument/2006/math">
                    <m:f>
                      <m:fPr>
                        <m:ctrlPr>
                          <a:rPr lang="en-US" i="1" smtClean="0">
                            <a:solidFill>
                              <a:srgbClr val="0070C0"/>
                            </a:solidFill>
                            <a:latin typeface="Cambria Math" panose="02040503050406030204" pitchFamily="18" charset="0"/>
                          </a:rPr>
                        </m:ctrlPr>
                      </m:fPr>
                      <m:num>
                        <m:r>
                          <a:rPr lang="en-US" i="1" smtClean="0">
                            <a:solidFill>
                              <a:srgbClr val="0070C0"/>
                            </a:solidFill>
                            <a:latin typeface="Cambria Math" panose="02040503050406030204" pitchFamily="18" charset="0"/>
                            <a:ea typeface="Cambria Math" panose="02040503050406030204" pitchFamily="18" charset="0"/>
                          </a:rPr>
                          <m:t>𝜕</m:t>
                        </m:r>
                        <m:r>
                          <a:rPr lang="en-HK" b="0" i="1" smtClean="0">
                            <a:solidFill>
                              <a:srgbClr val="0070C0"/>
                            </a:solidFill>
                            <a:latin typeface="Cambria Math" panose="02040503050406030204" pitchFamily="18" charset="0"/>
                            <a:ea typeface="Cambria Math" panose="02040503050406030204" pitchFamily="18" charset="0"/>
                          </a:rPr>
                          <m:t>𝑦</m:t>
                        </m:r>
                      </m:num>
                      <m:den>
                        <m:r>
                          <a:rPr lang="en-US" i="1">
                            <a:solidFill>
                              <a:srgbClr val="0070C0"/>
                            </a:solidFill>
                            <a:latin typeface="Cambria Math" panose="02040503050406030204" pitchFamily="18" charset="0"/>
                            <a:ea typeface="Cambria Math" panose="02040503050406030204" pitchFamily="18" charset="0"/>
                          </a:rPr>
                          <m:t>𝜕</m:t>
                        </m:r>
                        <m:r>
                          <a:rPr lang="en-HK" b="0" i="1" smtClean="0">
                            <a:solidFill>
                              <a:srgbClr val="0070C0"/>
                            </a:solidFill>
                            <a:latin typeface="Cambria Math" panose="02040503050406030204" pitchFamily="18" charset="0"/>
                            <a:ea typeface="Cambria Math" panose="02040503050406030204" pitchFamily="18" charset="0"/>
                          </a:rPr>
                          <m:t>𝑧</m:t>
                        </m:r>
                      </m:den>
                    </m:f>
                  </m:oMath>
                </a14:m>
                <a:r>
                  <a:rPr lang="en-HK" dirty="0"/>
                  <a:t> first</a:t>
                </a:r>
              </a:p>
            </p:txBody>
          </p:sp>
        </mc:Choice>
        <mc:Fallback xmlns="">
          <p:sp>
            <p:nvSpPr>
              <p:cNvPr id="3" name="Content Placeholder 2">
                <a:extLst>
                  <a:ext uri="{FF2B5EF4-FFF2-40B4-BE49-F238E27FC236}">
                    <a16:creationId xmlns:a16="http://schemas.microsoft.com/office/drawing/2014/main" id="{9204C701-3832-ED98-C692-A25E5286405E}"/>
                  </a:ext>
                </a:extLst>
              </p:cNvPr>
              <p:cNvSpPr>
                <a:spLocks noGrp="1" noRot="1" noChangeAspect="1" noMove="1" noResize="1" noEditPoints="1" noAdjustHandles="1" noChangeArrowheads="1" noChangeShapeType="1" noTextEdit="1"/>
              </p:cNvSpPr>
              <p:nvPr>
                <p:ph idx="1"/>
              </p:nvPr>
            </p:nvSpPr>
            <p:spPr>
              <a:blipFill>
                <a:blip r:embed="rId2"/>
                <a:stretch>
                  <a:fillRect l="-1704" t="-1078"/>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8A57CF26-ECB3-704F-0863-C9F48C46AAEA}"/>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EFD58326-C868-E93B-D47C-EE15C9E7D884}"/>
              </a:ext>
            </a:extLst>
          </p:cNvPr>
          <p:cNvSpPr>
            <a:spLocks noGrp="1"/>
          </p:cNvSpPr>
          <p:nvPr>
            <p:ph type="sldNum" sz="quarter" idx="12"/>
          </p:nvPr>
        </p:nvSpPr>
        <p:spPr/>
        <p:txBody>
          <a:bodyPr/>
          <a:lstStyle/>
          <a:p>
            <a:fld id="{B28686DF-4AC6-44BB-9261-A3C12E8BDC53}" type="slidenum">
              <a:rPr lang="en-US" altLang="zh-HK" smtClean="0"/>
              <a:pPr/>
              <a:t>69</a:t>
            </a:fld>
            <a:endParaRPr lang="en-US" altLang="zh-HK"/>
          </a:p>
        </p:txBody>
      </p:sp>
      <p:cxnSp>
        <p:nvCxnSpPr>
          <p:cNvPr id="7" name="Straight Arrow Connector 6">
            <a:extLst>
              <a:ext uri="{FF2B5EF4-FFF2-40B4-BE49-F238E27FC236}">
                <a16:creationId xmlns:a16="http://schemas.microsoft.com/office/drawing/2014/main" id="{6181EA21-D4FA-0234-5748-EE3465B13D2A}"/>
              </a:ext>
            </a:extLst>
          </p:cNvPr>
          <p:cNvCxnSpPr/>
          <p:nvPr/>
        </p:nvCxnSpPr>
        <p:spPr>
          <a:xfrm flipV="1">
            <a:off x="3597965" y="2633870"/>
            <a:ext cx="1262270" cy="151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5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 structure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7</a:t>
            </a:fld>
            <a:endParaRPr lang="en-US" altLang="en-US"/>
          </a:p>
        </p:txBody>
      </p:sp>
      <p:sp>
        <p:nvSpPr>
          <p:cNvPr id="7" name="TextBox 6"/>
          <p:cNvSpPr txBox="1"/>
          <p:nvPr/>
        </p:nvSpPr>
        <p:spPr>
          <a:xfrm>
            <a:off x="1143000" y="1611868"/>
            <a:ext cx="6384376" cy="369332"/>
          </a:xfrm>
          <a:prstGeom prst="rect">
            <a:avLst/>
          </a:prstGeom>
          <a:noFill/>
        </p:spPr>
        <p:txBody>
          <a:bodyPr wrap="none" rtlCol="0">
            <a:spAutoFit/>
          </a:bodyPr>
          <a:lstStyle/>
          <a:p>
            <a:r>
              <a:rPr lang="en-US" dirty="0"/>
              <a:t>Input       conv.                  subs. conv       subs    fully   </a:t>
            </a:r>
            <a:r>
              <a:rPr lang="en-US" dirty="0" err="1"/>
              <a:t>fully</a:t>
            </a:r>
            <a:r>
              <a:rPr lang="en-US" dirty="0"/>
              <a:t>  output</a:t>
            </a:r>
          </a:p>
        </p:txBody>
      </p:sp>
      <p:sp>
        <p:nvSpPr>
          <p:cNvPr id="8" name="Rectangle 7"/>
          <p:cNvSpPr/>
          <p:nvPr/>
        </p:nvSpPr>
        <p:spPr>
          <a:xfrm>
            <a:off x="838200" y="5029200"/>
            <a:ext cx="7772400" cy="1200329"/>
          </a:xfrm>
          <a:prstGeom prst="rect">
            <a:avLst/>
          </a:prstGeom>
        </p:spPr>
        <p:txBody>
          <a:bodyPr wrap="square">
            <a:spAutoFit/>
          </a:bodyPr>
          <a:lstStyle/>
          <a:p>
            <a:pPr marL="285750" indent="-285750">
              <a:buFont typeface="Arial" panose="020B0604020202020204" pitchFamily="34" charset="0"/>
              <a:buChar char="•"/>
            </a:pPr>
            <a:r>
              <a:rPr lang="en-US" dirty="0"/>
              <a:t>Alternating </a:t>
            </a:r>
            <a:r>
              <a:rPr lang="en-US" u="sng" dirty="0"/>
              <a:t>Convolution (conv)</a:t>
            </a:r>
            <a:r>
              <a:rPr lang="en-US" dirty="0"/>
              <a:t> and </a:t>
            </a:r>
            <a:r>
              <a:rPr lang="en-US" u="sng" dirty="0"/>
              <a:t>subsampling layer (subs)</a:t>
            </a:r>
          </a:p>
          <a:p>
            <a:pPr marL="742950" lvl="1" indent="-285750">
              <a:buFont typeface="Arial" panose="020B0604020202020204" pitchFamily="34" charset="0"/>
              <a:buChar char="•"/>
            </a:pPr>
            <a:r>
              <a:rPr lang="en-US" u="sng" dirty="0">
                <a:solidFill>
                  <a:srgbClr val="00B050"/>
                </a:solidFill>
              </a:rPr>
              <a:t>But some architectures skip some of the subsampling layers (subs), it is up to the designer to decide</a:t>
            </a:r>
          </a:p>
          <a:p>
            <a:pPr marL="285750" indent="-285750">
              <a:buFont typeface="Arial" panose="020B0604020202020204" pitchFamily="34" charset="0"/>
              <a:buChar char="•"/>
            </a:pPr>
            <a:r>
              <a:rPr lang="en-US" dirty="0"/>
              <a:t>Subsampling allows the features to be flexibly positioned</a:t>
            </a:r>
          </a:p>
        </p:txBody>
      </p:sp>
      <p:pic>
        <p:nvPicPr>
          <p:cNvPr id="16" name="Picture 15">
            <a:extLst>
              <a:ext uri="{FF2B5EF4-FFF2-40B4-BE49-F238E27FC236}">
                <a16:creationId xmlns:a16="http://schemas.microsoft.com/office/drawing/2014/main" id="{F2BC0882-D8C3-5696-8087-3AD1D95F53AF}"/>
              </a:ext>
            </a:extLst>
          </p:cNvPr>
          <p:cNvPicPr>
            <a:picLocks noChangeAspect="1"/>
          </p:cNvPicPr>
          <p:nvPr/>
        </p:nvPicPr>
        <p:blipFill>
          <a:blip r:embed="rId2"/>
          <a:stretch>
            <a:fillRect/>
          </a:stretch>
        </p:blipFill>
        <p:spPr>
          <a:xfrm>
            <a:off x="330713" y="2211387"/>
            <a:ext cx="8143875" cy="2228850"/>
          </a:xfrm>
          <a:prstGeom prst="rect">
            <a:avLst/>
          </a:prstGeom>
        </p:spPr>
      </p:pic>
    </p:spTree>
    <p:extLst>
      <p:ext uri="{BB962C8B-B14F-4D97-AF65-F5344CB8AC3E}">
        <p14:creationId xmlns:p14="http://schemas.microsoft.com/office/powerpoint/2010/main" val="805457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6411513-F8BB-0A52-07A6-7BE83B2220FF}"/>
              </a:ext>
            </a:extLst>
          </p:cNvPr>
          <p:cNvPicPr>
            <a:picLocks noChangeAspect="1"/>
          </p:cNvPicPr>
          <p:nvPr/>
        </p:nvPicPr>
        <p:blipFill>
          <a:blip r:embed="rId2"/>
          <a:stretch>
            <a:fillRect/>
          </a:stretch>
        </p:blipFill>
        <p:spPr>
          <a:xfrm>
            <a:off x="606188" y="1483930"/>
            <a:ext cx="3359005" cy="2283534"/>
          </a:xfrm>
          <a:prstGeom prst="rect">
            <a:avLst/>
          </a:prstGeom>
        </p:spPr>
      </p:pic>
      <p:pic>
        <p:nvPicPr>
          <p:cNvPr id="18" name="Picture 17">
            <a:extLst>
              <a:ext uri="{FF2B5EF4-FFF2-40B4-BE49-F238E27FC236}">
                <a16:creationId xmlns:a16="http://schemas.microsoft.com/office/drawing/2014/main" id="{0AA6A9DD-0306-340B-0B0A-030B639C8799}"/>
              </a:ext>
            </a:extLst>
          </p:cNvPr>
          <p:cNvPicPr>
            <a:picLocks noChangeAspect="1"/>
          </p:cNvPicPr>
          <p:nvPr/>
        </p:nvPicPr>
        <p:blipFill>
          <a:blip r:embed="rId3"/>
          <a:stretch>
            <a:fillRect/>
          </a:stretch>
        </p:blipFill>
        <p:spPr>
          <a:xfrm>
            <a:off x="680603" y="4726407"/>
            <a:ext cx="2766985" cy="1848632"/>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1FCF26F-8749-9EB5-201A-5DEABC908BE3}"/>
                  </a:ext>
                </a:extLst>
              </p:cNvPr>
              <p:cNvSpPr txBox="1"/>
              <p:nvPr/>
            </p:nvSpPr>
            <p:spPr>
              <a:xfrm>
                <a:off x="5061413" y="2458013"/>
                <a:ext cx="3806212" cy="140718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ea typeface="Cambria Math" panose="02040503050406030204" pitchFamily="18" charset="0"/>
                            </a:rPr>
                            <m:t>𝜕</m:t>
                          </m:r>
                          <m:r>
                            <a:rPr lang="en-HK" i="1">
                              <a:solidFill>
                                <a:srgbClr val="0070C0"/>
                              </a:solidFill>
                              <a:latin typeface="Cambria Math" panose="02040503050406030204" pitchFamily="18" charset="0"/>
                              <a:ea typeface="Cambria Math" panose="02040503050406030204" pitchFamily="18" charset="0"/>
                            </a:rPr>
                            <m:t>𝑦</m:t>
                          </m:r>
                        </m:num>
                        <m:den>
                          <m:r>
                            <a:rPr lang="en-US" i="1">
                              <a:solidFill>
                                <a:srgbClr val="0070C0"/>
                              </a:solidFill>
                              <a:latin typeface="Cambria Math" panose="02040503050406030204" pitchFamily="18" charset="0"/>
                              <a:ea typeface="Cambria Math" panose="02040503050406030204" pitchFamily="18" charset="0"/>
                            </a:rPr>
                            <m:t>𝜕</m:t>
                          </m:r>
                          <m:r>
                            <a:rPr lang="en-HK" i="1">
                              <a:solidFill>
                                <a:srgbClr val="0070C0"/>
                              </a:solidFill>
                              <a:latin typeface="Cambria Math" panose="02040503050406030204" pitchFamily="18" charset="0"/>
                              <a:ea typeface="Cambria Math" panose="02040503050406030204" pitchFamily="18" charset="0"/>
                            </a:rPr>
                            <m:t>𝑧</m:t>
                          </m:r>
                        </m:den>
                      </m:f>
                      <m:r>
                        <a:rPr lang="en-US" b="0" i="1" smtClean="0">
                          <a:solidFill>
                            <a:srgbClr val="0070C0"/>
                          </a:solidFill>
                          <a:latin typeface="Cambria Math" panose="02040503050406030204" pitchFamily="18" charset="0"/>
                          <a:ea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ea typeface="Cambria Math" panose="02040503050406030204" pitchFamily="18" charset="0"/>
                            </a:rPr>
                            <m:t>𝜕</m:t>
                          </m:r>
                          <m:d>
                            <m:dPr>
                              <m:ctrlPr>
                                <a:rPr lang="en-US" i="1">
                                  <a:solidFill>
                                    <a:srgbClr val="0070C0"/>
                                  </a:solidFill>
                                  <a:latin typeface="Cambria Math" panose="02040503050406030204" pitchFamily="18" charset="0"/>
                                  <a:ea typeface="Cambria Math" panose="02040503050406030204" pitchFamily="18" charset="0"/>
                                </a:rPr>
                              </m:ctrlPr>
                            </m:dPr>
                            <m:e>
                              <m:f>
                                <m:fPr>
                                  <m:ctrlPr>
                                    <a:rPr lang="en-HK" i="1">
                                      <a:latin typeface="Cambria Math" panose="02040503050406030204" pitchFamily="18" charset="0"/>
                                    </a:rPr>
                                  </m:ctrlPr>
                                </m:fPr>
                                <m:num>
                                  <m:r>
                                    <m:rPr>
                                      <m:sty m:val="p"/>
                                    </m:rPr>
                                    <a:rPr lang="en-HK">
                                      <a:latin typeface="Cambria Math" panose="02040503050406030204" pitchFamily="18" charset="0"/>
                                    </a:rPr>
                                    <m:t>exp</m:t>
                                  </m:r>
                                  <m:r>
                                    <a:rPr lang="en-HK" i="1">
                                      <a:latin typeface="Cambria Math" panose="02040503050406030204" pitchFamily="18" charset="0"/>
                                    </a:rPr>
                                    <m:t>⁡(</m:t>
                                  </m:r>
                                  <m:sSub>
                                    <m:sSubPr>
                                      <m:ctrlPr>
                                        <a:rPr lang="en-HK" i="1">
                                          <a:latin typeface="Cambria Math" panose="02040503050406030204" pitchFamily="18" charset="0"/>
                                        </a:rPr>
                                      </m:ctrlPr>
                                    </m:sSubPr>
                                    <m:e>
                                      <m:r>
                                        <a:rPr lang="en-HK" i="1">
                                          <a:latin typeface="Cambria Math" panose="02040503050406030204" pitchFamily="18" charset="0"/>
                                        </a:rPr>
                                        <m:t>𝑧</m:t>
                                      </m:r>
                                    </m:e>
                                    <m:sub>
                                      <m:r>
                                        <a:rPr lang="en-US" i="1">
                                          <a:latin typeface="Cambria Math" panose="02040503050406030204" pitchFamily="18" charset="0"/>
                                        </a:rPr>
                                        <m:t>𝑖</m:t>
                                      </m:r>
                                      <m:r>
                                        <a:rPr lang="en-US" i="1">
                                          <a:latin typeface="Cambria Math" panose="02040503050406030204" pitchFamily="18" charset="0"/>
                                        </a:rPr>
                                        <m:t>=1</m:t>
                                      </m:r>
                                    </m:sub>
                                  </m:sSub>
                                  <m:r>
                                    <a:rPr lang="en-HK" i="1">
                                      <a:latin typeface="Cambria Math" panose="02040503050406030204" pitchFamily="18" charset="0"/>
                                    </a:rPr>
                                    <m:t>)</m:t>
                                  </m:r>
                                </m:num>
                                <m:den>
                                  <m:nary>
                                    <m:naryPr>
                                      <m:chr m:val="∑"/>
                                      <m:limLoc m:val="subSup"/>
                                      <m:ctrlPr>
                                        <a:rPr lang="en-HK" i="1">
                                          <a:latin typeface="Cambria Math" panose="02040503050406030204" pitchFamily="18" charset="0"/>
                                        </a:rPr>
                                      </m:ctrlPr>
                                    </m:naryPr>
                                    <m:sub>
                                      <m:r>
                                        <m:rPr>
                                          <m:brk m:alnAt="25"/>
                                        </m:rPr>
                                        <a:rPr lang="en-HK" i="1">
                                          <a:latin typeface="Cambria Math" panose="02040503050406030204" pitchFamily="18" charset="0"/>
                                        </a:rPr>
                                        <m:t>𝑗</m:t>
                                      </m:r>
                                      <m:r>
                                        <a:rPr lang="en-HK" i="1">
                                          <a:latin typeface="Cambria Math" panose="02040503050406030204" pitchFamily="18" charset="0"/>
                                        </a:rPr>
                                        <m:t>=1</m:t>
                                      </m:r>
                                    </m:sub>
                                    <m:sup>
                                      <m:r>
                                        <a:rPr lang="en-HK" i="1">
                                          <a:latin typeface="Cambria Math" panose="02040503050406030204" pitchFamily="18" charset="0"/>
                                        </a:rPr>
                                        <m:t>𝑗</m:t>
                                      </m:r>
                                      <m:r>
                                        <a:rPr lang="en-HK" i="1">
                                          <a:latin typeface="Cambria Math" panose="02040503050406030204" pitchFamily="18" charset="0"/>
                                        </a:rPr>
                                        <m:t>=</m:t>
                                      </m:r>
                                      <m:r>
                                        <a:rPr lang="en-HK" i="1">
                                          <a:latin typeface="Cambria Math" panose="02040503050406030204" pitchFamily="18" charset="0"/>
                                        </a:rPr>
                                        <m:t>𝐾</m:t>
                                      </m:r>
                                    </m:sup>
                                    <m:e>
                                      <m:r>
                                        <m:rPr>
                                          <m:sty m:val="p"/>
                                        </m:rPr>
                                        <a:rPr lang="en-HK">
                                          <a:latin typeface="Cambria Math" panose="02040503050406030204" pitchFamily="18" charset="0"/>
                                        </a:rPr>
                                        <m:t>exp</m:t>
                                      </m:r>
                                      <m:r>
                                        <a:rPr lang="en-HK" i="1">
                                          <a:latin typeface="Cambria Math" panose="02040503050406030204" pitchFamily="18" charset="0"/>
                                        </a:rPr>
                                        <m:t>⁡(</m:t>
                                      </m:r>
                                      <m:sSub>
                                        <m:sSubPr>
                                          <m:ctrlPr>
                                            <a:rPr lang="en-HK" i="1">
                                              <a:latin typeface="Cambria Math" panose="02040503050406030204" pitchFamily="18" charset="0"/>
                                            </a:rPr>
                                          </m:ctrlPr>
                                        </m:sSubPr>
                                        <m:e>
                                          <m:r>
                                            <a:rPr lang="en-HK" i="1">
                                              <a:latin typeface="Cambria Math" panose="02040503050406030204" pitchFamily="18" charset="0"/>
                                            </a:rPr>
                                            <m:t>𝑧</m:t>
                                          </m:r>
                                        </m:e>
                                        <m:sub>
                                          <m:r>
                                            <a:rPr lang="en-HK" i="1">
                                              <a:latin typeface="Cambria Math" panose="02040503050406030204" pitchFamily="18" charset="0"/>
                                            </a:rPr>
                                            <m:t>𝑗</m:t>
                                          </m:r>
                                        </m:sub>
                                      </m:sSub>
                                      <m:r>
                                        <a:rPr lang="en-HK" i="1">
                                          <a:latin typeface="Cambria Math" panose="02040503050406030204" pitchFamily="18" charset="0"/>
                                        </a:rPr>
                                        <m:t>)</m:t>
                                      </m:r>
                                    </m:e>
                                  </m:nary>
                                </m:den>
                              </m:f>
                            </m:e>
                          </m:d>
                        </m:num>
                        <m:den>
                          <m:r>
                            <a:rPr lang="en-US" i="1">
                              <a:solidFill>
                                <a:srgbClr val="0070C0"/>
                              </a:solidFill>
                              <a:latin typeface="Cambria Math" panose="02040503050406030204" pitchFamily="18" charset="0"/>
                              <a:ea typeface="Cambria Math" panose="02040503050406030204" pitchFamily="18" charset="0"/>
                            </a:rPr>
                            <m:t>𝜕</m:t>
                          </m:r>
                          <m:sSub>
                            <m:sSubPr>
                              <m:ctrlPr>
                                <a:rPr lang="en-US" i="1">
                                  <a:solidFill>
                                    <a:srgbClr val="0070C0"/>
                                  </a:solidFill>
                                  <a:latin typeface="Cambria Math" panose="02040503050406030204" pitchFamily="18" charset="0"/>
                                  <a:ea typeface="Cambria Math" panose="02040503050406030204" pitchFamily="18" charset="0"/>
                                </a:rPr>
                              </m:ctrlPr>
                            </m:sSubPr>
                            <m:e>
                              <m:r>
                                <a:rPr lang="en-HK" i="1">
                                  <a:solidFill>
                                    <a:srgbClr val="0070C0"/>
                                  </a:solidFill>
                                  <a:latin typeface="Cambria Math" panose="02040503050406030204" pitchFamily="18" charset="0"/>
                                  <a:ea typeface="Cambria Math" panose="02040503050406030204" pitchFamily="18" charset="0"/>
                                </a:rPr>
                                <m:t>𝑍</m:t>
                              </m:r>
                            </m:e>
                            <m:sub>
                              <m:r>
                                <a:rPr lang="en-HK" i="1">
                                  <a:solidFill>
                                    <a:srgbClr val="0070C0"/>
                                  </a:solidFill>
                                  <a:latin typeface="Cambria Math" panose="02040503050406030204" pitchFamily="18" charset="0"/>
                                  <a:ea typeface="Cambria Math" panose="02040503050406030204" pitchFamily="18" charset="0"/>
                                </a:rPr>
                                <m:t>1</m:t>
                              </m:r>
                            </m:sub>
                          </m:sSub>
                        </m:den>
                      </m:f>
                      <m:r>
                        <m:rPr>
                          <m:nor/>
                        </m:rPr>
                        <a:rPr lang="en-US" dirty="0"/>
                        <m:t>−−−(</m:t>
                      </m:r>
                      <m:r>
                        <m:rPr>
                          <m:nor/>
                        </m:rPr>
                        <a:rPr lang="en-US" b="0" i="0" dirty="0" smtClean="0"/>
                        <m:t>∗)</m:t>
                      </m:r>
                    </m:oMath>
                  </m:oMathPara>
                </a14:m>
                <a:endParaRPr lang="en-HK" i="1" dirty="0">
                  <a:solidFill>
                    <a:srgbClr val="0070C0"/>
                  </a:solidFill>
                  <a:latin typeface="Cambria Math" panose="02040503050406030204" pitchFamily="18" charset="0"/>
                  <a:ea typeface="Cambria Math" panose="02040503050406030204" pitchFamily="18" charset="0"/>
                </a:endParaRPr>
              </a:p>
              <a:p>
                <a:endParaRPr lang="en-US" sz="2400" dirty="0"/>
              </a:p>
            </p:txBody>
          </p:sp>
        </mc:Choice>
        <mc:Fallback xmlns="">
          <p:sp>
            <p:nvSpPr>
              <p:cNvPr id="38" name="TextBox 37">
                <a:extLst>
                  <a:ext uri="{FF2B5EF4-FFF2-40B4-BE49-F238E27FC236}">
                    <a16:creationId xmlns:a16="http://schemas.microsoft.com/office/drawing/2014/main" id="{E1FCF26F-8749-9EB5-201A-5DEABC908BE3}"/>
                  </a:ext>
                </a:extLst>
              </p:cNvPr>
              <p:cNvSpPr txBox="1">
                <a:spLocks noRot="1" noChangeAspect="1" noMove="1" noResize="1" noEditPoints="1" noAdjustHandles="1" noChangeArrowheads="1" noChangeShapeType="1" noTextEdit="1"/>
              </p:cNvSpPr>
              <p:nvPr/>
            </p:nvSpPr>
            <p:spPr>
              <a:xfrm>
                <a:off x="5061413" y="2458013"/>
                <a:ext cx="3806212" cy="1407180"/>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D39E97C-2AA3-1CF3-1854-F7BE685BDDEB}"/>
                  </a:ext>
                </a:extLst>
              </p:cNvPr>
              <p:cNvSpPr>
                <a:spLocks noGrp="1"/>
              </p:cNvSpPr>
              <p:nvPr>
                <p:ph type="title"/>
              </p:nvPr>
            </p:nvSpPr>
            <p:spPr>
              <a:xfrm>
                <a:off x="457200" y="-43831"/>
                <a:ext cx="8229600" cy="1143000"/>
              </a:xfrm>
            </p:spPr>
            <p:txBody>
              <a:bodyPr>
                <a:noAutofit/>
              </a:bodyPr>
              <a:lstStyle/>
              <a:p>
                <a:r>
                  <a:rPr lang="en-US" sz="2800" dirty="0"/>
                  <a:t>Derivation of  SoftMax update, term2 =</a:t>
                </a:r>
                <a14:m>
                  <m:oMath xmlns:m="http://schemas.openxmlformats.org/officeDocument/2006/math">
                    <m:f>
                      <m:fPr>
                        <m:ctrlPr>
                          <a:rPr lang="en-US" sz="2000" i="1" smtClean="0">
                            <a:solidFill>
                              <a:srgbClr val="0070C0"/>
                            </a:solidFill>
                            <a:latin typeface="Cambria Math" panose="02040503050406030204" pitchFamily="18" charset="0"/>
                          </a:rPr>
                        </m:ctrlPr>
                      </m:fPr>
                      <m:num>
                        <m:r>
                          <a:rPr lang="en-US" sz="2000" i="1" smtClean="0">
                            <a:solidFill>
                              <a:srgbClr val="0070C0"/>
                            </a:solidFill>
                            <a:latin typeface="Cambria Math" panose="02040503050406030204" pitchFamily="18" charset="0"/>
                            <a:ea typeface="Cambria Math" panose="02040503050406030204" pitchFamily="18" charset="0"/>
                          </a:rPr>
                          <m:t>𝜕</m:t>
                        </m:r>
                        <m:r>
                          <a:rPr lang="en-HK" sz="2000" b="0" i="1" smtClean="0">
                            <a:solidFill>
                              <a:srgbClr val="0070C0"/>
                            </a:solidFill>
                            <a:latin typeface="Cambria Math" panose="02040503050406030204" pitchFamily="18" charset="0"/>
                            <a:ea typeface="Cambria Math" panose="02040503050406030204" pitchFamily="18" charset="0"/>
                          </a:rPr>
                          <m:t>𝑦</m:t>
                        </m:r>
                      </m:num>
                      <m:den>
                        <m:r>
                          <a:rPr lang="en-US" sz="2000" i="1">
                            <a:solidFill>
                              <a:srgbClr val="0070C0"/>
                            </a:solidFill>
                            <a:latin typeface="Cambria Math" panose="02040503050406030204" pitchFamily="18" charset="0"/>
                            <a:ea typeface="Cambria Math" panose="02040503050406030204" pitchFamily="18" charset="0"/>
                          </a:rPr>
                          <m:t>𝜕</m:t>
                        </m:r>
                        <m:r>
                          <a:rPr lang="en-HK" sz="2000" b="0" i="1" smtClean="0">
                            <a:solidFill>
                              <a:srgbClr val="0070C0"/>
                            </a:solidFill>
                            <a:latin typeface="Cambria Math" panose="02040503050406030204" pitchFamily="18" charset="0"/>
                            <a:ea typeface="Cambria Math" panose="02040503050406030204" pitchFamily="18" charset="0"/>
                          </a:rPr>
                          <m:t>𝑧</m:t>
                        </m:r>
                      </m:den>
                    </m:f>
                  </m:oMath>
                </a14:m>
                <a:br>
                  <a:rPr lang="en-US" sz="2800" dirty="0"/>
                </a:br>
                <a:r>
                  <a:rPr lang="en-US" sz="2800" dirty="0"/>
                  <a:t>2 cases: (</a:t>
                </a:r>
                <a:r>
                  <a:rPr lang="en-US" sz="2800" dirty="0" err="1"/>
                  <a:t>i</a:t>
                </a:r>
                <a:r>
                  <a:rPr lang="en-US" sz="2800" dirty="0"/>
                  <a:t>) Indexes are same; (ii) indexes not the same</a:t>
                </a:r>
              </a:p>
            </p:txBody>
          </p:sp>
        </mc:Choice>
        <mc:Fallback xmlns="">
          <p:sp>
            <p:nvSpPr>
              <p:cNvPr id="2" name="Title 1">
                <a:extLst>
                  <a:ext uri="{FF2B5EF4-FFF2-40B4-BE49-F238E27FC236}">
                    <a16:creationId xmlns:a16="http://schemas.microsoft.com/office/drawing/2014/main" id="{FD39E97C-2AA3-1CF3-1854-F7BE685BDDEB}"/>
                  </a:ext>
                </a:extLst>
              </p:cNvPr>
              <p:cNvSpPr>
                <a:spLocks noGrp="1" noRot="1" noChangeAspect="1" noMove="1" noResize="1" noEditPoints="1" noAdjustHandles="1" noChangeArrowheads="1" noChangeShapeType="1" noTextEdit="1"/>
              </p:cNvSpPr>
              <p:nvPr>
                <p:ph type="title"/>
              </p:nvPr>
            </p:nvSpPr>
            <p:spPr>
              <a:xfrm>
                <a:off x="457200" y="-43831"/>
                <a:ext cx="8229600" cy="1143000"/>
              </a:xfrm>
              <a:blipFill>
                <a:blip r:embed="rId5"/>
                <a:stretch>
                  <a:fillRect b="-7487"/>
                </a:stretch>
              </a:blipFill>
            </p:spPr>
            <p:txBody>
              <a:bodyPr/>
              <a:lstStyle/>
              <a:p>
                <a:r>
                  <a:rPr lang="en-HK">
                    <a:noFill/>
                  </a:rPr>
                  <a:t> </a:t>
                </a:r>
              </a:p>
            </p:txBody>
          </p:sp>
        </mc:Fallback>
      </mc:AlternateContent>
      <p:sp>
        <p:nvSpPr>
          <p:cNvPr id="3" name="Content Placeholder 2">
            <a:extLst>
              <a:ext uri="{FF2B5EF4-FFF2-40B4-BE49-F238E27FC236}">
                <a16:creationId xmlns:a16="http://schemas.microsoft.com/office/drawing/2014/main" id="{E1D0175A-07F3-BFD7-0834-F7564AD0A387}"/>
              </a:ext>
            </a:extLst>
          </p:cNvPr>
          <p:cNvSpPr>
            <a:spLocks noGrp="1"/>
          </p:cNvSpPr>
          <p:nvPr>
            <p:ph idx="1"/>
          </p:nvPr>
        </p:nvSpPr>
        <p:spPr>
          <a:xfrm>
            <a:off x="8538210" y="5746870"/>
            <a:ext cx="605790" cy="754938"/>
          </a:xfrm>
        </p:spPr>
        <p:txBody>
          <a:bodyPr/>
          <a:lstStyle/>
          <a:p>
            <a:r>
              <a:rPr lang="en-US" dirty="0"/>
              <a:t> </a:t>
            </a:r>
          </a:p>
        </p:txBody>
      </p:sp>
      <p:sp>
        <p:nvSpPr>
          <p:cNvPr id="4" name="Footer Placeholder 3">
            <a:extLst>
              <a:ext uri="{FF2B5EF4-FFF2-40B4-BE49-F238E27FC236}">
                <a16:creationId xmlns:a16="http://schemas.microsoft.com/office/drawing/2014/main" id="{E71F5A99-7EDC-7F20-2AD2-07A6CD1B78F7}"/>
              </a:ext>
            </a:extLst>
          </p:cNvPr>
          <p:cNvSpPr>
            <a:spLocks noGrp="1"/>
          </p:cNvSpPr>
          <p:nvPr>
            <p:ph type="ftr" sz="quarter" idx="11"/>
          </p:nvPr>
        </p:nvSpPr>
        <p:spPr>
          <a:xfrm>
            <a:off x="3477405" y="6136681"/>
            <a:ext cx="2895600" cy="365125"/>
          </a:xfrm>
        </p:spPr>
        <p:txBody>
          <a:bodyPr/>
          <a:lstStyle/>
          <a:p>
            <a:pPr>
              <a:defRPr/>
            </a:pPr>
            <a:r>
              <a:rPr lang="en-US" altLang="zh-HK"/>
              <a:t>CNN-softmax  v2405427c</a:t>
            </a:r>
            <a:endParaRPr lang="en-US" altLang="zh-HK" dirty="0"/>
          </a:p>
        </p:txBody>
      </p:sp>
      <p:sp>
        <p:nvSpPr>
          <p:cNvPr id="5" name="Slide Number Placeholder 4">
            <a:extLst>
              <a:ext uri="{FF2B5EF4-FFF2-40B4-BE49-F238E27FC236}">
                <a16:creationId xmlns:a16="http://schemas.microsoft.com/office/drawing/2014/main" id="{C8F46713-8B30-1D94-5F1F-A0A516FA366B}"/>
              </a:ext>
            </a:extLst>
          </p:cNvPr>
          <p:cNvSpPr>
            <a:spLocks noGrp="1"/>
          </p:cNvSpPr>
          <p:nvPr>
            <p:ph type="sldNum" sz="quarter" idx="12"/>
          </p:nvPr>
        </p:nvSpPr>
        <p:spPr>
          <a:xfrm>
            <a:off x="6244590" y="6136682"/>
            <a:ext cx="2133600" cy="365125"/>
          </a:xfrm>
        </p:spPr>
        <p:txBody>
          <a:bodyPr/>
          <a:lstStyle/>
          <a:p>
            <a:fld id="{B28686DF-4AC6-44BB-9261-A3C12E8BDC53}" type="slidenum">
              <a:rPr lang="en-US" altLang="zh-HK" smtClean="0"/>
              <a:pPr/>
              <a:t>70</a:t>
            </a:fld>
            <a:endParaRPr lang="en-US" altLang="zh-HK"/>
          </a:p>
        </p:txBody>
      </p:sp>
      <p:sp>
        <p:nvSpPr>
          <p:cNvPr id="6" name="TextBox 5">
            <a:extLst>
              <a:ext uri="{FF2B5EF4-FFF2-40B4-BE49-F238E27FC236}">
                <a16:creationId xmlns:a16="http://schemas.microsoft.com/office/drawing/2014/main" id="{9A899C49-817B-8714-9D96-07A2D4A00A59}"/>
              </a:ext>
            </a:extLst>
          </p:cNvPr>
          <p:cNvSpPr txBox="1"/>
          <p:nvPr/>
        </p:nvSpPr>
        <p:spPr>
          <a:xfrm>
            <a:off x="911060" y="1178267"/>
            <a:ext cx="2536528" cy="369332"/>
          </a:xfrm>
          <a:prstGeom prst="rect">
            <a:avLst/>
          </a:prstGeom>
          <a:noFill/>
        </p:spPr>
        <p:txBody>
          <a:bodyPr wrap="none" rtlCol="0">
            <a:spAutoFit/>
          </a:bodyPr>
          <a:lstStyle/>
          <a:p>
            <a:r>
              <a:rPr lang="en-US" sz="1800" dirty="0">
                <a:solidFill>
                  <a:srgbClr val="0070C0"/>
                </a:solidFill>
              </a:rPr>
              <a:t>(</a:t>
            </a:r>
            <a:r>
              <a:rPr lang="en-US" sz="1800" dirty="0" err="1">
                <a:solidFill>
                  <a:srgbClr val="0070C0"/>
                </a:solidFill>
              </a:rPr>
              <a:t>i</a:t>
            </a:r>
            <a:r>
              <a:rPr lang="en-US" sz="1800" dirty="0">
                <a:solidFill>
                  <a:srgbClr val="0070C0"/>
                </a:solidFill>
              </a:rPr>
              <a:t>) Indexes are same (h=</a:t>
            </a:r>
            <a:r>
              <a:rPr lang="en-US" sz="1800" dirty="0" err="1">
                <a:solidFill>
                  <a:srgbClr val="0070C0"/>
                </a:solidFill>
              </a:rPr>
              <a:t>i</a:t>
            </a:r>
            <a:r>
              <a:rPr lang="en-US" sz="1800" dirty="0">
                <a:solidFill>
                  <a:srgbClr val="0070C0"/>
                </a:solidFill>
              </a:rPr>
              <a:t>)</a:t>
            </a:r>
            <a:endParaRPr lang="en-US" dirty="0">
              <a:solidFill>
                <a:srgbClr val="0070C0"/>
              </a:solidFill>
            </a:endParaRPr>
          </a:p>
        </p:txBody>
      </p:sp>
      <p:sp>
        <p:nvSpPr>
          <p:cNvPr id="7" name="TextBox 6">
            <a:extLst>
              <a:ext uri="{FF2B5EF4-FFF2-40B4-BE49-F238E27FC236}">
                <a16:creationId xmlns:a16="http://schemas.microsoft.com/office/drawing/2014/main" id="{05128B5E-273E-32E9-AC74-4D2DE9950C5D}"/>
              </a:ext>
            </a:extLst>
          </p:cNvPr>
          <p:cNvSpPr txBox="1"/>
          <p:nvPr/>
        </p:nvSpPr>
        <p:spPr>
          <a:xfrm>
            <a:off x="683120" y="4300390"/>
            <a:ext cx="2969146" cy="369332"/>
          </a:xfrm>
          <a:prstGeom prst="rect">
            <a:avLst/>
          </a:prstGeom>
          <a:noFill/>
        </p:spPr>
        <p:txBody>
          <a:bodyPr wrap="none" rtlCol="0">
            <a:spAutoFit/>
          </a:bodyPr>
          <a:lstStyle/>
          <a:p>
            <a:r>
              <a:rPr lang="en-US" sz="1800" dirty="0">
                <a:solidFill>
                  <a:srgbClr val="FF0000"/>
                </a:solidFill>
              </a:rPr>
              <a:t>(ii) indexes not the same (</a:t>
            </a:r>
            <a:r>
              <a:rPr lang="en-US" sz="1800" dirty="0" err="1">
                <a:solidFill>
                  <a:srgbClr val="FF0000"/>
                </a:solidFill>
              </a:rPr>
              <a:t>h≠i</a:t>
            </a:r>
            <a:r>
              <a:rPr lang="en-US" sz="1800" dirty="0">
                <a:solidFill>
                  <a:srgbClr val="FF0000"/>
                </a:solidFill>
              </a:rPr>
              <a:t>)</a:t>
            </a:r>
            <a:endParaRPr lang="en-US" dirty="0">
              <a:solidFill>
                <a:srgbClr val="FF0000"/>
              </a:solidFill>
            </a:endParaRPr>
          </a:p>
        </p:txBody>
      </p:sp>
      <p:sp>
        <p:nvSpPr>
          <p:cNvPr id="8" name="Oval 7">
            <a:extLst>
              <a:ext uri="{FF2B5EF4-FFF2-40B4-BE49-F238E27FC236}">
                <a16:creationId xmlns:a16="http://schemas.microsoft.com/office/drawing/2014/main" id="{430CE009-0062-2326-CFB9-8D7903B69B20}"/>
              </a:ext>
            </a:extLst>
          </p:cNvPr>
          <p:cNvSpPr/>
          <p:nvPr/>
        </p:nvSpPr>
        <p:spPr>
          <a:xfrm>
            <a:off x="3222133" y="1685171"/>
            <a:ext cx="1349867" cy="4912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3A4661F-196E-D7B2-7B1F-E2F8E64EB1EF}"/>
              </a:ext>
            </a:extLst>
          </p:cNvPr>
          <p:cNvSpPr/>
          <p:nvPr/>
        </p:nvSpPr>
        <p:spPr>
          <a:xfrm>
            <a:off x="2717930" y="4858210"/>
            <a:ext cx="1435767" cy="611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3E0CDE1-FEC5-7C52-74F1-EBD0EB10E03C}"/>
              </a:ext>
            </a:extLst>
          </p:cNvPr>
          <p:cNvSpPr/>
          <p:nvPr/>
        </p:nvSpPr>
        <p:spPr>
          <a:xfrm>
            <a:off x="28813" y="5456397"/>
            <a:ext cx="1290747" cy="523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72E549F-E240-D47D-AEDD-ED8C63DEB5AD}"/>
              </a:ext>
            </a:extLst>
          </p:cNvPr>
          <p:cNvCxnSpPr>
            <a:cxnSpLocks/>
            <a:stCxn id="6" idx="2"/>
          </p:cNvCxnSpPr>
          <p:nvPr/>
        </p:nvCxnSpPr>
        <p:spPr>
          <a:xfrm>
            <a:off x="2179324" y="1547599"/>
            <a:ext cx="731547" cy="624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EF7BEF-113B-B7D4-A494-CD1C98AFEF56}"/>
              </a:ext>
            </a:extLst>
          </p:cNvPr>
          <p:cNvCxnSpPr>
            <a:cxnSpLocks/>
            <a:stCxn id="6" idx="2"/>
          </p:cNvCxnSpPr>
          <p:nvPr/>
        </p:nvCxnSpPr>
        <p:spPr>
          <a:xfrm flipH="1">
            <a:off x="1337321" y="1547599"/>
            <a:ext cx="842003" cy="48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F10F54-F3BB-27BE-DF0A-A625D5B261B9}"/>
              </a:ext>
            </a:extLst>
          </p:cNvPr>
          <p:cNvSpPr txBox="1"/>
          <p:nvPr/>
        </p:nvSpPr>
        <p:spPr>
          <a:xfrm>
            <a:off x="4993554" y="2082908"/>
            <a:ext cx="3416128" cy="369332"/>
          </a:xfrm>
          <a:prstGeom prst="rect">
            <a:avLst/>
          </a:prstGeom>
          <a:noFill/>
        </p:spPr>
        <p:txBody>
          <a:bodyPr wrap="none" rtlCol="0">
            <a:spAutoFit/>
          </a:bodyPr>
          <a:lstStyle/>
          <a:p>
            <a:r>
              <a:rPr lang="en-US" sz="1800" dirty="0">
                <a:solidFill>
                  <a:srgbClr val="FF0000"/>
                </a:solidFill>
              </a:rPr>
              <a:t>(</a:t>
            </a:r>
            <a:r>
              <a:rPr lang="en-US" sz="1800" dirty="0" err="1">
                <a:solidFill>
                  <a:srgbClr val="FF0000"/>
                </a:solidFill>
              </a:rPr>
              <a:t>i</a:t>
            </a:r>
            <a:r>
              <a:rPr lang="en-US" sz="1800" dirty="0">
                <a:solidFill>
                  <a:srgbClr val="FF0000"/>
                </a:solidFill>
              </a:rPr>
              <a:t>) Indexes are same, we need this</a:t>
            </a:r>
            <a:endParaRPr lang="en-US" dirty="0">
              <a:solidFill>
                <a:srgbClr val="FF0000"/>
              </a:solidFill>
            </a:endParaRPr>
          </a:p>
        </p:txBody>
      </p:sp>
      <p:cxnSp>
        <p:nvCxnSpPr>
          <p:cNvPr id="26" name="Straight Arrow Connector 25">
            <a:extLst>
              <a:ext uri="{FF2B5EF4-FFF2-40B4-BE49-F238E27FC236}">
                <a16:creationId xmlns:a16="http://schemas.microsoft.com/office/drawing/2014/main" id="{58EE6235-1F44-E10C-79E5-97F55B7334D0}"/>
              </a:ext>
            </a:extLst>
          </p:cNvPr>
          <p:cNvCxnSpPr>
            <a:cxnSpLocks/>
          </p:cNvCxnSpPr>
          <p:nvPr/>
        </p:nvCxnSpPr>
        <p:spPr>
          <a:xfrm flipH="1" flipV="1">
            <a:off x="7012906" y="2688912"/>
            <a:ext cx="294708" cy="70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07193AD-008E-AB15-B523-B64D9FFEC990}"/>
              </a:ext>
            </a:extLst>
          </p:cNvPr>
          <p:cNvCxnSpPr>
            <a:cxnSpLocks/>
          </p:cNvCxnSpPr>
          <p:nvPr/>
        </p:nvCxnSpPr>
        <p:spPr>
          <a:xfrm flipH="1" flipV="1">
            <a:off x="6832476" y="3466778"/>
            <a:ext cx="558346" cy="34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CCCD801-010F-B71F-B37E-0D91BF9C2247}"/>
              </a:ext>
            </a:extLst>
          </p:cNvPr>
          <p:cNvSpPr txBox="1"/>
          <p:nvPr/>
        </p:nvSpPr>
        <p:spPr>
          <a:xfrm>
            <a:off x="4836992" y="4071544"/>
            <a:ext cx="2845907" cy="369332"/>
          </a:xfrm>
          <a:prstGeom prst="rect">
            <a:avLst/>
          </a:prstGeom>
          <a:noFill/>
        </p:spPr>
        <p:txBody>
          <a:bodyPr wrap="none" rtlCol="0">
            <a:spAutoFit/>
          </a:bodyPr>
          <a:lstStyle/>
          <a:p>
            <a:r>
              <a:rPr lang="en-US" sz="1800" dirty="0">
                <a:solidFill>
                  <a:srgbClr val="FF0000"/>
                </a:solidFill>
              </a:rPr>
              <a:t>(</a:t>
            </a:r>
            <a:r>
              <a:rPr lang="en-US" sz="1800" dirty="0" err="1">
                <a:solidFill>
                  <a:srgbClr val="FF0000"/>
                </a:solidFill>
              </a:rPr>
              <a:t>i</a:t>
            </a:r>
            <a:r>
              <a:rPr lang="en-US" sz="1800" dirty="0">
                <a:solidFill>
                  <a:srgbClr val="FF0000"/>
                </a:solidFill>
              </a:rPr>
              <a:t>) Indexes are not the  same</a:t>
            </a:r>
            <a:endParaRPr lang="en-US" dirty="0">
              <a:solidFill>
                <a:srgbClr val="FF0000"/>
              </a:solidFill>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8EC76AE-9056-C02C-44E8-38E93DE87F05}"/>
                  </a:ext>
                </a:extLst>
              </p:cNvPr>
              <p:cNvSpPr txBox="1"/>
              <p:nvPr/>
            </p:nvSpPr>
            <p:spPr>
              <a:xfrm>
                <a:off x="4603262" y="1134851"/>
                <a:ext cx="3019425" cy="7832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ea typeface="Cambria Math" panose="02040503050406030204" pitchFamily="18" charset="0"/>
                        </a:rPr>
                        <m:t>𝑏𝑦</m:t>
                      </m:r>
                      <m:r>
                        <a:rPr lang="en-US" sz="1800" b="0" i="1" smtClean="0">
                          <a:solidFill>
                            <a:srgbClr val="0070C0"/>
                          </a:solidFill>
                          <a:latin typeface="Cambria Math" panose="02040503050406030204" pitchFamily="18" charset="0"/>
                          <a:ea typeface="Cambria Math" panose="02040503050406030204" pitchFamily="18" charset="0"/>
                        </a:rPr>
                        <m:t> </m:t>
                      </m:r>
                      <m:r>
                        <a:rPr lang="en-US" sz="1800" b="0" i="1" smtClean="0">
                          <a:solidFill>
                            <a:srgbClr val="0070C0"/>
                          </a:solidFill>
                          <a:latin typeface="Cambria Math" panose="02040503050406030204" pitchFamily="18" charset="0"/>
                          <a:ea typeface="Cambria Math" panose="02040503050406030204" pitchFamily="18" charset="0"/>
                        </a:rPr>
                        <m:t>𝑑𝑒𝑓𝑛</m:t>
                      </m:r>
                      <m:r>
                        <a:rPr lang="en-US" sz="1800" b="0" i="1" smtClean="0">
                          <a:solidFill>
                            <a:srgbClr val="0070C0"/>
                          </a:solidFill>
                          <a:latin typeface="Cambria Math" panose="02040503050406030204" pitchFamily="18" charset="0"/>
                          <a:ea typeface="Cambria Math" panose="02040503050406030204" pitchFamily="18" charset="0"/>
                        </a:rPr>
                        <m:t>.   </m:t>
                      </m:r>
                      <m:r>
                        <a:rPr lang="en-HK" sz="1800" i="1" smtClean="0">
                          <a:solidFill>
                            <a:srgbClr val="0070C0"/>
                          </a:solidFill>
                          <a:latin typeface="Cambria Math" panose="02040503050406030204" pitchFamily="18" charset="0"/>
                          <a:ea typeface="Cambria Math" panose="02040503050406030204" pitchFamily="18" charset="0"/>
                        </a:rPr>
                        <m:t>𝑦</m:t>
                      </m:r>
                      <m:r>
                        <a:rPr lang="en-US" sz="1800" b="0" i="1" baseline="-25000" smtClean="0">
                          <a:solidFill>
                            <a:srgbClr val="0070C0"/>
                          </a:solidFill>
                          <a:latin typeface="Cambria Math" panose="02040503050406030204" pitchFamily="18" charset="0"/>
                          <a:ea typeface="Cambria Math" panose="02040503050406030204" pitchFamily="18" charset="0"/>
                        </a:rPr>
                        <m:t>𝑖</m:t>
                      </m:r>
                      <m:r>
                        <a:rPr lang="en-HK" sz="1800" b="0" i="1" smtClean="0">
                          <a:solidFill>
                            <a:srgbClr val="0070C0"/>
                          </a:solidFill>
                          <a:latin typeface="Cambria Math" panose="02040503050406030204" pitchFamily="18" charset="0"/>
                          <a:ea typeface="Cambria Math" panose="02040503050406030204" pitchFamily="18" charset="0"/>
                        </a:rPr>
                        <m:t>=</m:t>
                      </m:r>
                      <m:f>
                        <m:fPr>
                          <m:ctrlPr>
                            <a:rPr lang="en-HK" sz="1800" i="1">
                              <a:latin typeface="Cambria Math" panose="02040503050406030204" pitchFamily="18" charset="0"/>
                            </a:rPr>
                          </m:ctrlPr>
                        </m:fPr>
                        <m:num>
                          <m:r>
                            <m:rPr>
                              <m:sty m:val="p"/>
                            </m:rPr>
                            <a:rPr lang="en-HK" sz="1800">
                              <a:latin typeface="Cambria Math" panose="02040503050406030204" pitchFamily="18" charset="0"/>
                            </a:rPr>
                            <m:t>exp</m:t>
                          </m:r>
                          <m:r>
                            <a:rPr lang="en-HK" sz="1800" i="1">
                              <a:latin typeface="Cambria Math" panose="02040503050406030204" pitchFamily="18" charset="0"/>
                            </a:rPr>
                            <m:t>⁡(</m:t>
                          </m:r>
                          <m:sSub>
                            <m:sSubPr>
                              <m:ctrlPr>
                                <a:rPr lang="en-HK" sz="1800" i="1">
                                  <a:latin typeface="Cambria Math" panose="02040503050406030204" pitchFamily="18" charset="0"/>
                                </a:rPr>
                              </m:ctrlPr>
                            </m:sSubPr>
                            <m:e>
                              <m:r>
                                <a:rPr lang="en-HK" sz="1800" i="1">
                                  <a:latin typeface="Cambria Math" panose="02040503050406030204" pitchFamily="18" charset="0"/>
                                </a:rPr>
                                <m:t>𝑧</m:t>
                              </m:r>
                            </m:e>
                            <m:sub>
                              <m:r>
                                <a:rPr lang="en-US" sz="1800" b="0" i="1" smtClean="0">
                                  <a:latin typeface="Cambria Math" panose="02040503050406030204" pitchFamily="18" charset="0"/>
                                </a:rPr>
                                <m:t>𝑖</m:t>
                              </m:r>
                              <m:r>
                                <a:rPr lang="en-US" sz="1800" b="0" i="1" smtClean="0">
                                  <a:latin typeface="Cambria Math" panose="02040503050406030204" pitchFamily="18" charset="0"/>
                                </a:rPr>
                                <m:t>=1</m:t>
                              </m:r>
                            </m:sub>
                          </m:sSub>
                          <m:r>
                            <a:rPr lang="en-HK" sz="1800" i="1">
                              <a:latin typeface="Cambria Math" panose="02040503050406030204" pitchFamily="18" charset="0"/>
                            </a:rPr>
                            <m:t>)</m:t>
                          </m:r>
                        </m:num>
                        <m:den>
                          <m:nary>
                            <m:naryPr>
                              <m:chr m:val="∑"/>
                              <m:limLoc m:val="subSup"/>
                              <m:ctrlPr>
                                <a:rPr lang="en-HK" sz="1800" i="1">
                                  <a:latin typeface="Cambria Math" panose="02040503050406030204" pitchFamily="18" charset="0"/>
                                </a:rPr>
                              </m:ctrlPr>
                            </m:naryPr>
                            <m:sub>
                              <m:r>
                                <m:rPr>
                                  <m:brk m:alnAt="25"/>
                                </m:rPr>
                                <a:rPr lang="en-HK" sz="1800" i="1">
                                  <a:latin typeface="Cambria Math" panose="02040503050406030204" pitchFamily="18" charset="0"/>
                                </a:rPr>
                                <m:t>𝑗</m:t>
                              </m:r>
                              <m:r>
                                <a:rPr lang="en-HK" sz="1800" i="1">
                                  <a:latin typeface="Cambria Math" panose="02040503050406030204" pitchFamily="18" charset="0"/>
                                </a:rPr>
                                <m:t>=1</m:t>
                              </m:r>
                            </m:sub>
                            <m:sup>
                              <m:r>
                                <a:rPr lang="en-HK" sz="1800" i="1">
                                  <a:latin typeface="Cambria Math" panose="02040503050406030204" pitchFamily="18" charset="0"/>
                                </a:rPr>
                                <m:t>𝑗</m:t>
                              </m:r>
                              <m:r>
                                <a:rPr lang="en-HK" sz="1800" i="1">
                                  <a:latin typeface="Cambria Math" panose="02040503050406030204" pitchFamily="18" charset="0"/>
                                </a:rPr>
                                <m:t>=</m:t>
                              </m:r>
                              <m:r>
                                <a:rPr lang="en-HK" sz="1800" i="1">
                                  <a:latin typeface="Cambria Math" panose="02040503050406030204" pitchFamily="18" charset="0"/>
                                </a:rPr>
                                <m:t>𝐾</m:t>
                              </m:r>
                            </m:sup>
                            <m:e>
                              <m:r>
                                <m:rPr>
                                  <m:sty m:val="p"/>
                                </m:rPr>
                                <a:rPr lang="en-HK" sz="1800">
                                  <a:latin typeface="Cambria Math" panose="02040503050406030204" pitchFamily="18" charset="0"/>
                                </a:rPr>
                                <m:t>exp</m:t>
                              </m:r>
                              <m:r>
                                <a:rPr lang="en-HK" sz="1800" i="1">
                                  <a:latin typeface="Cambria Math" panose="02040503050406030204" pitchFamily="18" charset="0"/>
                                </a:rPr>
                                <m:t>⁡(</m:t>
                              </m:r>
                              <m:sSub>
                                <m:sSubPr>
                                  <m:ctrlPr>
                                    <a:rPr lang="en-HK" sz="1800" i="1">
                                      <a:latin typeface="Cambria Math" panose="02040503050406030204" pitchFamily="18" charset="0"/>
                                    </a:rPr>
                                  </m:ctrlPr>
                                </m:sSubPr>
                                <m:e>
                                  <m:r>
                                    <a:rPr lang="en-HK" sz="1800" i="1">
                                      <a:latin typeface="Cambria Math" panose="02040503050406030204" pitchFamily="18" charset="0"/>
                                    </a:rPr>
                                    <m:t>𝑧</m:t>
                                  </m:r>
                                </m:e>
                                <m:sub>
                                  <m:r>
                                    <a:rPr lang="en-HK" sz="1800" i="1">
                                      <a:latin typeface="Cambria Math" panose="02040503050406030204" pitchFamily="18" charset="0"/>
                                    </a:rPr>
                                    <m:t>𝑗</m:t>
                                  </m:r>
                                </m:sub>
                              </m:sSub>
                              <m:r>
                                <a:rPr lang="en-HK" sz="1800" i="1">
                                  <a:latin typeface="Cambria Math" panose="02040503050406030204" pitchFamily="18" charset="0"/>
                                </a:rPr>
                                <m:t>)</m:t>
                              </m:r>
                            </m:e>
                          </m:nary>
                        </m:den>
                      </m:f>
                    </m:oMath>
                  </m:oMathPara>
                </a14:m>
                <a:endParaRPr lang="en-US" dirty="0"/>
              </a:p>
            </p:txBody>
          </p:sp>
        </mc:Choice>
        <mc:Fallback xmlns="">
          <p:sp>
            <p:nvSpPr>
              <p:cNvPr id="46" name="TextBox 45">
                <a:extLst>
                  <a:ext uri="{FF2B5EF4-FFF2-40B4-BE49-F238E27FC236}">
                    <a16:creationId xmlns:a16="http://schemas.microsoft.com/office/drawing/2014/main" id="{F8EC76AE-9056-C02C-44E8-38E93DE87F05}"/>
                  </a:ext>
                </a:extLst>
              </p:cNvPr>
              <p:cNvSpPr txBox="1">
                <a:spLocks noRot="1" noChangeAspect="1" noMove="1" noResize="1" noEditPoints="1" noAdjustHandles="1" noChangeArrowheads="1" noChangeShapeType="1" noTextEdit="1"/>
              </p:cNvSpPr>
              <p:nvPr/>
            </p:nvSpPr>
            <p:spPr>
              <a:xfrm>
                <a:off x="4603262" y="1134851"/>
                <a:ext cx="3019425" cy="783228"/>
              </a:xfrm>
              <a:prstGeom prst="rect">
                <a:avLst/>
              </a:prstGeom>
              <a:blipFill>
                <a:blip r:embed="rId6"/>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F48E1A9-9A74-315C-A64A-6473FF32407D}"/>
                  </a:ext>
                </a:extLst>
              </p:cNvPr>
              <p:cNvSpPr txBox="1"/>
              <p:nvPr/>
            </p:nvSpPr>
            <p:spPr>
              <a:xfrm>
                <a:off x="4959264" y="4454466"/>
                <a:ext cx="3806212" cy="1216359"/>
              </a:xfrm>
              <a:prstGeom prst="rect">
                <a:avLst/>
              </a:prstGeom>
              <a:noFill/>
            </p:spPr>
            <p:txBody>
              <a:bodyPr wrap="square">
                <a:spAutoFit/>
              </a:bodyPr>
              <a:lstStyle/>
              <a:p>
                <a14:m>
                  <m:oMath xmlns:m="http://schemas.openxmlformats.org/officeDocument/2006/math">
                    <m:f>
                      <m:fPr>
                        <m:ctrlPr>
                          <a:rPr lang="en-US" i="1" smtClean="0">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ea typeface="Cambria Math" panose="02040503050406030204" pitchFamily="18" charset="0"/>
                          </a:rPr>
                          <m:t>𝜕</m:t>
                        </m:r>
                        <m:r>
                          <a:rPr lang="en-HK" i="1">
                            <a:solidFill>
                              <a:srgbClr val="0070C0"/>
                            </a:solidFill>
                            <a:latin typeface="Cambria Math" panose="02040503050406030204" pitchFamily="18" charset="0"/>
                            <a:ea typeface="Cambria Math" panose="02040503050406030204" pitchFamily="18" charset="0"/>
                          </a:rPr>
                          <m:t>𝑦</m:t>
                        </m:r>
                      </m:num>
                      <m:den>
                        <m:r>
                          <a:rPr lang="en-US" i="1">
                            <a:solidFill>
                              <a:srgbClr val="0070C0"/>
                            </a:solidFill>
                            <a:latin typeface="Cambria Math" panose="02040503050406030204" pitchFamily="18" charset="0"/>
                            <a:ea typeface="Cambria Math" panose="02040503050406030204" pitchFamily="18" charset="0"/>
                          </a:rPr>
                          <m:t>𝜕</m:t>
                        </m:r>
                        <m:r>
                          <a:rPr lang="en-HK" i="1">
                            <a:solidFill>
                              <a:srgbClr val="0070C0"/>
                            </a:solidFill>
                            <a:latin typeface="Cambria Math" panose="02040503050406030204" pitchFamily="18" charset="0"/>
                            <a:ea typeface="Cambria Math" panose="02040503050406030204" pitchFamily="18" charset="0"/>
                          </a:rPr>
                          <m:t>𝑧</m:t>
                        </m:r>
                      </m:den>
                    </m:f>
                    <m:r>
                      <a:rPr lang="en-US" i="1">
                        <a:solidFill>
                          <a:srgbClr val="0070C0"/>
                        </a:solidFill>
                        <a:latin typeface="Cambria Math" panose="02040503050406030204" pitchFamily="18" charset="0"/>
                        <a:ea typeface="Cambria Math" panose="02040503050406030204" pitchFamily="18" charset="0"/>
                      </a:rPr>
                      <m:t>=</m:t>
                    </m:r>
                    <m:r>
                      <a:rPr lang="en-HK" sz="2400" b="0" i="0" smtClean="0">
                        <a:solidFill>
                          <a:srgbClr val="0070C0"/>
                        </a:solidFill>
                        <a:latin typeface="Cambria Math" panose="02040503050406030204" pitchFamily="18" charset="0"/>
                      </a:rPr>
                      <m:t>  </m:t>
                    </m:r>
                    <m:f>
                      <m:fPr>
                        <m:ctrlPr>
                          <a:rPr lang="en-US" sz="2400" i="1" smtClean="0">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d>
                          <m:dPr>
                            <m:ctrlPr>
                              <a:rPr lang="en-US" sz="2400" i="1">
                                <a:solidFill>
                                  <a:srgbClr val="0070C0"/>
                                </a:solidFill>
                                <a:latin typeface="Cambria Math" panose="02040503050406030204" pitchFamily="18" charset="0"/>
                                <a:ea typeface="Cambria Math" panose="02040503050406030204" pitchFamily="18" charset="0"/>
                              </a:rPr>
                            </m:ctrlPr>
                          </m:dPr>
                          <m:e>
                            <m:f>
                              <m:fPr>
                                <m:ctrlPr>
                                  <a:rPr lang="en-HK" sz="2400" i="1">
                                    <a:latin typeface="Cambria Math" panose="02040503050406030204" pitchFamily="18" charset="0"/>
                                  </a:rPr>
                                </m:ctrlPr>
                              </m:fPr>
                              <m:num>
                                <m:r>
                                  <m:rPr>
                                    <m:sty m:val="p"/>
                                  </m:rPr>
                                  <a:rPr lang="en-HK" sz="2400">
                                    <a:latin typeface="Cambria Math" panose="02040503050406030204" pitchFamily="18" charset="0"/>
                                  </a:rPr>
                                  <m:t>exp</m:t>
                                </m:r>
                                <m:r>
                                  <a:rPr lang="en-HK" sz="2400" i="1">
                                    <a:latin typeface="Cambria Math" panose="02040503050406030204" pitchFamily="18" charset="0"/>
                                  </a:rPr>
                                  <m:t>⁡(</m:t>
                                </m:r>
                                <m:sSub>
                                  <m:sSubPr>
                                    <m:ctrlPr>
                                      <a:rPr lang="en-HK" sz="2400" i="1">
                                        <a:latin typeface="Cambria Math" panose="02040503050406030204" pitchFamily="18" charset="0"/>
                                      </a:rPr>
                                    </m:ctrlPr>
                                  </m:sSubPr>
                                  <m:e>
                                    <m:r>
                                      <a:rPr lang="en-HK" sz="2400" i="1">
                                        <a:latin typeface="Cambria Math" panose="02040503050406030204" pitchFamily="18" charset="0"/>
                                      </a:rPr>
                                      <m:t>𝑧</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HK" sz="2400" i="1">
                                    <a:latin typeface="Cambria Math" panose="02040503050406030204" pitchFamily="18" charset="0"/>
                                  </a:rPr>
                                  <m:t>)</m:t>
                                </m:r>
                              </m:num>
                              <m:den>
                                <m:nary>
                                  <m:naryPr>
                                    <m:chr m:val="∑"/>
                                    <m:limLoc m:val="subSup"/>
                                    <m:ctrlPr>
                                      <a:rPr lang="en-HK" sz="2400" i="1">
                                        <a:latin typeface="Cambria Math" panose="02040503050406030204" pitchFamily="18" charset="0"/>
                                      </a:rPr>
                                    </m:ctrlPr>
                                  </m:naryPr>
                                  <m:sub>
                                    <m:r>
                                      <m:rPr>
                                        <m:brk m:alnAt="25"/>
                                      </m:rPr>
                                      <a:rPr lang="en-HK" sz="2400" i="1">
                                        <a:latin typeface="Cambria Math" panose="02040503050406030204" pitchFamily="18" charset="0"/>
                                      </a:rPr>
                                      <m:t>𝑗</m:t>
                                    </m:r>
                                    <m:r>
                                      <a:rPr lang="en-HK" sz="2400" i="1">
                                        <a:latin typeface="Cambria Math" panose="02040503050406030204" pitchFamily="18" charset="0"/>
                                      </a:rPr>
                                      <m:t>=1</m:t>
                                    </m:r>
                                  </m:sub>
                                  <m:sup>
                                    <m:r>
                                      <a:rPr lang="en-HK" sz="2400" i="1">
                                        <a:latin typeface="Cambria Math" panose="02040503050406030204" pitchFamily="18" charset="0"/>
                                      </a:rPr>
                                      <m:t>𝑗</m:t>
                                    </m:r>
                                    <m:r>
                                      <a:rPr lang="en-HK" sz="2400" i="1">
                                        <a:latin typeface="Cambria Math" panose="02040503050406030204" pitchFamily="18" charset="0"/>
                                      </a:rPr>
                                      <m:t>=</m:t>
                                    </m:r>
                                    <m:r>
                                      <a:rPr lang="en-HK" sz="2400" i="1">
                                        <a:latin typeface="Cambria Math" panose="02040503050406030204" pitchFamily="18" charset="0"/>
                                      </a:rPr>
                                      <m:t>𝐾</m:t>
                                    </m:r>
                                  </m:sup>
                                  <m:e>
                                    <m:r>
                                      <m:rPr>
                                        <m:sty m:val="p"/>
                                      </m:rPr>
                                      <a:rPr lang="en-HK" sz="2400">
                                        <a:latin typeface="Cambria Math" panose="02040503050406030204" pitchFamily="18" charset="0"/>
                                      </a:rPr>
                                      <m:t>exp</m:t>
                                    </m:r>
                                    <m:r>
                                      <a:rPr lang="en-HK" sz="2400" i="1">
                                        <a:latin typeface="Cambria Math" panose="02040503050406030204" pitchFamily="18" charset="0"/>
                                      </a:rPr>
                                      <m:t>⁡(</m:t>
                                    </m:r>
                                    <m:sSub>
                                      <m:sSubPr>
                                        <m:ctrlPr>
                                          <a:rPr lang="en-HK" sz="2400" i="1">
                                            <a:latin typeface="Cambria Math" panose="02040503050406030204" pitchFamily="18" charset="0"/>
                                          </a:rPr>
                                        </m:ctrlPr>
                                      </m:sSubPr>
                                      <m:e>
                                        <m:r>
                                          <a:rPr lang="en-HK" sz="2400" i="1">
                                            <a:latin typeface="Cambria Math" panose="02040503050406030204" pitchFamily="18" charset="0"/>
                                          </a:rPr>
                                          <m:t>𝑧</m:t>
                                        </m:r>
                                      </m:e>
                                      <m:sub>
                                        <m:r>
                                          <a:rPr lang="en-HK" sz="2400" i="1">
                                            <a:latin typeface="Cambria Math" panose="02040503050406030204" pitchFamily="18" charset="0"/>
                                          </a:rPr>
                                          <m:t>𝑗</m:t>
                                        </m:r>
                                      </m:sub>
                                    </m:sSub>
                                    <m:r>
                                      <a:rPr lang="en-HK" sz="2400" i="1">
                                        <a:latin typeface="Cambria Math" panose="02040503050406030204" pitchFamily="18" charset="0"/>
                                      </a:rPr>
                                      <m:t>)</m:t>
                                    </m:r>
                                  </m:e>
                                </m:nary>
                              </m:den>
                            </m:f>
                          </m:e>
                        </m:d>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𝑍</m:t>
                            </m:r>
                          </m:e>
                          <m:sub>
                            <m:r>
                              <a:rPr lang="en-HK" sz="2400" b="0" i="1" smtClean="0">
                                <a:solidFill>
                                  <a:srgbClr val="0070C0"/>
                                </a:solidFill>
                                <a:latin typeface="Cambria Math" panose="02040503050406030204" pitchFamily="18" charset="0"/>
                                <a:ea typeface="Cambria Math" panose="02040503050406030204" pitchFamily="18" charset="0"/>
                              </a:rPr>
                              <m:t>2</m:t>
                            </m:r>
                          </m:sub>
                        </m:sSub>
                      </m:den>
                    </m:f>
                  </m:oMath>
                </a14:m>
                <a:r>
                  <a:rPr lang="en-US" sz="2400" dirty="0"/>
                  <a:t> --(**)</a:t>
                </a:r>
              </a:p>
            </p:txBody>
          </p:sp>
        </mc:Choice>
        <mc:Fallback xmlns="">
          <p:sp>
            <p:nvSpPr>
              <p:cNvPr id="49" name="TextBox 48">
                <a:extLst>
                  <a:ext uri="{FF2B5EF4-FFF2-40B4-BE49-F238E27FC236}">
                    <a16:creationId xmlns:a16="http://schemas.microsoft.com/office/drawing/2014/main" id="{1F48E1A9-9A74-315C-A64A-6473FF32407D}"/>
                  </a:ext>
                </a:extLst>
              </p:cNvPr>
              <p:cNvSpPr txBox="1">
                <a:spLocks noRot="1" noChangeAspect="1" noMove="1" noResize="1" noEditPoints="1" noAdjustHandles="1" noChangeArrowheads="1" noChangeShapeType="1" noTextEdit="1"/>
              </p:cNvSpPr>
              <p:nvPr/>
            </p:nvSpPr>
            <p:spPr>
              <a:xfrm>
                <a:off x="4959264" y="4454466"/>
                <a:ext cx="3806212" cy="1216359"/>
              </a:xfrm>
              <a:prstGeom prst="rect">
                <a:avLst/>
              </a:prstGeom>
              <a:blipFill>
                <a:blip r:embed="rId7"/>
                <a:stretch>
                  <a:fillRect b="-4020"/>
                </a:stretch>
              </a:blipFill>
            </p:spPr>
            <p:txBody>
              <a:bodyPr/>
              <a:lstStyle/>
              <a:p>
                <a:r>
                  <a:rPr lang="en-HK">
                    <a:noFill/>
                  </a:rPr>
                  <a:t> </a:t>
                </a:r>
              </a:p>
            </p:txBody>
          </p:sp>
        </mc:Fallback>
      </mc:AlternateContent>
      <p:cxnSp>
        <p:nvCxnSpPr>
          <p:cNvPr id="54" name="Straight Arrow Connector 53">
            <a:extLst>
              <a:ext uri="{FF2B5EF4-FFF2-40B4-BE49-F238E27FC236}">
                <a16:creationId xmlns:a16="http://schemas.microsoft.com/office/drawing/2014/main" id="{AC5E2B28-9976-ECF3-9AE1-DD30A9F08C10}"/>
              </a:ext>
            </a:extLst>
          </p:cNvPr>
          <p:cNvCxnSpPr>
            <a:cxnSpLocks/>
          </p:cNvCxnSpPr>
          <p:nvPr/>
        </p:nvCxnSpPr>
        <p:spPr>
          <a:xfrm flipH="1" flipV="1">
            <a:off x="6773381" y="5671800"/>
            <a:ext cx="534233" cy="220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C9CDCBA-274F-C0A7-EDBB-7A2E70B5362C}"/>
              </a:ext>
            </a:extLst>
          </p:cNvPr>
          <p:cNvCxnSpPr>
            <a:cxnSpLocks/>
          </p:cNvCxnSpPr>
          <p:nvPr/>
        </p:nvCxnSpPr>
        <p:spPr>
          <a:xfrm flipH="1" flipV="1">
            <a:off x="7012906" y="4746990"/>
            <a:ext cx="382939" cy="1216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2DB9ED4-5CB0-2C0D-21AB-5FB9FBC2C99E}"/>
              </a:ext>
            </a:extLst>
          </p:cNvPr>
          <p:cNvSpPr txBox="1"/>
          <p:nvPr/>
        </p:nvSpPr>
        <p:spPr>
          <a:xfrm>
            <a:off x="7390822" y="3366625"/>
            <a:ext cx="1363837" cy="646331"/>
          </a:xfrm>
          <a:prstGeom prst="rect">
            <a:avLst/>
          </a:prstGeom>
          <a:noFill/>
        </p:spPr>
        <p:txBody>
          <a:bodyPr wrap="square" rtlCol="0">
            <a:spAutoFit/>
          </a:bodyPr>
          <a:lstStyle/>
          <a:p>
            <a:r>
              <a:rPr lang="en-US" dirty="0"/>
              <a:t>Index 1,1(same)</a:t>
            </a:r>
          </a:p>
        </p:txBody>
      </p:sp>
      <p:sp>
        <p:nvSpPr>
          <p:cNvPr id="58" name="TextBox 57">
            <a:extLst>
              <a:ext uri="{FF2B5EF4-FFF2-40B4-BE49-F238E27FC236}">
                <a16:creationId xmlns:a16="http://schemas.microsoft.com/office/drawing/2014/main" id="{C85BD0BA-243F-83E3-C56A-32A81F9A192E}"/>
              </a:ext>
            </a:extLst>
          </p:cNvPr>
          <p:cNvSpPr txBox="1"/>
          <p:nvPr/>
        </p:nvSpPr>
        <p:spPr>
          <a:xfrm>
            <a:off x="6593397" y="5782062"/>
            <a:ext cx="1042017" cy="923330"/>
          </a:xfrm>
          <a:prstGeom prst="rect">
            <a:avLst/>
          </a:prstGeom>
          <a:noFill/>
        </p:spPr>
        <p:txBody>
          <a:bodyPr wrap="square" rtlCol="0">
            <a:spAutoFit/>
          </a:bodyPr>
          <a:lstStyle/>
          <a:p>
            <a:r>
              <a:rPr lang="en-US" dirty="0"/>
              <a:t>Index 2,1 (not the same)</a:t>
            </a:r>
          </a:p>
        </p:txBody>
      </p:sp>
      <p:sp>
        <p:nvSpPr>
          <p:cNvPr id="20" name="TextBox 19">
            <a:extLst>
              <a:ext uri="{FF2B5EF4-FFF2-40B4-BE49-F238E27FC236}">
                <a16:creationId xmlns:a16="http://schemas.microsoft.com/office/drawing/2014/main" id="{F97A9AD8-6E8A-733A-6425-8A82D2717CF9}"/>
              </a:ext>
            </a:extLst>
          </p:cNvPr>
          <p:cNvSpPr txBox="1"/>
          <p:nvPr/>
        </p:nvSpPr>
        <p:spPr>
          <a:xfrm>
            <a:off x="833547" y="6539691"/>
            <a:ext cx="5672462" cy="246221"/>
          </a:xfrm>
          <a:prstGeom prst="rect">
            <a:avLst/>
          </a:prstGeom>
          <a:noFill/>
        </p:spPr>
        <p:txBody>
          <a:bodyPr wrap="square" rtlCol="0">
            <a:spAutoFit/>
          </a:bodyPr>
          <a:lstStyle/>
          <a:p>
            <a:r>
              <a:rPr lang="en-HK" sz="1000" dirty="0">
                <a:hlinkClick r:id="rId8"/>
              </a:rPr>
              <a:t>https://ai.plainenglish.io/gradient-descent-update-rule-for-multiclass-logistic-regression-4bf3033cac10</a:t>
            </a:r>
            <a:r>
              <a:rPr lang="en-HK" sz="1000" dirty="0"/>
              <a:t> </a:t>
            </a:r>
          </a:p>
        </p:txBody>
      </p:sp>
      <p:cxnSp>
        <p:nvCxnSpPr>
          <p:cNvPr id="28" name="Straight Arrow Connector 27">
            <a:extLst>
              <a:ext uri="{FF2B5EF4-FFF2-40B4-BE49-F238E27FC236}">
                <a16:creationId xmlns:a16="http://schemas.microsoft.com/office/drawing/2014/main" id="{EFBEB8DB-30A0-B99A-2E01-E06E735D4835}"/>
              </a:ext>
            </a:extLst>
          </p:cNvPr>
          <p:cNvCxnSpPr>
            <a:cxnSpLocks/>
          </p:cNvCxnSpPr>
          <p:nvPr/>
        </p:nvCxnSpPr>
        <p:spPr>
          <a:xfrm flipH="1">
            <a:off x="1290747" y="4669722"/>
            <a:ext cx="718791" cy="874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51B7883-EC80-6EC6-56D0-C4C71622DBA8}"/>
              </a:ext>
            </a:extLst>
          </p:cNvPr>
          <p:cNvCxnSpPr>
            <a:cxnSpLocks/>
            <a:endCxn id="12" idx="1"/>
          </p:cNvCxnSpPr>
          <p:nvPr/>
        </p:nvCxnSpPr>
        <p:spPr>
          <a:xfrm>
            <a:off x="1931274" y="4727384"/>
            <a:ext cx="996919" cy="220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F99DBA-9318-A20C-01D3-0CBA0DD742F1}"/>
              </a:ext>
            </a:extLst>
          </p:cNvPr>
          <p:cNvCxnSpPr>
            <a:cxnSpLocks/>
          </p:cNvCxnSpPr>
          <p:nvPr/>
        </p:nvCxnSpPr>
        <p:spPr>
          <a:xfrm>
            <a:off x="457200" y="4094808"/>
            <a:ext cx="8229600" cy="41816"/>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37F14B7-1CDD-E06D-F612-C3744B6B033D}"/>
              </a:ext>
            </a:extLst>
          </p:cNvPr>
          <p:cNvSpPr txBox="1"/>
          <p:nvPr/>
        </p:nvSpPr>
        <p:spPr>
          <a:xfrm>
            <a:off x="3855920" y="981403"/>
            <a:ext cx="977191" cy="369332"/>
          </a:xfrm>
          <a:prstGeom prst="rect">
            <a:avLst/>
          </a:prstGeom>
          <a:solidFill>
            <a:srgbClr val="FFC000"/>
          </a:solidFill>
          <a:ln>
            <a:solidFill>
              <a:schemeClr val="accent1">
                <a:shade val="95000"/>
                <a:satMod val="105000"/>
              </a:schemeClr>
            </a:solidFill>
          </a:ln>
        </p:spPr>
        <p:txBody>
          <a:bodyPr wrap="none" rtlCol="0">
            <a:spAutoFit/>
          </a:bodyPr>
          <a:lstStyle/>
          <a:p>
            <a:r>
              <a:rPr lang="en-US" dirty="0"/>
              <a:t>Example</a:t>
            </a:r>
          </a:p>
        </p:txBody>
      </p:sp>
      <p:sp>
        <p:nvSpPr>
          <p:cNvPr id="11" name="TextBox 10">
            <a:extLst>
              <a:ext uri="{FF2B5EF4-FFF2-40B4-BE49-F238E27FC236}">
                <a16:creationId xmlns:a16="http://schemas.microsoft.com/office/drawing/2014/main" id="{69282D77-BBF4-AE8E-3488-A26600A159BC}"/>
              </a:ext>
            </a:extLst>
          </p:cNvPr>
          <p:cNvSpPr txBox="1"/>
          <p:nvPr/>
        </p:nvSpPr>
        <p:spPr>
          <a:xfrm>
            <a:off x="3873849" y="1601183"/>
            <a:ext cx="481222" cy="523220"/>
          </a:xfrm>
          <a:prstGeom prst="rect">
            <a:avLst/>
          </a:prstGeom>
          <a:noFill/>
        </p:spPr>
        <p:txBody>
          <a:bodyPr wrap="none" rtlCol="0">
            <a:spAutoFit/>
          </a:bodyPr>
          <a:lstStyle/>
          <a:p>
            <a:r>
              <a:rPr lang="en-US" sz="2800" i="1" dirty="0"/>
              <a:t>Y</a:t>
            </a:r>
            <a:r>
              <a:rPr lang="en-US" sz="2800" i="1" baseline="-25000" dirty="0"/>
              <a:t>1</a:t>
            </a:r>
          </a:p>
        </p:txBody>
      </p:sp>
      <p:sp>
        <p:nvSpPr>
          <p:cNvPr id="14" name="TextBox 13">
            <a:extLst>
              <a:ext uri="{FF2B5EF4-FFF2-40B4-BE49-F238E27FC236}">
                <a16:creationId xmlns:a16="http://schemas.microsoft.com/office/drawing/2014/main" id="{C683118C-3F38-44B9-A8AB-E8C40F2562B2}"/>
              </a:ext>
            </a:extLst>
          </p:cNvPr>
          <p:cNvSpPr txBox="1"/>
          <p:nvPr/>
        </p:nvSpPr>
        <p:spPr>
          <a:xfrm>
            <a:off x="3215633" y="4779024"/>
            <a:ext cx="481222" cy="523220"/>
          </a:xfrm>
          <a:prstGeom prst="rect">
            <a:avLst/>
          </a:prstGeom>
          <a:noFill/>
        </p:spPr>
        <p:txBody>
          <a:bodyPr wrap="none" rtlCol="0">
            <a:spAutoFit/>
          </a:bodyPr>
          <a:lstStyle/>
          <a:p>
            <a:r>
              <a:rPr lang="en-US" sz="2800" i="1" dirty="0"/>
              <a:t>Y</a:t>
            </a:r>
            <a:r>
              <a:rPr lang="en-US" sz="2800" i="1" baseline="-25000" dirty="0"/>
              <a:t>1</a:t>
            </a:r>
          </a:p>
        </p:txBody>
      </p:sp>
      <p:sp>
        <p:nvSpPr>
          <p:cNvPr id="17" name="TextBox 16">
            <a:extLst>
              <a:ext uri="{FF2B5EF4-FFF2-40B4-BE49-F238E27FC236}">
                <a16:creationId xmlns:a16="http://schemas.microsoft.com/office/drawing/2014/main" id="{D6D40C20-4E48-6EA3-3574-1FDFE06886D4}"/>
              </a:ext>
            </a:extLst>
          </p:cNvPr>
          <p:cNvSpPr txBox="1"/>
          <p:nvPr/>
        </p:nvSpPr>
        <p:spPr>
          <a:xfrm>
            <a:off x="53467" y="5434953"/>
            <a:ext cx="447558" cy="523220"/>
          </a:xfrm>
          <a:prstGeom prst="rect">
            <a:avLst/>
          </a:prstGeom>
          <a:noFill/>
        </p:spPr>
        <p:txBody>
          <a:bodyPr wrap="none" rtlCol="0">
            <a:spAutoFit/>
          </a:bodyPr>
          <a:lstStyle/>
          <a:p>
            <a:r>
              <a:rPr lang="en-US" sz="2800" i="1" dirty="0"/>
              <a:t>z</a:t>
            </a:r>
            <a:r>
              <a:rPr lang="en-US" sz="2800" i="1" baseline="-25000" dirty="0"/>
              <a:t>2</a:t>
            </a:r>
          </a:p>
        </p:txBody>
      </p:sp>
      <p:sp>
        <p:nvSpPr>
          <p:cNvPr id="9" name="TextBox 8">
            <a:extLst>
              <a:ext uri="{FF2B5EF4-FFF2-40B4-BE49-F238E27FC236}">
                <a16:creationId xmlns:a16="http://schemas.microsoft.com/office/drawing/2014/main" id="{3AAFAFA0-24BC-3F50-085F-65A298D51B41}"/>
              </a:ext>
            </a:extLst>
          </p:cNvPr>
          <p:cNvSpPr txBox="1"/>
          <p:nvPr/>
        </p:nvSpPr>
        <p:spPr>
          <a:xfrm>
            <a:off x="164580" y="1645896"/>
            <a:ext cx="474810" cy="523220"/>
          </a:xfrm>
          <a:prstGeom prst="rect">
            <a:avLst/>
          </a:prstGeom>
          <a:solidFill>
            <a:schemeClr val="bg1"/>
          </a:solidFill>
        </p:spPr>
        <p:txBody>
          <a:bodyPr wrap="none" rtlCol="0">
            <a:spAutoFit/>
          </a:bodyPr>
          <a:lstStyle/>
          <a:p>
            <a:r>
              <a:rPr lang="en-US" sz="2800" i="1" dirty="0"/>
              <a:t>Z</a:t>
            </a:r>
            <a:r>
              <a:rPr lang="en-US" sz="2800" i="1" baseline="-25000" dirty="0"/>
              <a:t>1</a:t>
            </a:r>
          </a:p>
        </p:txBody>
      </p:sp>
      <p:sp>
        <p:nvSpPr>
          <p:cNvPr id="10" name="Oval 9">
            <a:extLst>
              <a:ext uri="{FF2B5EF4-FFF2-40B4-BE49-F238E27FC236}">
                <a16:creationId xmlns:a16="http://schemas.microsoft.com/office/drawing/2014/main" id="{AD9F6BAA-3C5D-9F5E-FB2A-DF8C969B91F5}"/>
              </a:ext>
            </a:extLst>
          </p:cNvPr>
          <p:cNvSpPr/>
          <p:nvPr/>
        </p:nvSpPr>
        <p:spPr>
          <a:xfrm>
            <a:off x="47418" y="1688953"/>
            <a:ext cx="1332145" cy="510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569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AEB5-7257-6CA8-0002-7D64C83266C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4EB2643-BF3A-483D-0DBC-0A6F100B69EE}"/>
              </a:ext>
            </a:extLst>
          </p:cNvPr>
          <p:cNvSpPr>
            <a:spLocks noGrp="1"/>
          </p:cNvSpPr>
          <p:nvPr>
            <p:ph idx="1"/>
          </p:nvPr>
        </p:nvSpPr>
        <p:spPr>
          <a:xfrm>
            <a:off x="0" y="1287466"/>
            <a:ext cx="2286000" cy="4708525"/>
          </a:xfrm>
        </p:spPr>
        <p:txBody>
          <a:bodyPr/>
          <a:lstStyle/>
          <a:p>
            <a:r>
              <a:rPr lang="en-US" dirty="0">
                <a:solidFill>
                  <a:srgbClr val="00B0F0"/>
                </a:solidFill>
              </a:rPr>
              <a:t>Case(</a:t>
            </a:r>
            <a:r>
              <a:rPr lang="en-US" dirty="0" err="1">
                <a:solidFill>
                  <a:srgbClr val="00B0F0"/>
                </a:solidFill>
              </a:rPr>
              <a:t>i</a:t>
            </a:r>
            <a:r>
              <a:rPr lang="en-US" dirty="0">
                <a:solidFill>
                  <a:srgbClr val="00B0F0"/>
                </a:solidFill>
              </a:rPr>
              <a:t>)</a:t>
            </a:r>
          </a:p>
          <a:p>
            <a:r>
              <a:rPr lang="en-US" dirty="0">
                <a:solidFill>
                  <a:srgbClr val="00B0F0"/>
                </a:solidFill>
              </a:rPr>
              <a:t>Indexes (</a:t>
            </a:r>
            <a:r>
              <a:rPr lang="en-US" i="1" dirty="0" err="1">
                <a:solidFill>
                  <a:srgbClr val="00B0F0"/>
                </a:solidFill>
              </a:rPr>
              <a:t>h,i</a:t>
            </a:r>
            <a:r>
              <a:rPr lang="en-US" dirty="0">
                <a:solidFill>
                  <a:srgbClr val="00B0F0"/>
                </a:solidFill>
              </a:rPr>
              <a:t>) are same</a:t>
            </a:r>
          </a:p>
        </p:txBody>
      </p:sp>
      <p:sp>
        <p:nvSpPr>
          <p:cNvPr id="4" name="Footer Placeholder 3">
            <a:extLst>
              <a:ext uri="{FF2B5EF4-FFF2-40B4-BE49-F238E27FC236}">
                <a16:creationId xmlns:a16="http://schemas.microsoft.com/office/drawing/2014/main" id="{E206261D-9B04-DDD9-9A08-A19939223A7A}"/>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D2E8459B-A4EC-A194-26D9-F577D9BA6966}"/>
              </a:ext>
            </a:extLst>
          </p:cNvPr>
          <p:cNvSpPr>
            <a:spLocks noGrp="1"/>
          </p:cNvSpPr>
          <p:nvPr>
            <p:ph type="sldNum" sz="quarter" idx="12"/>
          </p:nvPr>
        </p:nvSpPr>
        <p:spPr/>
        <p:txBody>
          <a:bodyPr/>
          <a:lstStyle/>
          <a:p>
            <a:fld id="{B28686DF-4AC6-44BB-9261-A3C12E8BDC53}" type="slidenum">
              <a:rPr lang="en-US" altLang="zh-HK" smtClean="0"/>
              <a:pPr/>
              <a:t>71</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A905E1-6739-6B98-43EC-FCE3C4BE5135}"/>
                  </a:ext>
                </a:extLst>
              </p:cNvPr>
              <p:cNvSpPr txBox="1"/>
              <p:nvPr/>
            </p:nvSpPr>
            <p:spPr>
              <a:xfrm>
                <a:off x="1728702" y="443807"/>
                <a:ext cx="6096000" cy="5783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HK" sz="2000" i="1" smtClean="0">
                          <a:solidFill>
                            <a:schemeClr val="tx1"/>
                          </a:solidFill>
                          <a:latin typeface="Cambria Math" panose="02040503050406030204" pitchFamily="18" charset="0"/>
                          <a:ea typeface="Cambria Math" panose="02040503050406030204" pitchFamily="18" charset="0"/>
                        </a:rPr>
                        <m:t>𝑆𝑜𝑓𝑡𝑚𝑎𝑥</m:t>
                      </m:r>
                      <m:d>
                        <m:dPr>
                          <m:ctrlPr>
                            <a:rPr lang="en-HK"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𝑍</m:t>
                          </m:r>
                          <m:r>
                            <a:rPr lang="en-HK" sz="2000" i="1" baseline="-25000">
                              <a:solidFill>
                                <a:schemeClr val="tx1"/>
                              </a:solidFill>
                              <a:latin typeface="Cambria Math" panose="02040503050406030204" pitchFamily="18" charset="0"/>
                              <a:ea typeface="Cambria Math" panose="02040503050406030204" pitchFamily="18" charset="0"/>
                            </a:rPr>
                            <m:t>h</m:t>
                          </m:r>
                        </m:e>
                      </m:d>
                      <m:r>
                        <a:rPr lang="en-HK" sz="2000" i="1">
                          <a:solidFill>
                            <a:schemeClr val="tx1"/>
                          </a:solidFill>
                          <a:latin typeface="Cambria Math" panose="02040503050406030204" pitchFamily="18" charset="0"/>
                          <a:ea typeface="Cambria Math" panose="02040503050406030204" pitchFamily="18" charset="0"/>
                        </a:rPr>
                        <m:t>=</m:t>
                      </m:r>
                      <m:r>
                        <a:rPr lang="en-HK" sz="2000" i="1">
                          <a:solidFill>
                            <a:schemeClr val="tx1"/>
                          </a:solidFill>
                          <a:latin typeface="Cambria Math" panose="02040503050406030204" pitchFamily="18" charset="0"/>
                          <a:ea typeface="Cambria Math" panose="02040503050406030204" pitchFamily="18" charset="0"/>
                        </a:rPr>
                        <m:t>𝑦h</m:t>
                      </m:r>
                      <m:r>
                        <a:rPr lang="en-HK" sz="2000" i="1">
                          <a:solidFill>
                            <a:schemeClr val="tx1"/>
                          </a:solidFill>
                          <a:latin typeface="Cambria Math" panose="02040503050406030204" pitchFamily="18" charset="0"/>
                          <a:ea typeface="Cambria Math" panose="02040503050406030204" pitchFamily="18" charset="0"/>
                        </a:rPr>
                        <m:t>=</m:t>
                      </m:r>
                      <m:r>
                        <a:rPr lang="en-HK" sz="2000" i="1">
                          <a:solidFill>
                            <a:schemeClr val="tx1"/>
                          </a:solidFill>
                          <a:latin typeface="Cambria Math" panose="02040503050406030204" pitchFamily="18" charset="0"/>
                          <a:ea typeface="Cambria Math" panose="02040503050406030204" pitchFamily="18" charset="0"/>
                        </a:rPr>
                        <m:t>𝜎</m:t>
                      </m:r>
                      <m:d>
                        <m:dPr>
                          <m:ctrlPr>
                            <a:rPr lang="en-HK"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𝑍</m:t>
                          </m:r>
                          <m:r>
                            <a:rPr lang="en-HK" sz="2000" i="1" baseline="-25000">
                              <a:solidFill>
                                <a:schemeClr val="tx1"/>
                              </a:solidFill>
                              <a:latin typeface="Cambria Math" panose="02040503050406030204" pitchFamily="18" charset="0"/>
                              <a:ea typeface="Cambria Math" panose="02040503050406030204" pitchFamily="18" charset="0"/>
                            </a:rPr>
                            <m:t>h</m:t>
                          </m:r>
                        </m:e>
                      </m:d>
                      <m:r>
                        <a:rPr lang="en-HK" sz="2000" i="1">
                          <a:solidFill>
                            <a:schemeClr val="tx1"/>
                          </a:solidFill>
                          <a:latin typeface="Cambria Math" panose="02040503050406030204" pitchFamily="18" charset="0"/>
                          <a:ea typeface="Cambria Math" panose="02040503050406030204" pitchFamily="18" charset="0"/>
                        </a:rPr>
                        <m:t>=</m:t>
                      </m:r>
                      <m:f>
                        <m:fPr>
                          <m:ctrlPr>
                            <a:rPr lang="en-HK" sz="2000" i="1">
                              <a:solidFill>
                                <a:schemeClr val="tx1"/>
                              </a:solidFill>
                              <a:latin typeface="Cambria Math" panose="02040503050406030204" pitchFamily="18" charset="0"/>
                            </a:rPr>
                          </m:ctrlPr>
                        </m:fPr>
                        <m:num>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h</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oMath>
                  </m:oMathPara>
                </a14:m>
                <a:endParaRPr lang="en-HK" sz="2000" dirty="0">
                  <a:solidFill>
                    <a:schemeClr val="tx1"/>
                  </a:solidFill>
                </a:endParaRPr>
              </a:p>
              <a:p>
                <a:r>
                  <a:rPr lang="en-US" sz="2000" dirty="0">
                    <a:solidFill>
                      <a:schemeClr val="tx1"/>
                    </a:solidFill>
                  </a:rPr>
                  <a:t>From(*), partial derivation</a:t>
                </a:r>
              </a:p>
              <a:p>
                <a14:m>
                  <m:oMath xmlns:m="http://schemas.openxmlformats.org/officeDocument/2006/math">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𝜎</m:t>
                            </m:r>
                            <m:d>
                              <m:dPr>
                                <m:ctrlPr>
                                  <a:rPr lang="en-HK"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𝑍</m:t>
                                </m:r>
                              </m:e>
                            </m:d>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i="1">
                                <a:solidFill>
                                  <a:schemeClr val="tx1"/>
                                </a:solidFill>
                                <a:latin typeface="Cambria Math" panose="02040503050406030204" pitchFamily="18" charset="0"/>
                                <a:ea typeface="Cambria Math" panose="02040503050406030204" pitchFamily="18" charset="0"/>
                              </a:rPr>
                              <m:t>𝑖</m:t>
                            </m:r>
                          </m:sub>
                        </m:sSub>
                      </m:den>
                    </m:f>
                  </m:oMath>
                </a14:m>
                <a:r>
                  <a:rPr lang="en-US" sz="2000" dirty="0">
                    <a:solidFill>
                      <a:schemeClr val="tx1"/>
                    </a:solidFill>
                  </a:rPr>
                  <a:t> =</a:t>
                </a:r>
                <a14:m>
                  <m:oMath xmlns:m="http://schemas.openxmlformats.org/officeDocument/2006/math">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HK" sz="2000" i="1">
                                    <a:solidFill>
                                      <a:schemeClr val="tx1"/>
                                    </a:solidFill>
                                    <a:latin typeface="Cambria Math" panose="02040503050406030204" pitchFamily="18" charset="0"/>
                                  </a:rPr>
                                </m:ctrlPr>
                              </m:fPr>
                              <m:num>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h</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i="1">
                                <a:solidFill>
                                  <a:schemeClr val="tx1"/>
                                </a:solidFill>
                                <a:latin typeface="Cambria Math" panose="02040503050406030204" pitchFamily="18" charset="0"/>
                                <a:ea typeface="Cambria Math" panose="02040503050406030204" pitchFamily="18" charset="0"/>
                              </a:rPr>
                              <m:t>𝑖</m:t>
                            </m:r>
                          </m:sub>
                        </m:sSub>
                      </m:den>
                    </m:f>
                  </m:oMath>
                </a14:m>
                <a:endParaRPr lang="en-US" sz="2000" dirty="0">
                  <a:solidFill>
                    <a:schemeClr val="tx1"/>
                  </a:solidFill>
                </a:endParaRPr>
              </a:p>
              <a:p>
                <a:r>
                  <a:rPr lang="en-US" sz="2000" dirty="0">
                    <a:solidFill>
                      <a:schemeClr val="tx1"/>
                    </a:solidFill>
                  </a:rPr>
                  <a:t>=</a:t>
                </a:r>
                <a14:m>
                  <m:oMath xmlns:m="http://schemas.openxmlformats.org/officeDocument/2006/math">
                    <m:f>
                      <m:fPr>
                        <m:ctrlPr>
                          <a:rPr lang="en-US" sz="2000" i="1">
                            <a:solidFill>
                              <a:schemeClr val="tx1"/>
                            </a:solidFill>
                            <a:latin typeface="Cambria Math" panose="02040503050406030204" pitchFamily="18" charset="0"/>
                          </a:rPr>
                        </m:ctrlPr>
                      </m:fPr>
                      <m:num>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h</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num>
                              <m:den>
                                <m:r>
                                  <a:rPr lang="en-US" sz="2000" i="1">
                                    <a:solidFill>
                                      <a:schemeClr val="tx1"/>
                                    </a:solidFill>
                                    <a:latin typeface="Cambria Math" panose="02040503050406030204" pitchFamily="18" charset="0"/>
                                    <a:ea typeface="Cambria Math" panose="02040503050406030204" pitchFamily="18" charset="0"/>
                                  </a:rPr>
                                  <m:t>𝜕</m:t>
                                </m:r>
                                <m:r>
                                  <a:rPr lang="en-HK" sz="2000" i="1">
                                    <a:solidFill>
                                      <a:schemeClr val="tx1"/>
                                    </a:solidFill>
                                    <a:latin typeface="Cambria Math" panose="02040503050406030204" pitchFamily="18" charset="0"/>
                                    <a:ea typeface="Cambria Math" panose="02040503050406030204" pitchFamily="18" charset="0"/>
                                  </a:rPr>
                                  <m:t> </m:t>
                                </m:r>
                                <m:sSub>
                                  <m:sSubPr>
                                    <m:ctrlPr>
                                      <a:rPr lang="en-HK"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i="1">
                                        <a:solidFill>
                                          <a:schemeClr val="tx1"/>
                                        </a:solidFill>
                                        <a:latin typeface="Cambria Math" panose="02040503050406030204" pitchFamily="18" charset="0"/>
                                        <a:ea typeface="Cambria Math" panose="02040503050406030204" pitchFamily="18" charset="0"/>
                                      </a:rPr>
                                      <m:t>𝑖</m:t>
                                    </m:r>
                                  </m:sub>
                                </m:sSub>
                                <m:r>
                                  <a:rPr lang="en-HK" sz="2000" i="1">
                                    <a:solidFill>
                                      <a:schemeClr val="tx1"/>
                                    </a:solidFill>
                                    <a:latin typeface="Cambria Math" panose="02040503050406030204" pitchFamily="18" charset="0"/>
                                    <a:ea typeface="Cambria Math" panose="02040503050406030204" pitchFamily="18" charset="0"/>
                                  </a:rPr>
                                  <m:t>   </m:t>
                                </m:r>
                              </m:den>
                            </m:f>
                          </m:e>
                        </m:d>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r>
                          <a:rPr lang="en-HK" sz="2000" i="1">
                            <a:solidFill>
                              <a:schemeClr val="tx1"/>
                            </a:solidFill>
                            <a:latin typeface="Cambria Math" panose="02040503050406030204" pitchFamily="18" charset="0"/>
                          </a:rPr>
                          <m:t>−</m:t>
                        </m:r>
                        <m:d>
                          <m:dPr>
                            <m:ctrlPr>
                              <a:rPr lang="en-HK" sz="2000" i="1">
                                <a:solidFill>
                                  <a:schemeClr val="tx1"/>
                                </a:solidFill>
                                <a:latin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h</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e>
                        </m:d>
                        <m:f>
                          <m:fPr>
                            <m:ctrlPr>
                              <a:rPr lang="en-HK"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num>
                          <m:den>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i="1">
                                        <a:solidFill>
                                          <a:schemeClr val="tx1"/>
                                        </a:solidFill>
                                        <a:latin typeface="Cambria Math" panose="02040503050406030204" pitchFamily="18" charset="0"/>
                                        <a:ea typeface="Cambria Math" panose="02040503050406030204" pitchFamily="18" charset="0"/>
                                      </a:rPr>
                                      <m:t>𝑖</m:t>
                                    </m:r>
                                  </m:sub>
                                </m:sSub>
                              </m:e>
                            </m:d>
                          </m:den>
                        </m:f>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e>
                          <m:sup>
                            <m:r>
                              <a:rPr lang="en-HK" sz="2000" i="1">
                                <a:solidFill>
                                  <a:schemeClr val="tx1"/>
                                </a:solidFill>
                                <a:latin typeface="Cambria Math" panose="02040503050406030204" pitchFamily="18" charset="0"/>
                              </a:rPr>
                              <m:t>2</m:t>
                            </m:r>
                          </m:sup>
                        </m:sSup>
                      </m:den>
                    </m:f>
                    <m:r>
                      <a:rPr lang="en-HK" sz="2000" i="1">
                        <a:solidFill>
                          <a:schemeClr val="tx1"/>
                        </a:solidFill>
                        <a:latin typeface="Cambria Math" panose="02040503050406030204" pitchFamily="18" charset="0"/>
                      </a:rPr>
                      <m:t> </m:t>
                    </m:r>
                  </m:oMath>
                </a14:m>
                <a:endParaRPr lang="en-US" sz="2000" dirty="0">
                  <a:solidFill>
                    <a:schemeClr val="tx1"/>
                  </a:solidFill>
                </a:endParaRPr>
              </a:p>
              <a:p>
                <a:r>
                  <a:rPr lang="en-US" sz="2000" dirty="0">
                    <a:solidFill>
                      <a:schemeClr val="tx1"/>
                    </a:solidFill>
                  </a:rPr>
                  <a:t>=</a:t>
                </a:r>
                <a14:m>
                  <m:oMath xmlns:m="http://schemas.openxmlformats.org/officeDocument/2006/math">
                    <m:d>
                      <m:dPr>
                        <m:ctrlPr>
                          <a:rPr lang="en-US" sz="2000" i="1" smtClean="0">
                            <a:solidFill>
                              <a:schemeClr val="tx1"/>
                            </a:solidFill>
                            <a:latin typeface="Cambria Math" panose="02040503050406030204" pitchFamily="18" charset="0"/>
                          </a:rPr>
                        </m:ctrlPr>
                      </m:dPr>
                      <m:e>
                        <m:f>
                          <m:fPr>
                            <m:ctrlPr>
                              <a:rPr lang="en-US" sz="2000" i="1" smtClean="0">
                                <a:solidFill>
                                  <a:schemeClr val="tx1"/>
                                </a:solidFill>
                                <a:latin typeface="Cambria Math" panose="02040503050406030204" pitchFamily="18" charset="0"/>
                              </a:rPr>
                            </m:ctrlPr>
                          </m:fPr>
                          <m:num>
                            <m:r>
                              <m:rPr>
                                <m:sty m:val="p"/>
                              </m:rPr>
                              <a:rPr lang="en-HK" sz="2000" b="0" i="0" smtClean="0">
                                <a:solidFill>
                                  <a:schemeClr val="tx1"/>
                                </a:solidFill>
                                <a:latin typeface="Cambria Math" panose="02040503050406030204" pitchFamily="18" charset="0"/>
                              </a:rPr>
                              <m:t>exp</m:t>
                            </m:r>
                            <m:r>
                              <a:rPr lang="en-HK" sz="2000" b="0" i="1" smtClean="0">
                                <a:solidFill>
                                  <a:schemeClr val="tx1"/>
                                </a:solidFill>
                                <a:latin typeface="Cambria Math" panose="02040503050406030204" pitchFamily="18" charset="0"/>
                              </a:rPr>
                              <m:t>⁡(</m:t>
                            </m:r>
                            <m:sSub>
                              <m:sSubPr>
                                <m:ctrlPr>
                                  <a:rPr lang="en-HK" sz="2000" b="0" i="1" smtClean="0">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𝑖</m:t>
                                </m:r>
                              </m:sub>
                            </m:sSub>
                            <m:r>
                              <a:rPr lang="en-HK" sz="2000" b="0" i="1" smtClean="0">
                                <a:solidFill>
                                  <a:schemeClr val="tx1"/>
                                </a:solidFill>
                                <a:latin typeface="Cambria Math" panose="02040503050406030204" pitchFamily="18" charset="0"/>
                              </a:rPr>
                              <m:t>)</m:t>
                            </m:r>
                          </m:num>
                          <m:den>
                            <m:nary>
                              <m:naryPr>
                                <m:chr m:val="∑"/>
                                <m:limLoc m:val="subSup"/>
                                <m:ctrlPr>
                                  <a:rPr lang="en-HK" sz="2000" i="1">
                                    <a:latin typeface="Cambria Math" panose="02040503050406030204" pitchFamily="18" charset="0"/>
                                  </a:rPr>
                                </m:ctrlPr>
                              </m:naryPr>
                              <m:sub>
                                <m:r>
                                  <m:rPr>
                                    <m:brk m:alnAt="25"/>
                                  </m:rPr>
                                  <a:rPr lang="en-HK" sz="2000" i="1">
                                    <a:latin typeface="Cambria Math" panose="02040503050406030204" pitchFamily="18" charset="0"/>
                                  </a:rPr>
                                  <m:t>𝑗</m:t>
                                </m:r>
                                <m:r>
                                  <a:rPr lang="en-HK" sz="2000" i="1">
                                    <a:latin typeface="Cambria Math" panose="02040503050406030204" pitchFamily="18" charset="0"/>
                                  </a:rPr>
                                  <m:t>=1</m:t>
                                </m:r>
                              </m:sub>
                              <m:sup>
                                <m:r>
                                  <a:rPr lang="en-HK" sz="2000" i="1">
                                    <a:latin typeface="Cambria Math" panose="02040503050406030204" pitchFamily="18" charset="0"/>
                                  </a:rPr>
                                  <m:t>𝑗</m:t>
                                </m:r>
                                <m:r>
                                  <a:rPr lang="en-HK" sz="2000" i="1">
                                    <a:latin typeface="Cambria Math" panose="02040503050406030204" pitchFamily="18" charset="0"/>
                                  </a:rPr>
                                  <m:t>=</m:t>
                                </m:r>
                                <m:r>
                                  <a:rPr lang="en-HK" sz="2000" i="1">
                                    <a:latin typeface="Cambria Math" panose="02040503050406030204" pitchFamily="18" charset="0"/>
                                  </a:rPr>
                                  <m:t>𝐾</m:t>
                                </m:r>
                              </m:sup>
                              <m:e>
                                <m:r>
                                  <m:rPr>
                                    <m:sty m:val="p"/>
                                  </m:rPr>
                                  <a:rPr lang="en-HK" sz="2000">
                                    <a:latin typeface="Cambria Math" panose="02040503050406030204" pitchFamily="18" charset="0"/>
                                  </a:rPr>
                                  <m:t>exp</m:t>
                                </m:r>
                                <m:r>
                                  <a:rPr lang="en-HK" sz="2000" i="1">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𝑧</m:t>
                                    </m:r>
                                  </m:e>
                                  <m:sub>
                                    <m:r>
                                      <a:rPr lang="en-HK" sz="2000" i="1">
                                        <a:latin typeface="Cambria Math" panose="02040503050406030204" pitchFamily="18" charset="0"/>
                                      </a:rPr>
                                      <m:t>𝑗</m:t>
                                    </m:r>
                                  </m:sub>
                                </m:sSub>
                                <m:r>
                                  <a:rPr lang="en-HK" sz="2000" i="1">
                                    <a:latin typeface="Cambria Math" panose="02040503050406030204" pitchFamily="18" charset="0"/>
                                  </a:rPr>
                                  <m:t>)</m:t>
                                </m:r>
                              </m:e>
                            </m:nary>
                          </m:den>
                        </m:f>
                      </m:e>
                    </m:d>
                    <m:r>
                      <a:rPr lang="en-HK" sz="2000" b="0" i="1" smtClean="0">
                        <a:solidFill>
                          <a:schemeClr val="tx1"/>
                        </a:solidFill>
                        <a:latin typeface="Cambria Math" panose="02040503050406030204" pitchFamily="18" charset="0"/>
                      </a:rPr>
                      <m:t>−</m:t>
                    </m:r>
                    <m:d>
                      <m:dPr>
                        <m:ctrlPr>
                          <a:rPr lang="en-HK" sz="2000" b="0" i="1" smtClean="0">
                            <a:solidFill>
                              <a:schemeClr val="tx1"/>
                            </a:solidFill>
                            <a:latin typeface="Cambria Math" panose="02040503050406030204" pitchFamily="18" charset="0"/>
                          </a:rPr>
                        </m:ctrlPr>
                      </m:dPr>
                      <m:e>
                        <m:f>
                          <m:fPr>
                            <m:ctrlPr>
                              <a:rPr lang="en-HK" sz="2000" b="0" i="1" smtClean="0">
                                <a:solidFill>
                                  <a:schemeClr val="tx1"/>
                                </a:solidFill>
                                <a:latin typeface="Cambria Math" panose="02040503050406030204" pitchFamily="18" charset="0"/>
                              </a:rPr>
                            </m:ctrlPr>
                          </m:fPr>
                          <m:num>
                            <m:d>
                              <m:dPr>
                                <m:ctrlPr>
                                  <a:rPr lang="en-HK" sz="2000" b="0" i="1" smtClean="0">
                                    <a:solidFill>
                                      <a:schemeClr val="tx1"/>
                                    </a:solidFill>
                                    <a:latin typeface="Cambria Math" panose="02040503050406030204" pitchFamily="18" charset="0"/>
                                  </a:rPr>
                                </m:ctrlPr>
                              </m:dPr>
                              <m:e>
                                <m:r>
                                  <m:rPr>
                                    <m:sty m:val="p"/>
                                  </m:rPr>
                                  <a:rPr lang="en-HK" sz="2000" b="0" i="0" smtClean="0">
                                    <a:solidFill>
                                      <a:schemeClr val="tx1"/>
                                    </a:solidFill>
                                    <a:latin typeface="Cambria Math" panose="02040503050406030204" pitchFamily="18" charset="0"/>
                                  </a:rPr>
                                  <m:t>exp</m:t>
                                </m:r>
                                <m:r>
                                  <a:rPr lang="en-HK" sz="2000" b="0" i="1" smtClean="0">
                                    <a:solidFill>
                                      <a:schemeClr val="tx1"/>
                                    </a:solidFill>
                                    <a:latin typeface="Cambria Math" panose="02040503050406030204" pitchFamily="18" charset="0"/>
                                  </a:rPr>
                                  <m:t>⁡(</m:t>
                                </m:r>
                                <m:sSub>
                                  <m:sSubPr>
                                    <m:ctrlPr>
                                      <a:rPr lang="en-HK" sz="2000" b="0" i="1" smtClean="0">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𝑖</m:t>
                                    </m:r>
                                  </m:sub>
                                </m:sSub>
                                <m:r>
                                  <a:rPr lang="en-HK" sz="2000" b="0" i="1" smtClean="0">
                                    <a:solidFill>
                                      <a:schemeClr val="tx1"/>
                                    </a:solidFill>
                                    <a:latin typeface="Cambria Math" panose="02040503050406030204" pitchFamily="18" charset="0"/>
                                  </a:rPr>
                                  <m:t>)</m:t>
                                </m:r>
                              </m:e>
                            </m:d>
                            <m:d>
                              <m:dPr>
                                <m:ctrlPr>
                                  <a:rPr lang="en-HK" sz="2000" b="0" i="1" smtClean="0">
                                    <a:solidFill>
                                      <a:schemeClr val="tx1"/>
                                    </a:solidFill>
                                    <a:latin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e>
                              <m:sup>
                                <m:r>
                                  <a:rPr lang="en-HK" sz="2000" i="1">
                                    <a:solidFill>
                                      <a:schemeClr val="tx1"/>
                                    </a:solidFill>
                                    <a:latin typeface="Cambria Math" panose="02040503050406030204" pitchFamily="18" charset="0"/>
                                  </a:rPr>
                                  <m:t>2</m:t>
                                </m:r>
                              </m:sup>
                            </m:sSup>
                          </m:den>
                        </m:f>
                      </m:e>
                    </m:d>
                  </m:oMath>
                </a14:m>
                <a:endParaRPr lang="en-US" sz="2000" dirty="0">
                  <a:solidFill>
                    <a:schemeClr val="tx1"/>
                  </a:solidFill>
                </a:endParaRPr>
              </a:p>
              <a:p>
                <a:r>
                  <a:rPr lang="en-US" sz="2000" dirty="0">
                    <a:solidFill>
                      <a:schemeClr val="tx1"/>
                    </a:solidFill>
                  </a:rPr>
                  <a:t>= </a:t>
                </a:r>
                <a14:m>
                  <m:oMath xmlns:m="http://schemas.openxmlformats.org/officeDocument/2006/math">
                    <m:d>
                      <m:dPr>
                        <m:ctrlPr>
                          <a:rPr lang="en-US" sz="2000" i="1" smtClean="0">
                            <a:solidFill>
                              <a:schemeClr val="tx1"/>
                            </a:solidFill>
                            <a:latin typeface="Cambria Math" panose="02040503050406030204" pitchFamily="18" charset="0"/>
                          </a:rPr>
                        </m:ctrlPr>
                      </m:dPr>
                      <m:e>
                        <m:f>
                          <m:fPr>
                            <m:ctrlPr>
                              <a:rPr lang="en-US" sz="2000" i="1" smtClean="0">
                                <a:solidFill>
                                  <a:schemeClr val="tx1"/>
                                </a:solidFill>
                                <a:latin typeface="Cambria Math" panose="02040503050406030204" pitchFamily="18" charset="0"/>
                              </a:rPr>
                            </m:ctrlPr>
                          </m:fPr>
                          <m:num>
                            <m:r>
                              <m:rPr>
                                <m:sty m:val="p"/>
                              </m:rPr>
                              <a:rPr lang="en-HK" sz="2000" b="0" i="0" smtClean="0">
                                <a:solidFill>
                                  <a:schemeClr val="tx1"/>
                                </a:solidFill>
                                <a:latin typeface="Cambria Math" panose="02040503050406030204" pitchFamily="18" charset="0"/>
                              </a:rPr>
                              <m:t>exp</m:t>
                            </m:r>
                            <m:r>
                              <a:rPr lang="en-HK" sz="2000" b="0" i="1" smtClean="0">
                                <a:solidFill>
                                  <a:schemeClr val="tx1"/>
                                </a:solidFill>
                                <a:latin typeface="Cambria Math" panose="02040503050406030204" pitchFamily="18" charset="0"/>
                              </a:rPr>
                              <m:t>⁡(</m:t>
                            </m:r>
                            <m:sSub>
                              <m:sSubPr>
                                <m:ctrlPr>
                                  <a:rPr lang="en-HK" sz="2000" b="0" i="1" smtClean="0">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𝑖</m:t>
                                </m:r>
                              </m:sub>
                            </m:sSub>
                            <m:r>
                              <a:rPr lang="en-HK" sz="2000" b="0" i="1" smtClean="0">
                                <a:solidFill>
                                  <a:schemeClr val="tx1"/>
                                </a:solidFill>
                                <a:latin typeface="Cambria Math" panose="02040503050406030204" pitchFamily="18" charset="0"/>
                              </a:rPr>
                              <m:t>)</m:t>
                            </m:r>
                          </m:num>
                          <m:den>
                            <m:nary>
                              <m:naryPr>
                                <m:chr m:val="∑"/>
                                <m:limLoc m:val="subSup"/>
                                <m:ctrlPr>
                                  <a:rPr lang="en-HK" sz="2000" i="1">
                                    <a:latin typeface="Cambria Math" panose="02040503050406030204" pitchFamily="18" charset="0"/>
                                  </a:rPr>
                                </m:ctrlPr>
                              </m:naryPr>
                              <m:sub>
                                <m:r>
                                  <m:rPr>
                                    <m:brk m:alnAt="25"/>
                                  </m:rPr>
                                  <a:rPr lang="en-HK" sz="2000" i="1">
                                    <a:latin typeface="Cambria Math" panose="02040503050406030204" pitchFamily="18" charset="0"/>
                                  </a:rPr>
                                  <m:t>𝑗</m:t>
                                </m:r>
                                <m:r>
                                  <a:rPr lang="en-HK" sz="2000" i="1">
                                    <a:latin typeface="Cambria Math" panose="02040503050406030204" pitchFamily="18" charset="0"/>
                                  </a:rPr>
                                  <m:t>=1</m:t>
                                </m:r>
                              </m:sub>
                              <m:sup>
                                <m:r>
                                  <a:rPr lang="en-HK" sz="2000" i="1">
                                    <a:latin typeface="Cambria Math" panose="02040503050406030204" pitchFamily="18" charset="0"/>
                                  </a:rPr>
                                  <m:t>𝑗</m:t>
                                </m:r>
                                <m:r>
                                  <a:rPr lang="en-HK" sz="2000" i="1">
                                    <a:latin typeface="Cambria Math" panose="02040503050406030204" pitchFamily="18" charset="0"/>
                                  </a:rPr>
                                  <m:t>=</m:t>
                                </m:r>
                                <m:r>
                                  <a:rPr lang="en-HK" sz="2000" i="1">
                                    <a:latin typeface="Cambria Math" panose="02040503050406030204" pitchFamily="18" charset="0"/>
                                  </a:rPr>
                                  <m:t>𝐾</m:t>
                                </m:r>
                              </m:sup>
                              <m:e>
                                <m:r>
                                  <m:rPr>
                                    <m:sty m:val="p"/>
                                  </m:rPr>
                                  <a:rPr lang="en-HK" sz="2000">
                                    <a:latin typeface="Cambria Math" panose="02040503050406030204" pitchFamily="18" charset="0"/>
                                  </a:rPr>
                                  <m:t>exp</m:t>
                                </m:r>
                                <m:r>
                                  <a:rPr lang="en-HK" sz="2000" i="1">
                                    <a:latin typeface="Cambria Math" panose="02040503050406030204" pitchFamily="18" charset="0"/>
                                  </a:rPr>
                                  <m:t>⁡(</m:t>
                                </m:r>
                                <m:sSub>
                                  <m:sSubPr>
                                    <m:ctrlPr>
                                      <a:rPr lang="en-HK" sz="2000" i="1">
                                        <a:latin typeface="Cambria Math" panose="02040503050406030204" pitchFamily="18" charset="0"/>
                                      </a:rPr>
                                    </m:ctrlPr>
                                  </m:sSubPr>
                                  <m:e>
                                    <m:r>
                                      <a:rPr lang="en-HK" sz="2000" i="1">
                                        <a:latin typeface="Cambria Math" panose="02040503050406030204" pitchFamily="18" charset="0"/>
                                      </a:rPr>
                                      <m:t>𝑧</m:t>
                                    </m:r>
                                  </m:e>
                                  <m:sub>
                                    <m:r>
                                      <a:rPr lang="en-HK" sz="2000" i="1">
                                        <a:latin typeface="Cambria Math" panose="02040503050406030204" pitchFamily="18" charset="0"/>
                                      </a:rPr>
                                      <m:t>𝑗</m:t>
                                    </m:r>
                                  </m:sub>
                                </m:sSub>
                                <m:r>
                                  <a:rPr lang="en-HK" sz="2000" i="1">
                                    <a:latin typeface="Cambria Math" panose="02040503050406030204" pitchFamily="18" charset="0"/>
                                  </a:rPr>
                                  <m:t>)</m:t>
                                </m:r>
                              </m:e>
                            </m:nary>
                          </m:den>
                        </m:f>
                      </m:e>
                    </m:d>
                    <m:r>
                      <a:rPr lang="en-HK" sz="2000" b="0" i="1" smtClean="0">
                        <a:solidFill>
                          <a:schemeClr val="tx1"/>
                        </a:solidFill>
                        <a:latin typeface="Cambria Math" panose="02040503050406030204" pitchFamily="18" charset="0"/>
                      </a:rPr>
                      <m:t>−</m:t>
                    </m:r>
                    <m:sSup>
                      <m:sSupPr>
                        <m:ctrlPr>
                          <a:rPr lang="en-HK" sz="2000" i="1" smtClean="0">
                            <a:solidFill>
                              <a:schemeClr val="tx1"/>
                            </a:solidFill>
                            <a:latin typeface="Cambria Math" panose="02040503050406030204" pitchFamily="18" charset="0"/>
                          </a:rPr>
                        </m:ctrlPr>
                      </m:sSupPr>
                      <m:e>
                        <m:d>
                          <m:dPr>
                            <m:ctrlPr>
                              <a:rPr lang="en-HK" sz="2000" i="1" smtClean="0">
                                <a:solidFill>
                                  <a:schemeClr val="tx1"/>
                                </a:solidFill>
                                <a:latin typeface="Cambria Math" panose="02040503050406030204" pitchFamily="18" charset="0"/>
                              </a:rPr>
                            </m:ctrlPr>
                          </m:dPr>
                          <m:e>
                            <m:f>
                              <m:fPr>
                                <m:ctrlPr>
                                  <a:rPr lang="en-HK" sz="2000" i="1" smtClean="0">
                                    <a:solidFill>
                                      <a:schemeClr val="tx1"/>
                                    </a:solidFill>
                                    <a:latin typeface="Cambria Math" panose="02040503050406030204" pitchFamily="18" charset="0"/>
                                  </a:rPr>
                                </m:ctrlPr>
                              </m:fPr>
                              <m:num>
                                <m:d>
                                  <m:dPr>
                                    <m:ctrlPr>
                                      <a:rPr lang="en-HK" sz="2000" i="1">
                                        <a:solidFill>
                                          <a:schemeClr val="tx1"/>
                                        </a:solidFill>
                                        <a:latin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e>
                        </m:d>
                      </m:e>
                      <m:sup>
                        <m:r>
                          <a:rPr lang="en-HK" sz="2000" b="0" i="1" smtClean="0">
                            <a:solidFill>
                              <a:schemeClr val="tx1"/>
                            </a:solidFill>
                            <a:latin typeface="Cambria Math" panose="02040503050406030204" pitchFamily="18" charset="0"/>
                          </a:rPr>
                          <m:t>2</m:t>
                        </m:r>
                      </m:sup>
                    </m:sSup>
                  </m:oMath>
                </a14:m>
                <a:endParaRPr lang="en-US" sz="2000" dirty="0">
                  <a:solidFill>
                    <a:schemeClr val="tx1"/>
                  </a:solidFill>
                </a:endParaRPr>
              </a:p>
              <a:p>
                <a:r>
                  <a:rPr lang="en-US" sz="2000" dirty="0">
                    <a:solidFill>
                      <a:schemeClr val="tx1"/>
                    </a:solidFill>
                  </a:rPr>
                  <a:t>=</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𝜎</m:t>
                    </m:r>
                    <m:d>
                      <m:dPr>
                        <m:ctrlPr>
                          <a:rPr lang="en-US" sz="2000" i="1" smtClean="0">
                            <a:solidFill>
                              <a:schemeClr val="tx1"/>
                            </a:solidFill>
                            <a:latin typeface="Cambria Math" panose="02040503050406030204" pitchFamily="18" charset="0"/>
                            <a:ea typeface="Cambria Math" panose="02040503050406030204" pitchFamily="18" charset="0"/>
                          </a:rPr>
                        </m:ctrlPr>
                      </m:dPr>
                      <m:e>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𝑖</m:t>
                            </m:r>
                          </m:sub>
                        </m:sSub>
                      </m:e>
                    </m:d>
                    <m:r>
                      <a:rPr lang="en-HK" sz="2000" b="0" i="1" smtClean="0">
                        <a:solidFill>
                          <a:schemeClr val="tx1"/>
                        </a:solidFill>
                        <a:latin typeface="Cambria Math" panose="02040503050406030204" pitchFamily="18" charset="0"/>
                        <a:ea typeface="Cambria Math" panose="02040503050406030204" pitchFamily="18" charset="0"/>
                      </a:rPr>
                      <m:t>−</m:t>
                    </m:r>
                    <m:sSup>
                      <m:sSupPr>
                        <m:ctrlPr>
                          <a:rPr lang="en-HK" sz="2000" b="0" i="1" smtClean="0">
                            <a:solidFill>
                              <a:schemeClr val="tx1"/>
                            </a:solidFill>
                            <a:latin typeface="Cambria Math" panose="02040503050406030204" pitchFamily="18" charset="0"/>
                            <a:ea typeface="Cambria Math" panose="02040503050406030204" pitchFamily="18" charset="0"/>
                          </a:rPr>
                        </m:ctrlPr>
                      </m:sSupPr>
                      <m:e>
                        <m:d>
                          <m:dPr>
                            <m:ctrlPr>
                              <a:rPr lang="en-HK" sz="2000" b="0" i="1" smtClean="0">
                                <a:solidFill>
                                  <a:schemeClr val="tx1"/>
                                </a:solidFill>
                                <a:latin typeface="Cambria Math" panose="02040503050406030204" pitchFamily="18" charset="0"/>
                                <a:ea typeface="Cambria Math" panose="02040503050406030204" pitchFamily="18" charset="0"/>
                              </a:rPr>
                            </m:ctrlPr>
                          </m:dPr>
                          <m:e>
                            <m:r>
                              <a:rPr lang="en-US" sz="2000" i="1">
                                <a:solidFill>
                                  <a:schemeClr val="tx1"/>
                                </a:solidFill>
                                <a:latin typeface="Cambria Math" panose="02040503050406030204" pitchFamily="18" charset="0"/>
                                <a:ea typeface="Cambria Math" panose="02040503050406030204" pitchFamily="18" charset="0"/>
                              </a:rPr>
                              <m:t>𝜎</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𝑖</m:t>
                                    </m:r>
                                  </m:sub>
                                </m:sSub>
                              </m:e>
                            </m:d>
                          </m:e>
                        </m:d>
                      </m:e>
                      <m:sup>
                        <m:r>
                          <a:rPr lang="en-HK" sz="2000" b="0" i="1" smtClean="0">
                            <a:solidFill>
                              <a:schemeClr val="tx1"/>
                            </a:solidFill>
                            <a:latin typeface="Cambria Math" panose="02040503050406030204" pitchFamily="18" charset="0"/>
                            <a:ea typeface="Cambria Math" panose="02040503050406030204" pitchFamily="18" charset="0"/>
                          </a:rPr>
                          <m:t>2</m:t>
                        </m:r>
                      </m:sup>
                    </m:sSup>
                  </m:oMath>
                </a14:m>
                <a:r>
                  <a:rPr lang="en-HK" sz="2000" b="0" dirty="0">
                    <a:solidFill>
                      <a:schemeClr val="tx1"/>
                    </a:solidFill>
                    <a:ea typeface="Cambria Math" panose="02040503050406030204" pitchFamily="18" charset="0"/>
                  </a:rPr>
                  <a:t> </a:t>
                </a:r>
                <a:r>
                  <a:rPr lang="en-US" sz="2000" dirty="0">
                    <a:solidFill>
                      <a:schemeClr val="tx1"/>
                    </a:solidFill>
                  </a:rPr>
                  <a:t>=</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𝜎</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𝑖</m:t>
                            </m:r>
                          </m:sub>
                        </m:sSub>
                      </m:e>
                    </m:d>
                    <m:d>
                      <m:dPr>
                        <m:ctrlPr>
                          <a:rPr lang="en-HK" sz="2000" i="1" smtClean="0">
                            <a:solidFill>
                              <a:schemeClr val="tx1"/>
                            </a:solidFill>
                            <a:latin typeface="Cambria Math" panose="02040503050406030204" pitchFamily="18" charset="0"/>
                          </a:rPr>
                        </m:ctrlPr>
                      </m:dPr>
                      <m:e>
                        <m:r>
                          <a:rPr lang="en-HK" sz="2000" b="0" i="1" smtClean="0">
                            <a:solidFill>
                              <a:schemeClr val="tx1"/>
                            </a:solidFill>
                            <a:latin typeface="Cambria Math" panose="02040503050406030204" pitchFamily="18" charset="0"/>
                          </a:rPr>
                          <m:t>1−</m:t>
                        </m:r>
                        <m:r>
                          <a:rPr lang="en-US" sz="2000" i="1">
                            <a:solidFill>
                              <a:schemeClr val="tx1"/>
                            </a:solidFill>
                            <a:latin typeface="Cambria Math" panose="02040503050406030204" pitchFamily="18" charset="0"/>
                            <a:ea typeface="Cambria Math" panose="02040503050406030204" pitchFamily="18" charset="0"/>
                          </a:rPr>
                          <m:t>𝜎</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i="1">
                                    <a:solidFill>
                                      <a:schemeClr val="tx1"/>
                                    </a:solidFill>
                                    <a:latin typeface="Cambria Math" panose="02040503050406030204" pitchFamily="18" charset="0"/>
                                  </a:rPr>
                                  <m:t>𝑖</m:t>
                                </m:r>
                              </m:sub>
                            </m:sSub>
                          </m:e>
                        </m:d>
                      </m:e>
                    </m:d>
                  </m:oMath>
                </a14:m>
                <a:endParaRPr lang="en-US" sz="1200" dirty="0">
                  <a:solidFill>
                    <a:schemeClr val="tx1"/>
                  </a:solidFill>
                </a:endParaRPr>
              </a:p>
              <a:p>
                <a:r>
                  <a:rPr lang="en-US" sz="2000" dirty="0">
                    <a:solidFill>
                      <a:schemeClr val="tx1"/>
                    </a:solidFill>
                  </a:rPr>
                  <a:t>hence</a:t>
                </a:r>
              </a:p>
              <a:p>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US" sz="2000" i="1" smtClean="0">
                                    <a:solidFill>
                                      <a:schemeClr val="tx1"/>
                                    </a:solidFill>
                                    <a:latin typeface="Cambria Math" panose="02040503050406030204" pitchFamily="18" charset="0"/>
                                    <a:ea typeface="Cambria Math" panose="02040503050406030204" pitchFamily="18" charset="0"/>
                                  </a:rPr>
                                </m:ctrlPr>
                              </m:sSubPr>
                              <m:e>
                                <m:r>
                                  <a:rPr lang="en-HK" sz="2000" b="0" i="1" smtClean="0">
                                    <a:solidFill>
                                      <a:schemeClr val="tx1"/>
                                    </a:solidFill>
                                    <a:latin typeface="Cambria Math" panose="02040503050406030204" pitchFamily="18" charset="0"/>
                                    <a:ea typeface="Cambria Math" panose="02040503050406030204" pitchFamily="18" charset="0"/>
                                  </a:rPr>
                                  <m:t>𝑦</m:t>
                                </m:r>
                              </m:e>
                              <m:sub>
                                <m:r>
                                  <a:rPr lang="en-HK" sz="2000" b="0" i="1" smtClean="0">
                                    <a:solidFill>
                                      <a:schemeClr val="tx1"/>
                                    </a:solidFill>
                                    <a:latin typeface="Cambria Math" panose="02040503050406030204" pitchFamily="18" charset="0"/>
                                    <a:ea typeface="Cambria Math" panose="02040503050406030204" pitchFamily="18" charset="0"/>
                                  </a:rPr>
                                  <m:t>h</m:t>
                                </m:r>
                              </m:sub>
                            </m:sSub>
                            <m:r>
                              <a:rPr lang="en-HK" sz="2000" b="0" i="1" smtClean="0">
                                <a:solidFill>
                                  <a:schemeClr val="tx1"/>
                                </a:solidFill>
                                <a:latin typeface="Cambria Math" panose="02040503050406030204" pitchFamily="18" charset="0"/>
                                <a:ea typeface="Cambria Math" panose="02040503050406030204" pitchFamily="18" charset="0"/>
                              </a:rPr>
                              <m:t>∙</m:t>
                            </m:r>
                            <m:r>
                              <a:rPr lang="en-HK" sz="2000" i="1">
                                <a:solidFill>
                                  <a:schemeClr val="tx1"/>
                                </a:solidFill>
                                <a:latin typeface="Cambria Math" panose="02040503050406030204" pitchFamily="18" charset="0"/>
                                <a:ea typeface="Cambria Math" panose="02040503050406030204" pitchFamily="18" charset="0"/>
                              </a:rPr>
                              <m:t>𝜎</m:t>
                            </m:r>
                            <m:d>
                              <m:dPr>
                                <m:ctrlPr>
                                  <a:rPr lang="en-HK"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𝑍</m:t>
                                </m:r>
                                <m:r>
                                  <a:rPr lang="en-HK" sz="2000" b="0" i="1" baseline="-25000" smtClean="0">
                                    <a:solidFill>
                                      <a:schemeClr val="tx1"/>
                                    </a:solidFill>
                                    <a:latin typeface="Cambria Math" panose="02040503050406030204" pitchFamily="18" charset="0"/>
                                    <a:ea typeface="Cambria Math" panose="02040503050406030204" pitchFamily="18" charset="0"/>
                                  </a:rPr>
                                  <m:t>𝑖</m:t>
                                </m:r>
                              </m:e>
                            </m:d>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US" sz="2000" b="0" i="1" smtClean="0">
                                <a:solidFill>
                                  <a:schemeClr val="tx1"/>
                                </a:solidFill>
                                <a:latin typeface="Cambria Math" panose="02040503050406030204" pitchFamily="18" charset="0"/>
                                <a:ea typeface="Cambria Math" panose="02040503050406030204" pitchFamily="18" charset="0"/>
                              </a:rPr>
                              <m:t>𝑖</m:t>
                            </m:r>
                          </m:sub>
                        </m:sSub>
                      </m:den>
                    </m:f>
                  </m:oMath>
                </a14:m>
                <a:r>
                  <a:rPr lang="en-US" sz="2000" dirty="0">
                    <a:solidFill>
                      <a:schemeClr val="tx1"/>
                    </a:solidFill>
                  </a:rPr>
                  <a:t> = </a:t>
                </a:r>
                <a14:m>
                  <m:oMath xmlns:m="http://schemas.openxmlformats.org/officeDocument/2006/math">
                    <m:sSub>
                      <m:sSubPr>
                        <m:ctrlPr>
                          <a:rPr lang="en-HK" sz="2000" i="1">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𝑦</m:t>
                        </m:r>
                      </m:e>
                      <m:sub>
                        <m:r>
                          <a:rPr lang="en-HK" sz="2000" b="0" i="1" smtClean="0">
                            <a:solidFill>
                              <a:schemeClr val="tx1"/>
                            </a:solidFill>
                            <a:latin typeface="Cambria Math" panose="02040503050406030204" pitchFamily="18" charset="0"/>
                          </a:rPr>
                          <m:t>𝑖</m:t>
                        </m:r>
                      </m:sub>
                    </m:sSub>
                    <m:d>
                      <m:dPr>
                        <m:ctrlPr>
                          <a:rPr lang="en-HK" sz="2000" i="1" smtClean="0">
                            <a:solidFill>
                              <a:schemeClr val="tx1"/>
                            </a:solidFill>
                            <a:latin typeface="Cambria Math" panose="02040503050406030204" pitchFamily="18" charset="0"/>
                          </a:rPr>
                        </m:ctrlPr>
                      </m:dPr>
                      <m:e>
                        <m:r>
                          <a:rPr lang="en-HK" sz="2000" b="0" i="1" smtClean="0">
                            <a:solidFill>
                              <a:schemeClr val="tx1"/>
                            </a:solidFill>
                            <a:latin typeface="Cambria Math" panose="02040503050406030204" pitchFamily="18" charset="0"/>
                          </a:rPr>
                          <m:t>1−</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𝑦</m:t>
                            </m:r>
                          </m:e>
                          <m:sub>
                            <m:r>
                              <a:rPr lang="en-HK" sz="2000" i="1">
                                <a:solidFill>
                                  <a:schemeClr val="tx1"/>
                                </a:solidFill>
                                <a:latin typeface="Cambria Math" panose="02040503050406030204" pitchFamily="18" charset="0"/>
                              </a:rPr>
                              <m:t>𝑖</m:t>
                            </m:r>
                          </m:sub>
                        </m:sSub>
                      </m:e>
                    </m:d>
                    <m:r>
                      <a:rPr lang="en-HK" sz="2000" b="0" i="1" smtClean="0">
                        <a:solidFill>
                          <a:schemeClr val="tx1"/>
                        </a:solidFill>
                        <a:latin typeface="Cambria Math" panose="02040503050406030204" pitchFamily="18" charset="0"/>
                      </a:rPr>
                      <m:t> </m:t>
                    </m:r>
                  </m:oMath>
                </a14:m>
                <a:endParaRPr lang="en-US" sz="2000" dirty="0">
                  <a:solidFill>
                    <a:schemeClr val="tx1"/>
                  </a:solidFill>
                </a:endParaRPr>
              </a:p>
            </p:txBody>
          </p:sp>
        </mc:Choice>
        <mc:Fallback xmlns="">
          <p:sp>
            <p:nvSpPr>
              <p:cNvPr id="8" name="TextBox 7">
                <a:extLst>
                  <a:ext uri="{FF2B5EF4-FFF2-40B4-BE49-F238E27FC236}">
                    <a16:creationId xmlns:a16="http://schemas.microsoft.com/office/drawing/2014/main" id="{52A905E1-6739-6B98-43EC-FCE3C4BE5135}"/>
                  </a:ext>
                </a:extLst>
              </p:cNvPr>
              <p:cNvSpPr txBox="1">
                <a:spLocks noRot="1" noChangeAspect="1" noMove="1" noResize="1" noEditPoints="1" noAdjustHandles="1" noChangeArrowheads="1" noChangeShapeType="1" noTextEdit="1"/>
              </p:cNvSpPr>
              <p:nvPr/>
            </p:nvSpPr>
            <p:spPr>
              <a:xfrm>
                <a:off x="1728702" y="443807"/>
                <a:ext cx="6096000" cy="5783314"/>
              </a:xfrm>
              <a:prstGeom prst="rect">
                <a:avLst/>
              </a:prstGeom>
              <a:blipFill>
                <a:blip r:embed="rId2"/>
                <a:stretch>
                  <a:fillRect l="-1100"/>
                </a:stretch>
              </a:blipFill>
            </p:spPr>
            <p:txBody>
              <a:bodyPr/>
              <a:lstStyle/>
              <a:p>
                <a:r>
                  <a:rPr lang="en-HK">
                    <a:noFill/>
                  </a:rPr>
                  <a:t> </a:t>
                </a:r>
              </a:p>
            </p:txBody>
          </p:sp>
        </mc:Fallback>
      </mc:AlternateContent>
      <p:sp>
        <p:nvSpPr>
          <p:cNvPr id="9" name="TextBox 8">
            <a:extLst>
              <a:ext uri="{FF2B5EF4-FFF2-40B4-BE49-F238E27FC236}">
                <a16:creationId xmlns:a16="http://schemas.microsoft.com/office/drawing/2014/main" id="{35292148-35DF-602C-FC17-C6FCDA22E2BA}"/>
              </a:ext>
            </a:extLst>
          </p:cNvPr>
          <p:cNvSpPr txBox="1"/>
          <p:nvPr/>
        </p:nvSpPr>
        <p:spPr>
          <a:xfrm>
            <a:off x="279267" y="631176"/>
            <a:ext cx="1627369" cy="461665"/>
          </a:xfrm>
          <a:prstGeom prst="rect">
            <a:avLst/>
          </a:prstGeom>
          <a:noFill/>
        </p:spPr>
        <p:txBody>
          <a:bodyPr wrap="none" rtlCol="0">
            <a:spAutoFit/>
          </a:bodyPr>
          <a:lstStyle/>
          <a:p>
            <a:r>
              <a:rPr lang="en-US" sz="2400" dirty="0"/>
              <a:t>Case (</a:t>
            </a:r>
            <a:r>
              <a:rPr lang="en-US" sz="2400" dirty="0" err="1"/>
              <a:t>i</a:t>
            </a:r>
            <a:r>
              <a:rPr lang="en-US" sz="2400" dirty="0"/>
              <a:t>), h=</a:t>
            </a:r>
            <a:r>
              <a:rPr lang="en-US" sz="2400" dirty="0" err="1"/>
              <a:t>i</a:t>
            </a:r>
            <a:endParaRPr lang="en-US" sz="2400" dirty="0"/>
          </a:p>
        </p:txBody>
      </p:sp>
      <p:sp>
        <p:nvSpPr>
          <p:cNvPr id="10" name="TextBox 9">
            <a:extLst>
              <a:ext uri="{FF2B5EF4-FFF2-40B4-BE49-F238E27FC236}">
                <a16:creationId xmlns:a16="http://schemas.microsoft.com/office/drawing/2014/main" id="{EC934DBE-A3DC-F7EC-4014-41103D20888E}"/>
              </a:ext>
            </a:extLst>
          </p:cNvPr>
          <p:cNvSpPr txBox="1"/>
          <p:nvPr/>
        </p:nvSpPr>
        <p:spPr>
          <a:xfrm>
            <a:off x="6248400" y="1089612"/>
            <a:ext cx="2362200" cy="923330"/>
          </a:xfrm>
          <a:prstGeom prst="rect">
            <a:avLst/>
          </a:prstGeom>
          <a:noFill/>
        </p:spPr>
        <p:txBody>
          <a:bodyPr wrap="square" rtlCol="0">
            <a:spAutoFit/>
          </a:bodyPr>
          <a:lstStyle/>
          <a:p>
            <a:r>
              <a:rPr lang="en-US" dirty="0"/>
              <a:t>Note: For indexes are not the same derivative is 0</a:t>
            </a:r>
          </a:p>
        </p:txBody>
      </p:sp>
      <p:sp>
        <p:nvSpPr>
          <p:cNvPr id="6" name="TextBox 5">
            <a:extLst>
              <a:ext uri="{FF2B5EF4-FFF2-40B4-BE49-F238E27FC236}">
                <a16:creationId xmlns:a16="http://schemas.microsoft.com/office/drawing/2014/main" id="{C1C647DD-6920-B467-F7F8-A82E84E32377}"/>
              </a:ext>
            </a:extLst>
          </p:cNvPr>
          <p:cNvSpPr txBox="1"/>
          <p:nvPr/>
        </p:nvSpPr>
        <p:spPr>
          <a:xfrm>
            <a:off x="227656" y="6390"/>
            <a:ext cx="7242432" cy="369332"/>
          </a:xfrm>
          <a:prstGeom prst="rect">
            <a:avLst/>
          </a:prstGeom>
          <a:noFill/>
        </p:spPr>
        <p:txBody>
          <a:bodyPr wrap="none" rtlCol="0">
            <a:spAutoFit/>
          </a:bodyPr>
          <a:lstStyle/>
          <a:p>
            <a:r>
              <a:rPr lang="en-US" dirty="0"/>
              <a:t>j is only an index for summing. Now use </a:t>
            </a:r>
            <a:r>
              <a:rPr lang="en-US" i="1" dirty="0"/>
              <a:t>h</a:t>
            </a:r>
            <a:r>
              <a:rPr lang="en-US" dirty="0"/>
              <a:t> for input index, </a:t>
            </a:r>
            <a:r>
              <a:rPr lang="en-US" i="1" dirty="0" err="1"/>
              <a:t>i</a:t>
            </a:r>
            <a:r>
              <a:rPr lang="en-US" dirty="0"/>
              <a:t> for output index</a:t>
            </a:r>
          </a:p>
        </p:txBody>
      </p:sp>
      <p:pic>
        <p:nvPicPr>
          <p:cNvPr id="11" name="Picture 10">
            <a:extLst>
              <a:ext uri="{FF2B5EF4-FFF2-40B4-BE49-F238E27FC236}">
                <a16:creationId xmlns:a16="http://schemas.microsoft.com/office/drawing/2014/main" id="{2B2C9453-71CA-3CAC-D5F3-38A47BEAFFC8}"/>
              </a:ext>
            </a:extLst>
          </p:cNvPr>
          <p:cNvPicPr>
            <a:picLocks noChangeAspect="1"/>
          </p:cNvPicPr>
          <p:nvPr/>
        </p:nvPicPr>
        <p:blipFill>
          <a:blip r:embed="rId3"/>
          <a:stretch>
            <a:fillRect/>
          </a:stretch>
        </p:blipFill>
        <p:spPr>
          <a:xfrm>
            <a:off x="6095601" y="4578681"/>
            <a:ext cx="2371575" cy="1747837"/>
          </a:xfrm>
          <a:prstGeom prst="rect">
            <a:avLst/>
          </a:prstGeom>
          <a:ln>
            <a:solidFill>
              <a:schemeClr val="accent1"/>
            </a:solidFill>
          </a:ln>
        </p:spPr>
      </p:pic>
      <p:sp>
        <p:nvSpPr>
          <p:cNvPr id="13" name="TextBox 12">
            <a:extLst>
              <a:ext uri="{FF2B5EF4-FFF2-40B4-BE49-F238E27FC236}">
                <a16:creationId xmlns:a16="http://schemas.microsoft.com/office/drawing/2014/main" id="{FD821627-0BD4-E5E2-9079-BAF2838BCA58}"/>
              </a:ext>
            </a:extLst>
          </p:cNvPr>
          <p:cNvSpPr txBox="1"/>
          <p:nvPr/>
        </p:nvSpPr>
        <p:spPr>
          <a:xfrm>
            <a:off x="2048632" y="6131919"/>
            <a:ext cx="2801664" cy="369332"/>
          </a:xfrm>
          <a:prstGeom prst="rect">
            <a:avLst/>
          </a:prstGeom>
          <a:noFill/>
        </p:spPr>
        <p:txBody>
          <a:bodyPr wrap="none" rtlCol="0">
            <a:spAutoFit/>
          </a:bodyPr>
          <a:lstStyle/>
          <a:p>
            <a:r>
              <a:rPr lang="en-US" dirty="0"/>
              <a:t>Remember this for later use</a:t>
            </a:r>
            <a:endParaRPr lang="en-HK" dirty="0"/>
          </a:p>
        </p:txBody>
      </p:sp>
      <p:sp>
        <p:nvSpPr>
          <p:cNvPr id="14" name="Right Brace 13">
            <a:extLst>
              <a:ext uri="{FF2B5EF4-FFF2-40B4-BE49-F238E27FC236}">
                <a16:creationId xmlns:a16="http://schemas.microsoft.com/office/drawing/2014/main" id="{AC66D470-5C5C-E095-7B15-639D805AFCD6}"/>
              </a:ext>
            </a:extLst>
          </p:cNvPr>
          <p:cNvSpPr/>
          <p:nvPr/>
        </p:nvSpPr>
        <p:spPr>
          <a:xfrm rot="5400000">
            <a:off x="2775384" y="4837659"/>
            <a:ext cx="365127" cy="25131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2" name="TextBox 11">
            <a:extLst>
              <a:ext uri="{FF2B5EF4-FFF2-40B4-BE49-F238E27FC236}">
                <a16:creationId xmlns:a16="http://schemas.microsoft.com/office/drawing/2014/main" id="{E07FB20F-D37E-7E1E-045F-A25E8E85C884}"/>
              </a:ext>
            </a:extLst>
          </p:cNvPr>
          <p:cNvSpPr txBox="1"/>
          <p:nvPr/>
        </p:nvSpPr>
        <p:spPr>
          <a:xfrm>
            <a:off x="5638801" y="4210050"/>
            <a:ext cx="3505200" cy="369332"/>
          </a:xfrm>
          <a:prstGeom prst="rect">
            <a:avLst/>
          </a:prstGeom>
          <a:noFill/>
        </p:spPr>
        <p:txBody>
          <a:bodyPr wrap="square">
            <a:spAutoFit/>
          </a:bodyPr>
          <a:lstStyle/>
          <a:p>
            <a:r>
              <a:rPr lang="en-US" i="1" dirty="0"/>
              <a:t>h</a:t>
            </a:r>
            <a:r>
              <a:rPr lang="en-US" dirty="0"/>
              <a:t> for input index, </a:t>
            </a:r>
            <a:r>
              <a:rPr lang="en-US" i="1" dirty="0" err="1"/>
              <a:t>i</a:t>
            </a:r>
            <a:r>
              <a:rPr lang="en-US" dirty="0"/>
              <a:t> for output index</a:t>
            </a:r>
            <a:endParaRPr lang="en-HK"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9547AE4-2BDD-5ED3-3F21-D91A6CA21F1A}"/>
                  </a:ext>
                </a:extLst>
              </p:cNvPr>
              <p:cNvSpPr txBox="1"/>
              <p:nvPr/>
            </p:nvSpPr>
            <p:spPr>
              <a:xfrm>
                <a:off x="6909195" y="2723838"/>
                <a:ext cx="2187009" cy="1226618"/>
              </a:xfrm>
              <a:prstGeom prst="rect">
                <a:avLst/>
              </a:prstGeom>
              <a:noFill/>
              <a:ln>
                <a:solidFill>
                  <a:schemeClr val="accent1"/>
                </a:solidFill>
              </a:ln>
            </p:spPr>
            <p:txBody>
              <a:bodyPr wrap="none" lIns="0" tIns="0" rIns="0" bIns="0" rtlCol="0">
                <a:spAutoFit/>
              </a:bodyPr>
              <a:lstStyle/>
              <a:p>
                <a:r>
                  <a:rPr lang="en-HK" dirty="0"/>
                  <a:t>Note:</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𝑑</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u</m:t>
                                </m:r>
                              </m:num>
                              <m:den>
                                <m:r>
                                  <m:rPr>
                                    <m:sty m:val="p"/>
                                  </m:rPr>
                                  <a:rPr lang="en-US">
                                    <a:latin typeface="Cambria Math" panose="02040503050406030204" pitchFamily="18" charset="0"/>
                                  </a:rPr>
                                  <m:t>v</m:t>
                                </m:r>
                              </m:den>
                            </m:f>
                          </m:e>
                        </m:d>
                      </m:num>
                      <m:den>
                        <m:r>
                          <a:rPr lang="en-US" b="0" i="1" smtClean="0">
                            <a:latin typeface="Cambria Math" panose="02040503050406030204" pitchFamily="18" charset="0"/>
                          </a:rPr>
                          <m:t>𝑑𝑥</m:t>
                        </m:r>
                      </m:den>
                    </m:f>
                    <m:r>
                      <a:rPr lang="en-HK" i="1" dirty="0" smtClean="0">
                        <a:latin typeface="Cambria Math" panose="02040503050406030204" pitchFamily="18" charset="0"/>
                      </a:rPr>
                      <m:t>=</m:t>
                    </m:r>
                  </m:oMath>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HK" i="1" dirty="0" smtClean="0">
                              <a:latin typeface="Cambria Math" panose="02040503050406030204" pitchFamily="18" charset="0"/>
                            </a:rPr>
                          </m:ctrlPr>
                        </m:fPr>
                        <m:num>
                          <m:r>
                            <a:rPr lang="en-US" b="0" i="1" dirty="0" smtClean="0">
                              <a:latin typeface="Cambria Math" panose="02040503050406030204" pitchFamily="18" charset="0"/>
                            </a:rPr>
                            <m:t>𝑣</m:t>
                          </m:r>
                          <m:r>
                            <a:rPr lang="en-US" b="0" i="1" dirty="0"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𝑢</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num>
                        <m:den>
                          <m:sSup>
                            <m:sSupPr>
                              <m:ctrlPr>
                                <a:rPr lang="en-HK" i="1" dirty="0" smtClean="0">
                                  <a:latin typeface="Cambria Math" panose="02040503050406030204" pitchFamily="18" charset="0"/>
                                </a:rPr>
                              </m:ctrlPr>
                            </m:sSupPr>
                            <m:e>
                              <m:r>
                                <a:rPr lang="en-US" b="0" i="1" dirty="0" smtClean="0">
                                  <a:latin typeface="Cambria Math" panose="02040503050406030204" pitchFamily="18" charset="0"/>
                                </a:rPr>
                                <m:t>𝑣</m:t>
                              </m:r>
                            </m:e>
                            <m:sup>
                              <m:r>
                                <a:rPr lang="en-US" b="0" i="1" dirty="0" smtClean="0">
                                  <a:latin typeface="Cambria Math" panose="02040503050406030204" pitchFamily="18" charset="0"/>
                                </a:rPr>
                                <m:t>2</m:t>
                              </m:r>
                            </m:sup>
                          </m:sSup>
                        </m:den>
                      </m:f>
                    </m:oMath>
                  </m:oMathPara>
                </a14:m>
                <a:endParaRPr lang="en-HK" dirty="0"/>
              </a:p>
            </p:txBody>
          </p:sp>
        </mc:Choice>
        <mc:Fallback xmlns="">
          <p:sp>
            <p:nvSpPr>
              <p:cNvPr id="15" name="TextBox 14">
                <a:extLst>
                  <a:ext uri="{FF2B5EF4-FFF2-40B4-BE49-F238E27FC236}">
                    <a16:creationId xmlns:a16="http://schemas.microsoft.com/office/drawing/2014/main" id="{59547AE4-2BDD-5ED3-3F21-D91A6CA21F1A}"/>
                  </a:ext>
                </a:extLst>
              </p:cNvPr>
              <p:cNvSpPr txBox="1">
                <a:spLocks noRot="1" noChangeAspect="1" noMove="1" noResize="1" noEditPoints="1" noAdjustHandles="1" noChangeArrowheads="1" noChangeShapeType="1" noTextEdit="1"/>
              </p:cNvSpPr>
              <p:nvPr/>
            </p:nvSpPr>
            <p:spPr>
              <a:xfrm>
                <a:off x="6909195" y="2723838"/>
                <a:ext cx="2187009" cy="1226618"/>
              </a:xfrm>
              <a:prstGeom prst="rect">
                <a:avLst/>
              </a:prstGeom>
              <a:blipFill>
                <a:blip r:embed="rId4"/>
                <a:stretch>
                  <a:fillRect l="-6094"/>
                </a:stretch>
              </a:blipFill>
              <a:ln>
                <a:solidFill>
                  <a:schemeClr val="accent1"/>
                </a:solidFill>
              </a:ln>
            </p:spPr>
            <p:txBody>
              <a:bodyPr/>
              <a:lstStyle/>
              <a:p>
                <a:r>
                  <a:rPr lang="en-HK">
                    <a:noFill/>
                  </a:rPr>
                  <a:t> </a:t>
                </a:r>
              </a:p>
            </p:txBody>
          </p:sp>
        </mc:Fallback>
      </mc:AlternateContent>
    </p:spTree>
    <p:extLst>
      <p:ext uri="{BB962C8B-B14F-4D97-AF65-F5344CB8AC3E}">
        <p14:creationId xmlns:p14="http://schemas.microsoft.com/office/powerpoint/2010/main" val="30964637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AEB5-7257-6CA8-0002-7D64C83266C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4EB2643-BF3A-483D-0DBC-0A6F100B69EE}"/>
              </a:ext>
            </a:extLst>
          </p:cNvPr>
          <p:cNvSpPr>
            <a:spLocks noGrp="1"/>
          </p:cNvSpPr>
          <p:nvPr>
            <p:ph idx="1"/>
          </p:nvPr>
        </p:nvSpPr>
        <p:spPr>
          <a:xfrm>
            <a:off x="457200" y="1417638"/>
            <a:ext cx="2286000" cy="4708525"/>
          </a:xfrm>
        </p:spPr>
        <p:txBody>
          <a:bodyPr/>
          <a:lstStyle/>
          <a:p>
            <a:r>
              <a:rPr lang="en-US" dirty="0">
                <a:solidFill>
                  <a:srgbClr val="FF0000"/>
                </a:solidFill>
              </a:rPr>
              <a:t>Case(ii)</a:t>
            </a:r>
          </a:p>
          <a:p>
            <a:r>
              <a:rPr lang="en-US" dirty="0">
                <a:solidFill>
                  <a:srgbClr val="FF0000"/>
                </a:solidFill>
              </a:rPr>
              <a:t>Indexes (</a:t>
            </a:r>
            <a:r>
              <a:rPr lang="en-US" i="1" dirty="0" err="1">
                <a:solidFill>
                  <a:srgbClr val="FF0000"/>
                </a:solidFill>
              </a:rPr>
              <a:t>h,i</a:t>
            </a:r>
            <a:r>
              <a:rPr lang="en-US" dirty="0">
                <a:solidFill>
                  <a:srgbClr val="FF0000"/>
                </a:solidFill>
              </a:rPr>
              <a:t>) are not the same</a:t>
            </a:r>
          </a:p>
        </p:txBody>
      </p:sp>
      <p:sp>
        <p:nvSpPr>
          <p:cNvPr id="4" name="Footer Placeholder 3">
            <a:extLst>
              <a:ext uri="{FF2B5EF4-FFF2-40B4-BE49-F238E27FC236}">
                <a16:creationId xmlns:a16="http://schemas.microsoft.com/office/drawing/2014/main" id="{E206261D-9B04-DDD9-9A08-A19939223A7A}"/>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D2E8459B-A4EC-A194-26D9-F577D9BA6966}"/>
              </a:ext>
            </a:extLst>
          </p:cNvPr>
          <p:cNvSpPr>
            <a:spLocks noGrp="1"/>
          </p:cNvSpPr>
          <p:nvPr>
            <p:ph type="sldNum" sz="quarter" idx="12"/>
          </p:nvPr>
        </p:nvSpPr>
        <p:spPr/>
        <p:txBody>
          <a:bodyPr/>
          <a:lstStyle/>
          <a:p>
            <a:fld id="{B28686DF-4AC6-44BB-9261-A3C12E8BDC53}" type="slidenum">
              <a:rPr lang="en-US" altLang="zh-HK" smtClean="0"/>
              <a:pPr/>
              <a:t>72</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A905E1-6739-6B98-43EC-FCE3C4BE5135}"/>
                  </a:ext>
                </a:extLst>
              </p:cNvPr>
              <p:cNvSpPr txBox="1"/>
              <p:nvPr/>
            </p:nvSpPr>
            <p:spPr>
              <a:xfrm>
                <a:off x="2324100" y="196562"/>
                <a:ext cx="5943600" cy="52864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HK" sz="2000" b="0" i="1" smtClean="0">
                          <a:solidFill>
                            <a:schemeClr val="tx1"/>
                          </a:solidFill>
                          <a:latin typeface="Cambria Math" panose="02040503050406030204" pitchFamily="18" charset="0"/>
                          <a:ea typeface="Cambria Math" panose="02040503050406030204" pitchFamily="18" charset="0"/>
                        </a:rPr>
                        <m:t>𝑆𝑜𝑓𝑡𝑚𝑎𝑥</m:t>
                      </m:r>
                      <m:d>
                        <m:dPr>
                          <m:ctrlPr>
                            <a:rPr lang="en-HK" sz="2000" b="0" i="1" smtClean="0">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𝑍</m:t>
                          </m:r>
                          <m:r>
                            <a:rPr lang="en-HK" sz="2000" b="0" i="1" baseline="-25000" smtClean="0">
                              <a:solidFill>
                                <a:schemeClr val="tx1"/>
                              </a:solidFill>
                              <a:latin typeface="Cambria Math" panose="02040503050406030204" pitchFamily="18" charset="0"/>
                              <a:ea typeface="Cambria Math" panose="02040503050406030204" pitchFamily="18" charset="0"/>
                            </a:rPr>
                            <m:t>h</m:t>
                          </m:r>
                        </m:e>
                      </m:d>
                      <m:r>
                        <a:rPr lang="en-HK" sz="2000" b="0" i="1" smtClean="0">
                          <a:solidFill>
                            <a:schemeClr val="tx1"/>
                          </a:solidFill>
                          <a:latin typeface="Cambria Math" panose="02040503050406030204" pitchFamily="18" charset="0"/>
                          <a:ea typeface="Cambria Math" panose="02040503050406030204" pitchFamily="18" charset="0"/>
                        </a:rPr>
                        <m:t>=</m:t>
                      </m:r>
                      <m:r>
                        <a:rPr lang="en-HK" sz="2000" b="0" i="1" smtClean="0">
                          <a:solidFill>
                            <a:schemeClr val="tx1"/>
                          </a:solidFill>
                          <a:latin typeface="Cambria Math" panose="02040503050406030204" pitchFamily="18" charset="0"/>
                          <a:ea typeface="Cambria Math" panose="02040503050406030204" pitchFamily="18" charset="0"/>
                        </a:rPr>
                        <m:t>𝑦h</m:t>
                      </m:r>
                      <m:r>
                        <a:rPr lang="en-HK" sz="2000" b="0" i="1" smtClean="0">
                          <a:solidFill>
                            <a:schemeClr val="tx1"/>
                          </a:solidFill>
                          <a:latin typeface="Cambria Math" panose="02040503050406030204" pitchFamily="18" charset="0"/>
                          <a:ea typeface="Cambria Math" panose="02040503050406030204" pitchFamily="18" charset="0"/>
                        </a:rPr>
                        <m:t>=</m:t>
                      </m:r>
                      <m:r>
                        <a:rPr lang="en-HK" sz="2000" i="1" smtClean="0">
                          <a:solidFill>
                            <a:schemeClr val="tx1"/>
                          </a:solidFill>
                          <a:latin typeface="Cambria Math" panose="02040503050406030204" pitchFamily="18" charset="0"/>
                          <a:ea typeface="Cambria Math" panose="02040503050406030204" pitchFamily="18" charset="0"/>
                        </a:rPr>
                        <m:t>𝜎</m:t>
                      </m:r>
                      <m:d>
                        <m:dPr>
                          <m:ctrlPr>
                            <a:rPr lang="en-HK" sz="2000" b="0" i="1" smtClean="0">
                              <a:solidFill>
                                <a:schemeClr val="tx1"/>
                              </a:solidFill>
                              <a:latin typeface="Cambria Math" panose="02040503050406030204" pitchFamily="18" charset="0"/>
                              <a:ea typeface="Cambria Math" panose="02040503050406030204" pitchFamily="18" charset="0"/>
                            </a:rPr>
                          </m:ctrlPr>
                        </m:dPr>
                        <m:e>
                          <m:r>
                            <a:rPr lang="en-HK" sz="2000" b="0" i="1" smtClean="0">
                              <a:solidFill>
                                <a:schemeClr val="tx1"/>
                              </a:solidFill>
                              <a:latin typeface="Cambria Math" panose="02040503050406030204" pitchFamily="18" charset="0"/>
                              <a:ea typeface="Cambria Math" panose="02040503050406030204" pitchFamily="18" charset="0"/>
                            </a:rPr>
                            <m:t>𝑍</m:t>
                          </m:r>
                          <m:r>
                            <a:rPr lang="en-HK" sz="2000" b="0" i="1" baseline="-25000" smtClean="0">
                              <a:solidFill>
                                <a:schemeClr val="tx1"/>
                              </a:solidFill>
                              <a:latin typeface="Cambria Math" panose="02040503050406030204" pitchFamily="18" charset="0"/>
                              <a:ea typeface="Cambria Math" panose="02040503050406030204" pitchFamily="18" charset="0"/>
                            </a:rPr>
                            <m:t>h</m:t>
                          </m:r>
                        </m:e>
                      </m:d>
                      <m:r>
                        <a:rPr lang="en-HK" sz="2000" b="0" i="1" smtClean="0">
                          <a:solidFill>
                            <a:schemeClr val="tx1"/>
                          </a:solidFill>
                          <a:latin typeface="Cambria Math" panose="02040503050406030204" pitchFamily="18" charset="0"/>
                          <a:ea typeface="Cambria Math" panose="02040503050406030204" pitchFamily="18" charset="0"/>
                        </a:rPr>
                        <m:t>=</m:t>
                      </m:r>
                      <m:f>
                        <m:fPr>
                          <m:ctrlPr>
                            <a:rPr lang="en-HK" sz="2000" i="1" smtClean="0">
                              <a:solidFill>
                                <a:schemeClr val="tx1"/>
                              </a:solidFill>
                              <a:latin typeface="Cambria Math" panose="02040503050406030204" pitchFamily="18" charset="0"/>
                            </a:rPr>
                          </m:ctrlPr>
                        </m:fPr>
                        <m:num>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smtClean="0">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b="0" i="1" smtClean="0">
                                  <a:solidFill>
                                    <a:schemeClr val="tx1"/>
                                  </a:solidFill>
                                  <a:latin typeface="Cambria Math" panose="02040503050406030204" pitchFamily="18" charset="0"/>
                                </a:rPr>
                                <m:t>h</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oMath>
                  </m:oMathPara>
                </a14:m>
                <a:endParaRPr lang="en-HK" sz="2000" dirty="0">
                  <a:solidFill>
                    <a:schemeClr val="tx1"/>
                  </a:solidFill>
                </a:endParaRPr>
              </a:p>
              <a:p>
                <a:r>
                  <a:rPr lang="en-US" sz="2000" dirty="0">
                    <a:solidFill>
                      <a:schemeClr val="tx1"/>
                    </a:solidFill>
                  </a:rPr>
                  <a:t>From(**)</a:t>
                </a:r>
              </a:p>
              <a:p>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𝜎</m:t>
                            </m:r>
                            <m:d>
                              <m:dPr>
                                <m:ctrlPr>
                                  <a:rPr lang="en-HK" sz="2000" i="1">
                                    <a:solidFill>
                                      <a:schemeClr val="tx1"/>
                                    </a:solidFill>
                                    <a:latin typeface="Cambria Math" panose="02040503050406030204" pitchFamily="18" charset="0"/>
                                    <a:ea typeface="Cambria Math" panose="02040503050406030204" pitchFamily="18" charset="0"/>
                                  </a:rPr>
                                </m:ctrlPr>
                              </m:dPr>
                              <m:e>
                                <m:r>
                                  <a:rPr lang="en-HK" sz="2000" i="1">
                                    <a:solidFill>
                                      <a:schemeClr val="tx1"/>
                                    </a:solidFill>
                                    <a:latin typeface="Cambria Math" panose="02040503050406030204" pitchFamily="18" charset="0"/>
                                    <a:ea typeface="Cambria Math" panose="02040503050406030204" pitchFamily="18" charset="0"/>
                                  </a:rPr>
                                  <m:t>𝑍</m:t>
                                </m:r>
                              </m:e>
                            </m:d>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b="0" i="1" smtClean="0">
                                <a:solidFill>
                                  <a:schemeClr val="tx1"/>
                                </a:solidFill>
                                <a:latin typeface="Cambria Math" panose="02040503050406030204" pitchFamily="18" charset="0"/>
                                <a:ea typeface="Cambria Math" panose="02040503050406030204" pitchFamily="18" charset="0"/>
                              </a:rPr>
                              <m:t>𝑖</m:t>
                            </m:r>
                          </m:sub>
                        </m:sSub>
                      </m:den>
                    </m:f>
                  </m:oMath>
                </a14:m>
                <a:r>
                  <a:rPr lang="en-US" sz="2000" dirty="0">
                    <a:solidFill>
                      <a:schemeClr val="tx1"/>
                    </a:solidFill>
                  </a:rPr>
                  <a:t> =</a:t>
                </a:r>
                <a14:m>
                  <m:oMath xmlns:m="http://schemas.openxmlformats.org/officeDocument/2006/math">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HK" sz="2000" i="1">
                                    <a:solidFill>
                                      <a:schemeClr val="tx1"/>
                                    </a:solidFill>
                                    <a:latin typeface="Cambria Math" panose="02040503050406030204" pitchFamily="18" charset="0"/>
                                  </a:rPr>
                                </m:ctrlPr>
                              </m:fPr>
                              <m:num>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b="0" i="1" smtClean="0">
                                        <a:solidFill>
                                          <a:schemeClr val="tx1"/>
                                        </a:solidFill>
                                        <a:latin typeface="Cambria Math" panose="02040503050406030204" pitchFamily="18" charset="0"/>
                                      </a:rPr>
                                      <m:t>h</m:t>
                                    </m:r>
                                    <m:r>
                                      <a:rPr lang="en-HK" sz="2000" i="1">
                                        <a:latin typeface="Cambria Math" panose="02040503050406030204" pitchFamily="18" charset="0"/>
                                      </a:rPr>
                                      <m:t>≠</m:t>
                                    </m:r>
                                    <m:r>
                                      <a:rPr lang="en-US" sz="2000" b="0" i="1" smtClean="0">
                                        <a:latin typeface="Cambria Math" panose="02040503050406030204" pitchFamily="18" charset="0"/>
                                      </a:rPr>
                                      <m:t>𝑖</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b="0" i="1" smtClean="0">
                                <a:solidFill>
                                  <a:schemeClr val="tx1"/>
                                </a:solidFill>
                                <a:latin typeface="Cambria Math" panose="02040503050406030204" pitchFamily="18" charset="0"/>
                                <a:ea typeface="Cambria Math" panose="02040503050406030204" pitchFamily="18" charset="0"/>
                              </a:rPr>
                              <m:t>𝑖</m:t>
                            </m:r>
                          </m:sub>
                        </m:sSub>
                      </m:den>
                    </m:f>
                  </m:oMath>
                </a14:m>
                <a:endParaRPr lang="en-US" sz="2000" dirty="0">
                  <a:solidFill>
                    <a:schemeClr val="tx1"/>
                  </a:solidFill>
                </a:endParaRPr>
              </a:p>
              <a:p>
                <a:r>
                  <a:rPr lang="en-US" sz="2000" dirty="0">
                    <a:solidFill>
                      <a:schemeClr val="tx1"/>
                    </a:solidFill>
                  </a:rPr>
                  <a:t>=</a:t>
                </a:r>
                <a14:m>
                  <m:oMath xmlns:m="http://schemas.openxmlformats.org/officeDocument/2006/math">
                    <m:f>
                      <m:fPr>
                        <m:ctrlPr>
                          <a:rPr lang="en-US" sz="2000" i="1" smtClean="0">
                            <a:solidFill>
                              <a:schemeClr val="tx1"/>
                            </a:solidFill>
                            <a:latin typeface="Cambria Math" panose="02040503050406030204" pitchFamily="18" charset="0"/>
                          </a:rPr>
                        </m:ctrlPr>
                      </m:fPr>
                      <m:num>
                        <m:d>
                          <m:dPr>
                            <m:ctrlPr>
                              <a:rPr lang="en-US" sz="2000" i="1" smtClean="0">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smtClean="0">
                                        <a:solidFill>
                                          <a:schemeClr val="tx1"/>
                                        </a:solidFill>
                                        <a:latin typeface="Cambria Math" panose="02040503050406030204" pitchFamily="18" charset="0"/>
                                        <a:ea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h</m:t>
                                        </m:r>
                                        <m:r>
                                          <a:rPr lang="en-HK"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num>
                              <m:den>
                                <m:r>
                                  <a:rPr lang="en-US" sz="2000" i="1">
                                    <a:solidFill>
                                      <a:schemeClr val="tx1"/>
                                    </a:solidFill>
                                    <a:latin typeface="Cambria Math" panose="02040503050406030204" pitchFamily="18" charset="0"/>
                                    <a:ea typeface="Cambria Math" panose="02040503050406030204" pitchFamily="18" charset="0"/>
                                  </a:rPr>
                                  <m:t>𝜕</m:t>
                                </m:r>
                                <m:r>
                                  <a:rPr lang="en-HK" sz="2000" b="0" i="1" smtClean="0">
                                    <a:solidFill>
                                      <a:schemeClr val="tx1"/>
                                    </a:solidFill>
                                    <a:latin typeface="Cambria Math" panose="02040503050406030204" pitchFamily="18" charset="0"/>
                                    <a:ea typeface="Cambria Math" panose="02040503050406030204" pitchFamily="18" charset="0"/>
                                  </a:rPr>
                                  <m:t> </m:t>
                                </m:r>
                                <m:sSub>
                                  <m:sSubPr>
                                    <m:ctrlPr>
                                      <a:rPr lang="en-HK" sz="2000" b="0" i="1" smtClean="0">
                                        <a:solidFill>
                                          <a:schemeClr val="tx1"/>
                                        </a:solidFill>
                                        <a:latin typeface="Cambria Math" panose="02040503050406030204" pitchFamily="18" charset="0"/>
                                        <a:ea typeface="Cambria Math" panose="02040503050406030204" pitchFamily="18" charset="0"/>
                                      </a:rPr>
                                    </m:ctrlPr>
                                  </m:sSubPr>
                                  <m:e>
                                    <m:r>
                                      <a:rPr lang="en-HK" sz="2000" b="0" i="1" smtClean="0">
                                        <a:solidFill>
                                          <a:schemeClr val="tx1"/>
                                        </a:solidFill>
                                        <a:latin typeface="Cambria Math" panose="02040503050406030204" pitchFamily="18" charset="0"/>
                                        <a:ea typeface="Cambria Math" panose="02040503050406030204" pitchFamily="18" charset="0"/>
                                      </a:rPr>
                                      <m:t>𝑍</m:t>
                                    </m:r>
                                  </m:e>
                                  <m:sub>
                                    <m:r>
                                      <a:rPr lang="en-HK" sz="2000" b="0" i="1" smtClean="0">
                                        <a:solidFill>
                                          <a:schemeClr val="tx1"/>
                                        </a:solidFill>
                                        <a:latin typeface="Cambria Math" panose="02040503050406030204" pitchFamily="18" charset="0"/>
                                        <a:ea typeface="Cambria Math" panose="02040503050406030204" pitchFamily="18" charset="0"/>
                                      </a:rPr>
                                      <m:t>𝑖</m:t>
                                    </m:r>
                                  </m:sub>
                                </m:sSub>
                                <m:r>
                                  <a:rPr lang="en-HK" sz="2000" b="0" i="1" smtClean="0">
                                    <a:solidFill>
                                      <a:schemeClr val="tx1"/>
                                    </a:solidFill>
                                    <a:latin typeface="Cambria Math" panose="02040503050406030204" pitchFamily="18" charset="0"/>
                                    <a:ea typeface="Cambria Math" panose="02040503050406030204" pitchFamily="18" charset="0"/>
                                  </a:rPr>
                                  <m:t>   </m:t>
                                </m:r>
                              </m:den>
                            </m:f>
                          </m:e>
                        </m:d>
                        <m:d>
                          <m:dPr>
                            <m:ctrlPr>
                              <a:rPr lang="en-US" sz="2000" i="1" smtClean="0">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r>
                          <a:rPr lang="en-HK" sz="2000" b="0" i="1" smtClean="0">
                            <a:solidFill>
                              <a:schemeClr val="tx1"/>
                            </a:solidFill>
                            <a:latin typeface="Cambria Math" panose="02040503050406030204" pitchFamily="18" charset="0"/>
                          </a:rPr>
                          <m:t>−</m:t>
                        </m:r>
                        <m:d>
                          <m:dPr>
                            <m:ctrlPr>
                              <a:rPr lang="en-HK" sz="2000" b="0" i="1" smtClean="0">
                                <a:solidFill>
                                  <a:schemeClr val="tx1"/>
                                </a:solidFill>
                                <a:latin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h</m:t>
                                </m:r>
                                <m:r>
                                  <a:rPr lang="en-HK"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f>
                          <m:fPr>
                            <m:ctrlPr>
                              <a:rPr lang="en-HK" sz="2000" b="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num>
                          <m:den>
                            <m:r>
                              <a:rPr lang="en-US" sz="2000" i="1">
                                <a:solidFill>
                                  <a:schemeClr val="tx1"/>
                                </a:solidFill>
                                <a:latin typeface="Cambria Math" panose="02040503050406030204" pitchFamily="18" charset="0"/>
                                <a:ea typeface="Cambria Math" panose="02040503050406030204" pitchFamily="18" charset="0"/>
                              </a:rPr>
                              <m:t>𝜕</m:t>
                            </m:r>
                            <m:d>
                              <m:dPr>
                                <m:ctrlPr>
                                  <a:rPr lang="en-US" sz="2000" i="1" smtClean="0">
                                    <a:solidFill>
                                      <a:schemeClr val="tx1"/>
                                    </a:solidFill>
                                    <a:latin typeface="Cambria Math" panose="02040503050406030204" pitchFamily="18" charset="0"/>
                                    <a:ea typeface="Cambria Math" panose="02040503050406030204" pitchFamily="18" charset="0"/>
                                  </a:rPr>
                                </m:ctrlPr>
                              </m:dPr>
                              <m:e>
                                <m:sSub>
                                  <m:sSubPr>
                                    <m:ctrlPr>
                                      <a:rPr lang="en-US" sz="2000" i="1" smtClean="0">
                                        <a:solidFill>
                                          <a:schemeClr val="tx1"/>
                                        </a:solidFill>
                                        <a:latin typeface="Cambria Math" panose="02040503050406030204" pitchFamily="18" charset="0"/>
                                        <a:ea typeface="Cambria Math" panose="02040503050406030204" pitchFamily="18" charset="0"/>
                                      </a:rPr>
                                    </m:ctrlPr>
                                  </m:sSubPr>
                                  <m:e>
                                    <m:r>
                                      <a:rPr lang="en-HK" sz="2000" b="0" i="1" smtClean="0">
                                        <a:solidFill>
                                          <a:schemeClr val="tx1"/>
                                        </a:solidFill>
                                        <a:latin typeface="Cambria Math" panose="02040503050406030204" pitchFamily="18" charset="0"/>
                                        <a:ea typeface="Cambria Math" panose="02040503050406030204" pitchFamily="18" charset="0"/>
                                      </a:rPr>
                                      <m:t>𝑍</m:t>
                                    </m:r>
                                  </m:e>
                                  <m:sub>
                                    <m:r>
                                      <a:rPr lang="en-HK" sz="2000" b="0" i="1" smtClean="0">
                                        <a:solidFill>
                                          <a:schemeClr val="tx1"/>
                                        </a:solidFill>
                                        <a:latin typeface="Cambria Math" panose="02040503050406030204" pitchFamily="18" charset="0"/>
                                        <a:ea typeface="Cambria Math" panose="02040503050406030204" pitchFamily="18" charset="0"/>
                                      </a:rPr>
                                      <m:t>𝑖</m:t>
                                    </m:r>
                                  </m:sub>
                                </m:sSub>
                              </m:e>
                            </m:d>
                          </m:den>
                        </m:f>
                      </m:num>
                      <m:den>
                        <m:sSup>
                          <m:sSupPr>
                            <m:ctrlPr>
                              <a:rPr lang="en-US" sz="2000" i="1" smtClean="0">
                                <a:solidFill>
                                  <a:schemeClr val="tx1"/>
                                </a:solidFill>
                                <a:latin typeface="Cambria Math" panose="02040503050406030204" pitchFamily="18" charset="0"/>
                              </a:rPr>
                            </m:ctrlPr>
                          </m:sSupPr>
                          <m:e>
                            <m:d>
                              <m:dPr>
                                <m:ctrlPr>
                                  <a:rPr lang="en-US" sz="2000" i="1" smtClean="0">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e>
                          <m:sup>
                            <m:r>
                              <a:rPr lang="en-HK" sz="2000" b="0" i="1" smtClean="0">
                                <a:solidFill>
                                  <a:schemeClr val="tx1"/>
                                </a:solidFill>
                                <a:latin typeface="Cambria Math" panose="02040503050406030204" pitchFamily="18" charset="0"/>
                              </a:rPr>
                              <m:t>2</m:t>
                            </m:r>
                          </m:sup>
                        </m:sSup>
                      </m:den>
                    </m:f>
                  </m:oMath>
                </a14:m>
                <a:endParaRPr lang="en-US" sz="2000" dirty="0">
                  <a:solidFill>
                    <a:schemeClr val="tx1"/>
                  </a:solidFill>
                </a:endParaRPr>
              </a:p>
              <a:p>
                <a:r>
                  <a:rPr lang="en-US" sz="2000" dirty="0">
                    <a:solidFill>
                      <a:schemeClr val="tx1"/>
                    </a:solidFill>
                  </a:rPr>
                  <a:t>=</a:t>
                </a:r>
                <a14:m>
                  <m:oMath xmlns:m="http://schemas.openxmlformats.org/officeDocument/2006/math">
                    <m:d>
                      <m:dPr>
                        <m:ctrlPr>
                          <a:rPr lang="en-US" sz="2000" i="1" smtClean="0">
                            <a:solidFill>
                              <a:schemeClr val="tx1"/>
                            </a:solidFill>
                            <a:latin typeface="Cambria Math" panose="02040503050406030204" pitchFamily="18" charset="0"/>
                          </a:rPr>
                        </m:ctrlPr>
                      </m:dPr>
                      <m:e>
                        <m:f>
                          <m:fPr>
                            <m:ctrlPr>
                              <a:rPr lang="en-US" sz="2000" i="1" smtClean="0">
                                <a:solidFill>
                                  <a:schemeClr val="tx1"/>
                                </a:solidFill>
                                <a:latin typeface="Cambria Math" panose="02040503050406030204" pitchFamily="18" charset="0"/>
                              </a:rPr>
                            </m:ctrlPr>
                          </m:fPr>
                          <m:num>
                            <m:r>
                              <a:rPr lang="en-HK" sz="2000" b="0" i="1" smtClean="0">
                                <a:solidFill>
                                  <a:schemeClr val="tx1"/>
                                </a:solidFill>
                                <a:latin typeface="Cambria Math" panose="02040503050406030204" pitchFamily="18" charset="0"/>
                              </a:rPr>
                              <m:t>0</m:t>
                            </m:r>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e>
                              <m:sup>
                                <m:r>
                                  <a:rPr lang="en-HK" sz="2000" i="1">
                                    <a:solidFill>
                                      <a:schemeClr val="tx1"/>
                                    </a:solidFill>
                                    <a:latin typeface="Cambria Math" panose="02040503050406030204" pitchFamily="18" charset="0"/>
                                  </a:rPr>
                                  <m:t>2</m:t>
                                </m:r>
                              </m:sup>
                            </m:sSup>
                          </m:den>
                        </m:f>
                      </m:e>
                    </m:d>
                    <m:r>
                      <a:rPr lang="en-HK" sz="2000" b="0" i="1" smtClean="0">
                        <a:solidFill>
                          <a:schemeClr val="tx1"/>
                        </a:solidFill>
                        <a:latin typeface="Cambria Math" panose="02040503050406030204" pitchFamily="18" charset="0"/>
                      </a:rPr>
                      <m:t>−</m:t>
                    </m:r>
                    <m:d>
                      <m:dPr>
                        <m:ctrlPr>
                          <a:rPr lang="en-HK" sz="2000" b="0" i="1" smtClean="0">
                            <a:solidFill>
                              <a:schemeClr val="tx1"/>
                            </a:solidFill>
                            <a:latin typeface="Cambria Math" panose="02040503050406030204" pitchFamily="18" charset="0"/>
                          </a:rPr>
                        </m:ctrlPr>
                      </m:dPr>
                      <m:e>
                        <m:f>
                          <m:fPr>
                            <m:ctrlPr>
                              <a:rPr lang="en-HK" sz="2000" b="0" i="1" smtClean="0">
                                <a:solidFill>
                                  <a:schemeClr val="tx1"/>
                                </a:solidFill>
                                <a:latin typeface="Cambria Math" panose="02040503050406030204" pitchFamily="18" charset="0"/>
                              </a:rPr>
                            </m:ctrlPr>
                          </m:fPr>
                          <m:num>
                            <m:d>
                              <m:dPr>
                                <m:ctrlPr>
                                  <a:rPr lang="en-HK" sz="2000" b="0" i="1" smtClean="0">
                                    <a:solidFill>
                                      <a:schemeClr val="tx1"/>
                                    </a:solidFill>
                                    <a:latin typeface="Cambria Math" panose="02040503050406030204" pitchFamily="18" charset="0"/>
                                  </a:rPr>
                                </m:ctrlPr>
                              </m:dPr>
                              <m:e>
                                <m:r>
                                  <m:rPr>
                                    <m:sty m:val="p"/>
                                  </m:rPr>
                                  <a:rPr lang="en-HK" sz="2000" b="0" i="0" smtClean="0">
                                    <a:solidFill>
                                      <a:schemeClr val="tx1"/>
                                    </a:solidFill>
                                    <a:latin typeface="Cambria Math" panose="02040503050406030204" pitchFamily="18" charset="0"/>
                                  </a:rPr>
                                  <m:t>exp</m:t>
                                </m:r>
                                <m:r>
                                  <a:rPr lang="en-HK" sz="2000" b="0" i="1" smtClean="0">
                                    <a:solidFill>
                                      <a:schemeClr val="tx1"/>
                                    </a:solidFill>
                                    <a:latin typeface="Cambria Math" panose="02040503050406030204" pitchFamily="18" charset="0"/>
                                  </a:rPr>
                                  <m:t>⁡(</m:t>
                                </m:r>
                                <m:sSub>
                                  <m:sSubPr>
                                    <m:ctrlPr>
                                      <a:rPr lang="en-HK" sz="2000" b="0" i="1" smtClean="0">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h</m:t>
                                    </m:r>
                                  </m:sub>
                                </m:sSub>
                                <m:r>
                                  <a:rPr lang="en-HK" sz="2000" b="0" i="1" smtClean="0">
                                    <a:solidFill>
                                      <a:schemeClr val="tx1"/>
                                    </a:solidFill>
                                    <a:latin typeface="Cambria Math" panose="02040503050406030204" pitchFamily="18" charset="0"/>
                                  </a:rPr>
                                  <m:t>)</m:t>
                                </m:r>
                              </m:e>
                            </m:d>
                            <m:d>
                              <m:dPr>
                                <m:ctrlPr>
                                  <a:rPr lang="en-HK" sz="2000" b="0" i="1" smtClean="0">
                                    <a:solidFill>
                                      <a:schemeClr val="tx1"/>
                                    </a:solidFill>
                                    <a:latin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e>
                              <m:sup>
                                <m:r>
                                  <a:rPr lang="en-HK" sz="2000" i="1">
                                    <a:solidFill>
                                      <a:schemeClr val="tx1"/>
                                    </a:solidFill>
                                    <a:latin typeface="Cambria Math" panose="02040503050406030204" pitchFamily="18" charset="0"/>
                                  </a:rPr>
                                  <m:t>2</m:t>
                                </m:r>
                              </m:sup>
                            </m:sSup>
                          </m:den>
                        </m:f>
                      </m:e>
                    </m:d>
                  </m:oMath>
                </a14:m>
                <a:endParaRPr lang="en-US" sz="2000" dirty="0">
                  <a:solidFill>
                    <a:schemeClr val="tx1"/>
                  </a:solidFill>
                </a:endParaRPr>
              </a:p>
              <a:p>
                <a:r>
                  <a:rPr lang="en-US" sz="2000" dirty="0">
                    <a:solidFill>
                      <a:schemeClr val="tx1"/>
                    </a:solidFill>
                  </a:rPr>
                  <a:t>=</a:t>
                </a:r>
                <a:r>
                  <a:rPr lang="en-HK" sz="2000" b="0" dirty="0">
                    <a:solidFill>
                      <a:schemeClr val="tx1"/>
                    </a:solidFill>
                  </a:rPr>
                  <a:t> </a:t>
                </a:r>
                <a14:m>
                  <m:oMath xmlns:m="http://schemas.openxmlformats.org/officeDocument/2006/math">
                    <m:r>
                      <a:rPr lang="en-HK" sz="2000" b="0" i="1" smtClean="0">
                        <a:solidFill>
                          <a:schemeClr val="tx1"/>
                        </a:solidFill>
                        <a:latin typeface="Cambria Math" panose="02040503050406030204" pitchFamily="18" charset="0"/>
                      </a:rPr>
                      <m:t>−</m:t>
                    </m:r>
                    <m:d>
                      <m:dPr>
                        <m:ctrlPr>
                          <a:rPr lang="en-HK" sz="2000" b="0" i="1" smtClean="0">
                            <a:solidFill>
                              <a:schemeClr val="tx1"/>
                            </a:solidFill>
                            <a:latin typeface="Cambria Math" panose="02040503050406030204" pitchFamily="18" charset="0"/>
                          </a:rPr>
                        </m:ctrlPr>
                      </m:dPr>
                      <m:e>
                        <m:f>
                          <m:fPr>
                            <m:ctrlPr>
                              <a:rPr lang="en-HK" sz="2000" b="0" i="1" smtClean="0">
                                <a:solidFill>
                                  <a:schemeClr val="tx1"/>
                                </a:solidFill>
                                <a:latin typeface="Cambria Math" panose="02040503050406030204" pitchFamily="18" charset="0"/>
                              </a:rPr>
                            </m:ctrlPr>
                          </m:fPr>
                          <m:num>
                            <m:d>
                              <m:dPr>
                                <m:ctrlPr>
                                  <a:rPr lang="en-HK" sz="2000" b="0" i="1" smtClean="0">
                                    <a:solidFill>
                                      <a:schemeClr val="tx1"/>
                                    </a:solidFill>
                                    <a:latin typeface="Cambria Math" panose="02040503050406030204" pitchFamily="18" charset="0"/>
                                  </a:rPr>
                                </m:ctrlPr>
                              </m:dPr>
                              <m:e>
                                <m:r>
                                  <m:rPr>
                                    <m:sty m:val="p"/>
                                  </m:rPr>
                                  <a:rPr lang="en-HK" sz="2000" b="0" i="0" smtClean="0">
                                    <a:solidFill>
                                      <a:schemeClr val="tx1"/>
                                    </a:solidFill>
                                    <a:latin typeface="Cambria Math" panose="02040503050406030204" pitchFamily="18" charset="0"/>
                                  </a:rPr>
                                  <m:t>exp</m:t>
                                </m:r>
                                <m:r>
                                  <a:rPr lang="en-HK" sz="2000" b="0" i="1" smtClean="0">
                                    <a:solidFill>
                                      <a:schemeClr val="tx1"/>
                                    </a:solidFill>
                                    <a:latin typeface="Cambria Math" panose="02040503050406030204" pitchFamily="18" charset="0"/>
                                  </a:rPr>
                                  <m:t>⁡(</m:t>
                                </m:r>
                                <m:sSub>
                                  <m:sSubPr>
                                    <m:ctrlPr>
                                      <a:rPr lang="en-HK" sz="2000" b="0" i="1" smtClean="0">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h</m:t>
                                    </m:r>
                                  </m:sub>
                                </m:sSub>
                                <m:r>
                                  <a:rPr lang="en-HK" sz="2000" b="0" i="1" smtClean="0">
                                    <a:solidFill>
                                      <a:schemeClr val="tx1"/>
                                    </a:solidFill>
                                    <a:latin typeface="Cambria Math" panose="02040503050406030204" pitchFamily="18" charset="0"/>
                                  </a:rPr>
                                  <m:t>)</m:t>
                                </m:r>
                              </m:e>
                            </m:d>
                            <m:d>
                              <m:dPr>
                                <m:ctrlPr>
                                  <a:rPr lang="en-HK" sz="2000" b="0" i="1" smtClean="0">
                                    <a:solidFill>
                                      <a:schemeClr val="tx1"/>
                                    </a:solidFill>
                                    <a:latin typeface="Cambria Math" panose="02040503050406030204" pitchFamily="18" charset="0"/>
                                  </a:rPr>
                                </m:ctrlPr>
                              </m:dPr>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𝑍</m:t>
                                    </m:r>
                                  </m:e>
                                  <m:sub>
                                    <m:r>
                                      <a:rPr lang="en-HK"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e>
                            </m:d>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e>
                                </m:d>
                              </m:e>
                              <m:sup>
                                <m:r>
                                  <a:rPr lang="en-HK" sz="2000" i="1">
                                    <a:solidFill>
                                      <a:schemeClr val="tx1"/>
                                    </a:solidFill>
                                    <a:latin typeface="Cambria Math" panose="02040503050406030204" pitchFamily="18" charset="0"/>
                                  </a:rPr>
                                  <m:t>2</m:t>
                                </m:r>
                              </m:sup>
                            </m:sSup>
                          </m:den>
                        </m:f>
                      </m:e>
                    </m:d>
                  </m:oMath>
                </a14:m>
                <a:r>
                  <a:rPr lang="en-US" sz="2000" dirty="0">
                    <a:solidFill>
                      <a:schemeClr val="tx1"/>
                    </a:solidFill>
                  </a:rPr>
                  <a:t>, hence </a:t>
                </a:r>
              </a:p>
              <a:p>
                <a:r>
                  <a:rPr lang="en-HK" sz="2000" dirty="0">
                    <a:solidFill>
                      <a:schemeClr val="tx1"/>
                    </a:solidFill>
                  </a:rPr>
                  <a:t>=- </a:t>
                </a:r>
                <a14:m>
                  <m:oMath xmlns:m="http://schemas.openxmlformats.org/officeDocument/2006/math">
                    <m:f>
                      <m:fPr>
                        <m:ctrlPr>
                          <a:rPr lang="en-HK" sz="2000" i="1">
                            <a:solidFill>
                              <a:schemeClr val="tx1"/>
                            </a:solidFill>
                            <a:latin typeface="Cambria Math" panose="02040503050406030204" pitchFamily="18" charset="0"/>
                          </a:rPr>
                        </m:ctrlPr>
                      </m:fPr>
                      <m:num>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h</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oMath>
                </a14:m>
                <a:r>
                  <a:rPr lang="en-HK" sz="2000" dirty="0">
                    <a:solidFill>
                      <a:schemeClr val="tx1"/>
                    </a:solidFill>
                  </a:rPr>
                  <a:t> </a:t>
                </a:r>
                <a14:m>
                  <m:oMath xmlns:m="http://schemas.openxmlformats.org/officeDocument/2006/math">
                    <m:f>
                      <m:fPr>
                        <m:ctrlPr>
                          <a:rPr lang="en-HK" sz="2000" i="1">
                            <a:solidFill>
                              <a:schemeClr val="tx1"/>
                            </a:solidFill>
                            <a:latin typeface="Cambria Math" panose="02040503050406030204" pitchFamily="18" charset="0"/>
                          </a:rPr>
                        </m:ctrlPr>
                      </m:fPr>
                      <m:num>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m:rPr>
                                <m:sty m:val="p"/>
                              </m:rPr>
                              <a:rPr lang="en-HK" sz="2000">
                                <a:solidFill>
                                  <a:schemeClr val="tx1"/>
                                </a:solidFill>
                                <a:latin typeface="Cambria Math" panose="02040503050406030204" pitchFamily="18" charset="0"/>
                              </a:rPr>
                              <m:t>exp</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oMath>
                </a14:m>
                <a:endParaRPr lang="en-US" sz="2000" dirty="0">
                  <a:solidFill>
                    <a:schemeClr val="tx1"/>
                  </a:solidFill>
                </a:endParaRPr>
              </a:p>
              <a:p>
                <a:r>
                  <a:rPr lang="en-US" sz="2000" dirty="0">
                    <a:solidFill>
                      <a:schemeClr val="tx1"/>
                    </a:solidFill>
                  </a:rPr>
                  <a:t>= -</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rPr>
                      <m:t>𝜎</m:t>
                    </m:r>
                    <m:d>
                      <m:dPr>
                        <m:ctrlPr>
                          <a:rPr lang="en-US" sz="2000" i="1" smtClean="0">
                            <a:solidFill>
                              <a:schemeClr val="tx1"/>
                            </a:solidFill>
                            <a:latin typeface="Cambria Math" panose="02040503050406030204" pitchFamily="18" charset="0"/>
                            <a:ea typeface="Cambria Math" panose="02040503050406030204" pitchFamily="18" charset="0"/>
                          </a:rPr>
                        </m:ctrlPr>
                      </m:dPr>
                      <m:e>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b="0" i="1" smtClean="0">
                                <a:solidFill>
                                  <a:schemeClr val="tx1"/>
                                </a:solidFill>
                                <a:latin typeface="Cambria Math" panose="02040503050406030204" pitchFamily="18" charset="0"/>
                              </a:rPr>
                              <m:t>h</m:t>
                            </m:r>
                          </m:sub>
                        </m:sSub>
                      </m:e>
                    </m:d>
                    <m:r>
                      <a:rPr lang="en-US" sz="2000" i="1">
                        <a:solidFill>
                          <a:schemeClr val="tx1"/>
                        </a:solidFill>
                        <a:latin typeface="Cambria Math" panose="02040503050406030204" pitchFamily="18" charset="0"/>
                        <a:ea typeface="Cambria Math" panose="02040503050406030204" pitchFamily="18" charset="0"/>
                      </a:rPr>
                      <m:t>𝜎</m:t>
                    </m:r>
                    <m:d>
                      <m:dPr>
                        <m:ctrlPr>
                          <a:rPr lang="en-US" sz="2000" i="1">
                            <a:solidFill>
                              <a:schemeClr val="tx1"/>
                            </a:solidFill>
                            <a:latin typeface="Cambria Math" panose="02040503050406030204" pitchFamily="18" charset="0"/>
                            <a:ea typeface="Cambria Math" panose="02040503050406030204" pitchFamily="18" charset="0"/>
                          </a:rPr>
                        </m:ctrlPr>
                      </m:dPr>
                      <m:e>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b="0" i="1" smtClean="0">
                                <a:solidFill>
                                  <a:schemeClr val="tx1"/>
                                </a:solidFill>
                                <a:latin typeface="Cambria Math" panose="02040503050406030204" pitchFamily="18" charset="0"/>
                              </a:rPr>
                              <m:t>𝑖</m:t>
                            </m:r>
                          </m:sub>
                        </m:sSub>
                      </m:e>
                    </m:d>
                  </m:oMath>
                </a14:m>
                <a:r>
                  <a:rPr lang="en-US" sz="2000" dirty="0">
                    <a:solidFill>
                      <a:schemeClr val="tx1"/>
                    </a:solidFill>
                  </a:rPr>
                  <a:t> = -</a:t>
                </a:r>
                <a14:m>
                  <m:oMath xmlns:m="http://schemas.openxmlformats.org/officeDocument/2006/math">
                    <m:sSub>
                      <m:sSubPr>
                        <m:ctrlPr>
                          <a:rPr lang="en-HK" sz="2000" i="1">
                            <a:solidFill>
                              <a:schemeClr val="tx1"/>
                            </a:solidFill>
                            <a:latin typeface="Cambria Math" panose="02040503050406030204" pitchFamily="18" charset="0"/>
                          </a:rPr>
                        </m:ctrlPr>
                      </m:sSubPr>
                      <m:e>
                        <m:r>
                          <a:rPr lang="en-HK" sz="2000" b="0" i="1" smtClean="0">
                            <a:solidFill>
                              <a:schemeClr val="tx1"/>
                            </a:solidFill>
                            <a:latin typeface="Cambria Math" panose="02040503050406030204" pitchFamily="18" charset="0"/>
                          </a:rPr>
                          <m:t>𝑦</m:t>
                        </m:r>
                      </m:e>
                      <m:sub>
                        <m:r>
                          <a:rPr lang="en-HK" sz="2000" b="0" i="1" smtClean="0">
                            <a:solidFill>
                              <a:schemeClr val="tx1"/>
                            </a:solidFill>
                            <a:latin typeface="Cambria Math" panose="02040503050406030204" pitchFamily="18" charset="0"/>
                          </a:rPr>
                          <m:t>h</m:t>
                        </m:r>
                      </m:sub>
                    </m:sSub>
                  </m:oMath>
                </a14:m>
                <a:r>
                  <a:rPr lang="en-HK" sz="2000" dirty="0">
                    <a:solidFill>
                      <a:schemeClr val="tx1"/>
                    </a:solidFill>
                  </a:rPr>
                  <a:t> </a:t>
                </a:r>
                <a14:m>
                  <m:oMath xmlns:m="http://schemas.openxmlformats.org/officeDocument/2006/math">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𝑦</m:t>
                        </m:r>
                      </m:e>
                      <m:sub>
                        <m:r>
                          <a:rPr lang="en-HK" sz="2000" b="0" i="1" smtClean="0">
                            <a:solidFill>
                              <a:schemeClr val="tx1"/>
                            </a:solidFill>
                            <a:latin typeface="Cambria Math" panose="02040503050406030204" pitchFamily="18" charset="0"/>
                          </a:rPr>
                          <m:t>𝑖</m:t>
                        </m:r>
                      </m:sub>
                    </m:sSub>
                  </m:oMath>
                </a14:m>
                <a:endParaRPr lang="en-US" sz="2000" dirty="0">
                  <a:solidFill>
                    <a:schemeClr val="tx1"/>
                  </a:solidFill>
                </a:endParaRPr>
              </a:p>
            </p:txBody>
          </p:sp>
        </mc:Choice>
        <mc:Fallback xmlns="">
          <p:sp>
            <p:nvSpPr>
              <p:cNvPr id="8" name="TextBox 7">
                <a:extLst>
                  <a:ext uri="{FF2B5EF4-FFF2-40B4-BE49-F238E27FC236}">
                    <a16:creationId xmlns:a16="http://schemas.microsoft.com/office/drawing/2014/main" id="{52A905E1-6739-6B98-43EC-FCE3C4BE5135}"/>
                  </a:ext>
                </a:extLst>
              </p:cNvPr>
              <p:cNvSpPr txBox="1">
                <a:spLocks noRot="1" noChangeAspect="1" noMove="1" noResize="1" noEditPoints="1" noAdjustHandles="1" noChangeArrowheads="1" noChangeShapeType="1" noTextEdit="1"/>
              </p:cNvSpPr>
              <p:nvPr/>
            </p:nvSpPr>
            <p:spPr>
              <a:xfrm>
                <a:off x="2324100" y="196562"/>
                <a:ext cx="5943600" cy="5286447"/>
              </a:xfrm>
              <a:prstGeom prst="rect">
                <a:avLst/>
              </a:prstGeom>
              <a:blipFill>
                <a:blip r:embed="rId2"/>
                <a:stretch>
                  <a:fillRect l="-1026" b="-1153"/>
                </a:stretch>
              </a:blipFill>
            </p:spPr>
            <p:txBody>
              <a:bodyPr/>
              <a:lstStyle/>
              <a:p>
                <a:r>
                  <a:rPr lang="en-HK">
                    <a:noFill/>
                  </a:rPr>
                  <a:t> </a:t>
                </a:r>
              </a:p>
            </p:txBody>
          </p:sp>
        </mc:Fallback>
      </mc:AlternateContent>
      <p:sp>
        <p:nvSpPr>
          <p:cNvPr id="9" name="TextBox 8">
            <a:extLst>
              <a:ext uri="{FF2B5EF4-FFF2-40B4-BE49-F238E27FC236}">
                <a16:creationId xmlns:a16="http://schemas.microsoft.com/office/drawing/2014/main" id="{35292148-35DF-602C-FC17-C6FCDA22E2BA}"/>
              </a:ext>
            </a:extLst>
          </p:cNvPr>
          <p:cNvSpPr txBox="1"/>
          <p:nvPr/>
        </p:nvSpPr>
        <p:spPr>
          <a:xfrm>
            <a:off x="307666" y="566850"/>
            <a:ext cx="1968809" cy="523220"/>
          </a:xfrm>
          <a:prstGeom prst="rect">
            <a:avLst/>
          </a:prstGeom>
          <a:noFill/>
        </p:spPr>
        <p:txBody>
          <a:bodyPr wrap="none" rtlCol="0">
            <a:spAutoFit/>
          </a:bodyPr>
          <a:lstStyle/>
          <a:p>
            <a:r>
              <a:rPr lang="en-US" sz="2800" dirty="0"/>
              <a:t>Case (ii), </a:t>
            </a:r>
            <a:r>
              <a:rPr lang="en-US" sz="2800" dirty="0" err="1"/>
              <a:t>h</a:t>
            </a:r>
            <a:r>
              <a:rPr lang="en-US" sz="2800" dirty="0" err="1">
                <a:sym typeface="Symbol" panose="05050102010706020507" pitchFamily="18" charset="2"/>
              </a:rPr>
              <a:t>i</a:t>
            </a:r>
            <a:endParaRPr lang="en-US" sz="28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934DBE-A3DC-F7EC-4014-41103D20888E}"/>
                  </a:ext>
                </a:extLst>
              </p:cNvPr>
              <p:cNvSpPr txBox="1"/>
              <p:nvPr/>
            </p:nvSpPr>
            <p:spPr>
              <a:xfrm>
                <a:off x="5528422" y="1058404"/>
                <a:ext cx="3406027" cy="818173"/>
              </a:xfrm>
              <a:prstGeom prst="rect">
                <a:avLst/>
              </a:prstGeom>
              <a:noFill/>
              <a:ln>
                <a:solidFill>
                  <a:schemeClr val="accent1"/>
                </a:solidFill>
              </a:ln>
            </p:spPr>
            <p:txBody>
              <a:bodyPr wrap="square" rtlCol="0">
                <a:spAutoFit/>
              </a:bodyPr>
              <a:lstStyle/>
              <a:p>
                <a:r>
                  <a:rPr lang="en-US" dirty="0"/>
                  <a:t>Note: For indexes are not the same,  </a:t>
                </a:r>
                <a14:m>
                  <m:oMath xmlns:m="http://schemas.openxmlformats.org/officeDocument/2006/math">
                    <m:f>
                      <m:fPr>
                        <m:ctrlPr>
                          <a:rPr lang="en-US" sz="1800" i="1" smtClean="0">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ea typeface="Cambria Math" panose="02040503050406030204" pitchFamily="18" charset="0"/>
                          </a:rPr>
                          <m:t>𝜕</m:t>
                        </m:r>
                        <m:d>
                          <m:dPr>
                            <m:ctrlPr>
                              <a:rPr lang="en-US" sz="1800" i="1" smtClean="0">
                                <a:solidFill>
                                  <a:schemeClr val="tx1"/>
                                </a:solidFill>
                                <a:latin typeface="Cambria Math" panose="02040503050406030204" pitchFamily="18" charset="0"/>
                                <a:ea typeface="Cambria Math" panose="02040503050406030204" pitchFamily="18" charset="0"/>
                              </a:rPr>
                            </m:ctrlPr>
                          </m:dPr>
                          <m:e>
                            <m:r>
                              <m:rPr>
                                <m:sty m:val="p"/>
                              </m:rPr>
                              <a:rPr lang="en-HK" sz="1800">
                                <a:solidFill>
                                  <a:schemeClr val="tx1"/>
                                </a:solidFill>
                                <a:latin typeface="Cambria Math" panose="02040503050406030204" pitchFamily="18" charset="0"/>
                              </a:rPr>
                              <m:t>exp</m:t>
                            </m:r>
                            <m:r>
                              <a:rPr lang="en-HK" sz="1800" i="1">
                                <a:solidFill>
                                  <a:schemeClr val="tx1"/>
                                </a:solidFill>
                                <a:latin typeface="Cambria Math" panose="02040503050406030204" pitchFamily="18" charset="0"/>
                              </a:rPr>
                              <m:t>⁡(</m:t>
                            </m:r>
                            <m:sSub>
                              <m:sSubPr>
                                <m:ctrlPr>
                                  <a:rPr lang="en-HK" sz="1800" i="1">
                                    <a:solidFill>
                                      <a:schemeClr val="tx1"/>
                                    </a:solidFill>
                                    <a:latin typeface="Cambria Math" panose="02040503050406030204" pitchFamily="18" charset="0"/>
                                  </a:rPr>
                                </m:ctrlPr>
                              </m:sSubPr>
                              <m:e>
                                <m:r>
                                  <a:rPr lang="en-HK" sz="1800" i="1">
                                    <a:solidFill>
                                      <a:schemeClr val="tx1"/>
                                    </a:solidFill>
                                    <a:latin typeface="Cambria Math" panose="02040503050406030204" pitchFamily="18" charset="0"/>
                                  </a:rPr>
                                  <m:t>𝑍</m:t>
                                </m:r>
                              </m:e>
                              <m:sub>
                                <m:r>
                                  <a:rPr lang="en-HK" sz="1800" b="0" i="1" smtClean="0">
                                    <a:solidFill>
                                      <a:schemeClr val="tx1"/>
                                    </a:solidFill>
                                    <a:latin typeface="Cambria Math" panose="02040503050406030204" pitchFamily="18" charset="0"/>
                                  </a:rPr>
                                  <m:t>h</m:t>
                                </m:r>
                                <m:r>
                                  <a:rPr lang="en-HK" i="1">
                                    <a:latin typeface="Cambria Math" panose="02040503050406030204" pitchFamily="18" charset="0"/>
                                  </a:rPr>
                                  <m:t>≠</m:t>
                                </m:r>
                                <m:r>
                                  <a:rPr lang="en-US" sz="1800" b="0" i="1" smtClean="0">
                                    <a:solidFill>
                                      <a:schemeClr val="tx1"/>
                                    </a:solidFill>
                                    <a:latin typeface="Cambria Math" panose="02040503050406030204" pitchFamily="18" charset="0"/>
                                  </a:rPr>
                                  <m:t>𝑖</m:t>
                                </m:r>
                              </m:sub>
                            </m:sSub>
                            <m:r>
                              <a:rPr lang="en-HK" sz="1800" i="1">
                                <a:solidFill>
                                  <a:schemeClr val="tx1"/>
                                </a:solidFill>
                                <a:latin typeface="Cambria Math" panose="02040503050406030204" pitchFamily="18" charset="0"/>
                              </a:rPr>
                              <m:t>)</m:t>
                            </m:r>
                          </m:e>
                        </m:d>
                      </m:num>
                      <m:den>
                        <m:r>
                          <a:rPr lang="en-US" sz="1800" i="1">
                            <a:solidFill>
                              <a:schemeClr val="tx1"/>
                            </a:solidFill>
                            <a:latin typeface="Cambria Math" panose="02040503050406030204" pitchFamily="18" charset="0"/>
                            <a:ea typeface="Cambria Math" panose="02040503050406030204" pitchFamily="18" charset="0"/>
                          </a:rPr>
                          <m:t>𝜕</m:t>
                        </m:r>
                        <m:r>
                          <a:rPr lang="en-HK" sz="1800" b="0" i="1" smtClean="0">
                            <a:solidFill>
                              <a:schemeClr val="tx1"/>
                            </a:solidFill>
                            <a:latin typeface="Cambria Math" panose="02040503050406030204" pitchFamily="18" charset="0"/>
                            <a:ea typeface="Cambria Math" panose="02040503050406030204" pitchFamily="18" charset="0"/>
                          </a:rPr>
                          <m:t> </m:t>
                        </m:r>
                        <m:sSub>
                          <m:sSubPr>
                            <m:ctrlPr>
                              <a:rPr lang="en-HK" sz="1800" b="0" i="1" smtClean="0">
                                <a:solidFill>
                                  <a:schemeClr val="tx1"/>
                                </a:solidFill>
                                <a:latin typeface="Cambria Math" panose="02040503050406030204" pitchFamily="18" charset="0"/>
                                <a:ea typeface="Cambria Math" panose="02040503050406030204" pitchFamily="18" charset="0"/>
                              </a:rPr>
                            </m:ctrlPr>
                          </m:sSubPr>
                          <m:e>
                            <m:r>
                              <a:rPr lang="en-HK" sz="1800" b="0" i="1" smtClean="0">
                                <a:solidFill>
                                  <a:schemeClr val="tx1"/>
                                </a:solidFill>
                                <a:latin typeface="Cambria Math" panose="02040503050406030204" pitchFamily="18" charset="0"/>
                                <a:ea typeface="Cambria Math" panose="02040503050406030204" pitchFamily="18" charset="0"/>
                              </a:rPr>
                              <m:t>𝑍</m:t>
                            </m:r>
                          </m:e>
                          <m:sub>
                            <m:r>
                              <a:rPr lang="en-HK" sz="1800" b="0" i="1" smtClean="0">
                                <a:solidFill>
                                  <a:schemeClr val="tx1"/>
                                </a:solidFill>
                                <a:latin typeface="Cambria Math" panose="02040503050406030204" pitchFamily="18" charset="0"/>
                                <a:ea typeface="Cambria Math" panose="02040503050406030204" pitchFamily="18" charset="0"/>
                              </a:rPr>
                              <m:t>𝑖</m:t>
                            </m:r>
                          </m:sub>
                        </m:sSub>
                        <m:r>
                          <a:rPr lang="en-HK" sz="1800" b="0" i="1" smtClean="0">
                            <a:solidFill>
                              <a:schemeClr val="tx1"/>
                            </a:solidFill>
                            <a:latin typeface="Cambria Math" panose="02040503050406030204" pitchFamily="18" charset="0"/>
                            <a:ea typeface="Cambria Math" panose="02040503050406030204" pitchFamily="18" charset="0"/>
                          </a:rPr>
                          <m:t>   </m:t>
                        </m:r>
                      </m:den>
                    </m:f>
                    <m:r>
                      <a:rPr lang="en-US" sz="1800" b="0" i="0" smtClean="0">
                        <a:solidFill>
                          <a:schemeClr val="tx1"/>
                        </a:solidFill>
                        <a:latin typeface="Cambria Math" panose="02040503050406030204" pitchFamily="18" charset="0"/>
                        <a:ea typeface="Cambria Math" panose="02040503050406030204" pitchFamily="18" charset="0"/>
                      </a:rPr>
                      <m:t>=</m:t>
                    </m:r>
                  </m:oMath>
                </a14:m>
                <a:r>
                  <a:rPr lang="en-US" dirty="0"/>
                  <a:t> 0</a:t>
                </a:r>
              </a:p>
            </p:txBody>
          </p:sp>
        </mc:Choice>
        <mc:Fallback xmlns="">
          <p:sp>
            <p:nvSpPr>
              <p:cNvPr id="10" name="TextBox 9">
                <a:extLst>
                  <a:ext uri="{FF2B5EF4-FFF2-40B4-BE49-F238E27FC236}">
                    <a16:creationId xmlns:a16="http://schemas.microsoft.com/office/drawing/2014/main" id="{EC934DBE-A3DC-F7EC-4014-41103D20888E}"/>
                  </a:ext>
                </a:extLst>
              </p:cNvPr>
              <p:cNvSpPr txBox="1">
                <a:spLocks noRot="1" noChangeAspect="1" noMove="1" noResize="1" noEditPoints="1" noAdjustHandles="1" noChangeArrowheads="1" noChangeShapeType="1" noTextEdit="1"/>
              </p:cNvSpPr>
              <p:nvPr/>
            </p:nvSpPr>
            <p:spPr>
              <a:xfrm>
                <a:off x="5528422" y="1058404"/>
                <a:ext cx="3406027" cy="818173"/>
              </a:xfrm>
              <a:prstGeom prst="rect">
                <a:avLst/>
              </a:prstGeom>
              <a:blipFill>
                <a:blip r:embed="rId3"/>
                <a:stretch>
                  <a:fillRect l="-1426" t="-3676"/>
                </a:stretch>
              </a:blipFill>
              <a:ln>
                <a:solidFill>
                  <a:schemeClr val="accent1"/>
                </a:solidFill>
              </a:ln>
            </p:spPr>
            <p:txBody>
              <a:bodyPr/>
              <a:lstStyle/>
              <a:p>
                <a:r>
                  <a:rPr lang="en-HK">
                    <a:noFill/>
                  </a:rPr>
                  <a:t> </a:t>
                </a:r>
              </a:p>
            </p:txBody>
          </p:sp>
        </mc:Fallback>
      </mc:AlternateContent>
      <p:cxnSp>
        <p:nvCxnSpPr>
          <p:cNvPr id="11" name="Straight Connector 10">
            <a:extLst>
              <a:ext uri="{FF2B5EF4-FFF2-40B4-BE49-F238E27FC236}">
                <a16:creationId xmlns:a16="http://schemas.microsoft.com/office/drawing/2014/main" id="{512BD224-F789-8F66-FC97-77A99CD6162B}"/>
              </a:ext>
            </a:extLst>
          </p:cNvPr>
          <p:cNvCxnSpPr>
            <a:cxnSpLocks/>
          </p:cNvCxnSpPr>
          <p:nvPr/>
        </p:nvCxnSpPr>
        <p:spPr>
          <a:xfrm flipH="1">
            <a:off x="2895600" y="2172332"/>
            <a:ext cx="609600" cy="686209"/>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0B8C9A-1382-1C3E-B93E-8B5C503B60B5}"/>
              </a:ext>
            </a:extLst>
          </p:cNvPr>
          <p:cNvSpPr txBox="1"/>
          <p:nvPr/>
        </p:nvSpPr>
        <p:spPr>
          <a:xfrm>
            <a:off x="2667934" y="5766389"/>
            <a:ext cx="2801664" cy="369332"/>
          </a:xfrm>
          <a:prstGeom prst="rect">
            <a:avLst/>
          </a:prstGeom>
          <a:noFill/>
        </p:spPr>
        <p:txBody>
          <a:bodyPr wrap="none" rtlCol="0">
            <a:spAutoFit/>
          </a:bodyPr>
          <a:lstStyle/>
          <a:p>
            <a:r>
              <a:rPr lang="en-US" dirty="0"/>
              <a:t>Remember this for later use</a:t>
            </a:r>
            <a:endParaRPr lang="en-HK" dirty="0"/>
          </a:p>
        </p:txBody>
      </p:sp>
      <p:sp>
        <p:nvSpPr>
          <p:cNvPr id="13" name="Right Brace 12">
            <a:extLst>
              <a:ext uri="{FF2B5EF4-FFF2-40B4-BE49-F238E27FC236}">
                <a16:creationId xmlns:a16="http://schemas.microsoft.com/office/drawing/2014/main" id="{4479AA63-5B44-9A5C-439D-8EF052B7E236}"/>
              </a:ext>
            </a:extLst>
          </p:cNvPr>
          <p:cNvSpPr/>
          <p:nvPr/>
        </p:nvSpPr>
        <p:spPr>
          <a:xfrm rot="5400000">
            <a:off x="3583374" y="4311790"/>
            <a:ext cx="365127" cy="25131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4AE440E-F53C-ACC0-0CC6-473B07EB2E7E}"/>
                  </a:ext>
                </a:extLst>
              </p:cNvPr>
              <p:cNvSpPr txBox="1"/>
              <p:nvPr/>
            </p:nvSpPr>
            <p:spPr>
              <a:xfrm>
                <a:off x="2743200" y="2673875"/>
                <a:ext cx="45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HK" sz="1800" b="0" i="1" smtClean="0">
                          <a:solidFill>
                            <a:schemeClr val="tx1"/>
                          </a:solidFill>
                          <a:latin typeface="Cambria Math" panose="02040503050406030204" pitchFamily="18" charset="0"/>
                        </a:rPr>
                        <m:t>0</m:t>
                      </m:r>
                    </m:oMath>
                  </m:oMathPara>
                </a14:m>
                <a:endParaRPr lang="en-HK" dirty="0"/>
              </a:p>
            </p:txBody>
          </p:sp>
        </mc:Choice>
        <mc:Fallback xmlns="">
          <p:sp>
            <p:nvSpPr>
              <p:cNvPr id="17" name="TextBox 16">
                <a:extLst>
                  <a:ext uri="{FF2B5EF4-FFF2-40B4-BE49-F238E27FC236}">
                    <a16:creationId xmlns:a16="http://schemas.microsoft.com/office/drawing/2014/main" id="{D4AE440E-F53C-ACC0-0CC6-473B07EB2E7E}"/>
                  </a:ext>
                </a:extLst>
              </p:cNvPr>
              <p:cNvSpPr txBox="1">
                <a:spLocks noRot="1" noChangeAspect="1" noMove="1" noResize="1" noEditPoints="1" noAdjustHandles="1" noChangeArrowheads="1" noChangeShapeType="1" noTextEdit="1"/>
              </p:cNvSpPr>
              <p:nvPr/>
            </p:nvSpPr>
            <p:spPr>
              <a:xfrm>
                <a:off x="2743200" y="2673875"/>
                <a:ext cx="45719" cy="369332"/>
              </a:xfrm>
              <a:prstGeom prst="rect">
                <a:avLst/>
              </a:prstGeom>
              <a:blipFill>
                <a:blip r:embed="rId5"/>
                <a:stretch>
                  <a:fillRect l="-142857" r="-442857"/>
                </a:stretch>
              </a:blipFill>
            </p:spPr>
            <p:txBody>
              <a:bodyPr/>
              <a:lstStyle/>
              <a:p>
                <a:r>
                  <a:rPr lang="en-HK">
                    <a:noFill/>
                  </a:rPr>
                  <a:t> </a:t>
                </a:r>
              </a:p>
            </p:txBody>
          </p:sp>
        </mc:Fallback>
      </mc:AlternateContent>
    </p:spTree>
    <p:extLst>
      <p:ext uri="{BB962C8B-B14F-4D97-AF65-F5344CB8AC3E}">
        <p14:creationId xmlns:p14="http://schemas.microsoft.com/office/powerpoint/2010/main" val="16234189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C8B0-8FCD-E05B-6894-BC8265B71E43}"/>
              </a:ext>
            </a:extLst>
          </p:cNvPr>
          <p:cNvSpPr>
            <a:spLocks noGrp="1"/>
          </p:cNvSpPr>
          <p:nvPr>
            <p:ph type="title"/>
          </p:nvPr>
        </p:nvSpPr>
        <p:spPr>
          <a:xfrm>
            <a:off x="399895" y="122332"/>
            <a:ext cx="8229600" cy="1143000"/>
          </a:xfrm>
        </p:spPr>
        <p:txBody>
          <a:bodyPr/>
          <a:lstStyle/>
          <a:p>
            <a:r>
              <a:rPr lang="en-US" dirty="0"/>
              <a:t>Summary for step1 (find term2)</a:t>
            </a:r>
          </a:p>
        </p:txBody>
      </p:sp>
      <p:sp>
        <p:nvSpPr>
          <p:cNvPr id="3" name="Content Placeholder 2">
            <a:extLst>
              <a:ext uri="{FF2B5EF4-FFF2-40B4-BE49-F238E27FC236}">
                <a16:creationId xmlns:a16="http://schemas.microsoft.com/office/drawing/2014/main" id="{4573FACF-F9EB-D16B-65E2-E569E9EBF1CC}"/>
              </a:ext>
            </a:extLst>
          </p:cNvPr>
          <p:cNvSpPr>
            <a:spLocks noGrp="1"/>
          </p:cNvSpPr>
          <p:nvPr>
            <p:ph idx="1"/>
          </p:nvPr>
        </p:nvSpPr>
        <p:spPr>
          <a:xfrm>
            <a:off x="457200" y="1599394"/>
            <a:ext cx="8229600" cy="4525963"/>
          </a:xfrm>
        </p:spPr>
        <p:txBody>
          <a:bodyPr/>
          <a:lstStyle/>
          <a:p>
            <a:r>
              <a:rPr lang="en-US" dirty="0"/>
              <a:t> </a:t>
            </a:r>
          </a:p>
          <a:p>
            <a:endParaRPr lang="en-US" dirty="0"/>
          </a:p>
        </p:txBody>
      </p:sp>
      <p:sp>
        <p:nvSpPr>
          <p:cNvPr id="4" name="Footer Placeholder 3">
            <a:extLst>
              <a:ext uri="{FF2B5EF4-FFF2-40B4-BE49-F238E27FC236}">
                <a16:creationId xmlns:a16="http://schemas.microsoft.com/office/drawing/2014/main" id="{AF06885C-9C96-80B9-D09A-D00950375BB6}"/>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D6DF9337-2D2D-AA3A-7648-833419AE94FA}"/>
              </a:ext>
            </a:extLst>
          </p:cNvPr>
          <p:cNvSpPr>
            <a:spLocks noGrp="1"/>
          </p:cNvSpPr>
          <p:nvPr>
            <p:ph type="sldNum" sz="quarter" idx="12"/>
          </p:nvPr>
        </p:nvSpPr>
        <p:spPr/>
        <p:txBody>
          <a:bodyPr/>
          <a:lstStyle/>
          <a:p>
            <a:fld id="{B28686DF-4AC6-44BB-9261-A3C12E8BDC53}" type="slidenum">
              <a:rPr lang="en-US" altLang="zh-HK" smtClean="0"/>
              <a:pPr/>
              <a:t>73</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71F01B-75D6-436B-FE36-D4CCE4C53373}"/>
                  </a:ext>
                </a:extLst>
              </p:cNvPr>
              <p:cNvSpPr txBox="1"/>
              <p:nvPr/>
            </p:nvSpPr>
            <p:spPr>
              <a:xfrm>
                <a:off x="1183194" y="1035595"/>
                <a:ext cx="7656006" cy="1830886"/>
              </a:xfrm>
              <a:prstGeom prst="rect">
                <a:avLst/>
              </a:prstGeom>
              <a:noFill/>
            </p:spPr>
            <p:txBody>
              <a:bodyPr wrap="square">
                <a:spAutoFit/>
              </a:bodyPr>
              <a:lstStyle/>
              <a:p>
                <a:r>
                  <a:rPr lang="en-US" dirty="0">
                    <a:solidFill>
                      <a:schemeClr val="tx1"/>
                    </a:solidFill>
                  </a:rPr>
                  <a:t>P</a:t>
                </a:r>
                <a:r>
                  <a:rPr lang="en-US" sz="1800" dirty="0">
                    <a:solidFill>
                      <a:schemeClr val="tx1"/>
                    </a:solidFill>
                  </a:rPr>
                  <a:t>artial derivation</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h</m:t>
                                </m:r>
                              </m:sub>
                            </m:sSub>
                          </m:e>
                        </m:d>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𝑍</m:t>
                            </m:r>
                          </m:e>
                          <m:sub>
                            <m:r>
                              <a:rPr lang="en-HK" i="1">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a:solidFill>
                              <a:schemeClr val="tx1"/>
                            </a:solidFill>
                            <a:latin typeface="Cambria Math" panose="02040503050406030204" pitchFamily="18" charset="0"/>
                            <a:ea typeface="Cambria Math" panose="02040503050406030204" pitchFamily="18" charset="0"/>
                          </a:rPr>
                          <m:t>𝜕</m:t>
                        </m:r>
                        <m:d>
                          <m:dPr>
                            <m:ctrlPr>
                              <a:rPr lang="en-US" sz="1800" i="1">
                                <a:solidFill>
                                  <a:schemeClr val="tx1"/>
                                </a:solidFill>
                                <a:latin typeface="Cambria Math" panose="02040503050406030204" pitchFamily="18" charset="0"/>
                                <a:ea typeface="Cambria Math" panose="02040503050406030204" pitchFamily="18" charset="0"/>
                              </a:rPr>
                            </m:ctrlPr>
                          </m:dPr>
                          <m:e>
                            <m:r>
                              <a:rPr lang="en-HK" sz="1800" i="1">
                                <a:solidFill>
                                  <a:schemeClr val="tx1"/>
                                </a:solidFill>
                                <a:latin typeface="Cambria Math" panose="02040503050406030204" pitchFamily="18" charset="0"/>
                                <a:ea typeface="Cambria Math" panose="02040503050406030204" pitchFamily="18" charset="0"/>
                              </a:rPr>
                              <m:t>𝜎</m:t>
                            </m:r>
                            <m:d>
                              <m:dPr>
                                <m:ctrlPr>
                                  <a:rPr lang="en-HK" sz="1800" i="1">
                                    <a:solidFill>
                                      <a:schemeClr val="tx1"/>
                                    </a:solidFill>
                                    <a:latin typeface="Cambria Math" panose="02040503050406030204" pitchFamily="18" charset="0"/>
                                    <a:ea typeface="Cambria Math" panose="02040503050406030204" pitchFamily="18" charset="0"/>
                                  </a:rPr>
                                </m:ctrlPr>
                              </m:dPr>
                              <m:e>
                                <m:r>
                                  <a:rPr lang="en-HK" sz="1800" i="1">
                                    <a:solidFill>
                                      <a:schemeClr val="tx1"/>
                                    </a:solidFill>
                                    <a:latin typeface="Cambria Math" panose="02040503050406030204" pitchFamily="18" charset="0"/>
                                    <a:ea typeface="Cambria Math" panose="02040503050406030204" pitchFamily="18" charset="0"/>
                                  </a:rPr>
                                  <m:t>𝑍</m:t>
                                </m:r>
                              </m:e>
                            </m:d>
                          </m:e>
                        </m:d>
                      </m:num>
                      <m:den>
                        <m:r>
                          <a:rPr lang="en-US" sz="1800" i="1">
                            <a:solidFill>
                              <a:schemeClr val="tx1"/>
                            </a:solidFill>
                            <a:latin typeface="Cambria Math" panose="02040503050406030204" pitchFamily="18" charset="0"/>
                            <a:ea typeface="Cambria Math" panose="02040503050406030204" pitchFamily="18" charset="0"/>
                          </a:rPr>
                          <m:t>𝜕</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HK" sz="1800" i="1">
                                <a:solidFill>
                                  <a:schemeClr val="tx1"/>
                                </a:solidFill>
                                <a:latin typeface="Cambria Math" panose="02040503050406030204" pitchFamily="18" charset="0"/>
                                <a:ea typeface="Cambria Math" panose="02040503050406030204" pitchFamily="18" charset="0"/>
                              </a:rPr>
                              <m:t>𝑍</m:t>
                            </m:r>
                          </m:e>
                          <m:sub>
                            <m:r>
                              <a:rPr lang="en-HK" sz="1800" i="1">
                                <a:solidFill>
                                  <a:schemeClr val="tx1"/>
                                </a:solidFill>
                                <a:latin typeface="Cambria Math" panose="02040503050406030204" pitchFamily="18" charset="0"/>
                                <a:ea typeface="Cambria Math" panose="02040503050406030204" pitchFamily="18" charset="0"/>
                              </a:rPr>
                              <m:t>𝑖</m:t>
                            </m:r>
                          </m:sub>
                        </m:sSub>
                      </m:den>
                    </m:f>
                  </m:oMath>
                </a14:m>
                <a:r>
                  <a:rPr lang="en-US" sz="1800" dirty="0">
                    <a:solidFill>
                      <a:schemeClr val="tx1"/>
                    </a:solidFill>
                  </a:rPr>
                  <a:t> </a:t>
                </a:r>
              </a:p>
              <a:p>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h</m:t>
                                </m:r>
                              </m:sub>
                            </m:sSub>
                          </m:e>
                        </m:d>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HK" i="1">
                                <a:latin typeface="Cambria Math" panose="02040503050406030204" pitchFamily="18" charset="0"/>
                                <a:ea typeface="Cambria Math" panose="02040503050406030204" pitchFamily="18" charset="0"/>
                              </a:rPr>
                              <m:t>𝑍</m:t>
                            </m:r>
                          </m:e>
                          <m:sub>
                            <m:r>
                              <a:rPr lang="en-HK" i="1">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m:t>
                    </m:r>
                    <m:f>
                      <m:fPr>
                        <m:ctrlPr>
                          <a:rPr lang="en-US" sz="1800" i="1">
                            <a:solidFill>
                              <a:schemeClr val="tx1"/>
                            </a:solidFill>
                            <a:latin typeface="Cambria Math" panose="02040503050406030204" pitchFamily="18" charset="0"/>
                          </a:rPr>
                        </m:ctrlPr>
                      </m:fPr>
                      <m:num>
                        <m:r>
                          <a:rPr lang="en-US" sz="1800" i="1" smtClean="0">
                            <a:solidFill>
                              <a:schemeClr val="tx1"/>
                            </a:solidFill>
                            <a:latin typeface="Cambria Math" panose="02040503050406030204" pitchFamily="18" charset="0"/>
                            <a:ea typeface="Cambria Math" panose="02040503050406030204" pitchFamily="18" charset="0"/>
                          </a:rPr>
                          <m:t>𝜕</m:t>
                        </m:r>
                        <m:d>
                          <m:dPr>
                            <m:ctrlPr>
                              <a:rPr lang="en-US" sz="1800" i="1">
                                <a:solidFill>
                                  <a:schemeClr val="tx1"/>
                                </a:solidFill>
                                <a:latin typeface="Cambria Math" panose="02040503050406030204" pitchFamily="18" charset="0"/>
                                <a:ea typeface="Cambria Math" panose="02040503050406030204" pitchFamily="18" charset="0"/>
                              </a:rPr>
                            </m:ctrlPr>
                          </m:dPr>
                          <m:e>
                            <m:f>
                              <m:fPr>
                                <m:ctrlPr>
                                  <a:rPr lang="en-HK" sz="1800" i="1">
                                    <a:solidFill>
                                      <a:schemeClr val="tx1"/>
                                    </a:solidFill>
                                    <a:latin typeface="Cambria Math" panose="02040503050406030204" pitchFamily="18" charset="0"/>
                                  </a:rPr>
                                </m:ctrlPr>
                              </m:fPr>
                              <m:num>
                                <m:r>
                                  <m:rPr>
                                    <m:sty m:val="p"/>
                                  </m:rPr>
                                  <a:rPr lang="en-HK" sz="1800">
                                    <a:solidFill>
                                      <a:schemeClr val="tx1"/>
                                    </a:solidFill>
                                    <a:latin typeface="Cambria Math" panose="02040503050406030204" pitchFamily="18" charset="0"/>
                                  </a:rPr>
                                  <m:t>exp</m:t>
                                </m:r>
                                <m:r>
                                  <a:rPr lang="en-HK" sz="1800" i="1">
                                    <a:solidFill>
                                      <a:schemeClr val="tx1"/>
                                    </a:solidFill>
                                    <a:latin typeface="Cambria Math" panose="02040503050406030204" pitchFamily="18" charset="0"/>
                                  </a:rPr>
                                  <m:t>⁡(</m:t>
                                </m:r>
                                <m:sSub>
                                  <m:sSubPr>
                                    <m:ctrlPr>
                                      <a:rPr lang="en-HK" sz="1800" i="1">
                                        <a:solidFill>
                                          <a:schemeClr val="tx1"/>
                                        </a:solidFill>
                                        <a:latin typeface="Cambria Math" panose="02040503050406030204" pitchFamily="18" charset="0"/>
                                      </a:rPr>
                                    </m:ctrlPr>
                                  </m:sSubPr>
                                  <m:e>
                                    <m:r>
                                      <a:rPr lang="en-HK" sz="1800" i="1">
                                        <a:solidFill>
                                          <a:schemeClr val="tx1"/>
                                        </a:solidFill>
                                        <a:latin typeface="Cambria Math" panose="02040503050406030204" pitchFamily="18" charset="0"/>
                                      </a:rPr>
                                      <m:t>𝑧</m:t>
                                    </m:r>
                                  </m:e>
                                  <m:sub>
                                    <m:r>
                                      <a:rPr lang="en-HK" sz="1800" i="1">
                                        <a:solidFill>
                                          <a:schemeClr val="tx1"/>
                                        </a:solidFill>
                                        <a:latin typeface="Cambria Math" panose="02040503050406030204" pitchFamily="18" charset="0"/>
                                      </a:rPr>
                                      <m:t>h</m:t>
                                    </m:r>
                                  </m:sub>
                                </m:sSub>
                                <m:r>
                                  <a:rPr lang="en-HK" sz="1800" i="1">
                                    <a:solidFill>
                                      <a:schemeClr val="tx1"/>
                                    </a:solidFill>
                                    <a:latin typeface="Cambria Math" panose="02040503050406030204" pitchFamily="18" charset="0"/>
                                  </a:rPr>
                                  <m:t>)</m:t>
                                </m:r>
                              </m:num>
                              <m:den>
                                <m:nary>
                                  <m:naryPr>
                                    <m:chr m:val="∑"/>
                                    <m:limLoc m:val="subSup"/>
                                    <m:ctrlPr>
                                      <a:rPr lang="en-HK" sz="1800" i="1">
                                        <a:solidFill>
                                          <a:schemeClr val="tx1"/>
                                        </a:solidFill>
                                        <a:latin typeface="Cambria Math" panose="02040503050406030204" pitchFamily="18" charset="0"/>
                                      </a:rPr>
                                    </m:ctrlPr>
                                  </m:naryPr>
                                  <m:sub>
                                    <m:r>
                                      <m:rPr>
                                        <m:brk m:alnAt="25"/>
                                      </m:rPr>
                                      <a:rPr lang="en-HK" sz="1800" i="1">
                                        <a:solidFill>
                                          <a:schemeClr val="tx1"/>
                                        </a:solidFill>
                                        <a:latin typeface="Cambria Math" panose="02040503050406030204" pitchFamily="18" charset="0"/>
                                      </a:rPr>
                                      <m:t>𝑗</m:t>
                                    </m:r>
                                    <m:r>
                                      <a:rPr lang="en-HK" sz="1800" i="1">
                                        <a:solidFill>
                                          <a:schemeClr val="tx1"/>
                                        </a:solidFill>
                                        <a:latin typeface="Cambria Math" panose="02040503050406030204" pitchFamily="18" charset="0"/>
                                      </a:rPr>
                                      <m:t>=1</m:t>
                                    </m:r>
                                  </m:sub>
                                  <m:sup>
                                    <m:r>
                                      <a:rPr lang="en-HK" sz="1800" i="1">
                                        <a:solidFill>
                                          <a:schemeClr val="tx1"/>
                                        </a:solidFill>
                                        <a:latin typeface="Cambria Math" panose="02040503050406030204" pitchFamily="18" charset="0"/>
                                      </a:rPr>
                                      <m:t>𝑗</m:t>
                                    </m:r>
                                    <m:r>
                                      <a:rPr lang="en-HK" sz="1800" i="1">
                                        <a:solidFill>
                                          <a:schemeClr val="tx1"/>
                                        </a:solidFill>
                                        <a:latin typeface="Cambria Math" panose="02040503050406030204" pitchFamily="18" charset="0"/>
                                      </a:rPr>
                                      <m:t>=</m:t>
                                    </m:r>
                                    <m:r>
                                      <a:rPr lang="en-HK" sz="1800" i="1">
                                        <a:solidFill>
                                          <a:schemeClr val="tx1"/>
                                        </a:solidFill>
                                        <a:latin typeface="Cambria Math" panose="02040503050406030204" pitchFamily="18" charset="0"/>
                                      </a:rPr>
                                      <m:t>𝐾</m:t>
                                    </m:r>
                                  </m:sup>
                                  <m:e>
                                    <m:r>
                                      <m:rPr>
                                        <m:sty m:val="p"/>
                                      </m:rPr>
                                      <a:rPr lang="en-HK" sz="1800">
                                        <a:solidFill>
                                          <a:schemeClr val="tx1"/>
                                        </a:solidFill>
                                        <a:latin typeface="Cambria Math" panose="02040503050406030204" pitchFamily="18" charset="0"/>
                                      </a:rPr>
                                      <m:t>exp</m:t>
                                    </m:r>
                                    <m:r>
                                      <a:rPr lang="en-HK" sz="1800" i="1">
                                        <a:solidFill>
                                          <a:schemeClr val="tx1"/>
                                        </a:solidFill>
                                        <a:latin typeface="Cambria Math" panose="02040503050406030204" pitchFamily="18" charset="0"/>
                                      </a:rPr>
                                      <m:t>⁡(</m:t>
                                    </m:r>
                                    <m:sSub>
                                      <m:sSubPr>
                                        <m:ctrlPr>
                                          <a:rPr lang="en-HK" sz="1800" i="1">
                                            <a:solidFill>
                                              <a:schemeClr val="tx1"/>
                                            </a:solidFill>
                                            <a:latin typeface="Cambria Math" panose="02040503050406030204" pitchFamily="18" charset="0"/>
                                          </a:rPr>
                                        </m:ctrlPr>
                                      </m:sSubPr>
                                      <m:e>
                                        <m:r>
                                          <a:rPr lang="en-HK" sz="1800" i="1">
                                            <a:solidFill>
                                              <a:schemeClr val="tx1"/>
                                            </a:solidFill>
                                            <a:latin typeface="Cambria Math" panose="02040503050406030204" pitchFamily="18" charset="0"/>
                                          </a:rPr>
                                          <m:t>𝑧</m:t>
                                        </m:r>
                                      </m:e>
                                      <m:sub>
                                        <m:r>
                                          <a:rPr lang="en-HK" sz="1800" i="1">
                                            <a:solidFill>
                                              <a:schemeClr val="tx1"/>
                                            </a:solidFill>
                                            <a:latin typeface="Cambria Math" panose="02040503050406030204" pitchFamily="18" charset="0"/>
                                          </a:rPr>
                                          <m:t>𝑗</m:t>
                                        </m:r>
                                      </m:sub>
                                    </m:sSub>
                                    <m:r>
                                      <a:rPr lang="en-HK" sz="1800" i="1">
                                        <a:solidFill>
                                          <a:schemeClr val="tx1"/>
                                        </a:solidFill>
                                        <a:latin typeface="Cambria Math" panose="02040503050406030204" pitchFamily="18" charset="0"/>
                                      </a:rPr>
                                      <m:t>)</m:t>
                                    </m:r>
                                  </m:e>
                                </m:nary>
                              </m:den>
                            </m:f>
                          </m:e>
                        </m:d>
                      </m:num>
                      <m:den>
                        <m:r>
                          <a:rPr lang="en-US" sz="1800" i="1">
                            <a:solidFill>
                              <a:schemeClr val="tx1"/>
                            </a:solidFill>
                            <a:latin typeface="Cambria Math" panose="02040503050406030204" pitchFamily="18" charset="0"/>
                            <a:ea typeface="Cambria Math" panose="02040503050406030204" pitchFamily="18" charset="0"/>
                          </a:rPr>
                          <m:t>𝜕</m:t>
                        </m:r>
                        <m:sSub>
                          <m:sSubPr>
                            <m:ctrlPr>
                              <a:rPr lang="en-US" sz="1800" i="1">
                                <a:solidFill>
                                  <a:schemeClr val="tx1"/>
                                </a:solidFill>
                                <a:latin typeface="Cambria Math" panose="02040503050406030204" pitchFamily="18" charset="0"/>
                                <a:ea typeface="Cambria Math" panose="02040503050406030204" pitchFamily="18" charset="0"/>
                              </a:rPr>
                            </m:ctrlPr>
                          </m:sSubPr>
                          <m:e>
                            <m:r>
                              <a:rPr lang="en-HK" sz="1800" i="1">
                                <a:solidFill>
                                  <a:schemeClr val="tx1"/>
                                </a:solidFill>
                                <a:latin typeface="Cambria Math" panose="02040503050406030204" pitchFamily="18" charset="0"/>
                                <a:ea typeface="Cambria Math" panose="02040503050406030204" pitchFamily="18" charset="0"/>
                              </a:rPr>
                              <m:t>𝑍</m:t>
                            </m:r>
                          </m:e>
                          <m:sub>
                            <m:r>
                              <a:rPr lang="en-HK" sz="1800" i="1">
                                <a:solidFill>
                                  <a:schemeClr val="tx1"/>
                                </a:solidFill>
                                <a:latin typeface="Cambria Math" panose="02040503050406030204" pitchFamily="18" charset="0"/>
                                <a:ea typeface="Cambria Math" panose="02040503050406030204" pitchFamily="18" charset="0"/>
                              </a:rPr>
                              <m:t>𝑖</m:t>
                            </m:r>
                          </m:sub>
                        </m:sSub>
                      </m:den>
                    </m:f>
                    <m:d>
                      <m:dPr>
                        <m:begChr m:val="{"/>
                        <m:endChr m:val=""/>
                        <m:ctrlPr>
                          <a:rPr lang="en-HK" sz="180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HK" sz="1800" i="1" smtClean="0">
                                <a:solidFill>
                                  <a:schemeClr val="tx1"/>
                                </a:solidFill>
                                <a:latin typeface="Cambria Math" panose="02040503050406030204" pitchFamily="18" charset="0"/>
                                <a:ea typeface="Cambria Math" panose="02040503050406030204" pitchFamily="18" charset="0"/>
                              </a:rPr>
                            </m:ctrlPr>
                          </m:mPr>
                          <m:mr>
                            <m:e>
                              <m:sSub>
                                <m:sSubPr>
                                  <m:ctrlPr>
                                    <a:rPr lang="en-HK" i="1">
                                      <a:solidFill>
                                        <a:schemeClr val="tx1"/>
                                      </a:solidFill>
                                      <a:latin typeface="Cambria Math" panose="02040503050406030204" pitchFamily="18" charset="0"/>
                                    </a:rPr>
                                  </m:ctrlPr>
                                </m:sSubPr>
                                <m:e>
                                  <m:r>
                                    <a:rPr lang="en-HK" b="0" i="1" smtClean="0">
                                      <a:solidFill>
                                        <a:schemeClr val="tx1"/>
                                      </a:solidFill>
                                      <a:latin typeface="Cambria Math" panose="02040503050406030204" pitchFamily="18" charset="0"/>
                                    </a:rPr>
                                    <m:t>=</m:t>
                                  </m:r>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d>
                                <m:dPr>
                                  <m:ctrlPr>
                                    <a:rPr lang="en-HK" i="1">
                                      <a:solidFill>
                                        <a:schemeClr val="tx1"/>
                                      </a:solidFill>
                                      <a:latin typeface="Cambria Math" panose="02040503050406030204" pitchFamily="18" charset="0"/>
                                    </a:rPr>
                                  </m:ctrlPr>
                                </m:dPr>
                                <m:e>
                                  <m:r>
                                    <a:rPr lang="en-HK" i="1">
                                      <a:solidFill>
                                        <a:schemeClr val="tx1"/>
                                      </a:solidFill>
                                      <a:latin typeface="Cambria Math" panose="02040503050406030204" pitchFamily="18" charset="0"/>
                                    </a:rPr>
                                    <m:t>1−</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e>
                              </m:d>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𝑖𝑓</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𝑖𝑛𝑑𝑒𝑥𝑒𝑠</m:t>
                              </m:r>
                              <m:r>
                                <a:rPr lang="en-US" i="1">
                                  <a:latin typeface="Cambria Math" panose="02040503050406030204" pitchFamily="18" charset="0"/>
                                </a:rPr>
                                <m:t> (</m:t>
                              </m:r>
                              <m:r>
                                <a:rPr lang="en-US" i="1">
                                  <a:latin typeface="Cambria Math" panose="02040503050406030204" pitchFamily="18" charset="0"/>
                                </a:rPr>
                                <m:t>h</m:t>
                              </m:r>
                              <m:r>
                                <a:rPr lang="en-US" b="0" i="1" smtClean="0">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𝑎𝑟𝑒</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𝑡h𝑒</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𝑠𝑎𝑚𝑒</m:t>
                              </m:r>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𝑐𝑎𝑠𝑒</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𝑖</m:t>
                                  </m:r>
                                </m:e>
                              </m:d>
                              <m:r>
                                <a:rPr lang="en-US" b="0" i="1" smtClean="0">
                                  <a:solidFill>
                                    <a:schemeClr val="tx1"/>
                                  </a:solidFill>
                                  <a:latin typeface="Cambria Math" panose="02040503050406030204" pitchFamily="18" charset="0"/>
                                </a:rPr>
                                <m:t>  </m:t>
                              </m:r>
                            </m:e>
                          </m:mr>
                          <m:mr>
                            <m:e>
                              <m:r>
                                <m:rPr>
                                  <m:nor/>
                                </m:rPr>
                                <a:rPr lang="en-US" b="0" i="0" smtClean="0">
                                  <a:solidFill>
                                    <a:schemeClr val="tx1"/>
                                  </a:solidFill>
                                  <a:latin typeface="Cambria Math" panose="02040503050406030204" pitchFamily="18" charset="0"/>
                                </a:rPr>
                                <m:t>=</m:t>
                              </m:r>
                              <m:r>
                                <m:rPr>
                                  <m:nor/>
                                </m:rPr>
                                <a:rPr lang="en-US" b="0" i="0" dirty="0" smtClean="0">
                                  <a:solidFill>
                                    <a:schemeClr val="tx1"/>
                                  </a:solidFill>
                                </a:rPr>
                                <m:t> </m:t>
                              </m:r>
                              <m:r>
                                <m:rPr>
                                  <m:nor/>
                                </m:rPr>
                                <a:rPr lang="en-US" dirty="0">
                                  <a:solidFill>
                                    <a:schemeClr val="tx1"/>
                                  </a:solidFill>
                                </a:rPr>
                                <m:t>−</m:t>
                              </m:r>
                              <m:r>
                                <m:rPr>
                                  <m:nor/>
                                </m:rPr>
                                <a:rPr lang="en-HK" dirty="0">
                                  <a:solidFill>
                                    <a:schemeClr val="tx1"/>
                                  </a:solidFill>
                                </a:rPr>
                                <m:t> </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h</m:t>
                                  </m:r>
                                </m:sub>
                              </m:sSub>
                              <m:r>
                                <m:rPr>
                                  <m:nor/>
                                </m:rPr>
                                <a:rPr lang="en-HK" dirty="0">
                                  <a:solidFill>
                                    <a:schemeClr val="tx1"/>
                                  </a:solidFill>
                                </a:rPr>
                                <m:t> </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r>
                                <a:rPr lang="en-HK" b="0" i="1" smtClean="0">
                                  <a:solidFill>
                                    <a:schemeClr val="tx1"/>
                                  </a:solidFill>
                                  <a:latin typeface="Cambria Math" panose="02040503050406030204" pitchFamily="18" charset="0"/>
                                </a:rPr>
                                <m:t>,</m:t>
                              </m:r>
                              <m:r>
                                <a:rPr lang="en-HK" i="1">
                                  <a:solidFill>
                                    <a:schemeClr val="tx1"/>
                                  </a:solidFill>
                                  <a:latin typeface="Cambria Math" panose="02040503050406030204" pitchFamily="18" charset="0"/>
                                </a:rPr>
                                <m:t>𝑖𝑓</m:t>
                              </m:r>
                              <m:r>
                                <a:rPr lang="en-HK" i="1">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𝑖𝑛𝑑𝑒𝑥𝑒𝑠</m:t>
                              </m:r>
                              <m:r>
                                <a:rPr lang="en-HK"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r>
                                <a:rPr lang="en-HK" i="1">
                                  <a:solidFill>
                                    <a:schemeClr val="tx1"/>
                                  </a:solidFill>
                                  <a:latin typeface="Cambria Math" panose="02040503050406030204" pitchFamily="18" charset="0"/>
                                </a:rPr>
                                <m:t>𝑎𝑟𝑒</m:t>
                              </m:r>
                              <m:r>
                                <a:rPr lang="en-HK" i="1">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𝑛𝑜𝑡</m:t>
                              </m:r>
                              <m:r>
                                <a:rPr lang="en-HK" b="0" i="1" smtClean="0">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𝑡h𝑒</m:t>
                              </m:r>
                              <m:r>
                                <a:rPr lang="en-HK" i="1">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𝑠𝑎𝑚𝑒</m:t>
                              </m:r>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𝑐𝑎𝑠𝑒</m:t>
                              </m:r>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𝑖𝑖</m:t>
                              </m:r>
                              <m:r>
                                <a:rPr lang="en-US" i="1">
                                  <a:solidFill>
                                    <a:schemeClr val="tx1"/>
                                  </a:solidFill>
                                  <a:latin typeface="Cambria Math" panose="02040503050406030204" pitchFamily="18" charset="0"/>
                                </a:rPr>
                                <m:t>)</m:t>
                              </m:r>
                            </m:e>
                          </m:mr>
                        </m:m>
                      </m:e>
                    </m:d>
                  </m:oMath>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7B71F01B-75D6-436B-FE36-D4CCE4C53373}"/>
                  </a:ext>
                </a:extLst>
              </p:cNvPr>
              <p:cNvSpPr txBox="1">
                <a:spLocks noRot="1" noChangeAspect="1" noMove="1" noResize="1" noEditPoints="1" noAdjustHandles="1" noChangeArrowheads="1" noChangeShapeType="1" noTextEdit="1"/>
              </p:cNvSpPr>
              <p:nvPr/>
            </p:nvSpPr>
            <p:spPr>
              <a:xfrm>
                <a:off x="1183194" y="1035595"/>
                <a:ext cx="7656006" cy="1830886"/>
              </a:xfrm>
              <a:prstGeom prst="rect">
                <a:avLst/>
              </a:prstGeom>
              <a:blipFill>
                <a:blip r:embed="rId2"/>
                <a:stretch>
                  <a:fillRect l="-63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A40632-D5C0-5984-6BC7-1B6A3877A370}"/>
                  </a:ext>
                </a:extLst>
              </p:cNvPr>
              <p:cNvSpPr txBox="1"/>
              <p:nvPr/>
            </p:nvSpPr>
            <p:spPr>
              <a:xfrm>
                <a:off x="1294479" y="3218945"/>
                <a:ext cx="3786773" cy="2039661"/>
              </a:xfrm>
              <a:prstGeom prst="rect">
                <a:avLst/>
              </a:prstGeom>
              <a:noFill/>
              <a:ln>
                <a:solidFill>
                  <a:schemeClr val="accent1"/>
                </a:solidFill>
              </a:ln>
            </p:spPr>
            <p:txBody>
              <a:bodyPr wrap="square" rtlCol="0">
                <a:spAutoFit/>
              </a:bodyPr>
              <a:lstStyle/>
              <a:p>
                <a:r>
                  <a:rPr lang="en-US" sz="2000" i="1" dirty="0">
                    <a:solidFill>
                      <a:schemeClr val="tx1"/>
                    </a:solidFill>
                  </a:rPr>
                  <a:t>Summary of the 2 cases:</a:t>
                </a:r>
              </a:p>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sub>
                            </m:sSub>
                          </m:e>
                        </m:d>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HK" sz="2000" i="1">
                                <a:latin typeface="Cambria Math" panose="02040503050406030204" pitchFamily="18" charset="0"/>
                                <a:ea typeface="Cambria Math" panose="02040503050406030204" pitchFamily="18" charset="0"/>
                              </a:rPr>
                              <m:t>𝑍</m:t>
                            </m:r>
                          </m:e>
                          <m:sub>
                            <m:r>
                              <a:rPr lang="en-HK" sz="2000" i="1">
                                <a:latin typeface="Cambria Math" panose="02040503050406030204" pitchFamily="18" charset="0"/>
                                <a:ea typeface="Cambria Math" panose="02040503050406030204" pitchFamily="18" charset="0"/>
                              </a:rPr>
                              <m:t>𝑖</m:t>
                            </m:r>
                          </m:sub>
                        </m:sSub>
                      </m:den>
                    </m:f>
                    <m:r>
                      <a:rPr lang="en-US" sz="2000" b="0" i="1" smtClean="0">
                        <a:latin typeface="Cambria Math" panose="02040503050406030204" pitchFamily="18" charset="0"/>
                        <a:ea typeface="Cambria Math" panose="02040503050406030204" pitchFamily="18" charset="0"/>
                      </a:rPr>
                      <m:t>=</m:t>
                    </m:r>
                    <m:f>
                      <m:fPr>
                        <m:ctrlPr>
                          <a:rPr lang="en-US" sz="2000" i="1" smtClean="0">
                            <a:solidFill>
                              <a:schemeClr val="tx1"/>
                            </a:solidFill>
                            <a:latin typeface="Cambria Math" panose="02040503050406030204" pitchFamily="18" charset="0"/>
                          </a:rPr>
                        </m:ctrlPr>
                      </m:fPr>
                      <m:num>
                        <m:r>
                          <a:rPr lang="en-US" sz="2000" i="1" smtClean="0">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HK" sz="2000" i="1">
                                    <a:solidFill>
                                      <a:schemeClr val="tx1"/>
                                    </a:solidFill>
                                    <a:latin typeface="Cambria Math" panose="02040503050406030204" pitchFamily="18" charset="0"/>
                                  </a:rPr>
                                </m:ctrlPr>
                              </m:fPr>
                              <m:num>
                                <m:r>
                                  <a:rPr lang="en-HK" sz="2000" i="1">
                                    <a:solidFill>
                                      <a:schemeClr val="tx1"/>
                                    </a:solidFill>
                                    <a:latin typeface="Cambria Math" panose="02040503050406030204" pitchFamily="18" charset="0"/>
                                  </a:rPr>
                                  <m:t>𝑒𝑥𝑝</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h</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a:rPr lang="en-HK" sz="2000" i="1">
                                        <a:solidFill>
                                          <a:schemeClr val="tx1"/>
                                        </a:solidFill>
                                        <a:latin typeface="Cambria Math" panose="02040503050406030204" pitchFamily="18" charset="0"/>
                                      </a:rPr>
                                      <m:t>𝑒𝑥𝑝</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i="1">
                                <a:solidFill>
                                  <a:schemeClr val="tx1"/>
                                </a:solidFill>
                                <a:latin typeface="Cambria Math" panose="02040503050406030204" pitchFamily="18" charset="0"/>
                                <a:ea typeface="Cambria Math" panose="02040503050406030204" pitchFamily="18" charset="0"/>
                              </a:rPr>
                              <m:t>𝑖</m:t>
                            </m:r>
                          </m:sub>
                        </m:sSub>
                      </m:den>
                    </m:f>
                    <m:r>
                      <a:rPr lang="en-HK" sz="2000" i="1">
                        <a:solidFill>
                          <a:schemeClr val="tx1"/>
                        </a:solidFill>
                        <a:latin typeface="Cambria Math" panose="02040503050406030204" pitchFamily="18" charset="0"/>
                        <a:ea typeface="Cambria Math" panose="02040503050406030204" pitchFamily="18" charset="0"/>
                      </a:rPr>
                      <m:t> </m:t>
                    </m:r>
                  </m:oMath>
                </a14:m>
                <a:r>
                  <a:rPr lang="en-US" sz="2000" i="1" dirty="0">
                    <a:solidFill>
                      <a:schemeClr val="tx1"/>
                    </a:solidFill>
                  </a:rPr>
                  <a:t>=</a:t>
                </a:r>
                <a:r>
                  <a:rPr lang="en-US" sz="2000" i="1" dirty="0" err="1">
                    <a:solidFill>
                      <a:schemeClr val="tx1"/>
                    </a:solidFill>
                  </a:rPr>
                  <a:t>y</a:t>
                </a:r>
                <a:r>
                  <a:rPr lang="en-US" sz="2000" i="1" baseline="-25000" dirty="0" err="1">
                    <a:solidFill>
                      <a:schemeClr val="tx1"/>
                    </a:solidFill>
                  </a:rPr>
                  <a:t>i</a:t>
                </a:r>
                <a:r>
                  <a:rPr lang="en-US" sz="2000" i="1" dirty="0">
                    <a:solidFill>
                      <a:schemeClr val="tx1"/>
                    </a:solidFill>
                  </a:rPr>
                  <a:t>*(1-y</a:t>
                </a:r>
                <a:r>
                  <a:rPr lang="en-US" sz="2000" i="1" baseline="-25000" dirty="0">
                    <a:solidFill>
                      <a:schemeClr val="tx1"/>
                    </a:solidFill>
                  </a:rPr>
                  <a:t>i</a:t>
                </a:r>
                <a:r>
                  <a:rPr lang="en-US" sz="2000" i="1" dirty="0">
                    <a:solidFill>
                      <a:schemeClr val="tx1"/>
                    </a:solidFill>
                  </a:rPr>
                  <a:t>)</a:t>
                </a:r>
              </a:p>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h</m:t>
                                </m:r>
                                <m:r>
                                  <m:rPr>
                                    <m:nor/>
                                  </m:rPr>
                                  <a:rPr lang="en-US" sz="2000" i="1" dirty="0"/>
                                  <m:t>≠</m:t>
                                </m:r>
                                <m:r>
                                  <a:rPr lang="en-US" sz="2000" i="1">
                                    <a:latin typeface="Cambria Math" panose="02040503050406030204" pitchFamily="18" charset="0"/>
                                    <a:ea typeface="Cambria Math" panose="02040503050406030204" pitchFamily="18" charset="0"/>
                                  </a:rPr>
                                  <m:t>𝑖</m:t>
                                </m:r>
                              </m:sub>
                            </m:sSub>
                          </m:e>
                        </m:d>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HK" sz="2000" i="1">
                                <a:latin typeface="Cambria Math" panose="02040503050406030204" pitchFamily="18" charset="0"/>
                                <a:ea typeface="Cambria Math" panose="02040503050406030204" pitchFamily="18" charset="0"/>
                              </a:rPr>
                              <m:t>𝑍</m:t>
                            </m:r>
                          </m:e>
                          <m:sub>
                            <m:r>
                              <a:rPr lang="en-HK" sz="2000" i="1">
                                <a:latin typeface="Cambria Math" panose="02040503050406030204" pitchFamily="18" charset="0"/>
                                <a:ea typeface="Cambria Math" panose="02040503050406030204" pitchFamily="18" charset="0"/>
                              </a:rPr>
                              <m:t>𝑖</m:t>
                            </m:r>
                          </m:sub>
                        </m:sSub>
                      </m:den>
                    </m:f>
                    <m:r>
                      <a:rPr lang="en-HK" sz="2000" i="1">
                        <a:latin typeface="Cambria Math" panose="02040503050406030204" pitchFamily="18" charset="0"/>
                        <a:ea typeface="Cambria Math" panose="02040503050406030204" pitchFamily="18" charset="0"/>
                      </a:rPr>
                      <m:t> </m:t>
                    </m:r>
                  </m:oMath>
                </a14:m>
                <a:r>
                  <a:rPr lang="en-US" sz="2000" i="1"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smtClean="0">
                            <a:solidFill>
                              <a:schemeClr val="tx1"/>
                            </a:solidFill>
                            <a:latin typeface="Cambria Math" panose="02040503050406030204" pitchFamily="18" charset="0"/>
                            <a:ea typeface="Cambria Math" panose="02040503050406030204" pitchFamily="18" charset="0"/>
                          </a:rPr>
                          <m:t>𝜕</m:t>
                        </m:r>
                        <m:d>
                          <m:dPr>
                            <m:ctrlPr>
                              <a:rPr lang="en-US" sz="2000" i="1">
                                <a:solidFill>
                                  <a:schemeClr val="tx1"/>
                                </a:solidFill>
                                <a:latin typeface="Cambria Math" panose="02040503050406030204" pitchFamily="18" charset="0"/>
                                <a:ea typeface="Cambria Math" panose="02040503050406030204" pitchFamily="18" charset="0"/>
                              </a:rPr>
                            </m:ctrlPr>
                          </m:dPr>
                          <m:e>
                            <m:f>
                              <m:fPr>
                                <m:ctrlPr>
                                  <a:rPr lang="en-HK" sz="2000" i="1">
                                    <a:solidFill>
                                      <a:schemeClr val="tx1"/>
                                    </a:solidFill>
                                    <a:latin typeface="Cambria Math" panose="02040503050406030204" pitchFamily="18" charset="0"/>
                                  </a:rPr>
                                </m:ctrlPr>
                              </m:fPr>
                              <m:num>
                                <m:r>
                                  <a:rPr lang="en-HK" sz="2000" i="1">
                                    <a:solidFill>
                                      <a:schemeClr val="tx1"/>
                                    </a:solidFill>
                                    <a:latin typeface="Cambria Math" panose="02040503050406030204" pitchFamily="18" charset="0"/>
                                  </a:rPr>
                                  <m:t>𝑒𝑥𝑝</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h</m:t>
                                    </m:r>
                                    <m:r>
                                      <a:rPr lang="en-HK" sz="200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r>
                                  <a:rPr lang="en-HK" sz="2000" i="1">
                                    <a:solidFill>
                                      <a:schemeClr val="tx1"/>
                                    </a:solidFill>
                                    <a:latin typeface="Cambria Math" panose="02040503050406030204" pitchFamily="18" charset="0"/>
                                  </a:rPr>
                                  <m:t>)</m:t>
                                </m:r>
                              </m:num>
                              <m:den>
                                <m:nary>
                                  <m:naryPr>
                                    <m:chr m:val="∑"/>
                                    <m:limLoc m:val="subSup"/>
                                    <m:ctrlPr>
                                      <a:rPr lang="en-HK" sz="2000" i="1">
                                        <a:solidFill>
                                          <a:schemeClr val="tx1"/>
                                        </a:solidFill>
                                        <a:latin typeface="Cambria Math" panose="02040503050406030204" pitchFamily="18" charset="0"/>
                                      </a:rPr>
                                    </m:ctrlPr>
                                  </m:naryPr>
                                  <m:sub>
                                    <m:r>
                                      <m:rPr>
                                        <m:brk m:alnAt="25"/>
                                      </m:rP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=1</m:t>
                                    </m:r>
                                  </m:sub>
                                  <m:sup>
                                    <m:r>
                                      <a:rPr lang="en-HK" sz="2000" i="1">
                                        <a:solidFill>
                                          <a:schemeClr val="tx1"/>
                                        </a:solidFill>
                                        <a:latin typeface="Cambria Math" panose="02040503050406030204" pitchFamily="18" charset="0"/>
                                      </a:rPr>
                                      <m:t>𝑗</m:t>
                                    </m:r>
                                    <m:r>
                                      <a:rPr lang="en-HK" sz="2000" i="1">
                                        <a:solidFill>
                                          <a:schemeClr val="tx1"/>
                                        </a:solidFill>
                                        <a:latin typeface="Cambria Math" panose="02040503050406030204" pitchFamily="18" charset="0"/>
                                      </a:rPr>
                                      <m:t>=</m:t>
                                    </m:r>
                                    <m:r>
                                      <a:rPr lang="en-HK" sz="2000" i="1">
                                        <a:solidFill>
                                          <a:schemeClr val="tx1"/>
                                        </a:solidFill>
                                        <a:latin typeface="Cambria Math" panose="02040503050406030204" pitchFamily="18" charset="0"/>
                                      </a:rPr>
                                      <m:t>𝐾</m:t>
                                    </m:r>
                                  </m:sup>
                                  <m:e>
                                    <m:r>
                                      <a:rPr lang="en-HK" sz="2000" i="1">
                                        <a:solidFill>
                                          <a:schemeClr val="tx1"/>
                                        </a:solidFill>
                                        <a:latin typeface="Cambria Math" panose="02040503050406030204" pitchFamily="18" charset="0"/>
                                      </a:rPr>
                                      <m:t>𝑒𝑥𝑝</m:t>
                                    </m:r>
                                    <m:r>
                                      <a:rPr lang="en-HK" sz="2000" i="1">
                                        <a:solidFill>
                                          <a:schemeClr val="tx1"/>
                                        </a:solidFill>
                                        <a:latin typeface="Cambria Math" panose="02040503050406030204" pitchFamily="18" charset="0"/>
                                      </a:rPr>
                                      <m:t>⁡(</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𝑧</m:t>
                                        </m:r>
                                      </m:e>
                                      <m:sub>
                                        <m:r>
                                          <a:rPr lang="en-HK" sz="2000" i="1">
                                            <a:solidFill>
                                              <a:schemeClr val="tx1"/>
                                            </a:solidFill>
                                            <a:latin typeface="Cambria Math" panose="02040503050406030204" pitchFamily="18" charset="0"/>
                                          </a:rPr>
                                          <m:t>𝑗</m:t>
                                        </m:r>
                                      </m:sub>
                                    </m:sSub>
                                    <m:r>
                                      <a:rPr lang="en-HK" sz="2000" i="1">
                                        <a:solidFill>
                                          <a:schemeClr val="tx1"/>
                                        </a:solidFill>
                                        <a:latin typeface="Cambria Math" panose="02040503050406030204" pitchFamily="18" charset="0"/>
                                      </a:rPr>
                                      <m:t>)</m:t>
                                    </m:r>
                                  </m:e>
                                </m:nary>
                              </m:den>
                            </m:f>
                          </m:e>
                        </m:d>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HK" sz="2000" i="1">
                                <a:solidFill>
                                  <a:schemeClr val="tx1"/>
                                </a:solidFill>
                                <a:latin typeface="Cambria Math" panose="02040503050406030204" pitchFamily="18" charset="0"/>
                                <a:ea typeface="Cambria Math" panose="02040503050406030204" pitchFamily="18" charset="0"/>
                              </a:rPr>
                              <m:t>𝑍</m:t>
                            </m:r>
                          </m:e>
                          <m:sub>
                            <m:r>
                              <a:rPr lang="en-HK" sz="2000" i="1">
                                <a:solidFill>
                                  <a:schemeClr val="tx1"/>
                                </a:solidFill>
                                <a:latin typeface="Cambria Math" panose="02040503050406030204" pitchFamily="18" charset="0"/>
                                <a:ea typeface="Cambria Math" panose="02040503050406030204" pitchFamily="18" charset="0"/>
                              </a:rPr>
                              <m:t>𝑖</m:t>
                            </m:r>
                          </m:sub>
                        </m:sSub>
                      </m:den>
                    </m:f>
                    <m:r>
                      <a:rPr lang="en-HK" sz="2000" i="1">
                        <a:solidFill>
                          <a:schemeClr val="tx1"/>
                        </a:solidFill>
                        <a:latin typeface="Cambria Math" panose="02040503050406030204" pitchFamily="18" charset="0"/>
                        <a:ea typeface="Cambria Math" panose="02040503050406030204" pitchFamily="18" charset="0"/>
                      </a:rPr>
                      <m:t> </m:t>
                    </m:r>
                  </m:oMath>
                </a14:m>
                <a:r>
                  <a:rPr lang="en-US" sz="2000" i="1" dirty="0">
                    <a:solidFill>
                      <a:schemeClr val="tx1"/>
                    </a:solidFill>
                  </a:rPr>
                  <a:t>=-</a:t>
                </a:r>
                <a:r>
                  <a:rPr lang="en-US" sz="2000" i="1" dirty="0" err="1">
                    <a:solidFill>
                      <a:schemeClr val="tx1"/>
                    </a:solidFill>
                  </a:rPr>
                  <a:t>y</a:t>
                </a:r>
                <a:r>
                  <a:rPr lang="en-US" sz="2000" i="1" baseline="-25000" dirty="0" err="1">
                    <a:solidFill>
                      <a:schemeClr val="tx1"/>
                    </a:solidFill>
                  </a:rPr>
                  <a:t>h</a:t>
                </a:r>
                <a:r>
                  <a:rPr lang="en-US" sz="2000" i="1" dirty="0">
                    <a:solidFill>
                      <a:schemeClr val="tx1"/>
                    </a:solidFill>
                  </a:rPr>
                  <a:t>*</a:t>
                </a:r>
                <a:r>
                  <a:rPr lang="en-US" sz="2000" i="1" dirty="0" err="1">
                    <a:solidFill>
                      <a:schemeClr val="tx1"/>
                    </a:solidFill>
                  </a:rPr>
                  <a:t>y</a:t>
                </a:r>
                <a:r>
                  <a:rPr lang="en-US" sz="2000" i="1" baseline="-25000" dirty="0" err="1">
                    <a:solidFill>
                      <a:schemeClr val="tx1"/>
                    </a:solidFill>
                  </a:rPr>
                  <a:t>i</a:t>
                </a:r>
                <a:endParaRPr lang="en-HK" sz="2000" i="1" baseline="-25000" dirty="0">
                  <a:solidFill>
                    <a:schemeClr val="tx1"/>
                  </a:solidFill>
                </a:endParaRPr>
              </a:p>
            </p:txBody>
          </p:sp>
        </mc:Choice>
        <mc:Fallback xmlns="">
          <p:sp>
            <p:nvSpPr>
              <p:cNvPr id="6" name="TextBox 5">
                <a:extLst>
                  <a:ext uri="{FF2B5EF4-FFF2-40B4-BE49-F238E27FC236}">
                    <a16:creationId xmlns:a16="http://schemas.microsoft.com/office/drawing/2014/main" id="{E0A40632-D5C0-5984-6BC7-1B6A3877A370}"/>
                  </a:ext>
                </a:extLst>
              </p:cNvPr>
              <p:cNvSpPr txBox="1">
                <a:spLocks noRot="1" noChangeAspect="1" noMove="1" noResize="1" noEditPoints="1" noAdjustHandles="1" noChangeArrowheads="1" noChangeShapeType="1" noTextEdit="1"/>
              </p:cNvSpPr>
              <p:nvPr/>
            </p:nvSpPr>
            <p:spPr>
              <a:xfrm>
                <a:off x="1294479" y="3218945"/>
                <a:ext cx="3786773" cy="2039661"/>
              </a:xfrm>
              <a:prstGeom prst="rect">
                <a:avLst/>
              </a:prstGeom>
              <a:blipFill>
                <a:blip r:embed="rId3"/>
                <a:stretch>
                  <a:fillRect l="-1442" t="-1187"/>
                </a:stretch>
              </a:blipFill>
              <a:ln>
                <a:solidFill>
                  <a:schemeClr val="accent1"/>
                </a:solidFill>
              </a:ln>
            </p:spPr>
            <p:txBody>
              <a:bodyPr/>
              <a:lstStyle/>
              <a:p>
                <a:r>
                  <a:rPr lang="en-HK">
                    <a:noFill/>
                  </a:rPr>
                  <a:t> </a:t>
                </a:r>
              </a:p>
            </p:txBody>
          </p:sp>
        </mc:Fallback>
      </mc:AlternateContent>
      <p:cxnSp>
        <p:nvCxnSpPr>
          <p:cNvPr id="11" name="Straight Arrow Connector 10">
            <a:extLst>
              <a:ext uri="{FF2B5EF4-FFF2-40B4-BE49-F238E27FC236}">
                <a16:creationId xmlns:a16="http://schemas.microsoft.com/office/drawing/2014/main" id="{10712D0E-584F-BA94-E697-EDA3B2AB748B}"/>
              </a:ext>
            </a:extLst>
          </p:cNvPr>
          <p:cNvCxnSpPr/>
          <p:nvPr/>
        </p:nvCxnSpPr>
        <p:spPr>
          <a:xfrm>
            <a:off x="5260258" y="4045974"/>
            <a:ext cx="2405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25B4AD-EA78-3308-8D9E-6F45B72A49EE}"/>
              </a:ext>
            </a:extLst>
          </p:cNvPr>
          <p:cNvCxnSpPr>
            <a:cxnSpLocks/>
          </p:cNvCxnSpPr>
          <p:nvPr/>
        </p:nvCxnSpPr>
        <p:spPr>
          <a:xfrm>
            <a:off x="5289947" y="5029200"/>
            <a:ext cx="2405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E3E4A4F-B3CF-E83E-079E-4DF12DE64A4D}"/>
              </a:ext>
            </a:extLst>
          </p:cNvPr>
          <p:cNvPicPr>
            <a:picLocks noChangeAspect="1"/>
          </p:cNvPicPr>
          <p:nvPr/>
        </p:nvPicPr>
        <p:blipFill>
          <a:blip r:embed="rId4"/>
          <a:stretch>
            <a:fillRect/>
          </a:stretch>
        </p:blipFill>
        <p:spPr>
          <a:xfrm>
            <a:off x="5859682" y="2764016"/>
            <a:ext cx="2515818" cy="1854143"/>
          </a:xfrm>
          <a:prstGeom prst="rect">
            <a:avLst/>
          </a:prstGeom>
          <a:ln>
            <a:solidFill>
              <a:schemeClr val="accent1"/>
            </a:solidFill>
          </a:ln>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E730072-4DD3-62C9-C784-73C2033A7A8F}"/>
                  </a:ext>
                </a:extLst>
              </p:cNvPr>
              <p:cNvSpPr txBox="1"/>
              <p:nvPr/>
            </p:nvSpPr>
            <p:spPr>
              <a:xfrm>
                <a:off x="8228799" y="5407910"/>
                <a:ext cx="89550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oMath>
                  </m:oMathPara>
                </a14:m>
                <a:endParaRPr lang="en-HK" dirty="0"/>
              </a:p>
            </p:txBody>
          </p:sp>
        </mc:Choice>
        <mc:Fallback xmlns="">
          <p:sp>
            <p:nvSpPr>
              <p:cNvPr id="18" name="TextBox 17">
                <a:extLst>
                  <a:ext uri="{FF2B5EF4-FFF2-40B4-BE49-F238E27FC236}">
                    <a16:creationId xmlns:a16="http://schemas.microsoft.com/office/drawing/2014/main" id="{4E730072-4DD3-62C9-C784-73C2033A7A8F}"/>
                  </a:ext>
                </a:extLst>
              </p:cNvPr>
              <p:cNvSpPr txBox="1">
                <a:spLocks noRot="1" noChangeAspect="1" noMove="1" noResize="1" noEditPoints="1" noAdjustHandles="1" noChangeArrowheads="1" noChangeShapeType="1" noTextEdit="1"/>
              </p:cNvSpPr>
              <p:nvPr/>
            </p:nvSpPr>
            <p:spPr>
              <a:xfrm>
                <a:off x="8228799" y="5407910"/>
                <a:ext cx="895505" cy="369332"/>
              </a:xfrm>
              <a:prstGeom prst="rect">
                <a:avLst/>
              </a:prstGeom>
              <a:blipFill>
                <a:blip r:embed="rId5"/>
                <a:stretch>
                  <a:fillRect/>
                </a:stretch>
              </a:blipFill>
            </p:spPr>
            <p:txBody>
              <a:bodyPr/>
              <a:lstStyle/>
              <a:p>
                <a:r>
                  <a:rPr lang="en-HK">
                    <a:noFill/>
                  </a:rPr>
                  <a:t> </a:t>
                </a:r>
              </a:p>
            </p:txBody>
          </p:sp>
        </mc:Fallback>
      </mc:AlternateContent>
      <p:pic>
        <p:nvPicPr>
          <p:cNvPr id="7" name="Picture 6">
            <a:extLst>
              <a:ext uri="{FF2B5EF4-FFF2-40B4-BE49-F238E27FC236}">
                <a16:creationId xmlns:a16="http://schemas.microsoft.com/office/drawing/2014/main" id="{E11A2DB0-1D6B-1A98-C45C-B334B3D6EB2F}"/>
              </a:ext>
            </a:extLst>
          </p:cNvPr>
          <p:cNvPicPr>
            <a:picLocks noChangeAspect="1"/>
          </p:cNvPicPr>
          <p:nvPr/>
        </p:nvPicPr>
        <p:blipFill>
          <a:blip r:embed="rId6"/>
          <a:stretch>
            <a:fillRect/>
          </a:stretch>
        </p:blipFill>
        <p:spPr>
          <a:xfrm>
            <a:off x="5908255" y="4707975"/>
            <a:ext cx="2467245" cy="1648375"/>
          </a:xfrm>
          <a:prstGeom prst="rect">
            <a:avLst/>
          </a:prstGeom>
          <a:ln>
            <a:solidFill>
              <a:schemeClr val="accent1"/>
            </a:solidFill>
          </a:ln>
        </p:spPr>
      </p:pic>
      <p:sp>
        <p:nvSpPr>
          <p:cNvPr id="9" name="Oval 8">
            <a:extLst>
              <a:ext uri="{FF2B5EF4-FFF2-40B4-BE49-F238E27FC236}">
                <a16:creationId xmlns:a16="http://schemas.microsoft.com/office/drawing/2014/main" id="{CB966B41-3D1F-10C1-44F2-A22AE8456515}"/>
              </a:ext>
            </a:extLst>
          </p:cNvPr>
          <p:cNvSpPr/>
          <p:nvPr/>
        </p:nvSpPr>
        <p:spPr>
          <a:xfrm>
            <a:off x="7774608" y="4845915"/>
            <a:ext cx="402834" cy="4815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0" name="Oval 9">
            <a:extLst>
              <a:ext uri="{FF2B5EF4-FFF2-40B4-BE49-F238E27FC236}">
                <a16:creationId xmlns:a16="http://schemas.microsoft.com/office/drawing/2014/main" id="{637D7F34-2ED0-C109-ADDF-709CDBE2D81D}"/>
              </a:ext>
            </a:extLst>
          </p:cNvPr>
          <p:cNvSpPr/>
          <p:nvPr/>
        </p:nvSpPr>
        <p:spPr>
          <a:xfrm>
            <a:off x="6019800" y="5340843"/>
            <a:ext cx="402834" cy="4815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DA7D673-8F7E-46B5-D46C-F62B05E453D8}"/>
                  </a:ext>
                </a:extLst>
              </p:cNvPr>
              <p:cNvSpPr txBox="1"/>
              <p:nvPr/>
            </p:nvSpPr>
            <p:spPr>
              <a:xfrm>
                <a:off x="8228799" y="3557654"/>
                <a:ext cx="89550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oMath>
                  </m:oMathPara>
                </a14:m>
                <a:endParaRPr lang="en-HK" dirty="0"/>
              </a:p>
            </p:txBody>
          </p:sp>
        </mc:Choice>
        <mc:Fallback xmlns="">
          <p:sp>
            <p:nvSpPr>
              <p:cNvPr id="13" name="TextBox 12">
                <a:extLst>
                  <a:ext uri="{FF2B5EF4-FFF2-40B4-BE49-F238E27FC236}">
                    <a16:creationId xmlns:a16="http://schemas.microsoft.com/office/drawing/2014/main" id="{1DA7D673-8F7E-46B5-D46C-F62B05E453D8}"/>
                  </a:ext>
                </a:extLst>
              </p:cNvPr>
              <p:cNvSpPr txBox="1">
                <a:spLocks noRot="1" noChangeAspect="1" noMove="1" noResize="1" noEditPoints="1" noAdjustHandles="1" noChangeArrowheads="1" noChangeShapeType="1" noTextEdit="1"/>
              </p:cNvSpPr>
              <p:nvPr/>
            </p:nvSpPr>
            <p:spPr>
              <a:xfrm>
                <a:off x="8228799" y="3557654"/>
                <a:ext cx="895505" cy="369332"/>
              </a:xfrm>
              <a:prstGeom prst="rect">
                <a:avLst/>
              </a:prstGeom>
              <a:blipFill>
                <a:blip r:embed="rId7"/>
                <a:stretch>
                  <a:fillRect/>
                </a:stretch>
              </a:blipFill>
            </p:spPr>
            <p:txBody>
              <a:bodyPr/>
              <a:lstStyle/>
              <a:p>
                <a:r>
                  <a:rPr lang="en-HK">
                    <a:noFill/>
                  </a:rPr>
                  <a:t> </a:t>
                </a:r>
              </a:p>
            </p:txBody>
          </p:sp>
        </mc:Fallback>
      </mc:AlternateContent>
    </p:spTree>
    <p:extLst>
      <p:ext uri="{BB962C8B-B14F-4D97-AF65-F5344CB8AC3E}">
        <p14:creationId xmlns:p14="http://schemas.microsoft.com/office/powerpoint/2010/main" val="1557461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8BA3AAC-9F45-2DBA-731A-E7281E26A68D}"/>
                  </a:ext>
                </a:extLst>
              </p:cNvPr>
              <p:cNvSpPr>
                <a:spLocks noGrp="1"/>
              </p:cNvSpPr>
              <p:nvPr>
                <p:ph type="title"/>
              </p:nvPr>
            </p:nvSpPr>
            <p:spPr/>
            <p:txBody>
              <a:bodyPr>
                <a:noAutofit/>
              </a:bodyPr>
              <a:lstStyle/>
              <a:p>
                <a:r>
                  <a:rPr lang="en-US" sz="2800" dirty="0"/>
                  <a:t>Step 2, find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ea typeface="Cambria Math" panose="02040503050406030204" pitchFamily="18" charset="0"/>
                          </a:rPr>
                          <m:t>𝜕</m:t>
                        </m:r>
                        <m:r>
                          <a:rPr lang="en-HK" sz="2800" i="1">
                            <a:solidFill>
                              <a:srgbClr val="0070C0"/>
                            </a:solidFill>
                            <a:latin typeface="Cambria Math" panose="02040503050406030204" pitchFamily="18" charset="0"/>
                            <a:ea typeface="Cambria Math" panose="02040503050406030204" pitchFamily="18" charset="0"/>
                          </a:rPr>
                          <m:t>𝐸</m:t>
                        </m:r>
                      </m:num>
                      <m:den>
                        <m:r>
                          <a:rPr lang="en-US" sz="2800" i="1">
                            <a:solidFill>
                              <a:srgbClr val="0070C0"/>
                            </a:solidFill>
                            <a:latin typeface="Cambria Math" panose="02040503050406030204" pitchFamily="18" charset="0"/>
                            <a:ea typeface="Cambria Math" panose="02040503050406030204" pitchFamily="18" charset="0"/>
                          </a:rPr>
                          <m:t>𝜕</m:t>
                        </m:r>
                        <m:r>
                          <a:rPr lang="en-HK" sz="2800" i="1">
                            <a:solidFill>
                              <a:srgbClr val="0070C0"/>
                            </a:solidFill>
                            <a:latin typeface="Cambria Math" panose="02040503050406030204" pitchFamily="18" charset="0"/>
                            <a:ea typeface="Cambria Math" panose="02040503050406030204" pitchFamily="18" charset="0"/>
                          </a:rPr>
                          <m:t>𝑦</m:t>
                        </m:r>
                      </m:den>
                    </m:f>
                    <m:f>
                      <m:fPr>
                        <m:ctrlPr>
                          <a:rPr lang="en-US" sz="2800" i="1" smtClean="0">
                            <a:solidFill>
                              <a:srgbClr val="0070C0"/>
                            </a:solidFill>
                            <a:latin typeface="Cambria Math" panose="02040503050406030204" pitchFamily="18" charset="0"/>
                          </a:rPr>
                        </m:ctrlPr>
                      </m:fPr>
                      <m:num>
                        <m:r>
                          <a:rPr lang="en-US" sz="2800" i="1" smtClean="0">
                            <a:solidFill>
                              <a:srgbClr val="0070C0"/>
                            </a:solidFill>
                            <a:latin typeface="Cambria Math" panose="02040503050406030204" pitchFamily="18" charset="0"/>
                            <a:ea typeface="Cambria Math" panose="02040503050406030204" pitchFamily="18" charset="0"/>
                          </a:rPr>
                          <m:t>𝜕</m:t>
                        </m:r>
                        <m:r>
                          <a:rPr lang="en-HK" sz="2800" b="0" i="1" smtClean="0">
                            <a:solidFill>
                              <a:srgbClr val="0070C0"/>
                            </a:solidFill>
                            <a:latin typeface="Cambria Math" panose="02040503050406030204" pitchFamily="18" charset="0"/>
                            <a:ea typeface="Cambria Math" panose="02040503050406030204" pitchFamily="18" charset="0"/>
                          </a:rPr>
                          <m:t>𝑦</m:t>
                        </m:r>
                      </m:num>
                      <m:den>
                        <m:r>
                          <a:rPr lang="en-US" sz="2800" i="1">
                            <a:solidFill>
                              <a:srgbClr val="0070C0"/>
                            </a:solidFill>
                            <a:latin typeface="Cambria Math" panose="02040503050406030204" pitchFamily="18" charset="0"/>
                            <a:ea typeface="Cambria Math" panose="02040503050406030204" pitchFamily="18" charset="0"/>
                          </a:rPr>
                          <m:t>𝜕</m:t>
                        </m:r>
                        <m:r>
                          <a:rPr lang="en-HK" sz="2800" b="0" i="1" smtClean="0">
                            <a:solidFill>
                              <a:srgbClr val="0070C0"/>
                            </a:solidFill>
                            <a:latin typeface="Cambria Math" panose="02040503050406030204" pitchFamily="18" charset="0"/>
                            <a:ea typeface="Cambria Math" panose="02040503050406030204" pitchFamily="18" charset="0"/>
                          </a:rPr>
                          <m:t>𝑧</m:t>
                        </m:r>
                      </m:den>
                    </m:f>
                  </m:oMath>
                </a14:m>
                <a:r>
                  <a:rPr lang="en-HK" sz="2800" dirty="0"/>
                  <a:t>=</a:t>
                </a:r>
                <a:r>
                  <a:rPr lang="en-US" sz="2800" dirty="0">
                    <a:solidFill>
                      <a:srgbClr val="0070C0"/>
                    </a:solidFill>
                  </a:rPr>
                  <a:t> </a:t>
                </a:r>
                <a14:m>
                  <m:oMath xmlns:m="http://schemas.openxmlformats.org/officeDocument/2006/math">
                    <m:f>
                      <m:fPr>
                        <m:ctrlPr>
                          <a:rPr lang="en-US" sz="2800" i="1">
                            <a:solidFill>
                              <a:srgbClr val="0070C0"/>
                            </a:solidFill>
                            <a:latin typeface="Cambria Math" panose="02040503050406030204" pitchFamily="18" charset="0"/>
                          </a:rPr>
                        </m:ctrlPr>
                      </m:fPr>
                      <m:num>
                        <m:r>
                          <a:rPr lang="en-US" sz="2800" i="1">
                            <a:solidFill>
                              <a:srgbClr val="0070C0"/>
                            </a:solidFill>
                            <a:latin typeface="Cambria Math" panose="02040503050406030204" pitchFamily="18" charset="0"/>
                            <a:ea typeface="Cambria Math" panose="02040503050406030204" pitchFamily="18" charset="0"/>
                          </a:rPr>
                          <m:t>𝜕</m:t>
                        </m:r>
                        <m:r>
                          <a:rPr lang="en-HK" sz="2800" i="1">
                            <a:solidFill>
                              <a:srgbClr val="0070C0"/>
                            </a:solidFill>
                            <a:latin typeface="Cambria Math" panose="02040503050406030204" pitchFamily="18" charset="0"/>
                            <a:ea typeface="Cambria Math" panose="02040503050406030204" pitchFamily="18" charset="0"/>
                          </a:rPr>
                          <m:t>𝐸</m:t>
                        </m:r>
                      </m:num>
                      <m:den>
                        <m:r>
                          <a:rPr lang="en-US" sz="2800" i="1">
                            <a:solidFill>
                              <a:srgbClr val="0070C0"/>
                            </a:solidFill>
                            <a:latin typeface="Cambria Math" panose="02040503050406030204" pitchFamily="18" charset="0"/>
                            <a:ea typeface="Cambria Math" panose="02040503050406030204" pitchFamily="18" charset="0"/>
                          </a:rPr>
                          <m:t>𝜕</m:t>
                        </m:r>
                        <m:r>
                          <a:rPr lang="en-US" sz="2800" b="0" i="1" smtClean="0">
                            <a:solidFill>
                              <a:srgbClr val="0070C0"/>
                            </a:solidFill>
                            <a:latin typeface="Cambria Math" panose="02040503050406030204" pitchFamily="18" charset="0"/>
                            <a:ea typeface="Cambria Math" panose="02040503050406030204" pitchFamily="18" charset="0"/>
                          </a:rPr>
                          <m:t>𝑧</m:t>
                        </m:r>
                      </m:den>
                    </m:f>
                    <m:r>
                      <a:rPr lang="en-US" sz="2800" b="0" i="1" smtClean="0">
                        <a:solidFill>
                          <a:srgbClr val="0070C0"/>
                        </a:solidFill>
                        <a:latin typeface="Cambria Math" panose="02040503050406030204" pitchFamily="18" charset="0"/>
                        <a:ea typeface="Cambria Math" panose="02040503050406030204" pitchFamily="18" charset="0"/>
                      </a:rPr>
                      <m:t> </m:t>
                    </m:r>
                    <m:r>
                      <a:rPr lang="en-US" sz="2800" b="0" i="0" smtClean="0">
                        <a:solidFill>
                          <a:schemeClr val="tx1"/>
                        </a:solidFill>
                        <a:latin typeface="Cambria Math" panose="02040503050406030204" pitchFamily="18" charset="0"/>
                        <a:ea typeface="Cambria Math" panose="02040503050406030204" pitchFamily="18" charset="0"/>
                      </a:rPr>
                      <m:t>( </m:t>
                    </m:r>
                    <m:r>
                      <m:rPr>
                        <m:sty m:val="p"/>
                      </m:rPr>
                      <a:rPr lang="en-US" sz="2800" b="0" i="0" smtClean="0">
                        <a:solidFill>
                          <a:schemeClr val="tx1"/>
                        </a:solidFill>
                        <a:latin typeface="Cambria Math" panose="02040503050406030204" pitchFamily="18" charset="0"/>
                        <a:ea typeface="Cambria Math" panose="02040503050406030204" pitchFamily="18" charset="0"/>
                      </a:rPr>
                      <m:t>to</m:t>
                    </m:r>
                    <m:r>
                      <a:rPr lang="en-US" sz="2800" b="0" i="0" smtClean="0">
                        <a:solidFill>
                          <a:schemeClr val="tx1"/>
                        </a:solidFill>
                        <a:latin typeface="Cambria Math" panose="02040503050406030204" pitchFamily="18" charset="0"/>
                        <a:ea typeface="Cambria Math" panose="02040503050406030204" pitchFamily="18" charset="0"/>
                      </a:rPr>
                      <m:t> </m:t>
                    </m:r>
                    <m:r>
                      <m:rPr>
                        <m:sty m:val="p"/>
                      </m:rPr>
                      <a:rPr lang="en-US" sz="2800" b="0" i="0" smtClean="0">
                        <a:solidFill>
                          <a:schemeClr val="tx1"/>
                        </a:solidFill>
                        <a:latin typeface="Cambria Math" panose="02040503050406030204" pitchFamily="18" charset="0"/>
                        <a:ea typeface="Cambria Math" panose="02040503050406030204" pitchFamily="18" charset="0"/>
                      </a:rPr>
                      <m:t>find</m:t>
                    </m:r>
                    <m:r>
                      <a:rPr lang="en-US" sz="2800" b="0" i="0" smtClean="0">
                        <a:solidFill>
                          <a:schemeClr val="tx1"/>
                        </a:solidFill>
                        <a:latin typeface="Cambria Math" panose="02040503050406030204" pitchFamily="18" charset="0"/>
                        <a:ea typeface="Cambria Math" panose="02040503050406030204" pitchFamily="18" charset="0"/>
                      </a:rPr>
                      <m:t> </m:t>
                    </m:r>
                    <m:r>
                      <m:rPr>
                        <m:sty m:val="p"/>
                      </m:rPr>
                      <a:rPr lang="en-US" sz="2800" b="0" i="0" smtClean="0">
                        <a:solidFill>
                          <a:schemeClr val="tx1"/>
                        </a:solidFill>
                        <a:latin typeface="Cambria Math" panose="02040503050406030204" pitchFamily="18" charset="0"/>
                        <a:ea typeface="Cambria Math" panose="02040503050406030204" pitchFamily="18" charset="0"/>
                      </a:rPr>
                      <m:t>term</m:t>
                    </m:r>
                    <m:r>
                      <a:rPr lang="en-US" sz="2800" b="0" i="0" smtClean="0">
                        <a:solidFill>
                          <a:schemeClr val="tx1"/>
                        </a:solidFill>
                        <a:latin typeface="Cambria Math" panose="02040503050406030204" pitchFamily="18" charset="0"/>
                        <a:ea typeface="Cambria Math" panose="02040503050406030204" pitchFamily="18" charset="0"/>
                      </a:rPr>
                      <m:t>1∗</m:t>
                    </m:r>
                    <m:r>
                      <m:rPr>
                        <m:sty m:val="p"/>
                      </m:rPr>
                      <a:rPr lang="en-US" sz="2800" b="0" i="0" smtClean="0">
                        <a:solidFill>
                          <a:schemeClr val="tx1"/>
                        </a:solidFill>
                        <a:latin typeface="Cambria Math" panose="02040503050406030204" pitchFamily="18" charset="0"/>
                        <a:ea typeface="Cambria Math" panose="02040503050406030204" pitchFamily="18" charset="0"/>
                      </a:rPr>
                      <m:t>term</m:t>
                    </m:r>
                    <m:r>
                      <a:rPr lang="en-US" sz="2800" b="0" i="0" smtClean="0">
                        <a:solidFill>
                          <a:schemeClr val="tx1"/>
                        </a:solidFill>
                        <a:latin typeface="Cambria Math" panose="02040503050406030204" pitchFamily="18" charset="0"/>
                        <a:ea typeface="Cambria Math" panose="02040503050406030204" pitchFamily="18" charset="0"/>
                      </a:rPr>
                      <m:t>2)</m:t>
                    </m:r>
                  </m:oMath>
                </a14:m>
                <a:endParaRPr lang="en-HK" sz="2800" dirty="0"/>
              </a:p>
            </p:txBody>
          </p:sp>
        </mc:Choice>
        <mc:Fallback xmlns="">
          <p:sp>
            <p:nvSpPr>
              <p:cNvPr id="2" name="Title 1">
                <a:extLst>
                  <a:ext uri="{FF2B5EF4-FFF2-40B4-BE49-F238E27FC236}">
                    <a16:creationId xmlns:a16="http://schemas.microsoft.com/office/drawing/2014/main" id="{E8BA3AAC-9F45-2DBA-731A-E7281E26A68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04C701-3832-ED98-C692-A25E5286405E}"/>
                  </a:ext>
                </a:extLst>
              </p:cNvPr>
              <p:cNvSpPr>
                <a:spLocks noGrp="1"/>
              </p:cNvSpPr>
              <p:nvPr>
                <p:ph idx="1"/>
              </p:nvPr>
            </p:nvSpPr>
            <p:spPr/>
            <p:txBody>
              <a:bodyPr/>
              <a:lstStyle/>
              <a:p>
                <a:r>
                  <a:rPr lang="en-US" sz="2400" i="1" dirty="0">
                    <a:solidFill>
                      <a:srgbClr val="0070C0"/>
                    </a:solidFill>
                    <a:latin typeface="Cambria Math" panose="02040503050406030204" pitchFamily="18" charset="0"/>
                  </a:rPr>
                  <a:t>For Backpropagation , we need</a:t>
                </a:r>
              </a:p>
              <a:p>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HK"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𝑦</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𝑦</m:t>
                        </m:r>
                      </m:num>
                      <m:den>
                        <m:r>
                          <a:rPr lang="en-US" sz="2400" i="1">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1∗</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2∗</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3 </m:t>
                    </m:r>
                  </m:oMath>
                </a14:m>
                <a:endParaRPr lang="en-US" sz="2400" b="0" i="1" dirty="0">
                  <a:solidFill>
                    <a:srgbClr val="0070C0"/>
                  </a:solidFill>
                  <a:latin typeface="Cambria Math" panose="02040503050406030204" pitchFamily="18" charset="0"/>
                  <a:ea typeface="Cambria Math" panose="02040503050406030204" pitchFamily="18" charset="0"/>
                </a:endParaRPr>
              </a:p>
              <a:p>
                <a:r>
                  <a:rPr lang="en-US" sz="2400" i="1" dirty="0">
                    <a:solidFill>
                      <a:srgbClr val="0070C0"/>
                    </a:solidFill>
                    <a:latin typeface="Cambria Math" panose="02040503050406030204" pitchFamily="18" charset="0"/>
                    <a:ea typeface="Cambria Math" panose="02040503050406030204" pitchFamily="18" charset="0"/>
                  </a:rPr>
                  <a:t>(chain rule)</a:t>
                </a:r>
                <a:endParaRPr lang="en-US" sz="2400" b="0" i="1" dirty="0">
                  <a:solidFill>
                    <a:srgbClr val="0070C0"/>
                  </a:solidFill>
                  <a:latin typeface="Cambria Math" panose="02040503050406030204" pitchFamily="18" charset="0"/>
                  <a:ea typeface="Cambria Math" panose="02040503050406030204" pitchFamily="18" charset="0"/>
                </a:endParaRPr>
              </a:p>
              <a:p>
                <a:r>
                  <a:rPr lang="en-US" sz="3200" dirty="0"/>
                  <a:t>To derive  SoftMax weight backpropagation, w</a:t>
                </a:r>
                <a:r>
                  <a:rPr lang="en-US" dirty="0"/>
                  <a:t>e will find (</a:t>
                </a:r>
                <a:r>
                  <a:rPr lang="en-US" sz="3200" dirty="0"/>
                  <a:t>term1*term2) = </a:t>
                </a:r>
                <a14:m>
                  <m:oMath xmlns:m="http://schemas.openxmlformats.org/officeDocument/2006/math">
                    <m:f>
                      <m:fPr>
                        <m:ctrlPr>
                          <a:rPr lang="en-US" i="1" smtClean="0">
                            <a:solidFill>
                              <a:srgbClr val="0070C0"/>
                            </a:solidFill>
                            <a:latin typeface="Cambria Math" panose="02040503050406030204" pitchFamily="18" charset="0"/>
                          </a:rPr>
                        </m:ctrlPr>
                      </m:fPr>
                      <m:num>
                        <m:r>
                          <a:rPr lang="en-US" i="1" smtClean="0">
                            <a:solidFill>
                              <a:srgbClr val="0070C0"/>
                            </a:solidFill>
                            <a:latin typeface="Cambria Math" panose="02040503050406030204" pitchFamily="18" charset="0"/>
                            <a:ea typeface="Cambria Math" panose="02040503050406030204" pitchFamily="18" charset="0"/>
                          </a:rPr>
                          <m:t>𝜕</m:t>
                        </m:r>
                        <m:r>
                          <a:rPr lang="en-US" b="0" i="1" smtClean="0">
                            <a:solidFill>
                              <a:srgbClr val="0070C0"/>
                            </a:solidFill>
                            <a:latin typeface="Cambria Math" panose="02040503050406030204" pitchFamily="18" charset="0"/>
                            <a:ea typeface="Cambria Math" panose="02040503050406030204" pitchFamily="18" charset="0"/>
                          </a:rPr>
                          <m:t>𝐸</m:t>
                        </m:r>
                      </m:num>
                      <m:den>
                        <m:r>
                          <a:rPr lang="en-US" i="1">
                            <a:solidFill>
                              <a:srgbClr val="0070C0"/>
                            </a:solidFill>
                            <a:latin typeface="Cambria Math" panose="02040503050406030204" pitchFamily="18" charset="0"/>
                            <a:ea typeface="Cambria Math" panose="02040503050406030204" pitchFamily="18" charset="0"/>
                          </a:rPr>
                          <m:t>𝜕</m:t>
                        </m:r>
                        <m:r>
                          <a:rPr lang="en-HK" b="0" i="1" smtClean="0">
                            <a:solidFill>
                              <a:srgbClr val="0070C0"/>
                            </a:solidFill>
                            <a:latin typeface="Cambria Math" panose="02040503050406030204" pitchFamily="18" charset="0"/>
                            <a:ea typeface="Cambria Math" panose="02040503050406030204" pitchFamily="18" charset="0"/>
                          </a:rPr>
                          <m:t>𝑧</m:t>
                        </m:r>
                      </m:den>
                    </m:f>
                  </m:oMath>
                </a14:m>
                <a:endParaRPr lang="en-HK" dirty="0"/>
              </a:p>
            </p:txBody>
          </p:sp>
        </mc:Choice>
        <mc:Fallback xmlns="">
          <p:sp>
            <p:nvSpPr>
              <p:cNvPr id="3" name="Content Placeholder 2">
                <a:extLst>
                  <a:ext uri="{FF2B5EF4-FFF2-40B4-BE49-F238E27FC236}">
                    <a16:creationId xmlns:a16="http://schemas.microsoft.com/office/drawing/2014/main" id="{9204C701-3832-ED98-C692-A25E5286405E}"/>
                  </a:ext>
                </a:extLst>
              </p:cNvPr>
              <p:cNvSpPr>
                <a:spLocks noGrp="1" noRot="1" noChangeAspect="1" noMove="1" noResize="1" noEditPoints="1" noAdjustHandles="1" noChangeArrowheads="1" noChangeShapeType="1" noTextEdit="1"/>
              </p:cNvSpPr>
              <p:nvPr>
                <p:ph idx="1"/>
              </p:nvPr>
            </p:nvSpPr>
            <p:spPr>
              <a:blipFill>
                <a:blip r:embed="rId3"/>
                <a:stretch>
                  <a:fillRect l="-1704" t="-1078"/>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8A57CF26-ECB3-704F-0863-C9F48C46AAEA}"/>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EFD58326-C868-E93B-D47C-EE15C9E7D884}"/>
              </a:ext>
            </a:extLst>
          </p:cNvPr>
          <p:cNvSpPr>
            <a:spLocks noGrp="1"/>
          </p:cNvSpPr>
          <p:nvPr>
            <p:ph type="sldNum" sz="quarter" idx="12"/>
          </p:nvPr>
        </p:nvSpPr>
        <p:spPr/>
        <p:txBody>
          <a:bodyPr/>
          <a:lstStyle/>
          <a:p>
            <a:fld id="{B28686DF-4AC6-44BB-9261-A3C12E8BDC53}" type="slidenum">
              <a:rPr lang="en-US" altLang="zh-HK" smtClean="0"/>
              <a:pPr/>
              <a:t>74</a:t>
            </a:fld>
            <a:endParaRPr lang="en-US" altLang="zh-HK"/>
          </a:p>
        </p:txBody>
      </p:sp>
    </p:spTree>
    <p:extLst>
      <p:ext uri="{BB962C8B-B14F-4D97-AF65-F5344CB8AC3E}">
        <p14:creationId xmlns:p14="http://schemas.microsoft.com/office/powerpoint/2010/main" val="31936240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0A76-F7ED-3231-6715-1CCDA1EFC83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EED6910-F509-65D8-F887-9D811F0BE6BB}"/>
              </a:ext>
            </a:extLst>
          </p:cNvPr>
          <p:cNvSpPr>
            <a:spLocks noGrp="1"/>
          </p:cNvSpPr>
          <p:nvPr>
            <p:ph idx="1"/>
          </p:nvPr>
        </p:nvSpPr>
        <p:spPr>
          <a:xfrm>
            <a:off x="8020050" y="5627132"/>
            <a:ext cx="666750" cy="499031"/>
          </a:xfrm>
        </p:spPr>
        <p:txBody>
          <a:bodyPr>
            <a:normAutofit fontScale="92500" lnSpcReduction="20000"/>
          </a:bodyPr>
          <a:lstStyle/>
          <a:p>
            <a:r>
              <a:rPr lang="en-US" dirty="0"/>
              <a:t>  </a:t>
            </a:r>
          </a:p>
        </p:txBody>
      </p:sp>
      <p:sp>
        <p:nvSpPr>
          <p:cNvPr id="4" name="Footer Placeholder 3">
            <a:extLst>
              <a:ext uri="{FF2B5EF4-FFF2-40B4-BE49-F238E27FC236}">
                <a16:creationId xmlns:a16="http://schemas.microsoft.com/office/drawing/2014/main" id="{4BE8F155-800A-219B-389A-96D3DAA2F8BD}"/>
              </a:ext>
            </a:extLst>
          </p:cNvPr>
          <p:cNvSpPr>
            <a:spLocks noGrp="1"/>
          </p:cNvSpPr>
          <p:nvPr>
            <p:ph type="ftr" sz="quarter" idx="11"/>
          </p:nvPr>
        </p:nvSpPr>
        <p:spPr>
          <a:xfrm>
            <a:off x="5518902" y="6100819"/>
            <a:ext cx="2895600" cy="365125"/>
          </a:xfrm>
        </p:spPr>
        <p:txBody>
          <a:bodyPr/>
          <a:lstStyle/>
          <a:p>
            <a:pPr>
              <a:defRPr/>
            </a:pPr>
            <a:r>
              <a:rPr lang="en-US" altLang="zh-HK"/>
              <a:t>CNN-softmax  v2405427c</a:t>
            </a:r>
            <a:endParaRPr lang="en-US" altLang="zh-HK" dirty="0"/>
          </a:p>
        </p:txBody>
      </p:sp>
      <p:sp>
        <p:nvSpPr>
          <p:cNvPr id="5" name="Slide Number Placeholder 4">
            <a:extLst>
              <a:ext uri="{FF2B5EF4-FFF2-40B4-BE49-F238E27FC236}">
                <a16:creationId xmlns:a16="http://schemas.microsoft.com/office/drawing/2014/main" id="{C3A58EE6-66F1-DA95-13C0-78832E891222}"/>
              </a:ext>
            </a:extLst>
          </p:cNvPr>
          <p:cNvSpPr>
            <a:spLocks noGrp="1"/>
          </p:cNvSpPr>
          <p:nvPr>
            <p:ph type="sldNum" sz="quarter" idx="12"/>
          </p:nvPr>
        </p:nvSpPr>
        <p:spPr/>
        <p:txBody>
          <a:bodyPr/>
          <a:lstStyle/>
          <a:p>
            <a:fld id="{B28686DF-4AC6-44BB-9261-A3C12E8BDC53}" type="slidenum">
              <a:rPr lang="en-US" altLang="zh-HK" smtClean="0"/>
              <a:pPr/>
              <a:t>75</a:t>
            </a:fld>
            <a:endParaRPr lang="en-US" altLang="zh-HK"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706CE6-E8B9-DA10-7F26-E66588B74E1A}"/>
                  </a:ext>
                </a:extLst>
              </p:cNvPr>
              <p:cNvSpPr txBox="1"/>
              <p:nvPr/>
            </p:nvSpPr>
            <p:spPr>
              <a:xfrm>
                <a:off x="466725" y="263032"/>
                <a:ext cx="8229600" cy="2645468"/>
              </a:xfrm>
              <a:prstGeom prst="rect">
                <a:avLst/>
              </a:prstGeom>
              <a:noFill/>
            </p:spPr>
            <p:txBody>
              <a:bodyPr wrap="square">
                <a:spAutoFit/>
              </a:bodyPr>
              <a:lstStyle/>
              <a:p>
                <a:r>
                  <a:rPr lang="en-US" dirty="0">
                    <a:solidFill>
                      <a:schemeClr val="tx1"/>
                    </a:solidFill>
                  </a:rPr>
                  <a:t>Recall</a:t>
                </a:r>
              </a:p>
              <a:p>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HK"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𝑦</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𝑦</m:t>
                        </m:r>
                      </m:num>
                      <m:den>
                        <m:r>
                          <a:rPr lang="en-US" sz="2400" i="1">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den>
                    </m:f>
                    <m:r>
                      <a:rPr lang="en-US" sz="2400" b="0" i="1" smtClean="0">
                        <a:solidFill>
                          <a:srgbClr val="0070C0"/>
                        </a:solidFill>
                        <a:latin typeface="Cambria Math" panose="02040503050406030204" pitchFamily="18" charset="0"/>
                        <a:ea typeface="Cambria Math" panose="02040503050406030204" pitchFamily="18" charset="0"/>
                      </a:rPr>
                      <m:t>)</m:t>
                    </m:r>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1∗</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2)∗</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3 </m:t>
                    </m:r>
                  </m:oMath>
                </a14:m>
                <a:r>
                  <a:rPr lang="en-US" sz="2400" b="0" i="1" dirty="0">
                    <a:solidFill>
                      <a:srgbClr val="0070C0"/>
                    </a:solidFill>
                    <a:latin typeface="Cambria Math" panose="02040503050406030204" pitchFamily="18" charset="0"/>
                    <a:ea typeface="Cambria Math" panose="02040503050406030204" pitchFamily="18" charset="0"/>
                  </a:rPr>
                  <a:t>=</a:t>
                </a:r>
                <a:r>
                  <a:rPr lang="en-US" sz="2400" dirty="0">
                    <a:solidFill>
                      <a:srgbClr val="0070C0"/>
                    </a:solidFill>
                  </a:rPr>
                  <a:t> </a:t>
                </a:r>
                <a14:m>
                  <m:oMath xmlns:m="http://schemas.openxmlformats.org/officeDocument/2006/math">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𝑧</m:t>
                        </m:r>
                      </m:den>
                    </m:f>
                  </m:oMath>
                </a14:m>
                <a:r>
                  <a:rPr lang="en-US" sz="2400" b="0" i="1" dirty="0">
                    <a:solidFill>
                      <a:srgbClr val="0070C0"/>
                    </a:solidFill>
                    <a:latin typeface="Cambria Math" panose="02040503050406030204" pitchFamily="18" charset="0"/>
                    <a:ea typeface="Cambria Math" panose="02040503050406030204" pitchFamily="18" charset="0"/>
                  </a:rPr>
                  <a:t>*term3</a:t>
                </a:r>
              </a:p>
              <a:p>
                <a:endParaRPr lang="en-US" dirty="0">
                  <a:solidFill>
                    <a:schemeClr val="tx1"/>
                  </a:solidFill>
                </a:endParaRPr>
              </a:p>
              <a:p>
                <a:r>
                  <a:rPr lang="en-US" sz="2000" dirty="0">
                    <a:solidFill>
                      <a:schemeClr val="tx1"/>
                    </a:solidFill>
                  </a:rPr>
                  <a:t>Use categorical Cross entropy loss (E)= </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rPr>
                      <m:t>−</m:t>
                    </m:r>
                    <m:r>
                      <m:rPr>
                        <m:sty m:val="p"/>
                      </m:rPr>
                      <a:rPr lang="en-US" sz="2000" b="0" i="0" smtClean="0">
                        <a:solidFill>
                          <a:schemeClr val="tx1"/>
                        </a:solidFill>
                        <a:latin typeface="Cambria Math" panose="02040503050406030204" pitchFamily="18" charset="0"/>
                        <a:ea typeface="Cambria Math" panose="02040503050406030204" pitchFamily="18" charset="0"/>
                      </a:rPr>
                      <m:t>Truth</m:t>
                    </m:r>
                    <m:r>
                      <a:rPr lang="en-US" sz="2000" b="0" i="0" smtClean="0">
                        <a:solidFill>
                          <a:schemeClr val="tx1"/>
                        </a:solidFill>
                        <a:latin typeface="Cambria Math" panose="02040503050406030204" pitchFamily="18" charset="0"/>
                        <a:ea typeface="Cambria Math" panose="02040503050406030204" pitchFamily="18" charset="0"/>
                      </a:rPr>
                      <m:t>_</m:t>
                    </m:r>
                    <m:r>
                      <m:rPr>
                        <m:sty m:val="p"/>
                      </m:rPr>
                      <a:rPr lang="en-US" sz="2000" b="0" i="0" smtClean="0">
                        <a:solidFill>
                          <a:schemeClr val="tx1"/>
                        </a:solidFill>
                        <a:latin typeface="Cambria Math" panose="02040503050406030204" pitchFamily="18" charset="0"/>
                        <a:ea typeface="Cambria Math" panose="02040503050406030204" pitchFamily="18" charset="0"/>
                      </a:rPr>
                      <m:t>prob</m:t>
                    </m:r>
                    <m:r>
                      <a:rPr lang="en-US" sz="2000" b="0" i="1" smtClean="0">
                        <a:solidFill>
                          <a:schemeClr val="tx1"/>
                        </a:solidFill>
                        <a:latin typeface="Cambria Math" panose="02040503050406030204" pitchFamily="18" charset="0"/>
                        <a:ea typeface="Cambria Math" panose="02040503050406030204" pitchFamily="18" charset="0"/>
                      </a:rPr>
                      <m:t>∙</m:t>
                    </m:r>
                    <m:r>
                      <m:rPr>
                        <m:sty m:val="p"/>
                      </m:rPr>
                      <a:rPr lang="en-US" sz="2000" b="0" i="0" smtClean="0">
                        <a:solidFill>
                          <a:schemeClr val="tx1"/>
                        </a:solidFill>
                        <a:latin typeface="Cambria Math" panose="02040503050406030204" pitchFamily="18" charset="0"/>
                      </a:rPr>
                      <m:t>log</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𝑝𝑟𝑒𝑖𝑐𝑡𝑒𝑑</m:t>
                    </m:r>
                    <m:r>
                      <a:rPr lang="en-US" sz="2000" b="0" i="1" smtClean="0">
                        <a:solidFill>
                          <a:schemeClr val="tx1"/>
                        </a:solidFill>
                        <a:latin typeface="Cambria Math" panose="02040503050406030204" pitchFamily="18" charset="0"/>
                      </a:rPr>
                      <m:t>_</m:t>
                    </m:r>
                    <m:r>
                      <a:rPr lang="en-US" sz="2000" b="0" i="1" smtClean="0">
                        <a:solidFill>
                          <a:schemeClr val="tx1"/>
                        </a:solidFill>
                        <a:latin typeface="Cambria Math" panose="02040503050406030204" pitchFamily="18" charset="0"/>
                      </a:rPr>
                      <m:t>𝑝𝑟𝑜𝑏</m:t>
                    </m:r>
                    <m:r>
                      <a:rPr lang="en-US" sz="2000" b="0" i="1" smtClean="0">
                        <a:solidFill>
                          <a:schemeClr val="tx1"/>
                        </a:solidFill>
                        <a:latin typeface="Cambria Math" panose="02040503050406030204" pitchFamily="18" charset="0"/>
                      </a:rPr>
                      <m:t>)</m:t>
                    </m:r>
                  </m:oMath>
                </a14:m>
                <a:endParaRPr lang="en-US" sz="2000" dirty="0">
                  <a:solidFill>
                    <a:schemeClr val="tx1"/>
                  </a:solidFill>
                </a:endParaRPr>
              </a:p>
              <a:p>
                <a:r>
                  <a:rPr lang="en-US" sz="2000" dirty="0">
                    <a:solidFill>
                      <a:schemeClr val="tx1"/>
                    </a:solidFill>
                  </a:rPr>
                  <a:t>Categorical Cross entropy loss </a:t>
                </a:r>
                <a:r>
                  <a:rPr lang="en-US" sz="2000" dirty="0"/>
                  <a:t>(E)=</a:t>
                </a:r>
                <a:r>
                  <a:rPr lang="en-US" sz="2000" i="1" dirty="0"/>
                  <a:t> L(</a:t>
                </a:r>
                <a:r>
                  <a:rPr lang="en-US" sz="2000" i="1" dirty="0" err="1"/>
                  <a:t>T</a:t>
                </a:r>
                <a:r>
                  <a:rPr lang="en-US" sz="2000" i="1" baseline="-25000" dirty="0" err="1"/>
                  <a:t>h</a:t>
                </a:r>
                <a:r>
                  <a:rPr lang="en-US" sz="2000" i="1" dirty="0" err="1"/>
                  <a:t>,y</a:t>
                </a:r>
                <a:r>
                  <a:rPr lang="en-US" sz="2000" i="1" baseline="-25000" dirty="0" err="1"/>
                  <a:t>h</a:t>
                </a:r>
                <a:r>
                  <a:rPr lang="en-US" sz="2000" i="1" dirty="0"/>
                  <a:t>)</a:t>
                </a:r>
                <a:r>
                  <a:rPr lang="en-US" sz="2000" dirty="0"/>
                  <a:t> </a:t>
                </a:r>
                <a14:m>
                  <m:oMath xmlns:m="http://schemas.openxmlformats.org/officeDocument/2006/math">
                    <m:r>
                      <a:rPr lang="en-US" sz="2000" b="0" i="0"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h</m:t>
                        </m:r>
                      </m:sub>
                      <m:sup/>
                      <m:e>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𝑇</m:t>
                                </m:r>
                              </m:e>
                              <m:sub>
                                <m:r>
                                  <a:rPr lang="en-US" sz="2000" i="1">
                                    <a:latin typeface="Cambria Math" panose="02040503050406030204" pitchFamily="18" charset="0"/>
                                  </a:rPr>
                                  <m:t>h</m:t>
                                </m:r>
                              </m:sub>
                            </m:sSub>
                            <m:r>
                              <m:rPr>
                                <m:sty m:val="p"/>
                              </m:rPr>
                              <a:rPr lang="en-US" sz="2000">
                                <a:latin typeface="Cambria Math" panose="02040503050406030204" pitchFamily="18" charset="0"/>
                              </a:rPr>
                              <m:t>log</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h</m:t>
                                    </m:r>
                                  </m:sub>
                                </m:sSub>
                              </m:e>
                            </m:d>
                            <m:r>
                              <a:rPr lang="en-US" sz="2000" i="1">
                                <a:latin typeface="Cambria Math" panose="02040503050406030204" pitchFamily="18" charset="0"/>
                              </a:rPr>
                              <m:t>)</m:t>
                            </m:r>
                          </m:e>
                        </m:func>
                        <m:r>
                          <a:rPr lang="en-US" sz="2000" i="1">
                            <a:latin typeface="Cambria Math" panose="02040503050406030204" pitchFamily="18" charset="0"/>
                          </a:rPr>
                          <m:t>, </m:t>
                        </m:r>
                        <m:r>
                          <a:rPr lang="en-US" sz="2000" i="1">
                            <a:latin typeface="Cambria Math" panose="02040503050406030204" pitchFamily="18" charset="0"/>
                          </a:rPr>
                          <m:t>h</m:t>
                        </m:r>
                        <m:r>
                          <a:rPr lang="en-US" sz="2000" i="1">
                            <a:latin typeface="Cambria Math" panose="02040503050406030204" pitchFamily="18" charset="0"/>
                          </a:rPr>
                          <m:t>=1,2,..</m:t>
                        </m:r>
                        <m:r>
                          <a:rPr lang="en-US" sz="2000" i="1">
                            <a:latin typeface="Cambria Math" panose="02040503050406030204" pitchFamily="18" charset="0"/>
                          </a:rPr>
                          <m:t>𝐾</m:t>
                        </m:r>
                      </m:e>
                    </m:nary>
                    <m:r>
                      <a:rPr lang="en-US" sz="2000" i="1">
                        <a:latin typeface="Cambria Math" panose="02040503050406030204" pitchFamily="18" charset="0"/>
                      </a:rPr>
                      <m:t> </m:t>
                    </m:r>
                  </m:oMath>
                </a14:m>
                <a:endParaRPr lang="en-US" sz="2000" dirty="0">
                  <a:solidFill>
                    <a:schemeClr val="tx1"/>
                  </a:solidFill>
                </a:endParaRPr>
              </a:p>
              <a:p>
                <a:r>
                  <a:rPr lang="en-US" sz="2000" dirty="0">
                    <a:solidFill>
                      <a:schemeClr val="tx1"/>
                    </a:solidFill>
                  </a:rPr>
                  <a:t>Now we find Partial derivation of cross entropy loss (term1*term2)=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𝑍</m:t>
                            </m:r>
                          </m:e>
                          <m:sub>
                            <m:r>
                              <a:rPr lang="en-US" sz="2000" i="1">
                                <a:latin typeface="Cambria Math" panose="02040503050406030204" pitchFamily="18" charset="0"/>
                                <a:ea typeface="Cambria Math" panose="02040503050406030204" pitchFamily="18" charset="0"/>
                              </a:rPr>
                              <m:t>𝑖</m:t>
                            </m:r>
                          </m:sub>
                        </m:sSub>
                      </m:den>
                    </m:f>
                  </m:oMath>
                </a14:m>
                <a:endParaRPr lang="en-US" sz="1800" dirty="0">
                  <a:solidFill>
                    <a:schemeClr val="tx1"/>
                  </a:solidFill>
                </a:endParaRPr>
              </a:p>
              <a:p>
                <a:endParaRPr lang="en-US" sz="1800" dirty="0">
                  <a:solidFill>
                    <a:schemeClr val="tx1"/>
                  </a:solidFill>
                </a:endParaRPr>
              </a:p>
            </p:txBody>
          </p:sp>
        </mc:Choice>
        <mc:Fallback xmlns="">
          <p:sp>
            <p:nvSpPr>
              <p:cNvPr id="6" name="TextBox 5">
                <a:extLst>
                  <a:ext uri="{FF2B5EF4-FFF2-40B4-BE49-F238E27FC236}">
                    <a16:creationId xmlns:a16="http://schemas.microsoft.com/office/drawing/2014/main" id="{CC706CE6-E8B9-DA10-7F26-E66588B74E1A}"/>
                  </a:ext>
                </a:extLst>
              </p:cNvPr>
              <p:cNvSpPr txBox="1">
                <a:spLocks noRot="1" noChangeAspect="1" noMove="1" noResize="1" noEditPoints="1" noAdjustHandles="1" noChangeArrowheads="1" noChangeShapeType="1" noTextEdit="1"/>
              </p:cNvSpPr>
              <p:nvPr/>
            </p:nvSpPr>
            <p:spPr>
              <a:xfrm>
                <a:off x="466725" y="263032"/>
                <a:ext cx="8229600" cy="2645468"/>
              </a:xfrm>
              <a:prstGeom prst="rect">
                <a:avLst/>
              </a:prstGeom>
              <a:blipFill>
                <a:blip r:embed="rId2"/>
                <a:stretch>
                  <a:fillRect l="-815" t="-1152"/>
                </a:stretch>
              </a:blipFill>
            </p:spPr>
            <p:txBody>
              <a:bodyPr/>
              <a:lstStyle/>
              <a:p>
                <a:r>
                  <a:rPr lang="en-HK">
                    <a:noFill/>
                  </a:rPr>
                  <a:t> </a:t>
                </a:r>
              </a:p>
            </p:txBody>
          </p:sp>
        </mc:Fallback>
      </mc:AlternateContent>
      <p:sp>
        <p:nvSpPr>
          <p:cNvPr id="8" name="TextBox 7">
            <a:extLst>
              <a:ext uri="{FF2B5EF4-FFF2-40B4-BE49-F238E27FC236}">
                <a16:creationId xmlns:a16="http://schemas.microsoft.com/office/drawing/2014/main" id="{B621B9E1-0A35-D0AD-8F14-AA89CFE51DCF}"/>
              </a:ext>
            </a:extLst>
          </p:cNvPr>
          <p:cNvSpPr txBox="1"/>
          <p:nvPr/>
        </p:nvSpPr>
        <p:spPr>
          <a:xfrm>
            <a:off x="4500562" y="2971800"/>
            <a:ext cx="65" cy="276999"/>
          </a:xfrm>
          <a:prstGeom prst="rect">
            <a:avLst/>
          </a:prstGeom>
          <a:noFill/>
        </p:spPr>
        <p:txBody>
          <a:bodyPr wrap="none" lIns="0" tIns="0" rIns="0" bIns="0" rtlCol="0">
            <a:spAutoFit/>
          </a:bodyPr>
          <a:lstStyle/>
          <a:p>
            <a:endParaRPr lang="en-HK"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3F64FF-A2F7-2845-7985-9F977A83F69D}"/>
                  </a:ext>
                </a:extLst>
              </p:cNvPr>
              <p:cNvSpPr txBox="1"/>
              <p:nvPr/>
            </p:nvSpPr>
            <p:spPr>
              <a:xfrm>
                <a:off x="406676" y="2813860"/>
                <a:ext cx="5670274" cy="2597506"/>
              </a:xfrm>
              <a:prstGeom prst="rect">
                <a:avLst/>
              </a:prstGeom>
              <a:noFill/>
            </p:spPr>
            <p:txBody>
              <a:bodyPr wrap="square">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𝐸</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𝑖</m:t>
                            </m:r>
                          </m:sub>
                        </m:sSub>
                      </m:den>
                    </m:f>
                    <m:r>
                      <a:rPr lang="en-US" sz="2400" b="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 </m:t>
                    </m:r>
                  </m:oMath>
                </a14:m>
                <a:r>
                  <a:rPr lang="en-US" sz="2400" i="1" dirty="0"/>
                  <a:t>L(</a:t>
                </a:r>
                <a:r>
                  <a:rPr lang="en-US" sz="2400" i="1" dirty="0" err="1"/>
                  <a:t>T</a:t>
                </a:r>
                <a:r>
                  <a:rPr lang="en-US" sz="2400" i="1" baseline="-25000" dirty="0" err="1"/>
                  <a:t>h</a:t>
                </a:r>
                <a:r>
                  <a:rPr lang="en-US" sz="2400" i="1" dirty="0" err="1"/>
                  <a:t>,y</a:t>
                </a:r>
                <a:r>
                  <a:rPr lang="en-US" sz="2400" i="1" baseline="-25000" dirty="0" err="1"/>
                  <a:t>h</a:t>
                </a:r>
                <a:r>
                  <a:rPr lang="en-US" sz="2400" i="1" dirty="0"/>
                  <a:t>)</a:t>
                </a:r>
                <a:r>
                  <a:rPr lang="en-US" sz="2400" dirty="0"/>
                  <a:t>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nary>
                      <m:naryPr>
                        <m:chr m:val="∑"/>
                        <m:supHide m:val="on"/>
                        <m:ctrlPr>
                          <a:rPr lang="en-US" sz="2400" b="0" i="1" smtClean="0">
                            <a:solidFill>
                              <a:schemeClr val="tx1"/>
                            </a:solidFill>
                            <a:latin typeface="Cambria Math" panose="02040503050406030204" pitchFamily="18" charset="0"/>
                          </a:rPr>
                        </m:ctrlPr>
                      </m:naryPr>
                      <m:sub>
                        <m:r>
                          <m:rPr>
                            <m:brk m:alnAt="7"/>
                          </m:rPr>
                          <a:rPr lang="en-US" sz="2400" b="0" i="1" smtClean="0">
                            <a:solidFill>
                              <a:schemeClr val="tx1"/>
                            </a:solidFill>
                            <a:latin typeface="Cambria Math" panose="02040503050406030204" pitchFamily="18" charset="0"/>
                          </a:rPr>
                          <m:t>h</m:t>
                        </m:r>
                      </m:sub>
                      <m:sup/>
                      <m:e>
                        <m:r>
                          <a:rPr lang="en-US" sz="2400" b="0" i="1" smtClean="0">
                            <a:solidFill>
                              <a:schemeClr val="tx1"/>
                            </a:solidFill>
                            <a:latin typeface="Cambria Math" panose="02040503050406030204" pitchFamily="18" charset="0"/>
                          </a:rPr>
                          <m:t>𝑇</m:t>
                        </m:r>
                        <m:r>
                          <a:rPr lang="en-US" sz="2400" b="0" i="1" baseline="-25000" smtClean="0">
                            <a:solidFill>
                              <a:schemeClr val="tx1"/>
                            </a:solidFill>
                            <a:latin typeface="Cambria Math" panose="02040503050406030204" pitchFamily="18" charset="0"/>
                          </a:rPr>
                          <m:t>h</m:t>
                        </m:r>
                      </m:e>
                    </m:nary>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log</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𝑦h</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𝑦h</m:t>
                            </m:r>
                          </m:den>
                        </m:f>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𝑦h</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𝑍𝑖</m:t>
                            </m:r>
                          </m:den>
                        </m:f>
                      </m:e>
                    </m:d>
                  </m:oMath>
                </a14:m>
                <a:r>
                  <a:rPr lang="en-US" sz="2400" dirty="0">
                    <a:solidFill>
                      <a:schemeClr val="tx1"/>
                    </a:solidFill>
                  </a:rPr>
                  <a:t>, </a:t>
                </a:r>
                <a:endParaRPr lang="en-US" sz="2400" i="1" dirty="0">
                  <a:solidFill>
                    <a:schemeClr val="tx1"/>
                  </a:solidFill>
                  <a:latin typeface="Cambria Math" panose="02040503050406030204" pitchFamily="18" charset="0"/>
                </a:endParaRPr>
              </a:p>
              <a:p>
                <a:r>
                  <a:rPr lang="en-US" sz="2400" i="1" dirty="0">
                    <a:solidFill>
                      <a:schemeClr val="tx1"/>
                    </a:solidFill>
                    <a:latin typeface="Cambria Math" panose="02040503050406030204" pitchFamily="18" charset="0"/>
                  </a:rPr>
                  <a:t>Since  by definition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log</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𝑦h</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𝑦h</m:t>
                        </m:r>
                      </m:den>
                    </m:f>
                    <m:r>
                      <a:rPr lang="en-US" sz="2400" i="1">
                        <a:latin typeface="Cambria Math" panose="02040503050406030204" pitchFamily="18" charset="0"/>
                        <a:ea typeface="Cambria Math" panose="02040503050406030204" pitchFamily="18" charset="0"/>
                      </a:rPr>
                      <m:t> </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𝑦</m:t>
                        </m:r>
                        <m:r>
                          <a:rPr lang="en-US" sz="2400" i="1" baseline="-25000">
                            <a:latin typeface="Cambria Math" panose="02040503050406030204" pitchFamily="18" charset="0"/>
                            <a:ea typeface="Cambria Math" panose="02040503050406030204" pitchFamily="18" charset="0"/>
                          </a:rPr>
                          <m:t>h</m:t>
                        </m:r>
                      </m:den>
                    </m:f>
                    <m:r>
                      <m:rPr>
                        <m:nor/>
                      </m:rPr>
                      <a:rPr lang="en-US" sz="2400" b="0" i="0" baseline="-25000" smtClean="0">
                        <a:latin typeface="Cambria Math" panose="02040503050406030204" pitchFamily="18" charset="0"/>
                        <a:ea typeface="Cambria Math" panose="02040503050406030204" pitchFamily="18" charset="0"/>
                      </a:rPr>
                      <m:t>, </m:t>
                    </m:r>
                    <m:r>
                      <m:rPr>
                        <m:nor/>
                      </m:rPr>
                      <a:rPr lang="en-US" sz="2400" b="0" i="0" smtClean="0">
                        <a:latin typeface="Cambria Math" panose="02040503050406030204" pitchFamily="18" charset="0"/>
                        <a:ea typeface="Cambria Math" panose="02040503050406030204" pitchFamily="18" charset="0"/>
                      </a:rPr>
                      <m:t>hence</m:t>
                    </m:r>
                  </m:oMath>
                </a14:m>
                <a:endParaRPr lang="en-US" sz="2400" dirty="0">
                  <a:solidFill>
                    <a:schemeClr val="tx1"/>
                  </a:solidFill>
                </a:endParaRPr>
              </a:p>
              <a:p>
                <a:endParaRPr lang="en-US" sz="2400" i="1" dirty="0">
                  <a:solidFill>
                    <a:schemeClr val="tx1"/>
                  </a:solidFill>
                  <a:latin typeface="Cambria Math" panose="02040503050406030204" pitchFamily="18" charset="0"/>
                </a:endParaRPr>
              </a:p>
              <a:p>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𝐸</m:t>
                        </m:r>
                      </m:num>
                      <m:den>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𝑍</m:t>
                            </m:r>
                          </m:e>
                          <m:sub>
                            <m:r>
                              <a:rPr lang="en-US" sz="2400" i="1">
                                <a:solidFill>
                                  <a:schemeClr val="tx1"/>
                                </a:solidFill>
                                <a:latin typeface="Cambria Math" panose="02040503050406030204" pitchFamily="18" charset="0"/>
                                <a:ea typeface="Cambria Math" panose="02040503050406030204" pitchFamily="18" charset="0"/>
                              </a:rPr>
                              <m:t>𝑖</m:t>
                            </m:r>
                          </m:sub>
                        </m:sSub>
                      </m:den>
                    </m:f>
                    <m:r>
                      <a:rPr lang="en-US" sz="2400" b="0" i="1" dirty="0"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m:t>
                        </m:r>
                      </m:num>
                      <m:den>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𝑍</m:t>
                            </m:r>
                          </m:e>
                          <m:sub>
                            <m:r>
                              <a:rPr lang="en-US" sz="2400" i="1">
                                <a:solidFill>
                                  <a:schemeClr val="tx1"/>
                                </a:solidFill>
                                <a:latin typeface="Cambria Math" panose="02040503050406030204" pitchFamily="18" charset="0"/>
                                <a:ea typeface="Cambria Math" panose="02040503050406030204" pitchFamily="18" charset="0"/>
                              </a:rPr>
                              <m:t>𝑖</m:t>
                            </m:r>
                          </m:sub>
                        </m:sSub>
                      </m:den>
                    </m:f>
                    <m:r>
                      <a:rPr lang="en-US" sz="2400" i="1">
                        <a:solidFill>
                          <a:schemeClr val="tx1"/>
                        </a:solidFill>
                        <a:latin typeface="Cambria Math" panose="02040503050406030204" pitchFamily="18" charset="0"/>
                        <a:ea typeface="Cambria Math" panose="02040503050406030204" pitchFamily="18" charset="0"/>
                      </a:rPr>
                      <m:t> </m:t>
                    </m:r>
                  </m:oMath>
                </a14:m>
                <a:r>
                  <a:rPr lang="en-US" sz="2400" i="1" dirty="0">
                    <a:solidFill>
                      <a:schemeClr val="tx1"/>
                    </a:solidFill>
                  </a:rPr>
                  <a:t>L(</a:t>
                </a:r>
                <a:r>
                  <a:rPr lang="en-US" sz="2400" i="1" dirty="0" err="1">
                    <a:solidFill>
                      <a:schemeClr val="tx1"/>
                    </a:solidFill>
                  </a:rPr>
                  <a:t>T</a:t>
                </a:r>
                <a:r>
                  <a:rPr lang="en-US" sz="2400" i="1" baseline="-25000" dirty="0" err="1">
                    <a:solidFill>
                      <a:schemeClr val="tx1"/>
                    </a:solidFill>
                  </a:rPr>
                  <a:t>h</a:t>
                </a:r>
                <a:r>
                  <a:rPr lang="en-US" sz="2400" i="1" dirty="0" err="1">
                    <a:solidFill>
                      <a:schemeClr val="tx1"/>
                    </a:solidFill>
                  </a:rPr>
                  <a:t>,y</a:t>
                </a:r>
                <a:r>
                  <a:rPr lang="en-US" sz="2400" i="1" baseline="-25000" dirty="0" err="1">
                    <a:solidFill>
                      <a:schemeClr val="tx1"/>
                    </a:solidFill>
                  </a:rPr>
                  <a:t>h</a:t>
                </a:r>
                <a:r>
                  <a:rPr lang="en-US" sz="2400" i="1" dirty="0">
                    <a:solidFill>
                      <a:schemeClr val="tx1"/>
                    </a:solidFill>
                  </a:rPr>
                  <a:t>) </a:t>
                </a:r>
                <a:r>
                  <a:rPr lang="en-US" sz="2400" dirty="0">
                    <a:solidFill>
                      <a:schemeClr val="tx1"/>
                    </a:solidFill>
                  </a:rPr>
                  <a:t>= </a:t>
                </a:r>
                <a14:m>
                  <m:oMath xmlns:m="http://schemas.openxmlformats.org/officeDocument/2006/math">
                    <m:r>
                      <a:rPr lang="en-US" sz="2400" b="0" i="0" smtClean="0">
                        <a:solidFill>
                          <a:schemeClr val="tx1"/>
                        </a:solidFill>
                        <a:latin typeface="Cambria Math" panose="02040503050406030204" pitchFamily="18" charset="0"/>
                      </a:rPr>
                      <m:t>−</m:t>
                    </m:r>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h</m:t>
                        </m:r>
                      </m:sub>
                      <m:sup/>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𝑇</m:t>
                                </m:r>
                                <m:r>
                                  <a:rPr lang="en-US" sz="2400" i="1" baseline="-25000">
                                    <a:latin typeface="Cambria Math" panose="02040503050406030204" pitchFamily="18" charset="0"/>
                                  </a:rPr>
                                  <m:t>h</m:t>
                                </m:r>
                              </m:num>
                              <m:den>
                                <m:r>
                                  <a:rPr lang="en-US" sz="2400" i="1">
                                    <a:latin typeface="Cambria Math" panose="02040503050406030204" pitchFamily="18" charset="0"/>
                                    <a:ea typeface="Cambria Math" panose="02040503050406030204" pitchFamily="18" charset="0"/>
                                  </a:rPr>
                                  <m:t>𝑦</m:t>
                                </m:r>
                                <m:r>
                                  <a:rPr lang="en-US" sz="2400" i="1" baseline="-25000">
                                    <a:latin typeface="Cambria Math" panose="02040503050406030204" pitchFamily="18" charset="0"/>
                                    <a:ea typeface="Cambria Math" panose="02040503050406030204" pitchFamily="18" charset="0"/>
                                  </a:rPr>
                                  <m:t>h</m:t>
                                </m:r>
                              </m:den>
                            </m:f>
                            <m:r>
                              <m:rPr>
                                <m:nor/>
                              </m:rPr>
                              <a:rPr lang="en-US" sz="2400" dirty="0"/>
                              <m:t> </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𝑦h</m:t>
                                </m:r>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𝑍𝑖</m:t>
                                </m:r>
                              </m:den>
                            </m:f>
                          </m:e>
                        </m:d>
                      </m:e>
                    </m:nary>
                  </m:oMath>
                </a14:m>
                <a:r>
                  <a:rPr lang="en-US" sz="2400" dirty="0">
                    <a:solidFill>
                      <a:schemeClr val="tx1"/>
                    </a:solidFill>
                  </a:rPr>
                  <a:t> ----(1)</a:t>
                </a:r>
              </a:p>
              <a:p>
                <a:endParaRPr lang="en-US" sz="2400" dirty="0">
                  <a:solidFill>
                    <a:schemeClr val="tx1"/>
                  </a:solidFill>
                </a:endParaRPr>
              </a:p>
            </p:txBody>
          </p:sp>
        </mc:Choice>
        <mc:Fallback xmlns="">
          <p:sp>
            <p:nvSpPr>
              <p:cNvPr id="9" name="TextBox 8">
                <a:extLst>
                  <a:ext uri="{FF2B5EF4-FFF2-40B4-BE49-F238E27FC236}">
                    <a16:creationId xmlns:a16="http://schemas.microsoft.com/office/drawing/2014/main" id="{6B3F64FF-A2F7-2845-7985-9F977A83F69D}"/>
                  </a:ext>
                </a:extLst>
              </p:cNvPr>
              <p:cNvSpPr txBox="1">
                <a:spLocks noRot="1" noChangeAspect="1" noMove="1" noResize="1" noEditPoints="1" noAdjustHandles="1" noChangeArrowheads="1" noChangeShapeType="1" noTextEdit="1"/>
              </p:cNvSpPr>
              <p:nvPr/>
            </p:nvSpPr>
            <p:spPr>
              <a:xfrm>
                <a:off x="406676" y="2813860"/>
                <a:ext cx="5670274" cy="2597506"/>
              </a:xfrm>
              <a:prstGeom prst="rect">
                <a:avLst/>
              </a:prstGeom>
              <a:blipFill>
                <a:blip r:embed="rId3"/>
                <a:stretch>
                  <a:fillRect l="-1720" r="-215"/>
                </a:stretch>
              </a:blipFill>
            </p:spPr>
            <p:txBody>
              <a:bodyPr/>
              <a:lstStyle/>
              <a:p>
                <a:r>
                  <a:rPr lang="en-HK">
                    <a:noFill/>
                  </a:rPr>
                  <a:t> </a:t>
                </a:r>
              </a:p>
            </p:txBody>
          </p:sp>
        </mc:Fallback>
      </mc:AlternateContent>
      <p:pic>
        <p:nvPicPr>
          <p:cNvPr id="10" name="Picture 9">
            <a:extLst>
              <a:ext uri="{FF2B5EF4-FFF2-40B4-BE49-F238E27FC236}">
                <a16:creationId xmlns:a16="http://schemas.microsoft.com/office/drawing/2014/main" id="{D22EE320-3EE2-9228-9DD2-006CE0105855}"/>
              </a:ext>
            </a:extLst>
          </p:cNvPr>
          <p:cNvPicPr>
            <a:picLocks noChangeAspect="1"/>
          </p:cNvPicPr>
          <p:nvPr/>
        </p:nvPicPr>
        <p:blipFill>
          <a:blip r:embed="rId4"/>
          <a:stretch>
            <a:fillRect/>
          </a:stretch>
        </p:blipFill>
        <p:spPr>
          <a:xfrm>
            <a:off x="5723170" y="3597953"/>
            <a:ext cx="3420830" cy="1741936"/>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87D0254-895D-69AA-9688-8C1BCDD64F86}"/>
                  </a:ext>
                </a:extLst>
              </p:cNvPr>
              <p:cNvSpPr txBox="1"/>
              <p:nvPr/>
            </p:nvSpPr>
            <p:spPr>
              <a:xfrm>
                <a:off x="5598893" y="5257800"/>
                <a:ext cx="3384260" cy="369332"/>
              </a:xfrm>
              <a:prstGeom prst="rect">
                <a:avLst/>
              </a:prstGeom>
              <a:noFill/>
            </p:spPr>
            <p:txBody>
              <a:bodyPr wrap="none" rtlCol="0">
                <a:spAutoFit/>
              </a:bodyPr>
              <a:lstStyle/>
              <a:p>
                <a:r>
                  <a:rPr lang="en-US" i="1" dirty="0"/>
                  <a:t>E=</a:t>
                </a: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h</m:t>
                        </m:r>
                      </m:sub>
                      <m:sup/>
                      <m:e>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𝑇</m:t>
                                </m:r>
                              </m:e>
                              <m:sub>
                                <m:r>
                                  <a:rPr lang="en-US" i="1">
                                    <a:latin typeface="Cambria Math" panose="02040503050406030204" pitchFamily="18" charset="0"/>
                                  </a:rPr>
                                  <m:t>h</m:t>
                                </m:r>
                              </m:sub>
                            </m:sSub>
                            <m:r>
                              <a:rPr lang="en-US" i="1">
                                <a:latin typeface="Cambria Math" panose="02040503050406030204" pitchFamily="18" charset="0"/>
                              </a:rPr>
                              <m:t>𝑙𝑜𝑔</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h</m:t>
                                    </m:r>
                                  </m:sub>
                                </m:sSub>
                              </m:e>
                            </m:d>
                            <m:r>
                              <a:rPr lang="en-US" b="0" i="1" smtClean="0">
                                <a:latin typeface="Cambria Math" panose="02040503050406030204" pitchFamily="18" charset="0"/>
                              </a:rPr>
                              <m:t>)</m:t>
                            </m:r>
                          </m:e>
                        </m:func>
                        <m:r>
                          <a:rPr lang="en-US" b="0" i="1" smtClean="0">
                            <a:latin typeface="Cambria Math" panose="02040503050406030204" pitchFamily="18" charset="0"/>
                          </a:rPr>
                          <m:t>, </m:t>
                        </m:r>
                        <m:r>
                          <a:rPr lang="en-US" b="0" i="1" smtClean="0">
                            <a:latin typeface="Cambria Math" panose="02040503050406030204" pitchFamily="18" charset="0"/>
                          </a:rPr>
                          <m:t>h</m:t>
                        </m:r>
                        <m:r>
                          <a:rPr lang="en-US" b="0" i="1" smtClean="0">
                            <a:latin typeface="Cambria Math" panose="02040503050406030204" pitchFamily="18" charset="0"/>
                          </a:rPr>
                          <m:t>=1,2,..</m:t>
                        </m:r>
                        <m:r>
                          <a:rPr lang="en-US" b="0" i="1" smtClean="0">
                            <a:latin typeface="Cambria Math" panose="02040503050406030204" pitchFamily="18" charset="0"/>
                          </a:rPr>
                          <m:t>𝐾</m:t>
                        </m:r>
                      </m:e>
                    </m:nary>
                  </m:oMath>
                </a14:m>
                <a:endParaRPr lang="en-HK" i="1" dirty="0"/>
              </a:p>
            </p:txBody>
          </p:sp>
        </mc:Choice>
        <mc:Fallback xmlns="">
          <p:sp>
            <p:nvSpPr>
              <p:cNvPr id="13" name="TextBox 12">
                <a:extLst>
                  <a:ext uri="{FF2B5EF4-FFF2-40B4-BE49-F238E27FC236}">
                    <a16:creationId xmlns:a16="http://schemas.microsoft.com/office/drawing/2014/main" id="{A87D0254-895D-69AA-9688-8C1BCDD64F86}"/>
                  </a:ext>
                </a:extLst>
              </p:cNvPr>
              <p:cNvSpPr txBox="1">
                <a:spLocks noRot="1" noChangeAspect="1" noMove="1" noResize="1" noEditPoints="1" noAdjustHandles="1" noChangeArrowheads="1" noChangeShapeType="1" noTextEdit="1"/>
              </p:cNvSpPr>
              <p:nvPr/>
            </p:nvSpPr>
            <p:spPr>
              <a:xfrm>
                <a:off x="5598893" y="5257800"/>
                <a:ext cx="3384260" cy="369332"/>
              </a:xfrm>
              <a:prstGeom prst="rect">
                <a:avLst/>
              </a:prstGeom>
              <a:blipFill>
                <a:blip r:embed="rId5"/>
                <a:stretch>
                  <a:fillRect l="-3058" t="-121667" b="-186667"/>
                </a:stretch>
              </a:blipFill>
            </p:spPr>
            <p:txBody>
              <a:bodyPr/>
              <a:lstStyle/>
              <a:p>
                <a:r>
                  <a:rPr lang="en-HK">
                    <a:noFill/>
                  </a:rPr>
                  <a:t> </a:t>
                </a:r>
              </a:p>
            </p:txBody>
          </p:sp>
        </mc:Fallback>
      </mc:AlternateContent>
      <p:sp>
        <p:nvSpPr>
          <p:cNvPr id="14" name="TextBox 13">
            <a:extLst>
              <a:ext uri="{FF2B5EF4-FFF2-40B4-BE49-F238E27FC236}">
                <a16:creationId xmlns:a16="http://schemas.microsoft.com/office/drawing/2014/main" id="{2DBCB41B-E656-D571-0BA6-871644AC5E04}"/>
              </a:ext>
            </a:extLst>
          </p:cNvPr>
          <p:cNvSpPr txBox="1"/>
          <p:nvPr/>
        </p:nvSpPr>
        <p:spPr>
          <a:xfrm>
            <a:off x="7543800" y="4648200"/>
            <a:ext cx="1396905" cy="646331"/>
          </a:xfrm>
          <a:prstGeom prst="rect">
            <a:avLst/>
          </a:prstGeom>
          <a:noFill/>
        </p:spPr>
        <p:txBody>
          <a:bodyPr wrap="square" rtlCol="0">
            <a:spAutoFit/>
          </a:bodyPr>
          <a:lstStyle/>
          <a:p>
            <a:r>
              <a:rPr lang="en-US" dirty="0"/>
              <a:t>Target </a:t>
            </a:r>
            <a:r>
              <a:rPr lang="en-US" i="1" dirty="0"/>
              <a:t>T</a:t>
            </a:r>
            <a:r>
              <a:rPr lang="en-US" i="1" baseline="-25000" dirty="0"/>
              <a:t>h</a:t>
            </a:r>
            <a:r>
              <a:rPr lang="en-US" dirty="0"/>
              <a:t> for each output</a:t>
            </a:r>
            <a:endParaRPr lang="en-HK" dirty="0"/>
          </a:p>
        </p:txBody>
      </p:sp>
      <p:sp>
        <p:nvSpPr>
          <p:cNvPr id="15" name="TextBox 14">
            <a:extLst>
              <a:ext uri="{FF2B5EF4-FFF2-40B4-BE49-F238E27FC236}">
                <a16:creationId xmlns:a16="http://schemas.microsoft.com/office/drawing/2014/main" id="{2494209C-7A84-2D2B-6B38-B1C4878FE81E}"/>
              </a:ext>
            </a:extLst>
          </p:cNvPr>
          <p:cNvSpPr txBox="1"/>
          <p:nvPr/>
        </p:nvSpPr>
        <p:spPr>
          <a:xfrm>
            <a:off x="6927574" y="3164031"/>
            <a:ext cx="2216426" cy="2215991"/>
          </a:xfrm>
          <a:prstGeom prst="rect">
            <a:avLst/>
          </a:prstGeom>
          <a:noFill/>
        </p:spPr>
        <p:txBody>
          <a:bodyPr wrap="square" rtlCol="0">
            <a:spAutoFit/>
          </a:bodyPr>
          <a:lstStyle/>
          <a:p>
            <a:r>
              <a:rPr lang="en-US" i="1" dirty="0" err="1"/>
              <a:t>y</a:t>
            </a:r>
            <a:r>
              <a:rPr lang="en-US" i="1" baseline="-25000" dirty="0" err="1"/>
              <a:t>h</a:t>
            </a:r>
            <a:r>
              <a:rPr lang="en-US" dirty="0"/>
              <a:t> is SoftMax output.</a:t>
            </a:r>
          </a:p>
          <a:p>
            <a:r>
              <a:rPr lang="en-US" dirty="0"/>
              <a:t>Target vector is</a:t>
            </a:r>
          </a:p>
          <a:p>
            <a:r>
              <a:rPr lang="en-US" dirty="0"/>
              <a:t>[T</a:t>
            </a:r>
            <a:r>
              <a:rPr lang="en-US" baseline="-25000" dirty="0"/>
              <a:t>1</a:t>
            </a:r>
            <a:endParaRPr lang="en-US" dirty="0"/>
          </a:p>
          <a:p>
            <a:endParaRPr lang="en-US" baseline="-25000" dirty="0"/>
          </a:p>
          <a:p>
            <a:r>
              <a:rPr lang="en-US" dirty="0"/>
              <a:t>T</a:t>
            </a:r>
            <a:r>
              <a:rPr lang="en-US" baseline="-25000" dirty="0"/>
              <a:t>2</a:t>
            </a:r>
          </a:p>
          <a:p>
            <a:endParaRPr lang="en-US" baseline="-25000" dirty="0"/>
          </a:p>
          <a:p>
            <a:endParaRPr lang="en-US" baseline="-25000" dirty="0"/>
          </a:p>
          <a:p>
            <a:endParaRPr lang="en-US" baseline="-25000" dirty="0"/>
          </a:p>
          <a:p>
            <a:r>
              <a:rPr lang="en-US" dirty="0"/>
              <a:t>T</a:t>
            </a:r>
            <a:r>
              <a:rPr lang="en-US" baseline="-25000" dirty="0"/>
              <a:t>k</a:t>
            </a:r>
            <a:r>
              <a:rPr lang="en-US" dirty="0"/>
              <a:t> ]</a:t>
            </a:r>
            <a:endParaRPr lang="en-HK" baseline="-25000" dirty="0"/>
          </a:p>
        </p:txBody>
      </p:sp>
    </p:spTree>
    <p:extLst>
      <p:ext uri="{BB962C8B-B14F-4D97-AF65-F5344CB8AC3E}">
        <p14:creationId xmlns:p14="http://schemas.microsoft.com/office/powerpoint/2010/main" val="3192007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F01B-5F30-9617-2457-B9FF877F923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7BFEF9F-44B8-E347-F530-70EF6D3549D0}"/>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325DA701-ED0E-6CCF-E9A1-F086BB5F2B41}"/>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A5A01325-F0EE-D041-9FE8-90979EFAF205}"/>
              </a:ext>
            </a:extLst>
          </p:cNvPr>
          <p:cNvSpPr>
            <a:spLocks noGrp="1"/>
          </p:cNvSpPr>
          <p:nvPr>
            <p:ph type="sldNum" sz="quarter" idx="12"/>
          </p:nvPr>
        </p:nvSpPr>
        <p:spPr/>
        <p:txBody>
          <a:bodyPr/>
          <a:lstStyle/>
          <a:p>
            <a:fld id="{B28686DF-4AC6-44BB-9261-A3C12E8BDC53}" type="slidenum">
              <a:rPr lang="en-US" altLang="zh-HK" smtClean="0"/>
              <a:pPr/>
              <a:t>76</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B47C684-34EC-47DA-CFF7-0430F5FD1CC5}"/>
                  </a:ext>
                </a:extLst>
              </p:cNvPr>
              <p:cNvSpPr txBox="1"/>
              <p:nvPr/>
            </p:nvSpPr>
            <p:spPr>
              <a:xfrm>
                <a:off x="914400" y="340110"/>
                <a:ext cx="8229600" cy="5556073"/>
              </a:xfrm>
              <a:prstGeom prst="rect">
                <a:avLst/>
              </a:prstGeom>
              <a:noFill/>
            </p:spPr>
            <p:txBody>
              <a:bodyPr wrap="square">
                <a:spAutoFit/>
              </a:bodyPr>
              <a:lstStyle/>
              <a:p>
                <a:r>
                  <a:rPr lang="en-US" dirty="0">
                    <a:solidFill>
                      <a:schemeClr val="tx1"/>
                    </a:solidFill>
                  </a:rPr>
                  <a:t>Recall T=target, y=SoftMax output, h=index (1,2,..,N)</a:t>
                </a:r>
              </a:p>
              <a:p>
                <a:r>
                  <a:rPr lang="en-US" dirty="0">
                    <a:solidFill>
                      <a:schemeClr val="tx1"/>
                    </a:solidFill>
                  </a:rPr>
                  <a:t> From (1)</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m:t>
                            </m:r>
                          </m:e>
                          <m:sub>
                            <m:r>
                              <a:rPr lang="en-US" i="1">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𝑍</m:t>
                            </m:r>
                          </m:e>
                          <m:sub>
                            <m:r>
                              <a:rPr lang="en-US" i="1">
                                <a:solidFill>
                                  <a:schemeClr val="tx1"/>
                                </a:solidFill>
                                <a:latin typeface="Cambria Math" panose="02040503050406030204" pitchFamily="18" charset="0"/>
                                <a:ea typeface="Cambria Math" panose="02040503050406030204" pitchFamily="18" charset="0"/>
                              </a:rPr>
                              <m:t>𝑖</m:t>
                            </m:r>
                          </m:sub>
                        </m:sSub>
                      </m:den>
                    </m:f>
                    <m:r>
                      <a:rPr lang="en-US" i="1">
                        <a:solidFill>
                          <a:schemeClr val="tx1"/>
                        </a:solidFill>
                        <a:latin typeface="Cambria Math" panose="02040503050406030204" pitchFamily="18" charset="0"/>
                        <a:ea typeface="Cambria Math" panose="02040503050406030204" pitchFamily="18" charset="0"/>
                      </a:rPr>
                      <m:t> </m:t>
                    </m:r>
                  </m:oMath>
                </a14:m>
                <a:r>
                  <a:rPr lang="en-US" i="1" dirty="0">
                    <a:solidFill>
                      <a:schemeClr val="tx1"/>
                    </a:solidFill>
                  </a:rPr>
                  <a:t>L(</a:t>
                </a:r>
                <a:r>
                  <a:rPr lang="en-US" i="1" dirty="0" err="1">
                    <a:solidFill>
                      <a:schemeClr val="tx1"/>
                    </a:solidFill>
                  </a:rPr>
                  <a:t>T</a:t>
                </a:r>
                <a:r>
                  <a:rPr lang="en-US" i="1" baseline="-25000" dirty="0" err="1">
                    <a:solidFill>
                      <a:schemeClr val="tx1"/>
                    </a:solidFill>
                  </a:rPr>
                  <a:t>h</a:t>
                </a:r>
                <a:r>
                  <a:rPr lang="en-US" i="1" dirty="0" err="1">
                    <a:solidFill>
                      <a:schemeClr val="tx1"/>
                    </a:solidFill>
                  </a:rPr>
                  <a:t>,y</a:t>
                </a:r>
                <a:r>
                  <a:rPr lang="en-US" i="1" baseline="-25000" dirty="0" err="1">
                    <a:solidFill>
                      <a:schemeClr val="tx1"/>
                    </a:solidFill>
                  </a:rPr>
                  <a:t>h</a:t>
                </a:r>
                <a:r>
                  <a:rPr lang="en-US" i="1" dirty="0">
                    <a:solidFill>
                      <a:schemeClr val="tx1"/>
                    </a:solidFill>
                  </a:rPr>
                  <a:t>) </a:t>
                </a:r>
                <a:r>
                  <a:rPr lang="en-US" dirty="0">
                    <a:solidFill>
                      <a:schemeClr val="tx1"/>
                    </a:solidFill>
                  </a:rPr>
                  <a:t>= </a:t>
                </a:r>
                <a14:m>
                  <m:oMath xmlns:m="http://schemas.openxmlformats.org/officeDocument/2006/math">
                    <m:r>
                      <a:rPr lang="en-US">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panose="02040503050406030204" pitchFamily="18" charset="0"/>
                          </a:rPr>
                          <m:t>h</m:t>
                        </m:r>
                      </m:sub>
                      <m:sup/>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𝑇</m:t>
                                </m:r>
                                <m:r>
                                  <a:rPr lang="en-US" i="1" baseline="-25000">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𝑦h</m:t>
                                </m:r>
                              </m:den>
                            </m:f>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𝑦h</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𝑍𝑖</m:t>
                                </m:r>
                              </m:den>
                            </m:f>
                          </m:e>
                        </m:d>
                      </m:e>
                    </m:nary>
                  </m:oMath>
                </a14:m>
                <a:r>
                  <a:rPr lang="en-US" dirty="0">
                    <a:solidFill>
                      <a:schemeClr val="tx1"/>
                    </a:solidFill>
                  </a:rPr>
                  <a:t> -------------------(1) , </a:t>
                </a:r>
              </a:p>
              <a:p>
                <a:r>
                  <a:rPr lang="en-US" dirty="0">
                    <a:solidFill>
                      <a:schemeClr val="tx1"/>
                    </a:solidFill>
                  </a:rPr>
                  <a:t>concentrate on 2</a:t>
                </a:r>
                <a:r>
                  <a:rPr lang="en-US" baseline="30000" dirty="0">
                    <a:solidFill>
                      <a:schemeClr val="tx1"/>
                    </a:solidFill>
                  </a:rPr>
                  <a:t>nd</a:t>
                </a:r>
                <a:r>
                  <a:rPr lang="en-US" dirty="0">
                    <a:solidFill>
                      <a:schemeClr val="tx1"/>
                    </a:solidFill>
                  </a:rPr>
                  <a:t> term of (eq.1)  </a:t>
                </a:r>
                <a14:m>
                  <m:oMath xmlns:m="http://schemas.openxmlformats.org/officeDocument/2006/math">
                    <m:f>
                      <m:fPr>
                        <m:ctrlPr>
                          <a:rPr lang="en-US" i="1">
                            <a:solidFill>
                              <a:schemeClr val="tx1"/>
                            </a:solidFill>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𝑦h</m:t>
                        </m:r>
                      </m:num>
                      <m:den>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𝑍𝑖</m:t>
                        </m:r>
                      </m:den>
                    </m:f>
                    <m:r>
                      <a:rPr lang="en-US" i="1">
                        <a:solidFill>
                          <a:schemeClr val="tx1"/>
                        </a:solidFill>
                        <a:latin typeface="Cambria Math" panose="02040503050406030204" pitchFamily="18" charset="0"/>
                        <a:ea typeface="Cambria Math" panose="02040503050406030204" pitchFamily="18" charset="0"/>
                      </a:rPr>
                      <m:t> </m:t>
                    </m:r>
                  </m:oMath>
                </a14:m>
                <a:endParaRPr lang="en-US" dirty="0">
                  <a:solidFill>
                    <a:schemeClr val="tx1"/>
                  </a:solidFill>
                </a:endParaRPr>
              </a:p>
              <a:p>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𝑠𝑖𝑛𝑐𝑒</m:t>
                    </m:r>
                    <m:r>
                      <a:rPr lang="en-US" b="0" i="1" smtClean="0">
                        <a:solidFill>
                          <a:schemeClr val="tx1"/>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𝑦</m:t>
                    </m:r>
                    <m:r>
                      <a:rPr lang="en-US" i="1" baseline="-25000">
                        <a:solidFill>
                          <a:schemeClr val="tx1"/>
                        </a:solidFill>
                        <a:latin typeface="Cambria Math" panose="02040503050406030204" pitchFamily="18" charset="0"/>
                        <a:ea typeface="Cambria Math" panose="02040503050406030204" pitchFamily="18" charset="0"/>
                      </a:rPr>
                      <m:t>h</m:t>
                    </m:r>
                    <m:r>
                      <a:rPr lang="en-US" b="0" i="1" smtClean="0">
                        <a:solidFill>
                          <a:schemeClr val="tx1"/>
                        </a:solidFill>
                        <a:latin typeface="Cambria Math" panose="02040503050406030204" pitchFamily="18" charset="0"/>
                        <a:ea typeface="Cambria Math" panose="02040503050406030204" pitchFamily="18" charset="0"/>
                      </a:rPr>
                      <m:t>=</m:t>
                    </m:r>
                    <m:f>
                      <m:fPr>
                        <m:ctrlPr>
                          <a:rPr lang="en-HK" i="1">
                            <a:solidFill>
                              <a:schemeClr val="tx1"/>
                            </a:solidFill>
                            <a:latin typeface="Cambria Math" panose="02040503050406030204" pitchFamily="18" charset="0"/>
                          </a:rPr>
                        </m:ctrlPr>
                      </m:fPr>
                      <m:num>
                        <m:r>
                          <m:rPr>
                            <m:sty m:val="p"/>
                          </m:rPr>
                          <a:rPr lang="en-HK">
                            <a:solidFill>
                              <a:schemeClr val="tx1"/>
                            </a:solidFill>
                            <a:latin typeface="Cambria Math" panose="02040503050406030204" pitchFamily="18" charset="0"/>
                          </a:rPr>
                          <m:t>exp</m:t>
                        </m:r>
                        <m:r>
                          <a:rPr lang="en-HK" i="1">
                            <a:solidFill>
                              <a:schemeClr val="tx1"/>
                            </a:solidFill>
                            <a:latin typeface="Cambria Math" panose="02040503050406030204" pitchFamily="18" charset="0"/>
                          </a:rPr>
                          <m:t>⁡(</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𝑧</m:t>
                            </m:r>
                          </m:e>
                          <m:sub>
                            <m:r>
                              <a:rPr lang="en-HK" i="1">
                                <a:solidFill>
                                  <a:schemeClr val="tx1"/>
                                </a:solidFill>
                                <a:latin typeface="Cambria Math" panose="02040503050406030204" pitchFamily="18" charset="0"/>
                              </a:rPr>
                              <m:t>h</m:t>
                            </m:r>
                          </m:sub>
                        </m:sSub>
                        <m:r>
                          <a:rPr lang="en-HK" i="1">
                            <a:solidFill>
                              <a:schemeClr val="tx1"/>
                            </a:solidFill>
                            <a:latin typeface="Cambria Math" panose="02040503050406030204" pitchFamily="18" charset="0"/>
                          </a:rPr>
                          <m:t>)</m:t>
                        </m:r>
                      </m:num>
                      <m:den>
                        <m:nary>
                          <m:naryPr>
                            <m:chr m:val="∑"/>
                            <m:limLoc m:val="subSup"/>
                            <m:ctrlPr>
                              <a:rPr lang="en-HK" i="1">
                                <a:solidFill>
                                  <a:schemeClr val="tx1"/>
                                </a:solidFill>
                                <a:latin typeface="Cambria Math" panose="02040503050406030204" pitchFamily="18" charset="0"/>
                              </a:rPr>
                            </m:ctrlPr>
                          </m:naryPr>
                          <m:sub>
                            <m:r>
                              <m:rPr>
                                <m:brk m:alnAt="25"/>
                              </m:rPr>
                              <a:rPr lang="en-HK" i="1">
                                <a:solidFill>
                                  <a:schemeClr val="tx1"/>
                                </a:solidFill>
                                <a:latin typeface="Cambria Math" panose="02040503050406030204" pitchFamily="18" charset="0"/>
                              </a:rPr>
                              <m:t>𝑗</m:t>
                            </m:r>
                            <m:r>
                              <a:rPr lang="en-HK" i="1">
                                <a:solidFill>
                                  <a:schemeClr val="tx1"/>
                                </a:solidFill>
                                <a:latin typeface="Cambria Math" panose="02040503050406030204" pitchFamily="18" charset="0"/>
                              </a:rPr>
                              <m:t>=1</m:t>
                            </m:r>
                          </m:sub>
                          <m:sup>
                            <m:r>
                              <a:rPr lang="en-HK" i="1">
                                <a:solidFill>
                                  <a:schemeClr val="tx1"/>
                                </a:solidFill>
                                <a:latin typeface="Cambria Math" panose="02040503050406030204" pitchFamily="18" charset="0"/>
                              </a:rPr>
                              <m:t>𝑗</m:t>
                            </m:r>
                            <m:r>
                              <a:rPr lang="en-HK" i="1">
                                <a:solidFill>
                                  <a:schemeClr val="tx1"/>
                                </a:solidFill>
                                <a:latin typeface="Cambria Math" panose="02040503050406030204" pitchFamily="18" charset="0"/>
                              </a:rPr>
                              <m:t>=</m:t>
                            </m:r>
                            <m:r>
                              <a:rPr lang="en-HK" i="1">
                                <a:solidFill>
                                  <a:schemeClr val="tx1"/>
                                </a:solidFill>
                                <a:latin typeface="Cambria Math" panose="02040503050406030204" pitchFamily="18" charset="0"/>
                              </a:rPr>
                              <m:t>𝐾</m:t>
                            </m:r>
                          </m:sup>
                          <m:e>
                            <m:r>
                              <m:rPr>
                                <m:sty m:val="p"/>
                              </m:rPr>
                              <a:rPr lang="en-HK">
                                <a:solidFill>
                                  <a:schemeClr val="tx1"/>
                                </a:solidFill>
                                <a:latin typeface="Cambria Math" panose="02040503050406030204" pitchFamily="18" charset="0"/>
                              </a:rPr>
                              <m:t>exp</m:t>
                            </m:r>
                            <m:r>
                              <a:rPr lang="en-HK" i="1">
                                <a:solidFill>
                                  <a:schemeClr val="tx1"/>
                                </a:solidFill>
                                <a:latin typeface="Cambria Math" panose="02040503050406030204" pitchFamily="18" charset="0"/>
                              </a:rPr>
                              <m:t>⁡(</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𝑧</m:t>
                                </m:r>
                              </m:e>
                              <m:sub>
                                <m:r>
                                  <a:rPr lang="en-HK" i="1">
                                    <a:solidFill>
                                      <a:schemeClr val="tx1"/>
                                    </a:solidFill>
                                    <a:latin typeface="Cambria Math" panose="02040503050406030204" pitchFamily="18" charset="0"/>
                                  </a:rPr>
                                  <m:t>𝑗</m:t>
                                </m:r>
                              </m:sub>
                            </m:sSub>
                            <m:r>
                              <a:rPr lang="en-HK" i="1">
                                <a:solidFill>
                                  <a:schemeClr val="tx1"/>
                                </a:solidFill>
                                <a:latin typeface="Cambria Math" panose="02040503050406030204" pitchFamily="18" charset="0"/>
                              </a:rPr>
                              <m:t>)</m:t>
                            </m:r>
                          </m:e>
                        </m:nary>
                      </m:den>
                    </m:f>
                    <m:r>
                      <a:rPr lang="en-HK" i="1">
                        <a:solidFill>
                          <a:schemeClr val="tx1"/>
                        </a:solidFill>
                        <a:latin typeface="Cambria Math" panose="02040503050406030204" pitchFamily="18" charset="0"/>
                      </a:rPr>
                      <m:t> </m:t>
                    </m:r>
                  </m:oMath>
                </a14:m>
                <a:r>
                  <a:rPr lang="en-US" dirty="0">
                    <a:solidFill>
                      <a:schemeClr val="tx1"/>
                    </a:solidFill>
                  </a:rPr>
                  <a:t>, </a:t>
                </a:r>
              </a:p>
              <a:p>
                <a:r>
                  <a:rPr lang="en-US" dirty="0">
                    <a:solidFill>
                      <a:schemeClr val="tx1"/>
                    </a:solidFill>
                  </a:rPr>
                  <a:t>Recall Partial derivation in step1</a:t>
                </a:r>
              </a:p>
              <a:p>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panose="02040503050406030204" pitchFamily="18" charset="0"/>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𝑦</m:t>
                            </m:r>
                            <m:r>
                              <a:rPr lang="en-US" i="1" baseline="-25000">
                                <a:solidFill>
                                  <a:schemeClr val="tx1"/>
                                </a:solidFill>
                                <a:latin typeface="Cambria Math" panose="02040503050406030204" pitchFamily="18" charset="0"/>
                                <a:ea typeface="Cambria Math" panose="02040503050406030204" pitchFamily="18" charset="0"/>
                              </a:rPr>
                              <m:t>h</m:t>
                            </m:r>
                          </m:e>
                        </m:d>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HK" i="1">
                                <a:solidFill>
                                  <a:schemeClr val="tx1"/>
                                </a:solidFill>
                                <a:latin typeface="Cambria Math" panose="02040503050406030204" pitchFamily="18" charset="0"/>
                                <a:ea typeface="Cambria Math" panose="02040503050406030204" pitchFamily="18" charset="0"/>
                              </a:rPr>
                              <m:t>𝑍</m:t>
                            </m:r>
                          </m:e>
                          <m:sub>
                            <m:r>
                              <a:rPr lang="en-HK" i="1">
                                <a:solidFill>
                                  <a:schemeClr val="tx1"/>
                                </a:solidFill>
                                <a:latin typeface="Cambria Math" panose="02040503050406030204" pitchFamily="18" charset="0"/>
                                <a:ea typeface="Cambria Math" panose="02040503050406030204" pitchFamily="18" charset="0"/>
                              </a:rPr>
                              <m:t>𝑖</m:t>
                            </m:r>
                          </m:sub>
                        </m:sSub>
                      </m:den>
                    </m:f>
                  </m:oMath>
                </a14:m>
                <a:r>
                  <a:rPr lang="en-US" dirty="0">
                    <a:solidFill>
                      <a:schemeClr val="tx1"/>
                    </a:solidFill>
                  </a:rPr>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panose="02040503050406030204" pitchFamily="18" charset="0"/>
                                <a:ea typeface="Cambria Math" panose="02040503050406030204" pitchFamily="18" charset="0"/>
                              </a:rPr>
                            </m:ctrlPr>
                          </m:dPr>
                          <m:e>
                            <m:f>
                              <m:fPr>
                                <m:ctrlPr>
                                  <a:rPr lang="en-HK" i="1">
                                    <a:solidFill>
                                      <a:schemeClr val="tx1"/>
                                    </a:solidFill>
                                    <a:latin typeface="Cambria Math" panose="02040503050406030204" pitchFamily="18" charset="0"/>
                                  </a:rPr>
                                </m:ctrlPr>
                              </m:fPr>
                              <m:num>
                                <m:r>
                                  <m:rPr>
                                    <m:sty m:val="p"/>
                                  </m:rPr>
                                  <a:rPr lang="en-HK">
                                    <a:solidFill>
                                      <a:schemeClr val="tx1"/>
                                    </a:solidFill>
                                    <a:latin typeface="Cambria Math" panose="02040503050406030204" pitchFamily="18" charset="0"/>
                                  </a:rPr>
                                  <m:t>exp</m:t>
                                </m:r>
                                <m:r>
                                  <a:rPr lang="en-HK" i="1">
                                    <a:solidFill>
                                      <a:schemeClr val="tx1"/>
                                    </a:solidFill>
                                    <a:latin typeface="Cambria Math" panose="02040503050406030204" pitchFamily="18" charset="0"/>
                                  </a:rPr>
                                  <m:t>⁡(</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𝑧</m:t>
                                    </m:r>
                                  </m:e>
                                  <m:sub>
                                    <m:r>
                                      <a:rPr lang="en-HK" i="1">
                                        <a:solidFill>
                                          <a:schemeClr val="tx1"/>
                                        </a:solidFill>
                                        <a:latin typeface="Cambria Math" panose="02040503050406030204" pitchFamily="18" charset="0"/>
                                      </a:rPr>
                                      <m:t>h</m:t>
                                    </m:r>
                                  </m:sub>
                                </m:sSub>
                                <m:r>
                                  <a:rPr lang="en-HK" i="1">
                                    <a:solidFill>
                                      <a:schemeClr val="tx1"/>
                                    </a:solidFill>
                                    <a:latin typeface="Cambria Math" panose="02040503050406030204" pitchFamily="18" charset="0"/>
                                  </a:rPr>
                                  <m:t>)</m:t>
                                </m:r>
                              </m:num>
                              <m:den>
                                <m:nary>
                                  <m:naryPr>
                                    <m:chr m:val="∑"/>
                                    <m:limLoc m:val="subSup"/>
                                    <m:ctrlPr>
                                      <a:rPr lang="en-HK" i="1">
                                        <a:solidFill>
                                          <a:schemeClr val="tx1"/>
                                        </a:solidFill>
                                        <a:latin typeface="Cambria Math" panose="02040503050406030204" pitchFamily="18" charset="0"/>
                                      </a:rPr>
                                    </m:ctrlPr>
                                  </m:naryPr>
                                  <m:sub>
                                    <m:r>
                                      <m:rPr>
                                        <m:brk m:alnAt="25"/>
                                      </m:rPr>
                                      <a:rPr lang="en-HK" i="1">
                                        <a:solidFill>
                                          <a:schemeClr val="tx1"/>
                                        </a:solidFill>
                                        <a:latin typeface="Cambria Math" panose="02040503050406030204" pitchFamily="18" charset="0"/>
                                      </a:rPr>
                                      <m:t>𝑗</m:t>
                                    </m:r>
                                    <m:r>
                                      <a:rPr lang="en-HK" i="1">
                                        <a:solidFill>
                                          <a:schemeClr val="tx1"/>
                                        </a:solidFill>
                                        <a:latin typeface="Cambria Math" panose="02040503050406030204" pitchFamily="18" charset="0"/>
                                      </a:rPr>
                                      <m:t>=1</m:t>
                                    </m:r>
                                  </m:sub>
                                  <m:sup>
                                    <m:r>
                                      <a:rPr lang="en-HK" i="1">
                                        <a:solidFill>
                                          <a:schemeClr val="tx1"/>
                                        </a:solidFill>
                                        <a:latin typeface="Cambria Math" panose="02040503050406030204" pitchFamily="18" charset="0"/>
                                      </a:rPr>
                                      <m:t>𝑗</m:t>
                                    </m:r>
                                    <m:r>
                                      <a:rPr lang="en-HK" i="1">
                                        <a:solidFill>
                                          <a:schemeClr val="tx1"/>
                                        </a:solidFill>
                                        <a:latin typeface="Cambria Math" panose="02040503050406030204" pitchFamily="18" charset="0"/>
                                      </a:rPr>
                                      <m:t>=</m:t>
                                    </m:r>
                                    <m:r>
                                      <a:rPr lang="en-HK" i="1">
                                        <a:solidFill>
                                          <a:schemeClr val="tx1"/>
                                        </a:solidFill>
                                        <a:latin typeface="Cambria Math" panose="02040503050406030204" pitchFamily="18" charset="0"/>
                                      </a:rPr>
                                      <m:t>𝐾</m:t>
                                    </m:r>
                                  </m:sup>
                                  <m:e>
                                    <m:r>
                                      <m:rPr>
                                        <m:sty m:val="p"/>
                                      </m:rPr>
                                      <a:rPr lang="en-HK">
                                        <a:solidFill>
                                          <a:schemeClr val="tx1"/>
                                        </a:solidFill>
                                        <a:latin typeface="Cambria Math" panose="02040503050406030204" pitchFamily="18" charset="0"/>
                                      </a:rPr>
                                      <m:t>exp</m:t>
                                    </m:r>
                                    <m:r>
                                      <a:rPr lang="en-HK" i="1">
                                        <a:solidFill>
                                          <a:schemeClr val="tx1"/>
                                        </a:solidFill>
                                        <a:latin typeface="Cambria Math" panose="02040503050406030204" pitchFamily="18" charset="0"/>
                                      </a:rPr>
                                      <m:t>⁡(</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𝑧</m:t>
                                        </m:r>
                                      </m:e>
                                      <m:sub>
                                        <m:r>
                                          <a:rPr lang="en-HK" i="1">
                                            <a:solidFill>
                                              <a:schemeClr val="tx1"/>
                                            </a:solidFill>
                                            <a:latin typeface="Cambria Math" panose="02040503050406030204" pitchFamily="18" charset="0"/>
                                          </a:rPr>
                                          <m:t>𝑗</m:t>
                                        </m:r>
                                      </m:sub>
                                    </m:sSub>
                                    <m:r>
                                      <a:rPr lang="en-HK" i="1">
                                        <a:solidFill>
                                          <a:schemeClr val="tx1"/>
                                        </a:solidFill>
                                        <a:latin typeface="Cambria Math" panose="02040503050406030204" pitchFamily="18" charset="0"/>
                                      </a:rPr>
                                      <m:t>)</m:t>
                                    </m:r>
                                  </m:e>
                                </m:nary>
                              </m:den>
                            </m:f>
                          </m:e>
                        </m:d>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HK" i="1">
                                <a:solidFill>
                                  <a:schemeClr val="tx1"/>
                                </a:solidFill>
                                <a:latin typeface="Cambria Math" panose="02040503050406030204" pitchFamily="18" charset="0"/>
                                <a:ea typeface="Cambria Math" panose="02040503050406030204" pitchFamily="18" charset="0"/>
                              </a:rPr>
                              <m:t>𝑍</m:t>
                            </m:r>
                          </m:e>
                          <m:sub>
                            <m:r>
                              <a:rPr lang="en-HK" i="1">
                                <a:solidFill>
                                  <a:schemeClr val="tx1"/>
                                </a:solidFill>
                                <a:latin typeface="Cambria Math" panose="02040503050406030204" pitchFamily="18" charset="0"/>
                                <a:ea typeface="Cambria Math" panose="02040503050406030204" pitchFamily="18" charset="0"/>
                              </a:rPr>
                              <m:t>𝑖</m:t>
                            </m:r>
                          </m:sub>
                        </m:sSub>
                      </m:den>
                    </m:f>
                    <m:d>
                      <m:dPr>
                        <m:begChr m:val="{"/>
                        <m:endChr m:val=""/>
                        <m:ctrlPr>
                          <a:rPr lang="en-HK"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HK" i="1" smtClean="0">
                                <a:solidFill>
                                  <a:schemeClr val="tx1"/>
                                </a:solidFill>
                                <a:latin typeface="Cambria Math" panose="02040503050406030204" pitchFamily="18" charset="0"/>
                                <a:ea typeface="Cambria Math" panose="02040503050406030204" pitchFamily="18" charset="0"/>
                              </a:rPr>
                            </m:ctrlPr>
                          </m:mPr>
                          <m:mr>
                            <m:e>
                              <m:sSub>
                                <m:sSubPr>
                                  <m:ctrlPr>
                                    <a:rPr lang="en-HK" i="1">
                                      <a:solidFill>
                                        <a:schemeClr val="tx1"/>
                                      </a:solidFill>
                                      <a:latin typeface="Cambria Math" panose="02040503050406030204" pitchFamily="18" charset="0"/>
                                    </a:rPr>
                                  </m:ctrlPr>
                                </m:sSubPr>
                                <m:e>
                                  <m:r>
                                    <a:rPr lang="en-HK">
                                      <a:solidFill>
                                        <a:schemeClr val="tx1"/>
                                      </a:solidFill>
                                      <a:latin typeface="Cambria Math" panose="02040503050406030204" pitchFamily="18" charset="0"/>
                                    </a:rPr>
                                    <m:t>=</m:t>
                                  </m:r>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d>
                                <m:dPr>
                                  <m:ctrlPr>
                                    <a:rPr lang="en-HK" i="1">
                                      <a:solidFill>
                                        <a:schemeClr val="tx1"/>
                                      </a:solidFill>
                                      <a:latin typeface="Cambria Math" panose="02040503050406030204" pitchFamily="18" charset="0"/>
                                    </a:rPr>
                                  </m:ctrlPr>
                                </m:dPr>
                                <m:e>
                                  <m:r>
                                    <a:rPr lang="en-HK" i="1">
                                      <a:solidFill>
                                        <a:schemeClr val="tx1"/>
                                      </a:solidFill>
                                      <a:latin typeface="Cambria Math" panose="02040503050406030204" pitchFamily="18" charset="0"/>
                                    </a:rPr>
                                    <m:t>1−</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e>
                              </m:d>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𝑖𝑓</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𝑖𝑛𝑑𝑒𝑥𝑒𝑠</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𝑎𝑟𝑒</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𝑡h𝑒</m:t>
                              </m:r>
                              <m:r>
                                <a:rPr lang="en-HK" b="0" i="1" smtClean="0">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𝑠𝑎𝑚𝑒</m:t>
                              </m:r>
                              <m:r>
                                <a:rPr lang="en-US" b="0" i="1" smtClean="0">
                                  <a:solidFill>
                                    <a:schemeClr val="tx1"/>
                                  </a:solidFill>
                                  <a:latin typeface="Cambria Math" panose="02040503050406030204" pitchFamily="18" charset="0"/>
                                </a:rPr>
                                <m:t>,</m:t>
                              </m:r>
                              <m:r>
                                <m:rPr>
                                  <m:brk m:alnAt="7"/>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h</m:t>
                              </m:r>
                              <m:r>
                                <m:rPr>
                                  <m:nor/>
                                </m:rPr>
                                <a:rPr lang="en-HK" dirty="0"/>
                                <m:t> </m:t>
                              </m:r>
                            </m:e>
                          </m:mr>
                          <m:mr>
                            <m:e>
                              <m:r>
                                <a:rPr lang="en-HK">
                                  <a:solidFill>
                                    <a:schemeClr val="tx1"/>
                                  </a:solidFill>
                                  <a:latin typeface="Cambria Math" panose="02040503050406030204" pitchFamily="18" charset="0"/>
                                </a:rPr>
                                <m:t>=</m:t>
                              </m:r>
                              <m:r>
                                <m:rPr>
                                  <m:nor/>
                                </m:rPr>
                                <a:rPr lang="en-US" dirty="0" smtClean="0">
                                  <a:solidFill>
                                    <a:schemeClr val="tx1"/>
                                  </a:solidFill>
                                </a:rPr>
                                <m:t>−</m:t>
                              </m:r>
                              <m:r>
                                <m:rPr>
                                  <m:nor/>
                                </m:rPr>
                                <a:rPr lang="en-HK" dirty="0" smtClean="0">
                                  <a:solidFill>
                                    <a:schemeClr val="tx1"/>
                                  </a:solidFill>
                                </a:rPr>
                                <m:t> </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h</m:t>
                                  </m:r>
                                </m:sub>
                              </m:sSub>
                              <m:r>
                                <m:rPr>
                                  <m:nor/>
                                </m:rPr>
                                <a:rPr lang="en-HK" dirty="0">
                                  <a:solidFill>
                                    <a:schemeClr val="tx1"/>
                                  </a:solidFill>
                                </a:rPr>
                                <m:t> </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r>
                                <a:rPr lang="en-HK" b="0" i="1" smtClean="0">
                                  <a:solidFill>
                                    <a:schemeClr val="tx1"/>
                                  </a:solidFill>
                                  <a:latin typeface="Cambria Math" panose="02040503050406030204" pitchFamily="18" charset="0"/>
                                </a:rPr>
                                <m:t>,</m:t>
                              </m:r>
                              <m:r>
                                <a:rPr lang="en-HK" i="1">
                                  <a:solidFill>
                                    <a:schemeClr val="tx1"/>
                                  </a:solidFill>
                                  <a:latin typeface="Cambria Math" panose="02040503050406030204" pitchFamily="18" charset="0"/>
                                </a:rPr>
                                <m:t>𝑖𝑓</m:t>
                              </m:r>
                              <m:r>
                                <a:rPr lang="en-HK" i="1">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𝑖𝑛𝑑𝑒𝑥𝑒𝑠</m:t>
                              </m:r>
                              <m:r>
                                <a:rPr lang="en-HK" i="1">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𝑎𝑟𝑒</m:t>
                              </m:r>
                              <m:r>
                                <a:rPr lang="en-HK" i="1">
                                  <a:solidFill>
                                    <a:schemeClr val="tx1"/>
                                  </a:solidFill>
                                  <a:latin typeface="Cambria Math" panose="02040503050406030204" pitchFamily="18" charset="0"/>
                                </a:rPr>
                                <m:t> </m:t>
                              </m:r>
                              <m:r>
                                <a:rPr lang="en-HK" b="0" i="1" smtClean="0">
                                  <a:solidFill>
                                    <a:schemeClr val="tx1"/>
                                  </a:solidFill>
                                  <a:latin typeface="Cambria Math" panose="02040503050406030204" pitchFamily="18" charset="0"/>
                                </a:rPr>
                                <m:t>𝑛𝑜𝑡</m:t>
                              </m:r>
                              <m:r>
                                <a:rPr lang="en-HK" b="0" i="1" smtClean="0">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𝑡h𝑒</m:t>
                              </m:r>
                              <m:r>
                                <a:rPr lang="en-HK" i="1">
                                  <a:solidFill>
                                    <a:schemeClr val="tx1"/>
                                  </a:solidFill>
                                  <a:latin typeface="Cambria Math" panose="02040503050406030204" pitchFamily="18" charset="0"/>
                                </a:rPr>
                                <m:t> </m:t>
                              </m:r>
                              <m:r>
                                <a:rPr lang="en-HK" i="1">
                                  <a:solidFill>
                                    <a:schemeClr val="tx1"/>
                                  </a:solidFill>
                                  <a:latin typeface="Cambria Math" panose="02040503050406030204" pitchFamily="18" charset="0"/>
                                </a:rPr>
                                <m:t>𝑠𝑎𝑚𝑒</m:t>
                              </m:r>
                              <m:r>
                                <a:rPr lang="en-US" b="0" i="1" smtClean="0">
                                  <a:solidFill>
                                    <a:schemeClr val="tx1"/>
                                  </a:solidFill>
                                  <a:latin typeface="Cambria Math" panose="02040503050406030204" pitchFamily="18" charset="0"/>
                                </a:rPr>
                                <m:t>,</m:t>
                              </m:r>
                              <m:r>
                                <m:rPr>
                                  <m:brk m:alnAt="7"/>
                                </m:rP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h</m:t>
                              </m:r>
                              <m:r>
                                <m:rPr>
                                  <m:nor/>
                                </m:rPr>
                                <a:rPr lang="en-HK" dirty="0"/>
                                <m:t> </m:t>
                              </m:r>
                            </m:e>
                          </m:mr>
                        </m:m>
                      </m:e>
                    </m:d>
                  </m:oMath>
                </a14:m>
                <a:endParaRPr lang="en-US" dirty="0">
                  <a:solidFill>
                    <a:schemeClr val="tx1"/>
                  </a:solidFill>
                </a:endParaRPr>
              </a:p>
              <a:p>
                <a:r>
                  <a:rPr lang="en-US" dirty="0">
                    <a:solidFill>
                      <a:schemeClr val="tx1"/>
                    </a:solidFill>
                  </a:rPr>
                  <a:t>We split up all h cases of eq(1) into </a:t>
                </a:r>
                <a14:m>
                  <m:oMath xmlns:m="http://schemas.openxmlformats.org/officeDocument/2006/math">
                    <m:r>
                      <a:rPr lang="en-US" i="1" smtClean="0">
                        <a:solidFill>
                          <a:schemeClr val="tx1"/>
                        </a:solidFill>
                        <a:latin typeface="Cambria Math" panose="02040503050406030204" pitchFamily="18" charset="0"/>
                      </a:rPr>
                      <m:t>𝑖</m:t>
                    </m:r>
                    <m:r>
                      <a:rPr lang="en-US" i="1">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h and </a:t>
                </a:r>
                <a:r>
                  <a:rPr lang="en-US" dirty="0" err="1">
                    <a:solidFill>
                      <a:schemeClr val="tx1"/>
                    </a:solidFill>
                  </a:rPr>
                  <a:t>i</a:t>
                </a:r>
                <a:r>
                  <a:rPr lang="en-US" dirty="0">
                    <a:solidFill>
                      <a:schemeClr val="tx1"/>
                    </a:solidFill>
                  </a:rPr>
                  <a:t>=h </a:t>
                </a:r>
              </a:p>
              <a:p>
                <a:endParaRPr lang="en-US" i="1" dirty="0">
                  <a:solidFill>
                    <a:schemeClr val="tx1"/>
                  </a:solidFill>
                  <a:latin typeface="Cambria Math" panose="02040503050406030204" pitchFamily="18" charset="0"/>
                </a:endParaRPr>
              </a:p>
              <a:p>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𝑍</m:t>
                            </m:r>
                          </m:e>
                          <m:sub>
                            <m:r>
                              <a:rPr lang="en-US" i="1">
                                <a:solidFill>
                                  <a:schemeClr val="tx1"/>
                                </a:solidFill>
                                <a:latin typeface="Cambria Math" panose="02040503050406030204" pitchFamily="18" charset="0"/>
                                <a:ea typeface="Cambria Math" panose="02040503050406030204" pitchFamily="18" charset="0"/>
                              </a:rPr>
                              <m:t>𝑖</m:t>
                            </m:r>
                          </m:sub>
                        </m:sSub>
                      </m:den>
                    </m:f>
                    <m:r>
                      <a:rPr lang="en-US" i="1">
                        <a:solidFill>
                          <a:schemeClr val="tx1"/>
                        </a:solidFill>
                        <a:latin typeface="Cambria Math" panose="02040503050406030204" pitchFamily="18" charset="0"/>
                        <a:ea typeface="Cambria Math" panose="02040503050406030204" pitchFamily="18" charset="0"/>
                      </a:rPr>
                      <m:t> </m:t>
                    </m:r>
                  </m:oMath>
                </a14:m>
                <a:r>
                  <a:rPr lang="en-US" i="1" dirty="0">
                    <a:solidFill>
                      <a:schemeClr val="tx1"/>
                    </a:solidFill>
                  </a:rPr>
                  <a:t>L(</a:t>
                </a:r>
                <a:r>
                  <a:rPr lang="en-US" i="1" dirty="0" err="1">
                    <a:solidFill>
                      <a:schemeClr val="tx1"/>
                    </a:solidFill>
                  </a:rPr>
                  <a:t>T</a:t>
                </a:r>
                <a:r>
                  <a:rPr lang="en-US" i="1" baseline="-25000" dirty="0" err="1">
                    <a:solidFill>
                      <a:schemeClr val="tx1"/>
                    </a:solidFill>
                  </a:rPr>
                  <a:t>h</a:t>
                </a:r>
                <a:r>
                  <a:rPr lang="en-US" i="1" dirty="0" err="1">
                    <a:solidFill>
                      <a:schemeClr val="tx1"/>
                    </a:solidFill>
                  </a:rPr>
                  <a:t>,y</a:t>
                </a:r>
                <a:r>
                  <a:rPr lang="en-US" i="1" baseline="-25000" dirty="0" err="1">
                    <a:solidFill>
                      <a:schemeClr val="tx1"/>
                    </a:solidFill>
                  </a:rPr>
                  <a:t>h</a:t>
                </a:r>
                <a:r>
                  <a:rPr lang="en-US" i="1" dirty="0">
                    <a:solidFill>
                      <a:schemeClr val="tx1"/>
                    </a:solidFill>
                  </a:rPr>
                  <a:t>)</a:t>
                </a:r>
                <a:r>
                  <a:rPr lang="en-US" i="1" dirty="0">
                    <a:solidFill>
                      <a:schemeClr val="tx1"/>
                    </a:solidFill>
                    <a:latin typeface="Cambria Math" panose="02040503050406030204" pitchFamily="18" charset="0"/>
                  </a:rPr>
                  <a:t>=</a:t>
                </a:r>
                <a14:m>
                  <m:oMath xmlns:m="http://schemas.openxmlformats.org/officeDocument/2006/math">
                    <m:r>
                      <a:rPr lang="en-US" b="0" i="1"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h</m:t>
                        </m:r>
                      </m:sub>
                      <m:sup/>
                      <m:e>
                        <m:r>
                          <a:rPr lang="en-US" b="0" i="1" smtClean="0">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𝑇</m:t>
                            </m:r>
                            <m:r>
                              <a:rPr lang="en-US" i="1" baseline="-25000">
                                <a:solidFill>
                                  <a:schemeClr val="tx1"/>
                                </a:solidFill>
                                <a:latin typeface="Cambria Math" panose="02040503050406030204" pitchFamily="18" charset="0"/>
                              </a:rPr>
                              <m:t>h</m:t>
                            </m:r>
                          </m:num>
                          <m:den>
                            <m:r>
                              <a:rPr lang="en-US" i="1">
                                <a:solidFill>
                                  <a:schemeClr val="tx1"/>
                                </a:solidFill>
                                <a:latin typeface="Cambria Math" panose="02040503050406030204" pitchFamily="18" charset="0"/>
                                <a:ea typeface="Cambria Math" panose="02040503050406030204" pitchFamily="18" charset="0"/>
                              </a:rPr>
                              <m:t>𝑦h</m:t>
                            </m:r>
                          </m:den>
                        </m:f>
                        <m:r>
                          <a:rPr lang="en-US" i="1" smtClean="0">
                            <a:solidFill>
                              <a:schemeClr val="tx1"/>
                            </a:solidFill>
                            <a:latin typeface="Cambria Math" panose="02040503050406030204" pitchFamily="18" charset="0"/>
                            <a:ea typeface="Cambria Math" panose="02040503050406030204" pitchFamily="18" charset="0"/>
                          </a:rPr>
                          <m:t>∙</m:t>
                        </m:r>
                      </m:e>
                    </m:nary>
                  </m:oMath>
                </a14:m>
                <a:r>
                  <a:rPr lang="en-US" dirty="0">
                    <a:solidFill>
                      <a:schemeClr val="tx1"/>
                    </a:solidFill>
                  </a:rPr>
                  <a:t> </a:t>
                </a:r>
                <a14:m>
                  <m:oMath xmlns:m="http://schemas.openxmlformats.org/officeDocument/2006/math">
                    <m:r>
                      <a:rPr lang="en-US" b="0" i="0" dirty="0" smtClean="0">
                        <a:solidFill>
                          <a:schemeClr val="tx1"/>
                        </a:solidFill>
                        <a:latin typeface="Cambria Math" panose="02040503050406030204" pitchFamily="18" charset="0"/>
                      </a:rPr>
                      <m:t>(</m:t>
                    </m:r>
                    <m:r>
                      <m:rPr>
                        <m:nor/>
                      </m:rPr>
                      <a:rPr lang="en-US" dirty="0">
                        <a:solidFill>
                          <a:schemeClr val="tx1"/>
                        </a:solidFill>
                      </a:rPr>
                      <m:t>−</m:t>
                    </m:r>
                    <m:r>
                      <m:rPr>
                        <m:nor/>
                      </m:rPr>
                      <a:rPr lang="en-HK" dirty="0">
                        <a:solidFill>
                          <a:schemeClr val="tx1"/>
                        </a:solidFill>
                      </a:rPr>
                      <m:t> </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h</m:t>
                        </m:r>
                      </m:sub>
                    </m:sSub>
                    <m:r>
                      <m:rPr>
                        <m:nor/>
                      </m:rPr>
                      <a:rPr lang="en-HK" dirty="0">
                        <a:solidFill>
                          <a:schemeClr val="tx1"/>
                        </a:solidFill>
                      </a:rPr>
                      <m:t> </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h</m:t>
                        </m:r>
                      </m:sub>
                      <m:sup/>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𝑇</m:t>
                            </m:r>
                            <m:r>
                              <a:rPr lang="en-US" i="1" baseline="-25000">
                                <a:solidFill>
                                  <a:schemeClr val="tx1"/>
                                </a:solidFill>
                                <a:latin typeface="Cambria Math" panose="02040503050406030204" pitchFamily="18" charset="0"/>
                              </a:rPr>
                              <m:t>h</m:t>
                            </m:r>
                          </m:num>
                          <m:den>
                            <m:r>
                              <a:rPr lang="en-US" i="1">
                                <a:solidFill>
                                  <a:schemeClr val="tx1"/>
                                </a:solidFill>
                                <a:latin typeface="Cambria Math" panose="02040503050406030204" pitchFamily="18" charset="0"/>
                                <a:ea typeface="Cambria Math" panose="02040503050406030204" pitchFamily="18" charset="0"/>
                              </a:rPr>
                              <m:t>𝑦h</m:t>
                            </m:r>
                          </m:den>
                        </m:f>
                        <m:r>
                          <a:rPr lang="en-US" i="1">
                            <a:solidFill>
                              <a:schemeClr val="tx1"/>
                            </a:solidFill>
                            <a:latin typeface="Cambria Math" panose="02040503050406030204" pitchFamily="18" charset="0"/>
                            <a:ea typeface="Cambria Math" panose="02040503050406030204" pitchFamily="18" charset="0"/>
                          </a:rPr>
                          <m:t>∙</m:t>
                        </m:r>
                      </m:e>
                    </m:nary>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d>
                      <m:dPr>
                        <m:ctrlPr>
                          <a:rPr lang="en-HK" i="1">
                            <a:solidFill>
                              <a:schemeClr val="tx1"/>
                            </a:solidFill>
                            <a:latin typeface="Cambria Math" panose="02040503050406030204" pitchFamily="18" charset="0"/>
                          </a:rPr>
                        </m:ctrlPr>
                      </m:dPr>
                      <m:e>
                        <m:r>
                          <a:rPr lang="en-HK" i="1">
                            <a:solidFill>
                              <a:schemeClr val="tx1"/>
                            </a:solidFill>
                            <a:latin typeface="Cambria Math" panose="02040503050406030204" pitchFamily="18" charset="0"/>
                          </a:rPr>
                          <m:t>1−</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e>
                    </m:d>
                  </m:oMath>
                </a14:m>
                <a:r>
                  <a:rPr lang="en-US" dirty="0">
                    <a:solidFill>
                      <a:schemeClr val="tx1"/>
                    </a:solidFill>
                    <a:latin typeface="Cambria Math" panose="02040503050406030204" pitchFamily="18" charset="0"/>
                  </a:rPr>
                  <a:t>]----(2)</a:t>
                </a:r>
              </a:p>
              <a:p>
                <a:r>
                  <a:rPr lang="en-US" dirty="0">
                    <a:solidFill>
                      <a:schemeClr val="tx1"/>
                    </a:solidFill>
                    <a:latin typeface="Cambria Math" panose="02040503050406030204" pitchFamily="18" charset="0"/>
                  </a:rPr>
                  <a:t>Because the target vector </a:t>
                </a:r>
                <a:r>
                  <a:rPr lang="en-US" i="1" dirty="0">
                    <a:solidFill>
                      <a:schemeClr val="tx1"/>
                    </a:solidFill>
                    <a:latin typeface="Cambria Math" panose="02040503050406030204" pitchFamily="18" charset="0"/>
                  </a:rPr>
                  <a:t>T </a:t>
                </a:r>
                <a:r>
                  <a:rPr lang="en-US" dirty="0">
                    <a:solidFill>
                      <a:schemeClr val="tx1"/>
                    </a:solidFill>
                    <a:latin typeface="Cambria Math" panose="02040503050406030204" pitchFamily="18" charset="0"/>
                  </a:rPr>
                  <a:t> is one hot </a:t>
                </a:r>
              </a:p>
              <a:p>
                <a:r>
                  <a:rPr lang="en-US" dirty="0">
                    <a:latin typeface="Cambria Math" panose="02040503050406030204" pitchFamily="18" charset="0"/>
                  </a:rPr>
                  <a:t>t</a:t>
                </a:r>
                <a:r>
                  <a:rPr lang="en-US" dirty="0">
                    <a:solidFill>
                      <a:schemeClr val="tx1"/>
                    </a:solidFill>
                    <a:latin typeface="Cambria Math" panose="02040503050406030204" pitchFamily="18" charset="0"/>
                  </a:rPr>
                  <a:t>hus, only one term exists for  </a:t>
                </a:r>
                <a:r>
                  <a:rPr lang="en-US" i="1" dirty="0" err="1">
                    <a:solidFill>
                      <a:schemeClr val="tx1"/>
                    </a:solidFill>
                    <a:latin typeface="Cambria Math" panose="02040503050406030204" pitchFamily="18" charset="0"/>
                  </a:rPr>
                  <a:t>i</a:t>
                </a:r>
                <a:r>
                  <a:rPr lang="en-US" i="1" dirty="0">
                    <a:solidFill>
                      <a:schemeClr val="tx1"/>
                    </a:solidFill>
                    <a:latin typeface="Cambria Math" panose="02040503050406030204" pitchFamily="18" charset="0"/>
                  </a:rPr>
                  <a:t>=h</a:t>
                </a:r>
                <a:r>
                  <a:rPr lang="en-US" dirty="0">
                    <a:solidFill>
                      <a:schemeClr val="tx1"/>
                    </a:solidFill>
                    <a:latin typeface="Cambria Math" panose="02040503050406030204" pitchFamily="18" charset="0"/>
                  </a:rPr>
                  <a:t>, </a:t>
                </a:r>
              </a:p>
              <a:p>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𝑍</m:t>
                            </m:r>
                          </m:e>
                          <m:sub>
                            <m:r>
                              <a:rPr lang="en-US" i="1">
                                <a:solidFill>
                                  <a:schemeClr val="tx1"/>
                                </a:solidFill>
                                <a:latin typeface="Cambria Math" panose="02040503050406030204" pitchFamily="18" charset="0"/>
                                <a:ea typeface="Cambria Math" panose="02040503050406030204" pitchFamily="18" charset="0"/>
                              </a:rPr>
                              <m:t>𝑖</m:t>
                            </m:r>
                          </m:sub>
                        </m:sSub>
                      </m:den>
                    </m:f>
                    <m:r>
                      <a:rPr lang="en-US" i="1">
                        <a:solidFill>
                          <a:schemeClr val="tx1"/>
                        </a:solidFill>
                        <a:latin typeface="Cambria Math" panose="02040503050406030204" pitchFamily="18" charset="0"/>
                        <a:ea typeface="Cambria Math" panose="02040503050406030204" pitchFamily="18" charset="0"/>
                      </a:rPr>
                      <m:t> </m:t>
                    </m:r>
                  </m:oMath>
                </a14:m>
                <a:r>
                  <a:rPr lang="en-US" i="1" dirty="0">
                    <a:solidFill>
                      <a:schemeClr val="tx1"/>
                    </a:solidFill>
                  </a:rPr>
                  <a:t>L(</a:t>
                </a:r>
                <a:r>
                  <a:rPr lang="en-US" i="1" dirty="0" err="1">
                    <a:solidFill>
                      <a:schemeClr val="tx1"/>
                    </a:solidFill>
                  </a:rPr>
                  <a:t>T</a:t>
                </a:r>
                <a:r>
                  <a:rPr lang="en-US" i="1" baseline="-25000" dirty="0" err="1">
                    <a:solidFill>
                      <a:schemeClr val="tx1"/>
                    </a:solidFill>
                  </a:rPr>
                  <a:t>h</a:t>
                </a:r>
                <a:r>
                  <a:rPr lang="en-US" i="1" dirty="0" err="1">
                    <a:solidFill>
                      <a:schemeClr val="tx1"/>
                    </a:solidFill>
                  </a:rPr>
                  <a:t>,y</a:t>
                </a:r>
                <a:r>
                  <a:rPr lang="en-US" i="1" baseline="-25000" dirty="0" err="1">
                    <a:solidFill>
                      <a:schemeClr val="tx1"/>
                    </a:solidFill>
                  </a:rPr>
                  <a:t>h</a:t>
                </a:r>
                <a:r>
                  <a:rPr lang="en-US" i="1" dirty="0">
                    <a:solidFill>
                      <a:schemeClr val="tx1"/>
                    </a:solidFill>
                  </a:rPr>
                  <a:t>)</a:t>
                </a:r>
                <a:r>
                  <a:rPr lang="en-US" i="1" dirty="0">
                    <a:solidFill>
                      <a:schemeClr val="tx1"/>
                    </a:solidFill>
                    <a:latin typeface="Cambria Math" panose="02040503050406030204" pitchFamily="18" charset="0"/>
                  </a:rPr>
                  <a:t>=</a:t>
                </a:r>
                <a:r>
                  <a:rPr lang="en-US" dirty="0"/>
                  <a:t> </a:t>
                </a:r>
                <a14:m>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h</m:t>
                        </m:r>
                      </m:sub>
                      <m:sup/>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𝑇</m:t>
                            </m:r>
                            <m:r>
                              <a:rPr lang="en-US" i="1" baseline="-25000">
                                <a:latin typeface="Cambria Math" panose="02040503050406030204" pitchFamily="18" charset="0"/>
                              </a:rPr>
                              <m:t>h</m:t>
                            </m:r>
                          </m:num>
                          <m:den>
                            <m:r>
                              <a:rPr lang="en-US" i="1">
                                <a:latin typeface="Cambria Math" panose="02040503050406030204" pitchFamily="18" charset="0"/>
                                <a:ea typeface="Cambria Math" panose="02040503050406030204" pitchFamily="18" charset="0"/>
                              </a:rPr>
                              <m:t>𝑦h</m:t>
                            </m:r>
                          </m:den>
                        </m:f>
                        <m:r>
                          <a:rPr lang="en-US" i="1">
                            <a:latin typeface="Cambria Math" panose="02040503050406030204" pitchFamily="18" charset="0"/>
                            <a:ea typeface="Cambria Math" panose="02040503050406030204" pitchFamily="18" charset="0"/>
                          </a:rPr>
                          <m:t>∙</m:t>
                        </m:r>
                      </m:e>
                    </m:nary>
                  </m:oMath>
                </a14:m>
                <a:r>
                  <a:rPr lang="en-US" dirty="0"/>
                  <a:t> </a:t>
                </a:r>
                <a14:m>
                  <m:oMath xmlns:m="http://schemas.openxmlformats.org/officeDocument/2006/math">
                    <m:r>
                      <a:rPr lang="en-US" dirty="0">
                        <a:latin typeface="Cambria Math" panose="02040503050406030204" pitchFamily="18" charset="0"/>
                      </a:rPr>
                      <m:t>(</m:t>
                    </m:r>
                    <m:r>
                      <m:rPr>
                        <m:nor/>
                      </m:rPr>
                      <a:rPr lang="en-US" dirty="0"/>
                      <m:t>−</m:t>
                    </m:r>
                    <m:r>
                      <m:rPr>
                        <m:nor/>
                      </m:rPr>
                      <a:rPr lang="en-HK" dirty="0"/>
                      <m:t> </m:t>
                    </m:r>
                    <m:sSub>
                      <m:sSubPr>
                        <m:ctrlPr>
                          <a:rPr lang="en-HK" i="1">
                            <a:latin typeface="Cambria Math" panose="02040503050406030204" pitchFamily="18" charset="0"/>
                          </a:rPr>
                        </m:ctrlPr>
                      </m:sSubPr>
                      <m:e>
                        <m:r>
                          <a:rPr lang="en-HK" i="1">
                            <a:latin typeface="Cambria Math" panose="02040503050406030204" pitchFamily="18" charset="0"/>
                          </a:rPr>
                          <m:t>𝑦</m:t>
                        </m:r>
                      </m:e>
                      <m:sub>
                        <m:r>
                          <a:rPr lang="en-HK" i="1">
                            <a:latin typeface="Cambria Math" panose="02040503050406030204" pitchFamily="18" charset="0"/>
                          </a:rPr>
                          <m:t>h</m:t>
                        </m:r>
                      </m:sub>
                    </m:sSub>
                    <m:r>
                      <m:rPr>
                        <m:nor/>
                      </m:rPr>
                      <a:rPr lang="en-HK" dirty="0"/>
                      <m:t> </m:t>
                    </m:r>
                    <m:sSub>
                      <m:sSubPr>
                        <m:ctrlPr>
                          <a:rPr lang="en-HK" i="1">
                            <a:latin typeface="Cambria Math" panose="02040503050406030204" pitchFamily="18" charset="0"/>
                          </a:rPr>
                        </m:ctrlPr>
                      </m:sSubPr>
                      <m:e>
                        <m:r>
                          <a:rPr lang="en-HK" i="1">
                            <a:latin typeface="Cambria Math" panose="02040503050406030204" pitchFamily="18" charset="0"/>
                          </a:rPr>
                          <m:t>𝑦</m:t>
                        </m:r>
                      </m:e>
                      <m:sub>
                        <m:r>
                          <a:rPr lang="en-HK" i="1">
                            <a:latin typeface="Cambria Math" panose="02040503050406030204" pitchFamily="18" charset="0"/>
                          </a:rPr>
                          <m:t>𝑖</m:t>
                        </m:r>
                      </m:sub>
                    </m:sSub>
                    <m:r>
                      <a:rPr lang="en-US" i="1">
                        <a:latin typeface="Cambria Math" panose="02040503050406030204" pitchFamily="18" charset="0"/>
                      </a:rPr>
                      <m:t>))</m:t>
                    </m:r>
                    <m:r>
                      <a:rPr lang="en-US" b="0" i="0" smtClean="0">
                        <a:latin typeface="Cambria Math" panose="02040503050406030204" pitchFamily="18" charset="0"/>
                      </a:rPr>
                      <m:t>−</m:t>
                    </m:r>
                  </m:oMath>
                </a14:m>
                <a:r>
                  <a:rPr lang="en-US" dirty="0"/>
                  <a:t> </a:t>
                </a:r>
                <a14:m>
                  <m:oMath xmlns:m="http://schemas.openxmlformats.org/officeDocument/2006/math">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𝑇</m:t>
                        </m:r>
                        <m:r>
                          <a:rPr lang="en-US" b="0" i="1" baseline="-25000" smtClean="0">
                            <a:solidFill>
                              <a:schemeClr val="tx1"/>
                            </a:solidFill>
                            <a:latin typeface="Cambria Math" panose="02040503050406030204" pitchFamily="18" charset="0"/>
                          </a:rPr>
                          <m:t>𝑖</m:t>
                        </m:r>
                      </m:num>
                      <m:den>
                        <m:r>
                          <a:rPr lang="en-US" i="1">
                            <a:solidFill>
                              <a:schemeClr val="tx1"/>
                            </a:solidFill>
                            <a:latin typeface="Cambria Math" panose="02040503050406030204" pitchFamily="18" charset="0"/>
                            <a:ea typeface="Cambria Math" panose="02040503050406030204" pitchFamily="18" charset="0"/>
                          </a:rPr>
                          <m:t>𝑦</m:t>
                        </m:r>
                        <m:r>
                          <a:rPr lang="en-US" b="0" i="1" smtClean="0">
                            <a:solidFill>
                              <a:schemeClr val="tx1"/>
                            </a:solidFill>
                            <a:latin typeface="Cambria Math" panose="02040503050406030204" pitchFamily="18" charset="0"/>
                            <a:ea typeface="Cambria Math" panose="02040503050406030204" pitchFamily="18" charset="0"/>
                          </a:rPr>
                          <m:t>𝑖</m:t>
                        </m:r>
                      </m:den>
                    </m:f>
                  </m:oMath>
                </a14:m>
                <a:r>
                  <a:rPr lang="en-HK" dirty="0">
                    <a:solidFill>
                      <a:schemeClr val="tx1"/>
                    </a:solidFill>
                  </a:rPr>
                  <a:t> </a:t>
                </a:r>
                <a14:m>
                  <m:oMath xmlns:m="http://schemas.openxmlformats.org/officeDocument/2006/math">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d>
                      <m:dPr>
                        <m:ctrlPr>
                          <a:rPr lang="en-HK" i="1">
                            <a:solidFill>
                              <a:schemeClr val="tx1"/>
                            </a:solidFill>
                            <a:latin typeface="Cambria Math" panose="02040503050406030204" pitchFamily="18" charset="0"/>
                          </a:rPr>
                        </m:ctrlPr>
                      </m:dPr>
                      <m:e>
                        <m:r>
                          <a:rPr lang="en-HK" i="1">
                            <a:solidFill>
                              <a:schemeClr val="tx1"/>
                            </a:solidFill>
                            <a:latin typeface="Cambria Math" panose="02040503050406030204" pitchFamily="18" charset="0"/>
                          </a:rPr>
                          <m:t>1−</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e>
                    </m:d>
                  </m:oMath>
                </a14:m>
                <a:r>
                  <a:rPr lang="en-US" dirty="0">
                    <a:solidFill>
                      <a:schemeClr val="tx1"/>
                    </a:solidFill>
                    <a:latin typeface="Cambria Math" panose="02040503050406030204" pitchFamily="18" charset="0"/>
                  </a:rPr>
                  <a:t>--(3)</a:t>
                </a:r>
              </a:p>
              <a:p>
                <a14:m>
                  <m:oMath xmlns:m="http://schemas.openxmlformats.org/officeDocument/2006/math">
                    <m:f>
                      <m:fPr>
                        <m:ctrlPr>
                          <a:rPr lang="en-US"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𝑍</m:t>
                            </m:r>
                          </m:e>
                          <m:sub>
                            <m:r>
                              <a:rPr lang="en-US" i="1">
                                <a:solidFill>
                                  <a:schemeClr val="tx1"/>
                                </a:solidFill>
                                <a:latin typeface="Cambria Math" panose="02040503050406030204" pitchFamily="18" charset="0"/>
                                <a:ea typeface="Cambria Math" panose="02040503050406030204" pitchFamily="18" charset="0"/>
                              </a:rPr>
                              <m:t>𝑖</m:t>
                            </m:r>
                          </m:sub>
                        </m:sSub>
                      </m:den>
                    </m:f>
                    <m:r>
                      <a:rPr lang="en-US" i="1">
                        <a:solidFill>
                          <a:schemeClr val="tx1"/>
                        </a:solidFill>
                        <a:latin typeface="Cambria Math" panose="02040503050406030204" pitchFamily="18" charset="0"/>
                        <a:ea typeface="Cambria Math" panose="02040503050406030204" pitchFamily="18" charset="0"/>
                      </a:rPr>
                      <m:t> </m:t>
                    </m:r>
                  </m:oMath>
                </a14:m>
                <a:r>
                  <a:rPr lang="en-US" i="1" dirty="0">
                    <a:solidFill>
                      <a:schemeClr val="tx1"/>
                    </a:solidFill>
                  </a:rPr>
                  <a:t>L(</a:t>
                </a:r>
                <a:r>
                  <a:rPr lang="en-US" i="1" dirty="0" err="1">
                    <a:solidFill>
                      <a:schemeClr val="tx1"/>
                    </a:solidFill>
                  </a:rPr>
                  <a:t>T</a:t>
                </a:r>
                <a:r>
                  <a:rPr lang="en-US" i="1" baseline="-25000" dirty="0" err="1">
                    <a:solidFill>
                      <a:schemeClr val="tx1"/>
                    </a:solidFill>
                  </a:rPr>
                  <a:t>h</a:t>
                </a:r>
                <a:r>
                  <a:rPr lang="en-US" i="1" dirty="0" err="1">
                    <a:solidFill>
                      <a:schemeClr val="tx1"/>
                    </a:solidFill>
                  </a:rPr>
                  <a:t>,y</a:t>
                </a:r>
                <a:r>
                  <a:rPr lang="en-US" i="1" baseline="-25000" dirty="0" err="1">
                    <a:solidFill>
                      <a:schemeClr val="tx1"/>
                    </a:solidFill>
                  </a:rPr>
                  <a:t>h</a:t>
                </a:r>
                <a:r>
                  <a:rPr lang="en-US" i="1" dirty="0">
                    <a:solidFill>
                      <a:schemeClr val="tx1"/>
                    </a:solidFill>
                  </a:rPr>
                  <a:t>)</a:t>
                </a:r>
                <a:r>
                  <a:rPr lang="en-US" i="1" dirty="0">
                    <a:solidFill>
                      <a:schemeClr val="tx1"/>
                    </a:solidFill>
                    <a:latin typeface="Cambria Math" panose="02040503050406030204" pitchFamily="18" charset="0"/>
                  </a:rPr>
                  <a:t>=</a:t>
                </a:r>
                <a:r>
                  <a:rPr lang="en-US" b="0" dirty="0">
                    <a:solidFill>
                      <a:schemeClr val="tx1"/>
                    </a:solidFill>
                  </a:rPr>
                  <a:t> </a:t>
                </a:r>
                <a14:m>
                  <m:oMath xmlns:m="http://schemas.openxmlformats.org/officeDocument/2006/math">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h</m:t>
                        </m:r>
                      </m:sub>
                      <m:sup/>
                      <m:e>
                        <m:r>
                          <a:rPr lang="en-US" i="1">
                            <a:solidFill>
                              <a:schemeClr val="tx1"/>
                            </a:solidFill>
                            <a:latin typeface="Cambria Math" panose="02040503050406030204" pitchFamily="18" charset="0"/>
                          </a:rPr>
                          <m:t>𝑇</m:t>
                        </m:r>
                        <m:r>
                          <a:rPr lang="en-US" i="1" baseline="-25000">
                            <a:solidFill>
                              <a:schemeClr val="tx1"/>
                            </a:solidFill>
                            <a:latin typeface="Cambria Math" panose="02040503050406030204" pitchFamily="18" charset="0"/>
                          </a:rPr>
                          <m:t>h</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e>
                    </m:nary>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𝑇</m:t>
                    </m:r>
                    <m:r>
                      <a:rPr lang="en-US" i="1" baseline="-25000">
                        <a:solidFill>
                          <a:schemeClr val="tx1"/>
                        </a:solidFill>
                        <a:latin typeface="Cambria Math" panose="02040503050406030204" pitchFamily="18" charset="0"/>
                      </a:rPr>
                      <m:t>𝑖</m:t>
                    </m:r>
                    <m:d>
                      <m:dPr>
                        <m:ctrlPr>
                          <a:rPr lang="en-HK" i="1">
                            <a:solidFill>
                              <a:schemeClr val="tx1"/>
                            </a:solidFill>
                            <a:latin typeface="Cambria Math" panose="02040503050406030204" pitchFamily="18" charset="0"/>
                          </a:rPr>
                        </m:ctrlPr>
                      </m:dPr>
                      <m:e>
                        <m:r>
                          <a:rPr lang="en-HK" i="1">
                            <a:solidFill>
                              <a:schemeClr val="tx1"/>
                            </a:solidFill>
                            <a:latin typeface="Cambria Math" panose="02040503050406030204" pitchFamily="18" charset="0"/>
                          </a:rPr>
                          <m:t>1−</m:t>
                        </m:r>
                        <m:sSub>
                          <m:sSubPr>
                            <m:ctrlPr>
                              <a:rPr lang="en-HK" i="1">
                                <a:solidFill>
                                  <a:schemeClr val="tx1"/>
                                </a:solidFill>
                                <a:latin typeface="Cambria Math" panose="02040503050406030204" pitchFamily="18" charset="0"/>
                              </a:rPr>
                            </m:ctrlPr>
                          </m:sSubPr>
                          <m:e>
                            <m:r>
                              <a:rPr lang="en-HK" i="1">
                                <a:solidFill>
                                  <a:schemeClr val="tx1"/>
                                </a:solidFill>
                                <a:latin typeface="Cambria Math" panose="02040503050406030204" pitchFamily="18" charset="0"/>
                              </a:rPr>
                              <m:t>𝑦</m:t>
                            </m:r>
                          </m:e>
                          <m:sub>
                            <m:r>
                              <a:rPr lang="en-HK" i="1">
                                <a:solidFill>
                                  <a:schemeClr val="tx1"/>
                                </a:solidFill>
                                <a:latin typeface="Cambria Math" panose="02040503050406030204" pitchFamily="18" charset="0"/>
                              </a:rPr>
                              <m:t>𝑖</m:t>
                            </m:r>
                          </m:sub>
                        </m:sSub>
                      </m:e>
                    </m:d>
                  </m:oMath>
                </a14:m>
                <a:r>
                  <a:rPr lang="en-US" dirty="0">
                    <a:latin typeface="Cambria Math" panose="02040503050406030204" pitchFamily="18" charset="0"/>
                  </a:rPr>
                  <a:t>--------------------(4)</a:t>
                </a:r>
                <a:endParaRPr lang="en-HK" dirty="0">
                  <a:solidFill>
                    <a:schemeClr val="tx1"/>
                  </a:solidFill>
                </a:endParaRPr>
              </a:p>
            </p:txBody>
          </p:sp>
        </mc:Choice>
        <mc:Fallback xmlns="">
          <p:sp>
            <p:nvSpPr>
              <p:cNvPr id="8" name="TextBox 7">
                <a:extLst>
                  <a:ext uri="{FF2B5EF4-FFF2-40B4-BE49-F238E27FC236}">
                    <a16:creationId xmlns:a16="http://schemas.microsoft.com/office/drawing/2014/main" id="{9B47C684-34EC-47DA-CFF7-0430F5FD1CC5}"/>
                  </a:ext>
                </a:extLst>
              </p:cNvPr>
              <p:cNvSpPr txBox="1">
                <a:spLocks noRot="1" noChangeAspect="1" noMove="1" noResize="1" noEditPoints="1" noAdjustHandles="1" noChangeArrowheads="1" noChangeShapeType="1" noTextEdit="1"/>
              </p:cNvSpPr>
              <p:nvPr/>
            </p:nvSpPr>
            <p:spPr>
              <a:xfrm>
                <a:off x="914400" y="340110"/>
                <a:ext cx="8229600" cy="5556073"/>
              </a:xfrm>
              <a:prstGeom prst="rect">
                <a:avLst/>
              </a:prstGeom>
              <a:blipFill>
                <a:blip r:embed="rId2"/>
                <a:stretch>
                  <a:fillRect l="-593" t="-659" b="-9879"/>
                </a:stretch>
              </a:blipFill>
            </p:spPr>
            <p:txBody>
              <a:bodyPr/>
              <a:lstStyle/>
              <a:p>
                <a:r>
                  <a:rPr lang="en-HK">
                    <a:noFill/>
                  </a:rPr>
                  <a:t> </a:t>
                </a:r>
              </a:p>
            </p:txBody>
          </p:sp>
        </mc:Fallback>
      </mc:AlternateContent>
      <p:pic>
        <p:nvPicPr>
          <p:cNvPr id="6" name="Picture 5">
            <a:extLst>
              <a:ext uri="{FF2B5EF4-FFF2-40B4-BE49-F238E27FC236}">
                <a16:creationId xmlns:a16="http://schemas.microsoft.com/office/drawing/2014/main" id="{3B1C23C6-7D57-A889-EB9A-5954AB104AE6}"/>
              </a:ext>
            </a:extLst>
          </p:cNvPr>
          <p:cNvPicPr>
            <a:picLocks noChangeAspect="1"/>
          </p:cNvPicPr>
          <p:nvPr/>
        </p:nvPicPr>
        <p:blipFill>
          <a:blip r:embed="rId3"/>
          <a:stretch>
            <a:fillRect/>
          </a:stretch>
        </p:blipFill>
        <p:spPr>
          <a:xfrm>
            <a:off x="6019800" y="307348"/>
            <a:ext cx="3005138" cy="2220580"/>
          </a:xfrm>
          <a:prstGeom prst="rect">
            <a:avLst/>
          </a:prstGeom>
          <a:ln>
            <a:solidFill>
              <a:schemeClr val="accent1"/>
            </a:solidFill>
          </a:ln>
        </p:spPr>
      </p:pic>
      <p:sp>
        <p:nvSpPr>
          <p:cNvPr id="7" name="TextBox 6">
            <a:extLst>
              <a:ext uri="{FF2B5EF4-FFF2-40B4-BE49-F238E27FC236}">
                <a16:creationId xmlns:a16="http://schemas.microsoft.com/office/drawing/2014/main" id="{39650A49-09F6-DE12-1DD3-776584C6E656}"/>
              </a:ext>
            </a:extLst>
          </p:cNvPr>
          <p:cNvSpPr txBox="1"/>
          <p:nvPr/>
        </p:nvSpPr>
        <p:spPr>
          <a:xfrm>
            <a:off x="7217589" y="3946674"/>
            <a:ext cx="1443024" cy="369332"/>
          </a:xfrm>
          <a:prstGeom prst="rect">
            <a:avLst/>
          </a:prstGeom>
          <a:noFill/>
        </p:spPr>
        <p:txBody>
          <a:bodyPr wrap="none" rtlCol="0">
            <a:spAutoFit/>
          </a:bodyPr>
          <a:lstStyle/>
          <a:p>
            <a:r>
              <a:rPr lang="en-US" i="1" dirty="0"/>
              <a:t>h=1,2,..,N=10</a:t>
            </a:r>
            <a:endParaRPr lang="en-HK" i="1" dirty="0"/>
          </a:p>
        </p:txBody>
      </p:sp>
      <p:sp>
        <p:nvSpPr>
          <p:cNvPr id="9" name="Left Brace 8">
            <a:extLst>
              <a:ext uri="{FF2B5EF4-FFF2-40B4-BE49-F238E27FC236}">
                <a16:creationId xmlns:a16="http://schemas.microsoft.com/office/drawing/2014/main" id="{44EE48DC-8D16-ABAE-77A8-67359B4A9EF7}"/>
              </a:ext>
            </a:extLst>
          </p:cNvPr>
          <p:cNvSpPr/>
          <p:nvPr/>
        </p:nvSpPr>
        <p:spPr>
          <a:xfrm rot="5400000">
            <a:off x="5242676" y="2981083"/>
            <a:ext cx="176696" cy="18363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E7AE65D-52B4-1E89-ECDD-EBFCD9BAD588}"/>
                  </a:ext>
                </a:extLst>
              </p:cNvPr>
              <p:cNvSpPr txBox="1"/>
              <p:nvPr/>
            </p:nvSpPr>
            <p:spPr>
              <a:xfrm>
                <a:off x="4677958" y="3523719"/>
                <a:ext cx="125888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en-US" sz="1800" b="0" i="1" smtClean="0">
                          <a:solidFill>
                            <a:schemeClr val="tx1"/>
                          </a:solidFill>
                          <a:latin typeface="Cambria Math" panose="02040503050406030204" pitchFamily="18" charset="0"/>
                        </a:rPr>
                        <m:t>𝑖</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h</m:t>
                      </m:r>
                    </m:oMath>
                  </m:oMathPara>
                </a14:m>
                <a:endParaRPr lang="en-HK" dirty="0"/>
              </a:p>
            </p:txBody>
          </p:sp>
        </mc:Choice>
        <mc:Fallback xmlns="">
          <p:sp>
            <p:nvSpPr>
              <p:cNvPr id="10" name="TextBox 9">
                <a:extLst>
                  <a:ext uri="{FF2B5EF4-FFF2-40B4-BE49-F238E27FC236}">
                    <a16:creationId xmlns:a16="http://schemas.microsoft.com/office/drawing/2014/main" id="{BE7AE65D-52B4-1E89-ECDD-EBFCD9BAD588}"/>
                  </a:ext>
                </a:extLst>
              </p:cNvPr>
              <p:cNvSpPr txBox="1">
                <a:spLocks noRot="1" noChangeAspect="1" noMove="1" noResize="1" noEditPoints="1" noAdjustHandles="1" noChangeArrowheads="1" noChangeShapeType="1" noTextEdit="1"/>
              </p:cNvSpPr>
              <p:nvPr/>
            </p:nvSpPr>
            <p:spPr>
              <a:xfrm>
                <a:off x="4677958" y="3523719"/>
                <a:ext cx="1258887" cy="369332"/>
              </a:xfrm>
              <a:prstGeom prst="rect">
                <a:avLst/>
              </a:prstGeom>
              <a:blipFill>
                <a:blip r:embed="rId4"/>
                <a:stretch>
                  <a:fillRect/>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B140826-C36E-BF01-B380-E7D20B6C37A4}"/>
                  </a:ext>
                </a:extLst>
              </p:cNvPr>
              <p:cNvSpPr txBox="1"/>
              <p:nvPr/>
            </p:nvSpPr>
            <p:spPr>
              <a:xfrm>
                <a:off x="2653508" y="3533837"/>
                <a:ext cx="125888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en-US" sz="1800" b="0" i="1" smtClean="0">
                          <a:solidFill>
                            <a:schemeClr val="tx1"/>
                          </a:solidFill>
                          <a:latin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rPr>
                        <m:t>h</m:t>
                      </m:r>
                    </m:oMath>
                  </m:oMathPara>
                </a14:m>
                <a:endParaRPr lang="en-HK" dirty="0"/>
              </a:p>
            </p:txBody>
          </p:sp>
        </mc:Choice>
        <mc:Fallback xmlns="">
          <p:sp>
            <p:nvSpPr>
              <p:cNvPr id="11" name="TextBox 10">
                <a:extLst>
                  <a:ext uri="{FF2B5EF4-FFF2-40B4-BE49-F238E27FC236}">
                    <a16:creationId xmlns:a16="http://schemas.microsoft.com/office/drawing/2014/main" id="{FB140826-C36E-BF01-B380-E7D20B6C37A4}"/>
                  </a:ext>
                </a:extLst>
              </p:cNvPr>
              <p:cNvSpPr txBox="1">
                <a:spLocks noRot="1" noChangeAspect="1" noMove="1" noResize="1" noEditPoints="1" noAdjustHandles="1" noChangeArrowheads="1" noChangeShapeType="1" noTextEdit="1"/>
              </p:cNvSpPr>
              <p:nvPr/>
            </p:nvSpPr>
            <p:spPr>
              <a:xfrm>
                <a:off x="2653508" y="3533837"/>
                <a:ext cx="1258887" cy="369332"/>
              </a:xfrm>
              <a:prstGeom prst="rect">
                <a:avLst/>
              </a:prstGeom>
              <a:blipFill>
                <a:blip r:embed="rId5"/>
                <a:stretch>
                  <a:fillRect/>
                </a:stretch>
              </a:blipFill>
            </p:spPr>
            <p:txBody>
              <a:bodyPr/>
              <a:lstStyle/>
              <a:p>
                <a:r>
                  <a:rPr lang="en-HK">
                    <a:noFill/>
                  </a:rPr>
                  <a:t> </a:t>
                </a:r>
              </a:p>
            </p:txBody>
          </p:sp>
        </mc:Fallback>
      </mc:AlternateContent>
      <p:sp>
        <p:nvSpPr>
          <p:cNvPr id="12" name="Left Brace 11">
            <a:extLst>
              <a:ext uri="{FF2B5EF4-FFF2-40B4-BE49-F238E27FC236}">
                <a16:creationId xmlns:a16="http://schemas.microsoft.com/office/drawing/2014/main" id="{566E547A-8E9B-CD6D-E68E-38BCA8F1E5C4}"/>
              </a:ext>
            </a:extLst>
          </p:cNvPr>
          <p:cNvSpPr/>
          <p:nvPr/>
        </p:nvSpPr>
        <p:spPr>
          <a:xfrm rot="5400000">
            <a:off x="3209732" y="2858843"/>
            <a:ext cx="182562" cy="20244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3" name="Left Brace 12">
            <a:extLst>
              <a:ext uri="{FF2B5EF4-FFF2-40B4-BE49-F238E27FC236}">
                <a16:creationId xmlns:a16="http://schemas.microsoft.com/office/drawing/2014/main" id="{1BADB70C-2D06-8C5E-4FC7-7C73DE420F49}"/>
              </a:ext>
            </a:extLst>
          </p:cNvPr>
          <p:cNvSpPr/>
          <p:nvPr/>
        </p:nvSpPr>
        <p:spPr>
          <a:xfrm rot="5400000">
            <a:off x="5124308" y="4122599"/>
            <a:ext cx="176696" cy="1461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6C351C-6BEC-905B-E3AC-AF12BF6855A8}"/>
                  </a:ext>
                </a:extLst>
              </p:cNvPr>
              <p:cNvSpPr txBox="1"/>
              <p:nvPr/>
            </p:nvSpPr>
            <p:spPr>
              <a:xfrm>
                <a:off x="4490639" y="4408356"/>
                <a:ext cx="351710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en-US" sz="1800" b="0" i="1" smtClean="0">
                          <a:solidFill>
                            <a:schemeClr val="tx1"/>
                          </a:solidFill>
                          <a:latin typeface="Cambria Math" panose="02040503050406030204" pitchFamily="18" charset="0"/>
                        </a:rPr>
                        <m:t>𝑖</m:t>
                      </m:r>
                      <m:r>
                        <a:rPr lang="en-US" sz="1800" b="0" i="1" smtClean="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h</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𝑜𝑛𝑙𝑦</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𝑜𝑛𝑒</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𝑡𝑒𝑟𝑚</m:t>
                      </m:r>
                      <m:r>
                        <a:rPr lang="en-US" sz="1800" b="0" i="1" smtClean="0">
                          <a:solidFill>
                            <a:schemeClr val="tx1"/>
                          </a:solidFill>
                          <a:latin typeface="Cambria Math" panose="02040503050406030204" pitchFamily="18" charset="0"/>
                        </a:rPr>
                        <m:t> </m:t>
                      </m:r>
                      <m:r>
                        <a:rPr lang="en-US" sz="1800" b="0" i="1" smtClean="0">
                          <a:solidFill>
                            <a:schemeClr val="tx1"/>
                          </a:solidFill>
                          <a:latin typeface="Cambria Math" panose="02040503050406030204" pitchFamily="18" charset="0"/>
                        </a:rPr>
                        <m:t>𝑒𝑥𝑖𝑠𝑡𝑠</m:t>
                      </m:r>
                    </m:oMath>
                  </m:oMathPara>
                </a14:m>
                <a:endParaRPr lang="en-HK" dirty="0"/>
              </a:p>
            </p:txBody>
          </p:sp>
        </mc:Choice>
        <mc:Fallback xmlns="">
          <p:sp>
            <p:nvSpPr>
              <p:cNvPr id="15" name="TextBox 14">
                <a:extLst>
                  <a:ext uri="{FF2B5EF4-FFF2-40B4-BE49-F238E27FC236}">
                    <a16:creationId xmlns:a16="http://schemas.microsoft.com/office/drawing/2014/main" id="{D16C351C-6BEC-905B-E3AC-AF12BF6855A8}"/>
                  </a:ext>
                </a:extLst>
              </p:cNvPr>
              <p:cNvSpPr txBox="1">
                <a:spLocks noRot="1" noChangeAspect="1" noMove="1" noResize="1" noEditPoints="1" noAdjustHandles="1" noChangeArrowheads="1" noChangeShapeType="1" noTextEdit="1"/>
              </p:cNvSpPr>
              <p:nvPr/>
            </p:nvSpPr>
            <p:spPr>
              <a:xfrm>
                <a:off x="4490639" y="4408356"/>
                <a:ext cx="3517107" cy="369332"/>
              </a:xfrm>
              <a:prstGeom prst="rect">
                <a:avLst/>
              </a:prstGeom>
              <a:blipFill>
                <a:blip r:embed="rId6"/>
                <a:stretch>
                  <a:fillRect b="-13115"/>
                </a:stretch>
              </a:blipFill>
            </p:spPr>
            <p:txBody>
              <a:bodyPr/>
              <a:lstStyle/>
              <a:p>
                <a:r>
                  <a:rPr lang="en-HK">
                    <a:noFill/>
                  </a:rPr>
                  <a:t> </a:t>
                </a:r>
              </a:p>
            </p:txBody>
          </p:sp>
        </mc:Fallback>
      </mc:AlternateContent>
    </p:spTree>
    <p:extLst>
      <p:ext uri="{BB962C8B-B14F-4D97-AF65-F5344CB8AC3E}">
        <p14:creationId xmlns:p14="http://schemas.microsoft.com/office/powerpoint/2010/main" val="2683208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BD31-5D08-6625-1558-A727518C241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60B58E9-24A4-11B7-9F74-8E7EB0731AC1}"/>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6C671E05-44AD-D248-CA5B-84764DB11122}"/>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CB764FB7-6E64-069F-8E13-C67F1364A41F}"/>
              </a:ext>
            </a:extLst>
          </p:cNvPr>
          <p:cNvSpPr>
            <a:spLocks noGrp="1"/>
          </p:cNvSpPr>
          <p:nvPr>
            <p:ph type="sldNum" sz="quarter" idx="12"/>
          </p:nvPr>
        </p:nvSpPr>
        <p:spPr/>
        <p:txBody>
          <a:bodyPr/>
          <a:lstStyle/>
          <a:p>
            <a:fld id="{B28686DF-4AC6-44BB-9261-A3C12E8BDC53}" type="slidenum">
              <a:rPr lang="en-US" altLang="zh-HK" smtClean="0"/>
              <a:pPr/>
              <a:t>77</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CF37E2E-590D-D90D-BAD5-0827F9FEDCDB}"/>
                  </a:ext>
                </a:extLst>
              </p:cNvPr>
              <p:cNvSpPr txBox="1"/>
              <p:nvPr/>
            </p:nvSpPr>
            <p:spPr>
              <a:xfrm>
                <a:off x="838200" y="258829"/>
                <a:ext cx="7848600" cy="4063164"/>
              </a:xfrm>
              <a:prstGeom prst="rect">
                <a:avLst/>
              </a:prstGeom>
              <a:noFill/>
            </p:spPr>
            <p:txBody>
              <a:bodyPr wrap="square">
                <a:spAutoFit/>
              </a:bodyPr>
              <a:lstStyle/>
              <a:p>
                <a:r>
                  <a:rPr lang="en-US" sz="2000" dirty="0">
                    <a:solidFill>
                      <a:schemeClr val="tx1"/>
                    </a:solidFill>
                  </a:rPr>
                  <a:t>From (4)</a:t>
                </a:r>
              </a:p>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𝑍</m:t>
                            </m:r>
                          </m:e>
                          <m:sub>
                            <m:r>
                              <a:rPr lang="en-US" sz="2000" i="1">
                                <a:latin typeface="Cambria Math" panose="02040503050406030204" pitchFamily="18" charset="0"/>
                                <a:ea typeface="Cambria Math" panose="02040503050406030204" pitchFamily="18" charset="0"/>
                              </a:rPr>
                              <m:t>𝑖</m:t>
                            </m:r>
                          </m:sub>
                        </m:sSub>
                      </m:den>
                    </m:f>
                    <m:r>
                      <a:rPr lang="en-US" sz="2000" i="1">
                        <a:latin typeface="Cambria Math" panose="02040503050406030204" pitchFamily="18" charset="0"/>
                        <a:ea typeface="Cambria Math" panose="02040503050406030204" pitchFamily="18" charset="0"/>
                      </a:rPr>
                      <m:t> </m:t>
                    </m:r>
                  </m:oMath>
                </a14:m>
                <a:r>
                  <a:rPr lang="en-US" sz="2000" i="1" dirty="0"/>
                  <a:t>L(</a:t>
                </a:r>
                <a:r>
                  <a:rPr lang="en-US" sz="2000" i="1" dirty="0" err="1"/>
                  <a:t>T</a:t>
                </a:r>
                <a:r>
                  <a:rPr lang="en-US" sz="2000" i="1" baseline="-25000" dirty="0" err="1"/>
                  <a:t>h</a:t>
                </a:r>
                <a:r>
                  <a:rPr lang="en-US" sz="2000" i="1" dirty="0" err="1"/>
                  <a:t>,y</a:t>
                </a:r>
                <a:r>
                  <a:rPr lang="en-US" sz="2000" i="1" baseline="-25000" dirty="0" err="1"/>
                  <a:t>h</a:t>
                </a:r>
                <a:r>
                  <a:rPr lang="en-US" sz="2000" i="1" dirty="0"/>
                  <a:t>)</a:t>
                </a:r>
                <a:r>
                  <a:rPr lang="en-US" sz="2000" i="1" dirty="0">
                    <a:latin typeface="Cambria Math" panose="02040503050406030204" pitchFamily="18" charset="0"/>
                  </a:rPr>
                  <a:t>=</a:t>
                </a:r>
                <a:r>
                  <a:rPr lang="en-US" sz="2000" dirty="0"/>
                  <a:t> </a:t>
                </a:r>
                <a14:m>
                  <m:oMath xmlns:m="http://schemas.openxmlformats.org/officeDocument/2006/math">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h</m:t>
                        </m:r>
                      </m:sub>
                      <m:sup/>
                      <m:e>
                        <m:r>
                          <a:rPr lang="en-US" sz="2000" i="1">
                            <a:latin typeface="Cambria Math" panose="02040503050406030204" pitchFamily="18" charset="0"/>
                          </a:rPr>
                          <m:t>𝑇</m:t>
                        </m:r>
                        <m:r>
                          <a:rPr lang="en-US" sz="2000" i="1" baseline="-25000">
                            <a:latin typeface="Cambria Math" panose="02040503050406030204" pitchFamily="18" charset="0"/>
                          </a:rPr>
                          <m:t>h</m:t>
                        </m:r>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e>
                    </m:nary>
                    <m:r>
                      <a:rPr lang="en-US" sz="2000">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𝑇</m:t>
                    </m:r>
                    <m:r>
                      <a:rPr lang="en-US" sz="2000" i="1" baseline="-25000">
                        <a:latin typeface="Cambria Math" panose="02040503050406030204" pitchFamily="18" charset="0"/>
                      </a:rPr>
                      <m:t>𝑖</m:t>
                    </m:r>
                    <m:d>
                      <m:dPr>
                        <m:ctrlPr>
                          <a:rPr lang="en-HK" sz="2000" i="1">
                            <a:latin typeface="Cambria Math" panose="02040503050406030204" pitchFamily="18" charset="0"/>
                          </a:rPr>
                        </m:ctrlPr>
                      </m:dPr>
                      <m:e>
                        <m:r>
                          <a:rPr lang="en-HK" sz="2000" i="1">
                            <a:latin typeface="Cambria Math" panose="02040503050406030204" pitchFamily="18" charset="0"/>
                          </a:rPr>
                          <m:t>1−</m:t>
                        </m:r>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e>
                    </m:d>
                  </m:oMath>
                </a14:m>
                <a:r>
                  <a:rPr lang="en-US" sz="2000" dirty="0">
                    <a:latin typeface="Cambria Math" panose="02040503050406030204" pitchFamily="18" charset="0"/>
                  </a:rPr>
                  <a:t>----------------(4) </a:t>
                </a:r>
              </a:p>
              <a:p>
                <a:r>
                  <a:rPr lang="en-HK" sz="2000" dirty="0">
                    <a:solidFill>
                      <a:schemeClr val="tx1"/>
                    </a:solidFill>
                  </a:rPr>
                  <a:t>Since  </a:t>
                </a:r>
                <a14:m>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m:rPr>
                            <m:brk m:alnAt="7"/>
                          </m:rPr>
                          <a:rPr lang="en-US" sz="2000" b="0" i="1" smtClean="0">
                            <a:solidFill>
                              <a:schemeClr val="tx1"/>
                            </a:solidFill>
                            <a:latin typeface="Cambria Math" panose="02040503050406030204" pitchFamily="18" charset="0"/>
                          </a:rPr>
                          <m:t>𝑖</m:t>
                        </m:r>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solidFill>
                              <a:schemeClr val="tx1"/>
                            </a:solidFill>
                            <a:latin typeface="Cambria Math" panose="02040503050406030204" pitchFamily="18" charset="0"/>
                          </a:rPr>
                          <m:t>h</m:t>
                        </m:r>
                      </m:sub>
                      <m:sup/>
                      <m:e>
                        <m:r>
                          <a:rPr lang="en-US" sz="2000" i="1">
                            <a:solidFill>
                              <a:schemeClr val="tx1"/>
                            </a:solidFill>
                            <a:latin typeface="Cambria Math" panose="02040503050406030204" pitchFamily="18" charset="0"/>
                          </a:rPr>
                          <m:t>𝑇</m:t>
                        </m:r>
                        <m:r>
                          <a:rPr lang="en-US" sz="2000" i="1" baseline="-25000">
                            <a:solidFill>
                              <a:schemeClr val="tx1"/>
                            </a:solidFill>
                            <a:latin typeface="Cambria Math" panose="02040503050406030204" pitchFamily="18" charset="0"/>
                          </a:rPr>
                          <m:t>h</m:t>
                        </m:r>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𝑦</m:t>
                            </m:r>
                          </m:e>
                          <m:sub>
                            <m:r>
                              <a:rPr lang="en-HK" sz="2000" i="1">
                                <a:solidFill>
                                  <a:schemeClr val="tx1"/>
                                </a:solidFill>
                                <a:latin typeface="Cambria Math" panose="02040503050406030204" pitchFamily="18" charset="0"/>
                              </a:rPr>
                              <m:t>𝑖</m:t>
                            </m:r>
                          </m:sub>
                        </m:sSub>
                      </m:e>
                    </m:nary>
                  </m:oMath>
                </a14:m>
                <a:r>
                  <a:rPr lang="en-HK" sz="2000" dirty="0">
                    <a:solidFill>
                      <a:schemeClr val="tx1"/>
                    </a:solidFill>
                  </a:rPr>
                  <a:t> = </a:t>
                </a:r>
                <a14:m>
                  <m:oMath xmlns:m="http://schemas.openxmlformats.org/officeDocument/2006/math">
                    <m:sSub>
                      <m:sSubPr>
                        <m:ctrlPr>
                          <a:rPr lang="en-HK" sz="2000" i="1">
                            <a:solidFill>
                              <a:schemeClr val="tx1"/>
                            </a:solidFill>
                            <a:latin typeface="Cambria Math" panose="02040503050406030204" pitchFamily="18" charset="0"/>
                          </a:rPr>
                        </m:ctrlPr>
                      </m:sSubPr>
                      <m:e>
                        <m:r>
                          <a:rPr lang="en-HK" sz="2000" i="1">
                            <a:solidFill>
                              <a:schemeClr val="tx1"/>
                            </a:solidFill>
                            <a:latin typeface="Cambria Math" panose="02040503050406030204" pitchFamily="18" charset="0"/>
                          </a:rPr>
                          <m:t>𝑦</m:t>
                        </m:r>
                      </m:e>
                      <m:sub>
                        <m:r>
                          <a:rPr lang="en-HK" sz="2000" i="1">
                            <a:solidFill>
                              <a:schemeClr val="tx1"/>
                            </a:solidFill>
                            <a:latin typeface="Cambria Math" panose="02040503050406030204" pitchFamily="18" charset="0"/>
                          </a:rPr>
                          <m:t>𝑖</m:t>
                        </m:r>
                      </m:sub>
                    </m:sSub>
                  </m:oMath>
                </a14:m>
                <a:r>
                  <a:rPr lang="en-HK" sz="2000" dirty="0">
                    <a:solidFill>
                      <a:schemeClr val="tx1"/>
                    </a:solidFill>
                  </a:rPr>
                  <a:t> </a:t>
                </a:r>
                <a14:m>
                  <m:oMath xmlns:m="http://schemas.openxmlformats.org/officeDocument/2006/math">
                    <m:nary>
                      <m:naryPr>
                        <m:chr m:val="∑"/>
                        <m:supHide m:val="on"/>
                        <m:ctrlPr>
                          <a:rPr lang="en-US" sz="2000" i="1">
                            <a:solidFill>
                              <a:schemeClr val="tx1"/>
                            </a:solidFill>
                            <a:latin typeface="Cambria Math" panose="02040503050406030204" pitchFamily="18" charset="0"/>
                          </a:rPr>
                        </m:ctrlPr>
                      </m:naryPr>
                      <m:sub>
                        <m:r>
                          <m:rPr>
                            <m:brk m:alnAt="7"/>
                          </m:rPr>
                          <a:rPr lang="en-US" sz="2000" i="1">
                            <a:solidFill>
                              <a:schemeClr val="tx1"/>
                            </a:solidFill>
                            <a:latin typeface="Cambria Math" panose="02040503050406030204" pitchFamily="18" charset="0"/>
                          </a:rPr>
                          <m:t>𝑖</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rPr>
                          <m:t>h</m:t>
                        </m:r>
                      </m:sub>
                      <m:sup/>
                      <m:e>
                        <m:r>
                          <a:rPr lang="en-US" sz="2000" i="1">
                            <a:solidFill>
                              <a:schemeClr val="tx1"/>
                            </a:solidFill>
                            <a:latin typeface="Cambria Math" panose="02040503050406030204" pitchFamily="18" charset="0"/>
                          </a:rPr>
                          <m:t>𝑇</m:t>
                        </m:r>
                        <m:r>
                          <a:rPr lang="en-US" sz="2000" i="1" baseline="-25000">
                            <a:solidFill>
                              <a:schemeClr val="tx1"/>
                            </a:solidFill>
                            <a:latin typeface="Cambria Math" panose="02040503050406030204" pitchFamily="18" charset="0"/>
                          </a:rPr>
                          <m:t>h</m:t>
                        </m:r>
                      </m:e>
                    </m:nary>
                  </m:oMath>
                </a14:m>
                <a:r>
                  <a:rPr lang="en-HK" sz="2000" dirty="0">
                    <a:solidFill>
                      <a:schemeClr val="tx1"/>
                    </a:solidFill>
                  </a:rPr>
                  <a:t> ,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oMath>
                </a14:m>
                <a:r>
                  <a:rPr lang="en-HK" sz="2000" dirty="0">
                    <a:solidFill>
                      <a:schemeClr val="tx1"/>
                    </a:solidFill>
                  </a:rPr>
                  <a:t> is not inside the summation calculation)</a:t>
                </a:r>
              </a:p>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𝑍</m:t>
                            </m:r>
                          </m:e>
                          <m:sub>
                            <m:r>
                              <a:rPr lang="en-US" sz="2000" i="1">
                                <a:latin typeface="Cambria Math" panose="02040503050406030204" pitchFamily="18" charset="0"/>
                                <a:ea typeface="Cambria Math" panose="02040503050406030204" pitchFamily="18" charset="0"/>
                              </a:rPr>
                              <m:t>𝑖</m:t>
                            </m:r>
                          </m:sub>
                        </m:sSub>
                      </m:den>
                    </m:f>
                    <m:r>
                      <a:rPr lang="en-US" sz="2000" i="1">
                        <a:latin typeface="Cambria Math" panose="02040503050406030204" pitchFamily="18" charset="0"/>
                        <a:ea typeface="Cambria Math" panose="02040503050406030204" pitchFamily="18" charset="0"/>
                      </a:rPr>
                      <m:t> </m:t>
                    </m:r>
                  </m:oMath>
                </a14:m>
                <a:r>
                  <a:rPr lang="en-US" sz="2000" i="1" dirty="0"/>
                  <a:t>L(</a:t>
                </a:r>
                <a:r>
                  <a:rPr lang="en-US" sz="2000" i="1" dirty="0" err="1"/>
                  <a:t>T</a:t>
                </a:r>
                <a:r>
                  <a:rPr lang="en-US" sz="2000" i="1" baseline="-25000" dirty="0" err="1"/>
                  <a:t>h</a:t>
                </a:r>
                <a:r>
                  <a:rPr lang="en-US" sz="2000" i="1" dirty="0" err="1"/>
                  <a:t>,y</a:t>
                </a:r>
                <a:r>
                  <a:rPr lang="en-US" sz="2000" i="1" baseline="-25000" dirty="0" err="1"/>
                  <a:t>h</a:t>
                </a:r>
                <a:r>
                  <a:rPr lang="en-US" sz="2000" i="1" dirty="0"/>
                  <a:t>)</a:t>
                </a:r>
                <a:r>
                  <a:rPr lang="en-US" sz="2000" i="1" dirty="0">
                    <a:latin typeface="Cambria Math" panose="02040503050406030204" pitchFamily="18" charset="0"/>
                  </a:rPr>
                  <a:t>=</a:t>
                </a:r>
                <a:r>
                  <a:rPr lang="en-US" sz="2000" dirty="0"/>
                  <a:t>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r>
                      <m:rPr>
                        <m:nor/>
                      </m:rPr>
                      <a:rPr lang="en-HK" sz="2000" dirty="0"/>
                      <m:t> </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h</m:t>
                        </m:r>
                      </m:sub>
                      <m:sup/>
                      <m:e>
                        <m:r>
                          <a:rPr lang="en-US" sz="2000" i="1">
                            <a:latin typeface="Cambria Math" panose="02040503050406030204" pitchFamily="18" charset="0"/>
                          </a:rPr>
                          <m:t>𝑇</m:t>
                        </m:r>
                        <m:r>
                          <a:rPr lang="en-US" sz="2000" i="1" baseline="-25000">
                            <a:latin typeface="Cambria Math" panose="02040503050406030204" pitchFamily="18" charset="0"/>
                          </a:rPr>
                          <m:t>h</m:t>
                        </m:r>
                      </m:e>
                    </m:nary>
                    <m:r>
                      <a:rPr lang="en-US" sz="2000">
                        <a:latin typeface="Cambria Math" panose="02040503050406030204" pitchFamily="18" charset="0"/>
                      </a:rPr>
                      <m:t>−</m:t>
                    </m:r>
                    <m:r>
                      <a:rPr lang="en-US" sz="2000" i="1">
                        <a:latin typeface="Cambria Math" panose="02040503050406030204" pitchFamily="18" charset="0"/>
                      </a:rPr>
                      <m:t>𝑇</m:t>
                    </m:r>
                    <m:r>
                      <a:rPr lang="en-US" sz="2000" i="1" baseline="-25000">
                        <a:latin typeface="Cambria Math" panose="02040503050406030204" pitchFamily="18" charset="0"/>
                      </a:rPr>
                      <m:t>𝑖</m:t>
                    </m:r>
                    <m:d>
                      <m:dPr>
                        <m:ctrlPr>
                          <a:rPr lang="en-HK" sz="2000" i="1">
                            <a:latin typeface="Cambria Math" panose="02040503050406030204" pitchFamily="18" charset="0"/>
                          </a:rPr>
                        </m:ctrlPr>
                      </m:dPr>
                      <m:e>
                        <m:r>
                          <a:rPr lang="en-HK" sz="2000" i="1">
                            <a:latin typeface="Cambria Math" panose="02040503050406030204" pitchFamily="18" charset="0"/>
                          </a:rPr>
                          <m:t>1−</m:t>
                        </m:r>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e>
                    </m:d>
                  </m:oMath>
                </a14:m>
                <a:endParaRPr lang="en-US" sz="2000" dirty="0">
                  <a:latin typeface="Cambria Math" panose="02040503050406030204" pitchFamily="18" charset="0"/>
                </a:endParaRPr>
              </a:p>
              <a:p>
                <a14:m>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𝑍</m:t>
                            </m:r>
                          </m:e>
                          <m:sub>
                            <m:r>
                              <a:rPr lang="en-US" sz="2000" i="1">
                                <a:latin typeface="Cambria Math" panose="02040503050406030204" pitchFamily="18" charset="0"/>
                                <a:ea typeface="Cambria Math" panose="02040503050406030204" pitchFamily="18" charset="0"/>
                              </a:rPr>
                              <m:t>𝑖</m:t>
                            </m:r>
                          </m:sub>
                        </m:sSub>
                      </m:den>
                    </m:f>
                    <m:r>
                      <a:rPr lang="en-US" sz="2000" i="1">
                        <a:latin typeface="Cambria Math" panose="02040503050406030204" pitchFamily="18" charset="0"/>
                        <a:ea typeface="Cambria Math" panose="02040503050406030204" pitchFamily="18" charset="0"/>
                      </a:rPr>
                      <m:t> </m:t>
                    </m:r>
                  </m:oMath>
                </a14:m>
                <a:r>
                  <a:rPr lang="en-US" sz="2000" i="1" dirty="0"/>
                  <a:t>L(</a:t>
                </a:r>
                <a:r>
                  <a:rPr lang="en-US" sz="2000" i="1" dirty="0" err="1"/>
                  <a:t>T</a:t>
                </a:r>
                <a:r>
                  <a:rPr lang="en-US" sz="2000" i="1" baseline="-25000" dirty="0" err="1"/>
                  <a:t>h</a:t>
                </a:r>
                <a:r>
                  <a:rPr lang="en-US" sz="2000" i="1" dirty="0" err="1"/>
                  <a:t>,y</a:t>
                </a:r>
                <a:r>
                  <a:rPr lang="en-US" sz="2000" i="1" baseline="-25000" dirty="0" err="1"/>
                  <a:t>h</a:t>
                </a:r>
                <a:r>
                  <a:rPr lang="en-US" sz="2000" i="1" dirty="0"/>
                  <a:t>)</a:t>
                </a:r>
                <a:r>
                  <a:rPr lang="en-US" sz="2000" i="1" dirty="0">
                    <a:latin typeface="Cambria Math" panose="02040503050406030204" pitchFamily="18" charset="0"/>
                  </a:rPr>
                  <a:t>=</a:t>
                </a:r>
                <a:r>
                  <a:rPr lang="en-US" sz="2000" dirty="0"/>
                  <a:t>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r>
                      <m:rPr>
                        <m:nor/>
                      </m:rPr>
                      <a:rPr lang="en-HK" sz="2000" dirty="0"/>
                      <m:t> </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h</m:t>
                        </m:r>
                      </m:sub>
                      <m:sup/>
                      <m:e>
                        <m:r>
                          <a:rPr lang="en-US" sz="2000" i="1">
                            <a:latin typeface="Cambria Math" panose="02040503050406030204" pitchFamily="18" charset="0"/>
                          </a:rPr>
                          <m:t>𝑇</m:t>
                        </m:r>
                        <m:r>
                          <a:rPr lang="en-US" sz="2000" i="1" baseline="-25000">
                            <a:latin typeface="Cambria Math" panose="02040503050406030204" pitchFamily="18" charset="0"/>
                          </a:rPr>
                          <m:t>h</m:t>
                        </m:r>
                      </m:e>
                    </m:nary>
                    <m:r>
                      <a:rPr lang="en-US" sz="2000">
                        <a:latin typeface="Cambria Math" panose="02040503050406030204" pitchFamily="18" charset="0"/>
                      </a:rPr>
                      <m:t>−</m:t>
                    </m:r>
                    <m:r>
                      <a:rPr lang="en-US" sz="2000" i="1">
                        <a:latin typeface="Cambria Math" panose="02040503050406030204" pitchFamily="18" charset="0"/>
                      </a:rPr>
                      <m:t>𝑇</m:t>
                    </m:r>
                    <m:r>
                      <a:rPr lang="en-US" sz="2000" i="1" baseline="-25000">
                        <a:latin typeface="Cambria Math" panose="02040503050406030204" pitchFamily="18" charset="0"/>
                      </a:rPr>
                      <m:t>𝑖</m:t>
                    </m:r>
                  </m:oMath>
                </a14:m>
                <a:r>
                  <a:rPr lang="en-US" sz="2000" dirty="0">
                    <a:latin typeface="Cambria Math" panose="02040503050406030204" pitchFamily="18" charset="0"/>
                  </a:rPr>
                  <a:t>+</a:t>
                </a:r>
                <a:r>
                  <a:rPr lang="en-HK" sz="2000" dirty="0"/>
                  <a:t>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oMath>
                </a14:m>
                <a:r>
                  <a:rPr lang="en-US" sz="2000" dirty="0"/>
                  <a:t> </a:t>
                </a:r>
                <a14:m>
                  <m:oMath xmlns:m="http://schemas.openxmlformats.org/officeDocument/2006/math">
                    <m:r>
                      <a:rPr lang="en-US" sz="2000" i="1">
                        <a:latin typeface="Cambria Math" panose="02040503050406030204" pitchFamily="18" charset="0"/>
                      </a:rPr>
                      <m:t>𝑇</m:t>
                    </m:r>
                    <m:r>
                      <a:rPr lang="en-US" sz="2000" i="1" baseline="-25000">
                        <a:latin typeface="Cambria Math" panose="02040503050406030204" pitchFamily="18" charset="0"/>
                      </a:rPr>
                      <m:t>𝑖</m:t>
                    </m:r>
                  </m:oMath>
                </a14:m>
                <a:r>
                  <a:rPr lang="en-US" sz="2000" dirty="0">
                    <a:latin typeface="Cambria Math" panose="02040503050406030204" pitchFamily="18" charset="0"/>
                  </a:rPr>
                  <a:t> (group all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oMath>
                </a14:m>
                <a:r>
                  <a:rPr lang="en-US" sz="2000" dirty="0"/>
                  <a:t> </a:t>
                </a:r>
                <a14:m>
                  <m:oMath xmlns:m="http://schemas.openxmlformats.org/officeDocument/2006/math">
                    <m:r>
                      <a:rPr lang="en-US" sz="2000" i="1">
                        <a:latin typeface="Cambria Math" panose="02040503050406030204" pitchFamily="18" charset="0"/>
                      </a:rPr>
                      <m:t>𝑇</m:t>
                    </m:r>
                    <m:r>
                      <a:rPr lang="en-US" sz="2000" i="1" baseline="-25000">
                        <a:latin typeface="Cambria Math" panose="02040503050406030204" pitchFamily="18" charset="0"/>
                      </a:rPr>
                      <m:t>𝑖</m:t>
                    </m:r>
                  </m:oMath>
                </a14:m>
                <a:r>
                  <a:rPr lang="en-US" sz="2000" dirty="0">
                    <a:latin typeface="Cambria Math" panose="02040503050406030204" pitchFamily="18" charset="0"/>
                  </a:rPr>
                  <a:t> )</a:t>
                </a:r>
              </a:p>
              <a:p>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𝑍</m:t>
                            </m:r>
                          </m:e>
                          <m:sub>
                            <m:r>
                              <a:rPr lang="en-US" sz="2000" i="1">
                                <a:solidFill>
                                  <a:schemeClr val="tx1"/>
                                </a:solidFill>
                                <a:latin typeface="Cambria Math" panose="02040503050406030204" pitchFamily="18" charset="0"/>
                                <a:ea typeface="Cambria Math" panose="02040503050406030204" pitchFamily="18" charset="0"/>
                              </a:rPr>
                              <m:t>𝑖</m:t>
                            </m:r>
                          </m:sub>
                        </m:sSub>
                      </m:den>
                    </m:f>
                    <m:r>
                      <a:rPr lang="en-US" sz="2000" i="1">
                        <a:solidFill>
                          <a:schemeClr val="tx1"/>
                        </a:solidFill>
                        <a:latin typeface="Cambria Math" panose="02040503050406030204" pitchFamily="18" charset="0"/>
                        <a:ea typeface="Cambria Math" panose="02040503050406030204" pitchFamily="18" charset="0"/>
                      </a:rPr>
                      <m:t> </m:t>
                    </m:r>
                  </m:oMath>
                </a14:m>
                <a:r>
                  <a:rPr lang="en-US" sz="2000" i="1" dirty="0">
                    <a:solidFill>
                      <a:schemeClr val="tx1"/>
                    </a:solidFill>
                  </a:rPr>
                  <a:t>L(</a:t>
                </a:r>
                <a:r>
                  <a:rPr lang="en-US" sz="2000" i="1" dirty="0" err="1">
                    <a:solidFill>
                      <a:schemeClr val="tx1"/>
                    </a:solidFill>
                  </a:rPr>
                  <a:t>T</a:t>
                </a:r>
                <a:r>
                  <a:rPr lang="en-US" sz="2000" i="1" baseline="-25000" dirty="0" err="1">
                    <a:solidFill>
                      <a:schemeClr val="tx1"/>
                    </a:solidFill>
                  </a:rPr>
                  <a:t>h</a:t>
                </a:r>
                <a:r>
                  <a:rPr lang="en-US" sz="2000" i="1" dirty="0" err="1">
                    <a:solidFill>
                      <a:schemeClr val="tx1"/>
                    </a:solidFill>
                  </a:rPr>
                  <a:t>,y</a:t>
                </a:r>
                <a:r>
                  <a:rPr lang="en-US" sz="2000" i="1" baseline="-25000" dirty="0" err="1">
                    <a:solidFill>
                      <a:schemeClr val="tx1"/>
                    </a:solidFill>
                  </a:rPr>
                  <a:t>h</a:t>
                </a:r>
                <a:r>
                  <a:rPr lang="en-US" sz="2000" i="1" dirty="0">
                    <a:solidFill>
                      <a:schemeClr val="tx1"/>
                    </a:solidFill>
                  </a:rPr>
                  <a:t>)</a:t>
                </a:r>
                <a:r>
                  <a:rPr lang="en-US" sz="2000" i="1" dirty="0">
                    <a:solidFill>
                      <a:schemeClr val="tx1"/>
                    </a:solidFill>
                    <a:latin typeface="Cambria Math" panose="02040503050406030204" pitchFamily="18" charset="0"/>
                  </a:rPr>
                  <a:t>=</a:t>
                </a:r>
                <a:r>
                  <a:rPr lang="en-US" sz="2000" b="0" dirty="0">
                    <a:solidFill>
                      <a:schemeClr val="tx1"/>
                    </a:solidFill>
                  </a:rPr>
                  <a:t>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r>
                      <m:rPr>
                        <m:nor/>
                      </m:rPr>
                      <a:rPr lang="en-HK" sz="2000" dirty="0"/>
                      <m:t> </m:t>
                    </m:r>
                    <m:nary>
                      <m:naryPr>
                        <m:chr m:val="∑"/>
                        <m:supHide m:val="on"/>
                        <m:ctrlPr>
                          <a:rPr lang="en-US" sz="2000" i="1">
                            <a:latin typeface="Cambria Math" panose="02040503050406030204" pitchFamily="18" charset="0"/>
                          </a:rPr>
                        </m:ctrlPr>
                      </m:naryPr>
                      <m:sub>
                        <m:r>
                          <m:rPr>
                            <m:brk m:alnAt="7"/>
                          </m:rPr>
                          <a:rPr lang="en-US" sz="2000" b="0" i="1" smtClean="0">
                            <a:latin typeface="Cambria Math" panose="02040503050406030204" pitchFamily="18" charset="0"/>
                          </a:rPr>
                          <m:t>𝑎</m:t>
                        </m:r>
                        <m:r>
                          <a:rPr lang="en-US" sz="2000" b="0" i="1" smtClean="0">
                            <a:latin typeface="Cambria Math" panose="02040503050406030204" pitchFamily="18" charset="0"/>
                          </a:rPr>
                          <m:t>𝑙𝑙</m:t>
                        </m:r>
                        <m:r>
                          <a:rPr lang="en-US" sz="2000" b="0" i="1" smtClean="0">
                            <a:latin typeface="Cambria Math" panose="02040503050406030204" pitchFamily="18" charset="0"/>
                          </a:rPr>
                          <m:t> </m:t>
                        </m:r>
                        <m:r>
                          <a:rPr lang="en-US" sz="2000" b="0" i="1" smtClean="0">
                            <a:latin typeface="Cambria Math" panose="02040503050406030204" pitchFamily="18" charset="0"/>
                          </a:rPr>
                          <m:t>𝑖</m:t>
                        </m:r>
                      </m:sub>
                      <m:sup/>
                      <m:e>
                        <m:r>
                          <a:rPr lang="en-US" sz="2000" i="1">
                            <a:latin typeface="Cambria Math" panose="02040503050406030204" pitchFamily="18" charset="0"/>
                          </a:rPr>
                          <m:t>𝑇</m:t>
                        </m:r>
                        <m:r>
                          <a:rPr lang="en-US" sz="2000" i="1" baseline="-25000">
                            <a:latin typeface="Cambria Math" panose="02040503050406030204" pitchFamily="18" charset="0"/>
                          </a:rPr>
                          <m:t>h</m:t>
                        </m:r>
                      </m:e>
                    </m:nary>
                    <m:r>
                      <a:rPr lang="en-US" sz="2000">
                        <a:latin typeface="Cambria Math" panose="02040503050406030204" pitchFamily="18" charset="0"/>
                      </a:rPr>
                      <m:t>−</m:t>
                    </m:r>
                    <m:r>
                      <a:rPr lang="en-US" sz="2000" i="1">
                        <a:latin typeface="Cambria Math" panose="02040503050406030204" pitchFamily="18" charset="0"/>
                      </a:rPr>
                      <m:t>𝑇</m:t>
                    </m:r>
                    <m:r>
                      <a:rPr lang="en-US" sz="2000" i="1" baseline="-25000">
                        <a:latin typeface="Cambria Math" panose="02040503050406030204" pitchFamily="18" charset="0"/>
                      </a:rPr>
                      <m:t>𝑖</m:t>
                    </m:r>
                  </m:oMath>
                </a14:m>
                <a:r>
                  <a:rPr lang="en-US" sz="2000" dirty="0"/>
                  <a:t> </a:t>
                </a:r>
              </a:p>
              <a:p>
                <a:r>
                  <a:rPr lang="en-US" sz="2000" dirty="0">
                    <a:latin typeface="Cambria Math" panose="02040503050406030204" pitchFamily="18" charset="0"/>
                  </a:rPr>
                  <a:t>Since </a:t>
                </a:r>
                <a14:m>
                  <m:oMath xmlns:m="http://schemas.openxmlformats.org/officeDocument/2006/math">
                    <m:nary>
                      <m:naryPr>
                        <m:chr m:val="∑"/>
                        <m:supHide m:val="on"/>
                        <m:ctrlPr>
                          <a:rPr lang="en-US" sz="2000" i="1">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𝑎𝑙𝑙</m:t>
                        </m:r>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h</m:t>
                        </m:r>
                      </m:sub>
                      <m:sup/>
                      <m:e>
                        <m:r>
                          <a:rPr lang="en-US" sz="2000" i="1">
                            <a:solidFill>
                              <a:schemeClr val="tx1"/>
                            </a:solidFill>
                            <a:latin typeface="Cambria Math" panose="02040503050406030204" pitchFamily="18" charset="0"/>
                          </a:rPr>
                          <m:t>𝑇</m:t>
                        </m:r>
                        <m:r>
                          <a:rPr lang="en-US" sz="2000" i="1" baseline="-25000">
                            <a:solidFill>
                              <a:schemeClr val="tx1"/>
                            </a:solidFill>
                            <a:latin typeface="Cambria Math" panose="02040503050406030204" pitchFamily="18" charset="0"/>
                          </a:rPr>
                          <m:t>h</m:t>
                        </m:r>
                      </m:e>
                    </m:nary>
                  </m:oMath>
                </a14:m>
                <a:r>
                  <a:rPr lang="en-HK" sz="2000" dirty="0">
                    <a:solidFill>
                      <a:schemeClr val="tx1"/>
                    </a:solidFill>
                  </a:rPr>
                  <a:t> =1 (because</a:t>
                </a:r>
                <a:r>
                  <a:rPr lang="en-HK" sz="2000" i="1" dirty="0">
                    <a:solidFill>
                      <a:schemeClr val="tx1"/>
                    </a:solidFill>
                  </a:rPr>
                  <a:t> T </a:t>
                </a:r>
                <a:r>
                  <a:rPr lang="en-HK" sz="2000" dirty="0">
                    <a:solidFill>
                      <a:schemeClr val="tx1"/>
                    </a:solidFill>
                  </a:rPr>
                  <a:t>is one hot), </a:t>
                </a:r>
              </a:p>
              <a:p>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ea typeface="Cambria Math" panose="02040503050406030204" pitchFamily="18" charset="0"/>
                          </a:rPr>
                          <m:t>𝜕</m:t>
                        </m:r>
                      </m:num>
                      <m:den>
                        <m:r>
                          <a:rPr lang="en-US" sz="2000" i="1">
                            <a:solidFill>
                              <a:schemeClr val="tx1"/>
                            </a:solidFill>
                            <a:latin typeface="Cambria Math" panose="02040503050406030204" pitchFamily="18" charset="0"/>
                            <a:ea typeface="Cambria Math" panose="02040503050406030204" pitchFamily="18" charset="0"/>
                          </a:rPr>
                          <m:t>𝜕</m:t>
                        </m:r>
                        <m:sSub>
                          <m:sSubPr>
                            <m:ctrlPr>
                              <a:rPr lang="en-US" sz="2000" i="1">
                                <a:solidFill>
                                  <a:schemeClr val="tx1"/>
                                </a:solidFill>
                                <a:latin typeface="Cambria Math" panose="02040503050406030204" pitchFamily="18" charset="0"/>
                                <a:ea typeface="Cambria Math" panose="02040503050406030204" pitchFamily="18" charset="0"/>
                              </a:rPr>
                            </m:ctrlPr>
                          </m:sSubPr>
                          <m:e>
                            <m:r>
                              <a:rPr lang="en-US" sz="2000" i="1">
                                <a:solidFill>
                                  <a:schemeClr val="tx1"/>
                                </a:solidFill>
                                <a:latin typeface="Cambria Math" panose="02040503050406030204" pitchFamily="18" charset="0"/>
                                <a:ea typeface="Cambria Math" panose="02040503050406030204" pitchFamily="18" charset="0"/>
                              </a:rPr>
                              <m:t>𝑍</m:t>
                            </m:r>
                          </m:e>
                          <m:sub>
                            <m:r>
                              <a:rPr lang="en-US" sz="2000" i="1">
                                <a:solidFill>
                                  <a:schemeClr val="tx1"/>
                                </a:solidFill>
                                <a:latin typeface="Cambria Math" panose="02040503050406030204" pitchFamily="18" charset="0"/>
                                <a:ea typeface="Cambria Math" panose="02040503050406030204" pitchFamily="18" charset="0"/>
                              </a:rPr>
                              <m:t>𝑖</m:t>
                            </m:r>
                          </m:sub>
                        </m:sSub>
                      </m:den>
                    </m:f>
                    <m:r>
                      <a:rPr lang="en-US" sz="2000" i="1">
                        <a:solidFill>
                          <a:schemeClr val="tx1"/>
                        </a:solidFill>
                        <a:latin typeface="Cambria Math" panose="02040503050406030204" pitchFamily="18" charset="0"/>
                        <a:ea typeface="Cambria Math" panose="02040503050406030204" pitchFamily="18" charset="0"/>
                      </a:rPr>
                      <m:t> </m:t>
                    </m:r>
                  </m:oMath>
                </a14:m>
                <a:r>
                  <a:rPr lang="en-US" sz="2000" i="1" dirty="0">
                    <a:solidFill>
                      <a:schemeClr val="tx1"/>
                    </a:solidFill>
                  </a:rPr>
                  <a:t>L(</a:t>
                </a:r>
                <a:r>
                  <a:rPr lang="en-US" sz="2000" i="1" dirty="0" err="1">
                    <a:solidFill>
                      <a:schemeClr val="tx1"/>
                    </a:solidFill>
                  </a:rPr>
                  <a:t>T</a:t>
                </a:r>
                <a:r>
                  <a:rPr lang="en-US" sz="2000" i="1" baseline="-25000" dirty="0" err="1">
                    <a:solidFill>
                      <a:schemeClr val="tx1"/>
                    </a:solidFill>
                  </a:rPr>
                  <a:t>h</a:t>
                </a:r>
                <a:r>
                  <a:rPr lang="en-US" sz="2000" i="1" dirty="0" err="1">
                    <a:solidFill>
                      <a:schemeClr val="tx1"/>
                    </a:solidFill>
                  </a:rPr>
                  <a:t>,y</a:t>
                </a:r>
                <a:r>
                  <a:rPr lang="en-US" sz="2000" i="1" baseline="-25000" dirty="0" err="1">
                    <a:solidFill>
                      <a:schemeClr val="tx1"/>
                    </a:solidFill>
                  </a:rPr>
                  <a:t>h</a:t>
                </a:r>
                <a:r>
                  <a:rPr lang="en-US" sz="2000" i="1" dirty="0">
                    <a:solidFill>
                      <a:schemeClr val="tx1"/>
                    </a:solidFill>
                  </a:rPr>
                  <a:t>)</a:t>
                </a:r>
                <a:r>
                  <a:rPr lang="en-US" sz="2000" i="1" dirty="0">
                    <a:solidFill>
                      <a:schemeClr val="tx1"/>
                    </a:solidFill>
                    <a:latin typeface="Cambria Math" panose="02040503050406030204" pitchFamily="18" charset="0"/>
                  </a:rPr>
                  <a:t>=</a:t>
                </a:r>
                <a:r>
                  <a:rPr lang="en-US" sz="2000" b="0" dirty="0">
                    <a:solidFill>
                      <a:schemeClr val="tx1"/>
                    </a:solidFill>
                  </a:rPr>
                  <a:t> </a:t>
                </a:r>
                <a14:m>
                  <m:oMath xmlns:m="http://schemas.openxmlformats.org/officeDocument/2006/math">
                    <m:sSub>
                      <m:sSubPr>
                        <m:ctrlPr>
                          <a:rPr lang="en-HK" sz="2000" i="1">
                            <a:latin typeface="Cambria Math" panose="02040503050406030204" pitchFamily="18" charset="0"/>
                          </a:rPr>
                        </m:ctrlPr>
                      </m:sSubPr>
                      <m:e>
                        <m:r>
                          <a:rPr lang="en-HK" sz="2000" i="1">
                            <a:latin typeface="Cambria Math" panose="02040503050406030204" pitchFamily="18" charset="0"/>
                          </a:rPr>
                          <m:t>𝑦</m:t>
                        </m:r>
                      </m:e>
                      <m:sub>
                        <m:r>
                          <a:rPr lang="en-HK" sz="2000" i="1">
                            <a:latin typeface="Cambria Math" panose="02040503050406030204" pitchFamily="18" charset="0"/>
                          </a:rPr>
                          <m:t>𝑖</m:t>
                        </m:r>
                      </m:sub>
                    </m:sSub>
                    <m:r>
                      <a:rPr lang="en-HK" sz="2000" i="1">
                        <a:latin typeface="Cambria Math" panose="02040503050406030204" pitchFamily="18" charset="0"/>
                      </a:rPr>
                      <m:t> </m:t>
                    </m:r>
                    <m:r>
                      <a:rPr lang="en-US" sz="2000" b="0" i="1" smtClean="0">
                        <a:latin typeface="Cambria Math" panose="02040503050406030204" pitchFamily="18" charset="0"/>
                      </a:rPr>
                      <m:t>−</m:t>
                    </m:r>
                    <m:r>
                      <a:rPr lang="en-US" sz="2000" i="1">
                        <a:latin typeface="Cambria Math" panose="02040503050406030204" pitchFamily="18" charset="0"/>
                      </a:rPr>
                      <m:t>𝑇</m:t>
                    </m:r>
                    <m:r>
                      <a:rPr lang="en-US" sz="2000" i="1" baseline="-25000">
                        <a:latin typeface="Cambria Math" panose="02040503050406030204" pitchFamily="18" charset="0"/>
                      </a:rPr>
                      <m:t>𝑖</m:t>
                    </m:r>
                  </m:oMath>
                </a14:m>
                <a:endParaRPr lang="en-US" sz="2000" dirty="0"/>
              </a:p>
              <a:p>
                <a:r>
                  <a:rPr lang="en-US" sz="2000" dirty="0"/>
                  <a:t>(DONE! for finding </a:t>
                </a:r>
                <a14:m>
                  <m:oMath xmlns:m="http://schemas.openxmlformats.org/officeDocument/2006/math">
                    <m:r>
                      <a:rPr lang="en-US" sz="2000" b="0" i="1" dirty="0" smtClean="0">
                        <a:solidFill>
                          <a:schemeClr val="tx1"/>
                        </a:solidFill>
                        <a:latin typeface="Cambria Math" panose="02040503050406030204" pitchFamily="18" charset="0"/>
                      </a:rPr>
                      <m:t>𝑡𝑒𝑟𝑚</m:t>
                    </m:r>
                    <m:r>
                      <a:rPr lang="en-US" sz="2000" b="0" i="1" dirty="0" smtClean="0">
                        <a:solidFill>
                          <a:schemeClr val="tx1"/>
                        </a:solidFill>
                        <a:latin typeface="Cambria Math" panose="02040503050406030204" pitchFamily="18" charset="0"/>
                      </a:rPr>
                      <m:t>1∗</m:t>
                    </m:r>
                    <m:r>
                      <a:rPr lang="en-US" sz="2000" b="0" i="1" dirty="0" smtClean="0">
                        <a:solidFill>
                          <a:schemeClr val="tx1"/>
                        </a:solidFill>
                        <a:latin typeface="Cambria Math" panose="02040503050406030204" pitchFamily="18" charset="0"/>
                      </a:rPr>
                      <m:t>𝑡𝑒𝑟𝑚</m:t>
                    </m:r>
                    <m:r>
                      <a:rPr lang="en-US" sz="2000" b="0" i="1" dirty="0" smtClean="0">
                        <a:solidFill>
                          <a:schemeClr val="tx1"/>
                        </a:solidFill>
                        <a:latin typeface="Cambria Math" panose="02040503050406030204" pitchFamily="18" charset="0"/>
                      </a:rPr>
                      <m:t>2</m:t>
                    </m:r>
                  </m:oMath>
                </a14:m>
                <a:r>
                  <a:rPr lang="en-US" sz="2000" dirty="0"/>
                  <a:t>)</a:t>
                </a:r>
              </a:p>
              <a:p>
                <a:endParaRPr lang="en-HK" dirty="0">
                  <a:solidFill>
                    <a:schemeClr val="tx1"/>
                  </a:solidFill>
                </a:endParaRPr>
              </a:p>
            </p:txBody>
          </p:sp>
        </mc:Choice>
        <mc:Fallback xmlns="">
          <p:sp>
            <p:nvSpPr>
              <p:cNvPr id="8" name="TextBox 7">
                <a:extLst>
                  <a:ext uri="{FF2B5EF4-FFF2-40B4-BE49-F238E27FC236}">
                    <a16:creationId xmlns:a16="http://schemas.microsoft.com/office/drawing/2014/main" id="{3CF37E2E-590D-D90D-BAD5-0827F9FEDCDB}"/>
                  </a:ext>
                </a:extLst>
              </p:cNvPr>
              <p:cNvSpPr txBox="1">
                <a:spLocks noRot="1" noChangeAspect="1" noMove="1" noResize="1" noEditPoints="1" noAdjustHandles="1" noChangeArrowheads="1" noChangeShapeType="1" noTextEdit="1"/>
              </p:cNvSpPr>
              <p:nvPr/>
            </p:nvSpPr>
            <p:spPr>
              <a:xfrm>
                <a:off x="838200" y="258829"/>
                <a:ext cx="7848600" cy="4063164"/>
              </a:xfrm>
              <a:prstGeom prst="rect">
                <a:avLst/>
              </a:prstGeom>
              <a:blipFill>
                <a:blip r:embed="rId2"/>
                <a:stretch>
                  <a:fillRect l="-855" t="-750" r="-777"/>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EBB3B7-E76B-14C9-423A-1C84BF046B69}"/>
                  </a:ext>
                </a:extLst>
              </p:cNvPr>
              <p:cNvSpPr txBox="1"/>
              <p:nvPr/>
            </p:nvSpPr>
            <p:spPr>
              <a:xfrm>
                <a:off x="809625" y="4065841"/>
                <a:ext cx="7496175" cy="2215094"/>
              </a:xfrm>
              <a:prstGeom prst="rect">
                <a:avLst/>
              </a:prstGeom>
              <a:noFill/>
              <a:ln>
                <a:solidFill>
                  <a:schemeClr val="accent1">
                    <a:shade val="95000"/>
                    <a:satMod val="105000"/>
                  </a:schemeClr>
                </a:solidFill>
              </a:ln>
            </p:spPr>
            <p:txBody>
              <a:bodyPr wrap="square">
                <a:spAutoFit/>
              </a:bodyPr>
              <a:lstStyle/>
              <a:p>
                <a:r>
                  <a:rPr lang="en-US" sz="2400" i="1" dirty="0">
                    <a:solidFill>
                      <a:srgbClr val="0070C0"/>
                    </a:solidFill>
                    <a:latin typeface="Cambria Math" panose="02040503050406030204" pitchFamily="18" charset="0"/>
                  </a:rPr>
                  <a:t>Summary: recall , for Backpropagation , we need</a:t>
                </a:r>
              </a:p>
              <a:p>
                <a:pPr/>
                <a14:m>
                  <m:oMathPara xmlns:m="http://schemas.openxmlformats.org/officeDocument/2006/math">
                    <m:oMathParaPr>
                      <m:jc m:val="centerGroup"/>
                    </m:oMathParaPr>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HK"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𝑦</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𝑦</m:t>
                          </m:r>
                        </m:num>
                        <m:den>
                          <m:r>
                            <a:rPr lang="en-US" sz="2400" i="1">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den>
                      </m:f>
                      <m:r>
                        <a:rPr lang="en-US" sz="2400" b="0" i="1" smtClean="0">
                          <a:solidFill>
                            <a:srgbClr val="0070C0"/>
                          </a:solidFill>
                          <a:latin typeface="Cambria Math" panose="02040503050406030204" pitchFamily="18" charset="0"/>
                          <a:ea typeface="Cambria Math" panose="02040503050406030204" pitchFamily="18" charset="0"/>
                        </a:rPr>
                        <m:t>)</m:t>
                      </m:r>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1∗</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2)∗</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3 </m:t>
                      </m:r>
                    </m:oMath>
                  </m:oMathPara>
                </a14:m>
                <a:endParaRPr lang="en-US" sz="2400" b="0" i="1" dirty="0">
                  <a:solidFill>
                    <a:srgbClr val="0070C0"/>
                  </a:solidFill>
                  <a:latin typeface="Cambria Math" panose="02040503050406030204" pitchFamily="18" charset="0"/>
                  <a:ea typeface="Cambria Math" panose="02040503050406030204" pitchFamily="18" charset="0"/>
                </a:endParaRPr>
              </a:p>
              <a:p>
                <a:r>
                  <a:rPr lang="en-US" sz="2400" i="1" dirty="0">
                    <a:latin typeface="Cambria Math" panose="02040503050406030204" pitchFamily="18" charset="0"/>
                  </a:rPr>
                  <a:t>R</a:t>
                </a:r>
                <a:r>
                  <a:rPr lang="en-US" sz="2400" i="1" dirty="0">
                    <a:solidFill>
                      <a:schemeClr val="tx1"/>
                    </a:solidFill>
                    <a:latin typeface="Cambria Math" panose="02040503050406030204" pitchFamily="18" charset="0"/>
                  </a:rPr>
                  <a:t>esult to be used later</a:t>
                </a:r>
              </a:p>
              <a:p>
                <a14:m>
                  <m:oMath xmlns:m="http://schemas.openxmlformats.org/officeDocument/2006/math">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𝑡𝑒𝑟𝑚</m:t>
                    </m:r>
                    <m:r>
                      <a:rPr lang="en-US" sz="2400" b="0" i="1" dirty="0" smtClean="0">
                        <a:solidFill>
                          <a:schemeClr val="tx1"/>
                        </a:solidFill>
                        <a:latin typeface="Cambria Math" panose="02040503050406030204" pitchFamily="18" charset="0"/>
                      </a:rPr>
                      <m:t>1∗</m:t>
                    </m:r>
                    <m:r>
                      <a:rPr lang="en-US" sz="2400" b="0" i="1" dirty="0" smtClean="0">
                        <a:solidFill>
                          <a:schemeClr val="tx1"/>
                        </a:solidFill>
                        <a:latin typeface="Cambria Math" panose="02040503050406030204" pitchFamily="18" charset="0"/>
                      </a:rPr>
                      <m:t>𝑡𝑒𝑟𝑚</m:t>
                    </m:r>
                    <m:r>
                      <a:rPr lang="en-US" sz="2400" b="0" i="1" dirty="0" smtClean="0">
                        <a:solidFill>
                          <a:schemeClr val="tx1"/>
                        </a:solidFill>
                        <a:latin typeface="Cambria Math" panose="02040503050406030204" pitchFamily="18" charset="0"/>
                      </a:rPr>
                      <m:t>2)=</m:t>
                    </m:r>
                    <m:f>
                      <m:fPr>
                        <m:ctrlPr>
                          <a:rPr lang="en-US" sz="2400" i="1" dirty="0" smtClean="0">
                            <a:solidFill>
                              <a:schemeClr val="tx1"/>
                            </a:solidFill>
                            <a:latin typeface="Cambria Math" panose="02040503050406030204" pitchFamily="18" charset="0"/>
                          </a:rPr>
                        </m:ctrlPr>
                      </m:fPr>
                      <m:num>
                        <m:r>
                          <a:rPr lang="en-US" sz="2400" i="1" dirty="0">
                            <a:solidFill>
                              <a:schemeClr val="tx1"/>
                            </a:solidFill>
                            <a:latin typeface="Cambria Math" panose="02040503050406030204" pitchFamily="18" charset="0"/>
                            <a:ea typeface="Cambria Math" panose="02040503050406030204" pitchFamily="18" charset="0"/>
                          </a:rPr>
                          <m:t>𝜕</m:t>
                        </m:r>
                        <m:r>
                          <a:rPr lang="en-US" sz="2400" b="0" i="1" dirty="0" smtClean="0">
                            <a:solidFill>
                              <a:schemeClr val="tx1"/>
                            </a:solidFill>
                            <a:latin typeface="Cambria Math" panose="02040503050406030204" pitchFamily="18" charset="0"/>
                            <a:ea typeface="Cambria Math" panose="02040503050406030204" pitchFamily="18" charset="0"/>
                          </a:rPr>
                          <m:t>𝐸</m:t>
                        </m:r>
                      </m:num>
                      <m:den>
                        <m:r>
                          <a:rPr lang="en-US" sz="2400" i="1" dirty="0">
                            <a:solidFill>
                              <a:schemeClr val="tx1"/>
                            </a:solidFill>
                            <a:latin typeface="Cambria Math" panose="02040503050406030204" pitchFamily="18" charset="0"/>
                            <a:ea typeface="Cambria Math" panose="02040503050406030204" pitchFamily="18" charset="0"/>
                          </a:rPr>
                          <m:t>𝜕</m:t>
                        </m:r>
                        <m:r>
                          <a:rPr lang="en-US" sz="2400" b="0" i="1" dirty="0" smtClean="0">
                            <a:solidFill>
                              <a:schemeClr val="tx1"/>
                            </a:solidFill>
                            <a:latin typeface="Cambria Math" panose="02040503050406030204" pitchFamily="18" charset="0"/>
                            <a:ea typeface="Cambria Math" panose="02040503050406030204" pitchFamily="18" charset="0"/>
                          </a:rPr>
                          <m:t>𝑧</m:t>
                        </m:r>
                      </m:den>
                    </m:f>
                  </m:oMath>
                </a14:m>
                <a:r>
                  <a:rPr lang="en-HK" sz="2400" dirty="0">
                    <a:solidFill>
                      <a:schemeClr val="tx1"/>
                    </a:solidFill>
                  </a:rPr>
                  <a:t>=</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m:t>
                        </m:r>
                      </m:num>
                      <m:den>
                        <m:r>
                          <a:rPr lang="en-US" sz="240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𝑍</m:t>
                            </m:r>
                          </m:e>
                          <m:sub>
                            <m:r>
                              <a:rPr lang="en-US" sz="2400" i="1">
                                <a:solidFill>
                                  <a:schemeClr val="tx1"/>
                                </a:solidFill>
                                <a:latin typeface="Cambria Math" panose="02040503050406030204" pitchFamily="18" charset="0"/>
                                <a:ea typeface="Cambria Math" panose="02040503050406030204" pitchFamily="18" charset="0"/>
                              </a:rPr>
                              <m:t>𝑖</m:t>
                            </m:r>
                          </m:sub>
                        </m:sSub>
                      </m:den>
                    </m:f>
                    <m:r>
                      <a:rPr lang="en-US" sz="2400" i="1">
                        <a:solidFill>
                          <a:schemeClr val="tx1"/>
                        </a:solidFill>
                        <a:latin typeface="Cambria Math" panose="02040503050406030204" pitchFamily="18" charset="0"/>
                        <a:ea typeface="Cambria Math" panose="02040503050406030204" pitchFamily="18" charset="0"/>
                      </a:rPr>
                      <m:t> </m:t>
                    </m:r>
                  </m:oMath>
                </a14:m>
                <a:r>
                  <a:rPr lang="en-US" sz="2400" i="1" dirty="0">
                    <a:solidFill>
                      <a:schemeClr val="tx1"/>
                    </a:solidFill>
                  </a:rPr>
                  <a:t>L(</a:t>
                </a:r>
                <a:r>
                  <a:rPr lang="en-US" sz="2400" i="1" dirty="0" err="1">
                    <a:solidFill>
                      <a:schemeClr val="tx1"/>
                    </a:solidFill>
                  </a:rPr>
                  <a:t>T</a:t>
                </a:r>
                <a:r>
                  <a:rPr lang="en-US" sz="2400" i="1" baseline="-25000" dirty="0" err="1">
                    <a:solidFill>
                      <a:schemeClr val="tx1"/>
                    </a:solidFill>
                  </a:rPr>
                  <a:t>h</a:t>
                </a:r>
                <a:r>
                  <a:rPr lang="en-US" sz="2400" i="1" dirty="0" err="1">
                    <a:solidFill>
                      <a:schemeClr val="tx1"/>
                    </a:solidFill>
                  </a:rPr>
                  <a:t>,y</a:t>
                </a:r>
                <a:r>
                  <a:rPr lang="en-US" sz="2400" i="1" baseline="-25000" dirty="0" err="1">
                    <a:solidFill>
                      <a:schemeClr val="tx1"/>
                    </a:solidFill>
                  </a:rPr>
                  <a:t>h</a:t>
                </a:r>
                <a:r>
                  <a:rPr lang="en-US" sz="2400" i="1" dirty="0">
                    <a:solidFill>
                      <a:schemeClr val="tx1"/>
                    </a:solidFill>
                  </a:rPr>
                  <a:t>)</a:t>
                </a:r>
                <a:r>
                  <a:rPr lang="en-US" sz="2400" i="1" dirty="0">
                    <a:solidFill>
                      <a:schemeClr val="tx1"/>
                    </a:solidFill>
                    <a:latin typeface="Cambria Math" panose="02040503050406030204" pitchFamily="18" charset="0"/>
                  </a:rPr>
                  <a:t> </a:t>
                </a:r>
                <a:r>
                  <a:rPr lang="en-US" sz="2400" i="1" dirty="0">
                    <a:latin typeface="Cambria Math" panose="02040503050406030204" pitchFamily="18" charset="0"/>
                  </a:rPr>
                  <a:t>=</a:t>
                </a:r>
                <a:r>
                  <a:rPr lang="en-US" sz="2400" dirty="0"/>
                  <a:t> </a:t>
                </a:r>
                <a14:m>
                  <m:oMath xmlns:m="http://schemas.openxmlformats.org/officeDocument/2006/math">
                    <m:sSub>
                      <m:sSubPr>
                        <m:ctrlPr>
                          <a:rPr lang="en-HK" sz="2400" i="1">
                            <a:latin typeface="Cambria Math" panose="02040503050406030204" pitchFamily="18" charset="0"/>
                          </a:rPr>
                        </m:ctrlPr>
                      </m:sSubPr>
                      <m:e>
                        <m:r>
                          <a:rPr lang="en-HK" sz="2400" i="1">
                            <a:latin typeface="Cambria Math" panose="02040503050406030204" pitchFamily="18" charset="0"/>
                          </a:rPr>
                          <m:t>𝑦</m:t>
                        </m:r>
                      </m:e>
                      <m:sub>
                        <m:r>
                          <a:rPr lang="en-HK" sz="2400" i="1">
                            <a:latin typeface="Cambria Math" panose="02040503050406030204" pitchFamily="18" charset="0"/>
                          </a:rPr>
                          <m:t>𝑖</m:t>
                        </m:r>
                      </m:sub>
                    </m:sSub>
                    <m:r>
                      <a:rPr lang="en-HK" sz="2400" i="1">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𝑇𝑖</m:t>
                    </m:r>
                  </m:oMath>
                </a14:m>
                <a:endParaRPr lang="en-US" sz="2400" dirty="0"/>
              </a:p>
            </p:txBody>
          </p:sp>
        </mc:Choice>
        <mc:Fallback xmlns="">
          <p:sp>
            <p:nvSpPr>
              <p:cNvPr id="7" name="TextBox 6">
                <a:extLst>
                  <a:ext uri="{FF2B5EF4-FFF2-40B4-BE49-F238E27FC236}">
                    <a16:creationId xmlns:a16="http://schemas.microsoft.com/office/drawing/2014/main" id="{DCEBB3B7-E76B-14C9-423A-1C84BF046B69}"/>
                  </a:ext>
                </a:extLst>
              </p:cNvPr>
              <p:cNvSpPr txBox="1">
                <a:spLocks noRot="1" noChangeAspect="1" noMove="1" noResize="1" noEditPoints="1" noAdjustHandles="1" noChangeArrowheads="1" noChangeShapeType="1" noTextEdit="1"/>
              </p:cNvSpPr>
              <p:nvPr/>
            </p:nvSpPr>
            <p:spPr>
              <a:xfrm>
                <a:off x="809625" y="4065841"/>
                <a:ext cx="7496175" cy="2215094"/>
              </a:xfrm>
              <a:prstGeom prst="rect">
                <a:avLst/>
              </a:prstGeom>
              <a:blipFill>
                <a:blip r:embed="rId3"/>
                <a:stretch>
                  <a:fillRect l="-1218" t="-1918"/>
                </a:stretch>
              </a:blipFill>
              <a:ln>
                <a:solidFill>
                  <a:schemeClr val="accent1">
                    <a:shade val="95000"/>
                    <a:satMod val="105000"/>
                  </a:schemeClr>
                </a:solidFill>
              </a:ln>
            </p:spPr>
            <p:txBody>
              <a:bodyPr/>
              <a:lstStyle/>
              <a:p>
                <a:r>
                  <a:rPr lang="en-HK">
                    <a:noFill/>
                  </a:rPr>
                  <a:t> </a:t>
                </a:r>
              </a:p>
            </p:txBody>
          </p:sp>
        </mc:Fallback>
      </mc:AlternateContent>
      <p:sp>
        <p:nvSpPr>
          <p:cNvPr id="6" name="TextBox 5">
            <a:extLst>
              <a:ext uri="{FF2B5EF4-FFF2-40B4-BE49-F238E27FC236}">
                <a16:creationId xmlns:a16="http://schemas.microsoft.com/office/drawing/2014/main" id="{02A3921D-C4A5-B7D3-E4F1-6B8D0D307088}"/>
              </a:ext>
            </a:extLst>
          </p:cNvPr>
          <p:cNvSpPr txBox="1"/>
          <p:nvPr/>
        </p:nvSpPr>
        <p:spPr>
          <a:xfrm>
            <a:off x="6530855" y="1305923"/>
            <a:ext cx="532518" cy="1754326"/>
          </a:xfrm>
          <a:prstGeom prst="rect">
            <a:avLst/>
          </a:prstGeom>
          <a:noFill/>
        </p:spPr>
        <p:txBody>
          <a:bodyPr wrap="none" rtlCol="0">
            <a:spAutoFit/>
          </a:bodyPr>
          <a:lstStyle/>
          <a:p>
            <a:endParaRPr lang="en-US" dirty="0"/>
          </a:p>
          <a:p>
            <a:r>
              <a:rPr lang="en-US" dirty="0"/>
              <a:t>[y1</a:t>
            </a:r>
          </a:p>
          <a:p>
            <a:r>
              <a:rPr lang="en-US" dirty="0"/>
              <a:t> y2</a:t>
            </a:r>
          </a:p>
          <a:p>
            <a:r>
              <a:rPr lang="en-US" dirty="0"/>
              <a:t>  :</a:t>
            </a:r>
          </a:p>
          <a:p>
            <a:r>
              <a:rPr lang="en-US" dirty="0"/>
              <a:t>  :</a:t>
            </a:r>
          </a:p>
          <a:p>
            <a:r>
              <a:rPr lang="en-US" dirty="0"/>
              <a:t> </a:t>
            </a:r>
            <a:r>
              <a:rPr lang="en-US" dirty="0" err="1"/>
              <a:t>yK</a:t>
            </a:r>
            <a:r>
              <a:rPr lang="en-US" dirty="0"/>
              <a:t>]</a:t>
            </a:r>
            <a:endParaRPr lang="en-HK" dirty="0"/>
          </a:p>
        </p:txBody>
      </p:sp>
      <p:sp>
        <p:nvSpPr>
          <p:cNvPr id="9" name="TextBox 8">
            <a:extLst>
              <a:ext uri="{FF2B5EF4-FFF2-40B4-BE49-F238E27FC236}">
                <a16:creationId xmlns:a16="http://schemas.microsoft.com/office/drawing/2014/main" id="{7DA414C4-4DB1-43A2-B910-35801B219FC6}"/>
              </a:ext>
            </a:extLst>
          </p:cNvPr>
          <p:cNvSpPr txBox="1"/>
          <p:nvPr/>
        </p:nvSpPr>
        <p:spPr>
          <a:xfrm>
            <a:off x="7296639" y="1305923"/>
            <a:ext cx="646722" cy="1754326"/>
          </a:xfrm>
          <a:prstGeom prst="rect">
            <a:avLst/>
          </a:prstGeom>
          <a:noFill/>
        </p:spPr>
        <p:txBody>
          <a:bodyPr wrap="square" rtlCol="0">
            <a:spAutoFit/>
          </a:bodyPr>
          <a:lstStyle/>
          <a:p>
            <a:endParaRPr lang="en-US" dirty="0"/>
          </a:p>
          <a:p>
            <a:r>
              <a:rPr lang="en-US" dirty="0"/>
              <a:t>[T1</a:t>
            </a:r>
          </a:p>
          <a:p>
            <a:r>
              <a:rPr lang="en-US" dirty="0"/>
              <a:t> T2</a:t>
            </a:r>
          </a:p>
          <a:p>
            <a:r>
              <a:rPr lang="en-US" dirty="0"/>
              <a:t>   :</a:t>
            </a:r>
          </a:p>
          <a:p>
            <a:r>
              <a:rPr lang="en-US" dirty="0"/>
              <a:t>   :</a:t>
            </a:r>
          </a:p>
          <a:p>
            <a:r>
              <a:rPr lang="en-US" dirty="0"/>
              <a:t> TK]</a:t>
            </a:r>
            <a:endParaRPr lang="en-HK" dirty="0"/>
          </a:p>
        </p:txBody>
      </p:sp>
      <p:sp>
        <p:nvSpPr>
          <p:cNvPr id="10" name="TextBox 9">
            <a:extLst>
              <a:ext uri="{FF2B5EF4-FFF2-40B4-BE49-F238E27FC236}">
                <a16:creationId xmlns:a16="http://schemas.microsoft.com/office/drawing/2014/main" id="{2DC17F85-4298-F8EA-A64E-7FC573B56273}"/>
              </a:ext>
            </a:extLst>
          </p:cNvPr>
          <p:cNvSpPr txBox="1"/>
          <p:nvPr/>
        </p:nvSpPr>
        <p:spPr>
          <a:xfrm>
            <a:off x="6366855" y="3089119"/>
            <a:ext cx="954107" cy="1200329"/>
          </a:xfrm>
          <a:prstGeom prst="rect">
            <a:avLst/>
          </a:prstGeom>
          <a:noFill/>
        </p:spPr>
        <p:txBody>
          <a:bodyPr wrap="none" rtlCol="0">
            <a:spAutoFit/>
          </a:bodyPr>
          <a:lstStyle/>
          <a:p>
            <a:r>
              <a:rPr lang="en-US" dirty="0"/>
              <a:t>Output</a:t>
            </a:r>
          </a:p>
          <a:p>
            <a:r>
              <a:rPr lang="en-US" dirty="0"/>
              <a:t>Vector</a:t>
            </a:r>
          </a:p>
          <a:p>
            <a:r>
              <a:rPr lang="en-US" dirty="0"/>
              <a:t>(sum=1)</a:t>
            </a:r>
          </a:p>
          <a:p>
            <a:endParaRPr lang="en-HK" dirty="0"/>
          </a:p>
        </p:txBody>
      </p:sp>
      <p:sp>
        <p:nvSpPr>
          <p:cNvPr id="11" name="TextBox 10">
            <a:extLst>
              <a:ext uri="{FF2B5EF4-FFF2-40B4-BE49-F238E27FC236}">
                <a16:creationId xmlns:a16="http://schemas.microsoft.com/office/drawing/2014/main" id="{1CC39D76-106E-04FB-2E73-2CBCC620B1F0}"/>
              </a:ext>
            </a:extLst>
          </p:cNvPr>
          <p:cNvSpPr txBox="1"/>
          <p:nvPr/>
        </p:nvSpPr>
        <p:spPr>
          <a:xfrm>
            <a:off x="7223180" y="2950619"/>
            <a:ext cx="1844620" cy="923330"/>
          </a:xfrm>
          <a:prstGeom prst="rect">
            <a:avLst/>
          </a:prstGeom>
          <a:noFill/>
        </p:spPr>
        <p:txBody>
          <a:bodyPr wrap="square" rtlCol="0">
            <a:spAutoFit/>
          </a:bodyPr>
          <a:lstStyle/>
          <a:p>
            <a:r>
              <a:rPr lang="en-US" dirty="0"/>
              <a:t>Target</a:t>
            </a:r>
          </a:p>
          <a:p>
            <a:r>
              <a:rPr lang="en-US" dirty="0"/>
              <a:t>vector one-hot)</a:t>
            </a:r>
          </a:p>
          <a:p>
            <a:endParaRPr lang="en-HK" dirty="0"/>
          </a:p>
        </p:txBody>
      </p:sp>
    </p:spTree>
    <p:extLst>
      <p:ext uri="{BB962C8B-B14F-4D97-AF65-F5344CB8AC3E}">
        <p14:creationId xmlns:p14="http://schemas.microsoft.com/office/powerpoint/2010/main" val="908743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3269-C265-AD16-FE25-01C868E7E4D6}"/>
              </a:ext>
            </a:extLst>
          </p:cNvPr>
          <p:cNvSpPr>
            <a:spLocks noGrp="1"/>
          </p:cNvSpPr>
          <p:nvPr>
            <p:ph type="title"/>
          </p:nvPr>
        </p:nvSpPr>
        <p:spPr>
          <a:xfrm>
            <a:off x="457200" y="136525"/>
            <a:ext cx="8229600" cy="1143000"/>
          </a:xfrm>
        </p:spPr>
        <p:txBody>
          <a:bodyPr>
            <a:noAutofit/>
          </a:bodyPr>
          <a:lstStyle/>
          <a:p>
            <a:r>
              <a:rPr lang="en-US" sz="3200" dirty="0"/>
              <a:t>Step3:Back propagation of weights for SoftMax</a:t>
            </a:r>
            <a:endParaRPr lang="en-HK"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FBB09F-56F7-02FA-761F-2018C0EE14A0}"/>
                  </a:ext>
                </a:extLst>
              </p:cNvPr>
              <p:cNvSpPr>
                <a:spLocks noGrp="1"/>
              </p:cNvSpPr>
              <p:nvPr>
                <p:ph idx="1"/>
              </p:nvPr>
            </p:nvSpPr>
            <p:spPr/>
            <p:txBody>
              <a:bodyPr>
                <a:normAutofit fontScale="92500" lnSpcReduction="10000"/>
              </a:bodyPr>
              <a:lstStyle/>
              <a:p>
                <a:r>
                  <a:rPr lang="en-US" sz="2400" i="1" dirty="0">
                    <a:solidFill>
                      <a:srgbClr val="0070C0"/>
                    </a:solidFill>
                    <a:latin typeface="Cambria Math" panose="02040503050406030204" pitchFamily="18" charset="0"/>
                  </a:rPr>
                  <a:t>For Backpropagation , we need</a:t>
                </a:r>
              </a:p>
              <a:p>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HK"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𝑦</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𝑦</m:t>
                        </m:r>
                      </m:num>
                      <m:den>
                        <m:r>
                          <a:rPr lang="en-US" sz="2400" i="1">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1∗</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2∗</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3 </m:t>
                    </m:r>
                  </m:oMath>
                </a14:m>
                <a:endParaRPr lang="en-US" sz="2400" b="0" i="1" dirty="0">
                  <a:solidFill>
                    <a:srgbClr val="0070C0"/>
                  </a:solidFill>
                  <a:latin typeface="Cambria Math" panose="02040503050406030204" pitchFamily="18" charset="0"/>
                  <a:ea typeface="Cambria Math" panose="02040503050406030204" pitchFamily="18" charset="0"/>
                </a:endParaRPr>
              </a:p>
              <a:p>
                <a:r>
                  <a:rPr lang="en-US" sz="2400" dirty="0">
                    <a:solidFill>
                      <a:srgbClr val="0070C0"/>
                    </a:solidFill>
                  </a:rPr>
                  <a:t>Term3=</a:t>
                </a:r>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oMath>
                </a14:m>
                <a:r>
                  <a:rPr lang="en-US" sz="2400" b="0" i="1" dirty="0">
                    <a:solidFill>
                      <a:schemeClr val="tx2">
                        <a:lumMod val="60000"/>
                        <a:lumOff val="40000"/>
                      </a:schemeClr>
                    </a:solidFill>
                    <a:latin typeface="Cambria Math" panose="02040503050406030204" pitchFamily="18" charset="0"/>
                    <a:ea typeface="Cambria Math" panose="02040503050406030204" pitchFamily="18" charset="0"/>
                  </a:rPr>
                  <a:t>=</a:t>
                </a:r>
                <a:r>
                  <a:rPr lang="en-US" sz="2400" dirty="0">
                    <a:solidFill>
                      <a:schemeClr val="tx2">
                        <a:lumMod val="60000"/>
                        <a:lumOff val="40000"/>
                      </a:schemeClr>
                    </a:solidFill>
                  </a:rPr>
                  <a:t> </a:t>
                </a:r>
                <a:r>
                  <a:rPr lang="en-US" sz="2400" dirty="0" err="1">
                    <a:solidFill>
                      <a:schemeClr val="tx2">
                        <a:lumMod val="60000"/>
                        <a:lumOff val="40000"/>
                      </a:schemeClr>
                    </a:solidFill>
                  </a:rPr>
                  <a:t>x</a:t>
                </a:r>
                <a:r>
                  <a:rPr lang="en-US" sz="2400" baseline="-25000" dirty="0" err="1">
                    <a:solidFill>
                      <a:schemeClr val="tx2">
                        <a:lumMod val="60000"/>
                        <a:lumOff val="40000"/>
                      </a:schemeClr>
                    </a:solidFill>
                  </a:rPr>
                  <a:t>n</a:t>
                </a:r>
                <a:r>
                  <a:rPr lang="en-US" sz="2400" baseline="-25000" dirty="0">
                    <a:solidFill>
                      <a:schemeClr val="tx2">
                        <a:lumMod val="60000"/>
                        <a:lumOff val="40000"/>
                      </a:schemeClr>
                    </a:solidFill>
                  </a:rPr>
                  <a:t>,</a:t>
                </a:r>
                <a:r>
                  <a:rPr lang="en-US" sz="2400" b="0" i="1" dirty="0">
                    <a:solidFill>
                      <a:schemeClr val="tx2">
                        <a:lumMod val="60000"/>
                        <a:lumOff val="40000"/>
                      </a:schemeClr>
                    </a:solidFill>
                    <a:latin typeface="Cambria Math" panose="02040503050406030204" pitchFamily="18" charset="0"/>
                    <a:ea typeface="Cambria Math" panose="02040503050406030204" pitchFamily="18" charset="0"/>
                  </a:rPr>
                  <a:t> </a:t>
                </a:r>
                <a:r>
                  <a:rPr lang="en-US" sz="2400" b="0" i="1" dirty="0">
                    <a:solidFill>
                      <a:srgbClr val="0070C0"/>
                    </a:solidFill>
                    <a:latin typeface="Cambria Math" panose="02040503050406030204" pitchFamily="18" charset="0"/>
                    <a:ea typeface="Cambria Math" panose="02040503050406030204" pitchFamily="18" charset="0"/>
                  </a:rPr>
                  <a:t>And term1*term2=</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𝐸</m:t>
                        </m:r>
                      </m:num>
                      <m:den>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𝑧</m:t>
                        </m:r>
                      </m:den>
                    </m:f>
                  </m:oMath>
                </a14:m>
                <a:r>
                  <a:rPr lang="en-HK" sz="2400" dirty="0"/>
                  <a:t>=</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𝑖</m:t>
                            </m:r>
                          </m:sub>
                        </m:sSub>
                      </m:den>
                    </m:f>
                    <m:r>
                      <a:rPr lang="en-US" sz="2400" i="1">
                        <a:latin typeface="Cambria Math" panose="02040503050406030204" pitchFamily="18" charset="0"/>
                        <a:ea typeface="Cambria Math" panose="02040503050406030204" pitchFamily="18" charset="0"/>
                      </a:rPr>
                      <m:t> </m:t>
                    </m:r>
                  </m:oMath>
                </a14:m>
                <a:r>
                  <a:rPr lang="en-US" sz="2400" i="1" dirty="0"/>
                  <a:t>L(</a:t>
                </a:r>
                <a:r>
                  <a:rPr lang="en-US" sz="2400" i="1" dirty="0" err="1"/>
                  <a:t>T</a:t>
                </a:r>
                <a:r>
                  <a:rPr lang="en-US" sz="2400" i="1" baseline="-25000" dirty="0" err="1"/>
                  <a:t>h</a:t>
                </a:r>
                <a:r>
                  <a:rPr lang="en-US" sz="2400" i="1" dirty="0" err="1"/>
                  <a:t>,y</a:t>
                </a:r>
                <a:r>
                  <a:rPr lang="en-US" sz="2400" i="1" baseline="-25000" dirty="0" err="1"/>
                  <a:t>h</a:t>
                </a:r>
                <a:r>
                  <a:rPr lang="en-US" sz="2400" i="1" dirty="0"/>
                  <a:t>)</a:t>
                </a:r>
                <a:r>
                  <a:rPr lang="en-US" sz="2400" i="1" dirty="0">
                    <a:latin typeface="Cambria Math" panose="02040503050406030204" pitchFamily="18" charset="0"/>
                  </a:rPr>
                  <a:t> =</a:t>
                </a:r>
                <a:r>
                  <a:rPr lang="en-US" sz="2400" dirty="0"/>
                  <a:t> </a:t>
                </a:r>
                <a14:m>
                  <m:oMath xmlns:m="http://schemas.openxmlformats.org/officeDocument/2006/math">
                    <m:sSub>
                      <m:sSubPr>
                        <m:ctrlPr>
                          <a:rPr lang="en-HK" sz="2400" i="1">
                            <a:latin typeface="Cambria Math" panose="02040503050406030204" pitchFamily="18" charset="0"/>
                          </a:rPr>
                        </m:ctrlPr>
                      </m:sSubPr>
                      <m:e>
                        <m:r>
                          <a:rPr lang="en-HK" sz="2400" i="1">
                            <a:latin typeface="Cambria Math" panose="02040503050406030204" pitchFamily="18" charset="0"/>
                          </a:rPr>
                          <m:t>𝑦</m:t>
                        </m:r>
                      </m:e>
                      <m:sub>
                        <m:r>
                          <a:rPr lang="en-HK" sz="2400" i="1">
                            <a:latin typeface="Cambria Math" panose="02040503050406030204" pitchFamily="18" charset="0"/>
                          </a:rPr>
                          <m:t>𝑖</m:t>
                        </m:r>
                      </m:sub>
                    </m:sSub>
                    <m:r>
                      <a:rPr lang="en-HK" sz="2400" i="1">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𝑇𝑖</m:t>
                    </m:r>
                  </m:oMath>
                </a14:m>
                <a:r>
                  <a:rPr lang="en-US" sz="2400" dirty="0"/>
                  <a:t>, </a:t>
                </a:r>
              </a:p>
              <a:p>
                <a:r>
                  <a:rPr lang="en-US" sz="2400" dirty="0"/>
                  <a:t>hence using gradient descent rule</a:t>
                </a:r>
              </a:p>
              <a:p>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𝑗</m:t>
                            </m:r>
                          </m:sub>
                        </m:sSub>
                      </m:den>
                    </m:f>
                    <m:r>
                      <a:rPr lang="en-HK" sz="2400" b="0" i="1" smtClean="0">
                        <a:solidFill>
                          <a:srgbClr val="0070C0"/>
                        </a:solidFill>
                        <a:latin typeface="Cambria Math" panose="02040503050406030204" pitchFamily="18" charset="0"/>
                      </a:rPr>
                      <m:t>=</m:t>
                    </m:r>
                    <m:f>
                      <m:fPr>
                        <m:ctrlPr>
                          <a:rPr lang="en-US" sz="2400" i="1">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𝑦</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𝑦</m:t>
                        </m:r>
                      </m:num>
                      <m:den>
                        <m:r>
                          <a:rPr lang="en-US" sz="2400" i="1">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den>
                    </m:f>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𝑧</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HK" sz="2400" b="0" i="1" smtClean="0">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𝑖</m:t>
                            </m:r>
                          </m:sub>
                        </m:sSub>
                      </m:den>
                    </m:f>
                    <m:r>
                      <a:rPr lang="en-US" sz="2400" b="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1∗</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2∗</m:t>
                    </m:r>
                    <m:r>
                      <a:rPr lang="en-US" sz="2400" b="0" i="1" smtClean="0">
                        <a:solidFill>
                          <a:srgbClr val="0070C0"/>
                        </a:solidFill>
                        <a:latin typeface="Cambria Math" panose="02040503050406030204" pitchFamily="18" charset="0"/>
                        <a:ea typeface="Cambria Math" panose="02040503050406030204" pitchFamily="18" charset="0"/>
                      </a:rPr>
                      <m:t>𝑡𝑒𝑟𝑚</m:t>
                    </m:r>
                    <m:r>
                      <a:rPr lang="en-US" sz="2400" b="0" i="1" smtClean="0">
                        <a:solidFill>
                          <a:srgbClr val="0070C0"/>
                        </a:solidFill>
                        <a:latin typeface="Cambria Math" panose="02040503050406030204" pitchFamily="18" charset="0"/>
                        <a:ea typeface="Cambria Math" panose="02040503050406030204" pitchFamily="18" charset="0"/>
                      </a:rPr>
                      <m:t>3 </m:t>
                    </m:r>
                  </m:oMath>
                </a14:m>
                <a:r>
                  <a:rPr lang="en-US" sz="2400" b="0" i="1" dirty="0">
                    <a:solidFill>
                      <a:srgbClr val="0070C0"/>
                    </a:solidFill>
                    <a:latin typeface="Cambria Math" panose="02040503050406030204" pitchFamily="18" charset="0"/>
                    <a:ea typeface="Cambria Math" panose="02040503050406030204" pitchFamily="18" charset="0"/>
                  </a:rPr>
                  <a:t>=</a:t>
                </a:r>
                <a:r>
                  <a:rPr lang="en-US" sz="2400" dirty="0"/>
                  <a:t> x</a:t>
                </a:r>
                <a:r>
                  <a:rPr lang="en-US" sz="2400" baseline="-25000" dirty="0"/>
                  <a:t>n</a:t>
                </a:r>
                <a:r>
                  <a:rPr lang="en-US" sz="2400" b="0" i="1" dirty="0">
                    <a:solidFill>
                      <a:srgbClr val="0070C0"/>
                    </a:solidFill>
                    <a:latin typeface="Cambria Math" panose="02040503050406030204" pitchFamily="18" charset="0"/>
                    <a:ea typeface="Cambria Math" panose="02040503050406030204" pitchFamily="18" charset="0"/>
                  </a:rPr>
                  <a:t>(</a:t>
                </a:r>
                <a14:m>
                  <m:oMath xmlns:m="http://schemas.openxmlformats.org/officeDocument/2006/math">
                    <m:sSub>
                      <m:sSubPr>
                        <m:ctrlPr>
                          <a:rPr lang="en-HK" sz="2400" i="1">
                            <a:latin typeface="Cambria Math" panose="02040503050406030204" pitchFamily="18" charset="0"/>
                          </a:rPr>
                        </m:ctrlPr>
                      </m:sSubPr>
                      <m:e>
                        <m:r>
                          <a:rPr lang="en-HK" sz="2400" i="1">
                            <a:latin typeface="Cambria Math" panose="02040503050406030204" pitchFamily="18" charset="0"/>
                          </a:rPr>
                          <m:t>𝑦</m:t>
                        </m:r>
                      </m:e>
                      <m:sub>
                        <m:r>
                          <a:rPr lang="en-HK" sz="2400" i="1">
                            <a:latin typeface="Cambria Math" panose="02040503050406030204" pitchFamily="18" charset="0"/>
                          </a:rPr>
                          <m:t>𝑖</m:t>
                        </m:r>
                      </m:sub>
                    </m:sSub>
                    <m:r>
                      <a:rPr lang="en-HK" sz="2400" i="1">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𝑇𝑖</m:t>
                    </m:r>
                  </m:oMath>
                </a14:m>
                <a:r>
                  <a:rPr lang="en-US" sz="2400" b="0" i="1" dirty="0">
                    <a:solidFill>
                      <a:srgbClr val="0070C0"/>
                    </a:solidFill>
                    <a:latin typeface="Cambria Math" panose="02040503050406030204" pitchFamily="18" charset="0"/>
                    <a:ea typeface="Cambria Math" panose="02040503050406030204" pitchFamily="18" charset="0"/>
                  </a:rPr>
                  <a:t>)</a:t>
                </a:r>
                <a:endParaRPr lang="en-US" sz="2400" dirty="0"/>
              </a:p>
              <a:p>
                <a:r>
                  <a:rPr lang="en-US" sz="2400" dirty="0"/>
                  <a:t>Back propagation of weights for SoftMax, </a:t>
                </a:r>
                <a14:m>
                  <m:oMath xmlns:m="http://schemas.openxmlformats.org/officeDocument/2006/math">
                    <m:r>
                      <a:rPr lang="en-US" sz="2400" i="1" smtClean="0">
                        <a:latin typeface="Cambria Math" panose="02040503050406030204" pitchFamily="18" charset="0"/>
                        <a:sym typeface="Symbol" panose="05050102010706020507" pitchFamily="18" charset="2"/>
                      </a:rPr>
                      <m:t></m:t>
                    </m:r>
                    <m:r>
                      <m:rPr>
                        <m:nor/>
                      </m:rPr>
                      <a:rPr lang="en-US" sz="2400">
                        <a:latin typeface="Cambria Math" panose="02040503050406030204" pitchFamily="18" charset="0"/>
                      </a:rPr>
                      <m:t>w</m:t>
                    </m:r>
                    <m:r>
                      <a:rPr lang="en-US" sz="2400" b="0" i="1" smtClean="0">
                        <a:latin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𝜂</m:t>
                    </m:r>
                    <m:f>
                      <m:fPr>
                        <m:ctrlPr>
                          <a:rPr lang="en-US" sz="2400" i="1" smtClean="0">
                            <a:solidFill>
                              <a:srgbClr val="0070C0"/>
                            </a:solidFill>
                            <a:latin typeface="Cambria Math" panose="02040503050406030204" pitchFamily="18" charset="0"/>
                          </a:rPr>
                        </m:ctrlPr>
                      </m:fPr>
                      <m:num>
                        <m:r>
                          <a:rPr lang="en-US" sz="2400" i="1" smtClean="0">
                            <a:solidFill>
                              <a:srgbClr val="0070C0"/>
                            </a:solidFill>
                            <a:latin typeface="Cambria Math" panose="02040503050406030204" pitchFamily="18" charset="0"/>
                            <a:ea typeface="Cambria Math" panose="02040503050406030204" pitchFamily="18" charset="0"/>
                          </a:rPr>
                          <m:t>𝜕</m:t>
                        </m:r>
                        <m:r>
                          <a:rPr lang="en-HK" sz="2400" b="0" i="1" smtClean="0">
                            <a:solidFill>
                              <a:srgbClr val="0070C0"/>
                            </a:solidFill>
                            <a:latin typeface="Cambria Math" panose="02040503050406030204" pitchFamily="18" charset="0"/>
                            <a:ea typeface="Cambria Math" panose="02040503050406030204" pitchFamily="18" charset="0"/>
                          </a:rPr>
                          <m:t>𝐸</m:t>
                        </m:r>
                      </m:num>
                      <m:den>
                        <m:r>
                          <a:rPr lang="en-US" sz="2400" i="1">
                            <a:solidFill>
                              <a:srgbClr val="0070C0"/>
                            </a:solidFill>
                            <a:latin typeface="Cambria Math" panose="02040503050406030204" pitchFamily="18" charset="0"/>
                            <a:ea typeface="Cambria Math" panose="02040503050406030204" pitchFamily="18" charset="0"/>
                          </a:rPr>
                          <m:t>𝜕</m:t>
                        </m:r>
                        <m:sSub>
                          <m:sSubPr>
                            <m:ctrlPr>
                              <a:rPr lang="en-US" sz="2400" i="1">
                                <a:solidFill>
                                  <a:srgbClr val="0070C0"/>
                                </a:solidFill>
                                <a:latin typeface="Cambria Math" panose="02040503050406030204" pitchFamily="18" charset="0"/>
                                <a:ea typeface="Cambria Math" panose="02040503050406030204" pitchFamily="18" charset="0"/>
                              </a:rPr>
                            </m:ctrlPr>
                          </m:sSubPr>
                          <m:e>
                            <m:r>
                              <a:rPr lang="en-HK" sz="2400" i="1">
                                <a:solidFill>
                                  <a:srgbClr val="0070C0"/>
                                </a:solidFill>
                                <a:latin typeface="Cambria Math" panose="02040503050406030204" pitchFamily="18" charset="0"/>
                                <a:ea typeface="Cambria Math" panose="02040503050406030204" pitchFamily="18" charset="0"/>
                              </a:rPr>
                              <m:t>𝑤</m:t>
                            </m:r>
                          </m:e>
                          <m:sub>
                            <m:r>
                              <a:rPr lang="en-HK" sz="2400" b="0" i="1" smtClean="0">
                                <a:solidFill>
                                  <a:srgbClr val="0070C0"/>
                                </a:solidFill>
                                <a:latin typeface="Cambria Math" panose="02040503050406030204" pitchFamily="18" charset="0"/>
                                <a:ea typeface="Cambria Math" panose="02040503050406030204" pitchFamily="18" charset="0"/>
                              </a:rPr>
                              <m:t>𝑛</m:t>
                            </m:r>
                            <m:r>
                              <a:rPr lang="en-HK" sz="2400" i="1">
                                <a:solidFill>
                                  <a:srgbClr val="0070C0"/>
                                </a:solidFill>
                                <a:latin typeface="Cambria Math" panose="02040503050406030204" pitchFamily="18" charset="0"/>
                                <a:ea typeface="Cambria Math" panose="02040503050406030204" pitchFamily="18" charset="0"/>
                              </a:rPr>
                              <m:t>,</m:t>
                            </m:r>
                            <m:r>
                              <a:rPr lang="en-HK" sz="2400" i="1">
                                <a:solidFill>
                                  <a:srgbClr val="0070C0"/>
                                </a:solidFill>
                                <a:latin typeface="Cambria Math" panose="02040503050406030204" pitchFamily="18" charset="0"/>
                                <a:ea typeface="Cambria Math" panose="02040503050406030204" pitchFamily="18" charset="0"/>
                              </a:rPr>
                              <m:t>𝑗</m:t>
                            </m:r>
                          </m:sub>
                        </m:sSub>
                      </m:den>
                    </m:f>
                  </m:oMath>
                </a14:m>
                <a:endParaRPr lang="en-US" sz="2400" dirty="0"/>
              </a:p>
              <a:p>
                <a14:m>
                  <m:oMath xmlns:m="http://schemas.openxmlformats.org/officeDocument/2006/math">
                    <m:r>
                      <m:rPr>
                        <m:nor/>
                      </m:rPr>
                      <a:rPr lang="en-US" sz="2400" b="0" i="0" smtClean="0">
                        <a:latin typeface="Cambria Math" panose="02040503050406030204" pitchFamily="18" charset="0"/>
                      </a:rPr>
                      <m:t>w</m:t>
                    </m:r>
                    <m:r>
                      <m:rPr>
                        <m:nor/>
                      </m:rPr>
                      <a:rPr lang="en-US" sz="2400" b="0" i="1" baseline="-25000" smtClean="0">
                        <a:latin typeface="Cambria Math" panose="02040503050406030204" pitchFamily="18" charset="0"/>
                      </a:rPr>
                      <m:t>h</m:t>
                    </m:r>
                    <m:r>
                      <m:rPr>
                        <m:nor/>
                      </m:rPr>
                      <a:rPr lang="en-US" sz="2400" b="0" i="1" baseline="-25000" smtClean="0">
                        <a:latin typeface="Cambria Math" panose="02040503050406030204" pitchFamily="18" charset="0"/>
                      </a:rPr>
                      <m:t>,</m:t>
                    </m:r>
                    <m:r>
                      <m:rPr>
                        <m:nor/>
                      </m:rPr>
                      <a:rPr lang="en-US" sz="2400" b="0" i="1" baseline="-25000" smtClean="0">
                        <a:latin typeface="Cambria Math" panose="02040503050406030204" pitchFamily="18" charset="0"/>
                      </a:rPr>
                      <m:t>n</m:t>
                    </m:r>
                    <m:r>
                      <m:rPr>
                        <m:nor/>
                      </m:rPr>
                      <a:rPr lang="en-US" sz="2400" b="0" i="1" baseline="-25000" smtClean="0">
                        <a:latin typeface="Cambria Math" panose="02040503050406030204" pitchFamily="18" charset="0"/>
                      </a:rPr>
                      <m:t>(</m:t>
                    </m:r>
                    <m:r>
                      <m:rPr>
                        <m:nor/>
                      </m:rPr>
                      <a:rPr lang="en-US" sz="2400" b="0" i="1" baseline="-25000" smtClean="0">
                        <a:latin typeface="Cambria Math" panose="02040503050406030204" pitchFamily="18" charset="0"/>
                      </a:rPr>
                      <m:t>new</m:t>
                    </m:r>
                    <m:r>
                      <m:rPr>
                        <m:nor/>
                      </m:rPr>
                      <a:rPr lang="en-US" sz="2400" b="0" i="1" baseline="-25000" smtClean="0">
                        <a:latin typeface="Cambria Math" panose="02040503050406030204" pitchFamily="18" charset="0"/>
                      </a:rPr>
                      <m:t>)</m:t>
                    </m:r>
                    <m:r>
                      <a:rPr lang="en-US" sz="2400" b="0" i="1" smtClean="0">
                        <a:latin typeface="Cambria Math" panose="02040503050406030204" pitchFamily="18" charset="0"/>
                      </a:rPr>
                      <m:t>=</m:t>
                    </m:r>
                    <m:r>
                      <m:rPr>
                        <m:nor/>
                      </m:rPr>
                      <a:rPr lang="en-US" sz="2400">
                        <a:latin typeface="Cambria Math" panose="02040503050406030204" pitchFamily="18" charset="0"/>
                      </a:rPr>
                      <m:t>w</m:t>
                    </m:r>
                    <m:r>
                      <m:rPr>
                        <m:nor/>
                      </m:rPr>
                      <a:rPr lang="en-US" sz="2400" b="0" i="1" baseline="-25000" smtClean="0">
                        <a:latin typeface="Cambria Math" panose="02040503050406030204" pitchFamily="18" charset="0"/>
                      </a:rPr>
                      <m:t>h</m:t>
                    </m:r>
                    <m:r>
                      <m:rPr>
                        <m:nor/>
                      </m:rPr>
                      <a:rPr lang="en-US" sz="2400" i="1" baseline="-25000">
                        <a:latin typeface="Cambria Math" panose="02040503050406030204" pitchFamily="18" charset="0"/>
                      </a:rPr>
                      <m:t>,</m:t>
                    </m:r>
                    <m:r>
                      <m:rPr>
                        <m:nor/>
                      </m:rPr>
                      <a:rPr lang="en-US" sz="2400" i="1" baseline="-25000">
                        <a:latin typeface="Cambria Math" panose="02040503050406030204" pitchFamily="18" charset="0"/>
                      </a:rPr>
                      <m:t>n</m:t>
                    </m:r>
                    <m:r>
                      <m:rPr>
                        <m:nor/>
                      </m:rPr>
                      <a:rPr lang="en-US" sz="2400" i="1" baseline="-25000">
                        <a:latin typeface="Cambria Math" panose="02040503050406030204" pitchFamily="18" charset="0"/>
                      </a:rPr>
                      <m:t>(</m:t>
                    </m:r>
                    <m:r>
                      <m:rPr>
                        <m:nor/>
                      </m:rPr>
                      <a:rPr lang="en-US" sz="2400" b="0" i="1" baseline="-25000" smtClean="0">
                        <a:latin typeface="Cambria Math" panose="02040503050406030204" pitchFamily="18" charset="0"/>
                      </a:rPr>
                      <m:t>old</m:t>
                    </m:r>
                    <m:r>
                      <m:rPr>
                        <m:nor/>
                      </m:rPr>
                      <a:rPr lang="en-US" sz="2400" i="1" baseline="-25000">
                        <a:latin typeface="Cambria Math" panose="02040503050406030204" pitchFamily="18" charset="0"/>
                      </a:rPr>
                      <m:t>)</m:t>
                    </m:r>
                    <m:r>
                      <m:rPr>
                        <m:nor/>
                      </m:rPr>
                      <a:rPr lang="en-US" sz="2400" b="0" i="0" smtClean="0">
                        <a:latin typeface="Cambria Math" panose="02040503050406030204" pitchFamily="18" charset="0"/>
                      </a:rPr>
                      <m:t>+</m:t>
                    </m:r>
                    <m:r>
                      <a:rPr lang="en-US" sz="2400" i="1">
                        <a:latin typeface="Cambria Math" panose="02040503050406030204" pitchFamily="18" charset="0"/>
                        <a:sym typeface="Symbol" panose="05050102010706020507" pitchFamily="18" charset="2"/>
                      </a:rPr>
                      <m:t></m:t>
                    </m:r>
                    <m:r>
                      <m:rPr>
                        <m:nor/>
                      </m:rPr>
                      <a:rPr lang="en-US" sz="2400">
                        <a:latin typeface="Cambria Math" panose="02040503050406030204" pitchFamily="18" charset="0"/>
                      </a:rPr>
                      <m:t>w</m:t>
                    </m:r>
                  </m:oMath>
                </a14:m>
                <a:endParaRPr lang="en-US" sz="2400" i="1" dirty="0">
                  <a:solidFill>
                    <a:srgbClr val="0070C0"/>
                  </a:solidFill>
                  <a:latin typeface="Cambria Math" panose="02040503050406030204" pitchFamily="18" charset="0"/>
                  <a:ea typeface="Cambria Math" panose="02040503050406030204" pitchFamily="18" charset="0"/>
                </a:endParaRPr>
              </a:p>
              <a:p>
                <a14:m>
                  <m:oMath xmlns:m="http://schemas.openxmlformats.org/officeDocument/2006/math">
                    <m:r>
                      <m:rPr>
                        <m:nor/>
                      </m:rPr>
                      <a:rPr lang="en-US" sz="2400" b="0" i="0" smtClean="0">
                        <a:latin typeface="Cambria Math" panose="02040503050406030204" pitchFamily="18" charset="0"/>
                      </a:rPr>
                      <m:t>w</m:t>
                    </m:r>
                    <m:r>
                      <m:rPr>
                        <m:nor/>
                      </m:rPr>
                      <a:rPr lang="en-US" sz="2400" b="0" i="1" baseline="-25000" smtClean="0">
                        <a:latin typeface="Cambria Math" panose="02040503050406030204" pitchFamily="18" charset="0"/>
                      </a:rPr>
                      <m:t>h</m:t>
                    </m:r>
                    <m:r>
                      <m:rPr>
                        <m:nor/>
                      </m:rPr>
                      <a:rPr lang="en-US" sz="2400" b="0" i="1" baseline="-25000" smtClean="0">
                        <a:latin typeface="Cambria Math" panose="02040503050406030204" pitchFamily="18" charset="0"/>
                      </a:rPr>
                      <m:t>,</m:t>
                    </m:r>
                    <m:r>
                      <m:rPr>
                        <m:nor/>
                      </m:rPr>
                      <a:rPr lang="en-US" sz="2400" b="0" i="1" baseline="-25000" smtClean="0">
                        <a:latin typeface="Cambria Math" panose="02040503050406030204" pitchFamily="18" charset="0"/>
                      </a:rPr>
                      <m:t>n</m:t>
                    </m:r>
                    <m:r>
                      <m:rPr>
                        <m:nor/>
                      </m:rPr>
                      <a:rPr lang="en-US" sz="2400" b="0" i="1" baseline="-25000" smtClean="0">
                        <a:latin typeface="Cambria Math" panose="02040503050406030204" pitchFamily="18" charset="0"/>
                      </a:rPr>
                      <m:t>(</m:t>
                    </m:r>
                    <m:r>
                      <m:rPr>
                        <m:nor/>
                      </m:rPr>
                      <a:rPr lang="en-US" sz="2400" b="0" i="1" baseline="-25000" smtClean="0">
                        <a:latin typeface="Cambria Math" panose="02040503050406030204" pitchFamily="18" charset="0"/>
                      </a:rPr>
                      <m:t>new</m:t>
                    </m:r>
                    <m:r>
                      <m:rPr>
                        <m:nor/>
                      </m:rPr>
                      <a:rPr lang="en-US" sz="2400" b="0" i="1" baseline="-25000" smtClean="0">
                        <a:latin typeface="Cambria Math" panose="02040503050406030204" pitchFamily="18" charset="0"/>
                      </a:rPr>
                      <m:t>)</m:t>
                    </m:r>
                    <m:r>
                      <a:rPr lang="en-US" sz="2400" b="0" i="1" smtClean="0">
                        <a:latin typeface="Cambria Math" panose="02040503050406030204" pitchFamily="18" charset="0"/>
                      </a:rPr>
                      <m:t>=</m:t>
                    </m:r>
                    <m:r>
                      <m:rPr>
                        <m:nor/>
                      </m:rPr>
                      <a:rPr lang="en-US" sz="2400">
                        <a:latin typeface="Cambria Math" panose="02040503050406030204" pitchFamily="18" charset="0"/>
                      </a:rPr>
                      <m:t>w</m:t>
                    </m:r>
                    <m:r>
                      <m:rPr>
                        <m:nor/>
                      </m:rPr>
                      <a:rPr lang="en-US" sz="2400" b="0" i="1" baseline="-25000" smtClean="0">
                        <a:latin typeface="Cambria Math" panose="02040503050406030204" pitchFamily="18" charset="0"/>
                      </a:rPr>
                      <m:t>h</m:t>
                    </m:r>
                    <m:r>
                      <m:rPr>
                        <m:nor/>
                      </m:rPr>
                      <a:rPr lang="en-US" sz="2400" b="0" i="1" baseline="-25000" smtClean="0">
                        <a:latin typeface="Cambria Math" panose="02040503050406030204" pitchFamily="18" charset="0"/>
                      </a:rPr>
                      <m:t>,</m:t>
                    </m:r>
                    <m:r>
                      <m:rPr>
                        <m:nor/>
                      </m:rPr>
                      <a:rPr lang="en-US" sz="2400" i="1" baseline="-25000">
                        <a:latin typeface="Cambria Math" panose="02040503050406030204" pitchFamily="18" charset="0"/>
                      </a:rPr>
                      <m:t>n</m:t>
                    </m:r>
                    <m:r>
                      <m:rPr>
                        <m:nor/>
                      </m:rPr>
                      <a:rPr lang="en-US" sz="2400" i="1" baseline="-25000">
                        <a:latin typeface="Cambria Math" panose="02040503050406030204" pitchFamily="18" charset="0"/>
                      </a:rPr>
                      <m:t>(</m:t>
                    </m:r>
                    <m:r>
                      <m:rPr>
                        <m:nor/>
                      </m:rPr>
                      <a:rPr lang="en-US" sz="2400" b="0" i="1" baseline="-25000" smtClean="0">
                        <a:latin typeface="Cambria Math" panose="02040503050406030204" pitchFamily="18" charset="0"/>
                      </a:rPr>
                      <m:t>old</m:t>
                    </m:r>
                    <m:r>
                      <m:rPr>
                        <m:nor/>
                      </m:rPr>
                      <a:rPr lang="en-US" sz="2400" i="1" baseline="-25000">
                        <a:latin typeface="Cambria Math" panose="02040503050406030204" pitchFamily="18" charset="0"/>
                      </a:rPr>
                      <m:t>)</m:t>
                    </m:r>
                  </m:oMath>
                </a14:m>
                <a:r>
                  <a:rPr lang="en-US" sz="2400" dirty="0"/>
                  <a:t> -</a:t>
                </a:r>
                <a14:m>
                  <m:oMath xmlns:m="http://schemas.openxmlformats.org/officeDocument/2006/math">
                    <m:r>
                      <a:rPr lang="en-US" sz="2400" b="0" i="0" dirty="0" smtClean="0">
                        <a:latin typeface="Cambria Math" panose="02040503050406030204" pitchFamily="18" charset="0"/>
                        <a:ea typeface="Cambria Math" panose="02040503050406030204" pitchFamily="18" charset="0"/>
                      </a:rPr>
                      <m:t> </m:t>
                    </m:r>
                    <m:r>
                      <a:rPr lang="en-US" sz="2400" i="1" dirty="0" smtClean="0">
                        <a:latin typeface="Cambria Math" panose="02040503050406030204" pitchFamily="18" charset="0"/>
                        <a:ea typeface="Cambria Math" panose="02040503050406030204" pitchFamily="18" charset="0"/>
                      </a:rPr>
                      <m:t>𝜂</m:t>
                    </m:r>
                    <m:r>
                      <a:rPr lang="en-US" sz="2400" i="1" dirty="0" smtClean="0">
                        <a:latin typeface="Cambria Math" panose="02040503050406030204" pitchFamily="18" charset="0"/>
                        <a:ea typeface="Cambria Math" panose="02040503050406030204" pitchFamily="18" charset="0"/>
                      </a:rPr>
                      <m:t>∙</m:t>
                    </m:r>
                  </m:oMath>
                </a14:m>
                <a:r>
                  <a:rPr lang="en-US" sz="2400" dirty="0"/>
                  <a:t>x</a:t>
                </a:r>
                <a:r>
                  <a:rPr lang="en-US" sz="2400" baseline="-25000" dirty="0"/>
                  <a:t>n</a:t>
                </a:r>
                <a:r>
                  <a:rPr lang="en-US" sz="2400" dirty="0"/>
                  <a:t> </a:t>
                </a:r>
                <a:r>
                  <a:rPr lang="en-US" sz="2400" i="1" dirty="0">
                    <a:solidFill>
                      <a:srgbClr val="0070C0"/>
                    </a:solidFill>
                    <a:latin typeface="Cambria Math" panose="02040503050406030204" pitchFamily="18" charset="0"/>
                    <a:ea typeface="Cambria Math" panose="02040503050406030204" pitchFamily="18" charset="0"/>
                  </a:rPr>
                  <a:t>(</a:t>
                </a:r>
                <a14:m>
                  <m:oMath xmlns:m="http://schemas.openxmlformats.org/officeDocument/2006/math">
                    <m:sSub>
                      <m:sSubPr>
                        <m:ctrlPr>
                          <a:rPr lang="en-HK" sz="2400" i="1">
                            <a:latin typeface="Cambria Math" panose="02040503050406030204" pitchFamily="18" charset="0"/>
                          </a:rPr>
                        </m:ctrlPr>
                      </m:sSubPr>
                      <m:e>
                        <m:r>
                          <a:rPr lang="en-HK" sz="2400" i="1">
                            <a:latin typeface="Cambria Math" panose="02040503050406030204" pitchFamily="18" charset="0"/>
                          </a:rPr>
                          <m:t>𝑦</m:t>
                        </m:r>
                      </m:e>
                      <m:sub>
                        <m:r>
                          <a:rPr lang="en-HK" sz="2400" i="1">
                            <a:latin typeface="Cambria Math" panose="02040503050406030204" pitchFamily="18" charset="0"/>
                          </a:rPr>
                          <m:t>𝑖</m:t>
                        </m:r>
                      </m:sub>
                    </m:sSub>
                    <m:r>
                      <a:rPr lang="en-HK" sz="2400" i="1">
                        <a:latin typeface="Cambria Math" panose="02040503050406030204" pitchFamily="18" charset="0"/>
                      </a:rPr>
                      <m:t> </m:t>
                    </m:r>
                    <m:r>
                      <a:rPr lang="en-US" sz="2400" i="1">
                        <a:latin typeface="Cambria Math" panose="02040503050406030204" pitchFamily="18" charset="0"/>
                      </a:rPr>
                      <m:t>−</m:t>
                    </m:r>
                    <m:r>
                      <a:rPr lang="en-US" sz="2400" i="1">
                        <a:latin typeface="Cambria Math" panose="02040503050406030204" pitchFamily="18" charset="0"/>
                      </a:rPr>
                      <m:t>𝑇𝑖</m:t>
                    </m:r>
                  </m:oMath>
                </a14:m>
                <a:r>
                  <a:rPr lang="en-US" sz="2400" i="1" dirty="0">
                    <a:solidFill>
                      <a:srgbClr val="0070C0"/>
                    </a:solidFill>
                    <a:latin typeface="Cambria Math" panose="02040503050406030204" pitchFamily="18" charset="0"/>
                    <a:ea typeface="Cambria Math" panose="02040503050406030204" pitchFamily="18" charset="0"/>
                  </a:rPr>
                  <a:t>)</a:t>
                </a:r>
                <a:endParaRPr lang="en-US" sz="2400" dirty="0"/>
              </a:p>
              <a:p>
                <a:r>
                  <a:rPr lang="en-US" sz="2400" i="1" dirty="0"/>
                  <a:t>T</a:t>
                </a:r>
                <a:r>
                  <a:rPr lang="en-US" sz="2400" dirty="0"/>
                  <a:t>=target, </a:t>
                </a:r>
                <a:r>
                  <a:rPr lang="en-US" sz="2400" i="1" dirty="0"/>
                  <a:t>y</a:t>
                </a:r>
                <a:r>
                  <a:rPr lang="en-US" sz="2400" dirty="0"/>
                  <a:t>=output</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𝜂</m:t>
                    </m:r>
                  </m:oMath>
                </a14:m>
                <a:r>
                  <a:rPr lang="en-US" sz="2400" dirty="0"/>
                  <a:t>=leaning rate (</a:t>
                </a:r>
                <a:r>
                  <a:rPr lang="en-US" sz="2400" dirty="0" err="1"/>
                  <a:t>ita</a:t>
                </a:r>
                <a:r>
                  <a:rPr lang="en-US" sz="2400" dirty="0"/>
                  <a:t>)</a:t>
                </a:r>
                <a:r>
                  <a:rPr lang="en-US" sz="2400" dirty="0">
                    <a:sym typeface="Symbol" panose="05050102010706020507" pitchFamily="18" charset="2"/>
                  </a:rPr>
                  <a:t>  </a:t>
                </a:r>
                <a:r>
                  <a:rPr lang="en-US" sz="2400" dirty="0"/>
                  <a:t>0.1</a:t>
                </a:r>
              </a:p>
              <a:p>
                <a:endParaRPr lang="en-US" sz="2400" dirty="0"/>
              </a:p>
              <a:p>
                <a:endParaRPr lang="en-HK" sz="2400" dirty="0"/>
              </a:p>
            </p:txBody>
          </p:sp>
        </mc:Choice>
        <mc:Fallback xmlns="">
          <p:sp>
            <p:nvSpPr>
              <p:cNvPr id="3" name="Content Placeholder 2">
                <a:extLst>
                  <a:ext uri="{FF2B5EF4-FFF2-40B4-BE49-F238E27FC236}">
                    <a16:creationId xmlns:a16="http://schemas.microsoft.com/office/drawing/2014/main" id="{A3FBB09F-56F7-02FA-761F-2018C0EE14A0}"/>
                  </a:ext>
                </a:extLst>
              </p:cNvPr>
              <p:cNvSpPr>
                <a:spLocks noGrp="1" noRot="1" noChangeAspect="1" noMove="1" noResize="1" noEditPoints="1" noAdjustHandles="1" noChangeArrowheads="1" noChangeShapeType="1" noTextEdit="1"/>
              </p:cNvSpPr>
              <p:nvPr>
                <p:ph idx="1"/>
              </p:nvPr>
            </p:nvSpPr>
            <p:spPr>
              <a:blipFill>
                <a:blip r:embed="rId2"/>
                <a:stretch>
                  <a:fillRect l="-815" t="-1752" b="-943"/>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ACAA7DED-C76F-DE18-1862-0768BEDA785D}"/>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2A0C5169-2924-7856-551A-65B6C8695723}"/>
              </a:ext>
            </a:extLst>
          </p:cNvPr>
          <p:cNvSpPr>
            <a:spLocks noGrp="1"/>
          </p:cNvSpPr>
          <p:nvPr>
            <p:ph type="sldNum" sz="quarter" idx="12"/>
          </p:nvPr>
        </p:nvSpPr>
        <p:spPr/>
        <p:txBody>
          <a:bodyPr/>
          <a:lstStyle/>
          <a:p>
            <a:fld id="{B28686DF-4AC6-44BB-9261-A3C12E8BDC53}" type="slidenum">
              <a:rPr lang="en-US" altLang="zh-HK" smtClean="0"/>
              <a:pPr/>
              <a:t>78</a:t>
            </a:fld>
            <a:endParaRPr lang="en-US" altLang="zh-HK"/>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E6149E-9E61-63C9-D254-03D90F43CFF6}"/>
                  </a:ext>
                </a:extLst>
              </p:cNvPr>
              <p:cNvSpPr txBox="1"/>
              <p:nvPr/>
            </p:nvSpPr>
            <p:spPr>
              <a:xfrm>
                <a:off x="2295525" y="911828"/>
                <a:ext cx="6493616" cy="735394"/>
              </a:xfrm>
              <a:prstGeom prst="rect">
                <a:avLst/>
              </a:prstGeom>
              <a:noFill/>
              <a:ln>
                <a:solidFill>
                  <a:schemeClr val="accent1">
                    <a:shade val="95000"/>
                    <a:satMod val="10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70C0"/>
                          </a:solidFill>
                          <a:latin typeface="Cambria Math" panose="02040503050406030204" pitchFamily="18" charset="0"/>
                        </a:rPr>
                        <m:t>𝑅𝑒𝑐𝑎𝑙𝑙</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𝐵𝑦</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𝑑𝑒𝑓𝑛</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𝑧</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𝑤</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𝑥</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𝑏𝑖𝑎𝑠</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𝑦𝑖</m:t>
                      </m:r>
                      <m:r>
                        <a:rPr lang="en-US" sz="2000" b="0" i="1" smtClean="0">
                          <a:solidFill>
                            <a:srgbClr val="0070C0"/>
                          </a:solidFill>
                          <a:latin typeface="Cambria Math" panose="02040503050406030204" pitchFamily="18" charset="0"/>
                        </a:rPr>
                        <m:t>=</m:t>
                      </m:r>
                      <m:f>
                        <m:fPr>
                          <m:ctrlPr>
                            <a:rPr lang="en-US" sz="2000" i="1" smtClean="0">
                              <a:solidFill>
                                <a:srgbClr val="0070C0"/>
                              </a:solidFill>
                              <a:latin typeface="Cambria Math" panose="02040503050406030204" pitchFamily="18" charset="0"/>
                            </a:rPr>
                          </m:ctrlPr>
                        </m:fPr>
                        <m:num>
                          <m:r>
                            <a:rPr lang="en-US" sz="2000" b="0" i="1" smtClean="0">
                              <a:solidFill>
                                <a:srgbClr val="0070C0"/>
                              </a:solidFill>
                              <a:latin typeface="Cambria Math" panose="02040503050406030204" pitchFamily="18" charset="0"/>
                            </a:rPr>
                            <m:t>𝑒</m:t>
                          </m:r>
                          <m:r>
                            <a:rPr lang="en-US" sz="2000" b="0" i="1" baseline="30000" smtClean="0">
                              <a:solidFill>
                                <a:srgbClr val="0070C0"/>
                              </a:solidFill>
                              <a:latin typeface="Cambria Math" panose="02040503050406030204" pitchFamily="18" charset="0"/>
                            </a:rPr>
                            <m:t>𝑍𝑖</m:t>
                          </m:r>
                        </m:num>
                        <m:den>
                          <m:nary>
                            <m:naryPr>
                              <m:chr m:val="∑"/>
                              <m:limLoc m:val="subSup"/>
                              <m:ctrlPr>
                                <a:rPr lang="en-HK" sz="2000" b="0" i="1" smtClean="0">
                                  <a:solidFill>
                                    <a:srgbClr val="0070C0"/>
                                  </a:solidFill>
                                  <a:latin typeface="Cambria Math" panose="02040503050406030204" pitchFamily="18" charset="0"/>
                                  <a:ea typeface="Cambria Math" panose="02040503050406030204" pitchFamily="18" charset="0"/>
                                </a:rPr>
                              </m:ctrlPr>
                            </m:naryPr>
                            <m:sub>
                              <m:r>
                                <m:rPr>
                                  <m:brk m:alnAt="25"/>
                                </m:rPr>
                                <a:rPr lang="en-US" sz="2000" b="0" i="1" smtClean="0">
                                  <a:solidFill>
                                    <a:srgbClr val="0070C0"/>
                                  </a:solidFill>
                                  <a:latin typeface="Cambria Math" panose="02040503050406030204" pitchFamily="18" charset="0"/>
                                  <a:ea typeface="Cambria Math" panose="02040503050406030204" pitchFamily="18" charset="0"/>
                                </a:rPr>
                                <m:t>𝑗</m:t>
                              </m:r>
                              <m:r>
                                <a:rPr lang="en-US" sz="2000" b="0" i="1" smtClean="0">
                                  <a:solidFill>
                                    <a:srgbClr val="0070C0"/>
                                  </a:solidFill>
                                  <a:latin typeface="Cambria Math" panose="02040503050406030204" pitchFamily="18" charset="0"/>
                                  <a:ea typeface="Cambria Math" panose="02040503050406030204" pitchFamily="18" charset="0"/>
                                </a:rPr>
                                <m:t>=1</m:t>
                              </m:r>
                            </m:sub>
                            <m:sup>
                              <m:r>
                                <a:rPr lang="en-US" sz="2000" b="0" i="1" smtClean="0">
                                  <a:solidFill>
                                    <a:srgbClr val="0070C0"/>
                                  </a:solidFill>
                                  <a:latin typeface="Cambria Math" panose="02040503050406030204" pitchFamily="18" charset="0"/>
                                  <a:ea typeface="Cambria Math" panose="02040503050406030204" pitchFamily="18" charset="0"/>
                                </a:rPr>
                                <m:t>𝐾</m:t>
                              </m:r>
                            </m:sup>
                            <m:e>
                              <m:r>
                                <a:rPr lang="en-US" sz="2000" i="1">
                                  <a:solidFill>
                                    <a:srgbClr val="0070C0"/>
                                  </a:solidFill>
                                  <a:latin typeface="Cambria Math" panose="02040503050406030204" pitchFamily="18" charset="0"/>
                                </a:rPr>
                                <m:t>𝑒</m:t>
                              </m:r>
                              <m:r>
                                <a:rPr lang="en-US" sz="2000" i="1" baseline="30000">
                                  <a:solidFill>
                                    <a:srgbClr val="0070C0"/>
                                  </a:solidFill>
                                  <a:latin typeface="Cambria Math" panose="02040503050406030204" pitchFamily="18" charset="0"/>
                                </a:rPr>
                                <m:t>𝑍</m:t>
                              </m:r>
                              <m:r>
                                <a:rPr lang="en-US" sz="2000" b="0" i="1" baseline="30000" smtClean="0">
                                  <a:solidFill>
                                    <a:srgbClr val="0070C0"/>
                                  </a:solidFill>
                                  <a:latin typeface="Cambria Math" panose="02040503050406030204" pitchFamily="18" charset="0"/>
                                </a:rPr>
                                <m:t>𝑗</m:t>
                              </m:r>
                            </m:e>
                          </m:nary>
                        </m:den>
                      </m:f>
                    </m:oMath>
                  </m:oMathPara>
                </a14:m>
                <a:endParaRPr lang="en-US" sz="2000" dirty="0"/>
              </a:p>
            </p:txBody>
          </p:sp>
        </mc:Choice>
        <mc:Fallback xmlns="">
          <p:sp>
            <p:nvSpPr>
              <p:cNvPr id="6" name="TextBox 5">
                <a:extLst>
                  <a:ext uri="{FF2B5EF4-FFF2-40B4-BE49-F238E27FC236}">
                    <a16:creationId xmlns:a16="http://schemas.microsoft.com/office/drawing/2014/main" id="{5CE6149E-9E61-63C9-D254-03D90F43CFF6}"/>
                  </a:ext>
                </a:extLst>
              </p:cNvPr>
              <p:cNvSpPr txBox="1">
                <a:spLocks noRot="1" noChangeAspect="1" noMove="1" noResize="1" noEditPoints="1" noAdjustHandles="1" noChangeArrowheads="1" noChangeShapeType="1" noTextEdit="1"/>
              </p:cNvSpPr>
              <p:nvPr/>
            </p:nvSpPr>
            <p:spPr>
              <a:xfrm>
                <a:off x="2295525" y="911828"/>
                <a:ext cx="6493616" cy="735394"/>
              </a:xfrm>
              <a:prstGeom prst="rect">
                <a:avLst/>
              </a:prstGeom>
              <a:blipFill>
                <a:blip r:embed="rId3"/>
                <a:stretch>
                  <a:fillRect/>
                </a:stretch>
              </a:blipFill>
              <a:ln>
                <a:solidFill>
                  <a:schemeClr val="accent1">
                    <a:shade val="95000"/>
                    <a:satMod val="105000"/>
                  </a:schemeClr>
                </a:solidFill>
              </a:ln>
            </p:spPr>
            <p:txBody>
              <a:bodyPr/>
              <a:lstStyle/>
              <a:p>
                <a:r>
                  <a:rPr lang="en-HK">
                    <a:noFill/>
                  </a:rPr>
                  <a:t> </a:t>
                </a:r>
              </a:p>
            </p:txBody>
          </p:sp>
        </mc:Fallback>
      </mc:AlternateContent>
    </p:spTree>
    <p:extLst>
      <p:ext uri="{BB962C8B-B14F-4D97-AF65-F5344CB8AC3E}">
        <p14:creationId xmlns:p14="http://schemas.microsoft.com/office/powerpoint/2010/main" val="994905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33348E0-FFC6-4B5D-CFE9-44654A212DD2}"/>
                  </a:ext>
                </a:extLst>
              </p:cNvPr>
              <p:cNvSpPr>
                <a:spLocks noGrp="1"/>
              </p:cNvSpPr>
              <p:nvPr>
                <p:ph type="title"/>
              </p:nvPr>
            </p:nvSpPr>
            <p:spPr>
              <a:xfrm>
                <a:off x="457200" y="-38100"/>
                <a:ext cx="8229600" cy="1143000"/>
              </a:xfrm>
            </p:spPr>
            <p:txBody>
              <a:bodyPr>
                <a:normAutofit fontScale="90000"/>
              </a:bodyPr>
              <a:lstStyle/>
              <a:p>
                <a:r>
                  <a:rPr lang="en-US" dirty="0"/>
                  <a:t>Back propagation of weights, find </a:t>
                </a:r>
                <a14:m>
                  <m:oMath xmlns:m="http://schemas.openxmlformats.org/officeDocument/2006/math">
                    <m:f>
                      <m:fPr>
                        <m:ctrlPr>
                          <a:rPr lang="en-US" i="1" dirty="0" smtClean="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𝑤</m:t>
                        </m:r>
                      </m:den>
                    </m:f>
                  </m:oMath>
                </a14:m>
                <a:endParaRPr lang="en-HK" dirty="0"/>
              </a:p>
            </p:txBody>
          </p:sp>
        </mc:Choice>
        <mc:Fallback xmlns="">
          <p:sp>
            <p:nvSpPr>
              <p:cNvPr id="2" name="Title 1">
                <a:extLst>
                  <a:ext uri="{FF2B5EF4-FFF2-40B4-BE49-F238E27FC236}">
                    <a16:creationId xmlns:a16="http://schemas.microsoft.com/office/drawing/2014/main" id="{033348E0-FFC6-4B5D-CFE9-44654A212DD2}"/>
                  </a:ext>
                </a:extLst>
              </p:cNvPr>
              <p:cNvSpPr>
                <a:spLocks noGrp="1" noRot="1" noChangeAspect="1" noMove="1" noResize="1" noEditPoints="1" noAdjustHandles="1" noChangeArrowheads="1" noChangeShapeType="1" noTextEdit="1"/>
              </p:cNvSpPr>
              <p:nvPr>
                <p:ph type="title"/>
              </p:nvPr>
            </p:nvSpPr>
            <p:spPr>
              <a:xfrm>
                <a:off x="457200" y="-38100"/>
                <a:ext cx="8229600" cy="1143000"/>
              </a:xfrm>
              <a:blipFill>
                <a:blip r:embed="rId2"/>
                <a:stretch>
                  <a:fillRect b="-5348"/>
                </a:stretch>
              </a:blipFill>
            </p:spPr>
            <p:txBody>
              <a:bodyPr/>
              <a:lstStyle/>
              <a:p>
                <a:r>
                  <a:rPr lang="en-HK">
                    <a:noFill/>
                  </a:rPr>
                  <a:t> </a:t>
                </a:r>
              </a:p>
            </p:txBody>
          </p:sp>
        </mc:Fallback>
      </mc:AlternateContent>
      <p:sp>
        <p:nvSpPr>
          <p:cNvPr id="3" name="Content Placeholder 2">
            <a:extLst>
              <a:ext uri="{FF2B5EF4-FFF2-40B4-BE49-F238E27FC236}">
                <a16:creationId xmlns:a16="http://schemas.microsoft.com/office/drawing/2014/main" id="{01A9AF40-CFDF-D7E0-E8E4-0BF028018194}"/>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33F5AED4-2D6A-1FF4-7B99-2C7B379270A7}"/>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4D3263CC-1D2F-AFA2-E02E-9CB50BDFB0A2}"/>
              </a:ext>
            </a:extLst>
          </p:cNvPr>
          <p:cNvSpPr>
            <a:spLocks noGrp="1"/>
          </p:cNvSpPr>
          <p:nvPr>
            <p:ph type="sldNum" sz="quarter" idx="12"/>
          </p:nvPr>
        </p:nvSpPr>
        <p:spPr/>
        <p:txBody>
          <a:bodyPr/>
          <a:lstStyle/>
          <a:p>
            <a:fld id="{B28686DF-4AC6-44BB-9261-A3C12E8BDC53}" type="slidenum">
              <a:rPr lang="en-US" altLang="zh-HK" smtClean="0"/>
              <a:pPr/>
              <a:t>79</a:t>
            </a:fld>
            <a:endParaRPr lang="en-US" altLang="zh-HK"/>
          </a:p>
        </p:txBody>
      </p:sp>
      <p:pic>
        <p:nvPicPr>
          <p:cNvPr id="7" name="Picture 6">
            <a:extLst>
              <a:ext uri="{FF2B5EF4-FFF2-40B4-BE49-F238E27FC236}">
                <a16:creationId xmlns:a16="http://schemas.microsoft.com/office/drawing/2014/main" id="{5AA81F0F-E1AF-26F6-050E-45D6C725A762}"/>
              </a:ext>
            </a:extLst>
          </p:cNvPr>
          <p:cNvPicPr>
            <a:picLocks noChangeAspect="1"/>
          </p:cNvPicPr>
          <p:nvPr/>
        </p:nvPicPr>
        <p:blipFill>
          <a:blip r:embed="rId3"/>
          <a:stretch>
            <a:fillRect/>
          </a:stretch>
        </p:blipFill>
        <p:spPr>
          <a:xfrm>
            <a:off x="57150" y="1098967"/>
            <a:ext cx="3200400" cy="250254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03C055-88F2-526C-F8B3-AC528AFC9B12}"/>
                  </a:ext>
                </a:extLst>
              </p:cNvPr>
              <p:cNvSpPr txBox="1"/>
              <p:nvPr/>
            </p:nvSpPr>
            <p:spPr>
              <a:xfrm>
                <a:off x="3448050" y="1016553"/>
                <a:ext cx="5638800" cy="581646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𝒁</m:t>
                              </m:r>
                            </m:e>
                          </m:acc>
                          <m:r>
                            <a:rPr lang="en-US" i="1">
                              <a:latin typeface="Cambria Math" panose="02040503050406030204" pitchFamily="18" charset="0"/>
                            </a:rPr>
                            <m:t>=</m:t>
                          </m:r>
                          <m:r>
                            <m:rPr>
                              <m:nor/>
                            </m:rPr>
                            <a:rPr lang="en-US" b="0" i="0" smtClean="0">
                              <a:latin typeface="Cambria Math" panose="02040503050406030204" pitchFamily="18" charset="0"/>
                            </a:rPr>
                            <m:t>W</m:t>
                          </m:r>
                          <m:r>
                            <a:rPr lang="en-US" i="1" smtClean="0">
                              <a:latin typeface="Cambria Math" panose="02040503050406030204" pitchFamily="18" charset="0"/>
                              <a:ea typeface="Cambria Math" panose="02040503050406030204" pitchFamily="18" charset="0"/>
                            </a:rPr>
                            <m:t>∙</m:t>
                          </m:r>
                          <m:r>
                            <m:rPr>
                              <m:nor/>
                            </m:rPr>
                            <a:rPr lang="en-US" b="0" i="0" smtClean="0">
                              <a:latin typeface="Cambria Math" panose="02040503050406030204" pitchFamily="18" charset="0"/>
                            </a:rPr>
                            <m:t>X</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11</m:t>
                                    </m:r>
                                  </m:e>
                                  <m:e>
                                    <m:r>
                                      <a:rPr lang="en-US" i="1">
                                        <a:latin typeface="Cambria Math" panose="02040503050406030204" pitchFamily="18" charset="0"/>
                                      </a:rPr>
                                      <m:t>𝑤</m:t>
                                    </m:r>
                                    <m:r>
                                      <a:rPr lang="en-US" i="1">
                                        <a:latin typeface="Cambria Math" panose="02040503050406030204" pitchFamily="18" charset="0"/>
                                      </a:rPr>
                                      <m:t>12</m:t>
                                    </m:r>
                                  </m:e>
                                  <m:e>
                                    <m:r>
                                      <a:rPr lang="en-US" i="1">
                                        <a:latin typeface="Cambria Math" panose="02040503050406030204" pitchFamily="18" charset="0"/>
                                      </a:rPr>
                                      <m:t>..</m:t>
                                    </m:r>
                                  </m:e>
                                </m:mr>
                                <m:mr>
                                  <m:e>
                                    <m:r>
                                      <a:rPr lang="en-US" i="1">
                                        <a:latin typeface="Cambria Math" panose="02040503050406030204" pitchFamily="18" charset="0"/>
                                      </a:rPr>
                                      <m:t>𝑤</m:t>
                                    </m:r>
                                    <m:r>
                                      <a:rPr lang="en-US" i="1">
                                        <a:latin typeface="Cambria Math" panose="02040503050406030204" pitchFamily="18" charset="0"/>
                                      </a:rPr>
                                      <m:t>21</m:t>
                                    </m:r>
                                  </m:e>
                                  <m:e>
                                    <m:r>
                                      <a:rPr lang="en-US" i="1">
                                        <a:latin typeface="Cambria Math" panose="02040503050406030204" pitchFamily="18" charset="0"/>
                                      </a:rPr>
                                      <m:t>𝑤</m:t>
                                    </m:r>
                                    <m:r>
                                      <a:rPr lang="en-US" i="1">
                                        <a:latin typeface="Cambria Math" panose="02040503050406030204" pitchFamily="18" charset="0"/>
                                      </a:rPr>
                                      <m:t>22</m:t>
                                    </m:r>
                                  </m:e>
                                  <m:e>
                                    <m:r>
                                      <a:rPr lang="en-US" i="1">
                                        <a:latin typeface="Cambria Math" panose="02040503050406030204" pitchFamily="18" charset="0"/>
                                      </a:rPr>
                                      <m:t>..</m:t>
                                    </m:r>
                                  </m:e>
                                </m:mr>
                                <m:mr>
                                  <m:e>
                                    <m:r>
                                      <a:rPr lang="en-US" i="1">
                                        <a:latin typeface="Cambria Math" panose="02040503050406030204" pitchFamily="18" charset="0"/>
                                      </a:rPr>
                                      <m:t>         :</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𝑤𝑛</m:t>
                                    </m:r>
                                    <m:r>
                                      <a:rPr lang="en-US" i="1">
                                        <a:latin typeface="Cambria Math" panose="02040503050406030204" pitchFamily="18" charset="0"/>
                                      </a:rPr>
                                      <m:t>1</m:t>
                                    </m:r>
                                  </m:e>
                                  <m:e>
                                    <m:r>
                                      <a:rPr lang="en-US" i="1">
                                        <a:latin typeface="Cambria Math" panose="02040503050406030204" pitchFamily="18" charset="0"/>
                                      </a:rPr>
                                      <m:t>𝑤𝑛</m:t>
                                    </m:r>
                                    <m:r>
                                      <a:rPr lang="en-US" i="1">
                                        <a:latin typeface="Cambria Math" panose="02040503050406030204" pitchFamily="18" charset="0"/>
                                      </a:rPr>
                                      <m:t>2</m:t>
                                    </m:r>
                                  </m:e>
                                  <m:e>
                                    <m:r>
                                      <a:rPr lang="en-US" i="1">
                                        <a:latin typeface="Cambria Math" panose="02040503050406030204" pitchFamily="18" charset="0"/>
                                      </a:rPr>
                                      <m:t>..</m:t>
                                    </m:r>
                                  </m:e>
                                </m:mr>
                              </m:m>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m:t>
                                    </m:r>
                                    <m:r>
                                      <a:rPr lang="en-US" i="1">
                                        <a:latin typeface="Cambria Math" panose="02040503050406030204" pitchFamily="18" charset="0"/>
                                      </a:rPr>
                                      <m:t>𝑁</m:t>
                                    </m:r>
                                  </m:e>
                                </m:mr>
                                <m:mr>
                                  <m:e>
                                    <m:r>
                                      <a:rPr lang="en-US" i="1">
                                        <a:latin typeface="Cambria Math" panose="02040503050406030204" pitchFamily="18" charset="0"/>
                                      </a:rPr>
                                      <m:t>𝑤</m:t>
                                    </m:r>
                                    <m:r>
                                      <a:rPr lang="en-US" i="1">
                                        <a:latin typeface="Cambria Math" panose="02040503050406030204" pitchFamily="18" charset="0"/>
                                      </a:rPr>
                                      <m:t>2</m:t>
                                    </m:r>
                                    <m:r>
                                      <a:rPr lang="en-US" i="1">
                                        <a:latin typeface="Cambria Math" panose="02040503050406030204" pitchFamily="18" charset="0"/>
                                      </a:rPr>
                                      <m:t>𝑁</m:t>
                                    </m:r>
                                  </m:e>
                                </m:mr>
                                <m:mr>
                                  <m:e>
                                    <m:r>
                                      <a:rPr lang="en-US" i="1">
                                        <a:latin typeface="Cambria Math" panose="02040503050406030204" pitchFamily="18" charset="0"/>
                                      </a:rPr>
                                      <m:t>..</m:t>
                                    </m:r>
                                  </m:e>
                                </m:mr>
                                <m:mr>
                                  <m:e>
                                    <m:r>
                                      <a:rPr lang="en-US" i="1">
                                        <a:latin typeface="Cambria Math" panose="02040503050406030204" pitchFamily="18" charset="0"/>
                                      </a:rPr>
                                      <m:t>𝑤𝐾𝑁</m:t>
                                    </m:r>
                                  </m:e>
                                </m:mr>
                              </m:m>
                            </m:e>
                          </m:d>
                        </m:e>
                        <m:sub>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ub>
                      </m:sSub>
                      <m:sSub>
                        <m:sSubPr>
                          <m:ctrlPr>
                            <a:rPr lang="en-US" i="1">
                              <a:latin typeface="Cambria Math" panose="02040503050406030204" pitchFamily="18" charset="0"/>
                            </a:rPr>
                          </m:ctrlPr>
                        </m:sSubPr>
                        <m:e>
                          <m:r>
                            <m:rPr>
                              <m:nor/>
                            </m:rPr>
                            <a:rPr lang="en-US" dirty="0"/>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𝑥</m:t>
                                    </m:r>
                                    <m:r>
                                      <a:rPr lang="en-US" i="1">
                                        <a:latin typeface="Cambria Math" panose="02040503050406030204" pitchFamily="18" charset="0"/>
                                      </a:rPr>
                                      <m:t>1</m:t>
                                    </m:r>
                                  </m:e>
                                </m:mr>
                                <m:mr>
                                  <m:e>
                                    <m:r>
                                      <a:rPr lang="en-US" i="1">
                                        <a:latin typeface="Cambria Math" panose="02040503050406030204" pitchFamily="18" charset="0"/>
                                      </a:rPr>
                                      <m:t>𝑥</m:t>
                                    </m:r>
                                    <m:r>
                                      <a:rPr lang="en-US" i="1">
                                        <a:latin typeface="Cambria Math" panose="02040503050406030204" pitchFamily="18" charset="0"/>
                                      </a:rPr>
                                      <m:t>2</m:t>
                                    </m:r>
                                  </m:e>
                                </m:mr>
                                <m:mr>
                                  <m:e>
                                    <m:eqArr>
                                      <m:eqArrPr>
                                        <m:ctrlPr>
                                          <a:rPr lang="en-US" i="1">
                                            <a:latin typeface="Cambria Math" panose="02040503050406030204" pitchFamily="18" charset="0"/>
                                          </a:rPr>
                                        </m:ctrlPr>
                                      </m:eqArrPr>
                                      <m:e>
                                        <m:r>
                                          <a:rPr lang="en-US" i="1">
                                            <a:latin typeface="Cambria Math" panose="02040503050406030204" pitchFamily="18" charset="0"/>
                                          </a:rPr>
                                          <m:t>:</m:t>
                                        </m:r>
                                      </m:e>
                                      <m:e>
                                        <m:r>
                                          <a:rPr lang="en-US" i="1">
                                            <a:latin typeface="Cambria Math" panose="02040503050406030204" pitchFamily="18" charset="0"/>
                                          </a:rPr>
                                          <m:t>𝑥𝑛</m:t>
                                        </m:r>
                                      </m:e>
                                    </m:eqArr>
                                  </m:e>
                                </m:mr>
                              </m:m>
                            </m:e>
                          </m:d>
                        </m:e>
                        <m: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)×1)</m:t>
                          </m:r>
                        </m:sub>
                      </m:sSub>
                    </m:oMath>
                  </m:oMathPara>
                </a14:m>
                <a:endParaRPr lang="en-US" dirty="0"/>
              </a:p>
              <a:p>
                <a:r>
                  <a:rPr lang="en-US" dirty="0"/>
                  <a:t>Z1=w11*x1+w12*x2+…+w1N*</a:t>
                </a:r>
                <a:r>
                  <a:rPr lang="en-US" dirty="0" err="1"/>
                  <a:t>xn</a:t>
                </a:r>
                <a:endParaRPr lang="en-US" dirty="0"/>
              </a:p>
              <a:p>
                <a:r>
                  <a:rPr lang="en-US" dirty="0"/>
                  <a:t>Z2=w21*x1+w22*x2+…+w2N*</a:t>
                </a:r>
                <a:r>
                  <a:rPr lang="en-US" dirty="0" err="1"/>
                  <a:t>xn</a:t>
                </a:r>
                <a:endParaRPr lang="en-US" dirty="0"/>
              </a:p>
              <a:p>
                <a:r>
                  <a:rPr lang="en-US" dirty="0"/>
                  <a:t>        :</a:t>
                </a:r>
              </a:p>
              <a:p>
                <a:r>
                  <a:rPr lang="en-US" dirty="0"/>
                  <a:t>ZK=wK1*x1+wK2*x2+…+</a:t>
                </a:r>
                <a:r>
                  <a:rPr lang="en-US" dirty="0" err="1"/>
                  <a:t>wKN</a:t>
                </a:r>
                <a:r>
                  <a:rPr lang="en-US" dirty="0"/>
                  <a:t>*</a:t>
                </a:r>
                <a:r>
                  <a:rPr lang="en-US" dirty="0" err="1"/>
                  <a:t>xn</a:t>
                </a:r>
                <a:endParaRPr lang="en-US" dirty="0"/>
              </a:p>
              <a:p>
                <a14:m>
                  <m:oMath xmlns:m="http://schemas.openxmlformats.org/officeDocument/2006/math">
                    <m:r>
                      <m:rPr>
                        <m:nor/>
                      </m:rPr>
                      <a:rPr lang="en-US" b="0" i="0" smtClean="0">
                        <a:latin typeface="Cambria Math" panose="02040503050406030204" pitchFamily="18" charset="0"/>
                      </a:rPr>
                      <m:t>w</m:t>
                    </m:r>
                    <m:r>
                      <m:rPr>
                        <m:nor/>
                      </m:rPr>
                      <a:rPr lang="en-US" b="0" i="1" baseline="-25000" smtClean="0">
                        <a:latin typeface="Cambria Math" panose="02040503050406030204" pitchFamily="18" charset="0"/>
                      </a:rPr>
                      <m:t>k</m:t>
                    </m:r>
                    <m:r>
                      <m:rPr>
                        <m:nor/>
                      </m:rPr>
                      <a:rPr lang="en-US" b="0" i="1" baseline="-25000" smtClean="0">
                        <a:latin typeface="Cambria Math" panose="02040503050406030204" pitchFamily="18" charset="0"/>
                      </a:rPr>
                      <m:t>,</m:t>
                    </m:r>
                    <m:r>
                      <m:rPr>
                        <m:nor/>
                      </m:rPr>
                      <a:rPr lang="en-US" b="0" i="1" baseline="-25000" smtClean="0">
                        <a:latin typeface="Cambria Math" panose="02040503050406030204" pitchFamily="18" charset="0"/>
                      </a:rPr>
                      <m:t>n</m:t>
                    </m:r>
                    <m:r>
                      <m:rPr>
                        <m:nor/>
                      </m:rPr>
                      <a:rPr lang="en-US" b="0" i="1" baseline="-25000" smtClean="0">
                        <a:latin typeface="Cambria Math" panose="02040503050406030204" pitchFamily="18" charset="0"/>
                      </a:rPr>
                      <m:t>(</m:t>
                    </m:r>
                    <m:r>
                      <m:rPr>
                        <m:nor/>
                      </m:rPr>
                      <a:rPr lang="en-US" b="0" i="1" baseline="-25000" smtClean="0">
                        <a:latin typeface="Cambria Math" panose="02040503050406030204" pitchFamily="18" charset="0"/>
                      </a:rPr>
                      <m:t>new</m:t>
                    </m:r>
                    <m:r>
                      <m:rPr>
                        <m:nor/>
                      </m:rPr>
                      <a:rPr lang="en-US" b="0" i="1" baseline="-25000" smtClean="0">
                        <a:latin typeface="Cambria Math" panose="02040503050406030204" pitchFamily="18" charset="0"/>
                      </a:rPr>
                      <m:t>)</m:t>
                    </m:r>
                    <m:r>
                      <a:rPr lang="en-US" b="0" i="1" baseline="-25000" smtClean="0">
                        <a:latin typeface="Cambria Math" panose="02040503050406030204" pitchFamily="18" charset="0"/>
                      </a:rPr>
                      <m:t>=</m:t>
                    </m:r>
                    <m:r>
                      <m:rPr>
                        <m:nor/>
                      </m:rPr>
                      <a:rPr lang="en-US">
                        <a:latin typeface="Cambria Math" panose="02040503050406030204" pitchFamily="18" charset="0"/>
                      </a:rPr>
                      <m:t>w</m:t>
                    </m:r>
                    <m:r>
                      <m:rPr>
                        <m:nor/>
                      </m:rPr>
                      <a:rPr lang="en-US" i="1" baseline="-25000">
                        <a:latin typeface="Cambria Math" panose="02040503050406030204" pitchFamily="18" charset="0"/>
                      </a:rPr>
                      <m:t>k</m:t>
                    </m:r>
                    <m:r>
                      <m:rPr>
                        <m:nor/>
                      </m:rPr>
                      <a:rPr lang="en-US" i="1" baseline="-25000">
                        <a:latin typeface="Cambria Math" panose="02040503050406030204" pitchFamily="18" charset="0"/>
                      </a:rPr>
                      <m:t>,</m:t>
                    </m:r>
                    <m:r>
                      <m:rPr>
                        <m:nor/>
                      </m:rPr>
                      <a:rPr lang="en-US" i="1" baseline="-25000">
                        <a:latin typeface="Cambria Math" panose="02040503050406030204" pitchFamily="18" charset="0"/>
                      </a:rPr>
                      <m:t>n</m:t>
                    </m:r>
                    <m:r>
                      <m:rPr>
                        <m:nor/>
                      </m:rPr>
                      <a:rPr lang="en-US" i="1" baseline="-25000">
                        <a:latin typeface="Cambria Math" panose="02040503050406030204" pitchFamily="18" charset="0"/>
                      </a:rPr>
                      <m:t>(</m:t>
                    </m:r>
                    <m:r>
                      <m:rPr>
                        <m:nor/>
                      </m:rPr>
                      <a:rPr lang="en-US" b="0" i="1" baseline="-25000" smtClean="0">
                        <a:latin typeface="Cambria Math" panose="02040503050406030204" pitchFamily="18" charset="0"/>
                      </a:rPr>
                      <m:t>old</m:t>
                    </m:r>
                    <m:r>
                      <m:rPr>
                        <m:nor/>
                      </m:rPr>
                      <a:rPr lang="en-US" i="1" baseline="-2500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𝑤</m:t>
                        </m:r>
                      </m:den>
                    </m:f>
                    <m:r>
                      <a:rPr lang="en-US" b="0" i="1" dirty="0" smtClean="0">
                        <a:latin typeface="Cambria Math" panose="02040503050406030204" pitchFamily="18" charset="0"/>
                      </a:rPr>
                      <m:t>, </m:t>
                    </m:r>
                  </m:oMath>
                </a14:m>
                <a:endParaRPr lang="en-US" b="0" i="1" dirty="0">
                  <a:latin typeface="Cambria Math" panose="02040503050406030204" pitchFamily="18" charset="0"/>
                </a:endParaRPr>
              </a:p>
              <a:p>
                <a14:m>
                  <m:oMath xmlns:m="http://schemas.openxmlformats.org/officeDocument/2006/math">
                    <m:r>
                      <a:rPr lang="en-US" b="0" i="1" dirty="0" smtClean="0">
                        <a:latin typeface="Cambria Math" panose="02040503050406030204" pitchFamily="18" charset="0"/>
                      </a:rPr>
                      <m:t>𝑈𝑠𝑒</m:t>
                    </m:r>
                    <m:r>
                      <a:rPr lang="en-US" b="0" i="1" dirty="0" smtClean="0">
                        <a:latin typeface="Cambria Math" panose="02040503050406030204" pitchFamily="18" charset="0"/>
                      </a:rPr>
                      <m:t> </m:t>
                    </m:r>
                    <m:r>
                      <a:rPr lang="en-US" b="0" i="1" dirty="0" smtClean="0">
                        <a:latin typeface="Cambria Math" panose="02040503050406030204" pitchFamily="18" charset="0"/>
                      </a:rPr>
                      <m:t>𝑐h𝑎𝑖𝑛</m:t>
                    </m:r>
                    <m:r>
                      <a:rPr lang="en-US" b="0" i="1" dirty="0" smtClean="0">
                        <a:latin typeface="Cambria Math" panose="02040503050406030204" pitchFamily="18" charset="0"/>
                      </a:rPr>
                      <m:t> </m:t>
                    </m:r>
                    <m:r>
                      <a:rPr lang="en-US" b="0" i="1" dirty="0" smtClean="0">
                        <a:latin typeface="Cambria Math" panose="02040503050406030204" pitchFamily="18" charset="0"/>
                      </a:rPr>
                      <m:t>𝑟𝑢𝑙𝑒</m:t>
                    </m:r>
                    <m:r>
                      <a:rPr lang="en-US" b="0" i="1" dirty="0" smtClean="0">
                        <a:latin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𝑤</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𝑦</m:t>
                        </m:r>
                      </m:den>
                    </m:f>
                    <m:r>
                      <a:rPr lang="en-US" i="1" dirty="0">
                        <a:latin typeface="Cambria Math" panose="02040503050406030204" pitchFamily="18" charset="0"/>
                        <a:ea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𝑧</m:t>
                        </m:r>
                      </m:den>
                    </m:f>
                    <m:r>
                      <a:rPr lang="en-US" i="1" dirty="0">
                        <a:latin typeface="Cambria Math" panose="02040503050406030204" pitchFamily="18" charset="0"/>
                        <a:ea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𝑧</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𝑤</m:t>
                        </m:r>
                      </m:den>
                    </m:f>
                    <m:r>
                      <a:rPr lang="en-US" i="1" dirty="0">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=term1*term2*tem3, </a:t>
                </a:r>
              </a:p>
              <a:p>
                <a:r>
                  <a:rPr lang="en-US" dirty="0">
                    <a:ea typeface="Cambria Math" panose="02040503050406030204" pitchFamily="18" charset="0"/>
                  </a:rPr>
                  <a:t>for  particular </a:t>
                </a:r>
                <a:r>
                  <a:rPr lang="en-US" dirty="0" err="1">
                    <a:ea typeface="Cambria Math" panose="02040503050406030204" pitchFamily="18" charset="0"/>
                  </a:rPr>
                  <a:t>w</a:t>
                </a:r>
                <a:r>
                  <a:rPr lang="en-US" baseline="-25000" dirty="0" err="1">
                    <a:ea typeface="Cambria Math" panose="02040503050406030204" pitchFamily="18" charset="0"/>
                  </a:rPr>
                  <a:t>k,n</a:t>
                </a:r>
                <a:r>
                  <a:rPr lang="en-US" baseline="-25000" dirty="0">
                    <a:ea typeface="Cambria Math" panose="02040503050406030204" pitchFamily="18" charset="0"/>
                  </a:rPr>
                  <a:t>,</a:t>
                </a:r>
                <a14:m>
                  <m:oMath xmlns:m="http://schemas.openxmlformats.org/officeDocument/2006/math">
                    <m:r>
                      <a:rPr lang="en-US" b="0" i="0" dirty="0" smtClean="0">
                        <a:solidFill>
                          <a:srgbClr val="7030A0"/>
                        </a:solidFill>
                        <a:latin typeface="Cambria Math" panose="02040503050406030204" pitchFamily="18" charset="0"/>
                        <a:ea typeface="Cambria Math" panose="02040503050406030204" pitchFamily="18" charset="0"/>
                      </a:rPr>
                      <m:t>, </m:t>
                    </m:r>
                    <m:r>
                      <m:rPr>
                        <m:sty m:val="p"/>
                      </m:rPr>
                      <a:rPr lang="en-US" b="0" i="0" dirty="0" smtClean="0">
                        <a:solidFill>
                          <a:srgbClr val="7030A0"/>
                        </a:solidFill>
                        <a:latin typeface="Cambria Math" panose="02040503050406030204" pitchFamily="18" charset="0"/>
                        <a:ea typeface="Cambria Math" panose="02040503050406030204" pitchFamily="18" charset="0"/>
                      </a:rPr>
                      <m:t>since</m:t>
                    </m:r>
                    <m:r>
                      <a:rPr lang="en-US" b="0" i="0" dirty="0" smtClean="0">
                        <a:solidFill>
                          <a:srgbClr val="7030A0"/>
                        </a:solidFill>
                        <a:latin typeface="Cambria Math" panose="02040503050406030204" pitchFamily="18" charset="0"/>
                        <a:ea typeface="Cambria Math" panose="02040503050406030204" pitchFamily="18" charset="0"/>
                      </a:rPr>
                      <m:t> </m:t>
                    </m:r>
                    <m:r>
                      <a:rPr lang="en-US" i="1" dirty="0" smtClean="0">
                        <a:solidFill>
                          <a:srgbClr val="7030A0"/>
                        </a:solidFill>
                        <a:latin typeface="Cambria Math" panose="02040503050406030204" pitchFamily="18" charset="0"/>
                        <a:ea typeface="Cambria Math" panose="02040503050406030204" pitchFamily="18" charset="0"/>
                      </a:rPr>
                      <m:t>𝑧</m:t>
                    </m:r>
                    <m:r>
                      <m:rPr>
                        <m:nor/>
                      </m:rPr>
                      <a:rPr lang="en-US" b="0" i="0" dirty="0" smtClean="0">
                        <a:solidFill>
                          <a:srgbClr val="7030A0"/>
                        </a:solidFill>
                        <a:latin typeface="Cambria Math" panose="02040503050406030204" pitchFamily="18" charset="0"/>
                        <a:ea typeface="Cambria Math" panose="02040503050406030204" pitchFamily="18" charset="0"/>
                      </a:rPr>
                      <m:t>=</m:t>
                    </m:r>
                    <m:r>
                      <m:rPr>
                        <m:nor/>
                      </m:rPr>
                      <a:rPr lang="en-US" dirty="0">
                        <a:solidFill>
                          <a:srgbClr val="7030A0"/>
                        </a:solidFill>
                      </a:rPr>
                      <m:t>w</m:t>
                    </m:r>
                    <m:r>
                      <m:rPr>
                        <m:nor/>
                      </m:rPr>
                      <a:rPr lang="en-US" dirty="0">
                        <a:solidFill>
                          <a:srgbClr val="7030A0"/>
                        </a:solidFill>
                      </a:rPr>
                      <m:t>∗</m:t>
                    </m:r>
                    <m:r>
                      <m:rPr>
                        <m:nor/>
                      </m:rPr>
                      <a:rPr lang="en-US" dirty="0">
                        <a:solidFill>
                          <a:srgbClr val="7030A0"/>
                        </a:solidFill>
                      </a:rPr>
                      <m:t>xn</m:t>
                    </m:r>
                    <m:r>
                      <m:rPr>
                        <m:nor/>
                      </m:rPr>
                      <a:rPr lang="en-US" dirty="0">
                        <a:solidFill>
                          <a:srgbClr val="7030A0"/>
                        </a:solidFill>
                      </a:rPr>
                      <m:t>+</m:t>
                    </m:r>
                    <m:r>
                      <m:rPr>
                        <m:nor/>
                      </m:rPr>
                      <a:rPr lang="en-US" dirty="0">
                        <a:solidFill>
                          <a:srgbClr val="7030A0"/>
                        </a:solidFill>
                      </a:rPr>
                      <m:t>b</m:t>
                    </m:r>
                    <m:r>
                      <a:rPr lang="en-US" i="1" dirty="0">
                        <a:solidFill>
                          <a:srgbClr val="7030A0"/>
                        </a:solidFill>
                        <a:latin typeface="Cambria Math" panose="02040503050406030204" pitchFamily="18" charset="0"/>
                      </a:rPr>
                      <m:t> </m:t>
                    </m:r>
                  </m:oMath>
                </a14:m>
                <a:endParaRPr lang="en-US" dirty="0">
                  <a:solidFill>
                    <a:srgbClr val="7030A0"/>
                  </a:solidFill>
                </a:endParaRPr>
              </a:p>
              <a:p>
                <a:r>
                  <a:rPr lang="en-US" dirty="0">
                    <a:solidFill>
                      <a:srgbClr val="7030A0"/>
                    </a:solidFill>
                  </a:rPr>
                  <a:t>Term3=</a:t>
                </a:r>
                <a14:m>
                  <m:oMath xmlns:m="http://schemas.openxmlformats.org/officeDocument/2006/math">
                    <m:f>
                      <m:fPr>
                        <m:ctrlPr>
                          <a:rPr lang="en-US" i="1" dirty="0" smtClean="0">
                            <a:solidFill>
                              <a:srgbClr val="7030A0"/>
                            </a:solidFill>
                            <a:latin typeface="Cambria Math" panose="02040503050406030204" pitchFamily="18" charset="0"/>
                          </a:rPr>
                        </m:ctrlPr>
                      </m:fPr>
                      <m:num>
                        <m:r>
                          <a:rPr lang="en-US" i="1" dirty="0">
                            <a:solidFill>
                              <a:srgbClr val="7030A0"/>
                            </a:solidFill>
                            <a:latin typeface="Cambria Math" panose="02040503050406030204" pitchFamily="18" charset="0"/>
                            <a:ea typeface="Cambria Math" panose="02040503050406030204" pitchFamily="18" charset="0"/>
                          </a:rPr>
                          <m:t>𝜕</m:t>
                        </m:r>
                        <m:r>
                          <a:rPr lang="en-US" b="0" i="1" dirty="0" smtClean="0">
                            <a:solidFill>
                              <a:srgbClr val="7030A0"/>
                            </a:solidFill>
                            <a:latin typeface="Cambria Math" panose="02040503050406030204" pitchFamily="18" charset="0"/>
                            <a:ea typeface="Cambria Math" panose="02040503050406030204" pitchFamily="18" charset="0"/>
                          </a:rPr>
                          <m:t>𝑧</m:t>
                        </m:r>
                      </m:num>
                      <m:den>
                        <m:r>
                          <a:rPr lang="en-US" i="1" dirty="0">
                            <a:solidFill>
                              <a:srgbClr val="7030A0"/>
                            </a:solidFill>
                            <a:latin typeface="Cambria Math" panose="02040503050406030204" pitchFamily="18" charset="0"/>
                            <a:ea typeface="Cambria Math" panose="02040503050406030204" pitchFamily="18" charset="0"/>
                          </a:rPr>
                          <m:t>𝜕</m:t>
                        </m:r>
                        <m:r>
                          <a:rPr lang="en-US" i="1" dirty="0">
                            <a:solidFill>
                              <a:srgbClr val="7030A0"/>
                            </a:solidFill>
                            <a:latin typeface="Cambria Math" panose="02040503050406030204" pitchFamily="18" charset="0"/>
                            <a:ea typeface="Cambria Math" panose="02040503050406030204" pitchFamily="18" charset="0"/>
                          </a:rPr>
                          <m:t>𝑤</m:t>
                        </m:r>
                      </m:den>
                    </m:f>
                    <m:r>
                      <a:rPr lang="en-US" i="1" dirty="0">
                        <a:solidFill>
                          <a:srgbClr val="7030A0"/>
                        </a:solidFill>
                        <a:latin typeface="Cambria Math" panose="02040503050406030204" pitchFamily="18" charset="0"/>
                        <a:ea typeface="Cambria Math" panose="02040503050406030204" pitchFamily="18" charset="0"/>
                      </a:rPr>
                      <m:t> </m:t>
                    </m:r>
                  </m:oMath>
                </a14:m>
                <a:r>
                  <a:rPr lang="en-US" dirty="0">
                    <a:solidFill>
                      <a:srgbClr val="7030A0"/>
                    </a:solidFill>
                  </a:rPr>
                  <a:t>= </a:t>
                </a:r>
                <a14:m>
                  <m:oMath xmlns:m="http://schemas.openxmlformats.org/officeDocument/2006/math">
                    <m:f>
                      <m:fPr>
                        <m:ctrlPr>
                          <a:rPr lang="en-US" i="1" dirty="0">
                            <a:solidFill>
                              <a:srgbClr val="7030A0"/>
                            </a:solidFill>
                            <a:latin typeface="Cambria Math" panose="02040503050406030204" pitchFamily="18" charset="0"/>
                          </a:rPr>
                        </m:ctrlPr>
                      </m:fPr>
                      <m:num>
                        <m:r>
                          <a:rPr lang="en-US" i="1" dirty="0">
                            <a:solidFill>
                              <a:srgbClr val="7030A0"/>
                            </a:solidFill>
                            <a:latin typeface="Cambria Math" panose="02040503050406030204" pitchFamily="18" charset="0"/>
                            <a:ea typeface="Cambria Math" panose="02040503050406030204" pitchFamily="18" charset="0"/>
                          </a:rPr>
                          <m:t>𝜕</m:t>
                        </m:r>
                        <m:r>
                          <m:rPr>
                            <m:nor/>
                          </m:rPr>
                          <a:rPr lang="en-US" dirty="0">
                            <a:solidFill>
                              <a:srgbClr val="7030A0"/>
                            </a:solidFill>
                          </a:rPr>
                          <m:t>(</m:t>
                        </m:r>
                        <m:r>
                          <m:rPr>
                            <m:nor/>
                          </m:rPr>
                          <a:rPr lang="en-US" dirty="0">
                            <a:solidFill>
                              <a:srgbClr val="7030A0"/>
                            </a:solidFill>
                          </a:rPr>
                          <m:t>w</m:t>
                        </m:r>
                        <m:r>
                          <m:rPr>
                            <m:nor/>
                          </m:rPr>
                          <a:rPr lang="en-US" dirty="0">
                            <a:solidFill>
                              <a:srgbClr val="7030A0"/>
                            </a:solidFill>
                          </a:rPr>
                          <m:t>∗</m:t>
                        </m:r>
                        <m:r>
                          <m:rPr>
                            <m:nor/>
                          </m:rPr>
                          <a:rPr lang="en-US" dirty="0">
                            <a:solidFill>
                              <a:srgbClr val="7030A0"/>
                            </a:solidFill>
                          </a:rPr>
                          <m:t>xn</m:t>
                        </m:r>
                        <m:r>
                          <m:rPr>
                            <m:nor/>
                          </m:rPr>
                          <a:rPr lang="en-US" dirty="0">
                            <a:solidFill>
                              <a:srgbClr val="7030A0"/>
                            </a:solidFill>
                          </a:rPr>
                          <m:t>+</m:t>
                        </m:r>
                        <m:r>
                          <m:rPr>
                            <m:nor/>
                          </m:rPr>
                          <a:rPr lang="en-US" dirty="0">
                            <a:solidFill>
                              <a:srgbClr val="7030A0"/>
                            </a:solidFill>
                          </a:rPr>
                          <m:t>b</m:t>
                        </m:r>
                        <m:r>
                          <m:rPr>
                            <m:nor/>
                          </m:rPr>
                          <a:rPr lang="en-US" dirty="0">
                            <a:solidFill>
                              <a:srgbClr val="7030A0"/>
                            </a:solidFill>
                          </a:rPr>
                          <m:t>)</m:t>
                        </m:r>
                      </m:num>
                      <m:den>
                        <m:r>
                          <a:rPr lang="en-US" i="1" dirty="0">
                            <a:solidFill>
                              <a:srgbClr val="7030A0"/>
                            </a:solidFill>
                            <a:latin typeface="Cambria Math" panose="02040503050406030204" pitchFamily="18" charset="0"/>
                            <a:ea typeface="Cambria Math" panose="02040503050406030204" pitchFamily="18" charset="0"/>
                          </a:rPr>
                          <m:t>𝜕</m:t>
                        </m:r>
                        <m:r>
                          <a:rPr lang="en-US" i="1" dirty="0">
                            <a:solidFill>
                              <a:srgbClr val="7030A0"/>
                            </a:solidFill>
                            <a:latin typeface="Cambria Math" panose="02040503050406030204" pitchFamily="18" charset="0"/>
                            <a:ea typeface="Cambria Math" panose="02040503050406030204" pitchFamily="18" charset="0"/>
                          </a:rPr>
                          <m:t>𝑤</m:t>
                        </m:r>
                      </m:den>
                    </m:f>
                    <m:r>
                      <a:rPr lang="en-US" i="1" dirty="0">
                        <a:solidFill>
                          <a:srgbClr val="7030A0"/>
                        </a:solidFill>
                        <a:latin typeface="Cambria Math" panose="02040503050406030204" pitchFamily="18" charset="0"/>
                        <a:ea typeface="Cambria Math" panose="02040503050406030204" pitchFamily="18" charset="0"/>
                      </a:rPr>
                      <m:t> </m:t>
                    </m:r>
                  </m:oMath>
                </a14:m>
                <a:r>
                  <a:rPr lang="en-US" dirty="0">
                    <a:solidFill>
                      <a:srgbClr val="7030A0"/>
                    </a:solidFill>
                  </a:rPr>
                  <a:t>=</a:t>
                </a:r>
                <a:r>
                  <a:rPr lang="en-US" dirty="0" err="1">
                    <a:solidFill>
                      <a:srgbClr val="7030A0"/>
                    </a:solidFill>
                  </a:rPr>
                  <a:t>x</a:t>
                </a:r>
                <a:r>
                  <a:rPr lang="en-US" baseline="-25000" dirty="0" err="1">
                    <a:solidFill>
                      <a:srgbClr val="7030A0"/>
                    </a:solidFill>
                  </a:rPr>
                  <a:t>n</a:t>
                </a:r>
                <a:r>
                  <a:rPr lang="en-US" baseline="-25000" dirty="0">
                    <a:solidFill>
                      <a:srgbClr val="7030A0"/>
                    </a:solidFill>
                  </a:rPr>
                  <a:t> ,</a:t>
                </a:r>
                <a:endParaRPr lang="en-US" dirty="0">
                  <a:solidFill>
                    <a:srgbClr val="FF0000"/>
                  </a:solidFill>
                </a:endParaRPr>
              </a:p>
              <a:p>
                <a:r>
                  <a:rPr lang="en-US" baseline="-25000" dirty="0">
                    <a:solidFill>
                      <a:srgbClr val="7030A0"/>
                    </a:solidFill>
                  </a:rPr>
                  <a:t> </a:t>
                </a:r>
                <a:r>
                  <a:rPr lang="en-US" dirty="0"/>
                  <a:t>and term1*term2=</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𝑦</m:t>
                        </m:r>
                      </m:den>
                    </m:f>
                    <m:r>
                      <a:rPr lang="en-US" i="1" dirty="0">
                        <a:latin typeface="Cambria Math" panose="02040503050406030204" pitchFamily="18" charset="0"/>
                        <a:ea typeface="Cambria Math" panose="02040503050406030204" pitchFamily="18" charset="0"/>
                      </a:rPr>
                      <m:t> </m:t>
                    </m:r>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𝑧</m:t>
                        </m:r>
                      </m:den>
                    </m:f>
                    <m:r>
                      <a:rPr lang="en-US" b="0" i="0"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𝑧</m:t>
                        </m:r>
                      </m:den>
                    </m:f>
                    <m:r>
                      <a:rPr lang="en-US" b="0" i="1" dirty="0" smtClean="0">
                        <a:latin typeface="Cambria Math" panose="02040503050406030204" pitchFamily="18" charset="0"/>
                        <a:ea typeface="Cambria Math" panose="02040503050406030204" pitchFamily="18" charset="0"/>
                      </a:rPr>
                      <m:t>=</m:t>
                    </m:r>
                    <m:r>
                      <m:rPr>
                        <m:nor/>
                      </m:rPr>
                      <a:rPr lang="en-US" dirty="0"/>
                      <m:t>(</m:t>
                    </m:r>
                    <m:r>
                      <m:rPr>
                        <m:nor/>
                      </m:rPr>
                      <a:rPr lang="en-US" dirty="0"/>
                      <m:t>y</m:t>
                    </m:r>
                    <m:r>
                      <m:rPr>
                        <m:nor/>
                      </m:rPr>
                      <a:rPr lang="en-US" dirty="0"/>
                      <m:t>−</m:t>
                    </m:r>
                    <m:r>
                      <m:rPr>
                        <m:nor/>
                      </m:rPr>
                      <a:rPr lang="en-US" dirty="0"/>
                      <m:t>T</m:t>
                    </m:r>
                    <m:r>
                      <m:rPr>
                        <m:nor/>
                      </m:rPr>
                      <a:rPr lang="en-US" dirty="0"/>
                      <m:t>)</m:t>
                    </m:r>
                  </m:oMath>
                </a14:m>
                <a:r>
                  <a:rPr lang="en-US" dirty="0"/>
                  <a:t>, derived earlier</a:t>
                </a:r>
              </a:p>
              <a:p>
                <a:r>
                  <a:rPr lang="en-US" dirty="0"/>
                  <a:t>Hence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𝐸</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𝑤</m:t>
                        </m:r>
                      </m:den>
                    </m:f>
                  </m:oMath>
                </a14:m>
                <a:r>
                  <a:rPr lang="en-US" dirty="0"/>
                  <a:t>=</a:t>
                </a:r>
                <a:r>
                  <a:rPr lang="en-US" dirty="0" err="1"/>
                  <a:t>x</a:t>
                </a:r>
                <a:r>
                  <a:rPr lang="en-US" baseline="-25000" dirty="0" err="1"/>
                  <a:t>n</a:t>
                </a:r>
                <a:r>
                  <a:rPr lang="en-US" dirty="0"/>
                  <a:t>*(y-T), the weight update rule</a:t>
                </a:r>
              </a:p>
              <a:p>
                <a14:m>
                  <m:oMath xmlns:m="http://schemas.openxmlformats.org/officeDocument/2006/math">
                    <m:r>
                      <m:rPr>
                        <m:nor/>
                      </m:rPr>
                      <a:rPr lang="en-US" b="0" i="0" smtClean="0">
                        <a:latin typeface="Cambria Math" panose="02040503050406030204" pitchFamily="18" charset="0"/>
                      </a:rPr>
                      <m:t>w</m:t>
                    </m:r>
                    <m:r>
                      <m:rPr>
                        <m:nor/>
                      </m:rPr>
                      <a:rPr lang="en-US" b="0" i="1" baseline="-25000" smtClean="0">
                        <a:latin typeface="Cambria Math" panose="02040503050406030204" pitchFamily="18" charset="0"/>
                      </a:rPr>
                      <m:t>k</m:t>
                    </m:r>
                    <m:r>
                      <m:rPr>
                        <m:nor/>
                      </m:rPr>
                      <a:rPr lang="en-US" b="0" i="1" baseline="-25000" smtClean="0">
                        <a:latin typeface="Cambria Math" panose="02040503050406030204" pitchFamily="18" charset="0"/>
                      </a:rPr>
                      <m:t>,</m:t>
                    </m:r>
                    <m:r>
                      <m:rPr>
                        <m:nor/>
                      </m:rPr>
                      <a:rPr lang="en-US" b="0" i="1" baseline="-25000" smtClean="0">
                        <a:latin typeface="Cambria Math" panose="02040503050406030204" pitchFamily="18" charset="0"/>
                      </a:rPr>
                      <m:t>n</m:t>
                    </m:r>
                    <m:r>
                      <m:rPr>
                        <m:nor/>
                      </m:rPr>
                      <a:rPr lang="en-US" b="0" i="1" baseline="-25000" smtClean="0">
                        <a:latin typeface="Cambria Math" panose="02040503050406030204" pitchFamily="18" charset="0"/>
                      </a:rPr>
                      <m:t>(</m:t>
                    </m:r>
                    <m:r>
                      <m:rPr>
                        <m:nor/>
                      </m:rPr>
                      <a:rPr lang="en-US" b="0" i="1" baseline="-25000" smtClean="0">
                        <a:latin typeface="Cambria Math" panose="02040503050406030204" pitchFamily="18" charset="0"/>
                      </a:rPr>
                      <m:t>new</m:t>
                    </m:r>
                    <m:r>
                      <m:rPr>
                        <m:nor/>
                      </m:rPr>
                      <a:rPr lang="en-US" b="0" i="1" baseline="-25000" smtClean="0">
                        <a:latin typeface="Cambria Math" panose="02040503050406030204" pitchFamily="18" charset="0"/>
                      </a:rPr>
                      <m:t>)</m:t>
                    </m:r>
                    <m:r>
                      <a:rPr lang="en-US" b="0" i="1" smtClean="0">
                        <a:latin typeface="Cambria Math" panose="02040503050406030204" pitchFamily="18" charset="0"/>
                      </a:rPr>
                      <m:t>=</m:t>
                    </m:r>
                    <m:r>
                      <m:rPr>
                        <m:nor/>
                      </m:rPr>
                      <a:rPr lang="en-US">
                        <a:latin typeface="Cambria Math" panose="02040503050406030204" pitchFamily="18" charset="0"/>
                      </a:rPr>
                      <m:t>w</m:t>
                    </m:r>
                    <m:r>
                      <m:rPr>
                        <m:nor/>
                      </m:rPr>
                      <a:rPr lang="en-US" i="1" baseline="-25000">
                        <a:latin typeface="Cambria Math" panose="02040503050406030204" pitchFamily="18" charset="0"/>
                      </a:rPr>
                      <m:t>k</m:t>
                    </m:r>
                    <m:r>
                      <m:rPr>
                        <m:nor/>
                      </m:rPr>
                      <a:rPr lang="en-US" i="1" baseline="-25000">
                        <a:latin typeface="Cambria Math" panose="02040503050406030204" pitchFamily="18" charset="0"/>
                      </a:rPr>
                      <m:t>,</m:t>
                    </m:r>
                    <m:r>
                      <m:rPr>
                        <m:nor/>
                      </m:rPr>
                      <a:rPr lang="en-US" i="1" baseline="-25000">
                        <a:latin typeface="Cambria Math" panose="02040503050406030204" pitchFamily="18" charset="0"/>
                      </a:rPr>
                      <m:t>n</m:t>
                    </m:r>
                    <m:r>
                      <m:rPr>
                        <m:nor/>
                      </m:rPr>
                      <a:rPr lang="en-US" i="1" baseline="-25000">
                        <a:latin typeface="Cambria Math" panose="02040503050406030204" pitchFamily="18" charset="0"/>
                      </a:rPr>
                      <m:t>(</m:t>
                    </m:r>
                    <m:r>
                      <m:rPr>
                        <m:nor/>
                      </m:rPr>
                      <a:rPr lang="en-US" b="0" i="1" baseline="-25000" smtClean="0">
                        <a:latin typeface="Cambria Math" panose="02040503050406030204" pitchFamily="18" charset="0"/>
                      </a:rPr>
                      <m:t>old</m:t>
                    </m:r>
                    <m:r>
                      <m:rPr>
                        <m:nor/>
                      </m:rPr>
                      <a:rPr lang="en-US" i="1" baseline="-2500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𝜂</m:t>
                    </m:r>
                    <m:r>
                      <a:rPr lang="en-US" i="1" dirty="0" smtClean="0">
                        <a:latin typeface="Cambria Math" panose="02040503050406030204" pitchFamily="18" charset="0"/>
                        <a:ea typeface="Cambria Math" panose="02040503050406030204" pitchFamily="18" charset="0"/>
                      </a:rPr>
                      <m:t>∙</m:t>
                    </m:r>
                  </m:oMath>
                </a14:m>
                <a:r>
                  <a:rPr lang="en-US" dirty="0"/>
                  <a:t>x</a:t>
                </a:r>
                <a:r>
                  <a:rPr lang="en-US" baseline="-25000" dirty="0"/>
                  <a:t>n</a:t>
                </a:r>
                <a:r>
                  <a:rPr lang="en-US" dirty="0"/>
                  <a:t>*(y-T),</a:t>
                </a:r>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𝜂</m:t>
                    </m:r>
                  </m:oMath>
                </a14:m>
                <a:r>
                  <a:rPr lang="en-US" dirty="0"/>
                  <a:t>=leaning rate (</a:t>
                </a:r>
                <a:r>
                  <a:rPr lang="en-US" dirty="0" err="1"/>
                  <a:t>ita</a:t>
                </a:r>
                <a:r>
                  <a:rPr lang="en-US" dirty="0"/>
                  <a:t>)=0.1 </a:t>
                </a:r>
              </a:p>
              <a:p>
                <a:endParaRPr lang="en-US" dirty="0"/>
              </a:p>
              <a:p>
                <a:endParaRPr lang="en-US" dirty="0"/>
              </a:p>
              <a:p>
                <a:endParaRPr lang="en-US" dirty="0"/>
              </a:p>
            </p:txBody>
          </p:sp>
        </mc:Choice>
        <mc:Fallback xmlns="">
          <p:sp>
            <p:nvSpPr>
              <p:cNvPr id="10" name="TextBox 9">
                <a:extLst>
                  <a:ext uri="{FF2B5EF4-FFF2-40B4-BE49-F238E27FC236}">
                    <a16:creationId xmlns:a16="http://schemas.microsoft.com/office/drawing/2014/main" id="{0403C055-88F2-526C-F8B3-AC528AFC9B12}"/>
                  </a:ext>
                </a:extLst>
              </p:cNvPr>
              <p:cNvSpPr txBox="1">
                <a:spLocks noRot="1" noChangeAspect="1" noMove="1" noResize="1" noEditPoints="1" noAdjustHandles="1" noChangeArrowheads="1" noChangeShapeType="1" noTextEdit="1"/>
              </p:cNvSpPr>
              <p:nvPr/>
            </p:nvSpPr>
            <p:spPr>
              <a:xfrm>
                <a:off x="3448050" y="1016553"/>
                <a:ext cx="5638800" cy="5816464"/>
              </a:xfrm>
              <a:prstGeom prst="rect">
                <a:avLst/>
              </a:prstGeom>
              <a:blipFill>
                <a:blip r:embed="rId4"/>
                <a:stretch>
                  <a:fillRect l="-973"/>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699E45D2-5D7A-453A-CECC-8E9339C1D756}"/>
              </a:ext>
            </a:extLst>
          </p:cNvPr>
          <p:cNvSpPr txBox="1"/>
          <p:nvPr/>
        </p:nvSpPr>
        <p:spPr>
          <a:xfrm>
            <a:off x="6423752" y="6269217"/>
            <a:ext cx="1943674" cy="369332"/>
          </a:xfrm>
          <a:prstGeom prst="rect">
            <a:avLst/>
          </a:prstGeom>
          <a:noFill/>
          <a:ln>
            <a:solidFill>
              <a:schemeClr val="accent1"/>
            </a:solidFill>
          </a:ln>
        </p:spPr>
        <p:txBody>
          <a:bodyPr wrap="none" rtlCol="0">
            <a:spAutoFit/>
          </a:bodyPr>
          <a:lstStyle/>
          <a:p>
            <a:r>
              <a:rPr lang="en-US" dirty="0"/>
              <a:t>T=target, y=output</a:t>
            </a:r>
            <a:endParaRPr lang="en-HK" dirty="0"/>
          </a:p>
        </p:txBody>
      </p:sp>
    </p:spTree>
    <p:extLst>
      <p:ext uri="{BB962C8B-B14F-4D97-AF65-F5344CB8AC3E}">
        <p14:creationId xmlns:p14="http://schemas.microsoft.com/office/powerpoint/2010/main" val="421105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Convolution (conv) layer: </a:t>
            </a:r>
            <a:br>
              <a:rPr lang="en-US" u="sng" dirty="0"/>
            </a:br>
            <a:r>
              <a:rPr lang="en-US" dirty="0"/>
              <a:t>Example: </a:t>
            </a:r>
            <a:r>
              <a:rPr lang="en-US" sz="3100" dirty="0"/>
              <a:t>From the input layer to the first hidden layer</a:t>
            </a:r>
          </a:p>
        </p:txBody>
      </p:sp>
      <p:sp>
        <p:nvSpPr>
          <p:cNvPr id="3" name="Content Placeholder 2"/>
          <p:cNvSpPr>
            <a:spLocks noGrp="1"/>
          </p:cNvSpPr>
          <p:nvPr>
            <p:ph idx="1"/>
          </p:nvPr>
        </p:nvSpPr>
        <p:spPr>
          <a:xfrm>
            <a:off x="381000" y="1905000"/>
            <a:ext cx="2638346" cy="4525963"/>
          </a:xfrm>
        </p:spPr>
        <p:txBody>
          <a:bodyPr>
            <a:normAutofit fontScale="92500" lnSpcReduction="20000"/>
          </a:bodyPr>
          <a:lstStyle/>
          <a:p>
            <a:r>
              <a:rPr lang="en-US" dirty="0"/>
              <a:t>The first hidden layer represents the filter outputs of a certain feature</a:t>
            </a:r>
          </a:p>
          <a:p>
            <a:r>
              <a:rPr lang="en-US" dirty="0"/>
              <a:t>So, what is a feature?</a:t>
            </a:r>
          </a:p>
          <a:p>
            <a:r>
              <a:rPr lang="en-US" dirty="0"/>
              <a:t>Answer is in the next slide</a:t>
            </a:r>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8</a:t>
            </a:fld>
            <a:endParaRPr lang="en-US" altLang="en-US"/>
          </a:p>
        </p:txBody>
      </p:sp>
      <p:pic>
        <p:nvPicPr>
          <p:cNvPr id="8" name="Picture 4" descr="https://adeshpande3.github.io/assets/ActivationMap.png">
            <a:extLst>
              <a:ext uri="{FF2B5EF4-FFF2-40B4-BE49-F238E27FC236}">
                <a16:creationId xmlns:a16="http://schemas.microsoft.com/office/drawing/2014/main" id="{671A623A-4797-46B1-9744-08D90969F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714750"/>
            <a:ext cx="4571212" cy="24769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deshpande3.github.io/assets/Corgi3.png">
            <a:extLst>
              <a:ext uri="{FF2B5EF4-FFF2-40B4-BE49-F238E27FC236}">
                <a16:creationId xmlns:a16="http://schemas.microsoft.com/office/drawing/2014/main" id="{EDE51D44-CA32-46C2-AE48-68F90A8B9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00200"/>
            <a:ext cx="60579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84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533B-8119-5F76-A284-BA2E19ABA848}"/>
              </a:ext>
            </a:extLst>
          </p:cNvPr>
          <p:cNvSpPr>
            <a:spLocks noGrp="1"/>
          </p:cNvSpPr>
          <p:nvPr>
            <p:ph type="title"/>
          </p:nvPr>
        </p:nvSpPr>
        <p:spPr>
          <a:xfrm>
            <a:off x="447262" y="153524"/>
            <a:ext cx="8229600" cy="1143000"/>
          </a:xfrm>
        </p:spPr>
        <p:txBody>
          <a:bodyPr>
            <a:normAutofit fontScale="90000"/>
          </a:bodyPr>
          <a:lstStyle/>
          <a:p>
            <a:r>
              <a:rPr lang="en-US" sz="4400" dirty="0">
                <a:solidFill>
                  <a:srgbClr val="0070C0"/>
                </a:solidFill>
              </a:rPr>
              <a:t>Exercise 5 : </a:t>
            </a:r>
            <a:r>
              <a:rPr lang="en-US" dirty="0"/>
              <a:t>Numerical example</a:t>
            </a:r>
            <a:br>
              <a:rPr lang="en-US"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7357E6-A78E-62F9-0B20-3F1079F39B07}"/>
                  </a:ext>
                </a:extLst>
              </p:cNvPr>
              <p:cNvSpPr>
                <a:spLocks noGrp="1"/>
              </p:cNvSpPr>
              <p:nvPr>
                <p:ph idx="1"/>
              </p:nvPr>
            </p:nvSpPr>
            <p:spPr>
              <a:xfrm>
                <a:off x="168965" y="2562183"/>
                <a:ext cx="8975035" cy="4525963"/>
              </a:xfrm>
            </p:spPr>
            <p:txBody>
              <a:bodyPr>
                <a:normAutofit/>
              </a:bodyPr>
              <a:lstStyle/>
              <a:p>
                <a:r>
                  <a:rPr lang="en-US" sz="1800" dirty="0"/>
                  <a:t> </a:t>
                </a:r>
                <a:r>
                  <a:rPr lang="en-US" sz="1800" dirty="0" err="1"/>
                  <a:t>x</a:t>
                </a:r>
                <a:r>
                  <a:rPr lang="en-US" sz="1800" baseline="-25000" dirty="0" err="1"/>
                  <a:t>n</a:t>
                </a:r>
                <a:r>
                  <a:rPr lang="en-US" sz="1800" baseline="-25000" dirty="0"/>
                  <a:t>=1</a:t>
                </a:r>
                <a:r>
                  <a:rPr lang="en-US" sz="1800" dirty="0"/>
                  <a:t>=0.5, </a:t>
                </a:r>
                <a:r>
                  <a:rPr lang="en-US" sz="1800" dirty="0" err="1"/>
                  <a:t>x</a:t>
                </a:r>
                <a:r>
                  <a:rPr lang="en-US" sz="1800" baseline="-25000" dirty="0" err="1"/>
                  <a:t>n</a:t>
                </a:r>
                <a:r>
                  <a:rPr lang="en-US" sz="1800" baseline="-25000" dirty="0"/>
                  <a:t>=2</a:t>
                </a:r>
                <a:r>
                  <a:rPr lang="en-US" sz="1800" dirty="0"/>
                  <a:t>=1.0, </a:t>
                </a:r>
                <a:r>
                  <a:rPr lang="en-US" sz="1800" dirty="0" err="1"/>
                  <a:t>x</a:t>
                </a:r>
                <a:r>
                  <a:rPr lang="en-US" sz="1800" baseline="-25000" dirty="0" err="1"/>
                  <a:t>n</a:t>
                </a:r>
                <a:r>
                  <a:rPr lang="en-US" sz="1800" baseline="-25000" dirty="0"/>
                  <a:t>=3</a:t>
                </a:r>
                <a:r>
                  <a:rPr lang="en-US" sz="1800" dirty="0"/>
                  <a:t>=1.5. Targets: [</a:t>
                </a:r>
                <a:r>
                  <a:rPr lang="en-US" sz="1800" dirty="0" err="1"/>
                  <a:t>T</a:t>
                </a:r>
                <a:r>
                  <a:rPr lang="en-US" sz="1100" baseline="-25000" dirty="0" err="1"/>
                  <a:t>j</a:t>
                </a:r>
                <a:r>
                  <a:rPr lang="en-US" sz="1800" baseline="-25000" dirty="0"/>
                  <a:t>=1</a:t>
                </a:r>
                <a:r>
                  <a:rPr lang="en-US" sz="1800" dirty="0"/>
                  <a:t>,T</a:t>
                </a:r>
                <a:r>
                  <a:rPr lang="en-US" sz="1100" baseline="-25000" dirty="0"/>
                  <a:t>j</a:t>
                </a:r>
                <a:r>
                  <a:rPr lang="en-US" sz="1800" baseline="-25000" dirty="0"/>
                  <a:t>=2</a:t>
                </a:r>
                <a:r>
                  <a:rPr lang="en-US" sz="1800" dirty="0"/>
                  <a:t>,T</a:t>
                </a:r>
                <a:r>
                  <a:rPr lang="en-US" sz="1100" baseline="-25000" dirty="0"/>
                  <a:t>j</a:t>
                </a:r>
                <a:r>
                  <a:rPr lang="en-US" sz="1800" baseline="-25000" dirty="0"/>
                  <a:t>=3</a:t>
                </a:r>
                <a:r>
                  <a:rPr lang="en-US" sz="1800" dirty="0"/>
                  <a:t>]=[0,1,0]</a:t>
                </a:r>
              </a:p>
              <a:p>
                <a:r>
                  <a:rPr lang="en-US" sz="1800" dirty="0" err="1"/>
                  <a:t>W</a:t>
                </a:r>
                <a:r>
                  <a:rPr lang="en-US" sz="1800" baseline="-25000" dirty="0" err="1"/>
                  <a:t>n</a:t>
                </a:r>
                <a:r>
                  <a:rPr lang="en-US" sz="1800" baseline="-25000" dirty="0"/>
                  <a:t>=1,i=1</a:t>
                </a:r>
                <a:r>
                  <a:rPr lang="en-US" sz="1800" dirty="0"/>
                  <a:t>=0.2, </a:t>
                </a:r>
                <a:r>
                  <a:rPr lang="en-US" sz="1800" dirty="0" err="1"/>
                  <a:t>w</a:t>
                </a:r>
                <a:r>
                  <a:rPr lang="en-US" sz="1800" baseline="-25000" dirty="0" err="1"/>
                  <a:t>n</a:t>
                </a:r>
                <a:r>
                  <a:rPr lang="en-US" sz="1800" baseline="-25000" dirty="0"/>
                  <a:t>=2,i=1</a:t>
                </a:r>
                <a:r>
                  <a:rPr lang="en-US" sz="1800" dirty="0"/>
                  <a:t>= -0.5, </a:t>
                </a:r>
                <a:r>
                  <a:rPr lang="en-US" sz="1800" dirty="0" err="1"/>
                  <a:t>w</a:t>
                </a:r>
                <a:r>
                  <a:rPr lang="en-US" sz="1800" baseline="-25000" dirty="0" err="1"/>
                  <a:t>n</a:t>
                </a:r>
                <a:r>
                  <a:rPr lang="en-US" sz="1800" baseline="-25000" dirty="0"/>
                  <a:t>=3,i=3</a:t>
                </a:r>
                <a:r>
                  <a:rPr lang="en-US" sz="1800" dirty="0"/>
                  <a:t>=0.3, bias=1 (will talk about bias later)</a:t>
                </a:r>
              </a:p>
              <a:p>
                <a:r>
                  <a:rPr lang="en-US" sz="1800" dirty="0" err="1"/>
                  <a:t>z</a:t>
                </a:r>
                <a:r>
                  <a:rPr lang="en-US" sz="1800" baseline="-25000" dirty="0" err="1"/>
                  <a:t>j</a:t>
                </a:r>
                <a:r>
                  <a:rPr lang="en-US" sz="1800" baseline="-25000" dirty="0"/>
                  <a:t>=1</a:t>
                </a:r>
                <a:r>
                  <a:rPr lang="en-US" sz="1800" dirty="0"/>
                  <a:t>=</a:t>
                </a:r>
                <a:r>
                  <a:rPr lang="en-US" sz="1800" dirty="0" err="1"/>
                  <a:t>x</a:t>
                </a:r>
                <a:r>
                  <a:rPr lang="en-US" sz="1800" baseline="-25000" dirty="0" err="1"/>
                  <a:t>n</a:t>
                </a:r>
                <a:r>
                  <a:rPr lang="en-US" sz="1800" baseline="-25000" dirty="0"/>
                  <a:t>=1</a:t>
                </a:r>
                <a:r>
                  <a:rPr lang="en-US" sz="1800" dirty="0"/>
                  <a:t>*</a:t>
                </a:r>
                <a:r>
                  <a:rPr lang="en-US" sz="1800" dirty="0" err="1"/>
                  <a:t>w</a:t>
                </a:r>
                <a:r>
                  <a:rPr lang="en-US" sz="1800" baseline="-25000" dirty="0" err="1"/>
                  <a:t>n</a:t>
                </a:r>
                <a:r>
                  <a:rPr lang="en-US" sz="1800" baseline="-25000" dirty="0"/>
                  <a:t>=1,i=1</a:t>
                </a:r>
                <a:r>
                  <a:rPr lang="en-US" sz="1800" dirty="0"/>
                  <a:t>+ </a:t>
                </a:r>
                <a:r>
                  <a:rPr lang="en-US" sz="1800" dirty="0" err="1"/>
                  <a:t>x</a:t>
                </a:r>
                <a:r>
                  <a:rPr lang="en-US" sz="1800" baseline="-25000" dirty="0" err="1"/>
                  <a:t>n</a:t>
                </a:r>
                <a:r>
                  <a:rPr lang="en-US" sz="1800" baseline="-25000" dirty="0"/>
                  <a:t>=2 </a:t>
                </a:r>
                <a:r>
                  <a:rPr lang="en-US" sz="1800" dirty="0"/>
                  <a:t>*</a:t>
                </a:r>
                <a:r>
                  <a:rPr lang="en-US" sz="1800" dirty="0" err="1"/>
                  <a:t>w</a:t>
                </a:r>
                <a:r>
                  <a:rPr lang="en-US" sz="1800" baseline="-25000" dirty="0" err="1"/>
                  <a:t>n</a:t>
                </a:r>
                <a:r>
                  <a:rPr lang="en-US" sz="1800" baseline="-25000" dirty="0"/>
                  <a:t>=2 ,</a:t>
                </a:r>
                <a:r>
                  <a:rPr lang="en-US" sz="1800" baseline="-25000" dirty="0" err="1"/>
                  <a:t>i</a:t>
                </a:r>
                <a:r>
                  <a:rPr lang="en-US" sz="1800" baseline="-25000" dirty="0"/>
                  <a:t>=1 +</a:t>
                </a:r>
                <a:r>
                  <a:rPr lang="en-US" sz="1800" dirty="0"/>
                  <a:t> </a:t>
                </a:r>
                <a:r>
                  <a:rPr lang="en-US" sz="1800" dirty="0" err="1"/>
                  <a:t>x</a:t>
                </a:r>
                <a:r>
                  <a:rPr lang="en-US" sz="1800" baseline="-25000" dirty="0" err="1"/>
                  <a:t>n</a:t>
                </a:r>
                <a:r>
                  <a:rPr lang="en-US" sz="1800" baseline="-25000" dirty="0"/>
                  <a:t>=3</a:t>
                </a:r>
                <a:r>
                  <a:rPr lang="en-US" sz="1800" dirty="0"/>
                  <a:t>*</a:t>
                </a:r>
                <a:r>
                  <a:rPr lang="en-US" sz="1800" dirty="0" err="1"/>
                  <a:t>w</a:t>
                </a:r>
                <a:r>
                  <a:rPr lang="en-US" sz="1800" baseline="-25000" dirty="0" err="1"/>
                  <a:t>n</a:t>
                </a:r>
                <a:r>
                  <a:rPr lang="en-US" sz="1800" baseline="-25000" dirty="0"/>
                  <a:t>=3 ,</a:t>
                </a:r>
                <a:r>
                  <a:rPr lang="en-US" sz="1800" baseline="-25000" dirty="0" err="1"/>
                  <a:t>i</a:t>
                </a:r>
                <a:r>
                  <a:rPr lang="en-US" sz="1800" baseline="-25000" dirty="0"/>
                  <a:t>=1 </a:t>
                </a:r>
                <a:r>
                  <a:rPr lang="en-US" sz="1800" dirty="0"/>
                  <a:t>+bias=0.5*0.2+1*(-0.5)+1.5*0.3+1=1.05</a:t>
                </a:r>
              </a:p>
              <a:p>
                <a:r>
                  <a:rPr lang="en-US" sz="1800" dirty="0" err="1"/>
                  <a:t>z</a:t>
                </a:r>
                <a:r>
                  <a:rPr lang="en-US" sz="1800" baseline="-25000" dirty="0" err="1"/>
                  <a:t>j</a:t>
                </a:r>
                <a:r>
                  <a:rPr lang="en-US" sz="1800" baseline="-25000" dirty="0"/>
                  <a:t>=2 </a:t>
                </a:r>
                <a:r>
                  <a:rPr lang="en-US" sz="1800" dirty="0"/>
                  <a:t>=2.0 , </a:t>
                </a:r>
                <a:r>
                  <a:rPr lang="en-US" sz="1800" dirty="0" err="1"/>
                  <a:t>z</a:t>
                </a:r>
                <a:r>
                  <a:rPr lang="en-US" sz="1800" baseline="-25000" dirty="0" err="1"/>
                  <a:t>j</a:t>
                </a:r>
                <a:r>
                  <a:rPr lang="en-US" sz="1800" baseline="-25000" dirty="0"/>
                  <a:t>=3 </a:t>
                </a:r>
                <a:r>
                  <a:rPr lang="en-US" sz="1800" dirty="0"/>
                  <a:t>=3.0 (the other weights are not shown, assume </a:t>
                </a:r>
                <a:r>
                  <a:rPr lang="en-US" sz="1800" dirty="0" err="1"/>
                  <a:t>z</a:t>
                </a:r>
                <a:r>
                  <a:rPr lang="en-US" sz="1800" baseline="-25000" dirty="0" err="1"/>
                  <a:t>j</a:t>
                </a:r>
                <a:r>
                  <a:rPr lang="en-US" sz="1800" baseline="-25000" dirty="0"/>
                  <a:t>=2</a:t>
                </a:r>
                <a:r>
                  <a:rPr lang="en-US" sz="1800" dirty="0"/>
                  <a:t>,</a:t>
                </a:r>
                <a:r>
                  <a:rPr lang="en-US" sz="1800" baseline="-25000" dirty="0"/>
                  <a:t> </a:t>
                </a:r>
                <a:r>
                  <a:rPr lang="en-US" sz="1800" dirty="0" err="1"/>
                  <a:t>z</a:t>
                </a:r>
                <a:r>
                  <a:rPr lang="en-US" sz="1800" baseline="-25000" dirty="0" err="1"/>
                  <a:t>j</a:t>
                </a:r>
                <a:r>
                  <a:rPr lang="en-US" sz="1800" baseline="-25000" dirty="0"/>
                  <a:t>=3 </a:t>
                </a:r>
                <a:r>
                  <a:rPr lang="en-US" sz="1800" dirty="0"/>
                  <a:t>are correct)</a:t>
                </a:r>
              </a:p>
              <a:p>
                <a:r>
                  <a:rPr lang="en-US" sz="1800" dirty="0"/>
                  <a:t>S=exp(1.05)+ exp(2.0)+ exp(3.0)=30.33.</a:t>
                </a:r>
              </a:p>
              <a:p>
                <a:r>
                  <a:rPr lang="en-US" sz="1800" dirty="0"/>
                  <a:t>Predicted Probability at SoftMax outputs are </a:t>
                </a:r>
              </a:p>
              <a:p>
                <a:r>
                  <a:rPr lang="en-US" sz="1800" dirty="0" err="1"/>
                  <a:t>y</a:t>
                </a:r>
                <a:r>
                  <a:rPr lang="en-US" sz="1800" baseline="-25000" dirty="0" err="1"/>
                  <a:t>j</a:t>
                </a:r>
                <a:r>
                  <a:rPr lang="en-US" sz="1800" baseline="-25000" dirty="0"/>
                  <a:t>=1 </a:t>
                </a:r>
                <a:r>
                  <a:rPr lang="en-US" sz="1800" dirty="0"/>
                  <a:t>=exp(1.05)/30.33= 0.0942, </a:t>
                </a:r>
                <a:r>
                  <a:rPr lang="en-US" sz="1800" dirty="0" err="1"/>
                  <a:t>y</a:t>
                </a:r>
                <a:r>
                  <a:rPr lang="en-US" sz="1800" baseline="-25000" dirty="0" err="1"/>
                  <a:t>j</a:t>
                </a:r>
                <a:r>
                  <a:rPr lang="en-US" sz="1800" baseline="-25000" dirty="0"/>
                  <a:t>=2 </a:t>
                </a:r>
                <a:r>
                  <a:rPr lang="en-US" sz="1800" dirty="0"/>
                  <a:t>=exp(2.0)/30.33= 0.2436, </a:t>
                </a:r>
                <a:r>
                  <a:rPr lang="en-US" sz="1800" dirty="0" err="1"/>
                  <a:t>y</a:t>
                </a:r>
                <a:r>
                  <a:rPr lang="en-US" sz="1800" baseline="-25000" dirty="0" err="1"/>
                  <a:t>j</a:t>
                </a:r>
                <a:r>
                  <a:rPr lang="en-US" sz="1800" baseline="-25000" dirty="0"/>
                  <a:t>=3 </a:t>
                </a:r>
                <a:r>
                  <a:rPr lang="en-US" sz="1800" dirty="0"/>
                  <a:t>=exp(3.0)/30.33= 0.6622</a:t>
                </a:r>
              </a:p>
              <a:p>
                <a14:m>
                  <m:oMath xmlns:m="http://schemas.openxmlformats.org/officeDocument/2006/math">
                    <m:r>
                      <m:rPr>
                        <m:nor/>
                      </m:rPr>
                      <a:rPr lang="en-US" sz="1800"/>
                      <m:t>w</m:t>
                    </m:r>
                    <m:r>
                      <m:rPr>
                        <m:nor/>
                      </m:rPr>
                      <a:rPr lang="en-US" sz="1800" b="0" i="0" baseline="-25000" smtClean="0"/>
                      <m:t>n</m:t>
                    </m:r>
                    <m:r>
                      <a:rPr lang="en-US" sz="1800" b="0" i="1" baseline="-25000" smtClean="0">
                        <a:latin typeface="Cambria Math" panose="02040503050406030204" pitchFamily="18" charset="0"/>
                      </a:rPr>
                      <m:t> </m:t>
                    </m:r>
                    <m:r>
                      <m:rPr>
                        <m:nor/>
                      </m:rPr>
                      <a:rPr lang="en-US" sz="1800"/>
                      <m:t>(</m:t>
                    </m:r>
                    <m:r>
                      <m:rPr>
                        <m:nor/>
                      </m:rPr>
                      <a:rPr lang="en-US" sz="1800"/>
                      <m:t>new</m:t>
                    </m:r>
                    <m:r>
                      <m:rPr>
                        <m:nor/>
                      </m:rPr>
                      <a:rPr lang="en-US" sz="1800"/>
                      <m:t>)</m:t>
                    </m:r>
                    <m:r>
                      <a:rPr lang="en-US" sz="1800">
                        <a:latin typeface="Cambria Math" panose="02040503050406030204" pitchFamily="18" charset="0"/>
                      </a:rPr>
                      <m:t>=</m:t>
                    </m:r>
                    <m:r>
                      <m:rPr>
                        <m:nor/>
                      </m:rPr>
                      <a:rPr lang="en-US" sz="1800"/>
                      <m:t>w</m:t>
                    </m:r>
                    <m:r>
                      <m:rPr>
                        <m:nor/>
                      </m:rPr>
                      <a:rPr lang="en-US" sz="1800" b="0" i="0" baseline="-25000" smtClean="0"/>
                      <m:t>n</m:t>
                    </m:r>
                    <m:r>
                      <a:rPr lang="en-US" sz="1800" i="1" baseline="-25000" smtClean="0">
                        <a:latin typeface="Cambria Math" panose="02040503050406030204" pitchFamily="18" charset="0"/>
                      </a:rPr>
                      <m:t> </m:t>
                    </m:r>
                    <m:r>
                      <m:rPr>
                        <m:nor/>
                      </m:rPr>
                      <a:rPr lang="en-US" sz="1800" b="0" i="0" smtClean="0"/>
                      <m:t>(</m:t>
                    </m:r>
                    <m:r>
                      <m:rPr>
                        <m:nor/>
                      </m:rPr>
                      <a:rPr lang="en-US" sz="1800" b="0" i="0" smtClean="0"/>
                      <m:t>old</m:t>
                    </m:r>
                    <m:r>
                      <m:rPr>
                        <m:nor/>
                      </m:rPr>
                      <a:rPr lang="en-US" sz="1800"/>
                      <m:t>)</m:t>
                    </m:r>
                  </m:oMath>
                </a14:m>
                <a:r>
                  <a:rPr lang="en-US" sz="1800" dirty="0"/>
                  <a:t> - </a:t>
                </a:r>
                <a14:m>
                  <m:oMath xmlns:m="http://schemas.openxmlformats.org/officeDocument/2006/math">
                    <m:r>
                      <a:rPr lang="en-US" sz="1800" dirty="0">
                        <a:latin typeface="Cambria Math" panose="02040503050406030204" pitchFamily="18" charset="0"/>
                      </a:rPr>
                      <m:t>𝜂</m:t>
                    </m:r>
                    <m:r>
                      <a:rPr lang="en-US" sz="1800" dirty="0">
                        <a:latin typeface="Cambria Math" panose="02040503050406030204" pitchFamily="18" charset="0"/>
                      </a:rPr>
                      <m:t>∙</m:t>
                    </m:r>
                    <m:f>
                      <m:fPr>
                        <m:ctrlPr>
                          <a:rPr lang="en-US" sz="1800" b="0" i="1" dirty="0" smtClean="0">
                            <a:latin typeface="Cambria Math" panose="02040503050406030204" pitchFamily="18" charset="0"/>
                            <a:sym typeface="Symbol" panose="05050102010706020507" pitchFamily="18" charset="2"/>
                          </a:rPr>
                        </m:ctrlPr>
                      </m:fPr>
                      <m:num>
                        <m:r>
                          <a:rPr lang="en-US" sz="1800" i="1" dirty="0">
                            <a:latin typeface="Cambria Math" panose="02040503050406030204" pitchFamily="18" charset="0"/>
                            <a:sym typeface="Symbol" panose="05050102010706020507" pitchFamily="18" charset="2"/>
                          </a:rPr>
                          <m:t></m:t>
                        </m:r>
                        <m:r>
                          <a:rPr lang="en-US" sz="1800" b="0" i="1" dirty="0" smtClean="0">
                            <a:latin typeface="Cambria Math" panose="02040503050406030204" pitchFamily="18" charset="0"/>
                            <a:sym typeface="Symbol" panose="05050102010706020507" pitchFamily="18" charset="2"/>
                          </a:rPr>
                          <m:t>𝐸</m:t>
                        </m:r>
                      </m:num>
                      <m:den>
                        <m:r>
                          <a:rPr lang="en-US" sz="1800" i="1" dirty="0">
                            <a:latin typeface="Cambria Math" panose="02040503050406030204" pitchFamily="18" charset="0"/>
                            <a:sym typeface="Symbol" panose="05050102010706020507" pitchFamily="18" charset="2"/>
                          </a:rPr>
                          <m:t></m:t>
                        </m:r>
                        <m:r>
                          <a:rPr lang="en-US" sz="1800" b="0" i="1" dirty="0" smtClean="0">
                            <a:latin typeface="Cambria Math" panose="02040503050406030204" pitchFamily="18" charset="0"/>
                            <a:sym typeface="Symbol" panose="05050102010706020507" pitchFamily="18" charset="2"/>
                          </a:rPr>
                          <m:t>𝑊</m:t>
                        </m:r>
                      </m:den>
                    </m:f>
                    <m:r>
                      <a:rPr lang="en-US" sz="1800" b="0" i="1" dirty="0" smtClean="0">
                        <a:latin typeface="Cambria Math" panose="02040503050406030204" pitchFamily="18" charset="0"/>
                        <a:sym typeface="Symbol" panose="05050102010706020507" pitchFamily="18" charset="2"/>
                      </a:rPr>
                      <m:t>=</m:t>
                    </m:r>
                  </m:oMath>
                </a14:m>
                <a:r>
                  <a:rPr lang="en-US" sz="1800" dirty="0"/>
                  <a:t> </a:t>
                </a:r>
                <a14:m>
                  <m:oMath xmlns:m="http://schemas.openxmlformats.org/officeDocument/2006/math">
                    <m:r>
                      <m:rPr>
                        <m:nor/>
                      </m:rPr>
                      <a:rPr lang="en-US" sz="1800"/>
                      <m:t>w</m:t>
                    </m:r>
                    <m:r>
                      <m:rPr>
                        <m:nor/>
                      </m:rPr>
                      <a:rPr lang="en-US" sz="1800" b="0" i="0" baseline="-25000" smtClean="0"/>
                      <m:t>n</m:t>
                    </m:r>
                    <m:r>
                      <m:rPr>
                        <m:nor/>
                      </m:rPr>
                      <a:rPr lang="en-US" sz="1800" b="0" i="0" baseline="-25000" smtClean="0"/>
                      <m:t>=1</m:t>
                    </m:r>
                    <m:r>
                      <m:rPr>
                        <m:nor/>
                      </m:rPr>
                      <a:rPr lang="en-US" sz="1800" smtClean="0"/>
                      <m:t>o</m:t>
                    </m:r>
                    <m:r>
                      <m:rPr>
                        <m:nor/>
                      </m:rPr>
                      <a:rPr lang="en-US" sz="1800"/>
                      <m:t>ld</m:t>
                    </m:r>
                    <m:r>
                      <m:rPr>
                        <m:nor/>
                      </m:rPr>
                      <a:rPr lang="en-US" sz="1800"/>
                      <m:t>)</m:t>
                    </m:r>
                  </m:oMath>
                </a14:m>
                <a:r>
                  <a:rPr lang="en-US" sz="1800" dirty="0"/>
                  <a:t> - </a:t>
                </a:r>
                <a14:m>
                  <m:oMath xmlns:m="http://schemas.openxmlformats.org/officeDocument/2006/math">
                    <m:r>
                      <a:rPr lang="en-US" sz="1800" dirty="0">
                        <a:latin typeface="Cambria Math" panose="02040503050406030204" pitchFamily="18" charset="0"/>
                      </a:rPr>
                      <m:t>𝜂</m:t>
                    </m:r>
                    <m:r>
                      <a:rPr lang="en-US" sz="1800" dirty="0">
                        <a:latin typeface="Cambria Math" panose="02040503050406030204" pitchFamily="18" charset="0"/>
                      </a:rPr>
                      <m:t>∙</m:t>
                    </m:r>
                    <m:r>
                      <m:rPr>
                        <m:nor/>
                      </m:rPr>
                      <a:rPr lang="en-US" sz="1800" dirty="0"/>
                      <m:t>x</m:t>
                    </m:r>
                    <m:r>
                      <m:rPr>
                        <m:nor/>
                      </m:rPr>
                      <a:rPr lang="en-US" sz="1800" b="0" i="0" baseline="-25000" dirty="0" smtClean="0"/>
                      <m:t>n</m:t>
                    </m:r>
                  </m:oMath>
                </a14:m>
                <a:r>
                  <a:rPr lang="en-US" sz="1800" dirty="0"/>
                  <a:t>(</a:t>
                </a:r>
                <a:r>
                  <a:rPr lang="en-US" sz="1800" dirty="0" err="1"/>
                  <a:t>y</a:t>
                </a:r>
                <a:r>
                  <a:rPr lang="en-US" sz="1800" baseline="-25000" dirty="0" err="1"/>
                  <a:t>j</a:t>
                </a:r>
                <a:r>
                  <a:rPr lang="en-US" sz="1800" dirty="0" err="1"/>
                  <a:t>-T</a:t>
                </a:r>
                <a:r>
                  <a:rPr lang="en-US" sz="1800" baseline="-25000" dirty="0" err="1"/>
                  <a:t>j</a:t>
                </a:r>
                <a:r>
                  <a:rPr lang="en-US" sz="1800" dirty="0"/>
                  <a:t>), </a:t>
                </a:r>
                <a14:m>
                  <m:oMath xmlns:m="http://schemas.openxmlformats.org/officeDocument/2006/math">
                    <m:r>
                      <m:rPr>
                        <m:sty m:val="p"/>
                      </m:rPr>
                      <a:rPr lang="en-US" sz="1800" dirty="0">
                        <a:latin typeface="Cambria Math" panose="02040503050406030204" pitchFamily="18" charset="0"/>
                      </a:rPr>
                      <m:t>assume</m:t>
                    </m:r>
                    <m:r>
                      <a:rPr lang="en-US" sz="1800" dirty="0">
                        <a:latin typeface="Cambria Math" panose="02040503050406030204" pitchFamily="18" charset="0"/>
                      </a:rPr>
                      <m:t> </m:t>
                    </m:r>
                    <m:r>
                      <a:rPr lang="en-US" sz="1800" dirty="0">
                        <a:latin typeface="Cambria Math" panose="02040503050406030204" pitchFamily="18" charset="0"/>
                      </a:rPr>
                      <m:t>𝜂</m:t>
                    </m:r>
                  </m:oMath>
                </a14:m>
                <a:r>
                  <a:rPr lang="en-US" sz="1800" dirty="0"/>
                  <a:t>=0.1</a:t>
                </a:r>
              </a:p>
              <a:p>
                <a:r>
                  <a:rPr lang="en-US" sz="1800" dirty="0"/>
                  <a:t>w1(new)= W1(old)- </a:t>
                </a:r>
                <a14:m>
                  <m:oMath xmlns:m="http://schemas.openxmlformats.org/officeDocument/2006/math">
                    <m:r>
                      <a:rPr lang="en-US" sz="1800" dirty="0">
                        <a:latin typeface="Cambria Math" panose="02040503050406030204" pitchFamily="18" charset="0"/>
                      </a:rPr>
                      <m:t>𝜂</m:t>
                    </m:r>
                  </m:oMath>
                </a14:m>
                <a:r>
                  <a:rPr lang="en-US" sz="1800" dirty="0"/>
                  <a:t>( 0.2−0.1*0.5* (0.0942−0)= 0.19529</a:t>
                </a:r>
              </a:p>
              <a:p>
                <a:r>
                  <a:rPr lang="en-US" sz="1800" dirty="0"/>
                  <a:t>w2(new)= -0.5 −0.1*1*(0.2436 −1)= -0.42436</a:t>
                </a:r>
              </a:p>
              <a:p>
                <a:r>
                  <a:rPr lang="en-US" sz="1800" dirty="0">
                    <a:solidFill>
                      <a:srgbClr val="0070C0"/>
                    </a:solidFill>
                  </a:rPr>
                  <a:t>Exercise 5: w3(new)= 0.3−0.1*1.5* (0.6622 −0)= 0.20067</a:t>
                </a:r>
              </a:p>
              <a:p>
                <a:r>
                  <a:rPr lang="en-US" sz="1800" dirty="0">
                    <a:solidFill>
                      <a:srgbClr val="0070C0"/>
                    </a:solidFill>
                  </a:rPr>
                  <a:t>Choice: (1)0.10067, (2)-0.5993,  (3)0.2337, (4) 0.20067</a:t>
                </a:r>
              </a:p>
              <a:p>
                <a:endParaRPr lang="en-US" sz="20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17357E6-A78E-62F9-0B20-3F1079F39B07}"/>
                  </a:ext>
                </a:extLst>
              </p:cNvPr>
              <p:cNvSpPr>
                <a:spLocks noGrp="1" noRot="1" noChangeAspect="1" noMove="1" noResize="1" noEditPoints="1" noAdjustHandles="1" noChangeArrowheads="1" noChangeShapeType="1" noTextEdit="1"/>
              </p:cNvSpPr>
              <p:nvPr>
                <p:ph idx="1"/>
              </p:nvPr>
            </p:nvSpPr>
            <p:spPr>
              <a:xfrm>
                <a:off x="168965" y="2562183"/>
                <a:ext cx="8975035" cy="4525963"/>
              </a:xfrm>
              <a:blipFill>
                <a:blip r:embed="rId2"/>
                <a:stretch>
                  <a:fillRect l="-476" t="-67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EF03F1F-2517-E3CC-9D2B-89F6421AAC18}"/>
              </a:ext>
            </a:extLst>
          </p:cNvPr>
          <p:cNvSpPr>
            <a:spLocks noGrp="1"/>
          </p:cNvSpPr>
          <p:nvPr>
            <p:ph type="ftr" sz="quarter" idx="11"/>
          </p:nvPr>
        </p:nvSpPr>
        <p:spPr>
          <a:xfrm>
            <a:off x="5493028" y="6290708"/>
            <a:ext cx="2895600" cy="365125"/>
          </a:xfrm>
        </p:spPr>
        <p:txBody>
          <a:bodyPr/>
          <a:lstStyle/>
          <a:p>
            <a:r>
              <a:rPr lang="en-US" altLang="en-US"/>
              <a:t>CNN-softmax  v2405427c</a:t>
            </a:r>
            <a:endParaRPr lang="en-US" altLang="en-US" dirty="0"/>
          </a:p>
        </p:txBody>
      </p:sp>
      <p:sp>
        <p:nvSpPr>
          <p:cNvPr id="5" name="Slide Number Placeholder 4">
            <a:extLst>
              <a:ext uri="{FF2B5EF4-FFF2-40B4-BE49-F238E27FC236}">
                <a16:creationId xmlns:a16="http://schemas.microsoft.com/office/drawing/2014/main" id="{92C67308-4995-5A0E-B4F9-1EF7F6910F8B}"/>
              </a:ext>
            </a:extLst>
          </p:cNvPr>
          <p:cNvSpPr>
            <a:spLocks noGrp="1"/>
          </p:cNvSpPr>
          <p:nvPr>
            <p:ph type="sldNum" sz="quarter" idx="12"/>
          </p:nvPr>
        </p:nvSpPr>
        <p:spPr/>
        <p:txBody>
          <a:bodyPr/>
          <a:lstStyle/>
          <a:p>
            <a:fld id="{6C5C3E90-4FE7-4819-A653-72C8A991D393}" type="slidenum">
              <a:rPr lang="en-US" altLang="en-US" smtClean="0"/>
              <a:pPr/>
              <a:t>80</a:t>
            </a:fld>
            <a:endParaRPr lang="en-US" altLang="en-US" dirty="0"/>
          </a:p>
        </p:txBody>
      </p:sp>
      <p:sp>
        <p:nvSpPr>
          <p:cNvPr id="6" name="Oval 5">
            <a:extLst>
              <a:ext uri="{FF2B5EF4-FFF2-40B4-BE49-F238E27FC236}">
                <a16:creationId xmlns:a16="http://schemas.microsoft.com/office/drawing/2014/main" id="{E8C328A0-E723-D314-BE17-2248AEE697E9}"/>
              </a:ext>
            </a:extLst>
          </p:cNvPr>
          <p:cNvSpPr/>
          <p:nvPr/>
        </p:nvSpPr>
        <p:spPr>
          <a:xfrm>
            <a:off x="2494722" y="1282148"/>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2CEE8A-D627-9E9B-0E67-3516A7DDC41C}"/>
              </a:ext>
            </a:extLst>
          </p:cNvPr>
          <p:cNvSpPr/>
          <p:nvPr/>
        </p:nvSpPr>
        <p:spPr>
          <a:xfrm>
            <a:off x="2498035" y="1757639"/>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A905461-D885-7BEE-C238-ED831B40CDAF}"/>
              </a:ext>
            </a:extLst>
          </p:cNvPr>
          <p:cNvSpPr/>
          <p:nvPr/>
        </p:nvSpPr>
        <p:spPr>
          <a:xfrm>
            <a:off x="2481470" y="2206487"/>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3815297-5744-BAE9-72AD-642E06FA01A6}"/>
              </a:ext>
            </a:extLst>
          </p:cNvPr>
          <p:cNvSpPr/>
          <p:nvPr/>
        </p:nvSpPr>
        <p:spPr>
          <a:xfrm>
            <a:off x="3650974" y="1331843"/>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DCBD89B-7143-3508-91F4-A2CE9413AA3A}"/>
              </a:ext>
            </a:extLst>
          </p:cNvPr>
          <p:cNvSpPr/>
          <p:nvPr/>
        </p:nvSpPr>
        <p:spPr>
          <a:xfrm>
            <a:off x="5355724" y="1349893"/>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57F4AEC-806B-D752-70A1-BB60CED50D43}"/>
              </a:ext>
            </a:extLst>
          </p:cNvPr>
          <p:cNvSpPr/>
          <p:nvPr/>
        </p:nvSpPr>
        <p:spPr>
          <a:xfrm>
            <a:off x="3650974" y="1750873"/>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A59FE50-EBB5-430A-10E9-E3A843F1D7B0}"/>
              </a:ext>
            </a:extLst>
          </p:cNvPr>
          <p:cNvSpPr/>
          <p:nvPr/>
        </p:nvSpPr>
        <p:spPr>
          <a:xfrm>
            <a:off x="3650974" y="2206487"/>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6896715-4944-A441-A5C5-C00033E37BE2}"/>
              </a:ext>
            </a:extLst>
          </p:cNvPr>
          <p:cNvSpPr/>
          <p:nvPr/>
        </p:nvSpPr>
        <p:spPr>
          <a:xfrm>
            <a:off x="5334002" y="1872213"/>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4CE316-9ED7-8E2D-9073-CEDFC66DA361}"/>
              </a:ext>
            </a:extLst>
          </p:cNvPr>
          <p:cNvSpPr/>
          <p:nvPr/>
        </p:nvSpPr>
        <p:spPr>
          <a:xfrm>
            <a:off x="5334002" y="2284171"/>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9EF2CDC-B1B5-34F6-BB3E-D7A3C25B48CF}"/>
              </a:ext>
            </a:extLst>
          </p:cNvPr>
          <p:cNvSpPr/>
          <p:nvPr/>
        </p:nvSpPr>
        <p:spPr>
          <a:xfrm>
            <a:off x="4048541" y="927193"/>
            <a:ext cx="1027043" cy="162980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D97748E9-3FA1-8B15-48A5-C8DDA24BB374}"/>
              </a:ext>
            </a:extLst>
          </p:cNvPr>
          <p:cNvCxnSpPr>
            <a:cxnSpLocks/>
          </p:cNvCxnSpPr>
          <p:nvPr/>
        </p:nvCxnSpPr>
        <p:spPr>
          <a:xfrm flipV="1">
            <a:off x="2653748" y="1391478"/>
            <a:ext cx="9972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DBA02D-C241-0537-80B8-70C8BC1354E9}"/>
              </a:ext>
            </a:extLst>
          </p:cNvPr>
          <p:cNvCxnSpPr>
            <a:cxnSpLocks/>
            <a:endCxn id="9" idx="2"/>
          </p:cNvCxnSpPr>
          <p:nvPr/>
        </p:nvCxnSpPr>
        <p:spPr>
          <a:xfrm flipV="1">
            <a:off x="2678645" y="1441174"/>
            <a:ext cx="972329" cy="425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761C3F0-C9B6-7FE5-A4BB-5FFA44CB628B}"/>
              </a:ext>
            </a:extLst>
          </p:cNvPr>
          <p:cNvCxnSpPr>
            <a:cxnSpLocks/>
            <a:endCxn id="9" idx="3"/>
          </p:cNvCxnSpPr>
          <p:nvPr/>
        </p:nvCxnSpPr>
        <p:spPr>
          <a:xfrm flipV="1">
            <a:off x="2670313" y="1518482"/>
            <a:ext cx="1003950" cy="76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7AC7293-4122-1A59-EC6B-DED8374D9216}"/>
              </a:ext>
            </a:extLst>
          </p:cNvPr>
          <p:cNvSpPr txBox="1"/>
          <p:nvPr/>
        </p:nvSpPr>
        <p:spPr>
          <a:xfrm>
            <a:off x="2763430" y="1037635"/>
            <a:ext cx="922560" cy="400110"/>
          </a:xfrm>
          <a:prstGeom prst="rect">
            <a:avLst/>
          </a:prstGeom>
          <a:noFill/>
        </p:spPr>
        <p:txBody>
          <a:bodyPr wrap="none" rtlCol="0">
            <a:spAutoFit/>
          </a:bodyPr>
          <a:lstStyle/>
          <a:p>
            <a:r>
              <a:rPr lang="en-US" sz="2000" dirty="0" err="1"/>
              <a:t>W</a:t>
            </a:r>
            <a:r>
              <a:rPr lang="en-US" sz="2000" baseline="-25000" dirty="0" err="1"/>
              <a:t>n</a:t>
            </a:r>
            <a:r>
              <a:rPr lang="en-US" sz="2000" baseline="-25000" dirty="0"/>
              <a:t>=1,j=1</a:t>
            </a:r>
            <a:endParaRPr lang="en-US" sz="2000" dirty="0"/>
          </a:p>
        </p:txBody>
      </p:sp>
      <p:sp>
        <p:nvSpPr>
          <p:cNvPr id="32" name="TextBox 31">
            <a:extLst>
              <a:ext uri="{FF2B5EF4-FFF2-40B4-BE49-F238E27FC236}">
                <a16:creationId xmlns:a16="http://schemas.microsoft.com/office/drawing/2014/main" id="{2457115C-513D-E7C7-0319-7D1121E21726}"/>
              </a:ext>
            </a:extLst>
          </p:cNvPr>
          <p:cNvSpPr txBox="1"/>
          <p:nvPr/>
        </p:nvSpPr>
        <p:spPr>
          <a:xfrm>
            <a:off x="2857674" y="1508400"/>
            <a:ext cx="919354" cy="400110"/>
          </a:xfrm>
          <a:prstGeom prst="rect">
            <a:avLst/>
          </a:prstGeom>
          <a:noFill/>
        </p:spPr>
        <p:txBody>
          <a:bodyPr wrap="none" rtlCol="0">
            <a:spAutoFit/>
          </a:bodyPr>
          <a:lstStyle/>
          <a:p>
            <a:r>
              <a:rPr lang="en-US" sz="2000" dirty="0" err="1"/>
              <a:t>W</a:t>
            </a:r>
            <a:r>
              <a:rPr lang="en-US" sz="2000" baseline="-25000" dirty="0" err="1"/>
              <a:t>n</a:t>
            </a:r>
            <a:r>
              <a:rPr lang="en-US" sz="2000" baseline="-25000" dirty="0"/>
              <a:t>=2,i=1</a:t>
            </a:r>
            <a:endParaRPr lang="en-US" sz="2000" dirty="0"/>
          </a:p>
        </p:txBody>
      </p:sp>
      <p:sp>
        <p:nvSpPr>
          <p:cNvPr id="33" name="TextBox 32">
            <a:extLst>
              <a:ext uri="{FF2B5EF4-FFF2-40B4-BE49-F238E27FC236}">
                <a16:creationId xmlns:a16="http://schemas.microsoft.com/office/drawing/2014/main" id="{7C4007FC-557B-04B6-670D-4628270069E6}"/>
              </a:ext>
            </a:extLst>
          </p:cNvPr>
          <p:cNvSpPr txBox="1"/>
          <p:nvPr/>
        </p:nvSpPr>
        <p:spPr>
          <a:xfrm>
            <a:off x="2831378" y="1948064"/>
            <a:ext cx="919354" cy="400110"/>
          </a:xfrm>
          <a:prstGeom prst="rect">
            <a:avLst/>
          </a:prstGeom>
          <a:noFill/>
        </p:spPr>
        <p:txBody>
          <a:bodyPr wrap="none" rtlCol="0">
            <a:spAutoFit/>
          </a:bodyPr>
          <a:lstStyle/>
          <a:p>
            <a:r>
              <a:rPr lang="en-US" sz="2000" dirty="0" err="1"/>
              <a:t>W</a:t>
            </a:r>
            <a:r>
              <a:rPr lang="en-US" sz="2000" baseline="-25000" dirty="0" err="1"/>
              <a:t>n</a:t>
            </a:r>
            <a:r>
              <a:rPr lang="en-US" sz="2000" baseline="-25000" dirty="0"/>
              <a:t>=3,i=1</a:t>
            </a:r>
            <a:endParaRPr lang="en-US" sz="2000" dirty="0"/>
          </a:p>
        </p:txBody>
      </p:sp>
      <p:sp>
        <p:nvSpPr>
          <p:cNvPr id="34" name="TextBox 33">
            <a:extLst>
              <a:ext uri="{FF2B5EF4-FFF2-40B4-BE49-F238E27FC236}">
                <a16:creationId xmlns:a16="http://schemas.microsoft.com/office/drawing/2014/main" id="{71913BC4-FF49-03A7-67E7-D374EA11278B}"/>
              </a:ext>
            </a:extLst>
          </p:cNvPr>
          <p:cNvSpPr txBox="1"/>
          <p:nvPr/>
        </p:nvSpPr>
        <p:spPr>
          <a:xfrm>
            <a:off x="1963596" y="1174186"/>
            <a:ext cx="519694" cy="369332"/>
          </a:xfrm>
          <a:prstGeom prst="rect">
            <a:avLst/>
          </a:prstGeom>
          <a:noFill/>
        </p:spPr>
        <p:txBody>
          <a:bodyPr wrap="none" rtlCol="0">
            <a:spAutoFit/>
          </a:bodyPr>
          <a:lstStyle/>
          <a:p>
            <a:r>
              <a:rPr lang="en-US" sz="1800" dirty="0" err="1"/>
              <a:t>x</a:t>
            </a:r>
            <a:r>
              <a:rPr lang="en-US" sz="1800" baseline="-25000" dirty="0" err="1"/>
              <a:t>n</a:t>
            </a:r>
            <a:r>
              <a:rPr lang="en-US" sz="1800" baseline="-25000" dirty="0"/>
              <a:t>=1</a:t>
            </a:r>
            <a:endParaRPr lang="en-US" dirty="0"/>
          </a:p>
        </p:txBody>
      </p:sp>
      <p:sp>
        <p:nvSpPr>
          <p:cNvPr id="35" name="TextBox 34">
            <a:extLst>
              <a:ext uri="{FF2B5EF4-FFF2-40B4-BE49-F238E27FC236}">
                <a16:creationId xmlns:a16="http://schemas.microsoft.com/office/drawing/2014/main" id="{82B9E795-DD26-F485-A7C5-27C3A0B4FA37}"/>
              </a:ext>
            </a:extLst>
          </p:cNvPr>
          <p:cNvSpPr txBox="1"/>
          <p:nvPr/>
        </p:nvSpPr>
        <p:spPr>
          <a:xfrm>
            <a:off x="1937937" y="1654071"/>
            <a:ext cx="519694" cy="369332"/>
          </a:xfrm>
          <a:prstGeom prst="rect">
            <a:avLst/>
          </a:prstGeom>
          <a:noFill/>
        </p:spPr>
        <p:txBody>
          <a:bodyPr wrap="none" rtlCol="0">
            <a:spAutoFit/>
          </a:bodyPr>
          <a:lstStyle/>
          <a:p>
            <a:r>
              <a:rPr lang="en-US" sz="1800" dirty="0" err="1"/>
              <a:t>x</a:t>
            </a:r>
            <a:r>
              <a:rPr lang="en-US" sz="1800" baseline="-25000" dirty="0" err="1"/>
              <a:t>n</a:t>
            </a:r>
            <a:r>
              <a:rPr lang="en-US" sz="1800" baseline="-25000" dirty="0"/>
              <a:t>=2</a:t>
            </a:r>
            <a:endParaRPr lang="en-US" dirty="0"/>
          </a:p>
        </p:txBody>
      </p:sp>
      <p:sp>
        <p:nvSpPr>
          <p:cNvPr id="36" name="TextBox 35">
            <a:extLst>
              <a:ext uri="{FF2B5EF4-FFF2-40B4-BE49-F238E27FC236}">
                <a16:creationId xmlns:a16="http://schemas.microsoft.com/office/drawing/2014/main" id="{23CF2866-59C3-381B-4D36-9361EE714194}"/>
              </a:ext>
            </a:extLst>
          </p:cNvPr>
          <p:cNvSpPr txBox="1"/>
          <p:nvPr/>
        </p:nvSpPr>
        <p:spPr>
          <a:xfrm>
            <a:off x="1941315" y="2116271"/>
            <a:ext cx="519694" cy="369332"/>
          </a:xfrm>
          <a:prstGeom prst="rect">
            <a:avLst/>
          </a:prstGeom>
          <a:noFill/>
        </p:spPr>
        <p:txBody>
          <a:bodyPr wrap="none" rtlCol="0">
            <a:spAutoFit/>
          </a:bodyPr>
          <a:lstStyle/>
          <a:p>
            <a:r>
              <a:rPr lang="en-US" sz="1800" dirty="0" err="1"/>
              <a:t>x</a:t>
            </a:r>
            <a:r>
              <a:rPr lang="en-US" sz="1800" baseline="-25000" dirty="0" err="1"/>
              <a:t>n</a:t>
            </a:r>
            <a:r>
              <a:rPr lang="en-US" sz="1800" baseline="-25000" dirty="0"/>
              <a:t>=3</a:t>
            </a:r>
            <a:endParaRPr lang="en-US" dirty="0"/>
          </a:p>
        </p:txBody>
      </p:sp>
      <p:sp>
        <p:nvSpPr>
          <p:cNvPr id="37" name="TextBox 36">
            <a:extLst>
              <a:ext uri="{FF2B5EF4-FFF2-40B4-BE49-F238E27FC236}">
                <a16:creationId xmlns:a16="http://schemas.microsoft.com/office/drawing/2014/main" id="{D8B2045D-6DF3-395D-E058-7E814AE6190D}"/>
              </a:ext>
            </a:extLst>
          </p:cNvPr>
          <p:cNvSpPr txBox="1"/>
          <p:nvPr/>
        </p:nvSpPr>
        <p:spPr>
          <a:xfrm>
            <a:off x="5483089" y="1131477"/>
            <a:ext cx="481222" cy="369332"/>
          </a:xfrm>
          <a:prstGeom prst="rect">
            <a:avLst/>
          </a:prstGeom>
          <a:noFill/>
        </p:spPr>
        <p:txBody>
          <a:bodyPr wrap="none" rtlCol="0">
            <a:spAutoFit/>
          </a:bodyPr>
          <a:lstStyle/>
          <a:p>
            <a:r>
              <a:rPr lang="en-US" sz="1800" dirty="0" err="1"/>
              <a:t>y</a:t>
            </a:r>
            <a:r>
              <a:rPr lang="en-US" sz="1800" baseline="-25000" dirty="0" err="1"/>
              <a:t>j</a:t>
            </a:r>
            <a:r>
              <a:rPr lang="en-US" sz="1800" baseline="-25000" dirty="0"/>
              <a:t>=1</a:t>
            </a:r>
            <a:endParaRPr lang="en-US" dirty="0"/>
          </a:p>
        </p:txBody>
      </p:sp>
      <p:sp>
        <p:nvSpPr>
          <p:cNvPr id="38" name="TextBox 37">
            <a:extLst>
              <a:ext uri="{FF2B5EF4-FFF2-40B4-BE49-F238E27FC236}">
                <a16:creationId xmlns:a16="http://schemas.microsoft.com/office/drawing/2014/main" id="{2F15E798-4E88-C426-FE10-6944A4800E72}"/>
              </a:ext>
            </a:extLst>
          </p:cNvPr>
          <p:cNvSpPr txBox="1"/>
          <p:nvPr/>
        </p:nvSpPr>
        <p:spPr>
          <a:xfrm>
            <a:off x="5495498" y="1783923"/>
            <a:ext cx="481222" cy="369332"/>
          </a:xfrm>
          <a:prstGeom prst="rect">
            <a:avLst/>
          </a:prstGeom>
          <a:noFill/>
        </p:spPr>
        <p:txBody>
          <a:bodyPr wrap="none" rtlCol="0">
            <a:spAutoFit/>
          </a:bodyPr>
          <a:lstStyle/>
          <a:p>
            <a:r>
              <a:rPr lang="en-US" sz="1800" dirty="0" err="1"/>
              <a:t>y</a:t>
            </a:r>
            <a:r>
              <a:rPr lang="en-US" sz="1800" baseline="-25000" dirty="0" err="1"/>
              <a:t>j</a:t>
            </a:r>
            <a:r>
              <a:rPr lang="en-US" sz="1800" baseline="-25000" dirty="0"/>
              <a:t>=2</a:t>
            </a:r>
            <a:endParaRPr lang="en-US" dirty="0"/>
          </a:p>
        </p:txBody>
      </p:sp>
      <p:sp>
        <p:nvSpPr>
          <p:cNvPr id="39" name="TextBox 38">
            <a:extLst>
              <a:ext uri="{FF2B5EF4-FFF2-40B4-BE49-F238E27FC236}">
                <a16:creationId xmlns:a16="http://schemas.microsoft.com/office/drawing/2014/main" id="{A828165A-6F4B-D0DD-CCCB-E8563C7402E7}"/>
              </a:ext>
            </a:extLst>
          </p:cNvPr>
          <p:cNvSpPr txBox="1"/>
          <p:nvPr/>
        </p:nvSpPr>
        <p:spPr>
          <a:xfrm>
            <a:off x="5481496" y="2241545"/>
            <a:ext cx="481222" cy="369332"/>
          </a:xfrm>
          <a:prstGeom prst="rect">
            <a:avLst/>
          </a:prstGeom>
          <a:noFill/>
        </p:spPr>
        <p:txBody>
          <a:bodyPr wrap="none" rtlCol="0">
            <a:spAutoFit/>
          </a:bodyPr>
          <a:lstStyle/>
          <a:p>
            <a:r>
              <a:rPr lang="en-US" sz="1800" dirty="0" err="1"/>
              <a:t>y</a:t>
            </a:r>
            <a:r>
              <a:rPr lang="en-US" sz="1800" baseline="-25000" dirty="0" err="1"/>
              <a:t>j</a:t>
            </a:r>
            <a:r>
              <a:rPr lang="en-US" sz="1800" baseline="-25000" dirty="0"/>
              <a:t>=3</a:t>
            </a:r>
            <a:endParaRPr lang="en-US" dirty="0"/>
          </a:p>
        </p:txBody>
      </p:sp>
      <p:sp>
        <p:nvSpPr>
          <p:cNvPr id="40" name="TextBox 39">
            <a:extLst>
              <a:ext uri="{FF2B5EF4-FFF2-40B4-BE49-F238E27FC236}">
                <a16:creationId xmlns:a16="http://schemas.microsoft.com/office/drawing/2014/main" id="{36A86740-6589-E42C-99A6-50139D9376EC}"/>
              </a:ext>
            </a:extLst>
          </p:cNvPr>
          <p:cNvSpPr txBox="1"/>
          <p:nvPr/>
        </p:nvSpPr>
        <p:spPr>
          <a:xfrm>
            <a:off x="3705663" y="980561"/>
            <a:ext cx="498855" cy="400110"/>
          </a:xfrm>
          <a:prstGeom prst="rect">
            <a:avLst/>
          </a:prstGeom>
          <a:noFill/>
        </p:spPr>
        <p:txBody>
          <a:bodyPr wrap="none" rtlCol="0">
            <a:spAutoFit/>
          </a:bodyPr>
          <a:lstStyle/>
          <a:p>
            <a:r>
              <a:rPr lang="en-US" sz="2000" dirty="0" err="1"/>
              <a:t>z</a:t>
            </a:r>
            <a:r>
              <a:rPr lang="en-US" sz="2000" baseline="-25000" dirty="0" err="1"/>
              <a:t>j</a:t>
            </a:r>
            <a:r>
              <a:rPr lang="en-US" sz="2000" baseline="-25000" dirty="0"/>
              <a:t>=1</a:t>
            </a:r>
            <a:endParaRPr lang="en-US" sz="2000" dirty="0"/>
          </a:p>
        </p:txBody>
      </p:sp>
      <p:sp>
        <p:nvSpPr>
          <p:cNvPr id="41" name="TextBox 40">
            <a:extLst>
              <a:ext uri="{FF2B5EF4-FFF2-40B4-BE49-F238E27FC236}">
                <a16:creationId xmlns:a16="http://schemas.microsoft.com/office/drawing/2014/main" id="{8F15BAAF-B081-F839-F7B3-6F85738857B0}"/>
              </a:ext>
            </a:extLst>
          </p:cNvPr>
          <p:cNvSpPr txBox="1"/>
          <p:nvPr/>
        </p:nvSpPr>
        <p:spPr>
          <a:xfrm>
            <a:off x="3605195" y="1412461"/>
            <a:ext cx="498855" cy="400110"/>
          </a:xfrm>
          <a:prstGeom prst="rect">
            <a:avLst/>
          </a:prstGeom>
          <a:noFill/>
        </p:spPr>
        <p:txBody>
          <a:bodyPr wrap="none" rtlCol="0">
            <a:spAutoFit/>
          </a:bodyPr>
          <a:lstStyle/>
          <a:p>
            <a:r>
              <a:rPr lang="en-US" sz="2000" dirty="0" err="1"/>
              <a:t>z</a:t>
            </a:r>
            <a:r>
              <a:rPr lang="en-US" sz="2000" baseline="-25000" dirty="0" err="1"/>
              <a:t>j</a:t>
            </a:r>
            <a:r>
              <a:rPr lang="en-US" sz="2000" baseline="-25000" dirty="0"/>
              <a:t>=2</a:t>
            </a:r>
            <a:endParaRPr lang="en-US" sz="2000" dirty="0"/>
          </a:p>
        </p:txBody>
      </p:sp>
      <p:sp>
        <p:nvSpPr>
          <p:cNvPr id="42" name="TextBox 41">
            <a:extLst>
              <a:ext uri="{FF2B5EF4-FFF2-40B4-BE49-F238E27FC236}">
                <a16:creationId xmlns:a16="http://schemas.microsoft.com/office/drawing/2014/main" id="{304E855D-71C9-2042-934D-C186F0575F6B}"/>
              </a:ext>
            </a:extLst>
          </p:cNvPr>
          <p:cNvSpPr txBox="1"/>
          <p:nvPr/>
        </p:nvSpPr>
        <p:spPr>
          <a:xfrm>
            <a:off x="3661300" y="1912823"/>
            <a:ext cx="498855" cy="400110"/>
          </a:xfrm>
          <a:prstGeom prst="rect">
            <a:avLst/>
          </a:prstGeom>
          <a:noFill/>
        </p:spPr>
        <p:txBody>
          <a:bodyPr wrap="none" rtlCol="0">
            <a:spAutoFit/>
          </a:bodyPr>
          <a:lstStyle/>
          <a:p>
            <a:r>
              <a:rPr lang="en-US" sz="2000" dirty="0" err="1"/>
              <a:t>z</a:t>
            </a:r>
            <a:r>
              <a:rPr lang="en-US" sz="2000" baseline="-25000" dirty="0" err="1"/>
              <a:t>j</a:t>
            </a:r>
            <a:r>
              <a:rPr lang="en-US" sz="2000" baseline="-25000" dirty="0"/>
              <a:t>=3</a:t>
            </a:r>
            <a:endParaRPr lang="en-US" sz="2000" dirty="0"/>
          </a:p>
        </p:txBody>
      </p:sp>
      <p:cxnSp>
        <p:nvCxnSpPr>
          <p:cNvPr id="43" name="Straight Arrow Connector 42">
            <a:extLst>
              <a:ext uri="{FF2B5EF4-FFF2-40B4-BE49-F238E27FC236}">
                <a16:creationId xmlns:a16="http://schemas.microsoft.com/office/drawing/2014/main" id="{90954302-BD3D-760B-7CF1-449B3BE370F8}"/>
              </a:ext>
            </a:extLst>
          </p:cNvPr>
          <p:cNvCxnSpPr>
            <a:cxnSpLocks/>
            <a:stCxn id="9" idx="6"/>
          </p:cNvCxnSpPr>
          <p:nvPr/>
        </p:nvCxnSpPr>
        <p:spPr>
          <a:xfrm>
            <a:off x="3810000" y="1441174"/>
            <a:ext cx="305799" cy="109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047A177-3FBE-90BC-DFA6-14FBFCD03DB4}"/>
              </a:ext>
            </a:extLst>
          </p:cNvPr>
          <p:cNvCxnSpPr>
            <a:cxnSpLocks/>
          </p:cNvCxnSpPr>
          <p:nvPr/>
        </p:nvCxnSpPr>
        <p:spPr>
          <a:xfrm flipV="1">
            <a:off x="3786711" y="1860203"/>
            <a:ext cx="281740" cy="33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AC3C3AF-C8A5-C8DE-CC32-9F47549EEB34}"/>
              </a:ext>
            </a:extLst>
          </p:cNvPr>
          <p:cNvCxnSpPr>
            <a:cxnSpLocks/>
            <a:stCxn id="12" idx="6"/>
          </p:cNvCxnSpPr>
          <p:nvPr/>
        </p:nvCxnSpPr>
        <p:spPr>
          <a:xfrm>
            <a:off x="3810000" y="2315818"/>
            <a:ext cx="414520" cy="32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D6CE27C-4638-1969-8413-9A60D7D81CE9}"/>
              </a:ext>
            </a:extLst>
          </p:cNvPr>
          <p:cNvCxnSpPr>
            <a:cxnSpLocks/>
            <a:endCxn id="10" idx="2"/>
          </p:cNvCxnSpPr>
          <p:nvPr/>
        </p:nvCxnSpPr>
        <p:spPr>
          <a:xfrm flipV="1">
            <a:off x="5022714" y="1459224"/>
            <a:ext cx="333010" cy="101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51D9053-C3E9-7662-D98F-077AE9D42C9B}"/>
              </a:ext>
            </a:extLst>
          </p:cNvPr>
          <p:cNvCxnSpPr>
            <a:cxnSpLocks/>
            <a:endCxn id="13" idx="2"/>
          </p:cNvCxnSpPr>
          <p:nvPr/>
        </p:nvCxnSpPr>
        <p:spPr>
          <a:xfrm>
            <a:off x="5000867" y="1981544"/>
            <a:ext cx="3331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1ACB4FA-A229-81D6-7ADD-F227912C1FAB}"/>
              </a:ext>
            </a:extLst>
          </p:cNvPr>
          <p:cNvCxnSpPr>
            <a:cxnSpLocks/>
            <a:stCxn id="15" idx="5"/>
            <a:endCxn id="14" idx="2"/>
          </p:cNvCxnSpPr>
          <p:nvPr/>
        </p:nvCxnSpPr>
        <p:spPr>
          <a:xfrm>
            <a:off x="4925177" y="2318318"/>
            <a:ext cx="408825" cy="75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29EB7891-4D63-FE45-25A8-053796CD690F}"/>
              </a:ext>
            </a:extLst>
          </p:cNvPr>
          <p:cNvSpPr/>
          <p:nvPr/>
        </p:nvSpPr>
        <p:spPr>
          <a:xfrm>
            <a:off x="6593002" y="1333285"/>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223A06E8-B8A4-3662-ED1C-E5286F2FA0B8}"/>
              </a:ext>
            </a:extLst>
          </p:cNvPr>
          <p:cNvSpPr/>
          <p:nvPr/>
        </p:nvSpPr>
        <p:spPr>
          <a:xfrm>
            <a:off x="6608803" y="1820303"/>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84B57A4-9ECE-FB1D-565C-183A68B31D03}"/>
              </a:ext>
            </a:extLst>
          </p:cNvPr>
          <p:cNvSpPr/>
          <p:nvPr/>
        </p:nvSpPr>
        <p:spPr>
          <a:xfrm>
            <a:off x="6567535" y="2328228"/>
            <a:ext cx="159026" cy="218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BBB75D9-78E7-11C8-8387-DF4E920E444D}"/>
              </a:ext>
            </a:extLst>
          </p:cNvPr>
          <p:cNvSpPr txBox="1"/>
          <p:nvPr/>
        </p:nvSpPr>
        <p:spPr>
          <a:xfrm>
            <a:off x="6804370" y="1165227"/>
            <a:ext cx="489236" cy="369332"/>
          </a:xfrm>
          <a:prstGeom prst="rect">
            <a:avLst/>
          </a:prstGeom>
          <a:noFill/>
        </p:spPr>
        <p:txBody>
          <a:bodyPr wrap="none" rtlCol="0">
            <a:spAutoFit/>
          </a:bodyPr>
          <a:lstStyle/>
          <a:p>
            <a:r>
              <a:rPr lang="en-US" sz="1800" dirty="0" err="1"/>
              <a:t>T</a:t>
            </a:r>
            <a:r>
              <a:rPr lang="en-US" baseline="-25000" dirty="0" err="1"/>
              <a:t>j</a:t>
            </a:r>
            <a:r>
              <a:rPr lang="en-US" sz="1800" baseline="-25000" dirty="0"/>
              <a:t>=1</a:t>
            </a:r>
            <a:endParaRPr lang="en-US" dirty="0"/>
          </a:p>
        </p:txBody>
      </p:sp>
      <p:sp>
        <p:nvSpPr>
          <p:cNvPr id="70" name="TextBox 69">
            <a:extLst>
              <a:ext uri="{FF2B5EF4-FFF2-40B4-BE49-F238E27FC236}">
                <a16:creationId xmlns:a16="http://schemas.microsoft.com/office/drawing/2014/main" id="{A9DFF3EA-60C3-D765-F67A-F3A90FDF8FF0}"/>
              </a:ext>
            </a:extLst>
          </p:cNvPr>
          <p:cNvSpPr txBox="1"/>
          <p:nvPr/>
        </p:nvSpPr>
        <p:spPr>
          <a:xfrm>
            <a:off x="6818664" y="1762497"/>
            <a:ext cx="489236" cy="369332"/>
          </a:xfrm>
          <a:prstGeom prst="rect">
            <a:avLst/>
          </a:prstGeom>
          <a:noFill/>
        </p:spPr>
        <p:txBody>
          <a:bodyPr wrap="none" rtlCol="0">
            <a:spAutoFit/>
          </a:bodyPr>
          <a:lstStyle/>
          <a:p>
            <a:r>
              <a:rPr lang="en-US" sz="1800" dirty="0" err="1"/>
              <a:t>T</a:t>
            </a:r>
            <a:r>
              <a:rPr lang="en-US" baseline="-25000" dirty="0" err="1"/>
              <a:t>j</a:t>
            </a:r>
            <a:r>
              <a:rPr lang="en-US" sz="1800" baseline="-25000" dirty="0"/>
              <a:t>=2</a:t>
            </a:r>
            <a:endParaRPr lang="en-US" dirty="0"/>
          </a:p>
        </p:txBody>
      </p:sp>
      <p:sp>
        <p:nvSpPr>
          <p:cNvPr id="71" name="TextBox 70">
            <a:extLst>
              <a:ext uri="{FF2B5EF4-FFF2-40B4-BE49-F238E27FC236}">
                <a16:creationId xmlns:a16="http://schemas.microsoft.com/office/drawing/2014/main" id="{62824D47-F838-7AE1-EE87-0F72A30B8281}"/>
              </a:ext>
            </a:extLst>
          </p:cNvPr>
          <p:cNvSpPr txBox="1"/>
          <p:nvPr/>
        </p:nvSpPr>
        <p:spPr>
          <a:xfrm>
            <a:off x="6733714" y="2225175"/>
            <a:ext cx="489236" cy="369332"/>
          </a:xfrm>
          <a:prstGeom prst="rect">
            <a:avLst/>
          </a:prstGeom>
          <a:noFill/>
        </p:spPr>
        <p:txBody>
          <a:bodyPr wrap="none" rtlCol="0">
            <a:spAutoFit/>
          </a:bodyPr>
          <a:lstStyle/>
          <a:p>
            <a:r>
              <a:rPr lang="en-US" sz="1800" dirty="0" err="1"/>
              <a:t>T</a:t>
            </a:r>
            <a:r>
              <a:rPr lang="en-US" baseline="-25000" dirty="0" err="1"/>
              <a:t>j</a:t>
            </a:r>
            <a:r>
              <a:rPr lang="en-US" sz="1800" baseline="-25000" dirty="0"/>
              <a:t>=3</a:t>
            </a:r>
            <a:endParaRPr lang="en-US" dirty="0"/>
          </a:p>
        </p:txBody>
      </p:sp>
      <p:sp>
        <p:nvSpPr>
          <p:cNvPr id="72" name="TextBox 71">
            <a:extLst>
              <a:ext uri="{FF2B5EF4-FFF2-40B4-BE49-F238E27FC236}">
                <a16:creationId xmlns:a16="http://schemas.microsoft.com/office/drawing/2014/main" id="{7A99A0AC-E236-C0BC-7CD8-18F7FF741616}"/>
              </a:ext>
            </a:extLst>
          </p:cNvPr>
          <p:cNvSpPr txBox="1"/>
          <p:nvPr/>
        </p:nvSpPr>
        <p:spPr>
          <a:xfrm>
            <a:off x="4096004" y="1424326"/>
            <a:ext cx="1014508" cy="1200329"/>
          </a:xfrm>
          <a:prstGeom prst="rect">
            <a:avLst/>
          </a:prstGeom>
          <a:noFill/>
        </p:spPr>
        <p:txBody>
          <a:bodyPr wrap="none" rtlCol="0">
            <a:spAutoFit/>
          </a:bodyPr>
          <a:lstStyle/>
          <a:p>
            <a:r>
              <a:rPr lang="en-US" dirty="0" err="1"/>
              <a:t>Softmax</a:t>
            </a:r>
            <a:r>
              <a:rPr lang="en-US" dirty="0"/>
              <a:t>:</a:t>
            </a:r>
          </a:p>
          <a:p>
            <a:r>
              <a:rPr lang="en-US" dirty="0" err="1"/>
              <a:t>y</a:t>
            </a:r>
            <a:r>
              <a:rPr lang="en-US" baseline="-25000" dirty="0" err="1"/>
              <a:t>j</a:t>
            </a:r>
            <a:r>
              <a:rPr lang="en-US" dirty="0"/>
              <a:t>=</a:t>
            </a:r>
          </a:p>
          <a:p>
            <a:r>
              <a:rPr lang="en-US" dirty="0"/>
              <a:t>exp(</a:t>
            </a:r>
            <a:r>
              <a:rPr lang="en-US" dirty="0" err="1"/>
              <a:t>z</a:t>
            </a:r>
            <a:r>
              <a:rPr lang="en-US" baseline="-25000" dirty="0" err="1"/>
              <a:t>j</a:t>
            </a:r>
            <a:r>
              <a:rPr lang="en-US" dirty="0"/>
              <a:t>)/S</a:t>
            </a:r>
          </a:p>
          <a:p>
            <a:endParaRPr lang="en-US" dirty="0"/>
          </a:p>
        </p:txBody>
      </p:sp>
      <p:sp>
        <p:nvSpPr>
          <p:cNvPr id="73" name="TextBox 72">
            <a:extLst>
              <a:ext uri="{FF2B5EF4-FFF2-40B4-BE49-F238E27FC236}">
                <a16:creationId xmlns:a16="http://schemas.microsoft.com/office/drawing/2014/main" id="{8C90BCDA-4198-CF87-5291-4247CC15B4C7}"/>
              </a:ext>
            </a:extLst>
          </p:cNvPr>
          <p:cNvSpPr txBox="1"/>
          <p:nvPr/>
        </p:nvSpPr>
        <p:spPr>
          <a:xfrm>
            <a:off x="3553048" y="644750"/>
            <a:ext cx="2002215" cy="369332"/>
          </a:xfrm>
          <a:prstGeom prst="rect">
            <a:avLst/>
          </a:prstGeom>
          <a:noFill/>
        </p:spPr>
        <p:txBody>
          <a:bodyPr wrap="none" rtlCol="0">
            <a:spAutoFit/>
          </a:bodyPr>
          <a:lstStyle/>
          <a:p>
            <a:r>
              <a:rPr lang="en-US" dirty="0"/>
              <a:t>S=</a:t>
            </a:r>
            <a:r>
              <a:rPr lang="en-US" dirty="0" err="1"/>
              <a:t>sum_all</a:t>
            </a:r>
            <a:r>
              <a:rPr lang="en-US" dirty="0"/>
              <a:t> j(exp(</a:t>
            </a:r>
            <a:r>
              <a:rPr lang="en-US" dirty="0" err="1"/>
              <a:t>zj</a:t>
            </a:r>
            <a:r>
              <a:rPr lang="en-US" dirty="0"/>
              <a:t>))</a:t>
            </a:r>
          </a:p>
        </p:txBody>
      </p:sp>
      <p:pic>
        <p:nvPicPr>
          <p:cNvPr id="74" name="Picture 2">
            <a:extLst>
              <a:ext uri="{FF2B5EF4-FFF2-40B4-BE49-F238E27FC236}">
                <a16:creationId xmlns:a16="http://schemas.microsoft.com/office/drawing/2014/main" id="{915A4E33-7753-5151-C80F-43C34CDAC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839" y="1226488"/>
            <a:ext cx="1484202" cy="1484202"/>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52438AF1-55BB-F825-F0B8-FCB84D2E7D55}"/>
              </a:ext>
            </a:extLst>
          </p:cNvPr>
          <p:cNvSpPr txBox="1"/>
          <p:nvPr/>
        </p:nvSpPr>
        <p:spPr>
          <a:xfrm>
            <a:off x="6752028" y="617878"/>
            <a:ext cx="947695" cy="646331"/>
          </a:xfrm>
          <a:prstGeom prst="rect">
            <a:avLst/>
          </a:prstGeom>
          <a:noFill/>
        </p:spPr>
        <p:txBody>
          <a:bodyPr wrap="none" rtlCol="0">
            <a:spAutoFit/>
          </a:bodyPr>
          <a:lstStyle/>
          <a:p>
            <a:r>
              <a:rPr lang="en-US" dirty="0"/>
              <a:t>One hot</a:t>
            </a:r>
          </a:p>
          <a:p>
            <a:r>
              <a:rPr lang="en-US" dirty="0"/>
              <a:t>Target</a:t>
            </a:r>
          </a:p>
        </p:txBody>
      </p:sp>
      <p:sp>
        <p:nvSpPr>
          <p:cNvPr id="76" name="TextBox 75">
            <a:extLst>
              <a:ext uri="{FF2B5EF4-FFF2-40B4-BE49-F238E27FC236}">
                <a16:creationId xmlns:a16="http://schemas.microsoft.com/office/drawing/2014/main" id="{4DBE7FBD-F79D-B82B-FE80-CBEF2F47D487}"/>
              </a:ext>
            </a:extLst>
          </p:cNvPr>
          <p:cNvSpPr txBox="1"/>
          <p:nvPr/>
        </p:nvSpPr>
        <p:spPr>
          <a:xfrm>
            <a:off x="5585802" y="657437"/>
            <a:ext cx="1017715" cy="923330"/>
          </a:xfrm>
          <a:prstGeom prst="rect">
            <a:avLst/>
          </a:prstGeom>
          <a:noFill/>
        </p:spPr>
        <p:txBody>
          <a:bodyPr wrap="none" rtlCol="0">
            <a:spAutoFit/>
          </a:bodyPr>
          <a:lstStyle/>
          <a:p>
            <a:r>
              <a:rPr lang="en-US" dirty="0"/>
              <a:t>SoftMax </a:t>
            </a:r>
          </a:p>
          <a:p>
            <a:r>
              <a:rPr lang="en-US" dirty="0"/>
              <a:t>output</a:t>
            </a:r>
          </a:p>
          <a:p>
            <a:endParaRPr lang="en-US" dirty="0"/>
          </a:p>
        </p:txBody>
      </p:sp>
      <p:sp>
        <p:nvSpPr>
          <p:cNvPr id="80" name="TextBox 79">
            <a:extLst>
              <a:ext uri="{FF2B5EF4-FFF2-40B4-BE49-F238E27FC236}">
                <a16:creationId xmlns:a16="http://schemas.microsoft.com/office/drawing/2014/main" id="{90AD8A59-856D-D03A-EDC9-92FFA9306FEF}"/>
              </a:ext>
            </a:extLst>
          </p:cNvPr>
          <p:cNvSpPr txBox="1"/>
          <p:nvPr/>
        </p:nvSpPr>
        <p:spPr>
          <a:xfrm>
            <a:off x="1462287" y="1111858"/>
            <a:ext cx="476412" cy="2031325"/>
          </a:xfrm>
          <a:prstGeom prst="rect">
            <a:avLst/>
          </a:prstGeom>
          <a:noFill/>
        </p:spPr>
        <p:txBody>
          <a:bodyPr wrap="none" rtlCol="0">
            <a:spAutoFit/>
          </a:bodyPr>
          <a:lstStyle/>
          <a:p>
            <a:r>
              <a:rPr lang="en-US" dirty="0"/>
              <a:t>0.5</a:t>
            </a:r>
          </a:p>
          <a:p>
            <a:endParaRPr lang="en-US" dirty="0"/>
          </a:p>
          <a:p>
            <a:r>
              <a:rPr lang="en-US" dirty="0"/>
              <a:t>1.0</a:t>
            </a:r>
          </a:p>
          <a:p>
            <a:endParaRPr lang="en-US" dirty="0"/>
          </a:p>
          <a:p>
            <a:r>
              <a:rPr lang="en-US" dirty="0"/>
              <a:t>1.5</a:t>
            </a:r>
          </a:p>
          <a:p>
            <a:endParaRPr lang="en-US" dirty="0"/>
          </a:p>
          <a:p>
            <a:endParaRPr lang="en-US" dirty="0"/>
          </a:p>
        </p:txBody>
      </p:sp>
      <p:sp>
        <p:nvSpPr>
          <p:cNvPr id="81" name="TextBox 80">
            <a:extLst>
              <a:ext uri="{FF2B5EF4-FFF2-40B4-BE49-F238E27FC236}">
                <a16:creationId xmlns:a16="http://schemas.microsoft.com/office/drawing/2014/main" id="{70D139EB-529C-A385-F5FF-65AFE078CAF8}"/>
              </a:ext>
            </a:extLst>
          </p:cNvPr>
          <p:cNvSpPr txBox="1"/>
          <p:nvPr/>
        </p:nvSpPr>
        <p:spPr>
          <a:xfrm>
            <a:off x="7301414" y="1201729"/>
            <a:ext cx="301686" cy="2031325"/>
          </a:xfrm>
          <a:prstGeom prst="rect">
            <a:avLst/>
          </a:prstGeom>
          <a:noFill/>
        </p:spPr>
        <p:txBody>
          <a:bodyPr wrap="none" rtlCol="0">
            <a:spAutoFit/>
          </a:bodyPr>
          <a:lstStyle/>
          <a:p>
            <a:r>
              <a:rPr lang="en-US" dirty="0"/>
              <a:t>0</a:t>
            </a:r>
          </a:p>
          <a:p>
            <a:endParaRPr lang="en-US" dirty="0"/>
          </a:p>
          <a:p>
            <a:r>
              <a:rPr lang="en-US" dirty="0"/>
              <a:t>1</a:t>
            </a:r>
          </a:p>
          <a:p>
            <a:endParaRPr lang="en-US" dirty="0"/>
          </a:p>
          <a:p>
            <a:r>
              <a:rPr lang="en-US" dirty="0"/>
              <a:t>0</a:t>
            </a:r>
          </a:p>
          <a:p>
            <a:endParaRPr lang="en-US" dirty="0"/>
          </a:p>
          <a:p>
            <a:endParaRPr lang="en-US" dirty="0"/>
          </a:p>
        </p:txBody>
      </p:sp>
    </p:spTree>
    <p:extLst>
      <p:ext uri="{BB962C8B-B14F-4D97-AF65-F5344CB8AC3E}">
        <p14:creationId xmlns:p14="http://schemas.microsoft.com/office/powerpoint/2010/main" val="23632398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7E34-89DE-52A1-D65F-2B685AD11F59}"/>
              </a:ext>
            </a:extLst>
          </p:cNvPr>
          <p:cNvSpPr>
            <a:spLocks noGrp="1"/>
          </p:cNvSpPr>
          <p:nvPr>
            <p:ph type="ctrTitle"/>
          </p:nvPr>
        </p:nvSpPr>
        <p:spPr/>
        <p:txBody>
          <a:bodyPr/>
          <a:lstStyle/>
          <a:p>
            <a:r>
              <a:rPr lang="en-US" dirty="0"/>
              <a:t>SoftMax and bias</a:t>
            </a:r>
            <a:endParaRPr lang="en-HK" dirty="0"/>
          </a:p>
        </p:txBody>
      </p:sp>
      <p:sp>
        <p:nvSpPr>
          <p:cNvPr id="6" name="Subtitle 5">
            <a:extLst>
              <a:ext uri="{FF2B5EF4-FFF2-40B4-BE49-F238E27FC236}">
                <a16:creationId xmlns:a16="http://schemas.microsoft.com/office/drawing/2014/main" id="{BE8F2998-AC1D-148B-9CBF-6C7979E9122A}"/>
              </a:ext>
            </a:extLst>
          </p:cNvPr>
          <p:cNvSpPr>
            <a:spLocks noGrp="1"/>
          </p:cNvSpPr>
          <p:nvPr>
            <p:ph type="subTitle" idx="1"/>
          </p:nvPr>
        </p:nvSpPr>
        <p:spPr/>
        <p:txBody>
          <a:bodyPr/>
          <a:lstStyle/>
          <a:p>
            <a:r>
              <a:rPr lang="en-US" dirty="0"/>
              <a:t>Do we need bias?</a:t>
            </a:r>
            <a:endParaRPr lang="en-HK" dirty="0"/>
          </a:p>
        </p:txBody>
      </p:sp>
      <p:sp>
        <p:nvSpPr>
          <p:cNvPr id="4" name="Footer Placeholder 3">
            <a:extLst>
              <a:ext uri="{FF2B5EF4-FFF2-40B4-BE49-F238E27FC236}">
                <a16:creationId xmlns:a16="http://schemas.microsoft.com/office/drawing/2014/main" id="{0A276D02-1A41-D850-D375-AAC57EFDD1F6}"/>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708BB013-F4B1-DDD6-BDFE-07ECBD3ECF5A}"/>
              </a:ext>
            </a:extLst>
          </p:cNvPr>
          <p:cNvSpPr>
            <a:spLocks noGrp="1"/>
          </p:cNvSpPr>
          <p:nvPr>
            <p:ph type="sldNum" sz="quarter" idx="12"/>
          </p:nvPr>
        </p:nvSpPr>
        <p:spPr/>
        <p:txBody>
          <a:bodyPr/>
          <a:lstStyle/>
          <a:p>
            <a:fld id="{B28686DF-4AC6-44BB-9261-A3C12E8BDC53}" type="slidenum">
              <a:rPr lang="en-US" altLang="zh-HK" smtClean="0"/>
              <a:pPr/>
              <a:t>81</a:t>
            </a:fld>
            <a:endParaRPr lang="en-US" altLang="zh-HK"/>
          </a:p>
        </p:txBody>
      </p:sp>
      <p:sp>
        <p:nvSpPr>
          <p:cNvPr id="7" name="TextBox 6">
            <a:extLst>
              <a:ext uri="{FF2B5EF4-FFF2-40B4-BE49-F238E27FC236}">
                <a16:creationId xmlns:a16="http://schemas.microsoft.com/office/drawing/2014/main" id="{E7AE9961-E766-FC36-9347-A2AFA1557426}"/>
              </a:ext>
            </a:extLst>
          </p:cNvPr>
          <p:cNvSpPr txBox="1"/>
          <p:nvPr/>
        </p:nvSpPr>
        <p:spPr>
          <a:xfrm>
            <a:off x="1053548" y="849868"/>
            <a:ext cx="7404652" cy="369332"/>
          </a:xfrm>
          <a:prstGeom prst="rect">
            <a:avLst/>
          </a:prstGeom>
          <a:noFill/>
        </p:spPr>
        <p:txBody>
          <a:bodyPr wrap="square">
            <a:spAutoFit/>
          </a:bodyPr>
          <a:lstStyle/>
          <a:p>
            <a:r>
              <a:rPr lang="en-US" sz="1800" dirty="0">
                <a:solidFill>
                  <a:srgbClr val="FF0000"/>
                </a:solidFill>
              </a:rPr>
              <a:t>Answer5: w3(new)= 0.3−0.1*1.5* (0.6622 −0)= 0.20067</a:t>
            </a:r>
          </a:p>
        </p:txBody>
      </p:sp>
    </p:spTree>
    <p:extLst>
      <p:ext uri="{BB962C8B-B14F-4D97-AF65-F5344CB8AC3E}">
        <p14:creationId xmlns:p14="http://schemas.microsoft.com/office/powerpoint/2010/main" val="1104930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8B57-5862-7A07-E92E-0FFD594548DB}"/>
              </a:ext>
            </a:extLst>
          </p:cNvPr>
          <p:cNvSpPr>
            <a:spLocks noGrp="1"/>
          </p:cNvSpPr>
          <p:nvPr>
            <p:ph type="title"/>
          </p:nvPr>
        </p:nvSpPr>
        <p:spPr>
          <a:xfrm>
            <a:off x="3729038" y="211653"/>
            <a:ext cx="4957762" cy="1143000"/>
          </a:xfrm>
        </p:spPr>
        <p:txBody>
          <a:bodyPr>
            <a:normAutofit/>
          </a:bodyPr>
          <a:lstStyle/>
          <a:p>
            <a:r>
              <a:rPr lang="en-US" dirty="0"/>
              <a:t>SoftMax with bias </a:t>
            </a:r>
          </a:p>
        </p:txBody>
      </p:sp>
      <p:sp>
        <p:nvSpPr>
          <p:cNvPr id="3" name="Content Placeholder 2">
            <a:extLst>
              <a:ext uri="{FF2B5EF4-FFF2-40B4-BE49-F238E27FC236}">
                <a16:creationId xmlns:a16="http://schemas.microsoft.com/office/drawing/2014/main" id="{BF4F414A-5E42-B546-8489-85ECDE29A8B7}"/>
              </a:ext>
            </a:extLst>
          </p:cNvPr>
          <p:cNvSpPr>
            <a:spLocks noGrp="1"/>
          </p:cNvSpPr>
          <p:nvPr>
            <p:ph idx="1"/>
          </p:nvPr>
        </p:nvSpPr>
        <p:spPr>
          <a:xfrm>
            <a:off x="8153400" y="5791200"/>
            <a:ext cx="590550" cy="537945"/>
          </a:xfrm>
        </p:spPr>
        <p:txBody>
          <a:bodyPr>
            <a:normAutofit/>
          </a:bodyPr>
          <a:lstStyle/>
          <a:p>
            <a:r>
              <a:rPr lang="en-US" sz="2000" dirty="0"/>
              <a:t> </a:t>
            </a:r>
          </a:p>
        </p:txBody>
      </p:sp>
      <p:sp>
        <p:nvSpPr>
          <p:cNvPr id="4" name="Footer Placeholder 3">
            <a:extLst>
              <a:ext uri="{FF2B5EF4-FFF2-40B4-BE49-F238E27FC236}">
                <a16:creationId xmlns:a16="http://schemas.microsoft.com/office/drawing/2014/main" id="{BC2CCC44-C75C-39B3-BC8B-49BA08FAECD5}"/>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4A25CAC8-4A4B-4795-4247-C3394370FE9F}"/>
              </a:ext>
            </a:extLst>
          </p:cNvPr>
          <p:cNvSpPr>
            <a:spLocks noGrp="1"/>
          </p:cNvSpPr>
          <p:nvPr>
            <p:ph type="sldNum" sz="quarter" idx="12"/>
          </p:nvPr>
        </p:nvSpPr>
        <p:spPr/>
        <p:txBody>
          <a:bodyPr/>
          <a:lstStyle/>
          <a:p>
            <a:fld id="{B28686DF-4AC6-44BB-9261-A3C12E8BDC53}" type="slidenum">
              <a:rPr lang="en-US" altLang="zh-HK" smtClean="0"/>
              <a:pPr/>
              <a:t>82</a:t>
            </a:fld>
            <a:endParaRPr lang="en-US" altLang="zh-HK"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75D41A-557D-0E83-9706-0490770B6847}"/>
                  </a:ext>
                </a:extLst>
              </p:cNvPr>
              <p:cNvSpPr txBox="1"/>
              <p:nvPr/>
            </p:nvSpPr>
            <p:spPr>
              <a:xfrm>
                <a:off x="4022379" y="2045281"/>
                <a:ext cx="5231625" cy="4226029"/>
              </a:xfrm>
              <a:prstGeom prst="rect">
                <a:avLst/>
              </a:prstGeom>
              <a:noFill/>
            </p:spPr>
            <p:txBody>
              <a:bodyPr wrap="none" lIns="0" tIns="0" rIns="0" bIns="0" rtlCol="0">
                <a:spAutoFit/>
              </a:bodyPr>
              <a:lstStyle/>
              <a:p>
                <a:r>
                  <a:rPr lang="en-US" i="1" dirty="0">
                    <a:latin typeface="Cambria Math" panose="02040503050406030204" pitchFamily="18" charset="0"/>
                  </a:rPr>
                  <a:t>X has N features, Z (or y) has K classes, bias is c</a:t>
                </a: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𝑍</m:t>
                                    </m:r>
                                    <m:r>
                                      <a:rPr lang="en-US" i="1">
                                        <a:latin typeface="Cambria Math" panose="02040503050406030204" pitchFamily="18" charset="0"/>
                                      </a:rPr>
                                      <m:t>1</m:t>
                                    </m:r>
                                  </m:e>
                                </m:mr>
                                <m:mr>
                                  <m:e>
                                    <m:r>
                                      <m:rPr>
                                        <m:brk m:alnAt="7"/>
                                      </m:rPr>
                                      <a:rPr lang="en-US" i="1">
                                        <a:latin typeface="Cambria Math" panose="02040503050406030204" pitchFamily="18" charset="0"/>
                                      </a:rPr>
                                      <m:t>𝑍</m:t>
                                    </m:r>
                                    <m:r>
                                      <a:rPr lang="en-US" i="1">
                                        <a:latin typeface="Cambria Math" panose="02040503050406030204" pitchFamily="18" charset="0"/>
                                      </a:rPr>
                                      <m:t>2</m:t>
                                    </m:r>
                                  </m:e>
                                </m:mr>
                                <m:mr>
                                  <m:e>
                                    <m:eqArr>
                                      <m:eqArrPr>
                                        <m:ctrlPr>
                                          <a:rPr lang="en-US" i="1">
                                            <a:latin typeface="Cambria Math" panose="02040503050406030204" pitchFamily="18" charset="0"/>
                                          </a:rPr>
                                        </m:ctrlPr>
                                      </m:eqArrPr>
                                      <m:e>
                                        <m:r>
                                          <a:rPr lang="en-US" i="1">
                                            <a:latin typeface="Cambria Math" panose="02040503050406030204" pitchFamily="18" charset="0"/>
                                          </a:rPr>
                                          <m:t>:</m:t>
                                        </m:r>
                                      </m:e>
                                      <m:e>
                                        <m:r>
                                          <m:rPr>
                                            <m:brk m:alnAt="7"/>
                                          </m:rPr>
                                          <a:rPr lang="en-US" i="1">
                                            <a:latin typeface="Cambria Math" panose="02040503050406030204" pitchFamily="18" charset="0"/>
                                          </a:rPr>
                                          <m:t>𝑍</m:t>
                                        </m:r>
                                        <m:r>
                                          <a:rPr lang="en-US" i="1">
                                            <a:latin typeface="Cambria Math" panose="02040503050406030204" pitchFamily="18" charset="0"/>
                                          </a:rPr>
                                          <m:t>𝐾</m:t>
                                        </m:r>
                                      </m:e>
                                    </m:eqArr>
                                  </m:e>
                                </m:mr>
                              </m:m>
                            </m:e>
                          </m:d>
                        </m:e>
                        <m:sub>
                          <m:r>
                            <a:rPr lang="en-US" b="0" i="1" smtClean="0">
                              <a:latin typeface="Cambria Math" panose="02040503050406030204" pitchFamily="18" charset="0"/>
                            </a:rPr>
                            <m:t>(</m:t>
                          </m:r>
                          <m:r>
                            <a:rPr lang="en-US" b="0" i="1" smtClean="0">
                              <a:latin typeface="Cambria Math" panose="02040503050406030204" pitchFamily="18" charset="0"/>
                            </a:rPr>
                            <m:t>𝐾</m:t>
                          </m:r>
                          <m:r>
                            <a:rPr lang="en-US" i="1">
                              <a:latin typeface="Cambria Math" panose="02040503050406030204" pitchFamily="18" charset="0"/>
                            </a:rPr>
                            <m:t>×1)</m:t>
                          </m:r>
                        </m:sub>
                      </m:sSub>
                    </m:oMath>
                  </m:oMathPara>
                </a14:m>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HK" b="0" i="1" smtClean="0">
                                        <a:latin typeface="Cambria Math" panose="02040503050406030204" pitchFamily="18" charset="0"/>
                                      </a:rPr>
                                      <m:t>𝑐</m:t>
                                    </m:r>
                                    <m:r>
                                      <a:rPr lang="en-US" i="1">
                                        <a:latin typeface="Cambria Math" panose="02040503050406030204" pitchFamily="18" charset="0"/>
                                      </a:rPr>
                                      <m:t>  </m:t>
                                    </m:r>
                                    <m:r>
                                      <m:rPr>
                                        <m:brk m:alnAt="7"/>
                                      </m:rPr>
                                      <a:rPr lang="en-US" i="1">
                                        <a:latin typeface="Cambria Math" panose="02040503050406030204" pitchFamily="18" charset="0"/>
                                      </a:rPr>
                                      <m:t>𝑤</m:t>
                                    </m:r>
                                    <m:r>
                                      <a:rPr lang="en-US" i="1">
                                        <a:latin typeface="Cambria Math" panose="02040503050406030204" pitchFamily="18" charset="0"/>
                                      </a:rPr>
                                      <m:t>11</m:t>
                                    </m:r>
                                  </m:e>
                                  <m:e>
                                    <m:r>
                                      <a:rPr lang="en-US" i="1">
                                        <a:latin typeface="Cambria Math" panose="02040503050406030204" pitchFamily="18" charset="0"/>
                                      </a:rPr>
                                      <m:t>𝑤</m:t>
                                    </m:r>
                                    <m:r>
                                      <a:rPr lang="en-US" i="1">
                                        <a:latin typeface="Cambria Math" panose="02040503050406030204" pitchFamily="18" charset="0"/>
                                      </a:rPr>
                                      <m:t>12</m:t>
                                    </m:r>
                                  </m:e>
                                  <m:e>
                                    <m:r>
                                      <a:rPr lang="en-US" i="1">
                                        <a:latin typeface="Cambria Math" panose="02040503050406030204" pitchFamily="18" charset="0"/>
                                      </a:rPr>
                                      <m:t>..</m:t>
                                    </m:r>
                                  </m:e>
                                </m:mr>
                                <m:mr>
                                  <m:e>
                                    <m:r>
                                      <a:rPr lang="en-HK" b="0" i="1" smtClean="0">
                                        <a:latin typeface="Cambria Math" panose="02040503050406030204" pitchFamily="18" charset="0"/>
                                      </a:rPr>
                                      <m:t>𝑐</m:t>
                                    </m:r>
                                    <m:r>
                                      <a:rPr lang="en-HK" b="0" i="1" smtClean="0">
                                        <a:latin typeface="Cambria Math" panose="02040503050406030204" pitchFamily="18" charset="0"/>
                                      </a:rPr>
                                      <m:t>  </m:t>
                                    </m:r>
                                    <m:r>
                                      <a:rPr lang="en-US" i="1">
                                        <a:latin typeface="Cambria Math" panose="02040503050406030204" pitchFamily="18" charset="0"/>
                                      </a:rPr>
                                      <m:t>𝑤</m:t>
                                    </m:r>
                                    <m:r>
                                      <a:rPr lang="en-US" i="1">
                                        <a:latin typeface="Cambria Math" panose="02040503050406030204" pitchFamily="18" charset="0"/>
                                      </a:rPr>
                                      <m:t>21</m:t>
                                    </m:r>
                                  </m:e>
                                  <m:e>
                                    <m:r>
                                      <a:rPr lang="en-US" i="1">
                                        <a:latin typeface="Cambria Math" panose="02040503050406030204" pitchFamily="18" charset="0"/>
                                      </a:rPr>
                                      <m:t>𝑤</m:t>
                                    </m:r>
                                    <m:r>
                                      <a:rPr lang="en-US" i="1">
                                        <a:latin typeface="Cambria Math" panose="02040503050406030204" pitchFamily="18" charset="0"/>
                                      </a:rPr>
                                      <m:t>22</m:t>
                                    </m:r>
                                  </m:e>
                                  <m:e>
                                    <m:r>
                                      <a:rPr lang="en-US" i="1">
                                        <a:latin typeface="Cambria Math" panose="02040503050406030204" pitchFamily="18" charset="0"/>
                                      </a:rPr>
                                      <m:t>..</m:t>
                                    </m:r>
                                  </m:e>
                                </m:mr>
                                <m:mr>
                                  <m:e>
                                    <m:r>
                                      <a:rPr lang="en-US" i="1">
                                        <a:latin typeface="Cambria Math" panose="02040503050406030204" pitchFamily="18" charset="0"/>
                                      </a:rPr>
                                      <m:t>:         :</m:t>
                                    </m:r>
                                  </m:e>
                                  <m:e>
                                    <m:r>
                                      <a:rPr lang="en-US" i="1">
                                        <a:latin typeface="Cambria Math" panose="02040503050406030204" pitchFamily="18" charset="0"/>
                                      </a:rPr>
                                      <m:t>:</m:t>
                                    </m:r>
                                  </m:e>
                                  <m:e>
                                    <m:r>
                                      <a:rPr lang="en-US" i="1">
                                        <a:latin typeface="Cambria Math" panose="02040503050406030204" pitchFamily="18" charset="0"/>
                                      </a:rPr>
                                      <m:t>..</m:t>
                                    </m:r>
                                  </m:e>
                                </m:mr>
                                <m:mr>
                                  <m:e>
                                    <m:r>
                                      <a:rPr lang="en-HK" b="0" i="1" smtClean="0">
                                        <a:latin typeface="Cambria Math" panose="02040503050406030204" pitchFamily="18" charset="0"/>
                                      </a:rPr>
                                      <m:t>𝑐</m:t>
                                    </m:r>
                                    <m:r>
                                      <a:rPr lang="en-US" i="1">
                                        <a:latin typeface="Cambria Math" panose="02040503050406030204" pitchFamily="18" charset="0"/>
                                      </a:rPr>
                                      <m:t>  </m:t>
                                    </m:r>
                                    <m:r>
                                      <a:rPr lang="en-US" i="1">
                                        <a:latin typeface="Cambria Math" panose="02040503050406030204" pitchFamily="18" charset="0"/>
                                      </a:rPr>
                                      <m:t>𝑤𝐾</m:t>
                                    </m:r>
                                    <m:r>
                                      <a:rPr lang="en-US" i="1">
                                        <a:latin typeface="Cambria Math" panose="02040503050406030204" pitchFamily="18" charset="0"/>
                                      </a:rPr>
                                      <m:t>1</m:t>
                                    </m:r>
                                  </m:e>
                                  <m:e>
                                    <m:r>
                                      <a:rPr lang="en-US" i="1">
                                        <a:latin typeface="Cambria Math" panose="02040503050406030204" pitchFamily="18" charset="0"/>
                                      </a:rPr>
                                      <m:t>𝑤</m:t>
                                    </m:r>
                                    <m:r>
                                      <a:rPr lang="en-US" b="0" i="1" smtClean="0">
                                        <a:latin typeface="Cambria Math" panose="02040503050406030204" pitchFamily="18" charset="0"/>
                                      </a:rPr>
                                      <m:t>𝐾</m:t>
                                    </m:r>
                                    <m:r>
                                      <a:rPr lang="en-US" i="1">
                                        <a:latin typeface="Cambria Math" panose="02040503050406030204" pitchFamily="18" charset="0"/>
                                      </a:rPr>
                                      <m:t>2</m:t>
                                    </m:r>
                                  </m:e>
                                  <m:e>
                                    <m:r>
                                      <a:rPr lang="en-US" i="1">
                                        <a:latin typeface="Cambria Math" panose="02040503050406030204" pitchFamily="18" charset="0"/>
                                      </a:rPr>
                                      <m:t>..</m:t>
                                    </m:r>
                                  </m:e>
                                </m:mr>
                              </m:m>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m:t>
                                    </m:r>
                                    <m:r>
                                      <a:rPr lang="en-US" i="1">
                                        <a:latin typeface="Cambria Math" panose="02040503050406030204" pitchFamily="18" charset="0"/>
                                      </a:rPr>
                                      <m:t>𝑁</m:t>
                                    </m:r>
                                  </m:e>
                                </m:mr>
                                <m:mr>
                                  <m:e>
                                    <m:r>
                                      <a:rPr lang="en-US" i="1">
                                        <a:latin typeface="Cambria Math" panose="02040503050406030204" pitchFamily="18" charset="0"/>
                                      </a:rPr>
                                      <m:t>𝑤</m:t>
                                    </m:r>
                                    <m:r>
                                      <a:rPr lang="en-US" i="1">
                                        <a:latin typeface="Cambria Math" panose="02040503050406030204" pitchFamily="18" charset="0"/>
                                      </a:rPr>
                                      <m:t>2</m:t>
                                    </m:r>
                                    <m:r>
                                      <a:rPr lang="en-US" i="1">
                                        <a:latin typeface="Cambria Math" panose="02040503050406030204" pitchFamily="18" charset="0"/>
                                      </a:rPr>
                                      <m:t>𝑁</m:t>
                                    </m:r>
                                  </m:e>
                                </m:mr>
                                <m:mr>
                                  <m:e>
                                    <m:r>
                                      <a:rPr lang="en-US" i="1">
                                        <a:latin typeface="Cambria Math" panose="02040503050406030204" pitchFamily="18" charset="0"/>
                                      </a:rPr>
                                      <m:t>..</m:t>
                                    </m:r>
                                  </m:e>
                                </m:mr>
                                <m:mr>
                                  <m:e>
                                    <m:r>
                                      <a:rPr lang="en-US" i="1">
                                        <a:latin typeface="Cambria Math" panose="02040503050406030204" pitchFamily="18" charset="0"/>
                                      </a:rPr>
                                      <m:t>𝑤𝐾𝑁</m:t>
                                    </m:r>
                                  </m:e>
                                </m:mr>
                              </m:m>
                            </m:e>
                          </m:d>
                        </m:e>
                        <m:sub>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m:rPr>
                              <m:nor/>
                            </m:rPr>
                            <a:rPr lang="en-US" dirty="0"/>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HK" b="0" i="1" smtClean="0">
                                        <a:latin typeface="Cambria Math" panose="02040503050406030204" pitchFamily="18" charset="0"/>
                                      </a:rPr>
                                      <m:t>1</m:t>
                                    </m:r>
                                  </m:e>
                                </m:mr>
                                <m:mr>
                                  <m:e>
                                    <m:r>
                                      <a:rPr lang="en-US" i="1">
                                        <a:latin typeface="Cambria Math" panose="02040503050406030204" pitchFamily="18" charset="0"/>
                                      </a:rPr>
                                      <m:t>𝑥</m:t>
                                    </m:r>
                                    <m:r>
                                      <a:rPr lang="en-US" i="1">
                                        <a:latin typeface="Cambria Math" panose="02040503050406030204" pitchFamily="18" charset="0"/>
                                      </a:rPr>
                                      <m:t>1</m:t>
                                    </m:r>
                                  </m:e>
                                </m:mr>
                                <m:m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2</m:t>
                                        </m:r>
                                      </m:e>
                                      <m:e>
                                        <m:r>
                                          <a:rPr lang="en-US" i="1">
                                            <a:latin typeface="Cambria Math" panose="02040503050406030204" pitchFamily="18" charset="0"/>
                                          </a:rPr>
                                          <m:t>:</m:t>
                                        </m:r>
                                      </m:e>
                                      <m:e>
                                        <m:r>
                                          <a:rPr lang="en-US" i="1">
                                            <a:latin typeface="Cambria Math" panose="02040503050406030204" pitchFamily="18" charset="0"/>
                                          </a:rPr>
                                          <m:t>𝑥</m:t>
                                        </m:r>
                                        <m:r>
                                          <a:rPr lang="en-US" b="0" i="1" smtClean="0">
                                            <a:latin typeface="Cambria Math" panose="02040503050406030204" pitchFamily="18" charset="0"/>
                                          </a:rPr>
                                          <m:t>𝑁</m:t>
                                        </m:r>
                                      </m:e>
                                    </m:eqArr>
                                  </m:e>
                                </m:mr>
                              </m:m>
                            </m:e>
                          </m:d>
                        </m:e>
                        <m: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+1)×1)</m:t>
                          </m:r>
                        </m:sub>
                      </m:sSub>
                    </m:oMath>
                  </m:oMathPara>
                </a14:m>
                <a:endParaRPr lang="en-US" dirty="0"/>
              </a:p>
              <a:p>
                <a:r>
                  <a:rPr lang="en-US" dirty="0"/>
                  <a:t>Hence,</a:t>
                </a:r>
              </a:p>
              <a:p>
                <a:r>
                  <a:rPr lang="en-US" dirty="0"/>
                  <a:t>Z1=c+w11*x1+w12*x2+…+w1n*</a:t>
                </a:r>
                <a:r>
                  <a:rPr lang="en-US" dirty="0" err="1"/>
                  <a:t>xN</a:t>
                </a:r>
                <a:endParaRPr lang="en-US" dirty="0"/>
              </a:p>
              <a:p>
                <a:r>
                  <a:rPr lang="en-US" dirty="0"/>
                  <a:t>Z2=c+w21*x1+w22*x2+…+w2N*</a:t>
                </a:r>
                <a:r>
                  <a:rPr lang="en-US" dirty="0" err="1"/>
                  <a:t>xN</a:t>
                </a:r>
                <a:endParaRPr lang="en-US" dirty="0"/>
              </a:p>
              <a:p>
                <a:r>
                  <a:rPr lang="en-US" dirty="0"/>
                  <a:t>        :</a:t>
                </a:r>
              </a:p>
              <a:p>
                <a:r>
                  <a:rPr lang="en-US" dirty="0"/>
                  <a:t>ZK=c+wK1*x1+wK2*x2+…+</a:t>
                </a:r>
                <a:r>
                  <a:rPr lang="en-US" dirty="0" err="1"/>
                  <a:t>wKN</a:t>
                </a:r>
                <a:r>
                  <a:rPr lang="en-US" dirty="0"/>
                  <a:t>*</a:t>
                </a:r>
                <a:r>
                  <a:rPr lang="en-US" dirty="0" err="1"/>
                  <a:t>xN</a:t>
                </a:r>
                <a:endParaRPr lang="en-US" dirty="0"/>
              </a:p>
              <a:p>
                <a:endParaRPr lang="en-US" dirty="0"/>
              </a:p>
            </p:txBody>
          </p:sp>
        </mc:Choice>
        <mc:Fallback xmlns="">
          <p:sp>
            <p:nvSpPr>
              <p:cNvPr id="8" name="TextBox 7">
                <a:extLst>
                  <a:ext uri="{FF2B5EF4-FFF2-40B4-BE49-F238E27FC236}">
                    <a16:creationId xmlns:a16="http://schemas.microsoft.com/office/drawing/2014/main" id="{AD75D41A-557D-0E83-9706-0490770B6847}"/>
                  </a:ext>
                </a:extLst>
              </p:cNvPr>
              <p:cNvSpPr txBox="1">
                <a:spLocks noRot="1" noChangeAspect="1" noMove="1" noResize="1" noEditPoints="1" noAdjustHandles="1" noChangeArrowheads="1" noChangeShapeType="1" noTextEdit="1"/>
              </p:cNvSpPr>
              <p:nvPr/>
            </p:nvSpPr>
            <p:spPr>
              <a:xfrm>
                <a:off x="4022379" y="2045281"/>
                <a:ext cx="5231625" cy="4226029"/>
              </a:xfrm>
              <a:prstGeom prst="rect">
                <a:avLst/>
              </a:prstGeom>
              <a:blipFill>
                <a:blip r:embed="rId2"/>
                <a:stretch>
                  <a:fillRect l="-2797" t="-2020"/>
                </a:stretch>
              </a:blipFill>
            </p:spPr>
            <p:txBody>
              <a:bodyPr/>
              <a:lstStyle/>
              <a:p>
                <a:r>
                  <a:rPr lang="en-HK">
                    <a:noFill/>
                  </a:rPr>
                  <a:t> </a:t>
                </a:r>
              </a:p>
            </p:txBody>
          </p:sp>
        </mc:Fallback>
      </mc:AlternateContent>
      <p:pic>
        <p:nvPicPr>
          <p:cNvPr id="14" name="Picture 13">
            <a:extLst>
              <a:ext uri="{FF2B5EF4-FFF2-40B4-BE49-F238E27FC236}">
                <a16:creationId xmlns:a16="http://schemas.microsoft.com/office/drawing/2014/main" id="{9010D432-4844-CAD2-78FB-FA26C47A9222}"/>
              </a:ext>
            </a:extLst>
          </p:cNvPr>
          <p:cNvPicPr>
            <a:picLocks noChangeAspect="1"/>
          </p:cNvPicPr>
          <p:nvPr/>
        </p:nvPicPr>
        <p:blipFill>
          <a:blip r:embed="rId3"/>
          <a:stretch>
            <a:fillRect/>
          </a:stretch>
        </p:blipFill>
        <p:spPr>
          <a:xfrm>
            <a:off x="354859" y="2271901"/>
            <a:ext cx="2952750" cy="2143125"/>
          </a:xfrm>
          <a:prstGeom prst="rect">
            <a:avLst/>
          </a:prstGeom>
        </p:spPr>
      </p:pic>
      <p:sp>
        <p:nvSpPr>
          <p:cNvPr id="6" name="TextBox 5">
            <a:extLst>
              <a:ext uri="{FF2B5EF4-FFF2-40B4-BE49-F238E27FC236}">
                <a16:creationId xmlns:a16="http://schemas.microsoft.com/office/drawing/2014/main" id="{687D7C88-7E78-C662-0965-B4D97CE00582}"/>
              </a:ext>
            </a:extLst>
          </p:cNvPr>
          <p:cNvSpPr txBox="1"/>
          <p:nvPr/>
        </p:nvSpPr>
        <p:spPr>
          <a:xfrm>
            <a:off x="259609" y="4472861"/>
            <a:ext cx="2781300" cy="2308324"/>
          </a:xfrm>
          <a:prstGeom prst="rect">
            <a:avLst/>
          </a:prstGeom>
          <a:noFill/>
        </p:spPr>
        <p:txBody>
          <a:bodyPr wrap="square" rtlCol="0">
            <a:spAutoFit/>
          </a:bodyPr>
          <a:lstStyle/>
          <a:p>
            <a:r>
              <a:rPr lang="en-US" dirty="0"/>
              <a:t>The whole SoftMax  output system is considered as one activation function with multiple inputs and outputs.</a:t>
            </a:r>
          </a:p>
          <a:p>
            <a:r>
              <a:rPr lang="en-US" dirty="0"/>
              <a:t>While a sigmoid active function has multiple inputs but one output</a:t>
            </a:r>
          </a:p>
        </p:txBody>
      </p:sp>
      <p:pic>
        <p:nvPicPr>
          <p:cNvPr id="34" name="Picture 33">
            <a:extLst>
              <a:ext uri="{FF2B5EF4-FFF2-40B4-BE49-F238E27FC236}">
                <a16:creationId xmlns:a16="http://schemas.microsoft.com/office/drawing/2014/main" id="{7ECD9E88-5950-D51C-C7D9-F69DE6A10A21}"/>
              </a:ext>
            </a:extLst>
          </p:cNvPr>
          <p:cNvPicPr>
            <a:picLocks noChangeAspect="1"/>
          </p:cNvPicPr>
          <p:nvPr/>
        </p:nvPicPr>
        <p:blipFill>
          <a:blip r:embed="rId4"/>
          <a:stretch>
            <a:fillRect/>
          </a:stretch>
        </p:blipFill>
        <p:spPr>
          <a:xfrm>
            <a:off x="533400" y="429650"/>
            <a:ext cx="3195638" cy="1233794"/>
          </a:xfrm>
          <a:prstGeom prst="rect">
            <a:avLst/>
          </a:prstGeom>
        </p:spPr>
      </p:pic>
      <p:sp>
        <p:nvSpPr>
          <p:cNvPr id="35" name="TextBox 34">
            <a:extLst>
              <a:ext uri="{FF2B5EF4-FFF2-40B4-BE49-F238E27FC236}">
                <a16:creationId xmlns:a16="http://schemas.microsoft.com/office/drawing/2014/main" id="{E199086C-4A81-E5C0-F053-4F6A915C4858}"/>
              </a:ext>
            </a:extLst>
          </p:cNvPr>
          <p:cNvSpPr txBox="1"/>
          <p:nvPr/>
        </p:nvSpPr>
        <p:spPr>
          <a:xfrm>
            <a:off x="319193" y="2023510"/>
            <a:ext cx="2942922" cy="369332"/>
          </a:xfrm>
          <a:prstGeom prst="rect">
            <a:avLst/>
          </a:prstGeom>
          <a:noFill/>
        </p:spPr>
        <p:txBody>
          <a:bodyPr wrap="none" rtlCol="0">
            <a:spAutoFit/>
          </a:bodyPr>
          <a:lstStyle/>
          <a:p>
            <a:r>
              <a:rPr lang="en-US" dirty="0" err="1"/>
              <a:t>Softmax</a:t>
            </a:r>
            <a:r>
              <a:rPr lang="en-US" dirty="0"/>
              <a:t> has multiple outputs</a:t>
            </a:r>
          </a:p>
        </p:txBody>
      </p:sp>
      <p:sp>
        <p:nvSpPr>
          <p:cNvPr id="36" name="TextBox 35">
            <a:extLst>
              <a:ext uri="{FF2B5EF4-FFF2-40B4-BE49-F238E27FC236}">
                <a16:creationId xmlns:a16="http://schemas.microsoft.com/office/drawing/2014/main" id="{69FBFB3E-0262-1E7C-EC07-9A6E9E4A49EB}"/>
              </a:ext>
            </a:extLst>
          </p:cNvPr>
          <p:cNvSpPr txBox="1"/>
          <p:nvPr/>
        </p:nvSpPr>
        <p:spPr>
          <a:xfrm>
            <a:off x="457200" y="89972"/>
            <a:ext cx="4570034" cy="369332"/>
          </a:xfrm>
          <a:prstGeom prst="rect">
            <a:avLst/>
          </a:prstGeom>
          <a:noFill/>
        </p:spPr>
        <p:txBody>
          <a:bodyPr wrap="none" rtlCol="0">
            <a:spAutoFit/>
          </a:bodyPr>
          <a:lstStyle/>
          <a:p>
            <a:r>
              <a:rPr lang="en-US" dirty="0"/>
              <a:t>Compared to Sigmoid which has  only 1 output</a:t>
            </a:r>
          </a:p>
        </p:txBody>
      </p:sp>
      <p:sp>
        <p:nvSpPr>
          <p:cNvPr id="38" name="TextBox 37">
            <a:extLst>
              <a:ext uri="{FF2B5EF4-FFF2-40B4-BE49-F238E27FC236}">
                <a16:creationId xmlns:a16="http://schemas.microsoft.com/office/drawing/2014/main" id="{49D11F62-AAC3-6599-AE83-E7442D095D15}"/>
              </a:ext>
            </a:extLst>
          </p:cNvPr>
          <p:cNvSpPr txBox="1"/>
          <p:nvPr/>
        </p:nvSpPr>
        <p:spPr>
          <a:xfrm>
            <a:off x="9977735" y="685800"/>
            <a:ext cx="461665" cy="92398"/>
          </a:xfrm>
          <a:prstGeom prst="rect">
            <a:avLst/>
          </a:prstGeom>
          <a:noFill/>
        </p:spPr>
        <p:txBody>
          <a:bodyPr vert="eaVert" wrap="none" rtlCol="0">
            <a:spAutoFit/>
          </a:bodyPr>
          <a:lstStyle/>
          <a:p>
            <a:endParaRPr lang="en-US" dirty="0"/>
          </a:p>
        </p:txBody>
      </p:sp>
      <p:sp>
        <p:nvSpPr>
          <p:cNvPr id="7" name="TextBox 6">
            <a:extLst>
              <a:ext uri="{FF2B5EF4-FFF2-40B4-BE49-F238E27FC236}">
                <a16:creationId xmlns:a16="http://schemas.microsoft.com/office/drawing/2014/main" id="{640EDF16-B136-5643-231B-0FC9F6243C8C}"/>
              </a:ext>
            </a:extLst>
          </p:cNvPr>
          <p:cNvSpPr txBox="1"/>
          <p:nvPr/>
        </p:nvSpPr>
        <p:spPr>
          <a:xfrm>
            <a:off x="5867400" y="2425800"/>
            <a:ext cx="2597186" cy="646331"/>
          </a:xfrm>
          <a:prstGeom prst="rect">
            <a:avLst/>
          </a:prstGeom>
          <a:noFill/>
        </p:spPr>
        <p:txBody>
          <a:bodyPr wrap="none" rtlCol="0">
            <a:spAutoFit/>
          </a:bodyPr>
          <a:lstStyle/>
          <a:p>
            <a:r>
              <a:rPr lang="en-US" dirty="0"/>
              <a:t>This c is added hence the </a:t>
            </a:r>
          </a:p>
          <a:p>
            <a:r>
              <a:rPr lang="en-US" dirty="0"/>
              <a:t>vector has N+1 rows</a:t>
            </a:r>
          </a:p>
        </p:txBody>
      </p:sp>
      <p:cxnSp>
        <p:nvCxnSpPr>
          <p:cNvPr id="10" name="Straight Arrow Connector 9">
            <a:extLst>
              <a:ext uri="{FF2B5EF4-FFF2-40B4-BE49-F238E27FC236}">
                <a16:creationId xmlns:a16="http://schemas.microsoft.com/office/drawing/2014/main" id="{B1D07F9B-F39F-FD60-0ECA-6968931CACB1}"/>
              </a:ext>
            </a:extLst>
          </p:cNvPr>
          <p:cNvCxnSpPr/>
          <p:nvPr/>
        </p:nvCxnSpPr>
        <p:spPr>
          <a:xfrm>
            <a:off x="6019800" y="2819400"/>
            <a:ext cx="16764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65011E1-BCE8-DC87-C3C3-75DC7425EC83}"/>
                  </a:ext>
                </a:extLst>
              </p:cNvPr>
              <p:cNvSpPr txBox="1"/>
              <p:nvPr/>
            </p:nvSpPr>
            <p:spPr>
              <a:xfrm>
                <a:off x="3514725" y="1179169"/>
                <a:ext cx="5369666" cy="597408"/>
              </a:xfrm>
              <a:prstGeom prst="rect">
                <a:avLst/>
              </a:prstGeom>
              <a:noFill/>
            </p:spPr>
            <p:txBody>
              <a:bodyPr wrap="square">
                <a:spAutoFit/>
              </a:bodyPr>
              <a:lstStyle/>
              <a:p>
                <a:r>
                  <a:rPr lang="en-US" sz="2000" b="0" dirty="0">
                    <a:solidFill>
                      <a:srgbClr val="0070C0"/>
                    </a:solidFill>
                  </a:rPr>
                  <a:t>B</a:t>
                </a:r>
                <a14:m>
                  <m:oMath xmlns:m="http://schemas.openxmlformats.org/officeDocument/2006/math">
                    <m:r>
                      <a:rPr lang="en-US" sz="2000" b="0" i="1" smtClean="0">
                        <a:solidFill>
                          <a:srgbClr val="0070C0"/>
                        </a:solidFill>
                        <a:latin typeface="Cambria Math" panose="02040503050406030204" pitchFamily="18" charset="0"/>
                      </a:rPr>
                      <m:t>𝑦</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𝑑𝑒𝑓𝑛</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𝑧</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𝑤</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𝑥</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𝑐</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𝑏𝑖𝑎𝑠</m:t>
                    </m:r>
                    <m:r>
                      <a:rPr lang="en-US" sz="2000" b="0" i="1" smtClean="0">
                        <a:solidFill>
                          <a:srgbClr val="0070C0"/>
                        </a:solidFill>
                        <a:latin typeface="Cambria Math" panose="02040503050406030204" pitchFamily="18" charset="0"/>
                      </a:rPr>
                      <m:t>, </m:t>
                    </m:r>
                    <m:r>
                      <a:rPr lang="en-US" sz="2000" b="0" i="1" smtClean="0">
                        <a:solidFill>
                          <a:srgbClr val="0070C0"/>
                        </a:solidFill>
                        <a:latin typeface="Cambria Math" panose="02040503050406030204" pitchFamily="18" charset="0"/>
                      </a:rPr>
                      <m:t>𝑦𝑖</m:t>
                    </m:r>
                    <m:r>
                      <a:rPr lang="en-US" sz="2000" b="0" i="1" smtClean="0">
                        <a:solidFill>
                          <a:srgbClr val="0070C0"/>
                        </a:solidFill>
                        <a:latin typeface="Cambria Math" panose="02040503050406030204" pitchFamily="18" charset="0"/>
                      </a:rPr>
                      <m:t>=</m:t>
                    </m:r>
                    <m:f>
                      <m:fPr>
                        <m:ctrlPr>
                          <a:rPr lang="en-US" sz="2000" i="1" smtClean="0">
                            <a:solidFill>
                              <a:srgbClr val="0070C0"/>
                            </a:solidFill>
                            <a:latin typeface="Cambria Math" panose="02040503050406030204" pitchFamily="18" charset="0"/>
                          </a:rPr>
                        </m:ctrlPr>
                      </m:fPr>
                      <m:num>
                        <m:r>
                          <a:rPr lang="en-US" sz="2000" b="0" i="1" smtClean="0">
                            <a:solidFill>
                              <a:srgbClr val="0070C0"/>
                            </a:solidFill>
                            <a:latin typeface="Cambria Math" panose="02040503050406030204" pitchFamily="18" charset="0"/>
                          </a:rPr>
                          <m:t>𝑒</m:t>
                        </m:r>
                        <m:r>
                          <a:rPr lang="en-US" sz="2000" b="0" i="1" baseline="30000" smtClean="0">
                            <a:solidFill>
                              <a:srgbClr val="0070C0"/>
                            </a:solidFill>
                            <a:latin typeface="Cambria Math" panose="02040503050406030204" pitchFamily="18" charset="0"/>
                          </a:rPr>
                          <m:t>𝑍𝑖</m:t>
                        </m:r>
                      </m:num>
                      <m:den>
                        <m:nary>
                          <m:naryPr>
                            <m:chr m:val="∑"/>
                            <m:limLoc m:val="subSup"/>
                            <m:ctrlPr>
                              <a:rPr lang="en-HK" sz="2000" b="0" i="1" smtClean="0">
                                <a:solidFill>
                                  <a:srgbClr val="0070C0"/>
                                </a:solidFill>
                                <a:latin typeface="Cambria Math" panose="02040503050406030204" pitchFamily="18" charset="0"/>
                                <a:ea typeface="Cambria Math" panose="02040503050406030204" pitchFamily="18" charset="0"/>
                              </a:rPr>
                            </m:ctrlPr>
                          </m:naryPr>
                          <m:sub>
                            <m:r>
                              <m:rPr>
                                <m:brk m:alnAt="25"/>
                              </m:rPr>
                              <a:rPr lang="en-US" sz="2000" b="0" i="1" smtClean="0">
                                <a:solidFill>
                                  <a:srgbClr val="0070C0"/>
                                </a:solidFill>
                                <a:latin typeface="Cambria Math" panose="02040503050406030204" pitchFamily="18" charset="0"/>
                                <a:ea typeface="Cambria Math" panose="02040503050406030204" pitchFamily="18" charset="0"/>
                              </a:rPr>
                              <m:t>𝑗</m:t>
                            </m:r>
                            <m:r>
                              <a:rPr lang="en-US" sz="2000" b="0" i="1" smtClean="0">
                                <a:solidFill>
                                  <a:srgbClr val="0070C0"/>
                                </a:solidFill>
                                <a:latin typeface="Cambria Math" panose="02040503050406030204" pitchFamily="18" charset="0"/>
                                <a:ea typeface="Cambria Math" panose="02040503050406030204" pitchFamily="18" charset="0"/>
                              </a:rPr>
                              <m:t>=1</m:t>
                            </m:r>
                          </m:sub>
                          <m:sup>
                            <m:r>
                              <a:rPr lang="en-US" sz="2000" b="0" i="1" smtClean="0">
                                <a:solidFill>
                                  <a:srgbClr val="0070C0"/>
                                </a:solidFill>
                                <a:latin typeface="Cambria Math" panose="02040503050406030204" pitchFamily="18" charset="0"/>
                                <a:ea typeface="Cambria Math" panose="02040503050406030204" pitchFamily="18" charset="0"/>
                              </a:rPr>
                              <m:t>𝐾</m:t>
                            </m:r>
                          </m:sup>
                          <m:e>
                            <m:r>
                              <a:rPr lang="en-US" sz="2000" i="1">
                                <a:solidFill>
                                  <a:srgbClr val="0070C0"/>
                                </a:solidFill>
                                <a:latin typeface="Cambria Math" panose="02040503050406030204" pitchFamily="18" charset="0"/>
                              </a:rPr>
                              <m:t>𝑒</m:t>
                            </m:r>
                            <m:r>
                              <a:rPr lang="en-US" sz="2000" i="1" baseline="30000">
                                <a:solidFill>
                                  <a:srgbClr val="0070C0"/>
                                </a:solidFill>
                                <a:latin typeface="Cambria Math" panose="02040503050406030204" pitchFamily="18" charset="0"/>
                              </a:rPr>
                              <m:t>𝑍</m:t>
                            </m:r>
                            <m:r>
                              <a:rPr lang="en-US" sz="2000" b="0" i="1" baseline="30000" smtClean="0">
                                <a:solidFill>
                                  <a:srgbClr val="0070C0"/>
                                </a:solidFill>
                                <a:latin typeface="Cambria Math" panose="02040503050406030204" pitchFamily="18" charset="0"/>
                              </a:rPr>
                              <m:t>𝑗</m:t>
                            </m:r>
                          </m:e>
                        </m:nary>
                      </m:den>
                    </m:f>
                  </m:oMath>
                </a14:m>
                <a:endParaRPr lang="en-US" sz="2000" dirty="0"/>
              </a:p>
            </p:txBody>
          </p:sp>
        </mc:Choice>
        <mc:Fallback xmlns="">
          <p:sp>
            <p:nvSpPr>
              <p:cNvPr id="11" name="TextBox 10">
                <a:extLst>
                  <a:ext uri="{FF2B5EF4-FFF2-40B4-BE49-F238E27FC236}">
                    <a16:creationId xmlns:a16="http://schemas.microsoft.com/office/drawing/2014/main" id="{365011E1-BCE8-DC87-C3C3-75DC7425EC83}"/>
                  </a:ext>
                </a:extLst>
              </p:cNvPr>
              <p:cNvSpPr txBox="1">
                <a:spLocks noRot="1" noChangeAspect="1" noMove="1" noResize="1" noEditPoints="1" noAdjustHandles="1" noChangeArrowheads="1" noChangeShapeType="1" noTextEdit="1"/>
              </p:cNvSpPr>
              <p:nvPr/>
            </p:nvSpPr>
            <p:spPr>
              <a:xfrm>
                <a:off x="3514725" y="1179169"/>
                <a:ext cx="5369666" cy="597408"/>
              </a:xfrm>
              <a:prstGeom prst="rect">
                <a:avLst/>
              </a:prstGeom>
              <a:blipFill>
                <a:blip r:embed="rId5"/>
                <a:stretch>
                  <a:fillRect l="-1250" t="-21429" b="-86735"/>
                </a:stretch>
              </a:blipFill>
            </p:spPr>
            <p:txBody>
              <a:bodyPr/>
              <a:lstStyle/>
              <a:p>
                <a:r>
                  <a:rPr lang="en-HK">
                    <a:noFill/>
                  </a:rPr>
                  <a:t> </a:t>
                </a:r>
              </a:p>
            </p:txBody>
          </p:sp>
        </mc:Fallback>
      </mc:AlternateContent>
    </p:spTree>
    <p:extLst>
      <p:ext uri="{BB962C8B-B14F-4D97-AF65-F5344CB8AC3E}">
        <p14:creationId xmlns:p14="http://schemas.microsoft.com/office/powerpoint/2010/main" val="2526737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2BD0-A40C-D79B-766A-8767EC3B9E5A}"/>
              </a:ext>
            </a:extLst>
          </p:cNvPr>
          <p:cNvSpPr>
            <a:spLocks noGrp="1"/>
          </p:cNvSpPr>
          <p:nvPr>
            <p:ph type="title"/>
          </p:nvPr>
        </p:nvSpPr>
        <p:spPr>
          <a:xfrm>
            <a:off x="304800" y="127000"/>
            <a:ext cx="8229600" cy="1143000"/>
          </a:xfrm>
        </p:spPr>
        <p:txBody>
          <a:bodyPr>
            <a:normAutofit fontScale="90000"/>
          </a:bodyPr>
          <a:lstStyle/>
          <a:p>
            <a:r>
              <a:rPr lang="en-US" sz="3100" dirty="0"/>
              <a:t>Can </a:t>
            </a:r>
            <a:r>
              <a:rPr lang="en-US" sz="3100" dirty="0" err="1"/>
              <a:t>Softmax</a:t>
            </a:r>
            <a:r>
              <a:rPr lang="en-US" sz="3100" dirty="0"/>
              <a:t> have bias? Ans: Yes, set bias=1 can increases stability </a:t>
            </a:r>
            <a:r>
              <a:rPr lang="en-US" sz="3100" dirty="0">
                <a:solidFill>
                  <a:srgbClr val="FF0000"/>
                </a:solidFill>
              </a:rPr>
              <a:t>(avoid divided by 0 problem).</a:t>
            </a:r>
            <a:br>
              <a:rPr lang="en-US" sz="3200" dirty="0"/>
            </a:br>
            <a:r>
              <a:rPr lang="en-US" sz="1200" dirty="0">
                <a:hlinkClick r:id="rId2"/>
              </a:rPr>
              <a:t>https://chrisyeh96.github.io/2018/06/11/logistic-regression.html</a:t>
            </a:r>
            <a:r>
              <a:rPr lang="en-US" sz="1200" dirty="0"/>
              <a:t> </a:t>
            </a:r>
            <a:endParaRPr lang="en-US" dirty="0"/>
          </a:p>
        </p:txBody>
      </p:sp>
      <p:sp>
        <p:nvSpPr>
          <p:cNvPr id="3" name="Content Placeholder 2">
            <a:extLst>
              <a:ext uri="{FF2B5EF4-FFF2-40B4-BE49-F238E27FC236}">
                <a16:creationId xmlns:a16="http://schemas.microsoft.com/office/drawing/2014/main" id="{89001BCA-D4FE-9C83-52D0-63486B551B87}"/>
              </a:ext>
            </a:extLst>
          </p:cNvPr>
          <p:cNvSpPr>
            <a:spLocks noGrp="1"/>
          </p:cNvSpPr>
          <p:nvPr>
            <p:ph idx="1"/>
          </p:nvPr>
        </p:nvSpPr>
        <p:spPr>
          <a:xfrm>
            <a:off x="-127202" y="1315845"/>
            <a:ext cx="3442415" cy="4419601"/>
          </a:xfrm>
        </p:spPr>
        <p:txBody>
          <a:bodyPr>
            <a:normAutofit/>
          </a:bodyPr>
          <a:lstStyle/>
          <a:p>
            <a:r>
              <a:rPr lang="en-US" sz="1800" dirty="0"/>
              <a:t>The following formula shows the bias (c ) has no effect but can improve stability. I.e., when all x terms are small , the denominator  is not 0 </a:t>
            </a:r>
            <a:r>
              <a:rPr lang="en-US" sz="1800" dirty="0">
                <a:solidFill>
                  <a:srgbClr val="FF0000"/>
                </a:solidFill>
              </a:rPr>
              <a:t>hence no divided_by_0 problem</a:t>
            </a:r>
            <a:r>
              <a:rPr lang="en-US" sz="1800" dirty="0"/>
              <a:t>. In practice, add one column of 1 in  the weight matrix will do the job.</a:t>
            </a:r>
            <a:r>
              <a:rPr lang="en-US" sz="1100" i="1" dirty="0">
                <a:latin typeface="Cambria Math" panose="02040503050406030204" pitchFamily="18" charset="0"/>
              </a:rPr>
              <a:t> </a:t>
            </a:r>
            <a:r>
              <a:rPr lang="en-US" sz="1800" i="1" dirty="0">
                <a:latin typeface="Cambria Math" panose="02040503050406030204" pitchFamily="18" charset="0"/>
              </a:rPr>
              <a:t>X has N features, Z (or y) has K classes, bias is c</a:t>
            </a:r>
          </a:p>
          <a:p>
            <a:endParaRPr lang="en-US" sz="1800" dirty="0"/>
          </a:p>
        </p:txBody>
      </p:sp>
      <p:sp>
        <p:nvSpPr>
          <p:cNvPr id="4" name="Footer Placeholder 3">
            <a:extLst>
              <a:ext uri="{FF2B5EF4-FFF2-40B4-BE49-F238E27FC236}">
                <a16:creationId xmlns:a16="http://schemas.microsoft.com/office/drawing/2014/main" id="{F41F4C92-1B17-BE03-18C7-9C9BAE8667DB}"/>
              </a:ext>
            </a:extLst>
          </p:cNvPr>
          <p:cNvSpPr>
            <a:spLocks noGrp="1"/>
          </p:cNvSpPr>
          <p:nvPr>
            <p:ph type="ftr" sz="quarter" idx="11"/>
          </p:nvPr>
        </p:nvSpPr>
        <p:spPr>
          <a:xfrm>
            <a:off x="-9525" y="6594090"/>
            <a:ext cx="2895600" cy="365125"/>
          </a:xfrm>
        </p:spPr>
        <p:txBody>
          <a:bodyPr/>
          <a:lstStyle/>
          <a:p>
            <a:pPr>
              <a:defRPr/>
            </a:pPr>
            <a:r>
              <a:rPr lang="en-US" altLang="zh-HK"/>
              <a:t>CNN-softmax  v2405427c</a:t>
            </a:r>
            <a:endParaRPr lang="en-US" altLang="zh-HK" dirty="0"/>
          </a:p>
        </p:txBody>
      </p:sp>
      <p:sp>
        <p:nvSpPr>
          <p:cNvPr id="5" name="Slide Number Placeholder 4">
            <a:extLst>
              <a:ext uri="{FF2B5EF4-FFF2-40B4-BE49-F238E27FC236}">
                <a16:creationId xmlns:a16="http://schemas.microsoft.com/office/drawing/2014/main" id="{7748E980-EEAC-40D1-23F5-793949F37A5C}"/>
              </a:ext>
            </a:extLst>
          </p:cNvPr>
          <p:cNvSpPr>
            <a:spLocks noGrp="1"/>
          </p:cNvSpPr>
          <p:nvPr>
            <p:ph type="sldNum" sz="quarter" idx="12"/>
          </p:nvPr>
        </p:nvSpPr>
        <p:spPr/>
        <p:txBody>
          <a:bodyPr/>
          <a:lstStyle/>
          <a:p>
            <a:fld id="{B28686DF-4AC6-44BB-9261-A3C12E8BDC53}" type="slidenum">
              <a:rPr lang="en-US" altLang="zh-HK" smtClean="0"/>
              <a:pPr/>
              <a:t>83</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0521418-B695-7E82-0AE3-03CAB9938FA1}"/>
                  </a:ext>
                </a:extLst>
              </p:cNvPr>
              <p:cNvSpPr txBox="1"/>
              <p:nvPr/>
            </p:nvSpPr>
            <p:spPr>
              <a:xfrm>
                <a:off x="3546696" y="1200386"/>
                <a:ext cx="5486400" cy="559678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𝒁</m:t>
                              </m:r>
                            </m:e>
                          </m:acc>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𝑍</m:t>
                                    </m:r>
                                    <m:r>
                                      <a:rPr lang="en-US" i="1">
                                        <a:latin typeface="Cambria Math" panose="02040503050406030204" pitchFamily="18" charset="0"/>
                                      </a:rPr>
                                      <m:t>1</m:t>
                                    </m:r>
                                  </m:e>
                                </m:mr>
                                <m:mr>
                                  <m:e>
                                    <m:r>
                                      <m:rPr>
                                        <m:brk m:alnAt="7"/>
                                      </m:rPr>
                                      <a:rPr lang="en-US" i="1">
                                        <a:latin typeface="Cambria Math" panose="02040503050406030204" pitchFamily="18" charset="0"/>
                                      </a:rPr>
                                      <m:t>𝑍</m:t>
                                    </m:r>
                                    <m:r>
                                      <a:rPr lang="en-US" i="1">
                                        <a:latin typeface="Cambria Math" panose="02040503050406030204" pitchFamily="18" charset="0"/>
                                      </a:rPr>
                                      <m:t>2</m:t>
                                    </m:r>
                                  </m:e>
                                </m:mr>
                                <m:mr>
                                  <m:e>
                                    <m:eqArr>
                                      <m:eqArrPr>
                                        <m:ctrlPr>
                                          <a:rPr lang="en-US" i="1">
                                            <a:latin typeface="Cambria Math" panose="02040503050406030204" pitchFamily="18" charset="0"/>
                                          </a:rPr>
                                        </m:ctrlPr>
                                      </m:eqArrPr>
                                      <m:e>
                                        <m:r>
                                          <a:rPr lang="en-US" i="1">
                                            <a:latin typeface="Cambria Math" panose="02040503050406030204" pitchFamily="18" charset="0"/>
                                          </a:rPr>
                                          <m:t>:</m:t>
                                        </m:r>
                                      </m:e>
                                      <m:e>
                                        <m:r>
                                          <m:rPr>
                                            <m:brk m:alnAt="7"/>
                                          </m:rPr>
                                          <a:rPr lang="en-US" i="1">
                                            <a:latin typeface="Cambria Math" panose="02040503050406030204" pitchFamily="18" charset="0"/>
                                          </a:rPr>
                                          <m:t>𝑍</m:t>
                                        </m:r>
                                        <m:r>
                                          <a:rPr lang="en-US" i="1">
                                            <a:latin typeface="Cambria Math" panose="02040503050406030204" pitchFamily="18" charset="0"/>
                                          </a:rPr>
                                          <m:t>𝐾</m:t>
                                        </m:r>
                                      </m:e>
                                    </m:eqArr>
                                  </m:e>
                                </m:mr>
                              </m:m>
                            </m:e>
                          </m:d>
                        </m:e>
                        <m:sub>
                          <m:r>
                            <a:rPr lang="en-US" b="0" i="1" smtClean="0">
                              <a:latin typeface="Cambria Math" panose="02040503050406030204" pitchFamily="18" charset="0"/>
                            </a:rPr>
                            <m:t>(</m:t>
                          </m:r>
                          <m:r>
                            <a:rPr lang="en-US" b="0" i="1" smtClean="0">
                              <a:latin typeface="Cambria Math" panose="02040503050406030204" pitchFamily="18" charset="0"/>
                            </a:rPr>
                            <m:t>𝐾</m:t>
                          </m:r>
                          <m:r>
                            <a:rPr lang="en-US" i="1">
                              <a:latin typeface="Cambria Math" panose="02040503050406030204" pitchFamily="18" charset="0"/>
                            </a:rPr>
                            <m:t>×1)</m:t>
                          </m:r>
                        </m:sub>
                      </m:sSub>
                    </m:oMath>
                  </m:oMathPara>
                </a14:m>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HK" b="0" i="1" smtClean="0">
                                        <a:latin typeface="Cambria Math" panose="02040503050406030204" pitchFamily="18" charset="0"/>
                                      </a:rPr>
                                      <m:t>𝑐</m:t>
                                    </m:r>
                                    <m:r>
                                      <a:rPr lang="en-US" i="1">
                                        <a:latin typeface="Cambria Math" panose="02040503050406030204" pitchFamily="18" charset="0"/>
                                      </a:rPr>
                                      <m:t>  </m:t>
                                    </m:r>
                                    <m:r>
                                      <m:rPr>
                                        <m:brk m:alnAt="7"/>
                                      </m:rPr>
                                      <a:rPr lang="en-US" i="1">
                                        <a:latin typeface="Cambria Math" panose="02040503050406030204" pitchFamily="18" charset="0"/>
                                      </a:rPr>
                                      <m:t>𝑤</m:t>
                                    </m:r>
                                    <m:r>
                                      <a:rPr lang="en-US" i="1">
                                        <a:latin typeface="Cambria Math" panose="02040503050406030204" pitchFamily="18" charset="0"/>
                                      </a:rPr>
                                      <m:t>11</m:t>
                                    </m:r>
                                  </m:e>
                                  <m:e>
                                    <m:r>
                                      <a:rPr lang="en-US" i="1">
                                        <a:latin typeface="Cambria Math" panose="02040503050406030204" pitchFamily="18" charset="0"/>
                                      </a:rPr>
                                      <m:t>𝑤</m:t>
                                    </m:r>
                                    <m:r>
                                      <a:rPr lang="en-US" i="1">
                                        <a:latin typeface="Cambria Math" panose="02040503050406030204" pitchFamily="18" charset="0"/>
                                      </a:rPr>
                                      <m:t>12</m:t>
                                    </m:r>
                                  </m:e>
                                  <m:e>
                                    <m:r>
                                      <a:rPr lang="en-US" i="1">
                                        <a:latin typeface="Cambria Math" panose="02040503050406030204" pitchFamily="18" charset="0"/>
                                      </a:rPr>
                                      <m:t>..</m:t>
                                    </m:r>
                                  </m:e>
                                </m:mr>
                                <m:mr>
                                  <m:e>
                                    <m:r>
                                      <a:rPr lang="en-HK" b="0" i="1" smtClean="0">
                                        <a:latin typeface="Cambria Math" panose="02040503050406030204" pitchFamily="18" charset="0"/>
                                      </a:rPr>
                                      <m:t>𝑐</m:t>
                                    </m:r>
                                    <m:r>
                                      <a:rPr lang="en-HK" b="0" i="1" smtClean="0">
                                        <a:latin typeface="Cambria Math" panose="02040503050406030204" pitchFamily="18" charset="0"/>
                                      </a:rPr>
                                      <m:t>  </m:t>
                                    </m:r>
                                    <m:r>
                                      <a:rPr lang="en-US" i="1">
                                        <a:latin typeface="Cambria Math" panose="02040503050406030204" pitchFamily="18" charset="0"/>
                                      </a:rPr>
                                      <m:t>𝑤</m:t>
                                    </m:r>
                                    <m:r>
                                      <a:rPr lang="en-US" i="1">
                                        <a:latin typeface="Cambria Math" panose="02040503050406030204" pitchFamily="18" charset="0"/>
                                      </a:rPr>
                                      <m:t>21</m:t>
                                    </m:r>
                                  </m:e>
                                  <m:e>
                                    <m:r>
                                      <a:rPr lang="en-US" i="1">
                                        <a:latin typeface="Cambria Math" panose="02040503050406030204" pitchFamily="18" charset="0"/>
                                      </a:rPr>
                                      <m:t>𝑤</m:t>
                                    </m:r>
                                    <m:r>
                                      <a:rPr lang="en-US" i="1">
                                        <a:latin typeface="Cambria Math" panose="02040503050406030204" pitchFamily="18" charset="0"/>
                                      </a:rPr>
                                      <m:t>22</m:t>
                                    </m:r>
                                  </m:e>
                                  <m:e>
                                    <m:r>
                                      <a:rPr lang="en-US" i="1">
                                        <a:latin typeface="Cambria Math" panose="02040503050406030204" pitchFamily="18" charset="0"/>
                                      </a:rPr>
                                      <m:t>..</m:t>
                                    </m:r>
                                  </m:e>
                                </m:mr>
                                <m:mr>
                                  <m:e>
                                    <m:r>
                                      <a:rPr lang="en-US" i="1">
                                        <a:latin typeface="Cambria Math" panose="02040503050406030204" pitchFamily="18" charset="0"/>
                                      </a:rPr>
                                      <m:t>:         :</m:t>
                                    </m:r>
                                  </m:e>
                                  <m:e>
                                    <m:r>
                                      <a:rPr lang="en-US" i="1">
                                        <a:latin typeface="Cambria Math" panose="02040503050406030204" pitchFamily="18" charset="0"/>
                                      </a:rPr>
                                      <m:t>:</m:t>
                                    </m:r>
                                  </m:e>
                                  <m:e>
                                    <m:r>
                                      <a:rPr lang="en-US" i="1">
                                        <a:latin typeface="Cambria Math" panose="02040503050406030204" pitchFamily="18" charset="0"/>
                                      </a:rPr>
                                      <m:t>..</m:t>
                                    </m:r>
                                  </m:e>
                                </m:mr>
                                <m:mr>
                                  <m:e>
                                    <m:r>
                                      <a:rPr lang="en-HK" b="0" i="1" smtClean="0">
                                        <a:latin typeface="Cambria Math" panose="02040503050406030204" pitchFamily="18" charset="0"/>
                                      </a:rPr>
                                      <m:t>𝑐</m:t>
                                    </m:r>
                                    <m:r>
                                      <a:rPr lang="en-US" i="1">
                                        <a:latin typeface="Cambria Math" panose="02040503050406030204" pitchFamily="18" charset="0"/>
                                      </a:rPr>
                                      <m:t>  </m:t>
                                    </m:r>
                                    <m:r>
                                      <a:rPr lang="en-US" i="1">
                                        <a:latin typeface="Cambria Math" panose="02040503050406030204" pitchFamily="18" charset="0"/>
                                      </a:rPr>
                                      <m:t>𝑤𝐾</m:t>
                                    </m:r>
                                    <m:r>
                                      <a:rPr lang="en-US" i="1">
                                        <a:latin typeface="Cambria Math" panose="02040503050406030204" pitchFamily="18" charset="0"/>
                                      </a:rPr>
                                      <m:t>1</m:t>
                                    </m:r>
                                  </m:e>
                                  <m:e>
                                    <m:r>
                                      <a:rPr lang="en-US" i="1">
                                        <a:latin typeface="Cambria Math" panose="02040503050406030204" pitchFamily="18" charset="0"/>
                                      </a:rPr>
                                      <m:t>𝑤</m:t>
                                    </m:r>
                                    <m:r>
                                      <a:rPr lang="en-US" b="0" i="1" smtClean="0">
                                        <a:latin typeface="Cambria Math" panose="02040503050406030204" pitchFamily="18" charset="0"/>
                                      </a:rPr>
                                      <m:t>𝐾</m:t>
                                    </m:r>
                                    <m:r>
                                      <a:rPr lang="en-US" i="1">
                                        <a:latin typeface="Cambria Math" panose="02040503050406030204" pitchFamily="18" charset="0"/>
                                      </a:rPr>
                                      <m:t>2</m:t>
                                    </m:r>
                                  </m:e>
                                  <m:e>
                                    <m:r>
                                      <a:rPr lang="en-US" i="1">
                                        <a:latin typeface="Cambria Math" panose="02040503050406030204" pitchFamily="18" charset="0"/>
                                      </a:rPr>
                                      <m:t>..</m:t>
                                    </m:r>
                                  </m:e>
                                </m:mr>
                              </m:m>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m:t>
                                    </m:r>
                                    <m:r>
                                      <a:rPr lang="en-US" i="1">
                                        <a:latin typeface="Cambria Math" panose="02040503050406030204" pitchFamily="18" charset="0"/>
                                      </a:rPr>
                                      <m:t>𝑁</m:t>
                                    </m:r>
                                  </m:e>
                                </m:mr>
                                <m:mr>
                                  <m:e>
                                    <m:r>
                                      <a:rPr lang="en-US" i="1">
                                        <a:latin typeface="Cambria Math" panose="02040503050406030204" pitchFamily="18" charset="0"/>
                                      </a:rPr>
                                      <m:t>𝑤</m:t>
                                    </m:r>
                                    <m:r>
                                      <a:rPr lang="en-US" i="1">
                                        <a:latin typeface="Cambria Math" panose="02040503050406030204" pitchFamily="18" charset="0"/>
                                      </a:rPr>
                                      <m:t>2</m:t>
                                    </m:r>
                                    <m:r>
                                      <a:rPr lang="en-US" i="1">
                                        <a:latin typeface="Cambria Math" panose="02040503050406030204" pitchFamily="18" charset="0"/>
                                      </a:rPr>
                                      <m:t>𝑁</m:t>
                                    </m:r>
                                  </m:e>
                                </m:mr>
                                <m:mr>
                                  <m:e>
                                    <m:r>
                                      <a:rPr lang="en-US" i="1">
                                        <a:latin typeface="Cambria Math" panose="02040503050406030204" pitchFamily="18" charset="0"/>
                                      </a:rPr>
                                      <m:t>..</m:t>
                                    </m:r>
                                  </m:e>
                                </m:mr>
                                <m:mr>
                                  <m:e>
                                    <m:r>
                                      <a:rPr lang="en-US" i="1">
                                        <a:latin typeface="Cambria Math" panose="02040503050406030204" pitchFamily="18" charset="0"/>
                                      </a:rPr>
                                      <m:t>𝑤𝐾𝑁</m:t>
                                    </m:r>
                                  </m:e>
                                </m:mr>
                              </m:m>
                            </m:e>
                          </m:d>
                        </m:e>
                        <m:sub>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m:rPr>
                              <m:nor/>
                            </m:rPr>
                            <a:rPr lang="en-US" dirty="0"/>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HK" b="0" i="1" smtClean="0">
                                        <a:latin typeface="Cambria Math" panose="02040503050406030204" pitchFamily="18" charset="0"/>
                                      </a:rPr>
                                      <m:t>1</m:t>
                                    </m:r>
                                  </m:e>
                                </m:mr>
                                <m:mr>
                                  <m:e>
                                    <m:r>
                                      <a:rPr lang="en-US" i="1">
                                        <a:latin typeface="Cambria Math" panose="02040503050406030204" pitchFamily="18" charset="0"/>
                                      </a:rPr>
                                      <m:t>𝑥</m:t>
                                    </m:r>
                                    <m:r>
                                      <a:rPr lang="en-US" i="1">
                                        <a:latin typeface="Cambria Math" panose="02040503050406030204" pitchFamily="18" charset="0"/>
                                      </a:rPr>
                                      <m:t>1</m:t>
                                    </m:r>
                                  </m:e>
                                </m:mr>
                                <m:m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2</m:t>
                                        </m:r>
                                      </m:e>
                                      <m:e>
                                        <m:r>
                                          <a:rPr lang="en-US" i="1">
                                            <a:latin typeface="Cambria Math" panose="02040503050406030204" pitchFamily="18" charset="0"/>
                                          </a:rPr>
                                          <m:t>:</m:t>
                                        </m:r>
                                      </m:e>
                                      <m:e>
                                        <m:r>
                                          <a:rPr lang="en-US" i="1">
                                            <a:latin typeface="Cambria Math" panose="02040503050406030204" pitchFamily="18" charset="0"/>
                                          </a:rPr>
                                          <m:t>𝑥</m:t>
                                        </m:r>
                                        <m:r>
                                          <a:rPr lang="en-US" b="0" i="1" smtClean="0">
                                            <a:latin typeface="Cambria Math" panose="02040503050406030204" pitchFamily="18" charset="0"/>
                                          </a:rPr>
                                          <m:t>𝑁</m:t>
                                        </m:r>
                                      </m:e>
                                    </m:eqArr>
                                  </m:e>
                                </m:mr>
                              </m:m>
                            </m:e>
                          </m:d>
                        </m:e>
                        <m: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+1)×1)</m:t>
                          </m:r>
                        </m:sub>
                      </m:sSub>
                    </m:oMath>
                  </m:oMathPara>
                </a14:m>
                <a:endParaRPr lang="en-US" dirty="0"/>
              </a:p>
              <a:p>
                <a:r>
                  <a:rPr lang="en-US" dirty="0"/>
                  <a:t>From the left, we see that the SoftMax result remains unchanged for any value of c for each </a:t>
                </a:r>
                <a:r>
                  <a:rPr lang="en-US" dirty="0" err="1"/>
                  <a:t>yi</a:t>
                </a:r>
                <a:r>
                  <a:rPr lang="en-US" dirty="0"/>
                  <a:t>. But put c=a constant will increase data stability (no divided_by_0 problem).</a:t>
                </a:r>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𝒁</m:t>
                              </m:r>
                            </m:e>
                          </m:acc>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11</m:t>
                                    </m:r>
                                  </m:e>
                                  <m:e>
                                    <m:r>
                                      <a:rPr lang="en-US" i="1">
                                        <a:latin typeface="Cambria Math" panose="02040503050406030204" pitchFamily="18" charset="0"/>
                                      </a:rPr>
                                      <m:t>𝑤</m:t>
                                    </m:r>
                                    <m:r>
                                      <a:rPr lang="en-US" i="1">
                                        <a:latin typeface="Cambria Math" panose="02040503050406030204" pitchFamily="18" charset="0"/>
                                      </a:rPr>
                                      <m:t>12</m:t>
                                    </m:r>
                                  </m:e>
                                  <m:e>
                                    <m:r>
                                      <a:rPr lang="en-US" i="1">
                                        <a:latin typeface="Cambria Math" panose="02040503050406030204" pitchFamily="18" charset="0"/>
                                      </a:rPr>
                                      <m:t>..</m:t>
                                    </m:r>
                                  </m:e>
                                </m:mr>
                                <m:mr>
                                  <m:e>
                                    <m:r>
                                      <a:rPr lang="en-US" i="1">
                                        <a:latin typeface="Cambria Math" panose="02040503050406030204" pitchFamily="18" charset="0"/>
                                      </a:rPr>
                                      <m:t>𝑤</m:t>
                                    </m:r>
                                    <m:r>
                                      <a:rPr lang="en-US" i="1">
                                        <a:latin typeface="Cambria Math" panose="02040503050406030204" pitchFamily="18" charset="0"/>
                                      </a:rPr>
                                      <m:t>21</m:t>
                                    </m:r>
                                  </m:e>
                                  <m:e>
                                    <m:r>
                                      <a:rPr lang="en-US" i="1">
                                        <a:latin typeface="Cambria Math" panose="02040503050406030204" pitchFamily="18" charset="0"/>
                                      </a:rPr>
                                      <m:t>𝑤</m:t>
                                    </m:r>
                                    <m:r>
                                      <a:rPr lang="en-US" i="1">
                                        <a:latin typeface="Cambria Math" panose="02040503050406030204" pitchFamily="18" charset="0"/>
                                      </a:rPr>
                                      <m:t>22</m:t>
                                    </m:r>
                                  </m:e>
                                  <m:e>
                                    <m:r>
                                      <a:rPr lang="en-US" i="1">
                                        <a:latin typeface="Cambria Math" panose="02040503050406030204" pitchFamily="18" charset="0"/>
                                      </a:rPr>
                                      <m:t>..</m:t>
                                    </m:r>
                                  </m:e>
                                </m:mr>
                                <m:mr>
                                  <m:e>
                                    <m:r>
                                      <a:rPr lang="en-US" i="1">
                                        <a:latin typeface="Cambria Math" panose="02040503050406030204" pitchFamily="18" charset="0"/>
                                      </a:rPr>
                                      <m:t>         :</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𝑤</m:t>
                                    </m:r>
                                    <m:r>
                                      <a:rPr lang="en-US" b="0" i="1" smtClean="0">
                                        <a:latin typeface="Cambria Math" panose="02040503050406030204" pitchFamily="18" charset="0"/>
                                      </a:rPr>
                                      <m:t>𝐾</m:t>
                                    </m:r>
                                    <m:r>
                                      <a:rPr lang="en-US" i="1">
                                        <a:latin typeface="Cambria Math" panose="02040503050406030204" pitchFamily="18" charset="0"/>
                                      </a:rPr>
                                      <m:t>1</m:t>
                                    </m:r>
                                  </m:e>
                                  <m:e>
                                    <m:r>
                                      <a:rPr lang="en-US" i="1">
                                        <a:latin typeface="Cambria Math" panose="02040503050406030204" pitchFamily="18" charset="0"/>
                                      </a:rPr>
                                      <m:t>𝑤</m:t>
                                    </m:r>
                                    <m:r>
                                      <a:rPr lang="en-US" b="0" i="1" smtClean="0">
                                        <a:latin typeface="Cambria Math" panose="02040503050406030204" pitchFamily="18" charset="0"/>
                                      </a:rPr>
                                      <m:t>𝐾</m:t>
                                    </m:r>
                                    <m:r>
                                      <a:rPr lang="en-US" i="1">
                                        <a:latin typeface="Cambria Math" panose="02040503050406030204" pitchFamily="18" charset="0"/>
                                      </a:rPr>
                                      <m:t>2</m:t>
                                    </m:r>
                                  </m:e>
                                  <m:e>
                                    <m:r>
                                      <a:rPr lang="en-US" i="1">
                                        <a:latin typeface="Cambria Math" panose="02040503050406030204" pitchFamily="18" charset="0"/>
                                      </a:rPr>
                                      <m:t>..</m:t>
                                    </m:r>
                                  </m:e>
                                </m:mr>
                              </m:m>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m:t>
                                    </m:r>
                                    <m:r>
                                      <a:rPr lang="en-US" i="1">
                                        <a:latin typeface="Cambria Math" panose="02040503050406030204" pitchFamily="18" charset="0"/>
                                      </a:rPr>
                                      <m:t>𝑁</m:t>
                                    </m:r>
                                  </m:e>
                                </m:mr>
                                <m:mr>
                                  <m:e>
                                    <m:r>
                                      <a:rPr lang="en-US" i="1">
                                        <a:latin typeface="Cambria Math" panose="02040503050406030204" pitchFamily="18" charset="0"/>
                                      </a:rPr>
                                      <m:t>𝑤</m:t>
                                    </m:r>
                                    <m:r>
                                      <a:rPr lang="en-US" i="1">
                                        <a:latin typeface="Cambria Math" panose="02040503050406030204" pitchFamily="18" charset="0"/>
                                      </a:rPr>
                                      <m:t>2</m:t>
                                    </m:r>
                                    <m:r>
                                      <a:rPr lang="en-US" i="1">
                                        <a:latin typeface="Cambria Math" panose="02040503050406030204" pitchFamily="18" charset="0"/>
                                      </a:rPr>
                                      <m:t>𝑁</m:t>
                                    </m:r>
                                  </m:e>
                                </m:mr>
                                <m:mr>
                                  <m:e>
                                    <m:r>
                                      <a:rPr lang="en-US" i="1">
                                        <a:latin typeface="Cambria Math" panose="02040503050406030204" pitchFamily="18" charset="0"/>
                                      </a:rPr>
                                      <m:t>..</m:t>
                                    </m:r>
                                  </m:e>
                                </m:mr>
                                <m:mr>
                                  <m:e>
                                    <m:r>
                                      <a:rPr lang="en-US" i="1">
                                        <a:latin typeface="Cambria Math" panose="02040503050406030204" pitchFamily="18" charset="0"/>
                                      </a:rPr>
                                      <m:t>𝑤𝐾𝑁</m:t>
                                    </m:r>
                                  </m:e>
                                </m:mr>
                              </m:m>
                            </m:e>
                          </m:d>
                        </m:e>
                        <m:sub>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m:t>
                          </m:r>
                        </m:sub>
                      </m:sSub>
                      <m:sSub>
                        <m:sSubPr>
                          <m:ctrlPr>
                            <a:rPr lang="en-US" i="1">
                              <a:latin typeface="Cambria Math" panose="02040503050406030204" pitchFamily="18" charset="0"/>
                            </a:rPr>
                          </m:ctrlPr>
                        </m:sSubPr>
                        <m:e>
                          <m:r>
                            <m:rPr>
                              <m:nor/>
                            </m:rPr>
                            <a:rPr lang="en-US" dirty="0"/>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𝑥</m:t>
                                    </m:r>
                                    <m:r>
                                      <a:rPr lang="en-US" i="1">
                                        <a:latin typeface="Cambria Math" panose="02040503050406030204" pitchFamily="18" charset="0"/>
                                      </a:rPr>
                                      <m:t>1</m:t>
                                    </m:r>
                                  </m:e>
                                </m:mr>
                                <m:mr>
                                  <m:e>
                                    <m:r>
                                      <a:rPr lang="en-US" i="1">
                                        <a:latin typeface="Cambria Math" panose="02040503050406030204" pitchFamily="18" charset="0"/>
                                      </a:rPr>
                                      <m:t>𝑥</m:t>
                                    </m:r>
                                    <m:r>
                                      <a:rPr lang="en-US" i="1">
                                        <a:latin typeface="Cambria Math" panose="02040503050406030204" pitchFamily="18" charset="0"/>
                                      </a:rPr>
                                      <m:t>2</m:t>
                                    </m:r>
                                  </m:e>
                                </m:mr>
                                <m:mr>
                                  <m:e>
                                    <m:eqArr>
                                      <m:eqArrPr>
                                        <m:ctrlPr>
                                          <a:rPr lang="en-US" i="1">
                                            <a:latin typeface="Cambria Math" panose="02040503050406030204" pitchFamily="18" charset="0"/>
                                          </a:rPr>
                                        </m:ctrlPr>
                                      </m:eqArrPr>
                                      <m:e>
                                        <m:r>
                                          <a:rPr lang="en-US" i="1">
                                            <a:latin typeface="Cambria Math" panose="02040503050406030204" pitchFamily="18" charset="0"/>
                                          </a:rPr>
                                          <m:t>:</m:t>
                                        </m:r>
                                      </m:e>
                                      <m:e>
                                        <m:r>
                                          <a:rPr lang="en-US" i="1">
                                            <a:latin typeface="Cambria Math" panose="02040503050406030204" pitchFamily="18" charset="0"/>
                                          </a:rPr>
                                          <m:t>𝑥</m:t>
                                        </m:r>
                                        <m:r>
                                          <a:rPr lang="en-US" b="0" i="1" smtClean="0">
                                            <a:latin typeface="Cambria Math" panose="02040503050406030204" pitchFamily="18" charset="0"/>
                                          </a:rPr>
                                          <m:t>𝑁</m:t>
                                        </m:r>
                                      </m:e>
                                    </m:eqArr>
                                  </m:e>
                                </m:mr>
                              </m:m>
                            </m:e>
                          </m:d>
                        </m:e>
                        <m:sub>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)×1)</m:t>
                          </m:r>
                        </m:sub>
                      </m:sSub>
                    </m:oMath>
                  </m:oMathPara>
                </a14:m>
                <a:endParaRPr lang="en-US" dirty="0"/>
              </a:p>
              <a:p>
                <a:r>
                  <a:rPr lang="en-US" dirty="0"/>
                  <a:t>Z1=w11*x1+w12*x2+…+w1n*</a:t>
                </a:r>
                <a:r>
                  <a:rPr lang="en-US" dirty="0" err="1"/>
                  <a:t>xn</a:t>
                </a:r>
                <a:endParaRPr lang="en-US" dirty="0"/>
              </a:p>
              <a:p>
                <a:r>
                  <a:rPr lang="en-US" dirty="0"/>
                  <a:t>Z2=w21*x1+w22*x2+…+w2N*</a:t>
                </a:r>
                <a:r>
                  <a:rPr lang="en-US" dirty="0" err="1"/>
                  <a:t>xn</a:t>
                </a:r>
                <a:endParaRPr lang="en-US" dirty="0"/>
              </a:p>
              <a:p>
                <a:r>
                  <a:rPr lang="en-US" dirty="0"/>
                  <a:t>        :</a:t>
                </a:r>
              </a:p>
              <a:p>
                <a:r>
                  <a:rPr lang="en-US" dirty="0"/>
                  <a:t>ZK=wK1*x1+wK2*x2+…+</a:t>
                </a:r>
                <a:r>
                  <a:rPr lang="en-US" dirty="0" err="1"/>
                  <a:t>wKN</a:t>
                </a:r>
                <a:r>
                  <a:rPr lang="en-US" dirty="0"/>
                  <a:t>*</a:t>
                </a:r>
                <a:r>
                  <a:rPr lang="en-US" dirty="0" err="1"/>
                  <a:t>xn</a:t>
                </a:r>
                <a:endParaRPr lang="en-US" dirty="0"/>
              </a:p>
            </p:txBody>
          </p:sp>
        </mc:Choice>
        <mc:Fallback xmlns="">
          <p:sp>
            <p:nvSpPr>
              <p:cNvPr id="8" name="TextBox 7">
                <a:extLst>
                  <a:ext uri="{FF2B5EF4-FFF2-40B4-BE49-F238E27FC236}">
                    <a16:creationId xmlns:a16="http://schemas.microsoft.com/office/drawing/2014/main" id="{F0521418-B695-7E82-0AE3-03CAB9938FA1}"/>
                  </a:ext>
                </a:extLst>
              </p:cNvPr>
              <p:cNvSpPr txBox="1">
                <a:spLocks noRot="1" noChangeAspect="1" noMove="1" noResize="1" noEditPoints="1" noAdjustHandles="1" noChangeArrowheads="1" noChangeShapeType="1" noTextEdit="1"/>
              </p:cNvSpPr>
              <p:nvPr/>
            </p:nvSpPr>
            <p:spPr>
              <a:xfrm>
                <a:off x="3546696" y="1200386"/>
                <a:ext cx="5486400" cy="5596789"/>
              </a:xfrm>
              <a:prstGeom prst="rect">
                <a:avLst/>
              </a:prstGeom>
              <a:blipFill>
                <a:blip r:embed="rId4"/>
                <a:stretch>
                  <a:fillRect l="-2667" b="-1525"/>
                </a:stretch>
              </a:blipFill>
            </p:spPr>
            <p:txBody>
              <a:bodyPr/>
              <a:lstStyle/>
              <a:p>
                <a:r>
                  <a:rPr lang="en-HK">
                    <a:noFill/>
                  </a:rPr>
                  <a:t> </a:t>
                </a:r>
              </a:p>
            </p:txBody>
          </p:sp>
        </mc:Fallback>
      </mc:AlternateContent>
      <p:sp>
        <p:nvSpPr>
          <p:cNvPr id="6" name="TextBox 5">
            <a:extLst>
              <a:ext uri="{FF2B5EF4-FFF2-40B4-BE49-F238E27FC236}">
                <a16:creationId xmlns:a16="http://schemas.microsoft.com/office/drawing/2014/main" id="{55EACAA1-A4C8-D92A-AD00-3358D80772D3}"/>
              </a:ext>
            </a:extLst>
          </p:cNvPr>
          <p:cNvSpPr txBox="1"/>
          <p:nvPr/>
        </p:nvSpPr>
        <p:spPr>
          <a:xfrm>
            <a:off x="5347434" y="1501030"/>
            <a:ext cx="2597186" cy="646331"/>
          </a:xfrm>
          <a:prstGeom prst="rect">
            <a:avLst/>
          </a:prstGeom>
          <a:noFill/>
        </p:spPr>
        <p:txBody>
          <a:bodyPr wrap="none" rtlCol="0">
            <a:spAutoFit/>
          </a:bodyPr>
          <a:lstStyle/>
          <a:p>
            <a:r>
              <a:rPr lang="en-US" dirty="0"/>
              <a:t>This c is added hence the </a:t>
            </a:r>
          </a:p>
          <a:p>
            <a:r>
              <a:rPr lang="en-US" dirty="0"/>
              <a:t>vector has N+1 rows</a:t>
            </a:r>
          </a:p>
        </p:txBody>
      </p:sp>
      <p:cxnSp>
        <p:nvCxnSpPr>
          <p:cNvPr id="10" name="Straight Arrow Connector 9">
            <a:extLst>
              <a:ext uri="{FF2B5EF4-FFF2-40B4-BE49-F238E27FC236}">
                <a16:creationId xmlns:a16="http://schemas.microsoft.com/office/drawing/2014/main" id="{D547A33C-94ED-A813-63BD-583C6874AD32}"/>
              </a:ext>
            </a:extLst>
          </p:cNvPr>
          <p:cNvCxnSpPr>
            <a:cxnSpLocks/>
          </p:cNvCxnSpPr>
          <p:nvPr/>
        </p:nvCxnSpPr>
        <p:spPr>
          <a:xfrm flipH="1">
            <a:off x="4038600" y="1885021"/>
            <a:ext cx="1371600" cy="656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F9E53A-5F4B-0A57-99DF-1FD707EB3B40}"/>
              </a:ext>
            </a:extLst>
          </p:cNvPr>
          <p:cNvSpPr txBox="1"/>
          <p:nvPr/>
        </p:nvSpPr>
        <p:spPr>
          <a:xfrm>
            <a:off x="231483" y="4091113"/>
            <a:ext cx="1609223" cy="369332"/>
          </a:xfrm>
          <a:prstGeom prst="rect">
            <a:avLst/>
          </a:prstGeom>
          <a:noFill/>
        </p:spPr>
        <p:txBody>
          <a:bodyPr wrap="none" rtlCol="0">
            <a:spAutoFit/>
          </a:bodyPr>
          <a:lstStyle/>
          <a:p>
            <a:r>
              <a:rPr lang="en-US" dirty="0" err="1"/>
              <a:t>yi</a:t>
            </a:r>
            <a:r>
              <a:rPr lang="en-US" dirty="0"/>
              <a:t>=</a:t>
            </a:r>
            <a:r>
              <a:rPr lang="en-US" dirty="0" err="1"/>
              <a:t>softmax</a:t>
            </a:r>
            <a:r>
              <a:rPr lang="en-US" dirty="0"/>
              <a:t>(zi)=</a:t>
            </a:r>
          </a:p>
        </p:txBody>
      </p:sp>
      <p:pic>
        <p:nvPicPr>
          <p:cNvPr id="12" name="Picture 11">
            <a:extLst>
              <a:ext uri="{FF2B5EF4-FFF2-40B4-BE49-F238E27FC236}">
                <a16:creationId xmlns:a16="http://schemas.microsoft.com/office/drawing/2014/main" id="{B6D5590C-B0FF-EBA9-B2FC-DAECD0C361ED}"/>
              </a:ext>
            </a:extLst>
          </p:cNvPr>
          <p:cNvPicPr>
            <a:picLocks noChangeAspect="1"/>
          </p:cNvPicPr>
          <p:nvPr/>
        </p:nvPicPr>
        <p:blipFill>
          <a:blip r:embed="rId5"/>
          <a:stretch>
            <a:fillRect/>
          </a:stretch>
        </p:blipFill>
        <p:spPr>
          <a:xfrm>
            <a:off x="394170" y="4615544"/>
            <a:ext cx="2950207" cy="1678028"/>
          </a:xfrm>
          <a:prstGeom prst="rect">
            <a:avLst/>
          </a:prstGeom>
        </p:spPr>
      </p:pic>
    </p:spTree>
    <p:extLst>
      <p:ext uri="{BB962C8B-B14F-4D97-AF65-F5344CB8AC3E}">
        <p14:creationId xmlns:p14="http://schemas.microsoft.com/office/powerpoint/2010/main" val="123215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AAFD-A74C-305C-E7FF-F329DD631BC5}"/>
              </a:ext>
            </a:extLst>
          </p:cNvPr>
          <p:cNvSpPr>
            <a:spLocks noGrp="1"/>
          </p:cNvSpPr>
          <p:nvPr>
            <p:ph type="title"/>
          </p:nvPr>
        </p:nvSpPr>
        <p:spPr>
          <a:xfrm>
            <a:off x="5456583" y="1527312"/>
            <a:ext cx="3687417" cy="3611217"/>
          </a:xfrm>
        </p:spPr>
        <p:txBody>
          <a:bodyPr>
            <a:noAutofit/>
          </a:bodyPr>
          <a:lstStyle/>
          <a:p>
            <a:pPr algn="l"/>
            <a:r>
              <a:rPr lang="en-US" sz="2000" u="sng" dirty="0"/>
              <a:t>SoftMax bias discussion: </a:t>
            </a:r>
            <a:br>
              <a:rPr lang="en-US" sz="2000" dirty="0"/>
            </a:br>
            <a:r>
              <a:rPr lang="en-US" sz="2000" dirty="0"/>
              <a:t>This code shows that the SoftMax output will not be changed for any value of bias (c ). We can make it 0 to ignore it. But when SoftMax inputs are small, the output is easily altered by noise (the denominator is approaching to 0, hence there is the divided by zero problem), so many programmers make bias=1, and that can stabilize the SoftMax outputs without affecting their values.</a:t>
            </a:r>
          </a:p>
        </p:txBody>
      </p:sp>
      <p:sp>
        <p:nvSpPr>
          <p:cNvPr id="3" name="Content Placeholder 2">
            <a:extLst>
              <a:ext uri="{FF2B5EF4-FFF2-40B4-BE49-F238E27FC236}">
                <a16:creationId xmlns:a16="http://schemas.microsoft.com/office/drawing/2014/main" id="{4B0AB596-6F82-9D2B-9902-268B99C22AF2}"/>
              </a:ext>
            </a:extLst>
          </p:cNvPr>
          <p:cNvSpPr>
            <a:spLocks noGrp="1"/>
          </p:cNvSpPr>
          <p:nvPr>
            <p:ph idx="1"/>
          </p:nvPr>
        </p:nvSpPr>
        <p:spPr>
          <a:xfrm>
            <a:off x="457200" y="136525"/>
            <a:ext cx="4999383" cy="6584950"/>
          </a:xfrm>
        </p:spPr>
        <p:txBody>
          <a:bodyPr>
            <a:normAutofit fontScale="25000" lnSpcReduction="20000"/>
          </a:bodyPr>
          <a:lstStyle/>
          <a:p>
            <a:r>
              <a:rPr lang="en-US" sz="5500" b="0" i="0" u="none" strike="noStrike" baseline="0" dirty="0">
                <a:solidFill>
                  <a:srgbClr val="000000"/>
                </a:solidFill>
                <a:latin typeface="Courier New" panose="02070309020205020404" pitchFamily="49" charset="0"/>
              </a:rPr>
              <a:t>clear</a:t>
            </a:r>
          </a:p>
          <a:p>
            <a:r>
              <a:rPr lang="en-US" sz="5500" b="0" i="0" u="none" strike="noStrike" baseline="0" dirty="0" err="1">
                <a:solidFill>
                  <a:srgbClr val="000000"/>
                </a:solidFill>
                <a:latin typeface="Courier New" panose="02070309020205020404" pitchFamily="49" charset="0"/>
              </a:rPr>
              <a:t>clc</a:t>
            </a:r>
            <a:endParaRPr lang="en-US" sz="5500" b="0" i="0" u="none" strike="noStrike" baseline="0" dirty="0">
              <a:solidFill>
                <a:srgbClr val="000000"/>
              </a:solidFill>
              <a:latin typeface="Courier New" panose="02070309020205020404" pitchFamily="49" charset="0"/>
            </a:endParaRPr>
          </a:p>
          <a:p>
            <a:r>
              <a:rPr lang="en-US" sz="5500" b="0" i="0" u="none" strike="noStrike" baseline="0" dirty="0">
                <a:solidFill>
                  <a:srgbClr val="000000"/>
                </a:solidFill>
                <a:latin typeface="Courier New" panose="02070309020205020404" pitchFamily="49" charset="0"/>
              </a:rPr>
              <a:t>z1=1.9138</a:t>
            </a:r>
          </a:p>
          <a:p>
            <a:r>
              <a:rPr lang="en-US" sz="5500" b="0" i="0" u="none" strike="noStrike" baseline="0" dirty="0">
                <a:solidFill>
                  <a:srgbClr val="000000"/>
                </a:solidFill>
                <a:latin typeface="Courier New" panose="02070309020205020404" pitchFamily="49" charset="0"/>
              </a:rPr>
              <a:t>z2=1.1217 </a:t>
            </a:r>
          </a:p>
          <a:p>
            <a:r>
              <a:rPr lang="en-US" sz="5500" b="0" i="0" u="none" strike="noStrike" baseline="0" dirty="0">
                <a:solidFill>
                  <a:srgbClr val="000000"/>
                </a:solidFill>
                <a:latin typeface="Courier New" panose="02070309020205020404" pitchFamily="49" charset="0"/>
              </a:rPr>
              <a:t>z3=0.9243 </a:t>
            </a:r>
          </a:p>
          <a:p>
            <a:r>
              <a:rPr lang="en-US" sz="5500" b="0" i="0" u="none" strike="noStrike" baseline="0" dirty="0">
                <a:solidFill>
                  <a:srgbClr val="000000"/>
                </a:solidFill>
                <a:latin typeface="Courier New" panose="02070309020205020404" pitchFamily="49" charset="0"/>
              </a:rPr>
              <a:t>z4=1.0636 </a:t>
            </a:r>
          </a:p>
          <a:p>
            <a:r>
              <a:rPr lang="pl-PL" sz="5500" b="0" i="0" u="none" strike="noStrike" baseline="0" dirty="0">
                <a:solidFill>
                  <a:srgbClr val="000000"/>
                </a:solidFill>
                <a:latin typeface="Courier New" panose="02070309020205020404" pitchFamily="49" charset="0"/>
              </a:rPr>
              <a:t>tot=exp(z1)+exp(z2)+exp(z3)+exp(z4)</a:t>
            </a:r>
          </a:p>
          <a:p>
            <a:r>
              <a:rPr lang="en-US" sz="5500" b="0" i="0" u="none" strike="noStrike" baseline="0" dirty="0">
                <a:solidFill>
                  <a:srgbClr val="000000"/>
                </a:solidFill>
                <a:latin typeface="Courier New" panose="02070309020205020404" pitchFamily="49" charset="0"/>
              </a:rPr>
              <a:t>y1=exp(z1)/tot</a:t>
            </a:r>
          </a:p>
          <a:p>
            <a:r>
              <a:rPr lang="en-US" sz="5500" b="0" i="0" u="none" strike="noStrike" baseline="0" dirty="0">
                <a:solidFill>
                  <a:srgbClr val="000000"/>
                </a:solidFill>
                <a:latin typeface="Courier New" panose="02070309020205020404" pitchFamily="49" charset="0"/>
              </a:rPr>
              <a:t>y2=exp(z2)/tot</a:t>
            </a:r>
          </a:p>
          <a:p>
            <a:r>
              <a:rPr lang="en-US" sz="5500" b="0" i="0" u="none" strike="noStrike" baseline="0" dirty="0">
                <a:solidFill>
                  <a:srgbClr val="000000"/>
                </a:solidFill>
                <a:latin typeface="Courier New" panose="02070309020205020404" pitchFamily="49" charset="0"/>
              </a:rPr>
              <a:t>y3=exp(z3)/tot</a:t>
            </a:r>
          </a:p>
          <a:p>
            <a:r>
              <a:rPr lang="en-US" sz="5500" b="0" i="0" u="none" strike="noStrike" baseline="0" dirty="0">
                <a:solidFill>
                  <a:srgbClr val="000000"/>
                </a:solidFill>
                <a:latin typeface="Courier New" panose="02070309020205020404" pitchFamily="49" charset="0"/>
              </a:rPr>
              <a:t>y4=exp(z4)/tot</a:t>
            </a:r>
          </a:p>
          <a:p>
            <a:r>
              <a:rPr lang="en-US" sz="5500" b="0" i="0" u="none" strike="noStrike" baseline="0" dirty="0">
                <a:solidFill>
                  <a:srgbClr val="000000"/>
                </a:solidFill>
                <a:latin typeface="Courier New" panose="02070309020205020404" pitchFamily="49" charset="0"/>
              </a:rPr>
              <a:t>(y1+y2+y3+y4) </a:t>
            </a:r>
          </a:p>
          <a:p>
            <a:r>
              <a:rPr lang="en-US" sz="5500" b="0" i="0" u="none" strike="noStrike" baseline="0" dirty="0">
                <a:solidFill>
                  <a:srgbClr val="028009"/>
                </a:solidFill>
                <a:latin typeface="Courier New" panose="02070309020205020404" pitchFamily="49" charset="0"/>
              </a:rPr>
              <a:t>%%%%%%%%%%%%%%%%%%</a:t>
            </a:r>
          </a:p>
          <a:p>
            <a:r>
              <a:rPr lang="en-US" sz="5500" b="0" i="0" u="none" strike="noStrike" baseline="0" dirty="0">
                <a:solidFill>
                  <a:srgbClr val="000000"/>
                </a:solidFill>
                <a:latin typeface="Courier New" panose="02070309020205020404" pitchFamily="49" charset="0"/>
              </a:rPr>
              <a:t>c=rand %any random number</a:t>
            </a:r>
          </a:p>
          <a:p>
            <a:r>
              <a:rPr lang="en-US" sz="5500" b="0" i="0" u="none" strike="noStrike" baseline="0" dirty="0">
                <a:solidFill>
                  <a:srgbClr val="000000"/>
                </a:solidFill>
                <a:latin typeface="Courier New" panose="02070309020205020404" pitchFamily="49" charset="0"/>
              </a:rPr>
              <a:t>z1=1.9138+c</a:t>
            </a:r>
          </a:p>
          <a:p>
            <a:r>
              <a:rPr lang="en-US" sz="5500" b="0" i="0" u="none" strike="noStrike" baseline="0" dirty="0">
                <a:solidFill>
                  <a:srgbClr val="000000"/>
                </a:solidFill>
                <a:latin typeface="Courier New" panose="02070309020205020404" pitchFamily="49" charset="0"/>
              </a:rPr>
              <a:t>z2=1.1217 +c</a:t>
            </a:r>
          </a:p>
          <a:p>
            <a:r>
              <a:rPr lang="en-US" sz="5500" b="0" i="0" u="none" strike="noStrike" baseline="0" dirty="0">
                <a:solidFill>
                  <a:srgbClr val="000000"/>
                </a:solidFill>
                <a:latin typeface="Courier New" panose="02070309020205020404" pitchFamily="49" charset="0"/>
              </a:rPr>
              <a:t>z3=0.9243 +c</a:t>
            </a:r>
          </a:p>
          <a:p>
            <a:r>
              <a:rPr lang="en-US" sz="5500" b="0" i="0" u="none" strike="noStrike" baseline="0" dirty="0">
                <a:solidFill>
                  <a:srgbClr val="000000"/>
                </a:solidFill>
                <a:latin typeface="Courier New" panose="02070309020205020404" pitchFamily="49" charset="0"/>
              </a:rPr>
              <a:t>z4=1.0636 +c</a:t>
            </a:r>
          </a:p>
          <a:p>
            <a:r>
              <a:rPr lang="pl-PL" sz="5500" b="0" i="0" u="none" strike="noStrike" baseline="0" dirty="0">
                <a:solidFill>
                  <a:srgbClr val="000000"/>
                </a:solidFill>
                <a:latin typeface="Courier New" panose="02070309020205020404" pitchFamily="49" charset="0"/>
              </a:rPr>
              <a:t>tot=exp(z1)+exp(z2)+exp(z3)+exp(z4)</a:t>
            </a:r>
          </a:p>
          <a:p>
            <a:r>
              <a:rPr lang="es-ES" sz="5500" b="0" i="0" u="none" strike="noStrike" baseline="0" dirty="0">
                <a:solidFill>
                  <a:srgbClr val="000000"/>
                </a:solidFill>
                <a:latin typeface="Courier New" panose="02070309020205020404" pitchFamily="49" charset="0"/>
              </a:rPr>
              <a:t>bias_y1=</a:t>
            </a:r>
            <a:r>
              <a:rPr lang="es-ES" sz="5500" b="0" i="0" u="none" strike="noStrike" baseline="0" dirty="0" err="1">
                <a:solidFill>
                  <a:srgbClr val="000000"/>
                </a:solidFill>
                <a:latin typeface="Courier New" panose="02070309020205020404" pitchFamily="49" charset="0"/>
              </a:rPr>
              <a:t>exp</a:t>
            </a:r>
            <a:r>
              <a:rPr lang="es-ES" sz="5500" b="0" i="0" u="none" strike="noStrike" baseline="0" dirty="0">
                <a:solidFill>
                  <a:srgbClr val="000000"/>
                </a:solidFill>
                <a:latin typeface="Courier New" panose="02070309020205020404" pitchFamily="49" charset="0"/>
              </a:rPr>
              <a:t>(z1)/</a:t>
            </a:r>
            <a:r>
              <a:rPr lang="es-ES" sz="5500" b="0" i="0" u="none" strike="noStrike" baseline="0" dirty="0" err="1">
                <a:solidFill>
                  <a:srgbClr val="000000"/>
                </a:solidFill>
                <a:latin typeface="Courier New" panose="02070309020205020404" pitchFamily="49" charset="0"/>
              </a:rPr>
              <a:t>tot</a:t>
            </a:r>
            <a:endParaRPr lang="es-ES" sz="5500" b="0" i="0" u="none" strike="noStrike" baseline="0" dirty="0">
              <a:solidFill>
                <a:srgbClr val="000000"/>
              </a:solidFill>
              <a:latin typeface="Courier New" panose="02070309020205020404" pitchFamily="49" charset="0"/>
            </a:endParaRPr>
          </a:p>
          <a:p>
            <a:r>
              <a:rPr lang="es-ES" sz="5500" b="0" i="0" u="none" strike="noStrike" baseline="0" dirty="0">
                <a:solidFill>
                  <a:srgbClr val="000000"/>
                </a:solidFill>
                <a:latin typeface="Courier New" panose="02070309020205020404" pitchFamily="49" charset="0"/>
              </a:rPr>
              <a:t>bias_y2=</a:t>
            </a:r>
            <a:r>
              <a:rPr lang="es-ES" sz="5500" b="0" i="0" u="none" strike="noStrike" baseline="0" dirty="0" err="1">
                <a:solidFill>
                  <a:srgbClr val="000000"/>
                </a:solidFill>
                <a:latin typeface="Courier New" panose="02070309020205020404" pitchFamily="49" charset="0"/>
              </a:rPr>
              <a:t>exp</a:t>
            </a:r>
            <a:r>
              <a:rPr lang="es-ES" sz="5500" b="0" i="0" u="none" strike="noStrike" baseline="0" dirty="0">
                <a:solidFill>
                  <a:srgbClr val="000000"/>
                </a:solidFill>
                <a:latin typeface="Courier New" panose="02070309020205020404" pitchFamily="49" charset="0"/>
              </a:rPr>
              <a:t>(z2)/</a:t>
            </a:r>
            <a:r>
              <a:rPr lang="es-ES" sz="5500" b="0" i="0" u="none" strike="noStrike" baseline="0" dirty="0" err="1">
                <a:solidFill>
                  <a:srgbClr val="000000"/>
                </a:solidFill>
                <a:latin typeface="Courier New" panose="02070309020205020404" pitchFamily="49" charset="0"/>
              </a:rPr>
              <a:t>tot</a:t>
            </a:r>
            <a:endParaRPr lang="es-ES" sz="5500" b="0" i="0" u="none" strike="noStrike" baseline="0" dirty="0">
              <a:solidFill>
                <a:srgbClr val="000000"/>
              </a:solidFill>
              <a:latin typeface="Courier New" panose="02070309020205020404" pitchFamily="49" charset="0"/>
            </a:endParaRPr>
          </a:p>
          <a:p>
            <a:r>
              <a:rPr lang="es-ES" sz="5500" b="0" i="0" u="none" strike="noStrike" baseline="0" dirty="0">
                <a:solidFill>
                  <a:srgbClr val="000000"/>
                </a:solidFill>
                <a:latin typeface="Courier New" panose="02070309020205020404" pitchFamily="49" charset="0"/>
              </a:rPr>
              <a:t>bias_y3=</a:t>
            </a:r>
            <a:r>
              <a:rPr lang="es-ES" sz="5500" b="0" i="0" u="none" strike="noStrike" baseline="0" dirty="0" err="1">
                <a:solidFill>
                  <a:srgbClr val="000000"/>
                </a:solidFill>
                <a:latin typeface="Courier New" panose="02070309020205020404" pitchFamily="49" charset="0"/>
              </a:rPr>
              <a:t>exp</a:t>
            </a:r>
            <a:r>
              <a:rPr lang="es-ES" sz="5500" b="0" i="0" u="none" strike="noStrike" baseline="0" dirty="0">
                <a:solidFill>
                  <a:srgbClr val="000000"/>
                </a:solidFill>
                <a:latin typeface="Courier New" panose="02070309020205020404" pitchFamily="49" charset="0"/>
              </a:rPr>
              <a:t>(z3)/</a:t>
            </a:r>
            <a:r>
              <a:rPr lang="es-ES" sz="5500" b="0" i="0" u="none" strike="noStrike" baseline="0" dirty="0" err="1">
                <a:solidFill>
                  <a:srgbClr val="000000"/>
                </a:solidFill>
                <a:latin typeface="Courier New" panose="02070309020205020404" pitchFamily="49" charset="0"/>
              </a:rPr>
              <a:t>tot</a:t>
            </a:r>
            <a:endParaRPr lang="es-ES" sz="5500" b="0" i="0" u="none" strike="noStrike" baseline="0" dirty="0">
              <a:solidFill>
                <a:srgbClr val="000000"/>
              </a:solidFill>
              <a:latin typeface="Courier New" panose="02070309020205020404" pitchFamily="49" charset="0"/>
            </a:endParaRPr>
          </a:p>
          <a:p>
            <a:r>
              <a:rPr lang="es-ES" sz="5500" b="0" i="0" u="none" strike="noStrike" baseline="0" dirty="0">
                <a:solidFill>
                  <a:srgbClr val="000000"/>
                </a:solidFill>
                <a:latin typeface="Courier New" panose="02070309020205020404" pitchFamily="49" charset="0"/>
              </a:rPr>
              <a:t>bias_y4=</a:t>
            </a:r>
            <a:r>
              <a:rPr lang="es-ES" sz="5500" b="0" i="0" u="none" strike="noStrike" baseline="0" dirty="0" err="1">
                <a:solidFill>
                  <a:srgbClr val="000000"/>
                </a:solidFill>
                <a:latin typeface="Courier New" panose="02070309020205020404" pitchFamily="49" charset="0"/>
              </a:rPr>
              <a:t>exp</a:t>
            </a:r>
            <a:r>
              <a:rPr lang="es-ES" sz="5500" b="0" i="0" u="none" strike="noStrike" baseline="0" dirty="0">
                <a:solidFill>
                  <a:srgbClr val="000000"/>
                </a:solidFill>
                <a:latin typeface="Courier New" panose="02070309020205020404" pitchFamily="49" charset="0"/>
              </a:rPr>
              <a:t>(z4)/</a:t>
            </a:r>
            <a:r>
              <a:rPr lang="es-ES" sz="5500" b="0" i="0" u="none" strike="noStrike" baseline="0" dirty="0" err="1">
                <a:solidFill>
                  <a:srgbClr val="000000"/>
                </a:solidFill>
                <a:latin typeface="Courier New" panose="02070309020205020404" pitchFamily="49" charset="0"/>
              </a:rPr>
              <a:t>tot</a:t>
            </a:r>
            <a:endParaRPr lang="es-ES" sz="5500" b="0" i="0" u="none" strike="noStrike" baseline="0" dirty="0">
              <a:solidFill>
                <a:srgbClr val="000000"/>
              </a:solidFill>
              <a:latin typeface="Courier New" panose="02070309020205020404" pitchFamily="49" charset="0"/>
            </a:endParaRPr>
          </a:p>
          <a:p>
            <a:r>
              <a:rPr lang="es-ES" sz="5500" b="0" i="0" u="none" strike="noStrike" baseline="0" dirty="0">
                <a:solidFill>
                  <a:srgbClr val="000000"/>
                </a:solidFill>
                <a:latin typeface="Courier New" panose="02070309020205020404" pitchFamily="49" charset="0"/>
              </a:rPr>
              <a:t>(bias_y1+bias_y2+bias_y3+bias_y4)</a:t>
            </a:r>
            <a:endParaRPr lang="en-US" sz="5500" b="0" i="0" u="none" strike="noStrike" baseline="0" dirty="0">
              <a:solidFill>
                <a:srgbClr val="000000"/>
              </a:solidFill>
              <a:latin typeface="Courier New" panose="02070309020205020404" pitchFamily="49" charset="0"/>
            </a:endParaRPr>
          </a:p>
          <a:p>
            <a:r>
              <a:rPr lang="en-US" sz="5500" b="0" i="0" u="none" strike="noStrike" baseline="0" dirty="0">
                <a:solidFill>
                  <a:srgbClr val="000000"/>
                </a:solidFill>
                <a:latin typeface="Courier New" panose="02070309020205020404" pitchFamily="49" charset="0"/>
              </a:rPr>
              <a:t>bias_y1-y1</a:t>
            </a:r>
          </a:p>
          <a:p>
            <a:r>
              <a:rPr lang="en-US" sz="5500" b="0" i="0" u="none" strike="noStrike" baseline="0" dirty="0">
                <a:solidFill>
                  <a:srgbClr val="000000"/>
                </a:solidFill>
                <a:latin typeface="Courier New" panose="02070309020205020404" pitchFamily="49" charset="0"/>
              </a:rPr>
              <a:t>bias_y2-y2</a:t>
            </a:r>
          </a:p>
          <a:p>
            <a:r>
              <a:rPr lang="en-US" sz="5500" b="0" i="0" u="none" strike="noStrike" baseline="0" dirty="0">
                <a:solidFill>
                  <a:srgbClr val="000000"/>
                </a:solidFill>
                <a:latin typeface="Courier New" panose="02070309020205020404" pitchFamily="49" charset="0"/>
              </a:rPr>
              <a:t>bias_y3-y3</a:t>
            </a:r>
          </a:p>
          <a:p>
            <a:r>
              <a:rPr lang="en-US" sz="5500" b="0" i="0" u="none" strike="noStrike" baseline="0" dirty="0">
                <a:solidFill>
                  <a:srgbClr val="000000"/>
                </a:solidFill>
                <a:latin typeface="Courier New" panose="02070309020205020404" pitchFamily="49" charset="0"/>
              </a:rPr>
              <a:t>bias_y4-y4</a:t>
            </a:r>
          </a:p>
          <a:p>
            <a:r>
              <a:rPr lang="en-US" sz="5500" b="0" i="0" u="none" strike="noStrike" baseline="0" dirty="0">
                <a:solidFill>
                  <a:srgbClr val="AA04F9"/>
                </a:solidFill>
                <a:latin typeface="Courier New" panose="02070309020205020404" pitchFamily="49" charset="0"/>
              </a:rPr>
              <a:t>'</a:t>
            </a:r>
            <a:r>
              <a:rPr lang="en-US" sz="5500" b="0" i="0" u="none" strike="noStrike" baseline="0" dirty="0" err="1">
                <a:solidFill>
                  <a:srgbClr val="AA04F9"/>
                </a:solidFill>
                <a:latin typeface="Courier New" panose="02070309020205020404" pitchFamily="49" charset="0"/>
              </a:rPr>
              <a:t>bias_yi</a:t>
            </a:r>
            <a:r>
              <a:rPr lang="en-US" sz="5500" b="0" i="0" u="none" strike="noStrike" baseline="0" dirty="0">
                <a:solidFill>
                  <a:srgbClr val="AA04F9"/>
                </a:solidFill>
                <a:latin typeface="Courier New" panose="02070309020205020404" pitchFamily="49" charset="0"/>
              </a:rPr>
              <a:t> and </a:t>
            </a:r>
            <a:r>
              <a:rPr lang="en-US" sz="5500" b="0" i="0" u="none" strike="noStrike" baseline="0" dirty="0" err="1">
                <a:solidFill>
                  <a:srgbClr val="AA04F9"/>
                </a:solidFill>
                <a:latin typeface="Courier New" panose="02070309020205020404" pitchFamily="49" charset="0"/>
              </a:rPr>
              <a:t>yi</a:t>
            </a:r>
            <a:r>
              <a:rPr lang="en-US" sz="5500" b="0" i="0" u="none" strike="noStrike" baseline="0" dirty="0">
                <a:solidFill>
                  <a:srgbClr val="AA04F9"/>
                </a:solidFill>
                <a:latin typeface="Courier New" panose="02070309020205020404" pitchFamily="49" charset="0"/>
              </a:rPr>
              <a:t> are same , done'</a:t>
            </a:r>
          </a:p>
        </p:txBody>
      </p:sp>
      <p:sp>
        <p:nvSpPr>
          <p:cNvPr id="4" name="Footer Placeholder 3">
            <a:extLst>
              <a:ext uri="{FF2B5EF4-FFF2-40B4-BE49-F238E27FC236}">
                <a16:creationId xmlns:a16="http://schemas.microsoft.com/office/drawing/2014/main" id="{C15F3CF8-6171-547A-C0D1-96C6D9E246CD}"/>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1B659367-3B70-8F9B-BACF-0F979DE7C418}"/>
              </a:ext>
            </a:extLst>
          </p:cNvPr>
          <p:cNvSpPr>
            <a:spLocks noGrp="1"/>
          </p:cNvSpPr>
          <p:nvPr>
            <p:ph type="sldNum" sz="quarter" idx="12"/>
          </p:nvPr>
        </p:nvSpPr>
        <p:spPr/>
        <p:txBody>
          <a:bodyPr/>
          <a:lstStyle/>
          <a:p>
            <a:fld id="{B28686DF-4AC6-44BB-9261-A3C12E8BDC53}" type="slidenum">
              <a:rPr lang="en-US" altLang="zh-HK" smtClean="0"/>
              <a:pPr/>
              <a:t>84</a:t>
            </a:fld>
            <a:endParaRPr lang="en-US" altLang="zh-HK"/>
          </a:p>
        </p:txBody>
      </p:sp>
    </p:spTree>
    <p:extLst>
      <p:ext uri="{BB962C8B-B14F-4D97-AF65-F5344CB8AC3E}">
        <p14:creationId xmlns:p14="http://schemas.microsoft.com/office/powerpoint/2010/main" val="15058706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8836-1407-F6B5-B40C-B553D68798C7}"/>
              </a:ext>
            </a:extLst>
          </p:cNvPr>
          <p:cNvSpPr>
            <a:spLocks noGrp="1"/>
          </p:cNvSpPr>
          <p:nvPr>
            <p:ph type="title"/>
          </p:nvPr>
        </p:nvSpPr>
        <p:spPr/>
        <p:txBody>
          <a:bodyPr>
            <a:normAutofit fontScale="90000"/>
          </a:bodyPr>
          <a:lstStyle/>
          <a:p>
            <a:r>
              <a:rPr lang="en-US" dirty="0"/>
              <a:t>Note: In most derivations, for simplicity, bias is not shown, c is 0. </a:t>
            </a:r>
          </a:p>
        </p:txBody>
      </p:sp>
      <p:sp>
        <p:nvSpPr>
          <p:cNvPr id="3" name="Content Placeholder 2">
            <a:extLst>
              <a:ext uri="{FF2B5EF4-FFF2-40B4-BE49-F238E27FC236}">
                <a16:creationId xmlns:a16="http://schemas.microsoft.com/office/drawing/2014/main" id="{288CCE2A-2B13-6CF7-BC2B-AF4BF75A5302}"/>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C1E39BB5-7F27-6AD7-3F92-043339FB9CED}"/>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2F54BA87-CE06-6825-CABD-AB3A60F0A767}"/>
              </a:ext>
            </a:extLst>
          </p:cNvPr>
          <p:cNvSpPr>
            <a:spLocks noGrp="1"/>
          </p:cNvSpPr>
          <p:nvPr>
            <p:ph type="sldNum" sz="quarter" idx="12"/>
          </p:nvPr>
        </p:nvSpPr>
        <p:spPr/>
        <p:txBody>
          <a:bodyPr/>
          <a:lstStyle/>
          <a:p>
            <a:fld id="{B28686DF-4AC6-44BB-9261-A3C12E8BDC53}" type="slidenum">
              <a:rPr lang="en-US" altLang="zh-HK" smtClean="0"/>
              <a:pPr/>
              <a:t>85</a:t>
            </a:fld>
            <a:endParaRPr lang="en-US" altLang="zh-HK"/>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34E73B-89BA-7322-D131-8192CABAF170}"/>
                  </a:ext>
                </a:extLst>
              </p:cNvPr>
              <p:cNvSpPr txBox="1"/>
              <p:nvPr/>
            </p:nvSpPr>
            <p:spPr>
              <a:xfrm>
                <a:off x="914400" y="1500537"/>
                <a:ext cx="6705600" cy="799193"/>
              </a:xfrm>
              <a:prstGeom prst="rect">
                <a:avLst/>
              </a:prstGeom>
              <a:noFill/>
            </p:spPr>
            <p:txBody>
              <a:bodyPr wrap="square">
                <a:spAutoFit/>
              </a:bodyPr>
              <a:lstStyle/>
              <a:p>
                <a14:m>
                  <m:oMath xmlns:m="http://schemas.openxmlformats.org/officeDocument/2006/math">
                    <m:r>
                      <a:rPr lang="en-US" sz="2800" b="0" i="1" smtClean="0">
                        <a:solidFill>
                          <a:srgbClr val="0070C0"/>
                        </a:solidFill>
                        <a:latin typeface="Cambria Math" panose="02040503050406030204" pitchFamily="18" charset="0"/>
                      </a:rPr>
                      <m:t>𝑧</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𝑤</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𝑐</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𝑏𝑖𝑎𝑠</m:t>
                    </m:r>
                  </m:oMath>
                </a14:m>
                <a:r>
                  <a:rPr lang="en-US" sz="2800" b="0" i="1" dirty="0">
                    <a:solidFill>
                      <a:srgbClr val="0070C0"/>
                    </a:solidFill>
                    <a:latin typeface="Cambria Math" panose="02040503050406030204" pitchFamily="18" charset="0"/>
                  </a:rPr>
                  <a:t>,</a:t>
                </a:r>
                <a14:m>
                  <m:oMath xmlns:m="http://schemas.openxmlformats.org/officeDocument/2006/math">
                    <m:r>
                      <a:rPr lang="en-US" sz="2800" b="0" i="1" smtClean="0">
                        <a:solidFill>
                          <a:srgbClr val="0070C0"/>
                        </a:solidFill>
                        <a:latin typeface="Cambria Math" panose="02040503050406030204" pitchFamily="18" charset="0"/>
                      </a:rPr>
                      <m:t>   </m:t>
                    </m:r>
                    <m:r>
                      <a:rPr lang="en-US" sz="2800" b="0" i="1" smtClean="0">
                        <a:solidFill>
                          <a:srgbClr val="0070C0"/>
                        </a:solidFill>
                        <a:latin typeface="Cambria Math" panose="02040503050406030204" pitchFamily="18" charset="0"/>
                      </a:rPr>
                      <m:t>𝑦𝑗</m:t>
                    </m:r>
                    <m:r>
                      <a:rPr lang="en-US" sz="2800" b="0" i="1" smtClean="0">
                        <a:solidFill>
                          <a:srgbClr val="0070C0"/>
                        </a:solidFill>
                        <a:latin typeface="Cambria Math" panose="02040503050406030204" pitchFamily="18" charset="0"/>
                      </a:rPr>
                      <m:t>=</m:t>
                    </m:r>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𝑒</m:t>
                        </m:r>
                        <m:r>
                          <a:rPr lang="en-US" sz="2800" b="0" i="1" baseline="30000" smtClean="0">
                            <a:solidFill>
                              <a:srgbClr val="0070C0"/>
                            </a:solidFill>
                            <a:latin typeface="Cambria Math" panose="02040503050406030204" pitchFamily="18" charset="0"/>
                          </a:rPr>
                          <m:t>𝑍𝑖</m:t>
                        </m:r>
                      </m:num>
                      <m:den>
                        <m:nary>
                          <m:naryPr>
                            <m:chr m:val="∑"/>
                            <m:limLoc m:val="subSup"/>
                            <m:ctrlPr>
                              <a:rPr lang="en-HK" sz="2800" b="0" i="1" smtClean="0">
                                <a:solidFill>
                                  <a:srgbClr val="0070C0"/>
                                </a:solidFill>
                                <a:latin typeface="Cambria Math" panose="02040503050406030204" pitchFamily="18" charset="0"/>
                                <a:ea typeface="Cambria Math" panose="02040503050406030204" pitchFamily="18" charset="0"/>
                              </a:rPr>
                            </m:ctrlPr>
                          </m:naryPr>
                          <m:sub>
                            <m:r>
                              <m:rPr>
                                <m:brk m:alnAt="25"/>
                              </m:rPr>
                              <a:rPr lang="en-US" sz="2800" b="0" i="1" smtClean="0">
                                <a:solidFill>
                                  <a:srgbClr val="0070C0"/>
                                </a:solidFill>
                                <a:latin typeface="Cambria Math" panose="02040503050406030204" pitchFamily="18" charset="0"/>
                                <a:ea typeface="Cambria Math" panose="02040503050406030204" pitchFamily="18" charset="0"/>
                              </a:rPr>
                              <m:t>𝑗</m:t>
                            </m:r>
                            <m:r>
                              <a:rPr lang="en-US" sz="2800" b="0" i="1" smtClean="0">
                                <a:solidFill>
                                  <a:srgbClr val="0070C0"/>
                                </a:solidFill>
                                <a:latin typeface="Cambria Math" panose="02040503050406030204" pitchFamily="18" charset="0"/>
                                <a:ea typeface="Cambria Math" panose="02040503050406030204" pitchFamily="18" charset="0"/>
                              </a:rPr>
                              <m:t>=1</m:t>
                            </m:r>
                          </m:sub>
                          <m:sup>
                            <m:r>
                              <a:rPr lang="en-US" sz="2800" b="0" i="1" smtClean="0">
                                <a:solidFill>
                                  <a:srgbClr val="0070C0"/>
                                </a:solidFill>
                                <a:latin typeface="Cambria Math" panose="02040503050406030204" pitchFamily="18" charset="0"/>
                                <a:ea typeface="Cambria Math" panose="02040503050406030204" pitchFamily="18" charset="0"/>
                              </a:rPr>
                              <m:t>𝐾</m:t>
                            </m:r>
                          </m:sup>
                          <m:e>
                            <m:r>
                              <a:rPr lang="en-US" sz="2800" i="1">
                                <a:solidFill>
                                  <a:srgbClr val="0070C0"/>
                                </a:solidFill>
                                <a:latin typeface="Cambria Math" panose="02040503050406030204" pitchFamily="18" charset="0"/>
                              </a:rPr>
                              <m:t>𝑒</m:t>
                            </m:r>
                            <m:r>
                              <a:rPr lang="en-US" sz="2800" i="1" baseline="30000">
                                <a:solidFill>
                                  <a:srgbClr val="0070C0"/>
                                </a:solidFill>
                                <a:latin typeface="Cambria Math" panose="02040503050406030204" pitchFamily="18" charset="0"/>
                              </a:rPr>
                              <m:t>𝑍</m:t>
                            </m:r>
                            <m:r>
                              <a:rPr lang="en-US" sz="2800" b="0" i="1" baseline="30000" smtClean="0">
                                <a:solidFill>
                                  <a:srgbClr val="0070C0"/>
                                </a:solidFill>
                                <a:latin typeface="Cambria Math" panose="02040503050406030204" pitchFamily="18" charset="0"/>
                              </a:rPr>
                              <m:t>𝑗</m:t>
                            </m:r>
                          </m:e>
                        </m:nary>
                      </m:den>
                    </m:f>
                  </m:oMath>
                </a14:m>
                <a:endParaRPr lang="en-US" sz="2800" dirty="0"/>
              </a:p>
            </p:txBody>
          </p:sp>
        </mc:Choice>
        <mc:Fallback xmlns="">
          <p:sp>
            <p:nvSpPr>
              <p:cNvPr id="7" name="TextBox 6">
                <a:extLst>
                  <a:ext uri="{FF2B5EF4-FFF2-40B4-BE49-F238E27FC236}">
                    <a16:creationId xmlns:a16="http://schemas.microsoft.com/office/drawing/2014/main" id="{AD34E73B-89BA-7322-D131-8192CABAF170}"/>
                  </a:ext>
                </a:extLst>
              </p:cNvPr>
              <p:cNvSpPr txBox="1">
                <a:spLocks noRot="1" noChangeAspect="1" noMove="1" noResize="1" noEditPoints="1" noAdjustHandles="1" noChangeArrowheads="1" noChangeShapeType="1" noTextEdit="1"/>
              </p:cNvSpPr>
              <p:nvPr/>
            </p:nvSpPr>
            <p:spPr>
              <a:xfrm>
                <a:off x="914400" y="1500537"/>
                <a:ext cx="6705600" cy="799193"/>
              </a:xfrm>
              <a:prstGeom prst="rect">
                <a:avLst/>
              </a:prstGeom>
              <a:blipFill>
                <a:blip r:embed="rId2"/>
                <a:stretch>
                  <a:fillRect t="-22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6212DB8-85CB-CE78-51C9-ACA6110C0EC8}"/>
              </a:ext>
            </a:extLst>
          </p:cNvPr>
          <p:cNvSpPr txBox="1"/>
          <p:nvPr/>
        </p:nvSpPr>
        <p:spPr>
          <a:xfrm>
            <a:off x="1066800" y="2312883"/>
            <a:ext cx="5486400" cy="830997"/>
          </a:xfrm>
          <a:prstGeom prst="rect">
            <a:avLst/>
          </a:prstGeom>
          <a:noFill/>
        </p:spPr>
        <p:txBody>
          <a:bodyPr wrap="square" lIns="0" tIns="0" rIns="0" bIns="0" rtlCol="0">
            <a:spAutoFit/>
          </a:bodyPr>
          <a:lstStyle/>
          <a:p>
            <a:r>
              <a:rPr lang="en-US" i="1" dirty="0">
                <a:latin typeface="Cambria Math" panose="02040503050406030204" pitchFamily="18" charset="0"/>
              </a:rPr>
              <a:t>X has N features (x1,x2,….,</a:t>
            </a:r>
            <a:r>
              <a:rPr lang="en-US" i="1" dirty="0" err="1">
                <a:latin typeface="Cambria Math" panose="02040503050406030204" pitchFamily="18" charset="0"/>
              </a:rPr>
              <a:t>xN</a:t>
            </a:r>
            <a:r>
              <a:rPr lang="en-US" i="1" dirty="0">
                <a:latin typeface="Cambria Math" panose="02040503050406030204" pitchFamily="18" charset="0"/>
              </a:rPr>
              <a:t>), Z (Z1,Z2,..,Z10) has K classes, bias  c=0</a:t>
            </a:r>
          </a:p>
          <a:p>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D918A86-E61D-78BE-9D12-1CC18E70F37F}"/>
                  </a:ext>
                </a:extLst>
              </p:cNvPr>
              <p:cNvSpPr txBox="1"/>
              <p:nvPr/>
            </p:nvSpPr>
            <p:spPr>
              <a:xfrm>
                <a:off x="1076325" y="3326442"/>
                <a:ext cx="4572000" cy="229409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a:latin typeface="Cambria Math" panose="02040503050406030204" pitchFamily="18" charset="0"/>
                                </a:rPr>
                                <m:t>𝒁</m:t>
                              </m:r>
                            </m:e>
                          </m:acc>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11</m:t>
                                    </m:r>
                                  </m:e>
                                  <m:e>
                                    <m:r>
                                      <a:rPr lang="en-US" i="1">
                                        <a:latin typeface="Cambria Math" panose="02040503050406030204" pitchFamily="18" charset="0"/>
                                      </a:rPr>
                                      <m:t>𝑤</m:t>
                                    </m:r>
                                    <m:r>
                                      <a:rPr lang="en-US" i="1">
                                        <a:latin typeface="Cambria Math" panose="02040503050406030204" pitchFamily="18" charset="0"/>
                                      </a:rPr>
                                      <m:t>12</m:t>
                                    </m:r>
                                  </m:e>
                                  <m:e>
                                    <m:r>
                                      <a:rPr lang="en-US" i="1">
                                        <a:latin typeface="Cambria Math" panose="02040503050406030204" pitchFamily="18" charset="0"/>
                                      </a:rPr>
                                      <m:t>..</m:t>
                                    </m:r>
                                  </m:e>
                                </m:mr>
                                <m:mr>
                                  <m:e>
                                    <m:r>
                                      <a:rPr lang="en-US" i="1">
                                        <a:latin typeface="Cambria Math" panose="02040503050406030204" pitchFamily="18" charset="0"/>
                                      </a:rPr>
                                      <m:t>𝑤</m:t>
                                    </m:r>
                                    <m:r>
                                      <a:rPr lang="en-US" i="1">
                                        <a:latin typeface="Cambria Math" panose="02040503050406030204" pitchFamily="18" charset="0"/>
                                      </a:rPr>
                                      <m:t>21</m:t>
                                    </m:r>
                                  </m:e>
                                  <m:e>
                                    <m:r>
                                      <a:rPr lang="en-US" i="1">
                                        <a:latin typeface="Cambria Math" panose="02040503050406030204" pitchFamily="18" charset="0"/>
                                      </a:rPr>
                                      <m:t>𝑤</m:t>
                                    </m:r>
                                    <m:r>
                                      <a:rPr lang="en-US" i="1">
                                        <a:latin typeface="Cambria Math" panose="02040503050406030204" pitchFamily="18" charset="0"/>
                                      </a:rPr>
                                      <m:t>22</m:t>
                                    </m:r>
                                  </m:e>
                                  <m:e>
                                    <m:r>
                                      <a:rPr lang="en-US" i="1">
                                        <a:latin typeface="Cambria Math" panose="02040503050406030204" pitchFamily="18" charset="0"/>
                                      </a:rPr>
                                      <m:t>..</m:t>
                                    </m:r>
                                  </m:e>
                                </m:mr>
                                <m:mr>
                                  <m:e>
                                    <m:r>
                                      <a:rPr lang="en-US" i="1">
                                        <a:latin typeface="Cambria Math" panose="02040503050406030204" pitchFamily="18" charset="0"/>
                                      </a:rPr>
                                      <m:t>         :</m:t>
                                    </m:r>
                                  </m:e>
                                  <m:e>
                                    <m:r>
                                      <a:rPr lang="en-US" i="1">
                                        <a:latin typeface="Cambria Math" panose="02040503050406030204" pitchFamily="18" charset="0"/>
                                      </a:rPr>
                                      <m:t>:</m:t>
                                    </m:r>
                                  </m:e>
                                  <m:e>
                                    <m:r>
                                      <a:rPr lang="en-US" i="1">
                                        <a:latin typeface="Cambria Math" panose="02040503050406030204" pitchFamily="18" charset="0"/>
                                      </a:rPr>
                                      <m:t>..</m:t>
                                    </m:r>
                                  </m:e>
                                </m:mr>
                                <m:mr>
                                  <m:e>
                                    <m:r>
                                      <a:rPr lang="en-US" i="1">
                                        <a:latin typeface="Cambria Math" panose="02040503050406030204" pitchFamily="18" charset="0"/>
                                      </a:rPr>
                                      <m:t>𝑤</m:t>
                                    </m:r>
                                    <m:r>
                                      <a:rPr lang="en-US" b="0" i="1" smtClean="0">
                                        <a:latin typeface="Cambria Math" panose="02040503050406030204" pitchFamily="18" charset="0"/>
                                      </a:rPr>
                                      <m:t>𝐾</m:t>
                                    </m:r>
                                    <m:r>
                                      <a:rPr lang="en-US" i="1">
                                        <a:latin typeface="Cambria Math" panose="02040503050406030204" pitchFamily="18" charset="0"/>
                                      </a:rPr>
                                      <m:t>1</m:t>
                                    </m:r>
                                  </m:e>
                                  <m:e>
                                    <m:r>
                                      <a:rPr lang="en-US" i="1">
                                        <a:latin typeface="Cambria Math" panose="02040503050406030204" pitchFamily="18" charset="0"/>
                                      </a:rPr>
                                      <m:t>𝑤</m:t>
                                    </m:r>
                                    <m:r>
                                      <a:rPr lang="en-US" b="0" i="1" smtClean="0">
                                        <a:latin typeface="Cambria Math" panose="02040503050406030204" pitchFamily="18" charset="0"/>
                                      </a:rPr>
                                      <m:t>𝐾</m:t>
                                    </m:r>
                                    <m:r>
                                      <a:rPr lang="en-US" i="1">
                                        <a:latin typeface="Cambria Math" panose="02040503050406030204" pitchFamily="18" charset="0"/>
                                      </a:rPr>
                                      <m:t>2</m:t>
                                    </m:r>
                                  </m:e>
                                  <m:e>
                                    <m:r>
                                      <a:rPr lang="en-US" i="1">
                                        <a:latin typeface="Cambria Math" panose="02040503050406030204" pitchFamily="18" charset="0"/>
                                      </a:rPr>
                                      <m:t>..</m:t>
                                    </m:r>
                                  </m:e>
                                </m:mr>
                              </m:m>
                              <m:r>
                                <a:rPr lang="en-US" i="1">
                                  <a:latin typeface="Cambria Math" panose="02040503050406030204" pitchFamily="18" charset="0"/>
                                </a:rPr>
                                <m:t>   </m:t>
                              </m:r>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𝑤</m:t>
                                    </m:r>
                                    <m:r>
                                      <a:rPr lang="en-US" i="1">
                                        <a:latin typeface="Cambria Math" panose="02040503050406030204" pitchFamily="18" charset="0"/>
                                      </a:rPr>
                                      <m:t>1</m:t>
                                    </m:r>
                                    <m:r>
                                      <a:rPr lang="en-US" i="1">
                                        <a:latin typeface="Cambria Math" panose="02040503050406030204" pitchFamily="18" charset="0"/>
                                      </a:rPr>
                                      <m:t>𝑁</m:t>
                                    </m:r>
                                  </m:e>
                                </m:mr>
                                <m:mr>
                                  <m:e>
                                    <m:r>
                                      <a:rPr lang="en-US" i="1">
                                        <a:latin typeface="Cambria Math" panose="02040503050406030204" pitchFamily="18" charset="0"/>
                                      </a:rPr>
                                      <m:t>𝑤</m:t>
                                    </m:r>
                                    <m:r>
                                      <a:rPr lang="en-US" i="1">
                                        <a:latin typeface="Cambria Math" panose="02040503050406030204" pitchFamily="18" charset="0"/>
                                      </a:rPr>
                                      <m:t>2</m:t>
                                    </m:r>
                                    <m:r>
                                      <a:rPr lang="en-US" i="1">
                                        <a:latin typeface="Cambria Math" panose="02040503050406030204" pitchFamily="18" charset="0"/>
                                      </a:rPr>
                                      <m:t>𝑁</m:t>
                                    </m:r>
                                  </m:e>
                                </m:mr>
                                <m:mr>
                                  <m:e>
                                    <m:r>
                                      <a:rPr lang="en-US" i="1">
                                        <a:latin typeface="Cambria Math" panose="02040503050406030204" pitchFamily="18" charset="0"/>
                                      </a:rPr>
                                      <m:t>..</m:t>
                                    </m:r>
                                  </m:e>
                                </m:mr>
                                <m:mr>
                                  <m:e>
                                    <m:r>
                                      <a:rPr lang="en-US" i="1">
                                        <a:latin typeface="Cambria Math" panose="02040503050406030204" pitchFamily="18" charset="0"/>
                                      </a:rPr>
                                      <m:t>𝑤𝐾𝑁</m:t>
                                    </m:r>
                                  </m:e>
                                </m:mr>
                              </m:m>
                            </m:e>
                          </m:d>
                        </m:e>
                        <m:sub>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ub>
                      </m:sSub>
                      <m:sSub>
                        <m:sSubPr>
                          <m:ctrlPr>
                            <a:rPr lang="en-US" i="1">
                              <a:latin typeface="Cambria Math" panose="02040503050406030204" pitchFamily="18" charset="0"/>
                            </a:rPr>
                          </m:ctrlPr>
                        </m:sSubPr>
                        <m:e>
                          <m:r>
                            <m:rPr>
                              <m:nor/>
                            </m:rPr>
                            <a:rPr lang="en-US" dirty="0"/>
                            <m:t> </m:t>
                          </m:r>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𝑥</m:t>
                                    </m:r>
                                    <m:r>
                                      <a:rPr lang="en-US" b="0" i="1" smtClean="0">
                                        <a:latin typeface="Cambria Math" panose="02040503050406030204" pitchFamily="18" charset="0"/>
                                      </a:rPr>
                                      <m:t>1</m:t>
                                    </m:r>
                                  </m:e>
                                </m:mr>
                                <m:mr>
                                  <m:e>
                                    <m:r>
                                      <a:rPr lang="en-US" b="0" i="1" smtClean="0">
                                        <a:latin typeface="Cambria Math" panose="02040503050406030204" pitchFamily="18" charset="0"/>
                                      </a:rPr>
                                      <m:t>𝑥</m:t>
                                    </m:r>
                                    <m:r>
                                      <a:rPr lang="en-US" b="0" i="1" smtClean="0">
                                        <a:latin typeface="Cambria Math" panose="02040503050406030204" pitchFamily="18" charset="0"/>
                                      </a:rPr>
                                      <m:t>2</m:t>
                                    </m:r>
                                  </m:e>
                                </m:mr>
                                <m:mr>
                                  <m:e>
                                    <m:eqArr>
                                      <m:eqArrPr>
                                        <m:ctrlPr>
                                          <a:rPr lang="en-US" i="1" smtClean="0">
                                            <a:latin typeface="Cambria Math" panose="02040503050406030204" pitchFamily="18" charset="0"/>
                                          </a:rPr>
                                        </m:ctrlPr>
                                      </m:eqArrPr>
                                      <m:e>
                                        <m:r>
                                          <a:rPr lang="en-US" b="0" i="1" smtClean="0">
                                            <a:latin typeface="Cambria Math" panose="02040503050406030204" pitchFamily="18" charset="0"/>
                                          </a:rPr>
                                          <m:t>:</m:t>
                                        </m:r>
                                      </m:e>
                                      <m:e>
                                        <m:r>
                                          <a:rPr lang="en-US" b="0" i="1" smtClean="0">
                                            <a:latin typeface="Cambria Math" panose="02040503050406030204" pitchFamily="18" charset="0"/>
                                          </a:rPr>
                                          <m:t>𝑥𝑁</m:t>
                                        </m:r>
                                      </m:e>
                                    </m:eqArr>
                                  </m:e>
                                </m:mr>
                              </m:m>
                            </m:e>
                          </m:d>
                        </m:e>
                        <m:sub>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m:t>
                          </m:r>
                        </m:sub>
                      </m:sSub>
                    </m:oMath>
                  </m:oMathPara>
                </a14:m>
                <a:endParaRPr lang="en-US" dirty="0"/>
              </a:p>
              <a:p>
                <a:r>
                  <a:rPr lang="en-US" dirty="0"/>
                  <a:t>Z1=w11*x1+w12*x2+…+w1n*</a:t>
                </a:r>
                <a:r>
                  <a:rPr lang="en-US" dirty="0" err="1"/>
                  <a:t>xn</a:t>
                </a:r>
                <a:endParaRPr lang="en-US" dirty="0"/>
              </a:p>
              <a:p>
                <a:r>
                  <a:rPr lang="en-US" dirty="0"/>
                  <a:t>Z2=w21*x1+w22*x2+…+w2N*</a:t>
                </a:r>
                <a:r>
                  <a:rPr lang="en-US" dirty="0" err="1"/>
                  <a:t>xn</a:t>
                </a:r>
                <a:endParaRPr lang="en-US" dirty="0"/>
              </a:p>
              <a:p>
                <a:r>
                  <a:rPr lang="en-US" dirty="0"/>
                  <a:t>        :</a:t>
                </a:r>
              </a:p>
              <a:p>
                <a:r>
                  <a:rPr lang="en-US" dirty="0"/>
                  <a:t>ZK=wK1*x1+wK2*x2+…+</a:t>
                </a:r>
                <a:r>
                  <a:rPr lang="en-US" dirty="0" err="1"/>
                  <a:t>wKN</a:t>
                </a:r>
                <a:r>
                  <a:rPr lang="en-US" dirty="0"/>
                  <a:t>*</a:t>
                </a:r>
                <a:r>
                  <a:rPr lang="en-US" dirty="0" err="1"/>
                  <a:t>xn</a:t>
                </a:r>
                <a:endParaRPr lang="en-US" dirty="0"/>
              </a:p>
            </p:txBody>
          </p:sp>
        </mc:Choice>
        <mc:Fallback xmlns="">
          <p:sp>
            <p:nvSpPr>
              <p:cNvPr id="9" name="TextBox 8">
                <a:extLst>
                  <a:ext uri="{FF2B5EF4-FFF2-40B4-BE49-F238E27FC236}">
                    <a16:creationId xmlns:a16="http://schemas.microsoft.com/office/drawing/2014/main" id="{0D918A86-E61D-78BE-9D12-1CC18E70F37F}"/>
                  </a:ext>
                </a:extLst>
              </p:cNvPr>
              <p:cNvSpPr txBox="1">
                <a:spLocks noRot="1" noChangeAspect="1" noMove="1" noResize="1" noEditPoints="1" noAdjustHandles="1" noChangeArrowheads="1" noChangeShapeType="1" noTextEdit="1"/>
              </p:cNvSpPr>
              <p:nvPr/>
            </p:nvSpPr>
            <p:spPr>
              <a:xfrm>
                <a:off x="1076325" y="3326442"/>
                <a:ext cx="4572000" cy="2294090"/>
              </a:xfrm>
              <a:prstGeom prst="rect">
                <a:avLst/>
              </a:prstGeom>
              <a:blipFill>
                <a:blip r:embed="rId3"/>
                <a:stretch>
                  <a:fillRect l="-1200" r="-3600" b="-3457"/>
                </a:stretch>
              </a:blipFill>
            </p:spPr>
            <p:txBody>
              <a:bodyPr/>
              <a:lstStyle/>
              <a:p>
                <a:r>
                  <a:rPr lang="en-HK">
                    <a:noFill/>
                  </a:rPr>
                  <a:t> </a:t>
                </a:r>
              </a:p>
            </p:txBody>
          </p:sp>
        </mc:Fallback>
      </mc:AlternateContent>
    </p:spTree>
    <p:extLst>
      <p:ext uri="{BB962C8B-B14F-4D97-AF65-F5344CB8AC3E}">
        <p14:creationId xmlns:p14="http://schemas.microsoft.com/office/powerpoint/2010/main" val="24272361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6976-E411-7185-425B-D58E6A1BC7E3}"/>
              </a:ext>
            </a:extLst>
          </p:cNvPr>
          <p:cNvSpPr>
            <a:spLocks noGrp="1"/>
          </p:cNvSpPr>
          <p:nvPr>
            <p:ph type="title"/>
          </p:nvPr>
        </p:nvSpPr>
        <p:spPr/>
        <p:txBody>
          <a:bodyPr/>
          <a:lstStyle/>
          <a:p>
            <a:r>
              <a:rPr lang="en-US" dirty="0"/>
              <a:t>Summary of part B</a:t>
            </a:r>
            <a:endParaRPr lang="en-HK" dirty="0"/>
          </a:p>
        </p:txBody>
      </p:sp>
      <p:sp>
        <p:nvSpPr>
          <p:cNvPr id="3" name="Content Placeholder 2">
            <a:extLst>
              <a:ext uri="{FF2B5EF4-FFF2-40B4-BE49-F238E27FC236}">
                <a16:creationId xmlns:a16="http://schemas.microsoft.com/office/drawing/2014/main" id="{FC94E00A-815A-3C9B-2817-6FB227A8AF6E}"/>
              </a:ext>
            </a:extLst>
          </p:cNvPr>
          <p:cNvSpPr>
            <a:spLocks noGrp="1"/>
          </p:cNvSpPr>
          <p:nvPr>
            <p:ph idx="1"/>
          </p:nvPr>
        </p:nvSpPr>
        <p:spPr/>
        <p:txBody>
          <a:bodyPr/>
          <a:lstStyle/>
          <a:p>
            <a:r>
              <a:rPr lang="en-US" dirty="0"/>
              <a:t>Learn how SoftMax function works</a:t>
            </a:r>
          </a:p>
          <a:p>
            <a:r>
              <a:rPr lang="en-US" dirty="0"/>
              <a:t>Derived and learned the weight-update-rule when SoftMax is used as the output circuit of a neural network</a:t>
            </a:r>
          </a:p>
          <a:p>
            <a:r>
              <a:rPr lang="en-US" dirty="0"/>
              <a:t>Relation of SoftMax and bias is studied: set bias=1 for a SoftMax function can increase stability </a:t>
            </a:r>
            <a:endParaRPr lang="en-HK" dirty="0"/>
          </a:p>
        </p:txBody>
      </p:sp>
      <p:sp>
        <p:nvSpPr>
          <p:cNvPr id="4" name="Footer Placeholder 3">
            <a:extLst>
              <a:ext uri="{FF2B5EF4-FFF2-40B4-BE49-F238E27FC236}">
                <a16:creationId xmlns:a16="http://schemas.microsoft.com/office/drawing/2014/main" id="{5B091EED-A08B-C606-0200-BEF8D9E2AB06}"/>
              </a:ext>
            </a:extLst>
          </p:cNvPr>
          <p:cNvSpPr>
            <a:spLocks noGrp="1"/>
          </p:cNvSpPr>
          <p:nvPr>
            <p:ph type="ftr" sz="quarter" idx="11"/>
          </p:nvPr>
        </p:nvSpPr>
        <p:spPr/>
        <p:txBody>
          <a:bodyPr/>
          <a:lstStyle/>
          <a:p>
            <a:pPr>
              <a:defRPr/>
            </a:pPr>
            <a:r>
              <a:rPr lang="en-US" altLang="zh-HK"/>
              <a:t>CNN-softmax  v2405427c</a:t>
            </a:r>
          </a:p>
        </p:txBody>
      </p:sp>
      <p:sp>
        <p:nvSpPr>
          <p:cNvPr id="5" name="Slide Number Placeholder 4">
            <a:extLst>
              <a:ext uri="{FF2B5EF4-FFF2-40B4-BE49-F238E27FC236}">
                <a16:creationId xmlns:a16="http://schemas.microsoft.com/office/drawing/2014/main" id="{EB7D8340-D98A-E58D-5B13-7F1AF20A7BC6}"/>
              </a:ext>
            </a:extLst>
          </p:cNvPr>
          <p:cNvSpPr>
            <a:spLocks noGrp="1"/>
          </p:cNvSpPr>
          <p:nvPr>
            <p:ph type="sldNum" sz="quarter" idx="12"/>
          </p:nvPr>
        </p:nvSpPr>
        <p:spPr/>
        <p:txBody>
          <a:bodyPr/>
          <a:lstStyle/>
          <a:p>
            <a:fld id="{B28686DF-4AC6-44BB-9261-A3C12E8BDC53}" type="slidenum">
              <a:rPr lang="en-US" altLang="zh-HK" smtClean="0"/>
              <a:pPr/>
              <a:t>86</a:t>
            </a:fld>
            <a:endParaRPr lang="en-US" altLang="zh-HK"/>
          </a:p>
        </p:txBody>
      </p:sp>
    </p:spTree>
    <p:extLst>
      <p:ext uri="{BB962C8B-B14F-4D97-AF65-F5344CB8AC3E}">
        <p14:creationId xmlns:p14="http://schemas.microsoft.com/office/powerpoint/2010/main" val="25284324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C: CNN Architectures</a:t>
            </a:r>
          </a:p>
        </p:txBody>
      </p:sp>
      <p:sp>
        <p:nvSpPr>
          <p:cNvPr id="3" name="Subtitle 2"/>
          <p:cNvSpPr>
            <a:spLocks noGrp="1"/>
          </p:cNvSpPr>
          <p:nvPr>
            <p:ph type="subTitle" idx="1"/>
          </p:nvPr>
        </p:nvSpPr>
        <p:spPr/>
        <p:txBody>
          <a:bodyPr/>
          <a:lstStyle/>
          <a:p>
            <a:r>
              <a:rPr lang="en-US" dirty="0"/>
              <a:t>A little history and descriptions</a:t>
            </a:r>
          </a:p>
        </p:txBody>
      </p:sp>
      <p:sp>
        <p:nvSpPr>
          <p:cNvPr id="4" name="Footer Placeholder 3"/>
          <p:cNvSpPr>
            <a:spLocks noGrp="1"/>
          </p:cNvSpPr>
          <p:nvPr>
            <p:ph type="ftr" sz="quarter" idx="11"/>
          </p:nvPr>
        </p:nvSpPr>
        <p:spPr/>
        <p:txBody>
          <a:bodyPr/>
          <a:lstStyle/>
          <a:p>
            <a:r>
              <a:rPr lang="en-US"/>
              <a:t>CNN-softmax  v2405427c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3612388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Popular CNN Architectures: </a:t>
            </a:r>
            <a:br>
              <a:rPr lang="en-US" b="1" dirty="0"/>
            </a:br>
            <a:endParaRPr lang="en-US" dirty="0"/>
          </a:p>
        </p:txBody>
      </p:sp>
      <p:sp>
        <p:nvSpPr>
          <p:cNvPr id="3" name="Content Placeholder 2"/>
          <p:cNvSpPr>
            <a:spLocks noGrp="1"/>
          </p:cNvSpPr>
          <p:nvPr>
            <p:ph idx="1"/>
          </p:nvPr>
        </p:nvSpPr>
        <p:spPr>
          <a:xfrm>
            <a:off x="347663" y="876728"/>
            <a:ext cx="8229600" cy="5371672"/>
          </a:xfrm>
        </p:spPr>
        <p:txBody>
          <a:bodyPr>
            <a:normAutofit/>
          </a:bodyPr>
          <a:lstStyle/>
          <a:p>
            <a:pPr marL="1028700" lvl="1" indent="-571500">
              <a:buFont typeface="+mj-lt"/>
              <a:buAutoNum type="romanLcPeriod"/>
            </a:pPr>
            <a:r>
              <a:rPr lang="en-US" b="1" dirty="0" err="1">
                <a:hlinkClick r:id="rId2"/>
              </a:rPr>
              <a:t>LeNet</a:t>
            </a:r>
            <a:endParaRPr lang="en-US" b="1" dirty="0">
              <a:hlinkClick r:id="rId2"/>
            </a:endParaRPr>
          </a:p>
          <a:p>
            <a:pPr marL="1028700" lvl="1" indent="-571500">
              <a:buFont typeface="+mj-lt"/>
              <a:buAutoNum type="romanLcPeriod"/>
            </a:pPr>
            <a:r>
              <a:rPr lang="en-US" b="1" dirty="0" err="1">
                <a:hlinkClick r:id="rId3"/>
              </a:rPr>
              <a:t>Alexnet</a:t>
            </a:r>
            <a:r>
              <a:rPr lang="en-US" b="1" dirty="0"/>
              <a:t>, </a:t>
            </a:r>
          </a:p>
          <a:p>
            <a:pPr marL="1028700" lvl="1" indent="-571500">
              <a:buFont typeface="+mj-lt"/>
              <a:buAutoNum type="romanLcPeriod"/>
            </a:pPr>
            <a:r>
              <a:rPr lang="en-US" b="1" dirty="0" err="1">
                <a:hlinkClick r:id="rId4"/>
              </a:rPr>
              <a:t>VGG</a:t>
            </a:r>
            <a:r>
              <a:rPr lang="en-US" b="1" dirty="0" err="1"/>
              <a:t>net</a:t>
            </a:r>
            <a:r>
              <a:rPr lang="en-US" b="1" dirty="0"/>
              <a:t>, </a:t>
            </a:r>
            <a:r>
              <a:rPr lang="en-US" b="1" dirty="0">
                <a:hlinkClick r:id="rId5"/>
              </a:rPr>
              <a:t>Visual Geometry Group</a:t>
            </a:r>
            <a:endParaRPr lang="en-US" b="1" dirty="0"/>
          </a:p>
          <a:p>
            <a:pPr marL="1028700" lvl="1" indent="-571500">
              <a:buFont typeface="+mj-lt"/>
              <a:buAutoNum type="romanLcPeriod"/>
            </a:pPr>
            <a:r>
              <a:rPr lang="en-US" b="1" dirty="0">
                <a:hlinkClick r:id="rId6"/>
              </a:rPr>
              <a:t>Inception (</a:t>
            </a:r>
            <a:r>
              <a:rPr lang="en-US" b="1" dirty="0" err="1">
                <a:hlinkClick r:id="rId6"/>
              </a:rPr>
              <a:t>GoogLeNet</a:t>
            </a:r>
            <a:r>
              <a:rPr lang="en-US" b="1" dirty="0">
                <a:hlinkClick r:id="rId6"/>
              </a:rPr>
              <a:t>)</a:t>
            </a:r>
            <a:endParaRPr lang="en-US" b="1" dirty="0"/>
          </a:p>
          <a:p>
            <a:pPr marL="1028700" lvl="1" indent="-571500">
              <a:buFont typeface="+mj-lt"/>
              <a:buAutoNum type="romanLcPeriod"/>
            </a:pPr>
            <a:r>
              <a:rPr lang="en-US" b="1" dirty="0">
                <a:hlinkClick r:id="rId7"/>
              </a:rPr>
              <a:t>FCN,</a:t>
            </a:r>
            <a:r>
              <a:rPr lang="en-US" b="1" dirty="0"/>
              <a:t> </a:t>
            </a:r>
            <a:r>
              <a:rPr lang="en-US" b="1" dirty="0" err="1">
                <a:hlinkClick r:id="rId8"/>
              </a:rPr>
              <a:t>ResNet</a:t>
            </a:r>
            <a:r>
              <a:rPr lang="en-US" b="1" dirty="0"/>
              <a:t> ,</a:t>
            </a:r>
            <a:r>
              <a:rPr lang="en-US" b="1" dirty="0">
                <a:hlinkClick r:id="rId9"/>
              </a:rPr>
              <a:t>R-CNN</a:t>
            </a:r>
            <a:r>
              <a:rPr lang="en-US" b="1" dirty="0"/>
              <a:t>, </a:t>
            </a:r>
            <a:r>
              <a:rPr lang="en-US" b="1" dirty="0">
                <a:hlinkClick r:id="rId10"/>
              </a:rPr>
              <a:t>Faster-CNN</a:t>
            </a:r>
            <a:endParaRPr lang="en-US" b="1" dirty="0"/>
          </a:p>
          <a:p>
            <a:pPr marL="1028700" lvl="1" indent="-571500">
              <a:buFont typeface="+mj-lt"/>
              <a:buAutoNum type="romanLcPeriod"/>
            </a:pPr>
            <a:r>
              <a:rPr lang="en-US" b="1" dirty="0"/>
              <a:t>From 2015-2023, </a:t>
            </a:r>
            <a:r>
              <a:rPr lang="en-US" b="1" dirty="0">
                <a:hlinkClick r:id="rId11"/>
              </a:rPr>
              <a:t>YOLO</a:t>
            </a:r>
            <a:r>
              <a:rPr lang="en-US" b="1" dirty="0"/>
              <a:t>1,2,3 </a:t>
            </a:r>
            <a:r>
              <a:rPr lang="en-US" b="1" dirty="0">
                <a:hlinkClick r:id="rId12"/>
              </a:rPr>
              <a:t>SSD </a:t>
            </a:r>
            <a:r>
              <a:rPr lang="en-US" b="1" dirty="0" err="1">
                <a:hlinkClick r:id="rId12"/>
              </a:rPr>
              <a:t>multibox</a:t>
            </a:r>
            <a:r>
              <a:rPr lang="en-US" b="1" dirty="0"/>
              <a:t>, </a:t>
            </a:r>
            <a:r>
              <a:rPr lang="en-US" b="1" dirty="0">
                <a:hlinkClick r:id="rId13"/>
              </a:rPr>
              <a:t>VOLO</a:t>
            </a:r>
            <a:r>
              <a:rPr lang="en-US" b="1" dirty="0"/>
              <a:t> </a:t>
            </a:r>
            <a:r>
              <a:rPr lang="en-US" b="1" dirty="0" err="1"/>
              <a:t>etc</a:t>
            </a:r>
            <a:endParaRPr lang="en-US" b="1" dirty="0"/>
          </a:p>
          <a:p>
            <a:pPr marL="1028700" lvl="1" indent="-571500">
              <a:buFont typeface="+mj-lt"/>
              <a:buAutoNum type="romanLcPeriod"/>
            </a:pPr>
            <a:r>
              <a:rPr lang="en-US" b="1" dirty="0"/>
              <a:t>Tools: See: [1] </a:t>
            </a:r>
            <a:r>
              <a:rPr lang="en-US" sz="1050" dirty="0">
                <a:hlinkClick r:id="rId14"/>
              </a:rPr>
              <a:t>https://medium.com/</a:t>
            </a:r>
            <a:r>
              <a:rPr lang="ja-JP" altLang="en-US" sz="1050" dirty="0">
                <a:hlinkClick r:id="rId14"/>
              </a:rPr>
              <a:t>雞雞與兔兔的工程世界</a:t>
            </a:r>
            <a:r>
              <a:rPr lang="en-US" altLang="ja-JP" sz="1050" dirty="0">
                <a:hlinkClick r:id="rId14"/>
              </a:rPr>
              <a:t>/</a:t>
            </a:r>
            <a:r>
              <a:rPr lang="ja-JP" altLang="en-US" sz="1050" dirty="0">
                <a:hlinkClick r:id="rId14"/>
              </a:rPr>
              <a:t>機器學習</a:t>
            </a:r>
            <a:r>
              <a:rPr lang="en-US" altLang="ja-JP" sz="1050" dirty="0">
                <a:hlinkClick r:id="rId14"/>
              </a:rPr>
              <a:t>-</a:t>
            </a:r>
            <a:r>
              <a:rPr lang="en-US" sz="1050" dirty="0">
                <a:hlinkClick r:id="rId14"/>
              </a:rPr>
              <a:t>ml-note-</a:t>
            </a:r>
            <a:r>
              <a:rPr lang="en-US" sz="1050" dirty="0" err="1">
                <a:hlinkClick r:id="rId14"/>
              </a:rPr>
              <a:t>cnn</a:t>
            </a:r>
            <a:r>
              <a:rPr lang="ja-JP" altLang="en-US" sz="1050" dirty="0">
                <a:hlinkClick r:id="rId14"/>
              </a:rPr>
              <a:t>演化史</a:t>
            </a:r>
            <a:r>
              <a:rPr lang="en-US" altLang="ja-JP" sz="1050" dirty="0">
                <a:hlinkClick r:id="rId14"/>
              </a:rPr>
              <a:t>-</a:t>
            </a:r>
            <a:r>
              <a:rPr lang="en-US" sz="1050" dirty="0">
                <a:hlinkClick r:id="rId14"/>
              </a:rPr>
              <a:t>alexnet-vgg-inception-resnet-keras-coding-668f74879306</a:t>
            </a:r>
            <a:r>
              <a:rPr lang="en-US" sz="1050" dirty="0"/>
              <a:t> </a:t>
            </a:r>
          </a:p>
          <a:p>
            <a:pPr marL="1028700" lvl="1" indent="-571500">
              <a:buFont typeface="+mj-lt"/>
              <a:buAutoNum type="romanLcPeriod"/>
            </a:pPr>
            <a:endParaRPr lang="en-US" sz="1050" dirty="0"/>
          </a:p>
          <a:p>
            <a:pPr marL="1028700" lvl="1" indent="-571500">
              <a:buFont typeface="+mj-lt"/>
              <a:buAutoNum type="romanLcPeriod"/>
            </a:pPr>
            <a:endParaRPr lang="en-US" sz="1050" dirty="0"/>
          </a:p>
        </p:txBody>
      </p:sp>
      <p:sp>
        <p:nvSpPr>
          <p:cNvPr id="4" name="Footer Placeholder 3"/>
          <p:cNvSpPr>
            <a:spLocks noGrp="1"/>
          </p:cNvSpPr>
          <p:nvPr>
            <p:ph type="ftr" sz="quarter" idx="11"/>
          </p:nvPr>
        </p:nvSpPr>
        <p:spPr/>
        <p:txBody>
          <a:bodyPr/>
          <a:lstStyle/>
          <a:p>
            <a:r>
              <a:rPr lang="en-US"/>
              <a:t>CNN-softmax  v2405427c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880545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i</a:t>
            </a:r>
            <a:r>
              <a:rPr lang="en-US" dirty="0"/>
              <a:t>) </a:t>
            </a:r>
            <a:r>
              <a:rPr lang="en-US" dirty="0" err="1"/>
              <a:t>LeNet</a:t>
            </a:r>
            <a:endParaRPr lang="en-US" dirty="0"/>
          </a:p>
        </p:txBody>
      </p:sp>
      <p:sp>
        <p:nvSpPr>
          <p:cNvPr id="3" name="Content Placeholder 2"/>
          <p:cNvSpPr>
            <a:spLocks noGrp="1"/>
          </p:cNvSpPr>
          <p:nvPr>
            <p:ph idx="1"/>
          </p:nvPr>
        </p:nvSpPr>
        <p:spPr/>
        <p:txBody>
          <a:bodyPr/>
          <a:lstStyle/>
          <a:p>
            <a:r>
              <a:rPr lang="en-US" dirty="0"/>
              <a:t>The classical CNN architecture</a:t>
            </a:r>
            <a:endParaRPr lang="en-US" dirty="0">
              <a:hlinkClick r:id="rId2"/>
            </a:endParaRPr>
          </a:p>
          <a:p>
            <a:r>
              <a:rPr lang="en-US" dirty="0">
                <a:hlinkClick r:id="rId2"/>
              </a:rPr>
              <a:t>http://deeplearning.net/tutorial/lenet.html</a:t>
            </a:r>
            <a:endParaRPr lang="en-US" dirty="0"/>
          </a:p>
          <a:p>
            <a:r>
              <a:rPr lang="en-US" dirty="0"/>
              <a:t>You may use </a:t>
            </a:r>
            <a:r>
              <a:rPr lang="en-US" dirty="0" err="1"/>
              <a:t>tensorflow</a:t>
            </a:r>
            <a:r>
              <a:rPr lang="en-US" dirty="0"/>
              <a:t> “layers” or “</a:t>
            </a:r>
            <a:r>
              <a:rPr lang="en-US" dirty="0" err="1"/>
              <a:t>keras</a:t>
            </a:r>
            <a:r>
              <a:rPr lang="en-US" dirty="0"/>
              <a:t>” for the implementation </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89</a:t>
            </a:fld>
            <a:endParaRPr lang="en-US" altLang="en-US"/>
          </a:p>
        </p:txBody>
      </p:sp>
      <p:pic>
        <p:nvPicPr>
          <p:cNvPr id="47106" name="Picture 2" descr="_images/myle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13237"/>
            <a:ext cx="8248854" cy="192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2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Convolution (conv) layer </a:t>
            </a:r>
            <a:br>
              <a:rPr lang="en-US" u="sng" dirty="0"/>
            </a:br>
            <a:r>
              <a:rPr lang="en-US" dirty="0"/>
              <a:t>Idea of a feature identifier </a:t>
            </a:r>
          </a:p>
        </p:txBody>
      </p:sp>
      <p:sp>
        <p:nvSpPr>
          <p:cNvPr id="3" name="Content Placeholder 2"/>
          <p:cNvSpPr>
            <a:spLocks noGrp="1"/>
          </p:cNvSpPr>
          <p:nvPr>
            <p:ph idx="1"/>
          </p:nvPr>
        </p:nvSpPr>
        <p:spPr/>
        <p:txBody>
          <a:bodyPr/>
          <a:lstStyle/>
          <a:p>
            <a:r>
              <a:rPr lang="en-US" dirty="0"/>
              <a:t>We would like to extract a curve (feature) from the image </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a:t>
            </a:fld>
            <a:endParaRPr lang="en-US" altLang="en-US"/>
          </a:p>
        </p:txBody>
      </p:sp>
      <p:sp>
        <p:nvSpPr>
          <p:cNvPr id="6" name="TextBox 5">
            <a:extLst>
              <a:ext uri="{FF2B5EF4-FFF2-40B4-BE49-F238E27FC236}">
                <a16:creationId xmlns:a16="http://schemas.microsoft.com/office/drawing/2014/main" id="{F17EA4A3-3E77-413A-9D57-7D29AD1FB2AE}"/>
              </a:ext>
            </a:extLst>
          </p:cNvPr>
          <p:cNvSpPr txBox="1"/>
          <p:nvPr/>
        </p:nvSpPr>
        <p:spPr>
          <a:xfrm>
            <a:off x="1524000" y="5791200"/>
            <a:ext cx="1401538" cy="369332"/>
          </a:xfrm>
          <a:prstGeom prst="rect">
            <a:avLst/>
          </a:prstGeom>
          <a:noFill/>
        </p:spPr>
        <p:txBody>
          <a:bodyPr wrap="none" rtlCol="0">
            <a:spAutoFit/>
          </a:bodyPr>
          <a:lstStyle/>
          <a:p>
            <a:r>
              <a:rPr lang="en-US" dirty="0"/>
              <a:t>Input picture</a:t>
            </a:r>
          </a:p>
        </p:txBody>
      </p:sp>
      <p:pic>
        <p:nvPicPr>
          <p:cNvPr id="8" name="Picture 2" descr="https://adeshpande3.github.io/assets/Filter.png">
            <a:extLst>
              <a:ext uri="{FF2B5EF4-FFF2-40B4-BE49-F238E27FC236}">
                <a16:creationId xmlns:a16="http://schemas.microsoft.com/office/drawing/2014/main" id="{4E04A5D4-CF45-4B09-B51F-CDB4CE572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59436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011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a:t>LeNet</a:t>
            </a:r>
            <a:r>
              <a:rPr lang="en-US" dirty="0"/>
              <a:t> using layers</a:t>
            </a:r>
          </a:p>
        </p:txBody>
      </p:sp>
      <p:sp>
        <p:nvSpPr>
          <p:cNvPr id="3" name="Content Placeholder 2"/>
          <p:cNvSpPr>
            <a:spLocks noGrp="1"/>
          </p:cNvSpPr>
          <p:nvPr>
            <p:ph idx="1"/>
          </p:nvPr>
        </p:nvSpPr>
        <p:spPr>
          <a:xfrm>
            <a:off x="453189" y="838200"/>
            <a:ext cx="8229600" cy="4525963"/>
          </a:xfrm>
        </p:spPr>
        <p:txBody>
          <a:bodyPr>
            <a:normAutofit/>
          </a:bodyPr>
          <a:lstStyle/>
          <a:p>
            <a:r>
              <a:rPr lang="en-US" sz="2000" dirty="0"/>
              <a:t>model = </a:t>
            </a:r>
            <a:r>
              <a:rPr lang="en-US" sz="2000" dirty="0" err="1"/>
              <a:t>keras.Sequential</a:t>
            </a:r>
            <a:r>
              <a:rPr lang="en-US" sz="2000" dirty="0"/>
              <a:t>() </a:t>
            </a:r>
            <a:r>
              <a:rPr lang="en-US" sz="2000" dirty="0" err="1"/>
              <a:t>model.add</a:t>
            </a:r>
            <a:r>
              <a:rPr lang="en-US" sz="2000" dirty="0"/>
              <a:t>(layers.Conv2D(filters=6, </a:t>
            </a:r>
            <a:r>
              <a:rPr lang="en-US" sz="2000" dirty="0" err="1"/>
              <a:t>kernel_size</a:t>
            </a:r>
            <a:r>
              <a:rPr lang="en-US" sz="2000" dirty="0"/>
              <a:t>=(3, 3), activation='</a:t>
            </a:r>
            <a:r>
              <a:rPr lang="en-US" sz="2000" dirty="0" err="1"/>
              <a:t>relu</a:t>
            </a:r>
            <a:r>
              <a:rPr lang="en-US" sz="2000" dirty="0"/>
              <a:t>', </a:t>
            </a:r>
            <a:r>
              <a:rPr lang="en-US" sz="2000" dirty="0" err="1"/>
              <a:t>input_shape</a:t>
            </a:r>
            <a:r>
              <a:rPr lang="en-US" sz="2000" dirty="0"/>
              <a:t>=(32,32,1))) </a:t>
            </a:r>
            <a:r>
              <a:rPr lang="en-US" sz="2000" dirty="0" err="1"/>
              <a:t>model.add</a:t>
            </a:r>
            <a:r>
              <a:rPr lang="en-US" sz="2000" dirty="0"/>
              <a:t>(layers.AveragePooling2D()) </a:t>
            </a:r>
            <a:r>
              <a:rPr lang="en-US" sz="2000" dirty="0" err="1"/>
              <a:t>model.add</a:t>
            </a:r>
            <a:r>
              <a:rPr lang="en-US" sz="2000" dirty="0"/>
              <a:t>(layers.Conv2D(filters=16, </a:t>
            </a:r>
            <a:r>
              <a:rPr lang="en-US" sz="2000" dirty="0" err="1"/>
              <a:t>kernel_size</a:t>
            </a:r>
            <a:r>
              <a:rPr lang="en-US" sz="2000" dirty="0"/>
              <a:t>=(3, 3), activation='</a:t>
            </a:r>
            <a:r>
              <a:rPr lang="en-US" sz="2000" dirty="0" err="1"/>
              <a:t>relu</a:t>
            </a:r>
            <a:r>
              <a:rPr lang="en-US" sz="2000" dirty="0"/>
              <a:t>')) </a:t>
            </a:r>
            <a:r>
              <a:rPr lang="en-US" sz="2000" dirty="0" err="1"/>
              <a:t>model.add</a:t>
            </a:r>
            <a:r>
              <a:rPr lang="en-US" sz="2000" dirty="0"/>
              <a:t>(layers.AveragePooling2D()) </a:t>
            </a:r>
            <a:r>
              <a:rPr lang="en-US" sz="2000" dirty="0" err="1"/>
              <a:t>model.add</a:t>
            </a:r>
            <a:r>
              <a:rPr lang="en-US" sz="2000" dirty="0"/>
              <a:t>(</a:t>
            </a:r>
            <a:r>
              <a:rPr lang="en-US" sz="2000" dirty="0" err="1"/>
              <a:t>layers.Flatten</a:t>
            </a:r>
            <a:r>
              <a:rPr lang="en-US" sz="2000" dirty="0"/>
              <a:t>()) </a:t>
            </a:r>
            <a:r>
              <a:rPr lang="en-US" sz="2000" dirty="0" err="1"/>
              <a:t>model.add</a:t>
            </a:r>
            <a:r>
              <a:rPr lang="en-US" sz="2000" dirty="0"/>
              <a:t>(</a:t>
            </a:r>
            <a:r>
              <a:rPr lang="en-US" sz="2000" dirty="0" err="1"/>
              <a:t>layers.Dense</a:t>
            </a:r>
            <a:r>
              <a:rPr lang="en-US" sz="2000" dirty="0"/>
              <a:t>(units=120, activation='</a:t>
            </a:r>
            <a:r>
              <a:rPr lang="en-US" sz="2000" dirty="0" err="1"/>
              <a:t>relu</a:t>
            </a:r>
            <a:r>
              <a:rPr lang="en-US" sz="2000" dirty="0"/>
              <a:t>')) </a:t>
            </a:r>
            <a:r>
              <a:rPr lang="en-US" sz="2000" dirty="0" err="1"/>
              <a:t>model.add</a:t>
            </a:r>
            <a:r>
              <a:rPr lang="en-US" sz="2000" dirty="0"/>
              <a:t>(</a:t>
            </a:r>
            <a:r>
              <a:rPr lang="en-US" sz="2000" dirty="0" err="1"/>
              <a:t>layers.Dense</a:t>
            </a:r>
            <a:r>
              <a:rPr lang="en-US" sz="2000" dirty="0"/>
              <a:t>(units=84, activation='</a:t>
            </a:r>
            <a:r>
              <a:rPr lang="en-US" sz="2000" dirty="0" err="1"/>
              <a:t>relu</a:t>
            </a:r>
            <a:r>
              <a:rPr lang="en-US" sz="2000" dirty="0"/>
              <a:t>')) </a:t>
            </a:r>
            <a:r>
              <a:rPr lang="en-US" sz="2000" dirty="0" err="1"/>
              <a:t>model.add</a:t>
            </a:r>
            <a:r>
              <a:rPr lang="en-US" sz="2000" dirty="0"/>
              <a:t>(</a:t>
            </a:r>
            <a:r>
              <a:rPr lang="en-US" sz="2000" dirty="0" err="1"/>
              <a:t>layers.Dense</a:t>
            </a:r>
            <a:r>
              <a:rPr lang="en-US" sz="2000" dirty="0"/>
              <a:t>(units=10, activation = '</a:t>
            </a:r>
            <a:r>
              <a:rPr lang="en-US" sz="2000" dirty="0" err="1"/>
              <a:t>softmax</a:t>
            </a:r>
            <a:r>
              <a:rPr lang="en-US" sz="2000" dirty="0"/>
              <a:t>'))</a:t>
            </a:r>
          </a:p>
          <a:p>
            <a:endParaRPr lang="en-US" sz="2200" dirty="0">
              <a:hlinkClick r:id="rId2"/>
            </a:endParaRP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90</a:t>
            </a:fld>
            <a:endParaRPr lang="en-US" altLang="en-US"/>
          </a:p>
        </p:txBody>
      </p:sp>
      <p:pic>
        <p:nvPicPr>
          <p:cNvPr id="47108" name="Picture 4" descr="https://miro.medium.com/max/1050/0*H9_eGAtkQXJXtk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03" y="4191000"/>
            <a:ext cx="8192015" cy="24263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6918" y="3586808"/>
            <a:ext cx="7620000" cy="492443"/>
          </a:xfrm>
          <a:prstGeom prst="rect">
            <a:avLst/>
          </a:prstGeom>
        </p:spPr>
        <p:txBody>
          <a:bodyPr wrap="square">
            <a:spAutoFit/>
          </a:bodyPr>
          <a:lstStyle/>
          <a:p>
            <a:r>
              <a:rPr lang="en-US" sz="1400" dirty="0">
                <a:hlinkClick r:id="rId2"/>
              </a:rPr>
              <a:t>https://medium.com/@mgazar/lenet-5-in-9-lines-of-code-using-keras-ac99294c8086</a:t>
            </a:r>
            <a:endParaRPr lang="en-US" sz="1400" dirty="0"/>
          </a:p>
          <a:p>
            <a:r>
              <a:rPr lang="en-US" sz="1200" dirty="0">
                <a:hlinkClick r:id="rId4"/>
              </a:rPr>
              <a:t>https://github.com/ianlewis/tensorflow-examples/blob/master/notebooks/TensorFlow%20MNIST%20tutorial.ipynb</a:t>
            </a:r>
            <a:endParaRPr lang="en-US" sz="1400" dirty="0"/>
          </a:p>
        </p:txBody>
      </p:sp>
    </p:spTree>
    <p:extLst>
      <p:ext uri="{BB962C8B-B14F-4D97-AF65-F5344CB8AC3E}">
        <p14:creationId xmlns:p14="http://schemas.microsoft.com/office/powerpoint/2010/main" val="22591876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9"/>
            <a:ext cx="8229600" cy="334962"/>
          </a:xfrm>
        </p:spPr>
        <p:txBody>
          <a:bodyPr>
            <a:noAutofit/>
          </a:bodyPr>
          <a:lstStyle/>
          <a:p>
            <a:r>
              <a:rPr lang="en-US" sz="2800" dirty="0" err="1"/>
              <a:t>LeNet</a:t>
            </a:r>
            <a:r>
              <a:rPr lang="en-US" sz="2800" dirty="0"/>
              <a:t> using </a:t>
            </a:r>
            <a:r>
              <a:rPr lang="en-US" sz="2800" dirty="0" err="1"/>
              <a:t>keras</a:t>
            </a:r>
            <a:r>
              <a:rPr lang="en-US" sz="2800" dirty="0"/>
              <a:t> (Test accuracy: 0.992)</a:t>
            </a:r>
          </a:p>
        </p:txBody>
      </p:sp>
      <p:sp>
        <p:nvSpPr>
          <p:cNvPr id="3" name="Content Placeholder 2"/>
          <p:cNvSpPr>
            <a:spLocks noGrp="1"/>
          </p:cNvSpPr>
          <p:nvPr>
            <p:ph sz="half" idx="1"/>
          </p:nvPr>
        </p:nvSpPr>
        <p:spPr>
          <a:xfrm>
            <a:off x="76200" y="451083"/>
            <a:ext cx="4572000" cy="6270392"/>
          </a:xfrm>
        </p:spPr>
        <p:txBody>
          <a:bodyPr>
            <a:normAutofit fontScale="25000" lnSpcReduction="20000"/>
          </a:bodyPr>
          <a:lstStyle/>
          <a:p>
            <a:r>
              <a:rPr lang="en-US" sz="4400" dirty="0"/>
              <a:t> #modified from https://github.com/keras-team/keras/blob/master/examples/mnist_cnn.py</a:t>
            </a:r>
          </a:p>
          <a:p>
            <a:r>
              <a:rPr lang="en-US" sz="4400" dirty="0"/>
              <a:t>'''Trains a simple </a:t>
            </a:r>
            <a:r>
              <a:rPr lang="en-US" sz="4400" dirty="0" err="1"/>
              <a:t>convnet</a:t>
            </a:r>
            <a:r>
              <a:rPr lang="en-US" sz="4400" dirty="0"/>
              <a:t> on the MNIST dataset.</a:t>
            </a:r>
          </a:p>
          <a:p>
            <a:r>
              <a:rPr lang="en-US" sz="4400" dirty="0"/>
              <a:t>#khwong 2019 </a:t>
            </a:r>
            <a:r>
              <a:rPr lang="en-US" sz="4400" dirty="0" err="1"/>
              <a:t>june</a:t>
            </a:r>
            <a:r>
              <a:rPr lang="en-US" sz="4400" dirty="0"/>
              <a:t> 8</a:t>
            </a:r>
          </a:p>
          <a:p>
            <a:r>
              <a:rPr lang="en-US" sz="4400" dirty="0"/>
              <a:t>Gets to 99.25% test accuracy after 12 epochs</a:t>
            </a:r>
          </a:p>
          <a:p>
            <a:r>
              <a:rPr lang="en-US" sz="4400" dirty="0"/>
              <a:t>(there is still a lot of margin for parameter tuning).</a:t>
            </a:r>
          </a:p>
          <a:p>
            <a:r>
              <a:rPr lang="en-US" sz="4400" dirty="0"/>
              <a:t>16 seconds per epoch on a GRID K520 GPU.</a:t>
            </a:r>
          </a:p>
          <a:p>
            <a:r>
              <a:rPr lang="en-US" sz="4400" dirty="0"/>
              <a:t>'''</a:t>
            </a:r>
          </a:p>
          <a:p>
            <a:endParaRPr lang="en-US" sz="4400" dirty="0"/>
          </a:p>
          <a:p>
            <a:r>
              <a:rPr lang="en-US" sz="4400" dirty="0"/>
              <a:t>from __future__ import </a:t>
            </a:r>
            <a:r>
              <a:rPr lang="en-US" sz="4400" dirty="0" err="1"/>
              <a:t>print_function</a:t>
            </a:r>
            <a:endParaRPr lang="en-US" sz="4400" dirty="0"/>
          </a:p>
          <a:p>
            <a:r>
              <a:rPr lang="en-US" sz="4400" dirty="0"/>
              <a:t>import </a:t>
            </a:r>
            <a:r>
              <a:rPr lang="en-US" sz="4400" dirty="0" err="1"/>
              <a:t>tensorflow.keras</a:t>
            </a:r>
            <a:r>
              <a:rPr lang="en-US" sz="4400" dirty="0"/>
              <a:t> as </a:t>
            </a:r>
            <a:r>
              <a:rPr lang="en-US" sz="4400" dirty="0" err="1"/>
              <a:t>keras</a:t>
            </a:r>
            <a:endParaRPr lang="en-US" sz="4400" dirty="0"/>
          </a:p>
          <a:p>
            <a:r>
              <a:rPr lang="en-US" sz="4400" dirty="0"/>
              <a:t>from </a:t>
            </a:r>
            <a:r>
              <a:rPr lang="en-US" sz="4400" dirty="0" err="1"/>
              <a:t>tensorflow.keras.datasets</a:t>
            </a:r>
            <a:r>
              <a:rPr lang="en-US" sz="4400" dirty="0"/>
              <a:t> import </a:t>
            </a:r>
            <a:r>
              <a:rPr lang="en-US" sz="4400" dirty="0" err="1"/>
              <a:t>mnist</a:t>
            </a:r>
            <a:endParaRPr lang="en-US" sz="4400" dirty="0"/>
          </a:p>
          <a:p>
            <a:r>
              <a:rPr lang="en-US" sz="4400" dirty="0"/>
              <a:t>from </a:t>
            </a:r>
            <a:r>
              <a:rPr lang="en-US" sz="4400" dirty="0" err="1"/>
              <a:t>tensorflow.keras.models</a:t>
            </a:r>
            <a:r>
              <a:rPr lang="en-US" sz="4400" dirty="0"/>
              <a:t> import Sequential</a:t>
            </a:r>
          </a:p>
          <a:p>
            <a:r>
              <a:rPr lang="en-US" sz="4400" dirty="0"/>
              <a:t>from </a:t>
            </a:r>
            <a:r>
              <a:rPr lang="en-US" sz="4400" dirty="0" err="1"/>
              <a:t>tensorflow.keras.layers</a:t>
            </a:r>
            <a:r>
              <a:rPr lang="en-US" sz="4400" dirty="0"/>
              <a:t> import Dense, Dropout, Flatten</a:t>
            </a:r>
          </a:p>
          <a:p>
            <a:r>
              <a:rPr lang="en-US" sz="4400" dirty="0"/>
              <a:t>from </a:t>
            </a:r>
            <a:r>
              <a:rPr lang="en-US" sz="4400" dirty="0" err="1"/>
              <a:t>tensorflow.keras.layers</a:t>
            </a:r>
            <a:r>
              <a:rPr lang="en-US" sz="4400" dirty="0"/>
              <a:t> import Conv2D, MaxPooling2D</a:t>
            </a:r>
          </a:p>
          <a:p>
            <a:r>
              <a:rPr lang="en-US" sz="4400" dirty="0"/>
              <a:t>from </a:t>
            </a:r>
            <a:r>
              <a:rPr lang="en-US" sz="4400" dirty="0" err="1"/>
              <a:t>tensorflow.keras</a:t>
            </a:r>
            <a:r>
              <a:rPr lang="en-US" sz="4400" dirty="0"/>
              <a:t> import backend as K</a:t>
            </a:r>
          </a:p>
          <a:p>
            <a:endParaRPr lang="en-US" sz="4400" dirty="0"/>
          </a:p>
          <a:p>
            <a:r>
              <a:rPr lang="en-US" sz="4400" dirty="0" err="1"/>
              <a:t>batch_size</a:t>
            </a:r>
            <a:r>
              <a:rPr lang="en-US" sz="4400" dirty="0"/>
              <a:t> = 128</a:t>
            </a:r>
          </a:p>
          <a:p>
            <a:r>
              <a:rPr lang="en-US" sz="4400" dirty="0" err="1"/>
              <a:t>num_classes</a:t>
            </a:r>
            <a:r>
              <a:rPr lang="en-US" sz="4400" dirty="0"/>
              <a:t> = 10</a:t>
            </a:r>
          </a:p>
          <a:p>
            <a:r>
              <a:rPr lang="en-US" sz="4400" dirty="0"/>
              <a:t>epochs = 12</a:t>
            </a:r>
          </a:p>
          <a:p>
            <a:endParaRPr lang="en-US" sz="4400" dirty="0"/>
          </a:p>
          <a:p>
            <a:r>
              <a:rPr lang="en-US" sz="4400" dirty="0"/>
              <a:t># input image dimensions</a:t>
            </a:r>
          </a:p>
          <a:p>
            <a:r>
              <a:rPr lang="en-US" sz="4400" dirty="0" err="1"/>
              <a:t>img_rows</a:t>
            </a:r>
            <a:r>
              <a:rPr lang="en-US" sz="4400" dirty="0"/>
              <a:t>, </a:t>
            </a:r>
            <a:r>
              <a:rPr lang="en-US" sz="4400" dirty="0" err="1"/>
              <a:t>img_cols</a:t>
            </a:r>
            <a:r>
              <a:rPr lang="en-US" sz="4400" dirty="0"/>
              <a:t> = 28, 28</a:t>
            </a:r>
          </a:p>
          <a:p>
            <a:endParaRPr lang="en-US" sz="4400" dirty="0"/>
          </a:p>
          <a:p>
            <a:r>
              <a:rPr lang="en-US" sz="4400" dirty="0"/>
              <a:t># the data, split between train and test sets</a:t>
            </a:r>
          </a:p>
          <a:p>
            <a:r>
              <a:rPr lang="en-US" sz="4400" dirty="0"/>
              <a:t>(</a:t>
            </a:r>
            <a:r>
              <a:rPr lang="en-US" sz="4400" dirty="0" err="1"/>
              <a:t>x_train</a:t>
            </a:r>
            <a:r>
              <a:rPr lang="en-US" sz="4400" dirty="0"/>
              <a:t>, </a:t>
            </a:r>
            <a:r>
              <a:rPr lang="en-US" sz="4400" dirty="0" err="1"/>
              <a:t>y_train</a:t>
            </a:r>
            <a:r>
              <a:rPr lang="en-US" sz="4400" dirty="0"/>
              <a:t>), (</a:t>
            </a:r>
            <a:r>
              <a:rPr lang="en-US" sz="4400" dirty="0" err="1"/>
              <a:t>x_test</a:t>
            </a:r>
            <a:r>
              <a:rPr lang="en-US" sz="4400" dirty="0"/>
              <a:t>, </a:t>
            </a:r>
            <a:r>
              <a:rPr lang="en-US" sz="4400" dirty="0" err="1"/>
              <a:t>y_test</a:t>
            </a:r>
            <a:r>
              <a:rPr lang="en-US" sz="4400" dirty="0"/>
              <a:t>) = </a:t>
            </a:r>
            <a:r>
              <a:rPr lang="en-US" sz="4400" dirty="0" err="1"/>
              <a:t>mnist.load_data</a:t>
            </a:r>
            <a:r>
              <a:rPr lang="en-US" sz="4400" dirty="0"/>
              <a:t>()</a:t>
            </a:r>
          </a:p>
          <a:p>
            <a:endParaRPr lang="en-US" sz="4400" dirty="0"/>
          </a:p>
          <a:p>
            <a:r>
              <a:rPr lang="en-US" sz="4400" dirty="0"/>
              <a:t>if </a:t>
            </a:r>
            <a:r>
              <a:rPr lang="en-US" sz="4400" dirty="0" err="1"/>
              <a:t>K.image_data_format</a:t>
            </a:r>
            <a:r>
              <a:rPr lang="en-US" sz="4400" dirty="0"/>
              <a:t>() == '</a:t>
            </a:r>
            <a:r>
              <a:rPr lang="en-US" sz="4400" dirty="0" err="1"/>
              <a:t>channels_first</a:t>
            </a:r>
            <a:r>
              <a:rPr lang="en-US" sz="4400" dirty="0"/>
              <a:t>':</a:t>
            </a:r>
          </a:p>
          <a:p>
            <a:r>
              <a:rPr lang="en-US" sz="4400" dirty="0"/>
              <a:t>    </a:t>
            </a:r>
            <a:r>
              <a:rPr lang="en-US" sz="4400" dirty="0" err="1"/>
              <a:t>x_train</a:t>
            </a:r>
            <a:r>
              <a:rPr lang="en-US" sz="4400" dirty="0"/>
              <a:t> = </a:t>
            </a:r>
            <a:r>
              <a:rPr lang="en-US" sz="4400" dirty="0" err="1"/>
              <a:t>x_train.reshape</a:t>
            </a:r>
            <a:r>
              <a:rPr lang="en-US" sz="4400" dirty="0"/>
              <a:t>(</a:t>
            </a:r>
            <a:r>
              <a:rPr lang="en-US" sz="4400" dirty="0" err="1"/>
              <a:t>x_train.shape</a:t>
            </a:r>
            <a:r>
              <a:rPr lang="en-US" sz="4400" dirty="0"/>
              <a:t>[0], 1, </a:t>
            </a:r>
            <a:r>
              <a:rPr lang="en-US" sz="4400" dirty="0" err="1"/>
              <a:t>img_rows</a:t>
            </a:r>
            <a:r>
              <a:rPr lang="en-US" sz="4400" dirty="0"/>
              <a:t>, </a:t>
            </a:r>
            <a:r>
              <a:rPr lang="en-US" sz="4400" dirty="0" err="1"/>
              <a:t>img_cols</a:t>
            </a:r>
            <a:r>
              <a:rPr lang="en-US" sz="4400" dirty="0"/>
              <a:t>)</a:t>
            </a:r>
          </a:p>
          <a:p>
            <a:r>
              <a:rPr lang="en-US" sz="4400" dirty="0"/>
              <a:t>    </a:t>
            </a:r>
            <a:r>
              <a:rPr lang="en-US" sz="4400" dirty="0" err="1"/>
              <a:t>x_test</a:t>
            </a:r>
            <a:r>
              <a:rPr lang="en-US" sz="4400" dirty="0"/>
              <a:t> = </a:t>
            </a:r>
            <a:r>
              <a:rPr lang="en-US" sz="4400" dirty="0" err="1"/>
              <a:t>x_test.reshape</a:t>
            </a:r>
            <a:r>
              <a:rPr lang="en-US" sz="4400" dirty="0"/>
              <a:t>(</a:t>
            </a:r>
            <a:r>
              <a:rPr lang="en-US" sz="4400" dirty="0" err="1"/>
              <a:t>x_test.shape</a:t>
            </a:r>
            <a:r>
              <a:rPr lang="en-US" sz="4400" dirty="0"/>
              <a:t>[0], 1, </a:t>
            </a:r>
            <a:r>
              <a:rPr lang="en-US" sz="4400" dirty="0" err="1"/>
              <a:t>img_rows</a:t>
            </a:r>
            <a:r>
              <a:rPr lang="en-US" sz="4400" dirty="0"/>
              <a:t>, </a:t>
            </a:r>
            <a:r>
              <a:rPr lang="en-US" sz="4400" dirty="0" err="1"/>
              <a:t>img_cols</a:t>
            </a:r>
            <a:r>
              <a:rPr lang="en-US" sz="4400" dirty="0"/>
              <a:t>)</a:t>
            </a:r>
          </a:p>
          <a:p>
            <a:r>
              <a:rPr lang="en-US" sz="4400" dirty="0"/>
              <a:t>    </a:t>
            </a:r>
            <a:r>
              <a:rPr lang="en-US" sz="4400" dirty="0" err="1"/>
              <a:t>input_shape</a:t>
            </a:r>
            <a:r>
              <a:rPr lang="en-US" sz="4400" dirty="0"/>
              <a:t> = (1, </a:t>
            </a:r>
            <a:r>
              <a:rPr lang="en-US" sz="4400" dirty="0" err="1"/>
              <a:t>img_rows</a:t>
            </a:r>
            <a:r>
              <a:rPr lang="en-US" sz="4400" dirty="0"/>
              <a:t>, </a:t>
            </a:r>
            <a:r>
              <a:rPr lang="en-US" sz="4400" dirty="0" err="1"/>
              <a:t>img_cols</a:t>
            </a:r>
            <a:r>
              <a:rPr lang="en-US" sz="4400" dirty="0"/>
              <a:t>)</a:t>
            </a:r>
          </a:p>
          <a:p>
            <a:r>
              <a:rPr lang="en-US" sz="4400" dirty="0"/>
              <a:t>else:</a:t>
            </a:r>
          </a:p>
          <a:p>
            <a:r>
              <a:rPr lang="en-US" sz="4400" dirty="0"/>
              <a:t>    </a:t>
            </a:r>
            <a:r>
              <a:rPr lang="en-US" sz="4400" dirty="0" err="1"/>
              <a:t>x_train</a:t>
            </a:r>
            <a:r>
              <a:rPr lang="en-US" sz="4400" dirty="0"/>
              <a:t> = </a:t>
            </a:r>
            <a:r>
              <a:rPr lang="en-US" sz="4400" dirty="0" err="1"/>
              <a:t>x_train.reshape</a:t>
            </a:r>
            <a:r>
              <a:rPr lang="en-US" sz="4400" dirty="0"/>
              <a:t>(</a:t>
            </a:r>
            <a:r>
              <a:rPr lang="en-US" sz="4400" dirty="0" err="1"/>
              <a:t>x_train.shape</a:t>
            </a:r>
            <a:r>
              <a:rPr lang="en-US" sz="4400" dirty="0"/>
              <a:t>[0], </a:t>
            </a:r>
            <a:r>
              <a:rPr lang="en-US" sz="4400" dirty="0" err="1"/>
              <a:t>img_rows</a:t>
            </a:r>
            <a:r>
              <a:rPr lang="en-US" sz="4400" dirty="0"/>
              <a:t>, </a:t>
            </a:r>
            <a:r>
              <a:rPr lang="en-US" sz="4400" dirty="0" err="1"/>
              <a:t>img_cols</a:t>
            </a:r>
            <a:r>
              <a:rPr lang="en-US" sz="4400" dirty="0"/>
              <a:t>, 1)</a:t>
            </a:r>
          </a:p>
          <a:p>
            <a:r>
              <a:rPr lang="en-US" sz="4400" dirty="0"/>
              <a:t>    </a:t>
            </a:r>
            <a:r>
              <a:rPr lang="en-US" sz="4400" dirty="0" err="1"/>
              <a:t>x_test</a:t>
            </a:r>
            <a:r>
              <a:rPr lang="en-US" sz="4400" dirty="0"/>
              <a:t> = </a:t>
            </a:r>
            <a:r>
              <a:rPr lang="en-US" sz="4400" dirty="0" err="1"/>
              <a:t>x_test.reshape</a:t>
            </a:r>
            <a:r>
              <a:rPr lang="en-US" sz="4400" dirty="0"/>
              <a:t>(</a:t>
            </a:r>
            <a:r>
              <a:rPr lang="en-US" sz="4400" dirty="0" err="1"/>
              <a:t>x_test.shape</a:t>
            </a:r>
            <a:r>
              <a:rPr lang="en-US" sz="4400" dirty="0"/>
              <a:t>[0], </a:t>
            </a:r>
            <a:r>
              <a:rPr lang="en-US" sz="4400" dirty="0" err="1"/>
              <a:t>img_rows</a:t>
            </a:r>
            <a:r>
              <a:rPr lang="en-US" sz="4400" dirty="0"/>
              <a:t>, </a:t>
            </a:r>
            <a:r>
              <a:rPr lang="en-US" sz="4400" dirty="0" err="1"/>
              <a:t>img_cols</a:t>
            </a:r>
            <a:r>
              <a:rPr lang="en-US" sz="4400" dirty="0"/>
              <a:t>, 1)</a:t>
            </a:r>
          </a:p>
          <a:p>
            <a:r>
              <a:rPr lang="en-US" sz="4400" dirty="0"/>
              <a:t>    </a:t>
            </a:r>
            <a:r>
              <a:rPr lang="en-US" sz="4400" dirty="0" err="1"/>
              <a:t>input_shape</a:t>
            </a:r>
            <a:r>
              <a:rPr lang="en-US" sz="4400" dirty="0"/>
              <a:t> = (</a:t>
            </a:r>
            <a:r>
              <a:rPr lang="en-US" sz="4400" dirty="0" err="1"/>
              <a:t>img_rows</a:t>
            </a:r>
            <a:r>
              <a:rPr lang="en-US" sz="4400" dirty="0"/>
              <a:t>, </a:t>
            </a:r>
            <a:r>
              <a:rPr lang="en-US" sz="4400" dirty="0" err="1"/>
              <a:t>img_cols</a:t>
            </a:r>
            <a:r>
              <a:rPr lang="en-US" sz="4400" dirty="0"/>
              <a:t>, 1)</a:t>
            </a:r>
          </a:p>
          <a:p>
            <a:endParaRPr lang="en-US" dirty="0"/>
          </a:p>
        </p:txBody>
      </p:sp>
      <p:sp>
        <p:nvSpPr>
          <p:cNvPr id="6" name="Content Placeholder 5"/>
          <p:cNvSpPr>
            <a:spLocks noGrp="1"/>
          </p:cNvSpPr>
          <p:nvPr>
            <p:ph sz="half" idx="2"/>
          </p:nvPr>
        </p:nvSpPr>
        <p:spPr>
          <a:xfrm>
            <a:off x="4572000" y="451083"/>
            <a:ext cx="4495800" cy="6270392"/>
          </a:xfrm>
        </p:spPr>
        <p:txBody>
          <a:bodyPr>
            <a:normAutofit fontScale="25000" lnSpcReduction="20000"/>
          </a:bodyPr>
          <a:lstStyle/>
          <a:p>
            <a:r>
              <a:rPr lang="en-US" sz="4400" dirty="0" err="1"/>
              <a:t>x_train</a:t>
            </a:r>
            <a:r>
              <a:rPr lang="en-US" sz="4400" dirty="0"/>
              <a:t> = </a:t>
            </a:r>
            <a:r>
              <a:rPr lang="en-US" sz="4400" dirty="0" err="1"/>
              <a:t>x_train.astype</a:t>
            </a:r>
            <a:r>
              <a:rPr lang="en-US" sz="4400" dirty="0"/>
              <a:t>('float32')</a:t>
            </a:r>
          </a:p>
          <a:p>
            <a:r>
              <a:rPr lang="en-US" sz="4400" dirty="0" err="1"/>
              <a:t>x_test</a:t>
            </a:r>
            <a:r>
              <a:rPr lang="en-US" sz="4400" dirty="0"/>
              <a:t> = </a:t>
            </a:r>
            <a:r>
              <a:rPr lang="en-US" sz="4400" dirty="0" err="1"/>
              <a:t>x_test.astype</a:t>
            </a:r>
            <a:r>
              <a:rPr lang="en-US" sz="4400" dirty="0"/>
              <a:t>('float32')</a:t>
            </a:r>
          </a:p>
          <a:p>
            <a:r>
              <a:rPr lang="en-US" sz="4400" dirty="0" err="1"/>
              <a:t>x_train</a:t>
            </a:r>
            <a:r>
              <a:rPr lang="en-US" sz="4400" dirty="0"/>
              <a:t> /= 255</a:t>
            </a:r>
          </a:p>
          <a:p>
            <a:r>
              <a:rPr lang="en-US" sz="4400" dirty="0" err="1"/>
              <a:t>x_test</a:t>
            </a:r>
            <a:r>
              <a:rPr lang="en-US" sz="4400" dirty="0"/>
              <a:t> /= 255</a:t>
            </a:r>
          </a:p>
          <a:p>
            <a:r>
              <a:rPr lang="en-US" sz="4400" dirty="0"/>
              <a:t>print('</a:t>
            </a:r>
            <a:r>
              <a:rPr lang="en-US" sz="4400" dirty="0" err="1"/>
              <a:t>x_train</a:t>
            </a:r>
            <a:r>
              <a:rPr lang="en-US" sz="4400" dirty="0"/>
              <a:t> shape:', </a:t>
            </a:r>
            <a:r>
              <a:rPr lang="en-US" sz="4400" dirty="0" err="1"/>
              <a:t>x_train.shape</a:t>
            </a:r>
            <a:r>
              <a:rPr lang="en-US" sz="4400" dirty="0"/>
              <a:t>)</a:t>
            </a:r>
          </a:p>
          <a:p>
            <a:r>
              <a:rPr lang="en-US" sz="4400" dirty="0"/>
              <a:t>print(</a:t>
            </a:r>
            <a:r>
              <a:rPr lang="en-US" sz="4400" dirty="0" err="1"/>
              <a:t>x_train.shape</a:t>
            </a:r>
            <a:r>
              <a:rPr lang="en-US" sz="4400" dirty="0"/>
              <a:t>[0], 'train samples')</a:t>
            </a:r>
          </a:p>
          <a:p>
            <a:r>
              <a:rPr lang="en-US" sz="4400" dirty="0"/>
              <a:t>print(</a:t>
            </a:r>
            <a:r>
              <a:rPr lang="en-US" sz="4400" dirty="0" err="1"/>
              <a:t>x_test.shape</a:t>
            </a:r>
            <a:r>
              <a:rPr lang="en-US" sz="4400" dirty="0"/>
              <a:t>[0], 'test samples')</a:t>
            </a:r>
          </a:p>
          <a:p>
            <a:endParaRPr lang="en-US" sz="4400" dirty="0"/>
          </a:p>
          <a:p>
            <a:r>
              <a:rPr lang="en-US" sz="4400" dirty="0"/>
              <a:t># convert class vectors to binary class matrices</a:t>
            </a:r>
          </a:p>
          <a:p>
            <a:r>
              <a:rPr lang="en-US" sz="4400" dirty="0" err="1"/>
              <a:t>y_train</a:t>
            </a:r>
            <a:r>
              <a:rPr lang="en-US" sz="4400" dirty="0"/>
              <a:t> = </a:t>
            </a:r>
            <a:r>
              <a:rPr lang="en-US" sz="4400" dirty="0" err="1"/>
              <a:t>keras.utils.to_categorical</a:t>
            </a:r>
            <a:r>
              <a:rPr lang="en-US" sz="4400" dirty="0"/>
              <a:t>(</a:t>
            </a:r>
            <a:r>
              <a:rPr lang="en-US" sz="4400" dirty="0" err="1"/>
              <a:t>y_train</a:t>
            </a:r>
            <a:r>
              <a:rPr lang="en-US" sz="4400" dirty="0"/>
              <a:t>, </a:t>
            </a:r>
            <a:r>
              <a:rPr lang="en-US" sz="4400" dirty="0" err="1"/>
              <a:t>num_classes</a:t>
            </a:r>
            <a:r>
              <a:rPr lang="en-US" sz="4400" dirty="0"/>
              <a:t>)</a:t>
            </a:r>
          </a:p>
          <a:p>
            <a:r>
              <a:rPr lang="en-US" sz="4400" dirty="0" err="1"/>
              <a:t>y_test</a:t>
            </a:r>
            <a:r>
              <a:rPr lang="en-US" sz="4400" dirty="0"/>
              <a:t> = </a:t>
            </a:r>
            <a:r>
              <a:rPr lang="en-US" sz="4400" dirty="0" err="1"/>
              <a:t>keras.utils.to_categorical</a:t>
            </a:r>
            <a:r>
              <a:rPr lang="en-US" sz="4400" dirty="0"/>
              <a:t>(</a:t>
            </a:r>
            <a:r>
              <a:rPr lang="en-US" sz="4400" dirty="0" err="1"/>
              <a:t>y_test</a:t>
            </a:r>
            <a:r>
              <a:rPr lang="en-US" sz="4400" dirty="0"/>
              <a:t>, </a:t>
            </a:r>
            <a:r>
              <a:rPr lang="en-US" sz="4400" dirty="0" err="1"/>
              <a:t>num_classes</a:t>
            </a:r>
            <a:r>
              <a:rPr lang="en-US" sz="4400" dirty="0"/>
              <a:t>)</a:t>
            </a:r>
          </a:p>
          <a:p>
            <a:endParaRPr lang="en-US" sz="4400" dirty="0"/>
          </a:p>
          <a:p>
            <a:r>
              <a:rPr lang="en-US" sz="4400" dirty="0"/>
              <a:t>model = Sequential()</a:t>
            </a:r>
          </a:p>
          <a:p>
            <a:r>
              <a:rPr lang="en-US" sz="4400" dirty="0" err="1"/>
              <a:t>model.add</a:t>
            </a:r>
            <a:r>
              <a:rPr lang="en-US" sz="4400" dirty="0"/>
              <a:t>(Conv2D(32, </a:t>
            </a:r>
            <a:r>
              <a:rPr lang="en-US" sz="4400" dirty="0" err="1"/>
              <a:t>kernel_size</a:t>
            </a:r>
            <a:r>
              <a:rPr lang="en-US" sz="4400" dirty="0"/>
              <a:t>=(3, 3),</a:t>
            </a:r>
          </a:p>
          <a:p>
            <a:r>
              <a:rPr lang="en-US" sz="4400" dirty="0"/>
              <a:t>                 activation='</a:t>
            </a:r>
            <a:r>
              <a:rPr lang="en-US" sz="4400" dirty="0" err="1"/>
              <a:t>relu</a:t>
            </a:r>
            <a:r>
              <a:rPr lang="en-US" sz="4400" dirty="0"/>
              <a:t>',</a:t>
            </a:r>
          </a:p>
          <a:p>
            <a:r>
              <a:rPr lang="en-US" sz="4400" dirty="0"/>
              <a:t>                 </a:t>
            </a:r>
            <a:r>
              <a:rPr lang="en-US" sz="4400" dirty="0" err="1"/>
              <a:t>input_shape</a:t>
            </a:r>
            <a:r>
              <a:rPr lang="en-US" sz="4400" dirty="0"/>
              <a:t>=</a:t>
            </a:r>
            <a:r>
              <a:rPr lang="en-US" sz="4400" dirty="0" err="1"/>
              <a:t>input_shape</a:t>
            </a:r>
            <a:r>
              <a:rPr lang="en-US" sz="4400" dirty="0"/>
              <a:t>))</a:t>
            </a:r>
          </a:p>
          <a:p>
            <a:r>
              <a:rPr lang="en-US" sz="4400" dirty="0" err="1"/>
              <a:t>model.add</a:t>
            </a:r>
            <a:r>
              <a:rPr lang="en-US" sz="4400" dirty="0"/>
              <a:t>(Conv2D(64, (3, 3), activation='</a:t>
            </a:r>
            <a:r>
              <a:rPr lang="en-US" sz="4400" dirty="0" err="1"/>
              <a:t>relu</a:t>
            </a:r>
            <a:r>
              <a:rPr lang="en-US" sz="4400" dirty="0"/>
              <a:t>'))</a:t>
            </a:r>
          </a:p>
          <a:p>
            <a:r>
              <a:rPr lang="en-US" sz="4400" dirty="0" err="1"/>
              <a:t>model.add</a:t>
            </a:r>
            <a:r>
              <a:rPr lang="en-US" sz="4400" dirty="0"/>
              <a:t>(MaxPooling2D(</a:t>
            </a:r>
            <a:r>
              <a:rPr lang="en-US" sz="4400" dirty="0" err="1"/>
              <a:t>pool_size</a:t>
            </a:r>
            <a:r>
              <a:rPr lang="en-US" sz="4400" dirty="0"/>
              <a:t>=(2, 2)))</a:t>
            </a:r>
          </a:p>
          <a:p>
            <a:r>
              <a:rPr lang="en-US" sz="4400" dirty="0" err="1"/>
              <a:t>model.add</a:t>
            </a:r>
            <a:r>
              <a:rPr lang="en-US" sz="4400" dirty="0"/>
              <a:t>(Dropout(0.25))</a:t>
            </a:r>
          </a:p>
          <a:p>
            <a:r>
              <a:rPr lang="en-US" sz="4400" dirty="0" err="1"/>
              <a:t>model.add</a:t>
            </a:r>
            <a:r>
              <a:rPr lang="en-US" sz="4400" dirty="0"/>
              <a:t>(Flatten())</a:t>
            </a:r>
          </a:p>
          <a:p>
            <a:r>
              <a:rPr lang="en-US" sz="4400" dirty="0" err="1"/>
              <a:t>model.add</a:t>
            </a:r>
            <a:r>
              <a:rPr lang="en-US" sz="4400" dirty="0"/>
              <a:t>(Dense(128, activation='</a:t>
            </a:r>
            <a:r>
              <a:rPr lang="en-US" sz="4400" dirty="0" err="1"/>
              <a:t>relu</a:t>
            </a:r>
            <a:r>
              <a:rPr lang="en-US" sz="4400" dirty="0"/>
              <a:t>'))</a:t>
            </a:r>
          </a:p>
          <a:p>
            <a:r>
              <a:rPr lang="en-US" sz="4400" dirty="0" err="1"/>
              <a:t>model.add</a:t>
            </a:r>
            <a:r>
              <a:rPr lang="en-US" sz="4400" dirty="0"/>
              <a:t>(Dropout(0.5))</a:t>
            </a:r>
          </a:p>
          <a:p>
            <a:r>
              <a:rPr lang="en-US" sz="4400" dirty="0" err="1"/>
              <a:t>model.add</a:t>
            </a:r>
            <a:r>
              <a:rPr lang="en-US" sz="4400" dirty="0"/>
              <a:t>(Dense(</a:t>
            </a:r>
            <a:r>
              <a:rPr lang="en-US" sz="4400" dirty="0" err="1"/>
              <a:t>num_classes</a:t>
            </a:r>
            <a:r>
              <a:rPr lang="en-US" sz="4400" dirty="0"/>
              <a:t>, activation='</a:t>
            </a:r>
            <a:r>
              <a:rPr lang="en-US" sz="4400" dirty="0" err="1"/>
              <a:t>softmax</a:t>
            </a:r>
            <a:r>
              <a:rPr lang="en-US" sz="4400" dirty="0"/>
              <a:t>'))</a:t>
            </a:r>
          </a:p>
          <a:p>
            <a:endParaRPr lang="en-US" sz="4400" dirty="0"/>
          </a:p>
          <a:p>
            <a:r>
              <a:rPr lang="en-US" sz="4400" dirty="0" err="1"/>
              <a:t>model.compile</a:t>
            </a:r>
            <a:r>
              <a:rPr lang="en-US" sz="4400" dirty="0"/>
              <a:t>(loss=</a:t>
            </a:r>
            <a:r>
              <a:rPr lang="en-US" sz="4400" dirty="0" err="1"/>
              <a:t>keras.losses.categorical_crossentropy</a:t>
            </a:r>
            <a:r>
              <a:rPr lang="en-US" sz="4400" dirty="0"/>
              <a:t>,</a:t>
            </a:r>
          </a:p>
          <a:p>
            <a:r>
              <a:rPr lang="en-US" sz="4400" dirty="0"/>
              <a:t>              optimizer=</a:t>
            </a:r>
            <a:r>
              <a:rPr lang="en-US" sz="4400" dirty="0" err="1"/>
              <a:t>keras.optimizers.Adadelta</a:t>
            </a:r>
            <a:r>
              <a:rPr lang="en-US" sz="4400" dirty="0"/>
              <a:t>(),</a:t>
            </a:r>
          </a:p>
          <a:p>
            <a:r>
              <a:rPr lang="en-US" sz="4400" dirty="0"/>
              <a:t>              metrics=['accuracy'])</a:t>
            </a:r>
          </a:p>
          <a:p>
            <a:endParaRPr lang="en-US" sz="4400" dirty="0"/>
          </a:p>
          <a:p>
            <a:r>
              <a:rPr lang="en-US" sz="4400" dirty="0" err="1"/>
              <a:t>model.fit</a:t>
            </a:r>
            <a:r>
              <a:rPr lang="en-US" sz="4400" dirty="0"/>
              <a:t>(</a:t>
            </a:r>
            <a:r>
              <a:rPr lang="en-US" sz="4400" dirty="0" err="1"/>
              <a:t>x_train</a:t>
            </a:r>
            <a:r>
              <a:rPr lang="en-US" sz="4400" dirty="0"/>
              <a:t>, </a:t>
            </a:r>
            <a:r>
              <a:rPr lang="en-US" sz="4400" dirty="0" err="1"/>
              <a:t>y_train</a:t>
            </a:r>
            <a:r>
              <a:rPr lang="en-US" sz="4400" dirty="0"/>
              <a:t>,</a:t>
            </a:r>
          </a:p>
          <a:p>
            <a:r>
              <a:rPr lang="en-US" sz="4400" dirty="0"/>
              <a:t>          </a:t>
            </a:r>
            <a:r>
              <a:rPr lang="en-US" sz="4400" dirty="0" err="1"/>
              <a:t>batch_size</a:t>
            </a:r>
            <a:r>
              <a:rPr lang="en-US" sz="4400" dirty="0"/>
              <a:t>=</a:t>
            </a:r>
            <a:r>
              <a:rPr lang="en-US" sz="4400" dirty="0" err="1"/>
              <a:t>batch_size</a:t>
            </a:r>
            <a:r>
              <a:rPr lang="en-US" sz="4400" dirty="0"/>
              <a:t>,</a:t>
            </a:r>
          </a:p>
          <a:p>
            <a:r>
              <a:rPr lang="en-US" sz="4400" dirty="0"/>
              <a:t>          epochs=epochs,</a:t>
            </a:r>
          </a:p>
          <a:p>
            <a:r>
              <a:rPr lang="en-US" sz="4400" dirty="0"/>
              <a:t>          verbose=1,</a:t>
            </a:r>
          </a:p>
          <a:p>
            <a:r>
              <a:rPr lang="en-US" sz="4400" dirty="0"/>
              <a:t>          </a:t>
            </a:r>
            <a:r>
              <a:rPr lang="en-US" sz="4400" dirty="0" err="1"/>
              <a:t>validation_data</a:t>
            </a:r>
            <a:r>
              <a:rPr lang="en-US" sz="4400" dirty="0"/>
              <a:t>=(</a:t>
            </a:r>
            <a:r>
              <a:rPr lang="en-US" sz="4400" dirty="0" err="1"/>
              <a:t>x_test</a:t>
            </a:r>
            <a:r>
              <a:rPr lang="en-US" sz="4400" dirty="0"/>
              <a:t>, </a:t>
            </a:r>
            <a:r>
              <a:rPr lang="en-US" sz="4400" dirty="0" err="1"/>
              <a:t>y_test</a:t>
            </a:r>
            <a:r>
              <a:rPr lang="en-US" sz="4400" dirty="0"/>
              <a:t>))</a:t>
            </a:r>
          </a:p>
          <a:p>
            <a:r>
              <a:rPr lang="en-US" sz="4400" dirty="0"/>
              <a:t>score = </a:t>
            </a:r>
            <a:r>
              <a:rPr lang="en-US" sz="4400" dirty="0" err="1"/>
              <a:t>model.evaluate</a:t>
            </a:r>
            <a:r>
              <a:rPr lang="en-US" sz="4400" dirty="0"/>
              <a:t>(</a:t>
            </a:r>
            <a:r>
              <a:rPr lang="en-US" sz="4400" dirty="0" err="1"/>
              <a:t>x_test</a:t>
            </a:r>
            <a:r>
              <a:rPr lang="en-US" sz="4400" dirty="0"/>
              <a:t>, </a:t>
            </a:r>
            <a:r>
              <a:rPr lang="en-US" sz="4400" dirty="0" err="1"/>
              <a:t>y_test</a:t>
            </a:r>
            <a:r>
              <a:rPr lang="en-US" sz="4400" dirty="0"/>
              <a:t>, verbose=0)</a:t>
            </a:r>
          </a:p>
          <a:p>
            <a:r>
              <a:rPr lang="en-US" sz="4400" dirty="0"/>
              <a:t>print('Test loss:', score[0])</a:t>
            </a:r>
          </a:p>
          <a:p>
            <a:r>
              <a:rPr lang="en-US" sz="4400" dirty="0"/>
              <a:t>print('Test accuracy:', score[1])</a:t>
            </a:r>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91</a:t>
            </a:fld>
            <a:endParaRPr lang="en-US" altLang="en-US" dirty="0"/>
          </a:p>
        </p:txBody>
      </p:sp>
    </p:spTree>
    <p:extLst>
      <p:ext uri="{BB962C8B-B14F-4D97-AF65-F5344CB8AC3E}">
        <p14:creationId xmlns:p14="http://schemas.microsoft.com/office/powerpoint/2010/main" val="39249334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(ii) </a:t>
            </a:r>
            <a:r>
              <a:rPr lang="en-US" dirty="0" err="1"/>
              <a:t>AlexNet</a:t>
            </a:r>
            <a:endParaRPr lang="en-US" dirty="0"/>
          </a:p>
        </p:txBody>
      </p:sp>
      <p:sp>
        <p:nvSpPr>
          <p:cNvPr id="8" name="Content Placeholder 7"/>
          <p:cNvSpPr>
            <a:spLocks noGrp="1"/>
          </p:cNvSpPr>
          <p:nvPr>
            <p:ph idx="1"/>
          </p:nvPr>
        </p:nvSpPr>
        <p:spPr/>
        <p:txBody>
          <a:bodyPr>
            <a:normAutofit fontScale="77500" lnSpcReduction="20000"/>
          </a:bodyPr>
          <a:lstStyle/>
          <a:p>
            <a:r>
              <a:rPr lang="en-US" dirty="0">
                <a:hlinkClick r:id="rId2"/>
              </a:rPr>
              <a:t>https://engmrk.com/alexnet-implementation-using-keras/</a:t>
            </a:r>
            <a:endParaRPr lang="en-US" dirty="0"/>
          </a:p>
          <a:p>
            <a:r>
              <a:rPr lang="en-US" dirty="0">
                <a:hlinkClick r:id="rId3"/>
              </a:rPr>
              <a:t>https://www.learnopencv.com/understanding-alexnet/</a:t>
            </a:r>
            <a:endParaRPr lang="en-US" dirty="0"/>
          </a:p>
          <a:p>
            <a:r>
              <a:rPr lang="en-US" dirty="0" err="1"/>
              <a:t>AlexNet</a:t>
            </a:r>
            <a:r>
              <a:rPr lang="en-US" dirty="0"/>
              <a:t> </a:t>
            </a:r>
          </a:p>
          <a:p>
            <a:pPr lvl="1"/>
            <a:r>
              <a:rPr lang="en-US" dirty="0"/>
              <a:t>consists of </a:t>
            </a:r>
            <a:r>
              <a:rPr lang="en-US" b="1" dirty="0"/>
              <a:t>5 Convolutional Layers</a:t>
            </a:r>
            <a:r>
              <a:rPr lang="en-US" dirty="0"/>
              <a:t> and </a:t>
            </a:r>
            <a:r>
              <a:rPr lang="en-US" b="1" dirty="0"/>
              <a:t>3 Fully Connected Layers</a:t>
            </a:r>
          </a:p>
          <a:p>
            <a:pPr lvl="1"/>
            <a:r>
              <a:rPr lang="en-US" dirty="0"/>
              <a:t>Overlapping Max Pooling</a:t>
            </a:r>
          </a:p>
          <a:p>
            <a:pPr lvl="1"/>
            <a:r>
              <a:rPr lang="en-US" dirty="0" err="1"/>
              <a:t>ReLU</a:t>
            </a:r>
            <a:r>
              <a:rPr lang="en-US" dirty="0"/>
              <a:t> Nonlinearity</a:t>
            </a:r>
          </a:p>
          <a:p>
            <a:pPr lvl="1"/>
            <a:r>
              <a:rPr lang="en-US" dirty="0"/>
              <a:t>Reducing Overfitting</a:t>
            </a:r>
          </a:p>
          <a:p>
            <a:pPr lvl="1"/>
            <a:r>
              <a:rPr lang="en-US" dirty="0"/>
              <a:t>Data Augmentation</a:t>
            </a:r>
          </a:p>
          <a:p>
            <a:pPr lvl="1"/>
            <a:r>
              <a:rPr lang="en-US" dirty="0"/>
              <a:t>Dropout</a:t>
            </a:r>
          </a:p>
          <a:p>
            <a:r>
              <a:rPr lang="en-US" dirty="0"/>
              <a:t>Paper : </a:t>
            </a:r>
            <a:r>
              <a:rPr lang="en-US" dirty="0">
                <a:hlinkClick r:id="rId4"/>
              </a:rPr>
              <a:t>https://papers.nips.cc/paper/4824-imagenet-classification-with-deep-convolutional-neural-networks.pdf</a:t>
            </a:r>
            <a:endParaRPr lang="en-US" dirty="0"/>
          </a:p>
        </p:txBody>
      </p:sp>
      <p:sp>
        <p:nvSpPr>
          <p:cNvPr id="5" name="Footer Placeholder 4"/>
          <p:cNvSpPr>
            <a:spLocks noGrp="1"/>
          </p:cNvSpPr>
          <p:nvPr>
            <p:ph type="ftr" sz="quarter" idx="11"/>
          </p:nvPr>
        </p:nvSpPr>
        <p:spPr/>
        <p:txBody>
          <a:bodyPr/>
          <a:lstStyle/>
          <a:p>
            <a:r>
              <a:rPr lang="en-US" altLang="en-US"/>
              <a:t>CNN-softmax  v2405427c</a:t>
            </a:r>
          </a:p>
        </p:txBody>
      </p:sp>
      <p:sp>
        <p:nvSpPr>
          <p:cNvPr id="6" name="Slide Number Placeholder 5"/>
          <p:cNvSpPr>
            <a:spLocks noGrp="1"/>
          </p:cNvSpPr>
          <p:nvPr>
            <p:ph type="sldNum" sz="quarter" idx="12"/>
          </p:nvPr>
        </p:nvSpPr>
        <p:spPr/>
        <p:txBody>
          <a:bodyPr/>
          <a:lstStyle/>
          <a:p>
            <a:fld id="{4CE52B00-7B4C-4489-9D90-A870935C76CB}" type="slidenum">
              <a:rPr lang="en-US" altLang="en-US" smtClean="0"/>
              <a:pPr/>
              <a:t>92</a:t>
            </a:fld>
            <a:endParaRPr lang="en-US" altLang="en-US"/>
          </a:p>
        </p:txBody>
      </p:sp>
    </p:spTree>
    <p:extLst>
      <p:ext uri="{BB962C8B-B14F-4D97-AF65-F5344CB8AC3E}">
        <p14:creationId xmlns:p14="http://schemas.microsoft.com/office/powerpoint/2010/main" val="32346986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AlexNet</a:t>
            </a:r>
            <a:endParaRPr lang="en-US" dirty="0"/>
          </a:p>
        </p:txBody>
      </p:sp>
      <p:sp>
        <p:nvSpPr>
          <p:cNvPr id="3" name="Content Placeholder 2"/>
          <p:cNvSpPr>
            <a:spLocks noGrp="1"/>
          </p:cNvSpPr>
          <p:nvPr>
            <p:ph idx="1"/>
          </p:nvPr>
        </p:nvSpPr>
        <p:spPr/>
        <p:txBody>
          <a:bodyPr/>
          <a:lstStyle/>
          <a:p>
            <a:r>
              <a:rPr lang="en-US" dirty="0"/>
              <a:t> From the paper</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93</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66" y="2362200"/>
            <a:ext cx="7620000" cy="3584428"/>
          </a:xfrm>
          <a:prstGeom prst="rect">
            <a:avLst/>
          </a:prstGeom>
        </p:spPr>
      </p:pic>
      <p:sp>
        <p:nvSpPr>
          <p:cNvPr id="7" name="TextBox 6"/>
          <p:cNvSpPr txBox="1"/>
          <p:nvPr/>
        </p:nvSpPr>
        <p:spPr>
          <a:xfrm>
            <a:off x="444366" y="6126163"/>
            <a:ext cx="7709034" cy="923330"/>
          </a:xfrm>
          <a:prstGeom prst="rect">
            <a:avLst/>
          </a:prstGeom>
          <a:noFill/>
        </p:spPr>
        <p:txBody>
          <a:bodyPr wrap="square" rtlCol="0">
            <a:spAutoFit/>
          </a:bodyPr>
          <a:lstStyle/>
          <a:p>
            <a:r>
              <a:rPr lang="en-US" dirty="0">
                <a:hlinkClick r:id="rId3"/>
              </a:rPr>
              <a:t>https://papers.nips.cc/paper/4824-imagenet-classification-with-deep-convolutional-neural-networks.pdf</a:t>
            </a:r>
            <a:endParaRPr lang="en-US" dirty="0"/>
          </a:p>
          <a:p>
            <a:endParaRPr lang="en-US" dirty="0"/>
          </a:p>
        </p:txBody>
      </p:sp>
    </p:spTree>
    <p:extLst>
      <p:ext uri="{BB962C8B-B14F-4D97-AF65-F5344CB8AC3E}">
        <p14:creationId xmlns:p14="http://schemas.microsoft.com/office/powerpoint/2010/main" val="1309056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AlexNet</a:t>
            </a:r>
            <a:endParaRPr lang="en-US" dirty="0"/>
          </a:p>
        </p:txBody>
      </p:sp>
      <p:sp>
        <p:nvSpPr>
          <p:cNvPr id="3" name="Content Placeholder 2"/>
          <p:cNvSpPr>
            <a:spLocks noGrp="1"/>
          </p:cNvSpPr>
          <p:nvPr>
            <p:ph idx="1"/>
          </p:nvPr>
        </p:nvSpPr>
        <p:spPr>
          <a:xfrm>
            <a:off x="591118" y="1624012"/>
            <a:ext cx="8229600" cy="4525963"/>
          </a:xfrm>
        </p:spPr>
        <p:txBody>
          <a:bodyPr/>
          <a:lstStyle/>
          <a:p>
            <a:r>
              <a:rPr lang="en-US" sz="1800" dirty="0">
                <a:hlinkClick r:id="rId2"/>
              </a:rPr>
              <a:t>https://cv-tricks.com/tensorflow-tutorial/understanding-alexnet-resnet-squeezenetand-running-on-tensorflow</a:t>
            </a:r>
            <a:r>
              <a:rPr lang="en-US" sz="2800" dirty="0">
                <a:hlinkClick r:id="rId2"/>
              </a:rPr>
              <a:t>/ </a:t>
            </a:r>
            <a:endParaRPr lang="en-US" sz="2800" dirty="0"/>
          </a:p>
          <a:p>
            <a:r>
              <a:rPr lang="en-US" sz="1800" dirty="0"/>
              <a:t>Alex </a:t>
            </a:r>
            <a:r>
              <a:rPr lang="en-US" sz="1800" dirty="0" err="1"/>
              <a:t>Krizhevsky</a:t>
            </a:r>
            <a:r>
              <a:rPr lang="en-US" sz="1800" dirty="0"/>
              <a:t> first won </a:t>
            </a:r>
            <a:r>
              <a:rPr lang="en-US" sz="1800" dirty="0" err="1"/>
              <a:t>Imagenet</a:t>
            </a:r>
            <a:r>
              <a:rPr lang="en-US" sz="1800" dirty="0"/>
              <a:t> challenged in 2012 using a convolutional neural network for image classification task. </a:t>
            </a:r>
            <a:r>
              <a:rPr lang="en-US" sz="1800" dirty="0" err="1"/>
              <a:t>Alexnet</a:t>
            </a:r>
            <a:r>
              <a:rPr lang="en-US" sz="1800" dirty="0"/>
              <a:t> achieved top-5</a:t>
            </a:r>
            <a:r>
              <a:rPr lang="en-US" sz="1800" b="1" dirty="0"/>
              <a:t> accuracy of 84.6% </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94</a:t>
            </a:fld>
            <a:endParaRPr lang="en-US" altLang="en-US"/>
          </a:p>
        </p:txBody>
      </p:sp>
      <p:sp>
        <p:nvSpPr>
          <p:cNvPr id="6" name="AutoShape 2" descr="Alexnet architecture in convolutional neural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Alexnet architecture in convolutional neural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Alexnet architecture in convolutional neural networ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92" y="3907858"/>
            <a:ext cx="8382000" cy="2448491"/>
          </a:xfrm>
          <a:prstGeom prst="rect">
            <a:avLst/>
          </a:prstGeom>
        </p:spPr>
      </p:pic>
    </p:spTree>
    <p:extLst>
      <p:ext uri="{BB962C8B-B14F-4D97-AF65-F5344CB8AC3E}">
        <p14:creationId xmlns:p14="http://schemas.microsoft.com/office/powerpoint/2010/main" val="2354669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AlexNet</a:t>
            </a:r>
            <a:endParaRPr lang="en-US" dirty="0"/>
          </a:p>
        </p:txBody>
      </p:sp>
      <p:sp>
        <p:nvSpPr>
          <p:cNvPr id="3" name="Content Placeholder 2"/>
          <p:cNvSpPr>
            <a:spLocks noGrp="1"/>
          </p:cNvSpPr>
          <p:nvPr>
            <p:ph idx="1"/>
          </p:nvPr>
        </p:nvSpPr>
        <p:spPr/>
        <p:txBody>
          <a:bodyPr/>
          <a:lstStyle/>
          <a:p>
            <a:r>
              <a:rPr lang="en-US" dirty="0"/>
              <a:t>A</a:t>
            </a:r>
            <a:r>
              <a:rPr lang="en-US"/>
              <a:t>rchitecture</a:t>
            </a:r>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95</a:t>
            </a:fld>
            <a:endParaRPr lang="en-US" altLang="en-US"/>
          </a:p>
        </p:txBody>
      </p:sp>
      <p:pic>
        <p:nvPicPr>
          <p:cNvPr id="48130" name="Picture 2" descr="Summary of AlexNet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5638800" cy="34465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6126163"/>
            <a:ext cx="5639044" cy="646331"/>
          </a:xfrm>
          <a:prstGeom prst="rect">
            <a:avLst/>
          </a:prstGeom>
          <a:noFill/>
        </p:spPr>
        <p:txBody>
          <a:bodyPr wrap="none" rtlCol="0">
            <a:spAutoFit/>
          </a:bodyPr>
          <a:lstStyle/>
          <a:p>
            <a:r>
              <a:rPr lang="en-US" dirty="0">
                <a:hlinkClick r:id="rId3"/>
              </a:rPr>
              <a:t>https://engmrk.com/alexnet-implementation-using-keras/</a:t>
            </a:r>
            <a:endParaRPr lang="en-US" dirty="0"/>
          </a:p>
          <a:p>
            <a:endParaRPr lang="en-US" dirty="0"/>
          </a:p>
        </p:txBody>
      </p:sp>
    </p:spTree>
    <p:extLst>
      <p:ext uri="{BB962C8B-B14F-4D97-AF65-F5344CB8AC3E}">
        <p14:creationId xmlns:p14="http://schemas.microsoft.com/office/powerpoint/2010/main" val="13390234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AlexNet</a:t>
            </a:r>
            <a:r>
              <a:rPr lang="en-US" dirty="0"/>
              <a:t> using </a:t>
            </a:r>
            <a:r>
              <a:rPr lang="en-US" dirty="0" err="1"/>
              <a:t>keras</a:t>
            </a:r>
            <a:endParaRPr lang="en-US" dirty="0"/>
          </a:p>
        </p:txBody>
      </p:sp>
      <p:sp>
        <p:nvSpPr>
          <p:cNvPr id="3" name="Content Placeholder 2"/>
          <p:cNvSpPr>
            <a:spLocks noGrp="1"/>
          </p:cNvSpPr>
          <p:nvPr>
            <p:ph idx="1"/>
          </p:nvPr>
        </p:nvSpPr>
        <p:spPr>
          <a:xfrm>
            <a:off x="533400" y="1295400"/>
            <a:ext cx="8229600" cy="4525963"/>
          </a:xfrm>
        </p:spPr>
        <p:txBody>
          <a:bodyPr>
            <a:normAutofit fontScale="25000" lnSpcReduction="20000"/>
          </a:bodyPr>
          <a:lstStyle/>
          <a:p>
            <a:pPr fontAlgn="base"/>
            <a:r>
              <a:rPr lang="en-US" dirty="0"/>
              <a:t>import </a:t>
            </a:r>
            <a:r>
              <a:rPr lang="en-US" dirty="0" err="1"/>
              <a:t>keras</a:t>
            </a:r>
            <a:br>
              <a:rPr lang="en-US" dirty="0"/>
            </a:br>
            <a:r>
              <a:rPr lang="en-US" dirty="0"/>
              <a:t>from </a:t>
            </a:r>
            <a:r>
              <a:rPr lang="en-US" dirty="0" err="1"/>
              <a:t>keras.models</a:t>
            </a:r>
            <a:r>
              <a:rPr lang="en-US" dirty="0"/>
              <a:t> import Sequential</a:t>
            </a:r>
            <a:br>
              <a:rPr lang="en-US" dirty="0"/>
            </a:br>
            <a:r>
              <a:rPr lang="en-US" dirty="0"/>
              <a:t>from </a:t>
            </a:r>
            <a:r>
              <a:rPr lang="en-US" dirty="0" err="1"/>
              <a:t>keras.layers</a:t>
            </a:r>
            <a:r>
              <a:rPr lang="en-US" dirty="0"/>
              <a:t> import Dense, Activation, Dropout, Flatten, Conv2D, MaxPooling2D</a:t>
            </a:r>
            <a:br>
              <a:rPr lang="en-US" dirty="0"/>
            </a:br>
            <a:r>
              <a:rPr lang="en-US" dirty="0"/>
              <a:t>from </a:t>
            </a:r>
            <a:r>
              <a:rPr lang="en-US" dirty="0" err="1"/>
              <a:t>keras.layers.normalization</a:t>
            </a:r>
            <a:r>
              <a:rPr lang="en-US" dirty="0"/>
              <a:t> import </a:t>
            </a:r>
            <a:r>
              <a:rPr lang="en-US" dirty="0" err="1"/>
              <a:t>BatchNormalization</a:t>
            </a:r>
            <a:br>
              <a:rPr lang="en-US" dirty="0"/>
            </a:br>
            <a:r>
              <a:rPr lang="en-US" dirty="0"/>
              <a:t>import </a:t>
            </a:r>
            <a:r>
              <a:rPr lang="en-US" dirty="0" err="1"/>
              <a:t>numpy</a:t>
            </a:r>
            <a:r>
              <a:rPr lang="en-US" dirty="0"/>
              <a:t> as np</a:t>
            </a:r>
            <a:br>
              <a:rPr lang="en-US" dirty="0"/>
            </a:br>
            <a:r>
              <a:rPr lang="en-US" dirty="0" err="1"/>
              <a:t>np.random.seed</a:t>
            </a:r>
            <a:r>
              <a:rPr lang="en-US" dirty="0"/>
              <a:t>(1000)</a:t>
            </a:r>
          </a:p>
          <a:p>
            <a:pPr fontAlgn="base"/>
            <a:r>
              <a:rPr lang="en-US" dirty="0"/>
              <a:t>#Instantiate an empty model</a:t>
            </a:r>
            <a:br>
              <a:rPr lang="en-US" dirty="0"/>
            </a:br>
            <a:r>
              <a:rPr lang="en-US" dirty="0" err="1"/>
              <a:t>model</a:t>
            </a:r>
            <a:r>
              <a:rPr lang="en-US" dirty="0"/>
              <a:t> = Sequential()</a:t>
            </a:r>
          </a:p>
          <a:p>
            <a:pPr fontAlgn="base"/>
            <a:r>
              <a:rPr lang="en-US" dirty="0"/>
              <a:t># 1st Convolutional Layer</a:t>
            </a:r>
            <a:br>
              <a:rPr lang="en-US" dirty="0"/>
            </a:br>
            <a:r>
              <a:rPr lang="en-US" dirty="0" err="1"/>
              <a:t>model.add</a:t>
            </a:r>
            <a:r>
              <a:rPr lang="en-US" dirty="0"/>
              <a:t>(Conv2D(filters=96, </a:t>
            </a:r>
            <a:r>
              <a:rPr lang="en-US" dirty="0" err="1"/>
              <a:t>input_shape</a:t>
            </a:r>
            <a:r>
              <a:rPr lang="en-US" dirty="0"/>
              <a:t>=(224,224,3), </a:t>
            </a:r>
            <a:r>
              <a:rPr lang="en-US" dirty="0" err="1"/>
              <a:t>kernel_size</a:t>
            </a:r>
            <a:r>
              <a:rPr lang="en-US" dirty="0"/>
              <a:t>=(11,11), strides=(4,4), padding=’valid’))</a:t>
            </a:r>
            <a:br>
              <a:rPr lang="en-US" dirty="0"/>
            </a:br>
            <a:r>
              <a:rPr lang="en-US" dirty="0" err="1"/>
              <a:t>model.add</a:t>
            </a:r>
            <a:r>
              <a:rPr lang="en-US" dirty="0"/>
              <a:t>(Activation(‘</a:t>
            </a:r>
            <a:r>
              <a:rPr lang="en-US" dirty="0" err="1"/>
              <a:t>relu</a:t>
            </a:r>
            <a:r>
              <a:rPr lang="en-US" dirty="0"/>
              <a:t>’))</a:t>
            </a:r>
            <a:br>
              <a:rPr lang="en-US" dirty="0"/>
            </a:br>
            <a:r>
              <a:rPr lang="en-US" dirty="0"/>
              <a:t># Max Pooling</a:t>
            </a:r>
            <a:br>
              <a:rPr lang="en-US" dirty="0"/>
            </a:br>
            <a:r>
              <a:rPr lang="en-US" dirty="0" err="1"/>
              <a:t>model.add</a:t>
            </a:r>
            <a:r>
              <a:rPr lang="en-US" dirty="0"/>
              <a:t>(MaxPooling2D(</a:t>
            </a:r>
            <a:r>
              <a:rPr lang="en-US" dirty="0" err="1"/>
              <a:t>pool_size</a:t>
            </a:r>
            <a:r>
              <a:rPr lang="en-US" dirty="0"/>
              <a:t>=(2,2), strides=(2,2), padding=’valid’))</a:t>
            </a:r>
          </a:p>
          <a:p>
            <a:pPr fontAlgn="base"/>
            <a:r>
              <a:rPr lang="en-US" dirty="0"/>
              <a:t># 2nd Convolutional Layer</a:t>
            </a:r>
            <a:br>
              <a:rPr lang="en-US" dirty="0"/>
            </a:br>
            <a:r>
              <a:rPr lang="en-US" dirty="0" err="1"/>
              <a:t>model.add</a:t>
            </a:r>
            <a:r>
              <a:rPr lang="en-US" dirty="0"/>
              <a:t>(Conv2D(filters=256, </a:t>
            </a:r>
            <a:r>
              <a:rPr lang="en-US" dirty="0" err="1"/>
              <a:t>kernel_size</a:t>
            </a:r>
            <a:r>
              <a:rPr lang="en-US" dirty="0"/>
              <a:t>=(11,11), strides=(1,1), padding=’valid’))</a:t>
            </a:r>
            <a:br>
              <a:rPr lang="en-US" dirty="0"/>
            </a:br>
            <a:r>
              <a:rPr lang="en-US" dirty="0" err="1"/>
              <a:t>model.add</a:t>
            </a:r>
            <a:r>
              <a:rPr lang="en-US" dirty="0"/>
              <a:t>(Activation(‘</a:t>
            </a:r>
            <a:r>
              <a:rPr lang="en-US" dirty="0" err="1"/>
              <a:t>relu</a:t>
            </a:r>
            <a:r>
              <a:rPr lang="en-US" dirty="0"/>
              <a:t>’))</a:t>
            </a:r>
            <a:br>
              <a:rPr lang="en-US" dirty="0"/>
            </a:br>
            <a:r>
              <a:rPr lang="en-US" dirty="0"/>
              <a:t># Max Pooling</a:t>
            </a:r>
            <a:br>
              <a:rPr lang="en-US" dirty="0"/>
            </a:br>
            <a:r>
              <a:rPr lang="en-US" dirty="0" err="1"/>
              <a:t>model.add</a:t>
            </a:r>
            <a:r>
              <a:rPr lang="en-US" dirty="0"/>
              <a:t>(MaxPooling2D(</a:t>
            </a:r>
            <a:r>
              <a:rPr lang="en-US" dirty="0" err="1"/>
              <a:t>pool_size</a:t>
            </a:r>
            <a:r>
              <a:rPr lang="en-US" dirty="0"/>
              <a:t>=(2,2), strides=(2,2), padding=’valid’))</a:t>
            </a:r>
          </a:p>
          <a:p>
            <a:pPr fontAlgn="base"/>
            <a:r>
              <a:rPr lang="en-US" dirty="0"/>
              <a:t># 3rd Convolutional Layer</a:t>
            </a:r>
            <a:br>
              <a:rPr lang="en-US" dirty="0"/>
            </a:br>
            <a:r>
              <a:rPr lang="en-US" dirty="0" err="1"/>
              <a:t>model.add</a:t>
            </a:r>
            <a:r>
              <a:rPr lang="en-US" dirty="0"/>
              <a:t>(Conv2D(filters=384, </a:t>
            </a:r>
            <a:r>
              <a:rPr lang="en-US" dirty="0" err="1"/>
              <a:t>kernel_size</a:t>
            </a:r>
            <a:r>
              <a:rPr lang="en-US" dirty="0"/>
              <a:t>=(3,3), strides=(1,1), padding=’valid’))</a:t>
            </a:r>
            <a:br>
              <a:rPr lang="en-US" dirty="0"/>
            </a:br>
            <a:r>
              <a:rPr lang="en-US" dirty="0" err="1"/>
              <a:t>model.add</a:t>
            </a:r>
            <a:r>
              <a:rPr lang="en-US" dirty="0"/>
              <a:t>(Activation(‘</a:t>
            </a:r>
            <a:r>
              <a:rPr lang="en-US" dirty="0" err="1"/>
              <a:t>relu</a:t>
            </a:r>
            <a:r>
              <a:rPr lang="en-US" dirty="0"/>
              <a:t>’))</a:t>
            </a:r>
          </a:p>
          <a:p>
            <a:pPr fontAlgn="base"/>
            <a:r>
              <a:rPr lang="en-US" dirty="0"/>
              <a:t># 4th Convolutional Layer</a:t>
            </a:r>
            <a:br>
              <a:rPr lang="en-US" dirty="0"/>
            </a:br>
            <a:r>
              <a:rPr lang="en-US" dirty="0" err="1"/>
              <a:t>model.add</a:t>
            </a:r>
            <a:r>
              <a:rPr lang="en-US" dirty="0"/>
              <a:t>(Conv2D(filters=384, </a:t>
            </a:r>
            <a:r>
              <a:rPr lang="en-US" dirty="0" err="1"/>
              <a:t>kernel_size</a:t>
            </a:r>
            <a:r>
              <a:rPr lang="en-US" dirty="0"/>
              <a:t>=(3,3), strides=(1,1), padding=’valid’))</a:t>
            </a:r>
            <a:br>
              <a:rPr lang="en-US" dirty="0"/>
            </a:br>
            <a:r>
              <a:rPr lang="en-US" dirty="0" err="1"/>
              <a:t>model.add</a:t>
            </a:r>
            <a:r>
              <a:rPr lang="en-US" dirty="0"/>
              <a:t>(Activation(‘</a:t>
            </a:r>
            <a:r>
              <a:rPr lang="en-US" dirty="0" err="1"/>
              <a:t>relu</a:t>
            </a:r>
            <a:r>
              <a:rPr lang="en-US" dirty="0"/>
              <a:t>’))</a:t>
            </a:r>
          </a:p>
          <a:p>
            <a:pPr fontAlgn="base"/>
            <a:r>
              <a:rPr lang="en-US" dirty="0"/>
              <a:t># 5th Convolutional Layer</a:t>
            </a:r>
            <a:br>
              <a:rPr lang="en-US" dirty="0"/>
            </a:br>
            <a:r>
              <a:rPr lang="en-US" dirty="0" err="1"/>
              <a:t>model.add</a:t>
            </a:r>
            <a:r>
              <a:rPr lang="en-US" dirty="0"/>
              <a:t>(Conv2D(filters=256, </a:t>
            </a:r>
            <a:r>
              <a:rPr lang="en-US" dirty="0" err="1"/>
              <a:t>kernel_size</a:t>
            </a:r>
            <a:r>
              <a:rPr lang="en-US" dirty="0"/>
              <a:t>=(3,3), strides=(1,1), padding=’valid’))</a:t>
            </a:r>
            <a:br>
              <a:rPr lang="en-US" dirty="0"/>
            </a:br>
            <a:r>
              <a:rPr lang="en-US" dirty="0" err="1"/>
              <a:t>model.add</a:t>
            </a:r>
            <a:r>
              <a:rPr lang="en-US" dirty="0"/>
              <a:t>(Activation(‘</a:t>
            </a:r>
            <a:r>
              <a:rPr lang="en-US" dirty="0" err="1"/>
              <a:t>relu</a:t>
            </a:r>
            <a:r>
              <a:rPr lang="en-US" dirty="0"/>
              <a:t>’))</a:t>
            </a:r>
            <a:br>
              <a:rPr lang="en-US" dirty="0"/>
            </a:br>
            <a:r>
              <a:rPr lang="en-US" dirty="0"/>
              <a:t># Max Pooling</a:t>
            </a:r>
            <a:br>
              <a:rPr lang="en-US" dirty="0"/>
            </a:br>
            <a:r>
              <a:rPr lang="en-US" dirty="0" err="1"/>
              <a:t>model.add</a:t>
            </a:r>
            <a:r>
              <a:rPr lang="en-US" dirty="0"/>
              <a:t>(MaxPooling2D(</a:t>
            </a:r>
            <a:r>
              <a:rPr lang="en-US" dirty="0" err="1"/>
              <a:t>pool_size</a:t>
            </a:r>
            <a:r>
              <a:rPr lang="en-US" dirty="0"/>
              <a:t>=(2,2), strides=(2,2), padding=’valid’))</a:t>
            </a:r>
          </a:p>
          <a:p>
            <a:pPr fontAlgn="base"/>
            <a:r>
              <a:rPr lang="en-US" dirty="0"/>
              <a:t># Passing it to a Fully Connected layer</a:t>
            </a:r>
            <a:br>
              <a:rPr lang="en-US" dirty="0"/>
            </a:br>
            <a:r>
              <a:rPr lang="en-US" dirty="0" err="1"/>
              <a:t>model.add</a:t>
            </a:r>
            <a:r>
              <a:rPr lang="en-US" dirty="0"/>
              <a:t>(Flatten())</a:t>
            </a:r>
            <a:br>
              <a:rPr lang="en-US" dirty="0"/>
            </a:br>
            <a:r>
              <a:rPr lang="en-US" dirty="0"/>
              <a:t># 1st Fully Connected Layer</a:t>
            </a:r>
            <a:br>
              <a:rPr lang="en-US" dirty="0"/>
            </a:br>
            <a:r>
              <a:rPr lang="en-US" dirty="0" err="1"/>
              <a:t>model.add</a:t>
            </a:r>
            <a:r>
              <a:rPr lang="en-US" dirty="0"/>
              <a:t>(Dense(4096, </a:t>
            </a:r>
            <a:r>
              <a:rPr lang="en-US" dirty="0" err="1"/>
              <a:t>input_shape</a:t>
            </a:r>
            <a:r>
              <a:rPr lang="en-US" dirty="0"/>
              <a:t>=(224*224*3,)))</a:t>
            </a:r>
            <a:br>
              <a:rPr lang="en-US" dirty="0"/>
            </a:br>
            <a:r>
              <a:rPr lang="en-US" dirty="0" err="1"/>
              <a:t>model.add</a:t>
            </a:r>
            <a:r>
              <a:rPr lang="en-US" dirty="0"/>
              <a:t>(Activation(‘</a:t>
            </a:r>
            <a:r>
              <a:rPr lang="en-US" dirty="0" err="1"/>
              <a:t>relu</a:t>
            </a:r>
            <a:r>
              <a:rPr lang="en-US" dirty="0"/>
              <a:t>’))</a:t>
            </a:r>
            <a:br>
              <a:rPr lang="en-US" dirty="0"/>
            </a:br>
            <a:r>
              <a:rPr lang="en-US" dirty="0"/>
              <a:t># Add Dropout to prevent overfitting</a:t>
            </a:r>
            <a:br>
              <a:rPr lang="en-US" dirty="0"/>
            </a:br>
            <a:r>
              <a:rPr lang="en-US" dirty="0" err="1"/>
              <a:t>model.add</a:t>
            </a:r>
            <a:r>
              <a:rPr lang="en-US" dirty="0"/>
              <a:t>(Dropout(0.4))</a:t>
            </a:r>
          </a:p>
          <a:p>
            <a:pPr fontAlgn="base"/>
            <a:r>
              <a:rPr lang="en-US" dirty="0"/>
              <a:t># 2nd Fully Connected Layer</a:t>
            </a:r>
            <a:br>
              <a:rPr lang="en-US" dirty="0"/>
            </a:br>
            <a:r>
              <a:rPr lang="en-US" dirty="0" err="1"/>
              <a:t>model.add</a:t>
            </a:r>
            <a:r>
              <a:rPr lang="en-US" dirty="0"/>
              <a:t>(Dense(4096))</a:t>
            </a:r>
            <a:br>
              <a:rPr lang="en-US" dirty="0"/>
            </a:br>
            <a:r>
              <a:rPr lang="en-US" dirty="0" err="1"/>
              <a:t>model.add</a:t>
            </a:r>
            <a:r>
              <a:rPr lang="en-US" dirty="0"/>
              <a:t>(Activation(‘</a:t>
            </a:r>
            <a:r>
              <a:rPr lang="en-US" dirty="0" err="1"/>
              <a:t>relu</a:t>
            </a:r>
            <a:r>
              <a:rPr lang="en-US" dirty="0"/>
              <a:t>’))</a:t>
            </a:r>
            <a:br>
              <a:rPr lang="en-US" dirty="0"/>
            </a:br>
            <a:r>
              <a:rPr lang="en-US" dirty="0"/>
              <a:t># Add Dropout</a:t>
            </a:r>
            <a:br>
              <a:rPr lang="en-US" dirty="0"/>
            </a:br>
            <a:r>
              <a:rPr lang="en-US" dirty="0" err="1"/>
              <a:t>model.add</a:t>
            </a:r>
            <a:r>
              <a:rPr lang="en-US" dirty="0"/>
              <a:t>(Dropout(0.4))</a:t>
            </a:r>
          </a:p>
          <a:p>
            <a:pPr fontAlgn="base"/>
            <a:r>
              <a:rPr lang="en-US" dirty="0"/>
              <a:t># 3rd Fully Connected Layer</a:t>
            </a:r>
            <a:br>
              <a:rPr lang="en-US" dirty="0"/>
            </a:br>
            <a:r>
              <a:rPr lang="en-US" dirty="0" err="1"/>
              <a:t>model.add</a:t>
            </a:r>
            <a:r>
              <a:rPr lang="en-US" dirty="0"/>
              <a:t>(Dense(1000))</a:t>
            </a:r>
            <a:br>
              <a:rPr lang="en-US" dirty="0"/>
            </a:br>
            <a:r>
              <a:rPr lang="en-US" dirty="0" err="1"/>
              <a:t>model.add</a:t>
            </a:r>
            <a:r>
              <a:rPr lang="en-US" dirty="0"/>
              <a:t>(Activation(‘</a:t>
            </a:r>
            <a:r>
              <a:rPr lang="en-US" dirty="0" err="1"/>
              <a:t>relu</a:t>
            </a:r>
            <a:r>
              <a:rPr lang="en-US" dirty="0"/>
              <a:t>’))</a:t>
            </a:r>
            <a:br>
              <a:rPr lang="en-US" dirty="0"/>
            </a:br>
            <a:r>
              <a:rPr lang="en-US" dirty="0"/>
              <a:t># Add Dropout</a:t>
            </a:r>
            <a:br>
              <a:rPr lang="en-US" dirty="0"/>
            </a:br>
            <a:r>
              <a:rPr lang="en-US" dirty="0" err="1"/>
              <a:t>model.add</a:t>
            </a:r>
            <a:r>
              <a:rPr lang="en-US" dirty="0"/>
              <a:t>(Dropout(0.4))</a:t>
            </a:r>
          </a:p>
          <a:p>
            <a:pPr fontAlgn="base"/>
            <a:r>
              <a:rPr lang="en-US" dirty="0"/>
              <a:t># Output Layer</a:t>
            </a:r>
            <a:br>
              <a:rPr lang="en-US" dirty="0"/>
            </a:br>
            <a:r>
              <a:rPr lang="en-US" dirty="0" err="1"/>
              <a:t>model.add</a:t>
            </a:r>
            <a:r>
              <a:rPr lang="en-US" dirty="0"/>
              <a:t>(Dense(17))</a:t>
            </a:r>
            <a:br>
              <a:rPr lang="en-US" dirty="0"/>
            </a:br>
            <a:r>
              <a:rPr lang="en-US" dirty="0" err="1"/>
              <a:t>model.add</a:t>
            </a:r>
            <a:r>
              <a:rPr lang="en-US" dirty="0"/>
              <a:t>(Activation(‘</a:t>
            </a:r>
            <a:r>
              <a:rPr lang="en-US" dirty="0" err="1"/>
              <a:t>softmax</a:t>
            </a:r>
            <a:r>
              <a:rPr lang="en-US" dirty="0"/>
              <a:t>’))</a:t>
            </a:r>
          </a:p>
          <a:p>
            <a:pPr fontAlgn="base"/>
            <a:r>
              <a:rPr lang="en-US" dirty="0" err="1"/>
              <a:t>model.summary</a:t>
            </a:r>
            <a:r>
              <a:rPr lang="en-US" dirty="0"/>
              <a:t>()</a:t>
            </a:r>
          </a:p>
          <a:p>
            <a:pPr fontAlgn="base"/>
            <a:r>
              <a:rPr lang="en-US" dirty="0"/>
              <a:t># Compile the model</a:t>
            </a:r>
            <a:br>
              <a:rPr lang="en-US" dirty="0"/>
            </a:br>
            <a:r>
              <a:rPr lang="en-US" dirty="0" err="1"/>
              <a:t>model.compile</a:t>
            </a:r>
            <a:r>
              <a:rPr lang="en-US" dirty="0"/>
              <a:t>(loss=</a:t>
            </a:r>
            <a:r>
              <a:rPr lang="en-US" dirty="0" err="1"/>
              <a:t>keras.losses.categorical_crossentropy</a:t>
            </a:r>
            <a:r>
              <a:rPr lang="en-US" dirty="0"/>
              <a:t>, optimizer=’</a:t>
            </a:r>
            <a:r>
              <a:rPr lang="en-US" dirty="0" err="1"/>
              <a:t>adam</a:t>
            </a:r>
            <a:r>
              <a:rPr lang="en-US" dirty="0"/>
              <a:t>’, metrics=[“accuracy”])</a:t>
            </a:r>
          </a:p>
          <a:p>
            <a:endParaRPr lang="en-US"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96</a:t>
            </a:fld>
            <a:endParaRPr lang="en-US" altLang="en-US"/>
          </a:p>
        </p:txBody>
      </p:sp>
      <p:sp>
        <p:nvSpPr>
          <p:cNvPr id="6" name="TextBox 5"/>
          <p:cNvSpPr txBox="1"/>
          <p:nvPr/>
        </p:nvSpPr>
        <p:spPr>
          <a:xfrm>
            <a:off x="1980956" y="114082"/>
            <a:ext cx="5639044" cy="646331"/>
          </a:xfrm>
          <a:prstGeom prst="rect">
            <a:avLst/>
          </a:prstGeom>
          <a:noFill/>
        </p:spPr>
        <p:txBody>
          <a:bodyPr wrap="none" rtlCol="0">
            <a:spAutoFit/>
          </a:bodyPr>
          <a:lstStyle/>
          <a:p>
            <a:r>
              <a:rPr lang="en-US" dirty="0">
                <a:hlinkClick r:id="rId2"/>
              </a:rPr>
              <a:t>https://engmrk.com/alexnet-implementation-using-keras/</a:t>
            </a:r>
            <a:endParaRPr lang="en-US" dirty="0"/>
          </a:p>
          <a:p>
            <a:endParaRPr lang="en-US" dirty="0"/>
          </a:p>
        </p:txBody>
      </p:sp>
    </p:spTree>
    <p:extLst>
      <p:ext uri="{BB962C8B-B14F-4D97-AF65-F5344CB8AC3E}">
        <p14:creationId xmlns:p14="http://schemas.microsoft.com/office/powerpoint/2010/main" val="4647355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7350"/>
            <a:ext cx="8229600" cy="1143000"/>
          </a:xfrm>
        </p:spPr>
        <p:txBody>
          <a:bodyPr/>
          <a:lstStyle/>
          <a:p>
            <a:r>
              <a:rPr lang="en-US" dirty="0"/>
              <a:t>An implementation of </a:t>
            </a:r>
            <a:r>
              <a:rPr lang="en-US" dirty="0" err="1"/>
              <a:t>AlexNet</a:t>
            </a:r>
            <a:endParaRPr lang="en-US" dirty="0"/>
          </a:p>
        </p:txBody>
      </p:sp>
      <p:sp>
        <p:nvSpPr>
          <p:cNvPr id="3" name="Content Placeholder 2"/>
          <p:cNvSpPr>
            <a:spLocks noGrp="1"/>
          </p:cNvSpPr>
          <p:nvPr>
            <p:ph idx="1"/>
          </p:nvPr>
        </p:nvSpPr>
        <p:spPr/>
        <p:txBody>
          <a:bodyPr>
            <a:normAutofit/>
          </a:bodyPr>
          <a:lstStyle/>
          <a:p>
            <a:r>
              <a:rPr lang="en-US" sz="1800" dirty="0">
                <a:hlinkClick r:id="rId2"/>
              </a:rPr>
              <a:t>https://github.com/felzek/AlexNet-A-Practical-Implementation</a:t>
            </a:r>
            <a:endParaRPr lang="en-US" sz="1800" dirty="0"/>
          </a:p>
          <a:p>
            <a:r>
              <a:rPr lang="en-US" sz="1800" dirty="0">
                <a:hlinkClick r:id="rId3"/>
              </a:rPr>
              <a:t>https://medium.com/coinmonks/understand-alexnet-in-just-3-minutes-with-hands-on-code-using-tensorflow-925d1e2e2f82</a:t>
            </a:r>
            <a:endParaRPr lang="en-US" sz="1800" dirty="0"/>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97</a:t>
            </a:fld>
            <a:endParaRPr lang="en-US" altLang="en-US"/>
          </a:p>
        </p:txBody>
      </p:sp>
      <p:pic>
        <p:nvPicPr>
          <p:cNvPr id="50178" name="Picture 2" descr="AlexNet-A-Practical-Implementationçåçæå°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13" y="2895600"/>
            <a:ext cx="6858000" cy="3124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6056591"/>
            <a:ext cx="8343438" cy="646331"/>
          </a:xfrm>
          <a:prstGeom prst="rect">
            <a:avLst/>
          </a:prstGeom>
          <a:noFill/>
        </p:spPr>
        <p:txBody>
          <a:bodyPr wrap="none" rtlCol="0">
            <a:spAutoFit/>
          </a:bodyPr>
          <a:lstStyle/>
          <a:p>
            <a:r>
              <a:rPr lang="en-US" dirty="0"/>
              <a:t>Expresso		Tank, army tank		Electric Guitar	Brambling, </a:t>
            </a:r>
          </a:p>
          <a:p>
            <a:r>
              <a:rPr lang="en-US" dirty="0"/>
              <a:t>						 </a:t>
            </a:r>
            <a:r>
              <a:rPr lang="en-US" dirty="0" err="1"/>
              <a:t>Fringilla</a:t>
            </a:r>
            <a:r>
              <a:rPr lang="en-US" dirty="0"/>
              <a:t> </a:t>
            </a:r>
            <a:r>
              <a:rPr lang="en-US" dirty="0" err="1"/>
              <a:t>montifringilla</a:t>
            </a:r>
            <a:r>
              <a:rPr lang="en-US" dirty="0"/>
              <a:t> </a:t>
            </a:r>
            <a:r>
              <a:rPr lang="ja-JP" altLang="en-US" dirty="0"/>
              <a:t>燕雀</a:t>
            </a:r>
            <a:endParaRPr lang="en-US" dirty="0"/>
          </a:p>
        </p:txBody>
      </p:sp>
      <p:sp>
        <p:nvSpPr>
          <p:cNvPr id="8" name="TextBox 7"/>
          <p:cNvSpPr txBox="1"/>
          <p:nvPr/>
        </p:nvSpPr>
        <p:spPr>
          <a:xfrm>
            <a:off x="4306663" y="764543"/>
            <a:ext cx="4385752" cy="923330"/>
          </a:xfrm>
          <a:prstGeom prst="rect">
            <a:avLst/>
          </a:prstGeom>
          <a:noFill/>
          <a:ln>
            <a:solidFill>
              <a:schemeClr val="accent1"/>
            </a:solidFill>
          </a:ln>
        </p:spPr>
        <p:txBody>
          <a:bodyPr wrap="none" rtlCol="0">
            <a:spAutoFit/>
          </a:bodyPr>
          <a:lstStyle/>
          <a:p>
            <a:r>
              <a:rPr lang="en-US" dirty="0">
                <a:solidFill>
                  <a:srgbClr val="FF0000"/>
                </a:solidFill>
              </a:rPr>
              <a:t>May need to install the following version</a:t>
            </a:r>
          </a:p>
          <a:p>
            <a:r>
              <a:rPr lang="en-US" dirty="0">
                <a:solidFill>
                  <a:srgbClr val="FF0000"/>
                </a:solidFill>
              </a:rPr>
              <a:t>pip install </a:t>
            </a:r>
            <a:r>
              <a:rPr lang="en-US" dirty="0" err="1">
                <a:solidFill>
                  <a:srgbClr val="FF0000"/>
                </a:solidFill>
              </a:rPr>
              <a:t>numpy</a:t>
            </a:r>
            <a:r>
              <a:rPr lang="en-US" dirty="0">
                <a:solidFill>
                  <a:srgbClr val="FF0000"/>
                </a:solidFill>
              </a:rPr>
              <a:t>==1.16.2</a:t>
            </a:r>
          </a:p>
          <a:p>
            <a:r>
              <a:rPr lang="en-US" dirty="0">
                <a:solidFill>
                  <a:srgbClr val="FF0000"/>
                </a:solidFill>
              </a:rPr>
              <a:t>to make it work, i.e. 1.16.4 or higher may fail</a:t>
            </a:r>
          </a:p>
        </p:txBody>
      </p:sp>
      <p:sp>
        <p:nvSpPr>
          <p:cNvPr id="7" name="TextBox 6"/>
          <p:cNvSpPr txBox="1"/>
          <p:nvPr/>
        </p:nvSpPr>
        <p:spPr>
          <a:xfrm>
            <a:off x="7772400" y="3429000"/>
            <a:ext cx="769763" cy="369332"/>
          </a:xfrm>
          <a:prstGeom prst="rect">
            <a:avLst/>
          </a:prstGeom>
          <a:noFill/>
        </p:spPr>
        <p:txBody>
          <a:bodyPr wrap="none" rtlCol="0">
            <a:spAutoFit/>
          </a:bodyPr>
          <a:lstStyle/>
          <a:p>
            <a:r>
              <a:rPr lang="en-US" dirty="0"/>
              <a:t>inputs</a:t>
            </a:r>
          </a:p>
        </p:txBody>
      </p:sp>
      <p:sp>
        <p:nvSpPr>
          <p:cNvPr id="9" name="TextBox 8"/>
          <p:cNvSpPr txBox="1"/>
          <p:nvPr/>
        </p:nvSpPr>
        <p:spPr>
          <a:xfrm>
            <a:off x="7772400" y="4876800"/>
            <a:ext cx="1224013" cy="646331"/>
          </a:xfrm>
          <a:prstGeom prst="rect">
            <a:avLst/>
          </a:prstGeom>
          <a:noFill/>
        </p:spPr>
        <p:txBody>
          <a:bodyPr wrap="square" rtlCol="0">
            <a:spAutoFit/>
          </a:bodyPr>
          <a:lstStyle/>
          <a:p>
            <a:r>
              <a:rPr lang="en-US" dirty="0"/>
              <a:t>recognized results</a:t>
            </a:r>
          </a:p>
        </p:txBody>
      </p:sp>
    </p:spTree>
    <p:extLst>
      <p:ext uri="{BB962C8B-B14F-4D97-AF65-F5344CB8AC3E}">
        <p14:creationId xmlns:p14="http://schemas.microsoft.com/office/powerpoint/2010/main" val="36132654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VGG Net</a:t>
            </a:r>
          </a:p>
        </p:txBody>
      </p:sp>
      <p:sp>
        <p:nvSpPr>
          <p:cNvPr id="3" name="Content Placeholder 2"/>
          <p:cNvSpPr>
            <a:spLocks noGrp="1"/>
          </p:cNvSpPr>
          <p:nvPr>
            <p:ph idx="1"/>
          </p:nvPr>
        </p:nvSpPr>
        <p:spPr>
          <a:xfrm>
            <a:off x="457200" y="1905000"/>
            <a:ext cx="4800600" cy="4221163"/>
          </a:xfrm>
        </p:spPr>
        <p:txBody>
          <a:bodyPr>
            <a:normAutofit/>
          </a:bodyPr>
          <a:lstStyle/>
          <a:p>
            <a:r>
              <a:rPr lang="en-US" altLang="zh-TW" sz="2800" dirty="0" err="1"/>
              <a:t>VGGNet</a:t>
            </a:r>
            <a:r>
              <a:rPr lang="en-US" altLang="zh-TW" sz="2800" dirty="0"/>
              <a:t>, in 2014</a:t>
            </a:r>
            <a:r>
              <a:rPr lang="zh-TW" altLang="en-US" sz="2800" dirty="0"/>
              <a:t> </a:t>
            </a:r>
            <a:r>
              <a:rPr lang="en-US" altLang="zh-TW" sz="2800" dirty="0"/>
              <a:t>ILSVRC rank number2 (first prize is </a:t>
            </a:r>
            <a:r>
              <a:rPr lang="en-US" altLang="zh-TW" sz="2800" dirty="0" err="1"/>
              <a:t>InceptionNet</a:t>
            </a:r>
            <a:r>
              <a:rPr lang="en-US" altLang="zh-TW" sz="2800" dirty="0"/>
              <a:t>)</a:t>
            </a:r>
            <a:r>
              <a:rPr lang="zh-TW" altLang="en-US" sz="2800" dirty="0"/>
              <a:t>，</a:t>
            </a:r>
            <a:r>
              <a:rPr lang="en-US" altLang="zh-TW" sz="2800" dirty="0" err="1"/>
              <a:t>VGGNet</a:t>
            </a:r>
            <a:r>
              <a:rPr lang="en-US" altLang="zh-TW" sz="2800" dirty="0"/>
              <a:t> and </a:t>
            </a:r>
            <a:r>
              <a:rPr lang="en-US" altLang="zh-TW" sz="2800" dirty="0" err="1"/>
              <a:t>AlexNet</a:t>
            </a:r>
            <a:r>
              <a:rPr lang="en-US" altLang="zh-TW" sz="2800" dirty="0"/>
              <a:t> are similar , just difference in depth but can generate better result on the dataset </a:t>
            </a:r>
            <a:r>
              <a:rPr lang="en-US" altLang="zh-TW" sz="2800" dirty="0">
                <a:hlinkClick r:id="rId2"/>
              </a:rPr>
              <a:t>oxflower17 </a:t>
            </a:r>
            <a:endParaRPr lang="en-US" altLang="zh-TW" sz="2800" dirty="0"/>
          </a:p>
          <a:p>
            <a:r>
              <a:rPr lang="en-US" sz="2800" dirty="0"/>
              <a:t>However , training time is longer </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98</a:t>
            </a:fld>
            <a:endParaRPr lang="en-US" altLang="en-US"/>
          </a:p>
        </p:txBody>
      </p:sp>
      <p:pic>
        <p:nvPicPr>
          <p:cNvPr id="55298" name="Picture 2" descr="https://miro.medium.com/max/836/1*ZBFU_090IVgqd_fMJIM1v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85876"/>
            <a:ext cx="4038600" cy="4154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1" y="5940487"/>
            <a:ext cx="8382000" cy="646331"/>
          </a:xfrm>
          <a:prstGeom prst="rect">
            <a:avLst/>
          </a:prstGeom>
          <a:noFill/>
        </p:spPr>
        <p:txBody>
          <a:bodyPr wrap="square" rtlCol="0">
            <a:spAutoFit/>
          </a:bodyPr>
          <a:lstStyle/>
          <a:p>
            <a:r>
              <a:rPr lang="en-US" dirty="0"/>
              <a:t> </a:t>
            </a:r>
          </a:p>
          <a:p>
            <a:endParaRPr lang="en-US" dirty="0"/>
          </a:p>
        </p:txBody>
      </p:sp>
    </p:spTree>
    <p:extLst>
      <p:ext uri="{BB962C8B-B14F-4D97-AF65-F5344CB8AC3E}">
        <p14:creationId xmlns:p14="http://schemas.microsoft.com/office/powerpoint/2010/main" val="31411281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VGGNet</a:t>
            </a:r>
            <a:endParaRPr lang="en-US" dirty="0"/>
          </a:p>
        </p:txBody>
      </p:sp>
      <p:sp>
        <p:nvSpPr>
          <p:cNvPr id="3" name="Content Placeholder 2"/>
          <p:cNvSpPr>
            <a:spLocks noGrp="1"/>
          </p:cNvSpPr>
          <p:nvPr>
            <p:ph idx="1"/>
          </p:nvPr>
        </p:nvSpPr>
        <p:spPr/>
        <p:txBody>
          <a:bodyPr>
            <a:normAutofit/>
          </a:bodyPr>
          <a:lstStyle/>
          <a:p>
            <a:r>
              <a:rPr lang="en-US" sz="1800" dirty="0"/>
              <a:t>Forward pass: Convolve C</a:t>
            </a:r>
            <a:r>
              <a:rPr lang="en-US" sz="1800" baseline="-25000" dirty="0"/>
              <a:t>i</a:t>
            </a:r>
            <a:r>
              <a:rPr lang="en-US" sz="1800" dirty="0"/>
              <a:t> with W</a:t>
            </a:r>
            <a:r>
              <a:rPr lang="en-US" sz="1800" baseline="-25000" dirty="0"/>
              <a:t>i</a:t>
            </a:r>
            <a:r>
              <a:rPr lang="en-US" sz="1800" dirty="0"/>
              <a:t> (kernel) to generate the next layer C</a:t>
            </a:r>
            <a:r>
              <a:rPr lang="en-US" sz="1800" baseline="-25000" dirty="0"/>
              <a:t>i+1</a:t>
            </a:r>
          </a:p>
          <a:p>
            <a:r>
              <a:rPr lang="en-US" sz="1800" dirty="0"/>
              <a:t>Backpropagation: Use gradient decent method  [d(error)/</a:t>
            </a:r>
            <a:r>
              <a:rPr lang="en-US" sz="1800" dirty="0" err="1"/>
              <a:t>dW</a:t>
            </a:r>
            <a:r>
              <a:rPr lang="en-US" sz="1800" baseline="-25000" dirty="0" err="1"/>
              <a:t>i</a:t>
            </a:r>
            <a:r>
              <a:rPr lang="en-US" sz="1800" dirty="0"/>
              <a:t>] to  update W</a:t>
            </a:r>
            <a:r>
              <a:rPr lang="en-US" sz="1800" baseline="-25000" dirty="0"/>
              <a:t>i</a:t>
            </a:r>
          </a:p>
        </p:txBody>
      </p:sp>
      <p:sp>
        <p:nvSpPr>
          <p:cNvPr id="4" name="Footer Placeholder 3"/>
          <p:cNvSpPr>
            <a:spLocks noGrp="1"/>
          </p:cNvSpPr>
          <p:nvPr>
            <p:ph type="ftr" sz="quarter" idx="11"/>
          </p:nvPr>
        </p:nvSpPr>
        <p:spPr/>
        <p:txBody>
          <a:bodyPr/>
          <a:lstStyle/>
          <a:p>
            <a:r>
              <a:rPr lang="en-US" altLang="en-US"/>
              <a:t>CNN-softmax  v2405427c</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99</a:t>
            </a:fld>
            <a:endParaRPr lang="en-US" altLang="en-US"/>
          </a:p>
        </p:txBody>
      </p:sp>
      <p:pic>
        <p:nvPicPr>
          <p:cNvPr id="6" name="Picture 5"/>
          <p:cNvPicPr>
            <a:picLocks noChangeAspect="1"/>
          </p:cNvPicPr>
          <p:nvPr/>
        </p:nvPicPr>
        <p:blipFill>
          <a:blip r:embed="rId2"/>
          <a:stretch>
            <a:fillRect/>
          </a:stretch>
        </p:blipFill>
        <p:spPr>
          <a:xfrm>
            <a:off x="1291856" y="2463712"/>
            <a:ext cx="6328144" cy="4150314"/>
          </a:xfrm>
          <a:prstGeom prst="rect">
            <a:avLst/>
          </a:prstGeom>
        </p:spPr>
      </p:pic>
      <p:sp>
        <p:nvSpPr>
          <p:cNvPr id="7" name="TextBox 6"/>
          <p:cNvSpPr txBox="1"/>
          <p:nvPr/>
        </p:nvSpPr>
        <p:spPr>
          <a:xfrm>
            <a:off x="2372044" y="1046847"/>
            <a:ext cx="4870500" cy="646331"/>
          </a:xfrm>
          <a:prstGeom prst="rect">
            <a:avLst/>
          </a:prstGeom>
          <a:noFill/>
        </p:spPr>
        <p:txBody>
          <a:bodyPr wrap="none" rtlCol="0">
            <a:spAutoFit/>
          </a:bodyPr>
          <a:lstStyle/>
          <a:p>
            <a:r>
              <a:rPr lang="en-US" dirty="0">
                <a:hlinkClick r:id="rId3"/>
              </a:rPr>
              <a:t>http://www.robots.ox.ac.uk/~vgg/practicals/cnn/</a:t>
            </a:r>
            <a:r>
              <a:rPr lang="en-US" dirty="0"/>
              <a:t> </a:t>
            </a:r>
          </a:p>
          <a:p>
            <a:endParaRPr lang="en-US" dirty="0"/>
          </a:p>
        </p:txBody>
      </p:sp>
    </p:spTree>
    <p:extLst>
      <p:ext uri="{BB962C8B-B14F-4D97-AF65-F5344CB8AC3E}">
        <p14:creationId xmlns:p14="http://schemas.microsoft.com/office/powerpoint/2010/main" val="3750658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12094</Words>
  <Application>Microsoft Office PowerPoint</Application>
  <PresentationFormat>On-screen Show (4:3)</PresentationFormat>
  <Paragraphs>1773</Paragraphs>
  <Slides>108</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9" baseType="lpstr">
      <vt:lpstr>SimSun</vt:lpstr>
      <vt:lpstr>Arial</vt:lpstr>
      <vt:lpstr>Calibri</vt:lpstr>
      <vt:lpstr>Cambria Math</vt:lpstr>
      <vt:lpstr>Courier New</vt:lpstr>
      <vt:lpstr>Mulish</vt:lpstr>
      <vt:lpstr>Symbol</vt:lpstr>
      <vt:lpstr>Times New Roman</vt:lpstr>
      <vt:lpstr>Wingdings</vt:lpstr>
      <vt:lpstr>Office Theme</vt:lpstr>
      <vt:lpstr>公式</vt:lpstr>
      <vt:lpstr>Convolution Neural Networks (CNN) and systems</vt:lpstr>
      <vt:lpstr>Overview</vt:lpstr>
      <vt:lpstr>Part A: Introduction to CNN</vt:lpstr>
      <vt:lpstr>An example optical character recognition (OCR)</vt:lpstr>
      <vt:lpstr>The basic idea of Convolution Neural Networks CNN Same idea as Back-propagation-neural networks (BPNN) but different implementation</vt:lpstr>
      <vt:lpstr>Basic structure of CNN</vt:lpstr>
      <vt:lpstr>The basic structure</vt:lpstr>
      <vt:lpstr>Convolution (conv) layer:  Example: From the input layer to the first hidden layer</vt:lpstr>
      <vt:lpstr>Convolution (conv) layer  Idea of a feature identifier </vt:lpstr>
      <vt:lpstr>We first learn discrete (cross) correlation </vt:lpstr>
      <vt:lpstr>Discrete convolution: Correlation is more intuitive </vt:lpstr>
      <vt:lpstr>Matlab (octave) code for convolution convolution= 2D-flipped correlation</vt:lpstr>
      <vt:lpstr>Steps to find C(m,n)</vt:lpstr>
      <vt:lpstr>Steps continue</vt:lpstr>
      <vt:lpstr>Find all elements</vt:lpstr>
      <vt:lpstr>Example</vt:lpstr>
      <vt:lpstr>Answer of the example </vt:lpstr>
      <vt:lpstr>Convolution (conv) layer  The curve feature in an image</vt:lpstr>
      <vt:lpstr>Convolution (conv) layer: What does it do? Convolution is implemented by correlation</vt:lpstr>
      <vt:lpstr>Exercises on CNN Exercise 1: Convolution (conv) layer. How to find the curve feature</vt:lpstr>
      <vt:lpstr>Answer :Exercises on CNN Exercise 1: Convolution (conv) layer How to find the curve feature</vt:lpstr>
      <vt:lpstr>To complete the convolution layer </vt:lpstr>
      <vt:lpstr>Activation function/gradient choices</vt:lpstr>
      <vt:lpstr>Example (LeNet)</vt:lpstr>
      <vt:lpstr>Input  C1: Input to convolution</vt:lpstr>
      <vt:lpstr>Example of how one feature map is formed If you need 6 feature maps, you need 6 kernels maps (Kj=1.,,,6) and perform 6 sets of correlations(Kj,i), for feature index  j=1,,6 </vt:lpstr>
      <vt:lpstr>Example (w7) </vt:lpstr>
      <vt:lpstr>C1 S2: From convolution map (C1) to subsampling to map (S2)</vt:lpstr>
      <vt:lpstr>Subsampling (subs) </vt:lpstr>
      <vt:lpstr>S2C3: From subsampling map (S2) to the next convolution layer (C3)</vt:lpstr>
      <vt:lpstr>C3S4:From subsampling map (C3) to the next convolution layer (S4)</vt:lpstr>
      <vt:lpstr>S4C5: From fully connection layer (S4) to a fully connection vector (C5), and so on</vt:lpstr>
      <vt:lpstr>Exercise2 and Demo (click image to see demo)</vt:lpstr>
      <vt:lpstr>Answer2: and Demo (click image to see demo)</vt:lpstr>
      <vt:lpstr>Introduction :SoftMax (SM) function to make sure the sum of outputs (〖y〗_i) is 1</vt:lpstr>
      <vt:lpstr>Exercise 3: A small example of how the feature map is calculated</vt:lpstr>
      <vt:lpstr>Answer  3: A small example of how the feature map is calculated</vt:lpstr>
      <vt:lpstr>Zero padding (p) in CNN</vt:lpstr>
      <vt:lpstr>To create a layer from multiple feature layers</vt:lpstr>
      <vt:lpstr>How to feed one feature layer to multiple feature layers</vt:lpstr>
      <vt:lpstr>Calculation of number of weights and biases used </vt:lpstr>
      <vt:lpstr>PowerPoint Presentation</vt:lpstr>
      <vt:lpstr>A demo</vt:lpstr>
      <vt:lpstr>Example and demo</vt:lpstr>
      <vt:lpstr>Example</vt:lpstr>
      <vt:lpstr>Example: Overview of Test_example_CNN.m</vt:lpstr>
      <vt:lpstr>Architecture  example</vt:lpstr>
      <vt:lpstr>Data used in training of a neural networks</vt:lpstr>
      <vt:lpstr>Warning: How to train a neural network to avoid data over fitting</vt:lpstr>
      <vt:lpstr>How to compare systems using k-fold Cross-Validation, usually K=10</vt:lpstr>
      <vt:lpstr>Transfer learning</vt:lpstr>
      <vt:lpstr>Transfer learning for deep net (e.g. over 50 layers):  leaning using pre-trained weights</vt:lpstr>
      <vt:lpstr>How to implement transfer learning</vt:lpstr>
      <vt:lpstr>Step1 : Obtain the pre-trained model </vt:lpstr>
      <vt:lpstr>Step2 : Create a base model </vt:lpstr>
      <vt:lpstr>Step3 : Freeze layers </vt:lpstr>
      <vt:lpstr>Step4 : Add new trainable layers </vt:lpstr>
      <vt:lpstr>Step 5: Train the new layers on the dataset </vt:lpstr>
      <vt:lpstr>Step 6: Improve the model via fine-tuning</vt:lpstr>
      <vt:lpstr>Exercise 4</vt:lpstr>
      <vt:lpstr>Exercise 4</vt:lpstr>
      <vt:lpstr>Part B: SoftMax activation function and how to Backpropagate </vt:lpstr>
      <vt:lpstr>Overview of SoftMax</vt:lpstr>
      <vt:lpstr>Introduction</vt:lpstr>
      <vt:lpstr>Revisit the basic idea: SoftMax (SM) function to make sure the sum of outputs (〖y〗_i) is 1</vt:lpstr>
      <vt:lpstr>Loss function(E) for SoftMax</vt:lpstr>
      <vt:lpstr>Derivation of  SoftMax weight update</vt:lpstr>
      <vt:lpstr>Use Gradient descent method  to find the weights of SoftMax </vt:lpstr>
      <vt:lpstr>We need 3 steps. Here is Step 1 (find term2)</vt:lpstr>
      <vt:lpstr>Derivation of  SoftMax update, term2 =∂y/∂z 2 cases: (i) Indexes are same; (ii) indexes not the same</vt:lpstr>
      <vt:lpstr> </vt:lpstr>
      <vt:lpstr> </vt:lpstr>
      <vt:lpstr>Summary for step1 (find term2)</vt:lpstr>
      <vt:lpstr>Step 2, find ∂E/∂y  ∂y/∂z= ∂E/∂z  ( to find term1∗term2)</vt:lpstr>
      <vt:lpstr> </vt:lpstr>
      <vt:lpstr> </vt:lpstr>
      <vt:lpstr> </vt:lpstr>
      <vt:lpstr>Step3:Back propagation of weights for SoftMax</vt:lpstr>
      <vt:lpstr>Back propagation of weights, find ∂E/∂w</vt:lpstr>
      <vt:lpstr>Exercise 5 : Numerical example </vt:lpstr>
      <vt:lpstr>SoftMax and bias</vt:lpstr>
      <vt:lpstr>SoftMax with bias </vt:lpstr>
      <vt:lpstr>Can Softmax have bias? Ans: Yes, set bias=1 can increases stability (avoid divided by 0 problem). https://chrisyeh96.github.io/2018/06/11/logistic-regression.html </vt:lpstr>
      <vt:lpstr>SoftMax bias discussion:  This code shows that the SoftMax output will not be changed for any value of bias (c ). We can make it 0 to ignore it. But when SoftMax inputs are small, the output is easily altered by noise (the denominator is approaching to 0, hence there is the divided by zero problem), so many programmers make bias=1, and that can stabilize the SoftMax outputs without affecting their values.</vt:lpstr>
      <vt:lpstr>Note: In most derivations, for simplicity, bias is not shown, c is 0. </vt:lpstr>
      <vt:lpstr>Summary of part B</vt:lpstr>
      <vt:lpstr>Part C: CNN Architectures</vt:lpstr>
      <vt:lpstr>Popular CNN Architectures:  </vt:lpstr>
      <vt:lpstr>(i) LeNet</vt:lpstr>
      <vt:lpstr>LeNet using layers</vt:lpstr>
      <vt:lpstr>LeNet using keras (Test accuracy: 0.992)</vt:lpstr>
      <vt:lpstr>(ii) AlexNet</vt:lpstr>
      <vt:lpstr>AlexNet</vt:lpstr>
      <vt:lpstr>AlexNet</vt:lpstr>
      <vt:lpstr>AlexNet</vt:lpstr>
      <vt:lpstr>AlexNet using keras</vt:lpstr>
      <vt:lpstr>An implementation of AlexNet</vt:lpstr>
      <vt:lpstr>(iii) VGG Net</vt:lpstr>
      <vt:lpstr>VGGNet</vt:lpstr>
      <vt:lpstr>Comparison</vt:lpstr>
      <vt:lpstr>(iv) Inception (GoogLeNet)</vt:lpstr>
      <vt:lpstr>(v) ResNet</vt:lpstr>
      <vt:lpstr>(vi) Tools</vt:lpstr>
      <vt:lpstr>Introduction-A study of popular neural network systems </vt:lpstr>
      <vt:lpstr>Problems</vt:lpstr>
      <vt:lpstr>Summary of part c</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Convolution Neural Networks (CNN) and systems</dc:title>
  <dc:creator>kh wong</dc:creator>
  <cp:lastModifiedBy>Kin Hong Wong (CCO)</cp:lastModifiedBy>
  <cp:revision>145</cp:revision>
  <cp:lastPrinted>2022-10-19T07:24:58Z</cp:lastPrinted>
  <dcterms:modified xsi:type="dcterms:W3CDTF">2025-04-27T01:42:56Z</dcterms:modified>
</cp:coreProperties>
</file>